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659_EF57EBD5.xml" ContentType="application/vnd.ms-powerpoint.comments+xml"/>
  <Override PartName="/ppt/comments/modernComment_1681_F0F0AC4E.xml" ContentType="application/vnd.ms-powerpoint.comments+xml"/>
  <Override PartName="/ppt/comments/modernComment_394_AA631860.xml" ContentType="application/vnd.ms-powerpoint.comments+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comments/modernComment_395_FFFEF255.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23.xml" ContentType="application/vnd.openxmlformats-officedocument.presentationml.notesSlide+xml"/>
  <Override PartName="/ppt/charts/chart13.xml" ContentType="application/vnd.openxmlformats-officedocument.drawingml.chart+xml"/>
  <Override PartName="/ppt/drawings/drawing4.xml" ContentType="application/vnd.openxmlformats-officedocument.drawingml.chartshapes+xml"/>
  <Override PartName="/ppt/notesSlides/notesSlide24.xml" ContentType="application/vnd.openxmlformats-officedocument.presentationml.notesSlide+xml"/>
  <Override PartName="/ppt/charts/chart14.xml" ContentType="application/vnd.openxmlformats-officedocument.drawingml.chart+xml"/>
  <Override PartName="/ppt/drawings/drawing5.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8.xml" ContentType="application/vnd.openxmlformats-officedocument.presentationml.notesSlide+xml"/>
  <Override PartName="/ppt/charts/chart16.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6.xml" ContentType="application/vnd.openxmlformats-officedocument.presentationml.notesSl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7.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7.xml" ContentType="application/vnd.openxmlformats-officedocument.presentationml.notesSlid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5.xml" ContentType="application/vnd.openxmlformats-officedocument.presentationml.notesSlid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8.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1.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32.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71"/>
  </p:notesMasterIdLst>
  <p:sldIdLst>
    <p:sldId id="5771" r:id="rId3"/>
    <p:sldId id="11942" r:id="rId4"/>
    <p:sldId id="5770" r:id="rId5"/>
    <p:sldId id="772" r:id="rId6"/>
    <p:sldId id="5697" r:id="rId7"/>
    <p:sldId id="398" r:id="rId8"/>
    <p:sldId id="399" r:id="rId9"/>
    <p:sldId id="591" r:id="rId10"/>
    <p:sldId id="800" r:id="rId11"/>
    <p:sldId id="798" r:id="rId12"/>
    <p:sldId id="793" r:id="rId13"/>
    <p:sldId id="5700" r:id="rId14"/>
    <p:sldId id="746" r:id="rId15"/>
    <p:sldId id="5702" r:id="rId16"/>
    <p:sldId id="936" r:id="rId17"/>
    <p:sldId id="937" r:id="rId18"/>
    <p:sldId id="5769" r:id="rId19"/>
    <p:sldId id="863" r:id="rId20"/>
    <p:sldId id="5717" r:id="rId21"/>
    <p:sldId id="5759" r:id="rId22"/>
    <p:sldId id="5718" r:id="rId23"/>
    <p:sldId id="5760" r:id="rId24"/>
    <p:sldId id="5721" r:id="rId25"/>
    <p:sldId id="5761" r:id="rId26"/>
    <p:sldId id="916" r:id="rId27"/>
    <p:sldId id="736" r:id="rId28"/>
    <p:sldId id="808" r:id="rId29"/>
    <p:sldId id="809" r:id="rId30"/>
    <p:sldId id="5805" r:id="rId31"/>
    <p:sldId id="5797" r:id="rId32"/>
    <p:sldId id="5725" r:id="rId33"/>
    <p:sldId id="917" r:id="rId34"/>
    <p:sldId id="509" r:id="rId35"/>
    <p:sldId id="582" r:id="rId36"/>
    <p:sldId id="505" r:id="rId37"/>
    <p:sldId id="537" r:id="rId38"/>
    <p:sldId id="5728" r:id="rId39"/>
    <p:sldId id="918" r:id="rId40"/>
    <p:sldId id="5762" r:id="rId41"/>
    <p:sldId id="472" r:id="rId42"/>
    <p:sldId id="503" r:id="rId43"/>
    <p:sldId id="491" r:id="rId44"/>
    <p:sldId id="5729" r:id="rId45"/>
    <p:sldId id="920" r:id="rId46"/>
    <p:sldId id="5731" r:id="rId47"/>
    <p:sldId id="5732" r:id="rId48"/>
    <p:sldId id="1425" r:id="rId49"/>
    <p:sldId id="601" r:id="rId50"/>
    <p:sldId id="604" r:id="rId51"/>
    <p:sldId id="597" r:id="rId52"/>
    <p:sldId id="919" r:id="rId53"/>
    <p:sldId id="697" r:id="rId54"/>
    <p:sldId id="5763" r:id="rId55"/>
    <p:sldId id="5734" r:id="rId56"/>
    <p:sldId id="5735" r:id="rId57"/>
    <p:sldId id="5736" r:id="rId58"/>
    <p:sldId id="682" r:id="rId59"/>
    <p:sldId id="11941" r:id="rId60"/>
    <p:sldId id="11940" r:id="rId61"/>
    <p:sldId id="5772" r:id="rId62"/>
    <p:sldId id="5738" r:id="rId63"/>
    <p:sldId id="1273" r:id="rId64"/>
    <p:sldId id="5756" r:id="rId65"/>
    <p:sldId id="274" r:id="rId66"/>
    <p:sldId id="5757" r:id="rId67"/>
    <p:sldId id="262" r:id="rId68"/>
    <p:sldId id="466" r:id="rId69"/>
    <p:sldId id="467" r:id="rId70"/>
    <p:sldId id="374" r:id="rId71"/>
    <p:sldId id="473" r:id="rId72"/>
    <p:sldId id="5752" r:id="rId73"/>
    <p:sldId id="443" r:id="rId74"/>
    <p:sldId id="484" r:id="rId75"/>
    <p:sldId id="925" r:id="rId76"/>
    <p:sldId id="5745" r:id="rId77"/>
    <p:sldId id="790" r:id="rId78"/>
    <p:sldId id="815" r:id="rId79"/>
    <p:sldId id="5746" r:id="rId80"/>
    <p:sldId id="817" r:id="rId81"/>
    <p:sldId id="818" r:id="rId82"/>
    <p:sldId id="813" r:id="rId83"/>
    <p:sldId id="5775" r:id="rId84"/>
    <p:sldId id="5748" r:id="rId85"/>
    <p:sldId id="5751" r:id="rId86"/>
    <p:sldId id="314" r:id="rId87"/>
    <p:sldId id="264" r:id="rId88"/>
    <p:sldId id="322" r:id="rId89"/>
    <p:sldId id="326" r:id="rId90"/>
    <p:sldId id="295" r:id="rId91"/>
    <p:sldId id="308" r:id="rId92"/>
    <p:sldId id="923" r:id="rId93"/>
    <p:sldId id="5743" r:id="rId94"/>
    <p:sldId id="661" r:id="rId95"/>
    <p:sldId id="5758" r:id="rId96"/>
    <p:sldId id="564" r:id="rId97"/>
    <p:sldId id="5798" r:id="rId98"/>
    <p:sldId id="5799" r:id="rId99"/>
    <p:sldId id="5800" r:id="rId100"/>
    <p:sldId id="5801" r:id="rId101"/>
    <p:sldId id="5802" r:id="rId102"/>
    <p:sldId id="5803" r:id="rId103"/>
    <p:sldId id="5804" r:id="rId104"/>
    <p:sldId id="921" r:id="rId105"/>
    <p:sldId id="5742" r:id="rId106"/>
    <p:sldId id="623" r:id="rId107"/>
    <p:sldId id="610" r:id="rId108"/>
    <p:sldId id="611" r:id="rId109"/>
    <p:sldId id="543" r:id="rId110"/>
    <p:sldId id="620" r:id="rId111"/>
    <p:sldId id="5773" r:id="rId112"/>
    <p:sldId id="5776" r:id="rId113"/>
    <p:sldId id="613" r:id="rId114"/>
    <p:sldId id="5539" r:id="rId115"/>
    <p:sldId id="5584" r:id="rId116"/>
    <p:sldId id="5577" r:id="rId117"/>
    <p:sldId id="5542" r:id="rId118"/>
    <p:sldId id="5576" r:id="rId119"/>
    <p:sldId id="631" r:id="rId120"/>
    <p:sldId id="5777" r:id="rId121"/>
    <p:sldId id="5779" r:id="rId122"/>
    <p:sldId id="5538" r:id="rId123"/>
    <p:sldId id="5531" r:id="rId124"/>
    <p:sldId id="5647" r:id="rId125"/>
    <p:sldId id="4920" r:id="rId126"/>
    <p:sldId id="5780" r:id="rId127"/>
    <p:sldId id="403" r:id="rId128"/>
    <p:sldId id="392" r:id="rId129"/>
    <p:sldId id="647" r:id="rId130"/>
    <p:sldId id="5781" r:id="rId131"/>
    <p:sldId id="5783" r:id="rId132"/>
    <p:sldId id="814" r:id="rId133"/>
    <p:sldId id="5782" r:id="rId134"/>
    <p:sldId id="417" r:id="rId135"/>
    <p:sldId id="5784" r:id="rId136"/>
    <p:sldId id="5785" r:id="rId137"/>
    <p:sldId id="829" r:id="rId138"/>
    <p:sldId id="838" r:id="rId139"/>
    <p:sldId id="5788" r:id="rId140"/>
    <p:sldId id="402" r:id="rId141"/>
    <p:sldId id="683" r:id="rId142"/>
    <p:sldId id="690" r:id="rId143"/>
    <p:sldId id="5789" r:id="rId144"/>
    <p:sldId id="5716" r:id="rId145"/>
    <p:sldId id="5790" r:id="rId146"/>
    <p:sldId id="5707" r:id="rId147"/>
    <p:sldId id="654" r:id="rId148"/>
    <p:sldId id="5709" r:id="rId149"/>
    <p:sldId id="645" r:id="rId150"/>
    <p:sldId id="5791" r:id="rId151"/>
    <p:sldId id="515" r:id="rId152"/>
    <p:sldId id="494" r:id="rId153"/>
    <p:sldId id="732" r:id="rId154"/>
    <p:sldId id="5787" r:id="rId155"/>
    <p:sldId id="498" r:id="rId156"/>
    <p:sldId id="463" r:id="rId157"/>
    <p:sldId id="507" r:id="rId158"/>
    <p:sldId id="723" r:id="rId159"/>
    <p:sldId id="256" r:id="rId160"/>
    <p:sldId id="5795" r:id="rId161"/>
    <p:sldId id="5753" r:id="rId162"/>
    <p:sldId id="5754" r:id="rId163"/>
    <p:sldId id="5755" r:id="rId164"/>
    <p:sldId id="5792" r:id="rId165"/>
    <p:sldId id="600" r:id="rId166"/>
    <p:sldId id="632" r:id="rId167"/>
    <p:sldId id="635" r:id="rId168"/>
    <p:sldId id="5793" r:id="rId169"/>
    <p:sldId id="5796" r:id="rId1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792501-0B80-BF43-9004-53012CFC81AA}">
          <p14:sldIdLst>
            <p14:sldId id="5771"/>
            <p14:sldId id="11942"/>
            <p14:sldId id="5770"/>
            <p14:sldId id="772"/>
            <p14:sldId id="5697"/>
            <p14:sldId id="398"/>
            <p14:sldId id="399"/>
            <p14:sldId id="591"/>
            <p14:sldId id="800"/>
            <p14:sldId id="798"/>
            <p14:sldId id="793"/>
            <p14:sldId id="5700"/>
            <p14:sldId id="746"/>
            <p14:sldId id="5702"/>
            <p14:sldId id="936"/>
            <p14:sldId id="937"/>
            <p14:sldId id="5769"/>
            <p14:sldId id="863"/>
            <p14:sldId id="5717"/>
            <p14:sldId id="5759"/>
            <p14:sldId id="5718"/>
            <p14:sldId id="5760"/>
            <p14:sldId id="5721"/>
            <p14:sldId id="5761"/>
            <p14:sldId id="916"/>
            <p14:sldId id="736"/>
            <p14:sldId id="808"/>
            <p14:sldId id="809"/>
            <p14:sldId id="5805"/>
            <p14:sldId id="5797"/>
            <p14:sldId id="5725"/>
            <p14:sldId id="917"/>
            <p14:sldId id="509"/>
            <p14:sldId id="582"/>
            <p14:sldId id="505"/>
            <p14:sldId id="537"/>
            <p14:sldId id="5728"/>
            <p14:sldId id="918"/>
            <p14:sldId id="5762"/>
            <p14:sldId id="472"/>
            <p14:sldId id="503"/>
            <p14:sldId id="491"/>
            <p14:sldId id="5729"/>
            <p14:sldId id="920"/>
            <p14:sldId id="5731"/>
            <p14:sldId id="5732"/>
            <p14:sldId id="1425"/>
            <p14:sldId id="601"/>
            <p14:sldId id="604"/>
            <p14:sldId id="597"/>
            <p14:sldId id="919"/>
            <p14:sldId id="697"/>
            <p14:sldId id="5763"/>
            <p14:sldId id="5734"/>
            <p14:sldId id="5735"/>
            <p14:sldId id="5736"/>
            <p14:sldId id="682"/>
            <p14:sldId id="11941"/>
            <p14:sldId id="11940"/>
          </p14:sldIdLst>
        </p14:section>
        <p14:section name="Baskin" id="{53765F0E-7EBC-5D40-B60B-CB8344B0D79F}">
          <p14:sldIdLst>
            <p14:sldId id="5772"/>
            <p14:sldId id="5738"/>
            <p14:sldId id="1273"/>
            <p14:sldId id="5756"/>
            <p14:sldId id="274"/>
            <p14:sldId id="5757"/>
            <p14:sldId id="262"/>
            <p14:sldId id="466"/>
            <p14:sldId id="467"/>
            <p14:sldId id="374"/>
            <p14:sldId id="473"/>
            <p14:sldId id="5752"/>
            <p14:sldId id="443"/>
            <p14:sldId id="484"/>
            <p14:sldId id="925"/>
            <p14:sldId id="5745"/>
            <p14:sldId id="790"/>
            <p14:sldId id="815"/>
            <p14:sldId id="5746"/>
            <p14:sldId id="817"/>
            <p14:sldId id="818"/>
            <p14:sldId id="813"/>
            <p14:sldId id="5775"/>
            <p14:sldId id="5748"/>
            <p14:sldId id="5751"/>
            <p14:sldId id="314"/>
            <p14:sldId id="264"/>
            <p14:sldId id="322"/>
            <p14:sldId id="326"/>
            <p14:sldId id="295"/>
            <p14:sldId id="308"/>
            <p14:sldId id="923"/>
            <p14:sldId id="5743"/>
            <p14:sldId id="661"/>
            <p14:sldId id="5758"/>
            <p14:sldId id="564"/>
            <p14:sldId id="5798"/>
            <p14:sldId id="5799"/>
            <p14:sldId id="5800"/>
            <p14:sldId id="5801"/>
            <p14:sldId id="5802"/>
            <p14:sldId id="5803"/>
            <p14:sldId id="5804"/>
            <p14:sldId id="921"/>
            <p14:sldId id="5742"/>
            <p14:sldId id="623"/>
            <p14:sldId id="610"/>
            <p14:sldId id="611"/>
            <p14:sldId id="543"/>
            <p14:sldId id="620"/>
          </p14:sldIdLst>
        </p14:section>
        <p14:section name="Protocol S" id="{60463F0B-D647-E44E-A20A-CCB1D52DD07B}">
          <p14:sldIdLst>
            <p14:sldId id="5773"/>
            <p14:sldId id="5776"/>
            <p14:sldId id="613"/>
            <p14:sldId id="5539"/>
            <p14:sldId id="5584"/>
            <p14:sldId id="5577"/>
            <p14:sldId id="5542"/>
            <p14:sldId id="5576"/>
            <p14:sldId id="631"/>
            <p14:sldId id="5777"/>
            <p14:sldId id="5779"/>
            <p14:sldId id="5538"/>
            <p14:sldId id="5531"/>
            <p14:sldId id="5647"/>
            <p14:sldId id="4920"/>
            <p14:sldId id="5780"/>
            <p14:sldId id="403"/>
            <p14:sldId id="392"/>
            <p14:sldId id="647"/>
            <p14:sldId id="5781"/>
            <p14:sldId id="5783"/>
            <p14:sldId id="814"/>
            <p14:sldId id="5782"/>
            <p14:sldId id="417"/>
            <p14:sldId id="5784"/>
            <p14:sldId id="5785"/>
            <p14:sldId id="829"/>
            <p14:sldId id="838"/>
            <p14:sldId id="5788"/>
            <p14:sldId id="402"/>
            <p14:sldId id="683"/>
            <p14:sldId id="690"/>
            <p14:sldId id="5789"/>
            <p14:sldId id="5716"/>
            <p14:sldId id="5790"/>
            <p14:sldId id="5707"/>
            <p14:sldId id="654"/>
            <p14:sldId id="5709"/>
            <p14:sldId id="645"/>
            <p14:sldId id="5791"/>
            <p14:sldId id="515"/>
            <p14:sldId id="494"/>
            <p14:sldId id="732"/>
            <p14:sldId id="5787"/>
            <p14:sldId id="498"/>
            <p14:sldId id="463"/>
            <p14:sldId id="507"/>
            <p14:sldId id="723"/>
            <p14:sldId id="256"/>
            <p14:sldId id="5795"/>
            <p14:sldId id="5753"/>
            <p14:sldId id="5754"/>
            <p14:sldId id="5755"/>
            <p14:sldId id="5792"/>
            <p14:sldId id="600"/>
            <p14:sldId id="632"/>
            <p14:sldId id="635"/>
            <p14:sldId id="5793"/>
            <p14:sldId id="57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1BF05B-E405-D36A-F405-388E682B062E}" name="Cynthia Stockdale" initials="CS" userId="Cynthia Stockdale" providerId="None"/>
  <p188:author id="{C7B57D64-35E0-70FA-55EF-C5C26AC5E1B6}" name="Meagan Huggins" initials="MH" userId="S::mhuggins@Jaeb.org::f5642533-5231-46a6-9703-f9c0689ccf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a:srgbClr val="FF9933"/>
    <a:srgbClr val="73FEFF"/>
    <a:srgbClr val="D6D6D6"/>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E33CC-9441-4C22-8C0C-C66318496E75}" v="1" dt="2025-10-19T11:21:48.992"/>
    <p1510:client id="{74ADB15E-78A3-5DE0-F21D-929514F251CF}" v="15" dt="2025-10-19T01:43:56.737"/>
    <p1510:client id="{9AEC678D-72FC-DA68-889B-1AD2DFE01E7A}" v="16" dt="2025-10-19T01:55:51.635"/>
    <p1510:client id="{F868B4C8-3EFA-5047-9A9A-00FA1D0FA57B}" v="4" dt="2025-10-19T01:47:40.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15"/>
  </p:normalViewPr>
  <p:slideViewPr>
    <p:cSldViewPr snapToGrid="0">
      <p:cViewPr varScale="1">
        <p:scale>
          <a:sx n="104" d="100"/>
          <a:sy n="104" d="100"/>
        </p:scale>
        <p:origin x="1088" y="4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microsoft.com/office/2018/10/relationships/authors" Target="authors.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microsoft.com/office/2015/10/relationships/revisionInfo" Target="revisionInfo.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dliu\Box\DRCR\Publications\ProtAA-UWF\Manuscripts\AA2%204-yr%20DR%20PPL\Analysis\SAS\Output\Figures\Slides\wor2ColorPPL%20fmt.xlsx" TargetMode="External"/><Relationship Id="rId2" Type="http://schemas.microsoft.com/office/2011/relationships/chartColorStyle" Target="colors16.xml"/><Relationship Id="rId1" Type="http://schemas.microsoft.com/office/2011/relationships/chartStyle" Target="style16.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dliu\Box\DRCR\Publications\ProtAA-UWF\Manuscripts\AA2%204-yr%20DR%20PPL\Analysis\SAS\Output\Figures\Slides\wor2FAPPL%20fmt.xlsx" TargetMode="External"/><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dliu\Box\DRCR\Publications\ProtAA-UWF\Manuscripts\AA4%204-yr%20DR%20FA\Analysis\SAS\Output\Figures\Slides\wor2NPI%20fmt.xlsx" TargetMode="External"/><Relationship Id="rId2" Type="http://schemas.microsoft.com/office/2011/relationships/chartColorStyle" Target="colors18.xml"/><Relationship Id="rId1" Type="http://schemas.microsoft.com/office/2011/relationships/chartStyle" Target="style18.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kjosic\Box\DRCR\Publications\ProtW\Presentations\DRCR%20Investigator%20Summer%202022\W2%20slide%20figures%2007-11-22.xlsx" TargetMode="External"/><Relationship Id="rId2" Type="http://schemas.microsoft.com/office/2011/relationships/chartColorStyle" Target="colors19.xml"/><Relationship Id="rId1" Type="http://schemas.microsoft.com/office/2011/relationships/chartStyle" Target="style19.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kjosic\Box\DRCR\Publications\ProtW\Presentations\DRCR%20Investigator%20Summer%202022\W2%20slide%20figures%2007-11-22.xlsx" TargetMode="External"/><Relationship Id="rId2" Type="http://schemas.microsoft.com/office/2011/relationships/chartColorStyle" Target="colors20.xml"/><Relationship Id="rId1" Type="http://schemas.microsoft.com/office/2011/relationships/chartStyle" Target="style20.xml"/></Relationships>
</file>

<file path=ppt/charts/_rels/chart2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1.xml"/><Relationship Id="rId1" Type="http://schemas.microsoft.com/office/2011/relationships/chartStyle" Target="style21.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kjosic\Box\DRCR\Publications\ProtW\Presentations\DRCR%20Investigator%20Summer%202022\W2%20slide%20figures%2007-11-22.xlsx" TargetMode="External"/><Relationship Id="rId2" Type="http://schemas.microsoft.com/office/2011/relationships/chartColorStyle" Target="colors22.xml"/><Relationship Id="rId1" Type="http://schemas.microsoft.com/office/2011/relationships/chartStyle" Target="style22.xml"/></Relationships>
</file>

<file path=ppt/charts/_rels/chart29.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s>
</file>

<file path=ppt/charts/_rels/chart32.xml.rels><?xml version="1.0" encoding="UTF-8" standalone="yes"?>
<Relationships xmlns="http://schemas.openxmlformats.org/package/2006/relationships"><Relationship Id="rId3" Type="http://schemas.openxmlformats.org/officeDocument/2006/relationships/oleObject" Target="https://api.box.com/wopi/files/1258909753295/WOPIServiceId_TP_BOX_2/WOPIUserId_18192249864/Slide%2014%20AK1%20Pres.xlsx" TargetMode="External"/><Relationship Id="rId2" Type="http://schemas.microsoft.com/office/2011/relationships/chartColorStyle" Target="colors26.xml"/><Relationship Id="rId1" Type="http://schemas.microsoft.com/office/2011/relationships/chartStyle" Target="style26.xml"/></Relationships>
</file>

<file path=ppt/charts/_rels/chart33.xml.rels><?xml version="1.0" encoding="UTF-8" standalone="yes"?>
<Relationships xmlns="http://schemas.openxmlformats.org/package/2006/relationships"><Relationship Id="rId3" Type="http://schemas.openxmlformats.org/officeDocument/2006/relationships/oleObject" Target="https://api.box.com/wopi/files/1258909988510/WOPIServiceId_TP_BOX_2/WOPIUserId_18192249864/Slide%2022%20AK1%20Pres.xlsx" TargetMode="External"/><Relationship Id="rId2" Type="http://schemas.microsoft.com/office/2011/relationships/chartColorStyle" Target="colors27.xml"/><Relationship Id="rId1" Type="http://schemas.microsoft.com/office/2011/relationships/chartStyle" Target="style2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2" Type="http://schemas.openxmlformats.org/officeDocument/2006/relationships/oleObject" Target="Chart%20in%20Microsoft%20Office%20PowerPoint"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615-448B-BE15-05D7C556D968}"/>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615-448B-BE15-05D7C556D968}"/>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615-448B-BE15-05D7C556D968}"/>
            </c:ext>
          </c:extLst>
        </c:ser>
        <c:dLbls>
          <c:showLegendKey val="0"/>
          <c:showVal val="0"/>
          <c:showCatName val="0"/>
          <c:showSerName val="0"/>
          <c:showPercent val="0"/>
          <c:showBubbleSize val="0"/>
        </c:dLbls>
        <c:smooth val="0"/>
        <c:axId val="1349178352"/>
        <c:axId val="1349177520"/>
      </c:lineChart>
      <c:catAx>
        <c:axId val="134917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9177520"/>
        <c:crosses val="autoZero"/>
        <c:auto val="1"/>
        <c:lblAlgn val="ctr"/>
        <c:lblOffset val="100"/>
        <c:noMultiLvlLbl val="0"/>
      </c:catAx>
      <c:valAx>
        <c:axId val="13491775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9178352"/>
        <c:crosses val="autoZero"/>
        <c:crossBetween val="between"/>
      </c:valAx>
      <c:spPr>
        <a:solidFill>
          <a:schemeClr val="bg2"/>
        </a:solid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20/32 to 20/40</a:t>
            </a:r>
          </a:p>
        </c:rich>
      </c:tx>
      <c:layout>
        <c:manualLayout>
          <c:xMode val="edge"/>
          <c:yMode val="edge"/>
          <c:x val="0.24334724388213885"/>
          <c:y val="3.656199236948340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150047832805945E-2"/>
          <c:y val="0.12211669465194494"/>
          <c:w val="0.42485083541559238"/>
          <c:h val="0.64545033506762894"/>
        </c:manualLayout>
      </c:layout>
      <c:lineChart>
        <c:grouping val="standard"/>
        <c:varyColors val="0"/>
        <c:ser>
          <c:idx val="0"/>
          <c:order val="0"/>
          <c:tx>
            <c:strRef>
              <c:f>Sheet1!$B$1</c:f>
              <c:strCache>
                <c:ptCount val="1"/>
                <c:pt idx="0">
                  <c:v>Aflibercept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3.4196399999999998</c:v>
                </c:pt>
                <c:pt idx="2">
                  <c:v>5.49057</c:v>
                </c:pt>
                <c:pt idx="3">
                  <c:v>6.5981300000000003</c:v>
                </c:pt>
                <c:pt idx="4">
                  <c:v>6.8440399999999997</c:v>
                </c:pt>
                <c:pt idx="5">
                  <c:v>8.1904800000000009</c:v>
                </c:pt>
                <c:pt idx="6">
                  <c:v>8.0471699999999995</c:v>
                </c:pt>
                <c:pt idx="7">
                  <c:v>8.25962</c:v>
                </c:pt>
                <c:pt idx="8">
                  <c:v>7.7476599999999998</c:v>
                </c:pt>
                <c:pt idx="9">
                  <c:v>8.49038</c:v>
                </c:pt>
                <c:pt idx="10">
                  <c:v>7.31</c:v>
                </c:pt>
                <c:pt idx="11">
                  <c:v>8.31</c:v>
                </c:pt>
                <c:pt idx="12">
                  <c:v>8.3960399999999993</c:v>
                </c:pt>
                <c:pt idx="13">
                  <c:v>7.9622599999999997</c:v>
                </c:pt>
                <c:pt idx="14">
                  <c:v>8.3495100000000004</c:v>
                </c:pt>
                <c:pt idx="15">
                  <c:v>7.82524</c:v>
                </c:pt>
                <c:pt idx="16">
                  <c:v>7.7961200000000002</c:v>
                </c:pt>
              </c:numCache>
            </c:numRef>
          </c:val>
          <c:smooth val="0"/>
          <c:extLst>
            <c:ext xmlns:c16="http://schemas.microsoft.com/office/drawing/2014/chart" uri="{C3380CC4-5D6E-409C-BE32-E72D297353CC}">
              <c16:uniqueId val="{00000000-351B-425A-B03F-61886134CF51}"/>
            </c:ext>
          </c:extLst>
        </c:ser>
        <c:ser>
          <c:idx val="1"/>
          <c:order val="1"/>
          <c:tx>
            <c:strRef>
              <c:f>Sheet1!$C$1</c:f>
              <c:strCache>
                <c:ptCount val="1"/>
                <c:pt idx="0">
                  <c:v>Bevacizumab</c:v>
                </c:pt>
              </c:strCache>
            </c:strRef>
          </c:tx>
          <c:spPr>
            <a:ln w="28575" cap="rnd">
              <a:solidFill>
                <a:srgbClr val="73FEFF"/>
              </a:solidFill>
              <a:round/>
            </a:ln>
            <a:effectLst/>
          </c:spPr>
          <c:marker>
            <c:symbol val="circle"/>
            <c:size val="5"/>
            <c:spPr>
              <a:solidFill>
                <a:srgbClr val="73FEFF"/>
              </a:solidFill>
              <a:ln w="9525">
                <a:solidFill>
                  <a:srgbClr val="73FEFF"/>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2.7981699999999998</c:v>
                </c:pt>
                <c:pt idx="2">
                  <c:v>4.3831800000000003</c:v>
                </c:pt>
                <c:pt idx="3">
                  <c:v>4.6037699999999999</c:v>
                </c:pt>
                <c:pt idx="4">
                  <c:v>5.6538500000000003</c:v>
                </c:pt>
                <c:pt idx="5">
                  <c:v>5.7373700000000003</c:v>
                </c:pt>
                <c:pt idx="6">
                  <c:v>6.35</c:v>
                </c:pt>
                <c:pt idx="7">
                  <c:v>5.9387800000000004</c:v>
                </c:pt>
                <c:pt idx="8">
                  <c:v>5.8556699999999999</c:v>
                </c:pt>
                <c:pt idx="9">
                  <c:v>6.5051500000000004</c:v>
                </c:pt>
                <c:pt idx="10">
                  <c:v>6.0816299999999996</c:v>
                </c:pt>
                <c:pt idx="11">
                  <c:v>6.9263199999999996</c:v>
                </c:pt>
                <c:pt idx="12">
                  <c:v>7.17</c:v>
                </c:pt>
                <c:pt idx="13">
                  <c:v>7.5288500000000003</c:v>
                </c:pt>
                <c:pt idx="14">
                  <c:v>7.9108900000000002</c:v>
                </c:pt>
                <c:pt idx="15">
                  <c:v>7.6086999999999998</c:v>
                </c:pt>
                <c:pt idx="16">
                  <c:v>6.8171999999999997</c:v>
                </c:pt>
              </c:numCache>
            </c:numRef>
          </c:val>
          <c:smooth val="0"/>
          <c:extLst>
            <c:ext xmlns:c16="http://schemas.microsoft.com/office/drawing/2014/chart" uri="{C3380CC4-5D6E-409C-BE32-E72D297353CC}">
              <c16:uniqueId val="{00000001-351B-425A-B03F-61886134CF51}"/>
            </c:ext>
          </c:extLst>
        </c:ser>
        <c:ser>
          <c:idx val="2"/>
          <c:order val="2"/>
          <c:tx>
            <c:strRef>
              <c:f>Sheet1!$D$1</c:f>
              <c:strCache>
                <c:ptCount val="1"/>
                <c:pt idx="0">
                  <c:v>Ranibizumab</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2.7452800000000002</c:v>
                </c:pt>
                <c:pt idx="2">
                  <c:v>4.9029100000000003</c:v>
                </c:pt>
                <c:pt idx="3">
                  <c:v>5.0594099999999997</c:v>
                </c:pt>
                <c:pt idx="4">
                  <c:v>6.5306100000000002</c:v>
                </c:pt>
                <c:pt idx="5">
                  <c:v>7.5918400000000004</c:v>
                </c:pt>
                <c:pt idx="6">
                  <c:v>7.04</c:v>
                </c:pt>
                <c:pt idx="7">
                  <c:v>7.3195899999999998</c:v>
                </c:pt>
                <c:pt idx="8">
                  <c:v>7.9292899999999999</c:v>
                </c:pt>
                <c:pt idx="9">
                  <c:v>7.8383799999999999</c:v>
                </c:pt>
                <c:pt idx="10">
                  <c:v>8.8817199999999996</c:v>
                </c:pt>
                <c:pt idx="11">
                  <c:v>8.1649499999999993</c:v>
                </c:pt>
                <c:pt idx="12">
                  <c:v>8.2258099999999992</c:v>
                </c:pt>
                <c:pt idx="13">
                  <c:v>8.2952399999999997</c:v>
                </c:pt>
                <c:pt idx="14">
                  <c:v>8.1789500000000004</c:v>
                </c:pt>
                <c:pt idx="15">
                  <c:v>8.8333300000000001</c:v>
                </c:pt>
                <c:pt idx="16">
                  <c:v>8.6288699999999992</c:v>
                </c:pt>
              </c:numCache>
            </c:numRef>
          </c:val>
          <c:smooth val="0"/>
          <c:extLst>
            <c:ext xmlns:c16="http://schemas.microsoft.com/office/drawing/2014/chart" uri="{C3380CC4-5D6E-409C-BE32-E72D297353CC}">
              <c16:uniqueId val="{00000002-351B-425A-B03F-61886134CF51}"/>
            </c:ext>
          </c:extLst>
        </c:ser>
        <c:dLbls>
          <c:showLegendKey val="0"/>
          <c:showVal val="0"/>
          <c:showCatName val="0"/>
          <c:showSerName val="0"/>
          <c:showPercent val="0"/>
          <c:showBubbleSize val="0"/>
        </c:dLbls>
        <c:marker val="1"/>
        <c:smooth val="0"/>
        <c:axId val="398060048"/>
        <c:axId val="398060440"/>
      </c:lineChart>
      <c:dateAx>
        <c:axId val="3980600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a:t>Weeks</a:t>
                </a:r>
              </a:p>
            </c:rich>
          </c:tx>
          <c:layout>
            <c:manualLayout>
              <c:xMode val="edge"/>
              <c:yMode val="edge"/>
              <c:x val="0.47814080393078112"/>
              <c:y val="0.8374689888809798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98060440"/>
        <c:crosses val="autoZero"/>
        <c:auto val="0"/>
        <c:lblOffset val="100"/>
        <c:baseTimeUnit val="days"/>
        <c:majorUnit val="8"/>
        <c:majorTimeUnit val="days"/>
      </c:dateAx>
      <c:valAx>
        <c:axId val="398060440"/>
        <c:scaling>
          <c:orientation val="minMax"/>
          <c:max val="2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Mean Change in Visual Acuity Letter Score</a:t>
                </a:r>
              </a:p>
            </c:rich>
          </c:tx>
          <c:layout>
            <c:manualLayout>
              <c:xMode val="edge"/>
              <c:yMode val="edge"/>
              <c:x val="2.911286596811293E-3"/>
              <c:y val="0.1120993924807527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98060048"/>
        <c:crosses val="autoZero"/>
        <c:crossBetween val="between"/>
      </c:valAx>
      <c:spPr>
        <a:solidFill>
          <a:schemeClr val="bg2"/>
        </a:solidFill>
        <a:ln w="3175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29681246709727"/>
          <c:y val="5.9656644236013134E-2"/>
          <c:w val="0.84588722779170933"/>
          <c:h val="0.7446395846197531"/>
        </c:manualLayout>
      </c:layout>
      <c:lineChart>
        <c:grouping val="standard"/>
        <c:varyColors val="0"/>
        <c:ser>
          <c:idx val="0"/>
          <c:order val="0"/>
          <c:tx>
            <c:strRef>
              <c:f>Sheet1!$B$1</c:f>
              <c:strCache>
                <c:ptCount val="1"/>
                <c:pt idx="0">
                  <c:v>Aflibercept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-104.765</c:v>
                </c:pt>
                <c:pt idx="2">
                  <c:v>-125.34099999999999</c:v>
                </c:pt>
                <c:pt idx="3">
                  <c:v>-137.249</c:v>
                </c:pt>
                <c:pt idx="4">
                  <c:v>-149.01</c:v>
                </c:pt>
                <c:pt idx="5">
                  <c:v>-154.04900000000001</c:v>
                </c:pt>
                <c:pt idx="6">
                  <c:v>-161.83000000000001</c:v>
                </c:pt>
                <c:pt idx="7">
                  <c:v>-161.18700000000001</c:v>
                </c:pt>
                <c:pt idx="8">
                  <c:v>-151.333</c:v>
                </c:pt>
                <c:pt idx="9">
                  <c:v>-157.97</c:v>
                </c:pt>
                <c:pt idx="10">
                  <c:v>-161.19999999999999</c:v>
                </c:pt>
                <c:pt idx="11">
                  <c:v>-165.71899999999999</c:v>
                </c:pt>
                <c:pt idx="12">
                  <c:v>-168.185</c:v>
                </c:pt>
                <c:pt idx="13">
                  <c:v>-169.02</c:v>
                </c:pt>
                <c:pt idx="14">
                  <c:v>-172.18600000000001</c:v>
                </c:pt>
                <c:pt idx="15">
                  <c:v>-167.78800000000001</c:v>
                </c:pt>
                <c:pt idx="16">
                  <c:v>-171.20699999999999</c:v>
                </c:pt>
              </c:numCache>
            </c:numRef>
          </c:val>
          <c:smooth val="0"/>
          <c:extLst>
            <c:ext xmlns:c16="http://schemas.microsoft.com/office/drawing/2014/chart" uri="{C3380CC4-5D6E-409C-BE32-E72D297353CC}">
              <c16:uniqueId val="{00000000-4C51-4B24-B4C7-98DFF4166905}"/>
            </c:ext>
          </c:extLst>
        </c:ser>
        <c:ser>
          <c:idx val="1"/>
          <c:order val="1"/>
          <c:tx>
            <c:strRef>
              <c:f>Sheet1!$C$1</c:f>
              <c:strCache>
                <c:ptCount val="1"/>
                <c:pt idx="0">
                  <c:v>Bevacizumab</c:v>
                </c:pt>
              </c:strCache>
            </c:strRef>
          </c:tx>
          <c:spPr>
            <a:ln w="28575" cap="rnd">
              <a:solidFill>
                <a:srgbClr val="73FEFF"/>
              </a:solidFill>
              <a:round/>
            </a:ln>
            <a:effectLst/>
          </c:spPr>
          <c:marker>
            <c:symbol val="circle"/>
            <c:size val="5"/>
            <c:spPr>
              <a:solidFill>
                <a:srgbClr val="73FEFF"/>
              </a:solidFill>
              <a:ln w="9525">
                <a:solidFill>
                  <a:srgbClr val="73FEFF"/>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-68.120999999999995</c:v>
                </c:pt>
                <c:pt idx="2">
                  <c:v>-82.444999999999993</c:v>
                </c:pt>
                <c:pt idx="3">
                  <c:v>-87.14</c:v>
                </c:pt>
                <c:pt idx="4">
                  <c:v>-88.084000000000003</c:v>
                </c:pt>
                <c:pt idx="5">
                  <c:v>-95.138999999999996</c:v>
                </c:pt>
                <c:pt idx="6">
                  <c:v>-89.778999999999996</c:v>
                </c:pt>
                <c:pt idx="7">
                  <c:v>-92.004999999999995</c:v>
                </c:pt>
                <c:pt idx="8">
                  <c:v>-93.295000000000002</c:v>
                </c:pt>
                <c:pt idx="9">
                  <c:v>-94.519000000000005</c:v>
                </c:pt>
                <c:pt idx="10">
                  <c:v>-100.179</c:v>
                </c:pt>
                <c:pt idx="11">
                  <c:v>-98</c:v>
                </c:pt>
                <c:pt idx="12">
                  <c:v>-94.284999999999997</c:v>
                </c:pt>
                <c:pt idx="13">
                  <c:v>-100.626</c:v>
                </c:pt>
                <c:pt idx="14">
                  <c:v>-115.508</c:v>
                </c:pt>
                <c:pt idx="15">
                  <c:v>-123.14400000000001</c:v>
                </c:pt>
                <c:pt idx="16">
                  <c:v>-125.533</c:v>
                </c:pt>
              </c:numCache>
            </c:numRef>
          </c:val>
          <c:smooth val="0"/>
          <c:extLst>
            <c:ext xmlns:c16="http://schemas.microsoft.com/office/drawing/2014/chart" uri="{C3380CC4-5D6E-409C-BE32-E72D297353CC}">
              <c16:uniqueId val="{00000001-4C51-4B24-B4C7-98DFF4166905}"/>
            </c:ext>
          </c:extLst>
        </c:ser>
        <c:ser>
          <c:idx val="2"/>
          <c:order val="2"/>
          <c:tx>
            <c:strRef>
              <c:f>Sheet1!$D$1</c:f>
              <c:strCache>
                <c:ptCount val="1"/>
                <c:pt idx="0">
                  <c:v>Ranibizumab</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-100.709</c:v>
                </c:pt>
                <c:pt idx="2">
                  <c:v>-112.628</c:v>
                </c:pt>
                <c:pt idx="3">
                  <c:v>-123.105</c:v>
                </c:pt>
                <c:pt idx="4">
                  <c:v>-130.84</c:v>
                </c:pt>
                <c:pt idx="5">
                  <c:v>-133.16300000000001</c:v>
                </c:pt>
                <c:pt idx="6">
                  <c:v>-133.85499999999999</c:v>
                </c:pt>
                <c:pt idx="7">
                  <c:v>-132.33199999999999</c:v>
                </c:pt>
                <c:pt idx="8">
                  <c:v>-140.40899999999999</c:v>
                </c:pt>
                <c:pt idx="9">
                  <c:v>-136.179</c:v>
                </c:pt>
                <c:pt idx="10">
                  <c:v>-144.69399999999999</c:v>
                </c:pt>
                <c:pt idx="11">
                  <c:v>-147.24299999999999</c:v>
                </c:pt>
                <c:pt idx="12">
                  <c:v>-145.08099999999999</c:v>
                </c:pt>
                <c:pt idx="13">
                  <c:v>-147.13900000000001</c:v>
                </c:pt>
                <c:pt idx="14">
                  <c:v>-151.166</c:v>
                </c:pt>
                <c:pt idx="15">
                  <c:v>-150.25299999999999</c:v>
                </c:pt>
                <c:pt idx="16">
                  <c:v>-148.80600000000001</c:v>
                </c:pt>
              </c:numCache>
            </c:numRef>
          </c:val>
          <c:smooth val="0"/>
          <c:extLst>
            <c:ext xmlns:c16="http://schemas.microsoft.com/office/drawing/2014/chart" uri="{C3380CC4-5D6E-409C-BE32-E72D297353CC}">
              <c16:uniqueId val="{00000002-4C51-4B24-B4C7-98DFF4166905}"/>
            </c:ext>
          </c:extLst>
        </c:ser>
        <c:dLbls>
          <c:showLegendKey val="0"/>
          <c:showVal val="0"/>
          <c:showCatName val="0"/>
          <c:showSerName val="0"/>
          <c:showPercent val="0"/>
          <c:showBubbleSize val="0"/>
        </c:dLbls>
        <c:marker val="1"/>
        <c:smooth val="0"/>
        <c:axId val="401285344"/>
        <c:axId val="401288088"/>
      </c:lineChart>
      <c:dateAx>
        <c:axId val="4012853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a:t>Weeks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1288088"/>
        <c:crosses val="autoZero"/>
        <c:auto val="0"/>
        <c:lblOffset val="100"/>
        <c:baseTimeUnit val="days"/>
        <c:majorUnit val="4"/>
        <c:majorTimeUnit val="days"/>
      </c:dateAx>
      <c:valAx>
        <c:axId val="401288088"/>
        <c:scaling>
          <c:orientation val="minMax"/>
          <c:max val="0"/>
          <c:min val="-25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i="0" baseline="0">
                    <a:effectLst/>
                  </a:rPr>
                  <a:t>Mean Improvement in OCT CSF Thickness from Baseline (µm)</a:t>
                </a:r>
                <a:endParaRPr lang="en-US" sz="1400">
                  <a:effectLst/>
                </a:endParaRPr>
              </a:p>
            </c:rich>
          </c:tx>
          <c:layout>
            <c:manualLayout>
              <c:xMode val="edge"/>
              <c:yMode val="edge"/>
              <c:x val="5.7512580877066861E-3"/>
              <c:y val="5.0400970621030453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01285344"/>
        <c:crosses val="autoZero"/>
        <c:crossBetween val="between"/>
      </c:valAx>
      <c:spPr>
        <a:solidFill>
          <a:schemeClr val="bg2"/>
        </a:solidFill>
        <a:ln w="317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15450095765"/>
          <c:y val="3.2251145845575299E-2"/>
          <c:w val="0.84409531578822905"/>
          <c:h val="0.74700434833705498"/>
        </c:manualLayout>
      </c:layout>
      <c:lineChart>
        <c:grouping val="standard"/>
        <c:varyColors val="0"/>
        <c:ser>
          <c:idx val="1"/>
          <c:order val="0"/>
          <c:tx>
            <c:strRef>
              <c:f>Sheet1!$B$1</c:f>
              <c:strCache>
                <c:ptCount val="1"/>
                <c:pt idx="0">
                  <c:v>Ranibizumab</c:v>
                </c:pt>
              </c:strCache>
            </c:strRef>
          </c:tx>
          <c:spPr>
            <a:ln w="66675" cap="rnd">
              <a:solidFill>
                <a:srgbClr val="ED7D31"/>
              </a:solidFill>
              <a:round/>
            </a:ln>
            <a:effectLst/>
          </c:spPr>
          <c:marker>
            <c:symbol val="circle"/>
            <c:size val="5"/>
            <c:spPr>
              <a:solidFill>
                <a:srgbClr val="ED7D31"/>
              </a:solidFill>
              <a:ln w="57150">
                <a:solidFill>
                  <a:srgbClr val="ED7D31"/>
                </a:solidFill>
              </a:ln>
              <a:effectLst/>
            </c:spPr>
          </c:marker>
          <c:cat>
            <c:numRef>
              <c:f>Sheet1!$A$2:$A$9</c:f>
              <c:numCache>
                <c:formatCode>General</c:formatCode>
                <c:ptCount val="8"/>
                <c:pt idx="1">
                  <c:v>0</c:v>
                </c:pt>
                <c:pt idx="2">
                  <c:v>4</c:v>
                </c:pt>
                <c:pt idx="3">
                  <c:v>8</c:v>
                </c:pt>
                <c:pt idx="4">
                  <c:v>12</c:v>
                </c:pt>
                <c:pt idx="5">
                  <c:v>16</c:v>
                </c:pt>
                <c:pt idx="6">
                  <c:v>20</c:v>
                </c:pt>
                <c:pt idx="7">
                  <c:v>24</c:v>
                </c:pt>
              </c:numCache>
            </c:numRef>
          </c:cat>
          <c:val>
            <c:numRef>
              <c:f>Sheet1!$B$2:$B$9</c:f>
              <c:numCache>
                <c:formatCode>General</c:formatCode>
                <c:ptCount val="8"/>
                <c:pt idx="1">
                  <c:v>0</c:v>
                </c:pt>
                <c:pt idx="2">
                  <c:v>1.07</c:v>
                </c:pt>
                <c:pt idx="3">
                  <c:v>1.49</c:v>
                </c:pt>
                <c:pt idx="4">
                  <c:v>3.27</c:v>
                </c:pt>
                <c:pt idx="5">
                  <c:v>4.1899999999999986</c:v>
                </c:pt>
                <c:pt idx="6">
                  <c:v>3.98</c:v>
                </c:pt>
                <c:pt idx="7">
                  <c:v>3.03</c:v>
                </c:pt>
              </c:numCache>
            </c:numRef>
          </c:val>
          <c:smooth val="0"/>
          <c:extLst>
            <c:ext xmlns:c16="http://schemas.microsoft.com/office/drawing/2014/chart" uri="{C3380CC4-5D6E-409C-BE32-E72D297353CC}">
              <c16:uniqueId val="{00000000-18F3-4877-A49E-A069A0F123F1}"/>
            </c:ext>
          </c:extLst>
        </c:ser>
        <c:ser>
          <c:idx val="0"/>
          <c:order val="1"/>
          <c:tx>
            <c:strRef>
              <c:f>Sheet1!$C$1</c:f>
              <c:strCache>
                <c:ptCount val="1"/>
                <c:pt idx="0">
                  <c:v>Combination</c:v>
                </c:pt>
              </c:strCache>
            </c:strRef>
          </c:tx>
          <c:spPr>
            <a:ln w="57150">
              <a:solidFill>
                <a:srgbClr val="5B9BD5"/>
              </a:solidFill>
            </a:ln>
          </c:spPr>
          <c:marker>
            <c:spPr>
              <a:solidFill>
                <a:srgbClr val="5B9BD5"/>
              </a:solidFill>
              <a:ln>
                <a:solidFill>
                  <a:srgbClr val="5B9BD5"/>
                </a:solidFill>
              </a:ln>
            </c:spPr>
          </c:marker>
          <c:cat>
            <c:numRef>
              <c:f>Sheet1!$A$2:$A$9</c:f>
              <c:numCache>
                <c:formatCode>General</c:formatCode>
                <c:ptCount val="8"/>
                <c:pt idx="1">
                  <c:v>0</c:v>
                </c:pt>
                <c:pt idx="2">
                  <c:v>4</c:v>
                </c:pt>
                <c:pt idx="3">
                  <c:v>8</c:v>
                </c:pt>
                <c:pt idx="4">
                  <c:v>12</c:v>
                </c:pt>
                <c:pt idx="5">
                  <c:v>16</c:v>
                </c:pt>
                <c:pt idx="6">
                  <c:v>20</c:v>
                </c:pt>
                <c:pt idx="7">
                  <c:v>24</c:v>
                </c:pt>
              </c:numCache>
            </c:numRef>
          </c:cat>
          <c:val>
            <c:numRef>
              <c:f>Sheet1!$C$2:$C$9</c:f>
              <c:numCache>
                <c:formatCode>General</c:formatCode>
                <c:ptCount val="8"/>
                <c:pt idx="1">
                  <c:v>0</c:v>
                </c:pt>
                <c:pt idx="2">
                  <c:v>1.89</c:v>
                </c:pt>
                <c:pt idx="3">
                  <c:v>0.78</c:v>
                </c:pt>
                <c:pt idx="4">
                  <c:v>2.65</c:v>
                </c:pt>
                <c:pt idx="5">
                  <c:v>2.57</c:v>
                </c:pt>
                <c:pt idx="6">
                  <c:v>2.95</c:v>
                </c:pt>
                <c:pt idx="7">
                  <c:v>2.68</c:v>
                </c:pt>
              </c:numCache>
            </c:numRef>
          </c:val>
          <c:smooth val="0"/>
          <c:extLst>
            <c:ext xmlns:c16="http://schemas.microsoft.com/office/drawing/2014/chart" uri="{C3380CC4-5D6E-409C-BE32-E72D297353CC}">
              <c16:uniqueId val="{00000000-8D99-4B13-85C4-176DDDDB281B}"/>
            </c:ext>
          </c:extLst>
        </c:ser>
        <c:dLbls>
          <c:showLegendKey val="0"/>
          <c:showVal val="0"/>
          <c:showCatName val="0"/>
          <c:showSerName val="0"/>
          <c:showPercent val="0"/>
          <c:showBubbleSize val="0"/>
        </c:dLbls>
        <c:marker val="1"/>
        <c:smooth val="0"/>
        <c:axId val="-291782352"/>
        <c:axId val="-292376880"/>
      </c:lineChart>
      <c:catAx>
        <c:axId val="-291782352"/>
        <c:scaling>
          <c:orientation val="minMax"/>
        </c:scaling>
        <c:delete val="0"/>
        <c:axPos val="b"/>
        <c:title>
          <c:tx>
            <c:rich>
              <a:bodyPr rot="0" vert="horz"/>
              <a:lstStyle/>
              <a:p>
                <a:pPr>
                  <a:defRPr/>
                </a:pPr>
                <a:r>
                  <a:rPr lang="en-US"/>
                  <a:t>Visit Week</a:t>
                </a:r>
              </a:p>
            </c:rich>
          </c:tx>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en-US"/>
          </a:p>
        </c:txPr>
        <c:crossAx val="-292376880"/>
        <c:crosses val="autoZero"/>
        <c:auto val="1"/>
        <c:lblAlgn val="ctr"/>
        <c:lblOffset val="100"/>
        <c:noMultiLvlLbl val="0"/>
      </c:catAx>
      <c:valAx>
        <c:axId val="-292376880"/>
        <c:scaling>
          <c:orientation val="minMax"/>
          <c:max val="15"/>
          <c:min val="-5"/>
        </c:scaling>
        <c:delete val="0"/>
        <c:axPos val="l"/>
        <c:majorGridlines>
          <c:spPr>
            <a:ln w="9525" cap="flat" cmpd="sng" algn="ctr">
              <a:noFill/>
              <a:round/>
            </a:ln>
            <a:effectLst/>
          </c:spPr>
        </c:majorGridlines>
        <c:title>
          <c:tx>
            <c:rich>
              <a:bodyPr rot="-5400000" vert="horz"/>
              <a:lstStyle/>
              <a:p>
                <a:pPr>
                  <a:defRPr/>
                </a:pPr>
                <a:r>
                  <a:rPr lang="en-US"/>
                  <a:t>VA Mean Change</a:t>
                </a:r>
              </a:p>
              <a:p>
                <a:pPr>
                  <a:defRPr/>
                </a:pPr>
                <a:r>
                  <a:rPr lang="en-US"/>
                  <a:t>(Letter Score) </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91782352"/>
        <c:crosses val="autoZero"/>
        <c:crossBetween val="between"/>
        <c:majorUnit val="5"/>
      </c:valAx>
      <c:spPr>
        <a:solidFill>
          <a:schemeClr val="bg2"/>
        </a:solidFill>
        <a:ln>
          <a:solidFill>
            <a:srgbClr val="FFFFFF"/>
          </a:solidFill>
        </a:ln>
        <a:effectLst/>
      </c:spPr>
    </c:plotArea>
    <c:legend>
      <c:legendPos val="r"/>
      <c:layout>
        <c:manualLayout>
          <c:xMode val="edge"/>
          <c:yMode val="edge"/>
          <c:x val="0.70364560442717095"/>
          <c:y val="5.2586054407767903E-2"/>
          <c:w val="0.24961265486624001"/>
          <c:h val="0.164844582344602"/>
        </c:manualLayout>
      </c:layout>
      <c:overlay val="0"/>
    </c:legend>
    <c:plotVisOnly val="1"/>
    <c:dispBlanksAs val="gap"/>
    <c:showDLblsOverMax val="0"/>
  </c:chart>
  <c:spPr>
    <a:noFill/>
    <a:ln w="9525" cap="flat" cmpd="sng" algn="ctr">
      <a:noFill/>
      <a:round/>
    </a:ln>
    <a:effectLst/>
  </c:spPr>
  <c:txPr>
    <a:bodyPr/>
    <a:lstStyle/>
    <a:p>
      <a:pPr>
        <a:defRPr sz="2000" b="1">
          <a:solidFill>
            <a:srgbClr val="FFFFFF"/>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15450095765"/>
          <c:y val="3.2251145845575299E-2"/>
          <c:w val="0.41402538406475398"/>
          <c:h val="0.68441982351485398"/>
        </c:manualLayout>
      </c:layout>
      <c:lineChart>
        <c:grouping val="standard"/>
        <c:varyColors val="0"/>
        <c:ser>
          <c:idx val="1"/>
          <c:order val="0"/>
          <c:tx>
            <c:strRef>
              <c:f>Sheet1!$B$1</c:f>
              <c:strCache>
                <c:ptCount val="1"/>
                <c:pt idx="0">
                  <c:v>Ranibizumab</c:v>
                </c:pt>
              </c:strCache>
            </c:strRef>
          </c:tx>
          <c:spPr>
            <a:ln w="66675" cap="rnd">
              <a:solidFill>
                <a:srgbClr val="ED7D31"/>
              </a:solidFill>
              <a:round/>
            </a:ln>
            <a:effectLst/>
          </c:spPr>
          <c:marker>
            <c:symbol val="circle"/>
            <c:size val="5"/>
            <c:spPr>
              <a:solidFill>
                <a:srgbClr val="ED7D31"/>
              </a:solidFill>
              <a:ln w="57150">
                <a:solidFill>
                  <a:srgbClr val="ED7D31"/>
                </a:solidFill>
              </a:ln>
              <a:effectLst/>
            </c:spPr>
          </c:marker>
          <c:cat>
            <c:numRef>
              <c:f>Sheet1!$A$2:$A$8</c:f>
              <c:numCache>
                <c:formatCode>General</c:formatCode>
                <c:ptCount val="7"/>
                <c:pt idx="0">
                  <c:v>0</c:v>
                </c:pt>
                <c:pt idx="1">
                  <c:v>4</c:v>
                </c:pt>
                <c:pt idx="2">
                  <c:v>8</c:v>
                </c:pt>
                <c:pt idx="3">
                  <c:v>12</c:v>
                </c:pt>
                <c:pt idx="4">
                  <c:v>16</c:v>
                </c:pt>
                <c:pt idx="5">
                  <c:v>20</c:v>
                </c:pt>
                <c:pt idx="6">
                  <c:v>24</c:v>
                </c:pt>
              </c:numCache>
            </c:numRef>
          </c:cat>
          <c:val>
            <c:numRef>
              <c:f>Sheet1!$B$2:$B$8</c:f>
              <c:numCache>
                <c:formatCode>General</c:formatCode>
                <c:ptCount val="7"/>
                <c:pt idx="0">
                  <c:v>0</c:v>
                </c:pt>
                <c:pt idx="1">
                  <c:v>0.33</c:v>
                </c:pt>
                <c:pt idx="2">
                  <c:v>1.29</c:v>
                </c:pt>
                <c:pt idx="3">
                  <c:v>2.97</c:v>
                </c:pt>
                <c:pt idx="4">
                  <c:v>4.9000000000000004</c:v>
                </c:pt>
                <c:pt idx="5">
                  <c:v>2.9</c:v>
                </c:pt>
                <c:pt idx="6">
                  <c:v>2</c:v>
                </c:pt>
              </c:numCache>
            </c:numRef>
          </c:val>
          <c:smooth val="0"/>
          <c:extLst>
            <c:ext xmlns:c16="http://schemas.microsoft.com/office/drawing/2014/chart" uri="{C3380CC4-5D6E-409C-BE32-E72D297353CC}">
              <c16:uniqueId val="{00000000-18F3-4877-A49E-A069A0F123F1}"/>
            </c:ext>
          </c:extLst>
        </c:ser>
        <c:ser>
          <c:idx val="0"/>
          <c:order val="1"/>
          <c:tx>
            <c:strRef>
              <c:f>Sheet1!$C$1</c:f>
              <c:strCache>
                <c:ptCount val="1"/>
                <c:pt idx="0">
                  <c:v>Combination</c:v>
                </c:pt>
              </c:strCache>
            </c:strRef>
          </c:tx>
          <c:spPr>
            <a:ln w="57150">
              <a:solidFill>
                <a:srgbClr val="5B9BD5"/>
              </a:solidFill>
            </a:ln>
          </c:spPr>
          <c:marker>
            <c:spPr>
              <a:solidFill>
                <a:srgbClr val="5B9BD5"/>
              </a:solidFill>
              <a:ln>
                <a:solidFill>
                  <a:srgbClr val="5B9BD5"/>
                </a:solidFill>
              </a:ln>
            </c:spPr>
          </c:marker>
          <c:cat>
            <c:numRef>
              <c:f>Sheet1!$A$2:$A$8</c:f>
              <c:numCache>
                <c:formatCode>General</c:formatCode>
                <c:ptCount val="7"/>
                <c:pt idx="0">
                  <c:v>0</c:v>
                </c:pt>
                <c:pt idx="1">
                  <c:v>4</c:v>
                </c:pt>
                <c:pt idx="2">
                  <c:v>8</c:v>
                </c:pt>
                <c:pt idx="3">
                  <c:v>12</c:v>
                </c:pt>
                <c:pt idx="4">
                  <c:v>16</c:v>
                </c:pt>
                <c:pt idx="5">
                  <c:v>20</c:v>
                </c:pt>
                <c:pt idx="6">
                  <c:v>24</c:v>
                </c:pt>
              </c:numCache>
            </c:numRef>
          </c:cat>
          <c:val>
            <c:numRef>
              <c:f>Sheet1!$C$2:$C$8</c:f>
              <c:numCache>
                <c:formatCode>General</c:formatCode>
                <c:ptCount val="7"/>
                <c:pt idx="0">
                  <c:v>0</c:v>
                </c:pt>
                <c:pt idx="1">
                  <c:v>1.88</c:v>
                </c:pt>
                <c:pt idx="2">
                  <c:v>1.08</c:v>
                </c:pt>
                <c:pt idx="3">
                  <c:v>2.64</c:v>
                </c:pt>
                <c:pt idx="4">
                  <c:v>4.13</c:v>
                </c:pt>
                <c:pt idx="5">
                  <c:v>3.56</c:v>
                </c:pt>
                <c:pt idx="6">
                  <c:v>5.1199999999999974</c:v>
                </c:pt>
              </c:numCache>
            </c:numRef>
          </c:val>
          <c:smooth val="0"/>
          <c:extLst>
            <c:ext xmlns:c16="http://schemas.microsoft.com/office/drawing/2014/chart" uri="{C3380CC4-5D6E-409C-BE32-E72D297353CC}">
              <c16:uniqueId val="{00000000-8D99-4B13-85C4-176DDDDB281B}"/>
            </c:ext>
          </c:extLst>
        </c:ser>
        <c:dLbls>
          <c:showLegendKey val="0"/>
          <c:showVal val="0"/>
          <c:showCatName val="0"/>
          <c:showSerName val="0"/>
          <c:showPercent val="0"/>
          <c:showBubbleSize val="0"/>
        </c:dLbls>
        <c:marker val="1"/>
        <c:smooth val="0"/>
        <c:axId val="-288131952"/>
        <c:axId val="-288107584"/>
      </c:lineChart>
      <c:catAx>
        <c:axId val="-288131952"/>
        <c:scaling>
          <c:orientation val="minMax"/>
        </c:scaling>
        <c:delete val="0"/>
        <c:axPos val="b"/>
        <c:title>
          <c:tx>
            <c:rich>
              <a:bodyPr rot="0" vert="horz"/>
              <a:lstStyle/>
              <a:p>
                <a:pPr>
                  <a:defRPr/>
                </a:pPr>
                <a:r>
                  <a:rPr lang="en-US"/>
                  <a:t>Visit Week</a:t>
                </a:r>
              </a:p>
            </c:rich>
          </c:tx>
          <c:layout>
            <c:manualLayout>
              <c:xMode val="edge"/>
              <c:yMode val="edge"/>
              <c:x val="0.45974405103335603"/>
              <c:y val="0.84128857372930899"/>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sz="1800"/>
            </a:pPr>
            <a:endParaRPr lang="en-US"/>
          </a:p>
        </c:txPr>
        <c:crossAx val="-288107584"/>
        <c:crosses val="autoZero"/>
        <c:auto val="1"/>
        <c:lblAlgn val="ctr"/>
        <c:lblOffset val="100"/>
        <c:noMultiLvlLbl val="0"/>
      </c:catAx>
      <c:valAx>
        <c:axId val="-288107584"/>
        <c:scaling>
          <c:orientation val="minMax"/>
          <c:max val="15"/>
          <c:min val="-5"/>
        </c:scaling>
        <c:delete val="0"/>
        <c:axPos val="l"/>
        <c:majorGridlines>
          <c:spPr>
            <a:ln w="9525" cap="flat" cmpd="sng" algn="ctr">
              <a:noFill/>
              <a:round/>
            </a:ln>
            <a:effectLst/>
          </c:spPr>
        </c:majorGridlines>
        <c:title>
          <c:tx>
            <c:rich>
              <a:bodyPr rot="-5400000" vert="horz"/>
              <a:lstStyle/>
              <a:p>
                <a:pPr>
                  <a:defRPr sz="1800"/>
                </a:pPr>
                <a:r>
                  <a:rPr lang="en-US" sz="1800"/>
                  <a:t>VA Mean Change</a:t>
                </a:r>
              </a:p>
              <a:p>
                <a:pPr>
                  <a:defRPr sz="1800"/>
                </a:pPr>
                <a:r>
                  <a:rPr lang="en-US" sz="1800"/>
                  <a:t>(Letter Score) </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800"/>
            </a:pPr>
            <a:endParaRPr lang="en-US"/>
          </a:p>
        </c:txPr>
        <c:crossAx val="-288131952"/>
        <c:crosses val="autoZero"/>
        <c:crossBetween val="between"/>
        <c:majorUnit val="5"/>
      </c:valAx>
      <c:spPr>
        <a:solidFill>
          <a:schemeClr val="bg2"/>
        </a:solidFill>
        <a:ln>
          <a:solidFill>
            <a:srgbClr val="FFFFFF"/>
          </a:solidFill>
        </a:ln>
        <a:effectLst/>
      </c:spPr>
    </c:plotArea>
    <c:legend>
      <c:legendPos val="b"/>
      <c:overlay val="0"/>
    </c:legend>
    <c:plotVisOnly val="1"/>
    <c:dispBlanksAs val="gap"/>
    <c:showDLblsOverMax val="0"/>
  </c:chart>
  <c:spPr>
    <a:noFill/>
    <a:ln w="9525" cap="flat" cmpd="sng" algn="ctr">
      <a:solidFill>
        <a:srgbClr val="ED7D31">
          <a:alpha val="0"/>
        </a:srgbClr>
      </a:solidFill>
      <a:round/>
    </a:ln>
    <a:effectLst/>
  </c:spPr>
  <c:txPr>
    <a:bodyPr/>
    <a:lstStyle/>
    <a:p>
      <a:pPr>
        <a:defRPr sz="2400" b="1">
          <a:solidFill>
            <a:srgbClr val="FFFFFF"/>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15450095765"/>
          <c:y val="3.2251145845575299E-2"/>
          <c:w val="0.84409531578822905"/>
          <c:h val="0.74700434833705498"/>
        </c:manualLayout>
      </c:layout>
      <c:lineChart>
        <c:grouping val="standard"/>
        <c:varyColors val="0"/>
        <c:ser>
          <c:idx val="1"/>
          <c:order val="0"/>
          <c:tx>
            <c:strRef>
              <c:f>Sheet1!$B$1</c:f>
              <c:strCache>
                <c:ptCount val="1"/>
                <c:pt idx="0">
                  <c:v>Ranibizumab</c:v>
                </c:pt>
              </c:strCache>
            </c:strRef>
          </c:tx>
          <c:spPr>
            <a:ln w="66675" cap="rnd">
              <a:solidFill>
                <a:srgbClr val="ED7D31"/>
              </a:solidFill>
              <a:round/>
            </a:ln>
            <a:effectLst/>
          </c:spPr>
          <c:marker>
            <c:symbol val="circle"/>
            <c:size val="5"/>
            <c:spPr>
              <a:solidFill>
                <a:srgbClr val="ED7D31"/>
              </a:solidFill>
              <a:ln w="57150">
                <a:solidFill>
                  <a:srgbClr val="ED7D31"/>
                </a:solidFill>
              </a:ln>
              <a:effectLst/>
            </c:spPr>
          </c:marker>
          <c:cat>
            <c:numRef>
              <c:f>Sheet1!$A$2:$A$9</c:f>
              <c:numCache>
                <c:formatCode>General</c:formatCode>
                <c:ptCount val="8"/>
                <c:pt idx="1">
                  <c:v>0</c:v>
                </c:pt>
                <c:pt idx="2">
                  <c:v>4</c:v>
                </c:pt>
                <c:pt idx="3">
                  <c:v>8</c:v>
                </c:pt>
                <c:pt idx="4">
                  <c:v>12</c:v>
                </c:pt>
                <c:pt idx="5">
                  <c:v>16</c:v>
                </c:pt>
                <c:pt idx="6">
                  <c:v>20</c:v>
                </c:pt>
                <c:pt idx="7">
                  <c:v>24</c:v>
                </c:pt>
              </c:numCache>
            </c:numRef>
          </c:cat>
          <c:val>
            <c:numRef>
              <c:f>Sheet1!$B$2:$B$9</c:f>
              <c:numCache>
                <c:formatCode>General</c:formatCode>
                <c:ptCount val="8"/>
                <c:pt idx="1">
                  <c:v>0</c:v>
                </c:pt>
                <c:pt idx="2">
                  <c:v>-12.27</c:v>
                </c:pt>
                <c:pt idx="3">
                  <c:v>-27.06</c:v>
                </c:pt>
                <c:pt idx="4">
                  <c:v>-39.159999999999997</c:v>
                </c:pt>
                <c:pt idx="5">
                  <c:v>-49.42</c:v>
                </c:pt>
                <c:pt idx="6">
                  <c:v>-43.67</c:v>
                </c:pt>
                <c:pt idx="7">
                  <c:v>-62.08</c:v>
                </c:pt>
              </c:numCache>
            </c:numRef>
          </c:val>
          <c:smooth val="0"/>
          <c:extLst>
            <c:ext xmlns:c16="http://schemas.microsoft.com/office/drawing/2014/chart" uri="{C3380CC4-5D6E-409C-BE32-E72D297353CC}">
              <c16:uniqueId val="{00000000-18F3-4877-A49E-A069A0F123F1}"/>
            </c:ext>
          </c:extLst>
        </c:ser>
        <c:ser>
          <c:idx val="0"/>
          <c:order val="1"/>
          <c:tx>
            <c:strRef>
              <c:f>Sheet1!$C$1</c:f>
              <c:strCache>
                <c:ptCount val="1"/>
                <c:pt idx="0">
                  <c:v>Combination</c:v>
                </c:pt>
              </c:strCache>
            </c:strRef>
          </c:tx>
          <c:spPr>
            <a:ln w="66675">
              <a:solidFill>
                <a:srgbClr val="5B9BD5"/>
              </a:solidFill>
            </a:ln>
          </c:spPr>
          <c:marker>
            <c:spPr>
              <a:solidFill>
                <a:srgbClr val="5B9BD5"/>
              </a:solidFill>
              <a:ln>
                <a:solidFill>
                  <a:srgbClr val="5B9BD5"/>
                </a:solidFill>
              </a:ln>
            </c:spPr>
          </c:marker>
          <c:cat>
            <c:numRef>
              <c:f>Sheet1!$A$2:$A$9</c:f>
              <c:numCache>
                <c:formatCode>General</c:formatCode>
                <c:ptCount val="8"/>
                <c:pt idx="1">
                  <c:v>0</c:v>
                </c:pt>
                <c:pt idx="2">
                  <c:v>4</c:v>
                </c:pt>
                <c:pt idx="3">
                  <c:v>8</c:v>
                </c:pt>
                <c:pt idx="4">
                  <c:v>12</c:v>
                </c:pt>
                <c:pt idx="5">
                  <c:v>16</c:v>
                </c:pt>
                <c:pt idx="6">
                  <c:v>20</c:v>
                </c:pt>
                <c:pt idx="7">
                  <c:v>24</c:v>
                </c:pt>
              </c:numCache>
            </c:numRef>
          </c:cat>
          <c:val>
            <c:numRef>
              <c:f>Sheet1!$C$2:$C$9</c:f>
              <c:numCache>
                <c:formatCode>General</c:formatCode>
                <c:ptCount val="8"/>
                <c:pt idx="1">
                  <c:v>0</c:v>
                </c:pt>
                <c:pt idx="2">
                  <c:v>-73.22</c:v>
                </c:pt>
                <c:pt idx="3">
                  <c:v>-93.36</c:v>
                </c:pt>
                <c:pt idx="4">
                  <c:v>-94.58</c:v>
                </c:pt>
                <c:pt idx="5">
                  <c:v>-102.03</c:v>
                </c:pt>
                <c:pt idx="6">
                  <c:v>-100.52</c:v>
                </c:pt>
                <c:pt idx="7">
                  <c:v>-110.18</c:v>
                </c:pt>
              </c:numCache>
            </c:numRef>
          </c:val>
          <c:smooth val="0"/>
          <c:extLst>
            <c:ext xmlns:c16="http://schemas.microsoft.com/office/drawing/2014/chart" uri="{C3380CC4-5D6E-409C-BE32-E72D297353CC}">
              <c16:uniqueId val="{00000000-2F2F-4067-BF07-5C2709F905BE}"/>
            </c:ext>
          </c:extLst>
        </c:ser>
        <c:dLbls>
          <c:showLegendKey val="0"/>
          <c:showVal val="0"/>
          <c:showCatName val="0"/>
          <c:showSerName val="0"/>
          <c:showPercent val="0"/>
          <c:showBubbleSize val="0"/>
        </c:dLbls>
        <c:marker val="1"/>
        <c:smooth val="0"/>
        <c:axId val="-288748976"/>
        <c:axId val="-288745856"/>
      </c:lineChart>
      <c:catAx>
        <c:axId val="-288748976"/>
        <c:scaling>
          <c:orientation val="minMax"/>
        </c:scaling>
        <c:delete val="0"/>
        <c:axPos val="b"/>
        <c:title>
          <c:tx>
            <c:rich>
              <a:bodyPr rot="0" vert="horz"/>
              <a:lstStyle/>
              <a:p>
                <a:pPr>
                  <a:defRPr/>
                </a:pPr>
                <a:r>
                  <a:rPr lang="en-US"/>
                  <a:t>Visit Week</a:t>
                </a:r>
              </a:p>
            </c:rich>
          </c:tx>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en-US"/>
          </a:p>
        </c:txPr>
        <c:crossAx val="-288745856"/>
        <c:crosses val="autoZero"/>
        <c:auto val="1"/>
        <c:lblAlgn val="ctr"/>
        <c:lblOffset val="100"/>
        <c:noMultiLvlLbl val="0"/>
      </c:catAx>
      <c:valAx>
        <c:axId val="-288745856"/>
        <c:scaling>
          <c:orientation val="minMax"/>
          <c:max val="50"/>
          <c:min val="-150"/>
        </c:scaling>
        <c:delete val="0"/>
        <c:axPos val="l"/>
        <c:majorGridlines>
          <c:spPr>
            <a:ln w="9525" cap="flat" cmpd="sng" algn="ctr">
              <a:noFill/>
              <a:round/>
            </a:ln>
            <a:effectLst/>
          </c:spPr>
        </c:majorGridlines>
        <c:title>
          <c:tx>
            <c:rich>
              <a:bodyPr rot="-5400000" vert="horz"/>
              <a:lstStyle/>
              <a:p>
                <a:pPr>
                  <a:defRPr/>
                </a:pPr>
                <a:r>
                  <a:rPr lang="en-US"/>
                  <a:t>CST Mean Change (µm) </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88748976"/>
        <c:crosses val="autoZero"/>
        <c:crossBetween val="between"/>
        <c:majorUnit val="50"/>
      </c:valAx>
      <c:spPr>
        <a:solidFill>
          <a:schemeClr val="bg2"/>
        </a:solidFill>
        <a:ln>
          <a:solidFill>
            <a:srgbClr val="FFFFFF"/>
          </a:solidFill>
        </a:ln>
        <a:effectLst/>
      </c:spPr>
    </c:plotArea>
    <c:legend>
      <c:legendPos val="r"/>
      <c:layout>
        <c:manualLayout>
          <c:xMode val="edge"/>
          <c:yMode val="edge"/>
          <c:x val="0.71732611390226997"/>
          <c:y val="5.2586054407767903E-2"/>
          <c:w val="0.23593214539114099"/>
          <c:h val="0.164844582344602"/>
        </c:manualLayout>
      </c:layout>
      <c:overlay val="0"/>
    </c:legend>
    <c:plotVisOnly val="1"/>
    <c:dispBlanksAs val="gap"/>
    <c:showDLblsOverMax val="0"/>
  </c:chart>
  <c:spPr>
    <a:noFill/>
    <a:ln w="9525" cap="flat" cmpd="sng" algn="ctr">
      <a:noFill/>
      <a:round/>
    </a:ln>
    <a:effectLst/>
  </c:spPr>
  <c:txPr>
    <a:bodyPr/>
    <a:lstStyle/>
    <a:p>
      <a:pPr>
        <a:defRPr sz="2000" b="1">
          <a:solidFill>
            <a:srgbClr val="FFFFFF"/>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023991967447"/>
          <c:y val="0.11304628294702598"/>
          <c:w val="0.88018909968468706"/>
          <c:h val="0.7401402026404843"/>
        </c:manualLayout>
      </c:layout>
      <c:scatterChart>
        <c:scatterStyle val="lineMarker"/>
        <c:varyColors val="0"/>
        <c:ser>
          <c:idx val="0"/>
          <c:order val="0"/>
          <c:tx>
            <c:strRef>
              <c:f>'V VALose5 Plot (2)'!$J$12</c:f>
              <c:strCache>
                <c:ptCount val="1"/>
                <c:pt idx="0">
                  <c:v>Aflibercept</c:v>
                </c:pt>
              </c:strCache>
            </c:strRef>
          </c:tx>
          <c:spPr>
            <a:ln w="63500" cap="rnd">
              <a:solidFill>
                <a:schemeClr val="accent2"/>
              </a:solidFill>
              <a:round/>
            </a:ln>
            <a:effectLst/>
          </c:spPr>
          <c:marker>
            <c:symbol val="circle"/>
            <c:size val="5"/>
            <c:spPr>
              <a:solidFill>
                <a:schemeClr val="accent2"/>
              </a:solidFill>
              <a:ln w="107950">
                <a:solidFill>
                  <a:schemeClr val="accent2"/>
                </a:solidFill>
              </a:ln>
              <a:effectLst/>
            </c:spPr>
          </c:marker>
          <c:errBars>
            <c:errDir val="y"/>
            <c:errBarType val="both"/>
            <c:errValType val="cust"/>
            <c:noEndCap val="0"/>
            <c:plus>
              <c:numRef>
                <c:f>'V VALose5 Plot (2)'!$K$22:$K$25</c:f>
                <c:numCache>
                  <c:formatCode>General</c:formatCode>
                  <c:ptCount val="4"/>
                  <c:pt idx="0">
                    <c:v>0.45867090000000132</c:v>
                  </c:pt>
                  <c:pt idx="1">
                    <c:v>0.65332659999999976</c:v>
                  </c:pt>
                  <c:pt idx="2">
                    <c:v>0.73815810000000681</c:v>
                  </c:pt>
                  <c:pt idx="3">
                    <c:v>1.0185041999999953</c:v>
                  </c:pt>
                </c:numCache>
              </c:numRef>
            </c:plus>
            <c:minus>
              <c:numRef>
                <c:f>'V VALose5 Plot (2)'!$K$22:$K$25</c:f>
                <c:numCache>
                  <c:formatCode>General</c:formatCode>
                  <c:ptCount val="4"/>
                  <c:pt idx="0">
                    <c:v>0.45867090000000132</c:v>
                  </c:pt>
                  <c:pt idx="1">
                    <c:v>0.65332659999999976</c:v>
                  </c:pt>
                  <c:pt idx="2">
                    <c:v>0.73815810000000681</c:v>
                  </c:pt>
                  <c:pt idx="3">
                    <c:v>1.0185041999999953</c:v>
                  </c:pt>
                </c:numCache>
              </c:numRef>
            </c:minus>
            <c:spPr>
              <a:noFill/>
              <a:ln w="31750" cap="flat" cmpd="sng" algn="ctr">
                <a:solidFill>
                  <a:schemeClr val="accent2"/>
                </a:solidFill>
                <a:round/>
              </a:ln>
              <a:effectLst/>
            </c:spPr>
          </c:errBars>
          <c:xVal>
            <c:numRef>
              <c:f>'V VALose5 Plot (2)'!$I$13:$I$16</c:f>
              <c:numCache>
                <c:formatCode>General</c:formatCode>
                <c:ptCount val="4"/>
                <c:pt idx="0">
                  <c:v>0</c:v>
                </c:pt>
                <c:pt idx="1">
                  <c:v>8</c:v>
                </c:pt>
                <c:pt idx="2">
                  <c:v>52</c:v>
                </c:pt>
                <c:pt idx="3">
                  <c:v>104</c:v>
                </c:pt>
              </c:numCache>
            </c:numRef>
          </c:xVal>
          <c:yVal>
            <c:numRef>
              <c:f>'V VALose5 Plot (2)'!$J$13:$J$16</c:f>
              <c:numCache>
                <c:formatCode>General</c:formatCode>
                <c:ptCount val="4"/>
                <c:pt idx="0">
                  <c:v>85.163716800000003</c:v>
                </c:pt>
                <c:pt idx="1">
                  <c:v>86.797297299999997</c:v>
                </c:pt>
                <c:pt idx="2">
                  <c:v>87.380952399999998</c:v>
                </c:pt>
                <c:pt idx="3">
                  <c:v>86.048780500000007</c:v>
                </c:pt>
              </c:numCache>
            </c:numRef>
          </c:yVal>
          <c:smooth val="0"/>
          <c:extLst>
            <c:ext xmlns:c16="http://schemas.microsoft.com/office/drawing/2014/chart" uri="{C3380CC4-5D6E-409C-BE32-E72D297353CC}">
              <c16:uniqueId val="{00000000-5970-40AD-B884-142304636A49}"/>
            </c:ext>
          </c:extLst>
        </c:ser>
        <c:ser>
          <c:idx val="1"/>
          <c:order val="1"/>
          <c:tx>
            <c:strRef>
              <c:f>'V VALose5 Plot (2)'!$K$12</c:f>
              <c:strCache>
                <c:ptCount val="1"/>
                <c:pt idx="0">
                  <c:v>Laser</c:v>
                </c:pt>
              </c:strCache>
            </c:strRef>
          </c:tx>
          <c:spPr>
            <a:ln w="63500" cap="rnd">
              <a:solidFill>
                <a:schemeClr val="accent1">
                  <a:lumMod val="60000"/>
                  <a:lumOff val="40000"/>
                </a:schemeClr>
              </a:solidFill>
              <a:round/>
            </a:ln>
            <a:effectLst/>
          </c:spPr>
          <c:marker>
            <c:symbol val="diamond"/>
            <c:size val="11"/>
            <c:spPr>
              <a:solidFill>
                <a:schemeClr val="accent5">
                  <a:lumMod val="60000"/>
                  <a:lumOff val="40000"/>
                </a:schemeClr>
              </a:solidFill>
              <a:ln w="9525">
                <a:solidFill>
                  <a:schemeClr val="accent5">
                    <a:lumMod val="60000"/>
                    <a:lumOff val="40000"/>
                  </a:schemeClr>
                </a:solidFill>
              </a:ln>
              <a:effectLst/>
            </c:spPr>
          </c:marker>
          <c:errBars>
            <c:errDir val="y"/>
            <c:errBarType val="both"/>
            <c:errValType val="cust"/>
            <c:noEndCap val="0"/>
            <c:plus>
              <c:numRef>
                <c:f>'V VALose5 Plot (2)'!$L$22:$L$25</c:f>
                <c:numCache>
                  <c:formatCode>General</c:formatCode>
                  <c:ptCount val="4"/>
                  <c:pt idx="0">
                    <c:v>0.47772490000001255</c:v>
                  </c:pt>
                  <c:pt idx="1">
                    <c:v>0.76956590000000347</c:v>
                  </c:pt>
                  <c:pt idx="2">
                    <c:v>1.1350696999999883</c:v>
                  </c:pt>
                  <c:pt idx="3">
                    <c:v>1.0073066000000068</c:v>
                  </c:pt>
                </c:numCache>
              </c:numRef>
            </c:plus>
            <c:minus>
              <c:numRef>
                <c:f>'V VALose5 Plot (2)'!$L$22:$L$25</c:f>
                <c:numCache>
                  <c:formatCode>General</c:formatCode>
                  <c:ptCount val="4"/>
                  <c:pt idx="0">
                    <c:v>0.47772490000001255</c:v>
                  </c:pt>
                  <c:pt idx="1">
                    <c:v>0.76956590000000347</c:v>
                  </c:pt>
                  <c:pt idx="2">
                    <c:v>1.1350696999999883</c:v>
                  </c:pt>
                  <c:pt idx="3">
                    <c:v>1.0073066000000068</c:v>
                  </c:pt>
                </c:numCache>
              </c:numRef>
            </c:minus>
            <c:spPr>
              <a:noFill/>
              <a:ln w="25400" cap="flat" cmpd="sng" algn="ctr">
                <a:solidFill>
                  <a:schemeClr val="accent5">
                    <a:lumMod val="60000"/>
                    <a:lumOff val="40000"/>
                  </a:schemeClr>
                </a:solidFill>
                <a:round/>
              </a:ln>
              <a:effectLst/>
            </c:spPr>
          </c:errBars>
          <c:xVal>
            <c:numRef>
              <c:f>'V VALose5 Plot (2)'!$I$13:$I$16</c:f>
              <c:numCache>
                <c:formatCode>General</c:formatCode>
                <c:ptCount val="4"/>
                <c:pt idx="0">
                  <c:v>0</c:v>
                </c:pt>
                <c:pt idx="1">
                  <c:v>8</c:v>
                </c:pt>
                <c:pt idx="2">
                  <c:v>52</c:v>
                </c:pt>
                <c:pt idx="3">
                  <c:v>104</c:v>
                </c:pt>
              </c:numCache>
            </c:numRef>
          </c:xVal>
          <c:yVal>
            <c:numRef>
              <c:f>'V VALose5 Plot (2)'!$K$13:$K$16</c:f>
              <c:numCache>
                <c:formatCode>General</c:formatCode>
                <c:ptCount val="4"/>
                <c:pt idx="0">
                  <c:v>85.166666699999993</c:v>
                </c:pt>
                <c:pt idx="1">
                  <c:v>84.361702100000002</c:v>
                </c:pt>
                <c:pt idx="2">
                  <c:v>84.955752200000006</c:v>
                </c:pt>
                <c:pt idx="3">
                  <c:v>85.349056599999997</c:v>
                </c:pt>
              </c:numCache>
            </c:numRef>
          </c:yVal>
          <c:smooth val="0"/>
          <c:extLst>
            <c:ext xmlns:c16="http://schemas.microsoft.com/office/drawing/2014/chart" uri="{C3380CC4-5D6E-409C-BE32-E72D297353CC}">
              <c16:uniqueId val="{00000001-5970-40AD-B884-142304636A49}"/>
            </c:ext>
          </c:extLst>
        </c:ser>
        <c:ser>
          <c:idx val="2"/>
          <c:order val="2"/>
          <c:tx>
            <c:strRef>
              <c:f>'V VALose5 Plot (2)'!$L$12</c:f>
              <c:strCache>
                <c:ptCount val="1"/>
                <c:pt idx="0">
                  <c:v>Observation</c:v>
                </c:pt>
              </c:strCache>
            </c:strRef>
          </c:tx>
          <c:spPr>
            <a:ln w="63500" cap="rnd">
              <a:solidFill>
                <a:schemeClr val="accent6">
                  <a:lumMod val="60000"/>
                  <a:lumOff val="40000"/>
                  <a:alpha val="99000"/>
                </a:schemeClr>
              </a:solidFill>
              <a:round/>
            </a:ln>
            <a:effectLst/>
          </c:spPr>
          <c:marker>
            <c:symbol val="triangle"/>
            <c:size val="9"/>
            <c:spPr>
              <a:solidFill>
                <a:schemeClr val="accent6">
                  <a:lumMod val="60000"/>
                  <a:lumOff val="40000"/>
                </a:schemeClr>
              </a:solidFill>
              <a:ln w="9525">
                <a:solidFill>
                  <a:schemeClr val="accent3"/>
                </a:solidFill>
              </a:ln>
              <a:effectLst/>
            </c:spPr>
          </c:marker>
          <c:errBars>
            <c:errDir val="y"/>
            <c:errBarType val="both"/>
            <c:errValType val="cust"/>
            <c:noEndCap val="0"/>
            <c:plus>
              <c:numRef>
                <c:f>'V VALose5 Plot (2)'!$M$22:$M$25</c:f>
                <c:numCache>
                  <c:formatCode>General</c:formatCode>
                  <c:ptCount val="4"/>
                  <c:pt idx="0">
                    <c:v>0.48654400000000919</c:v>
                  </c:pt>
                  <c:pt idx="1">
                    <c:v>0.87215019999999299</c:v>
                  </c:pt>
                  <c:pt idx="2">
                    <c:v>1.2434635000000043</c:v>
                  </c:pt>
                  <c:pt idx="3">
                    <c:v>1.3814243000000062</c:v>
                  </c:pt>
                </c:numCache>
              </c:numRef>
            </c:plus>
            <c:minus>
              <c:numRef>
                <c:f>'V VALose5 Plot (2)'!$M$22:$M$25</c:f>
                <c:numCache>
                  <c:formatCode>General</c:formatCode>
                  <c:ptCount val="4"/>
                  <c:pt idx="0">
                    <c:v>0.48654400000000919</c:v>
                  </c:pt>
                  <c:pt idx="1">
                    <c:v>0.87215019999999299</c:v>
                  </c:pt>
                  <c:pt idx="2">
                    <c:v>1.2434635000000043</c:v>
                  </c:pt>
                  <c:pt idx="3">
                    <c:v>1.3814243000000062</c:v>
                  </c:pt>
                </c:numCache>
              </c:numRef>
            </c:minus>
            <c:spPr>
              <a:noFill/>
              <a:ln w="25400" cap="flat" cmpd="sng" algn="ctr">
                <a:solidFill>
                  <a:schemeClr val="accent6">
                    <a:lumMod val="60000"/>
                    <a:lumOff val="40000"/>
                  </a:schemeClr>
                </a:solidFill>
                <a:round/>
              </a:ln>
              <a:effectLst/>
            </c:spPr>
          </c:errBars>
          <c:xVal>
            <c:numRef>
              <c:f>'V VALose5 Plot (2)'!$I$13:$I$16</c:f>
              <c:numCache>
                <c:formatCode>General</c:formatCode>
                <c:ptCount val="4"/>
                <c:pt idx="0">
                  <c:v>0</c:v>
                </c:pt>
                <c:pt idx="1">
                  <c:v>8</c:v>
                </c:pt>
                <c:pt idx="2">
                  <c:v>52</c:v>
                </c:pt>
                <c:pt idx="3">
                  <c:v>104</c:v>
                </c:pt>
              </c:numCache>
            </c:numRef>
          </c:xVal>
          <c:yVal>
            <c:numRef>
              <c:f>'V VALose5 Plot (2)'!$L$13:$L$16</c:f>
              <c:numCache>
                <c:formatCode>General</c:formatCode>
                <c:ptCount val="4"/>
                <c:pt idx="0">
                  <c:v>85.220338999999996</c:v>
                </c:pt>
                <c:pt idx="1">
                  <c:v>84.340708000000006</c:v>
                </c:pt>
                <c:pt idx="2">
                  <c:v>84.5227273</c:v>
                </c:pt>
                <c:pt idx="3">
                  <c:v>84.1875</c:v>
                </c:pt>
              </c:numCache>
            </c:numRef>
          </c:yVal>
          <c:smooth val="0"/>
          <c:extLst>
            <c:ext xmlns:c16="http://schemas.microsoft.com/office/drawing/2014/chart" uri="{C3380CC4-5D6E-409C-BE32-E72D297353CC}">
              <c16:uniqueId val="{00000002-5970-40AD-B884-142304636A49}"/>
            </c:ext>
          </c:extLst>
        </c:ser>
        <c:dLbls>
          <c:showLegendKey val="0"/>
          <c:showVal val="0"/>
          <c:showCatName val="0"/>
          <c:showSerName val="0"/>
          <c:showPercent val="0"/>
          <c:showBubbleSize val="0"/>
        </c:dLbls>
        <c:axId val="56644352"/>
        <c:axId val="56646272"/>
      </c:scatterChart>
      <c:valAx>
        <c:axId val="56644352"/>
        <c:scaling>
          <c:orientation val="minMax"/>
          <c:max val="105"/>
          <c:min val="0"/>
        </c:scaling>
        <c:delete val="1"/>
        <c:axPos val="b"/>
        <c:title>
          <c:tx>
            <c:rich>
              <a:bodyPr rot="0" spcFirstLastPara="1" vertOverflow="ellipsis" vert="horz" wrap="square" anchor="ctr" anchorCtr="1"/>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r>
                  <a:rPr lang="en-US"/>
                  <a:t>Visit </a:t>
                </a:r>
              </a:p>
            </c:rich>
          </c:tx>
          <c:layout>
            <c:manualLayout>
              <c:xMode val="edge"/>
              <c:yMode val="edge"/>
              <c:x val="0.50310451126495093"/>
              <c:y val="0.92666467838252364"/>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crossAx val="56646272"/>
        <c:crosses val="autoZero"/>
        <c:crossBetween val="midCat"/>
        <c:majorUnit val="10"/>
      </c:valAx>
      <c:valAx>
        <c:axId val="56646272"/>
        <c:scaling>
          <c:orientation val="minMax"/>
          <c:max val="95"/>
          <c:min val="75"/>
        </c:scaling>
        <c:delete val="0"/>
        <c:axPos val="l"/>
        <c:title>
          <c:tx>
            <c:rich>
              <a:bodyPr rot="-5400000" spcFirstLastPara="1" vertOverflow="ellipsis" vert="horz" wrap="square" anchor="ctr" anchorCtr="1"/>
              <a:lstStyle/>
              <a:p>
                <a:pPr>
                  <a:defRPr sz="1800" b="1" i="0" u="none" strike="noStrike" kern="1200" baseline="0">
                    <a:solidFill>
                      <a:schemeClr val="accent4"/>
                    </a:solidFill>
                    <a:latin typeface="Arial" panose="020B0604020202020204" pitchFamily="34" charset="0"/>
                    <a:ea typeface="+mn-ea"/>
                    <a:cs typeface="Arial" panose="020B0604020202020204" pitchFamily="34" charset="0"/>
                  </a:defRPr>
                </a:pPr>
                <a:r>
                  <a:rPr lang="en-US" sz="1800"/>
                  <a:t>VA Letter Score (~Snellen</a:t>
                </a:r>
                <a:r>
                  <a:rPr lang="en-US" sz="1800" baseline="0"/>
                  <a:t> Equivalent)</a:t>
                </a:r>
                <a:endParaRPr lang="en-US" sz="1800"/>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crossAx val="56644352"/>
        <c:crossesAt val="1"/>
        <c:crossBetween val="midCat"/>
        <c:majorUnit val="5"/>
      </c:valAx>
      <c:spPr>
        <a:solidFill>
          <a:schemeClr val="bg1"/>
        </a:solidFill>
        <a:ln>
          <a:solidFill>
            <a:schemeClr val="accent4"/>
          </a:solidFill>
        </a:ln>
        <a:effectLst/>
      </c:spPr>
    </c:plotArea>
    <c:legend>
      <c:legendPos val="r"/>
      <c:layout>
        <c:manualLayout>
          <c:xMode val="edge"/>
          <c:yMode val="edge"/>
          <c:x val="0.43652158771415711"/>
          <c:y val="0.10644293463587401"/>
          <c:w val="0.54375081755557253"/>
          <c:h val="0.1680525650832272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accent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94684088401993"/>
          <c:y val="4.5307233359359225E-2"/>
          <c:w val="0.86176813496139071"/>
          <c:h val="0.63930582605389308"/>
        </c:manualLayout>
      </c:layout>
      <c:barChart>
        <c:barDir val="col"/>
        <c:grouping val="percentStacked"/>
        <c:varyColors val="0"/>
        <c:ser>
          <c:idx val="0"/>
          <c:order val="0"/>
          <c:tx>
            <c:strRef>
              <c:f>Sheet1!$B$1</c:f>
              <c:strCache>
                <c:ptCount val="1"/>
                <c:pt idx="0">
                  <c:v>78 (20/32) or Worse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Aflibercept</c:v>
                </c:pt>
                <c:pt idx="1">
                  <c:v>Laser</c:v>
                </c:pt>
                <c:pt idx="2">
                  <c:v>Observation</c:v>
                </c:pt>
              </c:strCache>
            </c:strRef>
          </c:cat>
          <c:val>
            <c:numRef>
              <c:f>Sheet1!$B$2:$B$4</c:f>
              <c:numCache>
                <c:formatCode>General</c:formatCode>
                <c:ptCount val="3"/>
                <c:pt idx="0">
                  <c:v>13</c:v>
                </c:pt>
                <c:pt idx="1">
                  <c:v>15</c:v>
                </c:pt>
                <c:pt idx="2">
                  <c:v>13</c:v>
                </c:pt>
              </c:numCache>
            </c:numRef>
          </c:val>
          <c:extLst>
            <c:ext xmlns:c16="http://schemas.microsoft.com/office/drawing/2014/chart" uri="{C3380CC4-5D6E-409C-BE32-E72D297353CC}">
              <c16:uniqueId val="{00000000-33E7-459B-8152-086E225A18DD}"/>
            </c:ext>
          </c:extLst>
        </c:ser>
        <c:ser>
          <c:idx val="1"/>
          <c:order val="1"/>
          <c:tx>
            <c:strRef>
              <c:f>Sheet1!$C$1</c:f>
              <c:strCache>
                <c:ptCount val="1"/>
                <c:pt idx="0">
                  <c:v>83-79 (20/25)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Aflibercept</c:v>
                </c:pt>
                <c:pt idx="1">
                  <c:v>Laser</c:v>
                </c:pt>
                <c:pt idx="2">
                  <c:v>Observation</c:v>
                </c:pt>
              </c:strCache>
            </c:strRef>
          </c:cat>
          <c:val>
            <c:numRef>
              <c:f>Sheet1!$C$2:$C$4</c:f>
              <c:numCache>
                <c:formatCode>General</c:formatCode>
                <c:ptCount val="3"/>
                <c:pt idx="0">
                  <c:v>9</c:v>
                </c:pt>
                <c:pt idx="1">
                  <c:v>13</c:v>
                </c:pt>
                <c:pt idx="2">
                  <c:v>20</c:v>
                </c:pt>
              </c:numCache>
            </c:numRef>
          </c:val>
          <c:extLst>
            <c:ext xmlns:c16="http://schemas.microsoft.com/office/drawing/2014/chart" uri="{C3380CC4-5D6E-409C-BE32-E72D297353CC}">
              <c16:uniqueId val="{00000001-33E7-459B-8152-086E225A18DD}"/>
            </c:ext>
          </c:extLst>
        </c:ser>
        <c:ser>
          <c:idx val="2"/>
          <c:order val="2"/>
          <c:tx>
            <c:strRef>
              <c:f>Sheet1!$D$1</c:f>
              <c:strCache>
                <c:ptCount val="1"/>
                <c:pt idx="0">
                  <c:v>84 (20/20) or Better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Aflibercept</c:v>
                </c:pt>
                <c:pt idx="1">
                  <c:v>Laser</c:v>
                </c:pt>
                <c:pt idx="2">
                  <c:v>Observation</c:v>
                </c:pt>
              </c:strCache>
            </c:strRef>
          </c:cat>
          <c:val>
            <c:numRef>
              <c:f>Sheet1!$D$2:$D$4</c:f>
              <c:numCache>
                <c:formatCode>General</c:formatCode>
                <c:ptCount val="3"/>
                <c:pt idx="0">
                  <c:v>77</c:v>
                </c:pt>
                <c:pt idx="1">
                  <c:v>71</c:v>
                </c:pt>
                <c:pt idx="2">
                  <c:v>66</c:v>
                </c:pt>
              </c:numCache>
            </c:numRef>
          </c:val>
          <c:extLst>
            <c:ext xmlns:c16="http://schemas.microsoft.com/office/drawing/2014/chart" uri="{C3380CC4-5D6E-409C-BE32-E72D297353CC}">
              <c16:uniqueId val="{00000002-33E7-459B-8152-086E225A18DD}"/>
            </c:ext>
          </c:extLst>
        </c:ser>
        <c:dLbls>
          <c:showLegendKey val="0"/>
          <c:showVal val="0"/>
          <c:showCatName val="0"/>
          <c:showSerName val="0"/>
          <c:showPercent val="0"/>
          <c:showBubbleSize val="0"/>
        </c:dLbls>
        <c:gapWidth val="150"/>
        <c:overlap val="100"/>
        <c:axId val="342377176"/>
        <c:axId val="342374824"/>
      </c:barChart>
      <c:catAx>
        <c:axId val="34237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42374824"/>
        <c:crosses val="autoZero"/>
        <c:auto val="1"/>
        <c:lblAlgn val="ctr"/>
        <c:lblOffset val="100"/>
        <c:noMultiLvlLbl val="0"/>
      </c:catAx>
      <c:valAx>
        <c:axId val="342374824"/>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accent4"/>
                    </a:solidFill>
                    <a:latin typeface="+mn-lt"/>
                    <a:ea typeface="+mn-ea"/>
                    <a:cs typeface="+mn-cs"/>
                  </a:defRPr>
                </a:pPr>
                <a:r>
                  <a:rPr lang="en-US" dirty="0"/>
                  <a:t>% of Eyes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accent4"/>
                </a:solidFill>
                <a:latin typeface="+mn-lt"/>
                <a:ea typeface="+mn-ea"/>
                <a:cs typeface="+mn-cs"/>
              </a:defRPr>
            </a:pPr>
            <a:endParaRPr lang="en-US"/>
          </a:p>
        </c:txPr>
        <c:crossAx val="342377176"/>
        <c:crosses val="autoZero"/>
        <c:crossBetween val="between"/>
        <c:majorUnit val="0.2"/>
      </c:valAx>
      <c:spPr>
        <a:solidFill>
          <a:schemeClr val="bg2"/>
        </a:solidFill>
        <a:ln>
          <a:noFill/>
        </a:ln>
        <a:effectLst/>
      </c:spPr>
    </c:plotArea>
    <c:legend>
      <c:legendPos val="b"/>
      <c:layout>
        <c:manualLayout>
          <c:xMode val="edge"/>
          <c:yMode val="edge"/>
          <c:x val="9.4572634942371336E-2"/>
          <c:y val="0.8679004984448736"/>
          <c:w val="0.90505762866598183"/>
          <c:h val="7.943957397703944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accent4"/>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87245616037125E-2"/>
          <c:y val="7.068027900282807E-2"/>
          <c:w val="0.94032000076077449"/>
          <c:h val="0.64137835287795686"/>
        </c:manualLayout>
      </c:layout>
      <c:barChart>
        <c:barDir val="col"/>
        <c:grouping val="clustered"/>
        <c:varyColors val="0"/>
        <c:ser>
          <c:idx val="0"/>
          <c:order val="0"/>
          <c:tx>
            <c:strRef>
              <c:f>Sheet1!$A$2</c:f>
              <c:strCache>
                <c:ptCount val="1"/>
                <c:pt idx="0">
                  <c:v>0</c:v>
                </c:pt>
              </c:strCache>
            </c:strRef>
          </c:tx>
          <c:spPr>
            <a:solidFill>
              <a:schemeClr val="tx1">
                <a:lumMod val="20000"/>
                <a:lumOff val="80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Aflibercept (N = 205)</c:v>
                </c:pt>
                <c:pt idx="1">
                  <c:v>Laser (N = 212)</c:v>
                </c:pt>
                <c:pt idx="2">
                  <c:v>Observation (N = 208)</c:v>
                </c:pt>
              </c:strCache>
            </c:strRef>
          </c:cat>
          <c:val>
            <c:numRef>
              <c:f>Sheet1!$B$2:$D$2</c:f>
              <c:numCache>
                <c:formatCode>General</c:formatCode>
                <c:ptCount val="3"/>
                <c:pt idx="0">
                  <c:v>0</c:v>
                </c:pt>
                <c:pt idx="1">
                  <c:v>74</c:v>
                </c:pt>
                <c:pt idx="2">
                  <c:v>63</c:v>
                </c:pt>
              </c:numCache>
            </c:numRef>
          </c:val>
          <c:extLst>
            <c:ext xmlns:c16="http://schemas.microsoft.com/office/drawing/2014/chart" uri="{C3380CC4-5D6E-409C-BE32-E72D297353CC}">
              <c16:uniqueId val="{00000000-D049-4243-9D4F-C91ABAE439EE}"/>
            </c:ext>
          </c:extLst>
        </c:ser>
        <c:ser>
          <c:idx val="1"/>
          <c:order val="1"/>
          <c:tx>
            <c:strRef>
              <c:f>Sheet1!$A$3</c:f>
              <c:strCache>
                <c:ptCount val="1"/>
                <c:pt idx="0">
                  <c:v>1 to 4</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Aflibercept (N = 205)</c:v>
                </c:pt>
                <c:pt idx="1">
                  <c:v>Laser (N = 212)</c:v>
                </c:pt>
                <c:pt idx="2">
                  <c:v>Observation (N = 208)</c:v>
                </c:pt>
              </c:strCache>
            </c:strRef>
          </c:cat>
          <c:val>
            <c:numRef>
              <c:f>Sheet1!$B$3:$D$3</c:f>
              <c:numCache>
                <c:formatCode>General</c:formatCode>
                <c:ptCount val="3"/>
                <c:pt idx="0">
                  <c:v>18</c:v>
                </c:pt>
                <c:pt idx="1">
                  <c:v>5</c:v>
                </c:pt>
                <c:pt idx="2">
                  <c:v>7</c:v>
                </c:pt>
              </c:numCache>
            </c:numRef>
          </c:val>
          <c:extLst>
            <c:ext xmlns:c16="http://schemas.microsoft.com/office/drawing/2014/chart" uri="{C3380CC4-5D6E-409C-BE32-E72D297353CC}">
              <c16:uniqueId val="{00000001-D049-4243-9D4F-C91ABAE439EE}"/>
            </c:ext>
          </c:extLst>
        </c:ser>
        <c:ser>
          <c:idx val="2"/>
          <c:order val="2"/>
          <c:tx>
            <c:strRef>
              <c:f>Sheet1!$A$4</c:f>
              <c:strCache>
                <c:ptCount val="1"/>
                <c:pt idx="0">
                  <c:v>5 to 8</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Aflibercept (N = 205)</c:v>
                </c:pt>
                <c:pt idx="1">
                  <c:v>Laser (N = 212)</c:v>
                </c:pt>
                <c:pt idx="2">
                  <c:v>Observation (N = 208)</c:v>
                </c:pt>
              </c:strCache>
            </c:strRef>
          </c:cat>
          <c:val>
            <c:numRef>
              <c:f>Sheet1!$B$4:$D$4</c:f>
              <c:numCache>
                <c:formatCode>General</c:formatCode>
                <c:ptCount val="3"/>
                <c:pt idx="0">
                  <c:v>39</c:v>
                </c:pt>
                <c:pt idx="1">
                  <c:v>13</c:v>
                </c:pt>
                <c:pt idx="2">
                  <c:v>12</c:v>
                </c:pt>
              </c:numCache>
            </c:numRef>
          </c:val>
          <c:extLst>
            <c:ext xmlns:c16="http://schemas.microsoft.com/office/drawing/2014/chart" uri="{C3380CC4-5D6E-409C-BE32-E72D297353CC}">
              <c16:uniqueId val="{00000002-D049-4243-9D4F-C91ABAE439EE}"/>
            </c:ext>
          </c:extLst>
        </c:ser>
        <c:ser>
          <c:idx val="3"/>
          <c:order val="3"/>
          <c:tx>
            <c:strRef>
              <c:f>Sheet1!$A$5</c:f>
              <c:strCache>
                <c:ptCount val="1"/>
                <c:pt idx="0">
                  <c:v>9 to 12</c:v>
                </c:pt>
              </c:strCache>
            </c:strRef>
          </c:tx>
          <c:spPr>
            <a:solidFill>
              <a:schemeClr val="accent6">
                <a:lumMod val="75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Aflibercept (N = 205)</c:v>
                </c:pt>
                <c:pt idx="1">
                  <c:v>Laser (N = 212)</c:v>
                </c:pt>
                <c:pt idx="2">
                  <c:v>Observation (N = 208)</c:v>
                </c:pt>
              </c:strCache>
            </c:strRef>
          </c:cat>
          <c:val>
            <c:numRef>
              <c:f>Sheet1!$B$5:$D$5</c:f>
              <c:numCache>
                <c:formatCode>General</c:formatCode>
                <c:ptCount val="3"/>
                <c:pt idx="0">
                  <c:v>25</c:v>
                </c:pt>
                <c:pt idx="1">
                  <c:v>4</c:v>
                </c:pt>
                <c:pt idx="2">
                  <c:v>13</c:v>
                </c:pt>
              </c:numCache>
            </c:numRef>
          </c:val>
          <c:extLst>
            <c:ext xmlns:c16="http://schemas.microsoft.com/office/drawing/2014/chart" uri="{C3380CC4-5D6E-409C-BE32-E72D297353CC}">
              <c16:uniqueId val="{00000000-8AAC-409D-9142-9AF79D95CB2B}"/>
            </c:ext>
          </c:extLst>
        </c:ser>
        <c:ser>
          <c:idx val="4"/>
          <c:order val="4"/>
          <c:tx>
            <c:strRef>
              <c:f>Sheet1!$A$6</c:f>
              <c:strCache>
                <c:ptCount val="1"/>
                <c:pt idx="0">
                  <c:v>≥13</c:v>
                </c:pt>
              </c:strCache>
            </c:strRef>
          </c:tx>
          <c:spPr>
            <a:solidFill>
              <a:schemeClr val="accent6">
                <a:lumMod val="50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Aflibercept (N = 205)</c:v>
                </c:pt>
                <c:pt idx="1">
                  <c:v>Laser (N = 212)</c:v>
                </c:pt>
                <c:pt idx="2">
                  <c:v>Observation (N = 208)</c:v>
                </c:pt>
              </c:strCache>
            </c:strRef>
          </c:cat>
          <c:val>
            <c:numRef>
              <c:f>Sheet1!$B$6:$D$6</c:f>
              <c:numCache>
                <c:formatCode>General</c:formatCode>
                <c:ptCount val="3"/>
                <c:pt idx="0">
                  <c:v>18</c:v>
                </c:pt>
                <c:pt idx="1">
                  <c:v>4</c:v>
                </c:pt>
                <c:pt idx="2">
                  <c:v>5</c:v>
                </c:pt>
              </c:numCache>
            </c:numRef>
          </c:val>
          <c:extLst>
            <c:ext xmlns:c16="http://schemas.microsoft.com/office/drawing/2014/chart" uri="{C3380CC4-5D6E-409C-BE32-E72D297353CC}">
              <c16:uniqueId val="{00000001-8AAC-409D-9142-9AF79D95CB2B}"/>
            </c:ext>
          </c:extLst>
        </c:ser>
        <c:dLbls>
          <c:dLblPos val="outEnd"/>
          <c:showLegendKey val="0"/>
          <c:showVal val="1"/>
          <c:showCatName val="0"/>
          <c:showSerName val="0"/>
          <c:showPercent val="0"/>
          <c:showBubbleSize val="0"/>
        </c:dLbls>
        <c:gapWidth val="100"/>
        <c:axId val="59017472"/>
        <c:axId val="59040128"/>
      </c:barChart>
      <c:catAx>
        <c:axId val="59017472"/>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cap="none" baseline="0">
                    <a:solidFill>
                      <a:schemeClr val="accent4"/>
                    </a:solidFill>
                    <a:latin typeface="Arial" panose="020B0604020202020204" pitchFamily="34" charset="0"/>
                    <a:ea typeface="+mn-ea"/>
                    <a:cs typeface="Arial" panose="020B0604020202020204" pitchFamily="34" charset="0"/>
                  </a:defRPr>
                </a:pPr>
                <a:r>
                  <a:rPr lang="en-US" sz="2400" cap="none" baseline="0">
                    <a:latin typeface="Arial" panose="020B0604020202020204" pitchFamily="34" charset="0"/>
                    <a:cs typeface="Arial" panose="020B0604020202020204" pitchFamily="34" charset="0"/>
                  </a:rPr>
                  <a:t>Number of Injections</a:t>
                </a:r>
              </a:p>
            </c:rich>
          </c:tx>
          <c:layout>
            <c:manualLayout>
              <c:xMode val="edge"/>
              <c:yMode val="edge"/>
              <c:x val="0.36733091787439615"/>
              <c:y val="0.8974651118876581"/>
            </c:manualLayout>
          </c:layout>
          <c:overlay val="0"/>
          <c:spPr>
            <a:noFill/>
            <a:ln>
              <a:noFill/>
            </a:ln>
            <a:effectLst/>
          </c:spPr>
          <c:txPr>
            <a:bodyPr rot="0" spcFirstLastPara="1" vertOverflow="ellipsis" vert="horz" wrap="square" anchor="ctr" anchorCtr="1"/>
            <a:lstStyle/>
            <a:p>
              <a:pPr>
                <a:defRPr sz="2400" b="1" i="0" u="none" strike="noStrike" kern="1200" cap="none" baseline="0">
                  <a:solidFill>
                    <a:schemeClr val="accent4"/>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crossAx val="59040128"/>
        <c:crosses val="autoZero"/>
        <c:auto val="1"/>
        <c:lblAlgn val="ctr"/>
        <c:lblOffset val="100"/>
        <c:noMultiLvlLbl val="0"/>
      </c:catAx>
      <c:valAx>
        <c:axId val="59040128"/>
        <c:scaling>
          <c:orientation val="minMax"/>
          <c:max val="85"/>
          <c:min val="0"/>
        </c:scaling>
        <c:delete val="1"/>
        <c:axPos val="l"/>
        <c:title>
          <c:tx>
            <c:rich>
              <a:bodyPr rot="-5400000" spcFirstLastPara="1" vertOverflow="ellipsis" vert="horz" wrap="square" anchor="ctr" anchorCtr="1"/>
              <a:lstStyle/>
              <a:p>
                <a:pPr>
                  <a:defRPr sz="2400" b="1" i="0" u="none" strike="noStrike" kern="1200" cap="none" baseline="0">
                    <a:solidFill>
                      <a:schemeClr val="accent4"/>
                    </a:solidFill>
                    <a:latin typeface="Arial" panose="020B0604020202020204" pitchFamily="34" charset="0"/>
                    <a:ea typeface="+mn-ea"/>
                    <a:cs typeface="Arial" panose="020B0604020202020204" pitchFamily="34" charset="0"/>
                  </a:defRPr>
                </a:pPr>
                <a:r>
                  <a:rPr lang="en-US" sz="2400" cap="none" baseline="0">
                    <a:latin typeface="Arial" panose="020B0604020202020204" pitchFamily="34" charset="0"/>
                    <a:cs typeface="Arial" panose="020B0604020202020204" pitchFamily="34" charset="0"/>
                  </a:rPr>
                  <a:t>% of Participants</a:t>
                </a:r>
              </a:p>
            </c:rich>
          </c:tx>
          <c:layout>
            <c:manualLayout>
              <c:xMode val="edge"/>
              <c:yMode val="edge"/>
              <c:x val="6.038647342995169E-3"/>
              <c:y val="0.18518550246828699"/>
            </c:manualLayout>
          </c:layout>
          <c:overlay val="0"/>
          <c:spPr>
            <a:noFill/>
            <a:ln>
              <a:noFill/>
            </a:ln>
            <a:effectLst/>
          </c:spPr>
          <c:txPr>
            <a:bodyPr rot="-5400000" spcFirstLastPara="1" vertOverflow="ellipsis" vert="horz" wrap="square" anchor="ctr" anchorCtr="1"/>
            <a:lstStyle/>
            <a:p>
              <a:pPr>
                <a:defRPr sz="2400" b="1" i="0" u="none" strike="noStrike" kern="1200" cap="none" baseline="0">
                  <a:solidFill>
                    <a:schemeClr val="accent4"/>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crossAx val="59017472"/>
        <c:crosses val="autoZero"/>
        <c:crossBetween val="between"/>
      </c:valAx>
      <c:spPr>
        <a:solidFill>
          <a:schemeClr val="bg2"/>
        </a:solidFill>
        <a:ln>
          <a:solidFill>
            <a:sysClr val="windowText" lastClr="000000"/>
          </a:solidFill>
        </a:ln>
        <a:effectLst/>
      </c:spPr>
    </c:plotArea>
    <c:legend>
      <c:legendPos val="t"/>
      <c:layout>
        <c:manualLayout>
          <c:xMode val="edge"/>
          <c:yMode val="edge"/>
          <c:x val="8.5693636121571756E-2"/>
          <c:y val="0.81520273053567405"/>
          <c:w val="0.85633534938567457"/>
          <c:h val="7.4819107440495247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solidFill>
            <a:schemeClr val="accent4"/>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Aflibercept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8.2990999999999993</c:v>
                </c:pt>
                <c:pt idx="2">
                  <c:v>11.295199999999999</c:v>
                </c:pt>
                <c:pt idx="3">
                  <c:v>13.6058</c:v>
                </c:pt>
                <c:pt idx="4">
                  <c:v>13.9314</c:v>
                </c:pt>
                <c:pt idx="5">
                  <c:v>15.505000000000001</c:v>
                </c:pt>
                <c:pt idx="6">
                  <c:v>16.164999999999999</c:v>
                </c:pt>
                <c:pt idx="7">
                  <c:v>16.895800000000001</c:v>
                </c:pt>
                <c:pt idx="8">
                  <c:v>16.878799999999998</c:v>
                </c:pt>
                <c:pt idx="9">
                  <c:v>17.505199999999999</c:v>
                </c:pt>
                <c:pt idx="10">
                  <c:v>17.701000000000001</c:v>
                </c:pt>
                <c:pt idx="11">
                  <c:v>18.6737</c:v>
                </c:pt>
                <c:pt idx="12">
                  <c:v>18.134</c:v>
                </c:pt>
                <c:pt idx="13">
                  <c:v>18.882400000000001</c:v>
                </c:pt>
                <c:pt idx="14">
                  <c:v>19</c:v>
                </c:pt>
                <c:pt idx="15">
                  <c:v>19.020600000000002</c:v>
                </c:pt>
                <c:pt idx="16">
                  <c:v>18.142900000000001</c:v>
                </c:pt>
              </c:numCache>
            </c:numRef>
          </c:val>
          <c:smooth val="0"/>
          <c:extLst>
            <c:ext xmlns:c16="http://schemas.microsoft.com/office/drawing/2014/chart" uri="{C3380CC4-5D6E-409C-BE32-E72D297353CC}">
              <c16:uniqueId val="{00000000-4904-4D19-A5D4-51D079933ECE}"/>
            </c:ext>
          </c:extLst>
        </c:ser>
        <c:ser>
          <c:idx val="1"/>
          <c:order val="1"/>
          <c:tx>
            <c:strRef>
              <c:f>Sheet1!$C$1</c:f>
              <c:strCache>
                <c:ptCount val="1"/>
                <c:pt idx="0">
                  <c:v>Bevacizumab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5.7944000000000004</c:v>
                </c:pt>
                <c:pt idx="2">
                  <c:v>8.0840999999999994</c:v>
                </c:pt>
                <c:pt idx="3">
                  <c:v>9.9611999999999998</c:v>
                </c:pt>
                <c:pt idx="4">
                  <c:v>10.24</c:v>
                </c:pt>
                <c:pt idx="5">
                  <c:v>11.038500000000001</c:v>
                </c:pt>
                <c:pt idx="6">
                  <c:v>11.813700000000001</c:v>
                </c:pt>
                <c:pt idx="7">
                  <c:v>11.8</c:v>
                </c:pt>
                <c:pt idx="8">
                  <c:v>12.626300000000001</c:v>
                </c:pt>
                <c:pt idx="9">
                  <c:v>12.148899999999999</c:v>
                </c:pt>
                <c:pt idx="10">
                  <c:v>12.31</c:v>
                </c:pt>
                <c:pt idx="11">
                  <c:v>11.7742</c:v>
                </c:pt>
                <c:pt idx="12">
                  <c:v>12</c:v>
                </c:pt>
                <c:pt idx="13">
                  <c:v>11.8431</c:v>
                </c:pt>
                <c:pt idx="14">
                  <c:v>12.239599999999999</c:v>
                </c:pt>
                <c:pt idx="15">
                  <c:v>14.258100000000001</c:v>
                </c:pt>
                <c:pt idx="16">
                  <c:v>13.315200000000001</c:v>
                </c:pt>
              </c:numCache>
            </c:numRef>
          </c:val>
          <c:smooth val="0"/>
          <c:extLst>
            <c:ext xmlns:c16="http://schemas.microsoft.com/office/drawing/2014/chart" uri="{C3380CC4-5D6E-409C-BE32-E72D297353CC}">
              <c16:uniqueId val="{00000001-4904-4D19-A5D4-51D079933ECE}"/>
            </c:ext>
          </c:extLst>
        </c:ser>
        <c:ser>
          <c:idx val="2"/>
          <c:order val="2"/>
          <c:tx>
            <c:strRef>
              <c:f>Sheet1!$D$1</c:f>
              <c:strCache>
                <c:ptCount val="1"/>
                <c:pt idx="0">
                  <c:v>Ranibizumab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6.4036999999999997</c:v>
                </c:pt>
                <c:pt idx="2">
                  <c:v>9.0187000000000008</c:v>
                </c:pt>
                <c:pt idx="3">
                  <c:v>10.2621</c:v>
                </c:pt>
                <c:pt idx="4">
                  <c:v>11.5556</c:v>
                </c:pt>
                <c:pt idx="5">
                  <c:v>12.245100000000001</c:v>
                </c:pt>
                <c:pt idx="6">
                  <c:v>13.4</c:v>
                </c:pt>
                <c:pt idx="7">
                  <c:v>12.7475</c:v>
                </c:pt>
                <c:pt idx="8">
                  <c:v>13.107799999999999</c:v>
                </c:pt>
                <c:pt idx="9">
                  <c:v>12.41</c:v>
                </c:pt>
                <c:pt idx="10">
                  <c:v>13.677099999999999</c:v>
                </c:pt>
                <c:pt idx="11">
                  <c:v>14.5213</c:v>
                </c:pt>
                <c:pt idx="12">
                  <c:v>13.031599999999999</c:v>
                </c:pt>
                <c:pt idx="13">
                  <c:v>14.2178</c:v>
                </c:pt>
                <c:pt idx="14">
                  <c:v>14.4688</c:v>
                </c:pt>
                <c:pt idx="15">
                  <c:v>16.287199999999999</c:v>
                </c:pt>
                <c:pt idx="16">
                  <c:v>16.138300000000001</c:v>
                </c:pt>
              </c:numCache>
            </c:numRef>
          </c:val>
          <c:smooth val="0"/>
          <c:extLst>
            <c:ext xmlns:c16="http://schemas.microsoft.com/office/drawing/2014/chart" uri="{C3380CC4-5D6E-409C-BE32-E72D297353CC}">
              <c16:uniqueId val="{00000002-4904-4D19-A5D4-51D079933ECE}"/>
            </c:ext>
          </c:extLst>
        </c:ser>
        <c:dLbls>
          <c:showLegendKey val="0"/>
          <c:showVal val="0"/>
          <c:showCatName val="0"/>
          <c:showSerName val="0"/>
          <c:showPercent val="0"/>
          <c:showBubbleSize val="0"/>
        </c:dLbls>
        <c:marker val="1"/>
        <c:smooth val="0"/>
        <c:axId val="398057696"/>
        <c:axId val="398058088"/>
      </c:lineChart>
      <c:dateAx>
        <c:axId val="3980576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a:t>Weeks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98058088"/>
        <c:crosses val="autoZero"/>
        <c:auto val="0"/>
        <c:lblOffset val="100"/>
        <c:baseTimeUnit val="days"/>
        <c:majorUnit val="4"/>
        <c:majorTimeUnit val="days"/>
      </c:dateAx>
      <c:valAx>
        <c:axId val="398058088"/>
        <c:scaling>
          <c:orientation val="minMax"/>
          <c:max val="2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Mean Change in Visual Acuity Letter Score</a:t>
                </a:r>
              </a:p>
            </c:rich>
          </c:tx>
          <c:layout>
            <c:manualLayout>
              <c:xMode val="edge"/>
              <c:yMode val="edge"/>
              <c:x val="5.7512580877066861E-3"/>
              <c:y val="5.0400970621030453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98057696"/>
        <c:crosses val="autoZero"/>
        <c:crossBetween val="between"/>
      </c:valAx>
      <c:spPr>
        <a:solidFill>
          <a:schemeClr val="bg2"/>
        </a:solidFill>
        <a:ln w="317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Aflibercept Monotherapy</c:v>
                </c:pt>
              </c:strCache>
            </c:strRef>
          </c:tx>
          <c:spPr>
            <a:ln w="44450" cap="rnd">
              <a:solidFill>
                <a:schemeClr val="accent2"/>
              </a:solidFill>
              <a:round/>
            </a:ln>
            <a:effectLst/>
          </c:spPr>
          <c:marker>
            <c:symbol val="circle"/>
            <c:size val="8"/>
            <c:spPr>
              <a:solidFill>
                <a:schemeClr val="accent2"/>
              </a:solidFill>
              <a:ln w="9525">
                <a:solidFill>
                  <a:schemeClr val="accent2"/>
                </a:solidFill>
              </a:ln>
              <a:effectLst/>
            </c:spPr>
          </c:marker>
          <c:errBars>
            <c:errDir val="y"/>
            <c:errBarType val="both"/>
            <c:errValType val="cust"/>
            <c:noEndCap val="0"/>
            <c:plus>
              <c:numRef>
                <c:f>Sheet1!$I$3:$I$19</c:f>
                <c:numCache>
                  <c:formatCode>General</c:formatCode>
                  <c:ptCount val="17"/>
                  <c:pt idx="0">
                    <c:v>0</c:v>
                  </c:pt>
                  <c:pt idx="1">
                    <c:v>0</c:v>
                  </c:pt>
                  <c:pt idx="2">
                    <c:v>0</c:v>
                  </c:pt>
                  <c:pt idx="3">
                    <c:v>1.5455000000000005</c:v>
                  </c:pt>
                  <c:pt idx="4">
                    <c:v>0</c:v>
                  </c:pt>
                  <c:pt idx="5">
                    <c:v>0</c:v>
                  </c:pt>
                  <c:pt idx="6">
                    <c:v>1.659200000000002</c:v>
                  </c:pt>
                  <c:pt idx="7">
                    <c:v>0</c:v>
                  </c:pt>
                  <c:pt idx="8">
                    <c:v>0</c:v>
                  </c:pt>
                  <c:pt idx="9">
                    <c:v>0</c:v>
                  </c:pt>
                  <c:pt idx="10">
                    <c:v>0</c:v>
                  </c:pt>
                  <c:pt idx="11">
                    <c:v>0</c:v>
                  </c:pt>
                  <c:pt idx="12">
                    <c:v>0</c:v>
                  </c:pt>
                  <c:pt idx="13">
                    <c:v>1.6474000000000011</c:v>
                  </c:pt>
                  <c:pt idx="14">
                    <c:v>0</c:v>
                  </c:pt>
                  <c:pt idx="15">
                    <c:v>0</c:v>
                  </c:pt>
                  <c:pt idx="16">
                    <c:v>2.4999000000000002</c:v>
                  </c:pt>
                </c:numCache>
              </c:numRef>
            </c:plus>
            <c:minus>
              <c:numRef>
                <c:f>Sheet1!$H$3:$H$19</c:f>
                <c:numCache>
                  <c:formatCode>General</c:formatCode>
                  <c:ptCount val="17"/>
                  <c:pt idx="0">
                    <c:v>0</c:v>
                  </c:pt>
                  <c:pt idx="1">
                    <c:v>0</c:v>
                  </c:pt>
                  <c:pt idx="2">
                    <c:v>0</c:v>
                  </c:pt>
                  <c:pt idx="3">
                    <c:v>1.5454999999999988</c:v>
                  </c:pt>
                  <c:pt idx="4">
                    <c:v>0</c:v>
                  </c:pt>
                  <c:pt idx="5">
                    <c:v>0</c:v>
                  </c:pt>
                  <c:pt idx="6">
                    <c:v>1.6593</c:v>
                  </c:pt>
                  <c:pt idx="7">
                    <c:v>0</c:v>
                  </c:pt>
                  <c:pt idx="8">
                    <c:v>0</c:v>
                  </c:pt>
                  <c:pt idx="9">
                    <c:v>0</c:v>
                  </c:pt>
                  <c:pt idx="10">
                    <c:v>0</c:v>
                  </c:pt>
                  <c:pt idx="11">
                    <c:v>0</c:v>
                  </c:pt>
                  <c:pt idx="12">
                    <c:v>0</c:v>
                  </c:pt>
                  <c:pt idx="13">
                    <c:v>1.6474000000000011</c:v>
                  </c:pt>
                  <c:pt idx="14">
                    <c:v>0</c:v>
                  </c:pt>
                  <c:pt idx="15">
                    <c:v>0</c:v>
                  </c:pt>
                  <c:pt idx="16">
                    <c:v>2.4998999999999985</c:v>
                  </c:pt>
                </c:numCache>
              </c:numRef>
            </c:minus>
            <c:spPr>
              <a:noFill/>
              <a:ln w="9525" cap="flat" cmpd="sng" algn="ctr">
                <a:solidFill>
                  <a:schemeClr val="accent4"/>
                </a:solidFill>
                <a:round/>
              </a:ln>
              <a:effectLst/>
            </c:spPr>
          </c:errBars>
          <c:cat>
            <c:numRef>
              <c:f>Sheet1!$A$3:$A$19</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Sheet1!$B$3:$B$19</c:f>
              <c:numCache>
                <c:formatCode>General</c:formatCode>
                <c:ptCount val="17"/>
                <c:pt idx="0">
                  <c:v>0</c:v>
                </c:pt>
                <c:pt idx="1">
                  <c:v>8.7676999999999996</c:v>
                </c:pt>
                <c:pt idx="2">
                  <c:v>11.690799999999999</c:v>
                </c:pt>
                <c:pt idx="3">
                  <c:v>13.4468</c:v>
                </c:pt>
                <c:pt idx="4">
                  <c:v>14.4138</c:v>
                </c:pt>
                <c:pt idx="5">
                  <c:v>15.2837</c:v>
                </c:pt>
                <c:pt idx="6">
                  <c:v>15.678599999999999</c:v>
                </c:pt>
                <c:pt idx="7">
                  <c:v>16.308800000000002</c:v>
                </c:pt>
                <c:pt idx="8">
                  <c:v>15.338100000000001</c:v>
                </c:pt>
                <c:pt idx="9">
                  <c:v>16.133299999999998</c:v>
                </c:pt>
                <c:pt idx="10">
                  <c:v>16.664100000000001</c:v>
                </c:pt>
                <c:pt idx="11">
                  <c:v>17.098500000000001</c:v>
                </c:pt>
                <c:pt idx="12">
                  <c:v>17.0625</c:v>
                </c:pt>
                <c:pt idx="13">
                  <c:v>16.929600000000001</c:v>
                </c:pt>
                <c:pt idx="14">
                  <c:v>16.761199999999999</c:v>
                </c:pt>
                <c:pt idx="15">
                  <c:v>16.1069</c:v>
                </c:pt>
                <c:pt idx="16">
                  <c:v>14.689399999999999</c:v>
                </c:pt>
              </c:numCache>
            </c:numRef>
          </c:val>
          <c:smooth val="0"/>
          <c:extLst>
            <c:ext xmlns:c16="http://schemas.microsoft.com/office/drawing/2014/chart" uri="{C3380CC4-5D6E-409C-BE32-E72D297353CC}">
              <c16:uniqueId val="{00000000-EE03-4160-AA9F-EB3F2C576B41}"/>
            </c:ext>
          </c:extLst>
        </c:ser>
        <c:ser>
          <c:idx val="1"/>
          <c:order val="1"/>
          <c:tx>
            <c:strRef>
              <c:f>Sheet1!$C$2</c:f>
              <c:strCache>
                <c:ptCount val="1"/>
                <c:pt idx="0">
                  <c:v>Bevacizumab First</c:v>
                </c:pt>
              </c:strCache>
            </c:strRef>
          </c:tx>
          <c:spPr>
            <a:ln w="47625" cap="rnd">
              <a:solidFill>
                <a:schemeClr val="accent3"/>
              </a:solidFill>
              <a:round/>
            </a:ln>
            <a:effectLst/>
          </c:spPr>
          <c:marker>
            <c:symbol val="diamond"/>
            <c:size val="8"/>
            <c:spPr>
              <a:solidFill>
                <a:schemeClr val="accent3"/>
              </a:solidFill>
              <a:ln w="9525">
                <a:solidFill>
                  <a:schemeClr val="accent3"/>
                </a:solidFill>
              </a:ln>
              <a:effectLst/>
            </c:spPr>
          </c:marker>
          <c:errBars>
            <c:errDir val="y"/>
            <c:errBarType val="both"/>
            <c:errValType val="cust"/>
            <c:noEndCap val="0"/>
            <c:plus>
              <c:numRef>
                <c:f>Sheet1!$K$3:$K$19</c:f>
                <c:numCache>
                  <c:formatCode>General</c:formatCode>
                  <c:ptCount val="17"/>
                  <c:pt idx="0">
                    <c:v>0</c:v>
                  </c:pt>
                  <c:pt idx="1">
                    <c:v>0</c:v>
                  </c:pt>
                  <c:pt idx="2">
                    <c:v>0</c:v>
                  </c:pt>
                  <c:pt idx="3">
                    <c:v>1.6796000000000006</c:v>
                  </c:pt>
                  <c:pt idx="4">
                    <c:v>0</c:v>
                  </c:pt>
                  <c:pt idx="5">
                    <c:v>0</c:v>
                  </c:pt>
                  <c:pt idx="6">
                    <c:v>1.8794000000000004</c:v>
                  </c:pt>
                  <c:pt idx="7">
                    <c:v>0</c:v>
                  </c:pt>
                  <c:pt idx="8">
                    <c:v>0</c:v>
                  </c:pt>
                  <c:pt idx="9">
                    <c:v>0</c:v>
                  </c:pt>
                  <c:pt idx="10">
                    <c:v>0</c:v>
                  </c:pt>
                  <c:pt idx="11">
                    <c:v>0</c:v>
                  </c:pt>
                  <c:pt idx="12">
                    <c:v>0</c:v>
                  </c:pt>
                  <c:pt idx="13">
                    <c:v>1.9977000000000018</c:v>
                  </c:pt>
                  <c:pt idx="14">
                    <c:v>0</c:v>
                  </c:pt>
                  <c:pt idx="15">
                    <c:v>0</c:v>
                  </c:pt>
                  <c:pt idx="16">
                    <c:v>2.1696999999999989</c:v>
                  </c:pt>
                </c:numCache>
              </c:numRef>
            </c:plus>
            <c:minus>
              <c:numRef>
                <c:f>Sheet1!$J$3:$J$19</c:f>
                <c:numCache>
                  <c:formatCode>General</c:formatCode>
                  <c:ptCount val="17"/>
                  <c:pt idx="0">
                    <c:v>0</c:v>
                  </c:pt>
                  <c:pt idx="1">
                    <c:v>0</c:v>
                  </c:pt>
                  <c:pt idx="2">
                    <c:v>0</c:v>
                  </c:pt>
                  <c:pt idx="3">
                    <c:v>1.6795999999999989</c:v>
                  </c:pt>
                  <c:pt idx="4">
                    <c:v>0</c:v>
                  </c:pt>
                  <c:pt idx="5">
                    <c:v>0</c:v>
                  </c:pt>
                  <c:pt idx="6">
                    <c:v>1.8794000000000004</c:v>
                  </c:pt>
                  <c:pt idx="7">
                    <c:v>0</c:v>
                  </c:pt>
                  <c:pt idx="8">
                    <c:v>0</c:v>
                  </c:pt>
                  <c:pt idx="9">
                    <c:v>0</c:v>
                  </c:pt>
                  <c:pt idx="10">
                    <c:v>0</c:v>
                  </c:pt>
                  <c:pt idx="11">
                    <c:v>0</c:v>
                  </c:pt>
                  <c:pt idx="12">
                    <c:v>0</c:v>
                  </c:pt>
                  <c:pt idx="13">
                    <c:v>1.9977999999999998</c:v>
                  </c:pt>
                  <c:pt idx="14">
                    <c:v>0</c:v>
                  </c:pt>
                  <c:pt idx="15">
                    <c:v>0</c:v>
                  </c:pt>
                  <c:pt idx="16">
                    <c:v>2.1697000000000006</c:v>
                  </c:pt>
                </c:numCache>
              </c:numRef>
            </c:minus>
            <c:spPr>
              <a:noFill/>
              <a:ln w="9525" cap="flat" cmpd="sng" algn="ctr">
                <a:solidFill>
                  <a:schemeClr val="accent4"/>
                </a:solidFill>
                <a:round/>
              </a:ln>
              <a:effectLst/>
            </c:spPr>
          </c:errBars>
          <c:cat>
            <c:numRef>
              <c:f>Sheet1!$A$3:$A$19</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Sheet1!$C$3:$C$19</c:f>
              <c:numCache>
                <c:formatCode>General</c:formatCode>
                <c:ptCount val="17"/>
                <c:pt idx="0">
                  <c:v>0</c:v>
                </c:pt>
                <c:pt idx="1">
                  <c:v>7.0654000000000003</c:v>
                </c:pt>
                <c:pt idx="2">
                  <c:v>9.9580000000000002</c:v>
                </c:pt>
                <c:pt idx="3">
                  <c:v>11.3706</c:v>
                </c:pt>
                <c:pt idx="4">
                  <c:v>12.3696</c:v>
                </c:pt>
                <c:pt idx="5">
                  <c:v>13.0791</c:v>
                </c:pt>
                <c:pt idx="6">
                  <c:v>14.0809</c:v>
                </c:pt>
                <c:pt idx="7">
                  <c:v>15.436999999999999</c:v>
                </c:pt>
                <c:pt idx="8">
                  <c:v>15.305999999999999</c:v>
                </c:pt>
                <c:pt idx="9">
                  <c:v>14.7879</c:v>
                </c:pt>
                <c:pt idx="10">
                  <c:v>15.1074</c:v>
                </c:pt>
                <c:pt idx="11">
                  <c:v>15.7339</c:v>
                </c:pt>
                <c:pt idx="12">
                  <c:v>15.436500000000001</c:v>
                </c:pt>
                <c:pt idx="13">
                  <c:v>14.791399999999999</c:v>
                </c:pt>
                <c:pt idx="14">
                  <c:v>16.488900000000001</c:v>
                </c:pt>
                <c:pt idx="15">
                  <c:v>16.181799999999999</c:v>
                </c:pt>
                <c:pt idx="16">
                  <c:v>15.9375</c:v>
                </c:pt>
              </c:numCache>
            </c:numRef>
          </c:val>
          <c:smooth val="0"/>
          <c:extLst>
            <c:ext xmlns:c16="http://schemas.microsoft.com/office/drawing/2014/chart" uri="{C3380CC4-5D6E-409C-BE32-E72D297353CC}">
              <c16:uniqueId val="{00000001-EE03-4160-AA9F-EB3F2C576B41}"/>
            </c:ext>
          </c:extLst>
        </c:ser>
        <c:dLbls>
          <c:showLegendKey val="0"/>
          <c:showVal val="0"/>
          <c:showCatName val="0"/>
          <c:showSerName val="0"/>
          <c:showPercent val="0"/>
          <c:showBubbleSize val="0"/>
        </c:dLbls>
        <c:marker val="1"/>
        <c:smooth val="0"/>
        <c:axId val="725722799"/>
        <c:axId val="858605727"/>
      </c:lineChart>
      <c:dateAx>
        <c:axId val="725722799"/>
        <c:scaling>
          <c:orientation val="minMax"/>
        </c:scaling>
        <c:delete val="0"/>
        <c:axPos val="b"/>
        <c:title>
          <c:tx>
            <c:rich>
              <a:bodyPr rot="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r>
                  <a:rPr lang="en-US"/>
                  <a:t>Visit, Weeks</a:t>
                </a:r>
              </a:p>
            </c:rich>
          </c:tx>
          <c:overlay val="0"/>
          <c:spPr>
            <a:noFill/>
            <a:ln>
              <a:noFill/>
            </a:ln>
            <a:effectLst/>
          </c:spPr>
          <c:txPr>
            <a:bodyPr rot="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858605727"/>
        <c:crosses val="autoZero"/>
        <c:auto val="0"/>
        <c:lblOffset val="100"/>
        <c:baseTimeUnit val="days"/>
        <c:majorUnit val="4"/>
        <c:majorTimeUnit val="days"/>
      </c:dateAx>
      <c:valAx>
        <c:axId val="858605727"/>
        <c:scaling>
          <c:orientation val="minMax"/>
          <c:max val="30"/>
          <c:min val="0"/>
        </c:scaling>
        <c:delete val="0"/>
        <c:axPos val="l"/>
        <c:title>
          <c:tx>
            <c:rich>
              <a:bodyPr rot="-540000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r>
                  <a:rPr lang="en-US" sz="1600"/>
                  <a:t>Mean VA Change, Letter Score</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725722799"/>
        <c:crosses val="autoZero"/>
        <c:crossBetween val="between"/>
        <c:majorUnit val="5"/>
      </c:valAx>
      <c:spPr>
        <a:solidFill>
          <a:srgbClr val="000000"/>
        </a:solidFill>
        <a:ln>
          <a:solidFill>
            <a:schemeClr val="accent4"/>
          </a:solidFill>
        </a:ln>
        <a:effectLst/>
      </c:spPr>
    </c:plotArea>
    <c:legend>
      <c:legendPos val="l"/>
      <c:layout>
        <c:manualLayout>
          <c:xMode val="edge"/>
          <c:yMode val="edge"/>
          <c:x val="4.3478260869565216E-2"/>
          <c:y val="0.90194102603291459"/>
          <c:w val="0.33193265244018405"/>
          <c:h val="9.2930767803506523E-2"/>
        </c:manualLayout>
      </c:layout>
      <c:overlay val="1"/>
      <c:spPr>
        <a:noFill/>
        <a:ln>
          <a:noFill/>
        </a:ln>
        <a:effectLst/>
      </c:spPr>
      <c:txPr>
        <a:bodyPr rot="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solidFill>
            <a:srgbClr val="FFFFF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B9B-49BD-898B-864E960BB96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B9B-49BD-898B-864E960BB96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B9B-49BD-898B-864E960BB960}"/>
            </c:ext>
          </c:extLst>
        </c:ser>
        <c:dLbls>
          <c:showLegendKey val="0"/>
          <c:showVal val="0"/>
          <c:showCatName val="0"/>
          <c:showSerName val="0"/>
          <c:showPercent val="0"/>
          <c:showBubbleSize val="0"/>
        </c:dLbls>
        <c:gapWidth val="219"/>
        <c:overlap val="-27"/>
        <c:axId val="1490258384"/>
        <c:axId val="1490259216"/>
      </c:barChart>
      <c:catAx>
        <c:axId val="14902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9216"/>
        <c:crosses val="autoZero"/>
        <c:auto val="1"/>
        <c:lblAlgn val="ctr"/>
        <c:lblOffset val="100"/>
        <c:noMultiLvlLbl val="0"/>
      </c:catAx>
      <c:valAx>
        <c:axId val="149025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838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Aflibercept Monotherapy</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4-1036-4035-AAE2-20EAE522D15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36-4035-AAE2-20EAE522D15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CC-4340-BEDE-55E565B3347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0A-43C3-B72E-5BBA063707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20/20 or Better</c:v>
                </c:pt>
                <c:pt idx="1">
                  <c:v>20/40 or Better </c:v>
                </c:pt>
                <c:pt idx="2">
                  <c:v>20/200 or Worse</c:v>
                </c:pt>
              </c:strCache>
            </c:strRef>
          </c:cat>
          <c:val>
            <c:numRef>
              <c:f>Sheet1!$B$2:$D$2</c:f>
              <c:numCache>
                <c:formatCode>0%</c:formatCode>
                <c:ptCount val="3"/>
                <c:pt idx="0">
                  <c:v>0.22</c:v>
                </c:pt>
                <c:pt idx="1">
                  <c:v>0.73</c:v>
                </c:pt>
                <c:pt idx="2">
                  <c:v>0.05</c:v>
                </c:pt>
              </c:numCache>
            </c:numRef>
          </c:val>
          <c:extLst>
            <c:ext xmlns:c16="http://schemas.microsoft.com/office/drawing/2014/chart" uri="{C3380CC4-5D6E-409C-BE32-E72D297353CC}">
              <c16:uniqueId val="{00000000-1036-4035-AAE2-20EAE522D156}"/>
            </c:ext>
          </c:extLst>
        </c:ser>
        <c:ser>
          <c:idx val="1"/>
          <c:order val="1"/>
          <c:tx>
            <c:strRef>
              <c:f>Sheet1!$A$3</c:f>
              <c:strCache>
                <c:ptCount val="1"/>
                <c:pt idx="0">
                  <c:v>Bevacizumab First</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0A-43C3-B72E-5BBA063707C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C0A-43C3-B72E-5BBA063707C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C0A-43C3-B72E-5BBA063707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20/20 or Better</c:v>
                </c:pt>
                <c:pt idx="1">
                  <c:v>20/40 or Better </c:v>
                </c:pt>
                <c:pt idx="2">
                  <c:v>20/200 or Worse</c:v>
                </c:pt>
              </c:strCache>
            </c:strRef>
          </c:cat>
          <c:val>
            <c:numRef>
              <c:f>Sheet1!$B$3:$D$3</c:f>
              <c:numCache>
                <c:formatCode>0%</c:formatCode>
                <c:ptCount val="3"/>
                <c:pt idx="0">
                  <c:v>0.22</c:v>
                </c:pt>
                <c:pt idx="1">
                  <c:v>0.74</c:v>
                </c:pt>
                <c:pt idx="2">
                  <c:v>0.02</c:v>
                </c:pt>
              </c:numCache>
            </c:numRef>
          </c:val>
          <c:extLst>
            <c:ext xmlns:c16="http://schemas.microsoft.com/office/drawing/2014/chart" uri="{C3380CC4-5D6E-409C-BE32-E72D297353CC}">
              <c16:uniqueId val="{00000004-FC0A-43C3-B72E-5BBA063707C5}"/>
            </c:ext>
          </c:extLst>
        </c:ser>
        <c:dLbls>
          <c:showLegendKey val="0"/>
          <c:showVal val="0"/>
          <c:showCatName val="0"/>
          <c:showSerName val="0"/>
          <c:showPercent val="0"/>
          <c:showBubbleSize val="0"/>
        </c:dLbls>
        <c:gapWidth val="219"/>
        <c:axId val="1085169392"/>
        <c:axId val="1671226720"/>
      </c:barChart>
      <c:catAx>
        <c:axId val="108516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1671226720"/>
        <c:crosses val="autoZero"/>
        <c:auto val="1"/>
        <c:lblAlgn val="ctr"/>
        <c:lblOffset val="100"/>
        <c:noMultiLvlLbl val="0"/>
      </c:catAx>
      <c:valAx>
        <c:axId val="1671226720"/>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1085169392"/>
        <c:crosses val="autoZero"/>
        <c:crossBetween val="between"/>
        <c:majorUnit val="0.2"/>
      </c:valAx>
      <c:spPr>
        <a:solidFill>
          <a:schemeClr val="bg2"/>
        </a:solidFill>
        <a:ln>
          <a:solidFill>
            <a:schemeClr val="accent4"/>
          </a:solid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rgbClr val="FFFFFF"/>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Aflibercept Monotherapy</c:v>
                </c:pt>
              </c:strCache>
            </c:strRef>
          </c:tx>
          <c:spPr>
            <a:ln w="44450" cap="rnd">
              <a:solidFill>
                <a:schemeClr val="accent2"/>
              </a:solidFill>
              <a:round/>
            </a:ln>
            <a:effectLst/>
          </c:spPr>
          <c:marker>
            <c:symbol val="circle"/>
            <c:size val="8"/>
            <c:spPr>
              <a:solidFill>
                <a:schemeClr val="accent2"/>
              </a:solidFill>
              <a:ln w="9525">
                <a:solidFill>
                  <a:schemeClr val="accent2"/>
                </a:solidFill>
              </a:ln>
              <a:effectLst/>
            </c:spPr>
          </c:marker>
          <c:errBars>
            <c:errDir val="y"/>
            <c:errBarType val="both"/>
            <c:errValType val="cust"/>
            <c:noEndCap val="0"/>
            <c:plus>
              <c:numRef>
                <c:f>Sheet1!$I$3:$I$19</c:f>
                <c:numCache>
                  <c:formatCode>General</c:formatCode>
                  <c:ptCount val="17"/>
                  <c:pt idx="0">
                    <c:v>0</c:v>
                  </c:pt>
                  <c:pt idx="1">
                    <c:v>0</c:v>
                  </c:pt>
                  <c:pt idx="2">
                    <c:v>0</c:v>
                  </c:pt>
                  <c:pt idx="3">
                    <c:v>22.155000000000001</c:v>
                  </c:pt>
                  <c:pt idx="4">
                    <c:v>0</c:v>
                  </c:pt>
                  <c:pt idx="5">
                    <c:v>0</c:v>
                  </c:pt>
                  <c:pt idx="6">
                    <c:v>23.799000000000007</c:v>
                  </c:pt>
                  <c:pt idx="7">
                    <c:v>0</c:v>
                  </c:pt>
                  <c:pt idx="8">
                    <c:v>0</c:v>
                  </c:pt>
                  <c:pt idx="9">
                    <c:v>0</c:v>
                  </c:pt>
                  <c:pt idx="10">
                    <c:v>0</c:v>
                  </c:pt>
                  <c:pt idx="11">
                    <c:v>0</c:v>
                  </c:pt>
                  <c:pt idx="12">
                    <c:v>0</c:v>
                  </c:pt>
                  <c:pt idx="13">
                    <c:v>21.281000000000006</c:v>
                  </c:pt>
                  <c:pt idx="14">
                    <c:v>0</c:v>
                  </c:pt>
                  <c:pt idx="15">
                    <c:v>0</c:v>
                  </c:pt>
                  <c:pt idx="16">
                    <c:v>25.240000000000009</c:v>
                  </c:pt>
                </c:numCache>
              </c:numRef>
            </c:plus>
            <c:minus>
              <c:numRef>
                <c:f>Sheet1!$H$3:$H$19</c:f>
                <c:numCache>
                  <c:formatCode>General</c:formatCode>
                  <c:ptCount val="17"/>
                  <c:pt idx="0">
                    <c:v>0</c:v>
                  </c:pt>
                  <c:pt idx="1">
                    <c:v>0</c:v>
                  </c:pt>
                  <c:pt idx="2">
                    <c:v>0</c:v>
                  </c:pt>
                  <c:pt idx="3">
                    <c:v>22.155000000000001</c:v>
                  </c:pt>
                  <c:pt idx="4">
                    <c:v>0</c:v>
                  </c:pt>
                  <c:pt idx="5">
                    <c:v>0</c:v>
                  </c:pt>
                  <c:pt idx="6">
                    <c:v>23.800000000000011</c:v>
                  </c:pt>
                  <c:pt idx="7">
                    <c:v>0</c:v>
                  </c:pt>
                  <c:pt idx="8">
                    <c:v>0</c:v>
                  </c:pt>
                  <c:pt idx="9">
                    <c:v>0</c:v>
                  </c:pt>
                  <c:pt idx="10">
                    <c:v>0</c:v>
                  </c:pt>
                  <c:pt idx="11">
                    <c:v>0</c:v>
                  </c:pt>
                  <c:pt idx="12">
                    <c:v>0</c:v>
                  </c:pt>
                  <c:pt idx="13">
                    <c:v>21.281999999999982</c:v>
                  </c:pt>
                  <c:pt idx="14">
                    <c:v>0</c:v>
                  </c:pt>
                  <c:pt idx="15">
                    <c:v>0</c:v>
                  </c:pt>
                  <c:pt idx="16">
                    <c:v>25.240000000000009</c:v>
                  </c:pt>
                </c:numCache>
              </c:numRef>
            </c:minus>
            <c:spPr>
              <a:noFill/>
              <a:ln w="9525" cap="flat" cmpd="sng" algn="ctr">
                <a:solidFill>
                  <a:schemeClr val="accent4"/>
                </a:solidFill>
                <a:round/>
              </a:ln>
              <a:effectLst/>
            </c:spPr>
          </c:errBars>
          <c:cat>
            <c:numRef>
              <c:f>Sheet1!$A$3:$A$19</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Sheet1!$B$3:$B$19</c:f>
              <c:numCache>
                <c:formatCode>General</c:formatCode>
                <c:ptCount val="17"/>
                <c:pt idx="0">
                  <c:v>0</c:v>
                </c:pt>
                <c:pt idx="1">
                  <c:v>-141.15100000000001</c:v>
                </c:pt>
                <c:pt idx="2">
                  <c:v>-164.846</c:v>
                </c:pt>
                <c:pt idx="3">
                  <c:v>-183.417</c:v>
                </c:pt>
                <c:pt idx="4">
                  <c:v>-187.68299999999999</c:v>
                </c:pt>
                <c:pt idx="5">
                  <c:v>-196.518</c:v>
                </c:pt>
                <c:pt idx="6">
                  <c:v>-202.304</c:v>
                </c:pt>
                <c:pt idx="7">
                  <c:v>-206.36600000000001</c:v>
                </c:pt>
                <c:pt idx="8">
                  <c:v>-185.81</c:v>
                </c:pt>
                <c:pt idx="9">
                  <c:v>-195.49600000000001</c:v>
                </c:pt>
                <c:pt idx="10">
                  <c:v>-197.01599999999999</c:v>
                </c:pt>
                <c:pt idx="11">
                  <c:v>-203.62</c:v>
                </c:pt>
                <c:pt idx="12">
                  <c:v>-199.69300000000001</c:v>
                </c:pt>
                <c:pt idx="13">
                  <c:v>-200.37100000000001</c:v>
                </c:pt>
                <c:pt idx="14">
                  <c:v>-201.173</c:v>
                </c:pt>
                <c:pt idx="15">
                  <c:v>-208.52799999999999</c:v>
                </c:pt>
                <c:pt idx="16">
                  <c:v>-192.214</c:v>
                </c:pt>
              </c:numCache>
            </c:numRef>
          </c:val>
          <c:smooth val="0"/>
          <c:extLst>
            <c:ext xmlns:c16="http://schemas.microsoft.com/office/drawing/2014/chart" uri="{C3380CC4-5D6E-409C-BE32-E72D297353CC}">
              <c16:uniqueId val="{00000000-EE03-4160-AA9F-EB3F2C576B41}"/>
            </c:ext>
          </c:extLst>
        </c:ser>
        <c:ser>
          <c:idx val="1"/>
          <c:order val="1"/>
          <c:tx>
            <c:strRef>
              <c:f>Sheet1!$C$2</c:f>
              <c:strCache>
                <c:ptCount val="1"/>
                <c:pt idx="0">
                  <c:v>Bevacizumab First</c:v>
                </c:pt>
              </c:strCache>
            </c:strRef>
          </c:tx>
          <c:spPr>
            <a:ln w="47625" cap="rnd">
              <a:solidFill>
                <a:schemeClr val="accent3"/>
              </a:solidFill>
              <a:round/>
            </a:ln>
            <a:effectLst/>
          </c:spPr>
          <c:marker>
            <c:symbol val="diamond"/>
            <c:size val="8"/>
            <c:spPr>
              <a:solidFill>
                <a:schemeClr val="accent3"/>
              </a:solidFill>
              <a:ln w="9525">
                <a:solidFill>
                  <a:schemeClr val="accent3"/>
                </a:solidFill>
              </a:ln>
              <a:effectLst/>
            </c:spPr>
          </c:marker>
          <c:errBars>
            <c:errDir val="y"/>
            <c:errBarType val="both"/>
            <c:errValType val="cust"/>
            <c:noEndCap val="0"/>
            <c:plus>
              <c:numRef>
                <c:f>Sheet1!$K$3:$K$19</c:f>
                <c:numCache>
                  <c:formatCode>General</c:formatCode>
                  <c:ptCount val="17"/>
                  <c:pt idx="0">
                    <c:v>0</c:v>
                  </c:pt>
                  <c:pt idx="1">
                    <c:v>0</c:v>
                  </c:pt>
                  <c:pt idx="2">
                    <c:v>0</c:v>
                  </c:pt>
                  <c:pt idx="3">
                    <c:v>24.613</c:v>
                  </c:pt>
                  <c:pt idx="4">
                    <c:v>0</c:v>
                  </c:pt>
                  <c:pt idx="5">
                    <c:v>0</c:v>
                  </c:pt>
                  <c:pt idx="6">
                    <c:v>24.412000000000006</c:v>
                  </c:pt>
                  <c:pt idx="7">
                    <c:v>0</c:v>
                  </c:pt>
                  <c:pt idx="8">
                    <c:v>0</c:v>
                  </c:pt>
                  <c:pt idx="9">
                    <c:v>0</c:v>
                  </c:pt>
                  <c:pt idx="10">
                    <c:v>0</c:v>
                  </c:pt>
                  <c:pt idx="11">
                    <c:v>0</c:v>
                  </c:pt>
                  <c:pt idx="12">
                    <c:v>0</c:v>
                  </c:pt>
                  <c:pt idx="13">
                    <c:v>25.619999999999976</c:v>
                  </c:pt>
                  <c:pt idx="14">
                    <c:v>0</c:v>
                  </c:pt>
                  <c:pt idx="15">
                    <c:v>0</c:v>
                  </c:pt>
                  <c:pt idx="16">
                    <c:v>28.109000000000009</c:v>
                  </c:pt>
                </c:numCache>
              </c:numRef>
            </c:plus>
            <c:minus>
              <c:numRef>
                <c:f>Sheet1!$J$3:$J$19</c:f>
                <c:numCache>
                  <c:formatCode>General</c:formatCode>
                  <c:ptCount val="17"/>
                  <c:pt idx="0">
                    <c:v>0</c:v>
                  </c:pt>
                  <c:pt idx="1">
                    <c:v>0</c:v>
                  </c:pt>
                  <c:pt idx="2">
                    <c:v>0</c:v>
                  </c:pt>
                  <c:pt idx="3">
                    <c:v>24.612999999999985</c:v>
                  </c:pt>
                  <c:pt idx="4">
                    <c:v>0</c:v>
                  </c:pt>
                  <c:pt idx="5">
                    <c:v>0</c:v>
                  </c:pt>
                  <c:pt idx="6">
                    <c:v>24.412000000000006</c:v>
                  </c:pt>
                  <c:pt idx="7">
                    <c:v>0</c:v>
                  </c:pt>
                  <c:pt idx="8">
                    <c:v>0</c:v>
                  </c:pt>
                  <c:pt idx="9">
                    <c:v>0</c:v>
                  </c:pt>
                  <c:pt idx="10">
                    <c:v>0</c:v>
                  </c:pt>
                  <c:pt idx="11">
                    <c:v>0</c:v>
                  </c:pt>
                  <c:pt idx="12">
                    <c:v>0</c:v>
                  </c:pt>
                  <c:pt idx="13">
                    <c:v>25.620000000000005</c:v>
                  </c:pt>
                  <c:pt idx="14">
                    <c:v>0</c:v>
                  </c:pt>
                  <c:pt idx="15">
                    <c:v>0</c:v>
                  </c:pt>
                  <c:pt idx="16">
                    <c:v>28.110000000000014</c:v>
                  </c:pt>
                </c:numCache>
              </c:numRef>
            </c:minus>
            <c:spPr>
              <a:noFill/>
              <a:ln w="9525" cap="flat" cmpd="sng" algn="ctr">
                <a:solidFill>
                  <a:schemeClr val="accent4"/>
                </a:solidFill>
                <a:round/>
              </a:ln>
              <a:effectLst/>
            </c:spPr>
          </c:errBars>
          <c:cat>
            <c:numRef>
              <c:f>Sheet1!$A$3:$A$19</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Sheet1!$C$3:$C$19</c:f>
              <c:numCache>
                <c:formatCode>General</c:formatCode>
                <c:ptCount val="17"/>
                <c:pt idx="0">
                  <c:v>0</c:v>
                </c:pt>
                <c:pt idx="1">
                  <c:v>-107.902</c:v>
                </c:pt>
                <c:pt idx="2">
                  <c:v>-116.30800000000001</c:v>
                </c:pt>
                <c:pt idx="3">
                  <c:v>-122.14700000000001</c:v>
                </c:pt>
                <c:pt idx="4">
                  <c:v>-130.387</c:v>
                </c:pt>
                <c:pt idx="5">
                  <c:v>-147.245</c:v>
                </c:pt>
                <c:pt idx="6">
                  <c:v>-151.875</c:v>
                </c:pt>
                <c:pt idx="7">
                  <c:v>-160.79300000000001</c:v>
                </c:pt>
                <c:pt idx="8">
                  <c:v>-162.321</c:v>
                </c:pt>
                <c:pt idx="9">
                  <c:v>-169.45</c:v>
                </c:pt>
                <c:pt idx="10">
                  <c:v>-168.702</c:v>
                </c:pt>
                <c:pt idx="11">
                  <c:v>-177.39</c:v>
                </c:pt>
                <c:pt idx="12">
                  <c:v>-167.82400000000001</c:v>
                </c:pt>
                <c:pt idx="13">
                  <c:v>-171.18799999999999</c:v>
                </c:pt>
                <c:pt idx="14">
                  <c:v>-188.15700000000001</c:v>
                </c:pt>
                <c:pt idx="15">
                  <c:v>-205.62100000000001</c:v>
                </c:pt>
                <c:pt idx="16">
                  <c:v>-198.22</c:v>
                </c:pt>
              </c:numCache>
            </c:numRef>
          </c:val>
          <c:smooth val="0"/>
          <c:extLst>
            <c:ext xmlns:c16="http://schemas.microsoft.com/office/drawing/2014/chart" uri="{C3380CC4-5D6E-409C-BE32-E72D297353CC}">
              <c16:uniqueId val="{00000001-EE03-4160-AA9F-EB3F2C576B41}"/>
            </c:ext>
          </c:extLst>
        </c:ser>
        <c:dLbls>
          <c:showLegendKey val="0"/>
          <c:showVal val="0"/>
          <c:showCatName val="0"/>
          <c:showSerName val="0"/>
          <c:showPercent val="0"/>
          <c:showBubbleSize val="0"/>
        </c:dLbls>
        <c:marker val="1"/>
        <c:smooth val="0"/>
        <c:axId val="725722799"/>
        <c:axId val="858605727"/>
      </c:lineChart>
      <c:dateAx>
        <c:axId val="725722799"/>
        <c:scaling>
          <c:orientation val="minMax"/>
        </c:scaling>
        <c:delete val="0"/>
        <c:axPos val="b"/>
        <c:title>
          <c:tx>
            <c:rich>
              <a:bodyPr rot="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r>
                  <a:rPr lang="en-US"/>
                  <a:t>Visit, Weeks</a:t>
                </a:r>
              </a:p>
            </c:rich>
          </c:tx>
          <c:overlay val="0"/>
          <c:spPr>
            <a:noFill/>
            <a:ln>
              <a:noFill/>
            </a:ln>
            <a:effectLst/>
          </c:spPr>
          <c:txPr>
            <a:bodyPr rot="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858605727"/>
        <c:crosses val="autoZero"/>
        <c:auto val="0"/>
        <c:lblOffset val="100"/>
        <c:baseTimeUnit val="days"/>
        <c:majorUnit val="4"/>
        <c:majorTimeUnit val="days"/>
      </c:dateAx>
      <c:valAx>
        <c:axId val="858605727"/>
        <c:scaling>
          <c:orientation val="minMax"/>
          <c:max val="150"/>
          <c:min val="-300"/>
        </c:scaling>
        <c:delete val="0"/>
        <c:axPos val="l"/>
        <c:title>
          <c:tx>
            <c:rich>
              <a:bodyPr rot="-540000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r>
                  <a:rPr lang="en-US" sz="1600"/>
                  <a:t>Mean CST</a:t>
                </a:r>
                <a:r>
                  <a:rPr lang="en-US" sz="1600" baseline="0"/>
                  <a:t> Change, μm</a:t>
                </a:r>
                <a:endParaRPr lang="en-US" sz="1600" baseline="30000"/>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crossAx val="725722799"/>
        <c:crosses val="autoZero"/>
        <c:crossBetween val="between"/>
        <c:majorUnit val="100"/>
        <c:minorUnit val="50"/>
      </c:valAx>
      <c:spPr>
        <a:solidFill>
          <a:srgbClr val="000000"/>
        </a:solidFill>
        <a:ln>
          <a:solidFill>
            <a:schemeClr val="accent4"/>
          </a:solidFill>
        </a:ln>
        <a:effectLst/>
      </c:spPr>
    </c:plotArea>
    <c:legend>
      <c:legendPos val="l"/>
      <c:layout>
        <c:manualLayout>
          <c:xMode val="edge"/>
          <c:yMode val="edge"/>
          <c:x val="0.10144927536231885"/>
          <c:y val="0.90412192693759885"/>
          <c:w val="0.26387139107611546"/>
          <c:h val="9.587807306240119E-2"/>
        </c:manualLayout>
      </c:layout>
      <c:overlay val="1"/>
      <c:spPr>
        <a:noFill/>
        <a:ln>
          <a:noFill/>
        </a:ln>
        <a:effectLst/>
      </c:spPr>
      <c:txPr>
        <a:bodyPr rot="0" spcFirstLastPara="1" vertOverflow="ellipsis" vert="horz" wrap="square" anchor="ctr" anchorCtr="1"/>
        <a:lstStyle/>
        <a:p>
          <a:pPr>
            <a:defRPr sz="16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solidFill>
            <a:srgbClr val="FFFFFF"/>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53572470107904"/>
          <c:y val="2.7144966788035324E-2"/>
          <c:w val="0.8718595071449402"/>
          <c:h val="0.79934568543396778"/>
        </c:manualLayout>
      </c:layout>
      <c:scatterChart>
        <c:scatterStyle val="lineMarker"/>
        <c:varyColors val="0"/>
        <c:ser>
          <c:idx val="0"/>
          <c:order val="0"/>
          <c:tx>
            <c:strRef>
              <c:f>wor2DRmask!$B$2</c:f>
              <c:strCache>
                <c:ptCount val="1"/>
                <c:pt idx="0">
                  <c:v>Color-PPL Absent</c:v>
                </c:pt>
              </c:strCache>
            </c:strRef>
          </c:tx>
          <c:spPr>
            <a:ln w="50800" cap="rnd">
              <a:solidFill>
                <a:srgbClr val="00FFFF"/>
              </a:solidFill>
              <a:round/>
            </a:ln>
            <a:effectLst/>
          </c:spPr>
          <c:marker>
            <c:symbol val="none"/>
          </c:marker>
          <c:xVal>
            <c:numRef>
              <c:f>wor2DRmask!$A$2:$A$15</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wor2DRmask!$C$2:$C$15</c:f>
              <c:numCache>
                <c:formatCode>General</c:formatCode>
                <c:ptCount val="14"/>
                <c:pt idx="0">
                  <c:v>0</c:v>
                </c:pt>
                <c:pt idx="1">
                  <c:v>0</c:v>
                </c:pt>
                <c:pt idx="2">
                  <c:v>0</c:v>
                </c:pt>
                <c:pt idx="3">
                  <c:v>6.8027210999999999E-3</c:v>
                </c:pt>
                <c:pt idx="4">
                  <c:v>6.8027210999999999E-3</c:v>
                </c:pt>
                <c:pt idx="5">
                  <c:v>0.13694581280000001</c:v>
                </c:pt>
                <c:pt idx="6">
                  <c:v>0.13694581280000001</c:v>
                </c:pt>
                <c:pt idx="7">
                  <c:v>0.3018850575</c:v>
                </c:pt>
                <c:pt idx="8">
                  <c:v>0.3018850575</c:v>
                </c:pt>
                <c:pt idx="9">
                  <c:v>0.38276422760000001</c:v>
                </c:pt>
                <c:pt idx="10">
                  <c:v>0.38276422760000001</c:v>
                </c:pt>
                <c:pt idx="11">
                  <c:v>0.42650534540000001</c:v>
                </c:pt>
                <c:pt idx="12">
                  <c:v>0.42650534540000001</c:v>
                </c:pt>
                <c:pt idx="13">
                  <c:v>0.42650534540000001</c:v>
                </c:pt>
              </c:numCache>
            </c:numRef>
          </c:yVal>
          <c:smooth val="0"/>
          <c:extLst>
            <c:ext xmlns:c16="http://schemas.microsoft.com/office/drawing/2014/chart" uri="{C3380CC4-5D6E-409C-BE32-E72D297353CC}">
              <c16:uniqueId val="{00000000-310C-431A-ACC0-250FD1F62B15}"/>
            </c:ext>
          </c:extLst>
        </c:ser>
        <c:ser>
          <c:idx val="1"/>
          <c:order val="1"/>
          <c:tx>
            <c:strRef>
              <c:f>wor2DRmask!$B$16</c:f>
              <c:strCache>
                <c:ptCount val="1"/>
                <c:pt idx="0">
                  <c:v>Color-PPL Present</c:v>
                </c:pt>
              </c:strCache>
            </c:strRef>
          </c:tx>
          <c:spPr>
            <a:ln w="50800" cap="rnd">
              <a:solidFill>
                <a:schemeClr val="accent6"/>
              </a:solidFill>
              <a:round/>
            </a:ln>
            <a:effectLst/>
          </c:spPr>
          <c:marker>
            <c:symbol val="none"/>
          </c:marker>
          <c:xVal>
            <c:numRef>
              <c:f>wor2DRmask!$A$16:$A$29</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wor2DRmask!$C$16:$C$29</c:f>
              <c:numCache>
                <c:formatCode>General</c:formatCode>
                <c:ptCount val="14"/>
                <c:pt idx="0">
                  <c:v>0</c:v>
                </c:pt>
                <c:pt idx="1">
                  <c:v>0</c:v>
                </c:pt>
                <c:pt idx="2">
                  <c:v>0</c:v>
                </c:pt>
                <c:pt idx="3">
                  <c:v>1.00502513E-2</c:v>
                </c:pt>
                <c:pt idx="4">
                  <c:v>1.00502513E-2</c:v>
                </c:pt>
                <c:pt idx="5">
                  <c:v>0.12681355499999999</c:v>
                </c:pt>
                <c:pt idx="6">
                  <c:v>0.12681355499999999</c:v>
                </c:pt>
                <c:pt idx="7">
                  <c:v>0.26883785630000001</c:v>
                </c:pt>
                <c:pt idx="8">
                  <c:v>0.26883785630000001</c:v>
                </c:pt>
                <c:pt idx="9">
                  <c:v>0.34522793099999999</c:v>
                </c:pt>
                <c:pt idx="10">
                  <c:v>0.34522793099999999</c:v>
                </c:pt>
                <c:pt idx="11">
                  <c:v>0.37526334700000002</c:v>
                </c:pt>
                <c:pt idx="12">
                  <c:v>0.37526334700000002</c:v>
                </c:pt>
                <c:pt idx="13">
                  <c:v>0.37526334700000002</c:v>
                </c:pt>
              </c:numCache>
            </c:numRef>
          </c:yVal>
          <c:smooth val="0"/>
          <c:extLst>
            <c:ext xmlns:c16="http://schemas.microsoft.com/office/drawing/2014/chart" uri="{C3380CC4-5D6E-409C-BE32-E72D297353CC}">
              <c16:uniqueId val="{00000001-310C-431A-ACC0-250FD1F62B15}"/>
            </c:ext>
          </c:extLst>
        </c:ser>
        <c:dLbls>
          <c:showLegendKey val="0"/>
          <c:showVal val="0"/>
          <c:showCatName val="0"/>
          <c:showSerName val="0"/>
          <c:showPercent val="0"/>
          <c:showBubbleSize val="0"/>
        </c:dLbls>
        <c:axId val="1150892463"/>
        <c:axId val="1150897039"/>
      </c:scatterChart>
      <c:valAx>
        <c:axId val="1150892463"/>
        <c:scaling>
          <c:orientation val="minMax"/>
          <c:max val="4.2"/>
          <c:min val="0"/>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Visit in Years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7039"/>
        <c:crosses val="autoZero"/>
        <c:crossBetween val="midCat"/>
        <c:majorUnit val="1"/>
      </c:valAx>
      <c:valAx>
        <c:axId val="1150897039"/>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Cumulative Proportion</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2463"/>
        <c:crosses val="autoZero"/>
        <c:crossBetween val="midCat"/>
        <c:majorUnit val="0.2"/>
      </c:valAx>
      <c:spPr>
        <a:solidFill>
          <a:schemeClr val="bg2"/>
        </a:solidFill>
        <a:ln>
          <a:noFill/>
        </a:ln>
        <a:effectLst/>
      </c:spPr>
    </c:plotArea>
    <c:legend>
      <c:legendPos val="t"/>
      <c:layout>
        <c:manualLayout>
          <c:xMode val="edge"/>
          <c:yMode val="edge"/>
          <c:x val="0.74047080052493441"/>
          <c:y val="2.7334851936218679E-2"/>
          <c:w val="0.2204471967045786"/>
          <c:h val="0.1266400014349003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b="1"/>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53572470107904"/>
          <c:y val="2.7144966788035324E-2"/>
          <c:w val="0.8718595071449402"/>
          <c:h val="0.81453171428742266"/>
        </c:manualLayout>
      </c:layout>
      <c:scatterChart>
        <c:scatterStyle val="lineMarker"/>
        <c:varyColors val="0"/>
        <c:ser>
          <c:idx val="0"/>
          <c:order val="0"/>
          <c:tx>
            <c:strRef>
              <c:f>wor2DRmask!$B$2</c:f>
              <c:strCache>
                <c:ptCount val="1"/>
                <c:pt idx="0">
                  <c:v>FA-PPL Absent</c:v>
                </c:pt>
              </c:strCache>
            </c:strRef>
          </c:tx>
          <c:spPr>
            <a:ln w="50800" cap="rnd">
              <a:solidFill>
                <a:srgbClr val="00FFFF"/>
              </a:solidFill>
              <a:round/>
            </a:ln>
            <a:effectLst/>
          </c:spPr>
          <c:marker>
            <c:symbol val="none"/>
          </c:marker>
          <c:xVal>
            <c:numRef>
              <c:f>wor2DRmask!$A$2:$A$15</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wor2DRmask!$C$2:$C$15</c:f>
              <c:numCache>
                <c:formatCode>General</c:formatCode>
                <c:ptCount val="14"/>
                <c:pt idx="0">
                  <c:v>0</c:v>
                </c:pt>
                <c:pt idx="1">
                  <c:v>0</c:v>
                </c:pt>
                <c:pt idx="2">
                  <c:v>0</c:v>
                </c:pt>
                <c:pt idx="3">
                  <c:v>1.15384615E-2</c:v>
                </c:pt>
                <c:pt idx="4">
                  <c:v>1.15384615E-2</c:v>
                </c:pt>
                <c:pt idx="5">
                  <c:v>0.1092125266</c:v>
                </c:pt>
                <c:pt idx="6">
                  <c:v>0.1092125266</c:v>
                </c:pt>
                <c:pt idx="7">
                  <c:v>0.219458501</c:v>
                </c:pt>
                <c:pt idx="8">
                  <c:v>0.219458501</c:v>
                </c:pt>
                <c:pt idx="9">
                  <c:v>0.28327635940000001</c:v>
                </c:pt>
                <c:pt idx="10">
                  <c:v>0.28327635940000001</c:v>
                </c:pt>
                <c:pt idx="11">
                  <c:v>0.31042498219999998</c:v>
                </c:pt>
                <c:pt idx="12">
                  <c:v>0.31042498219999998</c:v>
                </c:pt>
                <c:pt idx="13">
                  <c:v>0.31042498219999998</c:v>
                </c:pt>
              </c:numCache>
            </c:numRef>
          </c:yVal>
          <c:smooth val="0"/>
          <c:extLst>
            <c:ext xmlns:c16="http://schemas.microsoft.com/office/drawing/2014/chart" uri="{C3380CC4-5D6E-409C-BE32-E72D297353CC}">
              <c16:uniqueId val="{00000000-B161-476E-A6C2-CF5110C44AAD}"/>
            </c:ext>
          </c:extLst>
        </c:ser>
        <c:ser>
          <c:idx val="1"/>
          <c:order val="1"/>
          <c:tx>
            <c:strRef>
              <c:f>wor2DRmask!$B$16</c:f>
              <c:strCache>
                <c:ptCount val="1"/>
                <c:pt idx="0">
                  <c:v>FA-PPL Present</c:v>
                </c:pt>
              </c:strCache>
            </c:strRef>
          </c:tx>
          <c:spPr>
            <a:ln w="50800" cap="rnd">
              <a:solidFill>
                <a:schemeClr val="accent6"/>
              </a:solidFill>
              <a:round/>
            </a:ln>
            <a:effectLst/>
          </c:spPr>
          <c:marker>
            <c:symbol val="none"/>
          </c:marker>
          <c:xVal>
            <c:numRef>
              <c:f>wor2DRmask!$A$16:$A$29</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wor2DRmask!$C$16:$C$29</c:f>
              <c:numCache>
                <c:formatCode>General</c:formatCode>
                <c:ptCount val="14"/>
                <c:pt idx="0">
                  <c:v>0</c:v>
                </c:pt>
                <c:pt idx="1">
                  <c:v>0</c:v>
                </c:pt>
                <c:pt idx="2">
                  <c:v>0</c:v>
                </c:pt>
                <c:pt idx="3">
                  <c:v>4.3290042999999997E-3</c:v>
                </c:pt>
                <c:pt idx="4">
                  <c:v>4.3290042999999997E-3</c:v>
                </c:pt>
                <c:pt idx="5">
                  <c:v>0.1601731602</c:v>
                </c:pt>
                <c:pt idx="6">
                  <c:v>0.1601731602</c:v>
                </c:pt>
                <c:pt idx="7">
                  <c:v>0.36119554199999998</c:v>
                </c:pt>
                <c:pt idx="8">
                  <c:v>0.36119554199999998</c:v>
                </c:pt>
                <c:pt idx="9">
                  <c:v>0.45310985250000002</c:v>
                </c:pt>
                <c:pt idx="10">
                  <c:v>0.45310985250000002</c:v>
                </c:pt>
                <c:pt idx="11">
                  <c:v>0.50043688450000001</c:v>
                </c:pt>
                <c:pt idx="12">
                  <c:v>0.50043688450000001</c:v>
                </c:pt>
                <c:pt idx="13">
                  <c:v>0.50043688450000001</c:v>
                </c:pt>
              </c:numCache>
            </c:numRef>
          </c:yVal>
          <c:smooth val="0"/>
          <c:extLst>
            <c:ext xmlns:c16="http://schemas.microsoft.com/office/drawing/2014/chart" uri="{C3380CC4-5D6E-409C-BE32-E72D297353CC}">
              <c16:uniqueId val="{00000001-B161-476E-A6C2-CF5110C44AAD}"/>
            </c:ext>
          </c:extLst>
        </c:ser>
        <c:dLbls>
          <c:showLegendKey val="0"/>
          <c:showVal val="0"/>
          <c:showCatName val="0"/>
          <c:showSerName val="0"/>
          <c:showPercent val="0"/>
          <c:showBubbleSize val="0"/>
        </c:dLbls>
        <c:axId val="1150892463"/>
        <c:axId val="1150897039"/>
      </c:scatterChart>
      <c:valAx>
        <c:axId val="1150892463"/>
        <c:scaling>
          <c:orientation val="minMax"/>
          <c:max val="4.2"/>
          <c:min val="0"/>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Visit in Years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7039"/>
        <c:crosses val="autoZero"/>
        <c:crossBetween val="midCat"/>
        <c:majorUnit val="1"/>
      </c:valAx>
      <c:valAx>
        <c:axId val="1150897039"/>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Cumulative Proportion</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2463"/>
        <c:crosses val="autoZero"/>
        <c:crossBetween val="midCat"/>
        <c:majorUnit val="0.2"/>
      </c:valAx>
      <c:spPr>
        <a:solidFill>
          <a:schemeClr val="bg2"/>
        </a:solidFill>
        <a:ln>
          <a:noFill/>
        </a:ln>
        <a:effectLst/>
      </c:spPr>
    </c:plotArea>
    <c:legend>
      <c:legendPos val="t"/>
      <c:layout>
        <c:manualLayout>
          <c:xMode val="edge"/>
          <c:yMode val="edge"/>
          <c:x val="0.77635043015456406"/>
          <c:y val="2.1260440394836749E-2"/>
          <c:w val="0.19035460411198599"/>
          <c:h val="0.1387888245176641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b="1"/>
      </a:pPr>
      <a:endParaRPr lang="en-US"/>
    </a:p>
  </c:txPr>
  <c:externalData r:id="rId3">
    <c:autoUpdate val="1"/>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53572470107904"/>
          <c:y val="2.7144966788035324E-2"/>
          <c:w val="0.8718595071449402"/>
          <c:h val="0.81453171428742266"/>
        </c:manualLayout>
      </c:layout>
      <c:scatterChart>
        <c:scatterStyle val="lineMarker"/>
        <c:varyColors val="0"/>
        <c:ser>
          <c:idx val="0"/>
          <c:order val="0"/>
          <c:tx>
            <c:strRef>
              <c:f>wor2DRmask!$B$2</c:f>
              <c:strCache>
                <c:ptCount val="1"/>
                <c:pt idx="0">
                  <c:v>No NP</c:v>
                </c:pt>
              </c:strCache>
            </c:strRef>
          </c:tx>
          <c:spPr>
            <a:ln w="50800" cap="rnd">
              <a:solidFill>
                <a:srgbClr val="00FFFF"/>
              </a:solidFill>
              <a:round/>
            </a:ln>
            <a:effectLst/>
          </c:spPr>
          <c:marker>
            <c:symbol val="none"/>
          </c:marker>
          <c:xVal>
            <c:numRef>
              <c:f>wor2DRmask!$A$2:$A$13</c:f>
              <c:numCache>
                <c:formatCode>General</c:formatCode>
                <c:ptCount val="12"/>
                <c:pt idx="0">
                  <c:v>0</c:v>
                </c:pt>
                <c:pt idx="1">
                  <c:v>0</c:v>
                </c:pt>
                <c:pt idx="2">
                  <c:v>1</c:v>
                </c:pt>
                <c:pt idx="3">
                  <c:v>1</c:v>
                </c:pt>
                <c:pt idx="4">
                  <c:v>2</c:v>
                </c:pt>
                <c:pt idx="5">
                  <c:v>2</c:v>
                </c:pt>
                <c:pt idx="6">
                  <c:v>3</c:v>
                </c:pt>
                <c:pt idx="7">
                  <c:v>3</c:v>
                </c:pt>
                <c:pt idx="8">
                  <c:v>4</c:v>
                </c:pt>
                <c:pt idx="9">
                  <c:v>4</c:v>
                </c:pt>
                <c:pt idx="10">
                  <c:v>4</c:v>
                </c:pt>
                <c:pt idx="11">
                  <c:v>4</c:v>
                </c:pt>
              </c:numCache>
            </c:numRef>
          </c:xVal>
          <c:yVal>
            <c:numRef>
              <c:f>wor2DRmask!$C$2:$C$13</c:f>
              <c:numCache>
                <c:formatCode>General</c:formatCode>
                <c:ptCount val="12"/>
                <c:pt idx="0">
                  <c:v>0</c:v>
                </c:pt>
                <c:pt idx="1">
                  <c:v>0</c:v>
                </c:pt>
                <c:pt idx="2">
                  <c:v>0</c:v>
                </c:pt>
                <c:pt idx="3">
                  <c:v>0.1</c:v>
                </c:pt>
                <c:pt idx="4">
                  <c:v>0.1</c:v>
                </c:pt>
                <c:pt idx="5">
                  <c:v>0.1529411765</c:v>
                </c:pt>
                <c:pt idx="6">
                  <c:v>0.1529411765</c:v>
                </c:pt>
                <c:pt idx="7">
                  <c:v>0.20588235290000001</c:v>
                </c:pt>
                <c:pt idx="8">
                  <c:v>0.20588235290000001</c:v>
                </c:pt>
                <c:pt idx="9">
                  <c:v>0.26064908720000002</c:v>
                </c:pt>
                <c:pt idx="10">
                  <c:v>0.26064908720000002</c:v>
                </c:pt>
                <c:pt idx="11">
                  <c:v>0.26064908720000002</c:v>
                </c:pt>
              </c:numCache>
            </c:numRef>
          </c:yVal>
          <c:smooth val="0"/>
          <c:extLst>
            <c:ext xmlns:c16="http://schemas.microsoft.com/office/drawing/2014/chart" uri="{C3380CC4-5D6E-409C-BE32-E72D297353CC}">
              <c16:uniqueId val="{00000000-A8CB-4D6F-8266-1E18C6635AFE}"/>
            </c:ext>
          </c:extLst>
        </c:ser>
        <c:ser>
          <c:idx val="1"/>
          <c:order val="1"/>
          <c:tx>
            <c:strRef>
              <c:f>wor2DRmask!$B$14</c:f>
              <c:strCache>
                <c:ptCount val="1"/>
                <c:pt idx="0">
                  <c:v>Low NPI</c:v>
                </c:pt>
              </c:strCache>
            </c:strRef>
          </c:tx>
          <c:spPr>
            <a:ln w="50800" cap="rnd">
              <a:solidFill>
                <a:schemeClr val="accent1"/>
              </a:solidFill>
              <a:round/>
            </a:ln>
            <a:effectLst/>
          </c:spPr>
          <c:marker>
            <c:symbol val="none"/>
          </c:marker>
          <c:xVal>
            <c:numRef>
              <c:f>wor2DRmask!$A$14:$A$25</c:f>
              <c:numCache>
                <c:formatCode>General</c:formatCode>
                <c:ptCount val="12"/>
                <c:pt idx="0">
                  <c:v>0</c:v>
                </c:pt>
                <c:pt idx="1">
                  <c:v>0</c:v>
                </c:pt>
                <c:pt idx="2">
                  <c:v>1</c:v>
                </c:pt>
                <c:pt idx="3">
                  <c:v>1</c:v>
                </c:pt>
                <c:pt idx="4">
                  <c:v>2</c:v>
                </c:pt>
                <c:pt idx="5">
                  <c:v>2</c:v>
                </c:pt>
                <c:pt idx="6">
                  <c:v>3</c:v>
                </c:pt>
                <c:pt idx="7">
                  <c:v>3</c:v>
                </c:pt>
                <c:pt idx="8">
                  <c:v>4</c:v>
                </c:pt>
                <c:pt idx="9">
                  <c:v>4</c:v>
                </c:pt>
                <c:pt idx="10">
                  <c:v>4</c:v>
                </c:pt>
                <c:pt idx="11">
                  <c:v>4</c:v>
                </c:pt>
              </c:numCache>
            </c:numRef>
          </c:xVal>
          <c:yVal>
            <c:numRef>
              <c:f>wor2DRmask!$C$14:$C$25</c:f>
              <c:numCache>
                <c:formatCode>General</c:formatCode>
                <c:ptCount val="12"/>
                <c:pt idx="0">
                  <c:v>0</c:v>
                </c:pt>
                <c:pt idx="1">
                  <c:v>0</c:v>
                </c:pt>
                <c:pt idx="2">
                  <c:v>0</c:v>
                </c:pt>
                <c:pt idx="3">
                  <c:v>0.1185185185</c:v>
                </c:pt>
                <c:pt idx="4">
                  <c:v>0.1185185185</c:v>
                </c:pt>
                <c:pt idx="5">
                  <c:v>0.31440329220000002</c:v>
                </c:pt>
                <c:pt idx="6">
                  <c:v>0.31440329220000002</c:v>
                </c:pt>
                <c:pt idx="7">
                  <c:v>0.38657136669999997</c:v>
                </c:pt>
                <c:pt idx="8">
                  <c:v>0.38657136669999997</c:v>
                </c:pt>
                <c:pt idx="9">
                  <c:v>0.42746660889999999</c:v>
                </c:pt>
                <c:pt idx="10">
                  <c:v>0.42746660889999999</c:v>
                </c:pt>
                <c:pt idx="11">
                  <c:v>0.42746660889999999</c:v>
                </c:pt>
              </c:numCache>
            </c:numRef>
          </c:yVal>
          <c:smooth val="0"/>
          <c:extLst>
            <c:ext xmlns:c16="http://schemas.microsoft.com/office/drawing/2014/chart" uri="{C3380CC4-5D6E-409C-BE32-E72D297353CC}">
              <c16:uniqueId val="{00000001-A8CB-4D6F-8266-1E18C6635AFE}"/>
            </c:ext>
          </c:extLst>
        </c:ser>
        <c:ser>
          <c:idx val="2"/>
          <c:order val="2"/>
          <c:tx>
            <c:strRef>
              <c:f>wor2DRmask!$B$26</c:f>
              <c:strCache>
                <c:ptCount val="1"/>
                <c:pt idx="0">
                  <c:v>Medium NPI</c:v>
                </c:pt>
              </c:strCache>
            </c:strRef>
          </c:tx>
          <c:spPr>
            <a:ln w="50800" cap="rnd">
              <a:solidFill>
                <a:srgbClr val="FFFF00"/>
              </a:solidFill>
              <a:round/>
            </a:ln>
            <a:effectLst/>
          </c:spPr>
          <c:marker>
            <c:symbol val="none"/>
          </c:marker>
          <c:xVal>
            <c:numRef>
              <c:f>wor2DRmask!$A$26:$A$39</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wor2DRmask!$C$26:$C$39</c:f>
              <c:numCache>
                <c:formatCode>General</c:formatCode>
                <c:ptCount val="14"/>
                <c:pt idx="0">
                  <c:v>0</c:v>
                </c:pt>
                <c:pt idx="1">
                  <c:v>0</c:v>
                </c:pt>
                <c:pt idx="2">
                  <c:v>0</c:v>
                </c:pt>
                <c:pt idx="3">
                  <c:v>1.44927536E-2</c:v>
                </c:pt>
                <c:pt idx="4">
                  <c:v>1.44927536E-2</c:v>
                </c:pt>
                <c:pt idx="5">
                  <c:v>0.1020933977</c:v>
                </c:pt>
                <c:pt idx="6">
                  <c:v>0.1020933977</c:v>
                </c:pt>
                <c:pt idx="7">
                  <c:v>0.2270195337</c:v>
                </c:pt>
                <c:pt idx="8">
                  <c:v>0.2270195337</c:v>
                </c:pt>
                <c:pt idx="9">
                  <c:v>0.33744531459999999</c:v>
                </c:pt>
                <c:pt idx="10">
                  <c:v>0.33744531459999999</c:v>
                </c:pt>
                <c:pt idx="11">
                  <c:v>0.37700081819999998</c:v>
                </c:pt>
                <c:pt idx="12">
                  <c:v>0.37700081819999998</c:v>
                </c:pt>
                <c:pt idx="13">
                  <c:v>0.37700081819999998</c:v>
                </c:pt>
              </c:numCache>
            </c:numRef>
          </c:yVal>
          <c:smooth val="0"/>
          <c:extLst>
            <c:ext xmlns:c16="http://schemas.microsoft.com/office/drawing/2014/chart" uri="{C3380CC4-5D6E-409C-BE32-E72D297353CC}">
              <c16:uniqueId val="{00000002-A8CB-4D6F-8266-1E18C6635AFE}"/>
            </c:ext>
          </c:extLst>
        </c:ser>
        <c:ser>
          <c:idx val="3"/>
          <c:order val="3"/>
          <c:tx>
            <c:strRef>
              <c:f>wor2DRmask!$B$40</c:f>
              <c:strCache>
                <c:ptCount val="1"/>
                <c:pt idx="0">
                  <c:v>High NPI</c:v>
                </c:pt>
              </c:strCache>
            </c:strRef>
          </c:tx>
          <c:spPr>
            <a:ln w="50800" cap="rnd">
              <a:solidFill>
                <a:schemeClr val="accent4">
                  <a:lumMod val="20000"/>
                  <a:lumOff val="80000"/>
                </a:schemeClr>
              </a:solidFill>
              <a:round/>
            </a:ln>
            <a:effectLst/>
          </c:spPr>
          <c:marker>
            <c:symbol val="none"/>
          </c:marker>
          <c:xVal>
            <c:numRef>
              <c:f>wor2DRmask!$A$40:$A$53</c:f>
              <c:numCache>
                <c:formatCode>General</c:formatCode>
                <c:ptCount val="14"/>
                <c:pt idx="0">
                  <c:v>0</c:v>
                </c:pt>
                <c:pt idx="1">
                  <c:v>0</c:v>
                </c:pt>
                <c:pt idx="2">
                  <c:v>0.5</c:v>
                </c:pt>
                <c:pt idx="3">
                  <c:v>0.5</c:v>
                </c:pt>
                <c:pt idx="4">
                  <c:v>1</c:v>
                </c:pt>
                <c:pt idx="5">
                  <c:v>1</c:v>
                </c:pt>
                <c:pt idx="6">
                  <c:v>2</c:v>
                </c:pt>
                <c:pt idx="7">
                  <c:v>2</c:v>
                </c:pt>
                <c:pt idx="8">
                  <c:v>3</c:v>
                </c:pt>
                <c:pt idx="9">
                  <c:v>3</c:v>
                </c:pt>
                <c:pt idx="10">
                  <c:v>4</c:v>
                </c:pt>
                <c:pt idx="11">
                  <c:v>4</c:v>
                </c:pt>
                <c:pt idx="12">
                  <c:v>4</c:v>
                </c:pt>
                <c:pt idx="13">
                  <c:v>4</c:v>
                </c:pt>
              </c:numCache>
            </c:numRef>
          </c:xVal>
          <c:yVal>
            <c:numRef>
              <c:f>wor2DRmask!$C$40:$C$53</c:f>
              <c:numCache>
                <c:formatCode>General</c:formatCode>
                <c:ptCount val="14"/>
                <c:pt idx="0">
                  <c:v>0</c:v>
                </c:pt>
                <c:pt idx="1">
                  <c:v>0</c:v>
                </c:pt>
                <c:pt idx="2">
                  <c:v>0</c:v>
                </c:pt>
                <c:pt idx="3">
                  <c:v>1.3986014E-2</c:v>
                </c:pt>
                <c:pt idx="4">
                  <c:v>1.3986014E-2</c:v>
                </c:pt>
                <c:pt idx="5">
                  <c:v>0.2041458541</c:v>
                </c:pt>
                <c:pt idx="6">
                  <c:v>0.2041458541</c:v>
                </c:pt>
                <c:pt idx="7">
                  <c:v>0.36484717210000001</c:v>
                </c:pt>
                <c:pt idx="8">
                  <c:v>0.36484717210000001</c:v>
                </c:pt>
                <c:pt idx="9">
                  <c:v>0.43908581429999999</c:v>
                </c:pt>
                <c:pt idx="10">
                  <c:v>0.43908581429999999</c:v>
                </c:pt>
                <c:pt idx="11">
                  <c:v>0.4577829538</c:v>
                </c:pt>
                <c:pt idx="12">
                  <c:v>0.4577829538</c:v>
                </c:pt>
                <c:pt idx="13">
                  <c:v>0.4577829538</c:v>
                </c:pt>
              </c:numCache>
            </c:numRef>
          </c:yVal>
          <c:smooth val="0"/>
          <c:extLst>
            <c:ext xmlns:c16="http://schemas.microsoft.com/office/drawing/2014/chart" uri="{C3380CC4-5D6E-409C-BE32-E72D297353CC}">
              <c16:uniqueId val="{00000003-A8CB-4D6F-8266-1E18C6635AFE}"/>
            </c:ext>
          </c:extLst>
        </c:ser>
        <c:dLbls>
          <c:showLegendKey val="0"/>
          <c:showVal val="0"/>
          <c:showCatName val="0"/>
          <c:showSerName val="0"/>
          <c:showPercent val="0"/>
          <c:showBubbleSize val="0"/>
        </c:dLbls>
        <c:axId val="1150892463"/>
        <c:axId val="1150897039"/>
      </c:scatterChart>
      <c:valAx>
        <c:axId val="1150892463"/>
        <c:scaling>
          <c:orientation val="minMax"/>
          <c:max val="4.2"/>
          <c:min val="0"/>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Visit in Years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7039"/>
        <c:crosses val="autoZero"/>
        <c:crossBetween val="midCat"/>
        <c:majorUnit val="1"/>
      </c:valAx>
      <c:valAx>
        <c:axId val="1150897039"/>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Cumulative Proportion</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50892463"/>
        <c:crosses val="autoZero"/>
        <c:crossBetween val="midCat"/>
        <c:majorUnit val="0.2"/>
      </c:valAx>
      <c:spPr>
        <a:solidFill>
          <a:schemeClr val="bg2"/>
        </a:solidFill>
        <a:ln>
          <a:noFill/>
        </a:ln>
        <a:effectLst/>
      </c:spPr>
    </c:plotArea>
    <c:legend>
      <c:legendPos val="t"/>
      <c:layout>
        <c:manualLayout>
          <c:xMode val="edge"/>
          <c:yMode val="edge"/>
          <c:x val="0.80300524934383199"/>
          <c:y val="4.5557983262563384E-2"/>
          <c:w val="0.16482283464566932"/>
          <c:h val="0.2544730730648198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b="1"/>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96817411636317E-2"/>
          <c:y val="5.5495102473999032E-2"/>
          <c:w val="0.8786513527703701"/>
          <c:h val="0.71598252917025818"/>
        </c:manualLayout>
      </c:layout>
      <c:scatterChart>
        <c:scatterStyle val="lineMarker"/>
        <c:varyColors val="0"/>
        <c:ser>
          <c:idx val="0"/>
          <c:order val="0"/>
          <c:tx>
            <c:strRef>
              <c:f>Composite!$L$1</c:f>
              <c:strCache>
                <c:ptCount val="1"/>
                <c:pt idx="0">
                  <c:v>Aflibercept</c:v>
                </c:pt>
              </c:strCache>
            </c:strRef>
          </c:tx>
          <c:spPr>
            <a:ln w="19050" cap="rnd">
              <a:solidFill>
                <a:schemeClr val="accent2"/>
              </a:solidFill>
              <a:round/>
            </a:ln>
            <a:effectLst/>
          </c:spPr>
          <c:marker>
            <c:symbol val="none"/>
          </c:marker>
          <c:xVal>
            <c:numRef>
              <c:f>Composite!$K$2:$K$303</c:f>
              <c:numCache>
                <c:formatCode>General</c:formatCode>
                <c:ptCount val="302"/>
                <c:pt idx="0">
                  <c:v>0</c:v>
                </c:pt>
                <c:pt idx="1">
                  <c:v>0.37534246575342467</c:v>
                </c:pt>
                <c:pt idx="2">
                  <c:v>0.37534246575342467</c:v>
                </c:pt>
                <c:pt idx="3">
                  <c:v>0.55616438356164388</c:v>
                </c:pt>
                <c:pt idx="4">
                  <c:v>0.55616438356164388</c:v>
                </c:pt>
                <c:pt idx="5">
                  <c:v>0.61917808219178083</c:v>
                </c:pt>
                <c:pt idx="6">
                  <c:v>0.61917808219178083</c:v>
                </c:pt>
                <c:pt idx="7">
                  <c:v>0.69041095890410964</c:v>
                </c:pt>
                <c:pt idx="8">
                  <c:v>0.69041095890410964</c:v>
                </c:pt>
                <c:pt idx="9">
                  <c:v>0.87397260273972599</c:v>
                </c:pt>
                <c:pt idx="10">
                  <c:v>0.87397260273972599</c:v>
                </c:pt>
                <c:pt idx="11">
                  <c:v>0.8849315068493151</c:v>
                </c:pt>
                <c:pt idx="12">
                  <c:v>0.8849315068493151</c:v>
                </c:pt>
                <c:pt idx="13">
                  <c:v>0.90136986301369859</c:v>
                </c:pt>
                <c:pt idx="14">
                  <c:v>0.90136986301369859</c:v>
                </c:pt>
                <c:pt idx="15">
                  <c:v>0.92054794520547945</c:v>
                </c:pt>
                <c:pt idx="16">
                  <c:v>0.92054794520547945</c:v>
                </c:pt>
                <c:pt idx="17">
                  <c:v>1.0191780821917809</c:v>
                </c:pt>
                <c:pt idx="18">
                  <c:v>1.0191780821917809</c:v>
                </c:pt>
                <c:pt idx="19">
                  <c:v>1.0630136986301371</c:v>
                </c:pt>
                <c:pt idx="20">
                  <c:v>1.0630136986301371</c:v>
                </c:pt>
                <c:pt idx="21">
                  <c:v>1.0739726027397261</c:v>
                </c:pt>
                <c:pt idx="22">
                  <c:v>1.0739726027397261</c:v>
                </c:pt>
                <c:pt idx="23">
                  <c:v>1.1013698630136985</c:v>
                </c:pt>
                <c:pt idx="24">
                  <c:v>1.1013698630136985</c:v>
                </c:pt>
                <c:pt idx="25">
                  <c:v>1.1123287671232878</c:v>
                </c:pt>
                <c:pt idx="26">
                  <c:v>1.1123287671232878</c:v>
                </c:pt>
                <c:pt idx="27">
                  <c:v>1.1260273972602739</c:v>
                </c:pt>
                <c:pt idx="28">
                  <c:v>1.1260273972602739</c:v>
                </c:pt>
                <c:pt idx="29">
                  <c:v>1.2712328767123289</c:v>
                </c:pt>
                <c:pt idx="30">
                  <c:v>1.2712328767123289</c:v>
                </c:pt>
                <c:pt idx="31">
                  <c:v>1.3041095890410959</c:v>
                </c:pt>
                <c:pt idx="32">
                  <c:v>1.3041095890410959</c:v>
                </c:pt>
                <c:pt idx="33">
                  <c:v>1.3232876712328767</c:v>
                </c:pt>
                <c:pt idx="34">
                  <c:v>1.3232876712328767</c:v>
                </c:pt>
                <c:pt idx="35">
                  <c:v>1.8849315068493151</c:v>
                </c:pt>
                <c:pt idx="36">
                  <c:v>1.8849315068493151</c:v>
                </c:pt>
                <c:pt idx="37">
                  <c:v>1.9095890410958904</c:v>
                </c:pt>
                <c:pt idx="38">
                  <c:v>1.9095890410958904</c:v>
                </c:pt>
                <c:pt idx="39">
                  <c:v>1.9452054794520548</c:v>
                </c:pt>
                <c:pt idx="40">
                  <c:v>1.9452054794520548</c:v>
                </c:pt>
                <c:pt idx="41">
                  <c:v>2.032876712328767</c:v>
                </c:pt>
                <c:pt idx="42">
                  <c:v>2.032876712328767</c:v>
                </c:pt>
                <c:pt idx="43">
                  <c:v>2.0904109589041098</c:v>
                </c:pt>
                <c:pt idx="44">
                  <c:v>2.0904109589041098</c:v>
                </c:pt>
                <c:pt idx="45">
                  <c:v>2.106849315068493</c:v>
                </c:pt>
                <c:pt idx="46">
                  <c:v>2.106849315068493</c:v>
                </c:pt>
                <c:pt idx="47">
                  <c:v>2.1095890410958904</c:v>
                </c:pt>
                <c:pt idx="48">
                  <c:v>2.1095890410958904</c:v>
                </c:pt>
                <c:pt idx="49">
                  <c:v>2.1616438356164385</c:v>
                </c:pt>
                <c:pt idx="50">
                  <c:v>2.1616438356164385</c:v>
                </c:pt>
                <c:pt idx="51">
                  <c:v>2.1863013698630138</c:v>
                </c:pt>
                <c:pt idx="52">
                  <c:v>2.1863013698630138</c:v>
                </c:pt>
                <c:pt idx="53">
                  <c:v>2.3342465753424659</c:v>
                </c:pt>
                <c:pt idx="54">
                  <c:v>2.3342465753424659</c:v>
                </c:pt>
                <c:pt idx="55">
                  <c:v>2.3972602739726026</c:v>
                </c:pt>
                <c:pt idx="56">
                  <c:v>2.3972602739726026</c:v>
                </c:pt>
                <c:pt idx="57">
                  <c:v>2.6410958904109587</c:v>
                </c:pt>
                <c:pt idx="58">
                  <c:v>2.6410958904109587</c:v>
                </c:pt>
                <c:pt idx="59">
                  <c:v>2.7452054794520548</c:v>
                </c:pt>
                <c:pt idx="60">
                  <c:v>2.7452054794520548</c:v>
                </c:pt>
                <c:pt idx="61">
                  <c:v>2.7616438356164386</c:v>
                </c:pt>
                <c:pt idx="62">
                  <c:v>2.7616438356164386</c:v>
                </c:pt>
                <c:pt idx="63">
                  <c:v>2.8383561643835615</c:v>
                </c:pt>
                <c:pt idx="64">
                  <c:v>2.8383561643835615</c:v>
                </c:pt>
                <c:pt idx="65">
                  <c:v>2.882191780821918</c:v>
                </c:pt>
                <c:pt idx="66">
                  <c:v>2.882191780821918</c:v>
                </c:pt>
                <c:pt idx="67">
                  <c:v>3</c:v>
                </c:pt>
                <c:pt idx="68">
                  <c:v>3</c:v>
                </c:pt>
                <c:pt idx="69">
                  <c:v>3.0164383561643837</c:v>
                </c:pt>
                <c:pt idx="70">
                  <c:v>3.0164383561643837</c:v>
                </c:pt>
                <c:pt idx="71">
                  <c:v>3.0191780821917806</c:v>
                </c:pt>
                <c:pt idx="72">
                  <c:v>3.0191780821917806</c:v>
                </c:pt>
                <c:pt idx="73">
                  <c:v>3.043835616438356</c:v>
                </c:pt>
                <c:pt idx="74">
                  <c:v>3.043835616438356</c:v>
                </c:pt>
                <c:pt idx="75">
                  <c:v>3.0493150684931507</c:v>
                </c:pt>
                <c:pt idx="76">
                  <c:v>3.0493150684931507</c:v>
                </c:pt>
                <c:pt idx="77">
                  <c:v>3.0876712328767124</c:v>
                </c:pt>
                <c:pt idx="78">
                  <c:v>3.0876712328767124</c:v>
                </c:pt>
                <c:pt idx="79">
                  <c:v>3.1342465753424658</c:v>
                </c:pt>
                <c:pt idx="80">
                  <c:v>3.1342465753424658</c:v>
                </c:pt>
                <c:pt idx="81">
                  <c:v>3.1890410958904107</c:v>
                </c:pt>
                <c:pt idx="82">
                  <c:v>3.1890410958904107</c:v>
                </c:pt>
                <c:pt idx="83">
                  <c:v>3.2520547945205478</c:v>
                </c:pt>
                <c:pt idx="84">
                  <c:v>3.2520547945205478</c:v>
                </c:pt>
                <c:pt idx="85">
                  <c:v>3.3232876712328765</c:v>
                </c:pt>
                <c:pt idx="86">
                  <c:v>3.3232876712328765</c:v>
                </c:pt>
                <c:pt idx="87">
                  <c:v>3.8356164383561642</c:v>
                </c:pt>
                <c:pt idx="88">
                  <c:v>3.8356164383561642</c:v>
                </c:pt>
                <c:pt idx="89">
                  <c:v>3.8410958904109589</c:v>
                </c:pt>
                <c:pt idx="90">
                  <c:v>3.8410958904109589</c:v>
                </c:pt>
                <c:pt idx="91">
                  <c:v>3.8958904109589043</c:v>
                </c:pt>
                <c:pt idx="92">
                  <c:v>3.8958904109589043</c:v>
                </c:pt>
                <c:pt idx="93">
                  <c:v>3.9287671232876713</c:v>
                </c:pt>
                <c:pt idx="94">
                  <c:v>3.9287671232876713</c:v>
                </c:pt>
                <c:pt idx="95">
                  <c:v>4.0136986301369859</c:v>
                </c:pt>
                <c:pt idx="96">
                  <c:v>4.0136986301369859</c:v>
                </c:pt>
                <c:pt idx="97">
                  <c:v>4.0520547945205481</c:v>
                </c:pt>
                <c:pt idx="98">
                  <c:v>4.0520547945205481</c:v>
                </c:pt>
                <c:pt idx="99">
                  <c:v>4.0904109589041093</c:v>
                </c:pt>
                <c:pt idx="100">
                  <c:v>4.0904109589041093</c:v>
                </c:pt>
                <c:pt idx="101">
                  <c:v>4.1068493150684935</c:v>
                </c:pt>
                <c:pt idx="102">
                  <c:v>4.1068493150684935</c:v>
                </c:pt>
                <c:pt idx="103">
                  <c:v>4.463013698630137</c:v>
                </c:pt>
                <c:pt idx="104">
                  <c:v>4.463013698630137</c:v>
                </c:pt>
              </c:numCache>
            </c:numRef>
          </c:xVal>
          <c:yVal>
            <c:numRef>
              <c:f>Composite!$L$2:$L$303</c:f>
              <c:numCache>
                <c:formatCode>General</c:formatCode>
                <c:ptCount val="302"/>
                <c:pt idx="0">
                  <c:v>0</c:v>
                </c:pt>
                <c:pt idx="1">
                  <c:v>0</c:v>
                </c:pt>
                <c:pt idx="2">
                  <c:v>5.2631579E-3</c:v>
                </c:pt>
                <c:pt idx="3">
                  <c:v>5.2631579E-3</c:v>
                </c:pt>
                <c:pt idx="4">
                  <c:v>1.0582606200000001E-2</c:v>
                </c:pt>
                <c:pt idx="5">
                  <c:v>1.0582606200000001E-2</c:v>
                </c:pt>
                <c:pt idx="6">
                  <c:v>1.59308084E-2</c:v>
                </c:pt>
                <c:pt idx="7">
                  <c:v>1.59308084E-2</c:v>
                </c:pt>
                <c:pt idx="8">
                  <c:v>2.1308235700000001E-2</c:v>
                </c:pt>
                <c:pt idx="9">
                  <c:v>2.1308235700000001E-2</c:v>
                </c:pt>
                <c:pt idx="10">
                  <c:v>2.6775787400000001E-2</c:v>
                </c:pt>
                <c:pt idx="11">
                  <c:v>2.6775787400000001E-2</c:v>
                </c:pt>
                <c:pt idx="12">
                  <c:v>3.2243339199999999E-2</c:v>
                </c:pt>
                <c:pt idx="13">
                  <c:v>3.2243339199999999E-2</c:v>
                </c:pt>
                <c:pt idx="14">
                  <c:v>3.7710890900000002E-2</c:v>
                </c:pt>
                <c:pt idx="15">
                  <c:v>3.7710890900000002E-2</c:v>
                </c:pt>
                <c:pt idx="16">
                  <c:v>4.31784427E-2</c:v>
                </c:pt>
                <c:pt idx="17">
                  <c:v>4.31784427E-2</c:v>
                </c:pt>
                <c:pt idx="18">
                  <c:v>4.8645994400000003E-2</c:v>
                </c:pt>
                <c:pt idx="19">
                  <c:v>4.8645994400000003E-2</c:v>
                </c:pt>
                <c:pt idx="20">
                  <c:v>5.41771224E-2</c:v>
                </c:pt>
                <c:pt idx="21">
                  <c:v>5.41771224E-2</c:v>
                </c:pt>
                <c:pt idx="22">
                  <c:v>5.9708250300000001E-2</c:v>
                </c:pt>
                <c:pt idx="23">
                  <c:v>5.9708250300000001E-2</c:v>
                </c:pt>
                <c:pt idx="24">
                  <c:v>6.5239378299999998E-2</c:v>
                </c:pt>
                <c:pt idx="25">
                  <c:v>6.5239378299999998E-2</c:v>
                </c:pt>
                <c:pt idx="26">
                  <c:v>7.07705062E-2</c:v>
                </c:pt>
                <c:pt idx="27">
                  <c:v>7.07705062E-2</c:v>
                </c:pt>
                <c:pt idx="28">
                  <c:v>7.6301634100000001E-2</c:v>
                </c:pt>
                <c:pt idx="29">
                  <c:v>7.6301634100000001E-2</c:v>
                </c:pt>
                <c:pt idx="30">
                  <c:v>8.2003475899999997E-2</c:v>
                </c:pt>
                <c:pt idx="31">
                  <c:v>8.2003475899999997E-2</c:v>
                </c:pt>
                <c:pt idx="32">
                  <c:v>8.7705317699999993E-2</c:v>
                </c:pt>
                <c:pt idx="33">
                  <c:v>8.7705317699999993E-2</c:v>
                </c:pt>
                <c:pt idx="34">
                  <c:v>9.3407159399999995E-2</c:v>
                </c:pt>
                <c:pt idx="35">
                  <c:v>9.3407159399999995E-2</c:v>
                </c:pt>
                <c:pt idx="36">
                  <c:v>9.9371585999999998E-2</c:v>
                </c:pt>
                <c:pt idx="37">
                  <c:v>9.9371585999999998E-2</c:v>
                </c:pt>
                <c:pt idx="38">
                  <c:v>0.1053360126</c:v>
                </c:pt>
                <c:pt idx="39">
                  <c:v>0.1053360126</c:v>
                </c:pt>
                <c:pt idx="40">
                  <c:v>0.1113404689</c:v>
                </c:pt>
                <c:pt idx="41">
                  <c:v>0.1113404689</c:v>
                </c:pt>
                <c:pt idx="42">
                  <c:v>0.11742717799999999</c:v>
                </c:pt>
                <c:pt idx="43">
                  <c:v>0.11742717799999999</c:v>
                </c:pt>
                <c:pt idx="44">
                  <c:v>0.1235138871</c:v>
                </c:pt>
                <c:pt idx="45">
                  <c:v>0.1235138871</c:v>
                </c:pt>
                <c:pt idx="46">
                  <c:v>0.13568730540000001</c:v>
                </c:pt>
                <c:pt idx="47">
                  <c:v>0.13568730540000001</c:v>
                </c:pt>
                <c:pt idx="48">
                  <c:v>0.14177401449999999</c:v>
                </c:pt>
                <c:pt idx="49">
                  <c:v>0.14177401449999999</c:v>
                </c:pt>
                <c:pt idx="50">
                  <c:v>0.14799304329999999</c:v>
                </c:pt>
                <c:pt idx="51">
                  <c:v>0.14799304329999999</c:v>
                </c:pt>
                <c:pt idx="52">
                  <c:v>0.15421207219999999</c:v>
                </c:pt>
                <c:pt idx="53">
                  <c:v>0.15421207219999999</c:v>
                </c:pt>
                <c:pt idx="54">
                  <c:v>0.16052392239999999</c:v>
                </c:pt>
                <c:pt idx="55">
                  <c:v>0.16052392239999999</c:v>
                </c:pt>
                <c:pt idx="56">
                  <c:v>0.16683577259999999</c:v>
                </c:pt>
                <c:pt idx="57">
                  <c:v>0.16683577259999999</c:v>
                </c:pt>
                <c:pt idx="58">
                  <c:v>0.1733448682</c:v>
                </c:pt>
                <c:pt idx="59">
                  <c:v>0.1733448682</c:v>
                </c:pt>
                <c:pt idx="60">
                  <c:v>0.1799056232</c:v>
                </c:pt>
                <c:pt idx="61">
                  <c:v>0.1799056232</c:v>
                </c:pt>
                <c:pt idx="62">
                  <c:v>0.1864663782</c:v>
                </c:pt>
                <c:pt idx="63">
                  <c:v>0.1864663782</c:v>
                </c:pt>
                <c:pt idx="64">
                  <c:v>0.19308047270000001</c:v>
                </c:pt>
                <c:pt idx="65">
                  <c:v>0.19308047270000001</c:v>
                </c:pt>
                <c:pt idx="66">
                  <c:v>0.19969456720000001</c:v>
                </c:pt>
                <c:pt idx="67">
                  <c:v>0.19969456720000001</c:v>
                </c:pt>
                <c:pt idx="68">
                  <c:v>0.20636377910000001</c:v>
                </c:pt>
                <c:pt idx="69">
                  <c:v>0.20636377910000001</c:v>
                </c:pt>
                <c:pt idx="70">
                  <c:v>0.21303299110000001</c:v>
                </c:pt>
                <c:pt idx="71">
                  <c:v>0.21303299110000001</c:v>
                </c:pt>
                <c:pt idx="72">
                  <c:v>0.21970220300000001</c:v>
                </c:pt>
                <c:pt idx="73">
                  <c:v>0.21970220300000001</c:v>
                </c:pt>
                <c:pt idx="74">
                  <c:v>0.22637141490000001</c:v>
                </c:pt>
                <c:pt idx="75">
                  <c:v>0.22637141490000001</c:v>
                </c:pt>
                <c:pt idx="76">
                  <c:v>0.23304062689999999</c:v>
                </c:pt>
                <c:pt idx="77">
                  <c:v>0.23304062689999999</c:v>
                </c:pt>
                <c:pt idx="78">
                  <c:v>0.2463790508</c:v>
                </c:pt>
                <c:pt idx="79">
                  <c:v>0.2463790508</c:v>
                </c:pt>
                <c:pt idx="80">
                  <c:v>0.25304826270000003</c:v>
                </c:pt>
                <c:pt idx="81">
                  <c:v>0.25304826270000003</c:v>
                </c:pt>
                <c:pt idx="82">
                  <c:v>0.2597174746</c:v>
                </c:pt>
                <c:pt idx="83">
                  <c:v>0.2597174746</c:v>
                </c:pt>
                <c:pt idx="84">
                  <c:v>0.26638668659999998</c:v>
                </c:pt>
                <c:pt idx="85">
                  <c:v>0.26638668659999998</c:v>
                </c:pt>
                <c:pt idx="86">
                  <c:v>0.2731170839</c:v>
                </c:pt>
                <c:pt idx="87">
                  <c:v>0.2731170839</c:v>
                </c:pt>
                <c:pt idx="88">
                  <c:v>0.28765474229999999</c:v>
                </c:pt>
                <c:pt idx="89">
                  <c:v>0.28765474229999999</c:v>
                </c:pt>
                <c:pt idx="90">
                  <c:v>0.29492357139999997</c:v>
                </c:pt>
                <c:pt idx="91">
                  <c:v>0.29492357139999997</c:v>
                </c:pt>
                <c:pt idx="92">
                  <c:v>0.30219240060000002</c:v>
                </c:pt>
                <c:pt idx="93">
                  <c:v>0.30219240060000002</c:v>
                </c:pt>
                <c:pt idx="94">
                  <c:v>0.30946122970000001</c:v>
                </c:pt>
                <c:pt idx="95">
                  <c:v>0.30946122970000001</c:v>
                </c:pt>
                <c:pt idx="96">
                  <c:v>0.3167300589</c:v>
                </c:pt>
                <c:pt idx="97">
                  <c:v>0.3167300589</c:v>
                </c:pt>
                <c:pt idx="98">
                  <c:v>0.32399888809999999</c:v>
                </c:pt>
                <c:pt idx="99">
                  <c:v>0.32399888809999999</c:v>
                </c:pt>
                <c:pt idx="100">
                  <c:v>0.33126771719999998</c:v>
                </c:pt>
                <c:pt idx="101">
                  <c:v>0.33126771719999998</c:v>
                </c:pt>
                <c:pt idx="102">
                  <c:v>0.33853654640000003</c:v>
                </c:pt>
                <c:pt idx="103">
                  <c:v>0.33853654640000003</c:v>
                </c:pt>
                <c:pt idx="104">
                  <c:v>0.33853654640000003</c:v>
                </c:pt>
              </c:numCache>
            </c:numRef>
          </c:yVal>
          <c:smooth val="0"/>
          <c:extLst>
            <c:ext xmlns:c16="http://schemas.microsoft.com/office/drawing/2014/chart" uri="{C3380CC4-5D6E-409C-BE32-E72D297353CC}">
              <c16:uniqueId val="{00000000-030A-4396-90BD-DBF04D624545}"/>
            </c:ext>
          </c:extLst>
        </c:ser>
        <c:ser>
          <c:idx val="1"/>
          <c:order val="1"/>
          <c:tx>
            <c:v>Sham</c:v>
          </c:tx>
          <c:spPr>
            <a:ln w="19050" cap="rnd">
              <a:solidFill>
                <a:schemeClr val="accent1"/>
              </a:solidFill>
              <a:round/>
            </a:ln>
            <a:effectLst/>
          </c:spPr>
          <c:marker>
            <c:symbol val="none"/>
          </c:marker>
          <c:xVal>
            <c:numRef>
              <c:f>Composite!$N$2:$N$186</c:f>
              <c:numCache>
                <c:formatCode>General</c:formatCode>
                <c:ptCount val="185"/>
                <c:pt idx="0">
                  <c:v>0</c:v>
                </c:pt>
                <c:pt idx="1">
                  <c:v>0.27671232876712326</c:v>
                </c:pt>
                <c:pt idx="2">
                  <c:v>0.27671232876712326</c:v>
                </c:pt>
                <c:pt idx="3">
                  <c:v>0.28767123287671231</c:v>
                </c:pt>
                <c:pt idx="4">
                  <c:v>0.28767123287671231</c:v>
                </c:pt>
                <c:pt idx="5">
                  <c:v>0.31506849315068491</c:v>
                </c:pt>
                <c:pt idx="6">
                  <c:v>0.31506849315068491</c:v>
                </c:pt>
                <c:pt idx="7">
                  <c:v>0.32602739726027397</c:v>
                </c:pt>
                <c:pt idx="8">
                  <c:v>0.32602739726027397</c:v>
                </c:pt>
                <c:pt idx="9">
                  <c:v>0.32876712328767121</c:v>
                </c:pt>
                <c:pt idx="10">
                  <c:v>0.32876712328767121</c:v>
                </c:pt>
                <c:pt idx="11">
                  <c:v>0.33150684931506852</c:v>
                </c:pt>
                <c:pt idx="12">
                  <c:v>0.33150684931506852</c:v>
                </c:pt>
                <c:pt idx="13">
                  <c:v>0.33424657534246577</c:v>
                </c:pt>
                <c:pt idx="14">
                  <c:v>0.33424657534246577</c:v>
                </c:pt>
                <c:pt idx="15">
                  <c:v>0.34520547945205482</c:v>
                </c:pt>
                <c:pt idx="16">
                  <c:v>0.34520547945205482</c:v>
                </c:pt>
                <c:pt idx="17">
                  <c:v>0.35890410958904112</c:v>
                </c:pt>
                <c:pt idx="18">
                  <c:v>0.35890410958904112</c:v>
                </c:pt>
                <c:pt idx="19">
                  <c:v>0.36438356164383562</c:v>
                </c:pt>
                <c:pt idx="20">
                  <c:v>0.36438356164383562</c:v>
                </c:pt>
                <c:pt idx="21">
                  <c:v>0.37808219178082192</c:v>
                </c:pt>
                <c:pt idx="22">
                  <c:v>0.37808219178082192</c:v>
                </c:pt>
                <c:pt idx="23">
                  <c:v>0.38356164383561642</c:v>
                </c:pt>
                <c:pt idx="24">
                  <c:v>0.38356164383561642</c:v>
                </c:pt>
                <c:pt idx="25">
                  <c:v>0.38904109589041097</c:v>
                </c:pt>
                <c:pt idx="26">
                  <c:v>0.38904109589041097</c:v>
                </c:pt>
                <c:pt idx="27">
                  <c:v>0.42191780821917807</c:v>
                </c:pt>
                <c:pt idx="28">
                  <c:v>0.42191780821917807</c:v>
                </c:pt>
                <c:pt idx="29">
                  <c:v>0.43835616438356162</c:v>
                </c:pt>
                <c:pt idx="30">
                  <c:v>0.43835616438356162</c:v>
                </c:pt>
                <c:pt idx="31">
                  <c:v>0.47123287671232877</c:v>
                </c:pt>
                <c:pt idx="32">
                  <c:v>0.47123287671232877</c:v>
                </c:pt>
                <c:pt idx="33">
                  <c:v>0.49315068493150682</c:v>
                </c:pt>
                <c:pt idx="34">
                  <c:v>0.49315068493150682</c:v>
                </c:pt>
                <c:pt idx="35">
                  <c:v>0.53698630136986303</c:v>
                </c:pt>
                <c:pt idx="36">
                  <c:v>0.53698630136986303</c:v>
                </c:pt>
                <c:pt idx="37">
                  <c:v>0.56164383561643838</c:v>
                </c:pt>
                <c:pt idx="38">
                  <c:v>0.56164383561643838</c:v>
                </c:pt>
                <c:pt idx="39">
                  <c:v>0.66027397260273968</c:v>
                </c:pt>
                <c:pt idx="40">
                  <c:v>0.66027397260273968</c:v>
                </c:pt>
                <c:pt idx="41">
                  <c:v>0.67397260273972603</c:v>
                </c:pt>
                <c:pt idx="42">
                  <c:v>0.67397260273972603</c:v>
                </c:pt>
                <c:pt idx="43">
                  <c:v>0.73972602739726023</c:v>
                </c:pt>
                <c:pt idx="44">
                  <c:v>0.73972602739726023</c:v>
                </c:pt>
                <c:pt idx="45">
                  <c:v>0.84383561643835614</c:v>
                </c:pt>
                <c:pt idx="46">
                  <c:v>0.84383561643835614</c:v>
                </c:pt>
                <c:pt idx="47">
                  <c:v>0.90136986301369859</c:v>
                </c:pt>
                <c:pt idx="48">
                  <c:v>0.90136986301369859</c:v>
                </c:pt>
                <c:pt idx="49">
                  <c:v>0.9123287671232877</c:v>
                </c:pt>
                <c:pt idx="50">
                  <c:v>0.9123287671232877</c:v>
                </c:pt>
                <c:pt idx="51">
                  <c:v>0.989041095890411</c:v>
                </c:pt>
                <c:pt idx="52">
                  <c:v>0.989041095890411</c:v>
                </c:pt>
                <c:pt idx="53">
                  <c:v>1.0136986301369864</c:v>
                </c:pt>
                <c:pt idx="54">
                  <c:v>1.0136986301369864</c:v>
                </c:pt>
                <c:pt idx="55">
                  <c:v>1.0191780821917809</c:v>
                </c:pt>
                <c:pt idx="56">
                  <c:v>1.0191780821917809</c:v>
                </c:pt>
                <c:pt idx="57">
                  <c:v>1.0356164383561643</c:v>
                </c:pt>
                <c:pt idx="58">
                  <c:v>1.0356164383561643</c:v>
                </c:pt>
                <c:pt idx="59">
                  <c:v>1.0547945205479452</c:v>
                </c:pt>
                <c:pt idx="60">
                  <c:v>1.0547945205479452</c:v>
                </c:pt>
                <c:pt idx="61">
                  <c:v>1.0630136986301371</c:v>
                </c:pt>
                <c:pt idx="62">
                  <c:v>1.0630136986301371</c:v>
                </c:pt>
                <c:pt idx="63">
                  <c:v>1.0739726027397261</c:v>
                </c:pt>
                <c:pt idx="64">
                  <c:v>1.0739726027397261</c:v>
                </c:pt>
                <c:pt idx="65">
                  <c:v>1.0767123287671232</c:v>
                </c:pt>
                <c:pt idx="66">
                  <c:v>1.0767123287671232</c:v>
                </c:pt>
                <c:pt idx="67">
                  <c:v>1.1315068493150684</c:v>
                </c:pt>
                <c:pt idx="68">
                  <c:v>1.1315068493150684</c:v>
                </c:pt>
                <c:pt idx="69">
                  <c:v>1.1506849315068493</c:v>
                </c:pt>
                <c:pt idx="70">
                  <c:v>1.1506849315068493</c:v>
                </c:pt>
                <c:pt idx="71">
                  <c:v>1.2657534246575342</c:v>
                </c:pt>
                <c:pt idx="72">
                  <c:v>1.2657534246575342</c:v>
                </c:pt>
                <c:pt idx="73">
                  <c:v>1.2986301369863014</c:v>
                </c:pt>
                <c:pt idx="74">
                  <c:v>1.2986301369863014</c:v>
                </c:pt>
                <c:pt idx="75">
                  <c:v>1.3013698630136987</c:v>
                </c:pt>
                <c:pt idx="76">
                  <c:v>1.3013698630136987</c:v>
                </c:pt>
                <c:pt idx="77">
                  <c:v>1.3205479452054794</c:v>
                </c:pt>
                <c:pt idx="78">
                  <c:v>1.3205479452054794</c:v>
                </c:pt>
                <c:pt idx="79">
                  <c:v>1.3315068493150686</c:v>
                </c:pt>
                <c:pt idx="80">
                  <c:v>1.3315068493150686</c:v>
                </c:pt>
                <c:pt idx="81">
                  <c:v>1.3917808219178083</c:v>
                </c:pt>
                <c:pt idx="82">
                  <c:v>1.3917808219178083</c:v>
                </c:pt>
                <c:pt idx="83">
                  <c:v>1.4054794520547946</c:v>
                </c:pt>
                <c:pt idx="84">
                  <c:v>1.4054794520547946</c:v>
                </c:pt>
                <c:pt idx="85">
                  <c:v>1.4767123287671233</c:v>
                </c:pt>
                <c:pt idx="86">
                  <c:v>1.4767123287671233</c:v>
                </c:pt>
                <c:pt idx="87">
                  <c:v>1.5424657534246575</c:v>
                </c:pt>
                <c:pt idx="88">
                  <c:v>1.5424657534246575</c:v>
                </c:pt>
                <c:pt idx="89">
                  <c:v>1.6082191780821917</c:v>
                </c:pt>
                <c:pt idx="90">
                  <c:v>1.6082191780821917</c:v>
                </c:pt>
                <c:pt idx="91">
                  <c:v>1.726027397260274</c:v>
                </c:pt>
                <c:pt idx="92">
                  <c:v>1.726027397260274</c:v>
                </c:pt>
                <c:pt idx="93">
                  <c:v>1.7397260273972603</c:v>
                </c:pt>
                <c:pt idx="94">
                  <c:v>1.7397260273972603</c:v>
                </c:pt>
                <c:pt idx="95">
                  <c:v>1.7452054794520548</c:v>
                </c:pt>
                <c:pt idx="96">
                  <c:v>1.7452054794520548</c:v>
                </c:pt>
                <c:pt idx="97">
                  <c:v>1.7589041095890412</c:v>
                </c:pt>
                <c:pt idx="98">
                  <c:v>1.7589041095890412</c:v>
                </c:pt>
                <c:pt idx="99">
                  <c:v>1.8438356164383563</c:v>
                </c:pt>
                <c:pt idx="100">
                  <c:v>1.8438356164383563</c:v>
                </c:pt>
                <c:pt idx="101">
                  <c:v>1.8575342465753424</c:v>
                </c:pt>
                <c:pt idx="102">
                  <c:v>1.8575342465753424</c:v>
                </c:pt>
                <c:pt idx="103">
                  <c:v>1.8602739726027397</c:v>
                </c:pt>
                <c:pt idx="104">
                  <c:v>1.8602739726027397</c:v>
                </c:pt>
                <c:pt idx="105">
                  <c:v>1.8712328767123287</c:v>
                </c:pt>
                <c:pt idx="106">
                  <c:v>1.8712328767123287</c:v>
                </c:pt>
                <c:pt idx="107">
                  <c:v>1.8794520547945206</c:v>
                </c:pt>
                <c:pt idx="108">
                  <c:v>1.8794520547945206</c:v>
                </c:pt>
                <c:pt idx="109">
                  <c:v>1.8986301369863015</c:v>
                </c:pt>
                <c:pt idx="110">
                  <c:v>1.8986301369863015</c:v>
                </c:pt>
                <c:pt idx="111">
                  <c:v>1.9315068493150684</c:v>
                </c:pt>
                <c:pt idx="112">
                  <c:v>1.9315068493150684</c:v>
                </c:pt>
                <c:pt idx="113">
                  <c:v>1.9643835616438357</c:v>
                </c:pt>
                <c:pt idx="114">
                  <c:v>1.9643835616438357</c:v>
                </c:pt>
                <c:pt idx="115">
                  <c:v>1.9753424657534246</c:v>
                </c:pt>
                <c:pt idx="116">
                  <c:v>1.9753424657534246</c:v>
                </c:pt>
                <c:pt idx="117">
                  <c:v>1.9945205479452055</c:v>
                </c:pt>
                <c:pt idx="118">
                  <c:v>1.9945205479452055</c:v>
                </c:pt>
                <c:pt idx="119">
                  <c:v>2.0054794520547947</c:v>
                </c:pt>
                <c:pt idx="120">
                  <c:v>2.0054794520547947</c:v>
                </c:pt>
                <c:pt idx="121">
                  <c:v>2.0136986301369864</c:v>
                </c:pt>
                <c:pt idx="122">
                  <c:v>2.0136986301369864</c:v>
                </c:pt>
                <c:pt idx="123">
                  <c:v>2.0410958904109591</c:v>
                </c:pt>
                <c:pt idx="124">
                  <c:v>2.0410958904109591</c:v>
                </c:pt>
                <c:pt idx="125">
                  <c:v>2.0520547945205481</c:v>
                </c:pt>
                <c:pt idx="126">
                  <c:v>2.0520547945205481</c:v>
                </c:pt>
                <c:pt idx="127">
                  <c:v>2.1150684931506851</c:v>
                </c:pt>
                <c:pt idx="128">
                  <c:v>2.1150684931506851</c:v>
                </c:pt>
                <c:pt idx="129">
                  <c:v>2.1452054794520548</c:v>
                </c:pt>
                <c:pt idx="130">
                  <c:v>2.1452054794520548</c:v>
                </c:pt>
                <c:pt idx="131">
                  <c:v>2.1479452054794521</c:v>
                </c:pt>
                <c:pt idx="132">
                  <c:v>2.1479452054794521</c:v>
                </c:pt>
                <c:pt idx="133">
                  <c:v>2.1589041095890411</c:v>
                </c:pt>
                <c:pt idx="134">
                  <c:v>2.1589041095890411</c:v>
                </c:pt>
                <c:pt idx="135">
                  <c:v>2.1671232876712327</c:v>
                </c:pt>
                <c:pt idx="136">
                  <c:v>2.1671232876712327</c:v>
                </c:pt>
                <c:pt idx="137">
                  <c:v>2.2082191780821918</c:v>
                </c:pt>
                <c:pt idx="138">
                  <c:v>2.2082191780821918</c:v>
                </c:pt>
                <c:pt idx="139">
                  <c:v>2.2246575342465755</c:v>
                </c:pt>
                <c:pt idx="140">
                  <c:v>2.2246575342465755</c:v>
                </c:pt>
                <c:pt idx="141">
                  <c:v>2.2410958904109588</c:v>
                </c:pt>
                <c:pt idx="142">
                  <c:v>2.2410958904109588</c:v>
                </c:pt>
                <c:pt idx="143">
                  <c:v>2.2821917808219179</c:v>
                </c:pt>
                <c:pt idx="144">
                  <c:v>2.2821917808219179</c:v>
                </c:pt>
                <c:pt idx="145">
                  <c:v>2.2876712328767121</c:v>
                </c:pt>
                <c:pt idx="146">
                  <c:v>2.2876712328767121</c:v>
                </c:pt>
                <c:pt idx="147">
                  <c:v>2.3890410958904109</c:v>
                </c:pt>
                <c:pt idx="148">
                  <c:v>2.3890410958904109</c:v>
                </c:pt>
                <c:pt idx="149">
                  <c:v>2.6547945205479451</c:v>
                </c:pt>
                <c:pt idx="150">
                  <c:v>2.6547945205479451</c:v>
                </c:pt>
                <c:pt idx="151">
                  <c:v>2.8493150684931505</c:v>
                </c:pt>
                <c:pt idx="152">
                  <c:v>2.8493150684931505</c:v>
                </c:pt>
                <c:pt idx="153">
                  <c:v>2.8958904109589043</c:v>
                </c:pt>
                <c:pt idx="154">
                  <c:v>2.8958904109589043</c:v>
                </c:pt>
                <c:pt idx="155">
                  <c:v>2.9452054794520546</c:v>
                </c:pt>
                <c:pt idx="156">
                  <c:v>2.9452054794520546</c:v>
                </c:pt>
                <c:pt idx="157">
                  <c:v>2.9506849315068493</c:v>
                </c:pt>
                <c:pt idx="158">
                  <c:v>2.9506849315068493</c:v>
                </c:pt>
                <c:pt idx="159">
                  <c:v>2.9945205479452053</c:v>
                </c:pt>
                <c:pt idx="160">
                  <c:v>2.9945205479452053</c:v>
                </c:pt>
                <c:pt idx="161">
                  <c:v>3.0821917808219177</c:v>
                </c:pt>
                <c:pt idx="162">
                  <c:v>3.0821917808219177</c:v>
                </c:pt>
                <c:pt idx="163">
                  <c:v>3.1013698630136988</c:v>
                </c:pt>
                <c:pt idx="164">
                  <c:v>3.1013698630136988</c:v>
                </c:pt>
                <c:pt idx="165">
                  <c:v>3.1123287671232878</c:v>
                </c:pt>
                <c:pt idx="166">
                  <c:v>3.1123287671232878</c:v>
                </c:pt>
                <c:pt idx="167">
                  <c:v>3.1616438356164385</c:v>
                </c:pt>
                <c:pt idx="168">
                  <c:v>3.1616438356164385</c:v>
                </c:pt>
                <c:pt idx="169">
                  <c:v>3.4602739726027396</c:v>
                </c:pt>
                <c:pt idx="170">
                  <c:v>3.4602739726027396</c:v>
                </c:pt>
                <c:pt idx="171">
                  <c:v>3.5643835616438357</c:v>
                </c:pt>
                <c:pt idx="172">
                  <c:v>3.5643835616438357</c:v>
                </c:pt>
                <c:pt idx="173">
                  <c:v>3.989041095890411</c:v>
                </c:pt>
                <c:pt idx="174">
                  <c:v>3.989041095890411</c:v>
                </c:pt>
                <c:pt idx="175">
                  <c:v>4.0821917808219181</c:v>
                </c:pt>
                <c:pt idx="176">
                  <c:v>4.0821917808219181</c:v>
                </c:pt>
                <c:pt idx="177">
                  <c:v>4.1972602739726028</c:v>
                </c:pt>
                <c:pt idx="178">
                  <c:v>4.1972602739726028</c:v>
                </c:pt>
                <c:pt idx="179">
                  <c:v>4.2356164383561641</c:v>
                </c:pt>
                <c:pt idx="180">
                  <c:v>4.2356164383561641</c:v>
                </c:pt>
                <c:pt idx="181">
                  <c:v>4.2383561643835614</c:v>
                </c:pt>
                <c:pt idx="182">
                  <c:v>4.2383561643835614</c:v>
                </c:pt>
                <c:pt idx="183">
                  <c:v>4.463013698630137</c:v>
                </c:pt>
                <c:pt idx="184">
                  <c:v>4.463013698630137</c:v>
                </c:pt>
              </c:numCache>
            </c:numRef>
          </c:xVal>
          <c:yVal>
            <c:numRef>
              <c:f>Composite!$O$2:$O$186</c:f>
              <c:numCache>
                <c:formatCode>General</c:formatCode>
                <c:ptCount val="185"/>
                <c:pt idx="0">
                  <c:v>0</c:v>
                </c:pt>
                <c:pt idx="1">
                  <c:v>0</c:v>
                </c:pt>
                <c:pt idx="2">
                  <c:v>5.2083333000000004E-3</c:v>
                </c:pt>
                <c:pt idx="3">
                  <c:v>5.2083333000000004E-3</c:v>
                </c:pt>
                <c:pt idx="4">
                  <c:v>1.04166667E-2</c:v>
                </c:pt>
                <c:pt idx="5">
                  <c:v>1.04166667E-2</c:v>
                </c:pt>
                <c:pt idx="6">
                  <c:v>1.5652557300000002E-2</c:v>
                </c:pt>
                <c:pt idx="7">
                  <c:v>1.5652557300000002E-2</c:v>
                </c:pt>
                <c:pt idx="8">
                  <c:v>3.13602293E-2</c:v>
                </c:pt>
                <c:pt idx="9">
                  <c:v>3.13602293E-2</c:v>
                </c:pt>
                <c:pt idx="10">
                  <c:v>3.6624575899999998E-2</c:v>
                </c:pt>
                <c:pt idx="11">
                  <c:v>3.6624575899999998E-2</c:v>
                </c:pt>
                <c:pt idx="12">
                  <c:v>4.18889224E-2</c:v>
                </c:pt>
                <c:pt idx="13">
                  <c:v>4.18889224E-2</c:v>
                </c:pt>
                <c:pt idx="14">
                  <c:v>4.7153268999999998E-2</c:v>
                </c:pt>
                <c:pt idx="15">
                  <c:v>4.7153268999999998E-2</c:v>
                </c:pt>
                <c:pt idx="16">
                  <c:v>5.2417615600000002E-2</c:v>
                </c:pt>
                <c:pt idx="17">
                  <c:v>5.2417615600000002E-2</c:v>
                </c:pt>
                <c:pt idx="18">
                  <c:v>5.7681962199999999E-2</c:v>
                </c:pt>
                <c:pt idx="19">
                  <c:v>5.7681962199999999E-2</c:v>
                </c:pt>
                <c:pt idx="20">
                  <c:v>6.82698053E-2</c:v>
                </c:pt>
                <c:pt idx="21">
                  <c:v>6.82698053E-2</c:v>
                </c:pt>
                <c:pt idx="22">
                  <c:v>7.3563726900000001E-2</c:v>
                </c:pt>
                <c:pt idx="23">
                  <c:v>7.3563726900000001E-2</c:v>
                </c:pt>
                <c:pt idx="24">
                  <c:v>7.8857648399999994E-2</c:v>
                </c:pt>
                <c:pt idx="25">
                  <c:v>7.8857648399999994E-2</c:v>
                </c:pt>
                <c:pt idx="26">
                  <c:v>8.4151569999999995E-2</c:v>
                </c:pt>
                <c:pt idx="27">
                  <c:v>8.4151569999999995E-2</c:v>
                </c:pt>
                <c:pt idx="28">
                  <c:v>8.9445491500000002E-2</c:v>
                </c:pt>
                <c:pt idx="29">
                  <c:v>8.9445491500000002E-2</c:v>
                </c:pt>
                <c:pt idx="30">
                  <c:v>9.4739413100000003E-2</c:v>
                </c:pt>
                <c:pt idx="31">
                  <c:v>9.4739413100000003E-2</c:v>
                </c:pt>
                <c:pt idx="32">
                  <c:v>0.1000333347</c:v>
                </c:pt>
                <c:pt idx="33">
                  <c:v>0.1000333347</c:v>
                </c:pt>
                <c:pt idx="34">
                  <c:v>0.1053272562</c:v>
                </c:pt>
                <c:pt idx="35">
                  <c:v>0.1053272562</c:v>
                </c:pt>
                <c:pt idx="36">
                  <c:v>0.1106526892</c:v>
                </c:pt>
                <c:pt idx="37">
                  <c:v>0.1106526892</c:v>
                </c:pt>
                <c:pt idx="38">
                  <c:v>0.1160102031</c:v>
                </c:pt>
                <c:pt idx="39">
                  <c:v>0.1160102031</c:v>
                </c:pt>
                <c:pt idx="40">
                  <c:v>0.12136771709999999</c:v>
                </c:pt>
                <c:pt idx="41">
                  <c:v>0.12136771709999999</c:v>
                </c:pt>
                <c:pt idx="42">
                  <c:v>0.12672523099999999</c:v>
                </c:pt>
                <c:pt idx="43">
                  <c:v>0.12672523099999999</c:v>
                </c:pt>
                <c:pt idx="44">
                  <c:v>0.132115816</c:v>
                </c:pt>
                <c:pt idx="45">
                  <c:v>0.132115816</c:v>
                </c:pt>
                <c:pt idx="46">
                  <c:v>0.13754009210000001</c:v>
                </c:pt>
                <c:pt idx="47">
                  <c:v>0.13754009210000001</c:v>
                </c:pt>
                <c:pt idx="48">
                  <c:v>0.14296436830000001</c:v>
                </c:pt>
                <c:pt idx="49">
                  <c:v>0.14296436830000001</c:v>
                </c:pt>
                <c:pt idx="50">
                  <c:v>0.14838864439999999</c:v>
                </c:pt>
                <c:pt idx="51">
                  <c:v>0.14838864439999999</c:v>
                </c:pt>
                <c:pt idx="52">
                  <c:v>0.1538829112</c:v>
                </c:pt>
                <c:pt idx="53">
                  <c:v>0.1538829112</c:v>
                </c:pt>
                <c:pt idx="54">
                  <c:v>0.15937717800000001</c:v>
                </c:pt>
                <c:pt idx="55">
                  <c:v>0.15937717800000001</c:v>
                </c:pt>
                <c:pt idx="56">
                  <c:v>0.1648714449</c:v>
                </c:pt>
                <c:pt idx="57">
                  <c:v>0.1648714449</c:v>
                </c:pt>
                <c:pt idx="58">
                  <c:v>0.18135424529999999</c:v>
                </c:pt>
                <c:pt idx="59">
                  <c:v>0.18135424529999999</c:v>
                </c:pt>
                <c:pt idx="60">
                  <c:v>0.1868485121</c:v>
                </c:pt>
                <c:pt idx="61">
                  <c:v>0.1868485121</c:v>
                </c:pt>
                <c:pt idx="62">
                  <c:v>0.19234277890000001</c:v>
                </c:pt>
                <c:pt idx="63">
                  <c:v>0.19234277890000001</c:v>
                </c:pt>
                <c:pt idx="64">
                  <c:v>0.19783704569999999</c:v>
                </c:pt>
                <c:pt idx="65">
                  <c:v>0.19783704569999999</c:v>
                </c:pt>
                <c:pt idx="66">
                  <c:v>0.2033313125</c:v>
                </c:pt>
                <c:pt idx="67">
                  <c:v>0.2033313125</c:v>
                </c:pt>
                <c:pt idx="68">
                  <c:v>0.208863734</c:v>
                </c:pt>
                <c:pt idx="69">
                  <c:v>0.208863734</c:v>
                </c:pt>
                <c:pt idx="70">
                  <c:v>0.21439615540000001</c:v>
                </c:pt>
                <c:pt idx="71">
                  <c:v>0.21439615540000001</c:v>
                </c:pt>
                <c:pt idx="72">
                  <c:v>0.21992857690000001</c:v>
                </c:pt>
                <c:pt idx="73">
                  <c:v>0.21992857690000001</c:v>
                </c:pt>
                <c:pt idx="74">
                  <c:v>0.22546099829999999</c:v>
                </c:pt>
                <c:pt idx="75">
                  <c:v>0.22546099829999999</c:v>
                </c:pt>
                <c:pt idx="76">
                  <c:v>0.23099341970000001</c:v>
                </c:pt>
                <c:pt idx="77">
                  <c:v>0.23099341970000001</c:v>
                </c:pt>
                <c:pt idx="78">
                  <c:v>0.2365258412</c:v>
                </c:pt>
                <c:pt idx="79">
                  <c:v>0.2365258412</c:v>
                </c:pt>
                <c:pt idx="80">
                  <c:v>0.2420986453</c:v>
                </c:pt>
                <c:pt idx="81">
                  <c:v>0.2420986453</c:v>
                </c:pt>
                <c:pt idx="82">
                  <c:v>0.24767144930000001</c:v>
                </c:pt>
                <c:pt idx="83">
                  <c:v>0.24767144930000001</c:v>
                </c:pt>
                <c:pt idx="84">
                  <c:v>0.25324425340000001</c:v>
                </c:pt>
                <c:pt idx="85">
                  <c:v>0.25324425340000001</c:v>
                </c:pt>
                <c:pt idx="86">
                  <c:v>0.2588170575</c:v>
                </c:pt>
                <c:pt idx="87">
                  <c:v>0.2588170575</c:v>
                </c:pt>
                <c:pt idx="88">
                  <c:v>0.2644320798</c:v>
                </c:pt>
                <c:pt idx="89">
                  <c:v>0.2644320798</c:v>
                </c:pt>
                <c:pt idx="90">
                  <c:v>0.2700902946</c:v>
                </c:pt>
                <c:pt idx="91">
                  <c:v>0.2700902946</c:v>
                </c:pt>
                <c:pt idx="92">
                  <c:v>0.27588322869999998</c:v>
                </c:pt>
                <c:pt idx="93">
                  <c:v>0.27588322869999998</c:v>
                </c:pt>
                <c:pt idx="94">
                  <c:v>0.28167616290000003</c:v>
                </c:pt>
                <c:pt idx="95">
                  <c:v>0.28167616290000003</c:v>
                </c:pt>
                <c:pt idx="96">
                  <c:v>0.28746909710000002</c:v>
                </c:pt>
                <c:pt idx="97">
                  <c:v>0.28746909710000002</c:v>
                </c:pt>
                <c:pt idx="98">
                  <c:v>0.2932620312</c:v>
                </c:pt>
                <c:pt idx="99">
                  <c:v>0.2932620312</c:v>
                </c:pt>
                <c:pt idx="100">
                  <c:v>0.29905496539999998</c:v>
                </c:pt>
                <c:pt idx="101">
                  <c:v>0.29905496539999998</c:v>
                </c:pt>
                <c:pt idx="102">
                  <c:v>0.30484789960000003</c:v>
                </c:pt>
                <c:pt idx="103">
                  <c:v>0.30484789960000003</c:v>
                </c:pt>
                <c:pt idx="104">
                  <c:v>0.31064083370000001</c:v>
                </c:pt>
                <c:pt idx="105">
                  <c:v>0.31064083370000001</c:v>
                </c:pt>
                <c:pt idx="106">
                  <c:v>0.31648286060000003</c:v>
                </c:pt>
                <c:pt idx="107">
                  <c:v>0.31648286060000003</c:v>
                </c:pt>
                <c:pt idx="108">
                  <c:v>0.32237524969999998</c:v>
                </c:pt>
                <c:pt idx="109">
                  <c:v>0.32237524969999998</c:v>
                </c:pt>
                <c:pt idx="110">
                  <c:v>0.32831932650000001</c:v>
                </c:pt>
                <c:pt idx="111">
                  <c:v>0.32831932650000001</c:v>
                </c:pt>
                <c:pt idx="112">
                  <c:v>0.33426340319999998</c:v>
                </c:pt>
                <c:pt idx="113">
                  <c:v>0.33426340319999998</c:v>
                </c:pt>
                <c:pt idx="114">
                  <c:v>0.34020748000000001</c:v>
                </c:pt>
                <c:pt idx="115">
                  <c:v>0.34020748000000001</c:v>
                </c:pt>
                <c:pt idx="116">
                  <c:v>0.34615155669999997</c:v>
                </c:pt>
                <c:pt idx="117">
                  <c:v>0.34615155669999997</c:v>
                </c:pt>
                <c:pt idx="118">
                  <c:v>0.3520956335</c:v>
                </c:pt>
                <c:pt idx="119">
                  <c:v>0.3520956335</c:v>
                </c:pt>
                <c:pt idx="120">
                  <c:v>0.35809474800000002</c:v>
                </c:pt>
                <c:pt idx="121">
                  <c:v>0.35809474800000002</c:v>
                </c:pt>
                <c:pt idx="122">
                  <c:v>0.37020616779999999</c:v>
                </c:pt>
                <c:pt idx="123">
                  <c:v>0.37020616779999999</c:v>
                </c:pt>
                <c:pt idx="124">
                  <c:v>0.37626187779999998</c:v>
                </c:pt>
                <c:pt idx="125">
                  <c:v>0.37626187779999998</c:v>
                </c:pt>
                <c:pt idx="126">
                  <c:v>0.38231758770000002</c:v>
                </c:pt>
                <c:pt idx="127">
                  <c:v>0.38231758770000002</c:v>
                </c:pt>
                <c:pt idx="128">
                  <c:v>0.3883732976</c:v>
                </c:pt>
                <c:pt idx="129">
                  <c:v>0.3883732976</c:v>
                </c:pt>
                <c:pt idx="130">
                  <c:v>0.39448956460000001</c:v>
                </c:pt>
                <c:pt idx="131">
                  <c:v>0.39448956460000001</c:v>
                </c:pt>
                <c:pt idx="132">
                  <c:v>0.40060583170000003</c:v>
                </c:pt>
                <c:pt idx="133">
                  <c:v>0.40060583170000003</c:v>
                </c:pt>
                <c:pt idx="134">
                  <c:v>0.40691524400000001</c:v>
                </c:pt>
                <c:pt idx="135">
                  <c:v>0.40691524400000001</c:v>
                </c:pt>
                <c:pt idx="136">
                  <c:v>0.41322465629999999</c:v>
                </c:pt>
                <c:pt idx="137">
                  <c:v>0.41322465629999999</c:v>
                </c:pt>
                <c:pt idx="138">
                  <c:v>0.4196026491</c:v>
                </c:pt>
                <c:pt idx="139">
                  <c:v>0.4196026491</c:v>
                </c:pt>
                <c:pt idx="140">
                  <c:v>0.42598064200000002</c:v>
                </c:pt>
                <c:pt idx="141">
                  <c:v>0.42598064200000002</c:v>
                </c:pt>
                <c:pt idx="142">
                  <c:v>0.43235863489999998</c:v>
                </c:pt>
                <c:pt idx="143">
                  <c:v>0.43235863489999998</c:v>
                </c:pt>
                <c:pt idx="144">
                  <c:v>0.43873662769999999</c:v>
                </c:pt>
                <c:pt idx="145">
                  <c:v>0.43873662769999999</c:v>
                </c:pt>
                <c:pt idx="146">
                  <c:v>0.44511462060000001</c:v>
                </c:pt>
                <c:pt idx="147">
                  <c:v>0.44511462060000001</c:v>
                </c:pt>
                <c:pt idx="148">
                  <c:v>0.45156677620000002</c:v>
                </c:pt>
                <c:pt idx="149">
                  <c:v>0.45156677620000002</c:v>
                </c:pt>
                <c:pt idx="150">
                  <c:v>0.45809574310000001</c:v>
                </c:pt>
                <c:pt idx="151">
                  <c:v>0.45809574310000001</c:v>
                </c:pt>
                <c:pt idx="152">
                  <c:v>0.4647859191</c:v>
                </c:pt>
                <c:pt idx="153">
                  <c:v>0.4647859191</c:v>
                </c:pt>
                <c:pt idx="154">
                  <c:v>0.47147609509999999</c:v>
                </c:pt>
                <c:pt idx="155">
                  <c:v>0.47147609509999999</c:v>
                </c:pt>
                <c:pt idx="156">
                  <c:v>0.47816627119999999</c:v>
                </c:pt>
                <c:pt idx="157">
                  <c:v>0.47816627119999999</c:v>
                </c:pt>
                <c:pt idx="158">
                  <c:v>0.48485644719999998</c:v>
                </c:pt>
                <c:pt idx="159">
                  <c:v>0.48485644719999998</c:v>
                </c:pt>
                <c:pt idx="160">
                  <c:v>0.49163465179999999</c:v>
                </c:pt>
                <c:pt idx="161">
                  <c:v>0.49163465179999999</c:v>
                </c:pt>
                <c:pt idx="162">
                  <c:v>0.4984128565</c:v>
                </c:pt>
                <c:pt idx="163">
                  <c:v>0.4984128565</c:v>
                </c:pt>
                <c:pt idx="164">
                  <c:v>0.50519106110000001</c:v>
                </c:pt>
                <c:pt idx="165">
                  <c:v>0.50519106110000001</c:v>
                </c:pt>
                <c:pt idx="166">
                  <c:v>0.51196926570000001</c:v>
                </c:pt>
                <c:pt idx="167">
                  <c:v>0.51196926570000001</c:v>
                </c:pt>
                <c:pt idx="168">
                  <c:v>0.51884293810000004</c:v>
                </c:pt>
                <c:pt idx="169">
                  <c:v>0.51884293810000004</c:v>
                </c:pt>
                <c:pt idx="170">
                  <c:v>0.52602438669999996</c:v>
                </c:pt>
                <c:pt idx="171">
                  <c:v>0.52602438669999996</c:v>
                </c:pt>
                <c:pt idx="172">
                  <c:v>0.53320583539999999</c:v>
                </c:pt>
                <c:pt idx="173">
                  <c:v>0.53320583539999999</c:v>
                </c:pt>
                <c:pt idx="174">
                  <c:v>0.54038728410000003</c:v>
                </c:pt>
                <c:pt idx="175">
                  <c:v>0.54038728410000003</c:v>
                </c:pt>
                <c:pt idx="176">
                  <c:v>0.54756873279999996</c:v>
                </c:pt>
                <c:pt idx="177">
                  <c:v>0.54756873279999996</c:v>
                </c:pt>
                <c:pt idx="178">
                  <c:v>0.55475018149999999</c:v>
                </c:pt>
                <c:pt idx="179">
                  <c:v>0.55475018149999999</c:v>
                </c:pt>
                <c:pt idx="180">
                  <c:v>0.56193163020000003</c:v>
                </c:pt>
                <c:pt idx="181">
                  <c:v>0.56193163020000003</c:v>
                </c:pt>
                <c:pt idx="182">
                  <c:v>0.56911307889999996</c:v>
                </c:pt>
                <c:pt idx="183">
                  <c:v>0.56911307889999996</c:v>
                </c:pt>
                <c:pt idx="184">
                  <c:v>0.56911307889999996</c:v>
                </c:pt>
              </c:numCache>
            </c:numRef>
          </c:yVal>
          <c:smooth val="0"/>
          <c:extLst>
            <c:ext xmlns:c16="http://schemas.microsoft.com/office/drawing/2014/chart" uri="{C3380CC4-5D6E-409C-BE32-E72D297353CC}">
              <c16:uniqueId val="{00000001-030A-4396-90BD-DBF04D624545}"/>
            </c:ext>
          </c:extLst>
        </c:ser>
        <c:dLbls>
          <c:showLegendKey val="0"/>
          <c:showVal val="0"/>
          <c:showCatName val="0"/>
          <c:showSerName val="0"/>
          <c:showPercent val="0"/>
          <c:showBubbleSize val="0"/>
        </c:dLbls>
        <c:axId val="1292245663"/>
        <c:axId val="1292247327"/>
      </c:scatterChart>
      <c:valAx>
        <c:axId val="1292245663"/>
        <c:scaling>
          <c:orientation val="minMax"/>
          <c:max val="4.5"/>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2247327"/>
        <c:crosses val="autoZero"/>
        <c:crossBetween val="midCat"/>
        <c:majorUnit val="1"/>
      </c:valAx>
      <c:valAx>
        <c:axId val="1292247327"/>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Cumulative Percent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2245663"/>
        <c:crosses val="autoZero"/>
        <c:crossBetween val="midCat"/>
        <c:majorUnit val="0.2"/>
      </c:valAx>
      <c:spPr>
        <a:solidFill>
          <a:schemeClr val="bg1"/>
        </a:solidFill>
        <a:ln>
          <a:solidFill>
            <a:schemeClr val="tx1"/>
          </a:solidFill>
        </a:ln>
        <a:effectLst/>
      </c:spPr>
    </c:plotArea>
    <c:legend>
      <c:legendPos val="b"/>
      <c:layout>
        <c:manualLayout>
          <c:xMode val="edge"/>
          <c:yMode val="edge"/>
          <c:x val="0.68165981346186666"/>
          <c:y val="7.98696335988342E-2"/>
          <c:w val="0.28760933823367801"/>
          <c:h val="7.378528731994146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3248619854582"/>
          <c:y val="4.0035390184779023E-2"/>
          <c:w val="0.86705541510949335"/>
          <c:h val="0.71232239608470249"/>
        </c:manualLayout>
      </c:layout>
      <c:scatterChart>
        <c:scatterStyle val="lineMarker"/>
        <c:varyColors val="0"/>
        <c:ser>
          <c:idx val="0"/>
          <c:order val="0"/>
          <c:tx>
            <c:v>Aflibercept</c:v>
          </c:tx>
          <c:spPr>
            <a:ln w="19050" cap="rnd">
              <a:solidFill>
                <a:schemeClr val="accent2"/>
              </a:solidFill>
              <a:round/>
            </a:ln>
            <a:effectLst/>
          </c:spPr>
          <c:marker>
            <c:symbol val="none"/>
          </c:marker>
          <c:xVal>
            <c:numRef>
              <c:f>PDR!$C$8:$C$94</c:f>
              <c:numCache>
                <c:formatCode>General</c:formatCode>
                <c:ptCount val="87"/>
                <c:pt idx="0">
                  <c:v>0</c:v>
                </c:pt>
                <c:pt idx="1">
                  <c:v>0.37534246575342467</c:v>
                </c:pt>
                <c:pt idx="2">
                  <c:v>0.37534246575342467</c:v>
                </c:pt>
                <c:pt idx="3">
                  <c:v>0.61917808219178083</c:v>
                </c:pt>
                <c:pt idx="4">
                  <c:v>0.61917808219178083</c:v>
                </c:pt>
                <c:pt idx="5">
                  <c:v>0.69041095890410964</c:v>
                </c:pt>
                <c:pt idx="6">
                  <c:v>0.69041095890410964</c:v>
                </c:pt>
                <c:pt idx="7">
                  <c:v>0.90136986301369859</c:v>
                </c:pt>
                <c:pt idx="8">
                  <c:v>0.90136986301369859</c:v>
                </c:pt>
                <c:pt idx="9">
                  <c:v>0.92054794520547945</c:v>
                </c:pt>
                <c:pt idx="10">
                  <c:v>0.92054794520547945</c:v>
                </c:pt>
                <c:pt idx="11">
                  <c:v>1.0191780821917809</c:v>
                </c:pt>
                <c:pt idx="12">
                  <c:v>1.0191780821917809</c:v>
                </c:pt>
                <c:pt idx="13">
                  <c:v>1.0630136986301371</c:v>
                </c:pt>
                <c:pt idx="14">
                  <c:v>1.0630136986301371</c:v>
                </c:pt>
                <c:pt idx="15">
                  <c:v>1.0739726027397261</c:v>
                </c:pt>
                <c:pt idx="16">
                  <c:v>1.0739726027397261</c:v>
                </c:pt>
                <c:pt idx="17">
                  <c:v>1.1013698630136985</c:v>
                </c:pt>
                <c:pt idx="18">
                  <c:v>1.1013698630136985</c:v>
                </c:pt>
                <c:pt idx="19">
                  <c:v>1.1123287671232878</c:v>
                </c:pt>
                <c:pt idx="20">
                  <c:v>1.1123287671232878</c:v>
                </c:pt>
                <c:pt idx="21">
                  <c:v>1.1260273972602739</c:v>
                </c:pt>
                <c:pt idx="22">
                  <c:v>1.1260273972602739</c:v>
                </c:pt>
                <c:pt idx="23">
                  <c:v>1.3232876712328767</c:v>
                </c:pt>
                <c:pt idx="24">
                  <c:v>1.3232876712328767</c:v>
                </c:pt>
                <c:pt idx="25">
                  <c:v>1.8849315068493151</c:v>
                </c:pt>
                <c:pt idx="26">
                  <c:v>1.8849315068493151</c:v>
                </c:pt>
                <c:pt idx="27">
                  <c:v>1.9095890410958904</c:v>
                </c:pt>
                <c:pt idx="28">
                  <c:v>1.9095890410958904</c:v>
                </c:pt>
                <c:pt idx="29">
                  <c:v>1.9452054794520548</c:v>
                </c:pt>
                <c:pt idx="30">
                  <c:v>1.9452054794520548</c:v>
                </c:pt>
                <c:pt idx="31">
                  <c:v>2.032876712328767</c:v>
                </c:pt>
                <c:pt idx="32">
                  <c:v>2.032876712328767</c:v>
                </c:pt>
                <c:pt idx="33">
                  <c:v>2.0904109589041098</c:v>
                </c:pt>
                <c:pt idx="34">
                  <c:v>2.0904109589041098</c:v>
                </c:pt>
                <c:pt idx="35">
                  <c:v>2.106849315068493</c:v>
                </c:pt>
                <c:pt idx="36">
                  <c:v>2.106849315068493</c:v>
                </c:pt>
                <c:pt idx="37">
                  <c:v>2.1095890410958904</c:v>
                </c:pt>
                <c:pt idx="38">
                  <c:v>2.1095890410958904</c:v>
                </c:pt>
                <c:pt idx="39">
                  <c:v>2.1616438356164385</c:v>
                </c:pt>
                <c:pt idx="40">
                  <c:v>2.1616438356164385</c:v>
                </c:pt>
                <c:pt idx="41">
                  <c:v>2.1863013698630138</c:v>
                </c:pt>
                <c:pt idx="42">
                  <c:v>2.1863013698630138</c:v>
                </c:pt>
                <c:pt idx="43">
                  <c:v>2.3342465753424659</c:v>
                </c:pt>
                <c:pt idx="44">
                  <c:v>2.3342465753424659</c:v>
                </c:pt>
                <c:pt idx="45">
                  <c:v>2.6410958904109587</c:v>
                </c:pt>
                <c:pt idx="46">
                  <c:v>2.6410958904109587</c:v>
                </c:pt>
                <c:pt idx="47">
                  <c:v>2.8383561643835615</c:v>
                </c:pt>
                <c:pt idx="48">
                  <c:v>2.8383561643835615</c:v>
                </c:pt>
                <c:pt idx="49">
                  <c:v>2.882191780821918</c:v>
                </c:pt>
                <c:pt idx="50">
                  <c:v>2.882191780821918</c:v>
                </c:pt>
                <c:pt idx="51">
                  <c:v>3</c:v>
                </c:pt>
                <c:pt idx="52">
                  <c:v>3</c:v>
                </c:pt>
                <c:pt idx="53">
                  <c:v>3.0164383561643837</c:v>
                </c:pt>
                <c:pt idx="54">
                  <c:v>3.0164383561643837</c:v>
                </c:pt>
                <c:pt idx="55">
                  <c:v>3.0191780821917806</c:v>
                </c:pt>
                <c:pt idx="56">
                  <c:v>3.0191780821917806</c:v>
                </c:pt>
                <c:pt idx="57">
                  <c:v>3.043835616438356</c:v>
                </c:pt>
                <c:pt idx="58">
                  <c:v>3.043835616438356</c:v>
                </c:pt>
                <c:pt idx="59">
                  <c:v>3.0493150684931507</c:v>
                </c:pt>
                <c:pt idx="60">
                  <c:v>3.0493150684931507</c:v>
                </c:pt>
                <c:pt idx="61">
                  <c:v>3.0547945205479454</c:v>
                </c:pt>
                <c:pt idx="62">
                  <c:v>3.0547945205479454</c:v>
                </c:pt>
                <c:pt idx="63">
                  <c:v>3.0876712328767124</c:v>
                </c:pt>
                <c:pt idx="64">
                  <c:v>3.0876712328767124</c:v>
                </c:pt>
                <c:pt idx="65">
                  <c:v>3.1342465753424658</c:v>
                </c:pt>
                <c:pt idx="66">
                  <c:v>3.1342465753424658</c:v>
                </c:pt>
                <c:pt idx="67">
                  <c:v>3.8356164383561642</c:v>
                </c:pt>
                <c:pt idx="68">
                  <c:v>3.8356164383561642</c:v>
                </c:pt>
                <c:pt idx="69">
                  <c:v>3.8410958904109589</c:v>
                </c:pt>
                <c:pt idx="70">
                  <c:v>3.8410958904109589</c:v>
                </c:pt>
                <c:pt idx="71">
                  <c:v>3.8958904109589043</c:v>
                </c:pt>
                <c:pt idx="72">
                  <c:v>3.8958904109589043</c:v>
                </c:pt>
                <c:pt idx="73">
                  <c:v>3.9150684931506849</c:v>
                </c:pt>
                <c:pt idx="74">
                  <c:v>3.9150684931506849</c:v>
                </c:pt>
                <c:pt idx="75">
                  <c:v>3.9287671232876713</c:v>
                </c:pt>
                <c:pt idx="76">
                  <c:v>3.9287671232876713</c:v>
                </c:pt>
                <c:pt idx="77">
                  <c:v>4.0136986301369859</c:v>
                </c:pt>
                <c:pt idx="78">
                  <c:v>4.0136986301369859</c:v>
                </c:pt>
                <c:pt idx="79">
                  <c:v>4.0520547945205481</c:v>
                </c:pt>
                <c:pt idx="80">
                  <c:v>4.0520547945205481</c:v>
                </c:pt>
                <c:pt idx="81">
                  <c:v>4.0904109589041093</c:v>
                </c:pt>
                <c:pt idx="82">
                  <c:v>4.0904109589041093</c:v>
                </c:pt>
                <c:pt idx="83">
                  <c:v>4.1068493150684935</c:v>
                </c:pt>
                <c:pt idx="84">
                  <c:v>4.1068493150684935</c:v>
                </c:pt>
                <c:pt idx="85">
                  <c:v>4.463013698630137</c:v>
                </c:pt>
                <c:pt idx="86">
                  <c:v>4.463013698630137</c:v>
                </c:pt>
              </c:numCache>
            </c:numRef>
          </c:xVal>
          <c:yVal>
            <c:numRef>
              <c:f>PDR!$D$8:$D$94</c:f>
              <c:numCache>
                <c:formatCode>General</c:formatCode>
                <c:ptCount val="87"/>
                <c:pt idx="0">
                  <c:v>0</c:v>
                </c:pt>
                <c:pt idx="1">
                  <c:v>0</c:v>
                </c:pt>
                <c:pt idx="2">
                  <c:v>5.2631579E-3</c:v>
                </c:pt>
                <c:pt idx="3">
                  <c:v>5.2631579E-3</c:v>
                </c:pt>
                <c:pt idx="4">
                  <c:v>1.06112054E-2</c:v>
                </c:pt>
                <c:pt idx="5">
                  <c:v>1.06112054E-2</c:v>
                </c:pt>
                <c:pt idx="6">
                  <c:v>1.59883184E-2</c:v>
                </c:pt>
                <c:pt idx="7">
                  <c:v>1.59883184E-2</c:v>
                </c:pt>
                <c:pt idx="8">
                  <c:v>2.1485590400000001E-2</c:v>
                </c:pt>
                <c:pt idx="9">
                  <c:v>2.1485590400000001E-2</c:v>
                </c:pt>
                <c:pt idx="10">
                  <c:v>2.6982862400000002E-2</c:v>
                </c:pt>
                <c:pt idx="11">
                  <c:v>2.6982862400000002E-2</c:v>
                </c:pt>
                <c:pt idx="12">
                  <c:v>3.2480134299999998E-2</c:v>
                </c:pt>
                <c:pt idx="13">
                  <c:v>3.2480134299999998E-2</c:v>
                </c:pt>
                <c:pt idx="14">
                  <c:v>3.8040593300000002E-2</c:v>
                </c:pt>
                <c:pt idx="15">
                  <c:v>3.8040593300000002E-2</c:v>
                </c:pt>
                <c:pt idx="16">
                  <c:v>4.3601052299999998E-2</c:v>
                </c:pt>
                <c:pt idx="17">
                  <c:v>4.3601052299999998E-2</c:v>
                </c:pt>
                <c:pt idx="18">
                  <c:v>4.9161511300000002E-2</c:v>
                </c:pt>
                <c:pt idx="19">
                  <c:v>4.9161511300000002E-2</c:v>
                </c:pt>
                <c:pt idx="20">
                  <c:v>5.4721970299999999E-2</c:v>
                </c:pt>
                <c:pt idx="21">
                  <c:v>5.4721970299999999E-2</c:v>
                </c:pt>
                <c:pt idx="22">
                  <c:v>6.0282429300000002E-2</c:v>
                </c:pt>
                <c:pt idx="23">
                  <c:v>6.0282429300000002E-2</c:v>
                </c:pt>
                <c:pt idx="24">
                  <c:v>6.6012414500000005E-2</c:v>
                </c:pt>
                <c:pt idx="25">
                  <c:v>6.6012414500000005E-2</c:v>
                </c:pt>
                <c:pt idx="26">
                  <c:v>7.1999514400000006E-2</c:v>
                </c:pt>
                <c:pt idx="27">
                  <c:v>7.1999514400000006E-2</c:v>
                </c:pt>
                <c:pt idx="28">
                  <c:v>7.7986614300000007E-2</c:v>
                </c:pt>
                <c:pt idx="29">
                  <c:v>7.7986614300000007E-2</c:v>
                </c:pt>
                <c:pt idx="30">
                  <c:v>8.4012845599999997E-2</c:v>
                </c:pt>
                <c:pt idx="31">
                  <c:v>8.4012845599999997E-2</c:v>
                </c:pt>
                <c:pt idx="32">
                  <c:v>9.0119426599999997E-2</c:v>
                </c:pt>
                <c:pt idx="33">
                  <c:v>9.0119426599999997E-2</c:v>
                </c:pt>
                <c:pt idx="34">
                  <c:v>9.6226007700000005E-2</c:v>
                </c:pt>
                <c:pt idx="35">
                  <c:v>9.6226007700000005E-2</c:v>
                </c:pt>
                <c:pt idx="36">
                  <c:v>0.1084391697</c:v>
                </c:pt>
                <c:pt idx="37">
                  <c:v>0.1084391697</c:v>
                </c:pt>
                <c:pt idx="38">
                  <c:v>0.1145457508</c:v>
                </c:pt>
                <c:pt idx="39">
                  <c:v>0.1145457508</c:v>
                </c:pt>
                <c:pt idx="40">
                  <c:v>0.12078134409999999</c:v>
                </c:pt>
                <c:pt idx="41">
                  <c:v>0.12078134409999999</c:v>
                </c:pt>
                <c:pt idx="42">
                  <c:v>0.1270169374</c:v>
                </c:pt>
                <c:pt idx="43">
                  <c:v>0.1270169374</c:v>
                </c:pt>
                <c:pt idx="44">
                  <c:v>0.13334290160000001</c:v>
                </c:pt>
                <c:pt idx="45">
                  <c:v>0.13334290160000001</c:v>
                </c:pt>
                <c:pt idx="46">
                  <c:v>0.13985912040000001</c:v>
                </c:pt>
                <c:pt idx="47">
                  <c:v>0.13985912040000001</c:v>
                </c:pt>
                <c:pt idx="48">
                  <c:v>0.14647558869999999</c:v>
                </c:pt>
                <c:pt idx="49">
                  <c:v>0.14647558869999999</c:v>
                </c:pt>
                <c:pt idx="50">
                  <c:v>0.153092057</c:v>
                </c:pt>
                <c:pt idx="51">
                  <c:v>0.153092057</c:v>
                </c:pt>
                <c:pt idx="52">
                  <c:v>0.1597606235</c:v>
                </c:pt>
                <c:pt idx="53">
                  <c:v>0.1597606235</c:v>
                </c:pt>
                <c:pt idx="54">
                  <c:v>0.1664291899</c:v>
                </c:pt>
                <c:pt idx="55">
                  <c:v>0.1664291899</c:v>
                </c:pt>
                <c:pt idx="56">
                  <c:v>0.1730977564</c:v>
                </c:pt>
                <c:pt idx="57">
                  <c:v>0.1730977564</c:v>
                </c:pt>
                <c:pt idx="58">
                  <c:v>0.1797663229</c:v>
                </c:pt>
                <c:pt idx="59">
                  <c:v>0.1797663229</c:v>
                </c:pt>
                <c:pt idx="60">
                  <c:v>0.1864348894</c:v>
                </c:pt>
                <c:pt idx="61">
                  <c:v>0.1864348894</c:v>
                </c:pt>
                <c:pt idx="62">
                  <c:v>0.1931034559</c:v>
                </c:pt>
                <c:pt idx="63">
                  <c:v>0.1931034559</c:v>
                </c:pt>
                <c:pt idx="64">
                  <c:v>0.19977202229999999</c:v>
                </c:pt>
                <c:pt idx="65">
                  <c:v>0.19977202229999999</c:v>
                </c:pt>
                <c:pt idx="66">
                  <c:v>0.20644058879999999</c:v>
                </c:pt>
                <c:pt idx="67">
                  <c:v>0.20644058879999999</c:v>
                </c:pt>
                <c:pt idx="68">
                  <c:v>0.22100131200000001</c:v>
                </c:pt>
                <c:pt idx="69">
                  <c:v>0.22100131200000001</c:v>
                </c:pt>
                <c:pt idx="70">
                  <c:v>0.2282816735</c:v>
                </c:pt>
                <c:pt idx="71">
                  <c:v>0.2282816735</c:v>
                </c:pt>
                <c:pt idx="72">
                  <c:v>0.23556203510000001</c:v>
                </c:pt>
                <c:pt idx="73">
                  <c:v>0.23556203510000001</c:v>
                </c:pt>
                <c:pt idx="74">
                  <c:v>0.24284239669999999</c:v>
                </c:pt>
                <c:pt idx="75">
                  <c:v>0.24284239669999999</c:v>
                </c:pt>
                <c:pt idx="76">
                  <c:v>0.25012275820000002</c:v>
                </c:pt>
                <c:pt idx="77">
                  <c:v>0.25012275820000002</c:v>
                </c:pt>
                <c:pt idx="78">
                  <c:v>0.25740311980000002</c:v>
                </c:pt>
                <c:pt idx="79">
                  <c:v>0.25740311980000002</c:v>
                </c:pt>
                <c:pt idx="80">
                  <c:v>0.26468348139999998</c:v>
                </c:pt>
                <c:pt idx="81">
                  <c:v>0.26468348139999998</c:v>
                </c:pt>
                <c:pt idx="82">
                  <c:v>0.27196384299999998</c:v>
                </c:pt>
                <c:pt idx="83">
                  <c:v>0.27196384299999998</c:v>
                </c:pt>
                <c:pt idx="84">
                  <c:v>0.27924420449999998</c:v>
                </c:pt>
                <c:pt idx="85">
                  <c:v>0.27924420449999998</c:v>
                </c:pt>
                <c:pt idx="86">
                  <c:v>0.27924420449999998</c:v>
                </c:pt>
              </c:numCache>
            </c:numRef>
          </c:yVal>
          <c:smooth val="0"/>
          <c:extLst>
            <c:ext xmlns:c16="http://schemas.microsoft.com/office/drawing/2014/chart" uri="{C3380CC4-5D6E-409C-BE32-E72D297353CC}">
              <c16:uniqueId val="{00000000-077B-422B-A352-51100BCE5BEA}"/>
            </c:ext>
          </c:extLst>
        </c:ser>
        <c:ser>
          <c:idx val="1"/>
          <c:order val="1"/>
          <c:tx>
            <c:v>Sham</c:v>
          </c:tx>
          <c:spPr>
            <a:ln w="19050" cap="rnd">
              <a:solidFill>
                <a:schemeClr val="accent1"/>
              </a:solidFill>
              <a:round/>
            </a:ln>
            <a:effectLst/>
          </c:spPr>
          <c:marker>
            <c:symbol val="none"/>
          </c:marker>
          <c:xVal>
            <c:numRef>
              <c:f>PDR!$C$101:$C$251</c:f>
              <c:numCache>
                <c:formatCode>General</c:formatCode>
                <c:ptCount val="151"/>
                <c:pt idx="0">
                  <c:v>0</c:v>
                </c:pt>
                <c:pt idx="1">
                  <c:v>0.27671232876712326</c:v>
                </c:pt>
                <c:pt idx="2">
                  <c:v>0.27671232876712326</c:v>
                </c:pt>
                <c:pt idx="3">
                  <c:v>0.28767123287671231</c:v>
                </c:pt>
                <c:pt idx="4">
                  <c:v>0.28767123287671231</c:v>
                </c:pt>
                <c:pt idx="5">
                  <c:v>0.32602739726027397</c:v>
                </c:pt>
                <c:pt idx="6">
                  <c:v>0.32602739726027397</c:v>
                </c:pt>
                <c:pt idx="7">
                  <c:v>0.32876712328767121</c:v>
                </c:pt>
                <c:pt idx="8">
                  <c:v>0.32876712328767121</c:v>
                </c:pt>
                <c:pt idx="9">
                  <c:v>0.33150684931506852</c:v>
                </c:pt>
                <c:pt idx="10">
                  <c:v>0.33150684931506852</c:v>
                </c:pt>
                <c:pt idx="11">
                  <c:v>0.33424657534246577</c:v>
                </c:pt>
                <c:pt idx="12">
                  <c:v>0.33424657534246577</c:v>
                </c:pt>
                <c:pt idx="13">
                  <c:v>0.34520547945205482</c:v>
                </c:pt>
                <c:pt idx="14">
                  <c:v>0.34520547945205482</c:v>
                </c:pt>
                <c:pt idx="15">
                  <c:v>0.35890410958904112</c:v>
                </c:pt>
                <c:pt idx="16">
                  <c:v>0.35890410958904112</c:v>
                </c:pt>
                <c:pt idx="17">
                  <c:v>0.36438356164383562</c:v>
                </c:pt>
                <c:pt idx="18">
                  <c:v>0.36438356164383562</c:v>
                </c:pt>
                <c:pt idx="19">
                  <c:v>0.37808219178082192</c:v>
                </c:pt>
                <c:pt idx="20">
                  <c:v>0.37808219178082192</c:v>
                </c:pt>
                <c:pt idx="21">
                  <c:v>0.38356164383561642</c:v>
                </c:pt>
                <c:pt idx="22">
                  <c:v>0.38356164383561642</c:v>
                </c:pt>
                <c:pt idx="23">
                  <c:v>0.38904109589041097</c:v>
                </c:pt>
                <c:pt idx="24">
                  <c:v>0.38904109589041097</c:v>
                </c:pt>
                <c:pt idx="25">
                  <c:v>0.43835616438356162</c:v>
                </c:pt>
                <c:pt idx="26">
                  <c:v>0.43835616438356162</c:v>
                </c:pt>
                <c:pt idx="27">
                  <c:v>0.47123287671232877</c:v>
                </c:pt>
                <c:pt idx="28">
                  <c:v>0.47123287671232877</c:v>
                </c:pt>
                <c:pt idx="29">
                  <c:v>0.49315068493150682</c:v>
                </c:pt>
                <c:pt idx="30">
                  <c:v>0.49315068493150682</c:v>
                </c:pt>
                <c:pt idx="31">
                  <c:v>0.53698630136986303</c:v>
                </c:pt>
                <c:pt idx="32">
                  <c:v>0.53698630136986303</c:v>
                </c:pt>
                <c:pt idx="33">
                  <c:v>0.67397260273972603</c:v>
                </c:pt>
                <c:pt idx="34">
                  <c:v>0.67397260273972603</c:v>
                </c:pt>
                <c:pt idx="35">
                  <c:v>0.84383561643835614</c:v>
                </c:pt>
                <c:pt idx="36">
                  <c:v>0.84383561643835614</c:v>
                </c:pt>
                <c:pt idx="37">
                  <c:v>0.90136986301369859</c:v>
                </c:pt>
                <c:pt idx="38">
                  <c:v>0.90136986301369859</c:v>
                </c:pt>
                <c:pt idx="39">
                  <c:v>0.9123287671232877</c:v>
                </c:pt>
                <c:pt idx="40">
                  <c:v>0.9123287671232877</c:v>
                </c:pt>
                <c:pt idx="41">
                  <c:v>0.989041095890411</c:v>
                </c:pt>
                <c:pt idx="42">
                  <c:v>0.989041095890411</c:v>
                </c:pt>
                <c:pt idx="43">
                  <c:v>1.0136986301369864</c:v>
                </c:pt>
                <c:pt idx="44">
                  <c:v>1.0136986301369864</c:v>
                </c:pt>
                <c:pt idx="45">
                  <c:v>1.0191780821917809</c:v>
                </c:pt>
                <c:pt idx="46">
                  <c:v>1.0191780821917809</c:v>
                </c:pt>
                <c:pt idx="47">
                  <c:v>1.0356164383561643</c:v>
                </c:pt>
                <c:pt idx="48">
                  <c:v>1.0356164383561643</c:v>
                </c:pt>
                <c:pt idx="49">
                  <c:v>1.0547945205479452</c:v>
                </c:pt>
                <c:pt idx="50">
                  <c:v>1.0547945205479452</c:v>
                </c:pt>
                <c:pt idx="51">
                  <c:v>1.0630136986301371</c:v>
                </c:pt>
                <c:pt idx="52">
                  <c:v>1.0630136986301371</c:v>
                </c:pt>
                <c:pt idx="53">
                  <c:v>1.1315068493150684</c:v>
                </c:pt>
                <c:pt idx="54">
                  <c:v>1.1315068493150684</c:v>
                </c:pt>
                <c:pt idx="55">
                  <c:v>1.1506849315068493</c:v>
                </c:pt>
                <c:pt idx="56">
                  <c:v>1.1506849315068493</c:v>
                </c:pt>
                <c:pt idx="57">
                  <c:v>1.2657534246575342</c:v>
                </c:pt>
                <c:pt idx="58">
                  <c:v>1.2657534246575342</c:v>
                </c:pt>
                <c:pt idx="59">
                  <c:v>1.3013698630136987</c:v>
                </c:pt>
                <c:pt idx="60">
                  <c:v>1.3013698630136987</c:v>
                </c:pt>
                <c:pt idx="61">
                  <c:v>1.4054794520547946</c:v>
                </c:pt>
                <c:pt idx="62">
                  <c:v>1.4054794520547946</c:v>
                </c:pt>
                <c:pt idx="63">
                  <c:v>1.726027397260274</c:v>
                </c:pt>
                <c:pt idx="64">
                  <c:v>1.726027397260274</c:v>
                </c:pt>
                <c:pt idx="65">
                  <c:v>1.7452054794520548</c:v>
                </c:pt>
                <c:pt idx="66">
                  <c:v>1.7452054794520548</c:v>
                </c:pt>
                <c:pt idx="67">
                  <c:v>1.7589041095890412</c:v>
                </c:pt>
                <c:pt idx="68">
                  <c:v>1.7589041095890412</c:v>
                </c:pt>
                <c:pt idx="69">
                  <c:v>1.8438356164383563</c:v>
                </c:pt>
                <c:pt idx="70">
                  <c:v>1.8438356164383563</c:v>
                </c:pt>
                <c:pt idx="71">
                  <c:v>1.8575342465753424</c:v>
                </c:pt>
                <c:pt idx="72">
                  <c:v>1.8575342465753424</c:v>
                </c:pt>
                <c:pt idx="73">
                  <c:v>1.8602739726027397</c:v>
                </c:pt>
                <c:pt idx="74">
                  <c:v>1.8602739726027397</c:v>
                </c:pt>
                <c:pt idx="75">
                  <c:v>1.8794520547945206</c:v>
                </c:pt>
                <c:pt idx="76">
                  <c:v>1.8794520547945206</c:v>
                </c:pt>
                <c:pt idx="77">
                  <c:v>1.8986301369863015</c:v>
                </c:pt>
                <c:pt idx="78">
                  <c:v>1.8986301369863015</c:v>
                </c:pt>
                <c:pt idx="79">
                  <c:v>1.9315068493150684</c:v>
                </c:pt>
                <c:pt idx="80">
                  <c:v>1.9315068493150684</c:v>
                </c:pt>
                <c:pt idx="81">
                  <c:v>1.9643835616438357</c:v>
                </c:pt>
                <c:pt idx="82">
                  <c:v>1.9643835616438357</c:v>
                </c:pt>
                <c:pt idx="83">
                  <c:v>1.9753424657534246</c:v>
                </c:pt>
                <c:pt idx="84">
                  <c:v>1.9753424657534246</c:v>
                </c:pt>
                <c:pt idx="85">
                  <c:v>1.9945205479452055</c:v>
                </c:pt>
                <c:pt idx="86">
                  <c:v>1.9945205479452055</c:v>
                </c:pt>
                <c:pt idx="87">
                  <c:v>2.0054794520547947</c:v>
                </c:pt>
                <c:pt idx="88">
                  <c:v>2.0054794520547947</c:v>
                </c:pt>
                <c:pt idx="89">
                  <c:v>2.0136986301369864</c:v>
                </c:pt>
                <c:pt idx="90">
                  <c:v>2.0136986301369864</c:v>
                </c:pt>
                <c:pt idx="91">
                  <c:v>2.0410958904109591</c:v>
                </c:pt>
                <c:pt idx="92">
                  <c:v>2.0410958904109591</c:v>
                </c:pt>
                <c:pt idx="93">
                  <c:v>2.0520547945205481</c:v>
                </c:pt>
                <c:pt idx="94">
                  <c:v>2.0520547945205481</c:v>
                </c:pt>
                <c:pt idx="95">
                  <c:v>2.1150684931506851</c:v>
                </c:pt>
                <c:pt idx="96">
                  <c:v>2.1150684931506851</c:v>
                </c:pt>
                <c:pt idx="97">
                  <c:v>2.1452054794520548</c:v>
                </c:pt>
                <c:pt idx="98">
                  <c:v>2.1452054794520548</c:v>
                </c:pt>
                <c:pt idx="99">
                  <c:v>2.1479452054794521</c:v>
                </c:pt>
                <c:pt idx="100">
                  <c:v>2.1479452054794521</c:v>
                </c:pt>
                <c:pt idx="101">
                  <c:v>2.1589041095890411</c:v>
                </c:pt>
                <c:pt idx="102">
                  <c:v>2.1589041095890411</c:v>
                </c:pt>
                <c:pt idx="103">
                  <c:v>2.2082191780821918</c:v>
                </c:pt>
                <c:pt idx="104">
                  <c:v>2.2082191780821918</c:v>
                </c:pt>
                <c:pt idx="105">
                  <c:v>2.2410958904109588</c:v>
                </c:pt>
                <c:pt idx="106">
                  <c:v>2.2410958904109588</c:v>
                </c:pt>
                <c:pt idx="107">
                  <c:v>2.2821917808219179</c:v>
                </c:pt>
                <c:pt idx="108">
                  <c:v>2.2821917808219179</c:v>
                </c:pt>
                <c:pt idx="109">
                  <c:v>2.8493150684931505</c:v>
                </c:pt>
                <c:pt idx="110">
                  <c:v>2.8493150684931505</c:v>
                </c:pt>
                <c:pt idx="111">
                  <c:v>2.9013698630136986</c:v>
                </c:pt>
                <c:pt idx="112">
                  <c:v>2.9013698630136986</c:v>
                </c:pt>
                <c:pt idx="113">
                  <c:v>2.9452054794520546</c:v>
                </c:pt>
                <c:pt idx="114">
                  <c:v>2.9452054794520546</c:v>
                </c:pt>
                <c:pt idx="115">
                  <c:v>2.9506849315068493</c:v>
                </c:pt>
                <c:pt idx="116">
                  <c:v>2.9506849315068493</c:v>
                </c:pt>
                <c:pt idx="117">
                  <c:v>2.9945205479452053</c:v>
                </c:pt>
                <c:pt idx="118">
                  <c:v>2.9945205479452053</c:v>
                </c:pt>
                <c:pt idx="119">
                  <c:v>3.0191780821917806</c:v>
                </c:pt>
                <c:pt idx="120">
                  <c:v>3.0191780821917806</c:v>
                </c:pt>
                <c:pt idx="121">
                  <c:v>3.0821917808219177</c:v>
                </c:pt>
                <c:pt idx="122">
                  <c:v>3.0821917808219177</c:v>
                </c:pt>
                <c:pt idx="123">
                  <c:v>3.1013698630136988</c:v>
                </c:pt>
                <c:pt idx="124">
                  <c:v>3.1013698630136988</c:v>
                </c:pt>
                <c:pt idx="125">
                  <c:v>3.1123287671232878</c:v>
                </c:pt>
                <c:pt idx="126">
                  <c:v>3.1123287671232878</c:v>
                </c:pt>
                <c:pt idx="127">
                  <c:v>3.1616438356164385</c:v>
                </c:pt>
                <c:pt idx="128">
                  <c:v>3.1616438356164385</c:v>
                </c:pt>
                <c:pt idx="129">
                  <c:v>3.4602739726027396</c:v>
                </c:pt>
                <c:pt idx="130">
                  <c:v>3.4602739726027396</c:v>
                </c:pt>
                <c:pt idx="131">
                  <c:v>3.5643835616438357</c:v>
                </c:pt>
                <c:pt idx="132">
                  <c:v>3.5643835616438357</c:v>
                </c:pt>
                <c:pt idx="133">
                  <c:v>3.989041095890411</c:v>
                </c:pt>
                <c:pt idx="134">
                  <c:v>3.989041095890411</c:v>
                </c:pt>
                <c:pt idx="135">
                  <c:v>4.0520547945205481</c:v>
                </c:pt>
                <c:pt idx="136">
                  <c:v>4.0520547945205481</c:v>
                </c:pt>
                <c:pt idx="137">
                  <c:v>4.0821917808219181</c:v>
                </c:pt>
                <c:pt idx="138">
                  <c:v>4.0821917808219181</c:v>
                </c:pt>
                <c:pt idx="139">
                  <c:v>4.0849315068493155</c:v>
                </c:pt>
                <c:pt idx="140">
                  <c:v>4.0849315068493155</c:v>
                </c:pt>
                <c:pt idx="141">
                  <c:v>4.0931506849315067</c:v>
                </c:pt>
                <c:pt idx="142">
                  <c:v>4.0931506849315067</c:v>
                </c:pt>
                <c:pt idx="143">
                  <c:v>4.2356164383561641</c:v>
                </c:pt>
                <c:pt idx="144">
                  <c:v>4.2356164383561641</c:v>
                </c:pt>
                <c:pt idx="145">
                  <c:v>4.2383561643835614</c:v>
                </c:pt>
                <c:pt idx="146">
                  <c:v>4.2383561643835614</c:v>
                </c:pt>
                <c:pt idx="147">
                  <c:v>4.3342465753424655</c:v>
                </c:pt>
                <c:pt idx="148">
                  <c:v>4.3342465753424655</c:v>
                </c:pt>
                <c:pt idx="149">
                  <c:v>4.463013698630137</c:v>
                </c:pt>
                <c:pt idx="150">
                  <c:v>4.463013698630137</c:v>
                </c:pt>
              </c:numCache>
            </c:numRef>
          </c:xVal>
          <c:yVal>
            <c:numRef>
              <c:f>PDR!$D$101:$D$251</c:f>
              <c:numCache>
                <c:formatCode>General</c:formatCode>
                <c:ptCount val="151"/>
                <c:pt idx="0">
                  <c:v>0</c:v>
                </c:pt>
                <c:pt idx="1">
                  <c:v>0</c:v>
                </c:pt>
                <c:pt idx="2">
                  <c:v>5.2083333000000004E-3</c:v>
                </c:pt>
                <c:pt idx="3">
                  <c:v>5.2083333000000004E-3</c:v>
                </c:pt>
                <c:pt idx="4">
                  <c:v>1.04166667E-2</c:v>
                </c:pt>
                <c:pt idx="5">
                  <c:v>1.04166667E-2</c:v>
                </c:pt>
                <c:pt idx="6">
                  <c:v>2.6124338600000001E-2</c:v>
                </c:pt>
                <c:pt idx="7">
                  <c:v>2.6124338600000001E-2</c:v>
                </c:pt>
                <c:pt idx="8">
                  <c:v>3.1388531400000003E-2</c:v>
                </c:pt>
                <c:pt idx="9">
                  <c:v>3.1388531400000003E-2</c:v>
                </c:pt>
                <c:pt idx="10">
                  <c:v>3.66527242E-2</c:v>
                </c:pt>
                <c:pt idx="11">
                  <c:v>3.66527242E-2</c:v>
                </c:pt>
                <c:pt idx="12">
                  <c:v>4.1916916899999997E-2</c:v>
                </c:pt>
                <c:pt idx="13">
                  <c:v>4.1916916899999997E-2</c:v>
                </c:pt>
                <c:pt idx="14">
                  <c:v>4.7181109700000001E-2</c:v>
                </c:pt>
                <c:pt idx="15">
                  <c:v>4.7181109700000001E-2</c:v>
                </c:pt>
                <c:pt idx="16">
                  <c:v>5.2445302399999998E-2</c:v>
                </c:pt>
                <c:pt idx="17">
                  <c:v>5.2445302399999998E-2</c:v>
                </c:pt>
                <c:pt idx="18">
                  <c:v>6.3032505799999999E-2</c:v>
                </c:pt>
                <c:pt idx="19">
                  <c:v>6.3032505799999999E-2</c:v>
                </c:pt>
                <c:pt idx="20">
                  <c:v>6.8326107400000002E-2</c:v>
                </c:pt>
                <c:pt idx="21">
                  <c:v>6.8326107400000002E-2</c:v>
                </c:pt>
                <c:pt idx="22">
                  <c:v>7.36197091E-2</c:v>
                </c:pt>
                <c:pt idx="23">
                  <c:v>7.36197091E-2</c:v>
                </c:pt>
                <c:pt idx="24">
                  <c:v>7.8913310799999997E-2</c:v>
                </c:pt>
                <c:pt idx="25">
                  <c:v>7.8913310799999997E-2</c:v>
                </c:pt>
                <c:pt idx="26">
                  <c:v>8.42069124E-2</c:v>
                </c:pt>
                <c:pt idx="27">
                  <c:v>8.42069124E-2</c:v>
                </c:pt>
                <c:pt idx="28">
                  <c:v>8.9500514099999998E-2</c:v>
                </c:pt>
                <c:pt idx="29">
                  <c:v>8.9500514099999998E-2</c:v>
                </c:pt>
                <c:pt idx="30">
                  <c:v>9.4794115700000001E-2</c:v>
                </c:pt>
                <c:pt idx="31">
                  <c:v>9.4794115700000001E-2</c:v>
                </c:pt>
                <c:pt idx="32">
                  <c:v>0.10011885619999999</c:v>
                </c:pt>
                <c:pt idx="33">
                  <c:v>0.10011885619999999</c:v>
                </c:pt>
                <c:pt idx="34">
                  <c:v>0.10547529160000001</c:v>
                </c:pt>
                <c:pt idx="35">
                  <c:v>0.10547529160000001</c:v>
                </c:pt>
                <c:pt idx="36">
                  <c:v>0.11092971059999999</c:v>
                </c:pt>
                <c:pt idx="37">
                  <c:v>0.11092971059999999</c:v>
                </c:pt>
                <c:pt idx="38">
                  <c:v>0.1163841295</c:v>
                </c:pt>
                <c:pt idx="39">
                  <c:v>0.1163841295</c:v>
                </c:pt>
                <c:pt idx="40">
                  <c:v>0.1218385485</c:v>
                </c:pt>
                <c:pt idx="41">
                  <c:v>0.1218385485</c:v>
                </c:pt>
                <c:pt idx="42">
                  <c:v>0.12736157649999999</c:v>
                </c:pt>
                <c:pt idx="43">
                  <c:v>0.12736157649999999</c:v>
                </c:pt>
                <c:pt idx="44">
                  <c:v>0.1328846045</c:v>
                </c:pt>
                <c:pt idx="45">
                  <c:v>0.1328846045</c:v>
                </c:pt>
                <c:pt idx="46">
                  <c:v>0.13840763249999999</c:v>
                </c:pt>
                <c:pt idx="47">
                  <c:v>0.13840763249999999</c:v>
                </c:pt>
                <c:pt idx="48">
                  <c:v>0.1549767165</c:v>
                </c:pt>
                <c:pt idx="49">
                  <c:v>0.1549767165</c:v>
                </c:pt>
                <c:pt idx="50">
                  <c:v>0.16049974450000001</c:v>
                </c:pt>
                <c:pt idx="51">
                  <c:v>0.16049974450000001</c:v>
                </c:pt>
                <c:pt idx="52">
                  <c:v>0.1660227725</c:v>
                </c:pt>
                <c:pt idx="53">
                  <c:v>0.1660227725</c:v>
                </c:pt>
                <c:pt idx="54">
                  <c:v>0.17158262060000001</c:v>
                </c:pt>
                <c:pt idx="55">
                  <c:v>0.17158262060000001</c:v>
                </c:pt>
                <c:pt idx="56">
                  <c:v>0.17714246880000001</c:v>
                </c:pt>
                <c:pt idx="57">
                  <c:v>0.17714246880000001</c:v>
                </c:pt>
                <c:pt idx="58">
                  <c:v>0.182702317</c:v>
                </c:pt>
                <c:pt idx="59">
                  <c:v>0.182702317</c:v>
                </c:pt>
                <c:pt idx="60">
                  <c:v>0.1882621652</c:v>
                </c:pt>
                <c:pt idx="61">
                  <c:v>0.1882621652</c:v>
                </c:pt>
                <c:pt idx="62">
                  <c:v>0.1938603572</c:v>
                </c:pt>
                <c:pt idx="63">
                  <c:v>0.1938603572</c:v>
                </c:pt>
                <c:pt idx="64">
                  <c:v>0.19965992290000001</c:v>
                </c:pt>
                <c:pt idx="65">
                  <c:v>0.19965992290000001</c:v>
                </c:pt>
                <c:pt idx="66">
                  <c:v>0.2054594887</c:v>
                </c:pt>
                <c:pt idx="67">
                  <c:v>0.2054594887</c:v>
                </c:pt>
                <c:pt idx="68">
                  <c:v>0.21125905449999999</c:v>
                </c:pt>
                <c:pt idx="69">
                  <c:v>0.21125905449999999</c:v>
                </c:pt>
                <c:pt idx="70">
                  <c:v>0.2170586203</c:v>
                </c:pt>
                <c:pt idx="71">
                  <c:v>0.2170586203</c:v>
                </c:pt>
                <c:pt idx="72">
                  <c:v>0.22285818600000001</c:v>
                </c:pt>
                <c:pt idx="73">
                  <c:v>0.22285818600000001</c:v>
                </c:pt>
                <c:pt idx="74">
                  <c:v>0.2286577518</c:v>
                </c:pt>
                <c:pt idx="75">
                  <c:v>0.2286577518</c:v>
                </c:pt>
                <c:pt idx="76">
                  <c:v>0.23454586059999999</c:v>
                </c:pt>
                <c:pt idx="77">
                  <c:v>0.23454586059999999</c:v>
                </c:pt>
                <c:pt idx="78">
                  <c:v>0.2404796136</c:v>
                </c:pt>
                <c:pt idx="79">
                  <c:v>0.2404796136</c:v>
                </c:pt>
                <c:pt idx="80">
                  <c:v>0.24641336659999999</c:v>
                </c:pt>
                <c:pt idx="81">
                  <c:v>0.24641336659999999</c:v>
                </c:pt>
                <c:pt idx="82">
                  <c:v>0.2523471196</c:v>
                </c:pt>
                <c:pt idx="83">
                  <c:v>0.2523471196</c:v>
                </c:pt>
                <c:pt idx="84">
                  <c:v>0.25828087259999999</c:v>
                </c:pt>
                <c:pt idx="85">
                  <c:v>0.25828087259999999</c:v>
                </c:pt>
                <c:pt idx="86">
                  <c:v>0.26421462569999998</c:v>
                </c:pt>
                <c:pt idx="87">
                  <c:v>0.26421462569999998</c:v>
                </c:pt>
                <c:pt idx="88">
                  <c:v>0.27019662059999999</c:v>
                </c:pt>
                <c:pt idx="89">
                  <c:v>0.27019662059999999</c:v>
                </c:pt>
                <c:pt idx="90">
                  <c:v>0.28225948639999998</c:v>
                </c:pt>
                <c:pt idx="91">
                  <c:v>0.28225948639999998</c:v>
                </c:pt>
                <c:pt idx="92">
                  <c:v>0.2882909192</c:v>
                </c:pt>
                <c:pt idx="93">
                  <c:v>0.2882909192</c:v>
                </c:pt>
                <c:pt idx="94">
                  <c:v>0.29437390279999998</c:v>
                </c:pt>
                <c:pt idx="95">
                  <c:v>0.29437390279999998</c:v>
                </c:pt>
                <c:pt idx="96">
                  <c:v>0.30045688640000001</c:v>
                </c:pt>
                <c:pt idx="97">
                  <c:v>0.30045688640000001</c:v>
                </c:pt>
                <c:pt idx="98">
                  <c:v>0.30659322950000001</c:v>
                </c:pt>
                <c:pt idx="99">
                  <c:v>0.30659322950000001</c:v>
                </c:pt>
                <c:pt idx="100">
                  <c:v>0.31272957260000001</c:v>
                </c:pt>
                <c:pt idx="101">
                  <c:v>0.31272957260000001</c:v>
                </c:pt>
                <c:pt idx="102">
                  <c:v>0.3190348059</c:v>
                </c:pt>
                <c:pt idx="103">
                  <c:v>0.3190348059</c:v>
                </c:pt>
                <c:pt idx="104">
                  <c:v>0.32539896660000001</c:v>
                </c:pt>
                <c:pt idx="105">
                  <c:v>0.32539896660000001</c:v>
                </c:pt>
                <c:pt idx="106">
                  <c:v>0.33176312730000002</c:v>
                </c:pt>
                <c:pt idx="107">
                  <c:v>0.33176312730000002</c:v>
                </c:pt>
                <c:pt idx="108">
                  <c:v>0.33812728800000003</c:v>
                </c:pt>
                <c:pt idx="109">
                  <c:v>0.33812728800000003</c:v>
                </c:pt>
                <c:pt idx="110">
                  <c:v>0.34474601510000003</c:v>
                </c:pt>
                <c:pt idx="111">
                  <c:v>0.34474601510000003</c:v>
                </c:pt>
                <c:pt idx="112">
                  <c:v>0.35136474220000002</c:v>
                </c:pt>
                <c:pt idx="113">
                  <c:v>0.35136474220000002</c:v>
                </c:pt>
                <c:pt idx="114">
                  <c:v>0.35798346939999998</c:v>
                </c:pt>
                <c:pt idx="115">
                  <c:v>0.35798346939999998</c:v>
                </c:pt>
                <c:pt idx="116">
                  <c:v>0.36460219649999998</c:v>
                </c:pt>
                <c:pt idx="117">
                  <c:v>0.36460219649999998</c:v>
                </c:pt>
                <c:pt idx="118">
                  <c:v>0.37129059440000001</c:v>
                </c:pt>
                <c:pt idx="119">
                  <c:v>0.37129059440000001</c:v>
                </c:pt>
                <c:pt idx="120">
                  <c:v>0.37797899229999998</c:v>
                </c:pt>
                <c:pt idx="121">
                  <c:v>0.37797899229999998</c:v>
                </c:pt>
                <c:pt idx="122">
                  <c:v>0.38466739030000002</c:v>
                </c:pt>
                <c:pt idx="123">
                  <c:v>0.38466739030000002</c:v>
                </c:pt>
                <c:pt idx="124">
                  <c:v>0.3913557882</c:v>
                </c:pt>
                <c:pt idx="125">
                  <c:v>0.3913557882</c:v>
                </c:pt>
                <c:pt idx="126">
                  <c:v>0.39804418609999997</c:v>
                </c:pt>
                <c:pt idx="127">
                  <c:v>0.39804418609999997</c:v>
                </c:pt>
                <c:pt idx="128">
                  <c:v>0.40480773460000002</c:v>
                </c:pt>
                <c:pt idx="129">
                  <c:v>0.40480773460000002</c:v>
                </c:pt>
                <c:pt idx="130">
                  <c:v>0.4118933568</c:v>
                </c:pt>
                <c:pt idx="131">
                  <c:v>0.4118933568</c:v>
                </c:pt>
                <c:pt idx="132">
                  <c:v>0.41897897899999997</c:v>
                </c:pt>
                <c:pt idx="133">
                  <c:v>0.41897897899999997</c:v>
                </c:pt>
                <c:pt idx="134">
                  <c:v>0.4260646012</c:v>
                </c:pt>
                <c:pt idx="135">
                  <c:v>0.4260646012</c:v>
                </c:pt>
                <c:pt idx="136">
                  <c:v>0.43315022339999998</c:v>
                </c:pt>
                <c:pt idx="137">
                  <c:v>0.43315022339999998</c:v>
                </c:pt>
                <c:pt idx="138">
                  <c:v>0.44023584560000001</c:v>
                </c:pt>
                <c:pt idx="139">
                  <c:v>0.44023584560000001</c:v>
                </c:pt>
                <c:pt idx="140">
                  <c:v>0.44732146779999998</c:v>
                </c:pt>
                <c:pt idx="141">
                  <c:v>0.44732146779999998</c:v>
                </c:pt>
                <c:pt idx="142">
                  <c:v>0.45440709010000002</c:v>
                </c:pt>
                <c:pt idx="143">
                  <c:v>0.45440709010000002</c:v>
                </c:pt>
                <c:pt idx="144">
                  <c:v>0.4614927123</c:v>
                </c:pt>
                <c:pt idx="145">
                  <c:v>0.4614927123</c:v>
                </c:pt>
                <c:pt idx="146">
                  <c:v>0.46857833450000003</c:v>
                </c:pt>
                <c:pt idx="147">
                  <c:v>0.46857833450000003</c:v>
                </c:pt>
                <c:pt idx="148">
                  <c:v>0.4756639567</c:v>
                </c:pt>
                <c:pt idx="149">
                  <c:v>0.4756639567</c:v>
                </c:pt>
                <c:pt idx="150">
                  <c:v>0.4756639567</c:v>
                </c:pt>
              </c:numCache>
            </c:numRef>
          </c:yVal>
          <c:smooth val="0"/>
          <c:extLst>
            <c:ext xmlns:c16="http://schemas.microsoft.com/office/drawing/2014/chart" uri="{C3380CC4-5D6E-409C-BE32-E72D297353CC}">
              <c16:uniqueId val="{00000001-077B-422B-A352-51100BCE5BEA}"/>
            </c:ext>
          </c:extLst>
        </c:ser>
        <c:dLbls>
          <c:showLegendKey val="0"/>
          <c:showVal val="0"/>
          <c:showCatName val="0"/>
          <c:showSerName val="0"/>
          <c:showPercent val="0"/>
          <c:showBubbleSize val="0"/>
        </c:dLbls>
        <c:axId val="1456984927"/>
        <c:axId val="1456985759"/>
      </c:scatterChart>
      <c:valAx>
        <c:axId val="1456984927"/>
        <c:scaling>
          <c:orientation val="minMax"/>
          <c:max val="4.5"/>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56985759"/>
        <c:crosses val="autoZero"/>
        <c:crossBetween val="midCat"/>
        <c:majorUnit val="1"/>
      </c:valAx>
      <c:valAx>
        <c:axId val="1456985759"/>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Cumulative Percent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56984927"/>
        <c:crosses val="autoZero"/>
        <c:crossBetween val="midCat"/>
        <c:majorUnit val="0.2"/>
      </c:valAx>
      <c:spPr>
        <a:solidFill>
          <a:schemeClr val="bg1"/>
        </a:solidFill>
        <a:ln>
          <a:solidFill>
            <a:schemeClr val="tx1"/>
          </a:solidFill>
        </a:ln>
        <a:effectLst/>
      </c:spPr>
    </c:plotArea>
    <c:legend>
      <c:legendPos val="b"/>
      <c:layout>
        <c:manualLayout>
          <c:xMode val="edge"/>
          <c:yMode val="edge"/>
          <c:x val="0.68779395411966948"/>
          <c:y val="6.7785010776054019E-2"/>
          <c:w val="0.28461829973232367"/>
          <c:h val="6.842550057544453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338745007409714E-2"/>
          <c:y val="0.11042979002624671"/>
          <c:w val="0.86798764490295843"/>
          <c:h val="0.76271112624499193"/>
        </c:manualLayout>
      </c:layout>
      <c:scatterChart>
        <c:scatterStyle val="lineMarker"/>
        <c:varyColors val="0"/>
        <c:ser>
          <c:idx val="0"/>
          <c:order val="0"/>
          <c:tx>
            <c:v>Aflibercept</c:v>
          </c:tx>
          <c:spPr>
            <a:ln w="19050" cap="rnd">
              <a:solidFill>
                <a:schemeClr val="accent2"/>
              </a:solidFill>
              <a:round/>
            </a:ln>
            <a:effectLst/>
          </c:spPr>
          <c:marker>
            <c:symbol val="none"/>
          </c:marker>
          <c:xVal>
            <c:numRef>
              <c:f>'CI-DME'!$C$8:$C$46</c:f>
              <c:numCache>
                <c:formatCode>General</c:formatCode>
                <c:ptCount val="39"/>
                <c:pt idx="0">
                  <c:v>0</c:v>
                </c:pt>
                <c:pt idx="1">
                  <c:v>0.55616438356164388</c:v>
                </c:pt>
                <c:pt idx="2">
                  <c:v>0.55616438356164388</c:v>
                </c:pt>
                <c:pt idx="3">
                  <c:v>0.87397260273972599</c:v>
                </c:pt>
                <c:pt idx="4">
                  <c:v>0.87397260273972599</c:v>
                </c:pt>
                <c:pt idx="5">
                  <c:v>0.8849315068493151</c:v>
                </c:pt>
                <c:pt idx="6">
                  <c:v>0.8849315068493151</c:v>
                </c:pt>
                <c:pt idx="7">
                  <c:v>1.1013698630136985</c:v>
                </c:pt>
                <c:pt idx="8">
                  <c:v>1.1013698630136985</c:v>
                </c:pt>
                <c:pt idx="9">
                  <c:v>1.2712328767123289</c:v>
                </c:pt>
                <c:pt idx="10">
                  <c:v>1.2712328767123289</c:v>
                </c:pt>
                <c:pt idx="11">
                  <c:v>1.3041095890410959</c:v>
                </c:pt>
                <c:pt idx="12">
                  <c:v>1.3041095890410959</c:v>
                </c:pt>
                <c:pt idx="13">
                  <c:v>2.0904109589041098</c:v>
                </c:pt>
                <c:pt idx="14">
                  <c:v>2.0904109589041098</c:v>
                </c:pt>
                <c:pt idx="15">
                  <c:v>2.1863013698630138</c:v>
                </c:pt>
                <c:pt idx="16">
                  <c:v>2.1863013698630138</c:v>
                </c:pt>
                <c:pt idx="17">
                  <c:v>2.3972602739726026</c:v>
                </c:pt>
                <c:pt idx="18">
                  <c:v>2.3972602739726026</c:v>
                </c:pt>
                <c:pt idx="19">
                  <c:v>2.7452054794520548</c:v>
                </c:pt>
                <c:pt idx="20">
                  <c:v>2.7452054794520548</c:v>
                </c:pt>
                <c:pt idx="21">
                  <c:v>2.7616438356164386</c:v>
                </c:pt>
                <c:pt idx="22">
                  <c:v>2.7616438356164386</c:v>
                </c:pt>
                <c:pt idx="23">
                  <c:v>2.8547945205479452</c:v>
                </c:pt>
                <c:pt idx="24">
                  <c:v>2.8547945205479452</c:v>
                </c:pt>
                <c:pt idx="25">
                  <c:v>3.0876712328767124</c:v>
                </c:pt>
                <c:pt idx="26">
                  <c:v>3.0876712328767124</c:v>
                </c:pt>
                <c:pt idx="27">
                  <c:v>3.1890410958904107</c:v>
                </c:pt>
                <c:pt idx="28">
                  <c:v>3.1890410958904107</c:v>
                </c:pt>
                <c:pt idx="29">
                  <c:v>3.2520547945205478</c:v>
                </c:pt>
                <c:pt idx="30">
                  <c:v>3.2520547945205478</c:v>
                </c:pt>
                <c:pt idx="31">
                  <c:v>3.3232876712328765</c:v>
                </c:pt>
                <c:pt idx="32">
                  <c:v>3.3232876712328765</c:v>
                </c:pt>
                <c:pt idx="33">
                  <c:v>4.0602739726027401</c:v>
                </c:pt>
                <c:pt idx="34">
                  <c:v>4.0602739726027401</c:v>
                </c:pt>
                <c:pt idx="35">
                  <c:v>4.4520547945205475</c:v>
                </c:pt>
                <c:pt idx="36">
                  <c:v>4.4520547945205475</c:v>
                </c:pt>
                <c:pt idx="37">
                  <c:v>4.463013698630137</c:v>
                </c:pt>
                <c:pt idx="38">
                  <c:v>4.463013698630137</c:v>
                </c:pt>
              </c:numCache>
            </c:numRef>
          </c:xVal>
          <c:yVal>
            <c:numRef>
              <c:f>'CI-DME'!$D$8:$D$46</c:f>
              <c:numCache>
                <c:formatCode>General</c:formatCode>
                <c:ptCount val="39"/>
                <c:pt idx="0">
                  <c:v>0</c:v>
                </c:pt>
                <c:pt idx="1">
                  <c:v>0</c:v>
                </c:pt>
                <c:pt idx="2">
                  <c:v>5.3191489E-3</c:v>
                </c:pt>
                <c:pt idx="3">
                  <c:v>5.3191489E-3</c:v>
                </c:pt>
                <c:pt idx="4">
                  <c:v>1.0784428299999999E-2</c:v>
                </c:pt>
                <c:pt idx="5">
                  <c:v>1.0784428299999999E-2</c:v>
                </c:pt>
                <c:pt idx="6">
                  <c:v>1.6249707700000001E-2</c:v>
                </c:pt>
                <c:pt idx="7">
                  <c:v>1.6249707700000001E-2</c:v>
                </c:pt>
                <c:pt idx="8">
                  <c:v>2.1807619E-2</c:v>
                </c:pt>
                <c:pt idx="9">
                  <c:v>2.1807619E-2</c:v>
                </c:pt>
                <c:pt idx="10">
                  <c:v>2.75280423E-2</c:v>
                </c:pt>
                <c:pt idx="11">
                  <c:v>2.75280423E-2</c:v>
                </c:pt>
                <c:pt idx="12">
                  <c:v>3.3248465599999999E-2</c:v>
                </c:pt>
                <c:pt idx="13">
                  <c:v>3.3248465599999999E-2</c:v>
                </c:pt>
                <c:pt idx="14">
                  <c:v>3.9367146200000001E-2</c:v>
                </c:pt>
                <c:pt idx="15">
                  <c:v>3.9367146200000001E-2</c:v>
                </c:pt>
                <c:pt idx="16">
                  <c:v>4.5645792300000002E-2</c:v>
                </c:pt>
                <c:pt idx="17">
                  <c:v>4.5645792300000002E-2</c:v>
                </c:pt>
                <c:pt idx="18">
                  <c:v>5.2008153600000002E-2</c:v>
                </c:pt>
                <c:pt idx="19">
                  <c:v>5.2008153600000002E-2</c:v>
                </c:pt>
                <c:pt idx="20">
                  <c:v>5.8591430399999998E-2</c:v>
                </c:pt>
                <c:pt idx="21">
                  <c:v>5.8591430399999998E-2</c:v>
                </c:pt>
                <c:pt idx="22">
                  <c:v>6.5174707100000007E-2</c:v>
                </c:pt>
                <c:pt idx="23">
                  <c:v>6.5174707100000007E-2</c:v>
                </c:pt>
                <c:pt idx="24">
                  <c:v>7.1804673700000002E-2</c:v>
                </c:pt>
                <c:pt idx="25">
                  <c:v>7.1804673700000002E-2</c:v>
                </c:pt>
                <c:pt idx="26">
                  <c:v>7.8482337900000004E-2</c:v>
                </c:pt>
                <c:pt idx="27">
                  <c:v>7.8482337900000004E-2</c:v>
                </c:pt>
                <c:pt idx="28">
                  <c:v>8.5160002100000007E-2</c:v>
                </c:pt>
                <c:pt idx="29">
                  <c:v>8.5160002100000007E-2</c:v>
                </c:pt>
                <c:pt idx="30">
                  <c:v>9.1837666299999995E-2</c:v>
                </c:pt>
                <c:pt idx="31">
                  <c:v>9.1837666299999995E-2</c:v>
                </c:pt>
                <c:pt idx="32">
                  <c:v>9.85647947E-2</c:v>
                </c:pt>
                <c:pt idx="33">
                  <c:v>9.85647947E-2</c:v>
                </c:pt>
                <c:pt idx="34">
                  <c:v>0.10583443350000001</c:v>
                </c:pt>
                <c:pt idx="35">
                  <c:v>0.10583443350000001</c:v>
                </c:pt>
                <c:pt idx="36">
                  <c:v>0.11316365940000001</c:v>
                </c:pt>
                <c:pt idx="37">
                  <c:v>0.11316365940000001</c:v>
                </c:pt>
                <c:pt idx="38">
                  <c:v>0.11316365940000001</c:v>
                </c:pt>
              </c:numCache>
            </c:numRef>
          </c:yVal>
          <c:smooth val="0"/>
          <c:extLst>
            <c:ext xmlns:c16="http://schemas.microsoft.com/office/drawing/2014/chart" uri="{C3380CC4-5D6E-409C-BE32-E72D297353CC}">
              <c16:uniqueId val="{00000000-08DE-4F63-8EAE-A549E57B1C50}"/>
            </c:ext>
          </c:extLst>
        </c:ser>
        <c:ser>
          <c:idx val="1"/>
          <c:order val="1"/>
          <c:tx>
            <c:v>Sham</c:v>
          </c:tx>
          <c:spPr>
            <a:ln w="19050" cap="rnd">
              <a:solidFill>
                <a:schemeClr val="accent1"/>
              </a:solidFill>
              <a:round/>
            </a:ln>
            <a:effectLst/>
          </c:spPr>
          <c:marker>
            <c:symbol val="none"/>
          </c:marker>
          <c:xVal>
            <c:numRef>
              <c:f>'CI-DME'!$C$53:$C$119</c:f>
              <c:numCache>
                <c:formatCode>General</c:formatCode>
                <c:ptCount val="67"/>
                <c:pt idx="0">
                  <c:v>0</c:v>
                </c:pt>
                <c:pt idx="1">
                  <c:v>0.31506849315068491</c:v>
                </c:pt>
                <c:pt idx="2">
                  <c:v>0.31506849315068491</c:v>
                </c:pt>
                <c:pt idx="3">
                  <c:v>0.37808219178082192</c:v>
                </c:pt>
                <c:pt idx="4">
                  <c:v>0.37808219178082192</c:v>
                </c:pt>
                <c:pt idx="5">
                  <c:v>0.42191780821917807</c:v>
                </c:pt>
                <c:pt idx="6">
                  <c:v>0.42191780821917807</c:v>
                </c:pt>
                <c:pt idx="7">
                  <c:v>0.46027397260273972</c:v>
                </c:pt>
                <c:pt idx="8">
                  <c:v>0.46027397260273972</c:v>
                </c:pt>
                <c:pt idx="9">
                  <c:v>0.56164383561643838</c:v>
                </c:pt>
                <c:pt idx="10">
                  <c:v>0.56164383561643838</c:v>
                </c:pt>
                <c:pt idx="11">
                  <c:v>0.66027397260273968</c:v>
                </c:pt>
                <c:pt idx="12">
                  <c:v>0.66027397260273968</c:v>
                </c:pt>
                <c:pt idx="13">
                  <c:v>0.71232876712328763</c:v>
                </c:pt>
                <c:pt idx="14">
                  <c:v>0.71232876712328763</c:v>
                </c:pt>
                <c:pt idx="15">
                  <c:v>0.73972602739726023</c:v>
                </c:pt>
                <c:pt idx="16">
                  <c:v>0.73972602739726023</c:v>
                </c:pt>
                <c:pt idx="17">
                  <c:v>1.0739726027397261</c:v>
                </c:pt>
                <c:pt idx="18">
                  <c:v>1.0739726027397261</c:v>
                </c:pt>
                <c:pt idx="19">
                  <c:v>1.0767123287671232</c:v>
                </c:pt>
                <c:pt idx="20">
                  <c:v>1.0767123287671232</c:v>
                </c:pt>
                <c:pt idx="21">
                  <c:v>1.2986301369863014</c:v>
                </c:pt>
                <c:pt idx="22">
                  <c:v>1.2986301369863014</c:v>
                </c:pt>
                <c:pt idx="23">
                  <c:v>1.3205479452054794</c:v>
                </c:pt>
                <c:pt idx="24">
                  <c:v>1.3205479452054794</c:v>
                </c:pt>
                <c:pt idx="25">
                  <c:v>1.3315068493150686</c:v>
                </c:pt>
                <c:pt idx="26">
                  <c:v>1.3315068493150686</c:v>
                </c:pt>
                <c:pt idx="27">
                  <c:v>1.3917808219178083</c:v>
                </c:pt>
                <c:pt idx="28">
                  <c:v>1.3917808219178083</c:v>
                </c:pt>
                <c:pt idx="29">
                  <c:v>1.4767123287671233</c:v>
                </c:pt>
                <c:pt idx="30">
                  <c:v>1.4767123287671233</c:v>
                </c:pt>
                <c:pt idx="31">
                  <c:v>1.5424657534246575</c:v>
                </c:pt>
                <c:pt idx="32">
                  <c:v>1.5424657534246575</c:v>
                </c:pt>
                <c:pt idx="33">
                  <c:v>1.6082191780821917</c:v>
                </c:pt>
                <c:pt idx="34">
                  <c:v>1.6082191780821917</c:v>
                </c:pt>
                <c:pt idx="35">
                  <c:v>1.7397260273972603</c:v>
                </c:pt>
                <c:pt idx="36">
                  <c:v>1.7397260273972603</c:v>
                </c:pt>
                <c:pt idx="37">
                  <c:v>1.8712328767123287</c:v>
                </c:pt>
                <c:pt idx="38">
                  <c:v>1.8712328767123287</c:v>
                </c:pt>
                <c:pt idx="39">
                  <c:v>1.9369863013698629</c:v>
                </c:pt>
                <c:pt idx="40">
                  <c:v>1.9369863013698629</c:v>
                </c:pt>
                <c:pt idx="41">
                  <c:v>1.9698630136986301</c:v>
                </c:pt>
                <c:pt idx="42">
                  <c:v>1.9698630136986301</c:v>
                </c:pt>
                <c:pt idx="43">
                  <c:v>2.032876712328767</c:v>
                </c:pt>
                <c:pt idx="44">
                  <c:v>2.032876712328767</c:v>
                </c:pt>
                <c:pt idx="45">
                  <c:v>2.1671232876712327</c:v>
                </c:pt>
                <c:pt idx="46">
                  <c:v>2.1671232876712327</c:v>
                </c:pt>
                <c:pt idx="47">
                  <c:v>2.2027397260273971</c:v>
                </c:pt>
                <c:pt idx="48">
                  <c:v>2.2027397260273971</c:v>
                </c:pt>
                <c:pt idx="49">
                  <c:v>2.2246575342465755</c:v>
                </c:pt>
                <c:pt idx="50">
                  <c:v>2.2246575342465755</c:v>
                </c:pt>
                <c:pt idx="51">
                  <c:v>2.2876712328767121</c:v>
                </c:pt>
                <c:pt idx="52">
                  <c:v>2.2876712328767121</c:v>
                </c:pt>
                <c:pt idx="53">
                  <c:v>2.3890410958904109</c:v>
                </c:pt>
                <c:pt idx="54">
                  <c:v>2.3890410958904109</c:v>
                </c:pt>
                <c:pt idx="55">
                  <c:v>2.6547945205479451</c:v>
                </c:pt>
                <c:pt idx="56">
                  <c:v>2.6547945205479451</c:v>
                </c:pt>
                <c:pt idx="57">
                  <c:v>2.8958904109589043</c:v>
                </c:pt>
                <c:pt idx="58">
                  <c:v>2.8958904109589043</c:v>
                </c:pt>
                <c:pt idx="59">
                  <c:v>3.4219178082191779</c:v>
                </c:pt>
                <c:pt idx="60">
                  <c:v>3.4219178082191779</c:v>
                </c:pt>
                <c:pt idx="61">
                  <c:v>3.5643835616438357</c:v>
                </c:pt>
                <c:pt idx="62">
                  <c:v>3.5643835616438357</c:v>
                </c:pt>
                <c:pt idx="63">
                  <c:v>4.1972602739726028</c:v>
                </c:pt>
                <c:pt idx="64">
                  <c:v>4.1972602739726028</c:v>
                </c:pt>
                <c:pt idx="65">
                  <c:v>4.463013698630137</c:v>
                </c:pt>
                <c:pt idx="66">
                  <c:v>4.463013698630137</c:v>
                </c:pt>
              </c:numCache>
            </c:numRef>
          </c:xVal>
          <c:yVal>
            <c:numRef>
              <c:f>'CI-DME'!$D$53:$D$119</c:f>
              <c:numCache>
                <c:formatCode>General</c:formatCode>
                <c:ptCount val="67"/>
                <c:pt idx="0">
                  <c:v>0</c:v>
                </c:pt>
                <c:pt idx="1">
                  <c:v>0</c:v>
                </c:pt>
                <c:pt idx="2">
                  <c:v>5.2356021000000003E-3</c:v>
                </c:pt>
                <c:pt idx="3">
                  <c:v>5.2356021000000003E-3</c:v>
                </c:pt>
                <c:pt idx="4">
                  <c:v>1.0526902100000001E-2</c:v>
                </c:pt>
                <c:pt idx="5">
                  <c:v>1.0526902100000001E-2</c:v>
                </c:pt>
                <c:pt idx="6">
                  <c:v>1.5818202100000001E-2</c:v>
                </c:pt>
                <c:pt idx="7">
                  <c:v>1.5818202100000001E-2</c:v>
                </c:pt>
                <c:pt idx="8">
                  <c:v>2.11095021E-2</c:v>
                </c:pt>
                <c:pt idx="9">
                  <c:v>2.11095021E-2</c:v>
                </c:pt>
                <c:pt idx="10">
                  <c:v>2.64586305E-2</c:v>
                </c:pt>
                <c:pt idx="11">
                  <c:v>2.64586305E-2</c:v>
                </c:pt>
                <c:pt idx="12">
                  <c:v>3.1807758899999997E-2</c:v>
                </c:pt>
                <c:pt idx="13">
                  <c:v>3.1807758899999997E-2</c:v>
                </c:pt>
                <c:pt idx="14">
                  <c:v>3.7186604700000001E-2</c:v>
                </c:pt>
                <c:pt idx="15">
                  <c:v>3.7186604700000001E-2</c:v>
                </c:pt>
                <c:pt idx="16">
                  <c:v>4.2565450400000003E-2</c:v>
                </c:pt>
                <c:pt idx="17">
                  <c:v>4.2565450400000003E-2</c:v>
                </c:pt>
                <c:pt idx="18">
                  <c:v>4.8036505E-2</c:v>
                </c:pt>
                <c:pt idx="19">
                  <c:v>4.8036505E-2</c:v>
                </c:pt>
                <c:pt idx="20">
                  <c:v>5.3507559599999997E-2</c:v>
                </c:pt>
                <c:pt idx="21">
                  <c:v>5.3507559599999997E-2</c:v>
                </c:pt>
                <c:pt idx="22">
                  <c:v>5.9010422600000001E-2</c:v>
                </c:pt>
                <c:pt idx="23">
                  <c:v>5.9010422600000001E-2</c:v>
                </c:pt>
                <c:pt idx="24">
                  <c:v>6.4513285599999998E-2</c:v>
                </c:pt>
                <c:pt idx="25">
                  <c:v>6.4513285599999998E-2</c:v>
                </c:pt>
                <c:pt idx="26">
                  <c:v>7.0115002499999995E-2</c:v>
                </c:pt>
                <c:pt idx="27">
                  <c:v>7.0115002499999995E-2</c:v>
                </c:pt>
                <c:pt idx="28">
                  <c:v>7.5716719299999999E-2</c:v>
                </c:pt>
                <c:pt idx="29">
                  <c:v>7.5716719299999999E-2</c:v>
                </c:pt>
                <c:pt idx="30">
                  <c:v>8.1352593000000001E-2</c:v>
                </c:pt>
                <c:pt idx="31">
                  <c:v>8.1352593000000001E-2</c:v>
                </c:pt>
                <c:pt idx="32">
                  <c:v>8.7058477499999995E-2</c:v>
                </c:pt>
                <c:pt idx="33">
                  <c:v>8.7058477499999995E-2</c:v>
                </c:pt>
                <c:pt idx="34">
                  <c:v>9.2800248099999996E-2</c:v>
                </c:pt>
                <c:pt idx="35">
                  <c:v>9.2800248099999996E-2</c:v>
                </c:pt>
                <c:pt idx="36">
                  <c:v>9.8653149699999998E-2</c:v>
                </c:pt>
                <c:pt idx="37">
                  <c:v>9.8653149699999998E-2</c:v>
                </c:pt>
                <c:pt idx="38">
                  <c:v>0.1045443056</c:v>
                </c:pt>
                <c:pt idx="39">
                  <c:v>0.1045443056</c:v>
                </c:pt>
                <c:pt idx="40">
                  <c:v>0.1105140102</c:v>
                </c:pt>
                <c:pt idx="41">
                  <c:v>0.1105140102</c:v>
                </c:pt>
                <c:pt idx="42">
                  <c:v>0.11652405070000001</c:v>
                </c:pt>
                <c:pt idx="43">
                  <c:v>0.11652405070000001</c:v>
                </c:pt>
                <c:pt idx="44">
                  <c:v>0.1226593003</c:v>
                </c:pt>
                <c:pt idx="45">
                  <c:v>0.1226593003</c:v>
                </c:pt>
                <c:pt idx="46">
                  <c:v>0.1290632471</c:v>
                </c:pt>
                <c:pt idx="47">
                  <c:v>0.1290632471</c:v>
                </c:pt>
                <c:pt idx="48">
                  <c:v>0.1355627751</c:v>
                </c:pt>
                <c:pt idx="49">
                  <c:v>0.1355627751</c:v>
                </c:pt>
                <c:pt idx="50">
                  <c:v>0.14206230310000001</c:v>
                </c:pt>
                <c:pt idx="51">
                  <c:v>0.14206230310000001</c:v>
                </c:pt>
                <c:pt idx="52">
                  <c:v>0.14856183110000001</c:v>
                </c:pt>
                <c:pt idx="53">
                  <c:v>0.14856183110000001</c:v>
                </c:pt>
                <c:pt idx="54">
                  <c:v>0.15511135549999999</c:v>
                </c:pt>
                <c:pt idx="55">
                  <c:v>0.15511135549999999</c:v>
                </c:pt>
                <c:pt idx="56">
                  <c:v>0.16176402200000001</c:v>
                </c:pt>
                <c:pt idx="57">
                  <c:v>0.16176402200000001</c:v>
                </c:pt>
                <c:pt idx="58">
                  <c:v>0.1685789486</c:v>
                </c:pt>
                <c:pt idx="59">
                  <c:v>0.1685789486</c:v>
                </c:pt>
                <c:pt idx="60">
                  <c:v>0.17600235080000001</c:v>
                </c:pt>
                <c:pt idx="61">
                  <c:v>0.17600235080000001</c:v>
                </c:pt>
                <c:pt idx="62">
                  <c:v>0.18342575310000001</c:v>
                </c:pt>
                <c:pt idx="63">
                  <c:v>0.18342575310000001</c:v>
                </c:pt>
                <c:pt idx="64">
                  <c:v>0.1909866257</c:v>
                </c:pt>
                <c:pt idx="65">
                  <c:v>0.1909866257</c:v>
                </c:pt>
                <c:pt idx="66">
                  <c:v>0.1909866257</c:v>
                </c:pt>
              </c:numCache>
            </c:numRef>
          </c:yVal>
          <c:smooth val="0"/>
          <c:extLst>
            <c:ext xmlns:c16="http://schemas.microsoft.com/office/drawing/2014/chart" uri="{C3380CC4-5D6E-409C-BE32-E72D297353CC}">
              <c16:uniqueId val="{00000001-08DE-4F63-8EAE-A549E57B1C50}"/>
            </c:ext>
          </c:extLst>
        </c:ser>
        <c:dLbls>
          <c:showLegendKey val="0"/>
          <c:showVal val="0"/>
          <c:showCatName val="0"/>
          <c:showSerName val="0"/>
          <c:showPercent val="0"/>
          <c:showBubbleSize val="0"/>
        </c:dLbls>
        <c:axId val="1871983135"/>
        <c:axId val="1871986879"/>
      </c:scatterChart>
      <c:valAx>
        <c:axId val="1871983135"/>
        <c:scaling>
          <c:orientation val="minMax"/>
          <c:max val="4.5"/>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71986879"/>
        <c:crosses val="autoZero"/>
        <c:crossBetween val="midCat"/>
        <c:majorUnit val="1"/>
      </c:valAx>
      <c:valAx>
        <c:axId val="1871986879"/>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Cumulative Percent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71983135"/>
        <c:crosses val="autoZero"/>
        <c:crossBetween val="midCat"/>
        <c:majorUnit val="0.2"/>
      </c:valAx>
      <c:spPr>
        <a:solidFill>
          <a:schemeClr val="bg1"/>
        </a:solidFill>
        <a:ln>
          <a:solidFill>
            <a:schemeClr val="tx1"/>
          </a:solidFill>
        </a:ln>
        <a:effectLst/>
      </c:spPr>
    </c:plotArea>
    <c:legend>
      <c:legendPos val="b"/>
      <c:layout>
        <c:manualLayout>
          <c:xMode val="edge"/>
          <c:yMode val="edge"/>
          <c:x val="0.67060271215809364"/>
          <c:y val="0.14301841379599531"/>
          <c:w val="0.28272146733088815"/>
          <c:h val="7.2344788875274249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46878605422949"/>
          <c:y val="4.229811137041177E-2"/>
          <c:w val="0.83069615998029489"/>
          <c:h val="0.77796888813407206"/>
        </c:manualLayout>
      </c:layout>
      <c:scatterChart>
        <c:scatterStyle val="lineMarker"/>
        <c:varyColors val="0"/>
        <c:ser>
          <c:idx val="0"/>
          <c:order val="0"/>
          <c:tx>
            <c:strRef>
              <c:f>VA!$J$1</c:f>
              <c:strCache>
                <c:ptCount val="1"/>
                <c:pt idx="0">
                  <c:v>Aflibercept</c:v>
                </c:pt>
              </c:strCache>
            </c:strRef>
          </c:tx>
          <c:spPr>
            <a:ln w="19050" cap="rnd">
              <a:solidFill>
                <a:schemeClr val="accent2"/>
              </a:solidFill>
              <a:round/>
            </a:ln>
            <a:effectLst/>
          </c:spPr>
          <c:marker>
            <c:symbol val="none"/>
          </c:marker>
          <c:xVal>
            <c:numRef>
              <c:f>VA!$I$2:$I$16</c:f>
              <c:numCache>
                <c:formatCode>General</c:formatCode>
                <c:ptCount val="15"/>
                <c:pt idx="0">
                  <c:v>0</c:v>
                </c:pt>
                <c:pt idx="1">
                  <c:v>8.3333333333333329E-2</c:v>
                </c:pt>
                <c:pt idx="2">
                  <c:v>0.16666666666666666</c:v>
                </c:pt>
                <c:pt idx="3">
                  <c:v>0.33333333333333331</c:v>
                </c:pt>
                <c:pt idx="4">
                  <c:v>0.66666666666666663</c:v>
                </c:pt>
                <c:pt idx="5">
                  <c:v>1</c:v>
                </c:pt>
                <c:pt idx="6">
                  <c:v>1.3333333333333333</c:v>
                </c:pt>
                <c:pt idx="7">
                  <c:v>1.6666666666666667</c:v>
                </c:pt>
                <c:pt idx="8">
                  <c:v>2</c:v>
                </c:pt>
                <c:pt idx="9">
                  <c:v>2.3333333333333335</c:v>
                </c:pt>
                <c:pt idx="10">
                  <c:v>2.6666666666666665</c:v>
                </c:pt>
                <c:pt idx="11">
                  <c:v>3</c:v>
                </c:pt>
                <c:pt idx="12">
                  <c:v>3.3333333333333335</c:v>
                </c:pt>
                <c:pt idx="13">
                  <c:v>3.6666666666666665</c:v>
                </c:pt>
                <c:pt idx="14">
                  <c:v>4</c:v>
                </c:pt>
              </c:numCache>
            </c:numRef>
          </c:xVal>
          <c:yVal>
            <c:numRef>
              <c:f>VA!$J$2:$J$16</c:f>
              <c:numCache>
                <c:formatCode>General</c:formatCode>
                <c:ptCount val="15"/>
                <c:pt idx="0">
                  <c:v>0</c:v>
                </c:pt>
                <c:pt idx="1">
                  <c:v>0.52268307219999999</c:v>
                </c:pt>
                <c:pt idx="2">
                  <c:v>1.0208620612999999</c:v>
                </c:pt>
                <c:pt idx="3">
                  <c:v>0.71852397879999996</c:v>
                </c:pt>
                <c:pt idx="4">
                  <c:v>-0.59884464400000004</c:v>
                </c:pt>
                <c:pt idx="5">
                  <c:v>-0.59443011099999998</c:v>
                </c:pt>
                <c:pt idx="6">
                  <c:v>-1.1577511549999999</c:v>
                </c:pt>
                <c:pt idx="7">
                  <c:v>-0.84582258300000002</c:v>
                </c:pt>
                <c:pt idx="8">
                  <c:v>-0.87374032499999998</c:v>
                </c:pt>
                <c:pt idx="9">
                  <c:v>-2.0070240849999998</c:v>
                </c:pt>
                <c:pt idx="10">
                  <c:v>-1.6319793600000001</c:v>
                </c:pt>
                <c:pt idx="11">
                  <c:v>-1.2517302100000001</c:v>
                </c:pt>
                <c:pt idx="12">
                  <c:v>-2.0161688820000001</c:v>
                </c:pt>
                <c:pt idx="13">
                  <c:v>-1.5672046559999999</c:v>
                </c:pt>
                <c:pt idx="14">
                  <c:v>-2.6919595040000002</c:v>
                </c:pt>
              </c:numCache>
            </c:numRef>
          </c:yVal>
          <c:smooth val="0"/>
          <c:extLst>
            <c:ext xmlns:c16="http://schemas.microsoft.com/office/drawing/2014/chart" uri="{C3380CC4-5D6E-409C-BE32-E72D297353CC}">
              <c16:uniqueId val="{00000000-BDA5-4EAB-AEA5-6F2B0075DB08}"/>
            </c:ext>
          </c:extLst>
        </c:ser>
        <c:ser>
          <c:idx val="1"/>
          <c:order val="1"/>
          <c:tx>
            <c:v>Sham</c:v>
          </c:tx>
          <c:spPr>
            <a:ln w="19050" cap="rnd">
              <a:solidFill>
                <a:schemeClr val="accent1"/>
              </a:solidFill>
              <a:round/>
            </a:ln>
            <a:effectLst/>
          </c:spPr>
          <c:marker>
            <c:symbol val="none"/>
          </c:marker>
          <c:xVal>
            <c:numRef>
              <c:f>VA!$I$2:$I$16</c:f>
              <c:numCache>
                <c:formatCode>General</c:formatCode>
                <c:ptCount val="15"/>
                <c:pt idx="0">
                  <c:v>0</c:v>
                </c:pt>
                <c:pt idx="1">
                  <c:v>8.3333333333333329E-2</c:v>
                </c:pt>
                <c:pt idx="2">
                  <c:v>0.16666666666666666</c:v>
                </c:pt>
                <c:pt idx="3">
                  <c:v>0.33333333333333331</c:v>
                </c:pt>
                <c:pt idx="4">
                  <c:v>0.66666666666666663</c:v>
                </c:pt>
                <c:pt idx="5">
                  <c:v>1</c:v>
                </c:pt>
                <c:pt idx="6">
                  <c:v>1.3333333333333333</c:v>
                </c:pt>
                <c:pt idx="7">
                  <c:v>1.6666666666666667</c:v>
                </c:pt>
                <c:pt idx="8">
                  <c:v>2</c:v>
                </c:pt>
                <c:pt idx="9">
                  <c:v>2.3333333333333335</c:v>
                </c:pt>
                <c:pt idx="10">
                  <c:v>2.6666666666666665</c:v>
                </c:pt>
                <c:pt idx="11">
                  <c:v>3</c:v>
                </c:pt>
                <c:pt idx="12">
                  <c:v>3.3333333333333335</c:v>
                </c:pt>
                <c:pt idx="13">
                  <c:v>3.6666666666666665</c:v>
                </c:pt>
                <c:pt idx="14">
                  <c:v>4</c:v>
                </c:pt>
              </c:numCache>
            </c:numRef>
          </c:xVal>
          <c:yVal>
            <c:numRef>
              <c:f>VA!$K$2:$K$17</c:f>
              <c:numCache>
                <c:formatCode>General</c:formatCode>
                <c:ptCount val="16"/>
                <c:pt idx="0">
                  <c:v>0</c:v>
                </c:pt>
                <c:pt idx="1">
                  <c:v>-8.5106382999999994E-2</c:v>
                </c:pt>
                <c:pt idx="2">
                  <c:v>0.1464086013</c:v>
                </c:pt>
                <c:pt idx="3">
                  <c:v>-4.020891E-2</c:v>
                </c:pt>
                <c:pt idx="4">
                  <c:v>-0.56321839100000004</c:v>
                </c:pt>
                <c:pt idx="5">
                  <c:v>-1.2552429169999999</c:v>
                </c:pt>
                <c:pt idx="6">
                  <c:v>-1.3168643609999999</c:v>
                </c:pt>
                <c:pt idx="7">
                  <c:v>-1.5642315760000001</c:v>
                </c:pt>
                <c:pt idx="8">
                  <c:v>-1.9686653730000001</c:v>
                </c:pt>
                <c:pt idx="9">
                  <c:v>-1.244110059</c:v>
                </c:pt>
                <c:pt idx="10">
                  <c:v>-1.8536585370000001</c:v>
                </c:pt>
                <c:pt idx="11">
                  <c:v>-1.8522311039999999</c:v>
                </c:pt>
                <c:pt idx="12">
                  <c:v>-1.6303876159999999</c:v>
                </c:pt>
                <c:pt idx="13">
                  <c:v>-2.2327225820000001</c:v>
                </c:pt>
                <c:pt idx="14">
                  <c:v>-2.3925334629999999</c:v>
                </c:pt>
              </c:numCache>
            </c:numRef>
          </c:yVal>
          <c:smooth val="0"/>
          <c:extLst>
            <c:ext xmlns:c16="http://schemas.microsoft.com/office/drawing/2014/chart" uri="{C3380CC4-5D6E-409C-BE32-E72D297353CC}">
              <c16:uniqueId val="{00000001-BDA5-4EAB-AEA5-6F2B0075DB08}"/>
            </c:ext>
          </c:extLst>
        </c:ser>
        <c:dLbls>
          <c:showLegendKey val="0"/>
          <c:showVal val="0"/>
          <c:showCatName val="0"/>
          <c:showSerName val="0"/>
          <c:showPercent val="0"/>
          <c:showBubbleSize val="0"/>
        </c:dLbls>
        <c:axId val="1896071279"/>
        <c:axId val="1896075439"/>
      </c:scatterChart>
      <c:valAx>
        <c:axId val="1896071279"/>
        <c:scaling>
          <c:orientation val="minMax"/>
          <c:max val="4"/>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96075439"/>
        <c:crosses val="autoZero"/>
        <c:crossBetween val="midCat"/>
        <c:majorUnit val="1"/>
      </c:valAx>
      <c:valAx>
        <c:axId val="1896075439"/>
        <c:scaling>
          <c:orientation val="minMax"/>
          <c:max val="10"/>
          <c:min val="-1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Visual Acuity Mean Change, </a:t>
                </a:r>
              </a:p>
              <a:p>
                <a:pPr>
                  <a:defRPr/>
                </a:pPr>
                <a:r>
                  <a:rPr lang="en-US"/>
                  <a:t>Letter Score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96071279"/>
        <c:crosses val="autoZero"/>
        <c:crossBetween val="midCat"/>
        <c:majorUnit val="2.5"/>
        <c:minorUnit val="0.5"/>
      </c:valAx>
      <c:spPr>
        <a:solidFill>
          <a:srgbClr val="000000"/>
        </a:solidFill>
        <a:ln>
          <a:solidFill>
            <a:schemeClr val="tx1"/>
          </a:solidFill>
        </a:ln>
        <a:effectLst/>
      </c:spPr>
    </c:plotArea>
    <c:legend>
      <c:legendPos val="b"/>
      <c:layout>
        <c:manualLayout>
          <c:xMode val="edge"/>
          <c:yMode val="edge"/>
          <c:x val="0.65725644900736879"/>
          <c:y val="7.1204185678311036E-2"/>
          <c:w val="0.27424759576146834"/>
          <c:h val="7.354983611337873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35550509057416"/>
          <c:y val="3.4367383176248358E-2"/>
          <c:w val="0.83177453086478526"/>
          <c:h val="0.80995099269502602"/>
        </c:manualLayout>
      </c:layout>
      <c:lineChart>
        <c:grouping val="standard"/>
        <c:varyColors val="0"/>
        <c:ser>
          <c:idx val="0"/>
          <c:order val="0"/>
          <c:tx>
            <c:strRef>
              <c:f>'[Chart in Microsoft PowerPoint]AB Fig 2 - VA Plot (24MAR2020)'!$I$3</c:f>
              <c:strCache>
                <c:ptCount val="1"/>
                <c:pt idx="0">
                  <c:v>Vitrectomy + PRP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'[Chart in Microsoft PowerPoint]AB Fig 2 - VA Plot (24MAR2020)'!$F$2:$F$10</c:f>
                <c:numCache>
                  <c:formatCode>General</c:formatCode>
                  <c:ptCount val="9"/>
                  <c:pt idx="0">
                    <c:v>5.5700982729999993</c:v>
                  </c:pt>
                  <c:pt idx="1">
                    <c:v>5.3512901209999981</c:v>
                  </c:pt>
                  <c:pt idx="2">
                    <c:v>4.8557306959999949</c:v>
                  </c:pt>
                  <c:pt idx="3">
                    <c:v>4.6396073890000054</c:v>
                  </c:pt>
                  <c:pt idx="4">
                    <c:v>4.170943543000007</c:v>
                  </c:pt>
                  <c:pt idx="5">
                    <c:v>4.0775452230000013</c:v>
                  </c:pt>
                  <c:pt idx="6">
                    <c:v>4.5967317549999933</c:v>
                  </c:pt>
                  <c:pt idx="7">
                    <c:v>4.4570829209999943</c:v>
                  </c:pt>
                  <c:pt idx="8">
                    <c:v>5.1109096940000001</c:v>
                  </c:pt>
                </c:numCache>
              </c:numRef>
            </c:plus>
            <c:minus>
              <c:numRef>
                <c:f>'[Chart in Microsoft PowerPoint]AB Fig 2 - VA Plot (24MAR2020)'!$G$2:$G$10</c:f>
                <c:numCache>
                  <c:formatCode>General</c:formatCode>
                  <c:ptCount val="9"/>
                  <c:pt idx="0">
                    <c:v>5.5700982720000027</c:v>
                  </c:pt>
                  <c:pt idx="1">
                    <c:v>5.3512901210000052</c:v>
                  </c:pt>
                  <c:pt idx="2">
                    <c:v>4.8557306950000054</c:v>
                  </c:pt>
                  <c:pt idx="3">
                    <c:v>4.6396073890000054</c:v>
                  </c:pt>
                  <c:pt idx="4">
                    <c:v>4.170943543000007</c:v>
                  </c:pt>
                  <c:pt idx="5">
                    <c:v>4.077545224000005</c:v>
                  </c:pt>
                  <c:pt idx="6">
                    <c:v>4.5967317540000039</c:v>
                  </c:pt>
                  <c:pt idx="7">
                    <c:v>4.4570829219999979</c:v>
                  </c:pt>
                  <c:pt idx="8">
                    <c:v>5.1109096940000001</c:v>
                  </c:pt>
                </c:numCache>
              </c:numRef>
            </c:minus>
            <c:spPr>
              <a:noFill/>
              <a:ln w="9525" cap="flat" cmpd="sng" algn="ctr">
                <a:solidFill>
                  <a:schemeClr val="tx1">
                    <a:lumMod val="65000"/>
                    <a:lumOff val="35000"/>
                  </a:schemeClr>
                </a:solidFill>
                <a:round/>
              </a:ln>
              <a:effectLst/>
            </c:spPr>
          </c:errBars>
          <c:cat>
            <c:numRef>
              <c:f>'[Chart in Microsoft PowerPoint]AB Fig 2 - VA Plot (24MAR2020)'!$H$4:$H$12</c:f>
              <c:numCache>
                <c:formatCode>General</c:formatCode>
                <c:ptCount val="9"/>
                <c:pt idx="0">
                  <c:v>0</c:v>
                </c:pt>
                <c:pt idx="1">
                  <c:v>4</c:v>
                </c:pt>
                <c:pt idx="2">
                  <c:v>12</c:v>
                </c:pt>
                <c:pt idx="3">
                  <c:v>24</c:v>
                </c:pt>
                <c:pt idx="4">
                  <c:v>36</c:v>
                </c:pt>
                <c:pt idx="5">
                  <c:v>52</c:v>
                </c:pt>
                <c:pt idx="6">
                  <c:v>68</c:v>
                </c:pt>
                <c:pt idx="7">
                  <c:v>84</c:v>
                </c:pt>
                <c:pt idx="8">
                  <c:v>104</c:v>
                </c:pt>
              </c:numCache>
            </c:numRef>
          </c:cat>
          <c:val>
            <c:numRef>
              <c:f>'[Chart in Microsoft PowerPoint]AB Fig 2 - VA Plot (24MAR2020)'!$I$4:$I$12</c:f>
              <c:numCache>
                <c:formatCode>General</c:formatCode>
                <c:ptCount val="9"/>
                <c:pt idx="0">
                  <c:v>33.523809524000001</c:v>
                </c:pt>
                <c:pt idx="1">
                  <c:v>62.303030303</c:v>
                </c:pt>
                <c:pt idx="2">
                  <c:v>67.303921568999996</c:v>
                </c:pt>
                <c:pt idx="3">
                  <c:v>69.010204082000001</c:v>
                </c:pt>
                <c:pt idx="4">
                  <c:v>72.101010101</c:v>
                </c:pt>
                <c:pt idx="5">
                  <c:v>72.683673468999999</c:v>
                </c:pt>
                <c:pt idx="6">
                  <c:v>71.782608695999997</c:v>
                </c:pt>
                <c:pt idx="7">
                  <c:v>72.295454544999998</c:v>
                </c:pt>
                <c:pt idx="8">
                  <c:v>70.988505747000005</c:v>
                </c:pt>
              </c:numCache>
            </c:numRef>
          </c:val>
          <c:smooth val="0"/>
          <c:extLst>
            <c:ext xmlns:c16="http://schemas.microsoft.com/office/drawing/2014/chart" uri="{C3380CC4-5D6E-409C-BE32-E72D297353CC}">
              <c16:uniqueId val="{00000000-BD10-411A-8AC9-7BDE075A97F1}"/>
            </c:ext>
          </c:extLst>
        </c:ser>
        <c:ser>
          <c:idx val="1"/>
          <c:order val="1"/>
          <c:tx>
            <c:strRef>
              <c:f>'[Chart in Microsoft PowerPoint]AB Fig 2 - VA Plot (24MAR2020)'!$J$3</c:f>
              <c:strCache>
                <c:ptCount val="1"/>
                <c:pt idx="0">
                  <c:v>Aflibercept</c:v>
                </c:pt>
              </c:strCache>
            </c:strRef>
          </c:tx>
          <c:spPr>
            <a:ln w="28575" cap="rnd">
              <a:solidFill>
                <a:schemeClr val="tx2"/>
              </a:solidFill>
              <a:round/>
            </a:ln>
            <a:effectLst/>
          </c:spPr>
          <c:marker>
            <c:symbol val="circle"/>
            <c:size val="5"/>
            <c:spPr>
              <a:solidFill>
                <a:schemeClr val="tx2"/>
              </a:solidFill>
              <a:ln w="9525">
                <a:solidFill>
                  <a:schemeClr val="tx2"/>
                </a:solidFill>
              </a:ln>
              <a:effectLst/>
            </c:spPr>
          </c:marker>
          <c:errBars>
            <c:errDir val="y"/>
            <c:errBarType val="both"/>
            <c:errValType val="cust"/>
            <c:noEndCap val="0"/>
            <c:plus>
              <c:numRef>
                <c:f>'[Chart in Microsoft PowerPoint]AB Fig 2 - VA Plot (24MAR2020)'!$F$11:$F$19</c:f>
                <c:numCache>
                  <c:formatCode>General</c:formatCode>
                  <c:ptCount val="9"/>
                  <c:pt idx="0">
                    <c:v>5.581102333999997</c:v>
                  </c:pt>
                  <c:pt idx="1">
                    <c:v>5.9853989189999979</c:v>
                  </c:pt>
                  <c:pt idx="2">
                    <c:v>5.031889415000002</c:v>
                  </c:pt>
                  <c:pt idx="3">
                    <c:v>4.7975843239999989</c:v>
                  </c:pt>
                  <c:pt idx="4">
                    <c:v>3.7058001370000113</c:v>
                  </c:pt>
                  <c:pt idx="5">
                    <c:v>4.1281209779999983</c:v>
                  </c:pt>
                  <c:pt idx="6">
                    <c:v>4.5555270730000075</c:v>
                  </c:pt>
                  <c:pt idx="7">
                    <c:v>3.7504972230000106</c:v>
                  </c:pt>
                  <c:pt idx="8">
                    <c:v>3.4316748749999988</c:v>
                  </c:pt>
                </c:numCache>
              </c:numRef>
            </c:plus>
            <c:minus>
              <c:numRef>
                <c:f>'[Chart in Microsoft PowerPoint]AB Fig 2 - VA Plot (24MAR2020)'!$G$11:$G$19</c:f>
                <c:numCache>
                  <c:formatCode>General</c:formatCode>
                  <c:ptCount val="9"/>
                  <c:pt idx="0">
                    <c:v>5.5811023340000006</c:v>
                  </c:pt>
                  <c:pt idx="1">
                    <c:v>5.985398919000005</c:v>
                  </c:pt>
                  <c:pt idx="2">
                    <c:v>5.0318894149999949</c:v>
                  </c:pt>
                  <c:pt idx="3">
                    <c:v>4.7975843239999989</c:v>
                  </c:pt>
                  <c:pt idx="4">
                    <c:v>3.7058001369999971</c:v>
                  </c:pt>
                  <c:pt idx="5">
                    <c:v>4.128120979000002</c:v>
                  </c:pt>
                  <c:pt idx="6">
                    <c:v>4.5555270729999933</c:v>
                  </c:pt>
                  <c:pt idx="7">
                    <c:v>3.7504972240000001</c:v>
                  </c:pt>
                  <c:pt idx="8">
                    <c:v>3.4316748749999988</c:v>
                  </c:pt>
                </c:numCache>
              </c:numRef>
            </c:minus>
            <c:spPr>
              <a:noFill/>
              <a:ln w="9525" cap="flat" cmpd="sng" algn="ctr">
                <a:solidFill>
                  <a:schemeClr val="tx1">
                    <a:lumMod val="65000"/>
                    <a:lumOff val="35000"/>
                  </a:schemeClr>
                </a:solidFill>
                <a:round/>
              </a:ln>
              <a:effectLst/>
            </c:spPr>
          </c:errBars>
          <c:cat>
            <c:numRef>
              <c:f>'[Chart in Microsoft PowerPoint]AB Fig 2 - VA Plot (24MAR2020)'!$H$4:$H$12</c:f>
              <c:numCache>
                <c:formatCode>General</c:formatCode>
                <c:ptCount val="9"/>
                <c:pt idx="0">
                  <c:v>0</c:v>
                </c:pt>
                <c:pt idx="1">
                  <c:v>4</c:v>
                </c:pt>
                <c:pt idx="2">
                  <c:v>12</c:v>
                </c:pt>
                <c:pt idx="3">
                  <c:v>24</c:v>
                </c:pt>
                <c:pt idx="4">
                  <c:v>36</c:v>
                </c:pt>
                <c:pt idx="5">
                  <c:v>52</c:v>
                </c:pt>
                <c:pt idx="6">
                  <c:v>68</c:v>
                </c:pt>
                <c:pt idx="7">
                  <c:v>84</c:v>
                </c:pt>
                <c:pt idx="8">
                  <c:v>104</c:v>
                </c:pt>
              </c:numCache>
            </c:numRef>
          </c:cat>
          <c:val>
            <c:numRef>
              <c:f>'[Chart in Microsoft PowerPoint]AB Fig 2 - VA Plot (24MAR2020)'!$J$4:$J$12</c:f>
              <c:numCache>
                <c:formatCode>General</c:formatCode>
                <c:ptCount val="9"/>
                <c:pt idx="0">
                  <c:v>35.58</c:v>
                </c:pt>
                <c:pt idx="1">
                  <c:v>52.642105262999998</c:v>
                </c:pt>
                <c:pt idx="2">
                  <c:v>63.711340206000003</c:v>
                </c:pt>
                <c:pt idx="3">
                  <c:v>69.381443298999997</c:v>
                </c:pt>
                <c:pt idx="4">
                  <c:v>72.258064516000005</c:v>
                </c:pt>
                <c:pt idx="5">
                  <c:v>70.526315788999995</c:v>
                </c:pt>
                <c:pt idx="6">
                  <c:v>68.666666667000001</c:v>
                </c:pt>
                <c:pt idx="7">
                  <c:v>71.853932584000006</c:v>
                </c:pt>
                <c:pt idx="8">
                  <c:v>73.655555555999996</c:v>
                </c:pt>
              </c:numCache>
            </c:numRef>
          </c:val>
          <c:smooth val="0"/>
          <c:extLst>
            <c:ext xmlns:c16="http://schemas.microsoft.com/office/drawing/2014/chart" uri="{C3380CC4-5D6E-409C-BE32-E72D297353CC}">
              <c16:uniqueId val="{00000001-BD10-411A-8AC9-7BDE075A97F1}"/>
            </c:ext>
          </c:extLst>
        </c:ser>
        <c:dLbls>
          <c:showLegendKey val="0"/>
          <c:showVal val="0"/>
          <c:showCatName val="0"/>
          <c:showSerName val="0"/>
          <c:showPercent val="0"/>
          <c:showBubbleSize val="0"/>
        </c:dLbls>
        <c:marker val="1"/>
        <c:smooth val="0"/>
        <c:axId val="1325634816"/>
        <c:axId val="1871865472"/>
      </c:lineChart>
      <c:catAx>
        <c:axId val="132563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71865472"/>
        <c:crosses val="autoZero"/>
        <c:auto val="1"/>
        <c:lblAlgn val="ctr"/>
        <c:lblOffset val="100"/>
        <c:noMultiLvlLbl val="0"/>
      </c:catAx>
      <c:valAx>
        <c:axId val="1871865472"/>
        <c:scaling>
          <c:orientation val="minMax"/>
          <c:max val="10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b="1"/>
                  <a:t>Visual</a:t>
                </a:r>
                <a:r>
                  <a:rPr lang="en-US" b="1" baseline="0"/>
                  <a:t> Acuity Letter Score</a:t>
                </a:r>
                <a:endParaRPr lang="en-US" b="1"/>
              </a:p>
            </c:rich>
          </c:tx>
          <c:layout>
            <c:manualLayout>
              <c:xMode val="edge"/>
              <c:yMode val="edge"/>
              <c:x val="7.1138780378150496E-2"/>
              <c:y val="0.2430574040038779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25634816"/>
        <c:crosses val="autoZero"/>
        <c:crossBetween val="between"/>
      </c:valAx>
      <c:spPr>
        <a:solidFill>
          <a:schemeClr val="bg1"/>
        </a:solid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615-448B-BE15-05D7C556D968}"/>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615-448B-BE15-05D7C556D968}"/>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615-448B-BE15-05D7C556D968}"/>
            </c:ext>
          </c:extLst>
        </c:ser>
        <c:dLbls>
          <c:showLegendKey val="0"/>
          <c:showVal val="0"/>
          <c:showCatName val="0"/>
          <c:showSerName val="0"/>
          <c:showPercent val="0"/>
          <c:showBubbleSize val="0"/>
        </c:dLbls>
        <c:smooth val="0"/>
        <c:axId val="1349178352"/>
        <c:axId val="1349177520"/>
      </c:lineChart>
      <c:catAx>
        <c:axId val="134917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9177520"/>
        <c:crosses val="autoZero"/>
        <c:auto val="1"/>
        <c:lblAlgn val="ctr"/>
        <c:lblOffset val="100"/>
        <c:noMultiLvlLbl val="0"/>
      </c:catAx>
      <c:valAx>
        <c:axId val="13491775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9178352"/>
        <c:crosses val="autoZero"/>
        <c:crossBetween val="between"/>
      </c:valAx>
      <c:spPr>
        <a:solidFill>
          <a:schemeClr val="bg2"/>
        </a:solid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9210137795276E-2"/>
          <c:y val="4.0330029507257045E-2"/>
          <c:w val="0.90242039862204726"/>
          <c:h val="0.71972092029275836"/>
        </c:manualLayout>
      </c:layout>
      <c:lineChart>
        <c:grouping val="standard"/>
        <c:varyColors val="0"/>
        <c:ser>
          <c:idx val="0"/>
          <c:order val="0"/>
          <c:tx>
            <c:strRef>
              <c:f>Sheet1!$B$1</c:f>
              <c:strCache>
                <c:ptCount val="1"/>
                <c:pt idx="0">
                  <c:v>Ranibizumab</c:v>
                </c:pt>
              </c:strCache>
            </c:strRef>
          </c:tx>
          <c:spPr>
            <a:ln w="28575" cap="rnd">
              <a:solidFill>
                <a:schemeClr val="tx2">
                  <a:lumMod val="90000"/>
                </a:schemeClr>
              </a:solidFill>
              <a:round/>
            </a:ln>
            <a:effectLst/>
          </c:spPr>
          <c:marker>
            <c:symbol val="none"/>
          </c:marker>
          <c:cat>
            <c:numRef>
              <c:f>Sheet1!$A$2:$A$17</c:f>
              <c:numCache>
                <c:formatCode>General</c:formatCode>
                <c:ptCount val="16"/>
                <c:pt idx="0">
                  <c:v>0</c:v>
                </c:pt>
                <c:pt idx="1">
                  <c:v>16</c:v>
                </c:pt>
                <c:pt idx="2">
                  <c:v>32</c:v>
                </c:pt>
                <c:pt idx="3">
                  <c:v>52</c:v>
                </c:pt>
                <c:pt idx="4">
                  <c:v>68</c:v>
                </c:pt>
                <c:pt idx="5">
                  <c:v>84</c:v>
                </c:pt>
                <c:pt idx="6">
                  <c:v>104</c:v>
                </c:pt>
                <c:pt idx="7">
                  <c:v>120</c:v>
                </c:pt>
                <c:pt idx="8">
                  <c:v>136</c:v>
                </c:pt>
                <c:pt idx="9">
                  <c:v>156</c:v>
                </c:pt>
                <c:pt idx="10">
                  <c:v>172</c:v>
                </c:pt>
                <c:pt idx="11">
                  <c:v>188</c:v>
                </c:pt>
                <c:pt idx="12">
                  <c:v>208</c:v>
                </c:pt>
                <c:pt idx="13">
                  <c:v>224</c:v>
                </c:pt>
                <c:pt idx="14">
                  <c:v>240</c:v>
                </c:pt>
                <c:pt idx="15">
                  <c:v>260</c:v>
                </c:pt>
              </c:numCache>
            </c:numRef>
          </c:cat>
          <c:val>
            <c:numRef>
              <c:f>Sheet1!$B$2:$B$17</c:f>
              <c:numCache>
                <c:formatCode>General</c:formatCode>
                <c:ptCount val="16"/>
                <c:pt idx="0">
                  <c:v>0</c:v>
                </c:pt>
                <c:pt idx="1">
                  <c:v>5.3</c:v>
                </c:pt>
                <c:pt idx="2">
                  <c:v>6.3</c:v>
                </c:pt>
                <c:pt idx="3">
                  <c:v>6.2</c:v>
                </c:pt>
                <c:pt idx="4">
                  <c:v>5.7</c:v>
                </c:pt>
                <c:pt idx="5">
                  <c:v>4.3</c:v>
                </c:pt>
                <c:pt idx="6">
                  <c:v>2.8</c:v>
                </c:pt>
                <c:pt idx="7">
                  <c:v>3.8</c:v>
                </c:pt>
                <c:pt idx="8">
                  <c:v>4.7</c:v>
                </c:pt>
                <c:pt idx="9">
                  <c:v>2.9</c:v>
                </c:pt>
                <c:pt idx="10">
                  <c:v>2.9</c:v>
                </c:pt>
                <c:pt idx="11">
                  <c:v>2.7</c:v>
                </c:pt>
                <c:pt idx="12">
                  <c:v>1.4</c:v>
                </c:pt>
                <c:pt idx="13">
                  <c:v>3.4</c:v>
                </c:pt>
                <c:pt idx="14">
                  <c:v>2.9</c:v>
                </c:pt>
                <c:pt idx="15">
                  <c:v>3.1</c:v>
                </c:pt>
              </c:numCache>
            </c:numRef>
          </c:val>
          <c:smooth val="0"/>
          <c:extLst>
            <c:ext xmlns:c16="http://schemas.microsoft.com/office/drawing/2014/chart" uri="{C3380CC4-5D6E-409C-BE32-E72D297353CC}">
              <c16:uniqueId val="{00000000-B113-493E-9C2B-F76942A0F244}"/>
            </c:ext>
          </c:extLst>
        </c:ser>
        <c:ser>
          <c:idx val="1"/>
          <c:order val="1"/>
          <c:tx>
            <c:strRef>
              <c:f>Sheet1!$C$1</c:f>
              <c:strCache>
                <c:ptCount val="1"/>
                <c:pt idx="0">
                  <c:v>PRP</c:v>
                </c:pt>
              </c:strCache>
            </c:strRef>
          </c:tx>
          <c:spPr>
            <a:ln w="28575" cap="rnd">
              <a:solidFill>
                <a:schemeClr val="accent2"/>
              </a:solidFill>
              <a:round/>
            </a:ln>
            <a:effectLst/>
          </c:spPr>
          <c:marker>
            <c:symbol val="none"/>
          </c:marker>
          <c:cat>
            <c:numRef>
              <c:f>Sheet1!$A$2:$A$17</c:f>
              <c:numCache>
                <c:formatCode>General</c:formatCode>
                <c:ptCount val="16"/>
                <c:pt idx="0">
                  <c:v>0</c:v>
                </c:pt>
                <c:pt idx="1">
                  <c:v>16</c:v>
                </c:pt>
                <c:pt idx="2">
                  <c:v>32</c:v>
                </c:pt>
                <c:pt idx="3">
                  <c:v>52</c:v>
                </c:pt>
                <c:pt idx="4">
                  <c:v>68</c:v>
                </c:pt>
                <c:pt idx="5">
                  <c:v>84</c:v>
                </c:pt>
                <c:pt idx="6">
                  <c:v>104</c:v>
                </c:pt>
                <c:pt idx="7">
                  <c:v>120</c:v>
                </c:pt>
                <c:pt idx="8">
                  <c:v>136</c:v>
                </c:pt>
                <c:pt idx="9">
                  <c:v>156</c:v>
                </c:pt>
                <c:pt idx="10">
                  <c:v>172</c:v>
                </c:pt>
                <c:pt idx="11">
                  <c:v>188</c:v>
                </c:pt>
                <c:pt idx="12">
                  <c:v>208</c:v>
                </c:pt>
                <c:pt idx="13">
                  <c:v>224</c:v>
                </c:pt>
                <c:pt idx="14">
                  <c:v>240</c:v>
                </c:pt>
                <c:pt idx="15">
                  <c:v>260</c:v>
                </c:pt>
              </c:numCache>
            </c:numRef>
          </c:cat>
          <c:val>
            <c:numRef>
              <c:f>Sheet1!$C$2:$C$17</c:f>
              <c:numCache>
                <c:formatCode>General</c:formatCode>
                <c:ptCount val="16"/>
                <c:pt idx="0">
                  <c:v>0</c:v>
                </c:pt>
                <c:pt idx="1">
                  <c:v>-1.1000000000000001</c:v>
                </c:pt>
                <c:pt idx="2">
                  <c:v>0.7</c:v>
                </c:pt>
                <c:pt idx="3">
                  <c:v>-0.3</c:v>
                </c:pt>
                <c:pt idx="4">
                  <c:v>-0.9</c:v>
                </c:pt>
                <c:pt idx="5">
                  <c:v>0.2</c:v>
                </c:pt>
                <c:pt idx="6">
                  <c:v>0.2</c:v>
                </c:pt>
                <c:pt idx="7">
                  <c:v>0.5</c:v>
                </c:pt>
                <c:pt idx="8">
                  <c:v>1.6</c:v>
                </c:pt>
                <c:pt idx="9">
                  <c:v>1.2</c:v>
                </c:pt>
                <c:pt idx="10">
                  <c:v>2.4</c:v>
                </c:pt>
                <c:pt idx="11">
                  <c:v>2.6</c:v>
                </c:pt>
                <c:pt idx="12">
                  <c:v>2.6</c:v>
                </c:pt>
                <c:pt idx="13">
                  <c:v>3.8</c:v>
                </c:pt>
                <c:pt idx="14">
                  <c:v>2.6</c:v>
                </c:pt>
                <c:pt idx="15">
                  <c:v>3</c:v>
                </c:pt>
              </c:numCache>
            </c:numRef>
          </c:val>
          <c:smooth val="0"/>
          <c:extLst>
            <c:ext xmlns:c16="http://schemas.microsoft.com/office/drawing/2014/chart" uri="{C3380CC4-5D6E-409C-BE32-E72D297353CC}">
              <c16:uniqueId val="{00000001-B113-493E-9C2B-F76942A0F244}"/>
            </c:ext>
          </c:extLst>
        </c:ser>
        <c:dLbls>
          <c:showLegendKey val="0"/>
          <c:showVal val="0"/>
          <c:showCatName val="0"/>
          <c:showSerName val="0"/>
          <c:showPercent val="0"/>
          <c:showBubbleSize val="0"/>
        </c:dLbls>
        <c:smooth val="0"/>
        <c:axId val="425605456"/>
        <c:axId val="425604800"/>
      </c:lineChart>
      <c:catAx>
        <c:axId val="42560545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Visit Week</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25604800"/>
        <c:crosses val="autoZero"/>
        <c:auto val="0"/>
        <c:lblAlgn val="ctr"/>
        <c:lblOffset val="100"/>
        <c:noMultiLvlLbl val="0"/>
      </c:catAx>
      <c:valAx>
        <c:axId val="425604800"/>
        <c:scaling>
          <c:orientation val="minMax"/>
          <c:max val="15"/>
          <c:min val="-5"/>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Mean Change in VA Letter Score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25605456"/>
        <c:crosses val="autoZero"/>
        <c:crossBetween val="between"/>
        <c:majorUnit val="5"/>
      </c:valAx>
      <c:spPr>
        <a:solidFill>
          <a:schemeClr val="bg1"/>
        </a:solidFill>
        <a:ln>
          <a:solidFill>
            <a:schemeClr val="tx1"/>
          </a:solid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6952461299480415"/>
          <c:y val="9.2933058452419212E-2"/>
          <c:w val="0.30040646704876178"/>
          <c:h val="6.357998244358385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34220722409699"/>
          <c:y val="4.0330029507257045E-2"/>
          <c:w val="0.86047029835556266"/>
          <c:h val="0.5958469887210045"/>
        </c:manualLayout>
      </c:layout>
      <c:lineChart>
        <c:grouping val="standard"/>
        <c:varyColors val="0"/>
        <c:ser>
          <c:idx val="0"/>
          <c:order val="0"/>
          <c:tx>
            <c:strRef>
              <c:f>Sheet1!$B$1</c:f>
              <c:strCache>
                <c:ptCount val="1"/>
                <c:pt idx="0">
                  <c:v>Ranibizumab</c:v>
                </c:pt>
              </c:strCache>
            </c:strRef>
          </c:tx>
          <c:spPr>
            <a:ln w="44450" cap="rnd">
              <a:solidFill>
                <a:schemeClr val="tx2"/>
              </a:solidFill>
              <a:round/>
            </a:ln>
            <a:effectLst/>
          </c:spPr>
          <c:marker>
            <c:symbol val="circle"/>
            <c:size val="5"/>
            <c:spPr>
              <a:solidFill>
                <a:schemeClr val="tx2"/>
              </a:solidFill>
              <a:ln w="47625">
                <a:solidFill>
                  <a:schemeClr val="tx2"/>
                </a:solidFill>
              </a:ln>
              <a:effectLst/>
            </c:spPr>
          </c:marker>
          <c:cat>
            <c:numRef>
              <c:f>Sheet1!$A$2:$A$7</c:f>
              <c:numCache>
                <c:formatCode>General</c:formatCode>
                <c:ptCount val="6"/>
                <c:pt idx="0">
                  <c:v>0</c:v>
                </c:pt>
                <c:pt idx="1">
                  <c:v>52</c:v>
                </c:pt>
                <c:pt idx="2">
                  <c:v>104</c:v>
                </c:pt>
                <c:pt idx="3">
                  <c:v>156</c:v>
                </c:pt>
                <c:pt idx="4">
                  <c:v>208</c:v>
                </c:pt>
                <c:pt idx="5">
                  <c:v>260</c:v>
                </c:pt>
              </c:numCache>
            </c:numRef>
          </c:cat>
          <c:val>
            <c:numRef>
              <c:f>Sheet1!$B$2:$B$7</c:f>
              <c:numCache>
                <c:formatCode>General</c:formatCode>
                <c:ptCount val="6"/>
                <c:pt idx="0">
                  <c:v>0</c:v>
                </c:pt>
                <c:pt idx="1">
                  <c:v>-36</c:v>
                </c:pt>
                <c:pt idx="2">
                  <c:v>-23</c:v>
                </c:pt>
                <c:pt idx="3">
                  <c:v>-215</c:v>
                </c:pt>
                <c:pt idx="4">
                  <c:v>-298</c:v>
                </c:pt>
                <c:pt idx="5">
                  <c:v>-330</c:v>
                </c:pt>
              </c:numCache>
            </c:numRef>
          </c:val>
          <c:smooth val="0"/>
          <c:extLst>
            <c:ext xmlns:c16="http://schemas.microsoft.com/office/drawing/2014/chart" uri="{C3380CC4-5D6E-409C-BE32-E72D297353CC}">
              <c16:uniqueId val="{00000000-4A8C-4919-84AD-79A9436EC75D}"/>
            </c:ext>
          </c:extLst>
        </c:ser>
        <c:ser>
          <c:idx val="1"/>
          <c:order val="1"/>
          <c:tx>
            <c:strRef>
              <c:f>Sheet1!$C$1</c:f>
              <c:strCache>
                <c:ptCount val="1"/>
                <c:pt idx="0">
                  <c:v>PRP</c:v>
                </c:pt>
              </c:strCache>
            </c:strRef>
          </c:tx>
          <c:spPr>
            <a:ln w="44450" cap="rnd">
              <a:solidFill>
                <a:schemeClr val="accent2"/>
              </a:solidFill>
              <a:prstDash val="dash"/>
              <a:round/>
            </a:ln>
            <a:effectLst/>
          </c:spPr>
          <c:marker>
            <c:symbol val="circle"/>
            <c:size val="5"/>
            <c:spPr>
              <a:solidFill>
                <a:schemeClr val="accent2"/>
              </a:solidFill>
              <a:ln w="47625">
                <a:solidFill>
                  <a:schemeClr val="accent2"/>
                </a:solidFill>
              </a:ln>
              <a:effectLst/>
            </c:spPr>
          </c:marker>
          <c:cat>
            <c:numRef>
              <c:f>Sheet1!$A$2:$A$7</c:f>
              <c:numCache>
                <c:formatCode>General</c:formatCode>
                <c:ptCount val="6"/>
                <c:pt idx="0">
                  <c:v>0</c:v>
                </c:pt>
                <c:pt idx="1">
                  <c:v>52</c:v>
                </c:pt>
                <c:pt idx="2">
                  <c:v>104</c:v>
                </c:pt>
                <c:pt idx="3">
                  <c:v>156</c:v>
                </c:pt>
                <c:pt idx="4">
                  <c:v>208</c:v>
                </c:pt>
                <c:pt idx="5">
                  <c:v>260</c:v>
                </c:pt>
              </c:numCache>
            </c:numRef>
          </c:cat>
          <c:val>
            <c:numRef>
              <c:f>Sheet1!$C$2:$C$7</c:f>
              <c:numCache>
                <c:formatCode>General</c:formatCode>
                <c:ptCount val="6"/>
                <c:pt idx="0">
                  <c:v>0</c:v>
                </c:pt>
                <c:pt idx="1">
                  <c:v>-305</c:v>
                </c:pt>
                <c:pt idx="2">
                  <c:v>-422</c:v>
                </c:pt>
                <c:pt idx="3">
                  <c:v>-502</c:v>
                </c:pt>
                <c:pt idx="4">
                  <c:v>-538</c:v>
                </c:pt>
                <c:pt idx="5">
                  <c:v>-527</c:v>
                </c:pt>
              </c:numCache>
            </c:numRef>
          </c:val>
          <c:smooth val="0"/>
          <c:extLst>
            <c:ext xmlns:c16="http://schemas.microsoft.com/office/drawing/2014/chart" uri="{C3380CC4-5D6E-409C-BE32-E72D297353CC}">
              <c16:uniqueId val="{00000001-4A8C-4919-84AD-79A9436EC75D}"/>
            </c:ext>
          </c:extLst>
        </c:ser>
        <c:dLbls>
          <c:showLegendKey val="0"/>
          <c:showVal val="0"/>
          <c:showCatName val="0"/>
          <c:showSerName val="0"/>
          <c:showPercent val="0"/>
          <c:showBubbleSize val="0"/>
        </c:dLbls>
        <c:marker val="1"/>
        <c:smooth val="0"/>
        <c:axId val="425605456"/>
        <c:axId val="425604800"/>
      </c:lineChart>
      <c:catAx>
        <c:axId val="42560545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Visit Week</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25604800"/>
        <c:crosses val="autoZero"/>
        <c:auto val="1"/>
        <c:lblAlgn val="ctr"/>
        <c:lblOffset val="100"/>
        <c:noMultiLvlLbl val="0"/>
      </c:catAx>
      <c:valAx>
        <c:axId val="425604800"/>
        <c:scaling>
          <c:orientation val="minMax"/>
          <c:max val="200"/>
          <c:min val="-8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Mean Change in Cumulative Visual Field Total Point Score (dB)</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25605456"/>
        <c:crosses val="autoZero"/>
        <c:crossBetween val="between"/>
        <c:majorUnit val="200"/>
        <c:minorUnit val="100"/>
      </c:valAx>
      <c:spPr>
        <a:solidFill>
          <a:schemeClr val="bg1"/>
        </a:solidFill>
        <a:ln>
          <a:solidFill>
            <a:schemeClr val="tx1"/>
          </a:solidFill>
        </a:ln>
        <a:effectLst/>
      </c:spPr>
    </c:plotArea>
    <c:legend>
      <c:legendPos val="b"/>
      <c:layout>
        <c:manualLayout>
          <c:xMode val="edge"/>
          <c:yMode val="edge"/>
          <c:x val="0.78713348331458566"/>
          <c:y val="4.0833155990636298E-2"/>
          <c:w val="0.18506142089381683"/>
          <c:h val="0.1220062779314748"/>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916179953832884E-2"/>
          <c:y val="3.9922159733321916E-2"/>
          <c:w val="0.89993221794191058"/>
          <c:h val="0.78195099696301862"/>
        </c:manualLayout>
      </c:layout>
      <c:lineChart>
        <c:grouping val="standard"/>
        <c:varyColors val="0"/>
        <c:ser>
          <c:idx val="0"/>
          <c:order val="0"/>
          <c:spPr>
            <a:ln w="57150" cap="rnd">
              <a:solidFill>
                <a:srgbClr val="92D050"/>
              </a:solidFill>
              <a:round/>
            </a:ln>
            <a:effectLst/>
          </c:spPr>
          <c:marker>
            <c:symbol val="circle"/>
            <c:size val="5"/>
            <c:spPr>
              <a:solidFill>
                <a:srgbClr val="92D050"/>
              </a:solidFill>
              <a:ln w="57150">
                <a:solidFill>
                  <a:srgbClr val="92D050"/>
                </a:solidFill>
              </a:ln>
              <a:effectLst/>
            </c:spPr>
          </c:marker>
          <c:errBars>
            <c:errDir val="y"/>
            <c:errBarType val="both"/>
            <c:errValType val="cust"/>
            <c:noEndCap val="0"/>
            <c:plus>
              <c:numRef>
                <c:f>'[Slide 14 AK1 Pres.xlsx]Sheet1'!$F:$F</c:f>
                <c:numCache>
                  <c:formatCode>General</c:formatCode>
                  <c:ptCount val="1048576"/>
                  <c:pt idx="0">
                    <c:v>1.3925900000000002</c:v>
                  </c:pt>
                  <c:pt idx="1">
                    <c:v>2.2138499999999999</c:v>
                  </c:pt>
                  <c:pt idx="2">
                    <c:v>0.94054000000000038</c:v>
                  </c:pt>
                  <c:pt idx="3">
                    <c:v>0.53453000000000017</c:v>
                  </c:pt>
                  <c:pt idx="4">
                    <c:v>0.72626999999999953</c:v>
                  </c:pt>
                  <c:pt idx="5">
                    <c:v>0.84189000000000025</c:v>
                  </c:pt>
                  <c:pt idx="6">
                    <c:v>1.3363100000000001</c:v>
                  </c:pt>
                  <c:pt idx="7">
                    <c:v>1.6104000000000003</c:v>
                  </c:pt>
                  <c:pt idx="8">
                    <c:v>1.9499200000000005</c:v>
                  </c:pt>
                  <c:pt idx="9">
                    <c:v>0.85163000000000011</c:v>
                  </c:pt>
                  <c:pt idx="10">
                    <c:v>0.9138799999999998</c:v>
                  </c:pt>
                  <c:pt idx="11">
                    <c:v>0.84189999999999987</c:v>
                  </c:pt>
                  <c:pt idx="12">
                    <c:v>0.78446000000000016</c:v>
                  </c:pt>
                  <c:pt idx="13">
                    <c:v>0.94054000000000038</c:v>
                  </c:pt>
                  <c:pt idx="14">
                    <c:v>1.2066699999999999</c:v>
                  </c:pt>
                  <c:pt idx="15">
                    <c:v>1.1093999999999999</c:v>
                  </c:pt>
                  <c:pt idx="16">
                    <c:v>1.38279</c:v>
                  </c:pt>
                  <c:pt idx="17">
                    <c:v>1.34246</c:v>
                  </c:pt>
                  <c:pt idx="18">
                    <c:v>0.64619999999999944</c:v>
                  </c:pt>
                  <c:pt idx="19">
                    <c:v>1.2225000000000001</c:v>
                  </c:pt>
                  <c:pt idx="20">
                    <c:v>1.4899000000000004</c:v>
                  </c:pt>
                  <c:pt idx="21">
                    <c:v>2.4994500000000004</c:v>
                  </c:pt>
                  <c:pt idx="22">
                    <c:v>1.7304599999999999</c:v>
                  </c:pt>
                  <c:pt idx="23">
                    <c:v>1.5703499999999995</c:v>
                  </c:pt>
                  <c:pt idx="24">
                    <c:v>0.31623000000000001</c:v>
                  </c:pt>
                  <c:pt idx="25">
                    <c:v>0.70711000000000013</c:v>
                  </c:pt>
                  <c:pt idx="26">
                    <c:v>1.0083599999999997</c:v>
                  </c:pt>
                  <c:pt idx="27">
                    <c:v>0.69999999999999929</c:v>
                  </c:pt>
                </c:numCache>
              </c:numRef>
            </c:plus>
            <c:minus>
              <c:numRef>
                <c:f>'[Slide 14 AK1 Pres.xlsx]Sheet1'!$C:$C</c:f>
                <c:numCache>
                  <c:formatCode>General</c:formatCode>
                  <c:ptCount val="1048576"/>
                  <c:pt idx="0">
                    <c:v>1.3925900000000002</c:v>
                  </c:pt>
                  <c:pt idx="1">
                    <c:v>2.2138400000000003</c:v>
                  </c:pt>
                  <c:pt idx="2">
                    <c:v>0.94054000000000038</c:v>
                  </c:pt>
                  <c:pt idx="3">
                    <c:v>0.53452000000000055</c:v>
                  </c:pt>
                  <c:pt idx="4">
                    <c:v>0.72628000000000004</c:v>
                  </c:pt>
                  <c:pt idx="5">
                    <c:v>0.84189999999999987</c:v>
                  </c:pt>
                  <c:pt idx="6">
                    <c:v>1.3363000000000005</c:v>
                  </c:pt>
                  <c:pt idx="7">
                    <c:v>1.6104099999999999</c:v>
                  </c:pt>
                  <c:pt idx="8">
                    <c:v>1.9499199999999997</c:v>
                  </c:pt>
                  <c:pt idx="9">
                    <c:v>0.85163000000000011</c:v>
                  </c:pt>
                  <c:pt idx="10">
                    <c:v>0.91387000000000018</c:v>
                  </c:pt>
                  <c:pt idx="11">
                    <c:v>0.84189000000000025</c:v>
                  </c:pt>
                  <c:pt idx="12">
                    <c:v>0.78446000000000016</c:v>
                  </c:pt>
                  <c:pt idx="13">
                    <c:v>0.94054000000000038</c:v>
                  </c:pt>
                  <c:pt idx="14">
                    <c:v>1.2066699999999999</c:v>
                  </c:pt>
                  <c:pt idx="15">
                    <c:v>1.1093999999999999</c:v>
                  </c:pt>
                  <c:pt idx="16">
                    <c:v>1.3827800000000003</c:v>
                  </c:pt>
                  <c:pt idx="17">
                    <c:v>1.34246</c:v>
                  </c:pt>
                  <c:pt idx="18">
                    <c:v>0.64620999999999995</c:v>
                  </c:pt>
                  <c:pt idx="19">
                    <c:v>1.2224999999999993</c:v>
                  </c:pt>
                  <c:pt idx="20">
                    <c:v>1.4898899999999999</c:v>
                  </c:pt>
                  <c:pt idx="21">
                    <c:v>2.4994499999999999</c:v>
                  </c:pt>
                  <c:pt idx="22">
                    <c:v>1.7304700000000004</c:v>
                  </c:pt>
                  <c:pt idx="23">
                    <c:v>1.5703500000000004</c:v>
                  </c:pt>
                  <c:pt idx="24">
                    <c:v>0.31623000000000001</c:v>
                  </c:pt>
                  <c:pt idx="25">
                    <c:v>0.70711000000000013</c:v>
                  </c:pt>
                  <c:pt idx="26">
                    <c:v>1.0083700000000002</c:v>
                  </c:pt>
                  <c:pt idx="27">
                    <c:v>0.70000000000000018</c:v>
                  </c:pt>
                </c:numCache>
              </c:numRef>
            </c:minus>
            <c:spPr>
              <a:noFill/>
              <a:ln w="28575" cap="flat" cmpd="sng" algn="ctr">
                <a:solidFill>
                  <a:schemeClr val="tx1">
                    <a:lumMod val="65000"/>
                    <a:lumOff val="35000"/>
                  </a:schemeClr>
                </a:solidFill>
                <a:round/>
              </a:ln>
              <a:effectLst/>
            </c:spPr>
          </c:errBars>
          <c:val>
            <c:numRef>
              <c:f>'[Slide 14 AK1 Pres.xlsx]Sheet1'!$B$1:$B$28</c:f>
              <c:numCache>
                <c:formatCode>General</c:formatCode>
                <c:ptCount val="28"/>
                <c:pt idx="0">
                  <c:v>6.0625</c:v>
                </c:pt>
                <c:pt idx="1">
                  <c:v>5.8571400000000002</c:v>
                </c:pt>
                <c:pt idx="2">
                  <c:v>6.5</c:v>
                </c:pt>
                <c:pt idx="3">
                  <c:v>6.8571400000000002</c:v>
                </c:pt>
                <c:pt idx="4">
                  <c:v>6.7142900000000001</c:v>
                </c:pt>
                <c:pt idx="5">
                  <c:v>6.6428599999999998</c:v>
                </c:pt>
                <c:pt idx="6">
                  <c:v>6.3571400000000002</c:v>
                </c:pt>
                <c:pt idx="7">
                  <c:v>6.1428599999999998</c:v>
                </c:pt>
                <c:pt idx="8">
                  <c:v>5.4285699999999997</c:v>
                </c:pt>
                <c:pt idx="9">
                  <c:v>6.4285699999999997</c:v>
                </c:pt>
                <c:pt idx="10">
                  <c:v>6.2857099999999999</c:v>
                </c:pt>
                <c:pt idx="11">
                  <c:v>6.3571400000000002</c:v>
                </c:pt>
                <c:pt idx="12">
                  <c:v>6</c:v>
                </c:pt>
                <c:pt idx="13">
                  <c:v>6.5</c:v>
                </c:pt>
                <c:pt idx="14">
                  <c:v>6.0714300000000003</c:v>
                </c:pt>
                <c:pt idx="15">
                  <c:v>6</c:v>
                </c:pt>
                <c:pt idx="16">
                  <c:v>6.2857099999999999</c:v>
                </c:pt>
                <c:pt idx="17">
                  <c:v>6.5714300000000003</c:v>
                </c:pt>
                <c:pt idx="18">
                  <c:v>6.5714300000000003</c:v>
                </c:pt>
                <c:pt idx="19">
                  <c:v>6.4285699999999997</c:v>
                </c:pt>
                <c:pt idx="20">
                  <c:v>6.2857099999999999</c:v>
                </c:pt>
                <c:pt idx="21">
                  <c:v>5.6428599999999998</c:v>
                </c:pt>
                <c:pt idx="22">
                  <c:v>6.0714300000000003</c:v>
                </c:pt>
                <c:pt idx="23">
                  <c:v>5.9821400000000002</c:v>
                </c:pt>
                <c:pt idx="24">
                  <c:v>6.9</c:v>
                </c:pt>
                <c:pt idx="25">
                  <c:v>6.5</c:v>
                </c:pt>
                <c:pt idx="26">
                  <c:v>6.3791700000000002</c:v>
                </c:pt>
                <c:pt idx="27">
                  <c:v>6.65</c:v>
                </c:pt>
              </c:numCache>
            </c:numRef>
          </c:val>
          <c:smooth val="0"/>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0577-46C6-A36B-2503652A092A}"/>
            </c:ext>
          </c:extLst>
        </c:ser>
        <c:dLbls>
          <c:showLegendKey val="0"/>
          <c:showVal val="0"/>
          <c:showCatName val="0"/>
          <c:showSerName val="0"/>
          <c:showPercent val="0"/>
          <c:showBubbleSize val="0"/>
        </c:dLbls>
        <c:marker val="1"/>
        <c:smooth val="0"/>
        <c:axId val="1899829711"/>
        <c:axId val="1899837391"/>
      </c:lineChart>
      <c:catAx>
        <c:axId val="1899829711"/>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a:t>Time (Weeks)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899837391"/>
        <c:crosses val="autoZero"/>
        <c:auto val="1"/>
        <c:lblAlgn val="ctr"/>
        <c:lblOffset val="100"/>
        <c:tickLblSkip val="3"/>
        <c:noMultiLvlLbl val="0"/>
      </c:catAx>
      <c:valAx>
        <c:axId val="1899837391"/>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a:t>Average number of Scans</a:t>
                </a:r>
              </a:p>
            </c:rich>
          </c:tx>
          <c:layout>
            <c:manualLayout>
              <c:xMode val="edge"/>
              <c:yMode val="edge"/>
              <c:x val="1.0760401721664276E-2"/>
              <c:y val="0.1426594102054686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899829711"/>
        <c:crosses val="autoZero"/>
        <c:crossBetween val="between"/>
      </c:valAx>
      <c:spPr>
        <a:solidFill>
          <a:schemeClr val="bg2"/>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83696397706378E-2"/>
          <c:y val="3.5569793708218216E-2"/>
          <c:w val="0.88853895168591734"/>
          <c:h val="0.79674461010296604"/>
        </c:manualLayout>
      </c:layout>
      <c:lineChart>
        <c:grouping val="standard"/>
        <c:varyColors val="0"/>
        <c:ser>
          <c:idx val="1"/>
          <c:order val="0"/>
          <c:spPr>
            <a:ln w="28575" cap="rnd">
              <a:solidFill>
                <a:srgbClr val="00B0F0"/>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Pres.xlsx]Sheet2'!$B$1:$B$200</c:f>
              <c:numCache>
                <c:formatCode>General</c:formatCode>
                <c:ptCount val="200"/>
                <c:pt idx="0">
                  <c:v>46.22</c:v>
                </c:pt>
                <c:pt idx="8">
                  <c:v>0</c:v>
                </c:pt>
                <c:pt idx="9">
                  <c:v>1</c:v>
                </c:pt>
                <c:pt idx="10">
                  <c:v>0</c:v>
                </c:pt>
                <c:pt idx="11">
                  <c:v>0.73</c:v>
                </c:pt>
                <c:pt idx="12">
                  <c:v>0</c:v>
                </c:pt>
                <c:pt idx="13">
                  <c:v>0</c:v>
                </c:pt>
                <c:pt idx="14">
                  <c:v>0</c:v>
                </c:pt>
                <c:pt idx="15">
                  <c:v>1.98</c:v>
                </c:pt>
                <c:pt idx="16">
                  <c:v>6.6</c:v>
                </c:pt>
                <c:pt idx="17">
                  <c:v>1.9</c:v>
                </c:pt>
                <c:pt idx="18">
                  <c:v>3.01</c:v>
                </c:pt>
                <c:pt idx="19">
                  <c:v>16.23</c:v>
                </c:pt>
                <c:pt idx="20">
                  <c:v>56.1</c:v>
                </c:pt>
                <c:pt idx="21">
                  <c:v>51.14</c:v>
                </c:pt>
                <c:pt idx="22">
                  <c:v>60.46</c:v>
                </c:pt>
                <c:pt idx="23">
                  <c:v>112.15</c:v>
                </c:pt>
                <c:pt idx="24">
                  <c:v>91.39</c:v>
                </c:pt>
                <c:pt idx="25">
                  <c:v>104.91</c:v>
                </c:pt>
                <c:pt idx="26">
                  <c:v>121.29</c:v>
                </c:pt>
                <c:pt idx="27">
                  <c:v>117.97</c:v>
                </c:pt>
                <c:pt idx="28">
                  <c:v>134</c:v>
                </c:pt>
                <c:pt idx="29">
                  <c:v>152.19</c:v>
                </c:pt>
                <c:pt idx="30">
                  <c:v>129.66</c:v>
                </c:pt>
                <c:pt idx="31">
                  <c:v>102.84</c:v>
                </c:pt>
                <c:pt idx="32">
                  <c:v>102.67</c:v>
                </c:pt>
                <c:pt idx="33">
                  <c:v>93.3</c:v>
                </c:pt>
                <c:pt idx="34">
                  <c:v>132.08000000000001</c:v>
                </c:pt>
                <c:pt idx="35">
                  <c:v>68.36</c:v>
                </c:pt>
                <c:pt idx="36">
                  <c:v>64.81</c:v>
                </c:pt>
                <c:pt idx="37">
                  <c:v>18.649999999999999</c:v>
                </c:pt>
                <c:pt idx="38">
                  <c:v>11.03</c:v>
                </c:pt>
                <c:pt idx="39">
                  <c:v>2.25</c:v>
                </c:pt>
                <c:pt idx="40">
                  <c:v>0</c:v>
                </c:pt>
                <c:pt idx="41">
                  <c:v>0</c:v>
                </c:pt>
                <c:pt idx="42">
                  <c:v>0</c:v>
                </c:pt>
                <c:pt idx="43">
                  <c:v>0.25</c:v>
                </c:pt>
                <c:pt idx="44">
                  <c:v>4.05</c:v>
                </c:pt>
                <c:pt idx="45">
                  <c:v>0</c:v>
                </c:pt>
                <c:pt idx="46">
                  <c:v>0</c:v>
                </c:pt>
                <c:pt idx="47">
                  <c:v>0</c:v>
                </c:pt>
                <c:pt idx="48">
                  <c:v>0.77</c:v>
                </c:pt>
                <c:pt idx="49">
                  <c:v>0</c:v>
                </c:pt>
                <c:pt idx="50">
                  <c:v>0</c:v>
                </c:pt>
                <c:pt idx="51">
                  <c:v>0</c:v>
                </c:pt>
                <c:pt idx="52">
                  <c:v>0.57999999999999996</c:v>
                </c:pt>
                <c:pt idx="53">
                  <c:v>0</c:v>
                </c:pt>
                <c:pt idx="55">
                  <c:v>13.67</c:v>
                </c:pt>
                <c:pt idx="56">
                  <c:v>11.23</c:v>
                </c:pt>
                <c:pt idx="57">
                  <c:v>38.76</c:v>
                </c:pt>
                <c:pt idx="58">
                  <c:v>45.94</c:v>
                </c:pt>
                <c:pt idx="59">
                  <c:v>37.57</c:v>
                </c:pt>
                <c:pt idx="60">
                  <c:v>71.44</c:v>
                </c:pt>
                <c:pt idx="61">
                  <c:v>105.79</c:v>
                </c:pt>
                <c:pt idx="62">
                  <c:v>98.77</c:v>
                </c:pt>
                <c:pt idx="63">
                  <c:v>67.87</c:v>
                </c:pt>
                <c:pt idx="64">
                  <c:v>24.43</c:v>
                </c:pt>
                <c:pt idx="65">
                  <c:v>3.47</c:v>
                </c:pt>
                <c:pt idx="66">
                  <c:v>0.54</c:v>
                </c:pt>
                <c:pt idx="67">
                  <c:v>1</c:v>
                </c:pt>
                <c:pt idx="68">
                  <c:v>0.6</c:v>
                </c:pt>
                <c:pt idx="69">
                  <c:v>0.31</c:v>
                </c:pt>
                <c:pt idx="70">
                  <c:v>0.43</c:v>
                </c:pt>
                <c:pt idx="71">
                  <c:v>1.23</c:v>
                </c:pt>
                <c:pt idx="72">
                  <c:v>1.1000000000000001</c:v>
                </c:pt>
                <c:pt idx="73">
                  <c:v>0</c:v>
                </c:pt>
                <c:pt idx="74">
                  <c:v>0.48</c:v>
                </c:pt>
                <c:pt idx="75">
                  <c:v>0.64</c:v>
                </c:pt>
                <c:pt idx="76">
                  <c:v>0</c:v>
                </c:pt>
                <c:pt idx="77">
                  <c:v>1.67</c:v>
                </c:pt>
                <c:pt idx="78">
                  <c:v>0</c:v>
                </c:pt>
                <c:pt idx="79">
                  <c:v>0.96</c:v>
                </c:pt>
                <c:pt idx="80">
                  <c:v>1.64</c:v>
                </c:pt>
                <c:pt idx="81">
                  <c:v>3.02</c:v>
                </c:pt>
                <c:pt idx="83">
                  <c:v>6.54</c:v>
                </c:pt>
                <c:pt idx="84">
                  <c:v>7.88</c:v>
                </c:pt>
                <c:pt idx="85">
                  <c:v>8.56</c:v>
                </c:pt>
                <c:pt idx="86">
                  <c:v>8.57</c:v>
                </c:pt>
                <c:pt idx="87">
                  <c:v>11.36</c:v>
                </c:pt>
                <c:pt idx="88">
                  <c:v>9.73</c:v>
                </c:pt>
                <c:pt idx="89">
                  <c:v>68.45</c:v>
                </c:pt>
                <c:pt idx="90">
                  <c:v>29.9</c:v>
                </c:pt>
                <c:pt idx="91">
                  <c:v>68.319999999999993</c:v>
                </c:pt>
                <c:pt idx="92">
                  <c:v>8.02</c:v>
                </c:pt>
                <c:pt idx="94">
                  <c:v>0.61</c:v>
                </c:pt>
                <c:pt idx="95">
                  <c:v>1.81</c:v>
                </c:pt>
                <c:pt idx="96">
                  <c:v>1.1100000000000001</c:v>
                </c:pt>
                <c:pt idx="97">
                  <c:v>0.37</c:v>
                </c:pt>
                <c:pt idx="98">
                  <c:v>0</c:v>
                </c:pt>
                <c:pt idx="99">
                  <c:v>0.48</c:v>
                </c:pt>
                <c:pt idx="100">
                  <c:v>1.34</c:v>
                </c:pt>
                <c:pt idx="101">
                  <c:v>1.61</c:v>
                </c:pt>
                <c:pt idx="102">
                  <c:v>0.93</c:v>
                </c:pt>
                <c:pt idx="103">
                  <c:v>1.31</c:v>
                </c:pt>
                <c:pt idx="104">
                  <c:v>0.87</c:v>
                </c:pt>
                <c:pt idx="105">
                  <c:v>0.3</c:v>
                </c:pt>
                <c:pt idx="106">
                  <c:v>1.97</c:v>
                </c:pt>
                <c:pt idx="107">
                  <c:v>1.08</c:v>
                </c:pt>
                <c:pt idx="108">
                  <c:v>4.25</c:v>
                </c:pt>
                <c:pt idx="109">
                  <c:v>1.19</c:v>
                </c:pt>
                <c:pt idx="110">
                  <c:v>2.81</c:v>
                </c:pt>
                <c:pt idx="111">
                  <c:v>3.06</c:v>
                </c:pt>
                <c:pt idx="112">
                  <c:v>0.65</c:v>
                </c:pt>
                <c:pt idx="113">
                  <c:v>2.91</c:v>
                </c:pt>
                <c:pt idx="115">
                  <c:v>3.1</c:v>
                </c:pt>
                <c:pt idx="117">
                  <c:v>6.24</c:v>
                </c:pt>
                <c:pt idx="118">
                  <c:v>15.99</c:v>
                </c:pt>
                <c:pt idx="119">
                  <c:v>11.52</c:v>
                </c:pt>
                <c:pt idx="120">
                  <c:v>16.55</c:v>
                </c:pt>
                <c:pt idx="121">
                  <c:v>13.53</c:v>
                </c:pt>
                <c:pt idx="122">
                  <c:v>21.14</c:v>
                </c:pt>
                <c:pt idx="123">
                  <c:v>12.07</c:v>
                </c:pt>
                <c:pt idx="124">
                  <c:v>4.42</c:v>
                </c:pt>
                <c:pt idx="125">
                  <c:v>8.4499999999999993</c:v>
                </c:pt>
                <c:pt idx="126">
                  <c:v>4.1900000000000004</c:v>
                </c:pt>
                <c:pt idx="127">
                  <c:v>70.739999999999995</c:v>
                </c:pt>
                <c:pt idx="128">
                  <c:v>26.83</c:v>
                </c:pt>
                <c:pt idx="129">
                  <c:v>49.96</c:v>
                </c:pt>
                <c:pt idx="130">
                  <c:v>66.22</c:v>
                </c:pt>
                <c:pt idx="131">
                  <c:v>5.55</c:v>
                </c:pt>
                <c:pt idx="132">
                  <c:v>19.41</c:v>
                </c:pt>
                <c:pt idx="133">
                  <c:v>44.19</c:v>
                </c:pt>
                <c:pt idx="134">
                  <c:v>-1</c:v>
                </c:pt>
                <c:pt idx="136">
                  <c:v>-1</c:v>
                </c:pt>
                <c:pt idx="137">
                  <c:v>1.65</c:v>
                </c:pt>
                <c:pt idx="138">
                  <c:v>0</c:v>
                </c:pt>
                <c:pt idx="139">
                  <c:v>0</c:v>
                </c:pt>
                <c:pt idx="140">
                  <c:v>0</c:v>
                </c:pt>
                <c:pt idx="141">
                  <c:v>0</c:v>
                </c:pt>
                <c:pt idx="142">
                  <c:v>0</c:v>
                </c:pt>
                <c:pt idx="143">
                  <c:v>0</c:v>
                </c:pt>
                <c:pt idx="144">
                  <c:v>1.42</c:v>
                </c:pt>
                <c:pt idx="145">
                  <c:v>3.69</c:v>
                </c:pt>
                <c:pt idx="146">
                  <c:v>1.44</c:v>
                </c:pt>
                <c:pt idx="147">
                  <c:v>0</c:v>
                </c:pt>
                <c:pt idx="148">
                  <c:v>0</c:v>
                </c:pt>
                <c:pt idx="149">
                  <c:v>1.3</c:v>
                </c:pt>
                <c:pt idx="150">
                  <c:v>0</c:v>
                </c:pt>
                <c:pt idx="151">
                  <c:v>2.4300000000000002</c:v>
                </c:pt>
                <c:pt idx="152">
                  <c:v>0.71</c:v>
                </c:pt>
                <c:pt idx="153">
                  <c:v>0.57999999999999996</c:v>
                </c:pt>
                <c:pt idx="154">
                  <c:v>0</c:v>
                </c:pt>
                <c:pt idx="155">
                  <c:v>1.64</c:v>
                </c:pt>
                <c:pt idx="156">
                  <c:v>2.79</c:v>
                </c:pt>
                <c:pt idx="157">
                  <c:v>2.06</c:v>
                </c:pt>
                <c:pt idx="158">
                  <c:v>-1</c:v>
                </c:pt>
                <c:pt idx="160">
                  <c:v>10.27</c:v>
                </c:pt>
                <c:pt idx="161">
                  <c:v>1.26</c:v>
                </c:pt>
                <c:pt idx="162">
                  <c:v>0</c:v>
                </c:pt>
                <c:pt idx="163">
                  <c:v>0</c:v>
                </c:pt>
                <c:pt idx="165">
                  <c:v>2.54</c:v>
                </c:pt>
                <c:pt idx="166">
                  <c:v>-1</c:v>
                </c:pt>
                <c:pt idx="167">
                  <c:v>0</c:v>
                </c:pt>
                <c:pt idx="168">
                  <c:v>0</c:v>
                </c:pt>
                <c:pt idx="169">
                  <c:v>0</c:v>
                </c:pt>
                <c:pt idx="170">
                  <c:v>4.24</c:v>
                </c:pt>
                <c:pt idx="171">
                  <c:v>0</c:v>
                </c:pt>
                <c:pt idx="172">
                  <c:v>4.08</c:v>
                </c:pt>
                <c:pt idx="173">
                  <c:v>0</c:v>
                </c:pt>
                <c:pt idx="174">
                  <c:v>0</c:v>
                </c:pt>
                <c:pt idx="175">
                  <c:v>0.76</c:v>
                </c:pt>
                <c:pt idx="176">
                  <c:v>0</c:v>
                </c:pt>
                <c:pt idx="177">
                  <c:v>0</c:v>
                </c:pt>
                <c:pt idx="178">
                  <c:v>1.32</c:v>
                </c:pt>
                <c:pt idx="179">
                  <c:v>-1</c:v>
                </c:pt>
                <c:pt idx="180">
                  <c:v>5.07</c:v>
                </c:pt>
                <c:pt idx="181">
                  <c:v>2.58</c:v>
                </c:pt>
                <c:pt idx="182">
                  <c:v>4.66</c:v>
                </c:pt>
                <c:pt idx="183">
                  <c:v>9.39</c:v>
                </c:pt>
                <c:pt idx="184">
                  <c:v>-1</c:v>
                </c:pt>
                <c:pt idx="185">
                  <c:v>0</c:v>
                </c:pt>
                <c:pt idx="186">
                  <c:v>-1</c:v>
                </c:pt>
                <c:pt idx="187">
                  <c:v>0</c:v>
                </c:pt>
                <c:pt idx="188">
                  <c:v>1.79</c:v>
                </c:pt>
                <c:pt idx="189">
                  <c:v>0</c:v>
                </c:pt>
                <c:pt idx="190">
                  <c:v>0</c:v>
                </c:pt>
                <c:pt idx="192">
                  <c:v>-1</c:v>
                </c:pt>
                <c:pt idx="194">
                  <c:v>-1</c:v>
                </c:pt>
              </c:numCache>
            </c:numRef>
          </c:val>
          <c:smooth val="0"/>
          <c:extLst>
            <c:ext xmlns:c16="http://schemas.microsoft.com/office/drawing/2014/chart" uri="{C3380CC4-5D6E-409C-BE32-E72D297353CC}">
              <c16:uniqueId val="{00000000-94F3-412B-BBCB-FDA0F4709165}"/>
            </c:ext>
          </c:extLst>
        </c:ser>
        <c:ser>
          <c:idx val="2"/>
          <c:order val="1"/>
          <c:spPr>
            <a:ln w="28575" cap="rnd">
              <a:solidFill>
                <a:schemeClr val="accent3"/>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Pres.xlsx]Sheet2'!$C$1:$C$200</c:f>
              <c:numCache>
                <c:formatCode>General</c:formatCode>
                <c:ptCount val="200"/>
                <c:pt idx="0">
                  <c:v>25.48</c:v>
                </c:pt>
                <c:pt idx="2">
                  <c:v>12.33</c:v>
                </c:pt>
                <c:pt idx="3">
                  <c:v>-1</c:v>
                </c:pt>
                <c:pt idx="4">
                  <c:v>-1</c:v>
                </c:pt>
                <c:pt idx="5">
                  <c:v>42.54</c:v>
                </c:pt>
                <c:pt idx="6">
                  <c:v>25.04</c:v>
                </c:pt>
                <c:pt idx="7">
                  <c:v>21.02</c:v>
                </c:pt>
                <c:pt idx="8">
                  <c:v>-1</c:v>
                </c:pt>
                <c:pt idx="9">
                  <c:v>-1</c:v>
                </c:pt>
                <c:pt idx="10">
                  <c:v>40.119999999999997</c:v>
                </c:pt>
                <c:pt idx="11">
                  <c:v>56.33</c:v>
                </c:pt>
                <c:pt idx="12">
                  <c:v>48.8</c:v>
                </c:pt>
                <c:pt idx="13">
                  <c:v>48.13</c:v>
                </c:pt>
                <c:pt idx="14">
                  <c:v>57.35</c:v>
                </c:pt>
                <c:pt idx="15">
                  <c:v>41.33</c:v>
                </c:pt>
                <c:pt idx="16">
                  <c:v>44.23</c:v>
                </c:pt>
                <c:pt idx="17">
                  <c:v>43.24</c:v>
                </c:pt>
                <c:pt idx="18">
                  <c:v>39.44</c:v>
                </c:pt>
                <c:pt idx="19">
                  <c:v>30.22</c:v>
                </c:pt>
                <c:pt idx="20">
                  <c:v>21.1</c:v>
                </c:pt>
                <c:pt idx="21">
                  <c:v>-1</c:v>
                </c:pt>
                <c:pt idx="22">
                  <c:v>19.38</c:v>
                </c:pt>
                <c:pt idx="23">
                  <c:v>17.57</c:v>
                </c:pt>
                <c:pt idx="24">
                  <c:v>13.98</c:v>
                </c:pt>
                <c:pt idx="25">
                  <c:v>-1</c:v>
                </c:pt>
                <c:pt idx="26">
                  <c:v>-1</c:v>
                </c:pt>
                <c:pt idx="27">
                  <c:v>16.12</c:v>
                </c:pt>
                <c:pt idx="28">
                  <c:v>15.2</c:v>
                </c:pt>
                <c:pt idx="29">
                  <c:v>-1</c:v>
                </c:pt>
                <c:pt idx="30">
                  <c:v>5.83</c:v>
                </c:pt>
                <c:pt idx="31">
                  <c:v>2.59</c:v>
                </c:pt>
                <c:pt idx="32">
                  <c:v>2.5099999999999998</c:v>
                </c:pt>
                <c:pt idx="33">
                  <c:v>3.88</c:v>
                </c:pt>
                <c:pt idx="34">
                  <c:v>3.81</c:v>
                </c:pt>
                <c:pt idx="35">
                  <c:v>2.46</c:v>
                </c:pt>
                <c:pt idx="36">
                  <c:v>2.9</c:v>
                </c:pt>
                <c:pt idx="37">
                  <c:v>3.29</c:v>
                </c:pt>
                <c:pt idx="38">
                  <c:v>2.13</c:v>
                </c:pt>
                <c:pt idx="39">
                  <c:v>3.62</c:v>
                </c:pt>
                <c:pt idx="40">
                  <c:v>2.94</c:v>
                </c:pt>
                <c:pt idx="41">
                  <c:v>3.49</c:v>
                </c:pt>
                <c:pt idx="42">
                  <c:v>3.46</c:v>
                </c:pt>
                <c:pt idx="43">
                  <c:v>4.03</c:v>
                </c:pt>
                <c:pt idx="44">
                  <c:v>2.91</c:v>
                </c:pt>
                <c:pt idx="46">
                  <c:v>2.92</c:v>
                </c:pt>
                <c:pt idx="47">
                  <c:v>-1</c:v>
                </c:pt>
                <c:pt idx="52">
                  <c:v>-1</c:v>
                </c:pt>
                <c:pt idx="53">
                  <c:v>1.84</c:v>
                </c:pt>
                <c:pt idx="54">
                  <c:v>0</c:v>
                </c:pt>
                <c:pt idx="55">
                  <c:v>0.72</c:v>
                </c:pt>
                <c:pt idx="56">
                  <c:v>2.65</c:v>
                </c:pt>
                <c:pt idx="57">
                  <c:v>1.87</c:v>
                </c:pt>
                <c:pt idx="58">
                  <c:v>1.22</c:v>
                </c:pt>
                <c:pt idx="59">
                  <c:v>1.55</c:v>
                </c:pt>
                <c:pt idx="60">
                  <c:v>1.73</c:v>
                </c:pt>
                <c:pt idx="64">
                  <c:v>2.5499999999999998</c:v>
                </c:pt>
                <c:pt idx="65">
                  <c:v>3.32</c:v>
                </c:pt>
                <c:pt idx="66">
                  <c:v>2.71</c:v>
                </c:pt>
                <c:pt idx="67">
                  <c:v>2.87</c:v>
                </c:pt>
                <c:pt idx="68">
                  <c:v>3.77</c:v>
                </c:pt>
                <c:pt idx="69">
                  <c:v>4.17</c:v>
                </c:pt>
                <c:pt idx="70">
                  <c:v>3.6</c:v>
                </c:pt>
                <c:pt idx="71">
                  <c:v>3.32</c:v>
                </c:pt>
                <c:pt idx="72">
                  <c:v>4.46</c:v>
                </c:pt>
                <c:pt idx="73">
                  <c:v>3.63</c:v>
                </c:pt>
                <c:pt idx="74">
                  <c:v>2.44</c:v>
                </c:pt>
                <c:pt idx="75">
                  <c:v>4.63</c:v>
                </c:pt>
                <c:pt idx="77">
                  <c:v>3.82</c:v>
                </c:pt>
                <c:pt idx="78">
                  <c:v>5.1100000000000003</c:v>
                </c:pt>
                <c:pt idx="79">
                  <c:v>5.36</c:v>
                </c:pt>
                <c:pt idx="80">
                  <c:v>4.71</c:v>
                </c:pt>
                <c:pt idx="81">
                  <c:v>4.16</c:v>
                </c:pt>
                <c:pt idx="82">
                  <c:v>2.5499999999999998</c:v>
                </c:pt>
                <c:pt idx="83">
                  <c:v>3.67</c:v>
                </c:pt>
                <c:pt idx="84">
                  <c:v>4.28</c:v>
                </c:pt>
                <c:pt idx="85">
                  <c:v>4.05</c:v>
                </c:pt>
                <c:pt idx="87">
                  <c:v>4.8899999999999997</c:v>
                </c:pt>
                <c:pt idx="88">
                  <c:v>0.3</c:v>
                </c:pt>
                <c:pt idx="89">
                  <c:v>3.24</c:v>
                </c:pt>
                <c:pt idx="91">
                  <c:v>4.58</c:v>
                </c:pt>
                <c:pt idx="92">
                  <c:v>3.33</c:v>
                </c:pt>
                <c:pt idx="93">
                  <c:v>7.51</c:v>
                </c:pt>
                <c:pt idx="94">
                  <c:v>8.6</c:v>
                </c:pt>
                <c:pt idx="95">
                  <c:v>6.54</c:v>
                </c:pt>
                <c:pt idx="96">
                  <c:v>3.72</c:v>
                </c:pt>
                <c:pt idx="97">
                  <c:v>6.33</c:v>
                </c:pt>
                <c:pt idx="98">
                  <c:v>6.47</c:v>
                </c:pt>
                <c:pt idx="99">
                  <c:v>5.94</c:v>
                </c:pt>
                <c:pt idx="100">
                  <c:v>4.42</c:v>
                </c:pt>
                <c:pt idx="101">
                  <c:v>2.97</c:v>
                </c:pt>
                <c:pt idx="104">
                  <c:v>1.67</c:v>
                </c:pt>
                <c:pt idx="105">
                  <c:v>3.5</c:v>
                </c:pt>
                <c:pt idx="106">
                  <c:v>5.25</c:v>
                </c:pt>
                <c:pt idx="107">
                  <c:v>1.92</c:v>
                </c:pt>
                <c:pt idx="108">
                  <c:v>0</c:v>
                </c:pt>
                <c:pt idx="109">
                  <c:v>3.44</c:v>
                </c:pt>
                <c:pt idx="110">
                  <c:v>4.97</c:v>
                </c:pt>
                <c:pt idx="111">
                  <c:v>1.17</c:v>
                </c:pt>
                <c:pt idx="112">
                  <c:v>8.5399999999999991</c:v>
                </c:pt>
                <c:pt idx="113">
                  <c:v>2.4300000000000002</c:v>
                </c:pt>
                <c:pt idx="114">
                  <c:v>4.96</c:v>
                </c:pt>
                <c:pt idx="115">
                  <c:v>2.2000000000000002</c:v>
                </c:pt>
                <c:pt idx="116">
                  <c:v>9.69</c:v>
                </c:pt>
                <c:pt idx="117">
                  <c:v>1.22</c:v>
                </c:pt>
                <c:pt idx="118">
                  <c:v>3.8</c:v>
                </c:pt>
                <c:pt idx="119">
                  <c:v>3.49</c:v>
                </c:pt>
                <c:pt idx="120">
                  <c:v>1.95</c:v>
                </c:pt>
                <c:pt idx="121">
                  <c:v>1.43</c:v>
                </c:pt>
                <c:pt idx="122">
                  <c:v>1.45</c:v>
                </c:pt>
                <c:pt idx="123">
                  <c:v>4.99</c:v>
                </c:pt>
                <c:pt idx="124">
                  <c:v>0.92</c:v>
                </c:pt>
                <c:pt idx="125">
                  <c:v>5.46</c:v>
                </c:pt>
                <c:pt idx="126">
                  <c:v>4.25</c:v>
                </c:pt>
                <c:pt idx="127">
                  <c:v>2.08</c:v>
                </c:pt>
                <c:pt idx="128">
                  <c:v>4.1100000000000003</c:v>
                </c:pt>
                <c:pt idx="129">
                  <c:v>2.42</c:v>
                </c:pt>
                <c:pt idx="130">
                  <c:v>1.03</c:v>
                </c:pt>
                <c:pt idx="131">
                  <c:v>1.94</c:v>
                </c:pt>
                <c:pt idx="132">
                  <c:v>1.48</c:v>
                </c:pt>
                <c:pt idx="133">
                  <c:v>1.55</c:v>
                </c:pt>
                <c:pt idx="134">
                  <c:v>3.28</c:v>
                </c:pt>
                <c:pt idx="135">
                  <c:v>1.6</c:v>
                </c:pt>
                <c:pt idx="136">
                  <c:v>2.66</c:v>
                </c:pt>
                <c:pt idx="137">
                  <c:v>2.72</c:v>
                </c:pt>
                <c:pt idx="138">
                  <c:v>0.97</c:v>
                </c:pt>
                <c:pt idx="139">
                  <c:v>1.27</c:v>
                </c:pt>
                <c:pt idx="140">
                  <c:v>3.14</c:v>
                </c:pt>
                <c:pt idx="141">
                  <c:v>2.11</c:v>
                </c:pt>
                <c:pt idx="142">
                  <c:v>2.65</c:v>
                </c:pt>
                <c:pt idx="143">
                  <c:v>3.27</c:v>
                </c:pt>
                <c:pt idx="144">
                  <c:v>2.83</c:v>
                </c:pt>
                <c:pt idx="145">
                  <c:v>2.72</c:v>
                </c:pt>
                <c:pt idx="146">
                  <c:v>3.32</c:v>
                </c:pt>
                <c:pt idx="147">
                  <c:v>1.08</c:v>
                </c:pt>
                <c:pt idx="148">
                  <c:v>3.81</c:v>
                </c:pt>
                <c:pt idx="149">
                  <c:v>0.87</c:v>
                </c:pt>
                <c:pt idx="150">
                  <c:v>1.17</c:v>
                </c:pt>
                <c:pt idx="151">
                  <c:v>0.62</c:v>
                </c:pt>
                <c:pt idx="153">
                  <c:v>1.52</c:v>
                </c:pt>
                <c:pt idx="155">
                  <c:v>0</c:v>
                </c:pt>
                <c:pt idx="156">
                  <c:v>5.07</c:v>
                </c:pt>
                <c:pt idx="157">
                  <c:v>0.63</c:v>
                </c:pt>
                <c:pt idx="158">
                  <c:v>2.4500000000000002</c:v>
                </c:pt>
                <c:pt idx="159">
                  <c:v>1.42</c:v>
                </c:pt>
                <c:pt idx="160">
                  <c:v>2.64</c:v>
                </c:pt>
                <c:pt idx="161">
                  <c:v>0.75</c:v>
                </c:pt>
                <c:pt idx="162">
                  <c:v>2.1</c:v>
                </c:pt>
                <c:pt idx="163">
                  <c:v>0.52</c:v>
                </c:pt>
                <c:pt idx="164">
                  <c:v>0.81</c:v>
                </c:pt>
                <c:pt idx="165">
                  <c:v>1.08</c:v>
                </c:pt>
                <c:pt idx="166">
                  <c:v>1.49</c:v>
                </c:pt>
                <c:pt idx="167">
                  <c:v>1.08</c:v>
                </c:pt>
                <c:pt idx="168">
                  <c:v>3.75</c:v>
                </c:pt>
                <c:pt idx="169">
                  <c:v>1.3</c:v>
                </c:pt>
                <c:pt idx="170">
                  <c:v>1.69</c:v>
                </c:pt>
                <c:pt idx="171">
                  <c:v>1.64</c:v>
                </c:pt>
                <c:pt idx="172">
                  <c:v>2.48</c:v>
                </c:pt>
                <c:pt idx="173">
                  <c:v>2.23</c:v>
                </c:pt>
                <c:pt idx="174">
                  <c:v>0.44</c:v>
                </c:pt>
                <c:pt idx="175">
                  <c:v>1.75</c:v>
                </c:pt>
                <c:pt idx="176">
                  <c:v>0.91</c:v>
                </c:pt>
                <c:pt idx="177">
                  <c:v>1.03</c:v>
                </c:pt>
                <c:pt idx="178">
                  <c:v>1.55</c:v>
                </c:pt>
                <c:pt idx="179">
                  <c:v>1.38</c:v>
                </c:pt>
                <c:pt idx="180">
                  <c:v>1.44</c:v>
                </c:pt>
                <c:pt idx="182">
                  <c:v>2.2999999999999998</c:v>
                </c:pt>
                <c:pt idx="183">
                  <c:v>2.3199999999999998</c:v>
                </c:pt>
                <c:pt idx="184">
                  <c:v>1.1299999999999999</c:v>
                </c:pt>
                <c:pt idx="185">
                  <c:v>0.85</c:v>
                </c:pt>
                <c:pt idx="186">
                  <c:v>0.82</c:v>
                </c:pt>
                <c:pt idx="187">
                  <c:v>1.81</c:v>
                </c:pt>
                <c:pt idx="188">
                  <c:v>1.85</c:v>
                </c:pt>
                <c:pt idx="189">
                  <c:v>0.56999999999999995</c:v>
                </c:pt>
                <c:pt idx="190">
                  <c:v>1.53</c:v>
                </c:pt>
                <c:pt idx="191">
                  <c:v>3.41</c:v>
                </c:pt>
                <c:pt idx="192">
                  <c:v>2.6</c:v>
                </c:pt>
                <c:pt idx="193">
                  <c:v>2.4700000000000002</c:v>
                </c:pt>
                <c:pt idx="194">
                  <c:v>1.72</c:v>
                </c:pt>
                <c:pt idx="195">
                  <c:v>2.13</c:v>
                </c:pt>
                <c:pt idx="196">
                  <c:v>1.91</c:v>
                </c:pt>
              </c:numCache>
            </c:numRef>
          </c:val>
          <c:smooth val="0"/>
          <c:extLst>
            <c:ext xmlns:c16="http://schemas.microsoft.com/office/drawing/2014/chart" uri="{C3380CC4-5D6E-409C-BE32-E72D297353CC}">
              <c16:uniqueId val="{00000001-94F3-412B-BBCB-FDA0F4709165}"/>
            </c:ext>
          </c:extLst>
        </c:ser>
        <c:ser>
          <c:idx val="3"/>
          <c:order val="2"/>
          <c:spPr>
            <a:ln w="28575" cap="rnd">
              <a:solidFill>
                <a:schemeClr val="accent4"/>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Pres.xlsx]Sheet2'!$D$1:$D$200</c:f>
              <c:numCache>
                <c:formatCode>General</c:formatCode>
                <c:ptCount val="200"/>
                <c:pt idx="0">
                  <c:v>0.55000000000000004</c:v>
                </c:pt>
                <c:pt idx="2">
                  <c:v>1.53</c:v>
                </c:pt>
                <c:pt idx="3">
                  <c:v>0</c:v>
                </c:pt>
                <c:pt idx="7">
                  <c:v>3.12</c:v>
                </c:pt>
                <c:pt idx="8">
                  <c:v>0.99</c:v>
                </c:pt>
                <c:pt idx="9">
                  <c:v>0</c:v>
                </c:pt>
                <c:pt idx="10">
                  <c:v>-1</c:v>
                </c:pt>
                <c:pt idx="12">
                  <c:v>1.07</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-1</c:v>
                </c:pt>
                <c:pt idx="40">
                  <c:v>0</c:v>
                </c:pt>
                <c:pt idx="41">
                  <c:v>0</c:v>
                </c:pt>
                <c:pt idx="42">
                  <c:v>0</c:v>
                </c:pt>
                <c:pt idx="44">
                  <c:v>0</c:v>
                </c:pt>
                <c:pt idx="45">
                  <c:v>0</c:v>
                </c:pt>
                <c:pt idx="46">
                  <c:v>0</c:v>
                </c:pt>
                <c:pt idx="47">
                  <c:v>0</c:v>
                </c:pt>
                <c:pt idx="48">
                  <c:v>0</c:v>
                </c:pt>
                <c:pt idx="49">
                  <c:v>0</c:v>
                </c:pt>
                <c:pt idx="50">
                  <c:v>0</c:v>
                </c:pt>
                <c:pt idx="51">
                  <c:v>0</c:v>
                </c:pt>
                <c:pt idx="52">
                  <c:v>0</c:v>
                </c:pt>
                <c:pt idx="66">
                  <c:v>49.54</c:v>
                </c:pt>
                <c:pt idx="67">
                  <c:v>36.78</c:v>
                </c:pt>
                <c:pt idx="68">
                  <c:v>68.459999999999994</c:v>
                </c:pt>
                <c:pt idx="69">
                  <c:v>72.02</c:v>
                </c:pt>
                <c:pt idx="70">
                  <c:v>131.57</c:v>
                </c:pt>
                <c:pt idx="71">
                  <c:v>148.93</c:v>
                </c:pt>
                <c:pt idx="73">
                  <c:v>126.88</c:v>
                </c:pt>
                <c:pt idx="75">
                  <c:v>138.99</c:v>
                </c:pt>
                <c:pt idx="76">
                  <c:v>115.35</c:v>
                </c:pt>
                <c:pt idx="77">
                  <c:v>114.51</c:v>
                </c:pt>
                <c:pt idx="78">
                  <c:v>103.61</c:v>
                </c:pt>
                <c:pt idx="79">
                  <c:v>118.58</c:v>
                </c:pt>
                <c:pt idx="81">
                  <c:v>89.76</c:v>
                </c:pt>
                <c:pt idx="82">
                  <c:v>66.349999999999994</c:v>
                </c:pt>
                <c:pt idx="83">
                  <c:v>96.97</c:v>
                </c:pt>
                <c:pt idx="84">
                  <c:v>89.94</c:v>
                </c:pt>
                <c:pt idx="85">
                  <c:v>83.05</c:v>
                </c:pt>
                <c:pt idx="86">
                  <c:v>98.08</c:v>
                </c:pt>
                <c:pt idx="87">
                  <c:v>96.38</c:v>
                </c:pt>
                <c:pt idx="88">
                  <c:v>104.03</c:v>
                </c:pt>
                <c:pt idx="90">
                  <c:v>104.99</c:v>
                </c:pt>
                <c:pt idx="91">
                  <c:v>121.36</c:v>
                </c:pt>
                <c:pt idx="92">
                  <c:v>108.52</c:v>
                </c:pt>
                <c:pt idx="93">
                  <c:v>98.66</c:v>
                </c:pt>
                <c:pt idx="94">
                  <c:v>96.5</c:v>
                </c:pt>
                <c:pt idx="95">
                  <c:v>97.96</c:v>
                </c:pt>
                <c:pt idx="96">
                  <c:v>75.87</c:v>
                </c:pt>
                <c:pt idx="97">
                  <c:v>63.21</c:v>
                </c:pt>
                <c:pt idx="98">
                  <c:v>54.72</c:v>
                </c:pt>
                <c:pt idx="99">
                  <c:v>-1</c:v>
                </c:pt>
                <c:pt idx="100">
                  <c:v>-1</c:v>
                </c:pt>
                <c:pt idx="101">
                  <c:v>37.08</c:v>
                </c:pt>
                <c:pt idx="103">
                  <c:v>41.79</c:v>
                </c:pt>
                <c:pt idx="104">
                  <c:v>-1</c:v>
                </c:pt>
                <c:pt idx="105">
                  <c:v>72.739999999999995</c:v>
                </c:pt>
                <c:pt idx="107">
                  <c:v>-1</c:v>
                </c:pt>
                <c:pt idx="108">
                  <c:v>116.31</c:v>
                </c:pt>
                <c:pt idx="109">
                  <c:v>127.68</c:v>
                </c:pt>
                <c:pt idx="110">
                  <c:v>-1</c:v>
                </c:pt>
                <c:pt idx="111">
                  <c:v>-1</c:v>
                </c:pt>
                <c:pt idx="112">
                  <c:v>-1</c:v>
                </c:pt>
                <c:pt idx="113">
                  <c:v>-1</c:v>
                </c:pt>
                <c:pt idx="114">
                  <c:v>95.15</c:v>
                </c:pt>
                <c:pt idx="115">
                  <c:v>-1</c:v>
                </c:pt>
                <c:pt idx="116">
                  <c:v>-1</c:v>
                </c:pt>
                <c:pt idx="118">
                  <c:v>64.400000000000006</c:v>
                </c:pt>
                <c:pt idx="120">
                  <c:v>46.41</c:v>
                </c:pt>
                <c:pt idx="121">
                  <c:v>35.340000000000003</c:v>
                </c:pt>
                <c:pt idx="122">
                  <c:v>21.2</c:v>
                </c:pt>
                <c:pt idx="123">
                  <c:v>22.64</c:v>
                </c:pt>
                <c:pt idx="124">
                  <c:v>25.82</c:v>
                </c:pt>
                <c:pt idx="126">
                  <c:v>28.93</c:v>
                </c:pt>
                <c:pt idx="127">
                  <c:v>16.88</c:v>
                </c:pt>
                <c:pt idx="128">
                  <c:v>8.91</c:v>
                </c:pt>
                <c:pt idx="129">
                  <c:v>2.95</c:v>
                </c:pt>
                <c:pt idx="131">
                  <c:v>0</c:v>
                </c:pt>
                <c:pt idx="132">
                  <c:v>0.1</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8">
                  <c:v>0</c:v>
                </c:pt>
                <c:pt idx="149">
                  <c:v>0</c:v>
                </c:pt>
                <c:pt idx="150">
                  <c:v>0</c:v>
                </c:pt>
                <c:pt idx="151">
                  <c:v>0</c:v>
                </c:pt>
                <c:pt idx="153">
                  <c:v>0</c:v>
                </c:pt>
                <c:pt idx="154">
                  <c:v>0</c:v>
                </c:pt>
                <c:pt idx="155">
                  <c:v>0</c:v>
                </c:pt>
                <c:pt idx="157">
                  <c:v>0</c:v>
                </c:pt>
                <c:pt idx="158">
                  <c:v>0</c:v>
                </c:pt>
                <c:pt idx="159">
                  <c:v>0</c:v>
                </c:pt>
                <c:pt idx="160">
                  <c:v>0</c:v>
                </c:pt>
                <c:pt idx="161">
                  <c:v>0</c:v>
                </c:pt>
                <c:pt idx="162">
                  <c:v>0</c:v>
                </c:pt>
                <c:pt idx="163">
                  <c:v>0</c:v>
                </c:pt>
                <c:pt idx="164">
                  <c:v>0</c:v>
                </c:pt>
                <c:pt idx="166">
                  <c:v>0</c:v>
                </c:pt>
                <c:pt idx="167">
                  <c:v>0</c:v>
                </c:pt>
                <c:pt idx="168">
                  <c:v>0</c:v>
                </c:pt>
                <c:pt idx="169">
                  <c:v>0</c:v>
                </c:pt>
                <c:pt idx="170">
                  <c:v>0</c:v>
                </c:pt>
                <c:pt idx="171">
                  <c:v>0</c:v>
                </c:pt>
                <c:pt idx="172">
                  <c:v>0</c:v>
                </c:pt>
                <c:pt idx="173">
                  <c:v>0</c:v>
                </c:pt>
                <c:pt idx="174">
                  <c:v>0</c:v>
                </c:pt>
                <c:pt idx="175">
                  <c:v>0</c:v>
                </c:pt>
                <c:pt idx="176">
                  <c:v>-1</c:v>
                </c:pt>
                <c:pt idx="177">
                  <c:v>0</c:v>
                </c:pt>
                <c:pt idx="178">
                  <c:v>0</c:v>
                </c:pt>
                <c:pt idx="180">
                  <c:v>0</c:v>
                </c:pt>
                <c:pt idx="181">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val>
          <c:smooth val="0"/>
          <c:extLst>
            <c:ext xmlns:c16="http://schemas.microsoft.com/office/drawing/2014/chart" uri="{C3380CC4-5D6E-409C-BE32-E72D297353CC}">
              <c16:uniqueId val="{00000002-94F3-412B-BBCB-FDA0F4709165}"/>
            </c:ext>
          </c:extLst>
        </c:ser>
        <c:ser>
          <c:idx val="4"/>
          <c:order val="3"/>
          <c:spPr>
            <a:ln w="28575" cap="rnd">
              <a:solidFill>
                <a:srgbClr val="FFFF00"/>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Pres.xlsx]Sheet2'!$E$1:$E$200</c:f>
              <c:numCache>
                <c:formatCode>General</c:formatCode>
                <c:ptCount val="200"/>
                <c:pt idx="0">
                  <c:v>303.94</c:v>
                </c:pt>
                <c:pt idx="1">
                  <c:v>253.48</c:v>
                </c:pt>
                <c:pt idx="2">
                  <c:v>232.09</c:v>
                </c:pt>
                <c:pt idx="3">
                  <c:v>200.68</c:v>
                </c:pt>
                <c:pt idx="4">
                  <c:v>186.78</c:v>
                </c:pt>
                <c:pt idx="5">
                  <c:v>162.4</c:v>
                </c:pt>
                <c:pt idx="6">
                  <c:v>167.58</c:v>
                </c:pt>
                <c:pt idx="7">
                  <c:v>159.04</c:v>
                </c:pt>
                <c:pt idx="8">
                  <c:v>124.39</c:v>
                </c:pt>
                <c:pt idx="9">
                  <c:v>109.28</c:v>
                </c:pt>
                <c:pt idx="10">
                  <c:v>103.8</c:v>
                </c:pt>
                <c:pt idx="11">
                  <c:v>80.92</c:v>
                </c:pt>
                <c:pt idx="12">
                  <c:v>85.65</c:v>
                </c:pt>
                <c:pt idx="13">
                  <c:v>69.02</c:v>
                </c:pt>
                <c:pt idx="14">
                  <c:v>63.16</c:v>
                </c:pt>
                <c:pt idx="15">
                  <c:v>60.33</c:v>
                </c:pt>
                <c:pt idx="16">
                  <c:v>61.62</c:v>
                </c:pt>
                <c:pt idx="17">
                  <c:v>51.37</c:v>
                </c:pt>
                <c:pt idx="18">
                  <c:v>42.26</c:v>
                </c:pt>
                <c:pt idx="19">
                  <c:v>38.54</c:v>
                </c:pt>
                <c:pt idx="20">
                  <c:v>29.34</c:v>
                </c:pt>
                <c:pt idx="21">
                  <c:v>27.37</c:v>
                </c:pt>
                <c:pt idx="22">
                  <c:v>22.74</c:v>
                </c:pt>
                <c:pt idx="23">
                  <c:v>22.82</c:v>
                </c:pt>
                <c:pt idx="24">
                  <c:v>15.54</c:v>
                </c:pt>
                <c:pt idx="25">
                  <c:v>11.45</c:v>
                </c:pt>
                <c:pt idx="26">
                  <c:v>-1</c:v>
                </c:pt>
                <c:pt idx="27">
                  <c:v>11.45</c:v>
                </c:pt>
                <c:pt idx="28">
                  <c:v>-1</c:v>
                </c:pt>
                <c:pt idx="29">
                  <c:v>3.17</c:v>
                </c:pt>
                <c:pt idx="30">
                  <c:v>-1</c:v>
                </c:pt>
                <c:pt idx="31">
                  <c:v>-1</c:v>
                </c:pt>
                <c:pt idx="32">
                  <c:v>-1</c:v>
                </c:pt>
                <c:pt idx="33">
                  <c:v>-1</c:v>
                </c:pt>
                <c:pt idx="34">
                  <c:v>1.61</c:v>
                </c:pt>
                <c:pt idx="35">
                  <c:v>0.98</c:v>
                </c:pt>
                <c:pt idx="36">
                  <c:v>-1</c:v>
                </c:pt>
                <c:pt idx="37">
                  <c:v>-1</c:v>
                </c:pt>
                <c:pt idx="38">
                  <c:v>0</c:v>
                </c:pt>
                <c:pt idx="39">
                  <c:v>0</c:v>
                </c:pt>
                <c:pt idx="40">
                  <c:v>0</c:v>
                </c:pt>
                <c:pt idx="41">
                  <c:v>0</c:v>
                </c:pt>
                <c:pt idx="42">
                  <c:v>0</c:v>
                </c:pt>
                <c:pt idx="44">
                  <c:v>-1</c:v>
                </c:pt>
                <c:pt idx="45">
                  <c:v>0</c:v>
                </c:pt>
                <c:pt idx="46">
                  <c:v>0.64</c:v>
                </c:pt>
                <c:pt idx="47">
                  <c:v>0</c:v>
                </c:pt>
                <c:pt idx="48">
                  <c:v>-1</c:v>
                </c:pt>
                <c:pt idx="49">
                  <c:v>0</c:v>
                </c:pt>
                <c:pt idx="50">
                  <c:v>0</c:v>
                </c:pt>
                <c:pt idx="51">
                  <c:v>0.9</c:v>
                </c:pt>
                <c:pt idx="52">
                  <c:v>0</c:v>
                </c:pt>
                <c:pt idx="53">
                  <c:v>0</c:v>
                </c:pt>
                <c:pt idx="54">
                  <c:v>0</c:v>
                </c:pt>
                <c:pt idx="56">
                  <c:v>0</c:v>
                </c:pt>
                <c:pt idx="57">
                  <c:v>0.55000000000000004</c:v>
                </c:pt>
                <c:pt idx="58">
                  <c:v>0</c:v>
                </c:pt>
                <c:pt idx="59">
                  <c:v>0</c:v>
                </c:pt>
                <c:pt idx="60">
                  <c:v>-1</c:v>
                </c:pt>
                <c:pt idx="61">
                  <c:v>-1</c:v>
                </c:pt>
                <c:pt idx="62">
                  <c:v>0.49</c:v>
                </c:pt>
                <c:pt idx="64">
                  <c:v>-1</c:v>
                </c:pt>
                <c:pt idx="65">
                  <c:v>-1</c:v>
                </c:pt>
                <c:pt idx="66">
                  <c:v>1.07</c:v>
                </c:pt>
                <c:pt idx="67">
                  <c:v>0.62</c:v>
                </c:pt>
                <c:pt idx="68">
                  <c:v>1.71</c:v>
                </c:pt>
                <c:pt idx="69">
                  <c:v>7.32</c:v>
                </c:pt>
                <c:pt idx="70">
                  <c:v>9.98</c:v>
                </c:pt>
                <c:pt idx="71">
                  <c:v>-1</c:v>
                </c:pt>
                <c:pt idx="72">
                  <c:v>4.53</c:v>
                </c:pt>
                <c:pt idx="74">
                  <c:v>-1</c:v>
                </c:pt>
                <c:pt idx="75">
                  <c:v>1.4</c:v>
                </c:pt>
                <c:pt idx="76">
                  <c:v>-1</c:v>
                </c:pt>
                <c:pt idx="77">
                  <c:v>0</c:v>
                </c:pt>
                <c:pt idx="78">
                  <c:v>0.68</c:v>
                </c:pt>
                <c:pt idx="79">
                  <c:v>0</c:v>
                </c:pt>
                <c:pt idx="80">
                  <c:v>1.34</c:v>
                </c:pt>
                <c:pt idx="81">
                  <c:v>0</c:v>
                </c:pt>
                <c:pt idx="82">
                  <c:v>0</c:v>
                </c:pt>
                <c:pt idx="83">
                  <c:v>0.87</c:v>
                </c:pt>
                <c:pt idx="85">
                  <c:v>0.92</c:v>
                </c:pt>
                <c:pt idx="86">
                  <c:v>0</c:v>
                </c:pt>
                <c:pt idx="87">
                  <c:v>-1</c:v>
                </c:pt>
                <c:pt idx="88">
                  <c:v>0</c:v>
                </c:pt>
                <c:pt idx="89">
                  <c:v>-1</c:v>
                </c:pt>
                <c:pt idx="90">
                  <c:v>-1</c:v>
                </c:pt>
                <c:pt idx="92">
                  <c:v>0</c:v>
                </c:pt>
                <c:pt idx="93">
                  <c:v>-1</c:v>
                </c:pt>
                <c:pt idx="94">
                  <c:v>0</c:v>
                </c:pt>
                <c:pt idx="95">
                  <c:v>-1</c:v>
                </c:pt>
                <c:pt idx="96">
                  <c:v>-1</c:v>
                </c:pt>
                <c:pt idx="97">
                  <c:v>0.22</c:v>
                </c:pt>
                <c:pt idx="98">
                  <c:v>0</c:v>
                </c:pt>
                <c:pt idx="99">
                  <c:v>0</c:v>
                </c:pt>
                <c:pt idx="100">
                  <c:v>0</c:v>
                </c:pt>
                <c:pt idx="101">
                  <c:v>1.1299999999999999</c:v>
                </c:pt>
                <c:pt idx="102">
                  <c:v>0.74</c:v>
                </c:pt>
                <c:pt idx="103">
                  <c:v>0</c:v>
                </c:pt>
                <c:pt idx="104">
                  <c:v>0</c:v>
                </c:pt>
                <c:pt idx="105">
                  <c:v>1.53</c:v>
                </c:pt>
                <c:pt idx="106">
                  <c:v>0.89</c:v>
                </c:pt>
                <c:pt idx="107">
                  <c:v>1.36</c:v>
                </c:pt>
                <c:pt idx="108">
                  <c:v>-1</c:v>
                </c:pt>
                <c:pt idx="109">
                  <c:v>0</c:v>
                </c:pt>
                <c:pt idx="110">
                  <c:v>0</c:v>
                </c:pt>
                <c:pt idx="111">
                  <c:v>0</c:v>
                </c:pt>
                <c:pt idx="112">
                  <c:v>0</c:v>
                </c:pt>
                <c:pt idx="113">
                  <c:v>1.61</c:v>
                </c:pt>
                <c:pt idx="114">
                  <c:v>0.78</c:v>
                </c:pt>
                <c:pt idx="115">
                  <c:v>0</c:v>
                </c:pt>
                <c:pt idx="116">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3">
                  <c:v>0</c:v>
                </c:pt>
                <c:pt idx="134">
                  <c:v>0</c:v>
                </c:pt>
                <c:pt idx="135">
                  <c:v>0</c:v>
                </c:pt>
                <c:pt idx="136">
                  <c:v>0</c:v>
                </c:pt>
                <c:pt idx="137">
                  <c:v>0</c:v>
                </c:pt>
                <c:pt idx="138">
                  <c:v>0</c:v>
                </c:pt>
                <c:pt idx="139">
                  <c:v>0</c:v>
                </c:pt>
                <c:pt idx="140">
                  <c:v>0</c:v>
                </c:pt>
                <c:pt idx="141">
                  <c:v>0</c:v>
                </c:pt>
                <c:pt idx="142">
                  <c:v>0</c:v>
                </c:pt>
                <c:pt idx="143">
                  <c:v>-1</c:v>
                </c:pt>
                <c:pt idx="144">
                  <c:v>-1</c:v>
                </c:pt>
                <c:pt idx="145">
                  <c:v>-1</c:v>
                </c:pt>
                <c:pt idx="146">
                  <c:v>0</c:v>
                </c:pt>
                <c:pt idx="147">
                  <c:v>-1</c:v>
                </c:pt>
                <c:pt idx="148">
                  <c:v>0</c:v>
                </c:pt>
                <c:pt idx="149">
                  <c:v>0</c:v>
                </c:pt>
                <c:pt idx="150">
                  <c:v>-1</c:v>
                </c:pt>
                <c:pt idx="151">
                  <c:v>1.24</c:v>
                </c:pt>
                <c:pt idx="152">
                  <c:v>3.73</c:v>
                </c:pt>
                <c:pt idx="153">
                  <c:v>0</c:v>
                </c:pt>
                <c:pt idx="154">
                  <c:v>4.83</c:v>
                </c:pt>
                <c:pt idx="155">
                  <c:v>3.05</c:v>
                </c:pt>
                <c:pt idx="156">
                  <c:v>-1</c:v>
                </c:pt>
                <c:pt idx="157">
                  <c:v>0.22</c:v>
                </c:pt>
                <c:pt idx="158">
                  <c:v>0</c:v>
                </c:pt>
                <c:pt idx="159">
                  <c:v>-1</c:v>
                </c:pt>
                <c:pt idx="160">
                  <c:v>0</c:v>
                </c:pt>
                <c:pt idx="161">
                  <c:v>0</c:v>
                </c:pt>
                <c:pt idx="162">
                  <c:v>0</c:v>
                </c:pt>
                <c:pt idx="163">
                  <c:v>0</c:v>
                </c:pt>
                <c:pt idx="164">
                  <c:v>-1</c:v>
                </c:pt>
                <c:pt idx="165">
                  <c:v>-1</c:v>
                </c:pt>
                <c:pt idx="166">
                  <c:v>0</c:v>
                </c:pt>
                <c:pt idx="167">
                  <c:v>0</c:v>
                </c:pt>
                <c:pt idx="168">
                  <c:v>0.91</c:v>
                </c:pt>
                <c:pt idx="169">
                  <c:v>0.36</c:v>
                </c:pt>
                <c:pt idx="170">
                  <c:v>0.14000000000000001</c:v>
                </c:pt>
                <c:pt idx="171">
                  <c:v>-1</c:v>
                </c:pt>
                <c:pt idx="172">
                  <c:v>0.57999999999999996</c:v>
                </c:pt>
                <c:pt idx="173">
                  <c:v>0.47</c:v>
                </c:pt>
                <c:pt idx="174">
                  <c:v>0.56000000000000005</c:v>
                </c:pt>
                <c:pt idx="175">
                  <c:v>0</c:v>
                </c:pt>
                <c:pt idx="176">
                  <c:v>0</c:v>
                </c:pt>
                <c:pt idx="177">
                  <c:v>-1</c:v>
                </c:pt>
                <c:pt idx="178">
                  <c:v>0</c:v>
                </c:pt>
                <c:pt idx="179">
                  <c:v>0</c:v>
                </c:pt>
                <c:pt idx="180">
                  <c:v>0.85</c:v>
                </c:pt>
                <c:pt idx="181">
                  <c:v>0</c:v>
                </c:pt>
              </c:numCache>
            </c:numRef>
          </c:val>
          <c:smooth val="0"/>
          <c:extLst>
            <c:ext xmlns:c16="http://schemas.microsoft.com/office/drawing/2014/chart" uri="{C3380CC4-5D6E-409C-BE32-E72D297353CC}">
              <c16:uniqueId val="{00000003-94F3-412B-BBCB-FDA0F4709165}"/>
            </c:ext>
          </c:extLst>
        </c:ser>
        <c:ser>
          <c:idx val="5"/>
          <c:order val="4"/>
          <c:spPr>
            <a:ln w="28575" cap="rnd">
              <a:solidFill>
                <a:schemeClr val="accent6"/>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Pres.xlsx]Sheet2'!$F$1:$F$200</c:f>
              <c:numCache>
                <c:formatCode>General</c:formatCode>
                <c:ptCount val="200"/>
                <c:pt idx="0">
                  <c:v>146.03</c:v>
                </c:pt>
                <c:pt idx="2">
                  <c:v>182.32</c:v>
                </c:pt>
                <c:pt idx="3">
                  <c:v>125.66</c:v>
                </c:pt>
                <c:pt idx="4">
                  <c:v>100.48</c:v>
                </c:pt>
                <c:pt idx="5">
                  <c:v>118.23</c:v>
                </c:pt>
                <c:pt idx="6">
                  <c:v>107.29</c:v>
                </c:pt>
                <c:pt idx="7">
                  <c:v>103.37</c:v>
                </c:pt>
                <c:pt idx="8">
                  <c:v>93.52</c:v>
                </c:pt>
                <c:pt idx="9">
                  <c:v>76.430000000000007</c:v>
                </c:pt>
                <c:pt idx="10">
                  <c:v>54.74</c:v>
                </c:pt>
                <c:pt idx="11">
                  <c:v>68.489999999999995</c:v>
                </c:pt>
                <c:pt idx="12">
                  <c:v>50.96</c:v>
                </c:pt>
                <c:pt idx="13">
                  <c:v>40.08</c:v>
                </c:pt>
                <c:pt idx="14">
                  <c:v>52.3</c:v>
                </c:pt>
                <c:pt idx="15">
                  <c:v>38.39</c:v>
                </c:pt>
                <c:pt idx="16">
                  <c:v>32.19</c:v>
                </c:pt>
                <c:pt idx="17">
                  <c:v>20.350000000000001</c:v>
                </c:pt>
                <c:pt idx="18">
                  <c:v>24.63</c:v>
                </c:pt>
                <c:pt idx="19">
                  <c:v>18.899999999999999</c:v>
                </c:pt>
                <c:pt idx="20">
                  <c:v>19.71</c:v>
                </c:pt>
                <c:pt idx="21">
                  <c:v>14.33</c:v>
                </c:pt>
                <c:pt idx="22">
                  <c:v>18.46</c:v>
                </c:pt>
                <c:pt idx="23">
                  <c:v>7.46</c:v>
                </c:pt>
                <c:pt idx="24">
                  <c:v>8.1999999999999993</c:v>
                </c:pt>
                <c:pt idx="25">
                  <c:v>5.62</c:v>
                </c:pt>
                <c:pt idx="26">
                  <c:v>6.24</c:v>
                </c:pt>
                <c:pt idx="27">
                  <c:v>6.36</c:v>
                </c:pt>
                <c:pt idx="28">
                  <c:v>4.04</c:v>
                </c:pt>
                <c:pt idx="29">
                  <c:v>6.96</c:v>
                </c:pt>
                <c:pt idx="30">
                  <c:v>4.75</c:v>
                </c:pt>
                <c:pt idx="31">
                  <c:v>5.55</c:v>
                </c:pt>
                <c:pt idx="32">
                  <c:v>3.43</c:v>
                </c:pt>
                <c:pt idx="33">
                  <c:v>4.45</c:v>
                </c:pt>
                <c:pt idx="34">
                  <c:v>3.45</c:v>
                </c:pt>
                <c:pt idx="35">
                  <c:v>6.56</c:v>
                </c:pt>
                <c:pt idx="36">
                  <c:v>4.42</c:v>
                </c:pt>
                <c:pt idx="37">
                  <c:v>3.74</c:v>
                </c:pt>
                <c:pt idx="38">
                  <c:v>5.97</c:v>
                </c:pt>
                <c:pt idx="39">
                  <c:v>6.9</c:v>
                </c:pt>
                <c:pt idx="40">
                  <c:v>7.71</c:v>
                </c:pt>
                <c:pt idx="41">
                  <c:v>7.26</c:v>
                </c:pt>
                <c:pt idx="42">
                  <c:v>8.01</c:v>
                </c:pt>
                <c:pt idx="43">
                  <c:v>7.61</c:v>
                </c:pt>
                <c:pt idx="44">
                  <c:v>6.58</c:v>
                </c:pt>
                <c:pt idx="45">
                  <c:v>6.79</c:v>
                </c:pt>
                <c:pt idx="46">
                  <c:v>6.92</c:v>
                </c:pt>
                <c:pt idx="47">
                  <c:v>9.51</c:v>
                </c:pt>
                <c:pt idx="48">
                  <c:v>7.34</c:v>
                </c:pt>
                <c:pt idx="49">
                  <c:v>4.83</c:v>
                </c:pt>
                <c:pt idx="50">
                  <c:v>7.89</c:v>
                </c:pt>
                <c:pt idx="51">
                  <c:v>5.89</c:v>
                </c:pt>
                <c:pt idx="52">
                  <c:v>7.33</c:v>
                </c:pt>
                <c:pt idx="53">
                  <c:v>5.16</c:v>
                </c:pt>
                <c:pt idx="54">
                  <c:v>6.58</c:v>
                </c:pt>
                <c:pt idx="55">
                  <c:v>6.47</c:v>
                </c:pt>
                <c:pt idx="56">
                  <c:v>3.17</c:v>
                </c:pt>
                <c:pt idx="57">
                  <c:v>5.84</c:v>
                </c:pt>
                <c:pt idx="58">
                  <c:v>3.76</c:v>
                </c:pt>
                <c:pt idx="60">
                  <c:v>4.1900000000000004</c:v>
                </c:pt>
                <c:pt idx="61">
                  <c:v>7.94</c:v>
                </c:pt>
                <c:pt idx="62">
                  <c:v>5.57</c:v>
                </c:pt>
                <c:pt idx="63">
                  <c:v>6.63</c:v>
                </c:pt>
                <c:pt idx="64">
                  <c:v>3.86</c:v>
                </c:pt>
                <c:pt idx="65">
                  <c:v>0.99</c:v>
                </c:pt>
                <c:pt idx="66">
                  <c:v>5.7</c:v>
                </c:pt>
                <c:pt idx="67">
                  <c:v>5.83</c:v>
                </c:pt>
                <c:pt idx="68">
                  <c:v>5.83</c:v>
                </c:pt>
                <c:pt idx="69">
                  <c:v>5.15</c:v>
                </c:pt>
                <c:pt idx="70">
                  <c:v>4.45</c:v>
                </c:pt>
                <c:pt idx="71">
                  <c:v>5.32</c:v>
                </c:pt>
                <c:pt idx="72">
                  <c:v>4.41</c:v>
                </c:pt>
                <c:pt idx="73">
                  <c:v>5.5</c:v>
                </c:pt>
                <c:pt idx="74">
                  <c:v>5.81</c:v>
                </c:pt>
                <c:pt idx="75">
                  <c:v>5.62</c:v>
                </c:pt>
                <c:pt idx="76">
                  <c:v>5.58</c:v>
                </c:pt>
                <c:pt idx="77">
                  <c:v>3.21</c:v>
                </c:pt>
                <c:pt idx="78">
                  <c:v>3.75</c:v>
                </c:pt>
                <c:pt idx="79">
                  <c:v>5.21</c:v>
                </c:pt>
                <c:pt idx="80">
                  <c:v>4.18</c:v>
                </c:pt>
                <c:pt idx="81">
                  <c:v>4.7</c:v>
                </c:pt>
                <c:pt idx="82">
                  <c:v>5.19</c:v>
                </c:pt>
                <c:pt idx="83">
                  <c:v>3.64</c:v>
                </c:pt>
                <c:pt idx="85">
                  <c:v>2.95</c:v>
                </c:pt>
                <c:pt idx="86">
                  <c:v>3.12</c:v>
                </c:pt>
                <c:pt idx="87">
                  <c:v>3.93</c:v>
                </c:pt>
                <c:pt idx="88">
                  <c:v>4.9400000000000004</c:v>
                </c:pt>
                <c:pt idx="89">
                  <c:v>2.69</c:v>
                </c:pt>
                <c:pt idx="90">
                  <c:v>5.82</c:v>
                </c:pt>
                <c:pt idx="91">
                  <c:v>6.72</c:v>
                </c:pt>
                <c:pt idx="92">
                  <c:v>5.0999999999999996</c:v>
                </c:pt>
                <c:pt idx="94">
                  <c:v>8.4499999999999993</c:v>
                </c:pt>
                <c:pt idx="95">
                  <c:v>6.27</c:v>
                </c:pt>
                <c:pt idx="96">
                  <c:v>6.26</c:v>
                </c:pt>
                <c:pt idx="97">
                  <c:v>4.5199999999999996</c:v>
                </c:pt>
                <c:pt idx="98">
                  <c:v>9.02</c:v>
                </c:pt>
                <c:pt idx="99">
                  <c:v>18.739999999999998</c:v>
                </c:pt>
                <c:pt idx="100">
                  <c:v>15.55</c:v>
                </c:pt>
                <c:pt idx="101">
                  <c:v>25.09</c:v>
                </c:pt>
                <c:pt idx="102">
                  <c:v>19.93</c:v>
                </c:pt>
                <c:pt idx="103">
                  <c:v>17.98</c:v>
                </c:pt>
                <c:pt idx="104">
                  <c:v>20.56</c:v>
                </c:pt>
                <c:pt idx="105">
                  <c:v>27.54</c:v>
                </c:pt>
                <c:pt idx="106">
                  <c:v>27.15</c:v>
                </c:pt>
                <c:pt idx="107">
                  <c:v>23.15</c:v>
                </c:pt>
                <c:pt idx="109">
                  <c:v>4.3499999999999996</c:v>
                </c:pt>
                <c:pt idx="110">
                  <c:v>19.739999999999998</c:v>
                </c:pt>
                <c:pt idx="111">
                  <c:v>13.36</c:v>
                </c:pt>
                <c:pt idx="112">
                  <c:v>5.63</c:v>
                </c:pt>
                <c:pt idx="113">
                  <c:v>7.32</c:v>
                </c:pt>
                <c:pt idx="114">
                  <c:v>11.35</c:v>
                </c:pt>
                <c:pt idx="115">
                  <c:v>15.08</c:v>
                </c:pt>
                <c:pt idx="116">
                  <c:v>16.22</c:v>
                </c:pt>
                <c:pt idx="117">
                  <c:v>20.97</c:v>
                </c:pt>
                <c:pt idx="118">
                  <c:v>12.34</c:v>
                </c:pt>
                <c:pt idx="119">
                  <c:v>19.63</c:v>
                </c:pt>
                <c:pt idx="120">
                  <c:v>-1</c:v>
                </c:pt>
                <c:pt idx="121">
                  <c:v>7.9</c:v>
                </c:pt>
                <c:pt idx="122">
                  <c:v>11.13</c:v>
                </c:pt>
                <c:pt idx="123">
                  <c:v>13.87</c:v>
                </c:pt>
                <c:pt idx="124">
                  <c:v>-1</c:v>
                </c:pt>
                <c:pt idx="125">
                  <c:v>19.7</c:v>
                </c:pt>
                <c:pt idx="126">
                  <c:v>22.46</c:v>
                </c:pt>
                <c:pt idx="127">
                  <c:v>13.94</c:v>
                </c:pt>
                <c:pt idx="128">
                  <c:v>12.76</c:v>
                </c:pt>
                <c:pt idx="129">
                  <c:v>-1</c:v>
                </c:pt>
                <c:pt idx="130">
                  <c:v>18.91</c:v>
                </c:pt>
                <c:pt idx="131">
                  <c:v>16.7</c:v>
                </c:pt>
                <c:pt idx="132">
                  <c:v>18.61</c:v>
                </c:pt>
                <c:pt idx="133">
                  <c:v>19.670000000000002</c:v>
                </c:pt>
                <c:pt idx="134">
                  <c:v>17.48</c:v>
                </c:pt>
                <c:pt idx="135">
                  <c:v>15.18</c:v>
                </c:pt>
                <c:pt idx="136">
                  <c:v>16.829999999999998</c:v>
                </c:pt>
                <c:pt idx="137">
                  <c:v>-1</c:v>
                </c:pt>
                <c:pt idx="138">
                  <c:v>-1</c:v>
                </c:pt>
                <c:pt idx="139">
                  <c:v>25.71</c:v>
                </c:pt>
                <c:pt idx="140">
                  <c:v>-1</c:v>
                </c:pt>
                <c:pt idx="141">
                  <c:v>8.6199999999999992</c:v>
                </c:pt>
                <c:pt idx="142">
                  <c:v>2.7</c:v>
                </c:pt>
                <c:pt idx="143">
                  <c:v>8.44</c:v>
                </c:pt>
                <c:pt idx="144">
                  <c:v>-1</c:v>
                </c:pt>
                <c:pt idx="145">
                  <c:v>7.66</c:v>
                </c:pt>
                <c:pt idx="146">
                  <c:v>5.94</c:v>
                </c:pt>
                <c:pt idx="147">
                  <c:v>6.67</c:v>
                </c:pt>
                <c:pt idx="148">
                  <c:v>6.25</c:v>
                </c:pt>
                <c:pt idx="149">
                  <c:v>11.43</c:v>
                </c:pt>
                <c:pt idx="150">
                  <c:v>4.42</c:v>
                </c:pt>
                <c:pt idx="151">
                  <c:v>21.18</c:v>
                </c:pt>
                <c:pt idx="152">
                  <c:v>-1</c:v>
                </c:pt>
                <c:pt idx="153">
                  <c:v>23.54</c:v>
                </c:pt>
                <c:pt idx="154">
                  <c:v>15.43</c:v>
                </c:pt>
                <c:pt idx="155">
                  <c:v>-1</c:v>
                </c:pt>
                <c:pt idx="156">
                  <c:v>18.3</c:v>
                </c:pt>
                <c:pt idx="157">
                  <c:v>-1</c:v>
                </c:pt>
                <c:pt idx="158">
                  <c:v>9.26</c:v>
                </c:pt>
                <c:pt idx="159">
                  <c:v>12.28</c:v>
                </c:pt>
                <c:pt idx="160">
                  <c:v>13.55</c:v>
                </c:pt>
                <c:pt idx="161">
                  <c:v>-1</c:v>
                </c:pt>
                <c:pt idx="162">
                  <c:v>12.04</c:v>
                </c:pt>
                <c:pt idx="163">
                  <c:v>22.61</c:v>
                </c:pt>
                <c:pt idx="164">
                  <c:v>-1</c:v>
                </c:pt>
                <c:pt idx="165">
                  <c:v>12.08</c:v>
                </c:pt>
                <c:pt idx="166">
                  <c:v>11.09</c:v>
                </c:pt>
                <c:pt idx="167">
                  <c:v>17.649999999999999</c:v>
                </c:pt>
                <c:pt idx="168">
                  <c:v>-1</c:v>
                </c:pt>
                <c:pt idx="169">
                  <c:v>25.5</c:v>
                </c:pt>
                <c:pt idx="170">
                  <c:v>17.53</c:v>
                </c:pt>
                <c:pt idx="171">
                  <c:v>6.3</c:v>
                </c:pt>
                <c:pt idx="172">
                  <c:v>11.71</c:v>
                </c:pt>
                <c:pt idx="173">
                  <c:v>16.79</c:v>
                </c:pt>
                <c:pt idx="174">
                  <c:v>-1</c:v>
                </c:pt>
                <c:pt idx="175">
                  <c:v>21.68</c:v>
                </c:pt>
                <c:pt idx="176">
                  <c:v>8</c:v>
                </c:pt>
                <c:pt idx="177">
                  <c:v>14.4</c:v>
                </c:pt>
                <c:pt idx="178">
                  <c:v>22.71</c:v>
                </c:pt>
                <c:pt idx="179">
                  <c:v>10.45</c:v>
                </c:pt>
                <c:pt idx="180">
                  <c:v>20.16</c:v>
                </c:pt>
              </c:numCache>
            </c:numRef>
          </c:val>
          <c:smooth val="0"/>
          <c:extLst>
            <c:ext xmlns:c16="http://schemas.microsoft.com/office/drawing/2014/chart" uri="{C3380CC4-5D6E-409C-BE32-E72D297353CC}">
              <c16:uniqueId val="{00000004-94F3-412B-BBCB-FDA0F4709165}"/>
            </c:ext>
          </c:extLst>
        </c:ser>
        <c:ser>
          <c:idx val="6"/>
          <c:order val="5"/>
          <c:spPr>
            <a:ln w="28575" cap="rnd">
              <a:solidFill>
                <a:schemeClr val="accent1">
                  <a:lumMod val="60000"/>
                </a:schemeClr>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Pres.xlsx]Sheet2'!$G$1:$G$200</c:f>
              <c:numCache>
                <c:formatCode>General</c:formatCode>
                <c:ptCount val="200"/>
                <c:pt idx="0">
                  <c:v>9.85</c:v>
                </c:pt>
                <c:pt idx="16">
                  <c:v>0</c:v>
                </c:pt>
                <c:pt idx="17">
                  <c:v>0</c:v>
                </c:pt>
                <c:pt idx="18">
                  <c:v>1.82</c:v>
                </c:pt>
                <c:pt idx="19">
                  <c:v>0</c:v>
                </c:pt>
                <c:pt idx="20">
                  <c:v>0</c:v>
                </c:pt>
                <c:pt idx="21">
                  <c:v>0</c:v>
                </c:pt>
                <c:pt idx="22">
                  <c:v>1.48</c:v>
                </c:pt>
                <c:pt idx="23">
                  <c:v>0</c:v>
                </c:pt>
                <c:pt idx="24">
                  <c:v>0</c:v>
                </c:pt>
                <c:pt idx="25">
                  <c:v>-1</c:v>
                </c:pt>
                <c:pt idx="26">
                  <c:v>2.69</c:v>
                </c:pt>
                <c:pt idx="27">
                  <c:v>2.08</c:v>
                </c:pt>
                <c:pt idx="28">
                  <c:v>0</c:v>
                </c:pt>
                <c:pt idx="29">
                  <c:v>0</c:v>
                </c:pt>
                <c:pt idx="30">
                  <c:v>0</c:v>
                </c:pt>
                <c:pt idx="31">
                  <c:v>0</c:v>
                </c:pt>
                <c:pt idx="33">
                  <c:v>0</c:v>
                </c:pt>
                <c:pt idx="34">
                  <c:v>0</c:v>
                </c:pt>
                <c:pt idx="35">
                  <c:v>0</c:v>
                </c:pt>
                <c:pt idx="36">
                  <c:v>0</c:v>
                </c:pt>
                <c:pt idx="37">
                  <c:v>0</c:v>
                </c:pt>
                <c:pt idx="38">
                  <c:v>0</c:v>
                </c:pt>
                <c:pt idx="39">
                  <c:v>0</c:v>
                </c:pt>
                <c:pt idx="40">
                  <c:v>0</c:v>
                </c:pt>
                <c:pt idx="41">
                  <c:v>-1</c:v>
                </c:pt>
                <c:pt idx="42">
                  <c:v>0</c:v>
                </c:pt>
                <c:pt idx="43">
                  <c:v>0</c:v>
                </c:pt>
                <c:pt idx="44">
                  <c:v>-1</c:v>
                </c:pt>
                <c:pt idx="45">
                  <c:v>0</c:v>
                </c:pt>
                <c:pt idx="46">
                  <c:v>0</c:v>
                </c:pt>
                <c:pt idx="47">
                  <c:v>0</c:v>
                </c:pt>
                <c:pt idx="48">
                  <c:v>0</c:v>
                </c:pt>
                <c:pt idx="49">
                  <c:v>0</c:v>
                </c:pt>
                <c:pt idx="50">
                  <c:v>0</c:v>
                </c:pt>
                <c:pt idx="51">
                  <c:v>0</c:v>
                </c:pt>
                <c:pt idx="52">
                  <c:v>0</c:v>
                </c:pt>
                <c:pt idx="53">
                  <c:v>-1</c:v>
                </c:pt>
                <c:pt idx="54">
                  <c:v>1.94</c:v>
                </c:pt>
                <c:pt idx="55">
                  <c:v>-1</c:v>
                </c:pt>
                <c:pt idx="56">
                  <c:v>-1</c:v>
                </c:pt>
                <c:pt idx="57">
                  <c:v>-1</c:v>
                </c:pt>
                <c:pt idx="58">
                  <c:v>0</c:v>
                </c:pt>
                <c:pt idx="59">
                  <c:v>-1</c:v>
                </c:pt>
                <c:pt idx="60">
                  <c:v>0</c:v>
                </c:pt>
                <c:pt idx="61">
                  <c:v>-1</c:v>
                </c:pt>
                <c:pt idx="62">
                  <c:v>0</c:v>
                </c:pt>
                <c:pt idx="63">
                  <c:v>0</c:v>
                </c:pt>
                <c:pt idx="64">
                  <c:v>-1</c:v>
                </c:pt>
                <c:pt idx="65">
                  <c:v>0</c:v>
                </c:pt>
                <c:pt idx="66">
                  <c:v>0</c:v>
                </c:pt>
                <c:pt idx="67">
                  <c:v>-1</c:v>
                </c:pt>
                <c:pt idx="68">
                  <c:v>0</c:v>
                </c:pt>
                <c:pt idx="69">
                  <c:v>-1</c:v>
                </c:pt>
                <c:pt idx="70">
                  <c:v>0</c:v>
                </c:pt>
                <c:pt idx="71">
                  <c:v>-1</c:v>
                </c:pt>
                <c:pt idx="75">
                  <c:v>-1</c:v>
                </c:pt>
                <c:pt idx="76">
                  <c:v>0</c:v>
                </c:pt>
                <c:pt idx="77">
                  <c:v>-1</c:v>
                </c:pt>
                <c:pt idx="78">
                  <c:v>0</c:v>
                </c:pt>
                <c:pt idx="79">
                  <c:v>0</c:v>
                </c:pt>
                <c:pt idx="80">
                  <c:v>-1</c:v>
                </c:pt>
                <c:pt idx="81">
                  <c:v>-1</c:v>
                </c:pt>
                <c:pt idx="82">
                  <c:v>0</c:v>
                </c:pt>
                <c:pt idx="83">
                  <c:v>-1</c:v>
                </c:pt>
                <c:pt idx="84">
                  <c:v>-1</c:v>
                </c:pt>
                <c:pt idx="86">
                  <c:v>-1</c:v>
                </c:pt>
                <c:pt idx="87">
                  <c:v>0</c:v>
                </c:pt>
                <c:pt idx="88">
                  <c:v>0</c:v>
                </c:pt>
                <c:pt idx="89">
                  <c:v>0</c:v>
                </c:pt>
                <c:pt idx="90">
                  <c:v>0</c:v>
                </c:pt>
                <c:pt idx="91">
                  <c:v>0</c:v>
                </c:pt>
                <c:pt idx="92">
                  <c:v>0</c:v>
                </c:pt>
                <c:pt idx="93">
                  <c:v>0</c:v>
                </c:pt>
                <c:pt idx="94">
                  <c:v>0</c:v>
                </c:pt>
                <c:pt idx="95">
                  <c:v>0</c:v>
                </c:pt>
                <c:pt idx="96">
                  <c:v>0</c:v>
                </c:pt>
                <c:pt idx="98">
                  <c:v>-1</c:v>
                </c:pt>
                <c:pt idx="99">
                  <c:v>0</c:v>
                </c:pt>
                <c:pt idx="100">
                  <c:v>0</c:v>
                </c:pt>
                <c:pt idx="102">
                  <c:v>0</c:v>
                </c:pt>
                <c:pt idx="103">
                  <c:v>0.42</c:v>
                </c:pt>
                <c:pt idx="106">
                  <c:v>0</c:v>
                </c:pt>
                <c:pt idx="107">
                  <c:v>0</c:v>
                </c:pt>
                <c:pt idx="108">
                  <c:v>0</c:v>
                </c:pt>
                <c:pt idx="109">
                  <c:v>-1</c:v>
                </c:pt>
                <c:pt idx="111">
                  <c:v>0</c:v>
                </c:pt>
                <c:pt idx="113">
                  <c:v>0</c:v>
                </c:pt>
                <c:pt idx="114">
                  <c:v>0</c:v>
                </c:pt>
                <c:pt idx="116">
                  <c:v>0</c:v>
                </c:pt>
                <c:pt idx="117">
                  <c:v>0</c:v>
                </c:pt>
                <c:pt idx="118">
                  <c:v>0</c:v>
                </c:pt>
                <c:pt idx="119">
                  <c:v>0</c:v>
                </c:pt>
                <c:pt idx="120">
                  <c:v>0</c:v>
                </c:pt>
                <c:pt idx="123">
                  <c:v>0.17</c:v>
                </c:pt>
                <c:pt idx="124">
                  <c:v>0</c:v>
                </c:pt>
                <c:pt idx="125">
                  <c:v>0</c:v>
                </c:pt>
                <c:pt idx="127">
                  <c:v>0</c:v>
                </c:pt>
                <c:pt idx="128">
                  <c:v>-1</c:v>
                </c:pt>
                <c:pt idx="131">
                  <c:v>0</c:v>
                </c:pt>
                <c:pt idx="134">
                  <c:v>0</c:v>
                </c:pt>
                <c:pt idx="136">
                  <c:v>-1</c:v>
                </c:pt>
                <c:pt idx="137">
                  <c:v>0.42</c:v>
                </c:pt>
                <c:pt idx="143">
                  <c:v>2.35</c:v>
                </c:pt>
                <c:pt idx="144">
                  <c:v>0.74</c:v>
                </c:pt>
                <c:pt idx="145">
                  <c:v>2.36</c:v>
                </c:pt>
                <c:pt idx="147">
                  <c:v>2.6</c:v>
                </c:pt>
                <c:pt idx="149">
                  <c:v>8.16</c:v>
                </c:pt>
                <c:pt idx="150">
                  <c:v>4.24</c:v>
                </c:pt>
                <c:pt idx="153">
                  <c:v>22.14</c:v>
                </c:pt>
                <c:pt idx="155">
                  <c:v>14.52</c:v>
                </c:pt>
                <c:pt idx="158">
                  <c:v>10.77</c:v>
                </c:pt>
                <c:pt idx="160">
                  <c:v>34.61</c:v>
                </c:pt>
                <c:pt idx="176">
                  <c:v>-1</c:v>
                </c:pt>
                <c:pt idx="178">
                  <c:v>-1</c:v>
                </c:pt>
              </c:numCache>
            </c:numRef>
          </c:val>
          <c:smooth val="0"/>
          <c:extLst>
            <c:ext xmlns:c16="http://schemas.microsoft.com/office/drawing/2014/chart" uri="{C3380CC4-5D6E-409C-BE32-E72D297353CC}">
              <c16:uniqueId val="{00000005-94F3-412B-BBCB-FDA0F4709165}"/>
            </c:ext>
          </c:extLst>
        </c:ser>
        <c:ser>
          <c:idx val="7"/>
          <c:order val="6"/>
          <c:spPr>
            <a:ln w="28575" cap="rnd">
              <a:solidFill>
                <a:schemeClr val="accent2"/>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Pres.xlsx]Sheet2'!$H$1:$H$200</c:f>
              <c:numCache>
                <c:formatCode>General</c:formatCode>
                <c:ptCount val="200"/>
                <c:pt idx="0">
                  <c:v>1.62</c:v>
                </c:pt>
                <c:pt idx="5">
                  <c:v>2.77</c:v>
                </c:pt>
                <c:pt idx="6">
                  <c:v>3.67</c:v>
                </c:pt>
                <c:pt idx="7">
                  <c:v>5.58</c:v>
                </c:pt>
                <c:pt idx="8">
                  <c:v>4.0199999999999996</c:v>
                </c:pt>
                <c:pt idx="9">
                  <c:v>8.69</c:v>
                </c:pt>
                <c:pt idx="10">
                  <c:v>9.16</c:v>
                </c:pt>
                <c:pt idx="11">
                  <c:v>9.44</c:v>
                </c:pt>
                <c:pt idx="12">
                  <c:v>11.68</c:v>
                </c:pt>
                <c:pt idx="13">
                  <c:v>-1</c:v>
                </c:pt>
                <c:pt idx="14">
                  <c:v>-1</c:v>
                </c:pt>
                <c:pt idx="15">
                  <c:v>-1</c:v>
                </c:pt>
                <c:pt idx="16">
                  <c:v>-1</c:v>
                </c:pt>
                <c:pt idx="17">
                  <c:v>-1</c:v>
                </c:pt>
                <c:pt idx="18">
                  <c:v>-1</c:v>
                </c:pt>
                <c:pt idx="19">
                  <c:v>-1</c:v>
                </c:pt>
                <c:pt idx="20">
                  <c:v>14.77</c:v>
                </c:pt>
                <c:pt idx="21">
                  <c:v>9.02</c:v>
                </c:pt>
                <c:pt idx="22">
                  <c:v>9.1199999999999992</c:v>
                </c:pt>
                <c:pt idx="23">
                  <c:v>9.7200000000000006</c:v>
                </c:pt>
                <c:pt idx="24">
                  <c:v>13.62</c:v>
                </c:pt>
                <c:pt idx="25">
                  <c:v>10.27</c:v>
                </c:pt>
                <c:pt idx="26">
                  <c:v>10.42</c:v>
                </c:pt>
                <c:pt idx="27">
                  <c:v>12.46</c:v>
                </c:pt>
                <c:pt idx="28">
                  <c:v>13.77</c:v>
                </c:pt>
                <c:pt idx="29">
                  <c:v>9.8699999999999992</c:v>
                </c:pt>
                <c:pt idx="30">
                  <c:v>8.4</c:v>
                </c:pt>
                <c:pt idx="31">
                  <c:v>7.73</c:v>
                </c:pt>
                <c:pt idx="32">
                  <c:v>6.19</c:v>
                </c:pt>
                <c:pt idx="33">
                  <c:v>6.16</c:v>
                </c:pt>
                <c:pt idx="34">
                  <c:v>2.09</c:v>
                </c:pt>
                <c:pt idx="35">
                  <c:v>-1</c:v>
                </c:pt>
                <c:pt idx="36">
                  <c:v>3.28</c:v>
                </c:pt>
                <c:pt idx="37">
                  <c:v>3.44</c:v>
                </c:pt>
                <c:pt idx="38">
                  <c:v>3.2</c:v>
                </c:pt>
                <c:pt idx="39">
                  <c:v>3.86</c:v>
                </c:pt>
                <c:pt idx="40">
                  <c:v>2.85</c:v>
                </c:pt>
                <c:pt idx="41">
                  <c:v>2.88</c:v>
                </c:pt>
                <c:pt idx="42">
                  <c:v>2.4</c:v>
                </c:pt>
                <c:pt idx="43">
                  <c:v>2.75</c:v>
                </c:pt>
                <c:pt idx="44">
                  <c:v>1.18</c:v>
                </c:pt>
                <c:pt idx="45">
                  <c:v>1.47</c:v>
                </c:pt>
                <c:pt idx="46">
                  <c:v>2.25</c:v>
                </c:pt>
                <c:pt idx="47">
                  <c:v>2.99</c:v>
                </c:pt>
                <c:pt idx="48">
                  <c:v>0.59</c:v>
                </c:pt>
                <c:pt idx="49">
                  <c:v>0</c:v>
                </c:pt>
                <c:pt idx="50">
                  <c:v>0</c:v>
                </c:pt>
                <c:pt idx="51">
                  <c:v>0</c:v>
                </c:pt>
                <c:pt idx="52">
                  <c:v>0</c:v>
                </c:pt>
                <c:pt idx="53">
                  <c:v>0</c:v>
                </c:pt>
                <c:pt idx="54">
                  <c:v>0.62</c:v>
                </c:pt>
                <c:pt idx="55">
                  <c:v>0</c:v>
                </c:pt>
                <c:pt idx="56">
                  <c:v>0</c:v>
                </c:pt>
                <c:pt idx="57">
                  <c:v>0</c:v>
                </c:pt>
                <c:pt idx="58">
                  <c:v>0</c:v>
                </c:pt>
                <c:pt idx="59">
                  <c:v>0</c:v>
                </c:pt>
                <c:pt idx="60">
                  <c:v>0.48</c:v>
                </c:pt>
                <c:pt idx="61">
                  <c:v>0</c:v>
                </c:pt>
                <c:pt idx="62">
                  <c:v>0.63</c:v>
                </c:pt>
                <c:pt idx="63">
                  <c:v>0.96</c:v>
                </c:pt>
                <c:pt idx="64">
                  <c:v>0.85</c:v>
                </c:pt>
                <c:pt idx="65">
                  <c:v>1.63</c:v>
                </c:pt>
                <c:pt idx="66">
                  <c:v>0</c:v>
                </c:pt>
                <c:pt idx="67">
                  <c:v>5.05</c:v>
                </c:pt>
                <c:pt idx="68">
                  <c:v>3.05</c:v>
                </c:pt>
                <c:pt idx="69">
                  <c:v>5</c:v>
                </c:pt>
                <c:pt idx="70">
                  <c:v>2.06</c:v>
                </c:pt>
                <c:pt idx="71">
                  <c:v>0.75</c:v>
                </c:pt>
                <c:pt idx="72">
                  <c:v>0.48</c:v>
                </c:pt>
                <c:pt idx="73">
                  <c:v>0</c:v>
                </c:pt>
                <c:pt idx="74">
                  <c:v>0</c:v>
                </c:pt>
                <c:pt idx="75">
                  <c:v>0.35</c:v>
                </c:pt>
                <c:pt idx="76">
                  <c:v>0.28999999999999998</c:v>
                </c:pt>
                <c:pt idx="77">
                  <c:v>0</c:v>
                </c:pt>
                <c:pt idx="78">
                  <c:v>0.67</c:v>
                </c:pt>
                <c:pt idx="79">
                  <c:v>0.51</c:v>
                </c:pt>
                <c:pt idx="80">
                  <c:v>0.36</c:v>
                </c:pt>
                <c:pt idx="81">
                  <c:v>0.64</c:v>
                </c:pt>
                <c:pt idx="82">
                  <c:v>0</c:v>
                </c:pt>
                <c:pt idx="83">
                  <c:v>0</c:v>
                </c:pt>
                <c:pt idx="84">
                  <c:v>0</c:v>
                </c:pt>
                <c:pt idx="85">
                  <c:v>0</c:v>
                </c:pt>
                <c:pt idx="86">
                  <c:v>0</c:v>
                </c:pt>
                <c:pt idx="87">
                  <c:v>0</c:v>
                </c:pt>
                <c:pt idx="88">
                  <c:v>0.31</c:v>
                </c:pt>
                <c:pt idx="89">
                  <c:v>0</c:v>
                </c:pt>
                <c:pt idx="90">
                  <c:v>0.38</c:v>
                </c:pt>
                <c:pt idx="91">
                  <c:v>1.04</c:v>
                </c:pt>
                <c:pt idx="92">
                  <c:v>1.1599999999999999</c:v>
                </c:pt>
                <c:pt idx="93">
                  <c:v>0</c:v>
                </c:pt>
                <c:pt idx="94">
                  <c:v>0</c:v>
                </c:pt>
                <c:pt idx="96">
                  <c:v>0</c:v>
                </c:pt>
                <c:pt idx="97">
                  <c:v>0.61</c:v>
                </c:pt>
                <c:pt idx="98">
                  <c:v>0</c:v>
                </c:pt>
                <c:pt idx="99">
                  <c:v>0</c:v>
                </c:pt>
                <c:pt idx="100">
                  <c:v>0.67</c:v>
                </c:pt>
                <c:pt idx="101">
                  <c:v>0</c:v>
                </c:pt>
                <c:pt idx="102">
                  <c:v>0.73</c:v>
                </c:pt>
                <c:pt idx="103">
                  <c:v>0.33</c:v>
                </c:pt>
                <c:pt idx="104">
                  <c:v>1.03</c:v>
                </c:pt>
                <c:pt idx="105">
                  <c:v>1.01</c:v>
                </c:pt>
                <c:pt idx="106">
                  <c:v>2.2599999999999998</c:v>
                </c:pt>
                <c:pt idx="107">
                  <c:v>1.45</c:v>
                </c:pt>
                <c:pt idx="108">
                  <c:v>1.32</c:v>
                </c:pt>
                <c:pt idx="109">
                  <c:v>1.1599999999999999</c:v>
                </c:pt>
                <c:pt idx="110">
                  <c:v>1.73</c:v>
                </c:pt>
                <c:pt idx="112">
                  <c:v>0</c:v>
                </c:pt>
                <c:pt idx="113">
                  <c:v>0</c:v>
                </c:pt>
                <c:pt idx="114">
                  <c:v>0</c:v>
                </c:pt>
                <c:pt idx="115">
                  <c:v>0</c:v>
                </c:pt>
                <c:pt idx="116">
                  <c:v>0.81</c:v>
                </c:pt>
                <c:pt idx="117">
                  <c:v>0.78</c:v>
                </c:pt>
                <c:pt idx="118">
                  <c:v>0.77</c:v>
                </c:pt>
                <c:pt idx="119">
                  <c:v>1.48</c:v>
                </c:pt>
                <c:pt idx="120">
                  <c:v>0.62</c:v>
                </c:pt>
                <c:pt idx="121">
                  <c:v>0</c:v>
                </c:pt>
                <c:pt idx="122">
                  <c:v>0</c:v>
                </c:pt>
                <c:pt idx="123">
                  <c:v>1.32</c:v>
                </c:pt>
                <c:pt idx="124">
                  <c:v>0</c:v>
                </c:pt>
                <c:pt idx="125">
                  <c:v>1.83</c:v>
                </c:pt>
                <c:pt idx="126">
                  <c:v>0</c:v>
                </c:pt>
                <c:pt idx="127">
                  <c:v>0.92</c:v>
                </c:pt>
                <c:pt idx="128">
                  <c:v>1.53</c:v>
                </c:pt>
                <c:pt idx="129">
                  <c:v>1.32</c:v>
                </c:pt>
                <c:pt idx="130">
                  <c:v>0</c:v>
                </c:pt>
                <c:pt idx="131">
                  <c:v>2.34</c:v>
                </c:pt>
                <c:pt idx="132">
                  <c:v>1.92</c:v>
                </c:pt>
                <c:pt idx="133">
                  <c:v>1.2</c:v>
                </c:pt>
                <c:pt idx="134">
                  <c:v>1.18</c:v>
                </c:pt>
                <c:pt idx="135">
                  <c:v>0</c:v>
                </c:pt>
                <c:pt idx="136">
                  <c:v>1.04</c:v>
                </c:pt>
                <c:pt idx="137">
                  <c:v>2.2799999999999998</c:v>
                </c:pt>
                <c:pt idx="138">
                  <c:v>1.1200000000000001</c:v>
                </c:pt>
                <c:pt idx="139">
                  <c:v>2.88</c:v>
                </c:pt>
                <c:pt idx="140">
                  <c:v>1.77</c:v>
                </c:pt>
                <c:pt idx="141">
                  <c:v>0</c:v>
                </c:pt>
                <c:pt idx="142">
                  <c:v>0</c:v>
                </c:pt>
                <c:pt idx="143">
                  <c:v>2.0699999999999998</c:v>
                </c:pt>
                <c:pt idx="144">
                  <c:v>3.67</c:v>
                </c:pt>
                <c:pt idx="145">
                  <c:v>1.94</c:v>
                </c:pt>
                <c:pt idx="146">
                  <c:v>4.59</c:v>
                </c:pt>
                <c:pt idx="147">
                  <c:v>3.1</c:v>
                </c:pt>
                <c:pt idx="148">
                  <c:v>4.38</c:v>
                </c:pt>
                <c:pt idx="149">
                  <c:v>4.0999999999999996</c:v>
                </c:pt>
                <c:pt idx="150">
                  <c:v>4.93</c:v>
                </c:pt>
                <c:pt idx="151">
                  <c:v>-1</c:v>
                </c:pt>
                <c:pt idx="152">
                  <c:v>1.66</c:v>
                </c:pt>
                <c:pt idx="153">
                  <c:v>1.78</c:v>
                </c:pt>
                <c:pt idx="154">
                  <c:v>0.59</c:v>
                </c:pt>
                <c:pt idx="155">
                  <c:v>0.91</c:v>
                </c:pt>
                <c:pt idx="156">
                  <c:v>0.63</c:v>
                </c:pt>
                <c:pt idx="157">
                  <c:v>1.55</c:v>
                </c:pt>
                <c:pt idx="158">
                  <c:v>0</c:v>
                </c:pt>
                <c:pt idx="159">
                  <c:v>0.68</c:v>
                </c:pt>
                <c:pt idx="160">
                  <c:v>0</c:v>
                </c:pt>
                <c:pt idx="161">
                  <c:v>0</c:v>
                </c:pt>
                <c:pt idx="162">
                  <c:v>0.52</c:v>
                </c:pt>
                <c:pt idx="163">
                  <c:v>0</c:v>
                </c:pt>
                <c:pt idx="164">
                  <c:v>0.88</c:v>
                </c:pt>
                <c:pt idx="165">
                  <c:v>0</c:v>
                </c:pt>
                <c:pt idx="166">
                  <c:v>0</c:v>
                </c:pt>
                <c:pt idx="167">
                  <c:v>1.5</c:v>
                </c:pt>
                <c:pt idx="168">
                  <c:v>0</c:v>
                </c:pt>
                <c:pt idx="169">
                  <c:v>1.78</c:v>
                </c:pt>
                <c:pt idx="170">
                  <c:v>0</c:v>
                </c:pt>
                <c:pt idx="171">
                  <c:v>1.7</c:v>
                </c:pt>
                <c:pt idx="172">
                  <c:v>1.55</c:v>
                </c:pt>
                <c:pt idx="173">
                  <c:v>1.61</c:v>
                </c:pt>
                <c:pt idx="174">
                  <c:v>2.0499999999999998</c:v>
                </c:pt>
                <c:pt idx="175">
                  <c:v>0.55000000000000004</c:v>
                </c:pt>
                <c:pt idx="176">
                  <c:v>1.04</c:v>
                </c:pt>
                <c:pt idx="177">
                  <c:v>2.15</c:v>
                </c:pt>
                <c:pt idx="178">
                  <c:v>1.52</c:v>
                </c:pt>
                <c:pt idx="179">
                  <c:v>1.65</c:v>
                </c:pt>
                <c:pt idx="180">
                  <c:v>0.47</c:v>
                </c:pt>
                <c:pt idx="181">
                  <c:v>0</c:v>
                </c:pt>
                <c:pt idx="182">
                  <c:v>2.39</c:v>
                </c:pt>
                <c:pt idx="183">
                  <c:v>1.1599999999999999</c:v>
                </c:pt>
                <c:pt idx="184">
                  <c:v>0</c:v>
                </c:pt>
                <c:pt idx="185">
                  <c:v>0.13</c:v>
                </c:pt>
                <c:pt idx="187">
                  <c:v>1.75</c:v>
                </c:pt>
                <c:pt idx="188">
                  <c:v>1.83</c:v>
                </c:pt>
                <c:pt idx="189">
                  <c:v>0</c:v>
                </c:pt>
                <c:pt idx="190">
                  <c:v>-1</c:v>
                </c:pt>
                <c:pt idx="191">
                  <c:v>5.44</c:v>
                </c:pt>
              </c:numCache>
            </c:numRef>
          </c:val>
          <c:smooth val="0"/>
          <c:extLst>
            <c:ext xmlns:c16="http://schemas.microsoft.com/office/drawing/2014/chart" uri="{C3380CC4-5D6E-409C-BE32-E72D297353CC}">
              <c16:uniqueId val="{00000006-94F3-412B-BBCB-FDA0F4709165}"/>
            </c:ext>
          </c:extLst>
        </c:ser>
        <c:ser>
          <c:idx val="8"/>
          <c:order val="7"/>
          <c:spPr>
            <a:ln w="28575" cap="rnd">
              <a:solidFill>
                <a:schemeClr val="accent3">
                  <a:lumMod val="60000"/>
                </a:schemeClr>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Pres.xlsx]Sheet2'!$I$1:$I$200</c:f>
              <c:numCache>
                <c:formatCode>General</c:formatCode>
                <c:ptCount val="200"/>
                <c:pt idx="3">
                  <c:v>66.73</c:v>
                </c:pt>
                <c:pt idx="4">
                  <c:v>-1</c:v>
                </c:pt>
                <c:pt idx="5">
                  <c:v>-1</c:v>
                </c:pt>
                <c:pt idx="7">
                  <c:v>-1</c:v>
                </c:pt>
                <c:pt idx="16">
                  <c:v>0</c:v>
                </c:pt>
                <c:pt idx="17">
                  <c:v>0</c:v>
                </c:pt>
                <c:pt idx="18">
                  <c:v>0</c:v>
                </c:pt>
                <c:pt idx="19">
                  <c:v>0</c:v>
                </c:pt>
                <c:pt idx="20">
                  <c:v>0</c:v>
                </c:pt>
                <c:pt idx="22">
                  <c:v>0</c:v>
                </c:pt>
                <c:pt idx="23">
                  <c:v>0</c:v>
                </c:pt>
                <c:pt idx="24">
                  <c:v>-1</c:v>
                </c:pt>
                <c:pt idx="25">
                  <c:v>0</c:v>
                </c:pt>
                <c:pt idx="26">
                  <c:v>0</c:v>
                </c:pt>
                <c:pt idx="27">
                  <c:v>0</c:v>
                </c:pt>
                <c:pt idx="28">
                  <c:v>-1</c:v>
                </c:pt>
                <c:pt idx="29">
                  <c:v>0</c:v>
                </c:pt>
                <c:pt idx="30">
                  <c:v>0</c:v>
                </c:pt>
                <c:pt idx="32">
                  <c:v>0</c:v>
                </c:pt>
                <c:pt idx="34">
                  <c:v>0</c:v>
                </c:pt>
                <c:pt idx="35">
                  <c:v>-1</c:v>
                </c:pt>
                <c:pt idx="36">
                  <c:v>0</c:v>
                </c:pt>
                <c:pt idx="38">
                  <c:v>0</c:v>
                </c:pt>
                <c:pt idx="39">
                  <c:v>0</c:v>
                </c:pt>
                <c:pt idx="40">
                  <c:v>0</c:v>
                </c:pt>
                <c:pt idx="43">
                  <c:v>0</c:v>
                </c:pt>
                <c:pt idx="44">
                  <c:v>0</c:v>
                </c:pt>
                <c:pt idx="45">
                  <c:v>0</c:v>
                </c:pt>
                <c:pt idx="46">
                  <c:v>0</c:v>
                </c:pt>
                <c:pt idx="47">
                  <c:v>0</c:v>
                </c:pt>
                <c:pt idx="48">
                  <c:v>0</c:v>
                </c:pt>
                <c:pt idx="50">
                  <c:v>0</c:v>
                </c:pt>
                <c:pt idx="51">
                  <c:v>0</c:v>
                </c:pt>
                <c:pt idx="52">
                  <c:v>0</c:v>
                </c:pt>
                <c:pt idx="54">
                  <c:v>0</c:v>
                </c:pt>
                <c:pt idx="55">
                  <c:v>0</c:v>
                </c:pt>
                <c:pt idx="56">
                  <c:v>0</c:v>
                </c:pt>
                <c:pt idx="57">
                  <c:v>0</c:v>
                </c:pt>
                <c:pt idx="58">
                  <c:v>0</c:v>
                </c:pt>
                <c:pt idx="59">
                  <c:v>0</c:v>
                </c:pt>
                <c:pt idx="60">
                  <c:v>0</c:v>
                </c:pt>
                <c:pt idx="61">
                  <c:v>0</c:v>
                </c:pt>
                <c:pt idx="63">
                  <c:v>-1</c:v>
                </c:pt>
                <c:pt idx="65">
                  <c:v>-1</c:v>
                </c:pt>
                <c:pt idx="66">
                  <c:v>0</c:v>
                </c:pt>
                <c:pt idx="67">
                  <c:v>0</c:v>
                </c:pt>
                <c:pt idx="68">
                  <c:v>-1</c:v>
                </c:pt>
                <c:pt idx="69">
                  <c:v>-1</c:v>
                </c:pt>
                <c:pt idx="70">
                  <c:v>0</c:v>
                </c:pt>
                <c:pt idx="71">
                  <c:v>-1</c:v>
                </c:pt>
                <c:pt idx="73">
                  <c:v>0</c:v>
                </c:pt>
                <c:pt idx="74">
                  <c:v>0</c:v>
                </c:pt>
                <c:pt idx="77">
                  <c:v>0</c:v>
                </c:pt>
                <c:pt idx="80">
                  <c:v>0</c:v>
                </c:pt>
                <c:pt idx="81">
                  <c:v>0</c:v>
                </c:pt>
                <c:pt idx="82">
                  <c:v>0</c:v>
                </c:pt>
                <c:pt idx="84">
                  <c:v>0</c:v>
                </c:pt>
                <c:pt idx="85">
                  <c:v>0</c:v>
                </c:pt>
                <c:pt idx="86">
                  <c:v>-1</c:v>
                </c:pt>
                <c:pt idx="87">
                  <c:v>0</c:v>
                </c:pt>
                <c:pt idx="88">
                  <c:v>0</c:v>
                </c:pt>
                <c:pt idx="89">
                  <c:v>0</c:v>
                </c:pt>
                <c:pt idx="90">
                  <c:v>0</c:v>
                </c:pt>
                <c:pt idx="91">
                  <c:v>0</c:v>
                </c:pt>
                <c:pt idx="93">
                  <c:v>0</c:v>
                </c:pt>
                <c:pt idx="94">
                  <c:v>0</c:v>
                </c:pt>
                <c:pt idx="95">
                  <c:v>0</c:v>
                </c:pt>
                <c:pt idx="96">
                  <c:v>0</c:v>
                </c:pt>
                <c:pt idx="97">
                  <c:v>0</c:v>
                </c:pt>
                <c:pt idx="98">
                  <c:v>0</c:v>
                </c:pt>
                <c:pt idx="101">
                  <c:v>-1</c:v>
                </c:pt>
                <c:pt idx="102">
                  <c:v>0</c:v>
                </c:pt>
                <c:pt idx="105">
                  <c:v>0</c:v>
                </c:pt>
                <c:pt idx="108">
                  <c:v>0</c:v>
                </c:pt>
                <c:pt idx="109">
                  <c:v>0</c:v>
                </c:pt>
                <c:pt idx="110">
                  <c:v>0</c:v>
                </c:pt>
                <c:pt idx="112">
                  <c:v>0</c:v>
                </c:pt>
                <c:pt idx="113">
                  <c:v>0</c:v>
                </c:pt>
                <c:pt idx="114">
                  <c:v>0</c:v>
                </c:pt>
                <c:pt idx="115">
                  <c:v>0</c:v>
                </c:pt>
                <c:pt idx="117">
                  <c:v>0</c:v>
                </c:pt>
                <c:pt idx="118">
                  <c:v>0</c:v>
                </c:pt>
                <c:pt idx="119">
                  <c:v>0</c:v>
                </c:pt>
                <c:pt idx="120">
                  <c:v>0</c:v>
                </c:pt>
                <c:pt idx="121">
                  <c:v>0</c:v>
                </c:pt>
                <c:pt idx="122">
                  <c:v>0</c:v>
                </c:pt>
                <c:pt idx="123">
                  <c:v>0</c:v>
                </c:pt>
                <c:pt idx="124">
                  <c:v>0</c:v>
                </c:pt>
                <c:pt idx="125">
                  <c:v>0</c:v>
                </c:pt>
                <c:pt idx="126">
                  <c:v>0</c:v>
                </c:pt>
                <c:pt idx="127">
                  <c:v>0</c:v>
                </c:pt>
                <c:pt idx="129">
                  <c:v>0</c:v>
                </c:pt>
                <c:pt idx="130">
                  <c:v>0</c:v>
                </c:pt>
                <c:pt idx="131">
                  <c:v>0</c:v>
                </c:pt>
                <c:pt idx="132">
                  <c:v>0</c:v>
                </c:pt>
                <c:pt idx="133">
                  <c:v>0</c:v>
                </c:pt>
                <c:pt idx="134">
                  <c:v>0</c:v>
                </c:pt>
                <c:pt idx="136">
                  <c:v>0</c:v>
                </c:pt>
                <c:pt idx="137">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9">
                  <c:v>0</c:v>
                </c:pt>
                <c:pt idx="160">
                  <c:v>0</c:v>
                </c:pt>
                <c:pt idx="161">
                  <c:v>0</c:v>
                </c:pt>
                <c:pt idx="162">
                  <c:v>0</c:v>
                </c:pt>
                <c:pt idx="163">
                  <c:v>0</c:v>
                </c:pt>
                <c:pt idx="164">
                  <c:v>0</c:v>
                </c:pt>
                <c:pt idx="165">
                  <c:v>0</c:v>
                </c:pt>
                <c:pt idx="167">
                  <c:v>0</c:v>
                </c:pt>
                <c:pt idx="169">
                  <c:v>0</c:v>
                </c:pt>
                <c:pt idx="170">
                  <c:v>0</c:v>
                </c:pt>
                <c:pt idx="171">
                  <c:v>0</c:v>
                </c:pt>
                <c:pt idx="172">
                  <c:v>0</c:v>
                </c:pt>
                <c:pt idx="173">
                  <c:v>0</c:v>
                </c:pt>
                <c:pt idx="174">
                  <c:v>0</c:v>
                </c:pt>
                <c:pt idx="175">
                  <c:v>0</c:v>
                </c:pt>
                <c:pt idx="176">
                  <c:v>0</c:v>
                </c:pt>
                <c:pt idx="178">
                  <c:v>0</c:v>
                </c:pt>
                <c:pt idx="179">
                  <c:v>0</c:v>
                </c:pt>
                <c:pt idx="180">
                  <c:v>0</c:v>
                </c:pt>
                <c:pt idx="181">
                  <c:v>0</c:v>
                </c:pt>
                <c:pt idx="182">
                  <c:v>0</c:v>
                </c:pt>
                <c:pt idx="183">
                  <c:v>0</c:v>
                </c:pt>
                <c:pt idx="184">
                  <c:v>0</c:v>
                </c:pt>
              </c:numCache>
            </c:numRef>
          </c:val>
          <c:smooth val="0"/>
          <c:extLst>
            <c:ext xmlns:c16="http://schemas.microsoft.com/office/drawing/2014/chart" uri="{C3380CC4-5D6E-409C-BE32-E72D297353CC}">
              <c16:uniqueId val="{00000007-94F3-412B-BBCB-FDA0F4709165}"/>
            </c:ext>
          </c:extLst>
        </c:ser>
        <c:ser>
          <c:idx val="9"/>
          <c:order val="8"/>
          <c:spPr>
            <a:ln w="28575" cap="rnd">
              <a:solidFill>
                <a:schemeClr val="tx1">
                  <a:lumMod val="85000"/>
                </a:schemeClr>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Pres.xlsx]Sheet2'!$J$1:$J$200</c:f>
              <c:numCache>
                <c:formatCode>General</c:formatCode>
                <c:ptCount val="200"/>
                <c:pt idx="0">
                  <c:v>2.38</c:v>
                </c:pt>
                <c:pt idx="4">
                  <c:v>0.42</c:v>
                </c:pt>
                <c:pt idx="6">
                  <c:v>0</c:v>
                </c:pt>
                <c:pt idx="7">
                  <c:v>0</c:v>
                </c:pt>
                <c:pt idx="8">
                  <c:v>0</c:v>
                </c:pt>
                <c:pt idx="9">
                  <c:v>0.14000000000000001</c:v>
                </c:pt>
                <c:pt idx="10">
                  <c:v>-1</c:v>
                </c:pt>
                <c:pt idx="11">
                  <c:v>0</c:v>
                </c:pt>
                <c:pt idx="12">
                  <c:v>0.98</c:v>
                </c:pt>
                <c:pt idx="13">
                  <c:v>2.29</c:v>
                </c:pt>
                <c:pt idx="14">
                  <c:v>2.75</c:v>
                </c:pt>
                <c:pt idx="15">
                  <c:v>0.95</c:v>
                </c:pt>
                <c:pt idx="16">
                  <c:v>1.72</c:v>
                </c:pt>
                <c:pt idx="17">
                  <c:v>6.79</c:v>
                </c:pt>
                <c:pt idx="18">
                  <c:v>-1</c:v>
                </c:pt>
                <c:pt idx="19">
                  <c:v>1.85</c:v>
                </c:pt>
                <c:pt idx="20">
                  <c:v>2.48</c:v>
                </c:pt>
                <c:pt idx="21">
                  <c:v>-1</c:v>
                </c:pt>
                <c:pt idx="22">
                  <c:v>1.34</c:v>
                </c:pt>
                <c:pt idx="23">
                  <c:v>1.44</c:v>
                </c:pt>
                <c:pt idx="24">
                  <c:v>0</c:v>
                </c:pt>
                <c:pt idx="25">
                  <c:v>0.84</c:v>
                </c:pt>
                <c:pt idx="26">
                  <c:v>0.77</c:v>
                </c:pt>
                <c:pt idx="27">
                  <c:v>2.17</c:v>
                </c:pt>
                <c:pt idx="28">
                  <c:v>-1</c:v>
                </c:pt>
                <c:pt idx="29">
                  <c:v>3.83</c:v>
                </c:pt>
                <c:pt idx="30">
                  <c:v>3.81</c:v>
                </c:pt>
                <c:pt idx="31">
                  <c:v>-1</c:v>
                </c:pt>
                <c:pt idx="32">
                  <c:v>1.61</c:v>
                </c:pt>
                <c:pt idx="33">
                  <c:v>1.71</c:v>
                </c:pt>
                <c:pt idx="34">
                  <c:v>0.31</c:v>
                </c:pt>
                <c:pt idx="35">
                  <c:v>1.29</c:v>
                </c:pt>
                <c:pt idx="36">
                  <c:v>-1</c:v>
                </c:pt>
                <c:pt idx="37">
                  <c:v>0.46</c:v>
                </c:pt>
                <c:pt idx="38">
                  <c:v>0.67</c:v>
                </c:pt>
                <c:pt idx="39">
                  <c:v>-1</c:v>
                </c:pt>
                <c:pt idx="40">
                  <c:v>0.8</c:v>
                </c:pt>
                <c:pt idx="41">
                  <c:v>0.6</c:v>
                </c:pt>
                <c:pt idx="42">
                  <c:v>0</c:v>
                </c:pt>
                <c:pt idx="43">
                  <c:v>0</c:v>
                </c:pt>
                <c:pt idx="44">
                  <c:v>0.7</c:v>
                </c:pt>
                <c:pt idx="45">
                  <c:v>0</c:v>
                </c:pt>
                <c:pt idx="46">
                  <c:v>0.6</c:v>
                </c:pt>
                <c:pt idx="47">
                  <c:v>1.72</c:v>
                </c:pt>
                <c:pt idx="48">
                  <c:v>1.96</c:v>
                </c:pt>
                <c:pt idx="49">
                  <c:v>1.71</c:v>
                </c:pt>
                <c:pt idx="50">
                  <c:v>0</c:v>
                </c:pt>
                <c:pt idx="51">
                  <c:v>0</c:v>
                </c:pt>
                <c:pt idx="52">
                  <c:v>0.28999999999999998</c:v>
                </c:pt>
                <c:pt idx="53">
                  <c:v>0</c:v>
                </c:pt>
                <c:pt idx="54">
                  <c:v>0.74</c:v>
                </c:pt>
                <c:pt idx="55">
                  <c:v>0</c:v>
                </c:pt>
                <c:pt idx="56">
                  <c:v>1.37</c:v>
                </c:pt>
                <c:pt idx="57">
                  <c:v>1.21</c:v>
                </c:pt>
                <c:pt idx="58">
                  <c:v>3.06</c:v>
                </c:pt>
                <c:pt idx="60">
                  <c:v>0</c:v>
                </c:pt>
                <c:pt idx="61">
                  <c:v>0</c:v>
                </c:pt>
                <c:pt idx="62">
                  <c:v>0.25</c:v>
                </c:pt>
                <c:pt idx="63">
                  <c:v>0</c:v>
                </c:pt>
                <c:pt idx="64">
                  <c:v>1.1200000000000001</c:v>
                </c:pt>
                <c:pt idx="70">
                  <c:v>0</c:v>
                </c:pt>
                <c:pt idx="71">
                  <c:v>0</c:v>
                </c:pt>
                <c:pt idx="73">
                  <c:v>0</c:v>
                </c:pt>
                <c:pt idx="74">
                  <c:v>0</c:v>
                </c:pt>
                <c:pt idx="75">
                  <c:v>0</c:v>
                </c:pt>
                <c:pt idx="76">
                  <c:v>0</c:v>
                </c:pt>
                <c:pt idx="77">
                  <c:v>0</c:v>
                </c:pt>
                <c:pt idx="79">
                  <c:v>0</c:v>
                </c:pt>
                <c:pt idx="80">
                  <c:v>0</c:v>
                </c:pt>
                <c:pt idx="81">
                  <c:v>0</c:v>
                </c:pt>
                <c:pt idx="82">
                  <c:v>0</c:v>
                </c:pt>
                <c:pt idx="83">
                  <c:v>0</c:v>
                </c:pt>
                <c:pt idx="84">
                  <c:v>1.1399999999999999</c:v>
                </c:pt>
                <c:pt idx="85">
                  <c:v>0</c:v>
                </c:pt>
                <c:pt idx="86">
                  <c:v>0</c:v>
                </c:pt>
                <c:pt idx="87">
                  <c:v>0</c:v>
                </c:pt>
                <c:pt idx="88">
                  <c:v>0.7</c:v>
                </c:pt>
                <c:pt idx="89">
                  <c:v>1.93</c:v>
                </c:pt>
                <c:pt idx="90">
                  <c:v>1.1100000000000001</c:v>
                </c:pt>
                <c:pt idx="91">
                  <c:v>0</c:v>
                </c:pt>
                <c:pt idx="93">
                  <c:v>0</c:v>
                </c:pt>
                <c:pt idx="94">
                  <c:v>0.12</c:v>
                </c:pt>
                <c:pt idx="95">
                  <c:v>1.23</c:v>
                </c:pt>
                <c:pt idx="96">
                  <c:v>0.67</c:v>
                </c:pt>
                <c:pt idx="97">
                  <c:v>0</c:v>
                </c:pt>
                <c:pt idx="98">
                  <c:v>0.71</c:v>
                </c:pt>
                <c:pt idx="99">
                  <c:v>0.37</c:v>
                </c:pt>
                <c:pt idx="100">
                  <c:v>2.88</c:v>
                </c:pt>
                <c:pt idx="101">
                  <c:v>7.91</c:v>
                </c:pt>
                <c:pt idx="102">
                  <c:v>1.08</c:v>
                </c:pt>
                <c:pt idx="103">
                  <c:v>7.94</c:v>
                </c:pt>
                <c:pt idx="104">
                  <c:v>3.91</c:v>
                </c:pt>
                <c:pt idx="105">
                  <c:v>6.09</c:v>
                </c:pt>
                <c:pt idx="106">
                  <c:v>0</c:v>
                </c:pt>
                <c:pt idx="108">
                  <c:v>3.72</c:v>
                </c:pt>
                <c:pt idx="109">
                  <c:v>3.04</c:v>
                </c:pt>
                <c:pt idx="110">
                  <c:v>3.3</c:v>
                </c:pt>
                <c:pt idx="111">
                  <c:v>8.4600000000000009</c:v>
                </c:pt>
                <c:pt idx="112">
                  <c:v>8</c:v>
                </c:pt>
                <c:pt idx="113">
                  <c:v>12.53</c:v>
                </c:pt>
                <c:pt idx="115">
                  <c:v>24.1</c:v>
                </c:pt>
                <c:pt idx="116">
                  <c:v>11.15</c:v>
                </c:pt>
                <c:pt idx="117">
                  <c:v>4.9000000000000004</c:v>
                </c:pt>
                <c:pt idx="118">
                  <c:v>7.24</c:v>
                </c:pt>
                <c:pt idx="119">
                  <c:v>11.19</c:v>
                </c:pt>
                <c:pt idx="120">
                  <c:v>12.93</c:v>
                </c:pt>
                <c:pt idx="121">
                  <c:v>6.8</c:v>
                </c:pt>
                <c:pt idx="122">
                  <c:v>4.42</c:v>
                </c:pt>
                <c:pt idx="123">
                  <c:v>8.58</c:v>
                </c:pt>
                <c:pt idx="124">
                  <c:v>8.2899999999999991</c:v>
                </c:pt>
                <c:pt idx="125">
                  <c:v>9.81</c:v>
                </c:pt>
                <c:pt idx="126">
                  <c:v>13.15</c:v>
                </c:pt>
                <c:pt idx="127">
                  <c:v>10.37</c:v>
                </c:pt>
                <c:pt idx="128">
                  <c:v>13.88</c:v>
                </c:pt>
                <c:pt idx="129">
                  <c:v>12.74</c:v>
                </c:pt>
                <c:pt idx="130">
                  <c:v>11.56</c:v>
                </c:pt>
                <c:pt idx="131">
                  <c:v>6.93</c:v>
                </c:pt>
                <c:pt idx="132">
                  <c:v>8.86</c:v>
                </c:pt>
                <c:pt idx="133">
                  <c:v>6.37</c:v>
                </c:pt>
                <c:pt idx="134">
                  <c:v>7.69</c:v>
                </c:pt>
                <c:pt idx="135">
                  <c:v>10.49</c:v>
                </c:pt>
                <c:pt idx="136">
                  <c:v>9.8000000000000007</c:v>
                </c:pt>
                <c:pt idx="137">
                  <c:v>22.11</c:v>
                </c:pt>
                <c:pt idx="138">
                  <c:v>19.260000000000002</c:v>
                </c:pt>
                <c:pt idx="139">
                  <c:v>25.26</c:v>
                </c:pt>
                <c:pt idx="140">
                  <c:v>25.21</c:v>
                </c:pt>
                <c:pt idx="141">
                  <c:v>23.93</c:v>
                </c:pt>
                <c:pt idx="142">
                  <c:v>21.83</c:v>
                </c:pt>
                <c:pt idx="143">
                  <c:v>44.01</c:v>
                </c:pt>
                <c:pt idx="144">
                  <c:v>34.020000000000003</c:v>
                </c:pt>
                <c:pt idx="146">
                  <c:v>37.659999999999997</c:v>
                </c:pt>
                <c:pt idx="147">
                  <c:v>32.840000000000003</c:v>
                </c:pt>
                <c:pt idx="148">
                  <c:v>34.07</c:v>
                </c:pt>
                <c:pt idx="149">
                  <c:v>24.73</c:v>
                </c:pt>
                <c:pt idx="150">
                  <c:v>21.4</c:v>
                </c:pt>
                <c:pt idx="151">
                  <c:v>12.53</c:v>
                </c:pt>
                <c:pt idx="152">
                  <c:v>16.02</c:v>
                </c:pt>
                <c:pt idx="153">
                  <c:v>18.100000000000001</c:v>
                </c:pt>
                <c:pt idx="154">
                  <c:v>8.66</c:v>
                </c:pt>
                <c:pt idx="155">
                  <c:v>15.97</c:v>
                </c:pt>
                <c:pt idx="156">
                  <c:v>26.46</c:v>
                </c:pt>
                <c:pt idx="157">
                  <c:v>16.68</c:v>
                </c:pt>
                <c:pt idx="158">
                  <c:v>32.119999999999997</c:v>
                </c:pt>
                <c:pt idx="159">
                  <c:v>12.38</c:v>
                </c:pt>
                <c:pt idx="160">
                  <c:v>3.41</c:v>
                </c:pt>
                <c:pt idx="161">
                  <c:v>18.3</c:v>
                </c:pt>
                <c:pt idx="162">
                  <c:v>1.08</c:v>
                </c:pt>
                <c:pt idx="163">
                  <c:v>6.28</c:v>
                </c:pt>
                <c:pt idx="164">
                  <c:v>3.78</c:v>
                </c:pt>
                <c:pt idx="165">
                  <c:v>5.24</c:v>
                </c:pt>
                <c:pt idx="166">
                  <c:v>12.75</c:v>
                </c:pt>
                <c:pt idx="167">
                  <c:v>20.21</c:v>
                </c:pt>
                <c:pt idx="168">
                  <c:v>18.3</c:v>
                </c:pt>
                <c:pt idx="170">
                  <c:v>7.98</c:v>
                </c:pt>
                <c:pt idx="171">
                  <c:v>17.77</c:v>
                </c:pt>
                <c:pt idx="172">
                  <c:v>3.08</c:v>
                </c:pt>
                <c:pt idx="173">
                  <c:v>2.72</c:v>
                </c:pt>
                <c:pt idx="174">
                  <c:v>3.2</c:v>
                </c:pt>
                <c:pt idx="175">
                  <c:v>4.62</c:v>
                </c:pt>
                <c:pt idx="176">
                  <c:v>6.39</c:v>
                </c:pt>
                <c:pt idx="177">
                  <c:v>6.14</c:v>
                </c:pt>
                <c:pt idx="178">
                  <c:v>3.58</c:v>
                </c:pt>
                <c:pt idx="179">
                  <c:v>3.9</c:v>
                </c:pt>
                <c:pt idx="180">
                  <c:v>2.5099999999999998</c:v>
                </c:pt>
                <c:pt idx="181">
                  <c:v>5.16</c:v>
                </c:pt>
                <c:pt idx="182">
                  <c:v>2.85</c:v>
                </c:pt>
                <c:pt idx="183">
                  <c:v>4.75</c:v>
                </c:pt>
                <c:pt idx="184">
                  <c:v>5.16</c:v>
                </c:pt>
                <c:pt idx="185">
                  <c:v>4.3499999999999996</c:v>
                </c:pt>
                <c:pt idx="186">
                  <c:v>3.39</c:v>
                </c:pt>
                <c:pt idx="188">
                  <c:v>3.94</c:v>
                </c:pt>
                <c:pt idx="189">
                  <c:v>4.22</c:v>
                </c:pt>
                <c:pt idx="190">
                  <c:v>4.71</c:v>
                </c:pt>
                <c:pt idx="191">
                  <c:v>4.58</c:v>
                </c:pt>
                <c:pt idx="192">
                  <c:v>3.55</c:v>
                </c:pt>
                <c:pt idx="193">
                  <c:v>4.0599999999999996</c:v>
                </c:pt>
                <c:pt idx="194">
                  <c:v>2.68</c:v>
                </c:pt>
              </c:numCache>
            </c:numRef>
          </c:val>
          <c:smooth val="0"/>
          <c:extLst>
            <c:ext xmlns:c16="http://schemas.microsoft.com/office/drawing/2014/chart" uri="{C3380CC4-5D6E-409C-BE32-E72D297353CC}">
              <c16:uniqueId val="{00000008-94F3-412B-BBCB-FDA0F4709165}"/>
            </c:ext>
          </c:extLst>
        </c:ser>
        <c:ser>
          <c:idx val="10"/>
          <c:order val="9"/>
          <c:spPr>
            <a:ln w="28575" cap="rnd">
              <a:solidFill>
                <a:srgbClr val="FF66FF"/>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Pres.xlsx]Sheet2'!$K$1:$K$200</c:f>
              <c:numCache>
                <c:formatCode>General</c:formatCode>
                <c:ptCount val="200"/>
                <c:pt idx="0">
                  <c:v>12</c:v>
                </c:pt>
                <c:pt idx="2">
                  <c:v>6.03</c:v>
                </c:pt>
                <c:pt idx="3">
                  <c:v>-1</c:v>
                </c:pt>
                <c:pt idx="6">
                  <c:v>3.46</c:v>
                </c:pt>
                <c:pt idx="14">
                  <c:v>-1</c:v>
                </c:pt>
                <c:pt idx="15">
                  <c:v>-1</c:v>
                </c:pt>
                <c:pt idx="16">
                  <c:v>-1</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3">
                  <c:v>0.99</c:v>
                </c:pt>
                <c:pt idx="74">
                  <c:v>1.1499999999999999</c:v>
                </c:pt>
                <c:pt idx="75">
                  <c:v>1.29</c:v>
                </c:pt>
                <c:pt idx="76">
                  <c:v>2.73</c:v>
                </c:pt>
                <c:pt idx="77">
                  <c:v>1.56</c:v>
                </c:pt>
                <c:pt idx="78">
                  <c:v>1.1000000000000001</c:v>
                </c:pt>
                <c:pt idx="79">
                  <c:v>0.86</c:v>
                </c:pt>
                <c:pt idx="80">
                  <c:v>1.1299999999999999</c:v>
                </c:pt>
                <c:pt idx="81">
                  <c:v>2.98</c:v>
                </c:pt>
                <c:pt idx="82">
                  <c:v>2.67</c:v>
                </c:pt>
                <c:pt idx="83">
                  <c:v>4.04</c:v>
                </c:pt>
                <c:pt idx="84">
                  <c:v>1.03</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0.64</c:v>
                </c:pt>
                <c:pt idx="110">
                  <c:v>0</c:v>
                </c:pt>
                <c:pt idx="114">
                  <c:v>0</c:v>
                </c:pt>
                <c:pt idx="115">
                  <c:v>0</c:v>
                </c:pt>
                <c:pt idx="116">
                  <c:v>0</c:v>
                </c:pt>
                <c:pt idx="117">
                  <c:v>0.37</c:v>
                </c:pt>
                <c:pt idx="118">
                  <c:v>0.61</c:v>
                </c:pt>
                <c:pt idx="119">
                  <c:v>0.62</c:v>
                </c:pt>
                <c:pt idx="120">
                  <c:v>0.57999999999999996</c:v>
                </c:pt>
                <c:pt idx="121">
                  <c:v>-1</c:v>
                </c:pt>
                <c:pt idx="122">
                  <c:v>1.5</c:v>
                </c:pt>
                <c:pt idx="123">
                  <c:v>11.35</c:v>
                </c:pt>
                <c:pt idx="124">
                  <c:v>2.1800000000000002</c:v>
                </c:pt>
                <c:pt idx="125">
                  <c:v>1.32</c:v>
                </c:pt>
                <c:pt idx="126">
                  <c:v>2.59</c:v>
                </c:pt>
                <c:pt idx="127">
                  <c:v>4.18</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4.71</c:v>
                </c:pt>
                <c:pt idx="149">
                  <c:v>0</c:v>
                </c:pt>
                <c:pt idx="150">
                  <c:v>0.34</c:v>
                </c:pt>
                <c:pt idx="151">
                  <c:v>0</c:v>
                </c:pt>
                <c:pt idx="152">
                  <c:v>0</c:v>
                </c:pt>
                <c:pt idx="153">
                  <c:v>0</c:v>
                </c:pt>
                <c:pt idx="154">
                  <c:v>0.23</c:v>
                </c:pt>
                <c:pt idx="155">
                  <c:v>0</c:v>
                </c:pt>
                <c:pt idx="156">
                  <c:v>0</c:v>
                </c:pt>
                <c:pt idx="157">
                  <c:v>0</c:v>
                </c:pt>
                <c:pt idx="158">
                  <c:v>1.36</c:v>
                </c:pt>
                <c:pt idx="159">
                  <c:v>3.11</c:v>
                </c:pt>
                <c:pt idx="160">
                  <c:v>8.81</c:v>
                </c:pt>
                <c:pt idx="161">
                  <c:v>1.1399999999999999</c:v>
                </c:pt>
                <c:pt idx="162">
                  <c:v>0.71</c:v>
                </c:pt>
                <c:pt idx="163">
                  <c:v>1.86</c:v>
                </c:pt>
                <c:pt idx="164">
                  <c:v>5.03</c:v>
                </c:pt>
                <c:pt idx="165">
                  <c:v>5.84</c:v>
                </c:pt>
                <c:pt idx="166">
                  <c:v>8.11</c:v>
                </c:pt>
              </c:numCache>
            </c:numRef>
          </c:val>
          <c:smooth val="0"/>
          <c:extLst>
            <c:ext xmlns:c16="http://schemas.microsoft.com/office/drawing/2014/chart" uri="{C3380CC4-5D6E-409C-BE32-E72D297353CC}">
              <c16:uniqueId val="{00000009-94F3-412B-BBCB-FDA0F4709165}"/>
            </c:ext>
          </c:extLst>
        </c:ser>
        <c:ser>
          <c:idx val="11"/>
          <c:order val="10"/>
          <c:spPr>
            <a:ln w="28575" cap="rnd">
              <a:solidFill>
                <a:srgbClr val="66FF66"/>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Pres.xlsx]Sheet2'!$L$1:$L$200</c:f>
              <c:numCache>
                <c:formatCode>General</c:formatCode>
                <c:ptCount val="200"/>
                <c:pt idx="0">
                  <c:v>187.25</c:v>
                </c:pt>
                <c:pt idx="6">
                  <c:v>155.16</c:v>
                </c:pt>
                <c:pt idx="7">
                  <c:v>160.72999999999999</c:v>
                </c:pt>
                <c:pt idx="8">
                  <c:v>164.54</c:v>
                </c:pt>
                <c:pt idx="9">
                  <c:v>146.99</c:v>
                </c:pt>
                <c:pt idx="12">
                  <c:v>104.41</c:v>
                </c:pt>
                <c:pt idx="13">
                  <c:v>125.86</c:v>
                </c:pt>
                <c:pt idx="14">
                  <c:v>102.56</c:v>
                </c:pt>
                <c:pt idx="15">
                  <c:v>108.59</c:v>
                </c:pt>
                <c:pt idx="16">
                  <c:v>94.32</c:v>
                </c:pt>
                <c:pt idx="17">
                  <c:v>86.28</c:v>
                </c:pt>
                <c:pt idx="18">
                  <c:v>85.67</c:v>
                </c:pt>
                <c:pt idx="19">
                  <c:v>85.06</c:v>
                </c:pt>
                <c:pt idx="20">
                  <c:v>72.25</c:v>
                </c:pt>
                <c:pt idx="21">
                  <c:v>73.19</c:v>
                </c:pt>
                <c:pt idx="22">
                  <c:v>70.48</c:v>
                </c:pt>
                <c:pt idx="23">
                  <c:v>65.53</c:v>
                </c:pt>
                <c:pt idx="24">
                  <c:v>61.13</c:v>
                </c:pt>
                <c:pt idx="25">
                  <c:v>64.540000000000006</c:v>
                </c:pt>
                <c:pt idx="26">
                  <c:v>48.71</c:v>
                </c:pt>
                <c:pt idx="27">
                  <c:v>51.68</c:v>
                </c:pt>
                <c:pt idx="28">
                  <c:v>41.32</c:v>
                </c:pt>
                <c:pt idx="29">
                  <c:v>49.25</c:v>
                </c:pt>
                <c:pt idx="30">
                  <c:v>46.51</c:v>
                </c:pt>
                <c:pt idx="31">
                  <c:v>41.72</c:v>
                </c:pt>
                <c:pt idx="32">
                  <c:v>38.82</c:v>
                </c:pt>
                <c:pt idx="33">
                  <c:v>38.33</c:v>
                </c:pt>
                <c:pt idx="34">
                  <c:v>44.03</c:v>
                </c:pt>
                <c:pt idx="35">
                  <c:v>35.130000000000003</c:v>
                </c:pt>
                <c:pt idx="36">
                  <c:v>38.950000000000003</c:v>
                </c:pt>
                <c:pt idx="37">
                  <c:v>-1</c:v>
                </c:pt>
                <c:pt idx="38">
                  <c:v>25.82</c:v>
                </c:pt>
                <c:pt idx="39">
                  <c:v>26.35</c:v>
                </c:pt>
                <c:pt idx="40">
                  <c:v>31.86</c:v>
                </c:pt>
                <c:pt idx="41">
                  <c:v>28.84</c:v>
                </c:pt>
                <c:pt idx="42">
                  <c:v>27.96</c:v>
                </c:pt>
                <c:pt idx="43">
                  <c:v>-1</c:v>
                </c:pt>
                <c:pt idx="44">
                  <c:v>32.630000000000003</c:v>
                </c:pt>
                <c:pt idx="45">
                  <c:v>30.07</c:v>
                </c:pt>
                <c:pt idx="46">
                  <c:v>27.03</c:v>
                </c:pt>
                <c:pt idx="47">
                  <c:v>26.71</c:v>
                </c:pt>
                <c:pt idx="48">
                  <c:v>21.55</c:v>
                </c:pt>
                <c:pt idx="49">
                  <c:v>24.95</c:v>
                </c:pt>
                <c:pt idx="50">
                  <c:v>22.39</c:v>
                </c:pt>
                <c:pt idx="51">
                  <c:v>20.74</c:v>
                </c:pt>
                <c:pt idx="52">
                  <c:v>22.04</c:v>
                </c:pt>
                <c:pt idx="53">
                  <c:v>19.350000000000001</c:v>
                </c:pt>
                <c:pt idx="54">
                  <c:v>19.489999999999998</c:v>
                </c:pt>
                <c:pt idx="55">
                  <c:v>19.72</c:v>
                </c:pt>
                <c:pt idx="56">
                  <c:v>18.97</c:v>
                </c:pt>
                <c:pt idx="57">
                  <c:v>19.75</c:v>
                </c:pt>
                <c:pt idx="58">
                  <c:v>20.54</c:v>
                </c:pt>
                <c:pt idx="59">
                  <c:v>-1</c:v>
                </c:pt>
                <c:pt idx="60">
                  <c:v>20.239999999999998</c:v>
                </c:pt>
                <c:pt idx="61">
                  <c:v>18.75</c:v>
                </c:pt>
                <c:pt idx="62">
                  <c:v>12.91</c:v>
                </c:pt>
                <c:pt idx="63">
                  <c:v>16.34</c:v>
                </c:pt>
                <c:pt idx="64">
                  <c:v>15.78</c:v>
                </c:pt>
                <c:pt idx="65">
                  <c:v>15.68</c:v>
                </c:pt>
                <c:pt idx="69">
                  <c:v>14.58</c:v>
                </c:pt>
                <c:pt idx="70">
                  <c:v>11.12</c:v>
                </c:pt>
                <c:pt idx="72">
                  <c:v>10.24</c:v>
                </c:pt>
                <c:pt idx="73">
                  <c:v>9.35</c:v>
                </c:pt>
                <c:pt idx="74">
                  <c:v>8.5399999999999991</c:v>
                </c:pt>
                <c:pt idx="75">
                  <c:v>6.92</c:v>
                </c:pt>
                <c:pt idx="76">
                  <c:v>9.7200000000000006</c:v>
                </c:pt>
                <c:pt idx="77">
                  <c:v>7.36</c:v>
                </c:pt>
                <c:pt idx="78">
                  <c:v>7.72</c:v>
                </c:pt>
                <c:pt idx="79">
                  <c:v>7.53</c:v>
                </c:pt>
                <c:pt idx="80">
                  <c:v>7.23</c:v>
                </c:pt>
                <c:pt idx="81">
                  <c:v>8.16</c:v>
                </c:pt>
                <c:pt idx="82">
                  <c:v>4.8899999999999997</c:v>
                </c:pt>
                <c:pt idx="83">
                  <c:v>7.68</c:v>
                </c:pt>
                <c:pt idx="84">
                  <c:v>8.07</c:v>
                </c:pt>
                <c:pt idx="85">
                  <c:v>6.59</c:v>
                </c:pt>
                <c:pt idx="86">
                  <c:v>6.74</c:v>
                </c:pt>
                <c:pt idx="87">
                  <c:v>4.2</c:v>
                </c:pt>
                <c:pt idx="88">
                  <c:v>4.0599999999999996</c:v>
                </c:pt>
                <c:pt idx="90">
                  <c:v>4.12</c:v>
                </c:pt>
                <c:pt idx="91">
                  <c:v>-1</c:v>
                </c:pt>
                <c:pt idx="92">
                  <c:v>1.94</c:v>
                </c:pt>
                <c:pt idx="93">
                  <c:v>-1</c:v>
                </c:pt>
                <c:pt idx="94">
                  <c:v>0</c:v>
                </c:pt>
                <c:pt idx="95">
                  <c:v>-1</c:v>
                </c:pt>
                <c:pt idx="97">
                  <c:v>0</c:v>
                </c:pt>
                <c:pt idx="98">
                  <c:v>-1</c:v>
                </c:pt>
                <c:pt idx="99">
                  <c:v>-1</c:v>
                </c:pt>
                <c:pt idx="100">
                  <c:v>-1</c:v>
                </c:pt>
                <c:pt idx="101">
                  <c:v>-1</c:v>
                </c:pt>
                <c:pt idx="102">
                  <c:v>-1</c:v>
                </c:pt>
                <c:pt idx="103">
                  <c:v>-1</c:v>
                </c:pt>
                <c:pt idx="104">
                  <c:v>-1</c:v>
                </c:pt>
                <c:pt idx="105">
                  <c:v>-1</c:v>
                </c:pt>
                <c:pt idx="107">
                  <c:v>4.99</c:v>
                </c:pt>
                <c:pt idx="108">
                  <c:v>5.07</c:v>
                </c:pt>
                <c:pt idx="109">
                  <c:v>3.3</c:v>
                </c:pt>
                <c:pt idx="110">
                  <c:v>3.66</c:v>
                </c:pt>
                <c:pt idx="111">
                  <c:v>4.9000000000000004</c:v>
                </c:pt>
                <c:pt idx="112">
                  <c:v>3.51</c:v>
                </c:pt>
                <c:pt idx="113">
                  <c:v>2.2400000000000002</c:v>
                </c:pt>
                <c:pt idx="114">
                  <c:v>3.54</c:v>
                </c:pt>
                <c:pt idx="115">
                  <c:v>0</c:v>
                </c:pt>
                <c:pt idx="116">
                  <c:v>3.49</c:v>
                </c:pt>
                <c:pt idx="117">
                  <c:v>5.3</c:v>
                </c:pt>
                <c:pt idx="118">
                  <c:v>2.72</c:v>
                </c:pt>
                <c:pt idx="119">
                  <c:v>3.34</c:v>
                </c:pt>
                <c:pt idx="120">
                  <c:v>2.99</c:v>
                </c:pt>
                <c:pt idx="121">
                  <c:v>7.23</c:v>
                </c:pt>
                <c:pt idx="122">
                  <c:v>5.74</c:v>
                </c:pt>
                <c:pt idx="123">
                  <c:v>10.6</c:v>
                </c:pt>
                <c:pt idx="124">
                  <c:v>10.79</c:v>
                </c:pt>
                <c:pt idx="125">
                  <c:v>7.21</c:v>
                </c:pt>
                <c:pt idx="126">
                  <c:v>6.47</c:v>
                </c:pt>
                <c:pt idx="127">
                  <c:v>4.79</c:v>
                </c:pt>
                <c:pt idx="128">
                  <c:v>2.94</c:v>
                </c:pt>
                <c:pt idx="129">
                  <c:v>4.21</c:v>
                </c:pt>
                <c:pt idx="130">
                  <c:v>4.18</c:v>
                </c:pt>
                <c:pt idx="131">
                  <c:v>5.69</c:v>
                </c:pt>
                <c:pt idx="132">
                  <c:v>6.59</c:v>
                </c:pt>
                <c:pt idx="133">
                  <c:v>7.79</c:v>
                </c:pt>
                <c:pt idx="134">
                  <c:v>5.05</c:v>
                </c:pt>
                <c:pt idx="135">
                  <c:v>5.22</c:v>
                </c:pt>
                <c:pt idx="136">
                  <c:v>4.25</c:v>
                </c:pt>
                <c:pt idx="137">
                  <c:v>3.89</c:v>
                </c:pt>
                <c:pt idx="138">
                  <c:v>5.55</c:v>
                </c:pt>
                <c:pt idx="139">
                  <c:v>9.26</c:v>
                </c:pt>
                <c:pt idx="140">
                  <c:v>8.3800000000000008</c:v>
                </c:pt>
                <c:pt idx="141">
                  <c:v>9.65</c:v>
                </c:pt>
                <c:pt idx="142">
                  <c:v>23.2</c:v>
                </c:pt>
                <c:pt idx="143">
                  <c:v>18.239999999999998</c:v>
                </c:pt>
                <c:pt idx="144">
                  <c:v>18.559999999999999</c:v>
                </c:pt>
                <c:pt idx="145">
                  <c:v>25.98</c:v>
                </c:pt>
                <c:pt idx="146">
                  <c:v>14.95</c:v>
                </c:pt>
                <c:pt idx="147">
                  <c:v>14.56</c:v>
                </c:pt>
                <c:pt idx="148">
                  <c:v>14.32</c:v>
                </c:pt>
                <c:pt idx="149">
                  <c:v>17.57</c:v>
                </c:pt>
                <c:pt idx="150">
                  <c:v>13.82</c:v>
                </c:pt>
                <c:pt idx="163">
                  <c:v>15.75</c:v>
                </c:pt>
                <c:pt idx="164">
                  <c:v>13.72</c:v>
                </c:pt>
                <c:pt idx="165">
                  <c:v>16.579999999999998</c:v>
                </c:pt>
                <c:pt idx="166">
                  <c:v>13.53</c:v>
                </c:pt>
                <c:pt idx="167">
                  <c:v>21.2</c:v>
                </c:pt>
                <c:pt idx="168">
                  <c:v>18.73</c:v>
                </c:pt>
                <c:pt idx="169">
                  <c:v>17.52</c:v>
                </c:pt>
                <c:pt idx="170">
                  <c:v>24.53</c:v>
                </c:pt>
              </c:numCache>
            </c:numRef>
          </c:val>
          <c:smooth val="0"/>
          <c:extLst>
            <c:ext xmlns:c16="http://schemas.microsoft.com/office/drawing/2014/chart" uri="{C3380CC4-5D6E-409C-BE32-E72D297353CC}">
              <c16:uniqueId val="{0000000A-94F3-412B-BBCB-FDA0F4709165}"/>
            </c:ext>
          </c:extLst>
        </c:ser>
        <c:ser>
          <c:idx val="12"/>
          <c:order val="11"/>
          <c:spPr>
            <a:ln w="28575" cap="rnd">
              <a:solidFill>
                <a:schemeClr val="accent1">
                  <a:lumMod val="80000"/>
                  <a:lumOff val="20000"/>
                </a:schemeClr>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Pres.xlsx]Sheet2'!$M$1:$M$200</c:f>
              <c:numCache>
                <c:formatCode>General</c:formatCode>
                <c:ptCount val="200"/>
                <c:pt idx="0">
                  <c:v>53.32</c:v>
                </c:pt>
                <c:pt idx="7">
                  <c:v>13.31</c:v>
                </c:pt>
                <c:pt idx="8">
                  <c:v>8.9499999999999993</c:v>
                </c:pt>
                <c:pt idx="9">
                  <c:v>7.52</c:v>
                </c:pt>
                <c:pt idx="10">
                  <c:v>4.72</c:v>
                </c:pt>
                <c:pt idx="11">
                  <c:v>4.49</c:v>
                </c:pt>
                <c:pt idx="12">
                  <c:v>0</c:v>
                </c:pt>
                <c:pt idx="13">
                  <c:v>0</c:v>
                </c:pt>
                <c:pt idx="14">
                  <c:v>0</c:v>
                </c:pt>
                <c:pt idx="15">
                  <c:v>0</c:v>
                </c:pt>
                <c:pt idx="16">
                  <c:v>0</c:v>
                </c:pt>
                <c:pt idx="17">
                  <c:v>0.36</c:v>
                </c:pt>
                <c:pt idx="18">
                  <c:v>0</c:v>
                </c:pt>
                <c:pt idx="19">
                  <c:v>0</c:v>
                </c:pt>
                <c:pt idx="20">
                  <c:v>0</c:v>
                </c:pt>
                <c:pt idx="21">
                  <c:v>0</c:v>
                </c:pt>
                <c:pt idx="22">
                  <c:v>0</c:v>
                </c:pt>
                <c:pt idx="23">
                  <c:v>0</c:v>
                </c:pt>
                <c:pt idx="24">
                  <c:v>0</c:v>
                </c:pt>
                <c:pt idx="25">
                  <c:v>0</c:v>
                </c:pt>
                <c:pt idx="26">
                  <c:v>0</c:v>
                </c:pt>
                <c:pt idx="27">
                  <c:v>0</c:v>
                </c:pt>
                <c:pt idx="28">
                  <c:v>0</c:v>
                </c:pt>
                <c:pt idx="29">
                  <c:v>0</c:v>
                </c:pt>
                <c:pt idx="31">
                  <c:v>0</c:v>
                </c:pt>
                <c:pt idx="32">
                  <c:v>0</c:v>
                </c:pt>
                <c:pt idx="34">
                  <c:v>0</c:v>
                </c:pt>
                <c:pt idx="35">
                  <c:v>0</c:v>
                </c:pt>
                <c:pt idx="36">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70">
                  <c:v>0</c:v>
                </c:pt>
                <c:pt idx="71">
                  <c:v>0</c:v>
                </c:pt>
                <c:pt idx="72">
                  <c:v>0</c:v>
                </c:pt>
                <c:pt idx="73">
                  <c:v>0</c:v>
                </c:pt>
                <c:pt idx="74">
                  <c:v>0</c:v>
                </c:pt>
                <c:pt idx="75">
                  <c:v>0</c:v>
                </c:pt>
                <c:pt idx="76">
                  <c:v>0</c:v>
                </c:pt>
                <c:pt idx="77">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7">
                  <c:v>0</c:v>
                </c:pt>
                <c:pt idx="99">
                  <c:v>0</c:v>
                </c:pt>
                <c:pt idx="103">
                  <c:v>0</c:v>
                </c:pt>
                <c:pt idx="104">
                  <c:v>0</c:v>
                </c:pt>
                <c:pt idx="105">
                  <c:v>0</c:v>
                </c:pt>
                <c:pt idx="106">
                  <c:v>0</c:v>
                </c:pt>
                <c:pt idx="107">
                  <c:v>0</c:v>
                </c:pt>
                <c:pt idx="108">
                  <c:v>0</c:v>
                </c:pt>
                <c:pt idx="109">
                  <c:v>0</c:v>
                </c:pt>
                <c:pt idx="110">
                  <c:v>0</c:v>
                </c:pt>
                <c:pt idx="111">
                  <c:v>0</c:v>
                </c:pt>
                <c:pt idx="112">
                  <c:v>0</c:v>
                </c:pt>
                <c:pt idx="113">
                  <c:v>0</c:v>
                </c:pt>
                <c:pt idx="115">
                  <c:v>0</c:v>
                </c:pt>
                <c:pt idx="116">
                  <c:v>0</c:v>
                </c:pt>
                <c:pt idx="117">
                  <c:v>0</c:v>
                </c:pt>
                <c:pt idx="118">
                  <c:v>0</c:v>
                </c:pt>
                <c:pt idx="119">
                  <c:v>0</c:v>
                </c:pt>
                <c:pt idx="120">
                  <c:v>0</c:v>
                </c:pt>
                <c:pt idx="121">
                  <c:v>0</c:v>
                </c:pt>
                <c:pt idx="122">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2">
                  <c:v>0</c:v>
                </c:pt>
                <c:pt idx="143">
                  <c:v>0</c:v>
                </c:pt>
                <c:pt idx="144">
                  <c:v>0</c:v>
                </c:pt>
                <c:pt idx="145">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71">
                  <c:v>0</c:v>
                </c:pt>
                <c:pt idx="172">
                  <c:v>0</c:v>
                </c:pt>
                <c:pt idx="173">
                  <c:v>0</c:v>
                </c:pt>
                <c:pt idx="174">
                  <c:v>0</c:v>
                </c:pt>
                <c:pt idx="175">
                  <c:v>0</c:v>
                </c:pt>
                <c:pt idx="176">
                  <c:v>0</c:v>
                </c:pt>
                <c:pt idx="177">
                  <c:v>0</c:v>
                </c:pt>
                <c:pt idx="178">
                  <c:v>0</c:v>
                </c:pt>
                <c:pt idx="179">
                  <c:v>0</c:v>
                </c:pt>
                <c:pt idx="180">
                  <c:v>0</c:v>
                </c:pt>
                <c:pt idx="182">
                  <c:v>0</c:v>
                </c:pt>
                <c:pt idx="183">
                  <c:v>0</c:v>
                </c:pt>
                <c:pt idx="184">
                  <c:v>0</c:v>
                </c:pt>
                <c:pt idx="185">
                  <c:v>0.89</c:v>
                </c:pt>
                <c:pt idx="186">
                  <c:v>0.36</c:v>
                </c:pt>
                <c:pt idx="187">
                  <c:v>0</c:v>
                </c:pt>
                <c:pt idx="188">
                  <c:v>0</c:v>
                </c:pt>
                <c:pt idx="189">
                  <c:v>0</c:v>
                </c:pt>
                <c:pt idx="190">
                  <c:v>0</c:v>
                </c:pt>
                <c:pt idx="191">
                  <c:v>0.45</c:v>
                </c:pt>
                <c:pt idx="192">
                  <c:v>0</c:v>
                </c:pt>
                <c:pt idx="194">
                  <c:v>8.5299999999999994</c:v>
                </c:pt>
              </c:numCache>
            </c:numRef>
          </c:val>
          <c:smooth val="0"/>
          <c:extLst>
            <c:ext xmlns:c16="http://schemas.microsoft.com/office/drawing/2014/chart" uri="{C3380CC4-5D6E-409C-BE32-E72D297353CC}">
              <c16:uniqueId val="{0000000B-94F3-412B-BBCB-FDA0F4709165}"/>
            </c:ext>
          </c:extLst>
        </c:ser>
        <c:ser>
          <c:idx val="13"/>
          <c:order val="12"/>
          <c:spPr>
            <a:ln w="28575" cap="rnd">
              <a:solidFill>
                <a:schemeClr val="accent2">
                  <a:lumMod val="80000"/>
                  <a:lumOff val="20000"/>
                </a:schemeClr>
              </a:solidFill>
              <a:round/>
            </a:ln>
            <a:effectLst/>
          </c:spPr>
          <c:marker>
            <c:symbol val="none"/>
          </c:marker>
          <c:cat>
            <c:numRef>
              <c:f>'[Slide 22 AK1 Pres.xlsx]Sheet2'!$A:$A</c:f>
              <c:numCache>
                <c:formatCode>General</c:formatCode>
                <c:ptCount val="1048576"/>
                <c:pt idx="0">
                  <c:v>0</c:v>
                </c:pt>
                <c:pt idx="49">
                  <c:v>50</c:v>
                </c:pt>
                <c:pt idx="99">
                  <c:v>100</c:v>
                </c:pt>
                <c:pt idx="149">
                  <c:v>150</c:v>
                </c:pt>
                <c:pt idx="199">
                  <c:v>200</c:v>
                </c:pt>
              </c:numCache>
            </c:numRef>
          </c:cat>
          <c:val>
            <c:numRef>
              <c:f>'[Slide 22 AK1 Pres.xlsx]Sheet2'!$N$1:$N$200</c:f>
              <c:numCache>
                <c:formatCode>General</c:formatCode>
                <c:ptCount val="200"/>
                <c:pt idx="0">
                  <c:v>26.82</c:v>
                </c:pt>
                <c:pt idx="4">
                  <c:v>4.7699999999999996</c:v>
                </c:pt>
                <c:pt idx="5">
                  <c:v>3.49</c:v>
                </c:pt>
                <c:pt idx="6">
                  <c:v>2.15</c:v>
                </c:pt>
                <c:pt idx="7">
                  <c:v>0</c:v>
                </c:pt>
                <c:pt idx="8">
                  <c:v>1.6</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0.66</c:v>
                </c:pt>
                <c:pt idx="31">
                  <c:v>0.49</c:v>
                </c:pt>
                <c:pt idx="32">
                  <c:v>0</c:v>
                </c:pt>
                <c:pt idx="33">
                  <c:v>0.25</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3">
                  <c:v>0</c:v>
                </c:pt>
                <c:pt idx="54">
                  <c:v>0</c:v>
                </c:pt>
                <c:pt idx="55">
                  <c:v>0</c:v>
                </c:pt>
                <c:pt idx="56">
                  <c:v>0</c:v>
                </c:pt>
                <c:pt idx="57">
                  <c:v>0</c:v>
                </c:pt>
                <c:pt idx="58">
                  <c:v>0</c:v>
                </c:pt>
                <c:pt idx="59">
                  <c:v>0</c:v>
                </c:pt>
                <c:pt idx="60">
                  <c:v>0</c:v>
                </c:pt>
                <c:pt idx="61">
                  <c:v>0</c:v>
                </c:pt>
                <c:pt idx="62">
                  <c:v>0</c:v>
                </c:pt>
                <c:pt idx="63">
                  <c:v>0.36</c:v>
                </c:pt>
                <c:pt idx="64">
                  <c:v>0</c:v>
                </c:pt>
                <c:pt idx="65">
                  <c:v>0</c:v>
                </c:pt>
                <c:pt idx="66">
                  <c:v>0.88</c:v>
                </c:pt>
                <c:pt idx="67">
                  <c:v>0</c:v>
                </c:pt>
                <c:pt idx="68">
                  <c:v>0.91</c:v>
                </c:pt>
                <c:pt idx="69">
                  <c:v>0</c:v>
                </c:pt>
                <c:pt idx="70">
                  <c:v>0</c:v>
                </c:pt>
                <c:pt idx="71">
                  <c:v>1.52</c:v>
                </c:pt>
                <c:pt idx="72">
                  <c:v>1.82</c:v>
                </c:pt>
                <c:pt idx="73">
                  <c:v>0</c:v>
                </c:pt>
                <c:pt idx="74">
                  <c:v>2.13</c:v>
                </c:pt>
                <c:pt idx="75">
                  <c:v>2.71</c:v>
                </c:pt>
                <c:pt idx="76">
                  <c:v>1.07</c:v>
                </c:pt>
                <c:pt idx="77">
                  <c:v>1.79</c:v>
                </c:pt>
                <c:pt idx="78">
                  <c:v>3.76</c:v>
                </c:pt>
                <c:pt idx="79">
                  <c:v>4.07</c:v>
                </c:pt>
                <c:pt idx="80">
                  <c:v>1.94</c:v>
                </c:pt>
                <c:pt idx="81">
                  <c:v>3.13</c:v>
                </c:pt>
                <c:pt idx="82">
                  <c:v>0.55000000000000004</c:v>
                </c:pt>
                <c:pt idx="83">
                  <c:v>1.06</c:v>
                </c:pt>
                <c:pt idx="84">
                  <c:v>0</c:v>
                </c:pt>
                <c:pt idx="85">
                  <c:v>0</c:v>
                </c:pt>
                <c:pt idx="86">
                  <c:v>0</c:v>
                </c:pt>
                <c:pt idx="87">
                  <c:v>0</c:v>
                </c:pt>
                <c:pt idx="88">
                  <c:v>0</c:v>
                </c:pt>
                <c:pt idx="89">
                  <c:v>0</c:v>
                </c:pt>
                <c:pt idx="90">
                  <c:v>0</c:v>
                </c:pt>
                <c:pt idx="91">
                  <c:v>0</c:v>
                </c:pt>
                <c:pt idx="92">
                  <c:v>0</c:v>
                </c:pt>
                <c:pt idx="93">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0.28999999999999998</c:v>
                </c:pt>
                <c:pt idx="113">
                  <c:v>0</c:v>
                </c:pt>
                <c:pt idx="114">
                  <c:v>0</c:v>
                </c:pt>
                <c:pt idx="115">
                  <c:v>0.81</c:v>
                </c:pt>
                <c:pt idx="116">
                  <c:v>0.56000000000000005</c:v>
                </c:pt>
                <c:pt idx="117">
                  <c:v>1.05</c:v>
                </c:pt>
                <c:pt idx="118">
                  <c:v>0</c:v>
                </c:pt>
                <c:pt idx="119">
                  <c:v>0</c:v>
                </c:pt>
                <c:pt idx="120">
                  <c:v>0</c:v>
                </c:pt>
                <c:pt idx="121">
                  <c:v>0.9</c:v>
                </c:pt>
                <c:pt idx="122">
                  <c:v>0</c:v>
                </c:pt>
                <c:pt idx="123">
                  <c:v>0.35</c:v>
                </c:pt>
                <c:pt idx="124">
                  <c:v>0</c:v>
                </c:pt>
                <c:pt idx="125">
                  <c:v>0</c:v>
                </c:pt>
                <c:pt idx="126">
                  <c:v>0</c:v>
                </c:pt>
                <c:pt idx="127">
                  <c:v>0.22</c:v>
                </c:pt>
                <c:pt idx="128">
                  <c:v>1.1100000000000001</c:v>
                </c:pt>
                <c:pt idx="129">
                  <c:v>0</c:v>
                </c:pt>
                <c:pt idx="130">
                  <c:v>0</c:v>
                </c:pt>
                <c:pt idx="131">
                  <c:v>0</c:v>
                </c:pt>
                <c:pt idx="132">
                  <c:v>0.47</c:v>
                </c:pt>
                <c:pt idx="133">
                  <c:v>0</c:v>
                </c:pt>
                <c:pt idx="134">
                  <c:v>0</c:v>
                </c:pt>
                <c:pt idx="135">
                  <c:v>0.43</c:v>
                </c:pt>
                <c:pt idx="136">
                  <c:v>0</c:v>
                </c:pt>
                <c:pt idx="137">
                  <c:v>0</c:v>
                </c:pt>
                <c:pt idx="138">
                  <c:v>0</c:v>
                </c:pt>
                <c:pt idx="139">
                  <c:v>0</c:v>
                </c:pt>
                <c:pt idx="140">
                  <c:v>0</c:v>
                </c:pt>
                <c:pt idx="141">
                  <c:v>0</c:v>
                </c:pt>
                <c:pt idx="142">
                  <c:v>0</c:v>
                </c:pt>
                <c:pt idx="143">
                  <c:v>0</c:v>
                </c:pt>
                <c:pt idx="144">
                  <c:v>0.33</c:v>
                </c:pt>
                <c:pt idx="145">
                  <c:v>1.48</c:v>
                </c:pt>
                <c:pt idx="146">
                  <c:v>1.39</c:v>
                </c:pt>
                <c:pt idx="147">
                  <c:v>0.96</c:v>
                </c:pt>
                <c:pt idx="148">
                  <c:v>0</c:v>
                </c:pt>
                <c:pt idx="149">
                  <c:v>1.05</c:v>
                </c:pt>
                <c:pt idx="150">
                  <c:v>1.23</c:v>
                </c:pt>
                <c:pt idx="151">
                  <c:v>1.1499999999999999</c:v>
                </c:pt>
                <c:pt idx="152">
                  <c:v>0.64</c:v>
                </c:pt>
                <c:pt idx="153">
                  <c:v>0</c:v>
                </c:pt>
                <c:pt idx="154">
                  <c:v>1.34</c:v>
                </c:pt>
                <c:pt idx="155">
                  <c:v>1.7</c:v>
                </c:pt>
                <c:pt idx="156">
                  <c:v>2.3199999999999998</c:v>
                </c:pt>
                <c:pt idx="157">
                  <c:v>1.34</c:v>
                </c:pt>
                <c:pt idx="158">
                  <c:v>0.8</c:v>
                </c:pt>
                <c:pt idx="159">
                  <c:v>1.1599999999999999</c:v>
                </c:pt>
                <c:pt idx="160">
                  <c:v>1.21</c:v>
                </c:pt>
                <c:pt idx="161">
                  <c:v>1.37</c:v>
                </c:pt>
                <c:pt idx="162">
                  <c:v>1.94</c:v>
                </c:pt>
                <c:pt idx="163">
                  <c:v>4.59</c:v>
                </c:pt>
                <c:pt idx="164">
                  <c:v>2.85</c:v>
                </c:pt>
                <c:pt idx="165">
                  <c:v>5.09</c:v>
                </c:pt>
                <c:pt idx="166">
                  <c:v>5.09</c:v>
                </c:pt>
                <c:pt idx="167">
                  <c:v>5.18</c:v>
                </c:pt>
                <c:pt idx="168">
                  <c:v>4.9800000000000004</c:v>
                </c:pt>
                <c:pt idx="169">
                  <c:v>5.46</c:v>
                </c:pt>
              </c:numCache>
            </c:numRef>
          </c:val>
          <c:smooth val="0"/>
          <c:extLst>
            <c:ext xmlns:c16="http://schemas.microsoft.com/office/drawing/2014/chart" uri="{C3380CC4-5D6E-409C-BE32-E72D297353CC}">
              <c16:uniqueId val="{0000000C-94F3-412B-BBCB-FDA0F4709165}"/>
            </c:ext>
          </c:extLst>
        </c:ser>
        <c:dLbls>
          <c:showLegendKey val="0"/>
          <c:showVal val="0"/>
          <c:showCatName val="0"/>
          <c:showSerName val="0"/>
          <c:showPercent val="0"/>
          <c:showBubbleSize val="0"/>
        </c:dLbls>
        <c:smooth val="0"/>
        <c:axId val="1604949039"/>
        <c:axId val="1604947599"/>
      </c:lineChart>
      <c:catAx>
        <c:axId val="1604949039"/>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Scan Day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t" anchorCtr="0"/>
          <a:lstStyle/>
          <a:p>
            <a:pPr>
              <a:defRPr sz="1600" b="1" i="0" u="none" strike="noStrike" kern="1200" baseline="0">
                <a:solidFill>
                  <a:schemeClr val="tx1">
                    <a:lumMod val="65000"/>
                    <a:lumOff val="35000"/>
                  </a:schemeClr>
                </a:solidFill>
                <a:latin typeface="+mn-lt"/>
                <a:ea typeface="+mn-ea"/>
                <a:cs typeface="+mn-cs"/>
              </a:defRPr>
            </a:pPr>
            <a:endParaRPr lang="en-US"/>
          </a:p>
        </c:txPr>
        <c:crossAx val="1604947599"/>
        <c:crossesAt val="0"/>
        <c:auto val="1"/>
        <c:lblAlgn val="ctr"/>
        <c:lblOffset val="100"/>
        <c:noMultiLvlLbl val="0"/>
      </c:catAx>
      <c:valAx>
        <c:axId val="1604947599"/>
        <c:scaling>
          <c:orientation val="minMax"/>
          <c:max val="320"/>
          <c:min val="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800" b="1"/>
                  <a:t>Total retinal fluid volume in </a:t>
                </a:r>
                <a:r>
                  <a:rPr lang="en-US" sz="1800" b="1" err="1"/>
                  <a:t>nL</a:t>
                </a:r>
                <a:endParaRPr lang="en-US" sz="1800" b="1"/>
              </a:p>
            </c:rich>
          </c:tx>
          <c:layout>
            <c:manualLayout>
              <c:xMode val="edge"/>
              <c:yMode val="edge"/>
              <c:x val="1.7421602787456445E-2"/>
              <c:y val="0.1342748358670426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604949039"/>
        <c:crosses val="autoZero"/>
        <c:crossBetween val="between"/>
      </c:valAx>
      <c:spPr>
        <a:solidFill>
          <a:schemeClr val="bg1"/>
        </a:solidFill>
        <a:ln>
          <a:solidFill>
            <a:schemeClr val="tx1"/>
          </a:solidFill>
        </a:ln>
        <a:effectLst/>
      </c:spPr>
    </c:plotArea>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B9B-49BD-898B-864E960BB96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B9B-49BD-898B-864E960BB96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B9B-49BD-898B-864E960BB960}"/>
            </c:ext>
          </c:extLst>
        </c:ser>
        <c:dLbls>
          <c:showLegendKey val="0"/>
          <c:showVal val="0"/>
          <c:showCatName val="0"/>
          <c:showSerName val="0"/>
          <c:showPercent val="0"/>
          <c:showBubbleSize val="0"/>
        </c:dLbls>
        <c:gapWidth val="219"/>
        <c:overlap val="-27"/>
        <c:axId val="1490258384"/>
        <c:axId val="1490259216"/>
      </c:barChart>
      <c:catAx>
        <c:axId val="14902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9216"/>
        <c:crosses val="autoZero"/>
        <c:auto val="1"/>
        <c:lblAlgn val="ctr"/>
        <c:lblOffset val="100"/>
        <c:noMultiLvlLbl val="0"/>
      </c:catAx>
      <c:valAx>
        <c:axId val="149025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838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bar"/>
        <c:grouping val="stacked"/>
        <c:varyColors val="0"/>
        <c:ser>
          <c:idx val="0"/>
          <c:order val="0"/>
          <c:tx>
            <c:strRef>
              <c:f>Sheet1!$B$1</c:f>
              <c:strCache>
                <c:ptCount val="1"/>
                <c:pt idx="0">
                  <c:v> </c:v>
                </c:pt>
              </c:strCache>
            </c:strRef>
          </c:tx>
          <c:spPr>
            <a:noFill/>
            <a:ln>
              <a:noFill/>
            </a:ln>
            <a:effectLst/>
          </c:spPr>
          <c:invertIfNegative val="0"/>
          <c:cat>
            <c:strRef>
              <c:f>Sheet1!$A$2:$A$31</c:f>
              <c:strCache>
                <c:ptCount val="30"/>
                <c:pt idx="0">
                  <c:v>A - Laser</c:v>
                </c:pt>
                <c:pt idx="1">
                  <c:v>B - IVT</c:v>
                </c:pt>
                <c:pt idx="2">
                  <c:v>C - OCT</c:v>
                </c:pt>
                <c:pt idx="3">
                  <c:v>D - Vitrectomy</c:v>
                </c:pt>
                <c:pt idx="4">
                  <c:v>E - Peribulbar</c:v>
                </c:pt>
                <c:pt idx="5">
                  <c:v>F - PRP</c:v>
                </c:pt>
                <c:pt idx="6">
                  <c:v>G - Subclinical</c:v>
                </c:pt>
                <c:pt idx="7">
                  <c:v>H - Bevacizumab</c:v>
                </c:pt>
                <c:pt idx="8">
                  <c:v>I - LRT for DME</c:v>
                </c:pt>
                <c:pt idx="9">
                  <c:v>J - LRT for DME + PRP</c:v>
                </c:pt>
                <c:pt idx="10">
                  <c:v>K - Laser Response</c:v>
                </c:pt>
                <c:pt idx="11">
                  <c:v>L - Autorefraction</c:v>
                </c:pt>
                <c:pt idx="12">
                  <c:v>M - Metabolic Control</c:v>
                </c:pt>
                <c:pt idx="13">
                  <c:v>N - Vitreous Hemorrhage</c:v>
                </c:pt>
                <c:pt idx="14">
                  <c:v>O - OCT</c:v>
                </c:pt>
                <c:pt idx="15">
                  <c:v>P - Cataract w/Central DME</c:v>
                </c:pt>
                <c:pt idx="16">
                  <c:v>Q - Cataract w/o Central DME</c:v>
                </c:pt>
                <c:pt idx="17">
                  <c:v>R - NSAID</c:v>
                </c:pt>
                <c:pt idx="18">
                  <c:v>S - IRV for PDR</c:v>
                </c:pt>
                <c:pt idx="19">
                  <c:v>T - Anti-VEGF Comparison</c:v>
                </c:pt>
                <c:pt idx="20">
                  <c:v>TX - Anti-VEGF Comparison Extension</c:v>
                </c:pt>
                <c:pt idx="21">
                  <c:v>U - Steroid/ VEGF Combo</c:v>
                </c:pt>
                <c:pt idx="22">
                  <c:v>V - Very Good Vision</c:v>
                </c:pt>
                <c:pt idx="23">
                  <c:v>AA - UWF</c:v>
                </c:pt>
                <c:pt idx="24">
                  <c:v>AB - Vx for VH</c:v>
                </c:pt>
                <c:pt idx="25">
                  <c:v>AE - PBM Study</c:v>
                </c:pt>
                <c:pt idx="26">
                  <c:v>AG - Gas for VM</c:v>
                </c:pt>
                <c:pt idx="27">
                  <c:v>AH - Gas for MH</c:v>
                </c:pt>
                <c:pt idx="28">
                  <c:v>AC - Initial Afl vs Bev for DME</c:v>
                </c:pt>
                <c:pt idx="29">
                  <c:v>W- PDR/DME Prevention</c:v>
                </c:pt>
              </c:strCache>
            </c:strRef>
          </c:cat>
          <c:val>
            <c:numRef>
              <c:f>Sheet1!$B$2:$B$31</c:f>
              <c:numCache>
                <c:formatCode>m/d/yyyy</c:formatCode>
                <c:ptCount val="30"/>
                <c:pt idx="0">
                  <c:v>37809</c:v>
                </c:pt>
                <c:pt idx="1">
                  <c:v>38169</c:v>
                </c:pt>
                <c:pt idx="2">
                  <c:v>38261</c:v>
                </c:pt>
                <c:pt idx="3">
                  <c:v>38484</c:v>
                </c:pt>
                <c:pt idx="4">
                  <c:v>38306</c:v>
                </c:pt>
                <c:pt idx="5">
                  <c:v>38624</c:v>
                </c:pt>
                <c:pt idx="6">
                  <c:v>38684</c:v>
                </c:pt>
                <c:pt idx="7">
                  <c:v>38873</c:v>
                </c:pt>
                <c:pt idx="8">
                  <c:v>39173</c:v>
                </c:pt>
                <c:pt idx="9">
                  <c:v>39161</c:v>
                </c:pt>
                <c:pt idx="10">
                  <c:v>39112</c:v>
                </c:pt>
                <c:pt idx="11">
                  <c:v>39982</c:v>
                </c:pt>
                <c:pt idx="12">
                  <c:v>40637</c:v>
                </c:pt>
                <c:pt idx="13">
                  <c:v>40343</c:v>
                </c:pt>
                <c:pt idx="14">
                  <c:v>40031</c:v>
                </c:pt>
                <c:pt idx="15">
                  <c:v>40038</c:v>
                </c:pt>
                <c:pt idx="16">
                  <c:v>40038</c:v>
                </c:pt>
                <c:pt idx="17">
                  <c:v>40664</c:v>
                </c:pt>
                <c:pt idx="18">
                  <c:v>40966</c:v>
                </c:pt>
                <c:pt idx="19">
                  <c:v>41122</c:v>
                </c:pt>
                <c:pt idx="20">
                  <c:v>42736</c:v>
                </c:pt>
                <c:pt idx="21">
                  <c:v>41640</c:v>
                </c:pt>
                <c:pt idx="22">
                  <c:v>41577</c:v>
                </c:pt>
                <c:pt idx="23">
                  <c:v>42019</c:v>
                </c:pt>
                <c:pt idx="24">
                  <c:v>42656</c:v>
                </c:pt>
                <c:pt idx="25">
                  <c:v>43564</c:v>
                </c:pt>
                <c:pt idx="26">
                  <c:v>43383</c:v>
                </c:pt>
                <c:pt idx="27">
                  <c:v>43389</c:v>
                </c:pt>
                <c:pt idx="28">
                  <c:v>43070</c:v>
                </c:pt>
                <c:pt idx="29">
                  <c:v>42391</c:v>
                </c:pt>
              </c:numCache>
            </c:numRef>
          </c:val>
          <c:extLst>
            <c:ext xmlns:c16="http://schemas.microsoft.com/office/drawing/2014/chart" uri="{C3380CC4-5D6E-409C-BE32-E72D297353CC}">
              <c16:uniqueId val="{00000000-3627-4E80-8978-CD9988CE6FD5}"/>
            </c:ext>
          </c:extLst>
        </c:ser>
        <c:ser>
          <c:idx val="1"/>
          <c:order val="1"/>
          <c:tx>
            <c:strRef>
              <c:f>Sheet1!$C$1</c:f>
              <c:strCache>
                <c:ptCount val="1"/>
                <c:pt idx="0">
                  <c:v>Recruitment </c:v>
                </c:pt>
              </c:strCache>
            </c:strRef>
          </c:tx>
          <c:spPr>
            <a:solidFill>
              <a:schemeClr val="accent1">
                <a:lumMod val="75000"/>
              </a:schemeClr>
            </a:solidFill>
            <a:ln>
              <a:noFill/>
            </a:ln>
            <a:effectLst/>
            <a:scene3d>
              <a:camera prst="orthographicFront"/>
              <a:lightRig rig="threePt" dir="t"/>
            </a:scene3d>
            <a:sp3d/>
          </c:spPr>
          <c:invertIfNegative val="0"/>
          <c:cat>
            <c:strRef>
              <c:f>Sheet1!$A$2:$A$31</c:f>
              <c:strCache>
                <c:ptCount val="30"/>
                <c:pt idx="0">
                  <c:v>A - Laser</c:v>
                </c:pt>
                <c:pt idx="1">
                  <c:v>B - IVT</c:v>
                </c:pt>
                <c:pt idx="2">
                  <c:v>C - OCT</c:v>
                </c:pt>
                <c:pt idx="3">
                  <c:v>D - Vitrectomy</c:v>
                </c:pt>
                <c:pt idx="4">
                  <c:v>E - Peribulbar</c:v>
                </c:pt>
                <c:pt idx="5">
                  <c:v>F - PRP</c:v>
                </c:pt>
                <c:pt idx="6">
                  <c:v>G - Subclinical</c:v>
                </c:pt>
                <c:pt idx="7">
                  <c:v>H - Bevacizumab</c:v>
                </c:pt>
                <c:pt idx="8">
                  <c:v>I - LRT for DME</c:v>
                </c:pt>
                <c:pt idx="9">
                  <c:v>J - LRT for DME + PRP</c:v>
                </c:pt>
                <c:pt idx="10">
                  <c:v>K - Laser Response</c:v>
                </c:pt>
                <c:pt idx="11">
                  <c:v>L - Autorefraction</c:v>
                </c:pt>
                <c:pt idx="12">
                  <c:v>M - Metabolic Control</c:v>
                </c:pt>
                <c:pt idx="13">
                  <c:v>N - Vitreous Hemorrhage</c:v>
                </c:pt>
                <c:pt idx="14">
                  <c:v>O - OCT</c:v>
                </c:pt>
                <c:pt idx="15">
                  <c:v>P - Cataract w/Central DME</c:v>
                </c:pt>
                <c:pt idx="16">
                  <c:v>Q - Cataract w/o Central DME</c:v>
                </c:pt>
                <c:pt idx="17">
                  <c:v>R - NSAID</c:v>
                </c:pt>
                <c:pt idx="18">
                  <c:v>S - IRV for PDR</c:v>
                </c:pt>
                <c:pt idx="19">
                  <c:v>T - Anti-VEGF Comparison</c:v>
                </c:pt>
                <c:pt idx="20">
                  <c:v>TX - Anti-VEGF Comparison Extension</c:v>
                </c:pt>
                <c:pt idx="21">
                  <c:v>U - Steroid/ VEGF Combo</c:v>
                </c:pt>
                <c:pt idx="22">
                  <c:v>V - Very Good Vision</c:v>
                </c:pt>
                <c:pt idx="23">
                  <c:v>AA - UWF</c:v>
                </c:pt>
                <c:pt idx="24">
                  <c:v>AB - Vx for VH</c:v>
                </c:pt>
                <c:pt idx="25">
                  <c:v>AE - PBM Study</c:v>
                </c:pt>
                <c:pt idx="26">
                  <c:v>AG - Gas for VM</c:v>
                </c:pt>
                <c:pt idx="27">
                  <c:v>AH - Gas for MH</c:v>
                </c:pt>
                <c:pt idx="28">
                  <c:v>AC - Initial Afl vs Bev for DME</c:v>
                </c:pt>
                <c:pt idx="29">
                  <c:v>W- PDR/DME Prevention</c:v>
                </c:pt>
              </c:strCache>
            </c:strRef>
          </c:cat>
          <c:val>
            <c:numRef>
              <c:f>Sheet1!$C$2:$C$31</c:f>
              <c:numCache>
                <c:formatCode>General</c:formatCode>
                <c:ptCount val="30"/>
                <c:pt idx="0">
                  <c:v>487</c:v>
                </c:pt>
                <c:pt idx="1">
                  <c:v>673</c:v>
                </c:pt>
                <c:pt idx="2">
                  <c:v>231</c:v>
                </c:pt>
                <c:pt idx="3">
                  <c:v>977</c:v>
                </c:pt>
                <c:pt idx="4">
                  <c:v>318</c:v>
                </c:pt>
                <c:pt idx="5">
                  <c:v>575</c:v>
                </c:pt>
                <c:pt idx="6">
                  <c:v>518</c:v>
                </c:pt>
                <c:pt idx="7">
                  <c:v>60</c:v>
                </c:pt>
                <c:pt idx="8">
                  <c:v>300</c:v>
                </c:pt>
                <c:pt idx="9">
                  <c:v>819</c:v>
                </c:pt>
                <c:pt idx="10">
                  <c:v>151</c:v>
                </c:pt>
                <c:pt idx="11">
                  <c:v>506</c:v>
                </c:pt>
                <c:pt idx="12">
                  <c:v>650</c:v>
                </c:pt>
                <c:pt idx="13">
                  <c:v>301</c:v>
                </c:pt>
                <c:pt idx="14">
                  <c:v>1225</c:v>
                </c:pt>
                <c:pt idx="15">
                  <c:v>321</c:v>
                </c:pt>
                <c:pt idx="16">
                  <c:v>505</c:v>
                </c:pt>
                <c:pt idx="17">
                  <c:v>400</c:v>
                </c:pt>
                <c:pt idx="18">
                  <c:v>310</c:v>
                </c:pt>
                <c:pt idx="19">
                  <c:v>400</c:v>
                </c:pt>
                <c:pt idx="20">
                  <c:v>800</c:v>
                </c:pt>
                <c:pt idx="21">
                  <c:v>1000</c:v>
                </c:pt>
                <c:pt idx="22">
                  <c:v>1100</c:v>
                </c:pt>
                <c:pt idx="23">
                  <c:v>400</c:v>
                </c:pt>
                <c:pt idx="24">
                  <c:v>300</c:v>
                </c:pt>
                <c:pt idx="25">
                  <c:v>280</c:v>
                </c:pt>
                <c:pt idx="26">
                  <c:v>500</c:v>
                </c:pt>
                <c:pt idx="27">
                  <c:v>500</c:v>
                </c:pt>
                <c:pt idx="28">
                  <c:v>712</c:v>
                </c:pt>
                <c:pt idx="29">
                  <c:v>796</c:v>
                </c:pt>
              </c:numCache>
            </c:numRef>
          </c:val>
          <c:extLst>
            <c:ext xmlns:c16="http://schemas.microsoft.com/office/drawing/2014/chart" uri="{C3380CC4-5D6E-409C-BE32-E72D297353CC}">
              <c16:uniqueId val="{00000001-3627-4E80-8978-CD9988CE6FD5}"/>
            </c:ext>
          </c:extLst>
        </c:ser>
        <c:ser>
          <c:idx val="2"/>
          <c:order val="2"/>
          <c:tx>
            <c:strRef>
              <c:f>Sheet1!$D$1</c:f>
              <c:strCache>
                <c:ptCount val="1"/>
                <c:pt idx="0">
                  <c:v>Followup</c:v>
                </c:pt>
              </c:strCache>
            </c:strRef>
          </c:tx>
          <c:spPr>
            <a:solidFill>
              <a:srgbClr val="00B0F0"/>
            </a:solidFill>
            <a:ln>
              <a:noFill/>
            </a:ln>
            <a:effectLst/>
            <a:scene3d>
              <a:camera prst="orthographicFront"/>
              <a:lightRig rig="threePt" dir="t">
                <a:rot lat="0" lon="0" rev="1200000"/>
              </a:lightRig>
            </a:scene3d>
            <a:sp3d/>
          </c:spPr>
          <c:invertIfNegative val="0"/>
          <c:cat>
            <c:strRef>
              <c:f>Sheet1!$A$2:$A$31</c:f>
              <c:strCache>
                <c:ptCount val="30"/>
                <c:pt idx="0">
                  <c:v>A - Laser</c:v>
                </c:pt>
                <c:pt idx="1">
                  <c:v>B - IVT</c:v>
                </c:pt>
                <c:pt idx="2">
                  <c:v>C - OCT</c:v>
                </c:pt>
                <c:pt idx="3">
                  <c:v>D - Vitrectomy</c:v>
                </c:pt>
                <c:pt idx="4">
                  <c:v>E - Peribulbar</c:v>
                </c:pt>
                <c:pt idx="5">
                  <c:v>F - PRP</c:v>
                </c:pt>
                <c:pt idx="6">
                  <c:v>G - Subclinical</c:v>
                </c:pt>
                <c:pt idx="7">
                  <c:v>H - Bevacizumab</c:v>
                </c:pt>
                <c:pt idx="8">
                  <c:v>I - LRT for DME</c:v>
                </c:pt>
                <c:pt idx="9">
                  <c:v>J - LRT for DME + PRP</c:v>
                </c:pt>
                <c:pt idx="10">
                  <c:v>K - Laser Response</c:v>
                </c:pt>
                <c:pt idx="11">
                  <c:v>L - Autorefraction</c:v>
                </c:pt>
                <c:pt idx="12">
                  <c:v>M - Metabolic Control</c:v>
                </c:pt>
                <c:pt idx="13">
                  <c:v>N - Vitreous Hemorrhage</c:v>
                </c:pt>
                <c:pt idx="14">
                  <c:v>O - OCT</c:v>
                </c:pt>
                <c:pt idx="15">
                  <c:v>P - Cataract w/Central DME</c:v>
                </c:pt>
                <c:pt idx="16">
                  <c:v>Q - Cataract w/o Central DME</c:v>
                </c:pt>
                <c:pt idx="17">
                  <c:v>R - NSAID</c:v>
                </c:pt>
                <c:pt idx="18">
                  <c:v>S - IRV for PDR</c:v>
                </c:pt>
                <c:pt idx="19">
                  <c:v>T - Anti-VEGF Comparison</c:v>
                </c:pt>
                <c:pt idx="20">
                  <c:v>TX - Anti-VEGF Comparison Extension</c:v>
                </c:pt>
                <c:pt idx="21">
                  <c:v>U - Steroid/ VEGF Combo</c:v>
                </c:pt>
                <c:pt idx="22">
                  <c:v>V - Very Good Vision</c:v>
                </c:pt>
                <c:pt idx="23">
                  <c:v>AA - UWF</c:v>
                </c:pt>
                <c:pt idx="24">
                  <c:v>AB - Vx for VH</c:v>
                </c:pt>
                <c:pt idx="25">
                  <c:v>AE - PBM Study</c:v>
                </c:pt>
                <c:pt idx="26">
                  <c:v>AG - Gas for VM</c:v>
                </c:pt>
                <c:pt idx="27">
                  <c:v>AH - Gas for MH</c:v>
                </c:pt>
                <c:pt idx="28">
                  <c:v>AC - Initial Afl vs Bev for DME</c:v>
                </c:pt>
                <c:pt idx="29">
                  <c:v>W- PDR/DME Prevention</c:v>
                </c:pt>
              </c:strCache>
            </c:strRef>
          </c:cat>
          <c:val>
            <c:numRef>
              <c:f>Sheet1!$D$2:$D$31</c:f>
              <c:numCache>
                <c:formatCode>General</c:formatCode>
                <c:ptCount val="30"/>
                <c:pt idx="0">
                  <c:v>1182</c:v>
                </c:pt>
                <c:pt idx="1">
                  <c:v>882</c:v>
                </c:pt>
                <c:pt idx="2">
                  <c:v>0</c:v>
                </c:pt>
                <c:pt idx="3">
                  <c:v>409</c:v>
                </c:pt>
                <c:pt idx="4">
                  <c:v>763</c:v>
                </c:pt>
                <c:pt idx="5">
                  <c:v>279</c:v>
                </c:pt>
                <c:pt idx="6">
                  <c:v>723</c:v>
                </c:pt>
                <c:pt idx="7">
                  <c:v>574</c:v>
                </c:pt>
                <c:pt idx="8">
                  <c:v>1800</c:v>
                </c:pt>
                <c:pt idx="9">
                  <c:v>386</c:v>
                </c:pt>
                <c:pt idx="10">
                  <c:v>355</c:v>
                </c:pt>
                <c:pt idx="11">
                  <c:v>0</c:v>
                </c:pt>
                <c:pt idx="12">
                  <c:v>700</c:v>
                </c:pt>
                <c:pt idx="13">
                  <c:v>550</c:v>
                </c:pt>
                <c:pt idx="14">
                  <c:v>0</c:v>
                </c:pt>
                <c:pt idx="15">
                  <c:v>135</c:v>
                </c:pt>
                <c:pt idx="16">
                  <c:v>139</c:v>
                </c:pt>
                <c:pt idx="17">
                  <c:v>160</c:v>
                </c:pt>
                <c:pt idx="18">
                  <c:v>1900</c:v>
                </c:pt>
                <c:pt idx="19">
                  <c:v>715</c:v>
                </c:pt>
                <c:pt idx="21">
                  <c:v>285</c:v>
                </c:pt>
                <c:pt idx="22">
                  <c:v>750</c:v>
                </c:pt>
                <c:pt idx="23">
                  <c:v>1500</c:v>
                </c:pt>
                <c:pt idx="24">
                  <c:v>950</c:v>
                </c:pt>
                <c:pt idx="25">
                  <c:v>200</c:v>
                </c:pt>
                <c:pt idx="26">
                  <c:v>175</c:v>
                </c:pt>
                <c:pt idx="27">
                  <c:v>175</c:v>
                </c:pt>
                <c:pt idx="28">
                  <c:v>758</c:v>
                </c:pt>
                <c:pt idx="29">
                  <c:v>1550</c:v>
                </c:pt>
              </c:numCache>
            </c:numRef>
          </c:val>
          <c:extLst>
            <c:ext xmlns:c16="http://schemas.microsoft.com/office/drawing/2014/chart" uri="{C3380CC4-5D6E-409C-BE32-E72D297353CC}">
              <c16:uniqueId val="{00000002-3627-4E80-8978-CD9988CE6FD5}"/>
            </c:ext>
          </c:extLst>
        </c:ser>
        <c:dLbls>
          <c:showLegendKey val="0"/>
          <c:showVal val="0"/>
          <c:showCatName val="0"/>
          <c:showSerName val="0"/>
          <c:showPercent val="0"/>
          <c:showBubbleSize val="0"/>
        </c:dLbls>
        <c:gapWidth val="94"/>
        <c:overlap val="100"/>
        <c:axId val="484959216"/>
        <c:axId val="482362984"/>
      </c:barChart>
      <c:catAx>
        <c:axId val="484959216"/>
        <c:scaling>
          <c:orientation val="maxMin"/>
        </c:scaling>
        <c:delete val="0"/>
        <c:axPos val="r"/>
        <c:majorGridlines>
          <c:spPr>
            <a:ln>
              <a:noFill/>
            </a:ln>
          </c:spPr>
        </c:majorGridlines>
        <c:numFmt formatCode="General" sourceLinked="1"/>
        <c:majorTickMark val="out"/>
        <c:minorTickMark val="none"/>
        <c:tickLblPos val="nextTo"/>
        <c:txPr>
          <a:bodyPr rot="0"/>
          <a:lstStyle/>
          <a:p>
            <a:pPr>
              <a:defRPr sz="1200" b="1">
                <a:latin typeface="Arial" panose="020B0604020202020204" pitchFamily="34" charset="0"/>
                <a:cs typeface="Arial" panose="020B0604020202020204" pitchFamily="34" charset="0"/>
              </a:defRPr>
            </a:pPr>
            <a:endParaRPr lang="en-US"/>
          </a:p>
        </c:txPr>
        <c:crossAx val="482362984"/>
        <c:crosses val="max"/>
        <c:auto val="1"/>
        <c:lblAlgn val="ctr"/>
        <c:lblOffset val="100"/>
        <c:noMultiLvlLbl val="0"/>
      </c:catAx>
      <c:valAx>
        <c:axId val="482362984"/>
        <c:scaling>
          <c:orientation val="minMax"/>
          <c:max val="44840"/>
          <c:min val="37750"/>
        </c:scaling>
        <c:delete val="0"/>
        <c:axPos val="t"/>
        <c:majorGridlines>
          <c:spPr>
            <a:ln>
              <a:solidFill>
                <a:schemeClr val="tx1">
                  <a:alpha val="48000"/>
                </a:schemeClr>
              </a:solidFill>
            </a:ln>
          </c:spPr>
        </c:majorGridlines>
        <c:numFmt formatCode="yyyy" sourceLinked="0"/>
        <c:majorTickMark val="cross"/>
        <c:minorTickMark val="none"/>
        <c:tickLblPos val="low"/>
        <c:spPr>
          <a:ln/>
        </c:spPr>
        <c:txPr>
          <a:bodyPr/>
          <a:lstStyle/>
          <a:p>
            <a:pPr>
              <a:defRPr sz="1000" b="1" baseline="0">
                <a:latin typeface="Arial" panose="020B0604020202020204" pitchFamily="34" charset="0"/>
                <a:cs typeface="Arial" panose="020B0604020202020204" pitchFamily="34" charset="0"/>
              </a:defRPr>
            </a:pPr>
            <a:endParaRPr lang="en-US"/>
          </a:p>
        </c:txPr>
        <c:crossAx val="484959216"/>
        <c:crosses val="autoZero"/>
        <c:crossBetween val="between"/>
        <c:majorUnit val="365"/>
        <c:minorUnit val="1"/>
      </c:valAx>
      <c:spPr>
        <a:solidFill>
          <a:schemeClr val="bg1"/>
        </a:solidFill>
        <a:ln>
          <a:solidFill>
            <a:schemeClr val="tx1"/>
          </a:solidFill>
        </a:ln>
      </c:spPr>
    </c:plotArea>
    <c:legend>
      <c:legendPos val="b"/>
      <c:legendEntry>
        <c:idx val="0"/>
        <c:delete val="1"/>
      </c:legendEntry>
      <c:legendEntry>
        <c:idx val="1"/>
        <c:txPr>
          <a:bodyPr/>
          <a:lstStyle/>
          <a:p>
            <a:pPr>
              <a:defRPr>
                <a:solidFill>
                  <a:schemeClr val="bg1"/>
                </a:solidFill>
              </a:defRPr>
            </a:pPr>
            <a:endParaRPr lang="en-US"/>
          </a:p>
        </c:txPr>
      </c:legendEntry>
      <c:legendEntry>
        <c:idx val="2"/>
        <c:txPr>
          <a:bodyPr/>
          <a:lstStyle/>
          <a:p>
            <a:pPr>
              <a:defRPr>
                <a:solidFill>
                  <a:schemeClr val="bg1"/>
                </a:solidFill>
              </a:defRPr>
            </a:pPr>
            <a:endParaRPr lang="en-US"/>
          </a:p>
        </c:txPr>
      </c:legendEntry>
      <c:layout>
        <c:manualLayout>
          <c:xMode val="edge"/>
          <c:yMode val="edge"/>
          <c:x val="3.6097146940734549E-2"/>
          <c:y val="0.83654307452074805"/>
          <c:w val="0.19472821643741714"/>
          <c:h val="4.5313465563639986E-2"/>
        </c:manualLayout>
      </c:layout>
      <c:overlay val="0"/>
      <c:spPr>
        <a:solidFill>
          <a:schemeClr val="tx1"/>
        </a:solidFill>
      </c:spPr>
    </c:legend>
    <c:plotVisOnly val="1"/>
    <c:dispBlanksAs val="gap"/>
    <c:showDLblsOverMax val="0"/>
  </c:chart>
  <c:spPr>
    <a:noFill/>
    <a:ln>
      <a:noFill/>
    </a:ln>
    <a:effectLst>
      <a:outerShdw sx="1000" sy="1000" algn="ctr" rotWithShape="0">
        <a:srgbClr val="000000"/>
      </a:outerShdw>
    </a:effectLst>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03947944007"/>
          <c:y val="0.10962249835958006"/>
          <c:w val="0.80201753426654998"/>
          <c:h val="0.75410207513123362"/>
        </c:manualLayout>
      </c:layout>
      <c:lineChart>
        <c:grouping val="standard"/>
        <c:varyColors val="0"/>
        <c:ser>
          <c:idx val="0"/>
          <c:order val="0"/>
          <c:tx>
            <c:strRef>
              <c:f>Sheet1!$B$1</c:f>
              <c:strCache>
                <c:ptCount val="1"/>
                <c:pt idx="0">
                  <c:v>Laser</c:v>
                </c:pt>
              </c:strCache>
            </c:strRef>
          </c:tx>
          <c:spPr>
            <a:ln w="28575" cap="rnd">
              <a:solidFill>
                <a:srgbClr val="66FFFF"/>
              </a:solidFill>
              <a:round/>
            </a:ln>
            <a:effectLst/>
          </c:spPr>
          <c:marker>
            <c:symbol val="triangle"/>
            <c:size val="7"/>
            <c:spPr>
              <a:solidFill>
                <a:srgbClr val="66FFFF"/>
              </a:solidFill>
              <a:ln w="9525">
                <a:solidFill>
                  <a:srgbClr val="66FFFF"/>
                </a:solidFill>
              </a:ln>
              <a:effectLst/>
            </c:spPr>
          </c:marker>
          <c:cat>
            <c:numRef>
              <c:f>Sheet1!$A$2:$A$11</c:f>
              <c:numCache>
                <c:formatCode>General</c:formatCode>
                <c:ptCount val="10"/>
                <c:pt idx="0">
                  <c:v>0</c:v>
                </c:pt>
                <c:pt idx="1">
                  <c:v>4</c:v>
                </c:pt>
                <c:pt idx="2">
                  <c:v>8</c:v>
                </c:pt>
                <c:pt idx="3">
                  <c:v>12</c:v>
                </c:pt>
                <c:pt idx="4">
                  <c:v>16</c:v>
                </c:pt>
                <c:pt idx="5">
                  <c:v>20</c:v>
                </c:pt>
                <c:pt idx="6">
                  <c:v>24</c:v>
                </c:pt>
                <c:pt idx="7">
                  <c:v>28</c:v>
                </c:pt>
                <c:pt idx="8">
                  <c:v>32</c:v>
                </c:pt>
                <c:pt idx="9">
                  <c:v>36</c:v>
                </c:pt>
              </c:numCache>
            </c:numRef>
          </c:cat>
          <c:val>
            <c:numRef>
              <c:f>Sheet1!$B$2:$B$11</c:f>
              <c:numCache>
                <c:formatCode>General</c:formatCode>
                <c:ptCount val="10"/>
                <c:pt idx="0">
                  <c:v>59</c:v>
                </c:pt>
                <c:pt idx="1">
                  <c:v>60</c:v>
                </c:pt>
                <c:pt idx="2">
                  <c:v>59</c:v>
                </c:pt>
                <c:pt idx="3">
                  <c:v>60</c:v>
                </c:pt>
                <c:pt idx="4">
                  <c:v>60</c:v>
                </c:pt>
                <c:pt idx="5">
                  <c:v>62</c:v>
                </c:pt>
                <c:pt idx="6">
                  <c:v>61</c:v>
                </c:pt>
                <c:pt idx="7">
                  <c:v>61</c:v>
                </c:pt>
                <c:pt idx="8">
                  <c:v>61</c:v>
                </c:pt>
                <c:pt idx="9">
                  <c:v>64</c:v>
                </c:pt>
              </c:numCache>
            </c:numRef>
          </c:val>
          <c:smooth val="0"/>
          <c:extLst>
            <c:ext xmlns:c16="http://schemas.microsoft.com/office/drawing/2014/chart" uri="{C3380CC4-5D6E-409C-BE32-E72D297353CC}">
              <c16:uniqueId val="{00000000-21A7-4183-8899-FA72E4878DEC}"/>
            </c:ext>
          </c:extLst>
        </c:ser>
        <c:ser>
          <c:idx val="1"/>
          <c:order val="1"/>
          <c:tx>
            <c:strRef>
              <c:f>Sheet1!$C$1</c:f>
              <c:strCache>
                <c:ptCount val="1"/>
                <c:pt idx="0">
                  <c:v>1-mg Triamcinolone</c:v>
                </c:pt>
              </c:strCache>
            </c:strRef>
          </c:tx>
          <c:spPr>
            <a:ln w="28575" cap="rnd">
              <a:solidFill>
                <a:srgbClr val="FF9900"/>
              </a:solidFill>
              <a:round/>
            </a:ln>
            <a:effectLst/>
          </c:spPr>
          <c:marker>
            <c:symbol val="square"/>
            <c:size val="8"/>
            <c:spPr>
              <a:solidFill>
                <a:schemeClr val="accent2"/>
              </a:solidFill>
              <a:ln w="9525">
                <a:solidFill>
                  <a:schemeClr val="accent2"/>
                </a:solidFill>
              </a:ln>
              <a:effectLst/>
            </c:spPr>
          </c:marker>
          <c:cat>
            <c:numRef>
              <c:f>Sheet1!$A$2:$A$11</c:f>
              <c:numCache>
                <c:formatCode>General</c:formatCode>
                <c:ptCount val="10"/>
                <c:pt idx="0">
                  <c:v>0</c:v>
                </c:pt>
                <c:pt idx="1">
                  <c:v>4</c:v>
                </c:pt>
                <c:pt idx="2">
                  <c:v>8</c:v>
                </c:pt>
                <c:pt idx="3">
                  <c:v>12</c:v>
                </c:pt>
                <c:pt idx="4">
                  <c:v>16</c:v>
                </c:pt>
                <c:pt idx="5">
                  <c:v>20</c:v>
                </c:pt>
                <c:pt idx="6">
                  <c:v>24</c:v>
                </c:pt>
                <c:pt idx="7">
                  <c:v>28</c:v>
                </c:pt>
                <c:pt idx="8">
                  <c:v>32</c:v>
                </c:pt>
                <c:pt idx="9">
                  <c:v>36</c:v>
                </c:pt>
              </c:numCache>
            </c:numRef>
          </c:cat>
          <c:val>
            <c:numRef>
              <c:f>Sheet1!$C$2:$C$11</c:f>
              <c:numCache>
                <c:formatCode>General</c:formatCode>
                <c:ptCount val="10"/>
                <c:pt idx="0">
                  <c:v>59</c:v>
                </c:pt>
                <c:pt idx="1">
                  <c:v>59</c:v>
                </c:pt>
                <c:pt idx="2">
                  <c:v>60</c:v>
                </c:pt>
                <c:pt idx="3">
                  <c:v>59</c:v>
                </c:pt>
                <c:pt idx="4">
                  <c:v>58</c:v>
                </c:pt>
                <c:pt idx="5">
                  <c:v>57</c:v>
                </c:pt>
                <c:pt idx="6">
                  <c:v>57</c:v>
                </c:pt>
                <c:pt idx="7">
                  <c:v>59</c:v>
                </c:pt>
                <c:pt idx="8">
                  <c:v>58</c:v>
                </c:pt>
                <c:pt idx="9">
                  <c:v>59</c:v>
                </c:pt>
              </c:numCache>
            </c:numRef>
          </c:val>
          <c:smooth val="0"/>
          <c:extLst>
            <c:ext xmlns:c16="http://schemas.microsoft.com/office/drawing/2014/chart" uri="{C3380CC4-5D6E-409C-BE32-E72D297353CC}">
              <c16:uniqueId val="{00000001-21A7-4183-8899-FA72E4878DEC}"/>
            </c:ext>
          </c:extLst>
        </c:ser>
        <c:ser>
          <c:idx val="2"/>
          <c:order val="2"/>
          <c:tx>
            <c:strRef>
              <c:f>Sheet1!$D$1</c:f>
              <c:strCache>
                <c:ptCount val="1"/>
                <c:pt idx="0">
                  <c:v>4-mg Triamcinolone</c:v>
                </c:pt>
              </c:strCache>
            </c:strRef>
          </c:tx>
          <c:spPr>
            <a:ln w="28575" cap="rnd">
              <a:solidFill>
                <a:srgbClr val="FFFF00"/>
              </a:solidFill>
              <a:round/>
            </a:ln>
            <a:effectLst/>
          </c:spPr>
          <c:marker>
            <c:symbol val="diamond"/>
            <c:size val="7"/>
            <c:spPr>
              <a:solidFill>
                <a:srgbClr val="FFFF00"/>
              </a:solidFill>
              <a:ln w="9525">
                <a:solidFill>
                  <a:srgbClr val="FFFF00"/>
                </a:solidFill>
              </a:ln>
              <a:effectLst/>
            </c:spPr>
          </c:marker>
          <c:cat>
            <c:numRef>
              <c:f>Sheet1!$A$2:$A$11</c:f>
              <c:numCache>
                <c:formatCode>General</c:formatCode>
                <c:ptCount val="10"/>
                <c:pt idx="0">
                  <c:v>0</c:v>
                </c:pt>
                <c:pt idx="1">
                  <c:v>4</c:v>
                </c:pt>
                <c:pt idx="2">
                  <c:v>8</c:v>
                </c:pt>
                <c:pt idx="3">
                  <c:v>12</c:v>
                </c:pt>
                <c:pt idx="4">
                  <c:v>16</c:v>
                </c:pt>
                <c:pt idx="5">
                  <c:v>20</c:v>
                </c:pt>
                <c:pt idx="6">
                  <c:v>24</c:v>
                </c:pt>
                <c:pt idx="7">
                  <c:v>28</c:v>
                </c:pt>
                <c:pt idx="8">
                  <c:v>32</c:v>
                </c:pt>
                <c:pt idx="9">
                  <c:v>36</c:v>
                </c:pt>
              </c:numCache>
            </c:numRef>
          </c:cat>
          <c:val>
            <c:numRef>
              <c:f>Sheet1!$D$2:$D$11</c:f>
              <c:numCache>
                <c:formatCode>General</c:formatCode>
                <c:ptCount val="10"/>
                <c:pt idx="0">
                  <c:v>59</c:v>
                </c:pt>
                <c:pt idx="1">
                  <c:v>63</c:v>
                </c:pt>
                <c:pt idx="2">
                  <c:v>61</c:v>
                </c:pt>
                <c:pt idx="3">
                  <c:v>59</c:v>
                </c:pt>
                <c:pt idx="4">
                  <c:v>55</c:v>
                </c:pt>
                <c:pt idx="5">
                  <c:v>55</c:v>
                </c:pt>
                <c:pt idx="6">
                  <c:v>56</c:v>
                </c:pt>
                <c:pt idx="7">
                  <c:v>58</c:v>
                </c:pt>
                <c:pt idx="8">
                  <c:v>59</c:v>
                </c:pt>
                <c:pt idx="9">
                  <c:v>59</c:v>
                </c:pt>
              </c:numCache>
            </c:numRef>
          </c:val>
          <c:smooth val="0"/>
          <c:extLst>
            <c:ext xmlns:c16="http://schemas.microsoft.com/office/drawing/2014/chart" uri="{C3380CC4-5D6E-409C-BE32-E72D297353CC}">
              <c16:uniqueId val="{00000002-21A7-4183-8899-FA72E4878DEC}"/>
            </c:ext>
          </c:extLst>
        </c:ser>
        <c:dLbls>
          <c:showLegendKey val="0"/>
          <c:showVal val="0"/>
          <c:showCatName val="0"/>
          <c:showSerName val="0"/>
          <c:showPercent val="0"/>
          <c:showBubbleSize val="0"/>
        </c:dLbls>
        <c:marker val="1"/>
        <c:smooth val="0"/>
        <c:axId val="977918576"/>
        <c:axId val="977922896"/>
      </c:lineChart>
      <c:catAx>
        <c:axId val="97791857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Months</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977922896"/>
        <c:crosses val="autoZero"/>
        <c:auto val="1"/>
        <c:lblAlgn val="ctr"/>
        <c:lblOffset val="100"/>
        <c:noMultiLvlLbl val="0"/>
      </c:catAx>
      <c:valAx>
        <c:axId val="977922896"/>
        <c:scaling>
          <c:orientation val="minMax"/>
          <c:max val="69"/>
          <c:min val="52"/>
        </c:scaling>
        <c:delete val="1"/>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VA</a:t>
                </a:r>
                <a:r>
                  <a:rPr lang="en-US" sz="1600" b="1" baseline="0"/>
                  <a:t>  Score </a:t>
                </a:r>
                <a:endParaRPr lang="en-US" sz="1600" b="1"/>
              </a:p>
            </c:rich>
          </c:tx>
          <c:layout>
            <c:manualLayout>
              <c:xMode val="edge"/>
              <c:yMode val="edge"/>
              <c:x val="1.7361111111111112E-2"/>
              <c:y val="0.4050520833333333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977918576"/>
        <c:crossesAt val="1"/>
        <c:crossBetween val="midCat"/>
        <c:majorUnit val="4"/>
      </c:valAx>
      <c:spPr>
        <a:solidFill>
          <a:schemeClr val="bg2"/>
        </a:solidFill>
        <a:ln>
          <a:solidFill>
            <a:schemeClr val="tx1"/>
          </a:solidFill>
        </a:ln>
        <a:effectLst/>
      </c:spPr>
    </c:plotArea>
    <c:legend>
      <c:legendPos val="b"/>
      <c:layout>
        <c:manualLayout>
          <c:xMode val="edge"/>
          <c:yMode val="edge"/>
          <c:x val="0.26614036526684165"/>
          <c:y val="0.1061552657480315"/>
          <c:w val="0.52443214129483817"/>
          <c:h val="0.1204072342519684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6.668626715762821E-2"/>
          <c:y val="3.9901458574387406E-2"/>
          <c:w val="0.65720310184623765"/>
          <c:h val="0.87397447346430257"/>
        </c:manualLayout>
      </c:layout>
      <c:scatterChart>
        <c:scatterStyle val="lineMarker"/>
        <c:varyColors val="0"/>
        <c:ser>
          <c:idx val="0"/>
          <c:order val="0"/>
          <c:tx>
            <c:strRef>
              <c:f>'[Chart in Microsoft Office PowerPoint]Sheet1'!$B$1</c:f>
              <c:strCache>
                <c:ptCount val="1"/>
                <c:pt idx="0">
                  <c:v>Sham+prompt laser</c:v>
                </c:pt>
              </c:strCache>
            </c:strRef>
          </c:tx>
          <c:spPr>
            <a:ln>
              <a:solidFill>
                <a:srgbClr val="B57EE2"/>
              </a:solidFill>
            </a:ln>
          </c:spPr>
          <c:marker>
            <c:symbol val="circle"/>
            <c:size val="7"/>
            <c:spPr>
              <a:solidFill>
                <a:srgbClr val="B57EE2"/>
              </a:solidFill>
              <a:ln>
                <a:solidFill>
                  <a:srgbClr val="B57EE2"/>
                </a:solidFill>
              </a:ln>
            </c:spPr>
          </c:marker>
          <c:xVal>
            <c:numRef>
              <c:f>'[Chart in Microsoft Office PowerPoint]Sheet1'!$A$2:$A$18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xVal>
          <c:yVal>
            <c:numRef>
              <c:f>'[Chart in Microsoft Office PowerPoint]Sheet1'!$B$2:$B$18</c:f>
              <c:numCache>
                <c:formatCode>General</c:formatCode>
                <c:ptCount val="17"/>
                <c:pt idx="0">
                  <c:v>0</c:v>
                </c:pt>
                <c:pt idx="1">
                  <c:v>1.5551999999999839</c:v>
                </c:pt>
                <c:pt idx="2">
                  <c:v>1.713799999999982</c:v>
                </c:pt>
                <c:pt idx="3">
                  <c:v>2.6690999999999998</c:v>
                </c:pt>
                <c:pt idx="4">
                  <c:v>1.9738999999999831</c:v>
                </c:pt>
                <c:pt idx="5">
                  <c:v>2.3513999999999977</c:v>
                </c:pt>
                <c:pt idx="6">
                  <c:v>2.0919999999999987</c:v>
                </c:pt>
                <c:pt idx="7">
                  <c:v>2.5846</c:v>
                </c:pt>
                <c:pt idx="8">
                  <c:v>2.4384999999999977</c:v>
                </c:pt>
                <c:pt idx="9">
                  <c:v>2.6772</c:v>
                </c:pt>
                <c:pt idx="10">
                  <c:v>3.2885000000000315</c:v>
                </c:pt>
                <c:pt idx="11">
                  <c:v>2.9918999999999967</c:v>
                </c:pt>
                <c:pt idx="12">
                  <c:v>3.5455000000000001</c:v>
                </c:pt>
                <c:pt idx="13">
                  <c:v>3.4926999999999651</c:v>
                </c:pt>
                <c:pt idx="14">
                  <c:v>3.7866</c:v>
                </c:pt>
                <c:pt idx="15">
                  <c:v>2.6995</c:v>
                </c:pt>
                <c:pt idx="16">
                  <c:v>2.9140999999999977</c:v>
                </c:pt>
              </c:numCache>
            </c:numRef>
          </c:yVal>
          <c:smooth val="0"/>
          <c:extLst>
            <c:ext xmlns:c16="http://schemas.microsoft.com/office/drawing/2014/chart" uri="{C3380CC4-5D6E-409C-BE32-E72D297353CC}">
              <c16:uniqueId val="{00000000-EA17-46D2-B716-07CD328FFCF7}"/>
            </c:ext>
          </c:extLst>
        </c:ser>
        <c:ser>
          <c:idx val="1"/>
          <c:order val="1"/>
          <c:tx>
            <c:strRef>
              <c:f>'[Chart in Microsoft Office PowerPoint]Sheet1'!$C$1</c:f>
              <c:strCache>
                <c:ptCount val="1"/>
                <c:pt idx="0">
                  <c:v>Ranibizumab+prompt laser</c:v>
                </c:pt>
              </c:strCache>
            </c:strRef>
          </c:tx>
          <c:xVal>
            <c:numRef>
              <c:f>'[Chart in Microsoft Office PowerPoint]Sheet1'!$A$2:$A$18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xVal>
          <c:yVal>
            <c:numRef>
              <c:f>'[Chart in Microsoft Office PowerPoint]Sheet1'!$C$2:$C$18</c:f>
              <c:numCache>
                <c:formatCode>General</c:formatCode>
                <c:ptCount val="17"/>
                <c:pt idx="0">
                  <c:v>0</c:v>
                </c:pt>
                <c:pt idx="1">
                  <c:v>4.7232000000000003</c:v>
                </c:pt>
                <c:pt idx="2">
                  <c:v>6.2600999999999996</c:v>
                </c:pt>
                <c:pt idx="3">
                  <c:v>6.9464000000000024</c:v>
                </c:pt>
                <c:pt idx="4">
                  <c:v>8.0602</c:v>
                </c:pt>
                <c:pt idx="5">
                  <c:v>7.2969999999999997</c:v>
                </c:pt>
                <c:pt idx="6">
                  <c:v>7.8437999999999999</c:v>
                </c:pt>
                <c:pt idx="7">
                  <c:v>8.4233000000000011</c:v>
                </c:pt>
                <c:pt idx="8">
                  <c:v>8.6852</c:v>
                </c:pt>
                <c:pt idx="9">
                  <c:v>7.8670999999999855</c:v>
                </c:pt>
                <c:pt idx="10">
                  <c:v>8.5542000000000016</c:v>
                </c:pt>
                <c:pt idx="11">
                  <c:v>9.186300000000001</c:v>
                </c:pt>
                <c:pt idx="12">
                  <c:v>8.6645000000000003</c:v>
                </c:pt>
                <c:pt idx="13">
                  <c:v>8.8772000000000002</c:v>
                </c:pt>
                <c:pt idx="14">
                  <c:v>8.3889000000000014</c:v>
                </c:pt>
                <c:pt idx="15">
                  <c:v>8.1</c:v>
                </c:pt>
                <c:pt idx="16">
                  <c:v>7.6037999999999997</c:v>
                </c:pt>
              </c:numCache>
            </c:numRef>
          </c:yVal>
          <c:smooth val="0"/>
          <c:extLst>
            <c:ext xmlns:c16="http://schemas.microsoft.com/office/drawing/2014/chart" uri="{C3380CC4-5D6E-409C-BE32-E72D297353CC}">
              <c16:uniqueId val="{00000001-EA17-46D2-B716-07CD328FFCF7}"/>
            </c:ext>
          </c:extLst>
        </c:ser>
        <c:ser>
          <c:idx val="2"/>
          <c:order val="2"/>
          <c:tx>
            <c:strRef>
              <c:f>'[Chart in Microsoft Office PowerPoint]Sheet1'!$D$1</c:f>
              <c:strCache>
                <c:ptCount val="1"/>
                <c:pt idx="0">
                  <c:v>Ranibizumab+deferred laser</c:v>
                </c:pt>
              </c:strCache>
            </c:strRef>
          </c:tx>
          <c:spPr>
            <a:ln>
              <a:solidFill>
                <a:schemeClr val="tx2"/>
              </a:solidFill>
            </a:ln>
          </c:spPr>
          <c:marker>
            <c:spPr>
              <a:solidFill>
                <a:schemeClr val="accent1"/>
              </a:solidFill>
              <a:ln>
                <a:solidFill>
                  <a:schemeClr val="tx2">
                    <a:lumMod val="60000"/>
                    <a:lumOff val="40000"/>
                  </a:schemeClr>
                </a:solidFill>
              </a:ln>
            </c:spPr>
          </c:marker>
          <c:xVal>
            <c:numRef>
              <c:f>'[Chart in Microsoft Office PowerPoint]Sheet1'!$A$2:$A$18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xVal>
          <c:yVal>
            <c:numRef>
              <c:f>'[Chart in Microsoft Office PowerPoint]Sheet1'!$D$2:$D$18</c:f>
              <c:numCache>
                <c:formatCode>General</c:formatCode>
                <c:ptCount val="17"/>
                <c:pt idx="0">
                  <c:v>0</c:v>
                </c:pt>
                <c:pt idx="1">
                  <c:v>4.6647999999999845</c:v>
                </c:pt>
                <c:pt idx="2">
                  <c:v>6.9375</c:v>
                </c:pt>
                <c:pt idx="3">
                  <c:v>7.25</c:v>
                </c:pt>
                <c:pt idx="4">
                  <c:v>7.5940999999999965</c:v>
                </c:pt>
                <c:pt idx="5">
                  <c:v>7.3194999999999997</c:v>
                </c:pt>
                <c:pt idx="6">
                  <c:v>7.7976000000000001</c:v>
                </c:pt>
                <c:pt idx="7">
                  <c:v>7.7853000000000003</c:v>
                </c:pt>
                <c:pt idx="8">
                  <c:v>8.4578000000000007</c:v>
                </c:pt>
                <c:pt idx="9">
                  <c:v>8.186300000000001</c:v>
                </c:pt>
                <c:pt idx="10">
                  <c:v>8.7913999999999994</c:v>
                </c:pt>
                <c:pt idx="11">
                  <c:v>8.3293000000000035</c:v>
                </c:pt>
                <c:pt idx="12">
                  <c:v>8.9875000000000007</c:v>
                </c:pt>
                <c:pt idx="13">
                  <c:v>9.5056000000000047</c:v>
                </c:pt>
                <c:pt idx="14">
                  <c:v>8.9064000000000068</c:v>
                </c:pt>
                <c:pt idx="15">
                  <c:v>9.0949000000000009</c:v>
                </c:pt>
                <c:pt idx="16">
                  <c:v>10.080400000000004</c:v>
                </c:pt>
              </c:numCache>
            </c:numRef>
          </c:yVal>
          <c:smooth val="0"/>
          <c:extLst>
            <c:ext xmlns:c16="http://schemas.microsoft.com/office/drawing/2014/chart" uri="{C3380CC4-5D6E-409C-BE32-E72D297353CC}">
              <c16:uniqueId val="{00000002-EA17-46D2-B716-07CD328FFCF7}"/>
            </c:ext>
          </c:extLst>
        </c:ser>
        <c:dLbls>
          <c:showLegendKey val="0"/>
          <c:showVal val="0"/>
          <c:showCatName val="0"/>
          <c:showSerName val="0"/>
          <c:showPercent val="0"/>
          <c:showBubbleSize val="0"/>
        </c:dLbls>
        <c:axId val="101932416"/>
        <c:axId val="102286848"/>
      </c:scatterChart>
      <c:valAx>
        <c:axId val="101932416"/>
        <c:scaling>
          <c:orientation val="minMax"/>
          <c:max val="104"/>
        </c:scaling>
        <c:delete val="0"/>
        <c:axPos val="b"/>
        <c:numFmt formatCode="General" sourceLinked="1"/>
        <c:majorTickMark val="out"/>
        <c:minorTickMark val="none"/>
        <c:tickLblPos val="nextTo"/>
        <c:txPr>
          <a:bodyPr/>
          <a:lstStyle/>
          <a:p>
            <a:pPr>
              <a:defRPr sz="1100" b="1">
                <a:solidFill>
                  <a:srgbClr val="FFFFFF"/>
                </a:solidFill>
                <a:latin typeface="Arial" pitchFamily="34" charset="0"/>
                <a:cs typeface="Arial" pitchFamily="34" charset="0"/>
              </a:defRPr>
            </a:pPr>
            <a:endParaRPr lang="en-US"/>
          </a:p>
        </c:txPr>
        <c:crossAx val="102286848"/>
        <c:crosses val="autoZero"/>
        <c:crossBetween val="midCat"/>
        <c:majorUnit val="4"/>
      </c:valAx>
      <c:valAx>
        <c:axId val="102286848"/>
        <c:scaling>
          <c:orientation val="minMax"/>
        </c:scaling>
        <c:delete val="0"/>
        <c:axPos val="l"/>
        <c:majorGridlines>
          <c:spPr>
            <a:ln>
              <a:solidFill>
                <a:srgbClr val="00CCCC">
                  <a:alpha val="0"/>
                </a:srgbClr>
              </a:solidFill>
            </a:ln>
          </c:spPr>
        </c:majorGridlines>
        <c:numFmt formatCode="General" sourceLinked="1"/>
        <c:majorTickMark val="none"/>
        <c:minorTickMark val="none"/>
        <c:tickLblPos val="nextTo"/>
        <c:txPr>
          <a:bodyPr/>
          <a:lstStyle/>
          <a:p>
            <a:pPr>
              <a:defRPr sz="1600" b="1">
                <a:solidFill>
                  <a:srgbClr val="FFFFFF"/>
                </a:solidFill>
                <a:latin typeface="Arial" pitchFamily="34" charset="0"/>
                <a:cs typeface="Arial" pitchFamily="34" charset="0"/>
              </a:defRPr>
            </a:pPr>
            <a:endParaRPr lang="en-US"/>
          </a:p>
        </c:txPr>
        <c:crossAx val="101932416"/>
        <c:crosses val="autoZero"/>
        <c:crossBetween val="midCat"/>
        <c:majorUnit val="1"/>
      </c:valAx>
    </c:plotArea>
    <c:plotVisOnly val="1"/>
    <c:dispBlanksAs val="gap"/>
    <c:showDLblsOverMax val="0"/>
  </c:chart>
  <c:spPr>
    <a:solidFill>
      <a:schemeClr val="bg2"/>
    </a:solidFill>
  </c:spPr>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Aflibercept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5.8037000000000001</c:v>
                </c:pt>
                <c:pt idx="2">
                  <c:v>8.3790999999999993</c:v>
                </c:pt>
                <c:pt idx="3">
                  <c:v>10.052099999999999</c:v>
                </c:pt>
                <c:pt idx="4">
                  <c:v>10.270099999999999</c:v>
                </c:pt>
                <c:pt idx="5">
                  <c:v>11.7767</c:v>
                </c:pt>
                <c:pt idx="6">
                  <c:v>12.047800000000001</c:v>
                </c:pt>
                <c:pt idx="7">
                  <c:v>12.404999999999999</c:v>
                </c:pt>
                <c:pt idx="8">
                  <c:v>12.135899999999999</c:v>
                </c:pt>
                <c:pt idx="9">
                  <c:v>12.8408</c:v>
                </c:pt>
                <c:pt idx="10">
                  <c:v>12.426399999999999</c:v>
                </c:pt>
                <c:pt idx="11">
                  <c:v>13.359</c:v>
                </c:pt>
                <c:pt idx="12">
                  <c:v>13.166700000000001</c:v>
                </c:pt>
                <c:pt idx="13">
                  <c:v>13.317299999999999</c:v>
                </c:pt>
                <c:pt idx="14">
                  <c:v>13.5693</c:v>
                </c:pt>
                <c:pt idx="15">
                  <c:v>13.255000000000001</c:v>
                </c:pt>
                <c:pt idx="16">
                  <c:v>12.8408</c:v>
                </c:pt>
              </c:numCache>
            </c:numRef>
          </c:val>
          <c:smooth val="0"/>
          <c:extLst>
            <c:ext xmlns:c16="http://schemas.microsoft.com/office/drawing/2014/chart" uri="{C3380CC4-5D6E-409C-BE32-E72D297353CC}">
              <c16:uniqueId val="{00000000-A669-4AB7-B212-652BDF137D52}"/>
            </c:ext>
          </c:extLst>
        </c:ser>
        <c:ser>
          <c:idx val="1"/>
          <c:order val="1"/>
          <c:tx>
            <c:strRef>
              <c:f>Sheet1!$C$1</c:f>
              <c:strCache>
                <c:ptCount val="1"/>
                <c:pt idx="0">
                  <c:v>Bevacizumab</c:v>
                </c:pt>
              </c:strCache>
            </c:strRef>
          </c:tx>
          <c:spPr>
            <a:ln w="28575" cap="rnd">
              <a:solidFill>
                <a:srgbClr val="00FFFF"/>
              </a:solidFill>
              <a:round/>
            </a:ln>
            <a:effectLst/>
          </c:spPr>
          <c:marker>
            <c:symbol val="circle"/>
            <c:size val="5"/>
            <c:spPr>
              <a:solidFill>
                <a:srgbClr val="00FFFF"/>
              </a:solidFill>
              <a:ln w="9525">
                <a:solidFill>
                  <a:srgbClr val="00FFFF"/>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4.2824</c:v>
                </c:pt>
                <c:pt idx="2">
                  <c:v>6.2336</c:v>
                </c:pt>
                <c:pt idx="3">
                  <c:v>7.2439999999999998</c:v>
                </c:pt>
                <c:pt idx="4">
                  <c:v>7.9020000000000001</c:v>
                </c:pt>
                <c:pt idx="5">
                  <c:v>8.4532000000000007</c:v>
                </c:pt>
                <c:pt idx="6">
                  <c:v>9.1089000000000002</c:v>
                </c:pt>
                <c:pt idx="7">
                  <c:v>8.8989999999999991</c:v>
                </c:pt>
                <c:pt idx="8">
                  <c:v>9.2754999999999992</c:v>
                </c:pt>
                <c:pt idx="9">
                  <c:v>9.2827000000000002</c:v>
                </c:pt>
                <c:pt idx="10">
                  <c:v>9.2272999999999996</c:v>
                </c:pt>
                <c:pt idx="11">
                  <c:v>9.3245000000000005</c:v>
                </c:pt>
                <c:pt idx="12">
                  <c:v>9.4974000000000007</c:v>
                </c:pt>
                <c:pt idx="13">
                  <c:v>9.6649999999999991</c:v>
                </c:pt>
                <c:pt idx="14">
                  <c:v>10.020300000000001</c:v>
                </c:pt>
                <c:pt idx="15">
                  <c:v>10.9185</c:v>
                </c:pt>
                <c:pt idx="16">
                  <c:v>10.0486</c:v>
                </c:pt>
              </c:numCache>
            </c:numRef>
          </c:val>
          <c:smooth val="0"/>
          <c:extLst>
            <c:ext xmlns:c16="http://schemas.microsoft.com/office/drawing/2014/chart" uri="{C3380CC4-5D6E-409C-BE32-E72D297353CC}">
              <c16:uniqueId val="{00000001-A669-4AB7-B212-652BDF137D52}"/>
            </c:ext>
          </c:extLst>
        </c:ser>
        <c:ser>
          <c:idx val="2"/>
          <c:order val="2"/>
          <c:tx>
            <c:strRef>
              <c:f>Sheet1!$D$1</c:f>
              <c:strCache>
                <c:ptCount val="1"/>
                <c:pt idx="0">
                  <c:v>Ranibizumab</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4.5999999999999996</c:v>
                </c:pt>
                <c:pt idx="2">
                  <c:v>7</c:v>
                </c:pt>
                <c:pt idx="3">
                  <c:v>7.6863000000000001</c:v>
                </c:pt>
                <c:pt idx="4">
                  <c:v>9.0557999999999996</c:v>
                </c:pt>
                <c:pt idx="5">
                  <c:v>9.9649999999999999</c:v>
                </c:pt>
                <c:pt idx="6">
                  <c:v>10.138500000000001</c:v>
                </c:pt>
                <c:pt idx="7">
                  <c:v>10.061199999999999</c:v>
                </c:pt>
                <c:pt idx="8">
                  <c:v>10.5572</c:v>
                </c:pt>
                <c:pt idx="9">
                  <c:v>10.1357</c:v>
                </c:pt>
                <c:pt idx="10">
                  <c:v>11.317500000000001</c:v>
                </c:pt>
                <c:pt idx="11">
                  <c:v>11.293200000000001</c:v>
                </c:pt>
                <c:pt idx="12">
                  <c:v>10.654299999999999</c:v>
                </c:pt>
                <c:pt idx="13">
                  <c:v>11.199</c:v>
                </c:pt>
                <c:pt idx="14">
                  <c:v>11.340299999999999</c:v>
                </c:pt>
                <c:pt idx="15">
                  <c:v>12.521100000000001</c:v>
                </c:pt>
                <c:pt idx="16">
                  <c:v>12.3246</c:v>
                </c:pt>
              </c:numCache>
            </c:numRef>
          </c:val>
          <c:smooth val="0"/>
          <c:extLst>
            <c:ext xmlns:c16="http://schemas.microsoft.com/office/drawing/2014/chart" uri="{C3380CC4-5D6E-409C-BE32-E72D297353CC}">
              <c16:uniqueId val="{00000002-A669-4AB7-B212-652BDF137D52}"/>
            </c:ext>
          </c:extLst>
        </c:ser>
        <c:dLbls>
          <c:showLegendKey val="0"/>
          <c:showVal val="0"/>
          <c:showCatName val="0"/>
          <c:showSerName val="0"/>
          <c:showPercent val="0"/>
          <c:showBubbleSize val="0"/>
        </c:dLbls>
        <c:marker val="1"/>
        <c:smooth val="0"/>
        <c:axId val="398725928"/>
        <c:axId val="398725536"/>
      </c:lineChart>
      <c:dateAx>
        <c:axId val="39872592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Weeks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8725536"/>
        <c:crosses val="autoZero"/>
        <c:auto val="0"/>
        <c:lblOffset val="100"/>
        <c:baseTimeUnit val="days"/>
        <c:majorUnit val="4"/>
        <c:majorTimeUnit val="days"/>
      </c:dateAx>
      <c:valAx>
        <c:axId val="398725536"/>
        <c:scaling>
          <c:orientation val="minMax"/>
          <c:max val="2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Mean Change in Visual Acuity Letter Score</a:t>
                </a:r>
              </a:p>
            </c:rich>
          </c:tx>
          <c:layout>
            <c:manualLayout>
              <c:xMode val="edge"/>
              <c:yMode val="edge"/>
              <c:x val="5.7512580877066861E-3"/>
              <c:y val="5.0400970621030453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8725928"/>
        <c:crosses val="autoZero"/>
        <c:crossBetween val="between"/>
      </c:valAx>
      <c:spPr>
        <a:solidFill>
          <a:schemeClr val="bg2"/>
        </a:solidFill>
        <a:ln w="317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20/50 or Worse</a:t>
            </a:r>
          </a:p>
        </c:rich>
      </c:tx>
      <c:layout>
        <c:manualLayout>
          <c:xMode val="edge"/>
          <c:yMode val="edge"/>
          <c:x val="0.70211709697323055"/>
          <c:y val="6.238303181534622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4429566900830417"/>
          <c:y val="0.16233322363088892"/>
          <c:w val="0.44479358304511002"/>
          <c:h val="0.70672823102352378"/>
        </c:manualLayout>
      </c:layout>
      <c:lineChart>
        <c:grouping val="standard"/>
        <c:varyColors val="0"/>
        <c:ser>
          <c:idx val="0"/>
          <c:order val="0"/>
          <c:tx>
            <c:strRef>
              <c:f>Sheet1!$B$1</c:f>
              <c:strCache>
                <c:ptCount val="1"/>
                <c:pt idx="0">
                  <c:v>Aflibercept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8.2990999999999993</c:v>
                </c:pt>
                <c:pt idx="2">
                  <c:v>11.295199999999999</c:v>
                </c:pt>
                <c:pt idx="3">
                  <c:v>13.6058</c:v>
                </c:pt>
                <c:pt idx="4">
                  <c:v>13.9314</c:v>
                </c:pt>
                <c:pt idx="5">
                  <c:v>15.505000000000001</c:v>
                </c:pt>
                <c:pt idx="6">
                  <c:v>16.164999999999999</c:v>
                </c:pt>
                <c:pt idx="7">
                  <c:v>16.895800000000001</c:v>
                </c:pt>
                <c:pt idx="8">
                  <c:v>16.878799999999998</c:v>
                </c:pt>
                <c:pt idx="9">
                  <c:v>17.505199999999999</c:v>
                </c:pt>
                <c:pt idx="10">
                  <c:v>17.701000000000001</c:v>
                </c:pt>
                <c:pt idx="11">
                  <c:v>18.6737</c:v>
                </c:pt>
                <c:pt idx="12">
                  <c:v>18.134</c:v>
                </c:pt>
                <c:pt idx="13">
                  <c:v>18.882400000000001</c:v>
                </c:pt>
                <c:pt idx="14">
                  <c:v>19</c:v>
                </c:pt>
                <c:pt idx="15">
                  <c:v>19.020600000000002</c:v>
                </c:pt>
                <c:pt idx="16">
                  <c:v>18.142900000000001</c:v>
                </c:pt>
              </c:numCache>
            </c:numRef>
          </c:val>
          <c:smooth val="0"/>
          <c:extLst>
            <c:ext xmlns:c16="http://schemas.microsoft.com/office/drawing/2014/chart" uri="{C3380CC4-5D6E-409C-BE32-E72D297353CC}">
              <c16:uniqueId val="{00000000-D742-480D-93F9-1DF978FE2979}"/>
            </c:ext>
          </c:extLst>
        </c:ser>
        <c:ser>
          <c:idx val="1"/>
          <c:order val="1"/>
          <c:tx>
            <c:strRef>
              <c:f>Sheet1!$C$1</c:f>
              <c:strCache>
                <c:ptCount val="1"/>
                <c:pt idx="0">
                  <c:v>Bevacizumab</c:v>
                </c:pt>
              </c:strCache>
            </c:strRef>
          </c:tx>
          <c:spPr>
            <a:ln w="28575" cap="rnd">
              <a:solidFill>
                <a:srgbClr val="73FEFF"/>
              </a:solidFill>
              <a:round/>
            </a:ln>
            <a:effectLst/>
          </c:spPr>
          <c:marker>
            <c:symbol val="circle"/>
            <c:size val="5"/>
            <c:spPr>
              <a:solidFill>
                <a:srgbClr val="73FEFF"/>
              </a:solidFill>
              <a:ln w="9525">
                <a:solidFill>
                  <a:srgbClr val="73FEFF"/>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5.7944000000000004</c:v>
                </c:pt>
                <c:pt idx="2">
                  <c:v>8.0840999999999994</c:v>
                </c:pt>
                <c:pt idx="3">
                  <c:v>9.9611999999999998</c:v>
                </c:pt>
                <c:pt idx="4">
                  <c:v>10.24</c:v>
                </c:pt>
                <c:pt idx="5">
                  <c:v>11.038500000000001</c:v>
                </c:pt>
                <c:pt idx="6">
                  <c:v>11.813700000000001</c:v>
                </c:pt>
                <c:pt idx="7">
                  <c:v>11.8</c:v>
                </c:pt>
                <c:pt idx="8">
                  <c:v>12.626300000000001</c:v>
                </c:pt>
                <c:pt idx="9">
                  <c:v>12.148899999999999</c:v>
                </c:pt>
                <c:pt idx="10">
                  <c:v>12.31</c:v>
                </c:pt>
                <c:pt idx="11">
                  <c:v>11.7742</c:v>
                </c:pt>
                <c:pt idx="12">
                  <c:v>12</c:v>
                </c:pt>
                <c:pt idx="13">
                  <c:v>11.8431</c:v>
                </c:pt>
                <c:pt idx="14">
                  <c:v>12.239599999999999</c:v>
                </c:pt>
                <c:pt idx="15">
                  <c:v>14.258100000000001</c:v>
                </c:pt>
                <c:pt idx="16">
                  <c:v>13.315200000000001</c:v>
                </c:pt>
              </c:numCache>
            </c:numRef>
          </c:val>
          <c:smooth val="0"/>
          <c:extLst>
            <c:ext xmlns:c16="http://schemas.microsoft.com/office/drawing/2014/chart" uri="{C3380CC4-5D6E-409C-BE32-E72D297353CC}">
              <c16:uniqueId val="{00000001-D742-480D-93F9-1DF978FE2979}"/>
            </c:ext>
          </c:extLst>
        </c:ser>
        <c:ser>
          <c:idx val="2"/>
          <c:order val="2"/>
          <c:tx>
            <c:strRef>
              <c:f>Sheet1!$D$1</c:f>
              <c:strCache>
                <c:ptCount val="1"/>
                <c:pt idx="0">
                  <c:v>Ranibizumab</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6.4036999999999997</c:v>
                </c:pt>
                <c:pt idx="2">
                  <c:v>9.0187000000000008</c:v>
                </c:pt>
                <c:pt idx="3">
                  <c:v>10.2621</c:v>
                </c:pt>
                <c:pt idx="4">
                  <c:v>11.5556</c:v>
                </c:pt>
                <c:pt idx="5">
                  <c:v>12.245100000000001</c:v>
                </c:pt>
                <c:pt idx="6">
                  <c:v>13.4</c:v>
                </c:pt>
                <c:pt idx="7">
                  <c:v>12.7475</c:v>
                </c:pt>
                <c:pt idx="8">
                  <c:v>13.107799999999999</c:v>
                </c:pt>
                <c:pt idx="9">
                  <c:v>12.41</c:v>
                </c:pt>
                <c:pt idx="10">
                  <c:v>13.677099999999999</c:v>
                </c:pt>
                <c:pt idx="11">
                  <c:v>14.5213</c:v>
                </c:pt>
                <c:pt idx="12">
                  <c:v>13.031599999999999</c:v>
                </c:pt>
                <c:pt idx="13">
                  <c:v>14.2178</c:v>
                </c:pt>
                <c:pt idx="14">
                  <c:v>14.4688</c:v>
                </c:pt>
                <c:pt idx="15">
                  <c:v>16.287199999999999</c:v>
                </c:pt>
                <c:pt idx="16">
                  <c:v>16.138300000000001</c:v>
                </c:pt>
              </c:numCache>
            </c:numRef>
          </c:val>
          <c:smooth val="0"/>
          <c:extLst>
            <c:ext xmlns:c16="http://schemas.microsoft.com/office/drawing/2014/chart" uri="{C3380CC4-5D6E-409C-BE32-E72D297353CC}">
              <c16:uniqueId val="{00000002-D742-480D-93F9-1DF978FE2979}"/>
            </c:ext>
          </c:extLst>
        </c:ser>
        <c:dLbls>
          <c:showLegendKey val="0"/>
          <c:showVal val="0"/>
          <c:showCatName val="0"/>
          <c:showSerName val="0"/>
          <c:showPercent val="0"/>
          <c:showBubbleSize val="0"/>
        </c:dLbls>
        <c:marker val="1"/>
        <c:smooth val="0"/>
        <c:axId val="398058872"/>
        <c:axId val="398059264"/>
      </c:lineChart>
      <c:dateAx>
        <c:axId val="398058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98059264"/>
        <c:crosses val="autoZero"/>
        <c:auto val="0"/>
        <c:lblOffset val="100"/>
        <c:baseTimeUnit val="days"/>
        <c:majorUnit val="8"/>
        <c:majorTimeUnit val="days"/>
      </c:dateAx>
      <c:valAx>
        <c:axId val="398059264"/>
        <c:scaling>
          <c:orientation val="minMax"/>
          <c:max val="20"/>
        </c:scaling>
        <c:delete val="1"/>
        <c:axPos val="l"/>
        <c:numFmt formatCode="General" sourceLinked="1"/>
        <c:majorTickMark val="none"/>
        <c:minorTickMark val="none"/>
        <c:tickLblPos val="nextTo"/>
        <c:crossAx val="398058872"/>
        <c:crosses val="autoZero"/>
        <c:crossBetween val="between"/>
      </c:valAx>
      <c:spPr>
        <a:solidFill>
          <a:schemeClr val="bg2"/>
        </a:solidFill>
        <a:ln w="31750">
          <a:solidFill>
            <a:schemeClr val="tx1"/>
          </a:solidFill>
        </a:ln>
        <a:effectLst/>
      </c:spPr>
    </c:plotArea>
    <c:legend>
      <c:legendPos val="r"/>
      <c:layout>
        <c:manualLayout>
          <c:xMode val="edge"/>
          <c:yMode val="edge"/>
          <c:x val="0.83487368176749288"/>
          <c:y val="0.70798610872330914"/>
          <c:w val="0.15312056697441936"/>
          <c:h val="0.1440028293406555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59_EF57EBD5.xml><?xml version="1.0" encoding="utf-8"?>
<p188:cmLst xmlns:a="http://schemas.openxmlformats.org/drawingml/2006/main" xmlns:r="http://schemas.openxmlformats.org/officeDocument/2006/relationships" xmlns:p188="http://schemas.microsoft.com/office/powerpoint/2018/8/main">
  <p188:cm id="{89B63694-34DE-478D-99A0-67593020A61B}" authorId="{2C1BF05B-E405-D36A-F405-388E682B062E}" created="2025-09-26T15:21:14.813">
    <pc:sldMkLst xmlns:pc="http://schemas.microsoft.com/office/powerpoint/2013/main/command">
      <pc:docMk/>
      <pc:sldMk cId="4015516629" sldId="5721"/>
    </pc:sldMkLst>
    <p188:txBody>
      <a:bodyPr/>
      <a:lstStyle/>
      <a:p>
        <a:r>
          <a:rPr lang="en-US"/>
          <a:t>I don’t know if it’s possible to find old ASRS PAT surveys, but it would be interesting to sprinkle in some practice pattern changes following each study result (e.g. if steroid use went down)</a:t>
        </a:r>
      </a:p>
    </p188:txBody>
  </p188:cm>
</p188:cmLst>
</file>

<file path=ppt/comments/modernComment_1681_F0F0AC4E.xml><?xml version="1.0" encoding="utf-8"?>
<p188:cmLst xmlns:a="http://schemas.openxmlformats.org/drawingml/2006/main" xmlns:r="http://schemas.openxmlformats.org/officeDocument/2006/relationships" xmlns:p188="http://schemas.microsoft.com/office/powerpoint/2018/8/main">
  <p188:cm id="{EE15CA1D-A5B0-4629-8236-822305A4AA87}" authorId="{C7B57D64-35E0-70FA-55EF-C5C26AC5E1B6}" created="2025-09-30T15:26:29.274">
    <ac:txMkLst xmlns:ac="http://schemas.microsoft.com/office/drawing/2013/main/command">
      <pc:docMk xmlns:pc="http://schemas.microsoft.com/office/powerpoint/2013/main/command"/>
      <pc:sldMk xmlns:pc="http://schemas.microsoft.com/office/powerpoint/2013/main/command" cId="4042304590" sldId="5761"/>
      <ac:spMk id="3" creationId="{0A65BC5B-95BA-E522-47E4-0DDBE322AA30}"/>
      <ac:txMk cp="1" len="205">
        <ac:context len="537" hash="3877645640"/>
      </ac:txMk>
    </ac:txMkLst>
    <p188:pos x="7929666" y="2025364"/>
    <p188:txBody>
      <a:bodyPr/>
      <a:lstStyle/>
      <a:p>
        <a:r>
          <a:rPr lang="en-US"/>
          <a:t>Generated using Chat, please review. </a:t>
        </a:r>
      </a:p>
    </p188:txBody>
  </p188:cm>
</p188:cmLst>
</file>

<file path=ppt/comments/modernComment_394_AA631860.xml><?xml version="1.0" encoding="utf-8"?>
<p188:cmLst xmlns:a="http://schemas.openxmlformats.org/drawingml/2006/main" xmlns:r="http://schemas.openxmlformats.org/officeDocument/2006/relationships" xmlns:p188="http://schemas.microsoft.com/office/powerpoint/2018/8/main">
  <p188:cm id="{8A7D11CE-1A00-412D-853D-E748D219096D}" authorId="{2C1BF05B-E405-D36A-F405-388E682B062E}" created="2025-09-26T15:22:26.217">
    <pc:sldMkLst xmlns:pc="http://schemas.microsoft.com/office/powerpoint/2013/main/command">
      <pc:docMk/>
      <pc:sldMk cId="2858621024" sldId="916"/>
    </pc:sldMkLst>
    <p188:txBody>
      <a:bodyPr/>
      <a:lstStyle/>
      <a:p>
        <a:r>
          <a:rPr lang="en-US"/>
          <a:t>Is it possible to just add a quick blurb to the timeline for Protocol H - phase 2 study that showed enough efficacy to proceed with protocol I?</a:t>
        </a:r>
      </a:p>
    </p188:txBody>
  </p188:cm>
</p188:cmLst>
</file>

<file path=ppt/comments/modernComment_395_FFFEF255.xml><?xml version="1.0" encoding="utf-8"?>
<p188:cmLst xmlns:a="http://schemas.openxmlformats.org/drawingml/2006/main" xmlns:r="http://schemas.openxmlformats.org/officeDocument/2006/relationships" xmlns:p188="http://schemas.microsoft.com/office/powerpoint/2018/8/main">
  <p188:cm id="{FE6E4D2D-9B76-4F8B-B254-7185FEAA5183}" authorId="{2C1BF05B-E405-D36A-F405-388E682B062E}" created="2025-09-26T15:24:43.378">
    <pc:sldMkLst xmlns:pc="http://schemas.microsoft.com/office/powerpoint/2013/main/command">
      <pc:docMk/>
      <pc:sldMk cId="4294898261" sldId="917"/>
    </pc:sldMkLst>
    <p188:replyLst>
      <p188:reply id="{E31C4648-0D3C-4242-8F5E-4FD5C8E7610A}" authorId="{C7B57D64-35E0-70FA-55EF-C5C26AC5E1B6}" created="2025-09-30T15:22:08.267">
        <p188:txBody>
          <a:bodyPr/>
          <a:lstStyle/>
          <a:p>
            <a:r>
              <a:rPr lang="en-US"/>
              <a:t>I added onto the end of “Major DME Findings as “Other DME Findings”. </a:t>
            </a:r>
          </a:p>
        </p188:txBody>
      </p188:reply>
    </p188:replyLst>
    <p188:txBody>
      <a:bodyPr/>
      <a:lstStyle/>
      <a:p>
        <a:r>
          <a:rPr lang="en-US"/>
          <a:t>We say “the full portfolio of DME studies will be mentioned with focus on the following study results:…” so we may want to sprinkle in a slide that lists K, O, P/Q, R</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84331-8FD3-4F69-BE9A-92001F5B5A18}" type="doc">
      <dgm:prSet loTypeId="urn:microsoft.com/office/officeart/2005/8/layout/matrix3" loCatId="matrix" qsTypeId="urn:microsoft.com/office/officeart/2005/8/quickstyle/simple1" qsCatId="simple" csTypeId="urn:microsoft.com/office/officeart/2005/8/colors/accent3_2" csCatId="accent3" phldr="1"/>
      <dgm:spPr/>
      <dgm:t>
        <a:bodyPr/>
        <a:lstStyle/>
        <a:p>
          <a:endParaRPr lang="en-US"/>
        </a:p>
      </dgm:t>
    </dgm:pt>
    <dgm:pt modelId="{DE1EF2BC-B7FC-486A-B8BA-8512F23A9DDB}">
      <dgm:prSet phldrT="[Text]" custT="1"/>
      <dgm:spPr/>
      <dgm:t>
        <a:bodyPr/>
        <a:lstStyle/>
        <a:p>
          <a:r>
            <a:rPr lang="en-US" sz="3200" b="1">
              <a:solidFill>
                <a:schemeClr val="bg1"/>
              </a:solidFill>
              <a:latin typeface="Arial" panose="020B0604020202020204" pitchFamily="34" charset="0"/>
              <a:cs typeface="Arial" panose="020B0604020202020204" pitchFamily="34" charset="0"/>
            </a:rPr>
            <a:t>NEI</a:t>
          </a:r>
        </a:p>
        <a:p>
          <a:r>
            <a:rPr lang="en-US" sz="2600" b="1">
              <a:solidFill>
                <a:schemeClr val="tx1"/>
              </a:solidFill>
              <a:latin typeface="Arial" panose="020B0604020202020204" pitchFamily="34" charset="0"/>
              <a:cs typeface="Arial" panose="020B0604020202020204" pitchFamily="34" charset="0"/>
            </a:rPr>
            <a:t>Negin Atri</a:t>
          </a:r>
        </a:p>
      </dgm:t>
    </dgm:pt>
    <dgm:pt modelId="{EDBEAA8E-E88B-43E5-9328-309932F900FA}" type="parTrans" cxnId="{60AFECDC-8552-4184-986B-4F32CCF44C24}">
      <dgm:prSet/>
      <dgm:spPr/>
      <dgm:t>
        <a:bodyPr/>
        <a:lstStyle/>
        <a:p>
          <a:endParaRPr lang="en-US"/>
        </a:p>
      </dgm:t>
    </dgm:pt>
    <dgm:pt modelId="{E9D0BC0F-B2BF-4ACF-B1D4-6167ECDFABB7}" type="sibTrans" cxnId="{60AFECDC-8552-4184-986B-4F32CCF44C24}">
      <dgm:prSet/>
      <dgm:spPr/>
      <dgm:t>
        <a:bodyPr/>
        <a:lstStyle/>
        <a:p>
          <a:endParaRPr lang="en-US"/>
        </a:p>
      </dgm:t>
    </dgm:pt>
    <dgm:pt modelId="{BEAC509B-54B8-4C43-ACFC-ED24A921223B}">
      <dgm:prSet phldrT="[Text]" custT="1"/>
      <dgm:spPr/>
      <dgm:t>
        <a:bodyPr/>
        <a:lstStyle/>
        <a:p>
          <a:r>
            <a:rPr lang="en-US" sz="3200" b="1" kern="1200">
              <a:solidFill>
                <a:schemeClr val="bg1"/>
              </a:solidFill>
              <a:latin typeface="Arial" panose="020B0604020202020204" pitchFamily="34" charset="0"/>
              <a:cs typeface="Arial" panose="020B0604020202020204" pitchFamily="34" charset="0"/>
            </a:rPr>
            <a:t>Network Chairs</a:t>
          </a:r>
        </a:p>
        <a:p>
          <a:r>
            <a:rPr lang="en-US" sz="2600" b="1" kern="1200">
              <a:latin typeface="Arial" panose="020B0604020202020204" pitchFamily="34" charset="0"/>
              <a:ea typeface="+mn-ea"/>
              <a:cs typeface="Arial" panose="020B0604020202020204" pitchFamily="34" charset="0"/>
            </a:rPr>
            <a:t>Jennifer Sun  </a:t>
          </a:r>
        </a:p>
        <a:p>
          <a:r>
            <a:rPr lang="en-US" sz="2600" b="1" kern="1200">
              <a:latin typeface="Arial" panose="020B0604020202020204" pitchFamily="34" charset="0"/>
              <a:ea typeface="+mn-ea"/>
              <a:cs typeface="Arial" panose="020B0604020202020204" pitchFamily="34" charset="0"/>
            </a:rPr>
            <a:t>Daniel Martin</a:t>
          </a:r>
        </a:p>
      </dgm:t>
    </dgm:pt>
    <dgm:pt modelId="{75B05102-DDAB-4786-8272-0F10B5B7FB15}" type="parTrans" cxnId="{7939AE9A-25D1-4C27-9BAF-53B298E8BA33}">
      <dgm:prSet/>
      <dgm:spPr/>
      <dgm:t>
        <a:bodyPr/>
        <a:lstStyle/>
        <a:p>
          <a:endParaRPr lang="en-US"/>
        </a:p>
      </dgm:t>
    </dgm:pt>
    <dgm:pt modelId="{A0F69995-9D1E-4CD1-A8BA-92E02CA28D27}" type="sibTrans" cxnId="{7939AE9A-25D1-4C27-9BAF-53B298E8BA33}">
      <dgm:prSet/>
      <dgm:spPr/>
      <dgm:t>
        <a:bodyPr/>
        <a:lstStyle/>
        <a:p>
          <a:endParaRPr lang="en-US"/>
        </a:p>
      </dgm:t>
    </dgm:pt>
    <dgm:pt modelId="{1378F966-1E45-4C3C-9BBA-1AC8B37A02B9}">
      <dgm:prSet phldrT="[Text]"/>
      <dgm:spPr/>
      <dgm:t>
        <a:bodyPr/>
        <a:lstStyle/>
        <a:p>
          <a:endParaRPr lang="en-US"/>
        </a:p>
      </dgm:t>
    </dgm:pt>
    <dgm:pt modelId="{B10E99F8-000B-4A33-8E4D-353F95259E4B}" type="parTrans" cxnId="{FA88BD90-D9AA-41CB-BB67-F2DD52D76D0D}">
      <dgm:prSet/>
      <dgm:spPr/>
      <dgm:t>
        <a:bodyPr/>
        <a:lstStyle/>
        <a:p>
          <a:endParaRPr lang="en-US"/>
        </a:p>
      </dgm:t>
    </dgm:pt>
    <dgm:pt modelId="{8553856D-8DA8-432E-B432-559E1A9A97E8}" type="sibTrans" cxnId="{FA88BD90-D9AA-41CB-BB67-F2DD52D76D0D}">
      <dgm:prSet/>
      <dgm:spPr/>
      <dgm:t>
        <a:bodyPr/>
        <a:lstStyle/>
        <a:p>
          <a:endParaRPr lang="en-US"/>
        </a:p>
      </dgm:t>
    </dgm:pt>
    <dgm:pt modelId="{F8C8A11F-9FDC-4F93-93F0-67BC8E305113}">
      <dgm:prSet phldrT="[Text]"/>
      <dgm:spPr/>
      <dgm:t>
        <a:bodyPr/>
        <a:lstStyle/>
        <a:p>
          <a:endParaRPr lang="en-US"/>
        </a:p>
      </dgm:t>
    </dgm:pt>
    <dgm:pt modelId="{76D7F7C4-BA9A-4EBA-B5E6-02E8F8621A6A}" type="parTrans" cxnId="{09C7F316-48C2-472C-A3AF-4AD0EA806D91}">
      <dgm:prSet/>
      <dgm:spPr/>
      <dgm:t>
        <a:bodyPr/>
        <a:lstStyle/>
        <a:p>
          <a:endParaRPr lang="en-US"/>
        </a:p>
      </dgm:t>
    </dgm:pt>
    <dgm:pt modelId="{E75116C5-D84B-4030-B105-05A28707BB79}" type="sibTrans" cxnId="{09C7F316-48C2-472C-A3AF-4AD0EA806D91}">
      <dgm:prSet/>
      <dgm:spPr/>
      <dgm:t>
        <a:bodyPr/>
        <a:lstStyle/>
        <a:p>
          <a:endParaRPr lang="en-US"/>
        </a:p>
      </dgm:t>
    </dgm:pt>
    <dgm:pt modelId="{D549826C-8C34-476B-A92A-559EA11EA9F9}">
      <dgm:prSet phldrT="[Text]" custT="1"/>
      <dgm:spPr/>
      <dgm:t>
        <a:bodyPr/>
        <a:lstStyle/>
        <a:p>
          <a:pPr marL="0" lvl="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Clinical Sites</a:t>
          </a:r>
        </a:p>
        <a:p>
          <a:pPr marL="0" lvl="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426 Active Investigators</a:t>
          </a:r>
        </a:p>
      </dgm:t>
    </dgm:pt>
    <dgm:pt modelId="{8D727E70-DE8E-4C31-85A2-623140A1709F}" type="parTrans" cxnId="{2C217D3F-7D7B-47F5-BA33-EB43F233FDB8}">
      <dgm:prSet/>
      <dgm:spPr/>
      <dgm:t>
        <a:bodyPr/>
        <a:lstStyle/>
        <a:p>
          <a:endParaRPr lang="en-US"/>
        </a:p>
      </dgm:t>
    </dgm:pt>
    <dgm:pt modelId="{9719F69E-CDDA-45F0-9F51-4C26C87920DF}" type="sibTrans" cxnId="{2C217D3F-7D7B-47F5-BA33-EB43F233FDB8}">
      <dgm:prSet/>
      <dgm:spPr/>
      <dgm:t>
        <a:bodyPr/>
        <a:lstStyle/>
        <a:p>
          <a:endParaRPr lang="en-US"/>
        </a:p>
      </dgm:t>
    </dgm:pt>
    <dgm:pt modelId="{C3069413-F1BB-4D5E-9A71-410692CC77C9}">
      <dgm:prSet phldrT="[Text]"/>
      <dgm:spPr/>
      <dgm:t>
        <a:bodyPr/>
        <a:lstStyle/>
        <a:p>
          <a:endParaRPr lang="en-US"/>
        </a:p>
      </dgm:t>
    </dgm:pt>
    <dgm:pt modelId="{8F9C6080-0EA1-48DB-A739-7EBDC48BF9D6}" type="parTrans" cxnId="{0DEC9B2B-7B69-4ACB-B307-D22CCB2340F6}">
      <dgm:prSet/>
      <dgm:spPr/>
      <dgm:t>
        <a:bodyPr/>
        <a:lstStyle/>
        <a:p>
          <a:endParaRPr lang="en-US"/>
        </a:p>
      </dgm:t>
    </dgm:pt>
    <dgm:pt modelId="{35147B1F-131D-4734-924E-E2E5627D9500}" type="sibTrans" cxnId="{0DEC9B2B-7B69-4ACB-B307-D22CCB2340F6}">
      <dgm:prSet/>
      <dgm:spPr/>
      <dgm:t>
        <a:bodyPr/>
        <a:lstStyle/>
        <a:p>
          <a:endParaRPr lang="en-US"/>
        </a:p>
      </dgm:t>
    </dgm:pt>
    <dgm:pt modelId="{7AB423B3-0BEC-4B22-9031-F98A0B0152AF}">
      <dgm:prSet phldrT="[Text]" custT="1"/>
      <dgm:spPr/>
      <dgm:t>
        <a:bodyPr/>
        <a:lstStyle/>
        <a:p>
          <a:pPr marL="0" lvl="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Coordinating Center</a:t>
          </a:r>
        </a:p>
        <a:p>
          <a:pPr marL="0" lvl="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Adam Glassman </a:t>
          </a:r>
        </a:p>
        <a:p>
          <a:pPr marL="0" lvl="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Cindy Stockdale</a:t>
          </a:r>
        </a:p>
      </dgm:t>
    </dgm:pt>
    <dgm:pt modelId="{647818A6-1626-4B45-B0C7-71753370BEA7}" type="parTrans" cxnId="{BF7C3609-BF45-403A-96BF-1CC736915025}">
      <dgm:prSet/>
      <dgm:spPr/>
      <dgm:t>
        <a:bodyPr/>
        <a:lstStyle/>
        <a:p>
          <a:endParaRPr lang="en-US"/>
        </a:p>
      </dgm:t>
    </dgm:pt>
    <dgm:pt modelId="{8C8F1618-A69F-4122-9A12-3B73A2591090}" type="sibTrans" cxnId="{BF7C3609-BF45-403A-96BF-1CC736915025}">
      <dgm:prSet/>
      <dgm:spPr/>
      <dgm:t>
        <a:bodyPr/>
        <a:lstStyle/>
        <a:p>
          <a:endParaRPr lang="en-US"/>
        </a:p>
      </dgm:t>
    </dgm:pt>
    <dgm:pt modelId="{38C4823E-27B9-4D4F-B432-028039A69C18}" type="pres">
      <dgm:prSet presAssocID="{3C884331-8FD3-4F69-BE9A-92001F5B5A18}" presName="matrix" presStyleCnt="0">
        <dgm:presLayoutVars>
          <dgm:chMax val="1"/>
          <dgm:dir/>
          <dgm:resizeHandles val="exact"/>
        </dgm:presLayoutVars>
      </dgm:prSet>
      <dgm:spPr/>
    </dgm:pt>
    <dgm:pt modelId="{8294550E-40A4-4ACF-B2C5-5831A61251A7}" type="pres">
      <dgm:prSet presAssocID="{3C884331-8FD3-4F69-BE9A-92001F5B5A18}" presName="diamond" presStyleLbl="bgShp" presStyleIdx="0" presStyleCnt="1" custScaleX="168750"/>
      <dgm:spPr/>
    </dgm:pt>
    <dgm:pt modelId="{94190906-2478-4DFB-879B-51D462453E83}" type="pres">
      <dgm:prSet presAssocID="{3C884331-8FD3-4F69-BE9A-92001F5B5A18}" presName="quad1" presStyleLbl="node1" presStyleIdx="0" presStyleCnt="4" custScaleX="151442" custScaleY="103846" custLinFactNeighborX="-22849" custLinFactNeighborY="1923">
        <dgm:presLayoutVars>
          <dgm:chMax val="0"/>
          <dgm:chPref val="0"/>
          <dgm:bulletEnabled val="1"/>
        </dgm:presLayoutVars>
      </dgm:prSet>
      <dgm:spPr/>
    </dgm:pt>
    <dgm:pt modelId="{0BB9F2C5-79B8-4FBF-A525-EC82AA5DCAB9}" type="pres">
      <dgm:prSet presAssocID="{3C884331-8FD3-4F69-BE9A-92001F5B5A18}" presName="quad2" presStyleLbl="node1" presStyleIdx="1" presStyleCnt="4" custScaleX="151442" custScaleY="103846" custLinFactNeighborX="29953" custLinFactNeighborY="1923">
        <dgm:presLayoutVars>
          <dgm:chMax val="0"/>
          <dgm:chPref val="0"/>
          <dgm:bulletEnabled val="1"/>
        </dgm:presLayoutVars>
      </dgm:prSet>
      <dgm:spPr/>
    </dgm:pt>
    <dgm:pt modelId="{14E91286-F6BE-4B00-9411-BC561BF4A6AE}" type="pres">
      <dgm:prSet presAssocID="{3C884331-8FD3-4F69-BE9A-92001F5B5A18}" presName="quad3" presStyleLbl="node1" presStyleIdx="2" presStyleCnt="4" custScaleX="151442" custScaleY="103846" custLinFactNeighborX="-21875" custLinFactNeighborY="5282">
        <dgm:presLayoutVars>
          <dgm:chMax val="0"/>
          <dgm:chPref val="0"/>
          <dgm:bulletEnabled val="1"/>
        </dgm:presLayoutVars>
      </dgm:prSet>
      <dgm:spPr/>
    </dgm:pt>
    <dgm:pt modelId="{08C2D33F-BD88-4A07-AE36-CB5DB1E887B7}" type="pres">
      <dgm:prSet presAssocID="{3C884331-8FD3-4F69-BE9A-92001F5B5A18}" presName="quad4" presStyleLbl="node1" presStyleIdx="3" presStyleCnt="4" custScaleX="151442" custScaleY="103846" custLinFactNeighborX="29086" custLinFactNeighborY="6774">
        <dgm:presLayoutVars>
          <dgm:chMax val="0"/>
          <dgm:chPref val="0"/>
          <dgm:bulletEnabled val="1"/>
        </dgm:presLayoutVars>
      </dgm:prSet>
      <dgm:spPr/>
    </dgm:pt>
  </dgm:ptLst>
  <dgm:cxnLst>
    <dgm:cxn modelId="{60845600-1053-4DC5-B632-EFF207E61F04}" type="presOf" srcId="{DE1EF2BC-B7FC-486A-B8BA-8512F23A9DDB}" destId="{94190906-2478-4DFB-879B-51D462453E83}" srcOrd="0" destOrd="0" presId="urn:microsoft.com/office/officeart/2005/8/layout/matrix3"/>
    <dgm:cxn modelId="{BF7C3609-BF45-403A-96BF-1CC736915025}" srcId="{3C884331-8FD3-4F69-BE9A-92001F5B5A18}" destId="{7AB423B3-0BEC-4B22-9031-F98A0B0152AF}" srcOrd="2" destOrd="0" parTransId="{647818A6-1626-4B45-B0C7-71753370BEA7}" sibTransId="{8C8F1618-A69F-4122-9A12-3B73A2591090}"/>
    <dgm:cxn modelId="{1AE34F13-B924-4969-9C48-BB94E8E1C5DE}" type="presOf" srcId="{7AB423B3-0BEC-4B22-9031-F98A0B0152AF}" destId="{14E91286-F6BE-4B00-9411-BC561BF4A6AE}" srcOrd="0" destOrd="0" presId="urn:microsoft.com/office/officeart/2005/8/layout/matrix3"/>
    <dgm:cxn modelId="{09C7F316-48C2-472C-A3AF-4AD0EA806D91}" srcId="{3C884331-8FD3-4F69-BE9A-92001F5B5A18}" destId="{F8C8A11F-9FDC-4F93-93F0-67BC8E305113}" srcOrd="6" destOrd="0" parTransId="{76D7F7C4-BA9A-4EBA-B5E6-02E8F8621A6A}" sibTransId="{E75116C5-D84B-4030-B105-05A28707BB79}"/>
    <dgm:cxn modelId="{0DEC9B2B-7B69-4ACB-B307-D22CCB2340F6}" srcId="{3C884331-8FD3-4F69-BE9A-92001F5B5A18}" destId="{C3069413-F1BB-4D5E-9A71-410692CC77C9}" srcOrd="4" destOrd="0" parTransId="{8F9C6080-0EA1-48DB-A739-7EBDC48BF9D6}" sibTransId="{35147B1F-131D-4734-924E-E2E5627D9500}"/>
    <dgm:cxn modelId="{2C217D3F-7D7B-47F5-BA33-EB43F233FDB8}" srcId="{3C884331-8FD3-4F69-BE9A-92001F5B5A18}" destId="{D549826C-8C34-476B-A92A-559EA11EA9F9}" srcOrd="3" destOrd="0" parTransId="{8D727E70-DE8E-4C31-85A2-623140A1709F}" sibTransId="{9719F69E-CDDA-45F0-9F51-4C26C87920DF}"/>
    <dgm:cxn modelId="{66A1238A-CD11-432F-BCEE-9B851ED916DB}" type="presOf" srcId="{3C884331-8FD3-4F69-BE9A-92001F5B5A18}" destId="{38C4823E-27B9-4D4F-B432-028039A69C18}" srcOrd="0" destOrd="0" presId="urn:microsoft.com/office/officeart/2005/8/layout/matrix3"/>
    <dgm:cxn modelId="{FA88BD90-D9AA-41CB-BB67-F2DD52D76D0D}" srcId="{3C884331-8FD3-4F69-BE9A-92001F5B5A18}" destId="{1378F966-1E45-4C3C-9BBA-1AC8B37A02B9}" srcOrd="5" destOrd="0" parTransId="{B10E99F8-000B-4A33-8E4D-353F95259E4B}" sibTransId="{8553856D-8DA8-432E-B432-559E1A9A97E8}"/>
    <dgm:cxn modelId="{7939AE9A-25D1-4C27-9BAF-53B298E8BA33}" srcId="{3C884331-8FD3-4F69-BE9A-92001F5B5A18}" destId="{BEAC509B-54B8-4C43-ACFC-ED24A921223B}" srcOrd="1" destOrd="0" parTransId="{75B05102-DDAB-4786-8272-0F10B5B7FB15}" sibTransId="{A0F69995-9D1E-4CD1-A8BA-92E02CA28D27}"/>
    <dgm:cxn modelId="{7168DA9F-2FCC-47AA-BC8F-F402D9F81CD4}" type="presOf" srcId="{D549826C-8C34-476B-A92A-559EA11EA9F9}" destId="{08C2D33F-BD88-4A07-AE36-CB5DB1E887B7}" srcOrd="0" destOrd="0" presId="urn:microsoft.com/office/officeart/2005/8/layout/matrix3"/>
    <dgm:cxn modelId="{A5240AC6-B84B-4CD1-9ABC-4E36798CCA3F}" type="presOf" srcId="{BEAC509B-54B8-4C43-ACFC-ED24A921223B}" destId="{0BB9F2C5-79B8-4FBF-A525-EC82AA5DCAB9}" srcOrd="0" destOrd="0" presId="urn:microsoft.com/office/officeart/2005/8/layout/matrix3"/>
    <dgm:cxn modelId="{60AFECDC-8552-4184-986B-4F32CCF44C24}" srcId="{3C884331-8FD3-4F69-BE9A-92001F5B5A18}" destId="{DE1EF2BC-B7FC-486A-B8BA-8512F23A9DDB}" srcOrd="0" destOrd="0" parTransId="{EDBEAA8E-E88B-43E5-9328-309932F900FA}" sibTransId="{E9D0BC0F-B2BF-4ACF-B1D4-6167ECDFABB7}"/>
    <dgm:cxn modelId="{F2041814-BAFD-45B9-B9E9-DEE319F0F77A}" type="presParOf" srcId="{38C4823E-27B9-4D4F-B432-028039A69C18}" destId="{8294550E-40A4-4ACF-B2C5-5831A61251A7}" srcOrd="0" destOrd="0" presId="urn:microsoft.com/office/officeart/2005/8/layout/matrix3"/>
    <dgm:cxn modelId="{D5212EE2-195B-4EAF-B999-8B3F2D53FD04}" type="presParOf" srcId="{38C4823E-27B9-4D4F-B432-028039A69C18}" destId="{94190906-2478-4DFB-879B-51D462453E83}" srcOrd="1" destOrd="0" presId="urn:microsoft.com/office/officeart/2005/8/layout/matrix3"/>
    <dgm:cxn modelId="{AC865634-C36E-4735-B1B7-397E2C6A2433}" type="presParOf" srcId="{38C4823E-27B9-4D4F-B432-028039A69C18}" destId="{0BB9F2C5-79B8-4FBF-A525-EC82AA5DCAB9}" srcOrd="2" destOrd="0" presId="urn:microsoft.com/office/officeart/2005/8/layout/matrix3"/>
    <dgm:cxn modelId="{BAD1C18D-AB78-44A0-A0BA-15002734F485}" type="presParOf" srcId="{38C4823E-27B9-4D4F-B432-028039A69C18}" destId="{14E91286-F6BE-4B00-9411-BC561BF4A6AE}" srcOrd="3" destOrd="0" presId="urn:microsoft.com/office/officeart/2005/8/layout/matrix3"/>
    <dgm:cxn modelId="{2891BD2F-D79D-44C0-94F8-9938DCEAED89}" type="presParOf" srcId="{38C4823E-27B9-4D4F-B432-028039A69C18}" destId="{08C2D33F-BD88-4A07-AE36-CB5DB1E887B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9D2CD7-9658-4CED-8AAA-4D9C7D69BFC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0D68570-A133-41CF-BBDB-99ABCDDDECD0}">
      <dgm:prSet phldrT="[Text]" custT="1"/>
      <dgm:spPr/>
      <dgm:t>
        <a:bodyPr/>
        <a:lstStyle/>
        <a:p>
          <a:r>
            <a:rPr lang="en-US" sz="2000" b="1">
              <a:solidFill>
                <a:schemeClr val="bg2"/>
              </a:solidFill>
            </a:rPr>
            <a:t>Baseline (0)</a:t>
          </a:r>
        </a:p>
      </dgm:t>
    </dgm:pt>
    <dgm:pt modelId="{5D4B3E36-233A-4339-95D0-90A6DD77C45B}" type="parTrans" cxnId="{CB913693-7E84-4F69-AEB1-087F49805EA8}">
      <dgm:prSet/>
      <dgm:spPr/>
      <dgm:t>
        <a:bodyPr/>
        <a:lstStyle/>
        <a:p>
          <a:endParaRPr lang="en-US" sz="1800" b="1"/>
        </a:p>
      </dgm:t>
    </dgm:pt>
    <dgm:pt modelId="{9B8C2797-BA8A-4996-9B35-0F47C37AE862}" type="sibTrans" cxnId="{CB913693-7E84-4F69-AEB1-087F49805EA8}">
      <dgm:prSet/>
      <dgm:spPr/>
      <dgm:t>
        <a:bodyPr/>
        <a:lstStyle/>
        <a:p>
          <a:endParaRPr lang="en-US" sz="1800" b="1"/>
        </a:p>
      </dgm:t>
    </dgm:pt>
    <dgm:pt modelId="{E1DBF34D-D941-4428-A7CC-C14FDE4139E3}">
      <dgm:prSet phldrT="[Text]" custT="1"/>
      <dgm:spPr/>
      <dgm:t>
        <a:bodyPr/>
        <a:lstStyle/>
        <a:p>
          <a:r>
            <a:rPr lang="en-US" sz="2400" b="1">
              <a:solidFill>
                <a:schemeClr val="bg2"/>
              </a:solidFill>
            </a:rPr>
            <a:t>Month 1</a:t>
          </a:r>
        </a:p>
      </dgm:t>
    </dgm:pt>
    <dgm:pt modelId="{6BC59E1B-7FB2-4056-AEB4-D6F4A1F8E277}" type="parTrans" cxnId="{453770E3-1898-42E6-905C-8B42A8EF5F19}">
      <dgm:prSet/>
      <dgm:spPr/>
      <dgm:t>
        <a:bodyPr/>
        <a:lstStyle/>
        <a:p>
          <a:endParaRPr lang="en-US" sz="1800" b="1"/>
        </a:p>
      </dgm:t>
    </dgm:pt>
    <dgm:pt modelId="{2805C508-A9A2-4B88-A469-7B958A92BE5F}" type="sibTrans" cxnId="{453770E3-1898-42E6-905C-8B42A8EF5F19}">
      <dgm:prSet/>
      <dgm:spPr/>
      <dgm:t>
        <a:bodyPr/>
        <a:lstStyle/>
        <a:p>
          <a:endParaRPr lang="en-US" sz="1800" b="1"/>
        </a:p>
      </dgm:t>
    </dgm:pt>
    <dgm:pt modelId="{61AEABFF-015D-4FBD-9319-C08EB3C6DDC5}">
      <dgm:prSet phldrT="[Text]" custT="1"/>
      <dgm:spPr/>
      <dgm:t>
        <a:bodyPr/>
        <a:lstStyle/>
        <a:p>
          <a:r>
            <a:rPr lang="en-US" sz="2400" b="1">
              <a:solidFill>
                <a:schemeClr val="bg2"/>
              </a:solidFill>
            </a:rPr>
            <a:t>Month 2</a:t>
          </a:r>
        </a:p>
      </dgm:t>
    </dgm:pt>
    <dgm:pt modelId="{9672FBE9-5DA4-4FB7-A460-1170B8019514}" type="parTrans" cxnId="{5C7493CF-0E99-4721-BEC3-96D9D7A7CB6F}">
      <dgm:prSet/>
      <dgm:spPr/>
      <dgm:t>
        <a:bodyPr/>
        <a:lstStyle/>
        <a:p>
          <a:endParaRPr lang="en-US" sz="1800" b="1"/>
        </a:p>
      </dgm:t>
    </dgm:pt>
    <dgm:pt modelId="{0E67DFCD-4644-44E8-85EB-9D78AFFAF750}" type="sibTrans" cxnId="{5C7493CF-0E99-4721-BEC3-96D9D7A7CB6F}">
      <dgm:prSet/>
      <dgm:spPr/>
      <dgm:t>
        <a:bodyPr/>
        <a:lstStyle/>
        <a:p>
          <a:endParaRPr lang="en-US" sz="1800" b="1"/>
        </a:p>
      </dgm:t>
    </dgm:pt>
    <dgm:pt modelId="{7D9DCFA3-12CA-40DA-B406-EA0E07054886}">
      <dgm:prSet phldrT="[Text]" custT="1"/>
      <dgm:spPr/>
      <dgm:t>
        <a:bodyPr/>
        <a:lstStyle/>
        <a:p>
          <a:r>
            <a:rPr lang="en-US" sz="2000" b="1">
              <a:solidFill>
                <a:schemeClr val="bg2"/>
              </a:solidFill>
            </a:rPr>
            <a:t>Month 12</a:t>
          </a:r>
        </a:p>
      </dgm:t>
    </dgm:pt>
    <dgm:pt modelId="{5B72662D-F5A4-402E-A06C-3611E9EEE01D}" type="parTrans" cxnId="{BA751F5A-B744-4B1C-A557-13C7E751B895}">
      <dgm:prSet/>
      <dgm:spPr/>
      <dgm:t>
        <a:bodyPr/>
        <a:lstStyle/>
        <a:p>
          <a:endParaRPr lang="en-US" sz="1800" b="1"/>
        </a:p>
      </dgm:t>
    </dgm:pt>
    <dgm:pt modelId="{892EAE77-395C-4FD4-B4CF-60EFD1A30C73}" type="sibTrans" cxnId="{BA751F5A-B744-4B1C-A557-13C7E751B895}">
      <dgm:prSet/>
      <dgm:spPr/>
      <dgm:t>
        <a:bodyPr/>
        <a:lstStyle/>
        <a:p>
          <a:endParaRPr lang="en-US" sz="1800" b="1"/>
        </a:p>
      </dgm:t>
    </dgm:pt>
    <dgm:pt modelId="{F66E2D4E-A47E-477A-BD5E-BF0E06024CDF}">
      <dgm:prSet phldrT="[Text]" custT="1"/>
      <dgm:spPr/>
      <dgm:t>
        <a:bodyPr/>
        <a:lstStyle/>
        <a:p>
          <a:r>
            <a:rPr lang="en-US" sz="2400" b="1">
              <a:solidFill>
                <a:schemeClr val="bg2"/>
              </a:solidFill>
            </a:rPr>
            <a:t>Month 16</a:t>
          </a:r>
        </a:p>
      </dgm:t>
    </dgm:pt>
    <dgm:pt modelId="{CD3E1946-6BE8-4030-A004-B8D636A52006}" type="parTrans" cxnId="{5ECD273C-159F-43F5-BE83-FEBDA1E51EC8}">
      <dgm:prSet/>
      <dgm:spPr/>
      <dgm:t>
        <a:bodyPr/>
        <a:lstStyle/>
        <a:p>
          <a:endParaRPr lang="en-US" sz="1800" b="1"/>
        </a:p>
      </dgm:t>
    </dgm:pt>
    <dgm:pt modelId="{1421F72E-0B7E-416D-B7DD-D2DD6DD9E753}" type="sibTrans" cxnId="{5ECD273C-159F-43F5-BE83-FEBDA1E51EC8}">
      <dgm:prSet/>
      <dgm:spPr/>
      <dgm:t>
        <a:bodyPr/>
        <a:lstStyle/>
        <a:p>
          <a:endParaRPr lang="en-US" sz="1800" b="1"/>
        </a:p>
      </dgm:t>
    </dgm:pt>
    <dgm:pt modelId="{62B7537A-AF0D-42A6-9D5E-D1B953FDDA74}">
      <dgm:prSet phldrT="[Text]" custT="1"/>
      <dgm:spPr/>
      <dgm:t>
        <a:bodyPr/>
        <a:lstStyle/>
        <a:p>
          <a:r>
            <a:rPr lang="en-US" sz="2400" b="1">
              <a:solidFill>
                <a:schemeClr val="bg2"/>
              </a:solidFill>
            </a:rPr>
            <a:t>Month 20</a:t>
          </a:r>
        </a:p>
      </dgm:t>
    </dgm:pt>
    <dgm:pt modelId="{6622D3FF-7590-44D0-89E3-E71C8FE29CDB}" type="parTrans" cxnId="{F4C4CFB2-CEDE-478D-BDCC-A69A015E5471}">
      <dgm:prSet/>
      <dgm:spPr/>
      <dgm:t>
        <a:bodyPr/>
        <a:lstStyle/>
        <a:p>
          <a:endParaRPr lang="en-US" sz="1800" b="1"/>
        </a:p>
      </dgm:t>
    </dgm:pt>
    <dgm:pt modelId="{1A3F0202-5CAA-4EDE-B218-18C9F34CD9E8}" type="sibTrans" cxnId="{F4C4CFB2-CEDE-478D-BDCC-A69A015E5471}">
      <dgm:prSet/>
      <dgm:spPr/>
      <dgm:t>
        <a:bodyPr/>
        <a:lstStyle/>
        <a:p>
          <a:endParaRPr lang="en-US" sz="1800" b="1"/>
        </a:p>
      </dgm:t>
    </dgm:pt>
    <dgm:pt modelId="{8C647517-AE60-4BC5-86C5-1C4A36260301}">
      <dgm:prSet phldrT="[Text]" custT="1"/>
      <dgm:spPr/>
      <dgm:t>
        <a:bodyPr/>
        <a:lstStyle/>
        <a:p>
          <a:r>
            <a:rPr lang="en-US" sz="2000" b="1">
              <a:solidFill>
                <a:schemeClr val="bg2"/>
              </a:solidFill>
            </a:rPr>
            <a:t>Month 24</a:t>
          </a:r>
        </a:p>
      </dgm:t>
    </dgm:pt>
    <dgm:pt modelId="{74E7B5D9-228A-410A-B5A2-D9AA348AFAC4}" type="parTrans" cxnId="{9A71FE6E-3692-408D-86C0-3500587E63AA}">
      <dgm:prSet/>
      <dgm:spPr/>
      <dgm:t>
        <a:bodyPr/>
        <a:lstStyle/>
        <a:p>
          <a:endParaRPr lang="en-US" sz="1800" b="1"/>
        </a:p>
      </dgm:t>
    </dgm:pt>
    <dgm:pt modelId="{A469E485-6AE0-4212-95E4-975B7C700ADF}" type="sibTrans" cxnId="{9A71FE6E-3692-408D-86C0-3500587E63AA}">
      <dgm:prSet/>
      <dgm:spPr/>
      <dgm:t>
        <a:bodyPr/>
        <a:lstStyle/>
        <a:p>
          <a:endParaRPr lang="en-US" sz="1800" b="1"/>
        </a:p>
      </dgm:t>
    </dgm:pt>
    <dgm:pt modelId="{63A0BD3A-86A5-4D08-A1AE-EAAE79ED9EEA}">
      <dgm:prSet phldrT="[Text]" custT="1"/>
      <dgm:spPr/>
      <dgm:t>
        <a:bodyPr/>
        <a:lstStyle/>
        <a:p>
          <a:r>
            <a:rPr lang="en-US" sz="2400" b="1">
              <a:solidFill>
                <a:schemeClr val="bg2"/>
              </a:solidFill>
            </a:rPr>
            <a:t>Month 28</a:t>
          </a:r>
        </a:p>
      </dgm:t>
    </dgm:pt>
    <dgm:pt modelId="{CEFFA60B-D197-43BF-A77E-3367A3D10757}" type="parTrans" cxnId="{D3483E8A-23FE-4D7F-9445-E7D25102E24E}">
      <dgm:prSet/>
      <dgm:spPr/>
      <dgm:t>
        <a:bodyPr/>
        <a:lstStyle/>
        <a:p>
          <a:endParaRPr lang="en-US" sz="1800" b="1"/>
        </a:p>
      </dgm:t>
    </dgm:pt>
    <dgm:pt modelId="{177A75E8-43D6-42EA-B9DD-E681E6042A52}" type="sibTrans" cxnId="{D3483E8A-23FE-4D7F-9445-E7D25102E24E}">
      <dgm:prSet/>
      <dgm:spPr/>
      <dgm:t>
        <a:bodyPr/>
        <a:lstStyle/>
        <a:p>
          <a:endParaRPr lang="en-US" sz="1800" b="1"/>
        </a:p>
      </dgm:t>
    </dgm:pt>
    <dgm:pt modelId="{4834A8F2-A0A9-4B5A-8DDE-EB79385B463B}">
      <dgm:prSet phldrT="[Text]" custT="1"/>
      <dgm:spPr/>
      <dgm:t>
        <a:bodyPr/>
        <a:lstStyle/>
        <a:p>
          <a:r>
            <a:rPr lang="en-US" sz="2400" b="1">
              <a:solidFill>
                <a:schemeClr val="bg2"/>
              </a:solidFill>
            </a:rPr>
            <a:t>Month 32</a:t>
          </a:r>
        </a:p>
      </dgm:t>
    </dgm:pt>
    <dgm:pt modelId="{7825DE93-2BF4-4836-8135-22AC967EF345}" type="parTrans" cxnId="{757FCD06-3DDA-4D64-8322-B8AA8A27C50F}">
      <dgm:prSet/>
      <dgm:spPr/>
      <dgm:t>
        <a:bodyPr/>
        <a:lstStyle/>
        <a:p>
          <a:endParaRPr lang="en-US" sz="1800" b="1"/>
        </a:p>
      </dgm:t>
    </dgm:pt>
    <dgm:pt modelId="{2976D523-B29B-42AF-9910-A5F5B1B2ADA0}" type="sibTrans" cxnId="{757FCD06-3DDA-4D64-8322-B8AA8A27C50F}">
      <dgm:prSet/>
      <dgm:spPr/>
      <dgm:t>
        <a:bodyPr/>
        <a:lstStyle/>
        <a:p>
          <a:endParaRPr lang="en-US" sz="1800" b="1"/>
        </a:p>
      </dgm:t>
    </dgm:pt>
    <dgm:pt modelId="{EC1B6AE2-289E-4118-8F54-A670E58FCCCB}">
      <dgm:prSet phldrT="[Text]" custT="1"/>
      <dgm:spPr/>
      <dgm:t>
        <a:bodyPr/>
        <a:lstStyle/>
        <a:p>
          <a:r>
            <a:rPr lang="en-US" sz="2400" b="1">
              <a:solidFill>
                <a:schemeClr val="bg2"/>
              </a:solidFill>
            </a:rPr>
            <a:t>Month 4</a:t>
          </a:r>
        </a:p>
      </dgm:t>
    </dgm:pt>
    <dgm:pt modelId="{B645BE89-CB92-461A-AEB8-9B8F1D89B210}" type="parTrans" cxnId="{10624683-96EE-4A40-B590-206362650618}">
      <dgm:prSet/>
      <dgm:spPr/>
      <dgm:t>
        <a:bodyPr/>
        <a:lstStyle/>
        <a:p>
          <a:endParaRPr lang="en-US" sz="1800" b="1"/>
        </a:p>
      </dgm:t>
    </dgm:pt>
    <dgm:pt modelId="{47FEACCA-F64E-4118-8851-27973D241495}" type="sibTrans" cxnId="{10624683-96EE-4A40-B590-206362650618}">
      <dgm:prSet/>
      <dgm:spPr/>
      <dgm:t>
        <a:bodyPr/>
        <a:lstStyle/>
        <a:p>
          <a:endParaRPr lang="en-US" sz="1800" b="1"/>
        </a:p>
      </dgm:t>
    </dgm:pt>
    <dgm:pt modelId="{E2ABDDD6-D222-41C6-9E3C-E89ED6A54E85}">
      <dgm:prSet phldrT="[Text]" custT="1"/>
      <dgm:spPr/>
      <dgm:t>
        <a:bodyPr/>
        <a:lstStyle/>
        <a:p>
          <a:r>
            <a:rPr lang="en-US" sz="2400" b="1">
              <a:solidFill>
                <a:schemeClr val="bg2"/>
              </a:solidFill>
            </a:rPr>
            <a:t>Month 8</a:t>
          </a:r>
        </a:p>
      </dgm:t>
    </dgm:pt>
    <dgm:pt modelId="{490FEDB2-AC1A-4618-AE24-7B60E90852C2}" type="parTrans" cxnId="{1B7AE6D8-9D97-47A2-8BF9-45C4A621C772}">
      <dgm:prSet/>
      <dgm:spPr/>
      <dgm:t>
        <a:bodyPr/>
        <a:lstStyle/>
        <a:p>
          <a:endParaRPr lang="en-US" sz="1800" b="1"/>
        </a:p>
      </dgm:t>
    </dgm:pt>
    <dgm:pt modelId="{7515EDE6-6A88-4FF4-A3D2-29D91EC021B3}" type="sibTrans" cxnId="{1B7AE6D8-9D97-47A2-8BF9-45C4A621C772}">
      <dgm:prSet/>
      <dgm:spPr/>
      <dgm:t>
        <a:bodyPr/>
        <a:lstStyle/>
        <a:p>
          <a:endParaRPr lang="en-US" sz="1800" b="1"/>
        </a:p>
      </dgm:t>
    </dgm:pt>
    <dgm:pt modelId="{06CDDCB5-CDB5-4DDA-99A0-DBEC29162754}">
      <dgm:prSet phldrT="[Text]" custT="1"/>
      <dgm:spPr/>
      <dgm:t>
        <a:bodyPr/>
        <a:lstStyle/>
        <a:p>
          <a:r>
            <a:rPr lang="en-US" sz="2000" b="1">
              <a:solidFill>
                <a:schemeClr val="bg2"/>
              </a:solidFill>
            </a:rPr>
            <a:t>Month 36</a:t>
          </a:r>
        </a:p>
      </dgm:t>
    </dgm:pt>
    <dgm:pt modelId="{60FEF3B0-BF1F-4E01-8277-F92B959AE1C3}" type="parTrans" cxnId="{D74E9BE9-47E1-4A64-93AA-5930531BAE31}">
      <dgm:prSet/>
      <dgm:spPr/>
      <dgm:t>
        <a:bodyPr/>
        <a:lstStyle/>
        <a:p>
          <a:endParaRPr lang="en-US" sz="1800" b="1"/>
        </a:p>
      </dgm:t>
    </dgm:pt>
    <dgm:pt modelId="{5743A439-0599-43A3-BCCF-263A699C80A6}" type="sibTrans" cxnId="{D74E9BE9-47E1-4A64-93AA-5930531BAE31}">
      <dgm:prSet/>
      <dgm:spPr/>
      <dgm:t>
        <a:bodyPr/>
        <a:lstStyle/>
        <a:p>
          <a:endParaRPr lang="en-US" sz="1800" b="1"/>
        </a:p>
      </dgm:t>
    </dgm:pt>
    <dgm:pt modelId="{1BDF2CEE-B9B0-46AD-92BD-BDC733975002}">
      <dgm:prSet phldrT="[Text]" custT="1"/>
      <dgm:spPr/>
      <dgm:t>
        <a:bodyPr/>
        <a:lstStyle/>
        <a:p>
          <a:r>
            <a:rPr lang="en-US" sz="2400" b="1">
              <a:solidFill>
                <a:schemeClr val="bg2"/>
              </a:solidFill>
            </a:rPr>
            <a:t>Month 40</a:t>
          </a:r>
        </a:p>
      </dgm:t>
    </dgm:pt>
    <dgm:pt modelId="{CAE13958-4308-4169-9B00-32C3E9F0DF16}" type="parTrans" cxnId="{FF5B1934-05CF-4A27-81E9-7B280F67DB1F}">
      <dgm:prSet/>
      <dgm:spPr/>
      <dgm:t>
        <a:bodyPr/>
        <a:lstStyle/>
        <a:p>
          <a:endParaRPr lang="en-US" sz="1800" b="1"/>
        </a:p>
      </dgm:t>
    </dgm:pt>
    <dgm:pt modelId="{993AD480-CA47-4796-8D8F-F2453BC5C719}" type="sibTrans" cxnId="{FF5B1934-05CF-4A27-81E9-7B280F67DB1F}">
      <dgm:prSet/>
      <dgm:spPr/>
      <dgm:t>
        <a:bodyPr/>
        <a:lstStyle/>
        <a:p>
          <a:endParaRPr lang="en-US" sz="1800" b="1"/>
        </a:p>
      </dgm:t>
    </dgm:pt>
    <dgm:pt modelId="{742CE49D-ED3E-4848-8A7E-DAEC441AD0E3}">
      <dgm:prSet phldrT="[Text]" custT="1"/>
      <dgm:spPr/>
      <dgm:t>
        <a:bodyPr/>
        <a:lstStyle/>
        <a:p>
          <a:r>
            <a:rPr lang="en-US" sz="2400" b="1">
              <a:solidFill>
                <a:schemeClr val="bg2"/>
              </a:solidFill>
            </a:rPr>
            <a:t>Month 44</a:t>
          </a:r>
        </a:p>
      </dgm:t>
    </dgm:pt>
    <dgm:pt modelId="{89FCCDF7-1C4D-4D09-9B4E-94D86A4F0BFC}" type="parTrans" cxnId="{A1BB1A93-37B9-446D-9E27-F8EC9D849E90}">
      <dgm:prSet/>
      <dgm:spPr/>
      <dgm:t>
        <a:bodyPr/>
        <a:lstStyle/>
        <a:p>
          <a:endParaRPr lang="en-US" sz="1800" b="1"/>
        </a:p>
      </dgm:t>
    </dgm:pt>
    <dgm:pt modelId="{C887D5A4-1381-46AC-9ED0-E8264E04B54D}" type="sibTrans" cxnId="{A1BB1A93-37B9-446D-9E27-F8EC9D849E90}">
      <dgm:prSet/>
      <dgm:spPr/>
      <dgm:t>
        <a:bodyPr/>
        <a:lstStyle/>
        <a:p>
          <a:endParaRPr lang="en-US" sz="1800" b="1"/>
        </a:p>
      </dgm:t>
    </dgm:pt>
    <dgm:pt modelId="{B9D595CB-41DD-4404-B7CF-69F85EB0E439}">
      <dgm:prSet phldrT="[Text]" custT="1"/>
      <dgm:spPr/>
      <dgm:t>
        <a:bodyPr/>
        <a:lstStyle/>
        <a:p>
          <a:r>
            <a:rPr lang="en-US" sz="2000" b="1">
              <a:solidFill>
                <a:schemeClr val="bg2"/>
              </a:solidFill>
            </a:rPr>
            <a:t>Final Visit (48M)</a:t>
          </a:r>
        </a:p>
      </dgm:t>
    </dgm:pt>
    <dgm:pt modelId="{7C2E4A85-C42F-4BFD-8523-1E8C6F967B07}" type="parTrans" cxnId="{32F60A0B-A85E-4C17-B678-3F5581689F54}">
      <dgm:prSet/>
      <dgm:spPr/>
      <dgm:t>
        <a:bodyPr/>
        <a:lstStyle/>
        <a:p>
          <a:endParaRPr lang="en-US" sz="1800" b="1"/>
        </a:p>
      </dgm:t>
    </dgm:pt>
    <dgm:pt modelId="{FF1F1A17-B538-4698-A2A0-0534C79BB0B7}" type="sibTrans" cxnId="{32F60A0B-A85E-4C17-B678-3F5581689F54}">
      <dgm:prSet/>
      <dgm:spPr/>
      <dgm:t>
        <a:bodyPr/>
        <a:lstStyle/>
        <a:p>
          <a:endParaRPr lang="en-US" sz="1800" b="1"/>
        </a:p>
      </dgm:t>
    </dgm:pt>
    <dgm:pt modelId="{366F5D36-2E5B-41C3-B0C2-9F9B5B7BE822}" type="pres">
      <dgm:prSet presAssocID="{699D2CD7-9658-4CED-8AAA-4D9C7D69BFCF}" presName="Name0" presStyleCnt="0">
        <dgm:presLayoutVars>
          <dgm:chPref val="3"/>
          <dgm:dir/>
          <dgm:animLvl val="lvl"/>
          <dgm:resizeHandles/>
        </dgm:presLayoutVars>
      </dgm:prSet>
      <dgm:spPr/>
    </dgm:pt>
    <dgm:pt modelId="{4F12DAAD-58F5-4681-A01E-2D37A34CC7F7}" type="pres">
      <dgm:prSet presAssocID="{90D68570-A133-41CF-BBDB-99ABCDDDECD0}" presName="horFlow" presStyleCnt="0"/>
      <dgm:spPr/>
    </dgm:pt>
    <dgm:pt modelId="{AE3EEEB8-F7F2-48A7-8C8C-CF29A869773A}" type="pres">
      <dgm:prSet presAssocID="{90D68570-A133-41CF-BBDB-99ABCDDDECD0}" presName="bigChev" presStyleLbl="node1" presStyleIdx="0" presStyleCnt="5"/>
      <dgm:spPr/>
    </dgm:pt>
    <dgm:pt modelId="{4091469E-C820-4F5B-A9BD-A64E9880F905}" type="pres">
      <dgm:prSet presAssocID="{6BC59E1B-7FB2-4056-AEB4-D6F4A1F8E277}" presName="parTrans" presStyleCnt="0"/>
      <dgm:spPr/>
    </dgm:pt>
    <dgm:pt modelId="{84E14B62-64D8-40A9-A675-6178DB337F87}" type="pres">
      <dgm:prSet presAssocID="{E1DBF34D-D941-4428-A7CC-C14FDE4139E3}" presName="node" presStyleLbl="alignAccFollowNode1" presStyleIdx="0" presStyleCnt="10">
        <dgm:presLayoutVars>
          <dgm:bulletEnabled val="1"/>
        </dgm:presLayoutVars>
      </dgm:prSet>
      <dgm:spPr/>
    </dgm:pt>
    <dgm:pt modelId="{7AC6E905-8FEF-4A70-9D21-6C03576BEF38}" type="pres">
      <dgm:prSet presAssocID="{2805C508-A9A2-4B88-A469-7B958A92BE5F}" presName="sibTrans" presStyleCnt="0"/>
      <dgm:spPr/>
    </dgm:pt>
    <dgm:pt modelId="{25A045F5-C83F-4401-A889-3560CC20B751}" type="pres">
      <dgm:prSet presAssocID="{61AEABFF-015D-4FBD-9319-C08EB3C6DDC5}" presName="node" presStyleLbl="alignAccFollowNode1" presStyleIdx="1" presStyleCnt="10">
        <dgm:presLayoutVars>
          <dgm:bulletEnabled val="1"/>
        </dgm:presLayoutVars>
      </dgm:prSet>
      <dgm:spPr/>
    </dgm:pt>
    <dgm:pt modelId="{8646D83D-1545-4CBA-B385-2CC7436F830F}" type="pres">
      <dgm:prSet presAssocID="{0E67DFCD-4644-44E8-85EB-9D78AFFAF750}" presName="sibTrans" presStyleCnt="0"/>
      <dgm:spPr/>
    </dgm:pt>
    <dgm:pt modelId="{04F98787-0312-4C66-868D-5F50FEB70849}" type="pres">
      <dgm:prSet presAssocID="{EC1B6AE2-289E-4118-8F54-A670E58FCCCB}" presName="node" presStyleLbl="alignAccFollowNode1" presStyleIdx="2" presStyleCnt="10">
        <dgm:presLayoutVars>
          <dgm:bulletEnabled val="1"/>
        </dgm:presLayoutVars>
      </dgm:prSet>
      <dgm:spPr/>
    </dgm:pt>
    <dgm:pt modelId="{7D33F8F0-AF9E-499D-B621-56597A9253DB}" type="pres">
      <dgm:prSet presAssocID="{47FEACCA-F64E-4118-8851-27973D241495}" presName="sibTrans" presStyleCnt="0"/>
      <dgm:spPr/>
    </dgm:pt>
    <dgm:pt modelId="{EAE28580-471C-420D-A2C4-10E48146D4F1}" type="pres">
      <dgm:prSet presAssocID="{E2ABDDD6-D222-41C6-9E3C-E89ED6A54E85}" presName="node" presStyleLbl="alignAccFollowNode1" presStyleIdx="3" presStyleCnt="10">
        <dgm:presLayoutVars>
          <dgm:bulletEnabled val="1"/>
        </dgm:presLayoutVars>
      </dgm:prSet>
      <dgm:spPr/>
    </dgm:pt>
    <dgm:pt modelId="{90754AA5-F27F-4DDA-AFDD-018710390B81}" type="pres">
      <dgm:prSet presAssocID="{90D68570-A133-41CF-BBDB-99ABCDDDECD0}" presName="vSp" presStyleCnt="0"/>
      <dgm:spPr/>
    </dgm:pt>
    <dgm:pt modelId="{AE70481F-5ECE-4A28-A76F-04410A50316C}" type="pres">
      <dgm:prSet presAssocID="{7D9DCFA3-12CA-40DA-B406-EA0E07054886}" presName="horFlow" presStyleCnt="0"/>
      <dgm:spPr/>
    </dgm:pt>
    <dgm:pt modelId="{A5274BCD-C719-4BE1-AA88-D3602F4E9E7E}" type="pres">
      <dgm:prSet presAssocID="{7D9DCFA3-12CA-40DA-B406-EA0E07054886}" presName="bigChev" presStyleLbl="node1" presStyleIdx="1" presStyleCnt="5"/>
      <dgm:spPr/>
    </dgm:pt>
    <dgm:pt modelId="{59955478-D7ED-4190-ADE4-1FC8FEA0315B}" type="pres">
      <dgm:prSet presAssocID="{CD3E1946-6BE8-4030-A004-B8D636A52006}" presName="parTrans" presStyleCnt="0"/>
      <dgm:spPr/>
    </dgm:pt>
    <dgm:pt modelId="{2C15F800-8633-4A8A-9BF7-BA7C78DFE4D3}" type="pres">
      <dgm:prSet presAssocID="{F66E2D4E-A47E-477A-BD5E-BF0E06024CDF}" presName="node" presStyleLbl="alignAccFollowNode1" presStyleIdx="4" presStyleCnt="10">
        <dgm:presLayoutVars>
          <dgm:bulletEnabled val="1"/>
        </dgm:presLayoutVars>
      </dgm:prSet>
      <dgm:spPr/>
    </dgm:pt>
    <dgm:pt modelId="{820D7CF3-1607-44C6-9A96-1CE3E3139FF4}" type="pres">
      <dgm:prSet presAssocID="{1421F72E-0B7E-416D-B7DD-D2DD6DD9E753}" presName="sibTrans" presStyleCnt="0"/>
      <dgm:spPr/>
    </dgm:pt>
    <dgm:pt modelId="{ED9E7E9A-9C30-4424-8249-E388F5577333}" type="pres">
      <dgm:prSet presAssocID="{62B7537A-AF0D-42A6-9D5E-D1B953FDDA74}" presName="node" presStyleLbl="alignAccFollowNode1" presStyleIdx="5" presStyleCnt="10">
        <dgm:presLayoutVars>
          <dgm:bulletEnabled val="1"/>
        </dgm:presLayoutVars>
      </dgm:prSet>
      <dgm:spPr/>
    </dgm:pt>
    <dgm:pt modelId="{A9E34F0A-4B69-45AE-A5D0-72060CEA5F3B}" type="pres">
      <dgm:prSet presAssocID="{7D9DCFA3-12CA-40DA-B406-EA0E07054886}" presName="vSp" presStyleCnt="0"/>
      <dgm:spPr/>
    </dgm:pt>
    <dgm:pt modelId="{A4E5752F-40BA-418E-A075-00085D95DFAC}" type="pres">
      <dgm:prSet presAssocID="{8C647517-AE60-4BC5-86C5-1C4A36260301}" presName="horFlow" presStyleCnt="0"/>
      <dgm:spPr/>
    </dgm:pt>
    <dgm:pt modelId="{CD95B3A2-8058-4A90-96DF-F7BA8E02E86B}" type="pres">
      <dgm:prSet presAssocID="{8C647517-AE60-4BC5-86C5-1C4A36260301}" presName="bigChev" presStyleLbl="node1" presStyleIdx="2" presStyleCnt="5"/>
      <dgm:spPr/>
    </dgm:pt>
    <dgm:pt modelId="{1B0DA4D1-BF49-413E-96D7-189637902ABD}" type="pres">
      <dgm:prSet presAssocID="{CEFFA60B-D197-43BF-A77E-3367A3D10757}" presName="parTrans" presStyleCnt="0"/>
      <dgm:spPr/>
    </dgm:pt>
    <dgm:pt modelId="{9721E584-4174-4F0C-A7DE-78AAD6679822}" type="pres">
      <dgm:prSet presAssocID="{63A0BD3A-86A5-4D08-A1AE-EAAE79ED9EEA}" presName="node" presStyleLbl="alignAccFollowNode1" presStyleIdx="6" presStyleCnt="10">
        <dgm:presLayoutVars>
          <dgm:bulletEnabled val="1"/>
        </dgm:presLayoutVars>
      </dgm:prSet>
      <dgm:spPr/>
    </dgm:pt>
    <dgm:pt modelId="{5F683A59-9507-442E-8DC1-3A7EDF050B0E}" type="pres">
      <dgm:prSet presAssocID="{177A75E8-43D6-42EA-B9DD-E681E6042A52}" presName="sibTrans" presStyleCnt="0"/>
      <dgm:spPr/>
    </dgm:pt>
    <dgm:pt modelId="{5E2BB02E-B6F9-4738-B800-7B6914A724F4}" type="pres">
      <dgm:prSet presAssocID="{4834A8F2-A0A9-4B5A-8DDE-EB79385B463B}" presName="node" presStyleLbl="alignAccFollowNode1" presStyleIdx="7" presStyleCnt="10">
        <dgm:presLayoutVars>
          <dgm:bulletEnabled val="1"/>
        </dgm:presLayoutVars>
      </dgm:prSet>
      <dgm:spPr/>
    </dgm:pt>
    <dgm:pt modelId="{94036C01-D7F7-4854-BE41-900D3A070736}" type="pres">
      <dgm:prSet presAssocID="{8C647517-AE60-4BC5-86C5-1C4A36260301}" presName="vSp" presStyleCnt="0"/>
      <dgm:spPr/>
    </dgm:pt>
    <dgm:pt modelId="{DC0A1853-D1B3-4D50-896B-FA422F4423E0}" type="pres">
      <dgm:prSet presAssocID="{06CDDCB5-CDB5-4DDA-99A0-DBEC29162754}" presName="horFlow" presStyleCnt="0"/>
      <dgm:spPr/>
    </dgm:pt>
    <dgm:pt modelId="{D5EF5576-7AC8-4D8D-9ABC-23918973A908}" type="pres">
      <dgm:prSet presAssocID="{06CDDCB5-CDB5-4DDA-99A0-DBEC29162754}" presName="bigChev" presStyleLbl="node1" presStyleIdx="3" presStyleCnt="5"/>
      <dgm:spPr/>
    </dgm:pt>
    <dgm:pt modelId="{084385B4-1A6B-48F9-B0A7-40A0C9EA3561}" type="pres">
      <dgm:prSet presAssocID="{CAE13958-4308-4169-9B00-32C3E9F0DF16}" presName="parTrans" presStyleCnt="0"/>
      <dgm:spPr/>
    </dgm:pt>
    <dgm:pt modelId="{3CFADF9B-D2A6-45BE-9B55-31FA9B82BC25}" type="pres">
      <dgm:prSet presAssocID="{1BDF2CEE-B9B0-46AD-92BD-BDC733975002}" presName="node" presStyleLbl="alignAccFollowNode1" presStyleIdx="8" presStyleCnt="10">
        <dgm:presLayoutVars>
          <dgm:bulletEnabled val="1"/>
        </dgm:presLayoutVars>
      </dgm:prSet>
      <dgm:spPr/>
    </dgm:pt>
    <dgm:pt modelId="{08AD8D23-9E19-4126-80DC-3A237A6C8C8C}" type="pres">
      <dgm:prSet presAssocID="{993AD480-CA47-4796-8D8F-F2453BC5C719}" presName="sibTrans" presStyleCnt="0"/>
      <dgm:spPr/>
    </dgm:pt>
    <dgm:pt modelId="{91775B59-055F-4726-B654-D6EC97E32870}" type="pres">
      <dgm:prSet presAssocID="{742CE49D-ED3E-4848-8A7E-DAEC441AD0E3}" presName="node" presStyleLbl="alignAccFollowNode1" presStyleIdx="9" presStyleCnt="10">
        <dgm:presLayoutVars>
          <dgm:bulletEnabled val="1"/>
        </dgm:presLayoutVars>
      </dgm:prSet>
      <dgm:spPr/>
    </dgm:pt>
    <dgm:pt modelId="{69D95AB2-1D01-48BE-83B4-5AA6DF927370}" type="pres">
      <dgm:prSet presAssocID="{06CDDCB5-CDB5-4DDA-99A0-DBEC29162754}" presName="vSp" presStyleCnt="0"/>
      <dgm:spPr/>
    </dgm:pt>
    <dgm:pt modelId="{22804849-DB8D-419A-862C-F20B9CD441C7}" type="pres">
      <dgm:prSet presAssocID="{B9D595CB-41DD-4404-B7CF-69F85EB0E439}" presName="horFlow" presStyleCnt="0"/>
      <dgm:spPr/>
    </dgm:pt>
    <dgm:pt modelId="{BE85A6AA-458B-4E38-A3EE-6B89D063ABD4}" type="pres">
      <dgm:prSet presAssocID="{B9D595CB-41DD-4404-B7CF-69F85EB0E439}" presName="bigChev" presStyleLbl="node1" presStyleIdx="4" presStyleCnt="5"/>
      <dgm:spPr/>
    </dgm:pt>
  </dgm:ptLst>
  <dgm:cxnLst>
    <dgm:cxn modelId="{757FCD06-3DDA-4D64-8322-B8AA8A27C50F}" srcId="{8C647517-AE60-4BC5-86C5-1C4A36260301}" destId="{4834A8F2-A0A9-4B5A-8DDE-EB79385B463B}" srcOrd="1" destOrd="0" parTransId="{7825DE93-2BF4-4836-8135-22AC967EF345}" sibTransId="{2976D523-B29B-42AF-9910-A5F5B1B2ADA0}"/>
    <dgm:cxn modelId="{32F60A0B-A85E-4C17-B678-3F5581689F54}" srcId="{699D2CD7-9658-4CED-8AAA-4D9C7D69BFCF}" destId="{B9D595CB-41DD-4404-B7CF-69F85EB0E439}" srcOrd="4" destOrd="0" parTransId="{7C2E4A85-C42F-4BFD-8523-1E8C6F967B07}" sibTransId="{FF1F1A17-B538-4698-A2A0-0534C79BB0B7}"/>
    <dgm:cxn modelId="{B913FE1B-104D-4E44-B4B5-67E2711A9719}" type="presOf" srcId="{E2ABDDD6-D222-41C6-9E3C-E89ED6A54E85}" destId="{EAE28580-471C-420D-A2C4-10E48146D4F1}" srcOrd="0" destOrd="0" presId="urn:microsoft.com/office/officeart/2005/8/layout/lProcess3"/>
    <dgm:cxn modelId="{FF5B1934-05CF-4A27-81E9-7B280F67DB1F}" srcId="{06CDDCB5-CDB5-4DDA-99A0-DBEC29162754}" destId="{1BDF2CEE-B9B0-46AD-92BD-BDC733975002}" srcOrd="0" destOrd="0" parTransId="{CAE13958-4308-4169-9B00-32C3E9F0DF16}" sibTransId="{993AD480-CA47-4796-8D8F-F2453BC5C719}"/>
    <dgm:cxn modelId="{5ECD273C-159F-43F5-BE83-FEBDA1E51EC8}" srcId="{7D9DCFA3-12CA-40DA-B406-EA0E07054886}" destId="{F66E2D4E-A47E-477A-BD5E-BF0E06024CDF}" srcOrd="0" destOrd="0" parTransId="{CD3E1946-6BE8-4030-A004-B8D636A52006}" sibTransId="{1421F72E-0B7E-416D-B7DD-D2DD6DD9E753}"/>
    <dgm:cxn modelId="{E3DA3A45-1280-4AAA-8B8E-2841AAAFEA38}" type="presOf" srcId="{F66E2D4E-A47E-477A-BD5E-BF0E06024CDF}" destId="{2C15F800-8633-4A8A-9BF7-BA7C78DFE4D3}" srcOrd="0" destOrd="0" presId="urn:microsoft.com/office/officeart/2005/8/layout/lProcess3"/>
    <dgm:cxn modelId="{EF77404D-205E-4B9D-92D3-2BCAA69B48A7}" type="presOf" srcId="{7D9DCFA3-12CA-40DA-B406-EA0E07054886}" destId="{A5274BCD-C719-4BE1-AA88-D3602F4E9E7E}" srcOrd="0" destOrd="0" presId="urn:microsoft.com/office/officeart/2005/8/layout/lProcess3"/>
    <dgm:cxn modelId="{BA751F5A-B744-4B1C-A557-13C7E751B895}" srcId="{699D2CD7-9658-4CED-8AAA-4D9C7D69BFCF}" destId="{7D9DCFA3-12CA-40DA-B406-EA0E07054886}" srcOrd="1" destOrd="0" parTransId="{5B72662D-F5A4-402E-A06C-3611E9EEE01D}" sibTransId="{892EAE77-395C-4FD4-B4CF-60EFD1A30C73}"/>
    <dgm:cxn modelId="{9A71FE6E-3692-408D-86C0-3500587E63AA}" srcId="{699D2CD7-9658-4CED-8AAA-4D9C7D69BFCF}" destId="{8C647517-AE60-4BC5-86C5-1C4A36260301}" srcOrd="2" destOrd="0" parTransId="{74E7B5D9-228A-410A-B5A2-D9AA348AFAC4}" sibTransId="{A469E485-6AE0-4212-95E4-975B7C700ADF}"/>
    <dgm:cxn modelId="{31962B77-E685-4507-A433-28B12D3E085E}" type="presOf" srcId="{63A0BD3A-86A5-4D08-A1AE-EAAE79ED9EEA}" destId="{9721E584-4174-4F0C-A7DE-78AAD6679822}" srcOrd="0" destOrd="0" presId="urn:microsoft.com/office/officeart/2005/8/layout/lProcess3"/>
    <dgm:cxn modelId="{B6812C7E-2B3C-4223-9B90-1603A4609AE6}" type="presOf" srcId="{4834A8F2-A0A9-4B5A-8DDE-EB79385B463B}" destId="{5E2BB02E-B6F9-4738-B800-7B6914A724F4}" srcOrd="0" destOrd="0" presId="urn:microsoft.com/office/officeart/2005/8/layout/lProcess3"/>
    <dgm:cxn modelId="{39A16D82-BE98-4255-B397-2FD24917CCDF}" type="presOf" srcId="{742CE49D-ED3E-4848-8A7E-DAEC441AD0E3}" destId="{91775B59-055F-4726-B654-D6EC97E32870}" srcOrd="0" destOrd="0" presId="urn:microsoft.com/office/officeart/2005/8/layout/lProcess3"/>
    <dgm:cxn modelId="{10624683-96EE-4A40-B590-206362650618}" srcId="{90D68570-A133-41CF-BBDB-99ABCDDDECD0}" destId="{EC1B6AE2-289E-4118-8F54-A670E58FCCCB}" srcOrd="2" destOrd="0" parTransId="{B645BE89-CB92-461A-AEB8-9B8F1D89B210}" sibTransId="{47FEACCA-F64E-4118-8851-27973D241495}"/>
    <dgm:cxn modelId="{FD728183-3AC7-4776-8B11-7A3F3DBEB95F}" type="presOf" srcId="{B9D595CB-41DD-4404-B7CF-69F85EB0E439}" destId="{BE85A6AA-458B-4E38-A3EE-6B89D063ABD4}" srcOrd="0" destOrd="0" presId="urn:microsoft.com/office/officeart/2005/8/layout/lProcess3"/>
    <dgm:cxn modelId="{D3483E8A-23FE-4D7F-9445-E7D25102E24E}" srcId="{8C647517-AE60-4BC5-86C5-1C4A36260301}" destId="{63A0BD3A-86A5-4D08-A1AE-EAAE79ED9EEA}" srcOrd="0" destOrd="0" parTransId="{CEFFA60B-D197-43BF-A77E-3367A3D10757}" sibTransId="{177A75E8-43D6-42EA-B9DD-E681E6042A52}"/>
    <dgm:cxn modelId="{F64F488A-F41C-471B-A1EF-5045052CBB1A}" type="presOf" srcId="{61AEABFF-015D-4FBD-9319-C08EB3C6DDC5}" destId="{25A045F5-C83F-4401-A889-3560CC20B751}" srcOrd="0" destOrd="0" presId="urn:microsoft.com/office/officeart/2005/8/layout/lProcess3"/>
    <dgm:cxn modelId="{C06A2D8C-535C-4F6E-88B1-0A241917BAAD}" type="presOf" srcId="{E1DBF34D-D941-4428-A7CC-C14FDE4139E3}" destId="{84E14B62-64D8-40A9-A675-6178DB337F87}" srcOrd="0" destOrd="0" presId="urn:microsoft.com/office/officeart/2005/8/layout/lProcess3"/>
    <dgm:cxn modelId="{A1BB1A93-37B9-446D-9E27-F8EC9D849E90}" srcId="{06CDDCB5-CDB5-4DDA-99A0-DBEC29162754}" destId="{742CE49D-ED3E-4848-8A7E-DAEC441AD0E3}" srcOrd="1" destOrd="0" parTransId="{89FCCDF7-1C4D-4D09-9B4E-94D86A4F0BFC}" sibTransId="{C887D5A4-1381-46AC-9ED0-E8264E04B54D}"/>
    <dgm:cxn modelId="{CB913693-7E84-4F69-AEB1-087F49805EA8}" srcId="{699D2CD7-9658-4CED-8AAA-4D9C7D69BFCF}" destId="{90D68570-A133-41CF-BBDB-99ABCDDDECD0}" srcOrd="0" destOrd="0" parTransId="{5D4B3E36-233A-4339-95D0-90A6DD77C45B}" sibTransId="{9B8C2797-BA8A-4996-9B35-0F47C37AE862}"/>
    <dgm:cxn modelId="{C268E49F-D0BE-41C1-83FF-336CF4A3C1DF}" type="presOf" srcId="{EC1B6AE2-289E-4118-8F54-A670E58FCCCB}" destId="{04F98787-0312-4C66-868D-5F50FEB70849}" srcOrd="0" destOrd="0" presId="urn:microsoft.com/office/officeart/2005/8/layout/lProcess3"/>
    <dgm:cxn modelId="{AFE72CA3-14E8-496C-BF91-F69A48B9FD87}" type="presOf" srcId="{06CDDCB5-CDB5-4DDA-99A0-DBEC29162754}" destId="{D5EF5576-7AC8-4D8D-9ABC-23918973A908}" srcOrd="0" destOrd="0" presId="urn:microsoft.com/office/officeart/2005/8/layout/lProcess3"/>
    <dgm:cxn modelId="{28925DA8-B064-47EC-97EA-5B7D9D2D693A}" type="presOf" srcId="{8C647517-AE60-4BC5-86C5-1C4A36260301}" destId="{CD95B3A2-8058-4A90-96DF-F7BA8E02E86B}" srcOrd="0" destOrd="0" presId="urn:microsoft.com/office/officeart/2005/8/layout/lProcess3"/>
    <dgm:cxn modelId="{F4C4CFB2-CEDE-478D-BDCC-A69A015E5471}" srcId="{7D9DCFA3-12CA-40DA-B406-EA0E07054886}" destId="{62B7537A-AF0D-42A6-9D5E-D1B953FDDA74}" srcOrd="1" destOrd="0" parTransId="{6622D3FF-7590-44D0-89E3-E71C8FE29CDB}" sibTransId="{1A3F0202-5CAA-4EDE-B218-18C9F34CD9E8}"/>
    <dgm:cxn modelId="{5C7493CF-0E99-4721-BEC3-96D9D7A7CB6F}" srcId="{90D68570-A133-41CF-BBDB-99ABCDDDECD0}" destId="{61AEABFF-015D-4FBD-9319-C08EB3C6DDC5}" srcOrd="1" destOrd="0" parTransId="{9672FBE9-5DA4-4FB7-A460-1170B8019514}" sibTransId="{0E67DFCD-4644-44E8-85EB-9D78AFFAF750}"/>
    <dgm:cxn modelId="{74E960D6-EF46-4637-BCF3-0D20024F8CED}" type="presOf" srcId="{90D68570-A133-41CF-BBDB-99ABCDDDECD0}" destId="{AE3EEEB8-F7F2-48A7-8C8C-CF29A869773A}" srcOrd="0" destOrd="0" presId="urn:microsoft.com/office/officeart/2005/8/layout/lProcess3"/>
    <dgm:cxn modelId="{1B7AE6D8-9D97-47A2-8BF9-45C4A621C772}" srcId="{90D68570-A133-41CF-BBDB-99ABCDDDECD0}" destId="{E2ABDDD6-D222-41C6-9E3C-E89ED6A54E85}" srcOrd="3" destOrd="0" parTransId="{490FEDB2-AC1A-4618-AE24-7B60E90852C2}" sibTransId="{7515EDE6-6A88-4FF4-A3D2-29D91EC021B3}"/>
    <dgm:cxn modelId="{E6FE49E1-C9F1-45B3-A9C2-AD0CD94E0DFB}" type="presOf" srcId="{699D2CD7-9658-4CED-8AAA-4D9C7D69BFCF}" destId="{366F5D36-2E5B-41C3-B0C2-9F9B5B7BE822}" srcOrd="0" destOrd="0" presId="urn:microsoft.com/office/officeart/2005/8/layout/lProcess3"/>
    <dgm:cxn modelId="{453770E3-1898-42E6-905C-8B42A8EF5F19}" srcId="{90D68570-A133-41CF-BBDB-99ABCDDDECD0}" destId="{E1DBF34D-D941-4428-A7CC-C14FDE4139E3}" srcOrd="0" destOrd="0" parTransId="{6BC59E1B-7FB2-4056-AEB4-D6F4A1F8E277}" sibTransId="{2805C508-A9A2-4B88-A469-7B958A92BE5F}"/>
    <dgm:cxn modelId="{0651BDE4-317F-4489-A2A2-A859770AE580}" type="presOf" srcId="{62B7537A-AF0D-42A6-9D5E-D1B953FDDA74}" destId="{ED9E7E9A-9C30-4424-8249-E388F5577333}" srcOrd="0" destOrd="0" presId="urn:microsoft.com/office/officeart/2005/8/layout/lProcess3"/>
    <dgm:cxn modelId="{D74E9BE9-47E1-4A64-93AA-5930531BAE31}" srcId="{699D2CD7-9658-4CED-8AAA-4D9C7D69BFCF}" destId="{06CDDCB5-CDB5-4DDA-99A0-DBEC29162754}" srcOrd="3" destOrd="0" parTransId="{60FEF3B0-BF1F-4E01-8277-F92B959AE1C3}" sibTransId="{5743A439-0599-43A3-BCCF-263A699C80A6}"/>
    <dgm:cxn modelId="{F9F64CFF-8F69-4BA0-9EC5-BCA00B1A627F}" type="presOf" srcId="{1BDF2CEE-B9B0-46AD-92BD-BDC733975002}" destId="{3CFADF9B-D2A6-45BE-9B55-31FA9B82BC25}" srcOrd="0" destOrd="0" presId="urn:microsoft.com/office/officeart/2005/8/layout/lProcess3"/>
    <dgm:cxn modelId="{0D100A55-E264-47E7-A794-A40EB23642F3}" type="presParOf" srcId="{366F5D36-2E5B-41C3-B0C2-9F9B5B7BE822}" destId="{4F12DAAD-58F5-4681-A01E-2D37A34CC7F7}" srcOrd="0" destOrd="0" presId="urn:microsoft.com/office/officeart/2005/8/layout/lProcess3"/>
    <dgm:cxn modelId="{190075E5-5121-4D93-AA55-E3D8C916FA08}" type="presParOf" srcId="{4F12DAAD-58F5-4681-A01E-2D37A34CC7F7}" destId="{AE3EEEB8-F7F2-48A7-8C8C-CF29A869773A}" srcOrd="0" destOrd="0" presId="urn:microsoft.com/office/officeart/2005/8/layout/lProcess3"/>
    <dgm:cxn modelId="{3262B984-CEB7-4AEA-BC87-5BD6457E1C6D}" type="presParOf" srcId="{4F12DAAD-58F5-4681-A01E-2D37A34CC7F7}" destId="{4091469E-C820-4F5B-A9BD-A64E9880F905}" srcOrd="1" destOrd="0" presId="urn:microsoft.com/office/officeart/2005/8/layout/lProcess3"/>
    <dgm:cxn modelId="{FEAF1B41-A696-4E09-BD9A-34BAC200FC3F}" type="presParOf" srcId="{4F12DAAD-58F5-4681-A01E-2D37A34CC7F7}" destId="{84E14B62-64D8-40A9-A675-6178DB337F87}" srcOrd="2" destOrd="0" presId="urn:microsoft.com/office/officeart/2005/8/layout/lProcess3"/>
    <dgm:cxn modelId="{FB263379-696D-40B2-802D-AF3BE32455DF}" type="presParOf" srcId="{4F12DAAD-58F5-4681-A01E-2D37A34CC7F7}" destId="{7AC6E905-8FEF-4A70-9D21-6C03576BEF38}" srcOrd="3" destOrd="0" presId="urn:microsoft.com/office/officeart/2005/8/layout/lProcess3"/>
    <dgm:cxn modelId="{F183F869-56C2-41DC-84A6-FD0F5362953F}" type="presParOf" srcId="{4F12DAAD-58F5-4681-A01E-2D37A34CC7F7}" destId="{25A045F5-C83F-4401-A889-3560CC20B751}" srcOrd="4" destOrd="0" presId="urn:microsoft.com/office/officeart/2005/8/layout/lProcess3"/>
    <dgm:cxn modelId="{9C747876-6E4D-40B6-9508-08C81FE1EB74}" type="presParOf" srcId="{4F12DAAD-58F5-4681-A01E-2D37A34CC7F7}" destId="{8646D83D-1545-4CBA-B385-2CC7436F830F}" srcOrd="5" destOrd="0" presId="urn:microsoft.com/office/officeart/2005/8/layout/lProcess3"/>
    <dgm:cxn modelId="{D36974F1-0D97-45C2-97F6-344C3B92CF0D}" type="presParOf" srcId="{4F12DAAD-58F5-4681-A01E-2D37A34CC7F7}" destId="{04F98787-0312-4C66-868D-5F50FEB70849}" srcOrd="6" destOrd="0" presId="urn:microsoft.com/office/officeart/2005/8/layout/lProcess3"/>
    <dgm:cxn modelId="{93B02645-D69D-4220-AD73-60BA5EE2C8E4}" type="presParOf" srcId="{4F12DAAD-58F5-4681-A01E-2D37A34CC7F7}" destId="{7D33F8F0-AF9E-499D-B621-56597A9253DB}" srcOrd="7" destOrd="0" presId="urn:microsoft.com/office/officeart/2005/8/layout/lProcess3"/>
    <dgm:cxn modelId="{2BE49243-CC8C-4BAD-AFF4-8A81B1DB6167}" type="presParOf" srcId="{4F12DAAD-58F5-4681-A01E-2D37A34CC7F7}" destId="{EAE28580-471C-420D-A2C4-10E48146D4F1}" srcOrd="8" destOrd="0" presId="urn:microsoft.com/office/officeart/2005/8/layout/lProcess3"/>
    <dgm:cxn modelId="{392F3F20-A036-4D02-8980-755C70089C7C}" type="presParOf" srcId="{366F5D36-2E5B-41C3-B0C2-9F9B5B7BE822}" destId="{90754AA5-F27F-4DDA-AFDD-018710390B81}" srcOrd="1" destOrd="0" presId="urn:microsoft.com/office/officeart/2005/8/layout/lProcess3"/>
    <dgm:cxn modelId="{BA38C33D-A245-4594-B8D4-4600715C9316}" type="presParOf" srcId="{366F5D36-2E5B-41C3-B0C2-9F9B5B7BE822}" destId="{AE70481F-5ECE-4A28-A76F-04410A50316C}" srcOrd="2" destOrd="0" presId="urn:microsoft.com/office/officeart/2005/8/layout/lProcess3"/>
    <dgm:cxn modelId="{9D8426B0-5AEE-4A2D-908B-70B535462846}" type="presParOf" srcId="{AE70481F-5ECE-4A28-A76F-04410A50316C}" destId="{A5274BCD-C719-4BE1-AA88-D3602F4E9E7E}" srcOrd="0" destOrd="0" presId="urn:microsoft.com/office/officeart/2005/8/layout/lProcess3"/>
    <dgm:cxn modelId="{5EC0D8CC-B2F4-4E89-96D7-80A685222541}" type="presParOf" srcId="{AE70481F-5ECE-4A28-A76F-04410A50316C}" destId="{59955478-D7ED-4190-ADE4-1FC8FEA0315B}" srcOrd="1" destOrd="0" presId="urn:microsoft.com/office/officeart/2005/8/layout/lProcess3"/>
    <dgm:cxn modelId="{DA1716CF-FFC3-4A34-A3E1-E1050FCE571B}" type="presParOf" srcId="{AE70481F-5ECE-4A28-A76F-04410A50316C}" destId="{2C15F800-8633-4A8A-9BF7-BA7C78DFE4D3}" srcOrd="2" destOrd="0" presId="urn:microsoft.com/office/officeart/2005/8/layout/lProcess3"/>
    <dgm:cxn modelId="{5CA26E86-92EC-480B-96BA-B02A9FA52543}" type="presParOf" srcId="{AE70481F-5ECE-4A28-A76F-04410A50316C}" destId="{820D7CF3-1607-44C6-9A96-1CE3E3139FF4}" srcOrd="3" destOrd="0" presId="urn:microsoft.com/office/officeart/2005/8/layout/lProcess3"/>
    <dgm:cxn modelId="{25A96C32-C251-44CB-9B4F-2678050457B8}" type="presParOf" srcId="{AE70481F-5ECE-4A28-A76F-04410A50316C}" destId="{ED9E7E9A-9C30-4424-8249-E388F5577333}" srcOrd="4" destOrd="0" presId="urn:microsoft.com/office/officeart/2005/8/layout/lProcess3"/>
    <dgm:cxn modelId="{D8FD3326-8558-44A2-BE5A-DB93F1A2F196}" type="presParOf" srcId="{366F5D36-2E5B-41C3-B0C2-9F9B5B7BE822}" destId="{A9E34F0A-4B69-45AE-A5D0-72060CEA5F3B}" srcOrd="3" destOrd="0" presId="urn:microsoft.com/office/officeart/2005/8/layout/lProcess3"/>
    <dgm:cxn modelId="{15AE07F2-CCA4-4447-8C7D-14B9B2A8095F}" type="presParOf" srcId="{366F5D36-2E5B-41C3-B0C2-9F9B5B7BE822}" destId="{A4E5752F-40BA-418E-A075-00085D95DFAC}" srcOrd="4" destOrd="0" presId="urn:microsoft.com/office/officeart/2005/8/layout/lProcess3"/>
    <dgm:cxn modelId="{DD1D3B10-75DE-41D0-8822-54B5332E2A91}" type="presParOf" srcId="{A4E5752F-40BA-418E-A075-00085D95DFAC}" destId="{CD95B3A2-8058-4A90-96DF-F7BA8E02E86B}" srcOrd="0" destOrd="0" presId="urn:microsoft.com/office/officeart/2005/8/layout/lProcess3"/>
    <dgm:cxn modelId="{CE27F445-4B25-4FCF-899B-D65184E8B4DB}" type="presParOf" srcId="{A4E5752F-40BA-418E-A075-00085D95DFAC}" destId="{1B0DA4D1-BF49-413E-96D7-189637902ABD}" srcOrd="1" destOrd="0" presId="urn:microsoft.com/office/officeart/2005/8/layout/lProcess3"/>
    <dgm:cxn modelId="{5F171646-067C-4737-B9DA-D474F7E43E9B}" type="presParOf" srcId="{A4E5752F-40BA-418E-A075-00085D95DFAC}" destId="{9721E584-4174-4F0C-A7DE-78AAD6679822}" srcOrd="2" destOrd="0" presId="urn:microsoft.com/office/officeart/2005/8/layout/lProcess3"/>
    <dgm:cxn modelId="{C70AD174-EED5-4D2B-8737-F97A126D9313}" type="presParOf" srcId="{A4E5752F-40BA-418E-A075-00085D95DFAC}" destId="{5F683A59-9507-442E-8DC1-3A7EDF050B0E}" srcOrd="3" destOrd="0" presId="urn:microsoft.com/office/officeart/2005/8/layout/lProcess3"/>
    <dgm:cxn modelId="{B8B40533-21DD-4C34-BAAB-1B4ACB29F09C}" type="presParOf" srcId="{A4E5752F-40BA-418E-A075-00085D95DFAC}" destId="{5E2BB02E-B6F9-4738-B800-7B6914A724F4}" srcOrd="4" destOrd="0" presId="urn:microsoft.com/office/officeart/2005/8/layout/lProcess3"/>
    <dgm:cxn modelId="{2D71E7CD-5534-4E49-ABB5-EA84BAB7E356}" type="presParOf" srcId="{366F5D36-2E5B-41C3-B0C2-9F9B5B7BE822}" destId="{94036C01-D7F7-4854-BE41-900D3A070736}" srcOrd="5" destOrd="0" presId="urn:microsoft.com/office/officeart/2005/8/layout/lProcess3"/>
    <dgm:cxn modelId="{311D9581-FDBE-47C0-9495-D23EF1BCCBF9}" type="presParOf" srcId="{366F5D36-2E5B-41C3-B0C2-9F9B5B7BE822}" destId="{DC0A1853-D1B3-4D50-896B-FA422F4423E0}" srcOrd="6" destOrd="0" presId="urn:microsoft.com/office/officeart/2005/8/layout/lProcess3"/>
    <dgm:cxn modelId="{44B85218-0C58-47DC-912F-17FFA95DB485}" type="presParOf" srcId="{DC0A1853-D1B3-4D50-896B-FA422F4423E0}" destId="{D5EF5576-7AC8-4D8D-9ABC-23918973A908}" srcOrd="0" destOrd="0" presId="urn:microsoft.com/office/officeart/2005/8/layout/lProcess3"/>
    <dgm:cxn modelId="{C6A1EAA2-218A-4123-8EA1-B73D66FACB19}" type="presParOf" srcId="{DC0A1853-D1B3-4D50-896B-FA422F4423E0}" destId="{084385B4-1A6B-48F9-B0A7-40A0C9EA3561}" srcOrd="1" destOrd="0" presId="urn:microsoft.com/office/officeart/2005/8/layout/lProcess3"/>
    <dgm:cxn modelId="{25A812BF-C74C-4B38-9FCB-F76A2ACE71DD}" type="presParOf" srcId="{DC0A1853-D1B3-4D50-896B-FA422F4423E0}" destId="{3CFADF9B-D2A6-45BE-9B55-31FA9B82BC25}" srcOrd="2" destOrd="0" presId="urn:microsoft.com/office/officeart/2005/8/layout/lProcess3"/>
    <dgm:cxn modelId="{77DB82AB-A96C-43C5-A25D-39092DE8DA62}" type="presParOf" srcId="{DC0A1853-D1B3-4D50-896B-FA422F4423E0}" destId="{08AD8D23-9E19-4126-80DC-3A237A6C8C8C}" srcOrd="3" destOrd="0" presId="urn:microsoft.com/office/officeart/2005/8/layout/lProcess3"/>
    <dgm:cxn modelId="{DC448603-BDF4-4DA9-9494-8049BA56EFF7}" type="presParOf" srcId="{DC0A1853-D1B3-4D50-896B-FA422F4423E0}" destId="{91775B59-055F-4726-B654-D6EC97E32870}" srcOrd="4" destOrd="0" presId="urn:microsoft.com/office/officeart/2005/8/layout/lProcess3"/>
    <dgm:cxn modelId="{73BBEB0A-B817-4248-A686-D6E7D9B0B065}" type="presParOf" srcId="{366F5D36-2E5B-41C3-B0C2-9F9B5B7BE822}" destId="{69D95AB2-1D01-48BE-83B4-5AA6DF927370}" srcOrd="7" destOrd="0" presId="urn:microsoft.com/office/officeart/2005/8/layout/lProcess3"/>
    <dgm:cxn modelId="{C7050427-9FEF-4406-AA65-ADABD28E2191}" type="presParOf" srcId="{366F5D36-2E5B-41C3-B0C2-9F9B5B7BE822}" destId="{22804849-DB8D-419A-862C-F20B9CD441C7}" srcOrd="8" destOrd="0" presId="urn:microsoft.com/office/officeart/2005/8/layout/lProcess3"/>
    <dgm:cxn modelId="{975A3D37-860F-4BA9-89D4-BD3001D5A2ED}" type="presParOf" srcId="{22804849-DB8D-419A-862C-F20B9CD441C7}" destId="{BE85A6AA-458B-4E38-A3EE-6B89D063ABD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E49E3-86AC-4318-A8BC-4B6F5C9E8EED}" type="doc">
      <dgm:prSet loTypeId="urn:microsoft.com/office/officeart/2005/8/layout/hProcess9" loCatId="process" qsTypeId="urn:microsoft.com/office/officeart/2005/8/quickstyle/simple5" qsCatId="simple" csTypeId="urn:microsoft.com/office/officeart/2005/8/colors/accent1_2" csCatId="accent1" phldr="1"/>
      <dgm:spPr/>
    </dgm:pt>
    <dgm:pt modelId="{E3793A9B-79C3-46B4-B2AF-AC4C8BF42F2E}">
      <dgm:prSet phldrT="[Text]" custT="1"/>
      <dgm:spPr/>
      <dgm:t>
        <a:bodyPr/>
        <a:lstStyle/>
        <a:p>
          <a:r>
            <a:rPr lang="en-US" sz="2800" b="1">
              <a:solidFill>
                <a:schemeClr val="bg2"/>
              </a:solidFill>
              <a:latin typeface="Arial" panose="020B0604020202020204" pitchFamily="34" charset="0"/>
              <a:cs typeface="Arial" panose="020B0604020202020204" pitchFamily="34" charset="0"/>
            </a:rPr>
            <a:t>6 months </a:t>
          </a:r>
        </a:p>
        <a:p>
          <a:r>
            <a:rPr lang="en-US" sz="2800" b="1">
              <a:solidFill>
                <a:schemeClr val="bg2"/>
              </a:solidFill>
              <a:latin typeface="Arial" panose="020B0604020202020204" pitchFamily="34" charset="0"/>
              <a:cs typeface="Arial" panose="020B0604020202020204" pitchFamily="34" charset="0"/>
            </a:rPr>
            <a:t>on oral</a:t>
          </a:r>
        </a:p>
        <a:p>
          <a:r>
            <a:rPr lang="en-US" sz="2800" b="1">
              <a:solidFill>
                <a:schemeClr val="bg2"/>
              </a:solidFill>
              <a:latin typeface="Arial" panose="020B0604020202020204" pitchFamily="34" charset="0"/>
              <a:cs typeface="Arial" panose="020B0604020202020204" pitchFamily="34" charset="0"/>
            </a:rPr>
            <a:t>study drug</a:t>
          </a:r>
        </a:p>
      </dgm:t>
    </dgm:pt>
    <dgm:pt modelId="{3597921A-1587-474B-B5D8-90C7AB396958}" type="parTrans" cxnId="{67EF1A34-9FC1-4724-B9CB-FDADF174F4B7}">
      <dgm:prSet/>
      <dgm:spPr/>
      <dgm:t>
        <a:bodyPr/>
        <a:lstStyle/>
        <a:p>
          <a:endParaRPr lang="en-US"/>
        </a:p>
      </dgm:t>
    </dgm:pt>
    <dgm:pt modelId="{59DD7DB0-140F-4C9D-B6BE-5646856E9F20}" type="sibTrans" cxnId="{67EF1A34-9FC1-4724-B9CB-FDADF174F4B7}">
      <dgm:prSet/>
      <dgm:spPr/>
      <dgm:t>
        <a:bodyPr/>
        <a:lstStyle/>
        <a:p>
          <a:endParaRPr lang="en-US"/>
        </a:p>
      </dgm:t>
    </dgm:pt>
    <dgm:pt modelId="{C48C8DFB-AE18-43D4-B6C8-D4A605AF8A39}">
      <dgm:prSet phldrT="[Text]" custT="1"/>
      <dgm:spPr/>
      <dgm:t>
        <a:bodyPr/>
        <a:lstStyle/>
        <a:p>
          <a:r>
            <a:rPr lang="en-US" sz="2800" b="1">
              <a:solidFill>
                <a:schemeClr val="bg2"/>
              </a:solidFill>
              <a:latin typeface="Arial" panose="020B0604020202020204" pitchFamily="34" charset="0"/>
              <a:cs typeface="Arial" panose="020B0604020202020204" pitchFamily="34" charset="0"/>
            </a:rPr>
            <a:t>6 months </a:t>
          </a:r>
        </a:p>
        <a:p>
          <a:r>
            <a:rPr lang="en-US" sz="2800" b="1">
              <a:solidFill>
                <a:schemeClr val="bg2"/>
              </a:solidFill>
              <a:latin typeface="Arial" panose="020B0604020202020204" pitchFamily="34" charset="0"/>
              <a:cs typeface="Arial" panose="020B0604020202020204" pitchFamily="34" charset="0"/>
            </a:rPr>
            <a:t>follow-up </a:t>
          </a:r>
        </a:p>
        <a:p>
          <a:r>
            <a:rPr lang="en-US" sz="2800" b="1">
              <a:solidFill>
                <a:schemeClr val="bg2"/>
              </a:solidFill>
              <a:latin typeface="Arial" panose="020B0604020202020204" pitchFamily="34" charset="0"/>
              <a:cs typeface="Arial" panose="020B0604020202020204" pitchFamily="34" charset="0"/>
            </a:rPr>
            <a:t>(no study drug)</a:t>
          </a:r>
        </a:p>
      </dgm:t>
    </dgm:pt>
    <dgm:pt modelId="{DC737AD2-528E-4845-A8A2-2AD8B181751E}" type="parTrans" cxnId="{78DDAA85-32F7-4938-A712-6CA56210296D}">
      <dgm:prSet/>
      <dgm:spPr/>
      <dgm:t>
        <a:bodyPr/>
        <a:lstStyle/>
        <a:p>
          <a:endParaRPr lang="en-US"/>
        </a:p>
      </dgm:t>
    </dgm:pt>
    <dgm:pt modelId="{EFD08FCD-954D-4249-AECB-4B76A08B5155}" type="sibTrans" cxnId="{78DDAA85-32F7-4938-A712-6CA56210296D}">
      <dgm:prSet/>
      <dgm:spPr/>
      <dgm:t>
        <a:bodyPr/>
        <a:lstStyle/>
        <a:p>
          <a:endParaRPr lang="en-US"/>
        </a:p>
      </dgm:t>
    </dgm:pt>
    <dgm:pt modelId="{7D323D3E-F0C8-4B21-ADCB-5E8CF797C423}" type="pres">
      <dgm:prSet presAssocID="{316E49E3-86AC-4318-A8BC-4B6F5C9E8EED}" presName="CompostProcess" presStyleCnt="0">
        <dgm:presLayoutVars>
          <dgm:dir/>
          <dgm:resizeHandles val="exact"/>
        </dgm:presLayoutVars>
      </dgm:prSet>
      <dgm:spPr/>
    </dgm:pt>
    <dgm:pt modelId="{AAFD7945-8578-497E-A190-1FF485843853}" type="pres">
      <dgm:prSet presAssocID="{316E49E3-86AC-4318-A8BC-4B6F5C9E8EED}" presName="arrow" presStyleLbl="bgShp" presStyleIdx="0" presStyleCnt="1"/>
      <dgm:spPr/>
    </dgm:pt>
    <dgm:pt modelId="{5FF3DF46-6B0E-47F5-93FA-03BCE93BF93D}" type="pres">
      <dgm:prSet presAssocID="{316E49E3-86AC-4318-A8BC-4B6F5C9E8EED}" presName="linearProcess" presStyleCnt="0"/>
      <dgm:spPr/>
    </dgm:pt>
    <dgm:pt modelId="{C4F37FCC-22F0-453E-9E65-0622F2F5DE21}" type="pres">
      <dgm:prSet presAssocID="{E3793A9B-79C3-46B4-B2AF-AC4C8BF42F2E}" presName="textNode" presStyleLbl="node1" presStyleIdx="0" presStyleCnt="2" custScaleX="127058" custScaleY="109745">
        <dgm:presLayoutVars>
          <dgm:bulletEnabled val="1"/>
        </dgm:presLayoutVars>
      </dgm:prSet>
      <dgm:spPr/>
    </dgm:pt>
    <dgm:pt modelId="{AF8498DB-3A09-4AF6-9CF9-9D8B7667A5CB}" type="pres">
      <dgm:prSet presAssocID="{59DD7DB0-140F-4C9D-B6BE-5646856E9F20}" presName="sibTrans" presStyleCnt="0"/>
      <dgm:spPr/>
    </dgm:pt>
    <dgm:pt modelId="{C104A41F-CE16-4C90-90DA-43D4D4CC4E54}" type="pres">
      <dgm:prSet presAssocID="{C48C8DFB-AE18-43D4-B6C8-D4A605AF8A39}" presName="textNode" presStyleLbl="node1" presStyleIdx="1" presStyleCnt="2" custScaleX="123555" custScaleY="109745">
        <dgm:presLayoutVars>
          <dgm:bulletEnabled val="1"/>
        </dgm:presLayoutVars>
      </dgm:prSet>
      <dgm:spPr/>
    </dgm:pt>
  </dgm:ptLst>
  <dgm:cxnLst>
    <dgm:cxn modelId="{6EA90609-8CB3-4065-990C-DE13BA70E7B4}" type="presOf" srcId="{C48C8DFB-AE18-43D4-B6C8-D4A605AF8A39}" destId="{C104A41F-CE16-4C90-90DA-43D4D4CC4E54}" srcOrd="0" destOrd="0" presId="urn:microsoft.com/office/officeart/2005/8/layout/hProcess9"/>
    <dgm:cxn modelId="{2231B40D-54F9-4E67-AEE9-BA59B9EDAF09}" type="presOf" srcId="{316E49E3-86AC-4318-A8BC-4B6F5C9E8EED}" destId="{7D323D3E-F0C8-4B21-ADCB-5E8CF797C423}" srcOrd="0" destOrd="0" presId="urn:microsoft.com/office/officeart/2005/8/layout/hProcess9"/>
    <dgm:cxn modelId="{67EF1A34-9FC1-4724-B9CB-FDADF174F4B7}" srcId="{316E49E3-86AC-4318-A8BC-4B6F5C9E8EED}" destId="{E3793A9B-79C3-46B4-B2AF-AC4C8BF42F2E}" srcOrd="0" destOrd="0" parTransId="{3597921A-1587-474B-B5D8-90C7AB396958}" sibTransId="{59DD7DB0-140F-4C9D-B6BE-5646856E9F20}"/>
    <dgm:cxn modelId="{78DDAA85-32F7-4938-A712-6CA56210296D}" srcId="{316E49E3-86AC-4318-A8BC-4B6F5C9E8EED}" destId="{C48C8DFB-AE18-43D4-B6C8-D4A605AF8A39}" srcOrd="1" destOrd="0" parTransId="{DC737AD2-528E-4845-A8A2-2AD8B181751E}" sibTransId="{EFD08FCD-954D-4249-AECB-4B76A08B5155}"/>
    <dgm:cxn modelId="{5952888C-6D9E-4A4F-90D9-04E5D2E21790}" type="presOf" srcId="{E3793A9B-79C3-46B4-B2AF-AC4C8BF42F2E}" destId="{C4F37FCC-22F0-453E-9E65-0622F2F5DE21}" srcOrd="0" destOrd="0" presId="urn:microsoft.com/office/officeart/2005/8/layout/hProcess9"/>
    <dgm:cxn modelId="{8E6CA62A-BC20-4F10-8AD4-4533C90C61AC}" type="presParOf" srcId="{7D323D3E-F0C8-4B21-ADCB-5E8CF797C423}" destId="{AAFD7945-8578-497E-A190-1FF485843853}" srcOrd="0" destOrd="0" presId="urn:microsoft.com/office/officeart/2005/8/layout/hProcess9"/>
    <dgm:cxn modelId="{09B77C38-F468-4DA6-8F06-57F884B0727B}" type="presParOf" srcId="{7D323D3E-F0C8-4B21-ADCB-5E8CF797C423}" destId="{5FF3DF46-6B0E-47F5-93FA-03BCE93BF93D}" srcOrd="1" destOrd="0" presId="urn:microsoft.com/office/officeart/2005/8/layout/hProcess9"/>
    <dgm:cxn modelId="{318B42EB-3D80-4DD4-87E0-3B7F8E2D77E8}" type="presParOf" srcId="{5FF3DF46-6B0E-47F5-93FA-03BCE93BF93D}" destId="{C4F37FCC-22F0-453E-9E65-0622F2F5DE21}" srcOrd="0" destOrd="0" presId="urn:microsoft.com/office/officeart/2005/8/layout/hProcess9"/>
    <dgm:cxn modelId="{23BFEB31-6BD0-4159-9133-9698D65AEF37}" type="presParOf" srcId="{5FF3DF46-6B0E-47F5-93FA-03BCE93BF93D}" destId="{AF8498DB-3A09-4AF6-9CF9-9D8B7667A5CB}" srcOrd="1" destOrd="0" presId="urn:microsoft.com/office/officeart/2005/8/layout/hProcess9"/>
    <dgm:cxn modelId="{98AB1272-507D-492D-9EA8-94CEAA54FB7F}" type="presParOf" srcId="{5FF3DF46-6B0E-47F5-93FA-03BCE93BF93D}" destId="{C104A41F-CE16-4C90-90DA-43D4D4CC4E54}"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4550E-40A4-4ACF-B2C5-5831A61251A7}">
      <dsp:nvSpPr>
        <dsp:cNvPr id="0" name=""/>
        <dsp:cNvSpPr/>
      </dsp:nvSpPr>
      <dsp:spPr>
        <a:xfrm>
          <a:off x="914399" y="0"/>
          <a:ext cx="9144000" cy="5418667"/>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90906-2478-4DFB-879B-51D462453E83}">
      <dsp:nvSpPr>
        <dsp:cNvPr id="0" name=""/>
        <dsp:cNvSpPr/>
      </dsp:nvSpPr>
      <dsp:spPr>
        <a:xfrm>
          <a:off x="2265419" y="514773"/>
          <a:ext cx="3200393" cy="21945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NEI</a:t>
          </a:r>
        </a:p>
        <a:p>
          <a:pPr marL="0" lvl="0" indent="0" algn="ctr" defTabSz="1422400">
            <a:lnSpc>
              <a:spcPct val="90000"/>
            </a:lnSpc>
            <a:spcBef>
              <a:spcPct val="0"/>
            </a:spcBef>
            <a:spcAft>
              <a:spcPct val="35000"/>
            </a:spcAft>
            <a:buNone/>
          </a:pPr>
          <a:r>
            <a:rPr lang="en-US" sz="2600" b="1" kern="1200">
              <a:solidFill>
                <a:schemeClr val="tx1"/>
              </a:solidFill>
              <a:latin typeface="Arial" panose="020B0604020202020204" pitchFamily="34" charset="0"/>
              <a:cs typeface="Arial" panose="020B0604020202020204" pitchFamily="34" charset="0"/>
            </a:rPr>
            <a:t>Negin Atri</a:t>
          </a:r>
        </a:p>
      </dsp:txBody>
      <dsp:txXfrm>
        <a:off x="2372548" y="621902"/>
        <a:ext cx="2986135" cy="1980298"/>
      </dsp:txXfrm>
    </dsp:sp>
    <dsp:sp modelId="{0BB9F2C5-79B8-4FBF-A525-EC82AA5DCAB9}">
      <dsp:nvSpPr>
        <dsp:cNvPr id="0" name=""/>
        <dsp:cNvSpPr/>
      </dsp:nvSpPr>
      <dsp:spPr>
        <a:xfrm>
          <a:off x="5657114" y="514773"/>
          <a:ext cx="3200393" cy="21945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Network Chairs</a:t>
          </a:r>
        </a:p>
        <a:p>
          <a:pPr marL="0" lvl="0" indent="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Jennifer Sun  </a:t>
          </a:r>
        </a:p>
        <a:p>
          <a:pPr marL="0" lvl="0" indent="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Daniel Martin</a:t>
          </a:r>
        </a:p>
      </dsp:txBody>
      <dsp:txXfrm>
        <a:off x="5764243" y="621902"/>
        <a:ext cx="2986135" cy="1980298"/>
      </dsp:txXfrm>
    </dsp:sp>
    <dsp:sp modelId="{14E91286-F6BE-4B00-9411-BC561BF4A6AE}">
      <dsp:nvSpPr>
        <dsp:cNvPr id="0" name=""/>
        <dsp:cNvSpPr/>
      </dsp:nvSpPr>
      <dsp:spPr>
        <a:xfrm>
          <a:off x="2286003" y="2861598"/>
          <a:ext cx="3200393" cy="21945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Coordinating Center</a:t>
          </a:r>
        </a:p>
        <a:p>
          <a:pPr marL="0" lvl="0" indent="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Adam Glassman </a:t>
          </a:r>
        </a:p>
        <a:p>
          <a:pPr marL="0" lvl="0" indent="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Cindy Stockdale</a:t>
          </a:r>
        </a:p>
      </dsp:txBody>
      <dsp:txXfrm>
        <a:off x="2393132" y="2968727"/>
        <a:ext cx="2986135" cy="1980298"/>
      </dsp:txXfrm>
    </dsp:sp>
    <dsp:sp modelId="{08C2D33F-BD88-4A07-AE36-CB5DB1E887B7}">
      <dsp:nvSpPr>
        <dsp:cNvPr id="0" name=""/>
        <dsp:cNvSpPr/>
      </dsp:nvSpPr>
      <dsp:spPr>
        <a:xfrm>
          <a:off x="5638791" y="2893128"/>
          <a:ext cx="3200393" cy="21945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Arial" panose="020B0604020202020204" pitchFamily="34" charset="0"/>
              <a:cs typeface="Arial" panose="020B0604020202020204" pitchFamily="34" charset="0"/>
            </a:rPr>
            <a:t>Clinical Sites</a:t>
          </a:r>
        </a:p>
        <a:p>
          <a:pPr marL="0" lvl="0" indent="0" algn="ctr" defTabSz="1422400">
            <a:lnSpc>
              <a:spcPct val="90000"/>
            </a:lnSpc>
            <a:spcBef>
              <a:spcPct val="0"/>
            </a:spcBef>
            <a:spcAft>
              <a:spcPct val="35000"/>
            </a:spcAft>
            <a:buNone/>
          </a:pPr>
          <a:r>
            <a:rPr lang="en-US" sz="2600" b="1" kern="1200">
              <a:latin typeface="Arial" panose="020B0604020202020204" pitchFamily="34" charset="0"/>
              <a:ea typeface="+mn-ea"/>
              <a:cs typeface="Arial" panose="020B0604020202020204" pitchFamily="34" charset="0"/>
            </a:rPr>
            <a:t>426 Active Investigators</a:t>
          </a:r>
        </a:p>
      </dsp:txBody>
      <dsp:txXfrm>
        <a:off x="5745920" y="3000257"/>
        <a:ext cx="2986135" cy="1980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EEEB8-F7F2-48A7-8C8C-CF29A869773A}">
      <dsp:nvSpPr>
        <dsp:cNvPr id="0" name=""/>
        <dsp:cNvSpPr/>
      </dsp:nvSpPr>
      <dsp:spPr>
        <a:xfrm>
          <a:off x="2048304" y="589"/>
          <a:ext cx="2107406" cy="842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rPr>
            <a:t>Baseline (0)</a:t>
          </a:r>
        </a:p>
      </dsp:txBody>
      <dsp:txXfrm>
        <a:off x="2469785" y="589"/>
        <a:ext cx="1264444" cy="842962"/>
      </dsp:txXfrm>
    </dsp:sp>
    <dsp:sp modelId="{84E14B62-64D8-40A9-A675-6178DB337F87}">
      <dsp:nvSpPr>
        <dsp:cNvPr id="0" name=""/>
        <dsp:cNvSpPr/>
      </dsp:nvSpPr>
      <dsp:spPr>
        <a:xfrm>
          <a:off x="3881747" y="72241"/>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1</a:t>
          </a:r>
        </a:p>
      </dsp:txBody>
      <dsp:txXfrm>
        <a:off x="4231576" y="72241"/>
        <a:ext cx="1049489" cy="699658"/>
      </dsp:txXfrm>
    </dsp:sp>
    <dsp:sp modelId="{25A045F5-C83F-4401-A889-3560CC20B751}">
      <dsp:nvSpPr>
        <dsp:cNvPr id="0" name=""/>
        <dsp:cNvSpPr/>
      </dsp:nvSpPr>
      <dsp:spPr>
        <a:xfrm>
          <a:off x="5386014" y="72241"/>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2</a:t>
          </a:r>
        </a:p>
      </dsp:txBody>
      <dsp:txXfrm>
        <a:off x="5735843" y="72241"/>
        <a:ext cx="1049489" cy="699658"/>
      </dsp:txXfrm>
    </dsp:sp>
    <dsp:sp modelId="{04F98787-0312-4C66-868D-5F50FEB70849}">
      <dsp:nvSpPr>
        <dsp:cNvPr id="0" name=""/>
        <dsp:cNvSpPr/>
      </dsp:nvSpPr>
      <dsp:spPr>
        <a:xfrm>
          <a:off x="6890280" y="72241"/>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4</a:t>
          </a:r>
        </a:p>
      </dsp:txBody>
      <dsp:txXfrm>
        <a:off x="7240109" y="72241"/>
        <a:ext cx="1049489" cy="699658"/>
      </dsp:txXfrm>
    </dsp:sp>
    <dsp:sp modelId="{EAE28580-471C-420D-A2C4-10E48146D4F1}">
      <dsp:nvSpPr>
        <dsp:cNvPr id="0" name=""/>
        <dsp:cNvSpPr/>
      </dsp:nvSpPr>
      <dsp:spPr>
        <a:xfrm>
          <a:off x="8394547" y="72241"/>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8</a:t>
          </a:r>
        </a:p>
      </dsp:txBody>
      <dsp:txXfrm>
        <a:off x="8744376" y="72241"/>
        <a:ext cx="1049489" cy="699658"/>
      </dsp:txXfrm>
    </dsp:sp>
    <dsp:sp modelId="{A5274BCD-C719-4BE1-AA88-D3602F4E9E7E}">
      <dsp:nvSpPr>
        <dsp:cNvPr id="0" name=""/>
        <dsp:cNvSpPr/>
      </dsp:nvSpPr>
      <dsp:spPr>
        <a:xfrm>
          <a:off x="2048304" y="961567"/>
          <a:ext cx="2107406" cy="842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rPr>
            <a:t>Month 12</a:t>
          </a:r>
        </a:p>
      </dsp:txBody>
      <dsp:txXfrm>
        <a:off x="2469785" y="961567"/>
        <a:ext cx="1264444" cy="842962"/>
      </dsp:txXfrm>
    </dsp:sp>
    <dsp:sp modelId="{2C15F800-8633-4A8A-9BF7-BA7C78DFE4D3}">
      <dsp:nvSpPr>
        <dsp:cNvPr id="0" name=""/>
        <dsp:cNvSpPr/>
      </dsp:nvSpPr>
      <dsp:spPr>
        <a:xfrm>
          <a:off x="3881747" y="1033218"/>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16</a:t>
          </a:r>
        </a:p>
      </dsp:txBody>
      <dsp:txXfrm>
        <a:off x="4231576" y="1033218"/>
        <a:ext cx="1049489" cy="699658"/>
      </dsp:txXfrm>
    </dsp:sp>
    <dsp:sp modelId="{ED9E7E9A-9C30-4424-8249-E388F5577333}">
      <dsp:nvSpPr>
        <dsp:cNvPr id="0" name=""/>
        <dsp:cNvSpPr/>
      </dsp:nvSpPr>
      <dsp:spPr>
        <a:xfrm>
          <a:off x="5386014" y="1033218"/>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20</a:t>
          </a:r>
        </a:p>
      </dsp:txBody>
      <dsp:txXfrm>
        <a:off x="5735843" y="1033218"/>
        <a:ext cx="1049489" cy="699658"/>
      </dsp:txXfrm>
    </dsp:sp>
    <dsp:sp modelId="{CD95B3A2-8058-4A90-96DF-F7BA8E02E86B}">
      <dsp:nvSpPr>
        <dsp:cNvPr id="0" name=""/>
        <dsp:cNvSpPr/>
      </dsp:nvSpPr>
      <dsp:spPr>
        <a:xfrm>
          <a:off x="2048304" y="1922544"/>
          <a:ext cx="2107406" cy="842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rPr>
            <a:t>Month 24</a:t>
          </a:r>
        </a:p>
      </dsp:txBody>
      <dsp:txXfrm>
        <a:off x="2469785" y="1922544"/>
        <a:ext cx="1264444" cy="842962"/>
      </dsp:txXfrm>
    </dsp:sp>
    <dsp:sp modelId="{9721E584-4174-4F0C-A7DE-78AAD6679822}">
      <dsp:nvSpPr>
        <dsp:cNvPr id="0" name=""/>
        <dsp:cNvSpPr/>
      </dsp:nvSpPr>
      <dsp:spPr>
        <a:xfrm>
          <a:off x="3881747" y="1994196"/>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28</a:t>
          </a:r>
        </a:p>
      </dsp:txBody>
      <dsp:txXfrm>
        <a:off x="4231576" y="1994196"/>
        <a:ext cx="1049489" cy="699658"/>
      </dsp:txXfrm>
    </dsp:sp>
    <dsp:sp modelId="{5E2BB02E-B6F9-4738-B800-7B6914A724F4}">
      <dsp:nvSpPr>
        <dsp:cNvPr id="0" name=""/>
        <dsp:cNvSpPr/>
      </dsp:nvSpPr>
      <dsp:spPr>
        <a:xfrm>
          <a:off x="5386014" y="1994196"/>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32</a:t>
          </a:r>
        </a:p>
      </dsp:txBody>
      <dsp:txXfrm>
        <a:off x="5735843" y="1994196"/>
        <a:ext cx="1049489" cy="699658"/>
      </dsp:txXfrm>
    </dsp:sp>
    <dsp:sp modelId="{D5EF5576-7AC8-4D8D-9ABC-23918973A908}">
      <dsp:nvSpPr>
        <dsp:cNvPr id="0" name=""/>
        <dsp:cNvSpPr/>
      </dsp:nvSpPr>
      <dsp:spPr>
        <a:xfrm>
          <a:off x="2048304" y="2883521"/>
          <a:ext cx="2107406" cy="842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rPr>
            <a:t>Month 36</a:t>
          </a:r>
        </a:p>
      </dsp:txBody>
      <dsp:txXfrm>
        <a:off x="2469785" y="2883521"/>
        <a:ext cx="1264444" cy="842962"/>
      </dsp:txXfrm>
    </dsp:sp>
    <dsp:sp modelId="{3CFADF9B-D2A6-45BE-9B55-31FA9B82BC25}">
      <dsp:nvSpPr>
        <dsp:cNvPr id="0" name=""/>
        <dsp:cNvSpPr/>
      </dsp:nvSpPr>
      <dsp:spPr>
        <a:xfrm>
          <a:off x="3881747" y="2955173"/>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40</a:t>
          </a:r>
        </a:p>
      </dsp:txBody>
      <dsp:txXfrm>
        <a:off x="4231576" y="2955173"/>
        <a:ext cx="1049489" cy="699658"/>
      </dsp:txXfrm>
    </dsp:sp>
    <dsp:sp modelId="{91775B59-055F-4726-B654-D6EC97E32870}">
      <dsp:nvSpPr>
        <dsp:cNvPr id="0" name=""/>
        <dsp:cNvSpPr/>
      </dsp:nvSpPr>
      <dsp:spPr>
        <a:xfrm>
          <a:off x="5386014" y="2955173"/>
          <a:ext cx="1749147" cy="69965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44</a:t>
          </a:r>
        </a:p>
      </dsp:txBody>
      <dsp:txXfrm>
        <a:off x="5735843" y="2955173"/>
        <a:ext cx="1049489" cy="699658"/>
      </dsp:txXfrm>
    </dsp:sp>
    <dsp:sp modelId="{BE85A6AA-458B-4E38-A3EE-6B89D063ABD4}">
      <dsp:nvSpPr>
        <dsp:cNvPr id="0" name=""/>
        <dsp:cNvSpPr/>
      </dsp:nvSpPr>
      <dsp:spPr>
        <a:xfrm>
          <a:off x="2048304" y="3844498"/>
          <a:ext cx="2107406" cy="842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rPr>
            <a:t>Final Visit (48M)</a:t>
          </a:r>
        </a:p>
      </dsp:txBody>
      <dsp:txXfrm>
        <a:off x="2469785" y="3844498"/>
        <a:ext cx="1264444" cy="842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D7945-8578-497E-A190-1FF485843853}">
      <dsp:nvSpPr>
        <dsp:cNvPr id="0" name=""/>
        <dsp:cNvSpPr/>
      </dsp:nvSpPr>
      <dsp:spPr>
        <a:xfrm>
          <a:off x="563793" y="0"/>
          <a:ext cx="6389658" cy="3803073"/>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4F37FCC-22F0-453E-9E65-0622F2F5DE21}">
      <dsp:nvSpPr>
        <dsp:cNvPr id="0" name=""/>
        <dsp:cNvSpPr/>
      </dsp:nvSpPr>
      <dsp:spPr>
        <a:xfrm>
          <a:off x="2842" y="1066800"/>
          <a:ext cx="3631303" cy="16694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6 months </a:t>
          </a:r>
        </a:p>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on oral</a:t>
          </a:r>
        </a:p>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study drug</a:t>
          </a:r>
        </a:p>
      </dsp:txBody>
      <dsp:txXfrm>
        <a:off x="84339" y="1148297"/>
        <a:ext cx="3468309" cy="1506478"/>
      </dsp:txXfrm>
    </dsp:sp>
    <dsp:sp modelId="{C104A41F-CE16-4C90-90DA-43D4D4CC4E54}">
      <dsp:nvSpPr>
        <dsp:cNvPr id="0" name=""/>
        <dsp:cNvSpPr/>
      </dsp:nvSpPr>
      <dsp:spPr>
        <a:xfrm>
          <a:off x="3983213" y="1066800"/>
          <a:ext cx="3531188" cy="16694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6 months </a:t>
          </a:r>
        </a:p>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follow-up </a:t>
          </a:r>
        </a:p>
        <a:p>
          <a:pPr marL="0" lvl="0" indent="0" algn="ctr" defTabSz="1244600">
            <a:lnSpc>
              <a:spcPct val="90000"/>
            </a:lnSpc>
            <a:spcBef>
              <a:spcPct val="0"/>
            </a:spcBef>
            <a:spcAft>
              <a:spcPct val="35000"/>
            </a:spcAft>
            <a:buNone/>
          </a:pPr>
          <a:r>
            <a:rPr lang="en-US" sz="2800" b="1" kern="1200">
              <a:solidFill>
                <a:schemeClr val="bg2"/>
              </a:solidFill>
              <a:latin typeface="Arial" panose="020B0604020202020204" pitchFamily="34" charset="0"/>
              <a:cs typeface="Arial" panose="020B0604020202020204" pitchFamily="34" charset="0"/>
            </a:rPr>
            <a:t>(no study drug)</a:t>
          </a:r>
        </a:p>
      </dsp:txBody>
      <dsp:txXfrm>
        <a:off x="4064710" y="1148297"/>
        <a:ext cx="3368194" cy="150647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0.03333</cdr:x>
      <cdr:y>0.875</cdr:y>
    </cdr:from>
    <cdr:to>
      <cdr:x>0.20833</cdr:x>
      <cdr:y>0.90909</cdr:y>
    </cdr:to>
    <cdr:sp macro="" textlink="">
      <cdr:nvSpPr>
        <cdr:cNvPr id="3" name="TextBox 2"/>
        <cdr:cNvSpPr txBox="1"/>
      </cdr:nvSpPr>
      <cdr:spPr>
        <a:xfrm xmlns:a="http://schemas.openxmlformats.org/drawingml/2006/main">
          <a:off x="304800" y="5867400"/>
          <a:ext cx="1600200" cy="2286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0.8836</cdr:x>
      <cdr:y>0.33618</cdr:y>
    </cdr:from>
    <cdr:to>
      <cdr:x>0.98412</cdr:x>
      <cdr:y>0.40817</cdr:y>
    </cdr:to>
    <cdr:sp macro="" textlink="">
      <cdr:nvSpPr>
        <cdr:cNvPr id="2" name="TextBox 6"/>
        <cdr:cNvSpPr txBox="1"/>
      </cdr:nvSpPr>
      <cdr:spPr>
        <a:xfrm xmlns:a="http://schemas.openxmlformats.org/drawingml/2006/main">
          <a:off x="7902779" y="1868382"/>
          <a:ext cx="89900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rgbClr val="73FEFF"/>
              </a:solidFill>
            </a:rPr>
            <a:t>+13.3</a:t>
          </a:r>
        </a:p>
      </cdr:txBody>
    </cdr:sp>
  </cdr:relSizeAnchor>
  <cdr:relSizeAnchor xmlns:cdr="http://schemas.openxmlformats.org/drawingml/2006/chartDrawing">
    <cdr:from>
      <cdr:x>0.89212</cdr:x>
      <cdr:y>0.24679</cdr:y>
    </cdr:from>
    <cdr:to>
      <cdr:x>0.99148</cdr:x>
      <cdr:y>0.31878</cdr:y>
    </cdr:to>
    <cdr:sp macro="" textlink="">
      <cdr:nvSpPr>
        <cdr:cNvPr id="3" name="TextBox 6"/>
        <cdr:cNvSpPr txBox="1"/>
      </cdr:nvSpPr>
      <cdr:spPr>
        <a:xfrm xmlns:a="http://schemas.openxmlformats.org/drawingml/2006/main">
          <a:off x="7978980" y="1371581"/>
          <a:ext cx="888632"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rgbClr val="FFFF00"/>
              </a:solidFill>
            </a:rPr>
            <a:t>+16.1</a:t>
          </a:r>
        </a:p>
      </cdr:txBody>
    </cdr:sp>
  </cdr:relSizeAnchor>
  <cdr:relSizeAnchor xmlns:cdr="http://schemas.openxmlformats.org/drawingml/2006/chartDrawing">
    <cdr:from>
      <cdr:x>0.89212</cdr:x>
      <cdr:y>0.17263</cdr:y>
    </cdr:from>
    <cdr:to>
      <cdr:x>0.98759</cdr:x>
      <cdr:y>0.24462</cdr:y>
    </cdr:to>
    <cdr:sp macro="" textlink="">
      <cdr:nvSpPr>
        <cdr:cNvPr id="4" name="TextBox 26"/>
        <cdr:cNvSpPr txBox="1"/>
      </cdr:nvSpPr>
      <cdr:spPr>
        <a:xfrm xmlns:a="http://schemas.openxmlformats.org/drawingml/2006/main">
          <a:off x="7978980" y="959423"/>
          <a:ext cx="85384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chemeClr val="accent6"/>
              </a:solidFill>
            </a:rPr>
            <a:t>+18.1</a:t>
          </a:r>
        </a:p>
      </cdr:txBody>
    </cdr:sp>
  </cdr:relSizeAnchor>
  <cdr:relSizeAnchor xmlns:cdr="http://schemas.openxmlformats.org/drawingml/2006/chartDrawing">
    <cdr:from>
      <cdr:x>0.43528</cdr:x>
      <cdr:y>0.36987</cdr:y>
    </cdr:from>
    <cdr:to>
      <cdr:x>0.51645</cdr:x>
      <cdr:y>0.44186</cdr:y>
    </cdr:to>
    <cdr:sp macro="" textlink="">
      <cdr:nvSpPr>
        <cdr:cNvPr id="5" name="TextBox 6"/>
        <cdr:cNvSpPr txBox="1"/>
      </cdr:nvSpPr>
      <cdr:spPr>
        <a:xfrm xmlns:a="http://schemas.openxmlformats.org/drawingml/2006/main">
          <a:off x="3844762" y="2055607"/>
          <a:ext cx="716973"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rgbClr val="FFFF00"/>
              </a:solidFill>
            </a:rPr>
            <a:t>+8.6</a:t>
          </a:r>
        </a:p>
      </cdr:txBody>
    </cdr:sp>
  </cdr:relSizeAnchor>
  <cdr:relSizeAnchor xmlns:cdr="http://schemas.openxmlformats.org/drawingml/2006/chartDrawing">
    <cdr:from>
      <cdr:x>0.43528</cdr:x>
      <cdr:y>0.4177</cdr:y>
    </cdr:from>
    <cdr:to>
      <cdr:x>0.51292</cdr:x>
      <cdr:y>0.4897</cdr:y>
    </cdr:to>
    <cdr:sp macro="" textlink="">
      <cdr:nvSpPr>
        <cdr:cNvPr id="6" name="TextBox 26"/>
        <cdr:cNvSpPr txBox="1"/>
      </cdr:nvSpPr>
      <cdr:spPr>
        <a:xfrm xmlns:a="http://schemas.openxmlformats.org/drawingml/2006/main">
          <a:off x="3844762" y="2321467"/>
          <a:ext cx="68579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chemeClr val="accent6"/>
              </a:solidFill>
            </a:rPr>
            <a:t>+7.8</a:t>
          </a:r>
        </a:p>
      </cdr:txBody>
    </cdr:sp>
  </cdr:relSizeAnchor>
  <cdr:relSizeAnchor xmlns:cdr="http://schemas.openxmlformats.org/drawingml/2006/chartDrawing">
    <cdr:from>
      <cdr:x>0.43528</cdr:x>
      <cdr:y>0.54843</cdr:y>
    </cdr:from>
    <cdr:to>
      <cdr:x>0.51645</cdr:x>
      <cdr:y>0.62042</cdr:y>
    </cdr:to>
    <cdr:sp macro="" textlink="">
      <cdr:nvSpPr>
        <cdr:cNvPr id="7" name="TextBox 6"/>
        <cdr:cNvSpPr txBox="1"/>
      </cdr:nvSpPr>
      <cdr:spPr>
        <a:xfrm xmlns:a="http://schemas.openxmlformats.org/drawingml/2006/main">
          <a:off x="3844762" y="3047999"/>
          <a:ext cx="716973"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2000" b="1" dirty="0">
              <a:solidFill>
                <a:srgbClr val="73FEFF"/>
              </a:solidFill>
            </a:rPr>
            <a:t>+6.8</a:t>
          </a:r>
        </a:p>
      </cdr:txBody>
    </cdr:sp>
  </cdr:relSizeAnchor>
</c:userShapes>
</file>

<file path=ppt/drawings/drawing3.xml><?xml version="1.0" encoding="utf-8"?>
<c:userShapes xmlns:c="http://schemas.openxmlformats.org/drawingml/2006/chart">
  <cdr:relSizeAnchor xmlns:cdr="http://schemas.openxmlformats.org/drawingml/2006/chartDrawing">
    <cdr:from>
      <cdr:x>0.11393</cdr:x>
      <cdr:y>0.41768</cdr:y>
    </cdr:from>
    <cdr:to>
      <cdr:x>0.17554</cdr:x>
      <cdr:y>0.46289</cdr:y>
    </cdr:to>
    <cdr:sp macro="" textlink="">
      <cdr:nvSpPr>
        <cdr:cNvPr id="2" name="Text Box 1"/>
        <cdr:cNvSpPr txBox="1"/>
      </cdr:nvSpPr>
      <cdr:spPr>
        <a:xfrm xmlns:a="http://schemas.openxmlformats.org/drawingml/2006/main">
          <a:off x="779227" y="1542553"/>
          <a:ext cx="421419" cy="1669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0.23828</cdr:x>
      <cdr:y>0.87454</cdr:y>
    </cdr:from>
    <cdr:to>
      <cdr:x>0.36937</cdr:x>
      <cdr:y>0.93424</cdr:y>
    </cdr:to>
    <cdr:sp macro="" textlink="">
      <cdr:nvSpPr>
        <cdr:cNvPr id="4" name="TextBox 1"/>
        <cdr:cNvSpPr txBox="1"/>
      </cdr:nvSpPr>
      <cdr:spPr>
        <a:xfrm xmlns:a="http://schemas.openxmlformats.org/drawingml/2006/main">
          <a:off x="2654466" y="4716609"/>
          <a:ext cx="1460334" cy="3219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rgbClr val="5B9BD5"/>
              </a:solidFill>
            </a:rPr>
            <a:t>N = 64</a:t>
          </a:r>
        </a:p>
      </cdr:txBody>
    </cdr:sp>
  </cdr:relSizeAnchor>
  <cdr:relSizeAnchor xmlns:cdr="http://schemas.openxmlformats.org/drawingml/2006/chartDrawing">
    <cdr:from>
      <cdr:x>0.85799</cdr:x>
      <cdr:y>0.87588</cdr:y>
    </cdr:from>
    <cdr:to>
      <cdr:x>0.98908</cdr:x>
      <cdr:y>0.93558</cdr:y>
    </cdr:to>
    <cdr:sp macro="" textlink="">
      <cdr:nvSpPr>
        <cdr:cNvPr id="8" name="TextBox 1"/>
        <cdr:cNvSpPr txBox="1"/>
      </cdr:nvSpPr>
      <cdr:spPr>
        <a:xfrm xmlns:a="http://schemas.openxmlformats.org/drawingml/2006/main">
          <a:off x="9557934" y="4723856"/>
          <a:ext cx="1460334" cy="3219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rgbClr val="5B9BD5"/>
              </a:solidFill>
            </a:rPr>
            <a:t>N = 64</a:t>
          </a:r>
        </a:p>
      </cdr:txBody>
    </cdr:sp>
  </cdr:relSizeAnchor>
</c:userShapes>
</file>

<file path=ppt/drawings/drawing4.xml><?xml version="1.0" encoding="utf-8"?>
<c:userShapes xmlns:c="http://schemas.openxmlformats.org/drawingml/2006/chart">
  <cdr:relSizeAnchor xmlns:cdr="http://schemas.openxmlformats.org/drawingml/2006/chartDrawing">
    <cdr:from>
      <cdr:x>0.11393</cdr:x>
      <cdr:y>0.41768</cdr:y>
    </cdr:from>
    <cdr:to>
      <cdr:x>0.17554</cdr:x>
      <cdr:y>0.46289</cdr:y>
    </cdr:to>
    <cdr:sp macro="" textlink="">
      <cdr:nvSpPr>
        <cdr:cNvPr id="2" name="Text Box 1"/>
        <cdr:cNvSpPr txBox="1"/>
      </cdr:nvSpPr>
      <cdr:spPr>
        <a:xfrm xmlns:a="http://schemas.openxmlformats.org/drawingml/2006/main">
          <a:off x="779227" y="1542553"/>
          <a:ext cx="421419" cy="1669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5.xml><?xml version="1.0" encoding="utf-8"?>
<c:userShapes xmlns:c="http://schemas.openxmlformats.org/drawingml/2006/chart">
  <cdr:relSizeAnchor xmlns:cdr="http://schemas.openxmlformats.org/drawingml/2006/chartDrawing">
    <cdr:from>
      <cdr:x>0.11393</cdr:x>
      <cdr:y>0.41768</cdr:y>
    </cdr:from>
    <cdr:to>
      <cdr:x>0.17554</cdr:x>
      <cdr:y>0.46289</cdr:y>
    </cdr:to>
    <cdr:sp macro="" textlink="">
      <cdr:nvSpPr>
        <cdr:cNvPr id="2" name="Text Box 1"/>
        <cdr:cNvSpPr txBox="1"/>
      </cdr:nvSpPr>
      <cdr:spPr>
        <a:xfrm xmlns:a="http://schemas.openxmlformats.org/drawingml/2006/main">
          <a:off x="779227" y="1542553"/>
          <a:ext cx="421419" cy="1669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0.12046</cdr:x>
      <cdr:y>0.03807</cdr:y>
    </cdr:from>
    <cdr:to>
      <cdr:x>0.91393</cdr:x>
      <cdr:y>0.77874</cdr:y>
    </cdr:to>
    <cdr:grpSp>
      <cdr:nvGrpSpPr>
        <cdr:cNvPr id="3" name="Group 2">
          <a:extLst xmlns:a="http://schemas.openxmlformats.org/drawingml/2006/main">
            <a:ext uri="{FF2B5EF4-FFF2-40B4-BE49-F238E27FC236}">
              <a16:creationId xmlns:a16="http://schemas.microsoft.com/office/drawing/2014/main" id="{BB12CA93-3855-7393-1238-8E12382FADEA}"/>
            </a:ext>
          </a:extLst>
        </cdr:cNvPr>
        <cdr:cNvGrpSpPr/>
      </cdr:nvGrpSpPr>
      <cdr:grpSpPr>
        <a:xfrm xmlns:a="http://schemas.openxmlformats.org/drawingml/2006/main">
          <a:off x="1341917" y="205322"/>
          <a:ext cx="8839205" cy="3994636"/>
          <a:chOff x="1752600" y="1491728"/>
          <a:chExt cx="8839200" cy="3994672"/>
        </a:xfrm>
      </cdr:grpSpPr>
      <cdr:sp macro="" textlink="">
        <cdr:nvSpPr>
          <cdr:cNvPr id="4" name="Left Arrow 3"/>
          <cdr:cNvSpPr/>
        </cdr:nvSpPr>
        <cdr:spPr>
          <a:xfrm xmlns:a="http://schemas.openxmlformats.org/drawingml/2006/main">
            <a:off x="1752600" y="4806151"/>
            <a:ext cx="1752600" cy="572264"/>
          </a:xfrm>
          <a:prstGeom xmlns:a="http://schemas.openxmlformats.org/drawingml/2006/main" prst="leftArrow">
            <a:avLst/>
          </a:prstGeom>
          <a:solidFill xmlns:a="http://schemas.openxmlformats.org/drawingml/2006/main">
            <a:schemeClr val="tx2">
              <a:lumMod val="90000"/>
            </a:schemeClr>
          </a:solidFill>
          <a:ln xmlns:a="http://schemas.openxmlformats.org/drawingml/2006/main">
            <a:solidFill>
              <a:schemeClr val="accent6">
                <a:lumMod val="40000"/>
                <a:lumOff val="6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eaLnBrk="1" hangingPunct="1">
              <a:lnSpc>
                <a:spcPct val="115000"/>
              </a:lnSpc>
              <a:spcBef>
                <a:spcPts val="0"/>
              </a:spcBef>
              <a:spcAft>
                <a:spcPts val="0"/>
              </a:spcAft>
              <a:defRPr/>
            </a:pPr>
            <a:r>
              <a:rPr lang="en-US" sz="1600" b="1" dirty="0">
                <a:solidFill>
                  <a:schemeClr val="bg2"/>
                </a:solidFill>
                <a:ea typeface="Calibri"/>
                <a:cs typeface="Times New Roman"/>
              </a:rPr>
              <a:t>Run-In</a:t>
            </a:r>
            <a:endParaRPr lang="en-US" sz="1600" dirty="0">
              <a:solidFill>
                <a:schemeClr val="bg2"/>
              </a:solidFill>
              <a:ea typeface="Calibri"/>
              <a:cs typeface="Times New Roman"/>
            </a:endParaRPr>
          </a:p>
        </cdr:txBody>
      </cdr:sp>
      <cdr:cxnSp macro="">
        <cdr:nvCxnSpPr>
          <cdr:cNvPr id="5" name="Straight Connector 4">
            <a:extLst xmlns:a="http://schemas.openxmlformats.org/drawingml/2006/main">
              <a:ext uri="{FF2B5EF4-FFF2-40B4-BE49-F238E27FC236}">
                <a16:creationId xmlns:a16="http://schemas.microsoft.com/office/drawing/2014/main" id="{F64207A3-CEB2-7AA8-4412-56C9AF78B8AF}"/>
              </a:ext>
            </a:extLst>
          </cdr:cNvPr>
          <cdr:cNvCxnSpPr/>
        </cdr:nvCxnSpPr>
        <cdr:spPr>
          <a:xfrm xmlns:a="http://schemas.openxmlformats.org/drawingml/2006/main" flipH="1" flipV="1">
            <a:off x="3458714" y="1491728"/>
            <a:ext cx="25465" cy="3994672"/>
          </a:xfrm>
          <a:prstGeom xmlns:a="http://schemas.openxmlformats.org/drawingml/2006/main" prst="line">
            <a:avLst/>
          </a:prstGeom>
          <a:ln xmlns:a="http://schemas.openxmlformats.org/drawingml/2006/main">
            <a:solidFill>
              <a:schemeClr val="tx2">
                <a:lumMod val="9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6" name="Right Arrow 5"/>
          <cdr:cNvSpPr/>
        </cdr:nvSpPr>
        <cdr:spPr>
          <a:xfrm xmlns:a="http://schemas.openxmlformats.org/drawingml/2006/main">
            <a:off x="3478924" y="4792717"/>
            <a:ext cx="7112876" cy="585698"/>
          </a:xfrm>
          <a:prstGeom xmlns:a="http://schemas.openxmlformats.org/drawingml/2006/main" prst="rightArrow">
            <a:avLst/>
          </a:prstGeom>
          <a:solidFill xmlns:a="http://schemas.openxmlformats.org/drawingml/2006/main">
            <a:schemeClr val="accent1">
              <a:lumMod val="40000"/>
              <a:lumOff val="60000"/>
            </a:schemeClr>
          </a:solidFill>
          <a:ln xmlns:a="http://schemas.openxmlformats.org/drawingml/2006/main">
            <a:solidFill>
              <a:schemeClr val="tx2">
                <a:lumMod val="9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eaLnBrk="1" hangingPunct="1">
              <a:lnSpc>
                <a:spcPct val="115000"/>
              </a:lnSpc>
              <a:spcBef>
                <a:spcPts val="0"/>
              </a:spcBef>
              <a:spcAft>
                <a:spcPts val="0"/>
              </a:spcAft>
              <a:defRPr/>
            </a:pPr>
            <a:r>
              <a:rPr lang="en-US" sz="2000" b="1" dirty="0">
                <a:solidFill>
                  <a:schemeClr val="bg2"/>
                </a:solidFill>
                <a:ea typeface="Calibri"/>
                <a:cs typeface="Times New Roman"/>
              </a:rPr>
              <a:t>Randomization</a:t>
            </a:r>
            <a:endParaRPr lang="en-US" sz="2000" dirty="0">
              <a:solidFill>
                <a:schemeClr val="bg2"/>
              </a:solidFill>
              <a:ea typeface="Calibri"/>
              <a:cs typeface="Times New Roman"/>
            </a:endParaRPr>
          </a:p>
        </cdr:txBody>
      </cdr:sp>
    </cdr:grpSp>
  </cdr:relSizeAnchor>
</c:userShapes>
</file>

<file path=ppt/drawings/drawing6.xml><?xml version="1.0" encoding="utf-8"?>
<c:userShapes xmlns:c="http://schemas.openxmlformats.org/drawingml/2006/chart">
  <cdr:relSizeAnchor xmlns:cdr="http://schemas.openxmlformats.org/drawingml/2006/chartDrawing">
    <cdr:from>
      <cdr:x>0.5606</cdr:x>
      <cdr:y>0.75495</cdr:y>
    </cdr:from>
    <cdr:to>
      <cdr:x>0.96504</cdr:x>
      <cdr:y>0.82707</cdr:y>
    </cdr:to>
    <cdr:grpSp>
      <cdr:nvGrpSpPr>
        <cdr:cNvPr id="8" name="Group 7">
          <a:extLst xmlns:a="http://schemas.openxmlformats.org/drawingml/2006/main">
            <a:ext uri="{FF2B5EF4-FFF2-40B4-BE49-F238E27FC236}">
              <a16:creationId xmlns:a16="http://schemas.microsoft.com/office/drawing/2014/main" id="{A03DCEE4-5344-7279-9B4A-5CD110314D82}"/>
            </a:ext>
          </a:extLst>
        </cdr:cNvPr>
        <cdr:cNvGrpSpPr/>
      </cdr:nvGrpSpPr>
      <cdr:grpSpPr>
        <a:xfrm xmlns:a="http://schemas.openxmlformats.org/drawingml/2006/main">
          <a:off x="5804270" y="3233362"/>
          <a:ext cx="4187441" cy="308881"/>
          <a:chOff x="5804317" y="3233370"/>
          <a:chExt cx="4187408" cy="308877"/>
        </a:xfrm>
      </cdr:grpSpPr>
      <cdr:sp macro="" textlink="">
        <cdr:nvSpPr>
          <cdr:cNvPr id="2" name="Rectangle 1">
            <a:extLst xmlns:a="http://schemas.openxmlformats.org/drawingml/2006/main">
              <a:ext uri="{FF2B5EF4-FFF2-40B4-BE49-F238E27FC236}">
                <a16:creationId xmlns:a16="http://schemas.microsoft.com/office/drawing/2014/main" id="{C571A3DE-C7CE-1928-2087-09480767AAA9}"/>
              </a:ext>
            </a:extLst>
          </cdr:cNvPr>
          <cdr:cNvSpPr/>
        </cdr:nvSpPr>
        <cdr:spPr bwMode="auto">
          <a:xfrm xmlns:a="http://schemas.openxmlformats.org/drawingml/2006/main">
            <a:off x="5804317" y="3274865"/>
            <a:ext cx="993775" cy="248392"/>
          </a:xfrm>
          <a:prstGeom xmlns:a="http://schemas.openxmlformats.org/drawingml/2006/main" prst="rect">
            <a:avLst/>
          </a:prstGeom>
          <a:solidFill xmlns:a="http://schemas.openxmlformats.org/drawingml/2006/main">
            <a:srgbClr val="022A46"/>
          </a:solidFill>
          <a:ln xmlns:a="http://schemas.openxmlformats.org/drawingml/2006/main" w="1270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91440" tIns="45720" rIns="91440" bIns="45720" numCol="1" rtlCol="0" anchor="ctr"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cdr:txBody>
      </cdr:sp>
      <cdr:sp macro="" textlink="">
        <cdr:nvSpPr>
          <cdr:cNvPr id="3" name="Rectangle 2">
            <a:extLst xmlns:a="http://schemas.openxmlformats.org/drawingml/2006/main">
              <a:ext uri="{FF2B5EF4-FFF2-40B4-BE49-F238E27FC236}">
                <a16:creationId xmlns:a16="http://schemas.microsoft.com/office/drawing/2014/main" id="{516C0D33-4C15-12CE-88A4-AA2E09541B72}"/>
              </a:ext>
            </a:extLst>
          </cdr:cNvPr>
          <cdr:cNvSpPr/>
        </cdr:nvSpPr>
        <cdr:spPr bwMode="auto">
          <a:xfrm xmlns:a="http://schemas.openxmlformats.org/drawingml/2006/main">
            <a:off x="7176465" y="3233370"/>
            <a:ext cx="993775" cy="248392"/>
          </a:xfrm>
          <a:prstGeom xmlns:a="http://schemas.openxmlformats.org/drawingml/2006/main" prst="rect">
            <a:avLst/>
          </a:prstGeom>
          <a:solidFill xmlns:a="http://schemas.openxmlformats.org/drawingml/2006/main">
            <a:srgbClr val="022843"/>
          </a:solidFill>
          <a:ln xmlns:a="http://schemas.openxmlformats.org/drawingml/2006/main" w="1270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91440" tIns="45720" rIns="91440" bIns="4572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cdr:txBody>
      </cdr:sp>
      <cdr:sp macro="" textlink="">
        <cdr:nvSpPr>
          <cdr:cNvPr id="4" name="Rectangle 3">
            <a:extLst xmlns:a="http://schemas.openxmlformats.org/drawingml/2006/main">
              <a:ext uri="{FF2B5EF4-FFF2-40B4-BE49-F238E27FC236}">
                <a16:creationId xmlns:a16="http://schemas.microsoft.com/office/drawing/2014/main" id="{60E9F0C2-289F-C54D-1611-6DC674616BB4}"/>
              </a:ext>
            </a:extLst>
          </cdr:cNvPr>
          <cdr:cNvSpPr/>
        </cdr:nvSpPr>
        <cdr:spPr bwMode="auto">
          <a:xfrm xmlns:a="http://schemas.openxmlformats.org/drawingml/2006/main">
            <a:off x="8620125" y="3293855"/>
            <a:ext cx="1371600" cy="248392"/>
          </a:xfrm>
          <a:prstGeom xmlns:a="http://schemas.openxmlformats.org/drawingml/2006/main" prst="rect">
            <a:avLst/>
          </a:prstGeom>
          <a:solidFill xmlns:a="http://schemas.openxmlformats.org/drawingml/2006/main">
            <a:srgbClr val="02253E"/>
          </a:solidFill>
          <a:ln xmlns:a="http://schemas.openxmlformats.org/drawingml/2006/main" w="1270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91440" tIns="45720" rIns="91440" bIns="4572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0E3D7-762E-4B2E-B8BC-7ED6A08F1809}" type="datetimeFigureOut">
              <a:rPr lang="en-US" smtClean="0"/>
              <a:t>10/19/25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D8C00-B4A2-4645-A7EC-412688EF89DB}" type="slidenum">
              <a:rPr lang="en-US" smtClean="0"/>
              <a:t>‹#›</a:t>
            </a:fld>
            <a:endParaRPr lang="en-US"/>
          </a:p>
        </p:txBody>
      </p:sp>
    </p:spTree>
    <p:extLst>
      <p:ext uri="{BB962C8B-B14F-4D97-AF65-F5344CB8AC3E}">
        <p14:creationId xmlns:p14="http://schemas.microsoft.com/office/powerpoint/2010/main" val="167937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ncbi.nlm.nih.gov/pmc/articles/PMC3078627/#R1" TargetMode="External"/><Relationship Id="rId2" Type="http://schemas.openxmlformats.org/officeDocument/2006/relationships/slide" Target="../slides/slide151.xml"/><Relationship Id="rId1" Type="http://schemas.openxmlformats.org/officeDocument/2006/relationships/notesMaster" Target="../notesMasters/notesMaster1.xml"/><Relationship Id="rId5" Type="http://schemas.openxmlformats.org/officeDocument/2006/relationships/hyperlink" Target="https://www.ncbi.nlm.nih.gov/pmc/articles/PMC3078627/#R3" TargetMode="External"/><Relationship Id="rId4" Type="http://schemas.openxmlformats.org/officeDocument/2006/relationships/hyperlink" Target="https://www.ncbi.nlm.nih.gov/pmc/articles/PMC3078627/#R2"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jamanetwork.com/journals/jamaophthalmology/fullarticle/2795371#eoi220048r12"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436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total studies</a:t>
            </a:r>
          </a:p>
        </p:txBody>
      </p:sp>
      <p:sp>
        <p:nvSpPr>
          <p:cNvPr id="4" name="Slide Number Placeholder 3"/>
          <p:cNvSpPr>
            <a:spLocks noGrp="1"/>
          </p:cNvSpPr>
          <p:nvPr>
            <p:ph type="sldNum" sz="quarter" idx="5"/>
          </p:nvPr>
        </p:nvSpPr>
        <p:spPr/>
        <p:txBody>
          <a:bodyPr/>
          <a:lstStyle/>
          <a:p>
            <a:fld id="{D8384DF4-4443-4083-813B-7C18CC0928A0}" type="slidenum">
              <a:rPr lang="en-US" smtClean="0"/>
              <a:t>18</a:t>
            </a:fld>
            <a:endParaRPr lang="en-US"/>
          </a:p>
        </p:txBody>
      </p:sp>
    </p:spTree>
    <p:extLst>
      <p:ext uri="{BB962C8B-B14F-4D97-AF65-F5344CB8AC3E}">
        <p14:creationId xmlns:p14="http://schemas.microsoft.com/office/powerpoint/2010/main" val="37070181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14132-4197-49A1-8110-C43EC8E4DCC6}" type="slidenum">
              <a:rPr lang="en-US" smtClean="0"/>
              <a:t>141</a:t>
            </a:fld>
            <a:endParaRPr lang="en-US"/>
          </a:p>
        </p:txBody>
      </p:sp>
    </p:spTree>
    <p:extLst>
      <p:ext uri="{BB962C8B-B14F-4D97-AF65-F5344CB8AC3E}">
        <p14:creationId xmlns:p14="http://schemas.microsoft.com/office/powerpoint/2010/main" val="7627535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9358C-2374-E99B-A25F-8362086A8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53494-7BD6-1769-072A-E14B88A97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F14E9-3E41-5A84-D54F-F8D437A0A4D6}"/>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4605332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B7B35-1789-4CF4-7883-F6DB3C934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4C19D-1DE8-7603-6BDD-36965347C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A71D5-C483-26A3-D38E-DF214270E3BF}"/>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20724539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145</a:t>
            </a:fld>
            <a:endParaRPr lang="en-US"/>
          </a:p>
        </p:txBody>
      </p:sp>
    </p:spTree>
    <p:extLst>
      <p:ext uri="{BB962C8B-B14F-4D97-AF65-F5344CB8AC3E}">
        <p14:creationId xmlns:p14="http://schemas.microsoft.com/office/powerpoint/2010/main" val="29134333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147</a:t>
            </a:fld>
            <a:endParaRPr lang="en-US"/>
          </a:p>
        </p:txBody>
      </p:sp>
    </p:spTree>
    <p:extLst>
      <p:ext uri="{BB962C8B-B14F-4D97-AF65-F5344CB8AC3E}">
        <p14:creationId xmlns:p14="http://schemas.microsoft.com/office/powerpoint/2010/main" val="7446262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148</a:t>
            </a:fld>
            <a:endParaRPr lang="en-US"/>
          </a:p>
        </p:txBody>
      </p:sp>
    </p:spTree>
    <p:extLst>
      <p:ext uri="{BB962C8B-B14F-4D97-AF65-F5344CB8AC3E}">
        <p14:creationId xmlns:p14="http://schemas.microsoft.com/office/powerpoint/2010/main" val="29940870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9F74-2770-ED50-B1BC-5BE3A164F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A3CA9-B122-0451-44CB-A153E7094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AD750-D476-E49A-B973-FF96B60C39A5}"/>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224217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cs typeface="Times New Roman"/>
              </a:rPr>
              <a:t>JKS- changed "Identification" to "Validation". Edited text in green box</a:t>
            </a:r>
          </a:p>
        </p:txBody>
      </p:sp>
      <p:sp>
        <p:nvSpPr>
          <p:cNvPr id="4" name="Slide Number Placeholder 3"/>
          <p:cNvSpPr>
            <a:spLocks noGrp="1"/>
          </p:cNvSpPr>
          <p:nvPr>
            <p:ph type="sldNum" sz="quarter" idx="5"/>
          </p:nvPr>
        </p:nvSpPr>
        <p:spPr/>
        <p:txBody>
          <a:bodyPr/>
          <a:lstStyle/>
          <a:p>
            <a:fld id="{0D29BC49-8C39-40E0-8CD5-C366EAB571BD}" type="slidenum">
              <a:rPr lang="en-US" altLang="en-US"/>
              <a:pPr/>
              <a:t>150</a:t>
            </a:fld>
            <a:endParaRPr lang="en-US" altLang="en-US"/>
          </a:p>
        </p:txBody>
      </p:sp>
    </p:spTree>
    <p:extLst>
      <p:ext uri="{BB962C8B-B14F-4D97-AF65-F5344CB8AC3E}">
        <p14:creationId xmlns:p14="http://schemas.microsoft.com/office/powerpoint/2010/main" val="4595600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err="1">
                <a:solidFill>
                  <a:srgbClr val="212121"/>
                </a:solidFill>
                <a:effectLst/>
                <a:latin typeface="Cambria" panose="02040503050406030204" pitchFamily="18" charset="0"/>
              </a:rPr>
              <a:t>exFrom</a:t>
            </a:r>
            <a:r>
              <a:rPr lang="en-US" b="0" i="0">
                <a:solidFill>
                  <a:srgbClr val="212121"/>
                </a:solidFill>
                <a:effectLst/>
                <a:latin typeface="Cambria" panose="02040503050406030204" pitchFamily="18" charset="0"/>
              </a:rPr>
              <a:t> “</a:t>
            </a:r>
            <a:r>
              <a:rPr lang="en-US" b="0" i="0" err="1">
                <a:solidFill>
                  <a:srgbClr val="212121"/>
                </a:solidFill>
                <a:effectLst/>
                <a:latin typeface="Roboto" panose="02000000000000000000" pitchFamily="2" charset="0"/>
              </a:rPr>
              <a:t>Strimbu</a:t>
            </a:r>
            <a:r>
              <a:rPr lang="en-US" b="0" i="0">
                <a:solidFill>
                  <a:srgbClr val="212121"/>
                </a:solidFill>
                <a:effectLst/>
                <a:latin typeface="Roboto" panose="02000000000000000000" pitchFamily="2" charset="0"/>
              </a:rPr>
              <a:t> K, </a:t>
            </a:r>
            <a:r>
              <a:rPr lang="en-US" b="0" i="0" err="1">
                <a:solidFill>
                  <a:srgbClr val="212121"/>
                </a:solidFill>
                <a:effectLst/>
                <a:latin typeface="Roboto" panose="02000000000000000000" pitchFamily="2" charset="0"/>
              </a:rPr>
              <a:t>Tavel</a:t>
            </a:r>
            <a:r>
              <a:rPr lang="en-US" b="0" i="0">
                <a:solidFill>
                  <a:srgbClr val="212121"/>
                </a:solidFill>
                <a:effectLst/>
                <a:latin typeface="Roboto" panose="02000000000000000000" pitchFamily="2" charset="0"/>
              </a:rPr>
              <a:t> JA. What are biomarkers? Curr </a:t>
            </a:r>
            <a:r>
              <a:rPr lang="en-US" b="0" i="0" err="1">
                <a:solidFill>
                  <a:srgbClr val="212121"/>
                </a:solidFill>
                <a:effectLst/>
                <a:latin typeface="Roboto" panose="02000000000000000000" pitchFamily="2" charset="0"/>
              </a:rPr>
              <a:t>Opin</a:t>
            </a:r>
            <a:r>
              <a:rPr lang="en-US" b="0" i="0">
                <a:solidFill>
                  <a:srgbClr val="212121"/>
                </a:solidFill>
                <a:effectLst/>
                <a:latin typeface="Roboto" panose="02000000000000000000" pitchFamily="2" charset="0"/>
              </a:rPr>
              <a:t> HIV AIDS. 2010 Nov;5(6):463-6. </a:t>
            </a:r>
            <a:r>
              <a:rPr lang="en-US" b="0" i="0" err="1">
                <a:solidFill>
                  <a:srgbClr val="212121"/>
                </a:solidFill>
                <a:effectLst/>
                <a:latin typeface="Roboto" panose="02000000000000000000" pitchFamily="2" charset="0"/>
              </a:rPr>
              <a:t>doi</a:t>
            </a:r>
            <a:r>
              <a:rPr lang="en-US" b="0" i="0">
                <a:solidFill>
                  <a:srgbClr val="212121"/>
                </a:solidFill>
                <a:effectLst/>
                <a:latin typeface="Roboto" panose="02000000000000000000" pitchFamily="2" charset="0"/>
              </a:rPr>
              <a:t>: 10.1097/COH.0b013e32833ed177. PMID: 20978388; PMCID: PMC3078627.”:  </a:t>
            </a:r>
            <a:r>
              <a:rPr lang="en-US" b="0" i="0">
                <a:solidFill>
                  <a:srgbClr val="212121"/>
                </a:solidFill>
                <a:effectLst/>
                <a:latin typeface="Cambria" panose="02040503050406030204" pitchFamily="18" charset="0"/>
              </a:rPr>
              <a:t>In 1998, the National Institutes of Health Biomarkers Definitions Working Group defined a biomarker as “a characteristic that is objectively measured and evaluated as an indicator of normal biological processes, pathogenic processes, or pharmacologic responses to a therapeutic intervention.” [</a:t>
            </a:r>
            <a:r>
              <a:rPr lang="en-US" b="0" i="0" u="sng">
                <a:solidFill>
                  <a:srgbClr val="376FAA"/>
                </a:solidFill>
                <a:effectLst/>
                <a:latin typeface="Cambria" panose="02040503050406030204" pitchFamily="18" charset="0"/>
                <a:hlinkClick r:id="rId3"/>
              </a:rPr>
              <a:t>**1</a:t>
            </a:r>
            <a:r>
              <a:rPr lang="en-US" b="0" i="0">
                <a:solidFill>
                  <a:srgbClr val="212121"/>
                </a:solidFill>
                <a:effectLst/>
                <a:latin typeface="Cambria" panose="02040503050406030204" pitchFamily="18" charset="0"/>
              </a:rPr>
              <a:t>] A joint venture on chemical safety, the International </a:t>
            </a:r>
            <a:r>
              <a:rPr lang="en-US" b="0" i="0" err="1">
                <a:solidFill>
                  <a:srgbClr val="212121"/>
                </a:solidFill>
                <a:effectLst/>
                <a:latin typeface="Cambria" panose="02040503050406030204" pitchFamily="18" charset="0"/>
              </a:rPr>
              <a:t>Programme</a:t>
            </a:r>
            <a:r>
              <a:rPr lang="en-US" b="0" i="0">
                <a:solidFill>
                  <a:srgbClr val="212121"/>
                </a:solidFill>
                <a:effectLst/>
                <a:latin typeface="Cambria" panose="02040503050406030204" pitchFamily="18" charset="0"/>
              </a:rPr>
              <a:t> on Chemical Safety, led by the World Health Organization (WHO) and in coordination with the United Nations and the International Labor Organization, has defined a biomarker as “any substance, structure, or process that can be measured in the body or its products and influence or predict the incidence of outcome or disease” [</a:t>
            </a:r>
            <a:r>
              <a:rPr lang="en-US" b="0" i="0" u="sng">
                <a:solidFill>
                  <a:srgbClr val="376FAA"/>
                </a:solidFill>
                <a:effectLst/>
                <a:latin typeface="Cambria" panose="02040503050406030204" pitchFamily="18" charset="0"/>
                <a:hlinkClick r:id="rId4"/>
              </a:rPr>
              <a:t>2</a:t>
            </a:r>
            <a:r>
              <a:rPr lang="en-US" b="0" i="0">
                <a:solidFill>
                  <a:srgbClr val="212121"/>
                </a:solidFill>
                <a:effectLst/>
                <a:latin typeface="Cambria" panose="02040503050406030204" pitchFamily="18" charset="0"/>
              </a:rPr>
              <a:t>]. An even broader definition takes into account not just incidence and outcome of disease, but also the effects of treatments, interventions, and even unintended environmental exposure, such as to chemicals or nutrients. In their report on the validity of biomarkers in environment risk assessment, the WHO has stated that a true definition of biomarkers includes “almost any measurement reflecting an interaction between a biological system and a potential hazard, which may be chemical, physical, or biological. The measured response may be functional and physiological, biochemical at the cellular level, or a molecular interaction.” [</a:t>
            </a:r>
            <a:r>
              <a:rPr lang="en-US" b="0" i="0" u="sng">
                <a:solidFill>
                  <a:srgbClr val="376FAA"/>
                </a:solidFill>
                <a:effectLst/>
                <a:latin typeface="Cambria" panose="02040503050406030204" pitchFamily="18" charset="0"/>
                <a:hlinkClick r:id="rId5"/>
              </a:rPr>
              <a:t>3</a:t>
            </a:r>
            <a:r>
              <a:rPr lang="en-US" b="0" i="0">
                <a:solidFill>
                  <a:srgbClr val="212121"/>
                </a:solidFill>
                <a:effectLst/>
                <a:latin typeface="Cambria" panose="02040503050406030204" pitchFamily="18" charset="0"/>
              </a:rPr>
              <a:t>]. Examples of biomarkers include everything from pulse and blood pressure through basic chemistries to more complex laboratory tests of blood and other tissues. Medical signs have a long history of use in clinical practice—as old as medical practice itself—and biomarkers are merely the most objective, quantifiable medical signs modern laboratory science allows us to measure reproducibly.</a:t>
            </a:r>
            <a:endParaRPr lang="en-US"/>
          </a:p>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151</a:t>
            </a:fld>
            <a:endParaRPr lang="en-US" altLang="en-US"/>
          </a:p>
        </p:txBody>
      </p:sp>
    </p:spTree>
    <p:extLst>
      <p:ext uri="{BB962C8B-B14F-4D97-AF65-F5344CB8AC3E}">
        <p14:creationId xmlns:p14="http://schemas.microsoft.com/office/powerpoint/2010/main" val="22945523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156</a:t>
            </a:fld>
            <a:endParaRPr lang="en-US" altLang="en-US"/>
          </a:p>
        </p:txBody>
      </p:sp>
    </p:spTree>
    <p:extLst>
      <p:ext uri="{BB962C8B-B14F-4D97-AF65-F5344CB8AC3E}">
        <p14:creationId xmlns:p14="http://schemas.microsoft.com/office/powerpoint/2010/main" val="392225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endParaRPr lang="en-US" baseline="0"/>
          </a:p>
        </p:txBody>
      </p:sp>
      <p:sp>
        <p:nvSpPr>
          <p:cNvPr id="4" name="Slide Number Placeholder 3"/>
          <p:cNvSpPr>
            <a:spLocks noGrp="1"/>
          </p:cNvSpPr>
          <p:nvPr>
            <p:ph type="sldNum" sz="quarter" idx="10"/>
          </p:nvPr>
        </p:nvSpPr>
        <p:spPr/>
        <p:txBody>
          <a:bodyPr/>
          <a:lstStyle/>
          <a:p>
            <a:pPr defTabSz="881390" eaLnBrk="1" hangingPunct="1">
              <a:defRPr/>
            </a:pPr>
            <a:fld id="{43036248-F13B-4645-8CAD-7975C8EEA1FC}" type="slidenum">
              <a:rPr lang="en-US" sz="1200">
                <a:solidFill>
                  <a:prstClr val="black"/>
                </a:solidFill>
                <a:effectLst/>
                <a:latin typeface="Calibri"/>
              </a:rPr>
              <a:pPr defTabSz="881390" eaLnBrk="1" hangingPunct="1">
                <a:defRPr/>
              </a:pPr>
              <a:t>20</a:t>
            </a:fld>
            <a:endParaRPr lang="en-US" sz="1200">
              <a:solidFill>
                <a:prstClr val="black"/>
              </a:solidFill>
              <a:effectLst/>
              <a:latin typeface="Calibri"/>
            </a:endParaRPr>
          </a:p>
        </p:txBody>
      </p:sp>
    </p:spTree>
    <p:extLst>
      <p:ext uri="{BB962C8B-B14F-4D97-AF65-F5344CB8AC3E}">
        <p14:creationId xmlns:p14="http://schemas.microsoft.com/office/powerpoint/2010/main" val="10028738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Times New Roman"/>
            </a:endParaRPr>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157</a:t>
            </a:fld>
            <a:endParaRPr lang="en-US" altLang="en-US"/>
          </a:p>
        </p:txBody>
      </p:sp>
    </p:spTree>
    <p:extLst>
      <p:ext uri="{BB962C8B-B14F-4D97-AF65-F5344CB8AC3E}">
        <p14:creationId xmlns:p14="http://schemas.microsoft.com/office/powerpoint/2010/main" val="42426773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FD37A-86B1-902A-0704-0899FF509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808CB-31E1-1B8A-2A84-70873FFF0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16FC-8F07-54DC-CFCD-85AD922AEB81}"/>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19657586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446262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2264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1">
              <a:cs typeface="Calibri"/>
            </a:endParaRPr>
          </a:p>
          <a:p>
            <a:endParaRPr lang="en-US" b="1">
              <a:cs typeface="Calibri"/>
            </a:endParaRPr>
          </a:p>
        </p:txBody>
      </p:sp>
    </p:spTree>
    <p:extLst>
      <p:ext uri="{BB962C8B-B14F-4D97-AF65-F5344CB8AC3E}">
        <p14:creationId xmlns:p14="http://schemas.microsoft.com/office/powerpoint/2010/main" val="29134333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a:cs typeface="Calibri"/>
              </a:rPr>
              <a:t>Figure 1: Human tissue cultures data support that tonabersat has blocked the release of key inflammatory cytokines, including VEGF (First figure). </a:t>
            </a:r>
          </a:p>
          <a:p>
            <a:endParaRPr lang="en-US" b="1">
              <a:cs typeface="Calibri"/>
            </a:endParaRPr>
          </a:p>
        </p:txBody>
      </p:sp>
    </p:spTree>
    <p:extLst>
      <p:ext uri="{BB962C8B-B14F-4D97-AF65-F5344CB8AC3E}">
        <p14:creationId xmlns:p14="http://schemas.microsoft.com/office/powerpoint/2010/main" val="28562952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881390">
              <a:defRPr/>
            </a:pPr>
            <a:r>
              <a:rPr lang="en-US" sz="1700">
                <a:latin typeface="Times New Roman" panose="02020603050405020304" pitchFamily="18" charset="0"/>
                <a:ea typeface="Calibri" panose="020F0502020204030204" pitchFamily="34" charset="0"/>
                <a:cs typeface="Times New Roman" panose="02020603050405020304" pitchFamily="18" charset="0"/>
              </a:rPr>
              <a:t>Additional models of ischemic retinal injury in rats demonstrated that </a:t>
            </a:r>
            <a:r>
              <a:rPr lang="en-US" sz="1700" err="1">
                <a:latin typeface="Times New Roman" panose="02020603050405020304" pitchFamily="18" charset="0"/>
                <a:ea typeface="Calibri" panose="020F0502020204030204" pitchFamily="34" charset="0"/>
                <a:cs typeface="Times New Roman" panose="02020603050405020304" pitchFamily="18" charset="0"/>
              </a:rPr>
              <a:t>tonabersat</a:t>
            </a:r>
            <a:r>
              <a:rPr lang="en-US" sz="1700">
                <a:latin typeface="Times New Roman" panose="02020603050405020304" pitchFamily="18" charset="0"/>
                <a:ea typeface="Calibri" panose="020F0502020204030204" pitchFamily="34" charset="0"/>
                <a:cs typeface="Times New Roman" panose="02020603050405020304" pitchFamily="18" charset="0"/>
              </a:rPr>
              <a:t> reduced vascular leakage up to 86%, and edema. </a:t>
            </a:r>
            <a:endParaRPr lang="en-US" sz="1700">
              <a:latin typeface="Arial" panose="020B0604020202020204" pitchFamily="34" charset="0"/>
              <a:ea typeface="Calibri" panose="020F0502020204030204" pitchFamily="34" charset="0"/>
              <a:cs typeface="Times New Roman" panose="02020603050405020304" pitchFamily="18" charset="0"/>
            </a:endParaRPr>
          </a:p>
          <a:p>
            <a:endParaRPr lang="en-US" b="1">
              <a:cs typeface="Calibri"/>
            </a:endParaRPr>
          </a:p>
        </p:txBody>
      </p:sp>
    </p:spTree>
    <p:extLst>
      <p:ext uri="{BB962C8B-B14F-4D97-AF65-F5344CB8AC3E}">
        <p14:creationId xmlns:p14="http://schemas.microsoft.com/office/powerpoint/2010/main" val="10758943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726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A5BA877F-5F84-08CE-019A-ECED35D24A32}"/>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BF378E1A-FCD6-A722-ED20-57B68DE8D3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Eligible patients were at least 18 years old with type 1 or type 2 diabetes.</a:t>
            </a:r>
          </a:p>
          <a:p>
            <a:endParaRPr lang="en-US" altLang="en-US"/>
          </a:p>
          <a:p>
            <a:r>
              <a:rPr lang="en-US" altLang="en-US"/>
              <a:t>Change in VA from baseline to 1 year was adjusted for baseline Visual acuity in stat models</a:t>
            </a:r>
          </a:p>
        </p:txBody>
      </p:sp>
      <p:sp>
        <p:nvSpPr>
          <p:cNvPr id="4" name="Slide Number Placeholder 3">
            <a:extLst>
              <a:ext uri="{FF2B5EF4-FFF2-40B4-BE49-F238E27FC236}">
                <a16:creationId xmlns:a16="http://schemas.microsoft.com/office/drawing/2014/main" id="{4164C557-89A2-37DF-DC85-B6889B08DF55}"/>
              </a:ext>
            </a:extLst>
          </p:cNvPr>
          <p:cNvSpPr>
            <a:spLocks noGrp="1"/>
          </p:cNvSpPr>
          <p:nvPr>
            <p:ph type="sldNum" sz="quarter" idx="5"/>
          </p:nvPr>
        </p:nvSpPr>
        <p:spPr/>
        <p:txBody>
          <a:bodyPr/>
          <a:lstStyle>
            <a:lvl1pPr defTabSz="962025" eaLnBrk="0" hangingPunct="0">
              <a:defRPr>
                <a:solidFill>
                  <a:schemeClr val="tx1"/>
                </a:solidFill>
                <a:latin typeface="Arial" panose="020B0604020202020204" pitchFamily="34" charset="0"/>
                <a:cs typeface="Arial" panose="020B0604020202020204" pitchFamily="34" charset="0"/>
              </a:defRPr>
            </a:lvl1pPr>
            <a:lvl2pPr marL="742950" indent="-285750" defTabSz="962025" eaLnBrk="0" hangingPunct="0">
              <a:defRPr>
                <a:solidFill>
                  <a:schemeClr val="tx1"/>
                </a:solidFill>
                <a:latin typeface="Arial" panose="020B0604020202020204" pitchFamily="34" charset="0"/>
                <a:cs typeface="Arial" panose="020B0604020202020204" pitchFamily="34" charset="0"/>
              </a:defRPr>
            </a:lvl2pPr>
            <a:lvl3pPr marL="1143000" indent="-228600" defTabSz="962025" eaLnBrk="0" hangingPunct="0">
              <a:defRPr>
                <a:solidFill>
                  <a:schemeClr val="tx1"/>
                </a:solidFill>
                <a:latin typeface="Arial" panose="020B0604020202020204" pitchFamily="34" charset="0"/>
                <a:cs typeface="Arial" panose="020B0604020202020204" pitchFamily="34" charset="0"/>
              </a:defRPr>
            </a:lvl3pPr>
            <a:lvl4pPr marL="1600200" indent="-228600" defTabSz="962025" eaLnBrk="0" hangingPunct="0">
              <a:defRPr>
                <a:solidFill>
                  <a:schemeClr val="tx1"/>
                </a:solidFill>
                <a:latin typeface="Arial" panose="020B0604020202020204" pitchFamily="34" charset="0"/>
                <a:cs typeface="Arial" panose="020B0604020202020204" pitchFamily="34" charset="0"/>
              </a:defRPr>
            </a:lvl4pPr>
            <a:lvl5pPr marL="2057400" indent="-228600" defTabSz="962025" eaLnBrk="0" hangingPunct="0">
              <a:defRPr>
                <a:solidFill>
                  <a:schemeClr val="tx1"/>
                </a:solidFill>
                <a:latin typeface="Arial" panose="020B0604020202020204" pitchFamily="34" charset="0"/>
                <a:cs typeface="Arial" panose="020B0604020202020204" pitchFamily="34" charset="0"/>
              </a:defRPr>
            </a:lvl5pPr>
            <a:lvl6pPr marL="2514600" indent="-228600" defTabSz="962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2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2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2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6A7420-0584-43DF-B796-BCF8769421C9}" type="slidenum">
              <a:rPr lang="en-US" altLang="en-US"/>
              <a:pPr/>
              <a:t>26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685800" y="1143000"/>
            <a:ext cx="5486400" cy="308610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baseline="30000" dirty="0">
                <a:solidFill>
                  <a:srgbClr val="FFFF00"/>
                </a:solidFill>
              </a:rPr>
              <a:t>* </a:t>
            </a:r>
            <a:r>
              <a:rPr lang="en-US" altLang="en-US" sz="1200" b="1" dirty="0">
                <a:solidFill>
                  <a:srgbClr val="FFFFFF"/>
                </a:solidFill>
              </a:rPr>
              <a:t>Values that were ±30 letters were assigned a value of 30</a:t>
            </a:r>
          </a:p>
          <a:p>
            <a:r>
              <a:rPr lang="en-US" altLang="en-US" sz="1200" b="1" i="1" dirty="0">
                <a:solidFill>
                  <a:srgbClr val="FFFFFF"/>
                </a:solidFill>
              </a:rPr>
              <a:t>P</a:t>
            </a:r>
            <a:r>
              <a:rPr lang="en-US" altLang="en-US" sz="1200" b="1" dirty="0">
                <a:solidFill>
                  <a:srgbClr val="FFFFFF"/>
                </a:solidFill>
              </a:rPr>
              <a:t>-values for difference in mean change in visual  acuity  from </a:t>
            </a:r>
            <a:r>
              <a:rPr lang="en-US" altLang="en-US" sz="1200" b="1" dirty="0" err="1">
                <a:solidFill>
                  <a:srgbClr val="FFFFFF"/>
                </a:solidFill>
              </a:rPr>
              <a:t>sham+prompt</a:t>
            </a:r>
            <a:r>
              <a:rPr lang="en-US" altLang="en-US" sz="1200" b="1" dirty="0">
                <a:solidFill>
                  <a:srgbClr val="FFFFFF"/>
                </a:solidFill>
              </a:rPr>
              <a:t> laser at the 52-week visit: </a:t>
            </a:r>
            <a:r>
              <a:rPr lang="en-US" altLang="en-US" sz="1200" b="1" dirty="0" err="1">
                <a:solidFill>
                  <a:srgbClr val="FFFFFF"/>
                </a:solidFill>
              </a:rPr>
              <a:t>ranibizumab+prompt</a:t>
            </a:r>
            <a:r>
              <a:rPr lang="en-US" altLang="en-US" sz="1200" b="1" dirty="0">
                <a:solidFill>
                  <a:srgbClr val="FFFFFF"/>
                </a:solidFill>
              </a:rPr>
              <a:t> laser &lt;0.001; </a:t>
            </a:r>
            <a:r>
              <a:rPr lang="en-US" altLang="en-US" sz="1200" b="1" dirty="0" err="1">
                <a:solidFill>
                  <a:srgbClr val="FFFFFF"/>
                </a:solidFill>
              </a:rPr>
              <a:t>ranibizumab+deferred</a:t>
            </a:r>
            <a:r>
              <a:rPr lang="en-US" altLang="en-US" sz="1200" b="1" dirty="0">
                <a:solidFill>
                  <a:srgbClr val="FFFFFF"/>
                </a:solidFill>
              </a:rPr>
              <a:t> laser &lt;0.001; and </a:t>
            </a:r>
            <a:r>
              <a:rPr lang="en-US" altLang="en-US" sz="1200" b="1" dirty="0" err="1">
                <a:solidFill>
                  <a:srgbClr val="FFFFFF"/>
                </a:solidFill>
              </a:rPr>
              <a:t>triamcinolone+prompt</a:t>
            </a:r>
            <a:r>
              <a:rPr lang="en-US" altLang="en-US" sz="1200" b="1" dirty="0">
                <a:solidFill>
                  <a:srgbClr val="FFFFFF"/>
                </a:solidFill>
              </a:rPr>
              <a:t> laser=0.31.</a:t>
            </a:r>
          </a:p>
          <a:p>
            <a:endParaRPr lang="en-US" altLang="en-US" b="1" dirty="0">
              <a:latin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834E4-0BEE-4128-A0E8-222219ED1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30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4720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685800" y="1143000"/>
            <a:ext cx="5486400" cy="3086100"/>
          </a:xfrm>
          <a:ln/>
        </p:spPr>
      </p:sp>
      <p:sp>
        <p:nvSpPr>
          <p:cNvPr id="31747" name="Notes Placeholder 2"/>
          <p:cNvSpPr>
            <a:spLocks noGrp="1"/>
          </p:cNvSpPr>
          <p:nvPr>
            <p:ph type="body" idx="1"/>
          </p:nvPr>
        </p:nvSpPr>
        <p:spPr>
          <a:noFill/>
          <a:ln/>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A4F26-19F8-431E-A587-89EAD7E42B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4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045AF-57D5-449C-A9BA-CE2C416A87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2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pPr>
                <a:defRPr/>
              </a:pPr>
              <a:t>33</a:t>
            </a:fld>
            <a:endParaRPr lang="en-US"/>
          </a:p>
        </p:txBody>
      </p:sp>
    </p:spTree>
    <p:extLst>
      <p:ext uri="{BB962C8B-B14F-4D97-AF65-F5344CB8AC3E}">
        <p14:creationId xmlns:p14="http://schemas.microsoft.com/office/powerpoint/2010/main" val="3320012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59174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pPr>
                <a:defRPr/>
              </a:pPr>
              <a:t>35</a:t>
            </a:fld>
            <a:endParaRPr lang="en-US"/>
          </a:p>
        </p:txBody>
      </p:sp>
    </p:spTree>
    <p:extLst>
      <p:ext uri="{BB962C8B-B14F-4D97-AF65-F5344CB8AC3E}">
        <p14:creationId xmlns:p14="http://schemas.microsoft.com/office/powerpoint/2010/main" val="17460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xfrm>
            <a:off x="404813" y="698500"/>
            <a:ext cx="6197600" cy="3486150"/>
          </a:xfrm>
          <a:ln/>
        </p:spPr>
      </p:sp>
      <p:sp>
        <p:nvSpPr>
          <p:cNvPr id="102404"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946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pPr>
                <a:defRPr/>
              </a:pPr>
              <a:t>36</a:t>
            </a:fld>
            <a:endParaRPr lang="en-US"/>
          </a:p>
        </p:txBody>
      </p:sp>
    </p:spTree>
    <p:extLst>
      <p:ext uri="{BB962C8B-B14F-4D97-AF65-F5344CB8AC3E}">
        <p14:creationId xmlns:p14="http://schemas.microsoft.com/office/powerpoint/2010/main" val="157552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39</a:t>
            </a:fld>
            <a:endParaRPr lang="en-US" altLang="en-US"/>
          </a:p>
        </p:txBody>
      </p:sp>
    </p:spTree>
    <p:extLst>
      <p:ext uri="{BB962C8B-B14F-4D97-AF65-F5344CB8AC3E}">
        <p14:creationId xmlns:p14="http://schemas.microsoft.com/office/powerpoint/2010/main" val="1323317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45045AF-57D5-449C-A9BA-CE2C416A8718}" type="slidenum">
              <a:rPr lang="en-US" altLang="en-US" smtClean="0"/>
              <a:pPr>
                <a:defRPr/>
              </a:pPr>
              <a:t>40</a:t>
            </a:fld>
            <a:endParaRPr lang="en-US" altLang="en-US"/>
          </a:p>
        </p:txBody>
      </p:sp>
    </p:spTree>
    <p:extLst>
      <p:ext uri="{BB962C8B-B14F-4D97-AF65-F5344CB8AC3E}">
        <p14:creationId xmlns:p14="http://schemas.microsoft.com/office/powerpoint/2010/main" val="398729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245045AF-57D5-449C-A9BA-CE2C416A8718}" type="slidenum">
              <a:rPr lang="en-US" altLang="en-US" smtClean="0"/>
              <a:pPr>
                <a:defRPr/>
              </a:pPr>
              <a:t>41</a:t>
            </a:fld>
            <a:endParaRPr lang="en-US" altLang="en-US"/>
          </a:p>
        </p:txBody>
      </p:sp>
    </p:spTree>
    <p:extLst>
      <p:ext uri="{BB962C8B-B14F-4D97-AF65-F5344CB8AC3E}">
        <p14:creationId xmlns:p14="http://schemas.microsoft.com/office/powerpoint/2010/main" val="1282573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45045AF-57D5-449C-A9BA-CE2C416A8718}" type="slidenum">
              <a:rPr lang="en-US" altLang="en-US" smtClean="0"/>
              <a:pPr>
                <a:defRPr/>
              </a:pPr>
              <a:t>42</a:t>
            </a:fld>
            <a:endParaRPr lang="en-US" altLang="en-US"/>
          </a:p>
        </p:txBody>
      </p:sp>
    </p:spTree>
    <p:extLst>
      <p:ext uri="{BB962C8B-B14F-4D97-AF65-F5344CB8AC3E}">
        <p14:creationId xmlns:p14="http://schemas.microsoft.com/office/powerpoint/2010/main" val="2341084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1842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br>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45</a:t>
            </a:fld>
            <a:endParaRPr lang="en-US" altLang="en-US"/>
          </a:p>
        </p:txBody>
      </p:sp>
    </p:spTree>
    <p:extLst>
      <p:ext uri="{BB962C8B-B14F-4D97-AF65-F5344CB8AC3E}">
        <p14:creationId xmlns:p14="http://schemas.microsoft.com/office/powerpoint/2010/main" val="1323317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0106BE-E216-4B02-B318-D18761490AC0}"/>
              </a:ext>
            </a:extLst>
          </p:cNvPr>
          <p:cNvSpPr>
            <a:spLocks noGrp="1"/>
          </p:cNvSpPr>
          <p:nvPr>
            <p:ph type="body" idx="1"/>
          </p:nvPr>
        </p:nvSpPr>
        <p:spPr/>
        <p:txBody>
          <a:bodyPr/>
          <a:lstStyle/>
          <a:p>
            <a:endParaRPr lang="en-US">
              <a:solidFill>
                <a:srgbClr val="FFFF00"/>
              </a:solidFill>
            </a:endParaRPr>
          </a:p>
        </p:txBody>
      </p:sp>
    </p:spTree>
    <p:extLst>
      <p:ext uri="{BB962C8B-B14F-4D97-AF65-F5344CB8AC3E}">
        <p14:creationId xmlns:p14="http://schemas.microsoft.com/office/powerpoint/2010/main" val="3758666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3317" rtl="0" eaLnBrk="0" fontAlgn="base" latinLnBrk="0" hangingPunct="0">
              <a:lnSpc>
                <a:spcPct val="100000"/>
              </a:lnSpc>
              <a:spcBef>
                <a:spcPct val="0"/>
              </a:spcBef>
              <a:spcAft>
                <a:spcPct val="0"/>
              </a:spcAft>
              <a:buClrTx/>
              <a:buSzTx/>
              <a:buFontTx/>
              <a:buNone/>
              <a:tabLst/>
              <a:defRPr/>
            </a:pPr>
            <a:fld id="{9583E65C-3EDF-4D90-B709-DF36352B28D7}" type="slidenum">
              <a:rPr kumimoji="0" lang="en-US" altLang="en-US" sz="11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03317" rtl="0" eaLnBrk="0" fontAlgn="base" latinLnBrk="0" hangingPunct="0">
                <a:lnSpc>
                  <a:spcPct val="100000"/>
                </a:lnSpc>
                <a:spcBef>
                  <a:spcPct val="0"/>
                </a:spcBef>
                <a:spcAft>
                  <a:spcPct val="0"/>
                </a:spcAft>
                <a:buClrTx/>
                <a:buSzTx/>
                <a:buFontTx/>
                <a:buNone/>
                <a:tabLst/>
                <a:defRPr/>
              </a:pPr>
              <a:t>47</a:t>
            </a:fld>
            <a:endPar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0192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48</a:t>
            </a:fld>
            <a:endParaRPr lang="en-US" altLang="en-US"/>
          </a:p>
        </p:txBody>
      </p:sp>
    </p:spTree>
    <p:extLst>
      <p:ext uri="{BB962C8B-B14F-4D97-AF65-F5344CB8AC3E}">
        <p14:creationId xmlns:p14="http://schemas.microsoft.com/office/powerpoint/2010/main" val="1517583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404813" y="698500"/>
            <a:ext cx="6197600" cy="3486150"/>
          </a:xfrm>
          <a:ln/>
        </p:spPr>
      </p:sp>
      <p:sp>
        <p:nvSpPr>
          <p:cNvPr id="103428"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92767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49</a:t>
            </a:fld>
            <a:endParaRPr lang="en-US" altLang="en-US"/>
          </a:p>
        </p:txBody>
      </p:sp>
    </p:spTree>
    <p:extLst>
      <p:ext uri="{BB962C8B-B14F-4D97-AF65-F5344CB8AC3E}">
        <p14:creationId xmlns:p14="http://schemas.microsoft.com/office/powerpoint/2010/main" val="1119646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50</a:t>
            </a:fld>
            <a:endParaRPr lang="en-US" altLang="en-US"/>
          </a:p>
        </p:txBody>
      </p:sp>
    </p:spTree>
    <p:extLst>
      <p:ext uri="{BB962C8B-B14F-4D97-AF65-F5344CB8AC3E}">
        <p14:creationId xmlns:p14="http://schemas.microsoft.com/office/powerpoint/2010/main" val="89154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2481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a:defRPr/>
            </a:pPr>
            <a:fld id="{9583E65C-3EDF-4D90-B709-DF36352B28D7}" type="slidenum">
              <a:rPr lang="en-US" altLang="en-US" smtClean="0"/>
              <a:pPr>
                <a:defRPr/>
              </a:pPr>
              <a:t>52</a:t>
            </a:fld>
            <a:endParaRPr lang="en-US" altLang="en-US"/>
          </a:p>
        </p:txBody>
      </p:sp>
    </p:spTree>
    <p:extLst>
      <p:ext uri="{BB962C8B-B14F-4D97-AF65-F5344CB8AC3E}">
        <p14:creationId xmlns:p14="http://schemas.microsoft.com/office/powerpoint/2010/main" val="1777774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28863" y="533400"/>
            <a:ext cx="4732337" cy="2662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br>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1293" indent="-28895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5836" indent="-231167">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8169" indent="-231167">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0504" indent="-231167">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2838"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72"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7507"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29841"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53</a:t>
            </a:fld>
            <a:endParaRPr lang="en-US" altLang="en-US"/>
          </a:p>
        </p:txBody>
      </p:sp>
    </p:spTree>
    <p:extLst>
      <p:ext uri="{BB962C8B-B14F-4D97-AF65-F5344CB8AC3E}">
        <p14:creationId xmlns:p14="http://schemas.microsoft.com/office/powerpoint/2010/main" val="1523576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583E65C-3EDF-4D90-B709-DF36352B28D7}" type="slidenum">
              <a:rPr lang="en-US" altLang="en-US" smtClean="0"/>
              <a:pPr>
                <a:defRPr/>
              </a:pPr>
              <a:t>54</a:t>
            </a:fld>
            <a:endParaRPr lang="en-US" altLang="en-US"/>
          </a:p>
        </p:txBody>
      </p:sp>
    </p:spTree>
    <p:extLst>
      <p:ext uri="{BB962C8B-B14F-4D97-AF65-F5344CB8AC3E}">
        <p14:creationId xmlns:p14="http://schemas.microsoft.com/office/powerpoint/2010/main" val="3887331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28863" y="533400"/>
            <a:ext cx="4732337" cy="2662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1293" indent="-28895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5836" indent="-231167">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8169" indent="-231167">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0504" indent="-231167">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2838"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72"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7507"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29841" indent="-23116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55</a:t>
            </a:fld>
            <a:endParaRPr lang="en-US" altLang="en-US"/>
          </a:p>
        </p:txBody>
      </p:sp>
    </p:spTree>
    <p:extLst>
      <p:ext uri="{BB962C8B-B14F-4D97-AF65-F5344CB8AC3E}">
        <p14:creationId xmlns:p14="http://schemas.microsoft.com/office/powerpoint/2010/main" val="291390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583E65C-3EDF-4D90-B709-DF36352B28D7}" type="slidenum">
              <a:rPr lang="en-US" altLang="en-US" smtClean="0"/>
              <a:pPr>
                <a:defRPr/>
              </a:pPr>
              <a:t>56</a:t>
            </a:fld>
            <a:endParaRPr lang="en-US" altLang="en-US"/>
          </a:p>
        </p:txBody>
      </p:sp>
    </p:spTree>
    <p:extLst>
      <p:ext uri="{BB962C8B-B14F-4D97-AF65-F5344CB8AC3E}">
        <p14:creationId xmlns:p14="http://schemas.microsoft.com/office/powerpoint/2010/main" val="705267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583E65C-3EDF-4D90-B709-DF36352B28D7}" type="slidenum">
              <a:rPr lang="en-US" altLang="en-US" smtClean="0"/>
              <a:pPr>
                <a:defRPr/>
              </a:pPr>
              <a:t>57</a:t>
            </a:fld>
            <a:endParaRPr lang="en-US" altLang="en-US"/>
          </a:p>
        </p:txBody>
      </p:sp>
    </p:spTree>
    <p:extLst>
      <p:ext uri="{BB962C8B-B14F-4D97-AF65-F5344CB8AC3E}">
        <p14:creationId xmlns:p14="http://schemas.microsoft.com/office/powerpoint/2010/main" val="623493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6E893-B074-9C55-551F-C2349681C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188D-5D59-78B8-79FD-A495D489D40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21DDB0-1E66-74C3-98CF-411A8256FD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06853E-BFE6-CCE2-2563-3DFF55A395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045AF-57D5-449C-A9BA-CE2C416A87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0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82588" y="685800"/>
            <a:ext cx="6092825" cy="3427413"/>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Need to update publications</a:t>
            </a:r>
          </a:p>
        </p:txBody>
      </p:sp>
      <p:sp>
        <p:nvSpPr>
          <p:cNvPr id="4" name="Slide Number Placeholder 3"/>
          <p:cNvSpPr>
            <a:spLocks noGrp="1"/>
          </p:cNvSpPr>
          <p:nvPr>
            <p:ph type="sldNum" sz="quarter" idx="5"/>
          </p:nvPr>
        </p:nvSpPr>
        <p:spPr/>
        <p:txBody>
          <a:bodyPr/>
          <a:lstStyle/>
          <a:p>
            <a:pPr>
              <a:defRPr/>
            </a:pPr>
            <a:fld id="{8F86DEB2-DD03-46B2-A35A-DD708A7EEC23}" type="slidenum">
              <a:rPr lang="en-US" smtClean="0"/>
              <a:pPr>
                <a:defRPr/>
              </a:pPr>
              <a:t>8</a:t>
            </a:fld>
            <a:endParaRPr lang="en-US"/>
          </a:p>
        </p:txBody>
      </p:sp>
    </p:spTree>
    <p:extLst>
      <p:ext uri="{BB962C8B-B14F-4D97-AF65-F5344CB8AC3E}">
        <p14:creationId xmlns:p14="http://schemas.microsoft.com/office/powerpoint/2010/main" val="757933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045AF-57D5-449C-A9BA-CE2C416A871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003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1608144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63</a:t>
            </a:fld>
            <a:endParaRPr lang="en-US"/>
          </a:p>
        </p:txBody>
      </p:sp>
    </p:spTree>
    <p:extLst>
      <p:ext uri="{BB962C8B-B14F-4D97-AF65-F5344CB8AC3E}">
        <p14:creationId xmlns:p14="http://schemas.microsoft.com/office/powerpoint/2010/main" val="3876234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77875" y="1200150"/>
            <a:ext cx="5759450" cy="3240088"/>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Study rationale (DEB’s take): are the findings from UWF color and/or FA just as useful or more so than standard DRSS classification (those from color ETDRS images) in predicting DR worsening and DR outcomes</a:t>
            </a:r>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Officially:  to Evaluate whether the detection of predominantly peripheral lesions (PPL) improves the ability to predict rates of retinopathy worsening over time beyond the risk associated with baseline ETDRS DRSS level. </a:t>
            </a:r>
            <a:endParaRPr lang="en-US" sz="1100">
              <a:solidFill>
                <a:schemeClr val="bg1"/>
              </a:solidFill>
            </a:endParaRPr>
          </a:p>
          <a:p>
            <a:endParaRPr lang="en-US" altLang="en-US"/>
          </a:p>
        </p:txBody>
      </p:sp>
      <p:sp>
        <p:nvSpPr>
          <p:cNvPr id="4" name="Slide Number Placeholder 3"/>
          <p:cNvSpPr>
            <a:spLocks noGrp="1"/>
          </p:cNvSpPr>
          <p:nvPr>
            <p:ph type="sldNum" sz="quarter" idx="5"/>
          </p:nvPr>
        </p:nvSpPr>
        <p:spPr/>
        <p:txBody>
          <a:bodyPr/>
          <a:lstStyle>
            <a:lvl1pPr defTabSz="1016868" eaLnBrk="0" hangingPunct="0">
              <a:defRPr>
                <a:solidFill>
                  <a:schemeClr val="tx1"/>
                </a:solidFill>
                <a:latin typeface="Arial" panose="020B0604020202020204" pitchFamily="34" charset="0"/>
                <a:cs typeface="Arial" panose="020B0604020202020204" pitchFamily="34" charset="0"/>
              </a:defRPr>
            </a:lvl1pPr>
            <a:lvl2pPr marL="785305" indent="-302040" defTabSz="1016868" eaLnBrk="0" hangingPunct="0">
              <a:defRPr>
                <a:solidFill>
                  <a:schemeClr val="tx1"/>
                </a:solidFill>
                <a:latin typeface="Arial" panose="020B0604020202020204" pitchFamily="34" charset="0"/>
                <a:cs typeface="Arial" panose="020B0604020202020204" pitchFamily="34" charset="0"/>
              </a:defRPr>
            </a:lvl2pPr>
            <a:lvl3pPr marL="1208161" indent="-241632" defTabSz="1016868" eaLnBrk="0" hangingPunct="0">
              <a:defRPr>
                <a:solidFill>
                  <a:schemeClr val="tx1"/>
                </a:solidFill>
                <a:latin typeface="Arial" panose="020B0604020202020204" pitchFamily="34" charset="0"/>
                <a:cs typeface="Arial" panose="020B0604020202020204" pitchFamily="34" charset="0"/>
              </a:defRPr>
            </a:lvl3pPr>
            <a:lvl4pPr marL="1691426" indent="-241632" defTabSz="1016868" eaLnBrk="0" hangingPunct="0">
              <a:defRPr>
                <a:solidFill>
                  <a:schemeClr val="tx1"/>
                </a:solidFill>
                <a:latin typeface="Arial" panose="020B0604020202020204" pitchFamily="34" charset="0"/>
                <a:cs typeface="Arial" panose="020B0604020202020204" pitchFamily="34" charset="0"/>
              </a:defRPr>
            </a:lvl4pPr>
            <a:lvl5pPr marL="2174690" indent="-241632" defTabSz="1016868" eaLnBrk="0" hangingPunct="0">
              <a:defRPr>
                <a:solidFill>
                  <a:schemeClr val="tx1"/>
                </a:solidFill>
                <a:latin typeface="Arial" panose="020B0604020202020204" pitchFamily="34" charset="0"/>
                <a:cs typeface="Arial" panose="020B0604020202020204" pitchFamily="34" charset="0"/>
              </a:defRPr>
            </a:lvl5pPr>
            <a:lvl6pPr marL="2657954" indent="-241632" defTabSz="101686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defTabSz="101686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defTabSz="101686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defTabSz="101686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BCBEA92A-1534-40FA-8E29-9B22E214B888}" type="slidenum">
              <a:rPr lang="en-US" altLang="en-US" smtClean="0">
                <a:solidFill>
                  <a:srgbClr val="000000"/>
                </a:solidFill>
              </a:rPr>
              <a:pPr>
                <a:defRPr/>
              </a:pPr>
              <a:t>64</a:t>
            </a:fld>
            <a:endParaRPr lang="en-US" altLang="en-US">
              <a:solidFill>
                <a:srgbClr val="000000"/>
              </a:solidFill>
            </a:endParaRPr>
          </a:p>
        </p:txBody>
      </p:sp>
    </p:spTree>
    <p:extLst>
      <p:ext uri="{BB962C8B-B14F-4D97-AF65-F5344CB8AC3E}">
        <p14:creationId xmlns:p14="http://schemas.microsoft.com/office/powerpoint/2010/main" val="1540774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042B-607F-B570-92BF-9863CBBBF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CC4A7-F38A-52A8-2FFF-F548C6388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7A931-620F-EDB3-7A3B-DC4636F2D8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9ED018-CCC5-971A-227C-AF17B2A755AE}"/>
              </a:ext>
            </a:extLst>
          </p:cNvPr>
          <p:cNvSpPr>
            <a:spLocks noGrp="1"/>
          </p:cNvSpPr>
          <p:nvPr>
            <p:ph type="sldNum" sz="quarter" idx="5"/>
          </p:nvPr>
        </p:nvSpPr>
        <p:spPr/>
        <p:txBody>
          <a:bodyPr/>
          <a:lstStyle/>
          <a:p>
            <a:fld id="{CEB2314B-858B-484A-83C9-ED254A3C550E}" type="slidenum">
              <a:rPr lang="en-US" smtClean="0"/>
              <a:t>65</a:t>
            </a:fld>
            <a:endParaRPr lang="en-US"/>
          </a:p>
        </p:txBody>
      </p:sp>
    </p:spTree>
    <p:extLst>
      <p:ext uri="{BB962C8B-B14F-4D97-AF65-F5344CB8AC3E}">
        <p14:creationId xmlns:p14="http://schemas.microsoft.com/office/powerpoint/2010/main" val="2817546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Each lesion type (hemorrhages and/or microaneurysms [H/Ma], intraretinal microvascular abnormalities [IRMA], venous beading, and new vessels elsewhere) was graded separately and considered predominantly peripheral in a specific field if more than 50% of the lesions were in the retinal periphery compared with inside the ETDRS fields. An eye was considered to have PPL if any lesion graded in any of fields 3 through 7 was predominantly peripheral.</a:t>
            </a:r>
            <a:r>
              <a:rPr lang="en-US" sz="1200" b="0" i="0" u="none" strike="noStrike" kern="1200" baseline="30000">
                <a:solidFill>
                  <a:schemeClr val="tx1"/>
                </a:solidFill>
                <a:effectLst/>
                <a:latin typeface="+mn-lt"/>
                <a:ea typeface="+mn-ea"/>
                <a:cs typeface="+mn-cs"/>
                <a:hlinkClick r:id="rId3"/>
              </a:rPr>
              <a:t>12</a:t>
            </a:r>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66</a:t>
            </a:fld>
            <a:endParaRPr lang="en-US"/>
          </a:p>
        </p:txBody>
      </p:sp>
    </p:spTree>
    <p:extLst>
      <p:ext uri="{BB962C8B-B14F-4D97-AF65-F5344CB8AC3E}">
        <p14:creationId xmlns:p14="http://schemas.microsoft.com/office/powerpoint/2010/main" val="1317885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67</a:t>
            </a:fld>
            <a:endParaRPr lang="en-US"/>
          </a:p>
        </p:txBody>
      </p:sp>
    </p:spTree>
    <p:extLst>
      <p:ext uri="{BB962C8B-B14F-4D97-AF65-F5344CB8AC3E}">
        <p14:creationId xmlns:p14="http://schemas.microsoft.com/office/powerpoint/2010/main" val="4226496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68</a:t>
            </a:fld>
            <a:endParaRPr lang="en-US"/>
          </a:p>
        </p:txBody>
      </p:sp>
    </p:spTree>
    <p:extLst>
      <p:ext uri="{BB962C8B-B14F-4D97-AF65-F5344CB8AC3E}">
        <p14:creationId xmlns:p14="http://schemas.microsoft.com/office/powerpoint/2010/main" val="1667353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9613"/>
            <a:ext cx="6302375" cy="3544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5A12E0-9E21-4268-8BD8-C51BF67E2BE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571324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 Only eyes with NPDR on UWF-color and gradable NP on UWF-FA were included</a:t>
            </a:r>
          </a:p>
          <a:p>
            <a:r>
              <a:rPr lang="en-US" sz="1200" b="1" baseline="30000">
                <a:solidFill>
                  <a:schemeClr val="tx1"/>
                </a:solidFill>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Eyes with measured NP were divided into 3 equally sized subgroups based on tertiles of overall NPI: low NP (NPI ≤ 0.028), medium NP (NPI &gt;0.028 to 0.182), or high NP (NPI &gt;0.182 to 0.861). </a:t>
            </a:r>
          </a:p>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70</a:t>
            </a:fld>
            <a:endParaRPr lang="en-US"/>
          </a:p>
        </p:txBody>
      </p:sp>
    </p:spTree>
    <p:extLst>
      <p:ext uri="{BB962C8B-B14F-4D97-AF65-F5344CB8AC3E}">
        <p14:creationId xmlns:p14="http://schemas.microsoft.com/office/powerpoint/2010/main" val="233204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xfrm>
            <a:off x="334963" y="665163"/>
            <a:ext cx="5900737" cy="3319462"/>
          </a:xfrm>
          <a:ln/>
        </p:spPr>
      </p:sp>
      <p:sp>
        <p:nvSpPr>
          <p:cNvPr id="102404" name="Rectangle 3"/>
          <p:cNvSpPr>
            <a:spLocks noGrp="1" noChangeArrowheads="1"/>
          </p:cNvSpPr>
          <p:nvPr>
            <p:ph type="body" idx="1"/>
          </p:nvPr>
        </p:nvSpPr>
        <p:spPr>
          <a:xfrm>
            <a:off x="875111" y="4206121"/>
            <a:ext cx="4822031" cy="39823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76627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71</a:t>
            </a:fld>
            <a:endParaRPr lang="en-US"/>
          </a:p>
        </p:txBody>
      </p:sp>
    </p:spTree>
    <p:extLst>
      <p:ext uri="{BB962C8B-B14F-4D97-AF65-F5344CB8AC3E}">
        <p14:creationId xmlns:p14="http://schemas.microsoft.com/office/powerpoint/2010/main" val="900229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72</a:t>
            </a:fld>
            <a:endParaRPr lang="en-US"/>
          </a:p>
        </p:txBody>
      </p:sp>
    </p:spTree>
    <p:extLst>
      <p:ext uri="{BB962C8B-B14F-4D97-AF65-F5344CB8AC3E}">
        <p14:creationId xmlns:p14="http://schemas.microsoft.com/office/powerpoint/2010/main" val="4007634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B2314B-858B-484A-83C9-ED254A3C550E}" type="slidenum">
              <a:rPr lang="en-US" smtClean="0"/>
              <a:t>73</a:t>
            </a:fld>
            <a:endParaRPr lang="en-US"/>
          </a:p>
        </p:txBody>
      </p:sp>
    </p:spTree>
    <p:extLst>
      <p:ext uri="{BB962C8B-B14F-4D97-AF65-F5344CB8AC3E}">
        <p14:creationId xmlns:p14="http://schemas.microsoft.com/office/powerpoint/2010/main" val="1460471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a:t>Study rationale:  in eyes with mod-severe NPDR, very good vision, and no CI-DME, does periodic aflibercept result in preventing DR complications and/or affect visual acuity outcomes</a:t>
            </a:r>
          </a:p>
          <a:p>
            <a:r>
              <a:rPr lang="en-US" b="0"/>
              <a:t>A participant could have 2 study eyes; one eye per </a:t>
            </a:r>
            <a:r>
              <a:rPr lang="en-US" b="0" err="1"/>
              <a:t>tx</a:t>
            </a:r>
            <a:r>
              <a:rPr lang="en-US" b="0"/>
              <a:t> group.</a:t>
            </a:r>
          </a:p>
          <a:p>
            <a:r>
              <a:rPr lang="en-US" b="0"/>
              <a:t>DRSS Mod NPDR to Sev NPDR</a:t>
            </a:r>
          </a:p>
          <a:p>
            <a:pPr marL="342900" indent="-342900" eaLnBrk="1" hangingPunct="1">
              <a:spcBef>
                <a:spcPts val="600"/>
              </a:spcBef>
              <a:buClr>
                <a:schemeClr val="tx1"/>
              </a:buClr>
              <a:buFont typeface="Wingdings" panose="05000000000000000000" pitchFamily="2" charset="2"/>
              <a:buChar char="Ø"/>
              <a:defRPr/>
            </a:pPr>
            <a:r>
              <a:rPr lang="en-US" b="0"/>
              <a:t>Bear in mind that rescue therapy was allowed in the control group: 1) for PDR: </a:t>
            </a:r>
            <a:r>
              <a:rPr lang="en-US" sz="2400" b="0">
                <a:solidFill>
                  <a:schemeClr val="accent4"/>
                </a:solidFill>
                <a:ea typeface="+mn-ea"/>
                <a:cs typeface="Arial" panose="020B0604020202020204" pitchFamily="34" charset="0"/>
              </a:rPr>
              <a:t>Treatment with aflibercept initiated if: </a:t>
            </a:r>
          </a:p>
          <a:p>
            <a:pPr marL="800100" lvl="1" indent="-342900" eaLnBrk="1" hangingPunct="1">
              <a:spcBef>
                <a:spcPts val="600"/>
              </a:spcBef>
              <a:buClr>
                <a:schemeClr val="tx1"/>
              </a:buClr>
              <a:buFont typeface="Wingdings" panose="05000000000000000000" pitchFamily="2" charset="2"/>
              <a:buChar char="§"/>
              <a:defRPr/>
            </a:pPr>
            <a:r>
              <a:rPr lang="en-US" sz="2400" b="0">
                <a:solidFill>
                  <a:schemeClr val="accent4"/>
                </a:solidFill>
                <a:ea typeface="+mn-ea"/>
                <a:cs typeface="Arial" panose="020B0604020202020204" pitchFamily="34" charset="0"/>
              </a:rPr>
              <a:t>High-risk characteristics develop</a:t>
            </a:r>
          </a:p>
          <a:p>
            <a:pPr marL="800100" lvl="1" indent="-342900" eaLnBrk="1" hangingPunct="1">
              <a:spcBef>
                <a:spcPts val="600"/>
              </a:spcBef>
              <a:buClr>
                <a:schemeClr val="tx1"/>
              </a:buClr>
              <a:buFont typeface="Wingdings" panose="05000000000000000000" pitchFamily="2" charset="2"/>
              <a:buChar char="§"/>
              <a:defRPr/>
            </a:pPr>
            <a:r>
              <a:rPr lang="en-US" sz="2400" b="0">
                <a:solidFill>
                  <a:schemeClr val="accent4"/>
                </a:solidFill>
                <a:ea typeface="+mn-ea"/>
                <a:cs typeface="Arial" panose="020B0604020202020204" pitchFamily="34" charset="0"/>
              </a:rPr>
              <a:t>VH from PDR develops</a:t>
            </a:r>
          </a:p>
          <a:p>
            <a:pPr marL="342900" indent="-342900" eaLnBrk="1" hangingPunct="1">
              <a:spcBef>
                <a:spcPts val="600"/>
              </a:spcBef>
              <a:buClr>
                <a:schemeClr val="tx1"/>
              </a:buClr>
              <a:buFont typeface="Wingdings" panose="05000000000000000000" pitchFamily="2" charset="2"/>
              <a:buChar char="Ø"/>
              <a:defRPr/>
            </a:pPr>
            <a:r>
              <a:rPr lang="en-US" sz="2400" b="0">
                <a:solidFill>
                  <a:schemeClr val="accent4"/>
                </a:solidFill>
                <a:ea typeface="+mn-ea"/>
                <a:cs typeface="Arial" panose="020B0604020202020204" pitchFamily="34" charset="0"/>
              </a:rPr>
              <a:t>Once initiated, treatment followed Protocol S algorithm </a:t>
            </a:r>
          </a:p>
          <a:p>
            <a:pPr marL="342900" indent="-342900" eaLnBrk="1" hangingPunct="1">
              <a:spcBef>
                <a:spcPts val="600"/>
              </a:spcBef>
              <a:buClr>
                <a:schemeClr val="tx1"/>
              </a:buClr>
              <a:buFont typeface="Wingdings" panose="05000000000000000000" pitchFamily="2" charset="2"/>
              <a:buChar char="Ø"/>
              <a:defRPr/>
            </a:pPr>
            <a:r>
              <a:rPr lang="en-US" sz="2400" b="0">
                <a:solidFill>
                  <a:schemeClr val="accent4"/>
                </a:solidFill>
                <a:ea typeface="+mn-ea"/>
                <a:cs typeface="Arial" panose="020B0604020202020204" pitchFamily="34" charset="0"/>
              </a:rPr>
              <a:t>And 2) for CI-DME: </a:t>
            </a:r>
            <a:r>
              <a:rPr lang="en-US" sz="2500" b="0">
                <a:solidFill>
                  <a:schemeClr val="accent4"/>
                </a:solidFill>
                <a:ea typeface="+mn-ea"/>
                <a:cs typeface="Arial" panose="020B0604020202020204" pitchFamily="34" charset="0"/>
              </a:rPr>
              <a:t>CI-DME on clinical exam with ≥10% increase in CST from baseline and VA loss </a:t>
            </a:r>
          </a:p>
          <a:p>
            <a:pPr marL="800100" lvl="1" indent="-342900" eaLnBrk="1" hangingPunct="1">
              <a:spcBef>
                <a:spcPts val="600"/>
              </a:spcBef>
              <a:buClr>
                <a:schemeClr val="tx1"/>
              </a:buClr>
              <a:buFont typeface="Wingdings" panose="05000000000000000000" pitchFamily="2" charset="2"/>
              <a:buChar char="§"/>
              <a:defRPr/>
            </a:pPr>
            <a:r>
              <a:rPr lang="en-US" sz="2500" b="0">
                <a:solidFill>
                  <a:schemeClr val="accent4"/>
                </a:solidFill>
                <a:ea typeface="+mn-ea"/>
                <a:cs typeface="Arial" panose="020B0604020202020204" pitchFamily="34" charset="0"/>
              </a:rPr>
              <a:t>VA loss defined as ≥10 letter score loss at a single visit or 5 to 9 letter score loss at 2 consecutive visits from DME</a:t>
            </a:r>
          </a:p>
          <a:p>
            <a:pPr marL="342900" indent="-342900" eaLnBrk="1" hangingPunct="1">
              <a:spcBef>
                <a:spcPts val="600"/>
              </a:spcBef>
              <a:buClr>
                <a:schemeClr val="tx1"/>
              </a:buClr>
              <a:buFont typeface="Wingdings" panose="05000000000000000000" pitchFamily="2" charset="2"/>
              <a:buChar char="Ø"/>
              <a:defRPr/>
            </a:pPr>
            <a:endParaRPr lang="en-US" sz="2400" b="0">
              <a:solidFill>
                <a:schemeClr val="accent4"/>
              </a:solidFill>
              <a:ea typeface="+mn-ea"/>
              <a:cs typeface="Arial" panose="020B0604020202020204" pitchFamily="34" charset="0"/>
            </a:endParaRPr>
          </a:p>
          <a:p>
            <a:br>
              <a:rPr lang="en-US" b="0"/>
            </a:br>
            <a:endParaRPr lang="en-US" altLang="en-US" b="0">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75</a:t>
            </a:fld>
            <a:endParaRPr lang="en-US" altLang="en-US"/>
          </a:p>
        </p:txBody>
      </p:sp>
    </p:spTree>
    <p:extLst>
      <p:ext uri="{BB962C8B-B14F-4D97-AF65-F5344CB8AC3E}">
        <p14:creationId xmlns:p14="http://schemas.microsoft.com/office/powerpoint/2010/main" val="2408874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2180888" y="3897313"/>
            <a:ext cx="34601151" cy="19464337"/>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lvl1pPr defTabSz="1981770">
              <a:defRPr>
                <a:solidFill>
                  <a:schemeClr val="tx1"/>
                </a:solidFill>
                <a:latin typeface="Arial" panose="020B0604020202020204" pitchFamily="34" charset="0"/>
                <a:cs typeface="Arial" panose="020B0604020202020204" pitchFamily="34" charset="0"/>
              </a:defRPr>
            </a:lvl1pPr>
            <a:lvl2pPr marL="1530477" indent="-588644" defTabSz="1981770">
              <a:defRPr>
                <a:solidFill>
                  <a:schemeClr val="tx1"/>
                </a:solidFill>
                <a:latin typeface="Arial" panose="020B0604020202020204" pitchFamily="34" charset="0"/>
                <a:cs typeface="Arial" panose="020B0604020202020204" pitchFamily="34" charset="0"/>
              </a:defRPr>
            </a:lvl2pPr>
            <a:lvl3pPr marL="2354579" indent="-470917" defTabSz="1981770">
              <a:defRPr>
                <a:solidFill>
                  <a:schemeClr val="tx1"/>
                </a:solidFill>
                <a:latin typeface="Arial" panose="020B0604020202020204" pitchFamily="34" charset="0"/>
                <a:cs typeface="Arial" panose="020B0604020202020204" pitchFamily="34" charset="0"/>
              </a:defRPr>
            </a:lvl3pPr>
            <a:lvl4pPr marL="3296410" indent="-470917" defTabSz="1981770">
              <a:defRPr>
                <a:solidFill>
                  <a:schemeClr val="tx1"/>
                </a:solidFill>
                <a:latin typeface="Arial" panose="020B0604020202020204" pitchFamily="34" charset="0"/>
                <a:cs typeface="Arial" panose="020B0604020202020204" pitchFamily="34" charset="0"/>
              </a:defRPr>
            </a:lvl4pPr>
            <a:lvl5pPr marL="4238241" indent="-470917" defTabSz="1981770">
              <a:defRPr>
                <a:solidFill>
                  <a:schemeClr val="tx1"/>
                </a:solidFill>
                <a:latin typeface="Arial" panose="020B0604020202020204" pitchFamily="34" charset="0"/>
                <a:cs typeface="Arial" panose="020B0604020202020204" pitchFamily="34" charset="0"/>
              </a:defRPr>
            </a:lvl5pPr>
            <a:lvl6pPr marL="5180072" indent="-470917" defTabSz="198177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6121903" indent="-470917" defTabSz="198177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7063732" indent="-470917" defTabSz="198177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8005563" indent="-470917" defTabSz="198177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2BB4E0-C8EC-4737-A94F-E4F234439785}" type="slidenum">
              <a:rPr lang="en-US" altLang="en-US">
                <a:solidFill>
                  <a:srgbClr val="000000"/>
                </a:solidFill>
              </a:rPr>
              <a:pPr/>
              <a:t>76</a:t>
            </a:fld>
            <a:endParaRPr lang="en-US" altLang="en-US">
              <a:solidFill>
                <a:srgbClr val="000000"/>
              </a:solidFill>
            </a:endParaRPr>
          </a:p>
        </p:txBody>
      </p:sp>
    </p:spTree>
    <p:extLst>
      <p:ext uri="{BB962C8B-B14F-4D97-AF65-F5344CB8AC3E}">
        <p14:creationId xmlns:p14="http://schemas.microsoft.com/office/powerpoint/2010/main" val="572043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D8C00-B4A2-4645-A7EC-412688EF89DB}" type="slidenum">
              <a:rPr lang="en-US" smtClean="0"/>
              <a:t>78</a:t>
            </a:fld>
            <a:endParaRPr lang="en-US"/>
          </a:p>
        </p:txBody>
      </p:sp>
    </p:spTree>
    <p:extLst>
      <p:ext uri="{BB962C8B-B14F-4D97-AF65-F5344CB8AC3E}">
        <p14:creationId xmlns:p14="http://schemas.microsoft.com/office/powerpoint/2010/main" val="827842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rPr>
              <a:t>(4-Year):  Preventative aflibercept treatment compared to sham in eyes with moderate to severe NPDR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rPr>
              <a:t>(DRSS level 43-53) and VA 20/25 or better (≥ 79 letters)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rPr>
              <a:t>Lowered the probability of developing PDR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rPr>
              <a:t>    CI-DME within 4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Arial"/>
                <a:ea typeface="+mn-ea"/>
                <a:cs typeface="Times New Roman" panose="02020603050405020304" pitchFamily="18" charset="0"/>
              </a:rPr>
              <a:t>Did not confer VA benefit at 4 years</a:t>
            </a:r>
          </a:p>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81</a:t>
            </a:fld>
            <a:endParaRPr lang="en-US" altLang="en-US"/>
          </a:p>
        </p:txBody>
      </p:sp>
    </p:spTree>
    <p:extLst>
      <p:ext uri="{BB962C8B-B14F-4D97-AF65-F5344CB8AC3E}">
        <p14:creationId xmlns:p14="http://schemas.microsoft.com/office/powerpoint/2010/main" val="450211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D8C00-B4A2-4645-A7EC-412688EF89DB}" type="slidenum">
              <a:rPr lang="en-US" smtClean="0"/>
              <a:t>83</a:t>
            </a:fld>
            <a:endParaRPr lang="en-US"/>
          </a:p>
        </p:txBody>
      </p:sp>
    </p:spTree>
    <p:extLst>
      <p:ext uri="{BB962C8B-B14F-4D97-AF65-F5344CB8AC3E}">
        <p14:creationId xmlns:p14="http://schemas.microsoft.com/office/powerpoint/2010/main" val="1913990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the 8-week visit, vitrectomy was not to be performed unless 1 of the following was present: (1) traction retinal detachment involving (within 1 disc diameter) or actively threatening the macula; (2) rhegmatogenous retinal detachment; (3) neovascular glaucoma resulting in increased intraocular pressure that could not be controlled medically, angle neovascularization, or progressive neovascularization of the iris; and (4) ghost cell glaucoma resulting in increased intraocular pressure that could not be controlled medically. Between the 8-week visit and 16-week end point, vitrectomy was not required but could have been performed, based on investigator discretion, if there was failure of substantial clearing of the vitreous hemorrhage such that the participant’s need for vitrectomy and its associated benefits outweighed its risks.</a:t>
            </a:r>
          </a:p>
        </p:txBody>
      </p:sp>
      <p:sp>
        <p:nvSpPr>
          <p:cNvPr id="4" name="Slide Number Placeholder 3"/>
          <p:cNvSpPr>
            <a:spLocks noGrp="1"/>
          </p:cNvSpPr>
          <p:nvPr>
            <p:ph type="sldNum" sz="quarter" idx="5"/>
          </p:nvPr>
        </p:nvSpPr>
        <p:spPr/>
        <p:txBody>
          <a:bodyPr/>
          <a:lstStyle/>
          <a:p>
            <a:fld id="{CD8D8C00-B4A2-4645-A7EC-412688EF89DB}" type="slidenum">
              <a:rPr lang="en-US" smtClean="0"/>
              <a:t>85</a:t>
            </a:fld>
            <a:endParaRPr lang="en-US"/>
          </a:p>
        </p:txBody>
      </p:sp>
    </p:spTree>
    <p:extLst>
      <p:ext uri="{BB962C8B-B14F-4D97-AF65-F5344CB8AC3E}">
        <p14:creationId xmlns:p14="http://schemas.microsoft.com/office/powerpoint/2010/main" val="3356537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a:t>
            </a:r>
            <a:r>
              <a:rPr lang="en-US" baseline="0"/>
              <a:t> note here to explain why 11 more eyes in saline injection</a:t>
            </a:r>
          </a:p>
          <a:p>
            <a:r>
              <a:rPr lang="en-US" baseline="0"/>
              <a:t>Response : Imbalanced in the treatment arms could occur when using stratified randomization.  In this case the randomization schedule was stratified by site.</a:t>
            </a:r>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86</a:t>
            </a:fld>
            <a:endParaRPr lang="en-US"/>
          </a:p>
        </p:txBody>
      </p:sp>
    </p:spTree>
    <p:extLst>
      <p:ext uri="{BB962C8B-B14F-4D97-AF65-F5344CB8AC3E}">
        <p14:creationId xmlns:p14="http://schemas.microsoft.com/office/powerpoint/2010/main" val="131957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0741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87</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Panretinal</a:t>
            </a:r>
            <a:r>
              <a:rPr lang="en-US"/>
              <a:t> photocoagulation was to be performed as soon as possible after the baseline injection until “complete” PRP had been performed. For purposes of this study, “complete” PRP was defined as 500- m burns on the retina placed no farther than 1- to 2-burn widths apart beginning approximately 3000 m from the macular center and extending to the equator for 12 clock hours (or at least 10 clock hours if vitreous hemorrhage precluded sufficient treatment or evaluation of all 12 clock hours).</a:t>
            </a:r>
          </a:p>
        </p:txBody>
      </p:sp>
      <p:sp>
        <p:nvSpPr>
          <p:cNvPr id="4" name="Slide Number Placeholder 3"/>
          <p:cNvSpPr>
            <a:spLocks noGrp="1"/>
          </p:cNvSpPr>
          <p:nvPr>
            <p:ph type="sldNum" sz="quarter" idx="5"/>
          </p:nvPr>
        </p:nvSpPr>
        <p:spPr/>
        <p:txBody>
          <a:bodyPr/>
          <a:lstStyle/>
          <a:p>
            <a:fld id="{CD8D8C00-B4A2-4645-A7EC-412688EF89DB}" type="slidenum">
              <a:rPr lang="en-US" smtClean="0"/>
              <a:t>88</a:t>
            </a:fld>
            <a:endParaRPr lang="en-US"/>
          </a:p>
        </p:txBody>
      </p:sp>
    </p:spTree>
    <p:extLst>
      <p:ext uri="{BB962C8B-B14F-4D97-AF65-F5344CB8AC3E}">
        <p14:creationId xmlns:p14="http://schemas.microsoft.com/office/powerpoint/2010/main" val="2561012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a:t>
            </a:r>
          </a:p>
        </p:txBody>
      </p:sp>
      <p:sp>
        <p:nvSpPr>
          <p:cNvPr id="4" name="Slide Number Placeholder 3"/>
          <p:cNvSpPr>
            <a:spLocks noGrp="1"/>
          </p:cNvSpPr>
          <p:nvPr>
            <p:ph type="sldNum" sz="quarter" idx="10"/>
          </p:nvPr>
        </p:nvSpPr>
        <p:spPr/>
        <p:txBody>
          <a:bodyPr/>
          <a:lstStyle/>
          <a:p>
            <a:fld id="{43036248-F13B-4645-8CAD-7975C8EEA1FC}" type="slidenum">
              <a:rPr lang="en-US" smtClean="0"/>
              <a:pPr/>
              <a:t>90</a:t>
            </a:fld>
            <a:endParaRPr lang="en-US"/>
          </a:p>
        </p:txBody>
      </p:sp>
    </p:spTree>
    <p:extLst>
      <p:ext uri="{BB962C8B-B14F-4D97-AF65-F5344CB8AC3E}">
        <p14:creationId xmlns:p14="http://schemas.microsoft.com/office/powerpoint/2010/main" val="1325138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t>Aflibercept group given 4 monthly injections and afterwards PRN study criteria</a:t>
            </a:r>
          </a:p>
          <a:p>
            <a:r>
              <a:rPr lang="en-US" b="1"/>
              <a:t>Prior PRP allowed (42% in </a:t>
            </a:r>
            <a:r>
              <a:rPr lang="en-US" b="1" err="1"/>
              <a:t>Afl</a:t>
            </a:r>
            <a:r>
              <a:rPr lang="en-US" b="1"/>
              <a:t> group, 55% in PPV group)</a:t>
            </a:r>
            <a:endParaRPr lang="en-US"/>
          </a:p>
          <a:p>
            <a:r>
              <a:rPr lang="en-US" b="1"/>
              <a:t>Preop IVE allowed, and 43% of PPVs had preop IVE</a:t>
            </a:r>
            <a:endParaRPr lang="en-US"/>
          </a:p>
          <a:p>
            <a:r>
              <a:rPr lang="en-US" b="1"/>
              <a:t>Secondary outcomes collected over 2 years</a:t>
            </a:r>
          </a:p>
          <a:p>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92</a:t>
            </a:fld>
            <a:endParaRPr lang="en-US" altLang="en-US"/>
          </a:p>
        </p:txBody>
      </p:sp>
    </p:spTree>
    <p:extLst>
      <p:ext uri="{BB962C8B-B14F-4D97-AF65-F5344CB8AC3E}">
        <p14:creationId xmlns:p14="http://schemas.microsoft.com/office/powerpoint/2010/main" val="1211496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93</a:t>
            </a:fld>
            <a:endParaRPr lang="en-US" altLang="en-US"/>
          </a:p>
        </p:txBody>
      </p:sp>
    </p:spTree>
    <p:extLst>
      <p:ext uri="{BB962C8B-B14F-4D97-AF65-F5344CB8AC3E}">
        <p14:creationId xmlns:p14="http://schemas.microsoft.com/office/powerpoint/2010/main" val="1294121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95</a:t>
            </a:fld>
            <a:endParaRPr lang="en-US" altLang="en-US"/>
          </a:p>
        </p:txBody>
      </p:sp>
    </p:spTree>
    <p:extLst>
      <p:ext uri="{BB962C8B-B14F-4D97-AF65-F5344CB8AC3E}">
        <p14:creationId xmlns:p14="http://schemas.microsoft.com/office/powerpoint/2010/main" val="3638983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9D8D-2E11-3AA3-34BD-3F71021E35F9}"/>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3D9BC3E-52CA-73E4-8894-90AFAE9230BB}"/>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9160B93-37CB-03E0-0EB9-FAE45843C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BCD5BF6E-57E3-2980-E2D6-B45AE9B640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96</a:t>
            </a:fld>
            <a:endParaRPr lang="en-US" altLang="en-US"/>
          </a:p>
        </p:txBody>
      </p:sp>
    </p:spTree>
    <p:extLst>
      <p:ext uri="{BB962C8B-B14F-4D97-AF65-F5344CB8AC3E}">
        <p14:creationId xmlns:p14="http://schemas.microsoft.com/office/powerpoint/2010/main" val="3530482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0B60-882F-0490-4243-07A722621CF5}"/>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9DF11B5-5EC1-EDE3-77DD-DD04258E4365}"/>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10343AD-5725-F60F-7A07-44F07603F8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3194C355-5EA7-4792-C8CA-6566DC8357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97</a:t>
            </a:fld>
            <a:endParaRPr lang="en-US" altLang="en-US"/>
          </a:p>
        </p:txBody>
      </p:sp>
    </p:spTree>
    <p:extLst>
      <p:ext uri="{BB962C8B-B14F-4D97-AF65-F5344CB8AC3E}">
        <p14:creationId xmlns:p14="http://schemas.microsoft.com/office/powerpoint/2010/main" val="2096930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47D7-7CA8-965F-2B2F-F6B9E39A5D93}"/>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46EC483-3530-E69D-FB17-24D1902812FF}"/>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F3AA76F-C968-B704-59CB-B80493DFF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A804D5F1-576F-0F30-6903-2A554176E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98</a:t>
            </a:fld>
            <a:endParaRPr lang="en-US" altLang="en-US"/>
          </a:p>
        </p:txBody>
      </p:sp>
    </p:spTree>
    <p:extLst>
      <p:ext uri="{BB962C8B-B14F-4D97-AF65-F5344CB8AC3E}">
        <p14:creationId xmlns:p14="http://schemas.microsoft.com/office/powerpoint/2010/main" val="22284713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CE48-7CA2-4F49-E137-CB5F66E4DB85}"/>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FB982EB-A78D-7DDC-0073-1F9210875B6B}"/>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E441D91-78A8-49B0-CD1C-BADD8D2EB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FD1AACC6-9DD7-0465-C59F-8F21E1074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99</a:t>
            </a:fld>
            <a:endParaRPr lang="en-US" altLang="en-US"/>
          </a:p>
        </p:txBody>
      </p:sp>
    </p:spTree>
    <p:extLst>
      <p:ext uri="{BB962C8B-B14F-4D97-AF65-F5344CB8AC3E}">
        <p14:creationId xmlns:p14="http://schemas.microsoft.com/office/powerpoint/2010/main" val="4227347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 map - Done</a:t>
            </a:r>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11</a:t>
            </a:fld>
            <a:endParaRPr lang="en-US" altLang="en-US"/>
          </a:p>
        </p:txBody>
      </p:sp>
    </p:spTree>
    <p:extLst>
      <p:ext uri="{BB962C8B-B14F-4D97-AF65-F5344CB8AC3E}">
        <p14:creationId xmlns:p14="http://schemas.microsoft.com/office/powerpoint/2010/main" val="36362700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B5A7-780E-0B03-3CE1-72E0198E785F}"/>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CE6491C-1E66-4C66-9601-41E4BF57375B}"/>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EE69EC5-C6FE-E8FF-F24F-6A6F99BBFC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38AC6D4A-AD2E-581E-4F5A-43868696AD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100</a:t>
            </a:fld>
            <a:endParaRPr lang="en-US" altLang="en-US"/>
          </a:p>
        </p:txBody>
      </p:sp>
    </p:spTree>
    <p:extLst>
      <p:ext uri="{BB962C8B-B14F-4D97-AF65-F5344CB8AC3E}">
        <p14:creationId xmlns:p14="http://schemas.microsoft.com/office/powerpoint/2010/main" val="17418093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A28DA-1BA8-92C3-B744-8D4D179F52E0}"/>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B8F5734-7C51-CBCB-6EF0-1844344DA0C9}"/>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5ADA48B0-A890-2711-C52F-3932C5299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13/99 had TRD when VH cleared (or at time of PPV); that leaves 86, 9 of those had subsequent TRD: 9/86 =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1 aflibercept participant refused </a:t>
            </a:r>
            <a:r>
              <a:rPr kumimoji="0" lang="en-US" sz="1200" b="1" i="0" u="none" strike="noStrike" kern="1200" cap="none" spc="0" normalizeH="0" baseline="0" noProof="0" err="1">
                <a:ln>
                  <a:noFill/>
                </a:ln>
                <a:solidFill>
                  <a:schemeClr val="bg1"/>
                </a:solidFill>
                <a:effectLst/>
                <a:uLnTx/>
                <a:uFillTx/>
                <a:latin typeface="Arial" charset="0"/>
                <a:ea typeface="+mn-ea"/>
                <a:cs typeface="Arial" charset="0"/>
              </a:rPr>
              <a:t>tx</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ltLang="en-US" b="1">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D6451A2F-AFAC-71A3-E50E-8329DCECBF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9057" indent="-28040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21626" indent="-2243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70276" indent="-2243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18927" indent="-2243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6757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16227"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6487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3528" indent="-2243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101</a:t>
            </a:fld>
            <a:endParaRPr lang="en-US" altLang="en-US"/>
          </a:p>
        </p:txBody>
      </p:sp>
    </p:spTree>
    <p:extLst>
      <p:ext uri="{BB962C8B-B14F-4D97-AF65-F5344CB8AC3E}">
        <p14:creationId xmlns:p14="http://schemas.microsoft.com/office/powerpoint/2010/main" val="1368417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In eyes with VH from PDR, vision improved more quickly with vitrectomy compared with aflibercept but there was no significant difference in mean VA letter score over 24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AB and N: Prior PRP allowed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charset="0"/>
                <a:ea typeface="+mn-ea"/>
                <a:cs typeface="Arial" charset="0"/>
              </a:rPr>
              <a:t>Aflibercept: 100 eyes; (one refused IVE) 13 had TRD when VH cleared; that leaves 87 (technically 86), 9 of those had subsequent TRD: 9/86 = 10.5%</a:t>
            </a:r>
            <a:endParaRPr kumimoji="0" lang="en-US" sz="1200" b="1" i="0" u="none" strike="noStrike" kern="1200" cap="none" spc="0" normalizeH="0" baseline="0" noProof="0">
              <a:ln>
                <a:noFill/>
              </a:ln>
              <a:solidFill>
                <a:schemeClr val="bg1"/>
              </a:solidFill>
              <a:effectLst/>
              <a:uLnTx/>
              <a:uFillTx/>
              <a:latin typeface="Arial"/>
              <a:ea typeface="+mn-ea"/>
              <a:cs typeface="+mn-cs"/>
            </a:endParaRPr>
          </a:p>
          <a:p>
            <a:endParaRPr lang="en-US"/>
          </a:p>
        </p:txBody>
      </p:sp>
      <p:sp>
        <p:nvSpPr>
          <p:cNvPr id="4" name="Slide Number Placeholder 3"/>
          <p:cNvSpPr>
            <a:spLocks noGrp="1"/>
          </p:cNvSpPr>
          <p:nvPr>
            <p:ph type="sldNum" sz="quarter" idx="5"/>
          </p:nvPr>
        </p:nvSpPr>
        <p:spPr/>
        <p:txBody>
          <a:bodyPr/>
          <a:lstStyle/>
          <a:p>
            <a:fld id="{CD8D8C00-B4A2-4645-A7EC-412688EF89DB}" type="slidenum">
              <a:rPr lang="en-US" smtClean="0"/>
              <a:t>102</a:t>
            </a:fld>
            <a:endParaRPr lang="en-US"/>
          </a:p>
        </p:txBody>
      </p:sp>
    </p:spTree>
    <p:extLst>
      <p:ext uri="{BB962C8B-B14F-4D97-AF65-F5344CB8AC3E}">
        <p14:creationId xmlns:p14="http://schemas.microsoft.com/office/powerpoint/2010/main" val="23068593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D8C00-B4A2-4645-A7EC-412688EF89DB}" type="slidenum">
              <a:rPr lang="en-US" smtClean="0"/>
              <a:t>103</a:t>
            </a:fld>
            <a:endParaRPr lang="en-US"/>
          </a:p>
        </p:txBody>
      </p:sp>
    </p:spTree>
    <p:extLst>
      <p:ext uri="{BB962C8B-B14F-4D97-AF65-F5344CB8AC3E}">
        <p14:creationId xmlns:p14="http://schemas.microsoft.com/office/powerpoint/2010/main" val="2472898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baseline="0"/>
          </a:p>
        </p:txBody>
      </p:sp>
      <p:sp>
        <p:nvSpPr>
          <p:cNvPr id="4" name="Slide Number Placeholder 3"/>
          <p:cNvSpPr>
            <a:spLocks noGrp="1"/>
          </p:cNvSpPr>
          <p:nvPr>
            <p:ph type="sldNum" sz="quarter" idx="5"/>
          </p:nvPr>
        </p:nvSpPr>
        <p:spPr/>
        <p:txBody>
          <a:bodyPr/>
          <a:lstStyle/>
          <a:p>
            <a:pPr>
              <a:defRPr/>
            </a:pPr>
            <a:fld id="{6C3E4902-07DF-4289-B0C5-CC0CFADE95D2}" type="slidenum">
              <a:rPr lang="en-US"/>
              <a:pPr>
                <a:defRPr/>
              </a:pPr>
              <a:t>104</a:t>
            </a:fld>
            <a:endParaRPr lang="en-US"/>
          </a:p>
        </p:txBody>
      </p:sp>
    </p:spTree>
    <p:extLst>
      <p:ext uri="{BB962C8B-B14F-4D97-AF65-F5344CB8AC3E}">
        <p14:creationId xmlns:p14="http://schemas.microsoft.com/office/powerpoint/2010/main" val="27860074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105</a:t>
            </a:fld>
            <a:endParaRPr lang="en-US" altLang="en-US"/>
          </a:p>
        </p:txBody>
      </p:sp>
    </p:spTree>
    <p:extLst>
      <p:ext uri="{BB962C8B-B14F-4D97-AF65-F5344CB8AC3E}">
        <p14:creationId xmlns:p14="http://schemas.microsoft.com/office/powerpoint/2010/main" val="2458038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106</a:t>
            </a:fld>
            <a:endParaRPr lang="en-US" altLang="en-US"/>
          </a:p>
        </p:txBody>
      </p:sp>
    </p:spTree>
    <p:extLst>
      <p:ext uri="{BB962C8B-B14F-4D97-AF65-F5344CB8AC3E}">
        <p14:creationId xmlns:p14="http://schemas.microsoft.com/office/powerpoint/2010/main" val="590000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107</a:t>
            </a:fld>
            <a:endParaRPr lang="en-US" altLang="en-US"/>
          </a:p>
        </p:txBody>
      </p:sp>
    </p:spTree>
    <p:extLst>
      <p:ext uri="{BB962C8B-B14F-4D97-AF65-F5344CB8AC3E}">
        <p14:creationId xmlns:p14="http://schemas.microsoft.com/office/powerpoint/2010/main" val="19988530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108</a:t>
            </a:fld>
            <a:endParaRPr lang="en-US" altLang="en-US"/>
          </a:p>
        </p:txBody>
      </p:sp>
    </p:spTree>
    <p:extLst>
      <p:ext uri="{BB962C8B-B14F-4D97-AF65-F5344CB8AC3E}">
        <p14:creationId xmlns:p14="http://schemas.microsoft.com/office/powerpoint/2010/main" val="27744519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pPr>
                <a:spcBef>
                  <a:spcPct val="0"/>
                </a:spcBef>
              </a:pPr>
              <a:t>109</a:t>
            </a:fld>
            <a:endParaRPr lang="en-US" altLang="en-US"/>
          </a:p>
        </p:txBody>
      </p:sp>
    </p:spTree>
    <p:extLst>
      <p:ext uri="{BB962C8B-B14F-4D97-AF65-F5344CB8AC3E}">
        <p14:creationId xmlns:p14="http://schemas.microsoft.com/office/powerpoint/2010/main" val="68522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Canada info - Done</a:t>
            </a:r>
          </a:p>
          <a:p>
            <a:r>
              <a:rPr lang="en-US"/>
              <a:t>Need to update map - Done</a:t>
            </a:r>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12</a:t>
            </a:fld>
            <a:endParaRPr lang="en-US" altLang="en-US"/>
          </a:p>
        </p:txBody>
      </p:sp>
    </p:spTree>
    <p:extLst>
      <p:ext uri="{BB962C8B-B14F-4D97-AF65-F5344CB8AC3E}">
        <p14:creationId xmlns:p14="http://schemas.microsoft.com/office/powerpoint/2010/main" val="4214989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3B68-3CBF-EA66-60A4-D93252F3A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E9CB1-1E43-4EFA-C282-D37CBDE6E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E5D63-17DC-C949-DA21-6218F2E76F59}"/>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2699220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endParaRPr lang="en-US" baseline="0"/>
          </a:p>
        </p:txBody>
      </p:sp>
      <p:sp>
        <p:nvSpPr>
          <p:cNvPr id="4" name="Slide Number Placeholder 3"/>
          <p:cNvSpPr>
            <a:spLocks noGrp="1"/>
          </p:cNvSpPr>
          <p:nvPr>
            <p:ph type="sldNum" sz="quarter" idx="10"/>
          </p:nvPr>
        </p:nvSpPr>
        <p:spPr/>
        <p:txBody>
          <a:bodyPr/>
          <a:lstStyle/>
          <a:p>
            <a:pPr defTabSz="881390" eaLnBrk="1" hangingPunct="1">
              <a:defRPr/>
            </a:pPr>
            <a:fld id="{43036248-F13B-4645-8CAD-7975C8EEA1FC}" type="slidenum">
              <a:rPr lang="en-US" sz="1200">
                <a:solidFill>
                  <a:prstClr val="black"/>
                </a:solidFill>
                <a:effectLst/>
                <a:latin typeface="Calibri"/>
              </a:rPr>
              <a:pPr defTabSz="881390" eaLnBrk="1" hangingPunct="1">
                <a:defRPr/>
              </a:pPr>
              <a:t>113</a:t>
            </a:fld>
            <a:endParaRPr lang="en-US" sz="1200">
              <a:solidFill>
                <a:prstClr val="black"/>
              </a:solidFill>
              <a:effectLst/>
              <a:latin typeface="Calibri"/>
            </a:endParaRPr>
          </a:p>
        </p:txBody>
      </p:sp>
    </p:spTree>
    <p:extLst>
      <p:ext uri="{BB962C8B-B14F-4D97-AF65-F5344CB8AC3E}">
        <p14:creationId xmlns:p14="http://schemas.microsoft.com/office/powerpoint/2010/main" val="1002873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66">
              <a:defRPr/>
            </a:pPr>
            <a:endParaRPr lang="en-US" baseline="0"/>
          </a:p>
        </p:txBody>
      </p:sp>
      <p:sp>
        <p:nvSpPr>
          <p:cNvPr id="4" name="Slide Number Placeholder 3"/>
          <p:cNvSpPr>
            <a:spLocks noGrp="1"/>
          </p:cNvSpPr>
          <p:nvPr>
            <p:ph type="sldNum" sz="quarter" idx="10"/>
          </p:nvPr>
        </p:nvSpPr>
        <p:spPr/>
        <p:txBody>
          <a:bodyPr/>
          <a:lstStyle/>
          <a:p>
            <a:pPr defTabSz="881390" eaLnBrk="1" hangingPunct="1">
              <a:defRPr/>
            </a:pPr>
            <a:fld id="{43036248-F13B-4645-8CAD-7975C8EEA1FC}" type="slidenum">
              <a:rPr lang="en-US" sz="1200">
                <a:solidFill>
                  <a:prstClr val="black"/>
                </a:solidFill>
                <a:effectLst/>
                <a:latin typeface="Calibri"/>
              </a:rPr>
              <a:pPr defTabSz="881390" eaLnBrk="1" hangingPunct="1">
                <a:defRPr/>
              </a:pPr>
              <a:t>114</a:t>
            </a:fld>
            <a:endParaRPr lang="en-US" sz="1200">
              <a:solidFill>
                <a:prstClr val="black"/>
              </a:solidFill>
              <a:effectLst/>
              <a:latin typeface="Calibri"/>
            </a:endParaRPr>
          </a:p>
        </p:txBody>
      </p:sp>
    </p:spTree>
    <p:extLst>
      <p:ext uri="{BB962C8B-B14F-4D97-AF65-F5344CB8AC3E}">
        <p14:creationId xmlns:p14="http://schemas.microsoft.com/office/powerpoint/2010/main" val="3997708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latin typeface="Arial" panose="020B0604020202020204" pitchFamily="34" charset="0"/>
                <a:ea typeface="Calibri" panose="020F0502020204030204" pitchFamily="34" charset="0"/>
              </a:rPr>
              <a:t>Ten nL of fluid is considered as a threshold for a notification in a future study, hence used in this study to evaluate the performance of NOA in a single encounter comparison. </a:t>
            </a:r>
          </a:p>
          <a:p>
            <a:endParaRPr lang="en-US" sz="1700">
              <a:latin typeface="Arial" panose="020B0604020202020204" pitchFamily="34" charset="0"/>
              <a:ea typeface="Calibri" panose="020F0502020204030204" pitchFamily="34" charset="0"/>
            </a:endParaRPr>
          </a:p>
          <a:p>
            <a:r>
              <a:rPr lang="en-US" sz="1700">
                <a:latin typeface="Arial" panose="020B0604020202020204" pitchFamily="34" charset="0"/>
                <a:ea typeface="Calibri" panose="020F0502020204030204" pitchFamily="34" charset="0"/>
              </a:rPr>
              <a:t>There was no instance of a NOA fluid level &gt;10 nL when the RC’s interpretation of the in-office was no intraretinal or subretinal fluid; thus, there were no false</a:t>
            </a:r>
          </a:p>
          <a:p>
            <a:endParaRPr lang="en-US" sz="1700">
              <a:latin typeface="Arial" panose="020B0604020202020204" pitchFamily="34" charset="0"/>
              <a:ea typeface="Calibri" panose="020F0502020204030204" pitchFamily="34" charset="0"/>
            </a:endParaRPr>
          </a:p>
          <a:p>
            <a:r>
              <a:rPr lang="en-US" sz="1700">
                <a:latin typeface="Arial" panose="020B0604020202020204" pitchFamily="34" charset="0"/>
                <a:ea typeface="Calibri" panose="020F0502020204030204" pitchFamily="34" charset="0"/>
              </a:rPr>
              <a:t>Among the 35 in-office OCT’s interpreted as having fluid by the RC, 15 (43%) had &gt;0 to </a:t>
            </a:r>
            <a:r>
              <a:rPr lang="en-US" sz="1700" u="sng">
                <a:latin typeface="Arial" panose="020B0604020202020204" pitchFamily="34" charset="0"/>
                <a:ea typeface="Calibri" panose="020F0502020204030204" pitchFamily="34" charset="0"/>
              </a:rPr>
              <a:t>&lt;</a:t>
            </a:r>
            <a:r>
              <a:rPr lang="en-US" sz="1700">
                <a:latin typeface="Arial" panose="020B0604020202020204" pitchFamily="34" charset="0"/>
                <a:ea typeface="Calibri" panose="020F0502020204030204" pitchFamily="34" charset="0"/>
              </a:rPr>
              <a:t>10 nL and 4 (11%) had 0 nL as measured by NOA. On manual review of these 4 cases, there were small amounts of fluid on all 4 in-office OCTs (within the central 3x3 mm), and 3 Home OCT scans (the remaining 4</a:t>
            </a:r>
            <a:r>
              <a:rPr lang="en-US" sz="1700" baseline="30000">
                <a:latin typeface="Arial" panose="020B0604020202020204" pitchFamily="34" charset="0"/>
                <a:ea typeface="Calibri" panose="020F0502020204030204" pitchFamily="34" charset="0"/>
              </a:rPr>
              <a:t>th</a:t>
            </a:r>
            <a:r>
              <a:rPr lang="en-US" sz="1700">
                <a:latin typeface="Arial" panose="020B0604020202020204" pitchFamily="34" charset="0"/>
                <a:ea typeface="Calibri" panose="020F0502020204030204" pitchFamily="34" charset="0"/>
              </a:rPr>
              <a:t> Home OCT scan did not reveal any fluid upon review). </a:t>
            </a:r>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116</a:t>
            </a:fld>
            <a:endParaRPr lang="en-US" altLang="en-US"/>
          </a:p>
        </p:txBody>
      </p:sp>
    </p:spTree>
    <p:extLst>
      <p:ext uri="{BB962C8B-B14F-4D97-AF65-F5344CB8AC3E}">
        <p14:creationId xmlns:p14="http://schemas.microsoft.com/office/powerpoint/2010/main" val="5402929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atin typeface="Arial" panose="020B0604020202020204" pitchFamily="34" charset="0"/>
                <a:ea typeface="Calibri" panose="020F0502020204030204" pitchFamily="34" charset="0"/>
              </a:rPr>
              <a:t>Fluid curves over time showed a high degree of heterogeneity </a:t>
            </a:r>
            <a:endParaRPr lang="en-US"/>
          </a:p>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117</a:t>
            </a:fld>
            <a:endParaRPr lang="en-US" altLang="en-US"/>
          </a:p>
        </p:txBody>
      </p:sp>
    </p:spTree>
    <p:extLst>
      <p:ext uri="{BB962C8B-B14F-4D97-AF65-F5344CB8AC3E}">
        <p14:creationId xmlns:p14="http://schemas.microsoft.com/office/powerpoint/2010/main" val="529655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118</a:t>
            </a:fld>
            <a:endParaRPr lang="en-US" altLang="en-US"/>
          </a:p>
        </p:txBody>
      </p:sp>
    </p:spTree>
    <p:extLst>
      <p:ext uri="{BB962C8B-B14F-4D97-AF65-F5344CB8AC3E}">
        <p14:creationId xmlns:p14="http://schemas.microsoft.com/office/powerpoint/2010/main" val="2136835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FF33-BCA3-5832-936B-952F905D6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D98D6-560D-913F-D6B2-E850F92DA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6403D-D816-2DC9-706A-CC3C2310D50F}"/>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32234271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4843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67995" indent="-467995">
              <a:buClr>
                <a:schemeClr val="accent2">
                  <a:lumMod val="60000"/>
                  <a:lumOff val="40000"/>
                </a:schemeClr>
              </a:buClr>
            </a:pPr>
            <a:r>
              <a:rPr lang="en-US" kern="0">
                <a:cs typeface="Arial"/>
              </a:rPr>
              <a:t>A large randomized trial is needed to determine the role of Home OCT in clinical practice</a:t>
            </a:r>
          </a:p>
          <a:p>
            <a:pPr marL="467995" indent="-467995">
              <a:buClr>
                <a:schemeClr val="accent2">
                  <a:lumMod val="60000"/>
                  <a:lumOff val="40000"/>
                </a:schemeClr>
              </a:buClr>
            </a:pPr>
            <a:endParaRPr lang="en-US" kern="0">
              <a:cs typeface="Arial"/>
            </a:endParaRPr>
          </a:p>
          <a:p>
            <a:pPr marL="467995" indent="-467995">
              <a:buClr>
                <a:schemeClr val="accent2">
                  <a:lumMod val="60000"/>
                  <a:lumOff val="40000"/>
                </a:schemeClr>
              </a:buClr>
            </a:pPr>
            <a:r>
              <a:rPr lang="en-US" kern="0">
                <a:cs typeface="Arial"/>
              </a:rPr>
              <a:t>This trial will also provide guidance for using Home OCT </a:t>
            </a:r>
          </a:p>
          <a:p>
            <a:pPr marL="925195" lvl="1" indent="-467995">
              <a:buClr>
                <a:schemeClr val="accent2">
                  <a:lumMod val="60000"/>
                  <a:lumOff val="40000"/>
                </a:schemeClr>
              </a:buClr>
            </a:pPr>
            <a:r>
              <a:rPr lang="en-US" kern="0">
                <a:cs typeface="Arial"/>
              </a:rPr>
              <a:t>Setting fluid thresholds </a:t>
            </a:r>
          </a:p>
          <a:p>
            <a:pPr marL="925195" lvl="1" indent="-467995">
              <a:buClr>
                <a:schemeClr val="accent2">
                  <a:lumMod val="60000"/>
                  <a:lumOff val="40000"/>
                </a:schemeClr>
              </a:buClr>
            </a:pPr>
            <a:r>
              <a:rPr lang="en-US" kern="0">
                <a:cs typeface="Arial"/>
              </a:rPr>
              <a:t>Rules for bringing participants into the office for assessment</a:t>
            </a:r>
          </a:p>
          <a:p>
            <a:pPr defTabSz="948507">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36248-F13B-4645-8CAD-7975C8EEA1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3845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40DD9-0A26-2EB4-098B-180561C99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63732-653B-7102-BF39-6F00840E7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5C628-38CC-C8FB-32C5-CB1C8547A679}"/>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2605017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84479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126</a:t>
            </a:fld>
            <a:endParaRPr lang="en-US"/>
          </a:p>
        </p:txBody>
      </p:sp>
    </p:spTree>
    <p:extLst>
      <p:ext uri="{BB962C8B-B14F-4D97-AF65-F5344CB8AC3E}">
        <p14:creationId xmlns:p14="http://schemas.microsoft.com/office/powerpoint/2010/main" val="35094663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127</a:t>
            </a:fld>
            <a:endParaRPr lang="en-US"/>
          </a:p>
        </p:txBody>
      </p:sp>
    </p:spTree>
    <p:extLst>
      <p:ext uri="{BB962C8B-B14F-4D97-AF65-F5344CB8AC3E}">
        <p14:creationId xmlns:p14="http://schemas.microsoft.com/office/powerpoint/2010/main" val="33360896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129</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821D-4059-024B-E0AB-B9DB3248F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0CB2F-E843-9048-1328-178302195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7466E-50A4-6BC6-FE7D-8ED7955424D5}"/>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32665215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5747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133</a:t>
            </a:fld>
            <a:endParaRPr lang="en-US"/>
          </a:p>
        </p:txBody>
      </p:sp>
    </p:spTree>
    <p:extLst>
      <p:ext uri="{BB962C8B-B14F-4D97-AF65-F5344CB8AC3E}">
        <p14:creationId xmlns:p14="http://schemas.microsoft.com/office/powerpoint/2010/main" val="39794489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430F0-44B8-1D93-02AF-C159B4CD3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BCB26-8FE3-AC1C-1AE1-8A8EB9956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07DC1-028C-9E92-51BC-DE44E155A627}"/>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7964989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137</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E5A8-9986-DF0A-E4D4-A120225A4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F3B7C-B066-9BD2-B14C-310D2E3BE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0F001-58B2-27B2-DBE9-D84AAC05AB33}"/>
              </a:ext>
            </a:extLst>
          </p:cNvPr>
          <p:cNvSpPr>
            <a:spLocks noGrp="1"/>
          </p:cNvSpPr>
          <p:nvPr>
            <p:ph type="body" idx="1"/>
          </p:nvPr>
        </p:nvSpPr>
        <p:spPr/>
        <p:txBody>
          <a:bodyPr/>
          <a:lstStyle/>
          <a:p>
            <a:r>
              <a:rPr lang="en-US"/>
              <a:t>Update date</a:t>
            </a:r>
          </a:p>
        </p:txBody>
      </p:sp>
    </p:spTree>
    <p:extLst>
      <p:ext uri="{BB962C8B-B14F-4D97-AF65-F5344CB8AC3E}">
        <p14:creationId xmlns:p14="http://schemas.microsoft.com/office/powerpoint/2010/main" val="16947974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14132-4197-49A1-8110-C43EC8E4DCC6}" type="slidenum">
              <a:rPr lang="en-US" smtClean="0"/>
              <a:t>139</a:t>
            </a:fld>
            <a:endParaRPr lang="en-US"/>
          </a:p>
        </p:txBody>
      </p:sp>
    </p:spTree>
    <p:extLst>
      <p:ext uri="{BB962C8B-B14F-4D97-AF65-F5344CB8AC3E}">
        <p14:creationId xmlns:p14="http://schemas.microsoft.com/office/powerpoint/2010/main" val="1562186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pic>
        <p:nvPicPr>
          <p:cNvPr id="10" name="Picture 3" descr="H:\Logos\NEI-Logo-Transparent-White.png">
            <a:extLst>
              <a:ext uri="{FF2B5EF4-FFF2-40B4-BE49-F238E27FC236}">
                <a16:creationId xmlns:a16="http://schemas.microsoft.com/office/drawing/2014/main" id="{AFB39907-E87D-0200-BF2C-E4574D7581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HHS-Logo-White-large">
            <a:extLst>
              <a:ext uri="{FF2B5EF4-FFF2-40B4-BE49-F238E27FC236}">
                <a16:creationId xmlns:a16="http://schemas.microsoft.com/office/drawing/2014/main" id="{5D50103C-A82C-EF3F-7F7C-30BC00C82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ational Institutes of Health Logo. National Institute of Diabetes and Digestive and Kidney Diseases.">
            <a:extLst>
              <a:ext uri="{FF2B5EF4-FFF2-40B4-BE49-F238E27FC236}">
                <a16:creationId xmlns:a16="http://schemas.microsoft.com/office/drawing/2014/main" id="{23BBF967-4C8E-6469-5CF7-DF19E91A3B6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EF2C3F43-DE59-3C39-3283-DCEF54D7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69842"/>
            <a:ext cx="29527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68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5929773" cy="2362200"/>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7424805"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913794" y="2971800"/>
            <a:ext cx="5934951" cy="28194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1A28CF36-B696-4C16-BB1F-19F15A4B36D0}"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38447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4"/>
            <a:ext cx="10367564" cy="819355"/>
          </a:xfrm>
        </p:spPr>
        <p:txBody>
          <a:bodyPr anchor="b">
            <a:normAutofit/>
          </a:bodyPr>
          <a:lstStyle>
            <a:lvl1pPr>
              <a:defRPr sz="2100"/>
            </a:lvl1pPr>
          </a:lstStyle>
          <a:p>
            <a:r>
              <a:rPr lang="en-US"/>
              <a:t>Click to edit Master title style</a:t>
            </a:r>
          </a:p>
        </p:txBody>
      </p:sp>
      <p:sp>
        <p:nvSpPr>
          <p:cNvPr id="3" name="Picture Placeholder 2"/>
          <p:cNvSpPr>
            <a:spLocks noGrp="1" noChangeAspect="1"/>
          </p:cNvSpPr>
          <p:nvPr>
            <p:ph type="pic" idx="1"/>
          </p:nvPr>
        </p:nvSpPr>
        <p:spPr>
          <a:xfrm>
            <a:off x="913807" y="621323"/>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05073287-1685-4C93-BBFE-7809D5374578}"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2814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2"/>
            <a:ext cx="10353763" cy="3424859"/>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913797" y="4204820"/>
            <a:ext cx="10353761" cy="159218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1BBB3318-B3B6-4988-AB03-8C2CA0A647E6}"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4121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2400"/>
            </a:lvl1pPr>
          </a:lstStyle>
          <a:p>
            <a:r>
              <a:rPr lang="en-US"/>
              <a:t>Click to edit Master title style</a:t>
            </a:r>
          </a:p>
        </p:txBody>
      </p:sp>
      <p:sp>
        <p:nvSpPr>
          <p:cNvPr id="12" name="Text Placeholder 3"/>
          <p:cNvSpPr>
            <a:spLocks noGrp="1"/>
          </p:cNvSpPr>
          <p:nvPr>
            <p:ph type="body" sz="half" idx="13"/>
          </p:nvPr>
        </p:nvSpPr>
        <p:spPr>
          <a:xfrm>
            <a:off x="1720645" y="3610032"/>
            <a:ext cx="8752299" cy="42681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913793" y="4204821"/>
            <a:ext cx="10353763" cy="158638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DC49D0B1-AF19-401D-BBFA-2880A74978FF}"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707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4"/>
            <a:ext cx="10355327" cy="2511835"/>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913795" y="4650556"/>
            <a:ext cx="10353763"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98BB6F0F-BFAF-427D-B57D-5B78AC781587}"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38786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a:xfrm>
            <a:off x="7678736" y="5883277"/>
            <a:ext cx="2743200" cy="365125"/>
          </a:xfrm>
          <a:prstGeom prst="rect">
            <a:avLst/>
          </a:prstGeom>
        </p:spPr>
        <p:txBody>
          <a:bodyPr/>
          <a:lstStyle/>
          <a:p>
            <a:fld id="{E8943576-9C95-44B4-ADF7-4A7FF05E53B3}" type="datetime1">
              <a:rPr lang="en-US" smtClean="0"/>
              <a:t>10/19/25</a:t>
            </a:fld>
            <a:endParaRPr lang="en-US"/>
          </a:p>
        </p:txBody>
      </p:sp>
      <p:sp>
        <p:nvSpPr>
          <p:cNvPr id="4" name="Footer Placeholder 3"/>
          <p:cNvSpPr>
            <a:spLocks noGrp="1"/>
          </p:cNvSpPr>
          <p:nvPr>
            <p:ph type="ftr" sz="quarter" idx="11"/>
          </p:nvPr>
        </p:nvSpPr>
        <p:spPr>
          <a:xfrm>
            <a:off x="913796" y="5883277"/>
            <a:ext cx="667286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66832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2"/>
            <a:ext cx="10353763" cy="1325563"/>
          </a:xfrm>
        </p:spPr>
        <p:txBody>
          <a:bodyPr/>
          <a:lstStyle/>
          <a:p>
            <a:r>
              <a:rPr lang="en-US"/>
              <a:t>Click to edit Master title style</a:t>
            </a:r>
          </a:p>
        </p:txBody>
      </p:sp>
      <p:sp>
        <p:nvSpPr>
          <p:cNvPr id="19" name="Text Placeholder 2"/>
          <p:cNvSpPr>
            <a:spLocks noGrp="1"/>
          </p:cNvSpPr>
          <p:nvPr>
            <p:ph type="body" idx="1"/>
          </p:nvPr>
        </p:nvSpPr>
        <p:spPr>
          <a:xfrm>
            <a:off x="913796" y="4195899"/>
            <a:ext cx="3298955"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913796" y="4772161"/>
            <a:ext cx="3298955"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442702" y="4195899"/>
            <a:ext cx="3298983"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8152805"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7973297" y="4772163"/>
            <a:ext cx="3294259" cy="101903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a:xfrm>
            <a:off x="7678736" y="5883277"/>
            <a:ext cx="2743200" cy="365125"/>
          </a:xfrm>
          <a:prstGeom prst="rect">
            <a:avLst/>
          </a:prstGeom>
        </p:spPr>
        <p:txBody>
          <a:bodyPr/>
          <a:lstStyle/>
          <a:p>
            <a:fld id="{DA15E2AC-331C-491F-BF60-F02C2BE34EFF}" type="datetime1">
              <a:rPr lang="en-US" smtClean="0"/>
              <a:t>10/19/25</a:t>
            </a:fld>
            <a:endParaRPr lang="en-US"/>
          </a:p>
        </p:txBody>
      </p:sp>
      <p:sp>
        <p:nvSpPr>
          <p:cNvPr id="4" name="Footer Placeholder 3"/>
          <p:cNvSpPr>
            <a:spLocks noGrp="1"/>
          </p:cNvSpPr>
          <p:nvPr>
            <p:ph type="ftr" sz="quarter" idx="11"/>
          </p:nvPr>
        </p:nvSpPr>
        <p:spPr>
          <a:xfrm>
            <a:off x="913796" y="5883277"/>
            <a:ext cx="667286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258726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8D8672E9-2E21-4C93-A948-A94AE790160E}"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67858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D9EA4513-4BF5-4AE8-95A5-CA33CFF151FB}"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424246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F26F0C7B-40F1-4817-9413-5AFABF9ADF1C}" type="slidenum">
              <a:rPr lang="en-US" smtClean="0"/>
              <a:t>‹#›</a:t>
            </a:fld>
            <a:endParaRPr lang="en-US"/>
          </a:p>
        </p:txBody>
      </p:sp>
      <p:sp>
        <p:nvSpPr>
          <p:cNvPr id="4" name="TextBox 3">
            <a:extLst>
              <a:ext uri="{FF2B5EF4-FFF2-40B4-BE49-F238E27FC236}">
                <a16:creationId xmlns:a16="http://schemas.microsoft.com/office/drawing/2014/main" id="{9487D1F6-4A9B-B3EF-082E-3630265D83C9}"/>
              </a:ext>
            </a:extLst>
          </p:cNvPr>
          <p:cNvSpPr txBox="1"/>
          <p:nvPr/>
        </p:nvSpPr>
        <p:spPr>
          <a:xfrm>
            <a:off x="1371600" y="4495800"/>
            <a:ext cx="5029200" cy="369332"/>
          </a:xfrm>
          <a:prstGeom prst="rect">
            <a:avLst/>
          </a:prstGeom>
          <a:noFill/>
        </p:spPr>
        <p:txBody>
          <a:bodyPr wrap="square" rtlCol="0">
            <a:spAutoFit/>
          </a:bodyPr>
          <a:lstStyle/>
          <a:p>
            <a:r>
              <a:rPr lang="en-US" b="1" baseline="0">
                <a:latin typeface="Arial" panose="020B0604020202020204" pitchFamily="34" charset="0"/>
                <a:cs typeface="Arial" panose="020B0604020202020204" pitchFamily="34" charset="0"/>
              </a:rPr>
              <a:t>GFHGH</a:t>
            </a:r>
          </a:p>
        </p:txBody>
      </p:sp>
    </p:spTree>
    <p:extLst>
      <p:ext uri="{BB962C8B-B14F-4D97-AF65-F5344CB8AC3E}">
        <p14:creationId xmlns:p14="http://schemas.microsoft.com/office/powerpoint/2010/main" val="15424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6" y="2"/>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Clr>
                <a:srgbClr val="FFC000"/>
              </a:buClr>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685800" indent="-254794">
              <a:buClr>
                <a:srgbClr val="FFC000"/>
              </a:buClr>
              <a:buFont typeface="Wingdings" panose="05000000000000000000" pitchFamily="2" charset="2"/>
              <a:buChar cha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rgbClr val="FFC000"/>
              </a:buCl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24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53801" y="6378382"/>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23789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220A-703C-46C4-BBB6-829421DE6543}" type="datetime1">
              <a:rPr lang="en-US" smtClean="0"/>
              <a:t>10/19/25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514013" y="5883277"/>
            <a:ext cx="753545" cy="365125"/>
          </a:xfrm>
          <a:prstGeom prst="rect">
            <a:avLst/>
          </a:prstGeom>
        </p:spPr>
        <p:txBody>
          <a:bodyPr/>
          <a:lstStyle/>
          <a:p>
            <a:pPr>
              <a:defRPr/>
            </a:pPr>
            <a:fld id="{D2B7D267-3AEB-43CD-B491-75094A0B7839}" type="slidenum">
              <a:rPr lang="en-US" smtClean="0"/>
              <a:pPr>
                <a:defRPr/>
              </a:pPr>
              <a:t>‹#›</a:t>
            </a:fld>
            <a:endParaRPr lang="en-US"/>
          </a:p>
        </p:txBody>
      </p:sp>
      <p:sp>
        <p:nvSpPr>
          <p:cNvPr id="8" name="Title 1">
            <a:extLst>
              <a:ext uri="{FF2B5EF4-FFF2-40B4-BE49-F238E27FC236}">
                <a16:creationId xmlns:a16="http://schemas.microsoft.com/office/drawing/2014/main" id="{AA0D6A1F-0E9A-7790-0738-EF472BFA4AD0}"/>
              </a:ext>
            </a:extLst>
          </p:cNvPr>
          <p:cNvSpPr>
            <a:spLocks noGrp="1"/>
          </p:cNvSpPr>
          <p:nvPr>
            <p:ph type="title"/>
          </p:nvPr>
        </p:nvSpPr>
        <p:spPr>
          <a:xfrm>
            <a:off x="1" y="0"/>
            <a:ext cx="12192000" cy="1600200"/>
          </a:xfrm>
        </p:spPr>
        <p:txBody>
          <a:bodyPr/>
          <a:lstStyle>
            <a:lvl1pPr>
              <a:defRPr>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64328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051E-7B44-0EB6-95FA-428D700B72FE}"/>
              </a:ext>
            </a:extLst>
          </p:cNvPr>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11DD5AE-3425-B741-F834-FC9B67D98E64}"/>
              </a:ext>
            </a:extLst>
          </p:cNvPr>
          <p:cNvSpPr>
            <a:spLocks noGrp="1"/>
          </p:cNvSpPr>
          <p:nvPr>
            <p:ph idx="1"/>
          </p:nvPr>
        </p:nvSpPr>
        <p:spPr>
          <a:xfrm>
            <a:off x="609600" y="1600200"/>
            <a:ext cx="10972799"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3336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4769ECA3-D473-1864-85A6-6FBEE12315E2}"/>
              </a:ext>
            </a:extLst>
          </p:cNvPr>
          <p:cNvSpPr>
            <a:spLocks noGrp="1" noChangeArrowheads="1"/>
          </p:cNvSpPr>
          <p:nvPr>
            <p:ph type="sldNum" sz="quarter" idx="10"/>
          </p:nvPr>
        </p:nvSpPr>
        <p:spPr>
          <a:ln/>
        </p:spPr>
        <p:txBody>
          <a:bodyPr/>
          <a:lstStyle>
            <a:lvl1pPr>
              <a:defRPr/>
            </a:lvl1pPr>
          </a:lstStyle>
          <a:p>
            <a:pPr>
              <a:defRPr/>
            </a:pPr>
            <a:fld id="{4831A657-AD10-419C-A728-4AF0ABE4F341}" type="slidenum">
              <a:rPr lang="en-US" altLang="en-US"/>
              <a:pPr>
                <a:defRPr/>
              </a:pPr>
              <a:t>‹#›</a:t>
            </a:fld>
            <a:endParaRPr lang="en-US" altLang="en-US"/>
          </a:p>
        </p:txBody>
      </p:sp>
    </p:spTree>
    <p:extLst>
      <p:ext uri="{BB962C8B-B14F-4D97-AF65-F5344CB8AC3E}">
        <p14:creationId xmlns:p14="http://schemas.microsoft.com/office/powerpoint/2010/main" val="48819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pic>
        <p:nvPicPr>
          <p:cNvPr id="10" name="Picture 3" descr="H:\Logos\NEI-Logo-Transparent-White.png">
            <a:extLst>
              <a:ext uri="{FF2B5EF4-FFF2-40B4-BE49-F238E27FC236}">
                <a16:creationId xmlns:a16="http://schemas.microsoft.com/office/drawing/2014/main" id="{AFB39907-E87D-0200-BF2C-E4574D7581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HHS-Logo-White-large">
            <a:extLst>
              <a:ext uri="{FF2B5EF4-FFF2-40B4-BE49-F238E27FC236}">
                <a16:creationId xmlns:a16="http://schemas.microsoft.com/office/drawing/2014/main" id="{5D50103C-A82C-EF3F-7F7C-30BC00C82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ational Institutes of Health Logo. National Institute of Diabetes and Digestive and Kidney Diseases.">
            <a:extLst>
              <a:ext uri="{FF2B5EF4-FFF2-40B4-BE49-F238E27FC236}">
                <a16:creationId xmlns:a16="http://schemas.microsoft.com/office/drawing/2014/main" id="{23BBF967-4C8E-6469-5CF7-DF19E91A3B6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EF2C3F43-DE59-3C39-3283-DCEF54D7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69842"/>
            <a:ext cx="29527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0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6" y="2"/>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Clr>
                <a:srgbClr val="FFC000"/>
              </a:buClr>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685800" indent="-254794">
              <a:buClr>
                <a:srgbClr val="FFC000"/>
              </a:buClr>
              <a:buFont typeface="Wingdings" panose="05000000000000000000" pitchFamily="2" charset="2"/>
              <a:buChar cha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rgbClr val="FFC000"/>
              </a:buCl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24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53801" y="6378382"/>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34904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lgn="ctr" defTabSz="685800" rtl="0" eaLnBrk="1" latinLnBrk="0" hangingPunct="1">
              <a:lnSpc>
                <a:spcPct val="90000"/>
              </a:lnSpc>
              <a:spcBef>
                <a:spcPct val="0"/>
              </a:spcBef>
              <a:buNone/>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229244" y="3602040"/>
            <a:ext cx="9733512" cy="1500187"/>
          </a:xfrm>
        </p:spPr>
        <p:txBody>
          <a:bodyPr>
            <a:normAutofit/>
          </a:bodyPr>
          <a:lstStyle>
            <a:lvl1pPr marL="0" indent="0" algn="ctr">
              <a:buNone/>
              <a:defRPr sz="2100" b="1">
                <a:solidFill>
                  <a:schemeClr val="tx1">
                    <a:tint val="75000"/>
                  </a:schemeClr>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C420FC2E-C8B7-4B2D-AFD5-CD2F87C14D7E}"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277601" y="6400802"/>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7583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262D5-F908-D240-3744-71F7F081B83D}"/>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3" name="Slide Number Placeholder 2">
            <a:extLst>
              <a:ext uri="{FF2B5EF4-FFF2-40B4-BE49-F238E27FC236}">
                <a16:creationId xmlns:a16="http://schemas.microsoft.com/office/drawing/2014/main" id="{8E803BE9-7AF8-31BF-A5A9-BCCCBB6D724C}"/>
              </a:ext>
            </a:extLst>
          </p:cNvPr>
          <p:cNvSpPr>
            <a:spLocks noGrp="1"/>
          </p:cNvSpPr>
          <p:nvPr>
            <p:ph type="sldNum" sz="quarter" idx="10"/>
          </p:nvPr>
        </p:nvSpPr>
        <p:spPr>
          <a:xfrm>
            <a:off x="11353800" y="6400800"/>
            <a:ext cx="753545" cy="365125"/>
          </a:xfrm>
        </p:spPr>
        <p:txBody>
          <a:bodyPr/>
          <a:lstStyle/>
          <a:p>
            <a:fld id="{F26F0C7B-40F1-4817-9413-5AFABF9ADF1C}" type="slidenum">
              <a:rPr lang="en-US" smtClean="0"/>
              <a:t>‹#›</a:t>
            </a:fld>
            <a:endParaRPr lang="en-US"/>
          </a:p>
        </p:txBody>
      </p:sp>
      <p:graphicFrame>
        <p:nvGraphicFramePr>
          <p:cNvPr id="8" name="Chart 7">
            <a:extLst>
              <a:ext uri="{FF2B5EF4-FFF2-40B4-BE49-F238E27FC236}">
                <a16:creationId xmlns:a16="http://schemas.microsoft.com/office/drawing/2014/main" id="{09BC27D5-270E-AD32-108D-5708A47D5C3F}"/>
              </a:ext>
            </a:extLst>
          </p:cNvPr>
          <p:cNvGraphicFramePr/>
          <p:nvPr>
            <p:extLst>
              <p:ext uri="{D42A27DB-BD31-4B8C-83A1-F6EECF244321}">
                <p14:modId xmlns:p14="http://schemas.microsoft.com/office/powerpoint/2010/main" val="1715021166"/>
              </p:ext>
            </p:extLst>
          </p:nvPr>
        </p:nvGraphicFramePr>
        <p:xfrm>
          <a:off x="1219200" y="1439333"/>
          <a:ext cx="9677400" cy="4656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693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7" name="Slide Number Placeholder 6"/>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graphicFrame>
        <p:nvGraphicFramePr>
          <p:cNvPr id="10" name="Chart 9">
            <a:extLst>
              <a:ext uri="{FF2B5EF4-FFF2-40B4-BE49-F238E27FC236}">
                <a16:creationId xmlns:a16="http://schemas.microsoft.com/office/drawing/2014/main" id="{D595FF16-96FF-2F4A-0B1A-C7D674007851}"/>
              </a:ext>
            </a:extLst>
          </p:cNvPr>
          <p:cNvGraphicFramePr/>
          <p:nvPr>
            <p:extLst>
              <p:ext uri="{D42A27DB-BD31-4B8C-83A1-F6EECF244321}">
                <p14:modId xmlns:p14="http://schemas.microsoft.com/office/powerpoint/2010/main" val="2689488662"/>
              </p:ext>
            </p:extLst>
          </p:nvPr>
        </p:nvGraphicFramePr>
        <p:xfrm>
          <a:off x="990600" y="1371600"/>
          <a:ext cx="10210800" cy="47667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538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4122" y="0"/>
            <a:ext cx="10353761" cy="1325563"/>
          </a:xfrm>
        </p:spPr>
        <p:txBody>
          <a:bodyPr>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1141806" y="2088320"/>
            <a:ext cx="4879199" cy="823912"/>
          </a:xfrm>
        </p:spPr>
        <p:txBody>
          <a:bodyPr anchor="b">
            <a:normAutofit/>
          </a:bodyPr>
          <a:lstStyle>
            <a:lvl1pPr marL="0" indent="0" algn="ctr">
              <a:lnSpc>
                <a:spcPct val="100000"/>
              </a:lnSpc>
              <a:buNone/>
              <a:defRPr sz="20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5" cy="823912"/>
          </a:xfrm>
        </p:spPr>
        <p:txBody>
          <a:bodyPr anchor="b">
            <a:normAutofit/>
          </a:bodyPr>
          <a:lstStyle>
            <a:lvl1pPr marL="0" indent="0" algn="ctr">
              <a:lnSpc>
                <a:spcPct val="100000"/>
              </a:lnSpc>
              <a:buNone/>
              <a:defRPr lang="en-US" sz="2000" b="1" kern="1200" dirty="0" smtClean="0">
                <a:solidFill>
                  <a:schemeClr val="accent1"/>
                </a:solidFill>
                <a:effectLst/>
                <a:latin typeface="Arial" panose="020B0604020202020204" pitchFamily="34" charset="0"/>
                <a:ea typeface="+mn-ea"/>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5088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3797" y="2"/>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56273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lgn="ctr" defTabSz="685800" rtl="0" eaLnBrk="1" latinLnBrk="0" hangingPunct="1">
              <a:lnSpc>
                <a:spcPct val="90000"/>
              </a:lnSpc>
              <a:spcBef>
                <a:spcPct val="0"/>
              </a:spcBef>
              <a:buNone/>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229244" y="3602040"/>
            <a:ext cx="9733512" cy="1500187"/>
          </a:xfrm>
        </p:spPr>
        <p:txBody>
          <a:bodyPr>
            <a:normAutofit/>
          </a:bodyPr>
          <a:lstStyle>
            <a:lvl1pPr marL="0" indent="0" algn="ctr">
              <a:buNone/>
              <a:defRPr sz="2100" b="1">
                <a:solidFill>
                  <a:schemeClr val="tx1">
                    <a:tint val="75000"/>
                  </a:schemeClr>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04E9C58A-CAF8-4F54-9A57-15179D1DA934}"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277601" y="6400802"/>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49416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7"/>
            <a:ext cx="2743200" cy="365125"/>
          </a:xfrm>
          <a:prstGeom prst="rect">
            <a:avLst/>
          </a:prstGeom>
        </p:spPr>
        <p:txBody>
          <a:bodyPr/>
          <a:lstStyle/>
          <a:p>
            <a:fld id="{65637C42-14CA-46D6-BB73-8870C981E9E7}" type="datetime1">
              <a:rPr lang="en-US" smtClean="0"/>
              <a:t>10/19/25</a:t>
            </a:fld>
            <a:endParaRPr lang="en-US"/>
          </a:p>
        </p:txBody>
      </p:sp>
      <p:sp>
        <p:nvSpPr>
          <p:cNvPr id="3" name="Footer Placeholder 2"/>
          <p:cNvSpPr>
            <a:spLocks noGrp="1"/>
          </p:cNvSpPr>
          <p:nvPr>
            <p:ph type="ftr" sz="quarter" idx="11"/>
          </p:nvPr>
        </p:nvSpPr>
        <p:spPr>
          <a:xfrm>
            <a:off x="913796" y="5883277"/>
            <a:ext cx="6672865"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1973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100"/>
            </a:lvl1pPr>
          </a:lstStyle>
          <a:p>
            <a:r>
              <a:rPr lang="en-US"/>
              <a:t>Click to edit Master title style</a:t>
            </a:r>
          </a:p>
        </p:txBody>
      </p:sp>
      <p:sp>
        <p:nvSpPr>
          <p:cNvPr id="3" name="Content Placeholder 2"/>
          <p:cNvSpPr>
            <a:spLocks noGrp="1"/>
          </p:cNvSpPr>
          <p:nvPr>
            <p:ph idx="1"/>
          </p:nvPr>
        </p:nvSpPr>
        <p:spPr>
          <a:xfrm>
            <a:off x="5078065"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2"/>
            <a:ext cx="3932237" cy="28193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9604EDDA-C6AA-48E9-AFF6-6EB9983DF7D3}"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74680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5929773" cy="2362200"/>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7424805"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913794" y="2971800"/>
            <a:ext cx="5934951" cy="28194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E3114DD9-B1A5-424E-BA68-B1DAF885E265}"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424432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4"/>
            <a:ext cx="10367564" cy="819355"/>
          </a:xfrm>
        </p:spPr>
        <p:txBody>
          <a:bodyPr anchor="b">
            <a:normAutofit/>
          </a:bodyPr>
          <a:lstStyle>
            <a:lvl1pPr>
              <a:defRPr sz="2100"/>
            </a:lvl1pPr>
          </a:lstStyle>
          <a:p>
            <a:r>
              <a:rPr lang="en-US"/>
              <a:t>Click to edit Master title style</a:t>
            </a:r>
          </a:p>
        </p:txBody>
      </p:sp>
      <p:sp>
        <p:nvSpPr>
          <p:cNvPr id="3" name="Picture Placeholder 2"/>
          <p:cNvSpPr>
            <a:spLocks noGrp="1" noChangeAspect="1"/>
          </p:cNvSpPr>
          <p:nvPr>
            <p:ph type="pic" idx="1"/>
          </p:nvPr>
        </p:nvSpPr>
        <p:spPr>
          <a:xfrm>
            <a:off x="913807" y="621323"/>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F6DA60CE-6F73-40FC-BBFA-E364AA9549F7}"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83897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2"/>
            <a:ext cx="10353763" cy="3424859"/>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913797" y="4204820"/>
            <a:ext cx="10353761" cy="159218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1E84A63D-846A-470E-9DC8-B2B8A56E73F1}"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6119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2400"/>
            </a:lvl1pPr>
          </a:lstStyle>
          <a:p>
            <a:r>
              <a:rPr lang="en-US"/>
              <a:t>Click to edit Master title style</a:t>
            </a:r>
          </a:p>
        </p:txBody>
      </p:sp>
      <p:sp>
        <p:nvSpPr>
          <p:cNvPr id="12" name="Text Placeholder 3"/>
          <p:cNvSpPr>
            <a:spLocks noGrp="1"/>
          </p:cNvSpPr>
          <p:nvPr>
            <p:ph type="body" sz="half" idx="13"/>
          </p:nvPr>
        </p:nvSpPr>
        <p:spPr>
          <a:xfrm>
            <a:off x="1720645" y="3610032"/>
            <a:ext cx="8752299" cy="42681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913793" y="4204821"/>
            <a:ext cx="10353763" cy="158638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0661E492-52D6-464B-9CC7-B1F4B6258B33}"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27243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4"/>
            <a:ext cx="10355327" cy="2511835"/>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913795" y="4650556"/>
            <a:ext cx="10353763"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1BC11A37-AAE0-44E5-92AB-81DD4E135227}"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56849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a:xfrm>
            <a:off x="7678736" y="5883277"/>
            <a:ext cx="2743200" cy="365125"/>
          </a:xfrm>
          <a:prstGeom prst="rect">
            <a:avLst/>
          </a:prstGeom>
        </p:spPr>
        <p:txBody>
          <a:bodyPr/>
          <a:lstStyle/>
          <a:p>
            <a:fld id="{B46930E1-3F31-471D-8D66-F7C0F419C576}" type="datetime1">
              <a:rPr lang="en-US" smtClean="0"/>
              <a:t>10/19/25</a:t>
            </a:fld>
            <a:endParaRPr lang="en-US"/>
          </a:p>
        </p:txBody>
      </p:sp>
      <p:sp>
        <p:nvSpPr>
          <p:cNvPr id="4" name="Footer Placeholder 3"/>
          <p:cNvSpPr>
            <a:spLocks noGrp="1"/>
          </p:cNvSpPr>
          <p:nvPr>
            <p:ph type="ftr" sz="quarter" idx="11"/>
          </p:nvPr>
        </p:nvSpPr>
        <p:spPr>
          <a:xfrm>
            <a:off x="913796" y="5883277"/>
            <a:ext cx="667286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72194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2"/>
            <a:ext cx="10353763" cy="1325563"/>
          </a:xfrm>
        </p:spPr>
        <p:txBody>
          <a:bodyPr/>
          <a:lstStyle/>
          <a:p>
            <a:r>
              <a:rPr lang="en-US"/>
              <a:t>Click to edit Master title style</a:t>
            </a:r>
          </a:p>
        </p:txBody>
      </p:sp>
      <p:sp>
        <p:nvSpPr>
          <p:cNvPr id="19" name="Text Placeholder 2"/>
          <p:cNvSpPr>
            <a:spLocks noGrp="1"/>
          </p:cNvSpPr>
          <p:nvPr>
            <p:ph type="body" idx="1"/>
          </p:nvPr>
        </p:nvSpPr>
        <p:spPr>
          <a:xfrm>
            <a:off x="913796" y="4195899"/>
            <a:ext cx="3298955"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913796" y="4772161"/>
            <a:ext cx="3298955"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442702" y="4195899"/>
            <a:ext cx="3298983"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8152805"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7973297" y="4772163"/>
            <a:ext cx="3294259" cy="101903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a:xfrm>
            <a:off x="7678736" y="5883277"/>
            <a:ext cx="2743200" cy="365125"/>
          </a:xfrm>
          <a:prstGeom prst="rect">
            <a:avLst/>
          </a:prstGeom>
        </p:spPr>
        <p:txBody>
          <a:bodyPr/>
          <a:lstStyle/>
          <a:p>
            <a:fld id="{CD97D14E-F7B2-4819-AFAE-37C98C65782D}" type="datetime1">
              <a:rPr lang="en-US" smtClean="0"/>
              <a:t>10/19/25</a:t>
            </a:fld>
            <a:endParaRPr lang="en-US"/>
          </a:p>
        </p:txBody>
      </p:sp>
      <p:sp>
        <p:nvSpPr>
          <p:cNvPr id="4" name="Footer Placeholder 3"/>
          <p:cNvSpPr>
            <a:spLocks noGrp="1"/>
          </p:cNvSpPr>
          <p:nvPr>
            <p:ph type="ftr" sz="quarter" idx="11"/>
          </p:nvPr>
        </p:nvSpPr>
        <p:spPr>
          <a:xfrm>
            <a:off x="913796" y="5883277"/>
            <a:ext cx="667286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5564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8342929C-7B4E-4169-B4F7-2A95211E6D2D}"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24588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262D5-F908-D240-3744-71F7F081B83D}"/>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3" name="Slide Number Placeholder 2">
            <a:extLst>
              <a:ext uri="{FF2B5EF4-FFF2-40B4-BE49-F238E27FC236}">
                <a16:creationId xmlns:a16="http://schemas.microsoft.com/office/drawing/2014/main" id="{8E803BE9-7AF8-31BF-A5A9-BCCCBB6D724C}"/>
              </a:ext>
            </a:extLst>
          </p:cNvPr>
          <p:cNvSpPr>
            <a:spLocks noGrp="1"/>
          </p:cNvSpPr>
          <p:nvPr>
            <p:ph type="sldNum" sz="quarter" idx="10"/>
          </p:nvPr>
        </p:nvSpPr>
        <p:spPr>
          <a:xfrm>
            <a:off x="11353800" y="6400800"/>
            <a:ext cx="753545" cy="365125"/>
          </a:xfrm>
        </p:spPr>
        <p:txBody>
          <a:bodyPr/>
          <a:lstStyle/>
          <a:p>
            <a:fld id="{F26F0C7B-40F1-4817-9413-5AFABF9ADF1C}" type="slidenum">
              <a:rPr lang="en-US" smtClean="0"/>
              <a:t>‹#›</a:t>
            </a:fld>
            <a:endParaRPr lang="en-US"/>
          </a:p>
        </p:txBody>
      </p:sp>
      <p:graphicFrame>
        <p:nvGraphicFramePr>
          <p:cNvPr id="8" name="Chart 7">
            <a:extLst>
              <a:ext uri="{FF2B5EF4-FFF2-40B4-BE49-F238E27FC236}">
                <a16:creationId xmlns:a16="http://schemas.microsoft.com/office/drawing/2014/main" id="{09BC27D5-270E-AD32-108D-5708A47D5C3F}"/>
              </a:ext>
            </a:extLst>
          </p:cNvPr>
          <p:cNvGraphicFramePr/>
          <p:nvPr>
            <p:extLst>
              <p:ext uri="{D42A27DB-BD31-4B8C-83A1-F6EECF244321}">
                <p14:modId xmlns:p14="http://schemas.microsoft.com/office/powerpoint/2010/main" val="1715021166"/>
              </p:ext>
            </p:extLst>
          </p:nvPr>
        </p:nvGraphicFramePr>
        <p:xfrm>
          <a:off x="1219200" y="1439333"/>
          <a:ext cx="9677400" cy="4656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71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78736" y="5883277"/>
            <a:ext cx="2743200" cy="365125"/>
          </a:xfrm>
          <a:prstGeom prst="rect">
            <a:avLst/>
          </a:prstGeom>
        </p:spPr>
        <p:txBody>
          <a:bodyPr/>
          <a:lstStyle/>
          <a:p>
            <a:fld id="{4B6FD568-52CD-4BF3-B088-4FD4DB8EB958}" type="datetime1">
              <a:rPr lang="en-US" smtClean="0"/>
              <a:t>10/19/25</a:t>
            </a:fld>
            <a:endParaRPr lang="en-US"/>
          </a:p>
        </p:txBody>
      </p:sp>
      <p:sp>
        <p:nvSpPr>
          <p:cNvPr id="5" name="Footer Placeholder 4"/>
          <p:cNvSpPr>
            <a:spLocks noGrp="1"/>
          </p:cNvSpPr>
          <p:nvPr>
            <p:ph type="ftr" sz="quarter" idx="11"/>
          </p:nvPr>
        </p:nvSpPr>
        <p:spPr>
          <a:xfrm>
            <a:off x="913796" y="5883277"/>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32727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F26F0C7B-40F1-4817-9413-5AFABF9ADF1C}" type="slidenum">
              <a:rPr lang="en-US" smtClean="0"/>
              <a:t>‹#›</a:t>
            </a:fld>
            <a:endParaRPr lang="en-US"/>
          </a:p>
        </p:txBody>
      </p:sp>
      <p:sp>
        <p:nvSpPr>
          <p:cNvPr id="4" name="TextBox 3">
            <a:extLst>
              <a:ext uri="{FF2B5EF4-FFF2-40B4-BE49-F238E27FC236}">
                <a16:creationId xmlns:a16="http://schemas.microsoft.com/office/drawing/2014/main" id="{9487D1F6-4A9B-B3EF-082E-3630265D83C9}"/>
              </a:ext>
            </a:extLst>
          </p:cNvPr>
          <p:cNvSpPr txBox="1"/>
          <p:nvPr/>
        </p:nvSpPr>
        <p:spPr>
          <a:xfrm>
            <a:off x="1371600" y="4495800"/>
            <a:ext cx="5029200" cy="369332"/>
          </a:xfrm>
          <a:prstGeom prst="rect">
            <a:avLst/>
          </a:prstGeom>
          <a:noFill/>
        </p:spPr>
        <p:txBody>
          <a:bodyPr wrap="square" rtlCol="0">
            <a:spAutoFit/>
          </a:bodyPr>
          <a:lstStyle/>
          <a:p>
            <a:r>
              <a:rPr lang="en-US" b="1" baseline="0">
                <a:latin typeface="Arial" panose="020B0604020202020204" pitchFamily="34" charset="0"/>
                <a:cs typeface="Arial" panose="020B0604020202020204" pitchFamily="34" charset="0"/>
              </a:rPr>
              <a:t>GFHGH</a:t>
            </a:r>
          </a:p>
        </p:txBody>
      </p:sp>
    </p:spTree>
    <p:extLst>
      <p:ext uri="{BB962C8B-B14F-4D97-AF65-F5344CB8AC3E}">
        <p14:creationId xmlns:p14="http://schemas.microsoft.com/office/powerpoint/2010/main" val="14693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297BE4-3B1A-49CB-86B1-31416691B661}" type="datetime1">
              <a:rPr lang="en-US" smtClean="0"/>
              <a:t>10/19/25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514013" y="5883277"/>
            <a:ext cx="753545" cy="365125"/>
          </a:xfrm>
          <a:prstGeom prst="rect">
            <a:avLst/>
          </a:prstGeom>
        </p:spPr>
        <p:txBody>
          <a:bodyPr/>
          <a:lstStyle/>
          <a:p>
            <a:pPr>
              <a:defRPr/>
            </a:pPr>
            <a:fld id="{D2B7D267-3AEB-43CD-B491-75094A0B7839}" type="slidenum">
              <a:rPr lang="en-US" smtClean="0"/>
              <a:pPr>
                <a:defRPr/>
              </a:pPr>
              <a:t>‹#›</a:t>
            </a:fld>
            <a:endParaRPr lang="en-US"/>
          </a:p>
        </p:txBody>
      </p:sp>
      <p:sp>
        <p:nvSpPr>
          <p:cNvPr id="8" name="Title 1">
            <a:extLst>
              <a:ext uri="{FF2B5EF4-FFF2-40B4-BE49-F238E27FC236}">
                <a16:creationId xmlns:a16="http://schemas.microsoft.com/office/drawing/2014/main" id="{AA0D6A1F-0E9A-7790-0738-EF472BFA4AD0}"/>
              </a:ext>
            </a:extLst>
          </p:cNvPr>
          <p:cNvSpPr>
            <a:spLocks noGrp="1"/>
          </p:cNvSpPr>
          <p:nvPr>
            <p:ph type="title"/>
          </p:nvPr>
        </p:nvSpPr>
        <p:spPr>
          <a:xfrm>
            <a:off x="1" y="0"/>
            <a:ext cx="12192000" cy="1600200"/>
          </a:xfrm>
        </p:spPr>
        <p:txBody>
          <a:bodyPr/>
          <a:lstStyle>
            <a:lvl1pPr>
              <a:defRPr>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47325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051E-7B44-0EB6-95FA-428D700B72FE}"/>
              </a:ext>
            </a:extLst>
          </p:cNvPr>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11DD5AE-3425-B741-F834-FC9B67D98E64}"/>
              </a:ext>
            </a:extLst>
          </p:cNvPr>
          <p:cNvSpPr>
            <a:spLocks noGrp="1"/>
          </p:cNvSpPr>
          <p:nvPr>
            <p:ph idx="1"/>
          </p:nvPr>
        </p:nvSpPr>
        <p:spPr>
          <a:xfrm>
            <a:off x="609600" y="1600200"/>
            <a:ext cx="10972799"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511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E87EE6A-B56E-9267-8EB9-9C87A1AEADBB}"/>
              </a:ext>
            </a:extLst>
          </p:cNvPr>
          <p:cNvSpPr>
            <a:spLocks noGrp="1"/>
          </p:cNvSpPr>
          <p:nvPr>
            <p:ph idx="1"/>
          </p:nvPr>
        </p:nvSpPr>
        <p:spPr>
          <a:xfrm>
            <a:off x="609600" y="1600200"/>
            <a:ext cx="10972799"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688258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4769ECA3-D473-1864-85A6-6FBEE12315E2}"/>
              </a:ext>
            </a:extLst>
          </p:cNvPr>
          <p:cNvSpPr>
            <a:spLocks noGrp="1" noChangeArrowheads="1"/>
          </p:cNvSpPr>
          <p:nvPr>
            <p:ph type="sldNum" sz="quarter" idx="10"/>
          </p:nvPr>
        </p:nvSpPr>
        <p:spPr>
          <a:ln/>
        </p:spPr>
        <p:txBody>
          <a:bodyPr/>
          <a:lstStyle>
            <a:lvl1pPr>
              <a:defRPr/>
            </a:lvl1pPr>
          </a:lstStyle>
          <a:p>
            <a:pPr>
              <a:defRPr/>
            </a:pPr>
            <a:fld id="{4831A657-AD10-419C-A728-4AF0ABE4F341}" type="slidenum">
              <a:rPr lang="en-US" altLang="en-US"/>
              <a:pPr>
                <a:defRPr/>
              </a:pPr>
              <a:t>‹#›</a:t>
            </a:fld>
            <a:endParaRPr lang="en-US" altLang="en-US"/>
          </a:p>
        </p:txBody>
      </p:sp>
    </p:spTree>
    <p:extLst>
      <p:ext uri="{BB962C8B-B14F-4D97-AF65-F5344CB8AC3E}">
        <p14:creationId xmlns:p14="http://schemas.microsoft.com/office/powerpoint/2010/main" val="229567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7" name="Slide Number Placeholder 6"/>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graphicFrame>
        <p:nvGraphicFramePr>
          <p:cNvPr id="10" name="Chart 9">
            <a:extLst>
              <a:ext uri="{FF2B5EF4-FFF2-40B4-BE49-F238E27FC236}">
                <a16:creationId xmlns:a16="http://schemas.microsoft.com/office/drawing/2014/main" id="{D595FF16-96FF-2F4A-0B1A-C7D674007851}"/>
              </a:ext>
            </a:extLst>
          </p:cNvPr>
          <p:cNvGraphicFramePr/>
          <p:nvPr>
            <p:extLst>
              <p:ext uri="{D42A27DB-BD31-4B8C-83A1-F6EECF244321}">
                <p14:modId xmlns:p14="http://schemas.microsoft.com/office/powerpoint/2010/main" val="2689488662"/>
              </p:ext>
            </p:extLst>
          </p:nvPr>
        </p:nvGraphicFramePr>
        <p:xfrm>
          <a:off x="990600" y="1371600"/>
          <a:ext cx="10210800" cy="47667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91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4122" y="0"/>
            <a:ext cx="10353761" cy="1325563"/>
          </a:xfrm>
        </p:spPr>
        <p:txBody>
          <a:bodyPr>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1141806" y="2088320"/>
            <a:ext cx="4879199" cy="823912"/>
          </a:xfrm>
        </p:spPr>
        <p:txBody>
          <a:bodyPr anchor="b">
            <a:normAutofit/>
          </a:bodyPr>
          <a:lstStyle>
            <a:lvl1pPr marL="0" indent="0" algn="ctr">
              <a:lnSpc>
                <a:spcPct val="100000"/>
              </a:lnSpc>
              <a:buNone/>
              <a:defRPr sz="20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5" cy="823912"/>
          </a:xfrm>
        </p:spPr>
        <p:txBody>
          <a:bodyPr anchor="b">
            <a:normAutofit/>
          </a:bodyPr>
          <a:lstStyle>
            <a:lvl1pPr marL="0" indent="0" algn="ctr">
              <a:lnSpc>
                <a:spcPct val="100000"/>
              </a:lnSpc>
              <a:buNone/>
              <a:defRPr lang="en-US" sz="2000" b="1" kern="1200" dirty="0" smtClean="0">
                <a:solidFill>
                  <a:schemeClr val="accent1"/>
                </a:solidFill>
                <a:effectLst/>
                <a:latin typeface="Arial" panose="020B0604020202020204" pitchFamily="34" charset="0"/>
                <a:ea typeface="+mn-ea"/>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353800" y="6400800"/>
            <a:ext cx="753545" cy="365125"/>
          </a:xfrm>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397168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3797" y="2"/>
            <a:ext cx="10353761" cy="132632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6861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7"/>
            <a:ext cx="2743200" cy="365125"/>
          </a:xfrm>
          <a:prstGeom prst="rect">
            <a:avLst/>
          </a:prstGeom>
        </p:spPr>
        <p:txBody>
          <a:bodyPr/>
          <a:lstStyle/>
          <a:p>
            <a:fld id="{83DA5015-F34B-4DD4-8DD0-CF80F8686C1E}" type="datetime1">
              <a:rPr lang="en-US" smtClean="0"/>
              <a:t>10/19/25</a:t>
            </a:fld>
            <a:endParaRPr lang="en-US"/>
          </a:p>
        </p:txBody>
      </p:sp>
      <p:sp>
        <p:nvSpPr>
          <p:cNvPr id="3" name="Footer Placeholder 2"/>
          <p:cNvSpPr>
            <a:spLocks noGrp="1"/>
          </p:cNvSpPr>
          <p:nvPr>
            <p:ph type="ftr" sz="quarter" idx="11"/>
          </p:nvPr>
        </p:nvSpPr>
        <p:spPr>
          <a:xfrm>
            <a:off x="913796" y="5883277"/>
            <a:ext cx="6672865"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55008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100"/>
            </a:lvl1pPr>
          </a:lstStyle>
          <a:p>
            <a:r>
              <a:rPr lang="en-US"/>
              <a:t>Click to edit Master title style</a:t>
            </a:r>
          </a:p>
        </p:txBody>
      </p:sp>
      <p:sp>
        <p:nvSpPr>
          <p:cNvPr id="3" name="Content Placeholder 2"/>
          <p:cNvSpPr>
            <a:spLocks noGrp="1"/>
          </p:cNvSpPr>
          <p:nvPr>
            <p:ph idx="1"/>
          </p:nvPr>
        </p:nvSpPr>
        <p:spPr>
          <a:xfrm>
            <a:off x="5078065"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2"/>
            <a:ext cx="3932237" cy="28193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7678736" y="5883277"/>
            <a:ext cx="2743200" cy="365125"/>
          </a:xfrm>
          <a:prstGeom prst="rect">
            <a:avLst/>
          </a:prstGeom>
        </p:spPr>
        <p:txBody>
          <a:bodyPr/>
          <a:lstStyle/>
          <a:p>
            <a:fld id="{11D54EE7-2DE2-402F-AC36-42773E017542}" type="datetime1">
              <a:rPr lang="en-US" smtClean="0"/>
              <a:t>10/19/25</a:t>
            </a:fld>
            <a:endParaRPr lang="en-US"/>
          </a:p>
        </p:txBody>
      </p:sp>
      <p:sp>
        <p:nvSpPr>
          <p:cNvPr id="6" name="Footer Placeholder 5"/>
          <p:cNvSpPr>
            <a:spLocks noGrp="1"/>
          </p:cNvSpPr>
          <p:nvPr>
            <p:ph type="ftr" sz="quarter" idx="11"/>
          </p:nvPr>
        </p:nvSpPr>
        <p:spPr>
          <a:xfrm>
            <a:off x="913796" y="5883277"/>
            <a:ext cx="6672865"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6F0C7B-40F1-4817-9413-5AFABF9ADF1C}" type="slidenum">
              <a:rPr lang="en-US" smtClean="0"/>
              <a:t>‹#›</a:t>
            </a:fld>
            <a:endParaRPr lang="en-US"/>
          </a:p>
        </p:txBody>
      </p:sp>
    </p:spTree>
    <p:extLst>
      <p:ext uri="{BB962C8B-B14F-4D97-AF65-F5344CB8AC3E}">
        <p14:creationId xmlns:p14="http://schemas.microsoft.com/office/powerpoint/2010/main" val="11990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0514013" y="5883277"/>
            <a:ext cx="753545"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F26F0C7B-40F1-4817-9413-5AFABF9ADF1C}" type="slidenum">
              <a:rPr lang="en-US" smtClean="0"/>
              <a:t>‹#›</a:t>
            </a:fld>
            <a:endParaRPr lang="en-US"/>
          </a:p>
        </p:txBody>
      </p:sp>
    </p:spTree>
    <p:extLst>
      <p:ext uri="{BB962C8B-B14F-4D97-AF65-F5344CB8AC3E}">
        <p14:creationId xmlns:p14="http://schemas.microsoft.com/office/powerpoint/2010/main" val="7213089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6"/>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6"/>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6"/>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0514013" y="5883277"/>
            <a:ext cx="753545"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F26F0C7B-40F1-4817-9413-5AFABF9ADF1C}" type="slidenum">
              <a:rPr lang="en-US" smtClean="0"/>
              <a:t>‹#›</a:t>
            </a:fld>
            <a:endParaRPr lang="en-US"/>
          </a:p>
        </p:txBody>
      </p:sp>
    </p:spTree>
    <p:extLst>
      <p:ext uri="{BB962C8B-B14F-4D97-AF65-F5344CB8AC3E}">
        <p14:creationId xmlns:p14="http://schemas.microsoft.com/office/powerpoint/2010/main" val="1133286685"/>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6" r:id="rId22"/>
    <p:sldLayoutId id="214748370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6"/>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6"/>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6"/>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6.xml"/><Relationship Id="rId1" Type="http://schemas.openxmlformats.org/officeDocument/2006/relationships/slideLayout" Target="../slideLayouts/slideLayout43.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4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public.jaeb.org/drcrnet/pubs/" TargetMode="External"/><Relationship Id="rId2" Type="http://schemas.openxmlformats.org/officeDocument/2006/relationships/hyperlink" Target="https://public.jaeb.org/drcrnet/view/Home_Page" TargetMode="External"/><Relationship Id="rId1" Type="http://schemas.openxmlformats.org/officeDocument/2006/relationships/slideLayout" Target="../slideLayouts/slideLayout24.xml"/><Relationship Id="rId4" Type="http://schemas.openxmlformats.org/officeDocument/2006/relationships/hyperlink" Target="https://public.jaeb.org/drcrnet/view/Investig_Info"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6.xml"/><Relationship Id="rId1" Type="http://schemas.openxmlformats.org/officeDocument/2006/relationships/slideLayout" Target="../slideLayouts/slideLayout4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8.xml"/><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hyperlink" Target="https://public.jaeb.org/drcrnet/pubs/" TargetMode="External"/><Relationship Id="rId4" Type="http://schemas.openxmlformats.org/officeDocument/2006/relationships/notesSlide" Target="../notesSlides/notesSlide9.xml"/></Relationships>
</file>

<file path=ppt/slides/_rels/slide1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hyperlink" Target="https://creativecommons.org/licenses/by/3.0/" TargetMode="External"/><Relationship Id="rId4" Type="http://schemas.openxmlformats.org/officeDocument/2006/relationships/hyperlink" Target="https://famvin.org/en/2017/10/28/one-person-collaborative-effort/"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1.xml"/><Relationship Id="rId1" Type="http://schemas.openxmlformats.org/officeDocument/2006/relationships/slideLayout" Target="../slideLayouts/slideLayout4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2.xml"/><Relationship Id="rId1" Type="http://schemas.openxmlformats.org/officeDocument/2006/relationships/slideLayout" Target="../slideLayouts/slideLayout4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6.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2.xml"/><Relationship Id="rId1" Type="http://schemas.openxmlformats.org/officeDocument/2006/relationships/slideLayout" Target="../slideLayouts/slideLayout44.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3.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28.xml"/></Relationships>
</file>

<file path=ppt/slides/_rels/slide1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6.xml"/><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659_EF57EBD5.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681_F0F0AC4E.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394_AA631860.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395_FFFEF255.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chart" Target="../charts/char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E6CF69-C63A-FE4F-7BF0-D87C3FCD114F}"/>
              </a:ext>
            </a:extLst>
          </p:cNvPr>
          <p:cNvSpPr>
            <a:spLocks noGrp="1"/>
          </p:cNvSpPr>
          <p:nvPr>
            <p:ph type="ctrTitle"/>
          </p:nvPr>
        </p:nvSpPr>
        <p:spPr>
          <a:xfrm>
            <a:off x="1595268" y="2047037"/>
            <a:ext cx="9001463" cy="2387600"/>
          </a:xfrm>
        </p:spPr>
        <p:txBody>
          <a:bodyPr/>
          <a:lstStyle/>
          <a:p>
            <a:r>
              <a:rPr lang="en-US" dirty="0"/>
              <a:t>20+ Years of DRCR Retina Trials: What Every Retina Fellow and Specialist Need to Know</a:t>
            </a:r>
          </a:p>
        </p:txBody>
      </p:sp>
    </p:spTree>
    <p:extLst>
      <p:ext uri="{BB962C8B-B14F-4D97-AF65-F5344CB8AC3E}">
        <p14:creationId xmlns:p14="http://schemas.microsoft.com/office/powerpoint/2010/main" val="57215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37FD-ED15-4C21-A26E-80E260F15269}"/>
              </a:ext>
            </a:extLst>
          </p:cNvPr>
          <p:cNvSpPr>
            <a:spLocks noGrp="1"/>
          </p:cNvSpPr>
          <p:nvPr>
            <p:ph type="title"/>
          </p:nvPr>
        </p:nvSpPr>
        <p:spPr>
          <a:xfrm>
            <a:off x="-19050" y="64120"/>
            <a:ext cx="7410450" cy="1692612"/>
          </a:xfrm>
        </p:spPr>
        <p:txBody>
          <a:bodyPr>
            <a:normAutofit/>
          </a:bodyPr>
          <a:lstStyle/>
          <a:p>
            <a:r>
              <a:rPr lang="en-US" sz="5400"/>
              <a:t>Collaborative Network</a:t>
            </a:r>
          </a:p>
        </p:txBody>
      </p:sp>
      <p:grpSp>
        <p:nvGrpSpPr>
          <p:cNvPr id="20" name="Group 19">
            <a:extLst>
              <a:ext uri="{FF2B5EF4-FFF2-40B4-BE49-F238E27FC236}">
                <a16:creationId xmlns:a16="http://schemas.microsoft.com/office/drawing/2014/main" id="{CFA01DE1-3DCC-FAF7-29A1-9F9EB57F0BDC}"/>
              </a:ext>
            </a:extLst>
          </p:cNvPr>
          <p:cNvGrpSpPr/>
          <p:nvPr/>
        </p:nvGrpSpPr>
        <p:grpSpPr>
          <a:xfrm>
            <a:off x="533400" y="2458932"/>
            <a:ext cx="5418748" cy="3320307"/>
            <a:chOff x="6567885" y="1940852"/>
            <a:chExt cx="5418748" cy="3320307"/>
          </a:xfrm>
        </p:grpSpPr>
        <p:sp>
          <p:nvSpPr>
            <p:cNvPr id="6" name="Flowchart: Connector 5">
              <a:extLst>
                <a:ext uri="{FF2B5EF4-FFF2-40B4-BE49-F238E27FC236}">
                  <a16:creationId xmlns:a16="http://schemas.microsoft.com/office/drawing/2014/main" id="{BC4298F9-0F3A-84CF-8011-1EBB58A1A779}"/>
                </a:ext>
              </a:extLst>
            </p:cNvPr>
            <p:cNvSpPr/>
            <p:nvPr/>
          </p:nvSpPr>
          <p:spPr>
            <a:xfrm>
              <a:off x="6567885" y="3765766"/>
              <a:ext cx="1590038" cy="1495393"/>
            </a:xfrm>
            <a:prstGeom prst="flowChartConnector">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9" name="Flowchart: Connector 8">
              <a:extLst>
                <a:ext uri="{FF2B5EF4-FFF2-40B4-BE49-F238E27FC236}">
                  <a16:creationId xmlns:a16="http://schemas.microsoft.com/office/drawing/2014/main" id="{5E46EF57-712B-D7B6-E2A2-5808C71BDCB5}"/>
                </a:ext>
              </a:extLst>
            </p:cNvPr>
            <p:cNvSpPr/>
            <p:nvPr/>
          </p:nvSpPr>
          <p:spPr>
            <a:xfrm>
              <a:off x="6572031" y="1940852"/>
              <a:ext cx="1625352" cy="1495393"/>
            </a:xfrm>
            <a:prstGeom prst="flowChartConnector">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a:latin typeface="Arial" panose="020B0604020202020204" pitchFamily="34" charset="0"/>
                  <a:cs typeface="Arial" panose="020B0604020202020204" pitchFamily="34" charset="0"/>
                </a:rPr>
                <a:t>32</a:t>
              </a:r>
            </a:p>
          </p:txBody>
        </p:sp>
        <p:sp>
          <p:nvSpPr>
            <p:cNvPr id="13" name="TextBox 12">
              <a:extLst>
                <a:ext uri="{FF2B5EF4-FFF2-40B4-BE49-F238E27FC236}">
                  <a16:creationId xmlns:a16="http://schemas.microsoft.com/office/drawing/2014/main" id="{16B48C51-5F9A-84FB-93BE-0FACEAA076EB}"/>
                </a:ext>
              </a:extLst>
            </p:cNvPr>
            <p:cNvSpPr txBox="1"/>
            <p:nvPr/>
          </p:nvSpPr>
          <p:spPr>
            <a:xfrm>
              <a:off x="8674719" y="2465042"/>
              <a:ext cx="3311914" cy="584775"/>
            </a:xfrm>
            <a:prstGeom prst="rect">
              <a:avLst/>
            </a:prstGeom>
            <a:noFill/>
          </p:spPr>
          <p:txBody>
            <a:bodyPr wrap="square" rtlCol="0">
              <a:spAutoFit/>
            </a:bodyPr>
            <a:lstStyle/>
            <a:p>
              <a:r>
                <a:rPr lang="en-US" sz="3200" b="1">
                  <a:solidFill>
                    <a:schemeClr val="tx1">
                      <a:lumMod val="95000"/>
                    </a:schemeClr>
                  </a:solidFill>
                  <a:latin typeface="Arial" panose="020B0604020202020204" pitchFamily="34" charset="0"/>
                  <a:cs typeface="Arial" panose="020B0604020202020204" pitchFamily="34" charset="0"/>
                </a:rPr>
                <a:t>US States</a:t>
              </a:r>
            </a:p>
          </p:txBody>
        </p:sp>
        <p:sp>
          <p:nvSpPr>
            <p:cNvPr id="15" name="TextBox 14">
              <a:extLst>
                <a:ext uri="{FF2B5EF4-FFF2-40B4-BE49-F238E27FC236}">
                  <a16:creationId xmlns:a16="http://schemas.microsoft.com/office/drawing/2014/main" id="{4CAF4A90-97CF-855B-EF1D-B18DA4E78177}"/>
                </a:ext>
              </a:extLst>
            </p:cNvPr>
            <p:cNvSpPr txBox="1"/>
            <p:nvPr/>
          </p:nvSpPr>
          <p:spPr>
            <a:xfrm>
              <a:off x="8674719" y="3974853"/>
              <a:ext cx="2497940" cy="1077218"/>
            </a:xfrm>
            <a:prstGeom prst="rect">
              <a:avLst/>
            </a:prstGeom>
            <a:noFill/>
          </p:spPr>
          <p:txBody>
            <a:bodyPr wrap="square" rtlCol="0">
              <a:spAutoFit/>
            </a:bodyPr>
            <a:lstStyle/>
            <a:p>
              <a:r>
                <a:rPr lang="en-US" sz="3200" b="1">
                  <a:solidFill>
                    <a:schemeClr val="tx1">
                      <a:lumMod val="95000"/>
                    </a:schemeClr>
                  </a:solidFill>
                  <a:latin typeface="Arial" panose="020B0604020202020204" pitchFamily="34" charset="0"/>
                  <a:cs typeface="Arial" panose="020B0604020202020204" pitchFamily="34" charset="0"/>
                </a:rPr>
                <a:t>Canadian</a:t>
              </a:r>
            </a:p>
            <a:p>
              <a:r>
                <a:rPr lang="en-US" sz="3200" b="1">
                  <a:solidFill>
                    <a:schemeClr val="tx1">
                      <a:lumMod val="95000"/>
                    </a:schemeClr>
                  </a:solidFill>
                  <a:latin typeface="Arial" panose="020B0604020202020204" pitchFamily="34" charset="0"/>
                  <a:cs typeface="Arial" panose="020B0604020202020204" pitchFamily="34" charset="0"/>
                </a:rPr>
                <a:t>Provinces</a:t>
              </a:r>
            </a:p>
          </p:txBody>
        </p:sp>
      </p:grpSp>
      <p:grpSp>
        <p:nvGrpSpPr>
          <p:cNvPr id="21" name="Group 20">
            <a:extLst>
              <a:ext uri="{FF2B5EF4-FFF2-40B4-BE49-F238E27FC236}">
                <a16:creationId xmlns:a16="http://schemas.microsoft.com/office/drawing/2014/main" id="{59F7ADAE-D355-3B94-1A01-DD802547F350}"/>
              </a:ext>
            </a:extLst>
          </p:cNvPr>
          <p:cNvGrpSpPr/>
          <p:nvPr/>
        </p:nvGrpSpPr>
        <p:grpSpPr>
          <a:xfrm>
            <a:off x="6781800" y="672634"/>
            <a:ext cx="4580286" cy="5512732"/>
            <a:chOff x="766583" y="855246"/>
            <a:chExt cx="4580286" cy="5512732"/>
          </a:xfrm>
        </p:grpSpPr>
        <p:sp>
          <p:nvSpPr>
            <p:cNvPr id="7" name="Rectangle: Top Corners Snipped 6">
              <a:extLst>
                <a:ext uri="{FF2B5EF4-FFF2-40B4-BE49-F238E27FC236}">
                  <a16:creationId xmlns:a16="http://schemas.microsoft.com/office/drawing/2014/main" id="{CCCF4CDE-B70A-9BF4-53E8-CB002345AED1}"/>
                </a:ext>
              </a:extLst>
            </p:cNvPr>
            <p:cNvSpPr/>
            <p:nvPr/>
          </p:nvSpPr>
          <p:spPr>
            <a:xfrm>
              <a:off x="3401873" y="855246"/>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a:latin typeface="Arial" panose="020B0604020202020204" pitchFamily="34" charset="0"/>
                  <a:cs typeface="Arial" panose="020B0604020202020204" pitchFamily="34" charset="0"/>
                </a:rPr>
                <a:t>132</a:t>
              </a:r>
            </a:p>
          </p:txBody>
        </p:sp>
        <p:sp>
          <p:nvSpPr>
            <p:cNvPr id="11" name="TextBox 10">
              <a:extLst>
                <a:ext uri="{FF2B5EF4-FFF2-40B4-BE49-F238E27FC236}">
                  <a16:creationId xmlns:a16="http://schemas.microsoft.com/office/drawing/2014/main" id="{54318503-AD11-C289-EDD8-A1E98DC390C6}"/>
                </a:ext>
              </a:extLst>
            </p:cNvPr>
            <p:cNvSpPr txBox="1"/>
            <p:nvPr/>
          </p:nvSpPr>
          <p:spPr>
            <a:xfrm>
              <a:off x="1111735" y="986779"/>
              <a:ext cx="2087142" cy="1077218"/>
            </a:xfrm>
            <a:prstGeom prst="rect">
              <a:avLst/>
            </a:prstGeom>
            <a:noFill/>
          </p:spPr>
          <p:txBody>
            <a:bodyPr wrap="square" rtlCol="0">
              <a:spAutoFit/>
            </a:bodyPr>
            <a:lstStyle/>
            <a:p>
              <a:pPr algn="r"/>
              <a:r>
                <a:rPr lang="en-US" sz="3200" b="1">
                  <a:solidFill>
                    <a:schemeClr val="tx1">
                      <a:lumMod val="95000"/>
                    </a:schemeClr>
                  </a:solidFill>
                  <a:latin typeface="Arial" panose="020B0604020202020204" pitchFamily="34" charset="0"/>
                  <a:cs typeface="Arial" panose="020B0604020202020204" pitchFamily="34" charset="0"/>
                </a:rPr>
                <a:t>Certified </a:t>
              </a:r>
            </a:p>
            <a:p>
              <a:pPr algn="r"/>
              <a:r>
                <a:rPr lang="en-US" sz="3200" b="1">
                  <a:solidFill>
                    <a:schemeClr val="tx1">
                      <a:lumMod val="95000"/>
                    </a:schemeClr>
                  </a:solidFill>
                  <a:latin typeface="Arial" panose="020B0604020202020204" pitchFamily="34" charset="0"/>
                  <a:cs typeface="Arial" panose="020B0604020202020204" pitchFamily="34" charset="0"/>
                </a:rPr>
                <a:t>Clinics</a:t>
              </a:r>
            </a:p>
          </p:txBody>
        </p:sp>
        <p:sp>
          <p:nvSpPr>
            <p:cNvPr id="12" name="TextBox 11">
              <a:extLst>
                <a:ext uri="{FF2B5EF4-FFF2-40B4-BE49-F238E27FC236}">
                  <a16:creationId xmlns:a16="http://schemas.microsoft.com/office/drawing/2014/main" id="{19A51472-841B-9A3B-ADE0-F217AC18AFEF}"/>
                </a:ext>
              </a:extLst>
            </p:cNvPr>
            <p:cNvSpPr txBox="1"/>
            <p:nvPr/>
          </p:nvSpPr>
          <p:spPr>
            <a:xfrm>
              <a:off x="766583" y="5462181"/>
              <a:ext cx="3311914" cy="584775"/>
            </a:xfrm>
            <a:prstGeom prst="rect">
              <a:avLst/>
            </a:prstGeom>
            <a:noFill/>
          </p:spPr>
          <p:txBody>
            <a:bodyPr wrap="square" rtlCol="0">
              <a:spAutoFit/>
            </a:bodyPr>
            <a:lstStyle/>
            <a:p>
              <a:r>
                <a:rPr lang="en-US" sz="3200" b="1">
                  <a:solidFill>
                    <a:schemeClr val="tx1">
                      <a:lumMod val="95000"/>
                    </a:schemeClr>
                  </a:solidFill>
                  <a:latin typeface="Arial" panose="020B0604020202020204" pitchFamily="34" charset="0"/>
                  <a:cs typeface="Arial" panose="020B0604020202020204" pitchFamily="34" charset="0"/>
                </a:rPr>
                <a:t>Investigators</a:t>
              </a:r>
            </a:p>
          </p:txBody>
        </p:sp>
        <p:sp>
          <p:nvSpPr>
            <p:cNvPr id="14" name="TextBox 13">
              <a:extLst>
                <a:ext uri="{FF2B5EF4-FFF2-40B4-BE49-F238E27FC236}">
                  <a16:creationId xmlns:a16="http://schemas.microsoft.com/office/drawing/2014/main" id="{0C0FDE95-2849-EB17-B7C7-D8150EDBB27F}"/>
                </a:ext>
              </a:extLst>
            </p:cNvPr>
            <p:cNvSpPr txBox="1"/>
            <p:nvPr/>
          </p:nvSpPr>
          <p:spPr>
            <a:xfrm>
              <a:off x="791597" y="3224480"/>
              <a:ext cx="2483024" cy="1077218"/>
            </a:xfrm>
            <a:prstGeom prst="rect">
              <a:avLst/>
            </a:prstGeom>
            <a:noFill/>
          </p:spPr>
          <p:txBody>
            <a:bodyPr wrap="square" rtlCol="0">
              <a:spAutoFit/>
            </a:bodyPr>
            <a:lstStyle/>
            <a:p>
              <a:pPr algn="r"/>
              <a:r>
                <a:rPr lang="en-US" sz="3200" b="1">
                  <a:solidFill>
                    <a:schemeClr val="tx1">
                      <a:lumMod val="95000"/>
                    </a:schemeClr>
                  </a:solidFill>
                  <a:latin typeface="Arial" panose="020B0604020202020204" pitchFamily="34" charset="0"/>
                  <a:cs typeface="Arial" panose="020B0604020202020204" pitchFamily="34" charset="0"/>
                </a:rPr>
                <a:t>Clinic</a:t>
              </a:r>
            </a:p>
            <a:p>
              <a:pPr algn="r"/>
              <a:r>
                <a:rPr lang="en-US" sz="3200" b="1">
                  <a:solidFill>
                    <a:schemeClr val="tx1">
                      <a:lumMod val="95000"/>
                    </a:schemeClr>
                  </a:solidFill>
                  <a:latin typeface="Arial" panose="020B0604020202020204" pitchFamily="34" charset="0"/>
                  <a:cs typeface="Arial" panose="020B0604020202020204" pitchFamily="34" charset="0"/>
                </a:rPr>
                <a:t>Personnel </a:t>
              </a:r>
            </a:p>
          </p:txBody>
        </p:sp>
        <p:sp>
          <p:nvSpPr>
            <p:cNvPr id="18" name="Rectangle: Top Corners Snipped 17">
              <a:extLst>
                <a:ext uri="{FF2B5EF4-FFF2-40B4-BE49-F238E27FC236}">
                  <a16:creationId xmlns:a16="http://schemas.microsoft.com/office/drawing/2014/main" id="{24819F67-F5D5-F429-DD84-8C39129E2427}"/>
                </a:ext>
              </a:extLst>
            </p:cNvPr>
            <p:cNvSpPr/>
            <p:nvPr/>
          </p:nvSpPr>
          <p:spPr>
            <a:xfrm>
              <a:off x="3414239" y="2893030"/>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a:latin typeface="Arial" panose="020B0604020202020204" pitchFamily="34" charset="0"/>
                  <a:cs typeface="Arial" panose="020B0604020202020204" pitchFamily="34" charset="0"/>
                </a:rPr>
                <a:t>1031</a:t>
              </a:r>
            </a:p>
          </p:txBody>
        </p:sp>
        <p:sp>
          <p:nvSpPr>
            <p:cNvPr id="19" name="Rectangle: Top Corners Snipped 18">
              <a:extLst>
                <a:ext uri="{FF2B5EF4-FFF2-40B4-BE49-F238E27FC236}">
                  <a16:creationId xmlns:a16="http://schemas.microsoft.com/office/drawing/2014/main" id="{C53E55C8-2489-95EE-9F67-87AD6FD4E9A7}"/>
                </a:ext>
              </a:extLst>
            </p:cNvPr>
            <p:cNvSpPr/>
            <p:nvPr/>
          </p:nvSpPr>
          <p:spPr>
            <a:xfrm>
              <a:off x="3428314" y="4934019"/>
              <a:ext cx="1918555" cy="1433959"/>
            </a:xfrm>
            <a:prstGeom prst="snip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a:latin typeface="Arial" panose="020B0604020202020204" pitchFamily="34" charset="0"/>
                  <a:cs typeface="Arial" panose="020B0604020202020204" pitchFamily="34" charset="0"/>
                </a:rPr>
                <a:t>426</a:t>
              </a:r>
            </a:p>
          </p:txBody>
        </p:sp>
      </p:grpSp>
    </p:spTree>
    <p:extLst>
      <p:ext uri="{BB962C8B-B14F-4D97-AF65-F5344CB8AC3E}">
        <p14:creationId xmlns:p14="http://schemas.microsoft.com/office/powerpoint/2010/main" val="22030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9367-0E2A-81E4-ABD1-8C42554F93F4}"/>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4FA47063-5930-CD78-570F-BAD51949338C}"/>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CDF86144-AEB7-14A6-8540-86B7C3244016}"/>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Mac-involved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Mac-threatened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r>
                        <a:rPr lang="en-US" sz="2400" b="1" kern="1200">
                          <a:solidFill>
                            <a:schemeClr val="accent4"/>
                          </a:solidFill>
                          <a:effectLst/>
                          <a:latin typeface="Arial" panose="020B0604020202020204" pitchFamily="34" charset="0"/>
                          <a:ea typeface="Calibri"/>
                          <a:cs typeface="Arial" panose="020B0604020202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r>
                        <a:rPr lang="en-US" sz="2400" b="1" kern="1200">
                          <a:solidFill>
                            <a:srgbClr val="FFFF00"/>
                          </a:solidFill>
                          <a:effectLst/>
                          <a:latin typeface="Arial" panose="020B0604020202020204" pitchFamily="34" charset="0"/>
                          <a:ea typeface="Calibri"/>
                          <a:cs typeface="Arial" panose="020B0604020202020204" pitchFamily="34" charset="0"/>
                        </a:rPr>
                        <a:t>Timing</a:t>
                      </a: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r>
                        <a:rPr lang="en-US" sz="2000" b="1" kern="1200">
                          <a:solidFill>
                            <a:schemeClr val="accent4"/>
                          </a:solidFill>
                          <a:effectLst/>
                          <a:latin typeface="Arial" panose="020B0604020202020204" pitchFamily="34" charset="0"/>
                          <a:ea typeface="Calibri"/>
                          <a:cs typeface="Arial" panose="020B0604020202020204" pitchFamily="34" charset="0"/>
                        </a:rPr>
                        <a:t>TRD found at or before fundus 1</a:t>
                      </a:r>
                      <a:r>
                        <a:rPr lang="en-US" sz="2000" b="1" kern="1200" baseline="30000">
                          <a:solidFill>
                            <a:schemeClr val="accent4"/>
                          </a:solidFill>
                          <a:effectLst/>
                          <a:latin typeface="Arial" panose="020B0604020202020204" pitchFamily="34" charset="0"/>
                          <a:ea typeface="Calibri"/>
                          <a:cs typeface="Arial" panose="020B0604020202020204" pitchFamily="34" charset="0"/>
                        </a:rPr>
                        <a:t>st</a:t>
                      </a:r>
                      <a:r>
                        <a:rPr lang="en-US" sz="2000" b="1" kern="1200">
                          <a:solidFill>
                            <a:schemeClr val="accent4"/>
                          </a:solidFill>
                          <a:effectLst/>
                          <a:latin typeface="Arial" panose="020B0604020202020204" pitchFamily="34" charset="0"/>
                          <a:ea typeface="Calibri"/>
                          <a:cs typeface="Arial" panose="020B0604020202020204" pitchFamily="34" charset="0"/>
                        </a:rPr>
                        <a:t> seen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239200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D486-47A4-AA4A-CB2A-95CE049918EA}"/>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2C82796B-9D56-AF4B-9AD1-586CD309C224}"/>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08F8427A-255E-FC26-4DDB-DC43B90DCEBC}"/>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Mac-involved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Mac-threatened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r>
                        <a:rPr lang="en-US" sz="2400" b="1" kern="1200">
                          <a:solidFill>
                            <a:schemeClr val="accent4"/>
                          </a:solidFill>
                          <a:effectLst/>
                          <a:latin typeface="Arial" panose="020B0604020202020204" pitchFamily="34" charset="0"/>
                          <a:ea typeface="Calibri"/>
                          <a:cs typeface="Arial" panose="020B0604020202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r>
                        <a:rPr lang="en-US" sz="2400" b="1" kern="1200">
                          <a:solidFill>
                            <a:srgbClr val="FFFF00"/>
                          </a:solidFill>
                          <a:effectLst/>
                          <a:latin typeface="Arial" panose="020B0604020202020204" pitchFamily="34" charset="0"/>
                          <a:ea typeface="Calibri"/>
                          <a:cs typeface="Arial" panose="020B0604020202020204" pitchFamily="34" charset="0"/>
                        </a:rPr>
                        <a:t>Timing</a:t>
                      </a: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r>
                        <a:rPr lang="en-US" sz="2000" b="1" kern="1200">
                          <a:solidFill>
                            <a:schemeClr val="accent4"/>
                          </a:solidFill>
                          <a:effectLst/>
                          <a:latin typeface="Arial" panose="020B0604020202020204" pitchFamily="34" charset="0"/>
                          <a:ea typeface="Calibri"/>
                          <a:cs typeface="Arial" panose="020B0604020202020204" pitchFamily="34" charset="0"/>
                        </a:rPr>
                        <a:t>TRD found at or before fundus 1</a:t>
                      </a:r>
                      <a:r>
                        <a:rPr lang="en-US" sz="2000" b="1" kern="1200" baseline="30000">
                          <a:solidFill>
                            <a:schemeClr val="accent4"/>
                          </a:solidFill>
                          <a:effectLst/>
                          <a:latin typeface="Arial" panose="020B0604020202020204" pitchFamily="34" charset="0"/>
                          <a:ea typeface="Calibri"/>
                          <a:cs typeface="Arial" panose="020B0604020202020204" pitchFamily="34" charset="0"/>
                        </a:rPr>
                        <a:t>st</a:t>
                      </a:r>
                      <a:r>
                        <a:rPr lang="en-US" sz="2000" b="1" kern="1200">
                          <a:solidFill>
                            <a:schemeClr val="accent4"/>
                          </a:solidFill>
                          <a:effectLst/>
                          <a:latin typeface="Arial" panose="020B0604020202020204" pitchFamily="34" charset="0"/>
                          <a:ea typeface="Calibri"/>
                          <a:cs typeface="Arial" panose="020B0604020202020204" pitchFamily="34" charset="0"/>
                        </a:rPr>
                        <a:t> seen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r>
                        <a:rPr lang="en-US" sz="2400" b="1" kern="1200">
                          <a:solidFill>
                            <a:schemeClr val="accent4"/>
                          </a:solidFill>
                          <a:effectLst/>
                          <a:latin typeface="Arial" panose="020B0604020202020204" pitchFamily="34" charset="0"/>
                          <a:ea typeface="Calibri"/>
                          <a:cs typeface="Arial" panose="020B0604020202020204" pitchFamily="34" charset="0"/>
                        </a:rPr>
                        <a:t>TRD found after that time point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&lt;1%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8772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D14E6-CE75-462D-98CE-AEAE5E787375}"/>
              </a:ext>
            </a:extLst>
          </p:cNvPr>
          <p:cNvSpPr>
            <a:spLocks noGrp="1"/>
          </p:cNvSpPr>
          <p:nvPr>
            <p:ph idx="1"/>
          </p:nvPr>
        </p:nvSpPr>
        <p:spPr>
          <a:xfrm>
            <a:off x="609600" y="1245703"/>
            <a:ext cx="10972800" cy="5231297"/>
          </a:xfrm>
        </p:spPr>
        <p:txBody>
          <a:bodyPr>
            <a:normAutofit fontScale="92500" lnSpcReduction="10000"/>
          </a:bodyPr>
          <a:lstStyle/>
          <a:p>
            <a:pPr>
              <a:spcBef>
                <a:spcPts val="1200"/>
              </a:spcBef>
              <a:spcAft>
                <a:spcPts val="1200"/>
              </a:spcAft>
            </a:pPr>
            <a:r>
              <a:rPr lang="en-US" sz="2800"/>
              <a:t>In eyes with vitreous hemorrhage (VH) from PDR, there was no significant difference in mean VA letter score over 24 weeks following initial treatment of aflibercept versus vitrectomy with PRP.</a:t>
            </a:r>
          </a:p>
          <a:p>
            <a:pPr>
              <a:spcBef>
                <a:spcPts val="1200"/>
              </a:spcBef>
              <a:spcAft>
                <a:spcPts val="1200"/>
              </a:spcAft>
            </a:pPr>
            <a:r>
              <a:rPr lang="en-US" sz="2800"/>
              <a:t>1 in 3 eyes assigned to aflibercept underwent vitrectomy; </a:t>
            </a:r>
            <a:br>
              <a:rPr lang="en-US" sz="2800"/>
            </a:br>
            <a:r>
              <a:rPr lang="en-US" sz="2800"/>
              <a:t>1 in 3 eyes assigned to vitrectomy initiated aflibercept.</a:t>
            </a:r>
          </a:p>
          <a:p>
            <a:pPr>
              <a:spcBef>
                <a:spcPts val="1200"/>
              </a:spcBef>
              <a:spcAft>
                <a:spcPts val="1200"/>
              </a:spcAft>
            </a:pPr>
            <a:r>
              <a:rPr lang="en-US" sz="2800"/>
              <a:t>In each group, upon clearing of the VH (either with or w/o vitrectomy), </a:t>
            </a:r>
            <a:r>
              <a:rPr lang="en-US"/>
              <a:t>12-13% of eyes were found to have a tractional retinal detachment (TRD); after that time point, in the aflibercept group 9% developed TRD versus &lt;1% in the PPV group</a:t>
            </a:r>
          </a:p>
        </p:txBody>
      </p:sp>
      <p:sp>
        <p:nvSpPr>
          <p:cNvPr id="7" name="Title 1">
            <a:extLst>
              <a:ext uri="{FF2B5EF4-FFF2-40B4-BE49-F238E27FC236}">
                <a16:creationId xmlns:a16="http://schemas.microsoft.com/office/drawing/2014/main" id="{80B0638A-1F10-4543-806B-3C6FFC83E691}"/>
              </a:ext>
            </a:extLst>
          </p:cNvPr>
          <p:cNvSpPr txBox="1">
            <a:spLocks/>
          </p:cNvSpPr>
          <p:nvPr/>
        </p:nvSpPr>
        <p:spPr>
          <a:xfrm>
            <a:off x="152400" y="76200"/>
            <a:ext cx="118872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fontAlgn="auto">
              <a:spcAft>
                <a:spcPts val="0"/>
              </a:spcAft>
              <a:defRPr/>
            </a:pPr>
            <a:r>
              <a:rPr lang="en-US" sz="4400">
                <a:solidFill>
                  <a:schemeClr val="accent2">
                    <a:lumMod val="60000"/>
                    <a:lumOff val="40000"/>
                  </a:schemeClr>
                </a:solidFill>
              </a:rPr>
              <a:t>Protocol AB Key Take Aways</a:t>
            </a:r>
          </a:p>
        </p:txBody>
      </p:sp>
    </p:spTree>
    <p:extLst>
      <p:ext uri="{BB962C8B-B14F-4D97-AF65-F5344CB8AC3E}">
        <p14:creationId xmlns:p14="http://schemas.microsoft.com/office/powerpoint/2010/main" val="29514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1033609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 PDR</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8125" y="4491102"/>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grpSp>
        <p:nvGrpSpPr>
          <p:cNvPr id="2" name="Group 1">
            <a:extLst>
              <a:ext uri="{FF2B5EF4-FFF2-40B4-BE49-F238E27FC236}">
                <a16:creationId xmlns:a16="http://schemas.microsoft.com/office/drawing/2014/main" id="{87981310-E98D-BBAD-C9F0-8826834F2DDC}"/>
              </a:ext>
            </a:extLst>
          </p:cNvPr>
          <p:cNvGrpSpPr/>
          <p:nvPr/>
        </p:nvGrpSpPr>
        <p:grpSpPr>
          <a:xfrm>
            <a:off x="-2572974" y="2679413"/>
            <a:ext cx="15144851" cy="593698"/>
            <a:chOff x="1886725" y="2679413"/>
            <a:chExt cx="15144851" cy="593698"/>
          </a:xfrm>
        </p:grpSpPr>
        <p:sp>
          <p:nvSpPr>
            <p:cNvPr id="3" name="TextBox 2">
              <a:extLst>
                <a:ext uri="{FF2B5EF4-FFF2-40B4-BE49-F238E27FC236}">
                  <a16:creationId xmlns:a16="http://schemas.microsoft.com/office/drawing/2014/main" id="{B92D94F1-E982-F1B9-B8A8-E2998E76774C}"/>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FD17AEBD-88BC-731E-BC42-2D81B8BD9A33}"/>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B7069C11-0112-94AB-29A6-EBDC510BCED7}"/>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3993A03A-90B6-189F-84A6-DB7DB69C8D96}"/>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B0CE6053-A9A3-A098-9CA9-5CD37AD882DE}"/>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FF39E2D0-7737-470F-68CF-4EF170DB0BD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3B84EE88-BB76-3D25-1E7B-956221E9147C}"/>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274FF18F-D205-978E-A214-667E03ACE1ED}"/>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815E088F-CA66-D817-D5DD-6C8F59C7F7C1}"/>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0" name="TextBox 9">
            <a:extLst>
              <a:ext uri="{FF2B5EF4-FFF2-40B4-BE49-F238E27FC236}">
                <a16:creationId xmlns:a16="http://schemas.microsoft.com/office/drawing/2014/main" id="{B20DEA02-1578-BDDE-A6DB-341BBB6A5082}"/>
              </a:ext>
            </a:extLst>
          </p:cNvPr>
          <p:cNvSpPr txBox="1"/>
          <p:nvPr/>
        </p:nvSpPr>
        <p:spPr>
          <a:xfrm>
            <a:off x="3112649" y="4682436"/>
            <a:ext cx="7724274" cy="1569660"/>
          </a:xfrm>
          <a:prstGeom prst="rect">
            <a:avLst/>
          </a:prstGeom>
          <a:noFill/>
        </p:spPr>
        <p:txBody>
          <a:bodyPr wrap="square">
            <a:spAutoFit/>
          </a:bodyPr>
          <a:lstStyle/>
          <a:p>
            <a:r>
              <a:rPr lang="en-US" sz="2400" b="0" i="0">
                <a:effectLst/>
                <a:latin typeface="Antic"/>
              </a:rPr>
              <a:t>Diabetic Retinopathy Clinical Research Network. </a:t>
            </a:r>
            <a:r>
              <a:rPr lang="en-US" sz="2400" b="1" i="0">
                <a:effectLst/>
                <a:latin typeface="Antic"/>
              </a:rPr>
              <a:t>Panretinal Photocoagulation vs </a:t>
            </a:r>
            <a:r>
              <a:rPr lang="en-US" sz="2400" b="1" i="0" err="1">
                <a:effectLst/>
                <a:latin typeface="Antic"/>
              </a:rPr>
              <a:t>Intravitreous</a:t>
            </a:r>
            <a:r>
              <a:rPr lang="en-US" sz="2400" b="1" i="0">
                <a:effectLst/>
                <a:latin typeface="Antic"/>
              </a:rPr>
              <a:t> Ranibizumab for Proliferative Diabetic Retinopathy: A Randomized Trial. </a:t>
            </a:r>
            <a:r>
              <a:rPr lang="en-US" sz="2400" b="0" i="0">
                <a:effectLst/>
                <a:latin typeface="Antic"/>
              </a:rPr>
              <a:t>JAMA. 2015; 314(20):2137-2146.</a:t>
            </a:r>
            <a:endParaRPr lang="en-US" sz="2400"/>
          </a:p>
        </p:txBody>
      </p:sp>
    </p:spTree>
    <p:extLst>
      <p:ext uri="{BB962C8B-B14F-4D97-AF65-F5344CB8AC3E}">
        <p14:creationId xmlns:p14="http://schemas.microsoft.com/office/powerpoint/2010/main" val="11562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p Arrow 17"/>
          <p:cNvSpPr/>
          <p:nvPr/>
        </p:nvSpPr>
        <p:spPr bwMode="auto">
          <a:xfrm rot="10800000">
            <a:off x="5786438" y="3929137"/>
            <a:ext cx="609600" cy="1295400"/>
          </a:xfrm>
          <a:prstGeom prst="upArrow">
            <a:avLst>
              <a:gd name="adj1" fmla="val 50000"/>
              <a:gd name="adj2" fmla="val 38806"/>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1266" name="Title 1"/>
          <p:cNvSpPr>
            <a:spLocks noGrp="1"/>
          </p:cNvSpPr>
          <p:nvPr>
            <p:ph type="title"/>
          </p:nvPr>
        </p:nvSpPr>
        <p:spPr>
          <a:xfrm>
            <a:off x="76200" y="29091"/>
            <a:ext cx="11887200" cy="1325563"/>
          </a:xfrm>
        </p:spPr>
        <p:txBody>
          <a:bodyPr>
            <a:normAutofit/>
          </a:bodyPr>
          <a:lstStyle/>
          <a:p>
            <a:pPr>
              <a:defRPr/>
            </a:pPr>
            <a:r>
              <a:rPr lang="en-US" altLang="en-US"/>
              <a:t>Study Design Protocol S </a:t>
            </a:r>
          </a:p>
        </p:txBody>
      </p:sp>
      <p:sp>
        <p:nvSpPr>
          <p:cNvPr id="8" name="Text Box 14"/>
          <p:cNvSpPr txBox="1">
            <a:spLocks noChangeArrowheads="1"/>
          </p:cNvSpPr>
          <p:nvPr/>
        </p:nvSpPr>
        <p:spPr bwMode="auto">
          <a:xfrm>
            <a:off x="1821657" y="1767179"/>
            <a:ext cx="8539162" cy="2723823"/>
          </a:xfrm>
          <a:prstGeom prst="rect">
            <a:avLst/>
          </a:prstGeom>
          <a:solidFill>
            <a:srgbClr val="000000"/>
          </a:solidFill>
          <a:ln w="25400">
            <a:solidFill>
              <a:srgbClr val="FFFFFF"/>
            </a:solidFill>
            <a:miter lim="800000"/>
            <a:headEnd/>
            <a:tailEnd/>
          </a:ln>
        </p:spPr>
        <p:txBody>
          <a:bodyPr>
            <a:spAutoFit/>
          </a:bodyPr>
          <a:lstStyle/>
          <a:p>
            <a:pPr eaLnBrk="1" hangingPunct="1">
              <a:defRPr/>
            </a:pPr>
            <a:r>
              <a:rPr lang="en-US" sz="2000" b="1"/>
              <a:t>Participants meeting all the following criteria:</a:t>
            </a:r>
          </a:p>
          <a:p>
            <a:pPr marL="342900" indent="-342900" eaLnBrk="1" hangingPunct="1">
              <a:buFont typeface="Arial" panose="020B0604020202020204" pitchFamily="34" charset="0"/>
              <a:buChar char="•"/>
              <a:defRPr/>
            </a:pPr>
            <a:r>
              <a:rPr lang="en-US" altLang="en-US" sz="2000" b="1"/>
              <a:t>Age ≥18 years with type 1 or 2 diabetes </a:t>
            </a:r>
          </a:p>
          <a:p>
            <a:pPr eaLnBrk="1" hangingPunct="1">
              <a:defRPr/>
            </a:pPr>
            <a:endParaRPr lang="en-US" sz="1100" b="1">
              <a:solidFill>
                <a:srgbClr val="FFFF00"/>
              </a:solidFill>
            </a:endParaRPr>
          </a:p>
          <a:p>
            <a:pPr eaLnBrk="1" hangingPunct="1">
              <a:defRPr/>
            </a:pPr>
            <a:r>
              <a:rPr lang="en-US" sz="2000" b="1"/>
              <a:t>Study eye(s) meeting all the following criteria </a:t>
            </a:r>
            <a:r>
              <a:rPr lang="en-US" sz="2000" b="1" i="1"/>
              <a:t>(a participant can have 2 study eyes)</a:t>
            </a:r>
            <a:r>
              <a:rPr lang="en-US" sz="2000" b="1"/>
              <a:t>:</a:t>
            </a:r>
            <a:endParaRPr lang="en-US" altLang="en-US" sz="2000" b="1"/>
          </a:p>
          <a:p>
            <a:pPr marL="400050" lvl="1" indent="-342900" eaLnBrk="1" hangingPunct="1">
              <a:buFont typeface="Arial" panose="020B0604020202020204" pitchFamily="34" charset="0"/>
              <a:buChar char="•"/>
              <a:defRPr/>
            </a:pPr>
            <a:r>
              <a:rPr lang="en-US" altLang="en-US" sz="2000" b="1"/>
              <a:t>Proliferative diabetic retinopathy (PDR)</a:t>
            </a:r>
          </a:p>
          <a:p>
            <a:pPr marL="400050" lvl="1" indent="-342900" eaLnBrk="1" hangingPunct="1">
              <a:buFont typeface="Arial" panose="020B0604020202020204" pitchFamily="34" charset="0"/>
              <a:buChar char="•"/>
              <a:defRPr/>
            </a:pPr>
            <a:r>
              <a:rPr lang="en-US" altLang="en-US" sz="2000" b="1"/>
              <a:t>No history of </a:t>
            </a:r>
            <a:r>
              <a:rPr lang="en-US" altLang="en-US" sz="2000" b="1" err="1"/>
              <a:t>panretinal</a:t>
            </a:r>
            <a:r>
              <a:rPr lang="en-US" altLang="en-US" sz="2000" b="1"/>
              <a:t> photocoagulation (PRP)</a:t>
            </a:r>
          </a:p>
          <a:p>
            <a:pPr marL="400050" lvl="1" indent="-342900" eaLnBrk="1" hangingPunct="1">
              <a:buFont typeface="Arial" panose="020B0604020202020204" pitchFamily="34" charset="0"/>
              <a:buChar char="•"/>
              <a:defRPr/>
            </a:pPr>
            <a:r>
              <a:rPr lang="en-US" sz="2000" b="1">
                <a:solidFill>
                  <a:srgbClr val="FFFFFF"/>
                </a:solidFill>
              </a:rPr>
              <a:t>Best corrected visual acuity letter score ≥24 (~Snellen ≥ 20/320) </a:t>
            </a:r>
          </a:p>
          <a:p>
            <a:pPr marL="400050" lvl="1" indent="-342900" eaLnBrk="1" hangingPunct="1">
              <a:buFont typeface="Arial" panose="020B0604020202020204" pitchFamily="34" charset="0"/>
              <a:buChar char="•"/>
              <a:defRPr/>
            </a:pPr>
            <a:r>
              <a:rPr lang="en-US" sz="2000" b="1">
                <a:solidFill>
                  <a:srgbClr val="FFFFFF"/>
                </a:solidFill>
              </a:rPr>
              <a:t>Eyes with or without central-involved DME were eligible </a:t>
            </a:r>
          </a:p>
        </p:txBody>
      </p:sp>
      <p:sp>
        <p:nvSpPr>
          <p:cNvPr id="11269" name="Text Box 14"/>
          <p:cNvSpPr txBox="1">
            <a:spLocks noChangeArrowheads="1"/>
          </p:cNvSpPr>
          <p:nvPr/>
        </p:nvSpPr>
        <p:spPr bwMode="auto">
          <a:xfrm>
            <a:off x="2205038" y="1123672"/>
            <a:ext cx="7772400" cy="461963"/>
          </a:xfrm>
          <a:prstGeom prst="rect">
            <a:avLst/>
          </a:prstGeom>
          <a:solidFill>
            <a:srgbClr val="000000"/>
          </a:solidFill>
          <a:ln w="25400">
            <a:solidFill>
              <a:srgbClr val="FFFFFF"/>
            </a:solidFill>
            <a:miter lim="800000"/>
            <a:headEnd/>
            <a:tailEnd/>
          </a:ln>
        </p:spPr>
        <p:txBody>
          <a:bodyPr>
            <a:spAutoFit/>
          </a:bodyPr>
          <a:lstStyle>
            <a:lvl1pPr>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a:spcBef>
                <a:spcPct val="20000"/>
              </a:spcBef>
              <a:buClr>
                <a:srgbClr val="FFFF00"/>
              </a:buClr>
              <a:buChar char="•"/>
              <a:defRPr sz="2400" b="1">
                <a:solidFill>
                  <a:srgbClr val="FFFFFF"/>
                </a:solidFill>
                <a:latin typeface="Arial" panose="020B0604020202020204" pitchFamily="34" charset="0"/>
              </a:defRPr>
            </a:lvl2pPr>
            <a:lvl3pPr marL="1143000" indent="-228600">
              <a:spcBef>
                <a:spcPct val="20000"/>
              </a:spcBef>
              <a:buClr>
                <a:srgbClr val="FFFF00"/>
              </a:buClr>
              <a:buChar char="o"/>
              <a:defRPr sz="24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lgn="ctr">
              <a:spcBef>
                <a:spcPct val="50000"/>
              </a:spcBef>
              <a:buClrTx/>
              <a:buFontTx/>
              <a:buNone/>
            </a:pPr>
            <a:r>
              <a:rPr lang="en-US" altLang="en-US" sz="2400"/>
              <a:t>Randomized, multi-center clinical trial (55 Sites)</a:t>
            </a:r>
          </a:p>
        </p:txBody>
      </p:sp>
      <p:sp>
        <p:nvSpPr>
          <p:cNvPr id="9" name="Rectangle 11"/>
          <p:cNvSpPr>
            <a:spLocks noChangeArrowheads="1"/>
          </p:cNvSpPr>
          <p:nvPr/>
        </p:nvSpPr>
        <p:spPr bwMode="auto">
          <a:xfrm>
            <a:off x="1751806" y="5338583"/>
            <a:ext cx="8678862" cy="1200329"/>
          </a:xfrm>
          <a:prstGeom prst="rect">
            <a:avLst/>
          </a:prstGeom>
          <a:solidFill>
            <a:schemeClr val="accent3"/>
          </a:solidFill>
          <a:ln>
            <a:noFill/>
            <a:headEnd/>
            <a:tailEnd/>
          </a:ln>
          <a:effectLst/>
          <a:scene3d>
            <a:camera prst="orthographicFront">
              <a:rot lat="0" lon="0" rev="0"/>
            </a:camera>
            <a:lightRig rig="balanced" dir="t">
              <a:rot lat="0" lon="0" rev="8700000"/>
            </a:lightRig>
          </a:scene3d>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algn="ctr"/>
            <a:r>
              <a:rPr lang="en-US" sz="2400" b="1">
                <a:solidFill>
                  <a:srgbClr val="000000"/>
                </a:solidFill>
                <a:cs typeface="Arial" pitchFamily="34" charset="0"/>
              </a:rPr>
              <a:t>Primary </a:t>
            </a:r>
            <a:r>
              <a:rPr lang="en-US" sz="2400" b="1">
                <a:solidFill>
                  <a:schemeClr val="bg2"/>
                </a:solidFill>
                <a:cs typeface="Arial" pitchFamily="34" charset="0"/>
              </a:rPr>
              <a:t>Objective</a:t>
            </a:r>
          </a:p>
          <a:p>
            <a:pPr algn="ctr"/>
            <a:r>
              <a:rPr lang="en-US" altLang="en-US" sz="2400" b="1">
                <a:solidFill>
                  <a:schemeClr val="bg2"/>
                </a:solidFill>
              </a:rPr>
              <a:t>Compare the efficacy and safety of PRP with that of intravitreal ranibizumab (0.5mg in 0.05 mL) for PDR</a:t>
            </a:r>
          </a:p>
        </p:txBody>
      </p:sp>
    </p:spTree>
    <p:extLst>
      <p:ext uri="{BB962C8B-B14F-4D97-AF65-F5344CB8AC3E}">
        <p14:creationId xmlns:p14="http://schemas.microsoft.com/office/powerpoint/2010/main" val="34073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533400" y="1350947"/>
          <a:ext cx="11201400" cy="4441681"/>
        </p:xfrm>
        <a:graphic>
          <a:graphicData uri="http://schemas.openxmlformats.org/drawingml/2006/chart">
            <c:chart xmlns:c="http://schemas.openxmlformats.org/drawingml/2006/chart" xmlns:r="http://schemas.openxmlformats.org/officeDocument/2006/relationships" r:id="rId3"/>
          </a:graphicData>
        </a:graphic>
      </p:graphicFrame>
      <p:sp>
        <p:nvSpPr>
          <p:cNvPr id="22" name="Oval 21">
            <a:extLst>
              <a:ext uri="{FF2B5EF4-FFF2-40B4-BE49-F238E27FC236}">
                <a16:creationId xmlns:a16="http://schemas.microsoft.com/office/drawing/2014/main" id="{1DD82D45-B710-68E3-A271-245D9D24F46A}"/>
              </a:ext>
            </a:extLst>
          </p:cNvPr>
          <p:cNvSpPr/>
          <p:nvPr/>
        </p:nvSpPr>
        <p:spPr>
          <a:xfrm>
            <a:off x="6637053" y="5376807"/>
            <a:ext cx="3446107" cy="969875"/>
          </a:xfrm>
          <a:prstGeom prst="ellipse">
            <a:avLst/>
          </a:prstGeom>
          <a:solidFill>
            <a:srgbClr val="FF000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Lost to Follow Up 😢</a:t>
            </a:r>
          </a:p>
        </p:txBody>
      </p:sp>
      <p:sp>
        <p:nvSpPr>
          <p:cNvPr id="2" name="Title 1"/>
          <p:cNvSpPr>
            <a:spLocks noGrp="1"/>
          </p:cNvSpPr>
          <p:nvPr>
            <p:ph type="title"/>
          </p:nvPr>
        </p:nvSpPr>
        <p:spPr>
          <a:xfrm>
            <a:off x="533400" y="252128"/>
            <a:ext cx="11125200" cy="1325563"/>
          </a:xfrm>
        </p:spPr>
        <p:txBody>
          <a:bodyPr>
            <a:normAutofit/>
          </a:bodyPr>
          <a:lstStyle/>
          <a:p>
            <a:pPr>
              <a:defRPr/>
            </a:pPr>
            <a:r>
              <a:rPr lang="en-US"/>
              <a:t>Protocol S Mean Changes in VA From Baseline</a:t>
            </a:r>
          </a:p>
        </p:txBody>
      </p:sp>
      <p:sp>
        <p:nvSpPr>
          <p:cNvPr id="5" name="TextBox 1"/>
          <p:cNvSpPr txBox="1"/>
          <p:nvPr/>
        </p:nvSpPr>
        <p:spPr>
          <a:xfrm>
            <a:off x="1500026" y="1605291"/>
            <a:ext cx="5548473" cy="838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latin typeface="Arial" panose="020B0604020202020204" pitchFamily="34" charset="0"/>
                <a:cs typeface="Arial" panose="020B0604020202020204" pitchFamily="34" charset="0"/>
              </a:rPr>
              <a:t>5-Year Adjusted Mean Difference: +0.6 letters</a:t>
            </a:r>
          </a:p>
          <a:p>
            <a:r>
              <a:rPr lang="en-US" sz="1800" b="1">
                <a:latin typeface="Arial" panose="020B0604020202020204" pitchFamily="34" charset="0"/>
                <a:cs typeface="Arial" panose="020B0604020202020204" pitchFamily="34" charset="0"/>
              </a:rPr>
              <a:t>95% Confidence Interval: (-2.3, +3.5), </a:t>
            </a:r>
            <a:r>
              <a:rPr lang="en-US" sz="1800" b="1" i="1">
                <a:latin typeface="Arial" panose="020B0604020202020204" pitchFamily="34" charset="0"/>
                <a:cs typeface="Arial" panose="020B0604020202020204" pitchFamily="34" charset="0"/>
              </a:rPr>
              <a:t>P</a:t>
            </a:r>
            <a:r>
              <a:rPr lang="en-US" sz="1800" b="1">
                <a:latin typeface="Arial" panose="020B0604020202020204" pitchFamily="34" charset="0"/>
                <a:cs typeface="Arial" panose="020B0604020202020204" pitchFamily="34" charset="0"/>
              </a:rPr>
              <a:t> = .68</a:t>
            </a:r>
          </a:p>
        </p:txBody>
      </p:sp>
      <p:sp>
        <p:nvSpPr>
          <p:cNvPr id="6" name="TextBox 1"/>
          <p:cNvSpPr txBox="1"/>
          <p:nvPr/>
        </p:nvSpPr>
        <p:spPr>
          <a:xfrm>
            <a:off x="1010432" y="5536717"/>
            <a:ext cx="1108786" cy="3048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latin typeface="Arial" panose="020B0604020202020204" pitchFamily="34" charset="0"/>
                <a:cs typeface="Arial" panose="020B0604020202020204" pitchFamily="34" charset="0"/>
              </a:rPr>
              <a:t>N = 191</a:t>
            </a:r>
          </a:p>
        </p:txBody>
      </p:sp>
      <p:sp>
        <p:nvSpPr>
          <p:cNvPr id="8" name="TextBox 1"/>
          <p:cNvSpPr txBox="1"/>
          <p:nvPr/>
        </p:nvSpPr>
        <p:spPr>
          <a:xfrm>
            <a:off x="1010432" y="5787546"/>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accent2"/>
                </a:solidFill>
                <a:latin typeface="Arial" panose="020B0604020202020204" pitchFamily="34" charset="0"/>
                <a:cs typeface="Arial" panose="020B0604020202020204" pitchFamily="34" charset="0"/>
              </a:rPr>
              <a:t>N = 203</a:t>
            </a:r>
          </a:p>
        </p:txBody>
      </p:sp>
      <p:sp>
        <p:nvSpPr>
          <p:cNvPr id="9" name="TextBox 1"/>
          <p:cNvSpPr txBox="1"/>
          <p:nvPr/>
        </p:nvSpPr>
        <p:spPr>
          <a:xfrm>
            <a:off x="10806941" y="5786353"/>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accent2"/>
                </a:solidFill>
                <a:latin typeface="Arial" panose="020B0604020202020204" pitchFamily="34" charset="0"/>
                <a:cs typeface="Arial" panose="020B0604020202020204" pitchFamily="34" charset="0"/>
              </a:rPr>
              <a:t>N = 123</a:t>
            </a:r>
          </a:p>
        </p:txBody>
      </p:sp>
      <p:sp>
        <p:nvSpPr>
          <p:cNvPr id="10" name="TextBox 1"/>
          <p:cNvSpPr txBox="1"/>
          <p:nvPr/>
        </p:nvSpPr>
        <p:spPr>
          <a:xfrm>
            <a:off x="10806941" y="5536717"/>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latin typeface="Arial" panose="020B0604020202020204" pitchFamily="34" charset="0"/>
                <a:cs typeface="Arial" panose="020B0604020202020204" pitchFamily="34" charset="0"/>
              </a:rPr>
              <a:t>N = 117</a:t>
            </a:r>
          </a:p>
        </p:txBody>
      </p:sp>
      <p:sp>
        <p:nvSpPr>
          <p:cNvPr id="11" name="TextBox 1"/>
          <p:cNvSpPr txBox="1"/>
          <p:nvPr/>
        </p:nvSpPr>
        <p:spPr>
          <a:xfrm>
            <a:off x="10597439" y="2987342"/>
            <a:ext cx="751263" cy="380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chemeClr val="tx2"/>
                </a:solidFill>
                <a:latin typeface="Arial" panose="020B0604020202020204" pitchFamily="34" charset="0"/>
                <a:cs typeface="Arial" panose="020B0604020202020204" pitchFamily="34" charset="0"/>
              </a:rPr>
              <a:t>+3.1</a:t>
            </a:r>
          </a:p>
        </p:txBody>
      </p:sp>
      <p:sp>
        <p:nvSpPr>
          <p:cNvPr id="12" name="TextBox 1"/>
          <p:cNvSpPr txBox="1"/>
          <p:nvPr/>
        </p:nvSpPr>
        <p:spPr>
          <a:xfrm>
            <a:off x="10597439" y="3524411"/>
            <a:ext cx="751263" cy="380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chemeClr val="accent2"/>
                </a:solidFill>
                <a:latin typeface="Arial" panose="020B0604020202020204" pitchFamily="34" charset="0"/>
                <a:cs typeface="Arial" panose="020B0604020202020204" pitchFamily="34" charset="0"/>
              </a:rPr>
              <a:t>+3.0</a:t>
            </a:r>
          </a:p>
        </p:txBody>
      </p:sp>
      <p:sp>
        <p:nvSpPr>
          <p:cNvPr id="13" name="TextBox 1">
            <a:extLst>
              <a:ext uri="{FF2B5EF4-FFF2-40B4-BE49-F238E27FC236}">
                <a16:creationId xmlns:a16="http://schemas.microsoft.com/office/drawing/2014/main" id="{319F5843-B60F-59C7-9DA6-C884BA1654E0}"/>
              </a:ext>
            </a:extLst>
          </p:cNvPr>
          <p:cNvSpPr txBox="1"/>
          <p:nvPr/>
        </p:nvSpPr>
        <p:spPr>
          <a:xfrm>
            <a:off x="4851921" y="5786353"/>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accent2"/>
                </a:solidFill>
                <a:latin typeface="Arial" panose="020B0604020202020204" pitchFamily="34" charset="0"/>
                <a:cs typeface="Arial" panose="020B0604020202020204" pitchFamily="34" charset="0"/>
              </a:rPr>
              <a:t>N = 168</a:t>
            </a:r>
          </a:p>
        </p:txBody>
      </p:sp>
      <p:sp>
        <p:nvSpPr>
          <p:cNvPr id="15" name="TextBox 1">
            <a:extLst>
              <a:ext uri="{FF2B5EF4-FFF2-40B4-BE49-F238E27FC236}">
                <a16:creationId xmlns:a16="http://schemas.microsoft.com/office/drawing/2014/main" id="{75126B95-2F59-29F7-7CEC-05D38A447ABB}"/>
              </a:ext>
            </a:extLst>
          </p:cNvPr>
          <p:cNvSpPr txBox="1"/>
          <p:nvPr/>
        </p:nvSpPr>
        <p:spPr>
          <a:xfrm>
            <a:off x="4851921" y="5536717"/>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latin typeface="Arial" panose="020B0604020202020204" pitchFamily="34" charset="0"/>
                <a:cs typeface="Arial" panose="020B0604020202020204" pitchFamily="34" charset="0"/>
              </a:rPr>
              <a:t>N = 160</a:t>
            </a:r>
          </a:p>
        </p:txBody>
      </p:sp>
      <p:sp>
        <p:nvSpPr>
          <p:cNvPr id="17" name="TextBox 1">
            <a:extLst>
              <a:ext uri="{FF2B5EF4-FFF2-40B4-BE49-F238E27FC236}">
                <a16:creationId xmlns:a16="http://schemas.microsoft.com/office/drawing/2014/main" id="{89AC490B-8CE4-6B16-1948-21E8BC808431}"/>
              </a:ext>
            </a:extLst>
          </p:cNvPr>
          <p:cNvSpPr txBox="1"/>
          <p:nvPr/>
        </p:nvSpPr>
        <p:spPr>
          <a:xfrm>
            <a:off x="5780123" y="5536717"/>
            <a:ext cx="606390"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rgbClr val="FF0000"/>
                </a:solidFill>
                <a:latin typeface="Arial" panose="020B0604020202020204" pitchFamily="34" charset="0"/>
                <a:cs typeface="Arial" panose="020B0604020202020204" pitchFamily="34" charset="0"/>
              </a:rPr>
              <a:t>16%</a:t>
            </a:r>
          </a:p>
        </p:txBody>
      </p:sp>
      <p:sp>
        <p:nvSpPr>
          <p:cNvPr id="20" name="TextBox 1">
            <a:extLst>
              <a:ext uri="{FF2B5EF4-FFF2-40B4-BE49-F238E27FC236}">
                <a16:creationId xmlns:a16="http://schemas.microsoft.com/office/drawing/2014/main" id="{47F3EC4A-1FA5-BA05-7EAB-A85902C3AD36}"/>
              </a:ext>
            </a:extLst>
          </p:cNvPr>
          <p:cNvSpPr txBox="1"/>
          <p:nvPr/>
        </p:nvSpPr>
        <p:spPr>
          <a:xfrm>
            <a:off x="5780123" y="5786353"/>
            <a:ext cx="606390"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rgbClr val="FF0000"/>
                </a:solidFill>
                <a:latin typeface="Arial" panose="020B0604020202020204" pitchFamily="34" charset="0"/>
                <a:cs typeface="Arial" panose="020B0604020202020204" pitchFamily="34" charset="0"/>
              </a:rPr>
              <a:t>17%</a:t>
            </a:r>
          </a:p>
        </p:txBody>
      </p:sp>
      <p:sp>
        <p:nvSpPr>
          <p:cNvPr id="23" name="TextBox 1">
            <a:extLst>
              <a:ext uri="{FF2B5EF4-FFF2-40B4-BE49-F238E27FC236}">
                <a16:creationId xmlns:a16="http://schemas.microsoft.com/office/drawing/2014/main" id="{A6858A3D-7E95-1026-54C2-8C5DE12CF118}"/>
              </a:ext>
            </a:extLst>
          </p:cNvPr>
          <p:cNvSpPr txBox="1"/>
          <p:nvPr/>
        </p:nvSpPr>
        <p:spPr>
          <a:xfrm>
            <a:off x="10288063" y="5544171"/>
            <a:ext cx="606390"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rgbClr val="FF0000"/>
                </a:solidFill>
                <a:latin typeface="Arial" panose="020B0604020202020204" pitchFamily="34" charset="0"/>
                <a:cs typeface="Arial" panose="020B0604020202020204" pitchFamily="34" charset="0"/>
              </a:rPr>
              <a:t>39%</a:t>
            </a:r>
          </a:p>
        </p:txBody>
      </p:sp>
      <p:sp>
        <p:nvSpPr>
          <p:cNvPr id="24" name="TextBox 1">
            <a:extLst>
              <a:ext uri="{FF2B5EF4-FFF2-40B4-BE49-F238E27FC236}">
                <a16:creationId xmlns:a16="http://schemas.microsoft.com/office/drawing/2014/main" id="{4174AC37-BECD-C14E-46E8-16C92B5E13E7}"/>
              </a:ext>
            </a:extLst>
          </p:cNvPr>
          <p:cNvSpPr txBox="1"/>
          <p:nvPr/>
        </p:nvSpPr>
        <p:spPr>
          <a:xfrm>
            <a:off x="10288063" y="5793807"/>
            <a:ext cx="606390"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rgbClr val="FF0000"/>
                </a:solidFill>
                <a:latin typeface="Arial" panose="020B0604020202020204" pitchFamily="34" charset="0"/>
                <a:cs typeface="Arial" panose="020B0604020202020204" pitchFamily="34" charset="0"/>
              </a:rPr>
              <a:t>39%</a:t>
            </a:r>
          </a:p>
        </p:txBody>
      </p:sp>
      <p:sp>
        <p:nvSpPr>
          <p:cNvPr id="3" name="Oval 2">
            <a:extLst>
              <a:ext uri="{FF2B5EF4-FFF2-40B4-BE49-F238E27FC236}">
                <a16:creationId xmlns:a16="http://schemas.microsoft.com/office/drawing/2014/main" id="{D3B7F189-63F2-7C78-CEEA-758964B56EBD}"/>
              </a:ext>
            </a:extLst>
          </p:cNvPr>
          <p:cNvSpPr>
            <a:spLocks noChangeAspect="1"/>
          </p:cNvSpPr>
          <p:nvPr/>
        </p:nvSpPr>
        <p:spPr>
          <a:xfrm>
            <a:off x="10288063" y="2735000"/>
            <a:ext cx="1321558" cy="132155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7ED54BF-85BB-8001-F4B0-80D7C87F47DC}"/>
              </a:ext>
            </a:extLst>
          </p:cNvPr>
          <p:cNvSpPr>
            <a:spLocks noChangeAspect="1"/>
          </p:cNvSpPr>
          <p:nvPr/>
        </p:nvSpPr>
        <p:spPr>
          <a:xfrm>
            <a:off x="5784319" y="1715575"/>
            <a:ext cx="852734" cy="85273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8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left)">
                                      <p:cBhvr>
                                        <p:cTn id="7" dur="500"/>
                                        <p:tgtEl>
                                          <p:spTgt spid="7">
                                            <p:graphicEl>
                                              <a:chart seriesIdx="-4" categoryIdx="0" bldStep="category"/>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left)">
                                      <p:cBhvr>
                                        <p:cTn id="11" dur="100"/>
                                        <p:tgtEl>
                                          <p:spTgt spid="7">
                                            <p:graphicEl>
                                              <a:chart seriesIdx="-4" categoryIdx="1" bldStep="category"/>
                                            </p:graphicEl>
                                          </p:spTgt>
                                        </p:tgtEl>
                                      </p:cBhvr>
                                    </p:animEffect>
                                  </p:childTnLst>
                                </p:cTn>
                              </p:par>
                            </p:childTnLst>
                          </p:cTn>
                        </p:par>
                        <p:par>
                          <p:cTn id="12" fill="hold">
                            <p:stCondLst>
                              <p:cond delay="600"/>
                            </p:stCondLst>
                            <p:childTnLst>
                              <p:par>
                                <p:cTn id="13" presetID="22" presetClass="entr" presetSubtype="8" fill="hold" grpId="0" nodeType="afterEffect">
                                  <p:stCondLst>
                                    <p:cond delay="0"/>
                                  </p:stCondLst>
                                  <p:childTnLst>
                                    <p:set>
                                      <p:cBhvr>
                                        <p:cTn id="14"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left)">
                                      <p:cBhvr>
                                        <p:cTn id="15" dur="100"/>
                                        <p:tgtEl>
                                          <p:spTgt spid="7">
                                            <p:graphicEl>
                                              <a:chart seriesIdx="-4" categoryIdx="2" bldStep="category"/>
                                            </p:graphicEl>
                                          </p:spTgt>
                                        </p:tgtEl>
                                      </p:cBhvr>
                                    </p:animEffect>
                                  </p:childTnLst>
                                </p:cTn>
                              </p:par>
                            </p:childTnLst>
                          </p:cTn>
                        </p:par>
                        <p:par>
                          <p:cTn id="16" fill="hold">
                            <p:stCondLst>
                              <p:cond delay="700"/>
                            </p:stCondLst>
                            <p:childTnLst>
                              <p:par>
                                <p:cTn id="17" presetID="22" presetClass="entr" presetSubtype="8" fill="hold" grpId="0" nodeType="afterEffect">
                                  <p:stCondLst>
                                    <p:cond delay="0"/>
                                  </p:stCondLst>
                                  <p:childTnLst>
                                    <p:set>
                                      <p:cBhvr>
                                        <p:cTn id="18"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left)">
                                      <p:cBhvr>
                                        <p:cTn id="19" dur="100"/>
                                        <p:tgtEl>
                                          <p:spTgt spid="7">
                                            <p:graphicEl>
                                              <a:chart seriesIdx="-4" categoryIdx="3" bldStep="category"/>
                                            </p:graphicEl>
                                          </p:spTgt>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left)">
                                      <p:cBhvr>
                                        <p:cTn id="23" dur="100"/>
                                        <p:tgtEl>
                                          <p:spTgt spid="7">
                                            <p:graphicEl>
                                              <a:chart seriesIdx="-4" categoryIdx="4" bldStep="category"/>
                                            </p:graphicEl>
                                          </p:spTgt>
                                        </p:tgtEl>
                                      </p:cBhvr>
                                    </p:animEffect>
                                  </p:childTnLst>
                                </p:cTn>
                              </p:par>
                            </p:childTnLst>
                          </p:cTn>
                        </p:par>
                        <p:par>
                          <p:cTn id="24" fill="hold">
                            <p:stCondLst>
                              <p:cond delay="900"/>
                            </p:stCondLst>
                            <p:childTnLst>
                              <p:par>
                                <p:cTn id="25" presetID="22" presetClass="entr" presetSubtype="8" fill="hold" grpId="0" nodeType="afterEffect">
                                  <p:stCondLst>
                                    <p:cond delay="0"/>
                                  </p:stCondLst>
                                  <p:childTnLst>
                                    <p:set>
                                      <p:cBhvr>
                                        <p:cTn id="26"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left)">
                                      <p:cBhvr>
                                        <p:cTn id="27" dur="100"/>
                                        <p:tgtEl>
                                          <p:spTgt spid="7">
                                            <p:graphicEl>
                                              <a:chart seriesIdx="-4" categoryIdx="5" bldStep="category"/>
                                            </p:graphic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left)">
                                      <p:cBhvr>
                                        <p:cTn id="31" dur="100"/>
                                        <p:tgtEl>
                                          <p:spTgt spid="7">
                                            <p:graphicEl>
                                              <a:chart seriesIdx="-4" categoryIdx="6" bldStep="category"/>
                                            </p:graphicEl>
                                          </p:spTgt>
                                        </p:tgtEl>
                                      </p:cBhvr>
                                    </p:animEffect>
                                  </p:childTnLst>
                                </p:cTn>
                              </p:par>
                            </p:childTnLst>
                          </p:cTn>
                        </p:par>
                        <p:par>
                          <p:cTn id="32" fill="hold">
                            <p:stCondLst>
                              <p:cond delay="1100"/>
                            </p:stCondLst>
                            <p:childTnLst>
                              <p:par>
                                <p:cTn id="33" presetID="22" presetClass="entr" presetSubtype="8" fill="hold" grpId="0" nodeType="afterEffect">
                                  <p:stCondLst>
                                    <p:cond delay="0"/>
                                  </p:stCondLst>
                                  <p:childTnLst>
                                    <p:set>
                                      <p:cBhvr>
                                        <p:cTn id="34"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left)">
                                      <p:cBhvr>
                                        <p:cTn id="35" dur="100"/>
                                        <p:tgtEl>
                                          <p:spTgt spid="7">
                                            <p:graphicEl>
                                              <a:chart seriesIdx="-4" categoryIdx="7" bldStep="category"/>
                                            </p:graphicEl>
                                          </p:spTgt>
                                        </p:tgtEl>
                                      </p:cBhvr>
                                    </p:animEffect>
                                  </p:childTnLst>
                                </p:cTn>
                              </p:par>
                            </p:childTnLst>
                          </p:cTn>
                        </p:par>
                        <p:par>
                          <p:cTn id="36" fill="hold">
                            <p:stCondLst>
                              <p:cond delay="1200"/>
                            </p:stCondLst>
                            <p:childTnLst>
                              <p:par>
                                <p:cTn id="37" presetID="22" presetClass="entr" presetSubtype="8" fill="hold" grpId="0" nodeType="afterEffect">
                                  <p:stCondLst>
                                    <p:cond delay="0"/>
                                  </p:stCondLst>
                                  <p:childTnLst>
                                    <p:set>
                                      <p:cBhvr>
                                        <p:cTn id="38"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left)">
                                      <p:cBhvr>
                                        <p:cTn id="39" dur="100"/>
                                        <p:tgtEl>
                                          <p:spTgt spid="7">
                                            <p:graphicEl>
                                              <a:chart seriesIdx="-4" categoryIdx="8" bldStep="category"/>
                                            </p:graphicEl>
                                          </p:spTgt>
                                        </p:tgtEl>
                                      </p:cBhvr>
                                    </p:animEffect>
                                  </p:childTnLst>
                                </p:cTn>
                              </p:par>
                            </p:childTnLst>
                          </p:cTn>
                        </p:par>
                        <p:par>
                          <p:cTn id="40" fill="hold">
                            <p:stCondLst>
                              <p:cond delay="1300"/>
                            </p:stCondLst>
                            <p:childTnLst>
                              <p:par>
                                <p:cTn id="41" presetID="22" presetClass="entr" presetSubtype="8" fill="hold" grpId="0" nodeType="afterEffect">
                                  <p:stCondLst>
                                    <p:cond delay="0"/>
                                  </p:stCondLst>
                                  <p:childTnLst>
                                    <p:set>
                                      <p:cBhvr>
                                        <p:cTn id="42"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left)">
                                      <p:cBhvr>
                                        <p:cTn id="43" dur="100"/>
                                        <p:tgtEl>
                                          <p:spTgt spid="7">
                                            <p:graphicEl>
                                              <a:chart seriesIdx="-4" categoryIdx="9" bldStep="category"/>
                                            </p:graphicEl>
                                          </p:spTgt>
                                        </p:tgtEl>
                                      </p:cBhvr>
                                    </p:animEffect>
                                  </p:childTnLst>
                                </p:cTn>
                              </p:par>
                            </p:childTnLst>
                          </p:cTn>
                        </p:par>
                        <p:par>
                          <p:cTn id="44" fill="hold">
                            <p:stCondLst>
                              <p:cond delay="1400"/>
                            </p:stCondLst>
                            <p:childTnLst>
                              <p:par>
                                <p:cTn id="45" presetID="22" presetClass="entr" presetSubtype="8" fill="hold" grpId="0" nodeType="afterEffect">
                                  <p:stCondLst>
                                    <p:cond delay="0"/>
                                  </p:stCondLst>
                                  <p:childTnLst>
                                    <p:set>
                                      <p:cBhvr>
                                        <p:cTn id="46"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left)">
                                      <p:cBhvr>
                                        <p:cTn id="47" dur="100"/>
                                        <p:tgtEl>
                                          <p:spTgt spid="7">
                                            <p:graphicEl>
                                              <a:chart seriesIdx="-4" categoryIdx="10" bldStep="category"/>
                                            </p:graphicEl>
                                          </p:spTgt>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left)">
                                      <p:cBhvr>
                                        <p:cTn id="51" dur="100"/>
                                        <p:tgtEl>
                                          <p:spTgt spid="7">
                                            <p:graphicEl>
                                              <a:chart seriesIdx="-4" categoryIdx="11" bldStep="category"/>
                                            </p:graphicEl>
                                          </p:spTgt>
                                        </p:tgtEl>
                                      </p:cBhvr>
                                    </p:animEffect>
                                  </p:childTnLst>
                                </p:cTn>
                              </p:par>
                            </p:childTnLst>
                          </p:cTn>
                        </p:par>
                        <p:par>
                          <p:cTn id="52" fill="hold">
                            <p:stCondLst>
                              <p:cond delay="1600"/>
                            </p:stCondLst>
                            <p:childTnLst>
                              <p:par>
                                <p:cTn id="53" presetID="22" presetClass="entr" presetSubtype="8" fill="hold" grpId="0" nodeType="afterEffect">
                                  <p:stCondLst>
                                    <p:cond delay="0"/>
                                  </p:stCondLst>
                                  <p:childTnLst>
                                    <p:set>
                                      <p:cBhvr>
                                        <p:cTn id="54"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left)">
                                      <p:cBhvr>
                                        <p:cTn id="55" dur="100"/>
                                        <p:tgtEl>
                                          <p:spTgt spid="7">
                                            <p:graphicEl>
                                              <a:chart seriesIdx="-4" categoryIdx="12" bldStep="category"/>
                                            </p:graphicEl>
                                          </p:spTgt>
                                        </p:tgtEl>
                                      </p:cBhvr>
                                    </p:animEffect>
                                  </p:childTnLst>
                                </p:cTn>
                              </p:par>
                            </p:childTnLst>
                          </p:cTn>
                        </p:par>
                        <p:par>
                          <p:cTn id="56" fill="hold">
                            <p:stCondLst>
                              <p:cond delay="1700"/>
                            </p:stCondLst>
                            <p:childTnLst>
                              <p:par>
                                <p:cTn id="57" presetID="22" presetClass="entr" presetSubtype="8" fill="hold" grpId="0" nodeType="afterEffect">
                                  <p:stCondLst>
                                    <p:cond delay="0"/>
                                  </p:stCondLst>
                                  <p:childTnLst>
                                    <p:set>
                                      <p:cBhvr>
                                        <p:cTn id="58"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left)">
                                      <p:cBhvr>
                                        <p:cTn id="59" dur="100"/>
                                        <p:tgtEl>
                                          <p:spTgt spid="7">
                                            <p:graphicEl>
                                              <a:chart seriesIdx="-4" categoryIdx="13" bldStep="category"/>
                                            </p:graphicEl>
                                          </p:spTgt>
                                        </p:tgtEl>
                                      </p:cBhvr>
                                    </p:animEffect>
                                  </p:childTnLst>
                                </p:cTn>
                              </p:par>
                            </p:childTnLst>
                          </p:cTn>
                        </p:par>
                        <p:par>
                          <p:cTn id="60" fill="hold">
                            <p:stCondLst>
                              <p:cond delay="1800"/>
                            </p:stCondLst>
                            <p:childTnLst>
                              <p:par>
                                <p:cTn id="61" presetID="22" presetClass="entr" presetSubtype="8" fill="hold" grpId="0" nodeType="afterEffect">
                                  <p:stCondLst>
                                    <p:cond delay="0"/>
                                  </p:stCondLst>
                                  <p:childTnLst>
                                    <p:set>
                                      <p:cBhvr>
                                        <p:cTn id="62"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left)">
                                      <p:cBhvr>
                                        <p:cTn id="63" dur="100"/>
                                        <p:tgtEl>
                                          <p:spTgt spid="7">
                                            <p:graphicEl>
                                              <a:chart seriesIdx="-4" categoryIdx="14" bldStep="category"/>
                                            </p:graphicEl>
                                          </p:spTgt>
                                        </p:tgtEl>
                                      </p:cBhvr>
                                    </p:animEffect>
                                  </p:childTnLst>
                                </p:cTn>
                              </p:par>
                            </p:childTnLst>
                          </p:cTn>
                        </p:par>
                        <p:par>
                          <p:cTn id="64" fill="hold">
                            <p:stCondLst>
                              <p:cond delay="1900"/>
                            </p:stCondLst>
                            <p:childTnLst>
                              <p:par>
                                <p:cTn id="65" presetID="22" presetClass="entr" presetSubtype="8" fill="hold" grpId="0" nodeType="afterEffect">
                                  <p:stCondLst>
                                    <p:cond delay="0"/>
                                  </p:stCondLst>
                                  <p:childTnLst>
                                    <p:set>
                                      <p:cBhvr>
                                        <p:cTn id="66"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left)">
                                      <p:cBhvr>
                                        <p:cTn id="67" dur="100"/>
                                        <p:tgtEl>
                                          <p:spTgt spid="7">
                                            <p:graphicEl>
                                              <a:chart seriesIdx="-4" categoryIdx="15" bldStep="category"/>
                                            </p:graphicEl>
                                          </p:spTgt>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par>
                          <p:cTn id="75" fill="hold">
                            <p:stCondLst>
                              <p:cond delay="2500"/>
                            </p:stCondLst>
                            <p:childTnLst>
                              <p:par>
                                <p:cTn id="76" presetID="49" presetClass="entr" presetSubtype="0" decel="100000"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 calcmode="lin" valueType="num">
                                      <p:cBhvr>
                                        <p:cTn id="80" dur="500" fill="hold"/>
                                        <p:tgtEl>
                                          <p:spTgt spid="3"/>
                                        </p:tgtEl>
                                        <p:attrNameLst>
                                          <p:attrName>style.rotation</p:attrName>
                                        </p:attrNameLst>
                                      </p:cBhvr>
                                      <p:tavLst>
                                        <p:tav tm="0">
                                          <p:val>
                                            <p:fltVal val="360"/>
                                          </p:val>
                                        </p:tav>
                                        <p:tav tm="100000">
                                          <p:val>
                                            <p:fltVal val="0"/>
                                          </p:val>
                                        </p:tav>
                                      </p:tavLst>
                                    </p:anim>
                                    <p:animEffect transition="in" filter="fade">
                                      <p:cBhvr>
                                        <p:cTn id="81" dur="500"/>
                                        <p:tgtEl>
                                          <p:spTgt spid="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p:cTn id="89" dur="500" fill="hold"/>
                                        <p:tgtEl>
                                          <p:spTgt spid="4"/>
                                        </p:tgtEl>
                                        <p:attrNameLst>
                                          <p:attrName>ppt_w</p:attrName>
                                        </p:attrNameLst>
                                      </p:cBhvr>
                                      <p:tavLst>
                                        <p:tav tm="0">
                                          <p:val>
                                            <p:fltVal val="0"/>
                                          </p:val>
                                        </p:tav>
                                        <p:tav tm="100000">
                                          <p:val>
                                            <p:strVal val="#ppt_w"/>
                                          </p:val>
                                        </p:tav>
                                      </p:tavLst>
                                    </p:anim>
                                    <p:anim calcmode="lin" valueType="num">
                                      <p:cBhvr>
                                        <p:cTn id="90" dur="500" fill="hold"/>
                                        <p:tgtEl>
                                          <p:spTgt spid="4"/>
                                        </p:tgtEl>
                                        <p:attrNameLst>
                                          <p:attrName>ppt_h</p:attrName>
                                        </p:attrNameLst>
                                      </p:cBhvr>
                                      <p:tavLst>
                                        <p:tav tm="0">
                                          <p:val>
                                            <p:fltVal val="0"/>
                                          </p:val>
                                        </p:tav>
                                        <p:tav tm="100000">
                                          <p:val>
                                            <p:strVal val="#ppt_h"/>
                                          </p:val>
                                        </p:tav>
                                      </p:tavLst>
                                    </p:anim>
                                    <p:anim calcmode="lin" valueType="num">
                                      <p:cBhvr>
                                        <p:cTn id="91" dur="500" fill="hold"/>
                                        <p:tgtEl>
                                          <p:spTgt spid="4"/>
                                        </p:tgtEl>
                                        <p:attrNameLst>
                                          <p:attrName>style.rotation</p:attrName>
                                        </p:attrNameLst>
                                      </p:cBhvr>
                                      <p:tavLst>
                                        <p:tav tm="0">
                                          <p:val>
                                            <p:fltVal val="360"/>
                                          </p:val>
                                        </p:tav>
                                        <p:tav tm="100000">
                                          <p:val>
                                            <p:fltVal val="0"/>
                                          </p:val>
                                        </p:tav>
                                      </p:tavLst>
                                    </p:anim>
                                    <p:animEffect transition="in" filter="fade">
                                      <p:cBhvr>
                                        <p:cTn id="92" dur="500"/>
                                        <p:tgtEl>
                                          <p:spTgt spid="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animBg="0"/>
        </p:bldSub>
      </p:bldGraphic>
      <p:bldP spid="22" grpId="0" animBg="1"/>
      <p:bldP spid="5" grpId="0"/>
      <p:bldP spid="9" grpId="0"/>
      <p:bldP spid="10" grpId="0"/>
      <p:bldP spid="11" grpId="0"/>
      <p:bldP spid="12" grpId="0"/>
      <p:bldP spid="13" grpId="0"/>
      <p:bldP spid="15" grpId="0"/>
      <p:bldP spid="17" grpId="0"/>
      <p:bldP spid="20" grpId="0"/>
      <p:bldP spid="23" grpId="0"/>
      <p:bldP spid="24" grpId="0"/>
      <p:bldP spid="3" grpId="0" animBg="1"/>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1658600" cy="1325563"/>
          </a:xfrm>
        </p:spPr>
        <p:txBody>
          <a:bodyPr>
            <a:normAutofit/>
          </a:bodyPr>
          <a:lstStyle/>
          <a:p>
            <a:pPr>
              <a:defRPr/>
            </a:pPr>
            <a:r>
              <a:rPr lang="en-US"/>
              <a:t>Protocol S Development of Retinal Detachment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t="9465"/>
          <a:stretch>
            <a:fillRect/>
          </a:stretch>
        </p:blipFill>
        <p:spPr>
          <a:xfrm>
            <a:off x="1524000" y="1325563"/>
            <a:ext cx="9144000" cy="4815958"/>
          </a:xfrm>
          <a:prstGeom prst="rect">
            <a:avLst/>
          </a:prstGeom>
        </p:spPr>
      </p:pic>
      <p:sp>
        <p:nvSpPr>
          <p:cNvPr id="3" name="TextBox 2"/>
          <p:cNvSpPr txBox="1"/>
          <p:nvPr/>
        </p:nvSpPr>
        <p:spPr>
          <a:xfrm>
            <a:off x="10559485" y="4749149"/>
            <a:ext cx="533400" cy="369332"/>
          </a:xfrm>
          <a:prstGeom prst="rect">
            <a:avLst/>
          </a:prstGeom>
          <a:noFill/>
        </p:spPr>
        <p:txBody>
          <a:bodyPr wrap="square" rtlCol="0">
            <a:spAutoFit/>
          </a:bodyPr>
          <a:lstStyle/>
          <a:p>
            <a:r>
              <a:rPr lang="en-US" b="1"/>
              <a:t>7%</a:t>
            </a:r>
          </a:p>
        </p:txBody>
      </p:sp>
      <p:sp>
        <p:nvSpPr>
          <p:cNvPr id="12" name="TextBox 11"/>
          <p:cNvSpPr txBox="1"/>
          <p:nvPr/>
        </p:nvSpPr>
        <p:spPr>
          <a:xfrm>
            <a:off x="10413305" y="4336226"/>
            <a:ext cx="679580" cy="369332"/>
          </a:xfrm>
          <a:prstGeom prst="rect">
            <a:avLst/>
          </a:prstGeom>
          <a:noFill/>
        </p:spPr>
        <p:txBody>
          <a:bodyPr wrap="square" rtlCol="0">
            <a:spAutoFit/>
          </a:bodyPr>
          <a:lstStyle/>
          <a:p>
            <a:r>
              <a:rPr lang="en-US" b="1"/>
              <a:t>18%</a:t>
            </a:r>
          </a:p>
        </p:txBody>
      </p:sp>
      <p:sp>
        <p:nvSpPr>
          <p:cNvPr id="14" name="TextBox 13"/>
          <p:cNvSpPr txBox="1"/>
          <p:nvPr/>
        </p:nvSpPr>
        <p:spPr>
          <a:xfrm>
            <a:off x="2471737" y="1404937"/>
            <a:ext cx="5486400" cy="1200329"/>
          </a:xfrm>
          <a:prstGeom prst="rect">
            <a:avLst/>
          </a:prstGeom>
          <a:noFill/>
        </p:spPr>
        <p:txBody>
          <a:bodyPr wrap="square" rtlCol="0">
            <a:spAutoFit/>
          </a:bodyPr>
          <a:lstStyle/>
          <a:p>
            <a:r>
              <a:rPr lang="en-US" b="1"/>
              <a:t>Hazard Ratio = 0.4</a:t>
            </a:r>
          </a:p>
          <a:p>
            <a:r>
              <a:rPr lang="en-US" b="1"/>
              <a:t>95% CI: 0.2 to 0.8</a:t>
            </a:r>
          </a:p>
          <a:p>
            <a:r>
              <a:rPr lang="en-US" b="1" i="1"/>
              <a:t>P </a:t>
            </a:r>
            <a:r>
              <a:rPr lang="en-US" b="1"/>
              <a:t>= .004 </a:t>
            </a:r>
          </a:p>
          <a:p>
            <a:endParaRPr lang="en-US" b="1"/>
          </a:p>
        </p:txBody>
      </p:sp>
      <p:graphicFrame>
        <p:nvGraphicFramePr>
          <p:cNvPr id="8" name="Table 7"/>
          <p:cNvGraphicFramePr>
            <a:graphicFrameLocks noGrp="1"/>
          </p:cNvGraphicFramePr>
          <p:nvPr>
            <p:extLst>
              <p:ext uri="{D42A27DB-BD31-4B8C-83A1-F6EECF244321}">
                <p14:modId xmlns:p14="http://schemas.microsoft.com/office/powerpoint/2010/main" val="1248027935"/>
              </p:ext>
            </p:extLst>
          </p:nvPr>
        </p:nvGraphicFramePr>
        <p:xfrm>
          <a:off x="1524000" y="5941208"/>
          <a:ext cx="9144000" cy="621114"/>
        </p:xfrm>
        <a:graphic>
          <a:graphicData uri="http://schemas.openxmlformats.org/drawingml/2006/table">
            <a:tbl>
              <a:tblPr firstRow="1" firstCol="1" bandRow="1">
                <a:tableStyleId>{5C22544A-7EE6-4342-B048-85BDC9FD1C3A}</a:tableStyleId>
              </a:tblPr>
              <a:tblGrid>
                <a:gridCol w="1625210">
                  <a:extLst>
                    <a:ext uri="{9D8B030D-6E8A-4147-A177-3AD203B41FA5}">
                      <a16:colId xmlns:a16="http://schemas.microsoft.com/office/drawing/2014/main" val="800559561"/>
                    </a:ext>
                  </a:extLst>
                </a:gridCol>
                <a:gridCol w="1669941">
                  <a:extLst>
                    <a:ext uri="{9D8B030D-6E8A-4147-A177-3AD203B41FA5}">
                      <a16:colId xmlns:a16="http://schemas.microsoft.com/office/drawing/2014/main" val="624096882"/>
                    </a:ext>
                  </a:extLst>
                </a:gridCol>
                <a:gridCol w="1550659">
                  <a:extLst>
                    <a:ext uri="{9D8B030D-6E8A-4147-A177-3AD203B41FA5}">
                      <a16:colId xmlns:a16="http://schemas.microsoft.com/office/drawing/2014/main" val="2222418020"/>
                    </a:ext>
                  </a:extLst>
                </a:gridCol>
                <a:gridCol w="1550659">
                  <a:extLst>
                    <a:ext uri="{9D8B030D-6E8A-4147-A177-3AD203B41FA5}">
                      <a16:colId xmlns:a16="http://schemas.microsoft.com/office/drawing/2014/main" val="3503265177"/>
                    </a:ext>
                  </a:extLst>
                </a:gridCol>
                <a:gridCol w="1642631">
                  <a:extLst>
                    <a:ext uri="{9D8B030D-6E8A-4147-A177-3AD203B41FA5}">
                      <a16:colId xmlns:a16="http://schemas.microsoft.com/office/drawing/2014/main" val="1117614729"/>
                    </a:ext>
                  </a:extLst>
                </a:gridCol>
                <a:gridCol w="1104900">
                  <a:extLst>
                    <a:ext uri="{9D8B030D-6E8A-4147-A177-3AD203B41FA5}">
                      <a16:colId xmlns:a16="http://schemas.microsoft.com/office/drawing/2014/main" val="3741559665"/>
                    </a:ext>
                  </a:extLst>
                </a:gridCol>
              </a:tblGrid>
              <a:tr h="349631">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191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167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148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134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121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53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2148041"/>
                  </a:ext>
                </a:extLst>
              </a:tr>
              <a:tr h="271483">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203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175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152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132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a:ea typeface="Calibri"/>
                          <a:cs typeface="Arial"/>
                        </a:rPr>
                        <a:t>117</a:t>
                      </a:r>
                      <a:endPar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59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028862"/>
                  </a:ext>
                </a:extLst>
              </a:tr>
            </a:tbl>
          </a:graphicData>
        </a:graphic>
      </p:graphicFrame>
      <p:sp>
        <p:nvSpPr>
          <p:cNvPr id="6" name="Oval 5">
            <a:extLst>
              <a:ext uri="{FF2B5EF4-FFF2-40B4-BE49-F238E27FC236}">
                <a16:creationId xmlns:a16="http://schemas.microsoft.com/office/drawing/2014/main" id="{1A1939A5-5319-52C4-5277-5CC1CC9407BD}"/>
              </a:ext>
            </a:extLst>
          </p:cNvPr>
          <p:cNvSpPr/>
          <p:nvPr/>
        </p:nvSpPr>
        <p:spPr>
          <a:xfrm>
            <a:off x="10158735" y="4111198"/>
            <a:ext cx="1188720" cy="1188720"/>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00778C-C1A8-BF30-7D9D-7781E77E549A}"/>
              </a:ext>
            </a:extLst>
          </p:cNvPr>
          <p:cNvSpPr>
            <a:spLocks noChangeAspect="1"/>
          </p:cNvSpPr>
          <p:nvPr/>
        </p:nvSpPr>
        <p:spPr>
          <a:xfrm>
            <a:off x="2763923" y="1752532"/>
            <a:ext cx="852734" cy="85273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3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58" y="48697"/>
            <a:ext cx="11125200" cy="1325563"/>
          </a:xfrm>
        </p:spPr>
        <p:txBody>
          <a:bodyPr>
            <a:noAutofit/>
          </a:bodyPr>
          <a:lstStyle/>
          <a:p>
            <a:pPr>
              <a:defRPr/>
            </a:pPr>
            <a:r>
              <a:rPr lang="en-US"/>
              <a:t>Protocol S Development of First VH after Baseline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t="9661"/>
          <a:stretch>
            <a:fillRect/>
          </a:stretch>
        </p:blipFill>
        <p:spPr>
          <a:xfrm>
            <a:off x="1543050" y="1317905"/>
            <a:ext cx="9105900" cy="4733897"/>
          </a:xfrm>
          <a:prstGeom prst="rect">
            <a:avLst/>
          </a:prstGeom>
          <a:noFill/>
        </p:spPr>
      </p:pic>
      <p:sp>
        <p:nvSpPr>
          <p:cNvPr id="6" name="TextBox 5"/>
          <p:cNvSpPr txBox="1"/>
          <p:nvPr/>
        </p:nvSpPr>
        <p:spPr>
          <a:xfrm>
            <a:off x="2419350" y="1528361"/>
            <a:ext cx="5486400" cy="1200329"/>
          </a:xfrm>
          <a:prstGeom prst="rect">
            <a:avLst/>
          </a:prstGeom>
          <a:noFill/>
        </p:spPr>
        <p:txBody>
          <a:bodyPr wrap="square" rtlCol="0">
            <a:spAutoFit/>
          </a:bodyPr>
          <a:lstStyle/>
          <a:p>
            <a:r>
              <a:rPr lang="en-US" b="1"/>
              <a:t>Difference = 4%</a:t>
            </a:r>
          </a:p>
          <a:p>
            <a:r>
              <a:rPr lang="en-US" b="1"/>
              <a:t>95% CI: -7% to 16%</a:t>
            </a:r>
          </a:p>
          <a:p>
            <a:r>
              <a:rPr lang="en-US" b="1" i="1"/>
              <a:t>P </a:t>
            </a:r>
            <a:r>
              <a:rPr lang="en-US" b="1"/>
              <a:t>= .47 </a:t>
            </a:r>
          </a:p>
          <a:p>
            <a:endParaRPr lang="en-US" b="1"/>
          </a:p>
        </p:txBody>
      </p:sp>
      <p:sp>
        <p:nvSpPr>
          <p:cNvPr id="3" name="TextBox 2"/>
          <p:cNvSpPr txBox="1"/>
          <p:nvPr/>
        </p:nvSpPr>
        <p:spPr>
          <a:xfrm>
            <a:off x="9582150" y="3500188"/>
            <a:ext cx="762000" cy="369332"/>
          </a:xfrm>
          <a:prstGeom prst="rect">
            <a:avLst/>
          </a:prstGeom>
          <a:noFill/>
        </p:spPr>
        <p:txBody>
          <a:bodyPr wrap="square" rtlCol="0">
            <a:spAutoFit/>
          </a:bodyPr>
          <a:lstStyle/>
          <a:p>
            <a:r>
              <a:rPr lang="en-US" b="1"/>
              <a:t>54%</a:t>
            </a:r>
          </a:p>
        </p:txBody>
      </p:sp>
      <p:sp>
        <p:nvSpPr>
          <p:cNvPr id="7" name="TextBox 6"/>
          <p:cNvSpPr txBox="1"/>
          <p:nvPr/>
        </p:nvSpPr>
        <p:spPr>
          <a:xfrm>
            <a:off x="9582150" y="2728690"/>
            <a:ext cx="762000" cy="369332"/>
          </a:xfrm>
          <a:prstGeom prst="rect">
            <a:avLst/>
          </a:prstGeom>
          <a:noFill/>
        </p:spPr>
        <p:txBody>
          <a:bodyPr wrap="square" rtlCol="0">
            <a:spAutoFit/>
          </a:bodyPr>
          <a:lstStyle/>
          <a:p>
            <a:r>
              <a:rPr lang="en-US" b="1"/>
              <a:t>58%</a:t>
            </a:r>
          </a:p>
        </p:txBody>
      </p:sp>
      <p:graphicFrame>
        <p:nvGraphicFramePr>
          <p:cNvPr id="8" name="Table 7"/>
          <p:cNvGraphicFramePr>
            <a:graphicFrameLocks noGrp="1"/>
          </p:cNvGraphicFramePr>
          <p:nvPr/>
        </p:nvGraphicFramePr>
        <p:xfrm>
          <a:off x="1543050" y="6037114"/>
          <a:ext cx="9099416" cy="621114"/>
        </p:xfrm>
        <a:graphic>
          <a:graphicData uri="http://schemas.openxmlformats.org/drawingml/2006/table">
            <a:tbl>
              <a:tblPr firstRow="1" firstCol="1" bandRow="1">
                <a:tableStyleId>{5C22544A-7EE6-4342-B048-85BDC9FD1C3A}</a:tableStyleId>
              </a:tblPr>
              <a:tblGrid>
                <a:gridCol w="1617286">
                  <a:extLst>
                    <a:ext uri="{9D8B030D-6E8A-4147-A177-3AD203B41FA5}">
                      <a16:colId xmlns:a16="http://schemas.microsoft.com/office/drawing/2014/main" val="800559561"/>
                    </a:ext>
                  </a:extLst>
                </a:gridCol>
                <a:gridCol w="1661799">
                  <a:extLst>
                    <a:ext uri="{9D8B030D-6E8A-4147-A177-3AD203B41FA5}">
                      <a16:colId xmlns:a16="http://schemas.microsoft.com/office/drawing/2014/main" val="624096882"/>
                    </a:ext>
                  </a:extLst>
                </a:gridCol>
                <a:gridCol w="1543098">
                  <a:extLst>
                    <a:ext uri="{9D8B030D-6E8A-4147-A177-3AD203B41FA5}">
                      <a16:colId xmlns:a16="http://schemas.microsoft.com/office/drawing/2014/main" val="2222418020"/>
                    </a:ext>
                  </a:extLst>
                </a:gridCol>
                <a:gridCol w="1543098">
                  <a:extLst>
                    <a:ext uri="{9D8B030D-6E8A-4147-A177-3AD203B41FA5}">
                      <a16:colId xmlns:a16="http://schemas.microsoft.com/office/drawing/2014/main" val="3503265177"/>
                    </a:ext>
                  </a:extLst>
                </a:gridCol>
                <a:gridCol w="1634622">
                  <a:extLst>
                    <a:ext uri="{9D8B030D-6E8A-4147-A177-3AD203B41FA5}">
                      <a16:colId xmlns:a16="http://schemas.microsoft.com/office/drawing/2014/main" val="1117614729"/>
                    </a:ext>
                  </a:extLst>
                </a:gridCol>
                <a:gridCol w="1099513">
                  <a:extLst>
                    <a:ext uri="{9D8B030D-6E8A-4147-A177-3AD203B41FA5}">
                      <a16:colId xmlns:a16="http://schemas.microsoft.com/office/drawing/2014/main" val="3741559665"/>
                    </a:ext>
                  </a:extLst>
                </a:gridCol>
              </a:tblGrid>
              <a:tr h="349631">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191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150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112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89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69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rgbClr val="17B8C8"/>
                          </a:solidFill>
                          <a:effectLst/>
                          <a:latin typeface="Arial" panose="020B0604020202020204" pitchFamily="34" charset="0"/>
                          <a:ea typeface="Calibri" panose="020F0502020204030204" pitchFamily="34" charset="0"/>
                          <a:cs typeface="Arial" panose="020B0604020202020204" pitchFamily="34" charset="0"/>
                        </a:rPr>
                        <a:t>29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2148041"/>
                  </a:ext>
                </a:extLst>
              </a:tr>
              <a:tr h="271483">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203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147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110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91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73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rPr>
                        <a:t>37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028862"/>
                  </a:ext>
                </a:extLst>
              </a:tr>
            </a:tbl>
          </a:graphicData>
        </a:graphic>
      </p:graphicFrame>
      <p:sp>
        <p:nvSpPr>
          <p:cNvPr id="9" name="Oval 8">
            <a:extLst>
              <a:ext uri="{FF2B5EF4-FFF2-40B4-BE49-F238E27FC236}">
                <a16:creationId xmlns:a16="http://schemas.microsoft.com/office/drawing/2014/main" id="{B11BE9E8-C3AD-899E-39E9-9DD3183A911E}"/>
              </a:ext>
            </a:extLst>
          </p:cNvPr>
          <p:cNvSpPr>
            <a:spLocks noChangeAspect="1"/>
          </p:cNvSpPr>
          <p:nvPr/>
        </p:nvSpPr>
        <p:spPr>
          <a:xfrm>
            <a:off x="2668389" y="1875956"/>
            <a:ext cx="852734" cy="85273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2CCD95-730A-727D-5345-EFA1BFC4E25D}"/>
              </a:ext>
            </a:extLst>
          </p:cNvPr>
          <p:cNvSpPr>
            <a:spLocks noChangeAspect="1"/>
          </p:cNvSpPr>
          <p:nvPr/>
        </p:nvSpPr>
        <p:spPr>
          <a:xfrm>
            <a:off x="9155782" y="2576266"/>
            <a:ext cx="1493168" cy="149316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9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12039600" cy="1325563"/>
          </a:xfrm>
        </p:spPr>
        <p:txBody>
          <a:bodyPr>
            <a:noAutofit/>
          </a:bodyPr>
          <a:lstStyle/>
          <a:p>
            <a:pPr>
              <a:defRPr/>
            </a:pPr>
            <a:r>
              <a:rPr lang="en-US"/>
              <a:t>Protocol S Mean Change in Cumulative Visual Field Total Point Score (30-2 + 60-4)</a:t>
            </a:r>
          </a:p>
        </p:txBody>
      </p:sp>
      <p:graphicFrame>
        <p:nvGraphicFramePr>
          <p:cNvPr id="6" name="Chart 5"/>
          <p:cNvGraphicFramePr/>
          <p:nvPr/>
        </p:nvGraphicFramePr>
        <p:xfrm>
          <a:off x="609600" y="1828800"/>
          <a:ext cx="112014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2133600" y="5818685"/>
            <a:ext cx="1108786" cy="3048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latin typeface="Arial" panose="020B0604020202020204" pitchFamily="34" charset="0"/>
                <a:cs typeface="Arial" panose="020B0604020202020204" pitchFamily="34" charset="0"/>
              </a:rPr>
              <a:t>N = 81</a:t>
            </a:r>
          </a:p>
        </p:txBody>
      </p:sp>
      <p:sp>
        <p:nvSpPr>
          <p:cNvPr id="7" name="TextBox 1"/>
          <p:cNvSpPr txBox="1"/>
          <p:nvPr/>
        </p:nvSpPr>
        <p:spPr>
          <a:xfrm>
            <a:off x="2133600" y="6069514"/>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accent2"/>
                </a:solidFill>
                <a:latin typeface="Arial" panose="020B0604020202020204" pitchFamily="34" charset="0"/>
                <a:cs typeface="Arial" panose="020B0604020202020204" pitchFamily="34" charset="0"/>
              </a:rPr>
              <a:t>N = 86</a:t>
            </a:r>
          </a:p>
        </p:txBody>
      </p:sp>
      <p:sp>
        <p:nvSpPr>
          <p:cNvPr id="8" name="TextBox 1"/>
          <p:cNvSpPr txBox="1"/>
          <p:nvPr/>
        </p:nvSpPr>
        <p:spPr>
          <a:xfrm>
            <a:off x="10399281" y="6071301"/>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accent2"/>
                </a:solidFill>
                <a:latin typeface="Arial" panose="020B0604020202020204" pitchFamily="34" charset="0"/>
                <a:cs typeface="Arial" panose="020B0604020202020204" pitchFamily="34" charset="0"/>
              </a:rPr>
              <a:t>N = 38</a:t>
            </a:r>
          </a:p>
        </p:txBody>
      </p:sp>
      <p:sp>
        <p:nvSpPr>
          <p:cNvPr id="9" name="TextBox 1"/>
          <p:cNvSpPr txBox="1"/>
          <p:nvPr/>
        </p:nvSpPr>
        <p:spPr>
          <a:xfrm>
            <a:off x="10399281" y="5818737"/>
            <a:ext cx="1108786" cy="3047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latin typeface="Arial" panose="020B0604020202020204" pitchFamily="34" charset="0"/>
                <a:cs typeface="Arial" panose="020B0604020202020204" pitchFamily="34" charset="0"/>
              </a:rPr>
              <a:t>N = 41</a:t>
            </a:r>
          </a:p>
        </p:txBody>
      </p:sp>
      <p:sp>
        <p:nvSpPr>
          <p:cNvPr id="10" name="TextBox 1"/>
          <p:cNvSpPr txBox="1"/>
          <p:nvPr/>
        </p:nvSpPr>
        <p:spPr>
          <a:xfrm>
            <a:off x="2133600" y="4762358"/>
            <a:ext cx="5715000" cy="838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FFFFFF"/>
                </a:solidFill>
                <a:latin typeface="Arial" panose="020B0604020202020204" pitchFamily="34" charset="0"/>
                <a:cs typeface="Arial" panose="020B0604020202020204" pitchFamily="34" charset="0"/>
              </a:rPr>
              <a:t>5-Year Adjusted Mean Difference: 208 dB</a:t>
            </a:r>
          </a:p>
          <a:p>
            <a:r>
              <a:rPr lang="en-US" sz="1800" b="1">
                <a:solidFill>
                  <a:srgbClr val="FFFFFF"/>
                </a:solidFill>
                <a:latin typeface="Arial" panose="020B0604020202020204" pitchFamily="34" charset="0"/>
                <a:cs typeface="Arial" panose="020B0604020202020204" pitchFamily="34" charset="0"/>
              </a:rPr>
              <a:t>95% Confidence Interval</a:t>
            </a:r>
            <a:r>
              <a:rPr lang="en-US" sz="1800" b="1">
                <a:solidFill>
                  <a:srgbClr val="FFFFFF"/>
                </a:solidFill>
                <a:latin typeface="Arial" panose="020B0604020202020204" pitchFamily="34" charset="0"/>
                <a:cs typeface="Arial" panose="020B0604020202020204" pitchFamily="34" charset="0"/>
                <a:sym typeface="Wingdings" panose="05000000000000000000" pitchFamily="2" charset="2"/>
              </a:rPr>
              <a:t> (-9, 408</a:t>
            </a:r>
            <a:r>
              <a:rPr lang="en-US" sz="1800" b="1">
                <a:solidFill>
                  <a:srgbClr val="FFFFFF"/>
                </a:solidFill>
                <a:latin typeface="Arial" panose="020B0604020202020204" pitchFamily="34" charset="0"/>
                <a:cs typeface="Arial" panose="020B0604020202020204" pitchFamily="34" charset="0"/>
              </a:rPr>
              <a:t>), </a:t>
            </a:r>
            <a:r>
              <a:rPr lang="en-US" sz="1800" b="1" i="1">
                <a:solidFill>
                  <a:srgbClr val="FFFFFF"/>
                </a:solidFill>
                <a:latin typeface="Arial" panose="020B0604020202020204" pitchFamily="34" charset="0"/>
                <a:cs typeface="Arial" panose="020B0604020202020204" pitchFamily="34" charset="0"/>
              </a:rPr>
              <a:t>P</a:t>
            </a:r>
            <a:r>
              <a:rPr lang="en-US" sz="1800" b="1">
                <a:solidFill>
                  <a:srgbClr val="FFFFFF"/>
                </a:solidFill>
                <a:latin typeface="Arial" panose="020B0604020202020204" pitchFamily="34" charset="0"/>
                <a:cs typeface="Arial" panose="020B0604020202020204" pitchFamily="34" charset="0"/>
              </a:rPr>
              <a:t> = .04</a:t>
            </a:r>
          </a:p>
        </p:txBody>
      </p:sp>
      <p:sp>
        <p:nvSpPr>
          <p:cNvPr id="11" name="TextBox 1"/>
          <p:cNvSpPr txBox="1"/>
          <p:nvPr/>
        </p:nvSpPr>
        <p:spPr>
          <a:xfrm>
            <a:off x="10953673" y="3648790"/>
            <a:ext cx="751263" cy="380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chemeClr val="tx2"/>
                </a:solidFill>
                <a:latin typeface="Arial" panose="020B0604020202020204" pitchFamily="34" charset="0"/>
                <a:cs typeface="Arial" panose="020B0604020202020204" pitchFamily="34" charset="0"/>
              </a:rPr>
              <a:t>-330</a:t>
            </a:r>
          </a:p>
        </p:txBody>
      </p:sp>
      <p:sp>
        <p:nvSpPr>
          <p:cNvPr id="12" name="TextBox 1"/>
          <p:cNvSpPr txBox="1"/>
          <p:nvPr/>
        </p:nvSpPr>
        <p:spPr>
          <a:xfrm>
            <a:off x="10953674" y="4304426"/>
            <a:ext cx="751263" cy="380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chemeClr val="accent2"/>
                </a:solidFill>
                <a:latin typeface="Arial" panose="020B0604020202020204" pitchFamily="34" charset="0"/>
                <a:cs typeface="Arial" panose="020B0604020202020204" pitchFamily="34" charset="0"/>
              </a:rPr>
              <a:t>-527</a:t>
            </a:r>
          </a:p>
        </p:txBody>
      </p:sp>
      <p:sp>
        <p:nvSpPr>
          <p:cNvPr id="13" name="TextBox 7"/>
          <p:cNvSpPr txBox="1"/>
          <p:nvPr/>
        </p:nvSpPr>
        <p:spPr>
          <a:xfrm>
            <a:off x="685800" y="6474018"/>
            <a:ext cx="7239017" cy="30778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a:latin typeface="Arial" panose="020B0604020202020204" pitchFamily="34" charset="0"/>
                <a:cs typeface="Arial" panose="020B0604020202020204" pitchFamily="34" charset="0"/>
              </a:rPr>
              <a:t>Outlying values were truncated to 3 SD from the mean</a:t>
            </a:r>
          </a:p>
        </p:txBody>
      </p:sp>
    </p:spTree>
    <p:extLst>
      <p:ext uri="{BB962C8B-B14F-4D97-AF65-F5344CB8AC3E}">
        <p14:creationId xmlns:p14="http://schemas.microsoft.com/office/powerpoint/2010/main" val="183364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left)">
                                      <p:cBhvr>
                                        <p:cTn id="7" dur="10"/>
                                        <p:tgtEl>
                                          <p:spTgt spid="6">
                                            <p:graphicEl>
                                              <a:chart seriesIdx="-4" categoryIdx="0" bldStep="category"/>
                                            </p:graphicEl>
                                          </p:spTgt>
                                        </p:tgtEl>
                                      </p:cBhvr>
                                    </p:animEffect>
                                  </p:childTnLst>
                                </p:cTn>
                              </p:par>
                            </p:childTnLst>
                          </p:cTn>
                        </p:par>
                        <p:par>
                          <p:cTn id="8" fill="hold">
                            <p:stCondLst>
                              <p:cond delay="10"/>
                            </p:stCondLst>
                            <p:childTnLst>
                              <p:par>
                                <p:cTn id="9" presetID="22" presetClass="entr" presetSubtype="8" fill="hold" grpId="0" nodeType="afterEffect">
                                  <p:stCondLst>
                                    <p:cond delay="0"/>
                                  </p:stCondLst>
                                  <p:childTnLst>
                                    <p:set>
                                      <p:cBhvr>
                                        <p:cTn id="10"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left)">
                                      <p:cBhvr>
                                        <p:cTn id="11" dur="500"/>
                                        <p:tgtEl>
                                          <p:spTgt spid="6">
                                            <p:graphicEl>
                                              <a:chart seriesIdx="-4" categoryIdx="1" bldStep="category"/>
                                            </p:graphicEl>
                                          </p:spTgt>
                                        </p:tgtEl>
                                      </p:cBhvr>
                                    </p:animEffect>
                                  </p:childTnLst>
                                </p:cTn>
                              </p:par>
                            </p:childTnLst>
                          </p:cTn>
                        </p:par>
                        <p:par>
                          <p:cTn id="12" fill="hold">
                            <p:stCondLst>
                              <p:cond delay="510"/>
                            </p:stCondLst>
                            <p:childTnLst>
                              <p:par>
                                <p:cTn id="13" presetID="22" presetClass="entr" presetSubtype="8" fill="hold" grpId="0" nodeType="afterEffect">
                                  <p:stCondLst>
                                    <p:cond delay="0"/>
                                  </p:stCondLst>
                                  <p:childTnLst>
                                    <p:set>
                                      <p:cBhvr>
                                        <p:cTn id="14"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left)">
                                      <p:cBhvr>
                                        <p:cTn id="15" dur="500"/>
                                        <p:tgtEl>
                                          <p:spTgt spid="6">
                                            <p:graphicEl>
                                              <a:chart seriesIdx="-4" categoryIdx="2"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left)">
                                      <p:cBhvr>
                                        <p:cTn id="20" dur="500"/>
                                        <p:tgtEl>
                                          <p:spTgt spid="6">
                                            <p:graphicEl>
                                              <a:chart seriesIdx="-4" categoryIdx="3" bldStep="category"/>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left)">
                                      <p:cBhvr>
                                        <p:cTn id="24" dur="500"/>
                                        <p:tgtEl>
                                          <p:spTgt spid="6">
                                            <p:graphicEl>
                                              <a:chart seriesIdx="-4" categoryIdx="4" bldStep="category"/>
                                            </p:graphic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left)">
                                      <p:cBhvr>
                                        <p:cTn id="28" dur="500"/>
                                        <p:tgtEl>
                                          <p:spTgt spid="6">
                                            <p:graphicEl>
                                              <a:chart seriesIdx="-4" categoryIdx="5" bldStep="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animBg="0"/>
        </p:bldSub>
      </p:bldGraphic>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76200"/>
            <a:ext cx="11887200" cy="1143000"/>
          </a:xfrm>
        </p:spPr>
        <p:txBody>
          <a:bodyPr>
            <a:normAutofit/>
          </a:bodyPr>
          <a:lstStyle/>
          <a:p>
            <a:pPr>
              <a:defRPr/>
            </a:pPr>
            <a:r>
              <a:rPr lang="en-US"/>
              <a:t>Protocol S Key Take Aways</a:t>
            </a:r>
          </a:p>
        </p:txBody>
      </p:sp>
      <p:sp>
        <p:nvSpPr>
          <p:cNvPr id="4099" name="Content Placeholder 2"/>
          <p:cNvSpPr>
            <a:spLocks noGrp="1"/>
          </p:cNvSpPr>
          <p:nvPr>
            <p:ph idx="1"/>
          </p:nvPr>
        </p:nvSpPr>
        <p:spPr>
          <a:xfrm>
            <a:off x="304800" y="1066800"/>
            <a:ext cx="11658600" cy="4724400"/>
          </a:xfrm>
        </p:spPr>
        <p:txBody>
          <a:bodyPr>
            <a:noAutofit/>
          </a:bodyPr>
          <a:lstStyle/>
          <a:p>
            <a:pPr marL="625475" lvl="1" indent="-457200">
              <a:lnSpc>
                <a:spcPct val="100000"/>
              </a:lnSpc>
              <a:spcBef>
                <a:spcPts val="0"/>
              </a:spcBef>
              <a:buClr>
                <a:schemeClr val="accent2">
                  <a:lumMod val="60000"/>
                  <a:lumOff val="40000"/>
                </a:schemeClr>
              </a:buClr>
              <a:buFont typeface="Wingdings" panose="05000000000000000000" pitchFamily="2" charset="2"/>
              <a:buChar char="Ø"/>
              <a:defRPr/>
            </a:pPr>
            <a:r>
              <a:rPr lang="en-US" altLang="en-US" sz="2800">
                <a:solidFill>
                  <a:schemeClr val="tx1"/>
                </a:solidFill>
                <a:ea typeface="ＭＳ Ｐゴシック" pitchFamily="34" charset="-128"/>
              </a:rPr>
              <a:t>Visual acuity outcomes were similar in both groups at 5 years</a:t>
            </a:r>
          </a:p>
          <a:p>
            <a:pPr marL="625475" lvl="1" indent="-457200">
              <a:lnSpc>
                <a:spcPct val="100000"/>
              </a:lnSpc>
              <a:spcBef>
                <a:spcPts val="0"/>
              </a:spcBef>
              <a:buClr>
                <a:schemeClr val="accent2">
                  <a:lumMod val="60000"/>
                  <a:lumOff val="40000"/>
                </a:schemeClr>
              </a:buClr>
              <a:buFont typeface="Wingdings" panose="05000000000000000000" pitchFamily="2" charset="2"/>
              <a:buChar char="Ø"/>
              <a:defRPr/>
            </a:pPr>
            <a:r>
              <a:rPr lang="en-US" altLang="en-US" sz="2800">
                <a:solidFill>
                  <a:schemeClr val="tx1"/>
                </a:solidFill>
                <a:ea typeface="ＭＳ Ｐゴシック" pitchFamily="34" charset="-128"/>
              </a:rPr>
              <a:t>Loss to follow-up was nearly 40% in each group</a:t>
            </a:r>
          </a:p>
          <a:p>
            <a:pPr marL="625475" lvl="1" indent="-457200">
              <a:lnSpc>
                <a:spcPct val="100000"/>
              </a:lnSpc>
              <a:spcBef>
                <a:spcPts val="600"/>
              </a:spcBef>
              <a:buClr>
                <a:schemeClr val="accent2">
                  <a:lumMod val="60000"/>
                  <a:lumOff val="40000"/>
                </a:schemeClr>
              </a:buClr>
              <a:buFont typeface="Wingdings" panose="05000000000000000000" pitchFamily="2" charset="2"/>
              <a:buChar char="Ø"/>
              <a:defRPr/>
            </a:pPr>
            <a:r>
              <a:rPr lang="en-US" altLang="en-US" sz="2800">
                <a:solidFill>
                  <a:schemeClr val="tx1"/>
                </a:solidFill>
                <a:ea typeface="ＭＳ Ｐゴシック" pitchFamily="34" charset="-128"/>
              </a:rPr>
              <a:t>RD occurred in 18% of PRP group and 7% of ranibizumab group</a:t>
            </a:r>
          </a:p>
          <a:p>
            <a:pPr marL="625475" lvl="1" indent="-457200">
              <a:lnSpc>
                <a:spcPct val="100000"/>
              </a:lnSpc>
              <a:spcBef>
                <a:spcPts val="600"/>
              </a:spcBef>
              <a:buClr>
                <a:schemeClr val="accent2">
                  <a:lumMod val="60000"/>
                  <a:lumOff val="40000"/>
                </a:schemeClr>
              </a:buClr>
              <a:buFont typeface="Wingdings" panose="05000000000000000000" pitchFamily="2" charset="2"/>
              <a:buChar char="Ø"/>
              <a:defRPr/>
            </a:pPr>
            <a:r>
              <a:rPr lang="en-US" altLang="en-US" sz="2800">
                <a:solidFill>
                  <a:schemeClr val="tx1"/>
                </a:solidFill>
                <a:ea typeface="ＭＳ Ｐゴシック" pitchFamily="34" charset="-128"/>
              </a:rPr>
              <a:t>VH occurred in 54% of PRP group and 58% of ranibizumab group</a:t>
            </a:r>
          </a:p>
          <a:p>
            <a:pPr marL="625475" lvl="1" indent="-457200">
              <a:lnSpc>
                <a:spcPct val="100000"/>
              </a:lnSpc>
              <a:spcBef>
                <a:spcPts val="600"/>
              </a:spcBef>
              <a:buClr>
                <a:schemeClr val="accent2">
                  <a:lumMod val="60000"/>
                  <a:lumOff val="40000"/>
                </a:schemeClr>
              </a:buClr>
              <a:buFont typeface="Wingdings" panose="05000000000000000000" pitchFamily="2" charset="2"/>
              <a:buChar char="Ø"/>
              <a:defRPr/>
            </a:pPr>
            <a:r>
              <a:rPr lang="en-US" altLang="en-US" sz="2800">
                <a:solidFill>
                  <a:schemeClr val="tx1"/>
                </a:solidFill>
                <a:ea typeface="ＭＳ Ｐゴシック" pitchFamily="34" charset="-128"/>
              </a:rPr>
              <a:t>Visual field loss was greater in PRP group, but difference grew smaller after two-year time point</a:t>
            </a:r>
          </a:p>
        </p:txBody>
      </p:sp>
    </p:spTree>
    <p:extLst>
      <p:ext uri="{BB962C8B-B14F-4D97-AF65-F5344CB8AC3E}">
        <p14:creationId xmlns:p14="http://schemas.microsoft.com/office/powerpoint/2010/main" val="105937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500"/>
                                        <p:tgtEl>
                                          <p:spTgt spid="4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F71E5C-4342-8E8B-BD00-D0A17F81DD9F}"/>
              </a:ext>
            </a:extLst>
          </p:cNvPr>
          <p:cNvSpPr>
            <a:spLocks noGrp="1"/>
          </p:cNvSpPr>
          <p:nvPr>
            <p:ph type="title"/>
          </p:nvPr>
        </p:nvSpPr>
        <p:spPr/>
        <p:txBody>
          <a:bodyPr/>
          <a:lstStyle/>
          <a:p>
            <a:r>
              <a:rPr lang="en-US"/>
              <a:t>Number of Active Sites by Location</a:t>
            </a:r>
          </a:p>
        </p:txBody>
      </p:sp>
      <p:pic>
        <p:nvPicPr>
          <p:cNvPr id="1028" name="Picture 4">
            <a:extLst>
              <a:ext uri="{FF2B5EF4-FFF2-40B4-BE49-F238E27FC236}">
                <a16:creationId xmlns:a16="http://schemas.microsoft.com/office/drawing/2014/main" id="{2B11CAC2-AFC7-04C9-AF7B-ACA408D19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98566" y="1143000"/>
            <a:ext cx="10317377"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61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1F7B29-5FA3-91EB-7E63-41743F3917C0}"/>
              </a:ext>
            </a:extLst>
          </p:cNvPr>
          <p:cNvSpPr>
            <a:spLocks noGrp="1"/>
          </p:cNvSpPr>
          <p:nvPr>
            <p:ph type="ctrTitle"/>
          </p:nvPr>
        </p:nvSpPr>
        <p:spPr>
          <a:xfrm>
            <a:off x="1595270" y="1122363"/>
            <a:ext cx="9001463" cy="2387600"/>
          </a:xfrm>
        </p:spPr>
        <p:txBody>
          <a:bodyPr/>
          <a:lstStyle/>
          <a:p>
            <a:r>
              <a:rPr lang="en-US"/>
              <a:t>Age-Related Macular Degeneration</a:t>
            </a:r>
          </a:p>
        </p:txBody>
      </p:sp>
      <p:sp>
        <p:nvSpPr>
          <p:cNvPr id="10" name="Subtitle 2">
            <a:extLst>
              <a:ext uri="{FF2B5EF4-FFF2-40B4-BE49-F238E27FC236}">
                <a16:creationId xmlns:a16="http://schemas.microsoft.com/office/drawing/2014/main" id="{3E3E7BA8-BF27-A46B-6470-388185F35A43}"/>
              </a:ext>
            </a:extLst>
          </p:cNvPr>
          <p:cNvSpPr>
            <a:spLocks noGrp="1"/>
          </p:cNvSpPr>
          <p:nvPr>
            <p:ph type="subTitle" idx="1"/>
          </p:nvPr>
        </p:nvSpPr>
        <p:spPr>
          <a:xfrm>
            <a:off x="1595270" y="3602038"/>
            <a:ext cx="9001463" cy="1655762"/>
          </a:xfrm>
        </p:spPr>
        <p:txBody>
          <a:bodyPr>
            <a:normAutofit/>
          </a:bodyPr>
          <a:lstStyle/>
          <a:p>
            <a:r>
              <a:rPr lang="en-US" sz="2000"/>
              <a:t>Christina Y. Weng, MD, MBA</a:t>
            </a:r>
          </a:p>
        </p:txBody>
      </p:sp>
    </p:spTree>
    <p:extLst>
      <p:ext uri="{BB962C8B-B14F-4D97-AF65-F5344CB8AC3E}">
        <p14:creationId xmlns:p14="http://schemas.microsoft.com/office/powerpoint/2010/main" val="7532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2A6A-7790-0AFB-6E9A-A218B21D11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5C0708-0696-F273-D8BD-7253B374129A}"/>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Major Findings: AMD</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BA9FC4F4-6E35-C474-78E1-DADDF4D9DE2D}"/>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37E0C-8F9E-C31A-A280-88367F28E078}"/>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265830C5-577C-302C-D49A-329FCBE79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2EA199E4-4DCE-E5BE-C1D5-79BAB02AD897}"/>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AK</a:t>
            </a: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 </a:t>
            </a:r>
          </a:p>
        </p:txBody>
      </p:sp>
      <p:grpSp>
        <p:nvGrpSpPr>
          <p:cNvPr id="2" name="Group 1">
            <a:extLst>
              <a:ext uri="{FF2B5EF4-FFF2-40B4-BE49-F238E27FC236}">
                <a16:creationId xmlns:a16="http://schemas.microsoft.com/office/drawing/2014/main" id="{789AC8B9-3113-517F-6CC0-3E2B0888122D}"/>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0F4E8C3C-1024-864D-96A8-865C5893EFE8}"/>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03DE144C-AF15-353D-EF49-1EE22E821748}"/>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3BC53C7B-5CBD-98AD-3B7A-87457CE22393}"/>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9CBF88BA-84BA-61A6-D8DE-0880AA9A0225}"/>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6784C5B9-18BB-A31F-EC28-A881F02E76F6}"/>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425BFA9B-178C-0753-4CF5-D23F679C7796}"/>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0" name="TextBox 19">
              <a:extLst>
                <a:ext uri="{FF2B5EF4-FFF2-40B4-BE49-F238E27FC236}">
                  <a16:creationId xmlns:a16="http://schemas.microsoft.com/office/drawing/2014/main" id="{7BE8DC33-E891-63A7-5DDE-5E44FEFAD3F2}"/>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effectLst/>
                  <a:uLnTx/>
                  <a:uFillTx/>
                  <a:latin typeface="Arial"/>
                  <a:ea typeface="+mn-ea"/>
                  <a:cs typeface="+mn-cs"/>
                </a:rPr>
                <a:t>2023</a:t>
              </a:r>
            </a:p>
          </p:txBody>
        </p:sp>
        <p:sp>
          <p:nvSpPr>
            <p:cNvPr id="21" name="TextBox 20">
              <a:extLst>
                <a:ext uri="{FF2B5EF4-FFF2-40B4-BE49-F238E27FC236}">
                  <a16:creationId xmlns:a16="http://schemas.microsoft.com/office/drawing/2014/main" id="{8260EA3A-210D-2C33-DEBE-9FC2ED1AD6D4}"/>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A334C58C-FAD9-BEA4-24BF-361A119E6119}"/>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2025</a:t>
              </a:r>
            </a:p>
          </p:txBody>
        </p:sp>
      </p:grpSp>
      <p:sp>
        <p:nvSpPr>
          <p:cNvPr id="12" name="TextBox 11">
            <a:extLst>
              <a:ext uri="{FF2B5EF4-FFF2-40B4-BE49-F238E27FC236}">
                <a16:creationId xmlns:a16="http://schemas.microsoft.com/office/drawing/2014/main" id="{6F1B389B-77BB-E212-8355-D82D02EDB838}"/>
              </a:ext>
            </a:extLst>
          </p:cNvPr>
          <p:cNvSpPr txBox="1"/>
          <p:nvPr/>
        </p:nvSpPr>
        <p:spPr>
          <a:xfrm>
            <a:off x="3230880" y="4278994"/>
            <a:ext cx="8961119" cy="1938992"/>
          </a:xfrm>
          <a:prstGeom prst="rect">
            <a:avLst/>
          </a:prstGeom>
          <a:noFill/>
        </p:spPr>
        <p:txBody>
          <a:bodyPr wrap="square" rtlCol="0">
            <a:spAutoFit/>
          </a:bodyPr>
          <a:lstStyle/>
          <a:p>
            <a:r>
              <a:rPr lang="en-US" sz="2400"/>
              <a:t>Blinder KJ, Calhoun C, Maguire MG, Glassman AR, Mein CE, Baskin DE, Vieyra G, Jampol LM, Chica MA, Sun JK, Martin DF; DRCR Retina Network. </a:t>
            </a:r>
            <a:r>
              <a:rPr lang="en-US" sz="2400" b="1"/>
              <a:t>Home OCT Imaging for Newly Diagnosed Neovascular Age-Related Macular Degeneration: A Feasibility Study. </a:t>
            </a:r>
            <a:r>
              <a:rPr lang="en-US" sz="2400" err="1"/>
              <a:t>Ophthalmol</a:t>
            </a:r>
            <a:r>
              <a:rPr lang="en-US" sz="2400"/>
              <a:t> Retina. 2024 Apr;8(4):376-38</a:t>
            </a:r>
            <a:endParaRPr lang="en-US" sz="2400" b="1"/>
          </a:p>
        </p:txBody>
      </p:sp>
    </p:spTree>
    <p:extLst>
      <p:ext uri="{BB962C8B-B14F-4D97-AF65-F5344CB8AC3E}">
        <p14:creationId xmlns:p14="http://schemas.microsoft.com/office/powerpoint/2010/main" val="36663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78AB-C021-5600-C42E-8B258331ABFF}"/>
              </a:ext>
            </a:extLst>
          </p:cNvPr>
          <p:cNvSpPr>
            <a:spLocks noGrp="1"/>
          </p:cNvSpPr>
          <p:nvPr>
            <p:ph type="title"/>
          </p:nvPr>
        </p:nvSpPr>
        <p:spPr/>
        <p:txBody>
          <a:bodyPr/>
          <a:lstStyle/>
          <a:p>
            <a:r>
              <a:rPr lang="en-US"/>
              <a:t>Objectives Protocol AK</a:t>
            </a:r>
          </a:p>
        </p:txBody>
      </p:sp>
      <p:sp>
        <p:nvSpPr>
          <p:cNvPr id="3" name="Content Placeholder 2">
            <a:extLst>
              <a:ext uri="{FF2B5EF4-FFF2-40B4-BE49-F238E27FC236}">
                <a16:creationId xmlns:a16="http://schemas.microsoft.com/office/drawing/2014/main" id="{753B4166-30F7-601C-B54D-6208B74CDABA}"/>
              </a:ext>
            </a:extLst>
          </p:cNvPr>
          <p:cNvSpPr>
            <a:spLocks noGrp="1"/>
          </p:cNvSpPr>
          <p:nvPr>
            <p:ph idx="1"/>
          </p:nvPr>
        </p:nvSpPr>
        <p:spPr>
          <a:xfrm>
            <a:off x="618830" y="1610928"/>
            <a:ext cx="7586500" cy="3695136"/>
          </a:xfrm>
        </p:spPr>
        <p:txBody>
          <a:bodyPr>
            <a:noAutofit/>
          </a:bodyPr>
          <a:lstStyle/>
          <a:p>
            <a:pPr marL="461963" indent="-461963">
              <a:spcBef>
                <a:spcPts val="1200"/>
              </a:spcBef>
            </a:pPr>
            <a:r>
              <a:rPr lang="en-US" sz="2800"/>
              <a:t>Assess the feasibility of the Home OCT system outside of the clinic setting </a:t>
            </a:r>
          </a:p>
          <a:p>
            <a:pPr marL="461963" indent="-461963">
              <a:spcBef>
                <a:spcPts val="1200"/>
              </a:spcBef>
            </a:pPr>
            <a:r>
              <a:rPr lang="en-US" sz="2800"/>
              <a:t>Collect data on the logistics of the Home OCT system for future planning of larger studies </a:t>
            </a:r>
          </a:p>
          <a:p>
            <a:pPr marL="461963" indent="-461963">
              <a:spcBef>
                <a:spcPts val="1200"/>
              </a:spcBef>
            </a:pPr>
            <a:r>
              <a:rPr lang="en-US" sz="2800"/>
              <a:t>Obtain data to validate the ability to detect fluid volumes and fluid absence or presence</a:t>
            </a:r>
          </a:p>
          <a:p>
            <a:endParaRPr lang="en-US" sz="2800"/>
          </a:p>
        </p:txBody>
      </p:sp>
      <p:sp>
        <p:nvSpPr>
          <p:cNvPr id="4" name="Slide Number Placeholder 3">
            <a:extLst>
              <a:ext uri="{FF2B5EF4-FFF2-40B4-BE49-F238E27FC236}">
                <a16:creationId xmlns:a16="http://schemas.microsoft.com/office/drawing/2014/main" id="{5BD09AFC-621E-DCB6-95DE-250B481370A3}"/>
              </a:ext>
            </a:extLst>
          </p:cNvPr>
          <p:cNvSpPr>
            <a:spLocks noGrp="1"/>
          </p:cNvSpPr>
          <p:nvPr>
            <p:ph type="sldNum" sz="quarter" idx="12"/>
          </p:nvPr>
        </p:nvSpPr>
        <p:spPr/>
        <p:txBody>
          <a:bodyPr/>
          <a:lstStyle/>
          <a:p>
            <a:fld id="{1BC0128A-B99C-45C3-A455-4116D332F77A}" type="slidenum">
              <a:rPr lang="en-US" altLang="en-US" smtClean="0"/>
              <a:pPr/>
              <a:t>112</a:t>
            </a:fld>
            <a:endParaRPr lang="en-US" altLang="en-US"/>
          </a:p>
        </p:txBody>
      </p:sp>
      <p:pic>
        <p:nvPicPr>
          <p:cNvPr id="5" name="Picture 5" descr="A picture containing controller, remote, game, indoor&#10;&#10;Description automatically generated">
            <a:extLst>
              <a:ext uri="{FF2B5EF4-FFF2-40B4-BE49-F238E27FC236}">
                <a16:creationId xmlns:a16="http://schemas.microsoft.com/office/drawing/2014/main" id="{A66C75BF-6028-995F-0D8F-882389E2D255}"/>
              </a:ext>
            </a:extLst>
          </p:cNvPr>
          <p:cNvPicPr>
            <a:picLocks noChangeAspect="1"/>
          </p:cNvPicPr>
          <p:nvPr/>
        </p:nvPicPr>
        <p:blipFill>
          <a:blip r:embed="rId2"/>
          <a:stretch>
            <a:fillRect/>
          </a:stretch>
        </p:blipFill>
        <p:spPr>
          <a:xfrm>
            <a:off x="8708189" y="2150271"/>
            <a:ext cx="2743200" cy="3038720"/>
          </a:xfrm>
          <a:prstGeom prst="rect">
            <a:avLst/>
          </a:prstGeom>
        </p:spPr>
      </p:pic>
    </p:spTree>
    <p:extLst>
      <p:ext uri="{BB962C8B-B14F-4D97-AF65-F5344CB8AC3E}">
        <p14:creationId xmlns:p14="http://schemas.microsoft.com/office/powerpoint/2010/main" val="25938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3394"/>
            <a:ext cx="11267555" cy="1326321"/>
          </a:xfrm>
        </p:spPr>
        <p:txBody>
          <a:bodyPr>
            <a:normAutofit/>
          </a:bodyPr>
          <a:lstStyle/>
          <a:p>
            <a:pPr>
              <a:defRPr/>
            </a:pPr>
            <a:r>
              <a:rPr lang="en-US"/>
              <a:t>Study Design Protocol AK</a:t>
            </a:r>
          </a:p>
        </p:txBody>
      </p:sp>
      <p:sp>
        <p:nvSpPr>
          <p:cNvPr id="6" name="Slide Number Placeholder 3">
            <a:extLst>
              <a:ext uri="{FF2B5EF4-FFF2-40B4-BE49-F238E27FC236}">
                <a16:creationId xmlns:a16="http://schemas.microsoft.com/office/drawing/2014/main" id="{8F021B40-F660-BFB5-6377-F5B463707BB6}"/>
              </a:ext>
            </a:extLst>
          </p:cNvPr>
          <p:cNvSpPr>
            <a:spLocks noGrp="1"/>
          </p:cNvSpPr>
          <p:nvPr>
            <p:ph type="sldNum" sz="quarter" idx="12"/>
          </p:nvPr>
        </p:nvSpPr>
        <p:spPr/>
        <p:txBody>
          <a:bodyPr/>
          <a:lstStyle/>
          <a:p>
            <a:pPr>
              <a:defRPr/>
            </a:pPr>
            <a:fld id="{C3C2799D-32D5-4870-A0B5-9802DC66A87E}" type="slidenum">
              <a:rPr lang="en-US" smtClean="0"/>
              <a:pPr>
                <a:defRPr/>
              </a:pPr>
              <a:t>113</a:t>
            </a:fld>
            <a:endParaRPr lang="en-US"/>
          </a:p>
        </p:txBody>
      </p:sp>
      <p:sp>
        <p:nvSpPr>
          <p:cNvPr id="8" name="Text Box 14"/>
          <p:cNvSpPr txBox="1">
            <a:spLocks noChangeArrowheads="1"/>
          </p:cNvSpPr>
          <p:nvPr/>
        </p:nvSpPr>
        <p:spPr bwMode="auto">
          <a:xfrm>
            <a:off x="620056" y="2353227"/>
            <a:ext cx="10951888" cy="2985433"/>
          </a:xfrm>
          <a:prstGeom prst="rect">
            <a:avLst/>
          </a:prstGeom>
          <a:solidFill>
            <a:schemeClr val="bg1"/>
          </a:solidFill>
          <a:ln w="25400">
            <a:solidFill>
              <a:srgbClr val="FFFFFF"/>
            </a:solidFill>
            <a:miter lim="800000"/>
            <a:headEnd/>
            <a:tailEnd/>
          </a:ln>
        </p:spPr>
        <p:txBody>
          <a:bodyPr wrap="square">
            <a:spAutoFit/>
          </a:bodyPr>
          <a:lstStyle/>
          <a:p>
            <a:pPr marL="176213" marR="0" lvl="1"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a:ln>
                  <a:noFill/>
                </a:ln>
                <a:solidFill>
                  <a:schemeClr val="tx2"/>
                </a:solidFill>
                <a:effectLst/>
                <a:uLnTx/>
                <a:uFillTx/>
                <a:latin typeface="Arial"/>
                <a:ea typeface="+mn-ea"/>
                <a:cs typeface="+mn-cs"/>
              </a:rPr>
              <a:t>Inclusion Criteria:</a:t>
            </a:r>
          </a:p>
          <a:p>
            <a:pPr marL="969963" lvl="2" indent="-573088">
              <a:spcBef>
                <a:spcPts val="600"/>
              </a:spcBef>
              <a:buClr>
                <a:srgbClr val="FFC000"/>
              </a:buClr>
              <a:buFont typeface="Wingdings" panose="05000000000000000000" pitchFamily="2" charset="2"/>
              <a:buChar char="Ø"/>
              <a:defRPr/>
            </a:pPr>
            <a:r>
              <a:rPr lang="en-US" sz="2800" b="1">
                <a:solidFill>
                  <a:srgbClr val="F8F8F8"/>
                </a:solidFill>
                <a:latin typeface="Arial"/>
              </a:rPr>
              <a:t>Newly diagnosed untreated neovascular AMD</a:t>
            </a:r>
          </a:p>
          <a:p>
            <a:pPr marL="969963" lvl="2" indent="-573088">
              <a:spcBef>
                <a:spcPts val="600"/>
              </a:spcBef>
              <a:buClr>
                <a:srgbClr val="FFC000"/>
              </a:buClr>
              <a:buFont typeface="Wingdings" panose="05000000000000000000" pitchFamily="2" charset="2"/>
              <a:buChar char="Ø"/>
              <a:defRPr/>
            </a:pPr>
            <a:r>
              <a:rPr lang="en-US" sz="2800" b="1">
                <a:solidFill>
                  <a:srgbClr val="F8F8F8"/>
                </a:solidFill>
                <a:latin typeface="Arial"/>
              </a:rPr>
              <a:t>≥ 1 drusen (&gt;63 microns) in either eye OR late AMD (MNV or macular atrophy) in the other eye</a:t>
            </a:r>
          </a:p>
          <a:p>
            <a:pPr marL="969963" lvl="2" indent="-573088">
              <a:spcBef>
                <a:spcPts val="600"/>
              </a:spcBef>
              <a:buClr>
                <a:srgbClr val="FFC000"/>
              </a:buClr>
              <a:buFont typeface="Wingdings" panose="05000000000000000000" pitchFamily="2" charset="2"/>
              <a:buChar char="Ø"/>
              <a:defRPr/>
            </a:pPr>
            <a:r>
              <a:rPr lang="en-US" sz="2800" b="1">
                <a:solidFill>
                  <a:srgbClr val="F8F8F8"/>
                </a:solidFill>
                <a:latin typeface="Arial"/>
              </a:rPr>
              <a:t>Best </a:t>
            </a:r>
            <a:r>
              <a:rPr kumimoji="0" lang="en-US" sz="2800" b="1" i="0" u="none" strike="noStrike" kern="1200" cap="none" spc="0" normalizeH="0" baseline="0" noProof="0">
                <a:ln>
                  <a:noFill/>
                </a:ln>
                <a:solidFill>
                  <a:srgbClr val="F8F8F8"/>
                </a:solidFill>
                <a:effectLst/>
                <a:uLnTx/>
                <a:uFillTx/>
                <a:latin typeface="Arial"/>
                <a:ea typeface="+mn-ea"/>
                <a:cs typeface="+mn-cs"/>
              </a:rPr>
              <a:t>corrected E-ETDRS VA 20/20 to 20/320</a:t>
            </a:r>
          </a:p>
          <a:p>
            <a:pPr marL="969963" marR="0" lvl="2" indent="-573088" algn="l" defTabSz="914400" rtl="0" eaLnBrk="1" fontAlgn="auto" latinLnBrk="0" hangingPunct="1">
              <a:lnSpc>
                <a:spcPct val="100000"/>
              </a:lnSpc>
              <a:spcBef>
                <a:spcPts val="600"/>
              </a:spcBef>
              <a:spcAft>
                <a:spcPts val="0"/>
              </a:spcAft>
              <a:buClr>
                <a:srgbClr val="FFC000"/>
              </a:buClr>
              <a:buSzTx/>
              <a:buFont typeface="Wingdings" panose="05000000000000000000" pitchFamily="2" charset="2"/>
              <a:buChar char="Ø"/>
              <a:tabLst/>
              <a:defRPr/>
            </a:pPr>
            <a:r>
              <a:rPr lang="en-US" sz="2800" b="1">
                <a:solidFill>
                  <a:srgbClr val="F8F8F8"/>
                </a:solidFill>
                <a:latin typeface="Arial"/>
              </a:rPr>
              <a:t>Ability to take daily Home OCT scans</a:t>
            </a:r>
          </a:p>
        </p:txBody>
      </p:sp>
      <p:sp>
        <p:nvSpPr>
          <p:cNvPr id="3" name="TextBox 2">
            <a:extLst>
              <a:ext uri="{FF2B5EF4-FFF2-40B4-BE49-F238E27FC236}">
                <a16:creationId xmlns:a16="http://schemas.microsoft.com/office/drawing/2014/main" id="{951416B6-641F-8C42-91B0-0CCB61B51E91}"/>
              </a:ext>
            </a:extLst>
          </p:cNvPr>
          <p:cNvSpPr txBox="1"/>
          <p:nvPr/>
        </p:nvSpPr>
        <p:spPr>
          <a:xfrm>
            <a:off x="1393856" y="1591235"/>
            <a:ext cx="9394237" cy="523220"/>
          </a:xfrm>
          <a:prstGeom prst="rect">
            <a:avLst/>
          </a:prstGeom>
          <a:solidFill>
            <a:schemeClr val="bg1"/>
          </a:solidFill>
          <a:ln>
            <a:solidFill>
              <a:schemeClr val="tx1"/>
            </a:solidFill>
          </a:ln>
        </p:spPr>
        <p:txBody>
          <a:bodyPr wrap="square" lIns="91440" tIns="45720" rIns="91440" bIns="45720" rtlCol="0" anchor="t">
            <a:spAutoFit/>
          </a:bodyPr>
          <a:lstStyle/>
          <a:p>
            <a:pPr lvl="0" algn="ctr">
              <a:buClr>
                <a:schemeClr val="accent3"/>
              </a:buClr>
              <a:defRPr/>
            </a:pPr>
            <a:r>
              <a:rPr lang="en-US" sz="2800" b="1">
                <a:latin typeface="Arial"/>
                <a:cs typeface="Arial"/>
              </a:rPr>
              <a:t>Observational Study (14 participants, 3 sites)</a:t>
            </a:r>
          </a:p>
        </p:txBody>
      </p:sp>
      <p:sp>
        <p:nvSpPr>
          <p:cNvPr id="4" name="Rectangle 3">
            <a:extLst>
              <a:ext uri="{FF2B5EF4-FFF2-40B4-BE49-F238E27FC236}">
                <a16:creationId xmlns:a16="http://schemas.microsoft.com/office/drawing/2014/main" id="{1826D764-44D5-C672-295A-F54A78128BAD}"/>
              </a:ext>
            </a:extLst>
          </p:cNvPr>
          <p:cNvSpPr>
            <a:spLocks noChangeArrowheads="1"/>
          </p:cNvSpPr>
          <p:nvPr/>
        </p:nvSpPr>
        <p:spPr bwMode="auto">
          <a:xfrm>
            <a:off x="4552647" y="5485584"/>
            <a:ext cx="3076653" cy="1166075"/>
          </a:xfrm>
          <a:prstGeom prst="rect">
            <a:avLst/>
          </a:prstGeom>
          <a:solidFill>
            <a:schemeClr val="tx2"/>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lvl="0" algn="ctr" defTabSz="914400">
              <a:spcBef>
                <a:spcPts val="1200"/>
              </a:spcBef>
              <a:buClr>
                <a:schemeClr val="bg1"/>
              </a:buClr>
              <a:defRPr/>
            </a:pPr>
            <a:r>
              <a:rPr lang="en-US" sz="2800" b="1">
                <a:solidFill>
                  <a:schemeClr val="bg1"/>
                </a:solidFill>
                <a:latin typeface="Arial" pitchFamily="34" charset="0"/>
                <a:cs typeface="Arial" pitchFamily="34" charset="0"/>
              </a:rPr>
              <a:t>Home OCT</a:t>
            </a:r>
          </a:p>
        </p:txBody>
      </p:sp>
    </p:spTree>
    <p:extLst>
      <p:ext uri="{BB962C8B-B14F-4D97-AF65-F5344CB8AC3E}">
        <p14:creationId xmlns:p14="http://schemas.microsoft.com/office/powerpoint/2010/main" val="2744881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3394"/>
            <a:ext cx="11267555" cy="1326321"/>
          </a:xfrm>
        </p:spPr>
        <p:txBody>
          <a:bodyPr>
            <a:normAutofit/>
          </a:bodyPr>
          <a:lstStyle/>
          <a:p>
            <a:pPr>
              <a:defRPr/>
            </a:pPr>
            <a:r>
              <a:rPr lang="en-US"/>
              <a:t>Study Design Protocol AK</a:t>
            </a:r>
            <a:endParaRPr lang="en-US" sz="3200"/>
          </a:p>
        </p:txBody>
      </p:sp>
      <p:sp>
        <p:nvSpPr>
          <p:cNvPr id="6" name="Slide Number Placeholder 3">
            <a:extLst>
              <a:ext uri="{FF2B5EF4-FFF2-40B4-BE49-F238E27FC236}">
                <a16:creationId xmlns:a16="http://schemas.microsoft.com/office/drawing/2014/main" id="{8F021B40-F660-BFB5-6377-F5B463707BB6}"/>
              </a:ext>
            </a:extLst>
          </p:cNvPr>
          <p:cNvSpPr>
            <a:spLocks noGrp="1"/>
          </p:cNvSpPr>
          <p:nvPr>
            <p:ph type="sldNum" sz="quarter" idx="12"/>
          </p:nvPr>
        </p:nvSpPr>
        <p:spPr/>
        <p:txBody>
          <a:bodyPr/>
          <a:lstStyle/>
          <a:p>
            <a:pPr>
              <a:defRPr/>
            </a:pPr>
            <a:fld id="{C3C2799D-32D5-4870-A0B5-9802DC66A87E}" type="slidenum">
              <a:rPr lang="en-US" smtClean="0"/>
              <a:pPr>
                <a:defRPr/>
              </a:pPr>
              <a:t>114</a:t>
            </a:fld>
            <a:endParaRPr lang="en-US"/>
          </a:p>
        </p:txBody>
      </p:sp>
      <p:sp>
        <p:nvSpPr>
          <p:cNvPr id="12" name="Rectangle 11"/>
          <p:cNvSpPr>
            <a:spLocks noChangeArrowheads="1"/>
          </p:cNvSpPr>
          <p:nvPr/>
        </p:nvSpPr>
        <p:spPr bwMode="auto">
          <a:xfrm>
            <a:off x="3887226" y="1312927"/>
            <a:ext cx="7679934" cy="5065455"/>
          </a:xfrm>
          <a:prstGeom prst="rect">
            <a:avLst/>
          </a:prstGeom>
          <a:solidFill>
            <a:schemeClr val="bg2"/>
          </a:solidFill>
          <a:ln>
            <a:solidFill>
              <a:schemeClr val="tx1"/>
            </a:solid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marL="457200" lvl="0" indent="-457200" defTabSz="914400">
              <a:spcBef>
                <a:spcPts val="1200"/>
              </a:spcBef>
              <a:buClr>
                <a:srgbClr val="FFC000"/>
              </a:buClr>
              <a:buFont typeface="Wingdings" panose="05000000000000000000" pitchFamily="2" charset="2"/>
              <a:buChar char="Ø"/>
              <a:defRPr/>
            </a:pPr>
            <a:r>
              <a:rPr lang="en-US" sz="2400" b="1">
                <a:solidFill>
                  <a:schemeClr val="tx1"/>
                </a:solidFill>
                <a:latin typeface="Arial" pitchFamily="34" charset="0"/>
                <a:cs typeface="Arial" pitchFamily="34" charset="0"/>
              </a:rPr>
              <a:t>Participants obtained daily Home OCT scans for 6 months</a:t>
            </a:r>
          </a:p>
          <a:p>
            <a:pPr marL="457200" lvl="0" indent="-457200" defTabSz="914400">
              <a:spcBef>
                <a:spcPts val="1200"/>
              </a:spcBef>
              <a:buClr>
                <a:srgbClr val="FFC000"/>
              </a:buClr>
              <a:buFont typeface="Wingdings" panose="05000000000000000000" pitchFamily="2" charset="2"/>
              <a:buChar char="Ø"/>
              <a:defRPr/>
            </a:pPr>
            <a:r>
              <a:rPr lang="en-US" sz="2400" b="1">
                <a:solidFill>
                  <a:schemeClr val="tx1"/>
                </a:solidFill>
                <a:latin typeface="Arial" pitchFamily="34" charset="0"/>
                <a:cs typeface="Arial" pitchFamily="34" charset="0"/>
              </a:rPr>
              <a:t>Participants were followed and treated for nAMD according to the standard of care based on in-office OCTs</a:t>
            </a:r>
          </a:p>
          <a:p>
            <a:pPr marL="457200" lvl="0" indent="-457200" defTabSz="914400">
              <a:spcBef>
                <a:spcPts val="1200"/>
              </a:spcBef>
              <a:buClr>
                <a:srgbClr val="FFC000"/>
              </a:buClr>
              <a:buFont typeface="Wingdings" panose="05000000000000000000" pitchFamily="2" charset="2"/>
              <a:buChar char="Ø"/>
              <a:defRPr/>
            </a:pPr>
            <a:r>
              <a:rPr lang="en-US" sz="2400" b="1">
                <a:solidFill>
                  <a:schemeClr val="tx1"/>
                </a:solidFill>
                <a:latin typeface="Arial" pitchFamily="34" charset="0"/>
                <a:cs typeface="Arial" pitchFamily="34" charset="0"/>
              </a:rPr>
              <a:t>Retina specialists did not have access to Home OCT scans </a:t>
            </a:r>
          </a:p>
          <a:p>
            <a:pPr marL="457200" lvl="0" indent="-457200" defTabSz="914400">
              <a:spcBef>
                <a:spcPts val="1200"/>
              </a:spcBef>
              <a:buClr>
                <a:srgbClr val="FFC000"/>
              </a:buClr>
              <a:buFont typeface="Wingdings" panose="05000000000000000000" pitchFamily="2" charset="2"/>
              <a:buChar char="Ø"/>
              <a:defRPr/>
            </a:pPr>
            <a:r>
              <a:rPr lang="en-US" sz="2400" b="1">
                <a:solidFill>
                  <a:schemeClr val="tx1"/>
                </a:solidFill>
                <a:latin typeface="Arial" pitchFamily="34" charset="0"/>
                <a:cs typeface="Arial" pitchFamily="34" charset="0"/>
              </a:rPr>
              <a:t>In-office OCT scans were obtained, assessed for fluid by the Reading Center, and compared with the results of Home OCT scans  taken the same day by the participant</a:t>
            </a:r>
          </a:p>
        </p:txBody>
      </p:sp>
      <p:sp>
        <p:nvSpPr>
          <p:cNvPr id="4" name="Arrow: Pentagon 3">
            <a:extLst>
              <a:ext uri="{FF2B5EF4-FFF2-40B4-BE49-F238E27FC236}">
                <a16:creationId xmlns:a16="http://schemas.microsoft.com/office/drawing/2014/main" id="{24DBBE30-E4F0-273C-5B44-2301CF8500AC}"/>
              </a:ext>
            </a:extLst>
          </p:cNvPr>
          <p:cNvSpPr>
            <a:spLocks noChangeArrowheads="1"/>
          </p:cNvSpPr>
          <p:nvPr/>
        </p:nvSpPr>
        <p:spPr bwMode="auto">
          <a:xfrm>
            <a:off x="624840" y="2845962"/>
            <a:ext cx="3076653" cy="1166075"/>
          </a:xfrm>
          <a:prstGeom prst="homePlate">
            <a:avLst/>
          </a:prstGeom>
          <a:solidFill>
            <a:schemeClr val="tx2"/>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lvl="0" algn="ctr" defTabSz="914400">
              <a:spcBef>
                <a:spcPts val="1200"/>
              </a:spcBef>
              <a:buClr>
                <a:schemeClr val="bg1"/>
              </a:buClr>
              <a:defRPr/>
            </a:pPr>
            <a:r>
              <a:rPr lang="en-US" sz="2800" b="1">
                <a:solidFill>
                  <a:schemeClr val="bg1"/>
                </a:solidFill>
                <a:latin typeface="Arial" pitchFamily="34" charset="0"/>
                <a:cs typeface="Arial" pitchFamily="34" charset="0"/>
              </a:rPr>
              <a:t>Home OCT</a:t>
            </a:r>
          </a:p>
        </p:txBody>
      </p:sp>
    </p:spTree>
    <p:extLst>
      <p:ext uri="{BB962C8B-B14F-4D97-AF65-F5344CB8AC3E}">
        <p14:creationId xmlns:p14="http://schemas.microsoft.com/office/powerpoint/2010/main" val="1024259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591E-DFEB-18DB-EF96-78BBA43CC179}"/>
              </a:ext>
            </a:extLst>
          </p:cNvPr>
          <p:cNvSpPr>
            <a:spLocks noGrp="1"/>
          </p:cNvSpPr>
          <p:nvPr>
            <p:ph type="title"/>
          </p:nvPr>
        </p:nvSpPr>
        <p:spPr>
          <a:xfrm>
            <a:off x="913796" y="163263"/>
            <a:ext cx="10353761" cy="1326321"/>
          </a:xfrm>
        </p:spPr>
        <p:txBody>
          <a:bodyPr>
            <a:normAutofit fontScale="90000"/>
          </a:bodyPr>
          <a:lstStyle/>
          <a:p>
            <a:r>
              <a:rPr lang="en-US"/>
              <a:t> Protocol AK Average Number of Scans Performed Across all Weeks of Study</a:t>
            </a:r>
          </a:p>
        </p:txBody>
      </p:sp>
      <p:sp>
        <p:nvSpPr>
          <p:cNvPr id="4" name="Slide Number Placeholder 3">
            <a:extLst>
              <a:ext uri="{FF2B5EF4-FFF2-40B4-BE49-F238E27FC236}">
                <a16:creationId xmlns:a16="http://schemas.microsoft.com/office/drawing/2014/main" id="{64200B70-7EEB-6406-81F4-2FBEEE295727}"/>
              </a:ext>
            </a:extLst>
          </p:cNvPr>
          <p:cNvSpPr>
            <a:spLocks noGrp="1"/>
          </p:cNvSpPr>
          <p:nvPr>
            <p:ph type="sldNum" sz="quarter" idx="12"/>
          </p:nvPr>
        </p:nvSpPr>
        <p:spPr/>
        <p:txBody>
          <a:bodyPr/>
          <a:lstStyle/>
          <a:p>
            <a:fld id="{1BC0128A-B99C-45C3-A455-4116D332F77A}" type="slidenum">
              <a:rPr lang="en-US" altLang="en-US" smtClean="0"/>
              <a:pPr/>
              <a:t>115</a:t>
            </a:fld>
            <a:endParaRPr lang="en-US" altLang="en-US"/>
          </a:p>
        </p:txBody>
      </p:sp>
      <p:graphicFrame>
        <p:nvGraphicFramePr>
          <p:cNvPr id="5" name="Chart 4">
            <a:extLst>
              <a:ext uri="{FF2B5EF4-FFF2-40B4-BE49-F238E27FC236}">
                <a16:creationId xmlns:a16="http://schemas.microsoft.com/office/drawing/2014/main" id="{DB83A8DF-ABAF-5808-981F-442FC192D166}"/>
              </a:ext>
            </a:extLst>
          </p:cNvPr>
          <p:cNvGraphicFramePr>
            <a:graphicFrameLocks/>
          </p:cNvGraphicFramePr>
          <p:nvPr/>
        </p:nvGraphicFramePr>
        <p:xfrm>
          <a:off x="436881" y="1489584"/>
          <a:ext cx="10916920" cy="48887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1">
            <a:extLst>
              <a:ext uri="{FF2B5EF4-FFF2-40B4-BE49-F238E27FC236}">
                <a16:creationId xmlns:a16="http://schemas.microsoft.com/office/drawing/2014/main" id="{D1681835-1522-9CB0-44FE-3D677EC02A41}"/>
              </a:ext>
            </a:extLst>
          </p:cNvPr>
          <p:cNvGraphicFramePr>
            <a:graphicFrameLocks noGrp="1"/>
          </p:cNvGraphicFramePr>
          <p:nvPr/>
        </p:nvGraphicFramePr>
        <p:xfrm>
          <a:off x="653143" y="6323897"/>
          <a:ext cx="10614414" cy="370840"/>
        </p:xfrm>
        <a:graphic>
          <a:graphicData uri="http://schemas.openxmlformats.org/drawingml/2006/table">
            <a:tbl>
              <a:tblPr firstRow="1" bandRow="1">
                <a:tableStyleId>{0660B408-B3CF-4A94-85FC-2B1E0A45F4A2}</a:tableStyleId>
              </a:tblPr>
              <a:tblGrid>
                <a:gridCol w="669899">
                  <a:extLst>
                    <a:ext uri="{9D8B030D-6E8A-4147-A177-3AD203B41FA5}">
                      <a16:colId xmlns:a16="http://schemas.microsoft.com/office/drawing/2014/main" val="1978114702"/>
                    </a:ext>
                  </a:extLst>
                </a:gridCol>
                <a:gridCol w="8350621">
                  <a:extLst>
                    <a:ext uri="{9D8B030D-6E8A-4147-A177-3AD203B41FA5}">
                      <a16:colId xmlns:a16="http://schemas.microsoft.com/office/drawing/2014/main" val="1576254182"/>
                    </a:ext>
                  </a:extLst>
                </a:gridCol>
                <a:gridCol w="531298">
                  <a:extLst>
                    <a:ext uri="{9D8B030D-6E8A-4147-A177-3AD203B41FA5}">
                      <a16:colId xmlns:a16="http://schemas.microsoft.com/office/drawing/2014/main" val="2722986668"/>
                    </a:ext>
                  </a:extLst>
                </a:gridCol>
                <a:gridCol w="600598">
                  <a:extLst>
                    <a:ext uri="{9D8B030D-6E8A-4147-A177-3AD203B41FA5}">
                      <a16:colId xmlns:a16="http://schemas.microsoft.com/office/drawing/2014/main" val="942463566"/>
                    </a:ext>
                  </a:extLst>
                </a:gridCol>
                <a:gridCol w="461998">
                  <a:extLst>
                    <a:ext uri="{9D8B030D-6E8A-4147-A177-3AD203B41FA5}">
                      <a16:colId xmlns:a16="http://schemas.microsoft.com/office/drawing/2014/main" val="3601358937"/>
                    </a:ext>
                  </a:extLst>
                </a:gridCol>
              </a:tblGrid>
              <a:tr h="370840">
                <a:tc>
                  <a:txBody>
                    <a:bodyPr/>
                    <a:lstStyle/>
                    <a:p>
                      <a:pPr algn="ctr"/>
                      <a:r>
                        <a:rPr lang="en-US" sz="1600">
                          <a:solidFill>
                            <a:schemeClr val="tx1"/>
                          </a:solidFill>
                        </a:rPr>
                        <a:t>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741"/>
                    </a:solidFill>
                  </a:tcPr>
                </a:tc>
                <a:tc>
                  <a:txBody>
                    <a:bodyPr/>
                    <a:lstStyle/>
                    <a:p>
                      <a:pPr algn="ctr"/>
                      <a:r>
                        <a:rPr lang="en-US" sz="1600">
                          <a:solidFill>
                            <a:schemeClr val="tx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741"/>
                    </a:solidFill>
                  </a:tcPr>
                </a:tc>
                <a:tc>
                  <a:txBody>
                    <a:bodyPr/>
                    <a:lstStyle/>
                    <a:p>
                      <a:pPr algn="ctr"/>
                      <a:r>
                        <a:rPr lang="en-US" sz="16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741"/>
                    </a:solidFill>
                  </a:tcPr>
                </a:tc>
                <a:tc>
                  <a:txBody>
                    <a:bodyPr/>
                    <a:lstStyle/>
                    <a:p>
                      <a:pPr algn="ctr"/>
                      <a:r>
                        <a:rPr lang="en-US" sz="160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741"/>
                    </a:solidFill>
                  </a:tcPr>
                </a:tc>
                <a:tc>
                  <a:txBody>
                    <a:bodyPr/>
                    <a:lstStyle/>
                    <a:p>
                      <a:pPr algn="ctr"/>
                      <a:r>
                        <a:rPr lang="en-US" sz="160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741"/>
                    </a:solidFill>
                  </a:tcPr>
                </a:tc>
                <a:extLst>
                  <a:ext uri="{0D108BD9-81ED-4DB2-BD59-A6C34878D82A}">
                    <a16:rowId xmlns:a16="http://schemas.microsoft.com/office/drawing/2014/main" val="1828375888"/>
                  </a:ext>
                </a:extLst>
              </a:tr>
            </a:tbl>
          </a:graphicData>
        </a:graphic>
      </p:graphicFrame>
      <p:sp>
        <p:nvSpPr>
          <p:cNvPr id="3" name="Text Box 20">
            <a:extLst>
              <a:ext uri="{FF2B5EF4-FFF2-40B4-BE49-F238E27FC236}">
                <a16:creationId xmlns:a16="http://schemas.microsoft.com/office/drawing/2014/main" id="{54451334-7697-C33F-A28B-43161B1593AE}"/>
              </a:ext>
            </a:extLst>
          </p:cNvPr>
          <p:cNvSpPr txBox="1"/>
          <p:nvPr/>
        </p:nvSpPr>
        <p:spPr>
          <a:xfrm>
            <a:off x="8521431" y="4455269"/>
            <a:ext cx="2501792" cy="982494"/>
          </a:xfrm>
          <a:prstGeom prst="rect">
            <a:avLst/>
          </a:prstGeom>
          <a:solidFill>
            <a:schemeClr val="tx2"/>
          </a:solidFill>
          <a:ln w="28575">
            <a:solidFill>
              <a:schemeClr val="tx2">
                <a:lumMod val="50000"/>
              </a:schemeClr>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a:solidFill>
                  <a:schemeClr val="bg1"/>
                </a:solidFill>
                <a:effectLst/>
                <a:latin typeface="+mj-lt"/>
                <a:ea typeface="Calibri" panose="020F0502020204030204" pitchFamily="34" charset="0"/>
                <a:cs typeface="Arial" panose="020B0604020202020204" pitchFamily="34" charset="0"/>
              </a:rPr>
              <a:t>Error bars represent </a:t>
            </a:r>
            <a:r>
              <a:rPr lang="en-US" sz="1600" b="1">
                <a:solidFill>
                  <a:schemeClr val="bg1"/>
                </a:solidFill>
                <a:effectLst/>
                <a:latin typeface="+mj-lt"/>
                <a:ea typeface="Calibri" panose="020F0502020204030204" pitchFamily="34" charset="0"/>
                <a:cs typeface="Calibri" panose="020F0502020204030204" pitchFamily="34" charset="0"/>
              </a:rPr>
              <a:t>±</a:t>
            </a:r>
            <a:r>
              <a:rPr lang="en-US" sz="1600" b="1">
                <a:solidFill>
                  <a:schemeClr val="bg1"/>
                </a:solidFill>
                <a:effectLst/>
                <a:latin typeface="+mj-lt"/>
                <a:ea typeface="Calibri" panose="020F0502020204030204" pitchFamily="34" charset="0"/>
                <a:cs typeface="Arial" panose="020B0604020202020204" pitchFamily="34" charset="0"/>
              </a:rPr>
              <a:t>1 standard deviation from the mean</a:t>
            </a:r>
            <a:endParaRPr lang="en-US" sz="2400" b="1">
              <a:solidFill>
                <a:schemeClr val="bg1"/>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462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BF4B-B9DB-88F8-4A01-4A9A373F8575}"/>
              </a:ext>
            </a:extLst>
          </p:cNvPr>
          <p:cNvSpPr>
            <a:spLocks noGrp="1"/>
          </p:cNvSpPr>
          <p:nvPr>
            <p:ph type="title"/>
          </p:nvPr>
        </p:nvSpPr>
        <p:spPr>
          <a:xfrm>
            <a:off x="913796" y="176895"/>
            <a:ext cx="10353761" cy="1326321"/>
          </a:xfrm>
        </p:spPr>
        <p:txBody>
          <a:bodyPr>
            <a:normAutofit fontScale="90000"/>
          </a:bodyPr>
          <a:lstStyle/>
          <a:p>
            <a:r>
              <a:rPr lang="en-US"/>
              <a:t>Protocol AK Comparison of Notal Scan to Reading Center Grading of Office SD-OCT</a:t>
            </a:r>
          </a:p>
        </p:txBody>
      </p:sp>
      <p:sp>
        <p:nvSpPr>
          <p:cNvPr id="4" name="Slide Number Placeholder 3">
            <a:extLst>
              <a:ext uri="{FF2B5EF4-FFF2-40B4-BE49-F238E27FC236}">
                <a16:creationId xmlns:a16="http://schemas.microsoft.com/office/drawing/2014/main" id="{F3C8C8A9-A1C3-8B80-1AE1-9441247D2670}"/>
              </a:ext>
            </a:extLst>
          </p:cNvPr>
          <p:cNvSpPr>
            <a:spLocks noGrp="1"/>
          </p:cNvSpPr>
          <p:nvPr>
            <p:ph type="sldNum" sz="quarter" idx="12"/>
          </p:nvPr>
        </p:nvSpPr>
        <p:spPr>
          <a:xfrm>
            <a:off x="10254343" y="6351168"/>
            <a:ext cx="753545" cy="365125"/>
          </a:xfrm>
        </p:spPr>
        <p:txBody>
          <a:bodyPr/>
          <a:lstStyle/>
          <a:p>
            <a:fld id="{1BC0128A-B99C-45C3-A455-4116D332F77A}" type="slidenum">
              <a:rPr lang="en-US" altLang="en-US" smtClean="0"/>
              <a:pPr/>
              <a:t>116</a:t>
            </a:fld>
            <a:endParaRPr lang="en-US" altLang="en-US"/>
          </a:p>
        </p:txBody>
      </p:sp>
      <p:sp>
        <p:nvSpPr>
          <p:cNvPr id="6" name="TextBox 5">
            <a:extLst>
              <a:ext uri="{FF2B5EF4-FFF2-40B4-BE49-F238E27FC236}">
                <a16:creationId xmlns:a16="http://schemas.microsoft.com/office/drawing/2014/main" id="{E0010D47-92C3-BC5D-1829-C8C90CC7A9FF}"/>
              </a:ext>
            </a:extLst>
          </p:cNvPr>
          <p:cNvSpPr txBox="1"/>
          <p:nvPr/>
        </p:nvSpPr>
        <p:spPr>
          <a:xfrm>
            <a:off x="1521008" y="5437414"/>
            <a:ext cx="6248400" cy="1015663"/>
          </a:xfrm>
          <a:prstGeom prst="rect">
            <a:avLst/>
          </a:prstGeom>
          <a:noFill/>
        </p:spPr>
        <p:txBody>
          <a:bodyPr wrap="square" rtlCol="0">
            <a:spAutoFit/>
          </a:bodyPr>
          <a:lstStyle/>
          <a:p>
            <a:r>
              <a:rPr lang="en-US" sz="2000" b="1"/>
              <a:t>*</a:t>
            </a:r>
            <a:r>
              <a:rPr lang="en-US" sz="2000" b="1">
                <a:effectLst/>
                <a:latin typeface="+mn-lt"/>
                <a:ea typeface="Calibri" panose="020F0502020204030204" pitchFamily="34" charset="0"/>
                <a:cs typeface="Times New Roman" panose="02020603050405020304" pitchFamily="18" charset="0"/>
              </a:rPr>
              <a:t>N = 49 scan pairs</a:t>
            </a:r>
          </a:p>
          <a:p>
            <a:r>
              <a:rPr lang="en-US" sz="2000" b="1"/>
              <a:t>Limited to Home OCT scans where NOA was run and obtained prior to injection</a:t>
            </a:r>
          </a:p>
        </p:txBody>
      </p:sp>
      <p:graphicFrame>
        <p:nvGraphicFramePr>
          <p:cNvPr id="12" name="Table 11">
            <a:extLst>
              <a:ext uri="{FF2B5EF4-FFF2-40B4-BE49-F238E27FC236}">
                <a16:creationId xmlns:a16="http://schemas.microsoft.com/office/drawing/2014/main" id="{209D0497-05A5-1653-5AB9-845EAD352DEF}"/>
              </a:ext>
            </a:extLst>
          </p:cNvPr>
          <p:cNvGraphicFramePr>
            <a:graphicFrameLocks noGrp="1"/>
          </p:cNvGraphicFramePr>
          <p:nvPr/>
        </p:nvGraphicFramePr>
        <p:xfrm>
          <a:off x="1533949" y="1856016"/>
          <a:ext cx="6434834" cy="3581398"/>
        </p:xfrm>
        <a:graphic>
          <a:graphicData uri="http://schemas.openxmlformats.org/drawingml/2006/table">
            <a:tbl>
              <a:tblPr firstRow="1" firstCol="1" bandRow="1">
                <a:tableStyleId>{0660B408-B3CF-4A94-85FC-2B1E0A45F4A2}</a:tableStyleId>
              </a:tblPr>
              <a:tblGrid>
                <a:gridCol w="2015234">
                  <a:extLst>
                    <a:ext uri="{9D8B030D-6E8A-4147-A177-3AD203B41FA5}">
                      <a16:colId xmlns:a16="http://schemas.microsoft.com/office/drawing/2014/main" val="1192386188"/>
                    </a:ext>
                  </a:extLst>
                </a:gridCol>
                <a:gridCol w="2142103">
                  <a:extLst>
                    <a:ext uri="{9D8B030D-6E8A-4147-A177-3AD203B41FA5}">
                      <a16:colId xmlns:a16="http://schemas.microsoft.com/office/drawing/2014/main" val="39206838"/>
                    </a:ext>
                  </a:extLst>
                </a:gridCol>
                <a:gridCol w="2277497">
                  <a:extLst>
                    <a:ext uri="{9D8B030D-6E8A-4147-A177-3AD203B41FA5}">
                      <a16:colId xmlns:a16="http://schemas.microsoft.com/office/drawing/2014/main" val="567099704"/>
                    </a:ext>
                  </a:extLst>
                </a:gridCol>
              </a:tblGrid>
              <a:tr h="675409">
                <a:tc>
                  <a:txBody>
                    <a:bodyPr/>
                    <a:lstStyle/>
                    <a:p>
                      <a:endParaRPr lang="en-US" sz="2000" b="1">
                        <a:solidFill>
                          <a:schemeClr val="bg2"/>
                        </a:solidFill>
                        <a:effectLst/>
                        <a:latin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marL="0" marR="0" algn="ctr">
                        <a:spcBef>
                          <a:spcPts val="0"/>
                        </a:spcBef>
                        <a:spcAft>
                          <a:spcPts val="0"/>
                        </a:spcAft>
                      </a:pPr>
                      <a:r>
                        <a:rPr lang="en-US" sz="2000" b="1">
                          <a:solidFill>
                            <a:schemeClr val="bg2"/>
                          </a:solidFill>
                          <a:effectLst/>
                        </a:rPr>
                        <a:t>Reading Center Fluid </a:t>
                      </a:r>
                    </a:p>
                    <a:p>
                      <a:pPr marL="0" marR="0" algn="ctr">
                        <a:spcBef>
                          <a:spcPts val="0"/>
                        </a:spcBef>
                        <a:spcAft>
                          <a:spcPts val="0"/>
                        </a:spcAft>
                      </a:pPr>
                      <a:r>
                        <a:rPr lang="en-US" sz="2000" b="1">
                          <a:solidFill>
                            <a:schemeClr val="bg2"/>
                          </a:solidFill>
                          <a:effectLst/>
                        </a:rPr>
                        <a:t>(Presence of IRF or SRF)</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3790429725"/>
                  </a:ext>
                </a:extLst>
              </a:tr>
              <a:tr h="675409">
                <a:tc>
                  <a:txBody>
                    <a:bodyPr/>
                    <a:lstStyle/>
                    <a:p>
                      <a:pPr marL="0" marR="0" algn="ctr">
                        <a:spcBef>
                          <a:spcPts val="0"/>
                        </a:spcBef>
                        <a:spcAft>
                          <a:spcPts val="0"/>
                        </a:spcAft>
                      </a:pPr>
                      <a:r>
                        <a:rPr lang="en-US" sz="2000" b="1">
                          <a:solidFill>
                            <a:schemeClr val="bg2"/>
                          </a:solidFill>
                          <a:effectLst/>
                        </a:rPr>
                        <a:t>Home OCT Fluid</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bg2"/>
                          </a:solidFill>
                          <a:effectLst/>
                        </a:rPr>
                        <a:t>No </a:t>
                      </a:r>
                    </a:p>
                    <a:p>
                      <a:pPr marL="0" marR="0" algn="ctr">
                        <a:spcBef>
                          <a:spcPts val="0"/>
                        </a:spcBef>
                        <a:spcAft>
                          <a:spcPts val="0"/>
                        </a:spcAft>
                      </a:pPr>
                      <a:r>
                        <a:rPr lang="en-US" sz="2000" b="1">
                          <a:solidFill>
                            <a:schemeClr val="bg2"/>
                          </a:solidFill>
                          <a:effectLst/>
                        </a:rPr>
                        <a:t> N (Col %)</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bg2"/>
                          </a:solidFill>
                          <a:effectLst/>
                        </a:rPr>
                        <a:t>Yes </a:t>
                      </a:r>
                    </a:p>
                    <a:p>
                      <a:pPr marL="0" marR="0" algn="ctr">
                        <a:spcBef>
                          <a:spcPts val="0"/>
                        </a:spcBef>
                        <a:spcAft>
                          <a:spcPts val="0"/>
                        </a:spcAft>
                      </a:pPr>
                      <a:r>
                        <a:rPr lang="en-US" sz="2000" b="1">
                          <a:solidFill>
                            <a:schemeClr val="bg2"/>
                          </a:solidFill>
                          <a:effectLst/>
                        </a:rPr>
                        <a:t>N (Col %)</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4913494"/>
                  </a:ext>
                </a:extLst>
              </a:tr>
              <a:tr h="557645">
                <a:tc>
                  <a:txBody>
                    <a:bodyPr/>
                    <a:lstStyle/>
                    <a:p>
                      <a:pPr marL="0" marR="0" algn="ctr">
                        <a:spcBef>
                          <a:spcPts val="0"/>
                        </a:spcBef>
                        <a:spcAft>
                          <a:spcPts val="0"/>
                        </a:spcAft>
                      </a:pPr>
                      <a:r>
                        <a:rPr lang="en-US" sz="2000" b="1">
                          <a:solidFill>
                            <a:schemeClr val="bg2"/>
                          </a:solidFill>
                          <a:effectLst/>
                        </a:rPr>
                        <a:t>0 nL</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tx1"/>
                          </a:solidFill>
                          <a:effectLst/>
                        </a:rPr>
                        <a:t>10 (71)</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a:solidFill>
                            <a:schemeClr val="tx1"/>
                          </a:solidFill>
                          <a:effectLst/>
                        </a:rPr>
                        <a:t>4 (11)</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517733"/>
                  </a:ext>
                </a:extLst>
              </a:tr>
              <a:tr h="557645">
                <a:tc>
                  <a:txBody>
                    <a:bodyPr/>
                    <a:lstStyle/>
                    <a:p>
                      <a:pPr marL="0" marR="0" algn="ctr">
                        <a:spcBef>
                          <a:spcPts val="0"/>
                        </a:spcBef>
                        <a:spcAft>
                          <a:spcPts val="0"/>
                        </a:spcAft>
                      </a:pPr>
                      <a:r>
                        <a:rPr lang="en-US" sz="2000" b="1">
                          <a:solidFill>
                            <a:schemeClr val="bg2"/>
                          </a:solidFill>
                          <a:effectLst/>
                        </a:rPr>
                        <a:t>&gt;0 to ≤10 nL</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tx1"/>
                          </a:solidFill>
                          <a:effectLst/>
                        </a:rPr>
                        <a:t>4 (29)</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a:solidFill>
                            <a:schemeClr val="tx1"/>
                          </a:solidFill>
                          <a:effectLst/>
                        </a:rPr>
                        <a:t>15 (43)</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875952"/>
                  </a:ext>
                </a:extLst>
              </a:tr>
              <a:tr h="557645">
                <a:tc>
                  <a:txBody>
                    <a:bodyPr/>
                    <a:lstStyle/>
                    <a:p>
                      <a:pPr marL="0" marR="0" algn="ctr">
                        <a:spcBef>
                          <a:spcPts val="0"/>
                        </a:spcBef>
                        <a:spcAft>
                          <a:spcPts val="0"/>
                        </a:spcAft>
                      </a:pPr>
                      <a:r>
                        <a:rPr lang="en-US" sz="2000" b="1">
                          <a:solidFill>
                            <a:schemeClr val="bg2"/>
                          </a:solidFill>
                          <a:effectLst/>
                        </a:rPr>
                        <a:t>&gt;10 nL</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tx1"/>
                          </a:solidFill>
                          <a:effectLst/>
                        </a:rPr>
                        <a:t>0 (0)</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a:solidFill>
                            <a:schemeClr val="tx1"/>
                          </a:solidFill>
                          <a:effectLst/>
                        </a:rPr>
                        <a:t>16 (46)</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3484547"/>
                  </a:ext>
                </a:extLst>
              </a:tr>
              <a:tr h="557645">
                <a:tc>
                  <a:txBody>
                    <a:bodyPr/>
                    <a:lstStyle/>
                    <a:p>
                      <a:pPr marL="0" marR="0" algn="ctr">
                        <a:spcBef>
                          <a:spcPts val="0"/>
                        </a:spcBef>
                        <a:spcAft>
                          <a:spcPts val="0"/>
                        </a:spcAft>
                      </a:pPr>
                      <a:r>
                        <a:rPr lang="en-US" sz="2000" b="1">
                          <a:solidFill>
                            <a:schemeClr val="bg2"/>
                          </a:solidFill>
                          <a:effectLst/>
                        </a:rPr>
                        <a:t>Total</a:t>
                      </a:r>
                      <a:endParaRPr lang="en-US" sz="2000" b="1">
                        <a:solidFill>
                          <a:schemeClr val="bg2"/>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2000" b="1">
                          <a:solidFill>
                            <a:schemeClr val="tx1"/>
                          </a:solidFill>
                          <a:effectLst/>
                        </a:rPr>
                        <a:t>14 (100)</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a:solidFill>
                            <a:schemeClr val="tx1"/>
                          </a:solidFill>
                          <a:effectLst/>
                        </a:rPr>
                        <a:t>35 (100)</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544711"/>
                  </a:ext>
                </a:extLst>
              </a:tr>
            </a:tbl>
          </a:graphicData>
        </a:graphic>
      </p:graphicFrame>
      <p:sp>
        <p:nvSpPr>
          <p:cNvPr id="14" name="Rectangle 13">
            <a:extLst>
              <a:ext uri="{FF2B5EF4-FFF2-40B4-BE49-F238E27FC236}">
                <a16:creationId xmlns:a16="http://schemas.microsoft.com/office/drawing/2014/main" id="{5CC7E7FA-8F4A-79C7-1FE2-D4CC613E479E}"/>
              </a:ext>
            </a:extLst>
          </p:cNvPr>
          <p:cNvSpPr/>
          <p:nvPr/>
        </p:nvSpPr>
        <p:spPr>
          <a:xfrm>
            <a:off x="4149908" y="3239051"/>
            <a:ext cx="990600" cy="5033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B0A028-FF6C-494E-6FE0-CB47D434ADF3}"/>
              </a:ext>
            </a:extLst>
          </p:cNvPr>
          <p:cNvSpPr/>
          <p:nvPr/>
        </p:nvSpPr>
        <p:spPr>
          <a:xfrm>
            <a:off x="6365421" y="3783816"/>
            <a:ext cx="990600" cy="5033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D2C8A5-990C-F17A-9214-42686AFF664C}"/>
              </a:ext>
            </a:extLst>
          </p:cNvPr>
          <p:cNvSpPr/>
          <p:nvPr/>
        </p:nvSpPr>
        <p:spPr>
          <a:xfrm>
            <a:off x="6365421" y="4335015"/>
            <a:ext cx="990600" cy="5033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5A39D5-8B86-06FF-C259-2A6E271BCF65}"/>
              </a:ext>
            </a:extLst>
          </p:cNvPr>
          <p:cNvSpPr txBox="1"/>
          <p:nvPr/>
        </p:nvSpPr>
        <p:spPr>
          <a:xfrm>
            <a:off x="8379278" y="2505670"/>
            <a:ext cx="2263242" cy="923330"/>
          </a:xfrm>
          <a:prstGeom prst="rect">
            <a:avLst/>
          </a:prstGeom>
          <a:solidFill>
            <a:schemeClr val="tx2"/>
          </a:solidFill>
          <a:ln w="28575">
            <a:solidFill>
              <a:schemeClr val="tx2">
                <a:lumMod val="50000"/>
              </a:schemeClr>
            </a:solidFill>
          </a:ln>
        </p:spPr>
        <p:txBody>
          <a:bodyPr wrap="square" rtlCol="0">
            <a:spAutoFit/>
          </a:bodyPr>
          <a:lstStyle/>
          <a:p>
            <a:pPr algn="ctr"/>
            <a:r>
              <a:rPr lang="en-US" b="1">
                <a:solidFill>
                  <a:sysClr val="windowText" lastClr="000000"/>
                </a:solidFill>
                <a:ea typeface="Calibri" panose="020F0502020204030204" pitchFamily="34" charset="0"/>
                <a:cs typeface="Arial" panose="020B0604020202020204" pitchFamily="34" charset="0"/>
              </a:rPr>
              <a:t>RC and NOA grade agreed 84% of the time</a:t>
            </a:r>
            <a:endParaRPr lang="en-US" sz="1800" b="1">
              <a:solidFill>
                <a:sysClr val="windowText" lastClr="000000"/>
              </a:solidFill>
              <a:effectLst/>
              <a:latin typeface="+mn-lt"/>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2DF721-EF3E-AEAB-1868-885D33254A8B}"/>
              </a:ext>
            </a:extLst>
          </p:cNvPr>
          <p:cNvSpPr txBox="1"/>
          <p:nvPr/>
        </p:nvSpPr>
        <p:spPr>
          <a:xfrm>
            <a:off x="8379278" y="3806572"/>
            <a:ext cx="2263242" cy="1200329"/>
          </a:xfrm>
          <a:prstGeom prst="rect">
            <a:avLst/>
          </a:prstGeom>
          <a:solidFill>
            <a:schemeClr val="tx2"/>
          </a:solidFill>
          <a:ln w="28575">
            <a:solidFill>
              <a:schemeClr val="tx2">
                <a:lumMod val="50000"/>
              </a:schemeClr>
            </a:solidFill>
          </a:ln>
        </p:spPr>
        <p:txBody>
          <a:bodyPr wrap="square" rtlCol="0">
            <a:spAutoFit/>
          </a:bodyPr>
          <a:lstStyle/>
          <a:p>
            <a:pPr algn="ctr"/>
            <a:r>
              <a:rPr lang="en-US" b="1">
                <a:solidFill>
                  <a:sysClr val="windowText" lastClr="000000"/>
                </a:solidFill>
                <a:ea typeface="Calibri" panose="020F0502020204030204" pitchFamily="34" charset="0"/>
                <a:cs typeface="Arial" panose="020B0604020202020204" pitchFamily="34" charset="0"/>
              </a:rPr>
              <a:t>In all cases of disagreement, the fluid involved was small</a:t>
            </a:r>
            <a:endParaRPr lang="en-US" sz="1800" b="1">
              <a:solidFill>
                <a:sysClr val="windowText" lastClr="000000"/>
              </a:solidFill>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778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3044-BC9D-229D-751F-FA5AEE445276}"/>
              </a:ext>
            </a:extLst>
          </p:cNvPr>
          <p:cNvSpPr>
            <a:spLocks noGrp="1"/>
          </p:cNvSpPr>
          <p:nvPr>
            <p:ph type="title"/>
          </p:nvPr>
        </p:nvSpPr>
        <p:spPr>
          <a:xfrm>
            <a:off x="-111760" y="2"/>
            <a:ext cx="12303760" cy="1326321"/>
          </a:xfrm>
        </p:spPr>
        <p:txBody>
          <a:bodyPr/>
          <a:lstStyle/>
          <a:p>
            <a:r>
              <a:rPr lang="en-US"/>
              <a:t>Protocol AK Fluid Curves </a:t>
            </a:r>
            <a:br>
              <a:rPr lang="en-US"/>
            </a:br>
            <a:r>
              <a:rPr lang="en-US"/>
              <a:t>Over Time Per Participant </a:t>
            </a:r>
          </a:p>
        </p:txBody>
      </p:sp>
      <p:sp>
        <p:nvSpPr>
          <p:cNvPr id="4" name="Slide Number Placeholder 3">
            <a:extLst>
              <a:ext uri="{FF2B5EF4-FFF2-40B4-BE49-F238E27FC236}">
                <a16:creationId xmlns:a16="http://schemas.microsoft.com/office/drawing/2014/main" id="{0877C9AD-EB5A-6215-B798-2ED3C0C01DBE}"/>
              </a:ext>
            </a:extLst>
          </p:cNvPr>
          <p:cNvSpPr>
            <a:spLocks noGrp="1"/>
          </p:cNvSpPr>
          <p:nvPr>
            <p:ph type="sldNum" sz="quarter" idx="12"/>
          </p:nvPr>
        </p:nvSpPr>
        <p:spPr/>
        <p:txBody>
          <a:bodyPr/>
          <a:lstStyle/>
          <a:p>
            <a:pPr>
              <a:defRPr/>
            </a:pPr>
            <a:fld id="{C3C2799D-32D5-4870-A0B5-9802DC66A87E}" type="slidenum">
              <a:rPr lang="en-US" smtClean="0"/>
              <a:pPr>
                <a:defRPr/>
              </a:pPr>
              <a:t>117</a:t>
            </a:fld>
            <a:endParaRPr lang="en-US"/>
          </a:p>
        </p:txBody>
      </p:sp>
      <p:graphicFrame>
        <p:nvGraphicFramePr>
          <p:cNvPr id="7" name="Chart 6">
            <a:extLst>
              <a:ext uri="{FF2B5EF4-FFF2-40B4-BE49-F238E27FC236}">
                <a16:creationId xmlns:a16="http://schemas.microsoft.com/office/drawing/2014/main" id="{11FC4F77-2060-88DB-6E87-DE6A9D616B0A}"/>
              </a:ext>
            </a:extLst>
          </p:cNvPr>
          <p:cNvGraphicFramePr>
            <a:graphicFrameLocks/>
          </p:cNvGraphicFramePr>
          <p:nvPr/>
        </p:nvGraphicFramePr>
        <p:xfrm>
          <a:off x="304800" y="1402080"/>
          <a:ext cx="11501120" cy="49763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4">
            <a:extLst>
              <a:ext uri="{FF2B5EF4-FFF2-40B4-BE49-F238E27FC236}">
                <a16:creationId xmlns:a16="http://schemas.microsoft.com/office/drawing/2014/main" id="{03C830F8-8C74-8F2A-E69A-3B77DCC16708}"/>
              </a:ext>
            </a:extLst>
          </p:cNvPr>
          <p:cNvGraphicFramePr>
            <a:graphicFrameLocks noGrp="1"/>
          </p:cNvGraphicFramePr>
          <p:nvPr/>
        </p:nvGraphicFramePr>
        <p:xfrm>
          <a:off x="1282573" y="5647802"/>
          <a:ext cx="10674060" cy="365760"/>
        </p:xfrm>
        <a:graphic>
          <a:graphicData uri="http://schemas.openxmlformats.org/drawingml/2006/table">
            <a:tbl>
              <a:tblPr firstRow="1" bandRow="1">
                <a:tableStyleId>{0660B408-B3CF-4A94-85FC-2B1E0A45F4A2}</a:tableStyleId>
              </a:tblPr>
              <a:tblGrid>
                <a:gridCol w="2134812">
                  <a:extLst>
                    <a:ext uri="{9D8B030D-6E8A-4147-A177-3AD203B41FA5}">
                      <a16:colId xmlns:a16="http://schemas.microsoft.com/office/drawing/2014/main" val="2584057250"/>
                    </a:ext>
                  </a:extLst>
                </a:gridCol>
                <a:gridCol w="2134812">
                  <a:extLst>
                    <a:ext uri="{9D8B030D-6E8A-4147-A177-3AD203B41FA5}">
                      <a16:colId xmlns:a16="http://schemas.microsoft.com/office/drawing/2014/main" val="1641702109"/>
                    </a:ext>
                  </a:extLst>
                </a:gridCol>
                <a:gridCol w="2134812">
                  <a:extLst>
                    <a:ext uri="{9D8B030D-6E8A-4147-A177-3AD203B41FA5}">
                      <a16:colId xmlns:a16="http://schemas.microsoft.com/office/drawing/2014/main" val="981331501"/>
                    </a:ext>
                  </a:extLst>
                </a:gridCol>
                <a:gridCol w="2134812">
                  <a:extLst>
                    <a:ext uri="{9D8B030D-6E8A-4147-A177-3AD203B41FA5}">
                      <a16:colId xmlns:a16="http://schemas.microsoft.com/office/drawing/2014/main" val="2410657553"/>
                    </a:ext>
                  </a:extLst>
                </a:gridCol>
                <a:gridCol w="2134812">
                  <a:extLst>
                    <a:ext uri="{9D8B030D-6E8A-4147-A177-3AD203B41FA5}">
                      <a16:colId xmlns:a16="http://schemas.microsoft.com/office/drawing/2014/main" val="251259752"/>
                    </a:ext>
                  </a:extLst>
                </a:gridCol>
              </a:tblGrid>
              <a:tr h="284264">
                <a:tc>
                  <a:txBody>
                    <a:bodyPr/>
                    <a:lstStyle/>
                    <a:p>
                      <a:pPr algn="l"/>
                      <a:r>
                        <a:rPr lang="en-US" sz="1800"/>
                        <a:t>0</a:t>
                      </a:r>
                    </a:p>
                  </a:txBody>
                  <a:tcPr>
                    <a:solidFill>
                      <a:srgbClr val="022843"/>
                    </a:solidFill>
                  </a:tcPr>
                </a:tc>
                <a:tc>
                  <a:txBody>
                    <a:bodyPr/>
                    <a:lstStyle/>
                    <a:p>
                      <a:pPr algn="l"/>
                      <a:r>
                        <a:rPr lang="en-US" sz="1800"/>
                        <a:t>     50</a:t>
                      </a:r>
                    </a:p>
                  </a:txBody>
                  <a:tcPr>
                    <a:solidFill>
                      <a:srgbClr val="022843"/>
                    </a:solidFill>
                  </a:tcPr>
                </a:tc>
                <a:tc>
                  <a:txBody>
                    <a:bodyPr/>
                    <a:lstStyle/>
                    <a:p>
                      <a:pPr algn="l"/>
                      <a:r>
                        <a:rPr lang="en-US" sz="1800"/>
                        <a:t>           100</a:t>
                      </a:r>
                    </a:p>
                  </a:txBody>
                  <a:tcPr>
                    <a:solidFill>
                      <a:srgbClr val="022843"/>
                    </a:solidFill>
                  </a:tcPr>
                </a:tc>
                <a:tc>
                  <a:txBody>
                    <a:bodyPr/>
                    <a:lstStyle/>
                    <a:p>
                      <a:pPr algn="ctr"/>
                      <a:r>
                        <a:rPr lang="en-US" sz="1800"/>
                        <a:t>         150</a:t>
                      </a:r>
                    </a:p>
                  </a:txBody>
                  <a:tcPr>
                    <a:solidFill>
                      <a:srgbClr val="022843"/>
                    </a:solidFill>
                  </a:tcPr>
                </a:tc>
                <a:tc>
                  <a:txBody>
                    <a:bodyPr/>
                    <a:lstStyle/>
                    <a:p>
                      <a:pPr algn="r"/>
                      <a:r>
                        <a:rPr lang="en-US" sz="1800"/>
                        <a:t>200</a:t>
                      </a:r>
                    </a:p>
                  </a:txBody>
                  <a:tcPr>
                    <a:solidFill>
                      <a:srgbClr val="022843"/>
                    </a:solidFill>
                  </a:tcPr>
                </a:tc>
                <a:extLst>
                  <a:ext uri="{0D108BD9-81ED-4DB2-BD59-A6C34878D82A}">
                    <a16:rowId xmlns:a16="http://schemas.microsoft.com/office/drawing/2014/main" val="3846260663"/>
                  </a:ext>
                </a:extLst>
              </a:tr>
            </a:tbl>
          </a:graphicData>
        </a:graphic>
      </p:graphicFrame>
    </p:spTree>
    <p:extLst>
      <p:ext uri="{BB962C8B-B14F-4D97-AF65-F5344CB8AC3E}">
        <p14:creationId xmlns:p14="http://schemas.microsoft.com/office/powerpoint/2010/main" val="17502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78AB-C021-5600-C42E-8B258331ABFF}"/>
              </a:ext>
            </a:extLst>
          </p:cNvPr>
          <p:cNvSpPr>
            <a:spLocks noGrp="1"/>
          </p:cNvSpPr>
          <p:nvPr>
            <p:ph type="title"/>
          </p:nvPr>
        </p:nvSpPr>
        <p:spPr/>
        <p:txBody>
          <a:bodyPr/>
          <a:lstStyle/>
          <a:p>
            <a:r>
              <a:rPr lang="en-US"/>
              <a:t>Protocol AK Summary</a:t>
            </a:r>
          </a:p>
        </p:txBody>
      </p:sp>
      <p:sp>
        <p:nvSpPr>
          <p:cNvPr id="3" name="Content Placeholder 2">
            <a:extLst>
              <a:ext uri="{FF2B5EF4-FFF2-40B4-BE49-F238E27FC236}">
                <a16:creationId xmlns:a16="http://schemas.microsoft.com/office/drawing/2014/main" id="{753B4166-30F7-601C-B54D-6208B74CDABA}"/>
              </a:ext>
            </a:extLst>
          </p:cNvPr>
          <p:cNvSpPr>
            <a:spLocks noGrp="1"/>
          </p:cNvSpPr>
          <p:nvPr>
            <p:ph idx="1"/>
          </p:nvPr>
        </p:nvSpPr>
        <p:spPr>
          <a:xfrm>
            <a:off x="409301" y="1402523"/>
            <a:ext cx="5434452" cy="5197974"/>
          </a:xfrm>
        </p:spPr>
        <p:txBody>
          <a:bodyPr vert="horz" lIns="91440" tIns="45720" rIns="91440" bIns="45720" rtlCol="0" anchor="t">
            <a:noAutofit/>
          </a:bodyPr>
          <a:lstStyle/>
          <a:p>
            <a:r>
              <a:rPr lang="en-US" sz="2400"/>
              <a:t>Patients demonstrated adherence to protocol with mean 6.3 scans/week and overall had a good qualitative experience self-scanning</a:t>
            </a:r>
          </a:p>
          <a:p>
            <a:pPr lvl="1"/>
            <a:r>
              <a:rPr lang="en-US"/>
              <a:t>47 seconds per scan</a:t>
            </a:r>
          </a:p>
          <a:p>
            <a:r>
              <a:rPr lang="en-US" sz="2400"/>
              <a:t>Most scans were eligible for fluid quantification (86.5% among 2304 scans)</a:t>
            </a:r>
          </a:p>
          <a:p>
            <a:endParaRPr lang="en-US"/>
          </a:p>
        </p:txBody>
      </p:sp>
      <p:sp>
        <p:nvSpPr>
          <p:cNvPr id="4" name="Slide Number Placeholder 3">
            <a:extLst>
              <a:ext uri="{FF2B5EF4-FFF2-40B4-BE49-F238E27FC236}">
                <a16:creationId xmlns:a16="http://schemas.microsoft.com/office/drawing/2014/main" id="{5BD09AFC-621E-DCB6-95DE-250B481370A3}"/>
              </a:ext>
            </a:extLst>
          </p:cNvPr>
          <p:cNvSpPr>
            <a:spLocks noGrp="1"/>
          </p:cNvSpPr>
          <p:nvPr>
            <p:ph type="sldNum" sz="quarter" idx="12"/>
          </p:nvPr>
        </p:nvSpPr>
        <p:spPr/>
        <p:txBody>
          <a:bodyPr/>
          <a:lstStyle/>
          <a:p>
            <a:fld id="{1BC0128A-B99C-45C3-A455-4116D332F77A}" type="slidenum">
              <a:rPr lang="en-US" altLang="en-US" smtClean="0"/>
              <a:pPr/>
              <a:t>118</a:t>
            </a:fld>
            <a:endParaRPr lang="en-US" altLang="en-US"/>
          </a:p>
        </p:txBody>
      </p:sp>
      <p:sp>
        <p:nvSpPr>
          <p:cNvPr id="5" name="Content Placeholder 2">
            <a:extLst>
              <a:ext uri="{FF2B5EF4-FFF2-40B4-BE49-F238E27FC236}">
                <a16:creationId xmlns:a16="http://schemas.microsoft.com/office/drawing/2014/main" id="{977B8301-A6E7-F42F-0A77-EDCE85A5394A}"/>
              </a:ext>
            </a:extLst>
          </p:cNvPr>
          <p:cNvSpPr txBox="1">
            <a:spLocks/>
          </p:cNvSpPr>
          <p:nvPr/>
        </p:nvSpPr>
        <p:spPr>
          <a:xfrm>
            <a:off x="6348248" y="1402523"/>
            <a:ext cx="5434452" cy="5197974"/>
          </a:xfrm>
          <a:prstGeom prst="rect">
            <a:avLst/>
          </a:prstGeom>
        </p:spPr>
        <p:txBody>
          <a:bodyPr vert="horz" lIns="91440" tIns="45720" rIns="91440" bIns="45720" rtlCol="0" anchor="t">
            <a:noAutofit/>
          </a:bodyPr>
          <a:lstStyle>
            <a:lvl1pPr marL="342900" indent="-342900" algn="l" defTabSz="685800" rtl="0" eaLnBrk="1" latinLnBrk="0" hangingPunct="1">
              <a:lnSpc>
                <a:spcPct val="120000"/>
              </a:lnSpc>
              <a:spcBef>
                <a:spcPts val="750"/>
              </a:spcBef>
              <a:buClr>
                <a:srgbClr val="FFC000"/>
              </a:buClr>
              <a:buFont typeface="Wingdings" panose="05000000000000000000" pitchFamily="2" charset="2"/>
              <a:buChar char="Ø"/>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685800" indent="-254794" algn="l" defTabSz="685800" rtl="0" eaLnBrk="1" latinLnBrk="0" hangingPunct="1">
              <a:lnSpc>
                <a:spcPct val="120000"/>
              </a:lnSpc>
              <a:spcBef>
                <a:spcPts val="375"/>
              </a:spcBef>
              <a:buClr>
                <a:srgbClr val="FFC000"/>
              </a:buClr>
              <a:buFont typeface="Wingdings" panose="05000000000000000000" pitchFamily="2" charset="2"/>
              <a:buChar char="§"/>
              <a:defRPr lang="en-US" sz="20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rgbClr val="FFC000"/>
              </a:buClr>
              <a:buFont typeface="Arial" panose="020B0604020202020204" pitchFamily="34" charset="0"/>
              <a:buChar cha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Clr>
                <a:srgbClr val="FFC000"/>
              </a:buClr>
              <a:buFont typeface="Arial" panose="020B0604020202020204" pitchFamily="34" charset="0"/>
              <a:buChar cha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Clr>
                <a:srgbClr val="FFC000"/>
              </a:buClr>
              <a:buFont typeface="Arial" panose="020B0604020202020204" pitchFamily="34" charset="0"/>
              <a:buChar cha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461963" lvl="1" indent="-461963">
              <a:buFont typeface="Wingdings" panose="05000000000000000000" pitchFamily="2" charset="2"/>
              <a:buChar char="Ø"/>
            </a:pPr>
            <a:r>
              <a:rPr lang="en-US" sz="2400"/>
              <a:t>NOA and grader agreement was high </a:t>
            </a:r>
          </a:p>
          <a:p>
            <a:pPr lvl="1"/>
            <a:r>
              <a:rPr lang="en-US" sz="2400"/>
              <a:t>Of 35 scan pairs with fluid, NOA detected fluid in 31 (89%)</a:t>
            </a:r>
          </a:p>
          <a:p>
            <a:pPr lvl="1"/>
            <a:r>
              <a:rPr lang="en-US" sz="2400"/>
              <a:t>Of 14 scan pairs without fluid, NOA did not detect fluid on 10 scans (71%). </a:t>
            </a:r>
          </a:p>
          <a:p>
            <a:pPr marL="461963" lvl="1" indent="-461963">
              <a:buFont typeface="Wingdings" panose="05000000000000000000" pitchFamily="2" charset="2"/>
              <a:buChar char="Ø"/>
            </a:pPr>
            <a:r>
              <a:rPr lang="en-US" sz="2400"/>
              <a:t>Daily fluid patterns after treatment initiation varied considerably between patients</a:t>
            </a:r>
          </a:p>
          <a:p>
            <a:pPr marL="457200" indent="-457200"/>
            <a:endParaRPr lang="en-US" sz="1600">
              <a:latin typeface="Arial"/>
              <a:cs typeface="Arial"/>
            </a:endParaRPr>
          </a:p>
          <a:p>
            <a:endParaRPr lang="en-US"/>
          </a:p>
        </p:txBody>
      </p:sp>
    </p:spTree>
    <p:extLst>
      <p:ext uri="{BB962C8B-B14F-4D97-AF65-F5344CB8AC3E}">
        <p14:creationId xmlns:p14="http://schemas.microsoft.com/office/powerpoint/2010/main" val="29917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5099-F71F-309E-1BE5-07ABAB3B758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BD14C8B-9CC2-5093-7A75-8DF9249E782F}"/>
              </a:ext>
            </a:extLst>
          </p:cNvPr>
          <p:cNvSpPr>
            <a:spLocks noGrp="1"/>
          </p:cNvSpPr>
          <p:nvPr>
            <p:ph type="ctrTitle"/>
          </p:nvPr>
        </p:nvSpPr>
        <p:spPr>
          <a:xfrm>
            <a:off x="1595270" y="1122363"/>
            <a:ext cx="9001463" cy="2387600"/>
          </a:xfrm>
        </p:spPr>
        <p:txBody>
          <a:bodyPr/>
          <a:lstStyle/>
          <a:p>
            <a:r>
              <a:rPr lang="en-US"/>
              <a:t>Current Retina Studies</a:t>
            </a:r>
          </a:p>
        </p:txBody>
      </p:sp>
      <p:sp>
        <p:nvSpPr>
          <p:cNvPr id="10" name="Subtitle 2">
            <a:extLst>
              <a:ext uri="{FF2B5EF4-FFF2-40B4-BE49-F238E27FC236}">
                <a16:creationId xmlns:a16="http://schemas.microsoft.com/office/drawing/2014/main" id="{B96CC2BB-DE93-A9D1-235C-0B7B2A5C1E6B}"/>
              </a:ext>
            </a:extLst>
          </p:cNvPr>
          <p:cNvSpPr>
            <a:spLocks noGrp="1"/>
          </p:cNvSpPr>
          <p:nvPr>
            <p:ph type="subTitle" idx="1"/>
          </p:nvPr>
        </p:nvSpPr>
        <p:spPr>
          <a:xfrm>
            <a:off x="1595270" y="3602038"/>
            <a:ext cx="9001463" cy="1655762"/>
          </a:xfrm>
        </p:spPr>
        <p:txBody>
          <a:bodyPr/>
          <a:lstStyle/>
          <a:p>
            <a:r>
              <a:rPr lang="en-US" sz="2000"/>
              <a:t>Christina Y. Weng, MD, MBA and Daniel F. Martin, MD</a:t>
            </a:r>
          </a:p>
          <a:p>
            <a:endParaRPr lang="en-US"/>
          </a:p>
        </p:txBody>
      </p:sp>
    </p:spTree>
    <p:extLst>
      <p:ext uri="{BB962C8B-B14F-4D97-AF65-F5344CB8AC3E}">
        <p14:creationId xmlns:p14="http://schemas.microsoft.com/office/powerpoint/2010/main" val="81272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B7E82D-F1BB-F2B7-78F1-60F587449587}"/>
              </a:ext>
            </a:extLst>
          </p:cNvPr>
          <p:cNvSpPr>
            <a:spLocks noGrp="1"/>
          </p:cNvSpPr>
          <p:nvPr>
            <p:ph type="title"/>
          </p:nvPr>
        </p:nvSpPr>
        <p:spPr/>
        <p:txBody>
          <a:bodyPr/>
          <a:lstStyle/>
          <a:p>
            <a:r>
              <a:rPr lang="en-US"/>
              <a:t>Number of Participants by Location</a:t>
            </a:r>
          </a:p>
        </p:txBody>
      </p:sp>
      <p:pic>
        <p:nvPicPr>
          <p:cNvPr id="2052" name="Picture 4">
            <a:extLst>
              <a:ext uri="{FF2B5EF4-FFF2-40B4-BE49-F238E27FC236}">
                <a16:creationId xmlns:a16="http://schemas.microsoft.com/office/drawing/2014/main" id="{6255707D-119C-55A5-A7D4-0E3A0B21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28303" y="1143000"/>
            <a:ext cx="10317377" cy="54863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5063D463-B9EF-366F-EDF7-9FE6B91B7ED0}"/>
              </a:ext>
            </a:extLst>
          </p:cNvPr>
          <p:cNvGraphicFramePr>
            <a:graphicFrameLocks noGrp="1"/>
          </p:cNvGraphicFramePr>
          <p:nvPr/>
        </p:nvGraphicFramePr>
        <p:xfrm>
          <a:off x="6881600" y="1405510"/>
          <a:ext cx="2044752" cy="419100"/>
        </p:xfrm>
        <a:graphic>
          <a:graphicData uri="http://schemas.openxmlformats.org/drawingml/2006/table">
            <a:tbl>
              <a:tblPr firstRow="1" firstCol="1" bandRow="1">
                <a:tableStyleId>{0505E3EF-67EA-436B-97B2-0124C06EBD24}</a:tableStyleId>
              </a:tblPr>
              <a:tblGrid>
                <a:gridCol w="681584">
                  <a:extLst>
                    <a:ext uri="{9D8B030D-6E8A-4147-A177-3AD203B41FA5}">
                      <a16:colId xmlns:a16="http://schemas.microsoft.com/office/drawing/2014/main" val="3631486679"/>
                    </a:ext>
                  </a:extLst>
                </a:gridCol>
                <a:gridCol w="681584">
                  <a:extLst>
                    <a:ext uri="{9D8B030D-6E8A-4147-A177-3AD203B41FA5}">
                      <a16:colId xmlns:a16="http://schemas.microsoft.com/office/drawing/2014/main" val="251687974"/>
                    </a:ext>
                  </a:extLst>
                </a:gridCol>
                <a:gridCol w="681584">
                  <a:extLst>
                    <a:ext uri="{9D8B030D-6E8A-4147-A177-3AD203B41FA5}">
                      <a16:colId xmlns:a16="http://schemas.microsoft.com/office/drawing/2014/main" val="801714386"/>
                    </a:ext>
                  </a:extLst>
                </a:gridCol>
              </a:tblGrid>
              <a:tr h="209550">
                <a:tc>
                  <a:txBody>
                    <a:bodyPr/>
                    <a:lstStyle/>
                    <a:p>
                      <a:pPr marL="0" marR="0" algn="ctr"/>
                      <a:r>
                        <a:rPr lang="en-US" sz="1100">
                          <a:effectLst/>
                          <a:latin typeface="Arial" panose="020B0604020202020204" pitchFamily="34" charset="0"/>
                          <a:ea typeface="Calibri" panose="020F0502020204030204" pitchFamily="34" charset="0"/>
                          <a:cs typeface="Arial" panose="020B0604020202020204" pitchFamily="34" charset="0"/>
                        </a:rPr>
                        <a:t>Province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a:effectLst/>
                          <a:latin typeface="Arial" panose="020B0604020202020204" pitchFamily="34" charset="0"/>
                          <a:ea typeface="Calibri" panose="020F0502020204030204" pitchFamily="34" charset="0"/>
                          <a:cs typeface="Arial" panose="020B0604020202020204" pitchFamily="34" charset="0"/>
                        </a:rPr>
                        <a:t># Pts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a:effectLst/>
                          <a:latin typeface="Arial" panose="020B0604020202020204" pitchFamily="34" charset="0"/>
                          <a:ea typeface="Calibri" panose="020F0502020204030204" pitchFamily="34" charset="0"/>
                          <a:cs typeface="Arial" panose="020B0604020202020204" pitchFamily="34" charset="0"/>
                        </a:rPr>
                        <a:t># Sites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74873626"/>
                  </a:ext>
                </a:extLst>
              </a:tr>
              <a:tr h="209550">
                <a:tc>
                  <a:txBody>
                    <a:bodyPr/>
                    <a:lstStyle/>
                    <a:p>
                      <a:pPr marL="0" marR="0" algn="ctr"/>
                      <a:r>
                        <a:rPr lang="en-US" sz="1100">
                          <a:effectLst/>
                          <a:latin typeface="Arial" panose="020B0604020202020204" pitchFamily="34" charset="0"/>
                          <a:cs typeface="Arial" panose="020B0604020202020204" pitchFamily="34" charset="0"/>
                        </a:rPr>
                        <a:t>ON</a:t>
                      </a:r>
                      <a:endParaRPr lang="en-US" sz="100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a:effectLst/>
                          <a:latin typeface="Arial" panose="020B0604020202020204" pitchFamily="34" charset="0"/>
                          <a:ea typeface="Aptos" panose="020B0004020202020204" pitchFamily="34" charset="0"/>
                          <a:cs typeface="Arial" panose="020B0604020202020204" pitchFamily="34" charset="0"/>
                        </a:rPr>
                        <a:t>11</a:t>
                      </a:r>
                      <a:endParaRPr lang="en-US" sz="100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a:effectLst/>
                          <a:latin typeface="Arial" panose="020B0604020202020204" pitchFamily="34" charset="0"/>
                          <a:ea typeface="Aptos" panose="020B0004020202020204" pitchFamily="34" charset="0"/>
                          <a:cs typeface="Arial" panose="020B0604020202020204" pitchFamily="34" charset="0"/>
                        </a:rPr>
                        <a:t>2</a:t>
                      </a:r>
                      <a:endParaRPr lang="en-US" sz="100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89495349"/>
                  </a:ext>
                </a:extLst>
              </a:tr>
            </a:tbl>
          </a:graphicData>
        </a:graphic>
      </p:graphicFrame>
    </p:spTree>
    <p:extLst>
      <p:ext uri="{BB962C8B-B14F-4D97-AF65-F5344CB8AC3E}">
        <p14:creationId xmlns:p14="http://schemas.microsoft.com/office/powerpoint/2010/main" val="228487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0088-0980-BC19-6932-18EC53F1A99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0539E6-BAD1-032D-DCBC-CB000989878E}"/>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Current Retina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3DFE780D-A099-41A9-170B-5C7A5B26AFA7}"/>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844A89-8ECB-0955-E8C6-6D57B822AA0F}"/>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710E2378-6550-A4AF-A87D-86059E448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3C815F7-0283-FF06-A765-BCDA034B74A2}"/>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AO</a:t>
            </a: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 </a:t>
            </a:r>
          </a:p>
        </p:txBody>
      </p:sp>
      <p:grpSp>
        <p:nvGrpSpPr>
          <p:cNvPr id="2" name="Group 1">
            <a:extLst>
              <a:ext uri="{FF2B5EF4-FFF2-40B4-BE49-F238E27FC236}">
                <a16:creationId xmlns:a16="http://schemas.microsoft.com/office/drawing/2014/main" id="{CB1BEB89-BF5D-B21D-D28D-278CC5A42553}"/>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3AC82418-561C-0383-E881-F8C0D7191F5F}"/>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2020F351-CDBF-C7A8-354E-9D4519C36B48}"/>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FD55D1BA-6B75-389B-06B7-2233F5125727}"/>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58F6DB7D-F3C3-CB54-6692-4724CC52769D}"/>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222224AE-DA7B-AF00-9274-AC124E9256FC}"/>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F745F72D-7F83-728F-8796-B1E4CA37654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0" name="TextBox 19">
              <a:extLst>
                <a:ext uri="{FF2B5EF4-FFF2-40B4-BE49-F238E27FC236}">
                  <a16:creationId xmlns:a16="http://schemas.microsoft.com/office/drawing/2014/main" id="{34B0B2FC-0A29-6FB7-6FF5-6E9D7A42CD41}"/>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D9DBC951-9DC6-9A9B-A609-C3DB875A0CB8}"/>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25779330-7F90-3E46-D4B0-05053CAEDD48}"/>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6874228A-D91B-19BA-63B4-8592B5CC16DE}"/>
              </a:ext>
            </a:extLst>
          </p:cNvPr>
          <p:cNvSpPr txBox="1"/>
          <p:nvPr/>
        </p:nvSpPr>
        <p:spPr>
          <a:xfrm>
            <a:off x="3055800" y="4832991"/>
            <a:ext cx="8961119" cy="830997"/>
          </a:xfrm>
          <a:prstGeom prst="rect">
            <a:avLst/>
          </a:prstGeom>
          <a:noFill/>
        </p:spPr>
        <p:txBody>
          <a:bodyPr wrap="square" rtlCol="0">
            <a:spAutoFit/>
          </a:bodyPr>
          <a:lstStyle/>
          <a:p>
            <a:r>
              <a:rPr lang="en-US" sz="2400"/>
              <a:t>Home OCT-Guided Treatment versus Treat and Extend for the Management of Neovascular AMD. </a:t>
            </a:r>
            <a:r>
              <a:rPr lang="en-US" sz="2400" b="1"/>
              <a:t>Recruiting</a:t>
            </a:r>
            <a:r>
              <a:rPr lang="en-US" sz="2400"/>
              <a:t> </a:t>
            </a:r>
            <a:endParaRPr lang="en-US" sz="2400" b="1"/>
          </a:p>
        </p:txBody>
      </p:sp>
    </p:spTree>
    <p:extLst>
      <p:ext uri="{BB962C8B-B14F-4D97-AF65-F5344CB8AC3E}">
        <p14:creationId xmlns:p14="http://schemas.microsoft.com/office/powerpoint/2010/main" val="2968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2C69-5E2D-A3E2-B0E8-06AE6E889808}"/>
              </a:ext>
            </a:extLst>
          </p:cNvPr>
          <p:cNvSpPr>
            <a:spLocks noGrp="1"/>
          </p:cNvSpPr>
          <p:nvPr>
            <p:ph type="title"/>
          </p:nvPr>
        </p:nvSpPr>
        <p:spPr>
          <a:xfrm>
            <a:off x="0" y="1"/>
            <a:ext cx="12192000" cy="1580928"/>
          </a:xfrm>
        </p:spPr>
        <p:txBody>
          <a:bodyPr>
            <a:normAutofit/>
          </a:bodyPr>
          <a:lstStyle/>
          <a:p>
            <a:pPr algn="ctr"/>
            <a:r>
              <a:rPr lang="en-US" sz="4400">
                <a:cs typeface="Arial"/>
              </a:rPr>
              <a:t>Notal Home OCT</a:t>
            </a:r>
          </a:p>
        </p:txBody>
      </p:sp>
      <p:grpSp>
        <p:nvGrpSpPr>
          <p:cNvPr id="13" name="Group 12">
            <a:extLst>
              <a:ext uri="{FF2B5EF4-FFF2-40B4-BE49-F238E27FC236}">
                <a16:creationId xmlns:a16="http://schemas.microsoft.com/office/drawing/2014/main" id="{C6D94A99-9CD9-37E3-512B-22F0C28814AB}"/>
              </a:ext>
            </a:extLst>
          </p:cNvPr>
          <p:cNvGrpSpPr/>
          <p:nvPr/>
        </p:nvGrpSpPr>
        <p:grpSpPr>
          <a:xfrm>
            <a:off x="2861253" y="1722342"/>
            <a:ext cx="2310884" cy="1442985"/>
            <a:chOff x="9774831" y="4447128"/>
            <a:chExt cx="2310884" cy="1442985"/>
          </a:xfrm>
        </p:grpSpPr>
        <p:pic>
          <p:nvPicPr>
            <p:cNvPr id="4" name="Picture 16">
              <a:extLst>
                <a:ext uri="{FF2B5EF4-FFF2-40B4-BE49-F238E27FC236}">
                  <a16:creationId xmlns:a16="http://schemas.microsoft.com/office/drawing/2014/main" id="{E0AF1007-1450-3DAC-54F8-0D79D00E2E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5" name="Picture 16">
              <a:extLst>
                <a:ext uri="{FF2B5EF4-FFF2-40B4-BE49-F238E27FC236}">
                  <a16:creationId xmlns:a16="http://schemas.microsoft.com/office/drawing/2014/main" id="{44D6953E-FD12-FB6E-1911-DAF13B9051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6" name="Picture 16">
              <a:extLst>
                <a:ext uri="{FF2B5EF4-FFF2-40B4-BE49-F238E27FC236}">
                  <a16:creationId xmlns:a16="http://schemas.microsoft.com/office/drawing/2014/main" id="{A01DF340-26EE-FA77-0739-D8775BF5B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7" name="Picture 16">
              <a:extLst>
                <a:ext uri="{FF2B5EF4-FFF2-40B4-BE49-F238E27FC236}">
                  <a16:creationId xmlns:a16="http://schemas.microsoft.com/office/drawing/2014/main" id="{4552AAE3-8B91-5655-1E04-1DD347B8B5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8" name="Straight Arrow Connector 7">
              <a:extLst>
                <a:ext uri="{FF2B5EF4-FFF2-40B4-BE49-F238E27FC236}">
                  <a16:creationId xmlns:a16="http://schemas.microsoft.com/office/drawing/2014/main" id="{0B091486-9A86-84C6-3F98-FF2C0243C21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28C2E6-ABA8-EBA7-2477-5FB1F9635820}"/>
                </a:ext>
              </a:extLst>
            </p:cNvPr>
            <p:cNvSpPr txBox="1"/>
            <p:nvPr/>
          </p:nvSpPr>
          <p:spPr>
            <a:xfrm>
              <a:off x="9774831" y="5428448"/>
              <a:ext cx="101487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10" name="Straight Arrow Connector 9">
              <a:extLst>
                <a:ext uri="{FF2B5EF4-FFF2-40B4-BE49-F238E27FC236}">
                  <a16:creationId xmlns:a16="http://schemas.microsoft.com/office/drawing/2014/main" id="{267E1787-625C-AC25-669B-FFECA2DB3F06}"/>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6">
              <a:extLst>
                <a:ext uri="{FF2B5EF4-FFF2-40B4-BE49-F238E27FC236}">
                  <a16:creationId xmlns:a16="http://schemas.microsoft.com/office/drawing/2014/main" id="{45566DF3-265A-5B49-A606-98FA1CADEB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12" name="TextBox 11">
              <a:extLst>
                <a:ext uri="{FF2B5EF4-FFF2-40B4-BE49-F238E27FC236}">
                  <a16:creationId xmlns:a16="http://schemas.microsoft.com/office/drawing/2014/main" id="{6A412049-FC4C-563D-4CA8-1757A4FCFEBD}"/>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14" name="TextBox 13">
            <a:extLst>
              <a:ext uri="{FF2B5EF4-FFF2-40B4-BE49-F238E27FC236}">
                <a16:creationId xmlns:a16="http://schemas.microsoft.com/office/drawing/2014/main" id="{CF8600C8-D449-B95D-7228-049A443550F0}"/>
              </a:ext>
            </a:extLst>
          </p:cNvPr>
          <p:cNvSpPr txBox="1"/>
          <p:nvPr/>
        </p:nvSpPr>
        <p:spPr>
          <a:xfrm>
            <a:off x="204482" y="1873536"/>
            <a:ext cx="2438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Patients Acquire Daily OCT Scans</a:t>
            </a:r>
          </a:p>
        </p:txBody>
      </p:sp>
      <p:grpSp>
        <p:nvGrpSpPr>
          <p:cNvPr id="15" name="Group 14">
            <a:extLst>
              <a:ext uri="{FF2B5EF4-FFF2-40B4-BE49-F238E27FC236}">
                <a16:creationId xmlns:a16="http://schemas.microsoft.com/office/drawing/2014/main" id="{6D548953-695D-EF35-4531-71619BF22194}"/>
              </a:ext>
            </a:extLst>
          </p:cNvPr>
          <p:cNvGrpSpPr/>
          <p:nvPr/>
        </p:nvGrpSpPr>
        <p:grpSpPr>
          <a:xfrm>
            <a:off x="6272445" y="1752222"/>
            <a:ext cx="2310884" cy="1442985"/>
            <a:chOff x="9774831" y="4447128"/>
            <a:chExt cx="2310884" cy="1442985"/>
          </a:xfrm>
        </p:grpSpPr>
        <p:pic>
          <p:nvPicPr>
            <p:cNvPr id="16" name="Picture 16">
              <a:extLst>
                <a:ext uri="{FF2B5EF4-FFF2-40B4-BE49-F238E27FC236}">
                  <a16:creationId xmlns:a16="http://schemas.microsoft.com/office/drawing/2014/main" id="{4B8142F0-ACB1-8820-E9A0-40F5662A66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17" name="Picture 16">
              <a:extLst>
                <a:ext uri="{FF2B5EF4-FFF2-40B4-BE49-F238E27FC236}">
                  <a16:creationId xmlns:a16="http://schemas.microsoft.com/office/drawing/2014/main" id="{E8A0A7FB-E368-C380-7C0B-DB8BD0485D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18" name="Picture 16">
              <a:extLst>
                <a:ext uri="{FF2B5EF4-FFF2-40B4-BE49-F238E27FC236}">
                  <a16:creationId xmlns:a16="http://schemas.microsoft.com/office/drawing/2014/main" id="{BE9787D8-F1BD-61D3-C376-A75D340046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19" name="Picture 16">
              <a:extLst>
                <a:ext uri="{FF2B5EF4-FFF2-40B4-BE49-F238E27FC236}">
                  <a16:creationId xmlns:a16="http://schemas.microsoft.com/office/drawing/2014/main" id="{4E574995-6AE3-DE99-4044-210665D029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20" name="Straight Arrow Connector 19">
              <a:extLst>
                <a:ext uri="{FF2B5EF4-FFF2-40B4-BE49-F238E27FC236}">
                  <a16:creationId xmlns:a16="http://schemas.microsoft.com/office/drawing/2014/main" id="{214C56DC-9F81-DB64-E35D-9A8F9265D9C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2A9DC09-604C-03F5-5A6E-E309B2791EBA}"/>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22" name="Straight Arrow Connector 21">
              <a:extLst>
                <a:ext uri="{FF2B5EF4-FFF2-40B4-BE49-F238E27FC236}">
                  <a16:creationId xmlns:a16="http://schemas.microsoft.com/office/drawing/2014/main" id="{D4C4F808-D425-2549-A8A0-4AF7448935FF}"/>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16">
              <a:extLst>
                <a:ext uri="{FF2B5EF4-FFF2-40B4-BE49-F238E27FC236}">
                  <a16:creationId xmlns:a16="http://schemas.microsoft.com/office/drawing/2014/main" id="{ABCBBC28-F340-E6DF-5D78-273248DB95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24" name="TextBox 23">
              <a:extLst>
                <a:ext uri="{FF2B5EF4-FFF2-40B4-BE49-F238E27FC236}">
                  <a16:creationId xmlns:a16="http://schemas.microsoft.com/office/drawing/2014/main" id="{73C0BF76-7477-F8E2-C665-FF9AA02EE6D3}"/>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grpSp>
        <p:nvGrpSpPr>
          <p:cNvPr id="25" name="Group 24">
            <a:extLst>
              <a:ext uri="{FF2B5EF4-FFF2-40B4-BE49-F238E27FC236}">
                <a16:creationId xmlns:a16="http://schemas.microsoft.com/office/drawing/2014/main" id="{9285CF03-26EF-4D97-6B73-ED7FB35DCAE8}"/>
              </a:ext>
            </a:extLst>
          </p:cNvPr>
          <p:cNvGrpSpPr/>
          <p:nvPr/>
        </p:nvGrpSpPr>
        <p:grpSpPr>
          <a:xfrm>
            <a:off x="9744824" y="1638517"/>
            <a:ext cx="2310884" cy="1442985"/>
            <a:chOff x="9774831" y="4447128"/>
            <a:chExt cx="2310884" cy="1442985"/>
          </a:xfrm>
        </p:grpSpPr>
        <p:pic>
          <p:nvPicPr>
            <p:cNvPr id="26" name="Picture 16">
              <a:extLst>
                <a:ext uri="{FF2B5EF4-FFF2-40B4-BE49-F238E27FC236}">
                  <a16:creationId xmlns:a16="http://schemas.microsoft.com/office/drawing/2014/main" id="{00E41592-08BB-BA1F-23A6-93E3A35B98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27" name="Picture 26">
              <a:extLst>
                <a:ext uri="{FF2B5EF4-FFF2-40B4-BE49-F238E27FC236}">
                  <a16:creationId xmlns:a16="http://schemas.microsoft.com/office/drawing/2014/main" id="{0FFA430B-2DFE-089C-9A3C-86F994F12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28" name="Picture 16">
              <a:extLst>
                <a:ext uri="{FF2B5EF4-FFF2-40B4-BE49-F238E27FC236}">
                  <a16:creationId xmlns:a16="http://schemas.microsoft.com/office/drawing/2014/main" id="{2FB78BBC-E92E-1E89-3BDF-3C48239A7C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29" name="Picture 16">
              <a:extLst>
                <a:ext uri="{FF2B5EF4-FFF2-40B4-BE49-F238E27FC236}">
                  <a16:creationId xmlns:a16="http://schemas.microsoft.com/office/drawing/2014/main" id="{11008AB3-2580-B2C1-D3C8-D606EF221B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30" name="Straight Arrow Connector 29">
              <a:extLst>
                <a:ext uri="{FF2B5EF4-FFF2-40B4-BE49-F238E27FC236}">
                  <a16:creationId xmlns:a16="http://schemas.microsoft.com/office/drawing/2014/main" id="{359E3419-2A5C-BBDD-7A24-5BC1E731DA4C}"/>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FDEBAF-7EE9-92A0-2C7A-9E16D92DD9BD}"/>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32" name="Straight Arrow Connector 31">
              <a:extLst>
                <a:ext uri="{FF2B5EF4-FFF2-40B4-BE49-F238E27FC236}">
                  <a16:creationId xmlns:a16="http://schemas.microsoft.com/office/drawing/2014/main" id="{93C62EE8-5C0A-8066-176E-258532A46049}"/>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Picture 16">
              <a:extLst>
                <a:ext uri="{FF2B5EF4-FFF2-40B4-BE49-F238E27FC236}">
                  <a16:creationId xmlns:a16="http://schemas.microsoft.com/office/drawing/2014/main" id="{69CDD86A-BCD1-8E5D-E124-1E70CA5572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34" name="TextBox 33">
              <a:extLst>
                <a:ext uri="{FF2B5EF4-FFF2-40B4-BE49-F238E27FC236}">
                  <a16:creationId xmlns:a16="http://schemas.microsoft.com/office/drawing/2014/main" id="{A11D2D65-1519-649E-0C77-61B5A83066EE}"/>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35" name="TextBox 34">
            <a:extLst>
              <a:ext uri="{FF2B5EF4-FFF2-40B4-BE49-F238E27FC236}">
                <a16:creationId xmlns:a16="http://schemas.microsoft.com/office/drawing/2014/main" id="{C92531FF-1F91-7B72-C789-C0126F938AEA}"/>
              </a:ext>
            </a:extLst>
          </p:cNvPr>
          <p:cNvSpPr txBox="1"/>
          <p:nvPr/>
        </p:nvSpPr>
        <p:spPr>
          <a:xfrm>
            <a:off x="274490" y="3237221"/>
            <a:ext cx="21686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AI detects fluids, provides quantified spatial fluid maps</a:t>
            </a:r>
          </a:p>
        </p:txBody>
      </p:sp>
      <p:pic>
        <p:nvPicPr>
          <p:cNvPr id="36" name="Picture 35">
            <a:extLst>
              <a:ext uri="{FF2B5EF4-FFF2-40B4-BE49-F238E27FC236}">
                <a16:creationId xmlns:a16="http://schemas.microsoft.com/office/drawing/2014/main" id="{6A9F0B14-F04A-28E5-4244-817B388C8967}"/>
              </a:ext>
            </a:extLst>
          </p:cNvPr>
          <p:cNvPicPr>
            <a:picLocks noChangeAspect="1"/>
          </p:cNvPicPr>
          <p:nvPr/>
        </p:nvPicPr>
        <p:blipFill rotWithShape="1">
          <a:blip r:embed="rId3"/>
          <a:srcRect t="1373" b="-1373"/>
          <a:stretch/>
        </p:blipFill>
        <p:spPr>
          <a:xfrm>
            <a:off x="6189478" y="3225169"/>
            <a:ext cx="1642940" cy="1327496"/>
          </a:xfrm>
          <a:prstGeom prst="rect">
            <a:avLst/>
          </a:prstGeom>
        </p:spPr>
      </p:pic>
      <p:pic>
        <p:nvPicPr>
          <p:cNvPr id="37" name="Picture 36">
            <a:extLst>
              <a:ext uri="{FF2B5EF4-FFF2-40B4-BE49-F238E27FC236}">
                <a16:creationId xmlns:a16="http://schemas.microsoft.com/office/drawing/2014/main" id="{3E484596-EFAF-5D51-65B5-011FA1EB1868}"/>
              </a:ext>
            </a:extLst>
          </p:cNvPr>
          <p:cNvPicPr>
            <a:picLocks noChangeAspect="1"/>
          </p:cNvPicPr>
          <p:nvPr/>
        </p:nvPicPr>
        <p:blipFill rotWithShape="1">
          <a:blip r:embed="rId4"/>
          <a:srcRect t="2746"/>
          <a:stretch/>
        </p:blipFill>
        <p:spPr>
          <a:xfrm>
            <a:off x="2855585" y="3245882"/>
            <a:ext cx="1642940" cy="1314778"/>
          </a:xfrm>
          <a:prstGeom prst="rect">
            <a:avLst/>
          </a:prstGeom>
        </p:spPr>
      </p:pic>
      <p:pic>
        <p:nvPicPr>
          <p:cNvPr id="38" name="Picture 37">
            <a:extLst>
              <a:ext uri="{FF2B5EF4-FFF2-40B4-BE49-F238E27FC236}">
                <a16:creationId xmlns:a16="http://schemas.microsoft.com/office/drawing/2014/main" id="{DC59839F-9013-2CC6-11C8-F5F97EFAE563}"/>
              </a:ext>
            </a:extLst>
          </p:cNvPr>
          <p:cNvPicPr>
            <a:picLocks noChangeAspect="1"/>
          </p:cNvPicPr>
          <p:nvPr/>
        </p:nvPicPr>
        <p:blipFill rotWithShape="1">
          <a:blip r:embed="rId5"/>
          <a:srcRect t="2462"/>
          <a:stretch/>
        </p:blipFill>
        <p:spPr>
          <a:xfrm>
            <a:off x="9573944" y="3257921"/>
            <a:ext cx="1556476" cy="1249517"/>
          </a:xfrm>
          <a:prstGeom prst="rect">
            <a:avLst/>
          </a:prstGeom>
        </p:spPr>
      </p:pic>
      <p:sp>
        <p:nvSpPr>
          <p:cNvPr id="39" name="TextBox 38">
            <a:extLst>
              <a:ext uri="{FF2B5EF4-FFF2-40B4-BE49-F238E27FC236}">
                <a16:creationId xmlns:a16="http://schemas.microsoft.com/office/drawing/2014/main" id="{B89C824F-EF78-DB63-0BB8-81955F90E6BE}"/>
              </a:ext>
            </a:extLst>
          </p:cNvPr>
          <p:cNvSpPr txBox="1"/>
          <p:nvPr/>
        </p:nvSpPr>
        <p:spPr>
          <a:xfrm>
            <a:off x="274490" y="5083340"/>
            <a:ext cx="23689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Total volume for each day is mapped to fluid volume trajectory</a:t>
            </a:r>
          </a:p>
        </p:txBody>
      </p:sp>
      <p:pic>
        <p:nvPicPr>
          <p:cNvPr id="40" name="Picture 39">
            <a:extLst>
              <a:ext uri="{FF2B5EF4-FFF2-40B4-BE49-F238E27FC236}">
                <a16:creationId xmlns:a16="http://schemas.microsoft.com/office/drawing/2014/main" id="{E67C5B16-774D-446D-DC52-9AA061B97C73}"/>
              </a:ext>
            </a:extLst>
          </p:cNvPr>
          <p:cNvPicPr>
            <a:picLocks noChangeAspect="1"/>
          </p:cNvPicPr>
          <p:nvPr/>
        </p:nvPicPr>
        <p:blipFill rotWithShape="1">
          <a:blip r:embed="rId6"/>
          <a:srcRect t="6474"/>
          <a:stretch/>
        </p:blipFill>
        <p:spPr>
          <a:xfrm>
            <a:off x="2838318" y="4922303"/>
            <a:ext cx="8492547" cy="1307532"/>
          </a:xfrm>
          <a:prstGeom prst="rect">
            <a:avLst/>
          </a:prstGeom>
        </p:spPr>
      </p:pic>
      <p:cxnSp>
        <p:nvCxnSpPr>
          <p:cNvPr id="42" name="Straight Arrow Connector 41">
            <a:extLst>
              <a:ext uri="{FF2B5EF4-FFF2-40B4-BE49-F238E27FC236}">
                <a16:creationId xmlns:a16="http://schemas.microsoft.com/office/drawing/2014/main" id="{94CD85DE-3C4F-524D-7E0E-3344B4620B55}"/>
              </a:ext>
            </a:extLst>
          </p:cNvPr>
          <p:cNvCxnSpPr/>
          <p:nvPr/>
        </p:nvCxnSpPr>
        <p:spPr>
          <a:xfrm>
            <a:off x="2764675" y="6357842"/>
            <a:ext cx="84925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092FDEC-082F-4E3B-D286-B5B8D30CAF8D}"/>
              </a:ext>
            </a:extLst>
          </p:cNvPr>
          <p:cNvSpPr txBox="1"/>
          <p:nvPr/>
        </p:nvSpPr>
        <p:spPr>
          <a:xfrm>
            <a:off x="6259155" y="6503793"/>
            <a:ext cx="16822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effectLst/>
                <a:uLnTx/>
                <a:uFillTx/>
                <a:latin typeface="Calibri" panose="020F0502020204030204"/>
                <a:ea typeface="+mn-ea"/>
                <a:cs typeface="+mn-cs"/>
              </a:rPr>
              <a:t>days</a:t>
            </a:r>
          </a:p>
        </p:txBody>
      </p:sp>
    </p:spTree>
    <p:extLst>
      <p:ext uri="{BB962C8B-B14F-4D97-AF65-F5344CB8AC3E}">
        <p14:creationId xmlns:p14="http://schemas.microsoft.com/office/powerpoint/2010/main" val="19368442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76400"/>
          </a:xfrm>
        </p:spPr>
        <p:txBody>
          <a:bodyPr>
            <a:normAutofit/>
          </a:bodyPr>
          <a:lstStyle/>
          <a:p>
            <a:r>
              <a:rPr lang="en-US">
                <a:cs typeface="Arial"/>
              </a:rPr>
              <a:t>Summary of Rationale</a:t>
            </a:r>
          </a:p>
        </p:txBody>
      </p:sp>
      <p:sp>
        <p:nvSpPr>
          <p:cNvPr id="3" name="Content Placeholder 2"/>
          <p:cNvSpPr>
            <a:spLocks noGrp="1"/>
          </p:cNvSpPr>
          <p:nvPr>
            <p:ph idx="1"/>
          </p:nvPr>
        </p:nvSpPr>
        <p:spPr>
          <a:xfrm>
            <a:off x="623459" y="1600200"/>
            <a:ext cx="11046815" cy="4901184"/>
          </a:xfrm>
        </p:spPr>
        <p:txBody>
          <a:bodyPr>
            <a:noAutofit/>
          </a:bodyPr>
          <a:lstStyle/>
          <a:p>
            <a:pPr marL="467995" indent="-467995">
              <a:buClr>
                <a:schemeClr val="accent2">
                  <a:lumMod val="60000"/>
                  <a:lumOff val="40000"/>
                </a:schemeClr>
              </a:buClr>
            </a:pPr>
            <a:r>
              <a:rPr lang="en-US" sz="2200" kern="0">
                <a:cs typeface="Arial"/>
              </a:rPr>
              <a:t>A large randomized trial is needed to determine the role of Home OCT in clinical practice</a:t>
            </a:r>
          </a:p>
          <a:p>
            <a:pPr marL="467995" indent="-467995">
              <a:buClr>
                <a:schemeClr val="accent2">
                  <a:lumMod val="60000"/>
                  <a:lumOff val="40000"/>
                </a:schemeClr>
              </a:buClr>
            </a:pPr>
            <a:r>
              <a:rPr lang="en-US" sz="2200" kern="0">
                <a:cs typeface="Arial"/>
              </a:rPr>
              <a:t>This trial will also provide guidance for using Home OCT </a:t>
            </a:r>
          </a:p>
          <a:p>
            <a:pPr marL="925195" lvl="1" indent="-467995">
              <a:buClr>
                <a:schemeClr val="accent2">
                  <a:lumMod val="60000"/>
                  <a:lumOff val="40000"/>
                </a:schemeClr>
              </a:buClr>
            </a:pPr>
            <a:r>
              <a:rPr lang="en-US" sz="2200" kern="0">
                <a:cs typeface="Arial"/>
              </a:rPr>
              <a:t>Setting fluid thresholds </a:t>
            </a:r>
          </a:p>
          <a:p>
            <a:pPr marL="925195" lvl="1" indent="-467995">
              <a:buClr>
                <a:schemeClr val="accent2">
                  <a:lumMod val="60000"/>
                  <a:lumOff val="40000"/>
                </a:schemeClr>
              </a:buClr>
            </a:pPr>
            <a:r>
              <a:rPr lang="en-US" sz="2200" kern="0">
                <a:cs typeface="Arial"/>
              </a:rPr>
              <a:t>Rules for bringing participants into the office for assessment</a:t>
            </a:r>
          </a:p>
          <a:p>
            <a:pPr marL="467995" indent="-467995">
              <a:buClr>
                <a:schemeClr val="accent2">
                  <a:lumMod val="60000"/>
                  <a:lumOff val="40000"/>
                </a:schemeClr>
              </a:buClr>
            </a:pPr>
            <a:r>
              <a:rPr lang="en-US" sz="2200" kern="0">
                <a:cs typeface="Arial"/>
              </a:rPr>
              <a:t>It is important to understand visual acuity outcomes and visit and injection frequencies using a Home OCT-guided treatment strategy versus Treat and Extend (T&amp;E), the most common regimen used in clinical practice</a:t>
            </a:r>
          </a:p>
          <a:p>
            <a:pPr marL="0" indent="0">
              <a:buNone/>
            </a:pPr>
            <a:r>
              <a:rPr lang="en-US" kern="0">
                <a:cs typeface="Arial"/>
              </a:rPr>
              <a:t> </a:t>
            </a:r>
          </a:p>
          <a:p>
            <a:pPr marL="467995" indent="-467995"/>
            <a:endParaRPr lang="en-US" sz="2400" kern="0">
              <a:latin typeface="Arial" panose="020B0604020202020204" pitchFamily="34" charset="0"/>
              <a:cs typeface="Arial" panose="020B0604020202020204" pitchFamily="34" charset="0"/>
            </a:endParaRPr>
          </a:p>
          <a:p>
            <a:pPr marL="467995" indent="-467995"/>
            <a:endParaRPr lang="en-US" sz="2000">
              <a:cs typeface="Arial"/>
            </a:endParaRPr>
          </a:p>
        </p:txBody>
      </p:sp>
      <p:sp>
        <p:nvSpPr>
          <p:cNvPr id="7" name="Slide Number Placeholder 3">
            <a:extLst>
              <a:ext uri="{FF2B5EF4-FFF2-40B4-BE49-F238E27FC236}">
                <a16:creationId xmlns:a16="http://schemas.microsoft.com/office/drawing/2014/main" id="{81D26B64-BB1A-059C-084A-4EAEDD1F53B0}"/>
              </a:ext>
            </a:extLst>
          </p:cNvPr>
          <p:cNvSpPr>
            <a:spLocks noGrp="1"/>
          </p:cNvSpPr>
          <p:nvPr>
            <p:ph type="sldNum" sz="quarter" idx="12"/>
          </p:nvPr>
        </p:nvSpPr>
        <p:spPr/>
        <p:txBody>
          <a:bodyPr/>
          <a:lstStyle/>
          <a:p>
            <a:pPr>
              <a:defRPr/>
            </a:pPr>
            <a:fld id="{C3C2799D-32D5-4870-A0B5-9802DC66A87E}" type="slidenum">
              <a:rPr lang="en-US" smtClean="0"/>
              <a:pPr>
                <a:defRPr/>
              </a:pPr>
              <a:t>122</a:t>
            </a:fld>
            <a:endParaRPr lang="en-US"/>
          </a:p>
        </p:txBody>
      </p:sp>
    </p:spTree>
    <p:extLst>
      <p:ext uri="{BB962C8B-B14F-4D97-AF65-F5344CB8AC3E}">
        <p14:creationId xmlns:p14="http://schemas.microsoft.com/office/powerpoint/2010/main" val="14384459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1B2F-09DC-40EB-981D-0FA0254F44ED}"/>
              </a:ext>
            </a:extLst>
          </p:cNvPr>
          <p:cNvSpPr>
            <a:spLocks noGrp="1"/>
          </p:cNvSpPr>
          <p:nvPr>
            <p:ph type="title"/>
          </p:nvPr>
        </p:nvSpPr>
        <p:spPr/>
        <p:txBody>
          <a:bodyPr>
            <a:normAutofit/>
          </a:bodyPr>
          <a:lstStyle/>
          <a:p>
            <a:r>
              <a:rPr lang="en-US"/>
              <a:t>Objectives</a:t>
            </a:r>
          </a:p>
        </p:txBody>
      </p:sp>
      <p:sp>
        <p:nvSpPr>
          <p:cNvPr id="3" name="Content Placeholder 2">
            <a:extLst>
              <a:ext uri="{FF2B5EF4-FFF2-40B4-BE49-F238E27FC236}">
                <a16:creationId xmlns:a16="http://schemas.microsoft.com/office/drawing/2014/main" id="{A4FB5DCF-E892-40E7-835D-D7F7FBE292C1}"/>
              </a:ext>
            </a:extLst>
          </p:cNvPr>
          <p:cNvSpPr>
            <a:spLocks noGrp="1"/>
          </p:cNvSpPr>
          <p:nvPr>
            <p:ph idx="1"/>
          </p:nvPr>
        </p:nvSpPr>
        <p:spPr>
          <a:xfrm>
            <a:off x="604276" y="1180907"/>
            <a:ext cx="11503070" cy="5562600"/>
          </a:xfrm>
        </p:spPr>
        <p:txBody>
          <a:bodyPr>
            <a:noAutofit/>
          </a:bodyPr>
          <a:lstStyle/>
          <a:p>
            <a:pPr>
              <a:spcBef>
                <a:spcPts val="0"/>
              </a:spcBef>
            </a:pPr>
            <a:r>
              <a:rPr lang="en-US" sz="2400">
                <a:effectLst/>
                <a:ea typeface="Times New Roman" panose="02020603050405020304" pitchFamily="18" charset="0"/>
              </a:rPr>
              <a:t>Primary</a:t>
            </a:r>
          </a:p>
          <a:p>
            <a:pPr lvl="1">
              <a:spcBef>
                <a:spcPts val="0"/>
              </a:spcBef>
            </a:pPr>
            <a:r>
              <a:rPr lang="en-US">
                <a:effectLst/>
                <a:ea typeface="Times New Roman" panose="02020603050405020304" pitchFamily="18" charset="0"/>
              </a:rPr>
              <a:t>Determine if Home OCT results in 1) better visual acuity outcomes and/or 2) fewer number of injections over 104 weeks compared with T&amp;E</a:t>
            </a:r>
            <a:endParaRPr lang="en-US" sz="1800">
              <a:effectLst/>
              <a:ea typeface="Times New Roman" panose="02020603050405020304" pitchFamily="18" charset="0"/>
            </a:endParaRPr>
          </a:p>
          <a:p>
            <a:pPr>
              <a:spcBef>
                <a:spcPts val="0"/>
              </a:spcBef>
            </a:pPr>
            <a:r>
              <a:rPr lang="en-US" sz="2400">
                <a:effectLst/>
                <a:ea typeface="Times New Roman" panose="02020603050405020304" pitchFamily="18" charset="0"/>
              </a:rPr>
              <a:t>Secondary</a:t>
            </a:r>
          </a:p>
          <a:p>
            <a:pPr lvl="1">
              <a:spcBef>
                <a:spcPts val="0"/>
              </a:spcBef>
              <a:spcAft>
                <a:spcPts val="600"/>
              </a:spcAft>
            </a:pPr>
            <a:r>
              <a:rPr lang="en-US">
                <a:effectLst/>
                <a:ea typeface="Times New Roman" panose="02020603050405020304" pitchFamily="18" charset="0"/>
              </a:rPr>
              <a:t>Compare the number of visits</a:t>
            </a:r>
          </a:p>
          <a:p>
            <a:pPr lvl="1">
              <a:spcBef>
                <a:spcPts val="0"/>
              </a:spcBef>
              <a:spcAft>
                <a:spcPts val="600"/>
              </a:spcAft>
            </a:pPr>
            <a:r>
              <a:rPr lang="en-US">
                <a:effectLst/>
                <a:ea typeface="Times New Roman" panose="02020603050405020304" pitchFamily="18" charset="0"/>
              </a:rPr>
              <a:t>Compare the rates of development of fibrosis and of macular atrophy</a:t>
            </a:r>
          </a:p>
          <a:p>
            <a:pPr lvl="1">
              <a:spcBef>
                <a:spcPts val="0"/>
              </a:spcBef>
              <a:spcAft>
                <a:spcPts val="600"/>
              </a:spcAft>
            </a:pPr>
            <a:r>
              <a:rPr lang="en-US">
                <a:effectLst/>
                <a:ea typeface="Times New Roman" panose="02020603050405020304" pitchFamily="18" charset="0"/>
              </a:rPr>
              <a:t>Understand fluid dynamics in the retina (Home OCT group)</a:t>
            </a:r>
          </a:p>
          <a:p>
            <a:pPr lvl="1">
              <a:spcBef>
                <a:spcPts val="0"/>
              </a:spcBef>
              <a:spcAft>
                <a:spcPts val="600"/>
              </a:spcAft>
            </a:pPr>
            <a:r>
              <a:rPr lang="en-US">
                <a:effectLst/>
                <a:ea typeface="Times New Roman" panose="02020603050405020304" pitchFamily="18" charset="0"/>
              </a:rPr>
              <a:t>Understand the distribution of injection intervals </a:t>
            </a:r>
          </a:p>
          <a:p>
            <a:pPr lvl="1">
              <a:spcBef>
                <a:spcPts val="0"/>
              </a:spcBef>
              <a:spcAft>
                <a:spcPts val="600"/>
              </a:spcAft>
            </a:pPr>
            <a:r>
              <a:rPr lang="en-US">
                <a:effectLst/>
                <a:ea typeface="Times New Roman" panose="02020603050405020304" pitchFamily="18" charset="0"/>
              </a:rPr>
              <a:t>Compare participant- and site-reported outcomes related to treatment and monitoring burden</a:t>
            </a:r>
          </a:p>
          <a:p>
            <a:pPr lvl="1">
              <a:spcBef>
                <a:spcPts val="0"/>
              </a:spcBef>
              <a:spcAft>
                <a:spcPts val="600"/>
              </a:spcAft>
            </a:pPr>
            <a:r>
              <a:rPr lang="en-US">
                <a:effectLst/>
                <a:ea typeface="Times New Roman" panose="02020603050405020304" pitchFamily="18" charset="0"/>
              </a:rPr>
              <a:t>Compare cost over 2 years</a:t>
            </a:r>
            <a:endParaRPr lang="en-US"/>
          </a:p>
        </p:txBody>
      </p:sp>
      <p:sp>
        <p:nvSpPr>
          <p:cNvPr id="4" name="Slide Number Placeholder 3">
            <a:extLst>
              <a:ext uri="{FF2B5EF4-FFF2-40B4-BE49-F238E27FC236}">
                <a16:creationId xmlns:a16="http://schemas.microsoft.com/office/drawing/2014/main" id="{0AD53382-464F-41D4-B25F-DC22C398E65C}"/>
              </a:ext>
            </a:extLst>
          </p:cNvPr>
          <p:cNvSpPr>
            <a:spLocks noGrp="1"/>
          </p:cNvSpPr>
          <p:nvPr>
            <p:ph type="sldNum" sz="quarter" idx="12"/>
          </p:nvPr>
        </p:nvSpPr>
        <p:spPr/>
        <p:txBody>
          <a:bodyPr/>
          <a:lstStyle/>
          <a:p>
            <a:pPr>
              <a:defRPr/>
            </a:pPr>
            <a:fld id="{C3C2799D-32D5-4870-A0B5-9802DC66A87E}" type="slidenum">
              <a:rPr lang="en-US" smtClean="0"/>
              <a:pPr>
                <a:defRPr/>
              </a:pPr>
              <a:t>123</a:t>
            </a:fld>
            <a:endParaRPr lang="en-US"/>
          </a:p>
        </p:txBody>
      </p:sp>
    </p:spTree>
    <p:extLst>
      <p:ext uri="{BB962C8B-B14F-4D97-AF65-F5344CB8AC3E}">
        <p14:creationId xmlns:p14="http://schemas.microsoft.com/office/powerpoint/2010/main" val="24176460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827822" y="4353936"/>
            <a:ext cx="533400" cy="56197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0" y="0"/>
            <a:ext cx="12192000" cy="1601688"/>
          </a:xfrm>
        </p:spPr>
        <p:txBody>
          <a:bodyPr/>
          <a:lstStyle/>
          <a:p>
            <a:pPr>
              <a:defRPr/>
            </a:pPr>
            <a:r>
              <a:rPr lang="en-US" sz="4400"/>
              <a:t>Protocol AO: Home OCT vs. T&amp;E</a:t>
            </a:r>
            <a:endParaRPr lang="en-US" sz="2800"/>
          </a:p>
        </p:txBody>
      </p:sp>
      <p:sp>
        <p:nvSpPr>
          <p:cNvPr id="13" name="Slide Number Placeholder 3">
            <a:extLst>
              <a:ext uri="{FF2B5EF4-FFF2-40B4-BE49-F238E27FC236}">
                <a16:creationId xmlns:a16="http://schemas.microsoft.com/office/drawing/2014/main" id="{A9B9D479-E403-3FA8-67A3-3C07E517E4D8}"/>
              </a:ext>
            </a:extLst>
          </p:cNvPr>
          <p:cNvSpPr>
            <a:spLocks noGrp="1"/>
          </p:cNvSpPr>
          <p:nvPr>
            <p:ph type="sldNum" sz="quarter" idx="12"/>
          </p:nvPr>
        </p:nvSpPr>
        <p:spPr/>
        <p:txBody>
          <a:bodyPr/>
          <a:lstStyle/>
          <a:p>
            <a:pPr>
              <a:defRPr/>
            </a:pPr>
            <a:fld id="{C3C2799D-32D5-4870-A0B5-9802DC66A87E}" type="slidenum">
              <a:rPr lang="en-US" smtClean="0"/>
              <a:pPr>
                <a:defRPr/>
              </a:pPr>
              <a:t>124</a:t>
            </a:fld>
            <a:endParaRPr lang="en-US"/>
          </a:p>
        </p:txBody>
      </p:sp>
      <p:sp>
        <p:nvSpPr>
          <p:cNvPr id="8" name="Text Box 14"/>
          <p:cNvSpPr txBox="1">
            <a:spLocks noChangeArrowheads="1"/>
          </p:cNvSpPr>
          <p:nvPr/>
        </p:nvSpPr>
        <p:spPr bwMode="auto">
          <a:xfrm>
            <a:off x="1824941" y="2313755"/>
            <a:ext cx="8539162" cy="2031325"/>
          </a:xfrm>
          <a:prstGeom prst="rect">
            <a:avLst/>
          </a:prstGeom>
          <a:solidFill>
            <a:srgbClr val="000000"/>
          </a:solidFill>
          <a:ln w="25400">
            <a:solidFill>
              <a:srgbClr val="FFFFFF"/>
            </a:solidFill>
            <a:miter lim="800000"/>
            <a:headEnd/>
            <a:tailEnd/>
          </a:ln>
        </p:spPr>
        <p:txBody>
          <a:bodyPr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Inclusion Criteria:</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Age ≥ 50 years </a:t>
            </a:r>
          </a:p>
          <a:p>
            <a:pPr lvl="2" indent="-285750" defTabSz="914400">
              <a:buClr>
                <a:srgbClr val="FFC000"/>
              </a:buClr>
              <a:buFont typeface="Wingdings" panose="05000000000000000000" pitchFamily="2" charset="2"/>
              <a:buChar char="§"/>
              <a:defRPr/>
            </a:pPr>
            <a:r>
              <a:rPr kumimoji="0" lang="en-US" sz="1800" b="1" i="0" u="none" strike="noStrike" kern="1200" cap="none" spc="0" normalizeH="0" baseline="0" noProof="0">
                <a:ln>
                  <a:noFill/>
                </a:ln>
                <a:solidFill>
                  <a:srgbClr val="F8F8F8"/>
                </a:solidFill>
                <a:effectLst/>
                <a:uLnTx/>
                <a:uFillTx/>
                <a:latin typeface="Arial"/>
                <a:ea typeface="+mn-ea"/>
                <a:cs typeface="+mn-cs"/>
              </a:rPr>
              <a:t>Best corrected E-ETDRS VA </a:t>
            </a:r>
            <a:r>
              <a:rPr lang="en-US" b="1">
                <a:solidFill>
                  <a:srgbClr val="F8F8F8"/>
                </a:solidFill>
                <a:latin typeface="Arial"/>
              </a:rPr>
              <a:t>≥24 letters (20/320 or better)</a:t>
            </a:r>
          </a:p>
          <a:p>
            <a:pPr lvl="2" indent="-285750" defTabSz="914400">
              <a:buClr>
                <a:srgbClr val="FFC000"/>
              </a:buClr>
              <a:buFont typeface="Wingdings" panose="05000000000000000000" pitchFamily="2" charset="2"/>
              <a:buChar char="§"/>
              <a:defRPr/>
            </a:pPr>
            <a:r>
              <a:rPr lang="en-US" b="1">
                <a:solidFill>
                  <a:srgbClr val="F8F8F8"/>
                </a:solidFill>
                <a:latin typeface="Arial"/>
              </a:rPr>
              <a:t>Active MNV lesion (IRF or SRF in center 3 mm diameter circle on OCT) secondary to AMD</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 1 drusen (&gt;63 microns) in either eye OR late AMD (MNV or macular atrophy) in the other eye</a:t>
            </a:r>
          </a:p>
        </p:txBody>
      </p:sp>
      <p:sp>
        <p:nvSpPr>
          <p:cNvPr id="7177" name="Text Box 14"/>
          <p:cNvSpPr txBox="1">
            <a:spLocks noChangeArrowheads="1"/>
          </p:cNvSpPr>
          <p:nvPr/>
        </p:nvSpPr>
        <p:spPr bwMode="auto">
          <a:xfrm>
            <a:off x="2590800" y="1499587"/>
            <a:ext cx="7162800" cy="707886"/>
          </a:xfrm>
          <a:prstGeom prst="rect">
            <a:avLst/>
          </a:prstGeom>
          <a:solidFill>
            <a:srgbClr val="000000"/>
          </a:solidFill>
          <a:ln w="25400">
            <a:solidFill>
              <a:srgbClr val="FFFFFF"/>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Multi-Center Randomized Clinical Trial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600 Eyes from 80 Sites</a:t>
            </a:r>
          </a:p>
        </p:txBody>
      </p:sp>
      <p:sp>
        <p:nvSpPr>
          <p:cNvPr id="11" name="Rectangle 11"/>
          <p:cNvSpPr>
            <a:spLocks noChangeArrowheads="1"/>
          </p:cNvSpPr>
          <p:nvPr/>
        </p:nvSpPr>
        <p:spPr bwMode="auto">
          <a:xfrm>
            <a:off x="3156980" y="4686259"/>
            <a:ext cx="2611654" cy="707886"/>
          </a:xfrm>
          <a:prstGeom prst="rect">
            <a:avLst/>
          </a:prstGeom>
          <a:solidFill>
            <a:schemeClr val="accent1"/>
          </a:solidFill>
          <a:ln>
            <a:solidFill>
              <a:schemeClr val="accent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Treat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and Extend</a:t>
            </a:r>
          </a:p>
        </p:txBody>
      </p:sp>
      <p:sp>
        <p:nvSpPr>
          <p:cNvPr id="12" name="Rectangle 11"/>
          <p:cNvSpPr>
            <a:spLocks noChangeArrowheads="1"/>
          </p:cNvSpPr>
          <p:nvPr/>
        </p:nvSpPr>
        <p:spPr bwMode="auto">
          <a:xfrm>
            <a:off x="6441122" y="4667406"/>
            <a:ext cx="2611654" cy="707886"/>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Home OCT-Guided Treatment</a:t>
            </a:r>
          </a:p>
        </p:txBody>
      </p:sp>
      <p:sp>
        <p:nvSpPr>
          <p:cNvPr id="3" name="Rectangle 2">
            <a:extLst>
              <a:ext uri="{FF2B5EF4-FFF2-40B4-BE49-F238E27FC236}">
                <a16:creationId xmlns:a16="http://schemas.microsoft.com/office/drawing/2014/main" id="{F6DA4474-30D4-4091-9F95-81730DC21B60}"/>
              </a:ext>
            </a:extLst>
          </p:cNvPr>
          <p:cNvSpPr/>
          <p:nvPr/>
        </p:nvSpPr>
        <p:spPr>
          <a:xfrm>
            <a:off x="1370029" y="5505815"/>
            <a:ext cx="9451942" cy="707886"/>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0" lang="en-US" sz="2000" b="1" i="0" u="none" strike="noStrike" kern="1200" cap="none" spc="0" normalizeH="0" baseline="0" noProof="0">
                <a:ln>
                  <a:noFill/>
                </a:ln>
                <a:solidFill>
                  <a:srgbClr val="000000"/>
                </a:solidFill>
                <a:effectLst/>
                <a:uLnTx/>
                <a:uFillTx/>
                <a:latin typeface="Arial" pitchFamily="34" charset="0"/>
                <a:ea typeface="+mn-ea"/>
                <a:cs typeface="Arial" pitchFamily="34" charset="0"/>
              </a:rPr>
              <a:t>Co-primary </a:t>
            </a:r>
            <a:r>
              <a:rPr lang="en-US" sz="2000" b="1">
                <a:solidFill>
                  <a:srgbClr val="000000"/>
                </a:solidFill>
                <a:latin typeface="Arial" pitchFamily="34" charset="0"/>
                <a:cs typeface="Arial" pitchFamily="34" charset="0"/>
              </a:rPr>
              <a:t>o</a:t>
            </a:r>
            <a:r>
              <a:rPr kumimoji="0" lang="en-US" sz="2000" b="1" i="0" u="none" strike="noStrike" kern="1200" cap="none" spc="0" normalizeH="0" baseline="0" noProof="0" err="1">
                <a:ln>
                  <a:noFill/>
                </a:ln>
                <a:solidFill>
                  <a:srgbClr val="000000"/>
                </a:solidFill>
                <a:effectLst/>
                <a:uLnTx/>
                <a:uFillTx/>
                <a:latin typeface="Arial" pitchFamily="34" charset="0"/>
                <a:ea typeface="+mn-ea"/>
                <a:cs typeface="Arial" pitchFamily="34" charset="0"/>
              </a:rPr>
              <a:t>utcom</a:t>
            </a:r>
            <a:r>
              <a:rPr lang="en-US" sz="2000" b="1">
                <a:solidFill>
                  <a:srgbClr val="000000"/>
                </a:solidFill>
                <a:latin typeface="Arial" pitchFamily="34" charset="0"/>
                <a:cs typeface="Arial" pitchFamily="34" charset="0"/>
              </a:rPr>
              <a:t>es: Superiority comparison of mean change in visual acuity and number of injections from baseline to 104 weeks</a:t>
            </a:r>
            <a:endParaRPr lang="en-US" sz="2000"/>
          </a:p>
        </p:txBody>
      </p:sp>
      <p:sp>
        <p:nvSpPr>
          <p:cNvPr id="14" name="Rectangular Callout 1">
            <a:extLst>
              <a:ext uri="{FF2B5EF4-FFF2-40B4-BE49-F238E27FC236}">
                <a16:creationId xmlns:a16="http://schemas.microsoft.com/office/drawing/2014/main" id="{C5AE9BA0-219B-99B9-AF20-29D0CB7E64C1}"/>
              </a:ext>
            </a:extLst>
          </p:cNvPr>
          <p:cNvSpPr/>
          <p:nvPr/>
        </p:nvSpPr>
        <p:spPr bwMode="auto">
          <a:xfrm>
            <a:off x="9430404" y="2992557"/>
            <a:ext cx="2514600" cy="1905000"/>
          </a:xfrm>
          <a:prstGeom prst="wedgeRectCallout">
            <a:avLst>
              <a:gd name="adj1" fmla="val -64897"/>
              <a:gd name="adj2" fmla="val 83959"/>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400" b="1">
                <a:solidFill>
                  <a:schemeClr val="bg1"/>
                </a:solidFill>
                <a:latin typeface="Arial" charset="0"/>
              </a:rPr>
              <a:t>All eyes </a:t>
            </a:r>
          </a:p>
          <a:p>
            <a:pPr algn="ctr" defTabSz="914400" eaLnBrk="0" fontAlgn="base" hangingPunct="0">
              <a:spcBef>
                <a:spcPct val="0"/>
              </a:spcBef>
              <a:spcAft>
                <a:spcPct val="0"/>
              </a:spcAft>
            </a:pPr>
            <a:r>
              <a:rPr lang="en-US" sz="2400" b="1">
                <a:solidFill>
                  <a:schemeClr val="bg1"/>
                </a:solidFill>
                <a:latin typeface="Arial" charset="0"/>
              </a:rPr>
              <a:t>will receive </a:t>
            </a:r>
          </a:p>
          <a:p>
            <a:pPr algn="ctr" defTabSz="914400" eaLnBrk="0" fontAlgn="base" hangingPunct="0">
              <a:spcBef>
                <a:spcPct val="0"/>
              </a:spcBef>
              <a:spcAft>
                <a:spcPct val="0"/>
              </a:spcAft>
            </a:pPr>
            <a:r>
              <a:rPr lang="en-US" sz="2400" b="1" err="1">
                <a:solidFill>
                  <a:schemeClr val="bg1"/>
                </a:solidFill>
                <a:latin typeface="Arial" charset="0"/>
              </a:rPr>
              <a:t>Faricimab</a:t>
            </a:r>
            <a:endParaRPr lang="en-US" sz="2400" b="1">
              <a:solidFill>
                <a:schemeClr val="bg1"/>
              </a:solidFill>
              <a:latin typeface="Arial" charset="0"/>
            </a:endParaRPr>
          </a:p>
        </p:txBody>
      </p:sp>
    </p:spTree>
    <p:extLst>
      <p:ext uri="{BB962C8B-B14F-4D97-AF65-F5344CB8AC3E}">
        <p14:creationId xmlns:p14="http://schemas.microsoft.com/office/powerpoint/2010/main" val="447454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C4E9-7A0F-E14C-B5F3-30944697D9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3BA1C3-6088-DFDF-05C9-98595D76F1C9}"/>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Current Retina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2B133A4-C05E-1630-AD20-7AB2778AFC39}"/>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F7B19B-512C-9A83-278C-B5ACA7A08758}"/>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C7DBAA9E-5952-B1B4-6658-B708EDE94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FEA80C0A-40CF-A4A0-ED74-2F32853BBA27}"/>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AL</a:t>
            </a: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 </a:t>
            </a:r>
          </a:p>
        </p:txBody>
      </p:sp>
      <p:grpSp>
        <p:nvGrpSpPr>
          <p:cNvPr id="2" name="Group 1">
            <a:extLst>
              <a:ext uri="{FF2B5EF4-FFF2-40B4-BE49-F238E27FC236}">
                <a16:creationId xmlns:a16="http://schemas.microsoft.com/office/drawing/2014/main" id="{7D7E1C33-FF14-7600-C50B-73ECEFA00BAE}"/>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6A36B2D3-514F-8B0D-E556-C010DCEBDB5B}"/>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4810D952-C6C6-5F28-6FE4-043A90B8E211}"/>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4FF79D46-A42B-9F2B-E61C-5EFA88036614}"/>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C1581BE7-3E98-0B24-7663-89F37BD49B01}"/>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1B5CDE96-8656-D12C-7626-F4EE5BA59A3C}"/>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C353CC3A-24A4-3078-5C63-9BB8A0F349E6}"/>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0" name="TextBox 19">
              <a:extLst>
                <a:ext uri="{FF2B5EF4-FFF2-40B4-BE49-F238E27FC236}">
                  <a16:creationId xmlns:a16="http://schemas.microsoft.com/office/drawing/2014/main" id="{8145AB79-953F-5433-6A6D-E656BB86375B}"/>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B6A5FAD8-9C4D-2BCE-F5CF-314285E49A28}"/>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3F7D24D2-AB6B-35BF-5ED8-44880B6A4CBA}"/>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995F82EF-0ACE-DBA2-79DD-E1649CFCC277}"/>
              </a:ext>
            </a:extLst>
          </p:cNvPr>
          <p:cNvSpPr txBox="1"/>
          <p:nvPr/>
        </p:nvSpPr>
        <p:spPr>
          <a:xfrm>
            <a:off x="2992756" y="4491104"/>
            <a:ext cx="8961119" cy="1569660"/>
          </a:xfrm>
          <a:prstGeom prst="rect">
            <a:avLst/>
          </a:prstGeom>
          <a:noFill/>
        </p:spPr>
        <p:txBody>
          <a:bodyPr wrap="square" rtlCol="0">
            <a:spAutoFit/>
          </a:bodyPr>
          <a:lstStyle/>
          <a:p>
            <a:r>
              <a:rPr lang="en-US" sz="2400"/>
              <a:t>Randomized Clinical Trial Evaluating Intravitreal </a:t>
            </a:r>
            <a:r>
              <a:rPr lang="en-US" sz="2400" err="1"/>
              <a:t>Faricimab</a:t>
            </a:r>
            <a:r>
              <a:rPr lang="en-US" sz="2400"/>
              <a:t> Injections or Fluocinolone Acetonide Intravitreal Implants vs Observation for Prevention of Visual Acuity Loss due to Radiation Retinopathy. </a:t>
            </a:r>
            <a:r>
              <a:rPr lang="en-US" sz="2400" b="1"/>
              <a:t>Recruiting</a:t>
            </a:r>
            <a:r>
              <a:rPr lang="en-US" sz="2400"/>
              <a:t> </a:t>
            </a:r>
            <a:endParaRPr lang="en-US" sz="2400" b="1"/>
          </a:p>
        </p:txBody>
      </p:sp>
    </p:spTree>
    <p:extLst>
      <p:ext uri="{BB962C8B-B14F-4D97-AF65-F5344CB8AC3E}">
        <p14:creationId xmlns:p14="http://schemas.microsoft.com/office/powerpoint/2010/main" val="15592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592824"/>
          </a:xfrm>
        </p:spPr>
        <p:txBody>
          <a:bodyPr anchor="ctr">
            <a:normAutofit/>
          </a:bodyPr>
          <a:lstStyle/>
          <a:p>
            <a:r>
              <a:rPr lang="en-US">
                <a:solidFill>
                  <a:schemeClr val="accent2">
                    <a:lumMod val="60000"/>
                    <a:lumOff val="40000"/>
                  </a:schemeClr>
                </a:solidFill>
              </a:rPr>
              <a:t>Radiation Retinopathy (RR)</a:t>
            </a:r>
          </a:p>
        </p:txBody>
      </p:sp>
      <p:sp>
        <p:nvSpPr>
          <p:cNvPr id="5" name="TextBox 4"/>
          <p:cNvSpPr txBox="1"/>
          <p:nvPr/>
        </p:nvSpPr>
        <p:spPr>
          <a:xfrm>
            <a:off x="614265" y="1592826"/>
            <a:ext cx="10963469" cy="4708981"/>
          </a:xfrm>
          <a:prstGeom prst="rect">
            <a:avLst/>
          </a:prstGeom>
          <a:noFill/>
        </p:spPr>
        <p:txBody>
          <a:bodyPr wrap="square" lIns="91440" tIns="45720" rIns="91440" bIns="45720" rtlCol="0" anchor="t">
            <a:spAutoFit/>
          </a:bodyPr>
          <a:lstStyle/>
          <a:p>
            <a:pPr marL="457200" indent="-457200" defTabSz="257175">
              <a:spcAft>
                <a:spcPts val="800"/>
              </a:spcAft>
              <a:buClr>
                <a:srgbClr val="FFC000"/>
              </a:buClr>
              <a:buFont typeface="Wingdings" panose="05000000000000000000" pitchFamily="2" charset="2"/>
              <a:buChar char="Ø"/>
            </a:pPr>
            <a:r>
              <a:rPr lang="en-US" sz="2800" b="1">
                <a:latin typeface="Arial" panose="020B0604020202020204" pitchFamily="34" charset="0"/>
                <a:cs typeface="Arial" panose="020B0604020202020204" pitchFamily="34" charset="0"/>
              </a:rPr>
              <a:t>RR is a common complication after I-125 plaque brachytherapy for choroidal melanoma. </a:t>
            </a:r>
          </a:p>
          <a:p>
            <a:pPr marL="457200" indent="-457200" defTabSz="257175">
              <a:spcAft>
                <a:spcPts val="800"/>
              </a:spcAft>
              <a:buClr>
                <a:srgbClr val="FFC000"/>
              </a:buClr>
              <a:buFont typeface="Wingdings" panose="05000000000000000000" pitchFamily="2" charset="2"/>
              <a:buChar char="Ø"/>
            </a:pPr>
            <a:r>
              <a:rPr lang="en-US" sz="2800" b="1">
                <a:latin typeface="Arial"/>
                <a:cs typeface="Arial"/>
              </a:rPr>
              <a:t>Development is similar to other retinal vascular diseases and may include:</a:t>
            </a:r>
          </a:p>
          <a:p>
            <a:pPr marL="914400" lvl="1" indent="-457200" defTabSz="257175">
              <a:spcAft>
                <a:spcPts val="800"/>
              </a:spcAft>
              <a:buClr>
                <a:srgbClr val="FFC000"/>
              </a:buClr>
              <a:buFont typeface="Wingdings" panose="05000000000000000000" pitchFamily="2" charset="2"/>
              <a:buChar char="§"/>
            </a:pPr>
            <a:r>
              <a:rPr lang="en-US" sz="2400" b="1">
                <a:latin typeface="Arial"/>
                <a:cs typeface="Arial"/>
              </a:rPr>
              <a:t>Capillary leakage</a:t>
            </a:r>
          </a:p>
          <a:p>
            <a:pPr marL="914400" lvl="1" indent="-457200" defTabSz="257175">
              <a:spcAft>
                <a:spcPts val="800"/>
              </a:spcAft>
              <a:buClr>
                <a:srgbClr val="FFC000"/>
              </a:buClr>
              <a:buFont typeface="Wingdings" panose="05000000000000000000" pitchFamily="2" charset="2"/>
              <a:buChar char="§"/>
            </a:pPr>
            <a:r>
              <a:rPr lang="en-US" sz="2400" b="1">
                <a:latin typeface="Arial" panose="020B0604020202020204" pitchFamily="34" charset="0"/>
                <a:cs typeface="Arial" panose="020B0604020202020204" pitchFamily="34" charset="0"/>
              </a:rPr>
              <a:t>Macular edema</a:t>
            </a:r>
          </a:p>
          <a:p>
            <a:pPr marL="914400" lvl="1" indent="-457200" defTabSz="257175">
              <a:spcAft>
                <a:spcPts val="800"/>
              </a:spcAft>
              <a:buClr>
                <a:srgbClr val="FFC000"/>
              </a:buClr>
              <a:buFont typeface="Wingdings" panose="05000000000000000000" pitchFamily="2" charset="2"/>
              <a:buChar char="§"/>
            </a:pPr>
            <a:r>
              <a:rPr lang="en-US" sz="2400" b="1">
                <a:latin typeface="Arial" panose="020B0604020202020204" pitchFamily="34" charset="0"/>
                <a:cs typeface="Arial" panose="020B0604020202020204" pitchFamily="34" charset="0"/>
              </a:rPr>
              <a:t>Vision loss secondary to progressive macular and retinal ischemia. </a:t>
            </a:r>
          </a:p>
          <a:p>
            <a:pPr marL="457200" indent="-457200" defTabSz="257175">
              <a:spcAft>
                <a:spcPts val="800"/>
              </a:spcAft>
              <a:buClr>
                <a:srgbClr val="FFC000"/>
              </a:buClr>
              <a:buFont typeface="Wingdings" panose="05000000000000000000" pitchFamily="2" charset="2"/>
              <a:buChar char="Ø"/>
            </a:pPr>
            <a:r>
              <a:rPr lang="en-US" sz="2800" b="1">
                <a:latin typeface="Arial" panose="020B0604020202020204" pitchFamily="34" charset="0"/>
                <a:cs typeface="Arial" panose="020B0604020202020204" pitchFamily="34" charset="0"/>
              </a:rPr>
              <a:t>RR frequently progresses over time to profound vision loss.</a:t>
            </a:r>
          </a:p>
          <a:p>
            <a:pPr marL="914400" lvl="1" indent="-457200" defTabSz="257175">
              <a:spcAft>
                <a:spcPts val="800"/>
              </a:spcAft>
              <a:buClr>
                <a:srgbClr val="FFC000"/>
              </a:buClr>
              <a:buFont typeface="Wingdings" panose="05000000000000000000" pitchFamily="2" charset="2"/>
              <a:buChar char="§"/>
            </a:pPr>
            <a:r>
              <a:rPr lang="en-US" sz="2400" b="1">
                <a:latin typeface="Arial" panose="020B0604020202020204" pitchFamily="34" charset="0"/>
                <a:cs typeface="Arial" panose="020B0604020202020204" pitchFamily="34" charset="0"/>
              </a:rPr>
              <a:t>The Collaborative Ocular Melanoma Study (COMS) reported that at 3 years, only 43% of patients have VA better than 20/200.</a:t>
            </a:r>
          </a:p>
        </p:txBody>
      </p:sp>
    </p:spTree>
    <p:extLst>
      <p:ext uri="{BB962C8B-B14F-4D97-AF65-F5344CB8AC3E}">
        <p14:creationId xmlns:p14="http://schemas.microsoft.com/office/powerpoint/2010/main" val="98150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94E562-2FFE-47FC-9FC7-CEF8CD4D5382}"/>
              </a:ext>
            </a:extLst>
          </p:cNvPr>
          <p:cNvSpPr>
            <a:spLocks noGrp="1"/>
          </p:cNvSpPr>
          <p:nvPr>
            <p:ph idx="1"/>
          </p:nvPr>
        </p:nvSpPr>
        <p:spPr>
          <a:xfrm>
            <a:off x="609600" y="1606538"/>
            <a:ext cx="10972800" cy="5124462"/>
          </a:xfrm>
        </p:spPr>
        <p:txBody>
          <a:bodyPr>
            <a:normAutofit fontScale="77500" lnSpcReduction="20000"/>
          </a:bodyPr>
          <a:lstStyle/>
          <a:p>
            <a:pPr defTabSz="257175">
              <a:lnSpc>
                <a:spcPct val="150000"/>
              </a:lnSpc>
              <a:spcBef>
                <a:spcPts val="0"/>
              </a:spcBef>
            </a:pPr>
            <a:r>
              <a:rPr lang="en-US" sz="3600">
                <a:solidFill>
                  <a:schemeClr val="tx1"/>
                </a:solidFill>
              </a:rPr>
              <a:t>P</a:t>
            </a:r>
            <a:r>
              <a:rPr lang="en-US" sz="3600">
                <a:solidFill>
                  <a:schemeClr val="tx1"/>
                </a:solidFill>
                <a:effectLst/>
              </a:rPr>
              <a:t>revious studies suggest that anti-VEGF and steroids may each have a role in prevention of macular edema and vision loss associated with radiation retinopathy.  </a:t>
            </a:r>
          </a:p>
          <a:p>
            <a:pPr defTabSz="257175">
              <a:lnSpc>
                <a:spcPct val="150000"/>
              </a:lnSpc>
              <a:spcBef>
                <a:spcPts val="0"/>
              </a:spcBef>
            </a:pPr>
            <a:r>
              <a:rPr lang="en-US" sz="3600">
                <a:solidFill>
                  <a:schemeClr val="tx1"/>
                </a:solidFill>
                <a:effectLst/>
              </a:rPr>
              <a:t>A large randomized, controlled trial has not been performed</a:t>
            </a:r>
          </a:p>
          <a:p>
            <a:pPr defTabSz="257175">
              <a:lnSpc>
                <a:spcPct val="150000"/>
              </a:lnSpc>
              <a:spcBef>
                <a:spcPts val="0"/>
              </a:spcBef>
            </a:pPr>
            <a:r>
              <a:rPr lang="en-US" sz="3600">
                <a:solidFill>
                  <a:schemeClr val="tx1"/>
                </a:solidFill>
                <a:effectLst/>
              </a:rPr>
              <a:t>A treatment that prevents the development of RR would have important consequences for many eyes that are successfully treated for choroidal melanoma but are at risk to develop severe RR and vision loss over time.</a:t>
            </a:r>
          </a:p>
          <a:p>
            <a:pPr>
              <a:spcBef>
                <a:spcPts val="0"/>
              </a:spcBef>
            </a:pPr>
            <a:endParaRPr lang="en-US"/>
          </a:p>
        </p:txBody>
      </p:sp>
      <p:sp>
        <p:nvSpPr>
          <p:cNvPr id="6" name="Title 1">
            <a:extLst>
              <a:ext uri="{FF2B5EF4-FFF2-40B4-BE49-F238E27FC236}">
                <a16:creationId xmlns:a16="http://schemas.microsoft.com/office/drawing/2014/main" id="{09C9352A-1D32-444F-AD4F-D94A5FD51017}"/>
              </a:ext>
            </a:extLst>
          </p:cNvPr>
          <p:cNvSpPr txBox="1">
            <a:spLocks/>
          </p:cNvSpPr>
          <p:nvPr/>
        </p:nvSpPr>
        <p:spPr>
          <a:xfrm>
            <a:off x="1524000" y="3048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
        <p:nvSpPr>
          <p:cNvPr id="5" name="Title 4">
            <a:extLst>
              <a:ext uri="{FF2B5EF4-FFF2-40B4-BE49-F238E27FC236}">
                <a16:creationId xmlns:a16="http://schemas.microsoft.com/office/drawing/2014/main" id="{34F537B5-1FE7-6133-2337-50CB3FA152A0}"/>
              </a:ext>
            </a:extLst>
          </p:cNvPr>
          <p:cNvSpPr>
            <a:spLocks noGrp="1"/>
          </p:cNvSpPr>
          <p:nvPr>
            <p:ph type="title"/>
          </p:nvPr>
        </p:nvSpPr>
        <p:spPr/>
        <p:txBody>
          <a:bodyPr/>
          <a:lstStyle/>
          <a:p>
            <a:r>
              <a:rPr lang="en-US">
                <a:latin typeface="Arial"/>
                <a:cs typeface="Arial"/>
              </a:rPr>
              <a:t>Rationale</a:t>
            </a:r>
            <a:endParaRPr lang="en-US"/>
          </a:p>
        </p:txBody>
      </p:sp>
    </p:spTree>
    <p:extLst>
      <p:ext uri="{BB962C8B-B14F-4D97-AF65-F5344CB8AC3E}">
        <p14:creationId xmlns:p14="http://schemas.microsoft.com/office/powerpoint/2010/main" val="78828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F7BE0C-0245-D061-1B95-7C88C826B9BE}"/>
              </a:ext>
            </a:extLst>
          </p:cNvPr>
          <p:cNvSpPr>
            <a:spLocks noGrp="1"/>
          </p:cNvSpPr>
          <p:nvPr>
            <p:ph type="sldNum" sz="quarter" idx="12"/>
          </p:nvPr>
        </p:nvSpPr>
        <p:spPr/>
        <p:txBody>
          <a:bodyPr/>
          <a:lstStyle/>
          <a:p>
            <a:pPr>
              <a:defRPr/>
            </a:pPr>
            <a:fld id="{C3C2799D-32D5-4870-A0B5-9802DC66A87E}" type="slidenum">
              <a:rPr lang="en-US" smtClean="0"/>
              <a:pPr>
                <a:defRPr/>
              </a:pPr>
              <a:t>128</a:t>
            </a:fld>
            <a:endParaRPr lang="en-US"/>
          </a:p>
        </p:txBody>
      </p:sp>
      <p:sp>
        <p:nvSpPr>
          <p:cNvPr id="8" name="Rectangle: Diagonal Corners Rounded 7">
            <a:extLst>
              <a:ext uri="{FF2B5EF4-FFF2-40B4-BE49-F238E27FC236}">
                <a16:creationId xmlns:a16="http://schemas.microsoft.com/office/drawing/2014/main" id="{76BDABD9-AF6F-241A-F6A4-6F8D32F4C3FA}"/>
              </a:ext>
            </a:extLst>
          </p:cNvPr>
          <p:cNvSpPr/>
          <p:nvPr/>
        </p:nvSpPr>
        <p:spPr>
          <a:xfrm>
            <a:off x="854767" y="1616765"/>
            <a:ext cx="3260037" cy="4996070"/>
          </a:xfrm>
          <a:prstGeom prst="round2Diag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600"/>
              </a:spcBef>
              <a:spcAft>
                <a:spcPts val="1200"/>
              </a:spcAft>
              <a:buClr>
                <a:srgbClr val="FFC000"/>
              </a:buClr>
            </a:pPr>
            <a:r>
              <a:rPr lang="en-US" sz="2400" b="1">
                <a:solidFill>
                  <a:schemeClr val="bg2"/>
                </a:solidFill>
                <a:latin typeface="Arial" panose="020B0604020202020204" pitchFamily="34" charset="0"/>
                <a:cs typeface="Arial" panose="020B0604020202020204" pitchFamily="34" charset="0"/>
              </a:rPr>
              <a:t>Compare long-term VA outcomes in eyes treated with repeated anti-VEGF injections or sustained-release steroid with eyes initially observed and treated only if ME develops.</a:t>
            </a:r>
          </a:p>
        </p:txBody>
      </p:sp>
      <p:sp>
        <p:nvSpPr>
          <p:cNvPr id="9" name="Rectangle: Diagonal Corners Rounded 8">
            <a:extLst>
              <a:ext uri="{FF2B5EF4-FFF2-40B4-BE49-F238E27FC236}">
                <a16:creationId xmlns:a16="http://schemas.microsoft.com/office/drawing/2014/main" id="{EA30A81F-D2D4-73C3-E458-DCE4C644ED72}"/>
              </a:ext>
            </a:extLst>
          </p:cNvPr>
          <p:cNvSpPr/>
          <p:nvPr/>
        </p:nvSpPr>
        <p:spPr>
          <a:xfrm>
            <a:off x="4196767" y="1616765"/>
            <a:ext cx="3380779" cy="4996069"/>
          </a:xfrm>
          <a:prstGeom prst="round2Diag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a:solidFill>
                  <a:schemeClr val="bg2"/>
                </a:solidFill>
                <a:latin typeface="Arial" panose="020B0604020202020204" pitchFamily="34" charset="0"/>
                <a:cs typeface="Arial" panose="020B0604020202020204" pitchFamily="34" charset="0"/>
              </a:rPr>
              <a:t>Determine if treatment with repeated anti-VEGF or sustained-release steroid versus initial observation can prevent or alter the course of RR and its consequences, such as ME.</a:t>
            </a:r>
          </a:p>
        </p:txBody>
      </p:sp>
      <p:sp>
        <p:nvSpPr>
          <p:cNvPr id="10" name="Rectangle: Diagonal Corners Rounded 9">
            <a:extLst>
              <a:ext uri="{FF2B5EF4-FFF2-40B4-BE49-F238E27FC236}">
                <a16:creationId xmlns:a16="http://schemas.microsoft.com/office/drawing/2014/main" id="{138A4290-FC06-958F-918A-824D2F8E1482}"/>
              </a:ext>
            </a:extLst>
          </p:cNvPr>
          <p:cNvSpPr/>
          <p:nvPr/>
        </p:nvSpPr>
        <p:spPr>
          <a:xfrm>
            <a:off x="7659755" y="1616765"/>
            <a:ext cx="3260036" cy="4996067"/>
          </a:xfrm>
          <a:prstGeom prst="round2Diag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a:solidFill>
                  <a:schemeClr val="bg2"/>
                </a:solidFill>
                <a:latin typeface="Arial" panose="020B0604020202020204" pitchFamily="34" charset="0"/>
                <a:cs typeface="Arial" panose="020B0604020202020204" pitchFamily="34" charset="0"/>
              </a:rPr>
              <a:t>Evaluate the natural history of RR with frequent multimodal imaging.</a:t>
            </a:r>
          </a:p>
        </p:txBody>
      </p:sp>
      <p:sp>
        <p:nvSpPr>
          <p:cNvPr id="11" name="Isosceles Triangle 10">
            <a:extLst>
              <a:ext uri="{FF2B5EF4-FFF2-40B4-BE49-F238E27FC236}">
                <a16:creationId xmlns:a16="http://schemas.microsoft.com/office/drawing/2014/main" id="{2945A099-A8E5-FE96-B9E9-8B78F24084C3}"/>
              </a:ext>
            </a:extLst>
          </p:cNvPr>
          <p:cNvSpPr/>
          <p:nvPr/>
        </p:nvSpPr>
        <p:spPr>
          <a:xfrm rot="5400000">
            <a:off x="3671508" y="5864739"/>
            <a:ext cx="820328"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CB66FA7-ABFE-8107-7DCC-37A3AF96D8E0}"/>
              </a:ext>
            </a:extLst>
          </p:cNvPr>
          <p:cNvSpPr/>
          <p:nvPr/>
        </p:nvSpPr>
        <p:spPr>
          <a:xfrm rot="5400000">
            <a:off x="7130322" y="5864738"/>
            <a:ext cx="820330"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DA9E404-F2E7-30EE-3FF9-E369F0C5C845}"/>
              </a:ext>
            </a:extLst>
          </p:cNvPr>
          <p:cNvSpPr>
            <a:spLocks noGrp="1"/>
          </p:cNvSpPr>
          <p:nvPr>
            <p:ph type="title"/>
          </p:nvPr>
        </p:nvSpPr>
        <p:spPr/>
        <p:txBody>
          <a:bodyPr/>
          <a:lstStyle/>
          <a:p>
            <a:r>
              <a:rPr lang="en-US"/>
              <a:t>Objectives</a:t>
            </a:r>
          </a:p>
        </p:txBody>
      </p:sp>
    </p:spTree>
    <p:extLst>
      <p:ext uri="{BB962C8B-B14F-4D97-AF65-F5344CB8AC3E}">
        <p14:creationId xmlns:p14="http://schemas.microsoft.com/office/powerpoint/2010/main" val="78885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4">
            <a:extLst>
              <a:ext uri="{FF2B5EF4-FFF2-40B4-BE49-F238E27FC236}">
                <a16:creationId xmlns:a16="http://schemas.microsoft.com/office/drawing/2014/main" id="{A57A369E-95ED-424E-81A3-7BE099EF2FC2}"/>
              </a:ext>
            </a:extLst>
          </p:cNvPr>
          <p:cNvSpPr/>
          <p:nvPr/>
        </p:nvSpPr>
        <p:spPr>
          <a:xfrm rot="16200000">
            <a:off x="6873605" y="5002368"/>
            <a:ext cx="850741" cy="1469610"/>
          </a:xfrm>
          <a:prstGeom prst="downArrow">
            <a:avLst/>
          </a:prstGeom>
          <a:solidFill>
            <a:schemeClr val="tx1"/>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7" name="Down Arrow 14">
            <a:extLst>
              <a:ext uri="{FF2B5EF4-FFF2-40B4-BE49-F238E27FC236}">
                <a16:creationId xmlns:a16="http://schemas.microsoft.com/office/drawing/2014/main" id="{817010E0-2761-4E53-967E-B85EFD6EA725}"/>
              </a:ext>
            </a:extLst>
          </p:cNvPr>
          <p:cNvSpPr/>
          <p:nvPr/>
        </p:nvSpPr>
        <p:spPr>
          <a:xfrm rot="16200000">
            <a:off x="6873606" y="1966045"/>
            <a:ext cx="850741" cy="1469610"/>
          </a:xfrm>
          <a:prstGeom prst="downArrow">
            <a:avLst/>
          </a:prstGeom>
          <a:solidFill>
            <a:schemeClr val="accent6"/>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5" name="Down Arrow 14"/>
          <p:cNvSpPr/>
          <p:nvPr/>
        </p:nvSpPr>
        <p:spPr>
          <a:xfrm rot="16200000">
            <a:off x="6874108" y="3514400"/>
            <a:ext cx="850741" cy="1469610"/>
          </a:xfrm>
          <a:prstGeom prst="downArrow">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1101376"/>
          </a:xfrm>
        </p:spPr>
        <p:txBody>
          <a:bodyPr>
            <a:normAutofit/>
          </a:bodyPr>
          <a:lstStyle/>
          <a:p>
            <a:pPr>
              <a:defRPr/>
            </a:pPr>
            <a:r>
              <a:rPr lang="en-US"/>
              <a:t>Study Design</a:t>
            </a:r>
          </a:p>
        </p:txBody>
      </p:sp>
      <p:sp>
        <p:nvSpPr>
          <p:cNvPr id="4" name="Slide Number Placeholder 3"/>
          <p:cNvSpPr>
            <a:spLocks noGrp="1"/>
          </p:cNvSpPr>
          <p:nvPr>
            <p:ph type="sldNum" sz="quarter" idx="12"/>
          </p:nvPr>
        </p:nvSpPr>
        <p:spPr/>
        <p:txBody>
          <a:bodyPr/>
          <a:lstStyle/>
          <a:p>
            <a:pPr>
              <a:defRPr/>
            </a:pPr>
            <a:fld id="{C3C2799D-32D5-4870-A0B5-9802DC66A87E}" type="slidenum">
              <a:rPr lang="en-US" smtClean="0"/>
              <a:pPr>
                <a:defRPr/>
              </a:pPr>
              <a:t>129</a:t>
            </a:fld>
            <a:endParaRPr lang="en-US"/>
          </a:p>
        </p:txBody>
      </p:sp>
      <p:sp>
        <p:nvSpPr>
          <p:cNvPr id="8" name="Text Box 14"/>
          <p:cNvSpPr txBox="1">
            <a:spLocks noChangeArrowheads="1"/>
          </p:cNvSpPr>
          <p:nvPr/>
        </p:nvSpPr>
        <p:spPr bwMode="auto">
          <a:xfrm>
            <a:off x="950762" y="2081094"/>
            <a:ext cx="3941762" cy="4216539"/>
          </a:xfrm>
          <a:prstGeom prst="rect">
            <a:avLst/>
          </a:prstGeom>
          <a:solidFill>
            <a:srgbClr val="000000"/>
          </a:solidFill>
          <a:ln w="25400">
            <a:solidFill>
              <a:srgbClr val="FFFFFF"/>
            </a:solidFill>
            <a:miter lim="800000"/>
            <a:headEnd/>
            <a:tailEnd/>
          </a:ln>
        </p:spPr>
        <p:txBody>
          <a:bodyPr wrap="square">
            <a:spAutoFit/>
          </a:bodyPr>
          <a:lstStyle/>
          <a:p>
            <a:pPr lvl="0"/>
            <a:r>
              <a:rPr lang="en-US" sz="2400" b="1">
                <a:solidFill>
                  <a:schemeClr val="accent3">
                    <a:lumMod val="60000"/>
                    <a:lumOff val="40000"/>
                  </a:schemeClr>
                </a:solidFill>
                <a:latin typeface="Arial" pitchFamily="34" charset="0"/>
                <a:cs typeface="Arial" pitchFamily="34" charset="0"/>
              </a:rPr>
              <a:t>At least 1 eye that meets all the following criteria</a:t>
            </a:r>
            <a:r>
              <a:rPr lang="en-US" sz="2000" b="1">
                <a:solidFill>
                  <a:schemeClr val="accent3">
                    <a:lumMod val="60000"/>
                    <a:lumOff val="40000"/>
                  </a:schemeClr>
                </a:solidFill>
                <a:latin typeface="Arial" pitchFamily="34" charset="0"/>
                <a:cs typeface="Arial" pitchFamily="34" charset="0"/>
              </a:rPr>
              <a:t>:</a:t>
            </a:r>
          </a:p>
          <a:p>
            <a:pPr marL="342900" lvl="0" indent="-342900">
              <a:buClr>
                <a:srgbClr val="FFC000"/>
              </a:buClr>
              <a:buFont typeface="Wingdings" panose="05000000000000000000" pitchFamily="2" charset="2"/>
              <a:buChar char="§"/>
            </a:pPr>
            <a:r>
              <a:rPr lang="en-US" sz="2000" b="1">
                <a:latin typeface="Arial" pitchFamily="34" charset="0"/>
                <a:cs typeface="Arial" pitchFamily="34" charset="0"/>
              </a:rPr>
              <a:t>Primary choroidal melanoma receiving treatment with I-125 plaque</a:t>
            </a:r>
          </a:p>
          <a:p>
            <a:pPr marL="342900" lvl="0" indent="-342900">
              <a:buClr>
                <a:srgbClr val="FFC000"/>
              </a:buClr>
              <a:buFont typeface="Wingdings" panose="05000000000000000000" pitchFamily="2" charset="2"/>
              <a:buChar char="§"/>
            </a:pPr>
            <a:r>
              <a:rPr lang="en-US" sz="2000" b="1">
                <a:latin typeface="Arial" pitchFamily="34" charset="0"/>
                <a:cs typeface="Arial" pitchFamily="34" charset="0"/>
              </a:rPr>
              <a:t>Baseline VA ≥ 20/200</a:t>
            </a:r>
          </a:p>
          <a:p>
            <a:pPr marL="342900" indent="-342900">
              <a:buClr>
                <a:srgbClr val="FFC000"/>
              </a:buClr>
              <a:buFont typeface="Wingdings" panose="05000000000000000000" pitchFamily="2" charset="2"/>
              <a:buChar char="§"/>
            </a:pPr>
            <a:r>
              <a:rPr lang="en-US" sz="2000" b="1">
                <a:latin typeface="Arial" pitchFamily="34" charset="0"/>
                <a:cs typeface="Arial" pitchFamily="34" charset="0"/>
              </a:rPr>
              <a:t>Calculated planned dose to the macula ≥ 30 </a:t>
            </a:r>
            <a:r>
              <a:rPr lang="en-US" sz="2000" b="1" err="1">
                <a:latin typeface="Arial" pitchFamily="34" charset="0"/>
                <a:cs typeface="Arial" pitchFamily="34" charset="0"/>
              </a:rPr>
              <a:t>Gy</a:t>
            </a:r>
            <a:endParaRPr lang="en-US" sz="2000" b="1">
              <a:latin typeface="Arial" pitchFamily="34" charset="0"/>
              <a:cs typeface="Arial" pitchFamily="34" charset="0"/>
            </a:endParaRPr>
          </a:p>
          <a:p>
            <a:pPr marL="342900" lvl="0" indent="-342900">
              <a:buClr>
                <a:srgbClr val="FFC000"/>
              </a:buClr>
              <a:buFont typeface="Wingdings" panose="05000000000000000000" pitchFamily="2" charset="2"/>
              <a:buChar char="§"/>
            </a:pPr>
            <a:r>
              <a:rPr lang="en-US" sz="2000" b="1">
                <a:latin typeface="Arial" pitchFamily="34" charset="0"/>
                <a:cs typeface="Arial" pitchFamily="34" charset="0"/>
              </a:rPr>
              <a:t>Tumor cannot be directly under the geometric center of the fovea</a:t>
            </a:r>
          </a:p>
          <a:p>
            <a:pPr marL="342900" lvl="0" indent="-342900">
              <a:buClr>
                <a:srgbClr val="FFC000"/>
              </a:buClr>
              <a:buFont typeface="Wingdings" panose="05000000000000000000" pitchFamily="2" charset="2"/>
              <a:buChar char="§"/>
            </a:pPr>
            <a:r>
              <a:rPr lang="en-US" sz="2000" b="1">
                <a:latin typeface="Arial" pitchFamily="34" charset="0"/>
                <a:cs typeface="Arial" pitchFamily="34" charset="0"/>
              </a:rPr>
              <a:t>Tumor cannot touch the optic disc</a:t>
            </a:r>
          </a:p>
        </p:txBody>
      </p:sp>
      <p:sp>
        <p:nvSpPr>
          <p:cNvPr id="7177" name="Text Box 14"/>
          <p:cNvSpPr txBox="1">
            <a:spLocks noChangeArrowheads="1"/>
          </p:cNvSpPr>
          <p:nvPr/>
        </p:nvSpPr>
        <p:spPr bwMode="auto">
          <a:xfrm>
            <a:off x="2590800" y="89390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a:latin typeface="Arial" pitchFamily="34" charset="0"/>
                <a:cs typeface="Arial" pitchFamily="34" charset="0"/>
              </a:rPr>
              <a:t>Multi-Center Randomized Clinical Trial </a:t>
            </a:r>
          </a:p>
          <a:p>
            <a:pPr algn="ctr"/>
            <a:r>
              <a:rPr lang="en-US" sz="2000" b="1">
                <a:latin typeface="Arial" pitchFamily="34" charset="0"/>
                <a:cs typeface="Arial" pitchFamily="34" charset="0"/>
              </a:rPr>
              <a:t>(600 Eyes, 600 Participants)</a:t>
            </a:r>
          </a:p>
        </p:txBody>
      </p:sp>
      <p:sp>
        <p:nvSpPr>
          <p:cNvPr id="20" name="TextBox 19"/>
          <p:cNvSpPr txBox="1"/>
          <p:nvPr/>
        </p:nvSpPr>
        <p:spPr>
          <a:xfrm>
            <a:off x="8504192" y="2079505"/>
            <a:ext cx="3114952" cy="2308324"/>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a:solidFill>
                  <a:schemeClr val="bg2">
                    <a:lumMod val="50000"/>
                  </a:schemeClr>
                </a:solidFill>
                <a:latin typeface="Arial" pitchFamily="34" charset="0"/>
                <a:cs typeface="Arial" pitchFamily="34" charset="0"/>
              </a:rPr>
              <a:t>Primary Outcomes:</a:t>
            </a:r>
          </a:p>
          <a:p>
            <a:pPr lvl="0" algn="ctr"/>
            <a:r>
              <a:rPr lang="en-US" sz="2400" b="1">
                <a:solidFill>
                  <a:schemeClr val="bg2">
                    <a:lumMod val="50000"/>
                  </a:schemeClr>
                </a:solidFill>
                <a:latin typeface="Arial" pitchFamily="34" charset="0"/>
                <a:cs typeface="Arial" pitchFamily="34" charset="0"/>
              </a:rPr>
              <a:t>Change in VA from baseline to 3 years,</a:t>
            </a:r>
          </a:p>
          <a:p>
            <a:pPr lvl="0" algn="ctr"/>
            <a:r>
              <a:rPr lang="en-US" sz="2400" b="1">
                <a:solidFill>
                  <a:schemeClr val="bg2">
                    <a:lumMod val="50000"/>
                  </a:schemeClr>
                </a:solidFill>
                <a:latin typeface="Arial" pitchFamily="34" charset="0"/>
                <a:cs typeface="Arial" pitchFamily="34" charset="0"/>
              </a:rPr>
              <a:t>Loss of 15 or more letters of VA from baseline to 3 years</a:t>
            </a:r>
            <a:endParaRPr lang="en-US" sz="2400" b="1">
              <a:solidFill>
                <a:schemeClr val="bg2">
                  <a:lumMod val="50000"/>
                </a:schemeClr>
              </a:solidFill>
            </a:endParaRPr>
          </a:p>
        </p:txBody>
      </p:sp>
      <p:sp>
        <p:nvSpPr>
          <p:cNvPr id="13" name="TextBox 12">
            <a:extLst>
              <a:ext uri="{FF2B5EF4-FFF2-40B4-BE49-F238E27FC236}">
                <a16:creationId xmlns:a16="http://schemas.microsoft.com/office/drawing/2014/main" id="{10920B23-38D6-4E6C-A959-B6FADD5E1C56}"/>
              </a:ext>
            </a:extLst>
          </p:cNvPr>
          <p:cNvSpPr txBox="1"/>
          <p:nvPr/>
        </p:nvSpPr>
        <p:spPr>
          <a:xfrm>
            <a:off x="8504192" y="4763451"/>
            <a:ext cx="3114952" cy="1569660"/>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a:solidFill>
                  <a:schemeClr val="bg2">
                    <a:lumMod val="50000"/>
                  </a:schemeClr>
                </a:solidFill>
                <a:latin typeface="Arial" pitchFamily="34" charset="0"/>
                <a:cs typeface="Arial" pitchFamily="34" charset="0"/>
              </a:rPr>
              <a:t>Key Secondary Outcome: Development of ME on OCT</a:t>
            </a:r>
            <a:endParaRPr lang="en-US" sz="2400" b="1">
              <a:solidFill>
                <a:schemeClr val="bg2">
                  <a:lumMod val="50000"/>
                </a:schemeClr>
              </a:solidFill>
            </a:endParaRPr>
          </a:p>
        </p:txBody>
      </p:sp>
      <p:sp>
        <p:nvSpPr>
          <p:cNvPr id="3" name="Rectangle 2">
            <a:extLst>
              <a:ext uri="{FF2B5EF4-FFF2-40B4-BE49-F238E27FC236}">
                <a16:creationId xmlns:a16="http://schemas.microsoft.com/office/drawing/2014/main" id="{404789FA-E548-428C-9F08-9A68F211BA16}"/>
              </a:ext>
            </a:extLst>
          </p:cNvPr>
          <p:cNvSpPr/>
          <p:nvPr/>
        </p:nvSpPr>
        <p:spPr>
          <a:xfrm>
            <a:off x="5276044" y="2017664"/>
            <a:ext cx="2023435" cy="124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err="1">
                <a:solidFill>
                  <a:schemeClr val="bg2">
                    <a:lumMod val="50000"/>
                  </a:schemeClr>
                </a:solidFill>
                <a:latin typeface="Arial" panose="020B0604020202020204" pitchFamily="34" charset="0"/>
                <a:cs typeface="Arial" panose="020B0604020202020204" pitchFamily="34" charset="0"/>
              </a:rPr>
              <a:t>Faricimab</a:t>
            </a:r>
            <a:endParaRPr lang="en-US" sz="2400" b="1">
              <a:solidFill>
                <a:schemeClr val="bg2">
                  <a:lumMod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296514E-FDF1-4A00-860E-A4DD9FFCB286}"/>
              </a:ext>
            </a:extLst>
          </p:cNvPr>
          <p:cNvSpPr/>
          <p:nvPr/>
        </p:nvSpPr>
        <p:spPr>
          <a:xfrm>
            <a:off x="5276043" y="3567064"/>
            <a:ext cx="2023435" cy="124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lumMod val="50000"/>
                  </a:schemeClr>
                </a:solidFill>
                <a:latin typeface="Arial" panose="020B0604020202020204" pitchFamily="34" charset="0"/>
                <a:cs typeface="Arial" panose="020B0604020202020204" pitchFamily="34" charset="0"/>
              </a:rPr>
              <a:t>Iluvien</a:t>
            </a:r>
          </a:p>
        </p:txBody>
      </p:sp>
      <p:sp>
        <p:nvSpPr>
          <p:cNvPr id="16" name="Rectangle 15">
            <a:extLst>
              <a:ext uri="{FF2B5EF4-FFF2-40B4-BE49-F238E27FC236}">
                <a16:creationId xmlns:a16="http://schemas.microsoft.com/office/drawing/2014/main" id="{78374BCD-A8BA-4E80-9741-83D66B31446A}"/>
              </a:ext>
            </a:extLst>
          </p:cNvPr>
          <p:cNvSpPr/>
          <p:nvPr/>
        </p:nvSpPr>
        <p:spPr>
          <a:xfrm>
            <a:off x="5276043" y="5114874"/>
            <a:ext cx="2023435" cy="1244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solidFill>
                  <a:schemeClr val="bg2">
                    <a:lumMod val="50000"/>
                  </a:schemeClr>
                </a:solidFill>
                <a:latin typeface="Arial" panose="020B0604020202020204" pitchFamily="34" charset="0"/>
                <a:cs typeface="Arial" panose="020B0604020202020204" pitchFamily="34" charset="0"/>
              </a:rPr>
              <a:t>Observation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592470"/>
          </a:xfrm>
        </p:spPr>
        <p:txBody>
          <a:bodyPr>
            <a:normAutofit/>
          </a:bodyPr>
          <a:lstStyle/>
          <a:p>
            <a:pPr>
              <a:buClr>
                <a:schemeClr val="tx1"/>
              </a:buClr>
            </a:pPr>
            <a:r>
              <a:rPr lang="en-US" sz="5300"/>
              <a:t>Helpful Links</a:t>
            </a:r>
            <a:br>
              <a:rPr lang="en-US" sz="5300"/>
            </a:br>
            <a:r>
              <a:rPr lang="en-US" sz="5300"/>
              <a:t>www.drcr.net</a:t>
            </a:r>
            <a:endParaRPr lang="en-US">
              <a:solidFill>
                <a:schemeClr val="tx2"/>
              </a:solidFill>
            </a:endParaRPr>
          </a:p>
        </p:txBody>
      </p:sp>
      <p:sp>
        <p:nvSpPr>
          <p:cNvPr id="5" name="Content Placeholder 4">
            <a:extLst>
              <a:ext uri="{FF2B5EF4-FFF2-40B4-BE49-F238E27FC236}">
                <a16:creationId xmlns:a16="http://schemas.microsoft.com/office/drawing/2014/main" id="{F69024DF-9118-DA3F-11BA-884FE2D1A601}"/>
              </a:ext>
            </a:extLst>
          </p:cNvPr>
          <p:cNvSpPr>
            <a:spLocks noGrp="1"/>
          </p:cNvSpPr>
          <p:nvPr>
            <p:ph idx="1"/>
          </p:nvPr>
        </p:nvSpPr>
        <p:spPr>
          <a:xfrm>
            <a:off x="3810000" y="1752600"/>
            <a:ext cx="8153400" cy="4800600"/>
          </a:xfrm>
        </p:spPr>
        <p:txBody>
          <a:bodyPr>
            <a:normAutofit fontScale="92500"/>
          </a:bodyPr>
          <a:lstStyle/>
          <a:p>
            <a:r>
              <a:rPr lang="en-US">
                <a:solidFill>
                  <a:schemeClr val="tx2"/>
                </a:solidFill>
                <a:hlinkClick r:id="rId2">
                  <a:extLst>
                    <a:ext uri="{A12FA001-AC4F-418D-AE19-62706E023703}">
                      <ahyp:hlinkClr xmlns:ahyp="http://schemas.microsoft.com/office/drawing/2018/hyperlinkcolor" val="tx"/>
                    </a:ext>
                  </a:extLst>
                </a:hlinkClick>
              </a:rPr>
              <a:t>Information about the Network</a:t>
            </a:r>
            <a:endParaRPr lang="en-US">
              <a:solidFill>
                <a:schemeClr val="tx2"/>
              </a:solidFill>
              <a:hlinkClick r:id="rId3">
                <a:extLst>
                  <a:ext uri="{A12FA001-AC4F-418D-AE19-62706E023703}">
                    <ahyp:hlinkClr xmlns:ahyp="http://schemas.microsoft.com/office/drawing/2018/hyperlinkcolor" val="tx"/>
                  </a:ext>
                </a:extLst>
              </a:hlinkClick>
            </a:endParaRPr>
          </a:p>
          <a:p>
            <a:r>
              <a:rPr lang="en-US">
                <a:solidFill>
                  <a:schemeClr val="tx2"/>
                </a:solidFill>
                <a:hlinkClick r:id="rId3">
                  <a:extLst>
                    <a:ext uri="{A12FA001-AC4F-418D-AE19-62706E023703}">
                      <ahyp:hlinkClr xmlns:ahyp="http://schemas.microsoft.com/office/drawing/2018/hyperlinkcolor" val="tx"/>
                    </a:ext>
                  </a:extLst>
                </a:hlinkClick>
              </a:rPr>
              <a:t>Publication List</a:t>
            </a:r>
            <a:r>
              <a:rPr lang="en-US"/>
              <a:t>: References, links to PubMed manuscripts, and recent results presentations. </a:t>
            </a:r>
          </a:p>
          <a:p>
            <a:r>
              <a:rPr lang="en-US">
                <a:solidFill>
                  <a:schemeClr val="tx2"/>
                </a:solidFill>
                <a:hlinkClick r:id="rId4">
                  <a:extLst>
                    <a:ext uri="{A12FA001-AC4F-418D-AE19-62706E023703}">
                      <ahyp:hlinkClr xmlns:ahyp="http://schemas.microsoft.com/office/drawing/2018/hyperlinkcolor" val="tx"/>
                    </a:ext>
                  </a:extLst>
                </a:hlinkClick>
              </a:rPr>
              <a:t>Network Policies</a:t>
            </a:r>
            <a:r>
              <a:rPr lang="en-US"/>
              <a:t>, Protocols; downloadable idea forms: </a:t>
            </a:r>
          </a:p>
          <a:p>
            <a:pPr lvl="1"/>
            <a:r>
              <a:rPr lang="en-US" sz="2800"/>
              <a:t>Protocol </a:t>
            </a:r>
          </a:p>
          <a:p>
            <a:pPr lvl="1"/>
            <a:r>
              <a:rPr lang="en-US" sz="2800">
                <a:solidFill>
                  <a:schemeClr val="tx1"/>
                </a:solidFill>
              </a:rPr>
              <a:t>Ancillary Protocol, </a:t>
            </a:r>
          </a:p>
          <a:p>
            <a:pPr lvl="1"/>
            <a:r>
              <a:rPr lang="en-US" sz="2800">
                <a:solidFill>
                  <a:schemeClr val="tx1"/>
                </a:solidFill>
              </a:rPr>
              <a:t>Abstracts, and </a:t>
            </a:r>
          </a:p>
          <a:p>
            <a:pPr lvl="1"/>
            <a:r>
              <a:rPr lang="en-US" sz="2800">
                <a:solidFill>
                  <a:schemeClr val="tx1"/>
                </a:solidFill>
              </a:rPr>
              <a:t>Analysis/</a:t>
            </a:r>
            <a:r>
              <a:rPr lang="en-US" sz="2800"/>
              <a:t>Manuscript.</a:t>
            </a:r>
          </a:p>
        </p:txBody>
      </p:sp>
      <p:sp>
        <p:nvSpPr>
          <p:cNvPr id="9" name="Speech Bubble: Rectangle 8">
            <a:extLst>
              <a:ext uri="{FF2B5EF4-FFF2-40B4-BE49-F238E27FC236}">
                <a16:creationId xmlns:a16="http://schemas.microsoft.com/office/drawing/2014/main" id="{E1680F12-9982-386B-3C37-6BDF584FF8FB}"/>
              </a:ext>
            </a:extLst>
          </p:cNvPr>
          <p:cNvSpPr/>
          <p:nvPr/>
        </p:nvSpPr>
        <p:spPr>
          <a:xfrm>
            <a:off x="47171" y="2385390"/>
            <a:ext cx="3153229" cy="883479"/>
          </a:xfrm>
          <a:prstGeom prst="wedgeRectCallout">
            <a:avLst>
              <a:gd name="adj1" fmla="val 70477"/>
              <a:gd name="adj2" fmla="val -208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https://public.jaeb.org/drcrnet/pubs/</a:t>
            </a:r>
            <a:endParaRPr lang="en-US" b="1">
              <a:solidFill>
                <a:schemeClr val="bg1"/>
              </a:solidFill>
              <a:latin typeface="Arial" panose="020B060402020202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64A38C9B-5081-0325-6D12-4DACAAF82FE3}"/>
              </a:ext>
            </a:extLst>
          </p:cNvPr>
          <p:cNvSpPr/>
          <p:nvPr/>
        </p:nvSpPr>
        <p:spPr>
          <a:xfrm>
            <a:off x="76200" y="3428999"/>
            <a:ext cx="3153229" cy="883479"/>
          </a:xfrm>
          <a:prstGeom prst="wedgeRectCallout">
            <a:avLst>
              <a:gd name="adj1" fmla="val 71178"/>
              <a:gd name="adj2" fmla="val -2724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https://public.jaeb.org/drcrnet/view/Investig_Info</a:t>
            </a:r>
            <a:endParaRPr lang="en-US" b="1">
              <a:solidFill>
                <a:schemeClr val="bg1"/>
              </a:solidFill>
              <a:latin typeface="Arial" panose="020B0604020202020204" pitchFamily="34" charset="0"/>
              <a:cs typeface="Arial" panose="020B0604020202020204" pitchFamily="34" charset="0"/>
            </a:endParaRPr>
          </a:p>
        </p:txBody>
      </p:sp>
      <p:sp>
        <p:nvSpPr>
          <p:cNvPr id="12" name="Speech Bubble: Rectangle 11">
            <a:extLst>
              <a:ext uri="{FF2B5EF4-FFF2-40B4-BE49-F238E27FC236}">
                <a16:creationId xmlns:a16="http://schemas.microsoft.com/office/drawing/2014/main" id="{B5E5D425-A3B9-8814-5CA3-312D94192BE1}"/>
              </a:ext>
            </a:extLst>
          </p:cNvPr>
          <p:cNvSpPr/>
          <p:nvPr/>
        </p:nvSpPr>
        <p:spPr>
          <a:xfrm>
            <a:off x="47171" y="1341781"/>
            <a:ext cx="3153229" cy="883479"/>
          </a:xfrm>
          <a:prstGeom prst="wedgeRectCallout">
            <a:avLst>
              <a:gd name="adj1" fmla="val 69524"/>
              <a:gd name="adj2" fmla="val 2225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solidFill>
                  <a:srgbClr val="0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https://public.jaeb.org/drcrnet/view</a:t>
            </a:r>
            <a:r>
              <a:rPr lang="en-US" b="1">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/Home_Page</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3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C41E-9939-7784-0E92-9B745B46DA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2075DD-465B-C2E5-EEFA-AB64184F352D}"/>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Current Retina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876E2CA-D430-9DC1-27B1-F3E1B231EE58}"/>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047D8C-B0FB-5B89-3491-B079A12B6046}"/>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C7CC91B8-56AB-3049-A3E9-6AC4AA84B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EC610146-5E19-1ED1-EBA6-0691E77E96E1}"/>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AM</a:t>
            </a: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 </a:t>
            </a:r>
          </a:p>
        </p:txBody>
      </p:sp>
      <p:grpSp>
        <p:nvGrpSpPr>
          <p:cNvPr id="2" name="Group 1">
            <a:extLst>
              <a:ext uri="{FF2B5EF4-FFF2-40B4-BE49-F238E27FC236}">
                <a16:creationId xmlns:a16="http://schemas.microsoft.com/office/drawing/2014/main" id="{A1F5BA6B-F0FA-AB5E-78A7-B222789586EB}"/>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A6F074B5-2DE6-436C-038B-3AD229E401DA}"/>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2F3BE5BF-C77D-253E-4D2C-38E33942874B}"/>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598B7FEA-A0BC-7F60-0F31-5C668131326C}"/>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50A4685C-7089-806D-7897-7540D0C9BC1F}"/>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A05366A7-1016-2C4A-4218-D615AB3B416B}"/>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FEE9E858-2995-7760-4CFE-95A8B75DB52B}"/>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2022</a:t>
              </a:r>
            </a:p>
          </p:txBody>
        </p:sp>
        <p:sp>
          <p:nvSpPr>
            <p:cNvPr id="20" name="TextBox 19">
              <a:extLst>
                <a:ext uri="{FF2B5EF4-FFF2-40B4-BE49-F238E27FC236}">
                  <a16:creationId xmlns:a16="http://schemas.microsoft.com/office/drawing/2014/main" id="{FFE8B880-F7B3-3DB2-07A2-1CE34688B284}"/>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B73BAD20-C90A-081B-2B96-ABFE9653642E}"/>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90AA92E3-2389-6BD7-2BC4-0FF686CFF6D8}"/>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2C6A40D8-4BAA-6B9A-C9B9-3AFC19DD1386}"/>
              </a:ext>
            </a:extLst>
          </p:cNvPr>
          <p:cNvSpPr txBox="1"/>
          <p:nvPr/>
        </p:nvSpPr>
        <p:spPr>
          <a:xfrm>
            <a:off x="2992756" y="4832991"/>
            <a:ext cx="8961119" cy="830997"/>
          </a:xfrm>
          <a:prstGeom prst="rect">
            <a:avLst/>
          </a:prstGeom>
          <a:noFill/>
        </p:spPr>
        <p:txBody>
          <a:bodyPr wrap="square" rtlCol="0">
            <a:spAutoFit/>
          </a:bodyPr>
          <a:lstStyle/>
          <a:p>
            <a:r>
              <a:rPr lang="en-US" sz="2400"/>
              <a:t>Randomized Trial Comparing Immediate versus Deferred Surgery for Symptomatic Epiretinal Membranes. </a:t>
            </a:r>
            <a:r>
              <a:rPr lang="en-US" sz="2400" b="1"/>
              <a:t>Recruiting</a:t>
            </a:r>
            <a:r>
              <a:rPr lang="en-US" sz="2400"/>
              <a:t> </a:t>
            </a:r>
            <a:endParaRPr lang="en-US" sz="2400" b="1"/>
          </a:p>
        </p:txBody>
      </p:sp>
    </p:spTree>
    <p:extLst>
      <p:ext uri="{BB962C8B-B14F-4D97-AF65-F5344CB8AC3E}">
        <p14:creationId xmlns:p14="http://schemas.microsoft.com/office/powerpoint/2010/main" val="7552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normAutofit fontScale="85000" lnSpcReduction="10000"/>
          </a:bodyPr>
          <a:lstStyle/>
          <a:p>
            <a:r>
              <a:rPr lang="en-US" sz="2500"/>
              <a:t>Primary</a:t>
            </a:r>
          </a:p>
          <a:p>
            <a:pPr lvl="1"/>
            <a:r>
              <a:rPr lang="en-US" sz="2500"/>
              <a:t>Compare visual acuity outcomes at 36 months between eyes randomized to immediate versus deferred surgery</a:t>
            </a:r>
          </a:p>
          <a:p>
            <a:r>
              <a:rPr lang="en-US" sz="2500"/>
              <a:t>Secondary - </a:t>
            </a:r>
            <a:r>
              <a:rPr lang="en-US" sz="2500" i="1"/>
              <a:t>between group comparisons</a:t>
            </a:r>
          </a:p>
          <a:p>
            <a:pPr lvl="1"/>
            <a:r>
              <a:rPr lang="en-US" sz="2500"/>
              <a:t>Compare changes in visual function (using M-CHARTS), reading speed (using MNREAD), and OCT outcomes from randomization at 36 months between eyes randomized to immediate versus deferred surgery</a:t>
            </a:r>
          </a:p>
          <a:p>
            <a:pPr lvl="1"/>
            <a:r>
              <a:rPr lang="en-US" sz="2500"/>
              <a:t>Compare complication rates between eyes randomized to immediate versus deferred surgery </a:t>
            </a:r>
          </a:p>
          <a:p>
            <a:endParaRPr lang="en-US" sz="2500"/>
          </a:p>
        </p:txBody>
      </p:sp>
      <p:sp>
        <p:nvSpPr>
          <p:cNvPr id="4" name="Slide Number Placeholder 3">
            <a:extLst>
              <a:ext uri="{FF2B5EF4-FFF2-40B4-BE49-F238E27FC236}">
                <a16:creationId xmlns:a16="http://schemas.microsoft.com/office/drawing/2014/main" id="{C8009269-02F8-4768-9DCD-1C8A718C0FD4}"/>
              </a:ext>
            </a:extLst>
          </p:cNvPr>
          <p:cNvSpPr>
            <a:spLocks noGrp="1"/>
          </p:cNvSpPr>
          <p:nvPr>
            <p:ph type="sldNum" sz="quarter" idx="12"/>
          </p:nvPr>
        </p:nvSpPr>
        <p:spPr/>
        <p:txBody>
          <a:bodyPr/>
          <a:lstStyle/>
          <a:p>
            <a:pPr>
              <a:defRPr/>
            </a:pPr>
            <a:fld id="{C3C2799D-32D5-4870-A0B5-9802DC66A87E}" type="slidenum">
              <a:rPr lang="en-US" smtClean="0"/>
              <a:pPr>
                <a:defRPr/>
              </a:pPr>
              <a:t>131</a:t>
            </a:fld>
            <a:endParaRPr lang="en-US"/>
          </a:p>
        </p:txBody>
      </p:sp>
    </p:spTree>
    <p:extLst>
      <p:ext uri="{BB962C8B-B14F-4D97-AF65-F5344CB8AC3E}">
        <p14:creationId xmlns:p14="http://schemas.microsoft.com/office/powerpoint/2010/main" val="21361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lstStyle/>
          <a:p>
            <a:r>
              <a:rPr lang="en-US" sz="2500"/>
              <a:t>Secondary - </a:t>
            </a:r>
            <a:r>
              <a:rPr lang="en-US" sz="2500" i="1"/>
              <a:t>within group comparisons</a:t>
            </a:r>
          </a:p>
          <a:p>
            <a:pPr lvl="1"/>
            <a:r>
              <a:rPr lang="en-US" sz="2500"/>
              <a:t>Determine the rate of and time to progression of ERM to needing vitrectomy in eyes randomized to deferred surgery </a:t>
            </a:r>
          </a:p>
          <a:p>
            <a:pPr lvl="1"/>
            <a:r>
              <a:rPr lang="en-US" sz="2500"/>
              <a:t>Determine if there are baseline or later variables (such as performance of cataract surgery or OCT findings) that predict ERM progression to needing vitrectomy in eyes randomized to deferred surgery </a:t>
            </a:r>
          </a:p>
          <a:p>
            <a:endParaRPr lang="en-US" sz="2500"/>
          </a:p>
        </p:txBody>
      </p:sp>
      <p:sp>
        <p:nvSpPr>
          <p:cNvPr id="4" name="Slide Number Placeholder 3">
            <a:extLst>
              <a:ext uri="{FF2B5EF4-FFF2-40B4-BE49-F238E27FC236}">
                <a16:creationId xmlns:a16="http://schemas.microsoft.com/office/drawing/2014/main" id="{C8009269-02F8-4768-9DCD-1C8A718C0FD4}"/>
              </a:ext>
            </a:extLst>
          </p:cNvPr>
          <p:cNvSpPr>
            <a:spLocks noGrp="1"/>
          </p:cNvSpPr>
          <p:nvPr>
            <p:ph type="sldNum" sz="quarter" idx="12"/>
          </p:nvPr>
        </p:nvSpPr>
        <p:spPr/>
        <p:txBody>
          <a:bodyPr/>
          <a:lstStyle/>
          <a:p>
            <a:pPr>
              <a:defRPr/>
            </a:pPr>
            <a:fld id="{C3C2799D-32D5-4870-A0B5-9802DC66A87E}" type="slidenum">
              <a:rPr lang="en-US" smtClean="0"/>
              <a:pPr>
                <a:defRPr/>
              </a:pPr>
              <a:t>132</a:t>
            </a:fld>
            <a:endParaRPr lang="en-US"/>
          </a:p>
        </p:txBody>
      </p:sp>
    </p:spTree>
    <p:extLst>
      <p:ext uri="{BB962C8B-B14F-4D97-AF65-F5344CB8AC3E}">
        <p14:creationId xmlns:p14="http://schemas.microsoft.com/office/powerpoint/2010/main" val="15637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a:off x="5905500" y="4267200"/>
            <a:ext cx="533400" cy="851829"/>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4" name="Down Arrow 13"/>
          <p:cNvSpPr/>
          <p:nvPr/>
        </p:nvSpPr>
        <p:spPr>
          <a:xfrm>
            <a:off x="3581400" y="5381365"/>
            <a:ext cx="533400" cy="843633"/>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6" name="Down Arrow 15"/>
          <p:cNvSpPr/>
          <p:nvPr/>
        </p:nvSpPr>
        <p:spPr>
          <a:xfrm>
            <a:off x="8001000" y="5417152"/>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1661002"/>
          </a:xfrm>
        </p:spPr>
        <p:txBody>
          <a:bodyPr/>
          <a:lstStyle/>
          <a:p>
            <a:pPr>
              <a:defRPr/>
            </a:pPr>
            <a:r>
              <a:rPr lang="en-US"/>
              <a:t>Study Design</a:t>
            </a:r>
          </a:p>
        </p:txBody>
      </p:sp>
      <p:sp>
        <p:nvSpPr>
          <p:cNvPr id="8" name="Text Box 14"/>
          <p:cNvSpPr txBox="1">
            <a:spLocks noChangeArrowheads="1"/>
          </p:cNvSpPr>
          <p:nvPr/>
        </p:nvSpPr>
        <p:spPr bwMode="auto">
          <a:xfrm>
            <a:off x="552450" y="2120949"/>
            <a:ext cx="11239500" cy="2616101"/>
          </a:xfrm>
          <a:prstGeom prst="rect">
            <a:avLst/>
          </a:prstGeom>
          <a:solidFill>
            <a:srgbClr val="000000"/>
          </a:solidFill>
          <a:ln w="25400">
            <a:solidFill>
              <a:srgbClr val="FFFFFF"/>
            </a:solidFill>
            <a:miter lim="800000"/>
            <a:headEnd/>
            <a:tailEnd/>
          </a:ln>
        </p:spPr>
        <p:txBody>
          <a:bodyPr wrap="square">
            <a:spAutoFit/>
          </a:bodyPr>
          <a:lstStyle/>
          <a:p>
            <a:pPr lvl="0"/>
            <a:r>
              <a:rPr lang="en-US" sz="2000" b="1">
                <a:solidFill>
                  <a:srgbClr val="FFFF00"/>
                </a:solidFill>
                <a:latin typeface="Arial" pitchFamily="34" charset="0"/>
                <a:cs typeface="Arial" pitchFamily="34" charset="0"/>
              </a:rPr>
              <a:t>At least 1 eye meeting all the following criteria</a:t>
            </a:r>
          </a:p>
          <a:p>
            <a:pPr marL="285750" lvl="0" indent="-285750">
              <a:buFont typeface="Arial" panose="020B0604020202020204" pitchFamily="34" charset="0"/>
              <a:buChar char="•"/>
            </a:pPr>
            <a:r>
              <a:rPr lang="en-US" b="1">
                <a:latin typeface="Arial" pitchFamily="34" charset="0"/>
                <a:cs typeface="Arial" pitchFamily="34" charset="0"/>
              </a:rPr>
              <a:t>E-ETDRS visual acuity 20/40 or better (≥69 letters)</a:t>
            </a:r>
          </a:p>
          <a:p>
            <a:pPr marL="742950" lvl="1" indent="-285750">
              <a:buFont typeface="Arial" panose="020B0604020202020204" pitchFamily="34" charset="0"/>
              <a:buChar char="•"/>
            </a:pPr>
            <a:r>
              <a:rPr lang="en-US" b="1">
                <a:latin typeface="Arial" pitchFamily="34" charset="0"/>
                <a:cs typeface="Arial" pitchFamily="34" charset="0"/>
              </a:rPr>
              <a:t>ERM must be thought to be the primary cause of vision loss</a:t>
            </a:r>
          </a:p>
          <a:p>
            <a:pPr marL="285750" lvl="0" indent="-285750">
              <a:buFont typeface="Arial" panose="020B0604020202020204" pitchFamily="34" charset="0"/>
              <a:buChar char="•"/>
            </a:pPr>
            <a:r>
              <a:rPr lang="en-US" b="1">
                <a:latin typeface="Arial" pitchFamily="34" charset="0"/>
                <a:cs typeface="Arial" pitchFamily="34" charset="0"/>
              </a:rPr>
              <a:t>ERM meeting the following criteria (no RC confirmation required)</a:t>
            </a:r>
          </a:p>
          <a:p>
            <a:pPr marL="742950" lvl="1" indent="-285750">
              <a:buFont typeface="Arial" panose="020B0604020202020204" pitchFamily="34" charset="0"/>
              <a:buChar char="•"/>
            </a:pPr>
            <a:r>
              <a:rPr lang="en-US" b="1">
                <a:latin typeface="Arial" pitchFamily="34" charset="0"/>
                <a:cs typeface="Arial" pitchFamily="34" charset="0"/>
              </a:rPr>
              <a:t>ERM is not secondary to another condition</a:t>
            </a:r>
          </a:p>
          <a:p>
            <a:pPr marL="742950" lvl="1" indent="-285750">
              <a:buFont typeface="Arial" panose="020B0604020202020204" pitchFamily="34" charset="0"/>
              <a:buChar char="•"/>
            </a:pPr>
            <a:r>
              <a:rPr lang="en-US" b="1">
                <a:latin typeface="Arial" pitchFamily="34" charset="0"/>
                <a:cs typeface="Arial" pitchFamily="34" charset="0"/>
              </a:rPr>
              <a:t>Symptoms of visual loss and/or distortion (and in the opinion of the investigator, the ERM is contributing to the participant’s symptoms); either new or worsening in the past 24 months</a:t>
            </a:r>
          </a:p>
          <a:p>
            <a:pPr marL="742950" lvl="1" indent="-285750">
              <a:buFont typeface="Arial" panose="020B0604020202020204" pitchFamily="34" charset="0"/>
              <a:buChar char="•"/>
            </a:pPr>
            <a:r>
              <a:rPr lang="en-US" b="1">
                <a:latin typeface="Arial" pitchFamily="34" charset="0"/>
                <a:cs typeface="Arial" pitchFamily="34" charset="0"/>
              </a:rPr>
              <a:t>Epiretinal membrane involving or altering the central 3 mm of the macula on OCT </a:t>
            </a:r>
          </a:p>
          <a:p>
            <a:pPr marL="742950" lvl="1" indent="-285750">
              <a:buFont typeface="Arial" panose="020B0604020202020204" pitchFamily="34" charset="0"/>
              <a:buChar char="•"/>
            </a:pPr>
            <a:r>
              <a:rPr lang="en-US" b="1">
                <a:latin typeface="Arial" pitchFamily="34" charset="0"/>
                <a:cs typeface="Arial" pitchFamily="34" charset="0"/>
              </a:rPr>
              <a:t>Distortion within the central subfield by ERM on OCT </a:t>
            </a:r>
          </a:p>
        </p:txBody>
      </p:sp>
      <p:sp>
        <p:nvSpPr>
          <p:cNvPr id="7177" name="Text Box 14"/>
          <p:cNvSpPr txBox="1">
            <a:spLocks noChangeArrowheads="1"/>
          </p:cNvSpPr>
          <p:nvPr/>
        </p:nvSpPr>
        <p:spPr bwMode="auto">
          <a:xfrm>
            <a:off x="2667000" y="1195948"/>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a:solidFill>
                  <a:srgbClr val="FFFF00"/>
                </a:solidFill>
                <a:latin typeface="Arial" pitchFamily="34" charset="0"/>
                <a:cs typeface="Arial" pitchFamily="34" charset="0"/>
              </a:rPr>
              <a:t>Multi-Center Randomized Clinical Trial </a:t>
            </a:r>
          </a:p>
          <a:p>
            <a:pPr algn="ctr"/>
            <a:r>
              <a:rPr lang="en-US" sz="2000" b="1">
                <a:solidFill>
                  <a:srgbClr val="FFFF00"/>
                </a:solidFill>
                <a:latin typeface="Arial" pitchFamily="34" charset="0"/>
                <a:cs typeface="Arial" pitchFamily="34" charset="0"/>
              </a:rPr>
              <a:t>(400 Eyes)</a:t>
            </a:r>
          </a:p>
        </p:txBody>
      </p:sp>
      <p:sp>
        <p:nvSpPr>
          <p:cNvPr id="20" name="TextBox 19"/>
          <p:cNvSpPr txBox="1"/>
          <p:nvPr/>
        </p:nvSpPr>
        <p:spPr>
          <a:xfrm>
            <a:off x="609600" y="6276360"/>
            <a:ext cx="10972800" cy="40011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a:solidFill>
                  <a:schemeClr val="bg2"/>
                </a:solidFill>
                <a:latin typeface="Arial" pitchFamily="34" charset="0"/>
                <a:cs typeface="Arial" pitchFamily="34" charset="0"/>
              </a:rPr>
              <a:t>Primary Outcome: </a:t>
            </a:r>
            <a:r>
              <a:rPr lang="en-US" sz="2000" b="1">
                <a:solidFill>
                  <a:schemeClr val="bg2"/>
                </a:solidFill>
              </a:rPr>
              <a:t>Mean change in visual acuity letter score from baseline to 36 months</a:t>
            </a:r>
            <a:endParaRPr lang="en-US" sz="2000"/>
          </a:p>
        </p:txBody>
      </p:sp>
      <p:sp>
        <p:nvSpPr>
          <p:cNvPr id="9" name="TextBox 4"/>
          <p:cNvSpPr txBox="1">
            <a:spLocks noChangeArrowheads="1"/>
          </p:cNvSpPr>
          <p:nvPr/>
        </p:nvSpPr>
        <p:spPr bwMode="auto">
          <a:xfrm>
            <a:off x="11734800" y="6400800"/>
            <a:ext cx="609600" cy="369332"/>
          </a:xfrm>
          <a:prstGeom prst="rect">
            <a:avLst/>
          </a:prstGeom>
          <a:noFill/>
          <a:ln w="9525">
            <a:noFill/>
            <a:miter lim="800000"/>
            <a:headEnd/>
            <a:tailEnd/>
          </a:ln>
        </p:spPr>
        <p:txBody>
          <a:bodyPr>
            <a:spAutoFit/>
          </a:bodyPr>
          <a:lstStyle/>
          <a:p>
            <a:fld id="{D19F60EA-B1F4-41A4-AA90-B18E13C0A392}" type="slidenum">
              <a:rPr lang="en-US"/>
              <a:pPr/>
              <a:t>133</a:t>
            </a:fld>
            <a:endParaRPr lang="en-US"/>
          </a:p>
        </p:txBody>
      </p:sp>
      <p:sp>
        <p:nvSpPr>
          <p:cNvPr id="11" name="Rectangle 11"/>
          <p:cNvSpPr>
            <a:spLocks noChangeArrowheads="1"/>
          </p:cNvSpPr>
          <p:nvPr/>
        </p:nvSpPr>
        <p:spPr bwMode="auto">
          <a:xfrm>
            <a:off x="2133600" y="5005626"/>
            <a:ext cx="3657600" cy="707886"/>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a:solidFill>
                  <a:schemeClr val="bg2"/>
                </a:solidFill>
                <a:latin typeface="Arial" pitchFamily="34" charset="0"/>
                <a:cs typeface="Arial" pitchFamily="34" charset="0"/>
              </a:rPr>
              <a:t>Immediate Surgery (within 4 weeks)</a:t>
            </a:r>
          </a:p>
        </p:txBody>
      </p:sp>
      <p:sp>
        <p:nvSpPr>
          <p:cNvPr id="12" name="Rectangle 11"/>
          <p:cNvSpPr>
            <a:spLocks noChangeArrowheads="1"/>
          </p:cNvSpPr>
          <p:nvPr/>
        </p:nvSpPr>
        <p:spPr bwMode="auto">
          <a:xfrm>
            <a:off x="6553200" y="4851737"/>
            <a:ext cx="3657600" cy="1015663"/>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a:solidFill>
                  <a:schemeClr val="bg2"/>
                </a:solidFill>
                <a:latin typeface="Arial" pitchFamily="34" charset="0"/>
                <a:cs typeface="Arial" pitchFamily="34" charset="0"/>
              </a:rPr>
              <a:t>Deferred Surgery (vitrectomy only if protocol criteria met)</a:t>
            </a:r>
          </a:p>
        </p:txBody>
      </p:sp>
    </p:spTree>
    <p:extLst>
      <p:ext uri="{BB962C8B-B14F-4D97-AF65-F5344CB8AC3E}">
        <p14:creationId xmlns:p14="http://schemas.microsoft.com/office/powerpoint/2010/main" val="274158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86E93-C3FC-6D6F-23E4-D954B5746CF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3316588-BC36-B9E1-990B-80B49C374572}"/>
              </a:ext>
            </a:extLst>
          </p:cNvPr>
          <p:cNvSpPr>
            <a:spLocks noGrp="1"/>
          </p:cNvSpPr>
          <p:nvPr>
            <p:ph type="ctrTitle"/>
          </p:nvPr>
        </p:nvSpPr>
        <p:spPr>
          <a:xfrm>
            <a:off x="1595270" y="1122363"/>
            <a:ext cx="9001463" cy="2387600"/>
          </a:xfrm>
        </p:spPr>
        <p:txBody>
          <a:bodyPr/>
          <a:lstStyle/>
          <a:p>
            <a:r>
              <a:rPr lang="en-US"/>
              <a:t>Current Diabetes Studies</a:t>
            </a:r>
          </a:p>
        </p:txBody>
      </p:sp>
      <p:sp>
        <p:nvSpPr>
          <p:cNvPr id="10" name="Subtitle 2">
            <a:extLst>
              <a:ext uri="{FF2B5EF4-FFF2-40B4-BE49-F238E27FC236}">
                <a16:creationId xmlns:a16="http://schemas.microsoft.com/office/drawing/2014/main" id="{9F5EE383-C0D7-BEC2-DA77-7B6202F31723}"/>
              </a:ext>
            </a:extLst>
          </p:cNvPr>
          <p:cNvSpPr>
            <a:spLocks noGrp="1"/>
          </p:cNvSpPr>
          <p:nvPr>
            <p:ph type="subTitle" idx="1"/>
          </p:nvPr>
        </p:nvSpPr>
        <p:spPr>
          <a:xfrm>
            <a:off x="1595270" y="3602038"/>
            <a:ext cx="9001463" cy="1655762"/>
          </a:xfrm>
        </p:spPr>
        <p:txBody>
          <a:bodyPr/>
          <a:lstStyle/>
          <a:p>
            <a:r>
              <a:rPr lang="en-US" sz="2000"/>
              <a:t>Andrew J. Barkmeier, MD </a:t>
            </a:r>
          </a:p>
          <a:p>
            <a:endParaRPr lang="en-US"/>
          </a:p>
        </p:txBody>
      </p:sp>
    </p:spTree>
    <p:extLst>
      <p:ext uri="{BB962C8B-B14F-4D97-AF65-F5344CB8AC3E}">
        <p14:creationId xmlns:p14="http://schemas.microsoft.com/office/powerpoint/2010/main" val="281615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318B9-AB91-EB1F-3B22-618F4BC1AC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37E5A2C-7B6C-D57C-C88B-271981F45057}"/>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E8709CD6-C150-0795-5FF0-E4232387DAEE}"/>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E5F816-FA66-6E29-4077-D16D9B564A7A}"/>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D8E3EC30-FB86-24D3-3A79-650ECCCDD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491C1D3E-C976-3527-BFCF-5DCC92F519AC}"/>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AF</a:t>
            </a:r>
            <a:endParaRPr kumimoji="0" lang="en-US" sz="3200" b="1" i="0" u="none" strike="noStrike" kern="1200" cap="none" spc="0" normalizeH="0" baseline="0" noProof="0">
              <a:ln>
                <a:noFill/>
              </a:ln>
              <a:solidFill>
                <a:srgbClr val="4A9CCC">
                  <a:lumMod val="50000"/>
                </a:srgbClr>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58622B41-4B8D-0821-535E-D27B8BD5E6FD}"/>
              </a:ext>
            </a:extLst>
          </p:cNvPr>
          <p:cNvGrpSpPr/>
          <p:nvPr/>
        </p:nvGrpSpPr>
        <p:grpSpPr>
          <a:xfrm>
            <a:off x="-7334302" y="2679624"/>
            <a:ext cx="15144851" cy="593698"/>
            <a:chOff x="1886725" y="2679413"/>
            <a:chExt cx="15144851" cy="593698"/>
          </a:xfrm>
        </p:grpSpPr>
        <p:sp>
          <p:nvSpPr>
            <p:cNvPr id="3" name="TextBox 2">
              <a:extLst>
                <a:ext uri="{FF2B5EF4-FFF2-40B4-BE49-F238E27FC236}">
                  <a16:creationId xmlns:a16="http://schemas.microsoft.com/office/drawing/2014/main" id="{7437A14A-C11C-E9E8-BD4F-851911195803}"/>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B31AD48E-C6F3-2B24-EDBC-45776D14876B}"/>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70125F59-A589-781E-D39B-5393279750DF}"/>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FD0F3147-4F38-E3C2-2651-7531AADA6702}"/>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2021</a:t>
              </a:r>
            </a:p>
          </p:txBody>
        </p:sp>
        <p:sp>
          <p:nvSpPr>
            <p:cNvPr id="16" name="TextBox 15">
              <a:extLst>
                <a:ext uri="{FF2B5EF4-FFF2-40B4-BE49-F238E27FC236}">
                  <a16:creationId xmlns:a16="http://schemas.microsoft.com/office/drawing/2014/main" id="{A3F5AA75-CA2E-5B2F-566D-C1BAF32F7547}"/>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D09FC7B2-B151-6666-02A1-CB603D5CDB2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2022</a:t>
              </a:r>
            </a:p>
          </p:txBody>
        </p:sp>
        <p:sp>
          <p:nvSpPr>
            <p:cNvPr id="20" name="TextBox 19">
              <a:extLst>
                <a:ext uri="{FF2B5EF4-FFF2-40B4-BE49-F238E27FC236}">
                  <a16:creationId xmlns:a16="http://schemas.microsoft.com/office/drawing/2014/main" id="{009B930B-4BA4-367C-4BA2-2779366C31BE}"/>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50A1D3E9-379C-6996-12F4-566A11FCAC70}"/>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0EC541F0-A116-FE67-EC4F-35418C4DD72E}"/>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8E8E5EA9-DEB8-51D5-D27B-43C8C983EC3A}"/>
              </a:ext>
            </a:extLst>
          </p:cNvPr>
          <p:cNvSpPr txBox="1"/>
          <p:nvPr/>
        </p:nvSpPr>
        <p:spPr>
          <a:xfrm>
            <a:off x="3230880" y="4832991"/>
            <a:ext cx="8961119" cy="830997"/>
          </a:xfrm>
          <a:prstGeom prst="rect">
            <a:avLst/>
          </a:prstGeom>
          <a:noFill/>
        </p:spPr>
        <p:txBody>
          <a:bodyPr wrap="square" rtlCol="0">
            <a:spAutoFit/>
          </a:bodyPr>
          <a:lstStyle/>
          <a:p>
            <a:r>
              <a:rPr lang="en-US" sz="2400"/>
              <a:t>A Randomized Trial Evaluating Fenofibrate for Prevention of Diabetic Retinopathy Worsening. </a:t>
            </a:r>
            <a:r>
              <a:rPr lang="en-US" sz="2400" b="1"/>
              <a:t>Recruiting</a:t>
            </a:r>
            <a:r>
              <a:rPr lang="en-US" sz="2400"/>
              <a:t> </a:t>
            </a:r>
            <a:endParaRPr lang="en-US" sz="2400" b="1"/>
          </a:p>
        </p:txBody>
      </p:sp>
    </p:spTree>
    <p:extLst>
      <p:ext uri="{BB962C8B-B14F-4D97-AF65-F5344CB8AC3E}">
        <p14:creationId xmlns:p14="http://schemas.microsoft.com/office/powerpoint/2010/main" val="4694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a:xfrm>
            <a:off x="1" y="0"/>
            <a:ext cx="12192000" cy="1587640"/>
          </a:xfrm>
        </p:spPr>
        <p:txBody>
          <a:bodyPr/>
          <a:lstStyle/>
          <a:p>
            <a:r>
              <a:rPr lang="en-US"/>
              <a:t>Study Rationale</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a:xfrm>
            <a:off x="609600" y="1600200"/>
            <a:ext cx="10972799" cy="5029200"/>
          </a:xfrm>
        </p:spPr>
        <p:txBody>
          <a:bodyPr>
            <a:normAutofit lnSpcReduction="10000"/>
          </a:bodyPr>
          <a:lstStyle/>
          <a:p>
            <a:pPr marL="461963" indent="-461963">
              <a:spcAft>
                <a:spcPts val="1200"/>
              </a:spcAft>
            </a:pPr>
            <a:r>
              <a:rPr lang="en-US" sz="2800"/>
              <a:t>Widespread use of an oral agent, fenofibrate, that is effective at reducing worsening of DR might decrease the numbers of patients who develop vision-threatening complications and need to undergo invasive treatment</a:t>
            </a:r>
          </a:p>
          <a:p>
            <a:pPr marL="914400" lvl="1" indent="-341313">
              <a:spcAft>
                <a:spcPts val="1200"/>
              </a:spcAft>
            </a:pPr>
            <a:r>
              <a:rPr lang="en-US" sz="2400"/>
              <a:t>Reduce vision loss from advanced DR</a:t>
            </a:r>
          </a:p>
          <a:p>
            <a:pPr marL="914400" lvl="1" indent="-341313">
              <a:spcAft>
                <a:spcPts val="1200"/>
              </a:spcAft>
            </a:pPr>
            <a:r>
              <a:rPr lang="en-US" sz="2400"/>
              <a:t>Reduce complications/adverse events associated with invasive and expensive treatments</a:t>
            </a:r>
          </a:p>
          <a:p>
            <a:pPr>
              <a:spcAft>
                <a:spcPts val="1200"/>
              </a:spcAft>
            </a:pPr>
            <a:r>
              <a:rPr lang="en-US" sz="2800"/>
              <a:t>Long term study will provide opportunities to evaluate new imaging, visual function tests, methods for DR detection</a:t>
            </a:r>
          </a:p>
        </p:txBody>
      </p:sp>
    </p:spTree>
    <p:extLst>
      <p:ext uri="{BB962C8B-B14F-4D97-AF65-F5344CB8AC3E}">
        <p14:creationId xmlns:p14="http://schemas.microsoft.com/office/powerpoint/2010/main" val="210362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781028" y="5250537"/>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990600"/>
          </a:xfrm>
        </p:spPr>
        <p:txBody>
          <a:bodyPr/>
          <a:lstStyle/>
          <a:p>
            <a:pPr>
              <a:defRPr/>
            </a:pPr>
            <a:r>
              <a:rPr lang="en-US" sz="4400"/>
              <a:t>Study Design</a:t>
            </a:r>
          </a:p>
        </p:txBody>
      </p:sp>
      <p:sp>
        <p:nvSpPr>
          <p:cNvPr id="8" name="Text Box 14"/>
          <p:cNvSpPr txBox="1">
            <a:spLocks noChangeArrowheads="1"/>
          </p:cNvSpPr>
          <p:nvPr/>
        </p:nvSpPr>
        <p:spPr bwMode="auto">
          <a:xfrm>
            <a:off x="685800" y="1576684"/>
            <a:ext cx="11294532" cy="3822876"/>
          </a:xfrm>
          <a:prstGeom prst="rect">
            <a:avLst/>
          </a:prstGeom>
          <a:solidFill>
            <a:srgbClr val="000000"/>
          </a:solidFill>
          <a:ln w="25400">
            <a:solidFill>
              <a:srgbClr val="FFFFFF"/>
            </a:solidFill>
            <a:miter lim="800000"/>
            <a:headEnd/>
            <a:tailEnd/>
          </a:ln>
        </p:spPr>
        <p:txBody>
          <a:bodyPr wrap="square">
            <a:noAutofit/>
          </a:bodyPr>
          <a:lstStyle/>
          <a:p>
            <a:pPr lvl="0">
              <a:spcAft>
                <a:spcPts val="300"/>
              </a:spcAft>
            </a:pPr>
            <a:r>
              <a:rPr lang="en-US" sz="1800" b="1">
                <a:solidFill>
                  <a:schemeClr val="accent2"/>
                </a:solidFill>
                <a:latin typeface="Arial" panose="020B0604020202020204" pitchFamily="34" charset="0"/>
                <a:cs typeface="Arial" pitchFamily="34" charset="0"/>
              </a:rPr>
              <a:t>Major Patient-level criteria:</a:t>
            </a:r>
          </a:p>
          <a:p>
            <a:pPr marL="285750" lvl="0" indent="-28575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No contraindication to fenofibrate use, no severe renal disease, no liver disease (defined via central lab values)</a:t>
            </a:r>
          </a:p>
          <a:p>
            <a:pPr lvl="0">
              <a:spcAft>
                <a:spcPts val="300"/>
              </a:spcAft>
            </a:pPr>
            <a:r>
              <a:rPr lang="en-US" sz="1800" b="1">
                <a:solidFill>
                  <a:schemeClr val="accent2"/>
                </a:solidFill>
                <a:latin typeface="Arial" panose="020B0604020202020204" pitchFamily="34" charset="0"/>
                <a:cs typeface="Arial" pitchFamily="34" charset="0"/>
              </a:rPr>
              <a:t>At </a:t>
            </a:r>
            <a:r>
              <a:rPr lang="en-US" b="1">
                <a:solidFill>
                  <a:schemeClr val="accent2"/>
                </a:solidFill>
                <a:latin typeface="Arial" panose="020B0604020202020204" pitchFamily="34" charset="0"/>
                <a:cs typeface="Arial" pitchFamily="34" charset="0"/>
              </a:rPr>
              <a:t>least one e</a:t>
            </a:r>
            <a:r>
              <a:rPr lang="en-US" sz="1800" b="1">
                <a:solidFill>
                  <a:schemeClr val="accent2"/>
                </a:solidFill>
                <a:latin typeface="Arial" panose="020B0604020202020204" pitchFamily="34" charset="0"/>
                <a:cs typeface="Arial" pitchFamily="34" charset="0"/>
              </a:rPr>
              <a:t>ye that meets these criteria* (according to the investigator, confirmed by RC grading):</a:t>
            </a:r>
          </a:p>
          <a:p>
            <a:pPr marL="34290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ETDRS DR severity level between 35 and 47 (mild NPDR to moderately severe NPDR)</a:t>
            </a:r>
          </a:p>
          <a:p>
            <a:pPr marL="342900" lvl="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Best-corrected E-ETDRS VA letter score ≥74</a:t>
            </a:r>
          </a:p>
          <a:p>
            <a:pPr marL="342900" lvl="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No evidence of CI-DME (using standard DRCR OCT thresholds)</a:t>
            </a:r>
          </a:p>
          <a:p>
            <a:pPr marL="342900" lvl="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No prior treatment for DME or DR (other than focal/grid laser, but must be &gt; 12 months prior) </a:t>
            </a:r>
          </a:p>
          <a:p>
            <a:pPr marL="342900" lvl="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No anticipated need for intravitreous anti-VEGF or PRP in the next 6 months </a:t>
            </a:r>
          </a:p>
          <a:p>
            <a:pPr marL="342900" lvl="0" indent="-342900">
              <a:spcAft>
                <a:spcPts val="300"/>
              </a:spcAft>
              <a:buFont typeface="Arial" panose="020B0604020202020204" pitchFamily="34" charset="0"/>
              <a:buChar char="•"/>
            </a:pPr>
            <a:r>
              <a:rPr lang="en-US" sz="1800" b="1">
                <a:latin typeface="Arial" panose="020B0604020202020204" pitchFamily="34" charset="0"/>
                <a:cs typeface="Arial" panose="020B0604020202020204" pitchFamily="34" charset="0"/>
              </a:rPr>
              <a:t>No history of intravitreous anti-VEGF or corticosteroid treatment within the prior year</a:t>
            </a:r>
          </a:p>
          <a:p>
            <a:pPr lvl="0">
              <a:spcAft>
                <a:spcPts val="300"/>
              </a:spcAft>
            </a:pPr>
            <a:r>
              <a:rPr lang="en-US" sz="1600" b="1" i="1">
                <a:solidFill>
                  <a:schemeClr val="accent3">
                    <a:lumMod val="40000"/>
                    <a:lumOff val="60000"/>
                  </a:schemeClr>
                </a:solidFill>
                <a:latin typeface="Arial" panose="020B0604020202020204" pitchFamily="34" charset="0"/>
                <a:cs typeface="Arial" panose="020B0604020202020204" pitchFamily="34" charset="0"/>
              </a:rPr>
              <a:t>* If only one eye is eligible, the non-study eye must have at least microaneurysms only (DR severity level 20) but there is no upper limit in DR severity level, and no exclusion criteria based on prior treatment.</a:t>
            </a:r>
            <a:endParaRPr lang="en-US" sz="1600" b="1" i="1">
              <a:latin typeface="Arial" panose="020B0604020202020204" pitchFamily="34" charset="0"/>
              <a:cs typeface="Arial" panose="020B0604020202020204" pitchFamily="34" charset="0"/>
            </a:endParaRPr>
          </a:p>
        </p:txBody>
      </p:sp>
      <p:sp>
        <p:nvSpPr>
          <p:cNvPr id="7177" name="Text Box 14"/>
          <p:cNvSpPr txBox="1">
            <a:spLocks noChangeArrowheads="1"/>
          </p:cNvSpPr>
          <p:nvPr/>
        </p:nvSpPr>
        <p:spPr bwMode="auto">
          <a:xfrm>
            <a:off x="2590800" y="85804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a:solidFill>
                  <a:schemeClr val="accent2"/>
                </a:solidFill>
                <a:latin typeface="Arial" pitchFamily="34" charset="0"/>
                <a:cs typeface="Arial" pitchFamily="34" charset="0"/>
              </a:rPr>
              <a:t>Multi-Center Randomized Clinical Trial </a:t>
            </a:r>
          </a:p>
          <a:p>
            <a:pPr algn="ctr"/>
            <a:r>
              <a:rPr lang="en-US" sz="2000" b="1">
                <a:solidFill>
                  <a:schemeClr val="accent2"/>
                </a:solidFill>
                <a:latin typeface="Arial" pitchFamily="34" charset="0"/>
                <a:cs typeface="Arial" pitchFamily="34" charset="0"/>
              </a:rPr>
              <a:t>(N = 560)</a:t>
            </a:r>
          </a:p>
        </p:txBody>
      </p:sp>
      <p:sp>
        <p:nvSpPr>
          <p:cNvPr id="20" name="TextBox 19"/>
          <p:cNvSpPr txBox="1"/>
          <p:nvPr/>
        </p:nvSpPr>
        <p:spPr>
          <a:xfrm>
            <a:off x="1531213" y="6099256"/>
            <a:ext cx="903302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lvl="0" algn="ctr"/>
            <a:r>
              <a:rPr lang="en-US" sz="2000" b="1">
                <a:solidFill>
                  <a:schemeClr val="bg2"/>
                </a:solidFill>
                <a:latin typeface="Arial" pitchFamily="34" charset="0"/>
                <a:cs typeface="Arial" pitchFamily="34" charset="0"/>
              </a:rPr>
              <a:t>Primary Outcome: Proportion of eyes with DR worsening through 6 years</a:t>
            </a:r>
            <a:endParaRPr lang="en-US" sz="2000" b="1">
              <a:solidFill>
                <a:schemeClr val="bg2"/>
              </a:solidFill>
            </a:endParaRPr>
          </a:p>
        </p:txBody>
      </p:sp>
      <p:sp>
        <p:nvSpPr>
          <p:cNvPr id="11" name="Rectangle 11"/>
          <p:cNvSpPr>
            <a:spLocks noChangeArrowheads="1"/>
          </p:cNvSpPr>
          <p:nvPr/>
        </p:nvSpPr>
        <p:spPr bwMode="auto">
          <a:xfrm>
            <a:off x="2743200" y="5549875"/>
            <a:ext cx="2816442" cy="400110"/>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a:solidFill>
                  <a:schemeClr val="bg2"/>
                </a:solidFill>
                <a:latin typeface="Arial" pitchFamily="34" charset="0"/>
                <a:cs typeface="Arial" pitchFamily="34" charset="0"/>
              </a:rPr>
              <a:t>160 mg Fenofibrate</a:t>
            </a:r>
          </a:p>
        </p:txBody>
      </p:sp>
      <p:sp>
        <p:nvSpPr>
          <p:cNvPr id="12" name="Rectangle 11"/>
          <p:cNvSpPr>
            <a:spLocks noChangeArrowheads="1"/>
          </p:cNvSpPr>
          <p:nvPr/>
        </p:nvSpPr>
        <p:spPr bwMode="auto">
          <a:xfrm>
            <a:off x="6578344" y="5549353"/>
            <a:ext cx="2957338" cy="400110"/>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a:solidFill>
                  <a:schemeClr val="bg2"/>
                </a:solidFill>
                <a:latin typeface="Arial" pitchFamily="34" charset="0"/>
                <a:cs typeface="Arial" pitchFamily="34" charset="0"/>
              </a:rPr>
              <a:t>Placebo</a:t>
            </a:r>
          </a:p>
        </p:txBody>
      </p:sp>
    </p:spTree>
    <p:extLst>
      <p:ext uri="{BB962C8B-B14F-4D97-AF65-F5344CB8AC3E}">
        <p14:creationId xmlns:p14="http://schemas.microsoft.com/office/powerpoint/2010/main" val="8961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700AE-FB01-04AC-9275-FFC73C1D35D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5DAFFE-AE82-11D6-8781-FB2B0FEBC59F}"/>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56ED312B-A768-8278-DDA3-FCC6C38700BC}"/>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3FDD27-01CE-31BC-1C78-CFA3323A6A2C}"/>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2C507934-0566-7AF3-BAB9-4231DED2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F0270073-1F67-6BEC-68F0-B4D934DEB11A}"/>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t>
            </a:r>
            <a:r>
              <a:rPr lang="en-US" sz="3200" b="1">
                <a:solidFill>
                  <a:srgbClr val="4A9CCC">
                    <a:lumMod val="50000"/>
                  </a:srgbClr>
                </a:solidFill>
                <a:latin typeface="Arial"/>
              </a:rPr>
              <a:t>AFA</a:t>
            </a: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 </a:t>
            </a:r>
          </a:p>
        </p:txBody>
      </p:sp>
      <p:grpSp>
        <p:nvGrpSpPr>
          <p:cNvPr id="2" name="Group 1">
            <a:extLst>
              <a:ext uri="{FF2B5EF4-FFF2-40B4-BE49-F238E27FC236}">
                <a16:creationId xmlns:a16="http://schemas.microsoft.com/office/drawing/2014/main" id="{48E47B57-AAD4-D2EA-5C1F-455BEF5C803A}"/>
              </a:ext>
            </a:extLst>
          </p:cNvPr>
          <p:cNvGrpSpPr/>
          <p:nvPr/>
        </p:nvGrpSpPr>
        <p:grpSpPr>
          <a:xfrm>
            <a:off x="-9048852" y="2674951"/>
            <a:ext cx="15144851" cy="593698"/>
            <a:chOff x="1886725" y="2679413"/>
            <a:chExt cx="15144851" cy="593698"/>
          </a:xfrm>
        </p:grpSpPr>
        <p:sp>
          <p:nvSpPr>
            <p:cNvPr id="3" name="TextBox 2">
              <a:extLst>
                <a:ext uri="{FF2B5EF4-FFF2-40B4-BE49-F238E27FC236}">
                  <a16:creationId xmlns:a16="http://schemas.microsoft.com/office/drawing/2014/main" id="{A56A577B-F513-E9A0-F71D-13E2259784C7}"/>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B63A8F85-DE1C-BEF5-8B3E-E7791B4C6F71}"/>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3E3E0E0B-B64A-B287-2829-B34F23639E6B}"/>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2AD68440-0C3D-BB97-7562-C51BE1F18348}"/>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2021</a:t>
              </a:r>
            </a:p>
          </p:txBody>
        </p:sp>
        <p:sp>
          <p:nvSpPr>
            <p:cNvPr id="16" name="TextBox 15">
              <a:extLst>
                <a:ext uri="{FF2B5EF4-FFF2-40B4-BE49-F238E27FC236}">
                  <a16:creationId xmlns:a16="http://schemas.microsoft.com/office/drawing/2014/main" id="{62134EFD-3BD7-529F-4632-CCF56BF4843D}"/>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CDAC81EB-CAC7-4FEA-1AE4-573F488623D8}"/>
                </a:ext>
              </a:extLst>
            </p:cNvPr>
            <p:cNvSpPr txBox="1"/>
            <p:nvPr/>
          </p:nvSpPr>
          <p:spPr>
            <a:xfrm>
              <a:off x="112296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2022</a:t>
              </a:r>
            </a:p>
          </p:txBody>
        </p:sp>
        <p:sp>
          <p:nvSpPr>
            <p:cNvPr id="20" name="TextBox 19">
              <a:extLst>
                <a:ext uri="{FF2B5EF4-FFF2-40B4-BE49-F238E27FC236}">
                  <a16:creationId xmlns:a16="http://schemas.microsoft.com/office/drawing/2014/main" id="{9735630C-FD6B-C7CE-B745-E191F6550AB4}"/>
                </a:ext>
              </a:extLst>
            </p:cNvPr>
            <p:cNvSpPr txBox="1"/>
            <p:nvPr/>
          </p:nvSpPr>
          <p:spPr>
            <a:xfrm>
              <a:off x="12934422" y="2679413"/>
              <a:ext cx="1097280" cy="584775"/>
            </a:xfrm>
            <a:prstGeom prst="rect">
              <a:avLst/>
            </a:prstGeom>
            <a:noFill/>
          </p:spPr>
          <p:txBody>
            <a:bodyPr wrap="square" rtlCol="0" anchor="ctr">
              <a:spAutoFit/>
            </a:bodyPr>
            <a:lstStyle/>
            <a:p>
              <a:pPr>
                <a:defRPr/>
              </a:pPr>
              <a:r>
                <a:rPr lang="en-US" sz="3200">
                  <a:solidFill>
                    <a:prstClr val="white"/>
                  </a:solidFill>
                  <a:latin typeface="Arial"/>
                </a:rPr>
                <a:t>2023</a:t>
              </a:r>
            </a:p>
          </p:txBody>
        </p:sp>
        <p:sp>
          <p:nvSpPr>
            <p:cNvPr id="21" name="TextBox 20">
              <a:extLst>
                <a:ext uri="{FF2B5EF4-FFF2-40B4-BE49-F238E27FC236}">
                  <a16:creationId xmlns:a16="http://schemas.microsoft.com/office/drawing/2014/main" id="{EECE6E77-6940-44BB-E04D-548FCB04736A}"/>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1E3D4385-821D-3BE3-71C2-42B192ED8776}"/>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8B6C8EA6-6DBA-114D-C77B-14ED4631C870}"/>
              </a:ext>
            </a:extLst>
          </p:cNvPr>
          <p:cNvSpPr txBox="1"/>
          <p:nvPr/>
        </p:nvSpPr>
        <p:spPr>
          <a:xfrm>
            <a:off x="3096125" y="4832991"/>
            <a:ext cx="8961119" cy="830997"/>
          </a:xfrm>
          <a:prstGeom prst="rect">
            <a:avLst/>
          </a:prstGeom>
          <a:noFill/>
        </p:spPr>
        <p:txBody>
          <a:bodyPr wrap="square" rtlCol="0">
            <a:spAutoFit/>
          </a:bodyPr>
          <a:lstStyle/>
          <a:p>
            <a:r>
              <a:rPr lang="en-US" sz="2400"/>
              <a:t>Protocol AF Ancillary Study: Protocol AFA Diabetic Retinopathy and Changes in Lipid Metabolism. </a:t>
            </a:r>
            <a:r>
              <a:rPr lang="en-US" sz="2400" b="1"/>
              <a:t>Recruiting</a:t>
            </a:r>
            <a:r>
              <a:rPr lang="en-US" sz="2400"/>
              <a:t> </a:t>
            </a:r>
            <a:endParaRPr lang="en-US" sz="2400" b="1"/>
          </a:p>
        </p:txBody>
      </p:sp>
    </p:spTree>
    <p:extLst>
      <p:ext uri="{BB962C8B-B14F-4D97-AF65-F5344CB8AC3E}">
        <p14:creationId xmlns:p14="http://schemas.microsoft.com/office/powerpoint/2010/main" val="358793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p:txBody>
          <a:bodyPr/>
          <a:lstStyle/>
          <a:p>
            <a:r>
              <a:rPr lang="en-US"/>
              <a:t>Predictive Biomarkers</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p:txBody>
          <a:bodyPr vert="horz" lIns="91440" tIns="45720" rIns="91440" bIns="45720" rtlCol="0" anchor="t">
            <a:normAutofit fontScale="92500" lnSpcReduction="20000"/>
          </a:bodyPr>
          <a:lstStyle/>
          <a:p>
            <a:pPr marL="461645" indent="-461645">
              <a:spcAft>
                <a:spcPts val="1200"/>
              </a:spcAft>
            </a:pPr>
            <a:r>
              <a:rPr lang="en-US" sz="2400">
                <a:effectLst/>
                <a:latin typeface="Arial"/>
                <a:ea typeface="Calibri" panose="020F0502020204030204" pitchFamily="34" charset="0"/>
                <a:cs typeface="Times New Roman"/>
              </a:rPr>
              <a:t>While the primary objective of Protocol AF is to determine if fenofibrate is effective at preventing DR worsening, an additional goal is to collect information on potential predictive biomarkers via blood sampling over the course of DR progression</a:t>
            </a:r>
            <a:endParaRPr lang="en-US">
              <a:latin typeface="Arial"/>
              <a:cs typeface="Times New Roman"/>
            </a:endParaRPr>
          </a:p>
          <a:p>
            <a:pPr marL="461645" indent="-461645">
              <a:spcAft>
                <a:spcPts val="1200"/>
              </a:spcAft>
            </a:pPr>
            <a:r>
              <a:rPr lang="en-US" sz="2400">
                <a:effectLst/>
                <a:latin typeface="Arial" panose="020B0604020202020204" pitchFamily="34" charset="0"/>
                <a:ea typeface="Calibri" panose="020F0502020204030204" pitchFamily="34" charset="0"/>
              </a:rPr>
              <a:t>Diabetic Retinopathy and Changes in Lipid Metabolism (</a:t>
            </a:r>
            <a:r>
              <a:rPr lang="en-US" sz="2400"/>
              <a:t>Protocol AFA) is an ancillary study for Protocol AF</a:t>
            </a:r>
          </a:p>
          <a:p>
            <a:pPr marL="461645" indent="-461645">
              <a:spcAft>
                <a:spcPts val="1200"/>
              </a:spcAft>
            </a:pPr>
            <a:r>
              <a:rPr lang="en-US" sz="2400">
                <a:effectLst/>
                <a:latin typeface="Arial" panose="020B0604020202020204" pitchFamily="34" charset="0"/>
                <a:ea typeface="Calibri" panose="020F0502020204030204" pitchFamily="34" charset="0"/>
                <a:cs typeface="Times New Roman" panose="02020603050405020304" pitchFamily="18" charset="0"/>
              </a:rPr>
              <a:t>Protocol AFA will include AF participants in analyses, but will also recruit populations with DR severity differing from the Protocol AF cohort (DR severit</a:t>
            </a:r>
            <a:r>
              <a:rPr lang="en-US" sz="2400">
                <a:latin typeface="Arial" panose="020B0604020202020204" pitchFamily="34" charset="0"/>
                <a:ea typeface="Calibri" panose="020F0502020204030204" pitchFamily="34" charset="0"/>
                <a:cs typeface="Times New Roman" panose="02020603050405020304" pitchFamily="18" charset="0"/>
              </a:rPr>
              <a:t>y &lt;35 &amp; &gt;47)</a:t>
            </a:r>
            <a:endParaRPr lang="en-US" sz="1600"/>
          </a:p>
        </p:txBody>
      </p:sp>
    </p:spTree>
    <p:extLst>
      <p:ext uri="{BB962C8B-B14F-4D97-AF65-F5344CB8AC3E}">
        <p14:creationId xmlns:p14="http://schemas.microsoft.com/office/powerpoint/2010/main" val="28036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45" y="1447800"/>
            <a:ext cx="3345955" cy="2514600"/>
          </a:xfrm>
        </p:spPr>
        <p:txBody>
          <a:bodyPr>
            <a:noAutofit/>
          </a:bodyPr>
          <a:lstStyle/>
          <a:p>
            <a:pPr>
              <a:buClr>
                <a:schemeClr val="tx1"/>
              </a:buClr>
            </a:pPr>
            <a:r>
              <a:rPr lang="en-US" sz="3200">
                <a:solidFill>
                  <a:schemeClr val="tx2"/>
                </a:solidFill>
                <a:hlinkClick r:id="rId5">
                  <a:extLst>
                    <a:ext uri="{A12FA001-AC4F-418D-AE19-62706E023703}">
                      <ahyp:hlinkClr xmlns:ahyp="http://schemas.microsoft.com/office/drawing/2018/hyperlinkcolor" val="tx"/>
                    </a:ext>
                  </a:extLst>
                </a:hlinkClick>
              </a:rPr>
              <a:t>Publication List</a:t>
            </a:r>
            <a:br>
              <a:rPr lang="en-US" sz="3200"/>
            </a:br>
            <a:r>
              <a:rPr lang="en-US" sz="3200"/>
              <a:t>www.drcr.net</a:t>
            </a:r>
            <a:br>
              <a:rPr lang="en-US" sz="2800"/>
            </a:br>
            <a:endParaRPr lang="en-US" sz="2800">
              <a:solidFill>
                <a:schemeClr val="tx2"/>
              </a:solidFill>
            </a:endParaRPr>
          </a:p>
        </p:txBody>
      </p:sp>
      <p:pic>
        <p:nvPicPr>
          <p:cNvPr id="3" name="Screen Recording 2">
            <a:hlinkClick r:id="" action="ppaction://media"/>
            <a:extLst>
              <a:ext uri="{FF2B5EF4-FFF2-40B4-BE49-F238E27FC236}">
                <a16:creationId xmlns:a16="http://schemas.microsoft.com/office/drawing/2014/main" id="{F2CB881D-A12F-1BB8-52A7-227D5A14D89C}"/>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r="6727"/>
          <a:stretch/>
        </p:blipFill>
        <p:spPr>
          <a:xfrm>
            <a:off x="3598460" y="334962"/>
            <a:ext cx="8593540" cy="6188075"/>
          </a:xfrm>
          <a:prstGeom prst="rect">
            <a:avLst/>
          </a:prstGeom>
        </p:spPr>
      </p:pic>
    </p:spTree>
    <p:extLst>
      <p:ext uri="{BB962C8B-B14F-4D97-AF65-F5344CB8AC3E}">
        <p14:creationId xmlns:p14="http://schemas.microsoft.com/office/powerpoint/2010/main" val="50165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1999-C36F-5D99-E0E7-4A2AEEDB1A3B}"/>
              </a:ext>
            </a:extLst>
          </p:cNvPr>
          <p:cNvSpPr>
            <a:spLocks noGrp="1"/>
          </p:cNvSpPr>
          <p:nvPr>
            <p:ph type="title"/>
          </p:nvPr>
        </p:nvSpPr>
        <p:spPr/>
        <p:txBody>
          <a:bodyPr/>
          <a:lstStyle/>
          <a:p>
            <a:r>
              <a:rPr lang="en-US"/>
              <a:t>Collaboration </a:t>
            </a:r>
          </a:p>
        </p:txBody>
      </p:sp>
      <p:sp>
        <p:nvSpPr>
          <p:cNvPr id="3" name="Content Placeholder 2">
            <a:extLst>
              <a:ext uri="{FF2B5EF4-FFF2-40B4-BE49-F238E27FC236}">
                <a16:creationId xmlns:a16="http://schemas.microsoft.com/office/drawing/2014/main" id="{FAA99743-2679-B62B-923B-984F926E9ED3}"/>
              </a:ext>
            </a:extLst>
          </p:cNvPr>
          <p:cNvSpPr>
            <a:spLocks noGrp="1"/>
          </p:cNvSpPr>
          <p:nvPr>
            <p:ph idx="1"/>
          </p:nvPr>
        </p:nvSpPr>
        <p:spPr>
          <a:xfrm>
            <a:off x="609601" y="1615647"/>
            <a:ext cx="6206323" cy="4780491"/>
          </a:xfrm>
        </p:spPr>
        <p:txBody>
          <a:bodyPr>
            <a:normAutofit/>
          </a:bodyPr>
          <a:lstStyle/>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Protocol AFA is a collaborative effort between DRCR and the Lowy Medical Research Institute (LMRI)</a:t>
            </a:r>
          </a:p>
          <a:p>
            <a:pPr>
              <a:buClr>
                <a:schemeClr val="accent2">
                  <a:lumMod val="60000"/>
                  <a:lumOff val="40000"/>
                </a:schemeClr>
              </a:buClr>
            </a:pP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LMRI will be performing the metabolite analyses with the de-identified serum samples and the genetic sequencing and associated analyses</a:t>
            </a:r>
            <a:endParaRPr lang="en-US" sz="3600"/>
          </a:p>
        </p:txBody>
      </p:sp>
      <p:pic>
        <p:nvPicPr>
          <p:cNvPr id="7" name="Picture 6">
            <a:extLst>
              <a:ext uri="{FF2B5EF4-FFF2-40B4-BE49-F238E27FC236}">
                <a16:creationId xmlns:a16="http://schemas.microsoft.com/office/drawing/2014/main" id="{EA363369-9D97-B3BB-4818-6A81C857C2EE}"/>
              </a:ext>
            </a:extLst>
          </p:cNvPr>
          <p:cNvPicPr>
            <a:picLocks noChangeAspect="1"/>
          </p:cNvPicPr>
          <p:nvPr/>
        </p:nvPicPr>
        <p:blipFill>
          <a:blip r:embed="rId2"/>
          <a:stretch>
            <a:fillRect/>
          </a:stretch>
        </p:blipFill>
        <p:spPr>
          <a:xfrm>
            <a:off x="7329321" y="5187952"/>
            <a:ext cx="3362325" cy="695325"/>
          </a:xfrm>
          <a:prstGeom prst="rect">
            <a:avLst/>
          </a:prstGeom>
        </p:spPr>
      </p:pic>
      <p:pic>
        <p:nvPicPr>
          <p:cNvPr id="9" name="Picture 8" descr="A close-up of words&#10;&#10;Description automatically generated">
            <a:extLst>
              <a:ext uri="{FF2B5EF4-FFF2-40B4-BE49-F238E27FC236}">
                <a16:creationId xmlns:a16="http://schemas.microsoft.com/office/drawing/2014/main" id="{EF39DC19-820B-25C8-4F79-0E23ECA6A71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5924" y="1600200"/>
            <a:ext cx="4389120" cy="3233928"/>
          </a:xfrm>
          <a:prstGeom prst="rect">
            <a:avLst/>
          </a:prstGeom>
        </p:spPr>
      </p:pic>
      <p:sp>
        <p:nvSpPr>
          <p:cNvPr id="10" name="TextBox 9">
            <a:extLst>
              <a:ext uri="{FF2B5EF4-FFF2-40B4-BE49-F238E27FC236}">
                <a16:creationId xmlns:a16="http://schemas.microsoft.com/office/drawing/2014/main" id="{73ED87B6-EC21-D3C6-EA30-C46AEFD3EA7B}"/>
              </a:ext>
            </a:extLst>
          </p:cNvPr>
          <p:cNvSpPr txBox="1"/>
          <p:nvPr/>
        </p:nvSpPr>
        <p:spPr>
          <a:xfrm>
            <a:off x="8229599" y="4839416"/>
            <a:ext cx="3674417" cy="153888"/>
          </a:xfrm>
          <a:prstGeom prst="rect">
            <a:avLst/>
          </a:prstGeom>
          <a:noFill/>
        </p:spPr>
        <p:txBody>
          <a:bodyPr wrap="square" rtlCol="0">
            <a:spAutoFit/>
          </a:bodyPr>
          <a:lstStyle/>
          <a:p>
            <a:r>
              <a:rPr lang="en-US" sz="400">
                <a:solidFill>
                  <a:schemeClr val="bg2"/>
                </a:solidFill>
                <a:hlinkClick r:id="rId4" tooltip="https://famvin.org/en/2017/10/28/one-person-collaborative-effort/">
                  <a:extLst>
                    <a:ext uri="{A12FA001-AC4F-418D-AE19-62706E023703}">
                      <ahyp:hlinkClr xmlns:ahyp="http://schemas.microsoft.com/office/drawing/2018/hyperlinkcolor" val="tx"/>
                    </a:ext>
                  </a:extLst>
                </a:hlinkClick>
              </a:rPr>
              <a:t>This Photo</a:t>
            </a:r>
            <a:r>
              <a:rPr lang="en-US" sz="400">
                <a:solidFill>
                  <a:schemeClr val="bg2"/>
                </a:solidFill>
              </a:rPr>
              <a:t> by Unknown Author is licensed under </a:t>
            </a:r>
            <a:r>
              <a:rPr lang="en-US" sz="400">
                <a:solidFill>
                  <a:schemeClr val="bg2"/>
                </a:solidFill>
                <a:hlinkClick r:id="rId5" tooltip="https://creativecommons.org/licenses/by/3.0/">
                  <a:extLst>
                    <a:ext uri="{A12FA001-AC4F-418D-AE19-62706E023703}">
                      <ahyp:hlinkClr xmlns:ahyp="http://schemas.microsoft.com/office/drawing/2018/hyperlinkcolor" val="tx"/>
                    </a:ext>
                  </a:extLst>
                </a:hlinkClick>
              </a:rPr>
              <a:t>CC BY</a:t>
            </a:r>
            <a:endParaRPr lang="en-US" sz="400">
              <a:solidFill>
                <a:schemeClr val="bg2"/>
              </a:solidFill>
            </a:endParaRPr>
          </a:p>
        </p:txBody>
      </p:sp>
    </p:spTree>
    <p:extLst>
      <p:ext uri="{BB962C8B-B14F-4D97-AF65-F5344CB8AC3E}">
        <p14:creationId xmlns:p14="http://schemas.microsoft.com/office/powerpoint/2010/main" val="392576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FD50-1E1D-459C-9C91-9E47E9C89FC0}"/>
              </a:ext>
            </a:extLst>
          </p:cNvPr>
          <p:cNvSpPr>
            <a:spLocks noGrp="1"/>
          </p:cNvSpPr>
          <p:nvPr>
            <p:ph type="title"/>
          </p:nvPr>
        </p:nvSpPr>
        <p:spPr>
          <a:xfrm>
            <a:off x="161679" y="0"/>
            <a:ext cx="6149523" cy="1597891"/>
          </a:xfrm>
        </p:spPr>
        <p:txBody>
          <a:bodyPr/>
          <a:lstStyle/>
          <a:p>
            <a:r>
              <a:rPr lang="en-US"/>
              <a:t>Procedures</a:t>
            </a:r>
          </a:p>
        </p:txBody>
      </p:sp>
      <p:sp>
        <p:nvSpPr>
          <p:cNvPr id="15" name="TextBox 14">
            <a:extLst>
              <a:ext uri="{FF2B5EF4-FFF2-40B4-BE49-F238E27FC236}">
                <a16:creationId xmlns:a16="http://schemas.microsoft.com/office/drawing/2014/main" id="{B25E3000-D586-4859-8829-820A43AE1C07}"/>
              </a:ext>
            </a:extLst>
          </p:cNvPr>
          <p:cNvSpPr txBox="1"/>
          <p:nvPr/>
        </p:nvSpPr>
        <p:spPr>
          <a:xfrm>
            <a:off x="7190617" y="6314939"/>
            <a:ext cx="4635854" cy="523220"/>
          </a:xfrm>
          <a:prstGeom prst="rect">
            <a:avLst/>
          </a:prstGeom>
          <a:noFill/>
        </p:spPr>
        <p:txBody>
          <a:bodyPr wrap="square" rtlCol="0">
            <a:spAutoFit/>
          </a:bodyPr>
          <a:lstStyle/>
          <a:p>
            <a:pPr>
              <a:buClr>
                <a:srgbClr val="FFFF00"/>
              </a:buClr>
            </a:pPr>
            <a:r>
              <a:rPr lang="en-US" sz="1400" i="1">
                <a:latin typeface="Arial" panose="020B0604020202020204" pitchFamily="34" charset="0"/>
                <a:cs typeface="Arial" panose="020B0604020202020204" pitchFamily="34" charset="0"/>
              </a:rPr>
              <a:t>*Ancillary component at select sites/select participants</a:t>
            </a:r>
          </a:p>
          <a:p>
            <a:pPr>
              <a:buClr>
                <a:srgbClr val="FFFF00"/>
              </a:buClr>
            </a:pPr>
            <a:r>
              <a:rPr lang="en-US" sz="1400" i="1">
                <a:latin typeface="Arial" panose="020B0604020202020204" pitchFamily="34" charset="0"/>
                <a:cs typeface="Arial" panose="020B0604020202020204" pitchFamily="34" charset="0"/>
              </a:rPr>
              <a:t>** FA will NOT be done for healthy controls</a:t>
            </a:r>
          </a:p>
        </p:txBody>
      </p:sp>
      <p:sp>
        <p:nvSpPr>
          <p:cNvPr id="3" name="TextBox 2">
            <a:extLst>
              <a:ext uri="{FF2B5EF4-FFF2-40B4-BE49-F238E27FC236}">
                <a16:creationId xmlns:a16="http://schemas.microsoft.com/office/drawing/2014/main" id="{7B860273-EC0D-9D69-2678-C24456BBCABD}"/>
              </a:ext>
            </a:extLst>
          </p:cNvPr>
          <p:cNvSpPr txBox="1"/>
          <p:nvPr/>
        </p:nvSpPr>
        <p:spPr>
          <a:xfrm>
            <a:off x="716924" y="1371600"/>
            <a:ext cx="5039031" cy="2246769"/>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Study procedures mirror the Protocol AF Screening visit </a:t>
            </a:r>
          </a:p>
          <a:p>
            <a:pPr algn="ctr"/>
            <a:r>
              <a:rPr lang="en-US" sz="2800" b="1">
                <a:latin typeface="Arial" panose="020B0604020202020204" pitchFamily="34" charset="0"/>
                <a:cs typeface="Arial" panose="020B0604020202020204" pitchFamily="34" charset="0"/>
              </a:rPr>
              <a:t>except OCTA* and Contrast Sensitivity* will also </a:t>
            </a:r>
          </a:p>
          <a:p>
            <a:pPr algn="ctr"/>
            <a:r>
              <a:rPr lang="en-US" sz="2800" b="1">
                <a:latin typeface="Arial" panose="020B0604020202020204" pitchFamily="34" charset="0"/>
                <a:cs typeface="Arial" panose="020B0604020202020204" pitchFamily="34" charset="0"/>
              </a:rPr>
              <a:t>be completed</a:t>
            </a:r>
          </a:p>
        </p:txBody>
      </p:sp>
      <p:pic>
        <p:nvPicPr>
          <p:cNvPr id="6" name="Picture 5">
            <a:extLst>
              <a:ext uri="{FF2B5EF4-FFF2-40B4-BE49-F238E27FC236}">
                <a16:creationId xmlns:a16="http://schemas.microsoft.com/office/drawing/2014/main" id="{E874A30A-B1FA-CB55-E685-CA802500EF21}"/>
              </a:ext>
            </a:extLst>
          </p:cNvPr>
          <p:cNvPicPr>
            <a:picLocks noChangeAspect="1"/>
          </p:cNvPicPr>
          <p:nvPr/>
        </p:nvPicPr>
        <p:blipFill>
          <a:blip r:embed="rId3"/>
          <a:stretch>
            <a:fillRect/>
          </a:stretch>
        </p:blipFill>
        <p:spPr>
          <a:xfrm>
            <a:off x="1107985" y="3800063"/>
            <a:ext cx="4523488" cy="2776486"/>
          </a:xfrm>
          <a:prstGeom prst="rect">
            <a:avLst/>
          </a:prstGeom>
        </p:spPr>
      </p:pic>
      <p:sp>
        <p:nvSpPr>
          <p:cNvPr id="5" name="Scroll: Vertical 4">
            <a:extLst>
              <a:ext uri="{FF2B5EF4-FFF2-40B4-BE49-F238E27FC236}">
                <a16:creationId xmlns:a16="http://schemas.microsoft.com/office/drawing/2014/main" id="{C71C09C5-D0E4-2424-2B71-7038EDAE8D03}"/>
              </a:ext>
            </a:extLst>
          </p:cNvPr>
          <p:cNvSpPr/>
          <p:nvPr/>
        </p:nvSpPr>
        <p:spPr>
          <a:xfrm>
            <a:off x="6096000" y="195956"/>
            <a:ext cx="5987845" cy="6101851"/>
          </a:xfrm>
          <a:prstGeom prst="verticalScroll">
            <a:avLst/>
          </a:prstGeom>
          <a:solidFill>
            <a:schemeClr val="tx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lvl="0" indent="-285750">
              <a:buFont typeface="Arial" panose="020B0604020202020204" pitchFamily="34" charset="0"/>
              <a:buChar char="•"/>
            </a:pPr>
            <a:endParaRPr lang="en-US" sz="2200" b="1">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Medical History</a:t>
            </a:r>
          </a:p>
          <a:p>
            <a:pPr marL="28575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BP, weight and height</a:t>
            </a: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Fasting blood &amp; serum samples, including serum shipped on dry ice and genetics sample collection</a:t>
            </a: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Urine sample</a:t>
            </a: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Protocol refraction/ETDRS VA</a:t>
            </a:r>
          </a:p>
          <a:p>
            <a:pPr marL="285750" indent="-285750">
              <a:buFont typeface="Arial" panose="020B0604020202020204" pitchFamily="34" charset="0"/>
              <a:buChar char="•"/>
            </a:pPr>
            <a:r>
              <a:rPr lang="en-US" sz="2200" b="1" err="1">
                <a:solidFill>
                  <a:schemeClr val="bg1"/>
                </a:solidFill>
                <a:latin typeface="Arial"/>
                <a:cs typeface="Arial"/>
              </a:rPr>
              <a:t>Spectralis</a:t>
            </a:r>
            <a:r>
              <a:rPr lang="en-US" sz="2200" b="1">
                <a:solidFill>
                  <a:schemeClr val="bg1"/>
                </a:solidFill>
                <a:latin typeface="Arial"/>
                <a:cs typeface="Arial"/>
              </a:rPr>
              <a:t> SD OCT (including RNFL) </a:t>
            </a: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Ocular exam</a:t>
            </a:r>
          </a:p>
          <a:p>
            <a:pPr marL="285750" lvl="0" indent="-285750">
              <a:buFont typeface="Arial" panose="020B0604020202020204" pitchFamily="34" charset="0"/>
              <a:buChar char="•"/>
            </a:pPr>
            <a:r>
              <a:rPr lang="en-US" sz="2200" b="1">
                <a:solidFill>
                  <a:schemeClr val="bg1"/>
                </a:solidFill>
                <a:latin typeface="Arial" panose="020B0604020202020204" pitchFamily="34" charset="0"/>
                <a:cs typeface="Arial" panose="020B0604020202020204" pitchFamily="34" charset="0"/>
              </a:rPr>
              <a:t>Fundus photos and FA**, using widest field</a:t>
            </a:r>
          </a:p>
          <a:p>
            <a:pPr marL="285750" lvl="0" indent="-285750">
              <a:buFont typeface="Arial" panose="020B0604020202020204" pitchFamily="34" charset="0"/>
              <a:buChar char="•"/>
            </a:pPr>
            <a:r>
              <a:rPr lang="en-US" sz="2200" b="1" i="1">
                <a:solidFill>
                  <a:schemeClr val="bg1"/>
                </a:solidFill>
                <a:latin typeface="Arial" panose="020B0604020202020204" pitchFamily="34" charset="0"/>
                <a:cs typeface="Arial" panose="020B0604020202020204" pitchFamily="34" charset="0"/>
              </a:rPr>
              <a:t>OCT Angiography*</a:t>
            </a:r>
          </a:p>
          <a:p>
            <a:pPr marL="285750" lvl="0" indent="-285750">
              <a:buFont typeface="Arial" panose="020B0604020202020204" pitchFamily="34" charset="0"/>
              <a:buChar char="•"/>
            </a:pPr>
            <a:r>
              <a:rPr lang="en-US" sz="2200" b="1" i="1">
                <a:solidFill>
                  <a:schemeClr val="bg1"/>
                </a:solidFill>
                <a:latin typeface="Arial" panose="020B0604020202020204" pitchFamily="34" charset="0"/>
                <a:cs typeface="Arial" panose="020B0604020202020204" pitchFamily="34" charset="0"/>
              </a:rPr>
              <a:t>Contrast Sensitivity*</a:t>
            </a:r>
          </a:p>
          <a:p>
            <a:pPr algn="ctr"/>
            <a:endParaRPr lang="en-US"/>
          </a:p>
        </p:txBody>
      </p:sp>
    </p:spTree>
    <p:extLst>
      <p:ext uri="{BB962C8B-B14F-4D97-AF65-F5344CB8AC3E}">
        <p14:creationId xmlns:p14="http://schemas.microsoft.com/office/powerpoint/2010/main" val="28659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AAD64-1D9A-1CAD-78F4-D81EE75EE8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F4BC79-1D20-3CC2-C6AC-15CDE6F225C7}"/>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9F07CDA7-EA0B-C85C-3F11-5F285BD105BF}"/>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3B1195-22D3-8801-CF16-0587850F83F3}"/>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8DBE1AE8-24B9-3847-FAF4-BD37FCCF7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6BADB49E-0584-B94D-9ACF-38479411EDDB}"/>
              </a:ext>
            </a:extLst>
          </p:cNvPr>
          <p:cNvSpPr txBox="1"/>
          <p:nvPr/>
        </p:nvSpPr>
        <p:spPr>
          <a:xfrm>
            <a:off x="238125" y="4837338"/>
            <a:ext cx="2743200" cy="822305"/>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Genetics</a:t>
            </a:r>
          </a:p>
        </p:txBody>
      </p:sp>
      <p:grpSp>
        <p:nvGrpSpPr>
          <p:cNvPr id="2" name="Group 1">
            <a:extLst>
              <a:ext uri="{FF2B5EF4-FFF2-40B4-BE49-F238E27FC236}">
                <a16:creationId xmlns:a16="http://schemas.microsoft.com/office/drawing/2014/main" id="{D31BFC95-06CB-7474-EA00-E9698D2CAC3C}"/>
              </a:ext>
            </a:extLst>
          </p:cNvPr>
          <p:cNvGrpSpPr/>
          <p:nvPr/>
        </p:nvGrpSpPr>
        <p:grpSpPr>
          <a:xfrm>
            <a:off x="-9048852" y="2674951"/>
            <a:ext cx="15752315" cy="593698"/>
            <a:chOff x="1886725" y="2679413"/>
            <a:chExt cx="15752315" cy="593698"/>
          </a:xfrm>
        </p:grpSpPr>
        <p:sp>
          <p:nvSpPr>
            <p:cNvPr id="3" name="TextBox 2">
              <a:extLst>
                <a:ext uri="{FF2B5EF4-FFF2-40B4-BE49-F238E27FC236}">
                  <a16:creationId xmlns:a16="http://schemas.microsoft.com/office/drawing/2014/main" id="{94F7C9A7-E199-CCA3-8705-041EA4A65015}"/>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2D6166EA-38DD-26AC-2E53-7C36F3C46E3B}"/>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3282C1DA-FE05-3B29-1276-DE31B2B152E0}"/>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1F9C1F8F-E4C9-171B-B798-72D98C577B94}"/>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2021</a:t>
              </a:r>
            </a:p>
          </p:txBody>
        </p:sp>
        <p:sp>
          <p:nvSpPr>
            <p:cNvPr id="16" name="TextBox 15">
              <a:extLst>
                <a:ext uri="{FF2B5EF4-FFF2-40B4-BE49-F238E27FC236}">
                  <a16:creationId xmlns:a16="http://schemas.microsoft.com/office/drawing/2014/main" id="{B8F3A918-97A8-97B5-CA9A-138411574CB5}"/>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88EDB8A6-99EB-A095-DACE-7A7C86E92F51}"/>
                </a:ext>
              </a:extLst>
            </p:cNvPr>
            <p:cNvSpPr txBox="1"/>
            <p:nvPr/>
          </p:nvSpPr>
          <p:spPr>
            <a:xfrm>
              <a:off x="11229676" y="2688336"/>
              <a:ext cx="1704745"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2012…</a:t>
              </a:r>
            </a:p>
          </p:txBody>
        </p:sp>
        <p:sp>
          <p:nvSpPr>
            <p:cNvPr id="20" name="TextBox 19">
              <a:extLst>
                <a:ext uri="{FF2B5EF4-FFF2-40B4-BE49-F238E27FC236}">
                  <a16:creationId xmlns:a16="http://schemas.microsoft.com/office/drawing/2014/main" id="{444374BB-8D7A-6B2F-C865-52835ED5A9DC}"/>
                </a:ext>
              </a:extLst>
            </p:cNvPr>
            <p:cNvSpPr txBox="1"/>
            <p:nvPr/>
          </p:nvSpPr>
          <p:spPr>
            <a:xfrm>
              <a:off x="12934422"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69C6154A-FCF5-BC9C-C6E7-A170F1D17179}"/>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0980390D-99CD-C898-D581-CACB7C6CAA4B}"/>
                </a:ext>
              </a:extLst>
            </p:cNvPr>
            <p:cNvSpPr txBox="1"/>
            <p:nvPr/>
          </p:nvSpPr>
          <p:spPr>
            <a:xfrm>
              <a:off x="15934295" y="2679413"/>
              <a:ext cx="1704745"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C3D4BC3D-4C03-17A3-4D01-3E6935D5877B}"/>
              </a:ext>
            </a:extLst>
          </p:cNvPr>
          <p:cNvSpPr txBox="1"/>
          <p:nvPr/>
        </p:nvSpPr>
        <p:spPr>
          <a:xfrm>
            <a:off x="3096125" y="4986880"/>
            <a:ext cx="8961119" cy="523220"/>
          </a:xfrm>
          <a:prstGeom prst="rect">
            <a:avLst/>
          </a:prstGeom>
          <a:noFill/>
        </p:spPr>
        <p:txBody>
          <a:bodyPr wrap="square" rtlCol="0">
            <a:spAutoFit/>
          </a:bodyPr>
          <a:lstStyle/>
          <a:p>
            <a:r>
              <a:rPr lang="en-US" sz="2800"/>
              <a:t>Genes in diabetic retinopathy project. </a:t>
            </a:r>
            <a:r>
              <a:rPr lang="en-US" sz="2800" b="1"/>
              <a:t>Recruiting</a:t>
            </a:r>
            <a:r>
              <a:rPr lang="en-US" sz="2800"/>
              <a:t> </a:t>
            </a:r>
            <a:endParaRPr lang="en-US" sz="2800" b="1"/>
          </a:p>
        </p:txBody>
      </p:sp>
    </p:spTree>
    <p:extLst>
      <p:ext uri="{BB962C8B-B14F-4D97-AF65-F5344CB8AC3E}">
        <p14:creationId xmlns:p14="http://schemas.microsoft.com/office/powerpoint/2010/main" val="31844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7876-40C2-C9AF-00DB-D3A633DDBF8D}"/>
            </a:ext>
          </a:extLst>
        </p:cNvPr>
        <p:cNvGrpSpPr/>
        <p:nvPr/>
      </p:nvGrpSpPr>
      <p:grpSpPr>
        <a:xfrm>
          <a:off x="0" y="0"/>
          <a:ext cx="0" cy="0"/>
          <a:chOff x="0" y="0"/>
          <a:chExt cx="0" cy="0"/>
        </a:xfrm>
      </p:grpSpPr>
      <p:sp>
        <p:nvSpPr>
          <p:cNvPr id="84994" name="Title 1">
            <a:extLst>
              <a:ext uri="{FF2B5EF4-FFF2-40B4-BE49-F238E27FC236}">
                <a16:creationId xmlns:a16="http://schemas.microsoft.com/office/drawing/2014/main" id="{E85E917F-2CCF-8FFA-BD49-B64E4A6D525A}"/>
              </a:ext>
            </a:extLst>
          </p:cNvPr>
          <p:cNvSpPr>
            <a:spLocks noGrp="1"/>
          </p:cNvSpPr>
          <p:nvPr>
            <p:ph type="title"/>
          </p:nvPr>
        </p:nvSpPr>
        <p:spPr/>
        <p:txBody>
          <a:bodyPr>
            <a:normAutofit/>
          </a:bodyPr>
          <a:lstStyle/>
          <a:p>
            <a:r>
              <a:rPr lang="en-US" altLang="en-US"/>
              <a:t>Genes in Diabetic Retinopathy Project</a:t>
            </a:r>
          </a:p>
        </p:txBody>
      </p:sp>
      <p:sp>
        <p:nvSpPr>
          <p:cNvPr id="22531" name="Content Placeholder 2">
            <a:extLst>
              <a:ext uri="{FF2B5EF4-FFF2-40B4-BE49-F238E27FC236}">
                <a16:creationId xmlns:a16="http://schemas.microsoft.com/office/drawing/2014/main" id="{6064A80B-19C8-6E7A-6ECD-B3E5197EE5FB}"/>
              </a:ext>
            </a:extLst>
          </p:cNvPr>
          <p:cNvSpPr>
            <a:spLocks noGrp="1"/>
          </p:cNvSpPr>
          <p:nvPr>
            <p:ph idx="1"/>
          </p:nvPr>
        </p:nvSpPr>
        <p:spPr>
          <a:xfrm>
            <a:off x="609599" y="1600199"/>
            <a:ext cx="11006295" cy="4953001"/>
          </a:xfrm>
        </p:spPr>
        <p:txBody>
          <a:bodyPr>
            <a:normAutofit/>
          </a:bodyPr>
          <a:lstStyle/>
          <a:p>
            <a:pPr eaLnBrk="1" hangingPunct="1">
              <a:lnSpc>
                <a:spcPct val="90000"/>
              </a:lnSpc>
              <a:spcBef>
                <a:spcPts val="600"/>
              </a:spcBef>
              <a:spcAft>
                <a:spcPts val="600"/>
              </a:spcAft>
              <a:defRPr/>
            </a:pPr>
            <a:r>
              <a:rPr lang="en-US" sz="2400" b="1">
                <a:solidFill>
                  <a:schemeClr val="accent4"/>
                </a:solidFill>
                <a:latin typeface="Arial" charset="0"/>
                <a:cs typeface="Arial" charset="0"/>
              </a:rPr>
              <a:t>Objective</a:t>
            </a:r>
          </a:p>
          <a:p>
            <a:pPr marL="738188" lvl="1" indent="-342900">
              <a:lnSpc>
                <a:spcPct val="90000"/>
              </a:lnSpc>
              <a:spcBef>
                <a:spcPts val="600"/>
              </a:spcBef>
              <a:spcAft>
                <a:spcPts val="600"/>
              </a:spcAft>
              <a:defRPr/>
            </a:pPr>
            <a:r>
              <a:rPr lang="en-US" sz="2400" b="1">
                <a:latin typeface="Arial" charset="0"/>
                <a:cs typeface="Arial" charset="0"/>
              </a:rPr>
              <a:t>To create a repository of genetic material and clinical phenotype information as a resource for the research community </a:t>
            </a:r>
          </a:p>
          <a:p>
            <a:pPr marL="738188" lvl="1" indent="-342900">
              <a:lnSpc>
                <a:spcPct val="90000"/>
              </a:lnSpc>
              <a:spcBef>
                <a:spcPts val="600"/>
              </a:spcBef>
              <a:spcAft>
                <a:spcPts val="600"/>
              </a:spcAft>
              <a:defRPr/>
            </a:pPr>
            <a:r>
              <a:rPr lang="en-US" sz="2400" b="1">
                <a:latin typeface="Arial" charset="0"/>
                <a:cs typeface="Arial" charset="0"/>
              </a:rPr>
              <a:t>The database may provide the opportunity to assess genetic susceptibility and resistance to DR and also variants impacting visually important biomarkers for ME and neovascularization</a:t>
            </a:r>
          </a:p>
          <a:p>
            <a:pPr eaLnBrk="1" hangingPunct="1">
              <a:lnSpc>
                <a:spcPct val="90000"/>
              </a:lnSpc>
              <a:spcBef>
                <a:spcPts val="600"/>
              </a:spcBef>
              <a:spcAft>
                <a:spcPts val="600"/>
              </a:spcAft>
              <a:defRPr/>
            </a:pPr>
            <a:r>
              <a:rPr lang="en-US" sz="2400" b="1">
                <a:solidFill>
                  <a:schemeClr val="accent4"/>
                </a:solidFill>
                <a:latin typeface="Arial" charset="0"/>
                <a:cs typeface="Arial" charset="0"/>
              </a:rPr>
              <a:t>Major Eligibility Criteria</a:t>
            </a:r>
          </a:p>
          <a:p>
            <a:pPr lvl="1" eaLnBrk="1" hangingPunct="1">
              <a:lnSpc>
                <a:spcPct val="90000"/>
              </a:lnSpc>
              <a:spcBef>
                <a:spcPts val="600"/>
              </a:spcBef>
              <a:spcAft>
                <a:spcPts val="600"/>
              </a:spcAft>
              <a:defRPr/>
            </a:pPr>
            <a:r>
              <a:rPr lang="en-US" sz="2400" b="1">
                <a:latin typeface="Arial" charset="0"/>
                <a:cs typeface="Arial" charset="0"/>
              </a:rPr>
              <a:t>Previous/current participant in a DRCR Retina Network study</a:t>
            </a:r>
          </a:p>
          <a:p>
            <a:pPr eaLnBrk="1" hangingPunct="1">
              <a:lnSpc>
                <a:spcPct val="90000"/>
              </a:lnSpc>
              <a:spcBef>
                <a:spcPts val="600"/>
              </a:spcBef>
              <a:spcAft>
                <a:spcPts val="600"/>
              </a:spcAft>
              <a:defRPr/>
            </a:pPr>
            <a:r>
              <a:rPr lang="en-US" sz="2400" b="1">
                <a:solidFill>
                  <a:schemeClr val="accent4"/>
                </a:solidFill>
                <a:latin typeface="Arial" charset="0"/>
                <a:cs typeface="Arial" charset="0"/>
              </a:rPr>
              <a:t>Enrollment (Ongoing)</a:t>
            </a:r>
            <a:endParaRPr lang="en-US" sz="2400" b="1">
              <a:solidFill>
                <a:schemeClr val="accent4"/>
              </a:solidFill>
              <a:latin typeface="Arial" charset="0"/>
              <a:cs typeface="Times New Roman" pitchFamily="18" charset="0"/>
            </a:endParaRPr>
          </a:p>
          <a:p>
            <a:pPr lvl="1" eaLnBrk="1" hangingPunct="1">
              <a:lnSpc>
                <a:spcPct val="90000"/>
              </a:lnSpc>
              <a:spcBef>
                <a:spcPts val="600"/>
              </a:spcBef>
              <a:spcAft>
                <a:spcPts val="600"/>
              </a:spcAft>
              <a:defRPr/>
            </a:pPr>
            <a:r>
              <a:rPr lang="en-US" sz="2400" b="1">
                <a:latin typeface="Arial" charset="0"/>
                <a:cs typeface="Times New Roman" pitchFamily="18" charset="0"/>
              </a:rPr>
              <a:t>Total enrolled: 2,739 subjects (as of 5/19/23)</a:t>
            </a:r>
          </a:p>
          <a:p>
            <a:pPr>
              <a:spcBef>
                <a:spcPts val="600"/>
              </a:spcBef>
              <a:spcAft>
                <a:spcPts val="600"/>
              </a:spcAft>
              <a:defRPr/>
            </a:pPr>
            <a:endParaRPr lang="en-US" sz="2400">
              <a:latin typeface="Arial" charset="0"/>
              <a:cs typeface="Arial" charset="0"/>
            </a:endParaRPr>
          </a:p>
        </p:txBody>
      </p:sp>
    </p:spTree>
    <p:extLst>
      <p:ext uri="{BB962C8B-B14F-4D97-AF65-F5344CB8AC3E}">
        <p14:creationId xmlns:p14="http://schemas.microsoft.com/office/powerpoint/2010/main" val="158336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DF58C-F965-1530-1DAD-B9E1FE94893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D899C8-9CB6-32AF-3B85-E5E5BD851CF5}"/>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66498E53-679D-CBA7-D9A9-4588E2BCBAF6}"/>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9BEB4B-D62C-0012-775D-AB81FB0E7E4F}"/>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A0770B6-4628-4B14-8A2B-39BF3234E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810A2B03-5538-3D56-08E7-6A1BA4C2369C}"/>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AP</a:t>
            </a:r>
          </a:p>
        </p:txBody>
      </p:sp>
      <p:grpSp>
        <p:nvGrpSpPr>
          <p:cNvPr id="2" name="Group 1">
            <a:extLst>
              <a:ext uri="{FF2B5EF4-FFF2-40B4-BE49-F238E27FC236}">
                <a16:creationId xmlns:a16="http://schemas.microsoft.com/office/drawing/2014/main" id="{8A42780C-401C-C70F-7B35-8F928A2795EB}"/>
              </a:ext>
            </a:extLst>
          </p:cNvPr>
          <p:cNvGrpSpPr/>
          <p:nvPr/>
        </p:nvGrpSpPr>
        <p:grpSpPr>
          <a:xfrm>
            <a:off x="-9048852" y="2674951"/>
            <a:ext cx="15144851" cy="593698"/>
            <a:chOff x="1886725" y="2679413"/>
            <a:chExt cx="15144851" cy="593698"/>
          </a:xfrm>
        </p:grpSpPr>
        <p:sp>
          <p:nvSpPr>
            <p:cNvPr id="3" name="TextBox 2">
              <a:extLst>
                <a:ext uri="{FF2B5EF4-FFF2-40B4-BE49-F238E27FC236}">
                  <a16:creationId xmlns:a16="http://schemas.microsoft.com/office/drawing/2014/main" id="{005F289E-A616-D232-4051-26D97143DF74}"/>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6B0F9C7A-E4EE-AB20-DCEA-3BD183F1A0A7}"/>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B02BB259-7CB9-3547-8112-BCA57B5E567B}"/>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290E1A68-7DBA-D828-0814-8FFEC9AF384C}"/>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2021</a:t>
              </a:r>
            </a:p>
          </p:txBody>
        </p:sp>
        <p:sp>
          <p:nvSpPr>
            <p:cNvPr id="16" name="TextBox 15">
              <a:extLst>
                <a:ext uri="{FF2B5EF4-FFF2-40B4-BE49-F238E27FC236}">
                  <a16:creationId xmlns:a16="http://schemas.microsoft.com/office/drawing/2014/main" id="{EE5F52FA-445D-F56D-28C3-5C5616C4DD10}"/>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7384B86D-FDE0-088B-0532-56BCC070935C}"/>
                </a:ext>
              </a:extLst>
            </p:cNvPr>
            <p:cNvSpPr txBox="1"/>
            <p:nvPr/>
          </p:nvSpPr>
          <p:spPr>
            <a:xfrm>
              <a:off x="11229676" y="2688336"/>
              <a:ext cx="1704745"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2017…</a:t>
              </a:r>
            </a:p>
          </p:txBody>
        </p:sp>
        <p:sp>
          <p:nvSpPr>
            <p:cNvPr id="20" name="TextBox 19">
              <a:extLst>
                <a:ext uri="{FF2B5EF4-FFF2-40B4-BE49-F238E27FC236}">
                  <a16:creationId xmlns:a16="http://schemas.microsoft.com/office/drawing/2014/main" id="{27B87F77-64F9-E46F-0188-B7BD92C478B3}"/>
                </a:ext>
              </a:extLst>
            </p:cNvPr>
            <p:cNvSpPr txBox="1"/>
            <p:nvPr/>
          </p:nvSpPr>
          <p:spPr>
            <a:xfrm>
              <a:off x="12934422"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2023</a:t>
              </a:r>
            </a:p>
          </p:txBody>
        </p:sp>
        <p:sp>
          <p:nvSpPr>
            <p:cNvPr id="21" name="TextBox 20">
              <a:extLst>
                <a:ext uri="{FF2B5EF4-FFF2-40B4-BE49-F238E27FC236}">
                  <a16:creationId xmlns:a16="http://schemas.microsoft.com/office/drawing/2014/main" id="{B7748BA5-67D4-2686-EAFF-8799DB2E50DA}"/>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2024</a:t>
              </a:r>
            </a:p>
          </p:txBody>
        </p:sp>
        <p:sp>
          <p:nvSpPr>
            <p:cNvPr id="24" name="TextBox 23">
              <a:extLst>
                <a:ext uri="{FF2B5EF4-FFF2-40B4-BE49-F238E27FC236}">
                  <a16:creationId xmlns:a16="http://schemas.microsoft.com/office/drawing/2014/main" id="{AE1A6B9B-DCCF-628A-1057-3C0C82F11A5B}"/>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A0063A9B-D3FF-E776-5547-9A5F60B047B9}"/>
              </a:ext>
            </a:extLst>
          </p:cNvPr>
          <p:cNvSpPr txBox="1"/>
          <p:nvPr/>
        </p:nvSpPr>
        <p:spPr>
          <a:xfrm>
            <a:off x="2981325" y="4648325"/>
            <a:ext cx="8961119" cy="1200329"/>
          </a:xfrm>
          <a:prstGeom prst="rect">
            <a:avLst/>
          </a:prstGeom>
          <a:noFill/>
        </p:spPr>
        <p:txBody>
          <a:bodyPr wrap="square" rtlCol="0">
            <a:spAutoFit/>
          </a:bodyPr>
          <a:lstStyle/>
          <a:p>
            <a:r>
              <a:rPr lang="en-US" sz="2400"/>
              <a:t>A Randomized Clinical Trial Evaluating Combination </a:t>
            </a:r>
            <a:r>
              <a:rPr lang="en-US" sz="2400" err="1"/>
              <a:t>Faricimab</a:t>
            </a:r>
            <a:r>
              <a:rPr lang="en-US" sz="2400"/>
              <a:t> + PRP vs. Vitrectomy + </a:t>
            </a:r>
            <a:r>
              <a:rPr lang="en-US" sz="2400" err="1"/>
              <a:t>Endolaser</a:t>
            </a:r>
            <a:r>
              <a:rPr lang="en-US" sz="2400"/>
              <a:t> for Treatment of Proliferative Diabetic Retinopathy. </a:t>
            </a:r>
            <a:r>
              <a:rPr lang="en-US" sz="2400" b="1"/>
              <a:t>Recruiting</a:t>
            </a:r>
            <a:r>
              <a:rPr lang="en-US" sz="2400"/>
              <a:t> </a:t>
            </a:r>
            <a:endParaRPr lang="en-US" sz="2400" b="1"/>
          </a:p>
        </p:txBody>
      </p:sp>
    </p:spTree>
    <p:extLst>
      <p:ext uri="{BB962C8B-B14F-4D97-AF65-F5344CB8AC3E}">
        <p14:creationId xmlns:p14="http://schemas.microsoft.com/office/powerpoint/2010/main" val="87400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612635"/>
          </a:xfrm>
        </p:spPr>
        <p:txBody>
          <a:bodyPr anchor="ctr">
            <a:normAutofit/>
          </a:bodyPr>
          <a:lstStyle/>
          <a:p>
            <a:r>
              <a:rPr lang="en-US">
                <a:latin typeface="Arial"/>
                <a:cs typeface="Arial"/>
              </a:rPr>
              <a:t>Current</a:t>
            </a:r>
            <a:r>
              <a:rPr lang="en-US" cap="small">
                <a:latin typeface="Arial"/>
                <a:cs typeface="Arial"/>
              </a:rPr>
              <a:t> PDR T</a:t>
            </a:r>
            <a:r>
              <a:rPr lang="en-US">
                <a:latin typeface="Arial"/>
                <a:cs typeface="Arial"/>
              </a:rPr>
              <a:t>reatments</a:t>
            </a:r>
            <a:endParaRPr lang="en-US" cap="small">
              <a:latin typeface="Arial" pitchFamily="34" charset="0"/>
              <a:cs typeface="Arial" pitchFamily="34" charset="0"/>
            </a:endParaRPr>
          </a:p>
        </p:txBody>
      </p:sp>
      <p:sp>
        <p:nvSpPr>
          <p:cNvPr id="5" name="TextBox 4"/>
          <p:cNvSpPr txBox="1"/>
          <p:nvPr/>
        </p:nvSpPr>
        <p:spPr>
          <a:xfrm>
            <a:off x="618836" y="1612637"/>
            <a:ext cx="10972895" cy="4925644"/>
          </a:xfrm>
          <a:prstGeom prst="rect">
            <a:avLst/>
          </a:prstGeom>
          <a:noFill/>
        </p:spPr>
        <p:txBody>
          <a:bodyPr wrap="square" lIns="91440" tIns="45720" rIns="91440" bIns="45720" rtlCol="0" anchor="t">
            <a:spAutoFit/>
          </a:bodyPr>
          <a:lstStyle/>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a:latin typeface="Arial"/>
                <a:cs typeface="Arial"/>
              </a:rPr>
              <a:t>Prior studies (Protocol S, CLARITY) show anti-VEGF and PRP are viable treatments for PDR</a:t>
            </a:r>
          </a:p>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a:latin typeface="Arial" panose="020B0604020202020204" pitchFamily="34" charset="0"/>
                <a:cs typeface="Arial" panose="020B0604020202020204" pitchFamily="34" charset="0"/>
              </a:rPr>
              <a:t>Neither anti-VEGF nor PRP is a perfectly effective or durable therapy for PDR</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a:latin typeface="Arial" panose="020B0604020202020204" pitchFamily="34" charset="0"/>
                <a:cs typeface="Arial" panose="020B0604020202020204" pitchFamily="34" charset="0"/>
              </a:rPr>
              <a:t>PRP: ~50% of eyes with full PRP will need additional treatment for NV recurrence or VH; causes on average greater visual field loss, greater chance of DME development, and greater chance of vitreous hemorrhage within 2 years</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a:latin typeface="Arial" panose="020B0604020202020204" pitchFamily="34" charset="0"/>
                <a:cs typeface="Arial" panose="020B0604020202020204" pitchFamily="34" charset="0"/>
              </a:rPr>
              <a:t>Anti-VEGF: most eyes with PDR need continued anti-VEGF injections through at least 5 years; noncompliance with injections may cause recurrent NV</a:t>
            </a:r>
          </a:p>
          <a:p>
            <a:pPr marL="457200" indent="-457200" defTabSz="257175">
              <a:lnSpc>
                <a:spcPct val="130000"/>
              </a:lnSpc>
              <a:spcAft>
                <a:spcPts val="800"/>
              </a:spcAft>
              <a:buClr>
                <a:srgbClr val="FFC000"/>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6DED-0931-C946-4FB3-4D8F0708CC70}"/>
              </a:ext>
            </a:extLst>
          </p:cNvPr>
          <p:cNvSpPr>
            <a:spLocks noGrp="1"/>
          </p:cNvSpPr>
          <p:nvPr>
            <p:ph type="title"/>
          </p:nvPr>
        </p:nvSpPr>
        <p:spPr/>
        <p:txBody>
          <a:bodyPr/>
          <a:lstStyle/>
          <a:p>
            <a:r>
              <a:rPr lang="en-US"/>
              <a:t>Study Rationale</a:t>
            </a:r>
          </a:p>
        </p:txBody>
      </p:sp>
      <p:sp>
        <p:nvSpPr>
          <p:cNvPr id="3" name="Content Placeholder 2">
            <a:extLst>
              <a:ext uri="{FF2B5EF4-FFF2-40B4-BE49-F238E27FC236}">
                <a16:creationId xmlns:a16="http://schemas.microsoft.com/office/drawing/2014/main" id="{F4E62D66-9520-2976-6F11-A351D60E1C2B}"/>
              </a:ext>
            </a:extLst>
          </p:cNvPr>
          <p:cNvSpPr>
            <a:spLocks noGrp="1"/>
          </p:cNvSpPr>
          <p:nvPr>
            <p:ph idx="1"/>
          </p:nvPr>
        </p:nvSpPr>
        <p:spPr/>
        <p:txBody>
          <a:bodyPr>
            <a:normAutofit lnSpcReduction="10000"/>
          </a:bodyPr>
          <a:lstStyle/>
          <a:p>
            <a:r>
              <a:rPr lang="en-US" sz="2800"/>
              <a:t>No long-term data on a standardized approach to combination therapy from a large randomized clinical trial</a:t>
            </a:r>
          </a:p>
          <a:p>
            <a:endParaRPr lang="en-US" sz="2800"/>
          </a:p>
          <a:p>
            <a:r>
              <a:rPr lang="en-US" sz="2800"/>
              <a:t>Advances in surgical technique in addition to the advantages of removing the hyaloid during surgery make vitrectomy with endolaser an appealing option needing further investigation </a:t>
            </a:r>
          </a:p>
        </p:txBody>
      </p:sp>
    </p:spTree>
    <p:extLst>
      <p:ext uri="{BB962C8B-B14F-4D97-AF65-F5344CB8AC3E}">
        <p14:creationId xmlns:p14="http://schemas.microsoft.com/office/powerpoint/2010/main" val="24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4BF-DBB6-441D-9779-FAD2E2056A36}"/>
              </a:ext>
            </a:extLst>
          </p:cNvPr>
          <p:cNvSpPr>
            <a:spLocks noGrp="1"/>
          </p:cNvSpPr>
          <p:nvPr>
            <p:ph type="title"/>
          </p:nvPr>
        </p:nvSpPr>
        <p:spPr/>
        <p:txBody>
          <a:bodyPr/>
          <a:lstStyle/>
          <a:p>
            <a:r>
              <a:rPr lang="en-US"/>
              <a:t>Study Objectives</a:t>
            </a:r>
          </a:p>
        </p:txBody>
      </p:sp>
      <p:sp>
        <p:nvSpPr>
          <p:cNvPr id="3" name="Content Placeholder 2"/>
          <p:cNvSpPr>
            <a:spLocks noGrp="1"/>
          </p:cNvSpPr>
          <p:nvPr>
            <p:ph idx="1"/>
          </p:nvPr>
        </p:nvSpPr>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23726" y="1595666"/>
            <a:ext cx="11199973" cy="4910062"/>
          </a:xfrm>
          <a:prstGeom prst="rect">
            <a:avLst/>
          </a:prstGeom>
          <a:noFill/>
        </p:spPr>
        <p:txBody>
          <a:bodyPr wrap="square" rtlCol="0">
            <a:spAutoFit/>
          </a:bodyPr>
          <a:lstStyle/>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a:latin typeface="Arial" panose="020B0604020202020204" pitchFamily="34" charset="0"/>
                <a:cs typeface="Arial" panose="020B0604020202020204" pitchFamily="34" charset="0"/>
              </a:rPr>
              <a:t>To evaluate the safety and efficacy of two treatment strategies for PDR (combination therapy vs surgery):</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a:latin typeface="Arial" panose="020B0604020202020204" pitchFamily="34" charset="0"/>
                <a:cs typeface="Arial" panose="020B0604020202020204" pitchFamily="34" charset="0"/>
              </a:rPr>
              <a:t>Assess long-term visual acuity outcomes</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a:latin typeface="Arial" panose="020B0604020202020204" pitchFamily="34" charset="0"/>
                <a:cs typeface="Arial" panose="020B0604020202020204" pitchFamily="34" charset="0"/>
              </a:rPr>
              <a:t>Assess visit and treatment burden</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a:latin typeface="Arial" panose="020B0604020202020204" pitchFamily="34" charset="0"/>
                <a:cs typeface="Arial" panose="020B0604020202020204" pitchFamily="34" charset="0"/>
              </a:rPr>
              <a:t>Assess complications (VH, recurrent NV, TRD)</a:t>
            </a:r>
          </a:p>
          <a:p>
            <a:pPr marL="457200" indent="-457200" defTabSz="257175">
              <a:lnSpc>
                <a:spcPct val="130000"/>
              </a:lnSpc>
              <a:spcAft>
                <a:spcPts val="800"/>
              </a:spcAft>
              <a:buClr>
                <a:srgbClr val="FFC000"/>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a:p>
            <a:pPr marL="473075" indent="-473075">
              <a:spcBef>
                <a:spcPts val="2400"/>
              </a:spcBef>
              <a:spcAft>
                <a:spcPts val="1200"/>
              </a:spcAft>
              <a:buClr>
                <a:srgbClr val="FFFF00"/>
              </a:buClr>
              <a:buFont typeface="Wingdings" pitchFamily="2" charset="2"/>
              <a:buChar char="Ø"/>
            </a:pPr>
            <a:endParaRPr lang="en-US" sz="2800" b="1"/>
          </a:p>
        </p:txBody>
      </p:sp>
      <p:sp>
        <p:nvSpPr>
          <p:cNvPr id="6" name="Title 1">
            <a:extLst>
              <a:ext uri="{FF2B5EF4-FFF2-40B4-BE49-F238E27FC236}">
                <a16:creationId xmlns:a16="http://schemas.microsoft.com/office/drawing/2014/main" id="{6604479F-6A19-7F41-8654-0F5D27BB53AB}"/>
              </a:ext>
            </a:extLst>
          </p:cNvPr>
          <p:cNvSpPr txBox="1">
            <a:spLocks/>
          </p:cNvSpPr>
          <p:nvPr/>
        </p:nvSpPr>
        <p:spPr>
          <a:xfrm>
            <a:off x="1524000" y="1524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33">
            <a:extLst>
              <a:ext uri="{FF2B5EF4-FFF2-40B4-BE49-F238E27FC236}">
                <a16:creationId xmlns:a16="http://schemas.microsoft.com/office/drawing/2014/main" id="{4DF7D229-FD88-CEB7-EBA7-5C42370BF61F}"/>
              </a:ext>
            </a:extLst>
          </p:cNvPr>
          <p:cNvSpPr>
            <a:spLocks noChangeArrowheads="1"/>
          </p:cNvSpPr>
          <p:nvPr/>
        </p:nvSpPr>
        <p:spPr bwMode="auto">
          <a:xfrm rot="5400000">
            <a:off x="7265954" y="5026962"/>
            <a:ext cx="765175" cy="246063"/>
          </a:xfrm>
          <a:prstGeom prst="rightArrow">
            <a:avLst>
              <a:gd name="adj1" fmla="val 50000"/>
              <a:gd name="adj2" fmla="val 50071"/>
            </a:avLst>
          </a:prstGeom>
          <a:solidFill>
            <a:schemeClr val="accent2">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12" name="Right Arrow 33">
            <a:extLst>
              <a:ext uri="{FF2B5EF4-FFF2-40B4-BE49-F238E27FC236}">
                <a16:creationId xmlns:a16="http://schemas.microsoft.com/office/drawing/2014/main" id="{0E5C9201-01E9-88DF-6EB1-89A2E5096403}"/>
              </a:ext>
            </a:extLst>
          </p:cNvPr>
          <p:cNvSpPr>
            <a:spLocks noChangeArrowheads="1"/>
          </p:cNvSpPr>
          <p:nvPr/>
        </p:nvSpPr>
        <p:spPr bwMode="auto">
          <a:xfrm rot="5400000">
            <a:off x="4179761" y="5026963"/>
            <a:ext cx="765175" cy="246063"/>
          </a:xfrm>
          <a:prstGeom prst="rightArrow">
            <a:avLst>
              <a:gd name="adj1" fmla="val 50000"/>
              <a:gd name="adj2" fmla="val 50071"/>
            </a:avLst>
          </a:prstGeom>
          <a:solidFill>
            <a:schemeClr val="accent1">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2" name="Title 1">
            <a:extLst>
              <a:ext uri="{FF2B5EF4-FFF2-40B4-BE49-F238E27FC236}">
                <a16:creationId xmlns:a16="http://schemas.microsoft.com/office/drawing/2014/main" id="{B07FB5AF-9A94-75C0-23E5-E54419A28BE5}"/>
              </a:ext>
            </a:extLst>
          </p:cNvPr>
          <p:cNvSpPr>
            <a:spLocks noGrp="1"/>
          </p:cNvSpPr>
          <p:nvPr>
            <p:ph type="title"/>
          </p:nvPr>
        </p:nvSpPr>
        <p:spPr>
          <a:xfrm>
            <a:off x="0" y="2"/>
            <a:ext cx="12192000" cy="1168005"/>
          </a:xfrm>
        </p:spPr>
        <p:txBody>
          <a:bodyPr/>
          <a:lstStyle/>
          <a:p>
            <a:r>
              <a:rPr lang="en-US"/>
              <a:t>Study Design</a:t>
            </a:r>
          </a:p>
        </p:txBody>
      </p:sp>
      <p:sp>
        <p:nvSpPr>
          <p:cNvPr id="8" name="Rectangle 187">
            <a:extLst>
              <a:ext uri="{FF2B5EF4-FFF2-40B4-BE49-F238E27FC236}">
                <a16:creationId xmlns:a16="http://schemas.microsoft.com/office/drawing/2014/main" id="{6878ED9A-3377-4254-13FC-67C2DDF57FED}"/>
              </a:ext>
            </a:extLst>
          </p:cNvPr>
          <p:cNvSpPr>
            <a:spLocks noChangeArrowheads="1"/>
          </p:cNvSpPr>
          <p:nvPr/>
        </p:nvSpPr>
        <p:spPr bwMode="auto">
          <a:xfrm>
            <a:off x="3395533" y="1139794"/>
            <a:ext cx="5104826" cy="990600"/>
          </a:xfrm>
          <a:prstGeom prst="rect">
            <a:avLst/>
          </a:prstGeom>
          <a:solidFill>
            <a:schemeClr val="bg2"/>
          </a:solidFill>
          <a:ln w="12700" algn="ctr">
            <a:solidFill>
              <a:schemeClr val="tx1"/>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altLang="ja-JP" sz="2000" b="1">
                <a:latin typeface="Arial" charset="0"/>
                <a:ea typeface="MS Mincho" pitchFamily="49" charset="-128"/>
              </a:rPr>
              <a:t>Multi-Center Randomized Clinical Trial:</a:t>
            </a:r>
          </a:p>
          <a:p>
            <a:pPr algn="ctr" eaLnBrk="0" hangingPunct="0">
              <a:defRPr/>
            </a:pPr>
            <a:r>
              <a:rPr lang="en-US" altLang="ja-JP" sz="2000" b="1">
                <a:latin typeface="Arial" charset="0"/>
                <a:ea typeface="MS Mincho" pitchFamily="49" charset="-128"/>
              </a:rPr>
              <a:t>N ~426 eyes (2 study eyes allowed)</a:t>
            </a:r>
          </a:p>
        </p:txBody>
      </p:sp>
      <p:sp>
        <p:nvSpPr>
          <p:cNvPr id="9" name="TextBox 8">
            <a:extLst>
              <a:ext uri="{FF2B5EF4-FFF2-40B4-BE49-F238E27FC236}">
                <a16:creationId xmlns:a16="http://schemas.microsoft.com/office/drawing/2014/main" id="{ABE7CC07-BE8B-1AF5-D1AD-78A4ECDE10CE}"/>
              </a:ext>
            </a:extLst>
          </p:cNvPr>
          <p:cNvSpPr txBox="1"/>
          <p:nvPr/>
        </p:nvSpPr>
        <p:spPr>
          <a:xfrm>
            <a:off x="1627419" y="2156816"/>
            <a:ext cx="8641055" cy="2158052"/>
          </a:xfrm>
          <a:prstGeom prst="rect">
            <a:avLst/>
          </a:prstGeom>
          <a:solidFill>
            <a:schemeClr val="bg2"/>
          </a:solidFill>
          <a:ln>
            <a:solidFill>
              <a:schemeClr val="tx1"/>
            </a:solidFill>
          </a:ln>
        </p:spPr>
        <p:txBody>
          <a:bodyPr wrap="square" lIns="91440" tIns="45720" rIns="91440" bIns="45720" rtlCol="0" anchor="ctr">
            <a:noAutofit/>
          </a:bodyPr>
          <a:lstStyle/>
          <a:p>
            <a:r>
              <a:rPr lang="en-US" sz="2400" b="1">
                <a:latin typeface="Arial" panose="020B0604020202020204" pitchFamily="34" charset="0"/>
                <a:cs typeface="Arial" panose="020B0604020202020204" pitchFamily="34" charset="0"/>
              </a:rPr>
              <a:t>At least 1 eye that meets the following criteria:</a:t>
            </a:r>
          </a:p>
          <a:p>
            <a:pPr marL="800100" lvl="1" indent="-3429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PDR (level 65 or worse) by central reading center</a:t>
            </a:r>
          </a:p>
          <a:p>
            <a:pPr marL="800100" lvl="1" indent="-3429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No TRD involving the macula</a:t>
            </a:r>
          </a:p>
          <a:p>
            <a:pPr marL="800100" lvl="1" indent="-3429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No significant VH that would preclude PRP</a:t>
            </a:r>
          </a:p>
          <a:p>
            <a:pPr marL="800100" lvl="1" indent="-3429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No CI-DME</a:t>
            </a:r>
          </a:p>
        </p:txBody>
      </p:sp>
      <p:sp>
        <p:nvSpPr>
          <p:cNvPr id="10" name="Text Box 206">
            <a:extLst>
              <a:ext uri="{FF2B5EF4-FFF2-40B4-BE49-F238E27FC236}">
                <a16:creationId xmlns:a16="http://schemas.microsoft.com/office/drawing/2014/main" id="{AA37C972-C7CE-8F39-B025-E9ABB0EAAE37}"/>
              </a:ext>
            </a:extLst>
          </p:cNvPr>
          <p:cNvSpPr txBox="1">
            <a:spLocks noChangeArrowheads="1"/>
          </p:cNvSpPr>
          <p:nvPr/>
        </p:nvSpPr>
        <p:spPr bwMode="auto">
          <a:xfrm>
            <a:off x="3609848" y="4341290"/>
            <a:ext cx="1905000" cy="893136"/>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40" tIns="45720" rIns="91440" bIns="45720" anchor="ctr"/>
          <a:lstStyle/>
          <a:p>
            <a:pPr algn="ctr" eaLnBrk="0" hangingPunct="0">
              <a:defRPr/>
            </a:pPr>
            <a:r>
              <a:rPr lang="en-US" altLang="ja-JP" sz="2000" b="1">
                <a:solidFill>
                  <a:schemeClr val="bg2"/>
                </a:solidFill>
                <a:latin typeface="Arial"/>
                <a:ea typeface="MS Mincho"/>
                <a:cs typeface="Arial"/>
              </a:rPr>
              <a:t>Immediate PPV + Endolaser</a:t>
            </a:r>
            <a:endParaRPr lang="en-US">
              <a:solidFill>
                <a:schemeClr val="bg2"/>
              </a:solidFill>
            </a:endParaRPr>
          </a:p>
        </p:txBody>
      </p:sp>
      <p:sp>
        <p:nvSpPr>
          <p:cNvPr id="11" name="Text Box 206">
            <a:extLst>
              <a:ext uri="{FF2B5EF4-FFF2-40B4-BE49-F238E27FC236}">
                <a16:creationId xmlns:a16="http://schemas.microsoft.com/office/drawing/2014/main" id="{F09AA8EC-1B11-545C-1EB4-7712AF208E9D}"/>
              </a:ext>
            </a:extLst>
          </p:cNvPr>
          <p:cNvSpPr txBox="1">
            <a:spLocks noChangeArrowheads="1"/>
          </p:cNvSpPr>
          <p:nvPr/>
        </p:nvSpPr>
        <p:spPr bwMode="auto">
          <a:xfrm>
            <a:off x="6722416" y="4341290"/>
            <a:ext cx="1852252" cy="89313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hangingPunct="0">
              <a:defRPr/>
            </a:pPr>
            <a:r>
              <a:rPr lang="en-US" altLang="ja-JP" sz="2000" b="1">
                <a:solidFill>
                  <a:schemeClr val="bg2"/>
                </a:solidFill>
                <a:latin typeface="Arial" charset="0"/>
                <a:ea typeface="MS Mincho" pitchFamily="49" charset="-128"/>
              </a:rPr>
              <a:t>Anti-VEGF + PRP</a:t>
            </a:r>
          </a:p>
        </p:txBody>
      </p:sp>
      <p:sp>
        <p:nvSpPr>
          <p:cNvPr id="14" name="Rectangle 13">
            <a:extLst>
              <a:ext uri="{FF2B5EF4-FFF2-40B4-BE49-F238E27FC236}">
                <a16:creationId xmlns:a16="http://schemas.microsoft.com/office/drawing/2014/main" id="{553BA10A-4BEF-2632-9706-D1AA81906CD0}"/>
              </a:ext>
            </a:extLst>
          </p:cNvPr>
          <p:cNvSpPr/>
          <p:nvPr/>
        </p:nvSpPr>
        <p:spPr bwMode="auto">
          <a:xfrm>
            <a:off x="1915428" y="5532582"/>
            <a:ext cx="8296977" cy="1210925"/>
          </a:xfrm>
          <a:prstGeom prst="rect">
            <a:avLst/>
          </a:prstGeom>
          <a:solidFill>
            <a:schemeClr val="tx2"/>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nchor="ctr">
            <a:normAutofit lnSpcReduction="10000"/>
          </a:bodyPr>
          <a:lstStyle/>
          <a:p>
            <a:pPr algn="ctr" eaLnBrk="0" hangingPunct="0">
              <a:defRPr/>
            </a:pPr>
            <a:r>
              <a:rPr lang="en-US" sz="2000" b="1">
                <a:solidFill>
                  <a:schemeClr val="bg2"/>
                </a:solidFill>
                <a:latin typeface="Arial"/>
                <a:cs typeface="Arial"/>
              </a:rPr>
              <a:t>Primary Outcomes: </a:t>
            </a:r>
            <a:br>
              <a:rPr lang="en-US" sz="2000" b="1">
                <a:solidFill>
                  <a:schemeClr val="bg2"/>
                </a:solidFill>
                <a:latin typeface="Arial"/>
                <a:cs typeface="Arial"/>
              </a:rPr>
            </a:br>
            <a:r>
              <a:rPr lang="en-US" sz="2000" b="1">
                <a:solidFill>
                  <a:schemeClr val="bg2"/>
                </a:solidFill>
                <a:latin typeface="Arial"/>
                <a:cs typeface="Arial"/>
              </a:rPr>
              <a:t>Change in visual acuity from baseline to 3 years</a:t>
            </a:r>
          </a:p>
          <a:p>
            <a:pPr algn="ctr" eaLnBrk="0" hangingPunct="0">
              <a:defRPr/>
            </a:pPr>
            <a:r>
              <a:rPr lang="en-US" sz="2000" b="1">
                <a:solidFill>
                  <a:schemeClr val="bg2"/>
                </a:solidFill>
                <a:latin typeface="Arial" charset="0"/>
                <a:cs typeface="Arial"/>
              </a:rPr>
              <a:t>Number of in-office treatments (injections or PRP) following the end of randomized treatment over 3 years</a:t>
            </a:r>
          </a:p>
        </p:txBody>
      </p:sp>
    </p:spTree>
    <p:extLst>
      <p:ext uri="{BB962C8B-B14F-4D97-AF65-F5344CB8AC3E}">
        <p14:creationId xmlns:p14="http://schemas.microsoft.com/office/powerpoint/2010/main" val="911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882D-5ED5-2617-0C8E-E9B7CB60D4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F3E0AE-2723-BE7B-F1CF-E6ADD066D68D}"/>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10946D5-E218-83FB-6E84-42E340F61DFE}"/>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F85BB7-9B6D-EC2D-B281-50CD8EB412C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63D28FDA-3F24-6232-35A7-186D41ACA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FA1FC855-3B9B-9F3D-F4D1-895ACA29BE82}"/>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AR/AS</a:t>
            </a:r>
          </a:p>
        </p:txBody>
      </p:sp>
      <p:grpSp>
        <p:nvGrpSpPr>
          <p:cNvPr id="2" name="Group 1">
            <a:extLst>
              <a:ext uri="{FF2B5EF4-FFF2-40B4-BE49-F238E27FC236}">
                <a16:creationId xmlns:a16="http://schemas.microsoft.com/office/drawing/2014/main" id="{8896B55F-BD2D-D89F-3038-C2AB4F4CE7C9}"/>
              </a:ext>
            </a:extLst>
          </p:cNvPr>
          <p:cNvGrpSpPr/>
          <p:nvPr/>
        </p:nvGrpSpPr>
        <p:grpSpPr>
          <a:xfrm>
            <a:off x="-9791803" y="2760821"/>
            <a:ext cx="15887802" cy="593698"/>
            <a:chOff x="1886725" y="2679413"/>
            <a:chExt cx="15144851" cy="593698"/>
          </a:xfrm>
        </p:grpSpPr>
        <p:sp>
          <p:nvSpPr>
            <p:cNvPr id="3" name="TextBox 2">
              <a:extLst>
                <a:ext uri="{FF2B5EF4-FFF2-40B4-BE49-F238E27FC236}">
                  <a16:creationId xmlns:a16="http://schemas.microsoft.com/office/drawing/2014/main" id="{1CE2E799-4412-97CA-52A9-D808B2B28E6B}"/>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653C7F8C-238C-EA9E-BE39-BD15F4176489}"/>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8D626CFA-C098-2588-C351-1087F02DCB2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C040B72A-9F12-8F3A-E638-11746A08BD54}"/>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2021</a:t>
              </a:r>
            </a:p>
          </p:txBody>
        </p:sp>
        <p:sp>
          <p:nvSpPr>
            <p:cNvPr id="16" name="TextBox 15">
              <a:extLst>
                <a:ext uri="{FF2B5EF4-FFF2-40B4-BE49-F238E27FC236}">
                  <a16:creationId xmlns:a16="http://schemas.microsoft.com/office/drawing/2014/main" id="{6A47F480-ADAB-B07D-A4D1-853C1E44DF77}"/>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742241B5-BFEB-0448-9D35-D0EF773B08A6}"/>
                </a:ext>
              </a:extLst>
            </p:cNvPr>
            <p:cNvSpPr txBox="1"/>
            <p:nvPr/>
          </p:nvSpPr>
          <p:spPr>
            <a:xfrm>
              <a:off x="11229676" y="2688336"/>
              <a:ext cx="1704745"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a:solidFill>
                    <a:prstClr val="white"/>
                  </a:solidFill>
                  <a:latin typeface="Arial"/>
                </a:rPr>
                <a:t>2022</a:t>
              </a:r>
            </a:p>
          </p:txBody>
        </p:sp>
        <p:sp>
          <p:nvSpPr>
            <p:cNvPr id="20" name="TextBox 19">
              <a:extLst>
                <a:ext uri="{FF2B5EF4-FFF2-40B4-BE49-F238E27FC236}">
                  <a16:creationId xmlns:a16="http://schemas.microsoft.com/office/drawing/2014/main" id="{B513E96F-1FE6-A50D-293F-7367DC0EBA68}"/>
                </a:ext>
              </a:extLst>
            </p:cNvPr>
            <p:cNvSpPr txBox="1"/>
            <p:nvPr/>
          </p:nvSpPr>
          <p:spPr>
            <a:xfrm>
              <a:off x="12934422" y="2679413"/>
              <a:ext cx="1097280" cy="584775"/>
            </a:xfrm>
            <a:prstGeom prst="rect">
              <a:avLst/>
            </a:prstGeom>
            <a:noFill/>
          </p:spPr>
          <p:txBody>
            <a:bodyPr wrap="square" rtlCol="0" anchor="ctr">
              <a:spAutoFit/>
            </a:bodyPr>
            <a:lstStyle/>
            <a:p>
              <a:pPr>
                <a:defRPr/>
              </a:pPr>
              <a:r>
                <a:rPr lang="en-US" sz="3200">
                  <a:solidFill>
                    <a:prstClr val="white"/>
                  </a:solidFill>
                  <a:latin typeface="Arial"/>
                </a:rPr>
                <a:t>2023</a:t>
              </a:r>
            </a:p>
          </p:txBody>
        </p:sp>
        <p:sp>
          <p:nvSpPr>
            <p:cNvPr id="21" name="TextBox 20">
              <a:extLst>
                <a:ext uri="{FF2B5EF4-FFF2-40B4-BE49-F238E27FC236}">
                  <a16:creationId xmlns:a16="http://schemas.microsoft.com/office/drawing/2014/main" id="{9953C137-3687-1EA4-0DDF-830C2D134BE2}"/>
                </a:ext>
              </a:extLst>
            </p:cNvPr>
            <p:cNvSpPr txBox="1"/>
            <p:nvPr/>
          </p:nvSpPr>
          <p:spPr>
            <a:xfrm>
              <a:off x="14434359" y="2679413"/>
              <a:ext cx="1097280"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a:solidFill>
                    <a:prstClr val="white"/>
                  </a:solidFill>
                  <a:latin typeface="Arial"/>
                </a:rPr>
                <a:t>2024</a:t>
              </a:r>
            </a:p>
          </p:txBody>
        </p:sp>
        <p:sp>
          <p:nvSpPr>
            <p:cNvPr id="24" name="TextBox 23">
              <a:extLst>
                <a:ext uri="{FF2B5EF4-FFF2-40B4-BE49-F238E27FC236}">
                  <a16:creationId xmlns:a16="http://schemas.microsoft.com/office/drawing/2014/main" id="{1F110719-0B00-AFA7-EB18-05D68007C88C}"/>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0E8E8D91-EB3F-094B-8762-75B48A88DFFC}"/>
              </a:ext>
            </a:extLst>
          </p:cNvPr>
          <p:cNvSpPr txBox="1"/>
          <p:nvPr/>
        </p:nvSpPr>
        <p:spPr>
          <a:xfrm>
            <a:off x="3230880" y="4832991"/>
            <a:ext cx="8961119" cy="830997"/>
          </a:xfrm>
          <a:prstGeom prst="rect">
            <a:avLst/>
          </a:prstGeom>
          <a:noFill/>
        </p:spPr>
        <p:txBody>
          <a:bodyPr wrap="square" rtlCol="0">
            <a:spAutoFit/>
          </a:bodyPr>
          <a:lstStyle/>
          <a:p>
            <a:r>
              <a:rPr lang="en-US" sz="2400">
                <a:cs typeface="Arial"/>
              </a:rPr>
              <a:t>Endpoints in Diabetic Retinal Disease: DRCR Retina Network and MTM Vision Collaboration</a:t>
            </a:r>
            <a:r>
              <a:rPr lang="en-US" sz="2400"/>
              <a:t>. </a:t>
            </a:r>
            <a:r>
              <a:rPr lang="en-US" sz="2400" b="1"/>
              <a:t>Not yet recruiting </a:t>
            </a:r>
          </a:p>
        </p:txBody>
      </p:sp>
    </p:spTree>
    <p:extLst>
      <p:ext uri="{BB962C8B-B14F-4D97-AF65-F5344CB8AC3E}">
        <p14:creationId xmlns:p14="http://schemas.microsoft.com/office/powerpoint/2010/main" val="264327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139">
            <a:extLst>
              <a:ext uri="{FF2B5EF4-FFF2-40B4-BE49-F238E27FC236}">
                <a16:creationId xmlns:a16="http://schemas.microsoft.com/office/drawing/2014/main" id="{5B19A901-44A5-CA26-B56D-E7EE6DBD7EC7}"/>
              </a:ext>
            </a:extLst>
          </p:cNvPr>
          <p:cNvSpPr txBox="1"/>
          <p:nvPr/>
        </p:nvSpPr>
        <p:spPr>
          <a:xfrm>
            <a:off x="1883569" y="3044279"/>
            <a:ext cx="8424862" cy="769441"/>
          </a:xfrm>
          <a:prstGeom prst="rect">
            <a:avLst/>
          </a:prstGeom>
          <a:noFill/>
        </p:spPr>
        <p:txBody>
          <a:bodyPr wrap="square" rtlCol="0" anchor="ctr">
            <a:spAutoFit/>
          </a:bodyPr>
          <a:lstStyle/>
          <a:p>
            <a:pPr algn="ctr"/>
            <a:r>
              <a:rPr lang="en-US" sz="4400" b="1">
                <a:solidFill>
                  <a:schemeClr val="accent2">
                    <a:lumMod val="60000"/>
                    <a:lumOff val="40000"/>
                  </a:schemeClr>
                </a:solidFill>
                <a:latin typeface="Arial" panose="020B0604020202020204" pitchFamily="34" charset="0"/>
                <a:ea typeface="+mj-ea"/>
                <a:cs typeface="Arial" panose="020B0604020202020204" pitchFamily="34" charset="0"/>
              </a:rPr>
              <a:t>Protocol Idea Review Process</a:t>
            </a:r>
          </a:p>
        </p:txBody>
      </p:sp>
    </p:spTree>
    <p:extLst>
      <p:ext uri="{BB962C8B-B14F-4D97-AF65-F5344CB8AC3E}">
        <p14:creationId xmlns:p14="http://schemas.microsoft.com/office/powerpoint/2010/main" val="12397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D970-1022-630B-ABFA-62E7798C2057}"/>
              </a:ext>
            </a:extLst>
          </p:cNvPr>
          <p:cNvSpPr>
            <a:spLocks noGrp="1"/>
          </p:cNvSpPr>
          <p:nvPr>
            <p:ph type="title"/>
          </p:nvPr>
        </p:nvSpPr>
        <p:spPr>
          <a:xfrm>
            <a:off x="0" y="2"/>
            <a:ext cx="12192000" cy="1569025"/>
          </a:xfrm>
        </p:spPr>
        <p:txBody>
          <a:bodyPr>
            <a:normAutofit/>
          </a:bodyPr>
          <a:lstStyle/>
          <a:p>
            <a:r>
              <a:rPr lang="en-US"/>
              <a:t>Background and Rationale</a:t>
            </a:r>
          </a:p>
        </p:txBody>
      </p:sp>
      <p:sp>
        <p:nvSpPr>
          <p:cNvPr id="3" name="Content Placeholder 2">
            <a:extLst>
              <a:ext uri="{FF2B5EF4-FFF2-40B4-BE49-F238E27FC236}">
                <a16:creationId xmlns:a16="http://schemas.microsoft.com/office/drawing/2014/main" id="{7AFF8BBD-A2F4-BF4F-ABA1-10ED91DBA8B5}"/>
              </a:ext>
            </a:extLst>
          </p:cNvPr>
          <p:cNvSpPr>
            <a:spLocks noGrp="1"/>
          </p:cNvSpPr>
          <p:nvPr>
            <p:ph idx="1"/>
          </p:nvPr>
        </p:nvSpPr>
        <p:spPr>
          <a:xfrm>
            <a:off x="592283" y="1282148"/>
            <a:ext cx="11252387" cy="5575851"/>
          </a:xfrm>
        </p:spPr>
        <p:txBody>
          <a:bodyPr vert="horz" lIns="91440" tIns="45720" rIns="91440" bIns="45720" rtlCol="0" anchor="t">
            <a:noAutofit/>
          </a:bodyPr>
          <a:lstStyle/>
          <a:p>
            <a:pPr marL="461645" indent="-461645"/>
            <a:r>
              <a:rPr lang="en-US" sz="2800">
                <a:latin typeface="Arial"/>
                <a:cs typeface="Arial"/>
              </a:rPr>
              <a:t>Regulatory-approved primary endpoints for diabetic retinal disease (</a:t>
            </a:r>
            <a:r>
              <a:rPr lang="en-US">
                <a:latin typeface="Arial"/>
                <a:cs typeface="Arial"/>
              </a:rPr>
              <a:t>ex:</a:t>
            </a:r>
            <a:r>
              <a:rPr lang="en-US" sz="2800">
                <a:latin typeface="Arial"/>
                <a:cs typeface="Arial"/>
              </a:rPr>
              <a:t> change in vision and ETDRS DRSS score) are limited because they require long trial durations and only reflect change for highly effective interventions</a:t>
            </a:r>
            <a:endParaRPr lang="en-US">
              <a:latin typeface="Arial"/>
              <a:cs typeface="Arial"/>
            </a:endParaRPr>
          </a:p>
          <a:p>
            <a:pPr marL="461645" indent="-461645"/>
            <a:r>
              <a:rPr lang="en-US" sz="2800"/>
              <a:t>Other accepted primary endpoints (ex: anatomic measures, change in visual functions, and quality of life) do not always reflect prognostic correlation to the disease state</a:t>
            </a:r>
          </a:p>
          <a:p>
            <a:pPr marL="461645" indent="-461645"/>
            <a:r>
              <a:rPr lang="en-US" sz="2800"/>
              <a:t>Therefore, it is difficult to evaluate potential superiority of interventions using approved primary endpoints especially in earlier-stage disease</a:t>
            </a:r>
          </a:p>
          <a:p>
            <a:pPr marL="461645" indent="-461645"/>
            <a:endParaRPr lang="en-US" sz="2800"/>
          </a:p>
          <a:p>
            <a:pPr marL="461645" indent="-461645"/>
            <a:endParaRPr lang="en-US" sz="2000"/>
          </a:p>
          <a:p>
            <a:pPr lvl="3"/>
            <a:endParaRPr lang="en-US" sz="2000"/>
          </a:p>
        </p:txBody>
      </p:sp>
      <p:sp>
        <p:nvSpPr>
          <p:cNvPr id="5" name="Rectangle 4">
            <a:extLst>
              <a:ext uri="{FF2B5EF4-FFF2-40B4-BE49-F238E27FC236}">
                <a16:creationId xmlns:a16="http://schemas.microsoft.com/office/drawing/2014/main" id="{9C9ECD59-D8C9-4393-756A-440FCCD33BEF}"/>
              </a:ext>
            </a:extLst>
          </p:cNvPr>
          <p:cNvSpPr/>
          <p:nvPr/>
        </p:nvSpPr>
        <p:spPr>
          <a:xfrm>
            <a:off x="1585339" y="1699260"/>
            <a:ext cx="8458200" cy="3459480"/>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ysClr val="windowText" lastClr="000000"/>
                </a:solidFill>
                <a:latin typeface="+mj-lt"/>
              </a:rPr>
              <a:t>Validation of new biomarkers and surrogate markers for use as primary endpoints is needed to enable a more efficient path to regulatory approval for new therapies and preventions</a:t>
            </a:r>
            <a:endParaRPr lang="en-US" sz="3200" b="1">
              <a:solidFill>
                <a:sysClr val="windowText" lastClr="000000"/>
              </a:solidFill>
              <a:latin typeface="+mj-lt"/>
              <a:cs typeface="Arial"/>
            </a:endParaRPr>
          </a:p>
        </p:txBody>
      </p:sp>
    </p:spTree>
    <p:extLst>
      <p:ext uri="{BB962C8B-B14F-4D97-AF65-F5344CB8AC3E}">
        <p14:creationId xmlns:p14="http://schemas.microsoft.com/office/powerpoint/2010/main" val="10902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0B4B43-6F92-8835-B7FA-B8CF65871702}"/>
              </a:ext>
            </a:extLst>
          </p:cNvPr>
          <p:cNvSpPr txBox="1">
            <a:spLocks/>
          </p:cNvSpPr>
          <p:nvPr/>
        </p:nvSpPr>
        <p:spPr>
          <a:xfrm>
            <a:off x="0" y="346189"/>
            <a:ext cx="4663440" cy="4008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n-lt"/>
                <a:ea typeface="+mj-ea"/>
                <a:cs typeface="+mj-cs"/>
              </a:rPr>
              <a:t>Biomarkers</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n-lt"/>
                <a:ea typeface="+mj-ea"/>
                <a:cs typeface="+mj-cs"/>
              </a:rPr>
              <a:t>Characteristic that is objectively measured and evaluated as an indicator of: </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a:solidFill>
                  <a:srgbClr val="FFFFFF"/>
                </a:solidFill>
                <a:latin typeface="+mn-lt"/>
              </a:rPr>
              <a:t>N</a:t>
            </a:r>
            <a:r>
              <a:rPr kumimoji="0" lang="en-US" sz="2400" b="1" i="0" u="none" strike="noStrike" kern="1200" cap="none" spc="0" normalizeH="0" baseline="0" noProof="0" err="1">
                <a:ln>
                  <a:noFill/>
                </a:ln>
                <a:solidFill>
                  <a:srgbClr val="FFFFFF"/>
                </a:solidFill>
                <a:effectLst/>
                <a:uLnTx/>
                <a:uFillTx/>
                <a:latin typeface="+mn-lt"/>
                <a:ea typeface="+mj-ea"/>
                <a:cs typeface="+mj-cs"/>
              </a:rPr>
              <a:t>ormal</a:t>
            </a:r>
            <a:r>
              <a:rPr kumimoji="0" lang="en-US" sz="2400" b="1" i="0" u="none" strike="noStrike" kern="1200" cap="none" spc="0" normalizeH="0" baseline="0" noProof="0">
                <a:ln>
                  <a:noFill/>
                </a:ln>
                <a:solidFill>
                  <a:srgbClr val="FFFFFF"/>
                </a:solidFill>
                <a:effectLst/>
                <a:uLnTx/>
                <a:uFillTx/>
                <a:latin typeface="+mn-lt"/>
                <a:ea typeface="+mj-ea"/>
                <a:cs typeface="+mj-cs"/>
              </a:rPr>
              <a:t> biological processes</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a:solidFill>
                  <a:srgbClr val="FFFFFF"/>
                </a:solidFill>
                <a:latin typeface="+mn-lt"/>
              </a:rPr>
              <a:t>P</a:t>
            </a:r>
            <a:r>
              <a:rPr kumimoji="0" lang="en-US" sz="2400" b="1" i="0" u="none" strike="noStrike" kern="1200" cap="none" spc="0" normalizeH="0" baseline="0" noProof="0" err="1">
                <a:ln>
                  <a:noFill/>
                </a:ln>
                <a:solidFill>
                  <a:srgbClr val="FFFFFF"/>
                </a:solidFill>
                <a:effectLst/>
                <a:uLnTx/>
                <a:uFillTx/>
                <a:latin typeface="+mn-lt"/>
                <a:ea typeface="+mj-ea"/>
                <a:cs typeface="+mj-cs"/>
              </a:rPr>
              <a:t>athogenic</a:t>
            </a:r>
            <a:r>
              <a:rPr kumimoji="0" lang="en-US" sz="2400" b="1" i="0" u="none" strike="noStrike" kern="1200" cap="none" spc="0" normalizeH="0" baseline="0" noProof="0">
                <a:ln>
                  <a:noFill/>
                </a:ln>
                <a:solidFill>
                  <a:srgbClr val="FFFFFF"/>
                </a:solidFill>
                <a:effectLst/>
                <a:uLnTx/>
                <a:uFillTx/>
                <a:latin typeface="+mn-lt"/>
                <a:ea typeface="+mj-ea"/>
                <a:cs typeface="+mj-cs"/>
              </a:rPr>
              <a:t> processes</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a:solidFill>
                  <a:srgbClr val="FFFFFF"/>
                </a:solidFill>
                <a:latin typeface="+mn-lt"/>
              </a:rPr>
              <a:t>P</a:t>
            </a:r>
            <a:r>
              <a:rPr kumimoji="0" lang="en-US" sz="2400" b="1" i="0" u="none" strike="noStrike" kern="1200" cap="none" spc="0" normalizeH="0" baseline="0" noProof="0" err="1">
                <a:ln>
                  <a:noFill/>
                </a:ln>
                <a:solidFill>
                  <a:srgbClr val="FFFFFF"/>
                </a:solidFill>
                <a:effectLst/>
                <a:uLnTx/>
                <a:uFillTx/>
                <a:latin typeface="+mn-lt"/>
                <a:ea typeface="+mj-ea"/>
                <a:cs typeface="+mj-cs"/>
              </a:rPr>
              <a:t>harmacologic</a:t>
            </a:r>
            <a:r>
              <a:rPr kumimoji="0" lang="en-US" sz="2400" b="1" i="0" u="none" strike="noStrike" kern="1200" cap="none" spc="0" normalizeH="0" baseline="0" noProof="0">
                <a:ln>
                  <a:noFill/>
                </a:ln>
                <a:solidFill>
                  <a:srgbClr val="FFFFFF"/>
                </a:solidFill>
                <a:effectLst/>
                <a:uLnTx/>
                <a:uFillTx/>
                <a:latin typeface="+mn-lt"/>
                <a:ea typeface="+mj-ea"/>
                <a:cs typeface="+mj-cs"/>
              </a:rPr>
              <a:t> responses to a therapeutic intervention</a:t>
            </a:r>
          </a:p>
        </p:txBody>
      </p:sp>
      <p:sp>
        <p:nvSpPr>
          <p:cNvPr id="12" name="Arrow: Curved Right 11">
            <a:extLst>
              <a:ext uri="{FF2B5EF4-FFF2-40B4-BE49-F238E27FC236}">
                <a16:creationId xmlns:a16="http://schemas.microsoft.com/office/drawing/2014/main" id="{7F6FE9E1-E390-18C0-E070-23B6F12C3E3C}"/>
              </a:ext>
            </a:extLst>
          </p:cNvPr>
          <p:cNvSpPr/>
          <p:nvPr/>
        </p:nvSpPr>
        <p:spPr>
          <a:xfrm rot="16365482" flipH="1">
            <a:off x="4672458" y="-188265"/>
            <a:ext cx="612562" cy="1724872"/>
          </a:xfrm>
          <a:prstGeom prst="curvedRightArrow">
            <a:avLst>
              <a:gd name="adj1" fmla="val 29329"/>
              <a:gd name="adj2" fmla="val 1407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itle 1">
            <a:extLst>
              <a:ext uri="{FF2B5EF4-FFF2-40B4-BE49-F238E27FC236}">
                <a16:creationId xmlns:a16="http://schemas.microsoft.com/office/drawing/2014/main" id="{3F6EE1F1-207D-7EB6-5FEC-309682BEFB1B}"/>
              </a:ext>
            </a:extLst>
          </p:cNvPr>
          <p:cNvSpPr txBox="1">
            <a:spLocks/>
          </p:cNvSpPr>
          <p:nvPr/>
        </p:nvSpPr>
        <p:spPr>
          <a:xfrm>
            <a:off x="3941858" y="1455076"/>
            <a:ext cx="3961131" cy="1048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n-lt"/>
                <a:ea typeface="+mj-ea"/>
                <a:cs typeface="+mj-cs"/>
              </a:rPr>
              <a:t>Surrogate Endpoints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n-lt"/>
                <a:ea typeface="+mj-ea"/>
                <a:cs typeface="+mj-cs"/>
              </a:rPr>
              <a:t>Shown to predict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n-lt"/>
                <a:ea typeface="+mj-ea"/>
                <a:cs typeface="+mj-cs"/>
              </a:rPr>
              <a:t>clinical benefit</a:t>
            </a:r>
          </a:p>
        </p:txBody>
      </p:sp>
      <p:sp>
        <p:nvSpPr>
          <p:cNvPr id="14" name="Title 1">
            <a:extLst>
              <a:ext uri="{FF2B5EF4-FFF2-40B4-BE49-F238E27FC236}">
                <a16:creationId xmlns:a16="http://schemas.microsoft.com/office/drawing/2014/main" id="{0FAFCF2F-323C-0971-28C4-11E51979DA1F}"/>
              </a:ext>
            </a:extLst>
          </p:cNvPr>
          <p:cNvSpPr txBox="1">
            <a:spLocks/>
          </p:cNvSpPr>
          <p:nvPr/>
        </p:nvSpPr>
        <p:spPr>
          <a:xfrm>
            <a:off x="8292399" y="1551625"/>
            <a:ext cx="3899601" cy="967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n-lt"/>
                <a:ea typeface="+mj-ea"/>
                <a:cs typeface="+mj-cs"/>
              </a:rPr>
              <a:t>Clinical Endpoints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n-lt"/>
                <a:ea typeface="+mj-ea"/>
                <a:cs typeface="+mj-cs"/>
              </a:rPr>
              <a:t>Reflect how a patient feels, functions or survives</a:t>
            </a:r>
          </a:p>
        </p:txBody>
      </p:sp>
      <p:sp>
        <p:nvSpPr>
          <p:cNvPr id="16" name="Title 1">
            <a:extLst>
              <a:ext uri="{FF2B5EF4-FFF2-40B4-BE49-F238E27FC236}">
                <a16:creationId xmlns:a16="http://schemas.microsoft.com/office/drawing/2014/main" id="{629EE8D9-F41A-B33D-B285-062B83C396EA}"/>
              </a:ext>
            </a:extLst>
          </p:cNvPr>
          <p:cNvSpPr txBox="1">
            <a:spLocks/>
          </p:cNvSpPr>
          <p:nvPr/>
        </p:nvSpPr>
        <p:spPr>
          <a:xfrm>
            <a:off x="5247216" y="-124710"/>
            <a:ext cx="4994983" cy="15186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mn-lt"/>
                <a:ea typeface="+mj-ea"/>
                <a:cs typeface="+mj-cs"/>
              </a:rPr>
              <a:t>Validation for a specific context of use</a:t>
            </a:r>
          </a:p>
        </p:txBody>
      </p:sp>
      <p:sp>
        <p:nvSpPr>
          <p:cNvPr id="17" name="Arrow: Down 16">
            <a:extLst>
              <a:ext uri="{FF2B5EF4-FFF2-40B4-BE49-F238E27FC236}">
                <a16:creationId xmlns:a16="http://schemas.microsoft.com/office/drawing/2014/main" id="{0132776A-C051-0283-0DCE-53C8C792A21F}"/>
              </a:ext>
            </a:extLst>
          </p:cNvPr>
          <p:cNvSpPr/>
          <p:nvPr/>
        </p:nvSpPr>
        <p:spPr>
          <a:xfrm rot="1267662">
            <a:off x="9822889" y="2839042"/>
            <a:ext cx="446568" cy="2259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itle 1">
            <a:extLst>
              <a:ext uri="{FF2B5EF4-FFF2-40B4-BE49-F238E27FC236}">
                <a16:creationId xmlns:a16="http://schemas.microsoft.com/office/drawing/2014/main" id="{9102BFDC-50E5-F7E4-E472-2665C7C941F5}"/>
              </a:ext>
            </a:extLst>
          </p:cNvPr>
          <p:cNvSpPr txBox="1">
            <a:spLocks/>
          </p:cNvSpPr>
          <p:nvPr/>
        </p:nvSpPr>
        <p:spPr>
          <a:xfrm>
            <a:off x="5922424" y="5109606"/>
            <a:ext cx="4267201" cy="15186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n-lt"/>
                <a:ea typeface="+mj-ea"/>
                <a:cs typeface="+mj-cs"/>
              </a:rPr>
              <a:t>Primary Endpoints for Registration Trials</a:t>
            </a:r>
          </a:p>
        </p:txBody>
      </p:sp>
      <p:sp>
        <p:nvSpPr>
          <p:cNvPr id="19" name="TextBox 18">
            <a:extLst>
              <a:ext uri="{FF2B5EF4-FFF2-40B4-BE49-F238E27FC236}">
                <a16:creationId xmlns:a16="http://schemas.microsoft.com/office/drawing/2014/main" id="{298D9061-D5FC-68FC-13E8-8A01D69F8F2E}"/>
              </a:ext>
            </a:extLst>
          </p:cNvPr>
          <p:cNvSpPr txBox="1"/>
          <p:nvPr/>
        </p:nvSpPr>
        <p:spPr>
          <a:xfrm>
            <a:off x="202792" y="4600583"/>
            <a:ext cx="3899772" cy="2031325"/>
          </a:xfrm>
          <a:prstGeom prst="rect">
            <a:avLst/>
          </a:prstGeom>
          <a:solidFill>
            <a:schemeClr val="bg1"/>
          </a:solidFill>
          <a:ln>
            <a:solidFill>
              <a:schemeClr val="bg1"/>
            </a:solidFill>
          </a:ln>
        </p:spPr>
        <p:txBody>
          <a:bodyPr wrap="square">
            <a:spAutoFit/>
          </a:bodyPr>
          <a:lstStyle/>
          <a:p>
            <a:r>
              <a:rPr lang="en-US">
                <a:solidFill>
                  <a:srgbClr val="FFFFFF"/>
                </a:solidFill>
                <a:ea typeface="+mj-ea"/>
                <a:cs typeface="+mj-cs"/>
              </a:rPr>
              <a:t>FDA-NIH Biomarker Working Group. BEST (Biomarkers, Endpoints, and other Tools) Resource [Internet]. Silver Spring (MD): Food and Drug Administration (US); 2016-. FDA-NIH Biomarker Working Group. 2016 Jan 28 [Updated 2021 Jan 25].</a:t>
            </a:r>
          </a:p>
        </p:txBody>
      </p:sp>
      <p:sp>
        <p:nvSpPr>
          <p:cNvPr id="2" name="Arrow: Down 1">
            <a:extLst>
              <a:ext uri="{FF2B5EF4-FFF2-40B4-BE49-F238E27FC236}">
                <a16:creationId xmlns:a16="http://schemas.microsoft.com/office/drawing/2014/main" id="{689CF6C8-5B70-B111-8839-5D419E0A97F2}"/>
              </a:ext>
            </a:extLst>
          </p:cNvPr>
          <p:cNvSpPr/>
          <p:nvPr/>
        </p:nvSpPr>
        <p:spPr>
          <a:xfrm rot="20332338" flipH="1">
            <a:off x="6143749" y="2845563"/>
            <a:ext cx="446568" cy="2259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009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animBg="1"/>
      <p:bldP spid="13" grpId="0"/>
      <p:bldP spid="14" grpId="0"/>
      <p:bldP spid="16" grpId="0"/>
      <p:bldP spid="17" grpId="0" animBg="1"/>
      <p:bldP spid="18" grpId="0"/>
      <p:bldP spid="19" grpId="0" animBg="1"/>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D970-1022-630B-ABFA-62E7798C2057}"/>
              </a:ext>
            </a:extLst>
          </p:cNvPr>
          <p:cNvSpPr>
            <a:spLocks noGrp="1"/>
          </p:cNvSpPr>
          <p:nvPr>
            <p:ph type="title"/>
          </p:nvPr>
        </p:nvSpPr>
        <p:spPr>
          <a:xfrm>
            <a:off x="0" y="2"/>
            <a:ext cx="12192000" cy="1569025"/>
          </a:xfrm>
        </p:spPr>
        <p:txBody>
          <a:bodyPr>
            <a:normAutofit/>
          </a:bodyPr>
          <a:lstStyle/>
          <a:p>
            <a:r>
              <a:rPr lang="en-US"/>
              <a:t>Major Goals for Endpoint Studies</a:t>
            </a:r>
          </a:p>
        </p:txBody>
      </p:sp>
      <p:sp>
        <p:nvSpPr>
          <p:cNvPr id="3" name="Content Placeholder 2">
            <a:extLst>
              <a:ext uri="{FF2B5EF4-FFF2-40B4-BE49-F238E27FC236}">
                <a16:creationId xmlns:a16="http://schemas.microsoft.com/office/drawing/2014/main" id="{7AFF8BBD-A2F4-BF4F-ABA1-10ED91DBA8B5}"/>
              </a:ext>
            </a:extLst>
          </p:cNvPr>
          <p:cNvSpPr>
            <a:spLocks noGrp="1"/>
          </p:cNvSpPr>
          <p:nvPr>
            <p:ph idx="1"/>
          </p:nvPr>
        </p:nvSpPr>
        <p:spPr>
          <a:xfrm>
            <a:off x="445139" y="1201164"/>
            <a:ext cx="10972800" cy="5514946"/>
          </a:xfrm>
        </p:spPr>
        <p:txBody>
          <a:bodyPr vert="horz" lIns="91440" tIns="45720" rIns="91440" bIns="45720" rtlCol="0" anchor="t">
            <a:normAutofit/>
          </a:bodyPr>
          <a:lstStyle/>
          <a:p>
            <a:pPr marL="461645" indent="-461645"/>
            <a:r>
              <a:rPr lang="en-US" sz="2800">
                <a:latin typeface="Arial"/>
                <a:cs typeface="Arial"/>
              </a:rPr>
              <a:t>Primary goal </a:t>
            </a:r>
          </a:p>
          <a:p>
            <a:pPr marL="914082" lvl="1" indent="-461645"/>
            <a:r>
              <a:rPr lang="en-US" sz="2400">
                <a:latin typeface="Arial"/>
                <a:cs typeface="Arial"/>
              </a:rPr>
              <a:t>Identify new primary endpoints that are acceptable for use in clinical trials for regulatory approval</a:t>
            </a:r>
          </a:p>
          <a:p>
            <a:pPr marL="461645" indent="-461645"/>
            <a:r>
              <a:rPr lang="en-US" sz="2800">
                <a:latin typeface="Arial"/>
                <a:cs typeface="Arial"/>
              </a:rPr>
              <a:t>Key secondary goals:</a:t>
            </a:r>
          </a:p>
          <a:p>
            <a:pPr lvl="1" indent="-452120"/>
            <a:r>
              <a:rPr lang="en-US" sz="2400">
                <a:latin typeface="Arial"/>
                <a:cs typeface="Arial"/>
              </a:rPr>
              <a:t>Validate surrogate or clinical endpoints that can be used to enhance research or clinical care (even if not suitable for registration trials)</a:t>
            </a:r>
          </a:p>
          <a:p>
            <a:pPr marL="1260475" lvl="1" indent="-342900">
              <a:buFont typeface="Arial" panose="020B0604020202020204" pitchFamily="34" charset="0"/>
              <a:buChar char="•"/>
            </a:pPr>
            <a:r>
              <a:rPr lang="en-US" sz="2200">
                <a:latin typeface="Arial"/>
                <a:cs typeface="Arial"/>
              </a:rPr>
              <a:t>Validation process will require:</a:t>
            </a:r>
          </a:p>
          <a:p>
            <a:pPr marL="1657350" lvl="4" indent="-285750">
              <a:buClr>
                <a:schemeClr val="accent2">
                  <a:lumMod val="60000"/>
                  <a:lumOff val="40000"/>
                </a:schemeClr>
              </a:buClr>
              <a:buSzPct val="75000"/>
              <a:buFont typeface="Courier New" panose="02070309020205020404" pitchFamily="49" charset="0"/>
              <a:buChar char="o"/>
            </a:pPr>
            <a:r>
              <a:rPr lang="en-US" sz="2200">
                <a:latin typeface="Arial"/>
                <a:cs typeface="Arial"/>
              </a:rPr>
              <a:t>Multiple, prospective studies </a:t>
            </a:r>
          </a:p>
          <a:p>
            <a:pPr marL="1657350" lvl="4" indent="-285750">
              <a:buClr>
                <a:schemeClr val="accent2">
                  <a:lumMod val="60000"/>
                  <a:lumOff val="40000"/>
                </a:schemeClr>
              </a:buClr>
              <a:buSzPct val="75000"/>
              <a:buFont typeface="Courier New" panose="02070309020205020404" pitchFamily="49" charset="0"/>
              <a:buChar char="o"/>
            </a:pPr>
            <a:r>
              <a:rPr lang="en-US" sz="2200">
                <a:latin typeface="Arial"/>
                <a:cs typeface="Arial"/>
              </a:rPr>
              <a:t>Diverse cohorts </a:t>
            </a:r>
          </a:p>
          <a:p>
            <a:pPr marL="1657350" lvl="4" indent="-285750">
              <a:buClr>
                <a:schemeClr val="accent2">
                  <a:lumMod val="60000"/>
                  <a:lumOff val="40000"/>
                </a:schemeClr>
              </a:buClr>
              <a:buSzPct val="75000"/>
              <a:buFont typeface="Courier New" panose="02070309020205020404" pitchFamily="49" charset="0"/>
              <a:buChar char="o"/>
            </a:pPr>
            <a:r>
              <a:rPr lang="en-US" sz="2200">
                <a:latin typeface="Arial"/>
                <a:cs typeface="Arial"/>
              </a:rPr>
              <a:t>Defining specific contexts of use</a:t>
            </a:r>
          </a:p>
          <a:p>
            <a:pPr marL="1657350" lvl="4" indent="-285750">
              <a:buClr>
                <a:schemeClr val="accent2">
                  <a:lumMod val="60000"/>
                  <a:lumOff val="40000"/>
                </a:schemeClr>
              </a:buClr>
              <a:buSzPct val="75000"/>
              <a:buFont typeface="Courier New" panose="02070309020205020404" pitchFamily="49" charset="0"/>
              <a:buChar char="o"/>
            </a:pPr>
            <a:r>
              <a:rPr lang="en-US" sz="2200">
                <a:latin typeface="Arial"/>
                <a:cs typeface="Arial"/>
              </a:rPr>
              <a:t>Better understand the pathophysiology of DRD</a:t>
            </a:r>
          </a:p>
        </p:txBody>
      </p:sp>
    </p:spTree>
    <p:extLst>
      <p:ext uri="{BB962C8B-B14F-4D97-AF65-F5344CB8AC3E}">
        <p14:creationId xmlns:p14="http://schemas.microsoft.com/office/powerpoint/2010/main" val="179120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FD4B-1A08-8025-4AFF-413658F2195B}"/>
              </a:ext>
            </a:extLst>
          </p:cNvPr>
          <p:cNvSpPr>
            <a:spLocks noGrp="1"/>
          </p:cNvSpPr>
          <p:nvPr>
            <p:ph type="title"/>
          </p:nvPr>
        </p:nvSpPr>
        <p:spPr>
          <a:xfrm>
            <a:off x="0" y="2"/>
            <a:ext cx="12192000" cy="1615683"/>
          </a:xfrm>
        </p:spPr>
        <p:txBody>
          <a:bodyPr/>
          <a:lstStyle/>
          <a:p>
            <a:r>
              <a:rPr lang="en-US"/>
              <a:t>Assessment of Key Test Properties</a:t>
            </a:r>
          </a:p>
        </p:txBody>
      </p:sp>
      <p:sp>
        <p:nvSpPr>
          <p:cNvPr id="3" name="Content Placeholder 2">
            <a:extLst>
              <a:ext uri="{FF2B5EF4-FFF2-40B4-BE49-F238E27FC236}">
                <a16:creationId xmlns:a16="http://schemas.microsoft.com/office/drawing/2014/main" id="{CCA5EE8D-2B01-69F6-06AF-698A112B0943}"/>
              </a:ext>
            </a:extLst>
          </p:cNvPr>
          <p:cNvSpPr>
            <a:spLocks noGrp="1"/>
          </p:cNvSpPr>
          <p:nvPr>
            <p:ph idx="1"/>
          </p:nvPr>
        </p:nvSpPr>
        <p:spPr>
          <a:xfrm>
            <a:off x="571500" y="1615685"/>
            <a:ext cx="5085021" cy="4924263"/>
          </a:xfrm>
        </p:spPr>
        <p:txBody>
          <a:bodyPr>
            <a:normAutofit lnSpcReduction="10000"/>
          </a:bodyPr>
          <a:lstStyle/>
          <a:p>
            <a:r>
              <a:rPr lang="en-US"/>
              <a:t>Definition of retinal pathways assessed </a:t>
            </a:r>
          </a:p>
          <a:p>
            <a:r>
              <a:rPr lang="en-US"/>
              <a:t>Normative data availability</a:t>
            </a:r>
          </a:p>
          <a:p>
            <a:r>
              <a:rPr lang="en-US"/>
              <a:t>Test-retest variability </a:t>
            </a:r>
          </a:p>
          <a:p>
            <a:r>
              <a:rPr lang="en-US"/>
              <a:t>Floor or ceiling effects within the range of disease under study</a:t>
            </a:r>
          </a:p>
          <a:p>
            <a:r>
              <a:rPr lang="en-US"/>
              <a:t>Degree of subjectivity in testing</a:t>
            </a:r>
          </a:p>
          <a:p>
            <a:endParaRPr lang="en-US"/>
          </a:p>
        </p:txBody>
      </p:sp>
      <p:sp>
        <p:nvSpPr>
          <p:cNvPr id="5" name="TextBox 4">
            <a:extLst>
              <a:ext uri="{FF2B5EF4-FFF2-40B4-BE49-F238E27FC236}">
                <a16:creationId xmlns:a16="http://schemas.microsoft.com/office/drawing/2014/main" id="{7475FF02-9BA3-883F-3A5B-F8DCD5CE44F9}"/>
              </a:ext>
            </a:extLst>
          </p:cNvPr>
          <p:cNvSpPr txBox="1"/>
          <p:nvPr/>
        </p:nvSpPr>
        <p:spPr>
          <a:xfrm>
            <a:off x="6305107" y="1615684"/>
            <a:ext cx="4880344" cy="3461717"/>
          </a:xfrm>
          <a:prstGeom prst="rect">
            <a:avLst/>
          </a:prstGeom>
          <a:noFill/>
        </p:spPr>
        <p:txBody>
          <a:bodyPr wrap="square" rtlCol="0">
            <a:spAutoFit/>
          </a:bodyPr>
          <a:lstStyle/>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Effect size (between normal and any DRD or between different stages of DRD)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Device availability and cost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Clinical relevance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Patient acceptance and time requirement </a:t>
            </a:r>
          </a:p>
        </p:txBody>
      </p:sp>
    </p:spTree>
    <p:extLst>
      <p:ext uri="{BB962C8B-B14F-4D97-AF65-F5344CB8AC3E}">
        <p14:creationId xmlns:p14="http://schemas.microsoft.com/office/powerpoint/2010/main" val="117980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4A22CD8-8F3D-F12C-5E40-B7FB9BD4ABB6}"/>
              </a:ext>
            </a:extLst>
          </p:cNvPr>
          <p:cNvSpPr>
            <a:spLocks noGrp="1"/>
          </p:cNvSpPr>
          <p:nvPr>
            <p:ph sz="quarter" idx="4"/>
          </p:nvPr>
        </p:nvSpPr>
        <p:spPr>
          <a:xfrm>
            <a:off x="6430175" y="1568158"/>
            <a:ext cx="5303520" cy="4574225"/>
          </a:xfrm>
          <a:solidFill>
            <a:schemeClr val="tx2"/>
          </a:solidFill>
          <a:ln w="76200">
            <a:solidFill>
              <a:schemeClr val="tx2"/>
            </a:solidFill>
          </a:ln>
        </p:spPr>
        <p:txBody>
          <a:bodyPr anchor="ctr">
            <a:normAutofit/>
          </a:bodyPr>
          <a:lstStyle/>
          <a:p>
            <a:pPr marL="0" indent="0" algn="ctr">
              <a:lnSpc>
                <a:spcPct val="100000"/>
              </a:lnSpc>
              <a:buNone/>
            </a:pPr>
            <a:r>
              <a:rPr lang="en-US" sz="3600" b="1">
                <a:solidFill>
                  <a:srgbClr val="000000"/>
                </a:solidFill>
              </a:rPr>
              <a:t>Protocol AS</a:t>
            </a:r>
            <a:endParaRPr lang="en-US" sz="2800">
              <a:solidFill>
                <a:srgbClr val="000000"/>
              </a:solidFill>
            </a:endParaRPr>
          </a:p>
          <a:p>
            <a:pPr marL="0" indent="0" algn="ctr">
              <a:lnSpc>
                <a:spcPct val="100000"/>
              </a:lnSpc>
              <a:buNone/>
            </a:pPr>
            <a:r>
              <a:rPr lang="en-US" sz="2800">
                <a:solidFill>
                  <a:srgbClr val="000000"/>
                </a:solidFill>
              </a:rPr>
              <a:t>Longitudinal Study of Retinal Function in Eyes Treated for Diabetic Macular Edema with Anti-VEGF Agents</a:t>
            </a:r>
            <a:endParaRPr lang="en-US">
              <a:solidFill>
                <a:srgbClr val="000000"/>
              </a:solidFill>
            </a:endParaRPr>
          </a:p>
        </p:txBody>
      </p:sp>
      <p:sp>
        <p:nvSpPr>
          <p:cNvPr id="2" name="Title 1">
            <a:extLst>
              <a:ext uri="{FF2B5EF4-FFF2-40B4-BE49-F238E27FC236}">
                <a16:creationId xmlns:a16="http://schemas.microsoft.com/office/drawing/2014/main" id="{9D4B9945-7FF5-94B7-9292-D6440E432E92}"/>
              </a:ext>
            </a:extLst>
          </p:cNvPr>
          <p:cNvSpPr>
            <a:spLocks noGrp="1"/>
          </p:cNvSpPr>
          <p:nvPr>
            <p:ph type="title"/>
          </p:nvPr>
        </p:nvSpPr>
        <p:spPr>
          <a:xfrm>
            <a:off x="0" y="0"/>
            <a:ext cx="12192000" cy="1568158"/>
          </a:xfrm>
        </p:spPr>
        <p:txBody>
          <a:bodyPr>
            <a:normAutofit/>
          </a:bodyPr>
          <a:lstStyle/>
          <a:p>
            <a:r>
              <a:rPr lang="en-US"/>
              <a:t>Two Concurrent Studies</a:t>
            </a:r>
          </a:p>
        </p:txBody>
      </p:sp>
      <p:sp>
        <p:nvSpPr>
          <p:cNvPr id="6" name="Content Placeholder 5">
            <a:extLst>
              <a:ext uri="{FF2B5EF4-FFF2-40B4-BE49-F238E27FC236}">
                <a16:creationId xmlns:a16="http://schemas.microsoft.com/office/drawing/2014/main" id="{6DEEE005-559A-6CA2-0D8C-2B8A0AF8A907}"/>
              </a:ext>
            </a:extLst>
          </p:cNvPr>
          <p:cNvSpPr>
            <a:spLocks noGrp="1"/>
          </p:cNvSpPr>
          <p:nvPr>
            <p:ph sz="half" idx="2"/>
          </p:nvPr>
        </p:nvSpPr>
        <p:spPr>
          <a:xfrm>
            <a:off x="458307" y="1568158"/>
            <a:ext cx="5303520" cy="4574225"/>
          </a:xfrm>
          <a:solidFill>
            <a:schemeClr val="accent1">
              <a:lumMod val="60000"/>
              <a:lumOff val="40000"/>
            </a:schemeClr>
          </a:solidFill>
          <a:ln w="76200">
            <a:solidFill>
              <a:schemeClr val="accent1">
                <a:lumMod val="60000"/>
                <a:lumOff val="40000"/>
              </a:schemeClr>
            </a:solidFill>
          </a:ln>
        </p:spPr>
        <p:txBody>
          <a:bodyPr anchor="ctr">
            <a:normAutofit/>
          </a:bodyPr>
          <a:lstStyle/>
          <a:p>
            <a:pPr marL="0" indent="0" algn="ctr">
              <a:lnSpc>
                <a:spcPct val="100000"/>
              </a:lnSpc>
              <a:buNone/>
            </a:pPr>
            <a:r>
              <a:rPr lang="en-US" sz="3600" b="1">
                <a:solidFill>
                  <a:srgbClr val="000000"/>
                </a:solidFill>
              </a:rPr>
              <a:t>Protocol AR</a:t>
            </a:r>
            <a:endParaRPr lang="en-US">
              <a:solidFill>
                <a:srgbClr val="000000"/>
              </a:solidFill>
            </a:endParaRPr>
          </a:p>
          <a:p>
            <a:pPr marL="0" indent="0" algn="ctr">
              <a:lnSpc>
                <a:spcPct val="100000"/>
              </a:lnSpc>
              <a:buNone/>
            </a:pPr>
            <a:r>
              <a:rPr lang="en-US" sz="2800">
                <a:solidFill>
                  <a:srgbClr val="000000"/>
                </a:solidFill>
              </a:rPr>
              <a:t>Longitudinal Natural History Study of Retinal Function in Eyes of Patients with Diabetes</a:t>
            </a:r>
            <a:endParaRPr lang="en-US">
              <a:solidFill>
                <a:srgbClr val="000000"/>
              </a:solidFill>
            </a:endParaRPr>
          </a:p>
        </p:txBody>
      </p:sp>
    </p:spTree>
    <p:extLst>
      <p:ext uri="{BB962C8B-B14F-4D97-AF65-F5344CB8AC3E}">
        <p14:creationId xmlns:p14="http://schemas.microsoft.com/office/powerpoint/2010/main" val="3080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fade">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6"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320040" y="2015173"/>
            <a:ext cx="11643360" cy="4570482"/>
          </a:xfrm>
          <a:prstGeom prst="rect">
            <a:avLst/>
          </a:prstGeom>
          <a:solidFill>
            <a:srgbClr val="000000"/>
          </a:solidFill>
          <a:ln w="25400">
            <a:solidFill>
              <a:srgbClr val="FFFFFF"/>
            </a:solidFill>
            <a:miter lim="800000"/>
            <a:headEnd/>
            <a:tailEnd/>
          </a:ln>
        </p:spPr>
        <p:txBody>
          <a:bodyPr wrap="square" lIns="91440" tIns="45720" rIns="91440" bIns="45720" anchor="t">
            <a:spAutoFit/>
          </a:bodyPr>
          <a:lstStyle/>
          <a:p>
            <a:pPr algn="ctr" eaLnBrk="0" hangingPunct="0">
              <a:defRPr/>
            </a:pPr>
            <a:endParaRPr lang="en-US" sz="1600" b="1">
              <a:solidFill>
                <a:srgbClr val="FFFFFF"/>
              </a:solidFill>
              <a:effectLst>
                <a:outerShdw blurRad="38100" dist="38100" dir="2700000" algn="tl">
                  <a:srgbClr val="000000"/>
                </a:outerShdw>
              </a:effectLst>
              <a:latin typeface="Arial" charset="0"/>
            </a:endParaRPr>
          </a:p>
          <a:p>
            <a:pPr eaLnBrk="0" hangingPunct="0">
              <a:spcAft>
                <a:spcPts val="600"/>
              </a:spcAft>
              <a:defRPr/>
            </a:pPr>
            <a:r>
              <a:rPr lang="en-US" sz="2400" b="1">
                <a:solidFill>
                  <a:schemeClr val="accent6"/>
                </a:solidFill>
                <a:latin typeface="Arial"/>
                <a:cs typeface="Arial"/>
              </a:rPr>
              <a:t>Primary Outcomes:</a:t>
            </a:r>
          </a:p>
          <a:p>
            <a:pPr marL="285750" indent="-285750">
              <a:spcAft>
                <a:spcPts val="600"/>
              </a:spcAft>
              <a:buFont typeface="Arial" panose="020B0604020202020204" pitchFamily="34" charset="0"/>
              <a:buChar char="•"/>
            </a:pPr>
            <a:r>
              <a:rPr lang="en-US" sz="2400" b="1" u="none" strike="noStrike" kern="1200" baseline="0"/>
              <a:t>Define ocular structural and functional characteristics in people with diabetes / DME</a:t>
            </a:r>
            <a:endParaRPr lang="en-US" sz="2400" b="1" u="none" strike="noStrike" kern="1200" baseline="0">
              <a:cs typeface="Arial"/>
            </a:endParaRPr>
          </a:p>
          <a:p>
            <a:pPr>
              <a:spcAft>
                <a:spcPts val="600"/>
              </a:spcAft>
            </a:pPr>
            <a:r>
              <a:rPr lang="en-US" sz="2400" b="1">
                <a:solidFill>
                  <a:schemeClr val="accent6"/>
                </a:solidFill>
                <a:latin typeface="Arial"/>
                <a:cs typeface="Arial"/>
              </a:rPr>
              <a:t>Secondary Outcomes:</a:t>
            </a:r>
          </a:p>
          <a:p>
            <a:pPr marL="288925" lvl="0" indent="-288925" fontAlgn="base">
              <a:spcAft>
                <a:spcPts val="600"/>
              </a:spcAft>
              <a:buFont typeface="Arial" panose="020B0604020202020204" pitchFamily="34" charset="0"/>
              <a:buChar char="•"/>
            </a:pPr>
            <a:r>
              <a:rPr lang="en-US" sz="2400" b="1" u="none" strike="noStrike" kern="1200" baseline="0"/>
              <a:t>Investigate retinal structure-function relationships </a:t>
            </a:r>
            <a:endParaRPr lang="en-US" sz="2400" b="1" u="none" strike="noStrike" kern="1200" baseline="0">
              <a:cs typeface="Arial"/>
            </a:endParaRPr>
          </a:p>
          <a:p>
            <a:pPr marL="288925" lvl="0" indent="-288925" fontAlgn="base">
              <a:spcAft>
                <a:spcPts val="600"/>
              </a:spcAft>
              <a:buFont typeface="Arial" panose="020B0604020202020204" pitchFamily="34" charset="0"/>
              <a:buChar char="•"/>
            </a:pPr>
            <a:r>
              <a:rPr lang="en-US" sz="2400" b="1" u="none" strike="noStrike" kern="1200" baseline="0"/>
              <a:t>Investigate the degree to which each measure changes over time</a:t>
            </a:r>
            <a:endParaRPr lang="en-US" sz="2400" b="1" u="none" strike="noStrike" kern="1200" baseline="0">
              <a:cs typeface="Arial"/>
            </a:endParaRPr>
          </a:p>
          <a:p>
            <a:pPr marL="288925" lvl="0" indent="-288925" fontAlgn="base">
              <a:spcAft>
                <a:spcPts val="600"/>
              </a:spcAft>
              <a:buFont typeface="Arial" panose="020B0604020202020204" pitchFamily="34" charset="0"/>
              <a:buChar char="•"/>
            </a:pPr>
            <a:r>
              <a:rPr lang="en-US" sz="2400" b="1" u="none" strike="noStrike" kern="1200" baseline="0"/>
              <a:t>Understand test-retest variability for visual function measures</a:t>
            </a:r>
            <a:endParaRPr lang="en-US" sz="2400" b="1" u="none" strike="noStrike" kern="1200" baseline="0">
              <a:cs typeface="Arial"/>
            </a:endParaRPr>
          </a:p>
          <a:p>
            <a:pPr marL="288925" lvl="0" indent="-288925" fontAlgn="base">
              <a:spcAft>
                <a:spcPts val="600"/>
              </a:spcAft>
              <a:buFont typeface="Arial" panose="020B0604020202020204" pitchFamily="34" charset="0"/>
              <a:buChar char="•"/>
            </a:pPr>
            <a:r>
              <a:rPr lang="en-US" sz="2400" b="1" u="none" strike="noStrike" kern="1200" baseline="0"/>
              <a:t>Evaluate the correlation in test characteristics between the 2 eyes of patients </a:t>
            </a:r>
            <a:endParaRPr lang="en-US" sz="2400" b="1" u="none" strike="noStrike" kern="1200" baseline="0">
              <a:cs typeface="Arial"/>
            </a:endParaRPr>
          </a:p>
          <a:p>
            <a:pPr marL="288925" lvl="0" indent="-288925" fontAlgn="base">
              <a:spcAft>
                <a:spcPts val="600"/>
              </a:spcAft>
              <a:buFont typeface="Arial" panose="020B0604020202020204" pitchFamily="34" charset="0"/>
              <a:buChar char="•"/>
            </a:pPr>
            <a:r>
              <a:rPr lang="en-US" sz="2400" b="1" u="none" strike="noStrike" kern="1200" baseline="0"/>
              <a:t>Understand whether these structural/functional measurements can be validated as surrogate outcomes or clinical endpoints</a:t>
            </a:r>
            <a:endParaRPr lang="en-US" sz="2400" b="1" i="1" u="none" strike="noStrike" kern="1200" baseline="0">
              <a:solidFill>
                <a:schemeClr val="dk1"/>
              </a:solidFill>
              <a:latin typeface="+mn-lt"/>
              <a:ea typeface="+mn-ea"/>
              <a:cs typeface="+mn-cs"/>
            </a:endParaRPr>
          </a:p>
        </p:txBody>
      </p:sp>
      <p:sp>
        <p:nvSpPr>
          <p:cNvPr id="7177" name="Text Box 14"/>
          <p:cNvSpPr txBox="1">
            <a:spLocks noChangeArrowheads="1"/>
          </p:cNvSpPr>
          <p:nvPr/>
        </p:nvSpPr>
        <p:spPr bwMode="auto">
          <a:xfrm>
            <a:off x="3276601" y="1219836"/>
            <a:ext cx="5719763" cy="954107"/>
          </a:xfrm>
          <a:prstGeom prst="rect">
            <a:avLst/>
          </a:prstGeom>
          <a:solidFill>
            <a:srgbClr val="000000"/>
          </a:solidFill>
          <a:ln w="25400">
            <a:solidFill>
              <a:srgbClr val="FFFFFF"/>
            </a:solidFill>
            <a:miter lim="800000"/>
            <a:headEnd/>
            <a:tailEnd/>
          </a:ln>
        </p:spPr>
        <p:txBody>
          <a:bodyPr wrap="square">
            <a:spAutoFit/>
          </a:bodyP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lgn="ctr">
              <a:spcBef>
                <a:spcPct val="50000"/>
              </a:spcBef>
              <a:buClrTx/>
              <a:buFontTx/>
              <a:buNone/>
            </a:pPr>
            <a:r>
              <a:rPr lang="en-US" b="1" u="none" strike="noStrike" kern="1200" baseline="0">
                <a:solidFill>
                  <a:schemeClr val="tx1"/>
                </a:solidFill>
              </a:rPr>
              <a:t>Multicenter, longitudinal observational studies</a:t>
            </a:r>
            <a:endParaRPr lang="en-US" altLang="en-US"/>
          </a:p>
        </p:txBody>
      </p:sp>
      <p:sp>
        <p:nvSpPr>
          <p:cNvPr id="9" name="Title 7">
            <a:extLst>
              <a:ext uri="{FF2B5EF4-FFF2-40B4-BE49-F238E27FC236}">
                <a16:creationId xmlns:a16="http://schemas.microsoft.com/office/drawing/2014/main" id="{620B3D50-F7E1-42F4-60A2-4DF6AF0F25F5}"/>
              </a:ext>
            </a:extLst>
          </p:cNvPr>
          <p:cNvSpPr>
            <a:spLocks noGrp="1"/>
          </p:cNvSpPr>
          <p:nvPr>
            <p:ph type="title"/>
          </p:nvPr>
        </p:nvSpPr>
        <p:spPr>
          <a:xfrm>
            <a:off x="0" y="0"/>
            <a:ext cx="12192000" cy="1598613"/>
          </a:xfrm>
        </p:spPr>
        <p:txBody>
          <a:bodyPr>
            <a:normAutofit/>
          </a:bodyPr>
          <a:lstStyle/>
          <a:p>
            <a:r>
              <a:rPr lang="en-US" sz="4000"/>
              <a:t>Study Design and Objectives (AR and 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4156-72B3-848A-4A7A-7CAB945896F5}"/>
              </a:ext>
            </a:extLst>
          </p:cNvPr>
          <p:cNvSpPr>
            <a:spLocks noGrp="1"/>
          </p:cNvSpPr>
          <p:nvPr>
            <p:ph type="title"/>
          </p:nvPr>
        </p:nvSpPr>
        <p:spPr>
          <a:xfrm>
            <a:off x="0" y="2"/>
            <a:ext cx="12192000" cy="1600197"/>
          </a:xfrm>
        </p:spPr>
        <p:txBody>
          <a:bodyPr/>
          <a:lstStyle/>
          <a:p>
            <a:r>
              <a:rPr lang="en-US">
                <a:solidFill>
                  <a:schemeClr val="accent1">
                    <a:lumMod val="40000"/>
                    <a:lumOff val="60000"/>
                  </a:schemeClr>
                </a:solidFill>
              </a:rPr>
              <a:t>Natural History </a:t>
            </a:r>
            <a:r>
              <a:rPr lang="en-US"/>
              <a:t>Groups</a:t>
            </a:r>
          </a:p>
        </p:txBody>
      </p:sp>
      <p:sp>
        <p:nvSpPr>
          <p:cNvPr id="3" name="Content Placeholder 2">
            <a:extLst>
              <a:ext uri="{FF2B5EF4-FFF2-40B4-BE49-F238E27FC236}">
                <a16:creationId xmlns:a16="http://schemas.microsoft.com/office/drawing/2014/main" id="{C0194339-C299-5655-B1FE-26BAFE46E685}"/>
              </a:ext>
            </a:extLst>
          </p:cNvPr>
          <p:cNvSpPr>
            <a:spLocks noGrp="1"/>
          </p:cNvSpPr>
          <p:nvPr>
            <p:ph idx="1"/>
          </p:nvPr>
        </p:nvSpPr>
        <p:spPr>
          <a:xfrm>
            <a:off x="685799" y="1600199"/>
            <a:ext cx="10893288" cy="5143308"/>
          </a:xfrm>
        </p:spPr>
        <p:txBody>
          <a:bodyPr>
            <a:normAutofit fontScale="92500" lnSpcReduction="10000"/>
          </a:bodyPr>
          <a:lstStyle/>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Non-diabetic controls</a:t>
            </a:r>
            <a:r>
              <a:rPr lang="en-US" sz="2800">
                <a:effectLst/>
                <a:ea typeface="Times New Roman" panose="02020603050405020304" pitchFamily="18" charset="0"/>
              </a:rPr>
              <a:t>:  No diabetes</a:t>
            </a:r>
          </a:p>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Subclinical DRD:</a:t>
            </a:r>
            <a:r>
              <a:rPr lang="en-US" sz="2800">
                <a:effectLst/>
                <a:ea typeface="Times New Roman" panose="02020603050405020304" pitchFamily="18" charset="0"/>
              </a:rPr>
              <a:t>  </a:t>
            </a:r>
            <a:r>
              <a:rPr lang="en-US" sz="2800" b="1">
                <a:effectLst/>
                <a:ea typeface="Times New Roman" panose="02020603050405020304" pitchFamily="18" charset="0"/>
              </a:rPr>
              <a:t>DRSS = 10,</a:t>
            </a:r>
            <a:r>
              <a:rPr lang="en-US" sz="2800">
                <a:effectLst/>
                <a:ea typeface="Times New Roman" panose="02020603050405020304" pitchFamily="18" charset="0"/>
              </a:rPr>
              <a:t> and no CI-DME</a:t>
            </a:r>
          </a:p>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Minimal to Mild NPDR</a:t>
            </a:r>
            <a:r>
              <a:rPr lang="en-US" sz="2800">
                <a:effectLst/>
                <a:ea typeface="Times New Roman" panose="02020603050405020304" pitchFamily="18" charset="0"/>
              </a:rPr>
              <a:t>:   </a:t>
            </a:r>
            <a:r>
              <a:rPr lang="en-US" sz="2800" b="1">
                <a:effectLst/>
                <a:ea typeface="Times New Roman" panose="02020603050405020304" pitchFamily="18" charset="0"/>
              </a:rPr>
              <a:t>DRSS = 20-35,</a:t>
            </a:r>
            <a:r>
              <a:rPr lang="en-US" sz="2800">
                <a:effectLst/>
                <a:ea typeface="Times New Roman" panose="02020603050405020304" pitchFamily="18" charset="0"/>
              </a:rPr>
              <a:t> and no CI-DME</a:t>
            </a:r>
          </a:p>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Moderate NPDR:</a:t>
            </a:r>
            <a:r>
              <a:rPr lang="en-US" sz="2800">
                <a:effectLst/>
                <a:ea typeface="Times New Roman" panose="02020603050405020304" pitchFamily="18" charset="0"/>
              </a:rPr>
              <a:t>  </a:t>
            </a:r>
            <a:r>
              <a:rPr lang="en-US" sz="2800" b="1">
                <a:effectLst/>
                <a:ea typeface="Times New Roman" panose="02020603050405020304" pitchFamily="18" charset="0"/>
              </a:rPr>
              <a:t>DRSS = 43-47,</a:t>
            </a:r>
            <a:r>
              <a:rPr lang="en-US" sz="2800">
                <a:effectLst/>
                <a:ea typeface="Times New Roman" panose="02020603050405020304" pitchFamily="18" charset="0"/>
              </a:rPr>
              <a:t> and no CI-DME</a:t>
            </a:r>
          </a:p>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Severe NPDR:</a:t>
            </a:r>
            <a:r>
              <a:rPr lang="en-US" sz="2800">
                <a:effectLst/>
                <a:ea typeface="Times New Roman" panose="02020603050405020304" pitchFamily="18" charset="0"/>
              </a:rPr>
              <a:t>  </a:t>
            </a:r>
            <a:r>
              <a:rPr lang="en-US" sz="2800" b="1">
                <a:effectLst/>
                <a:ea typeface="Times New Roman" panose="02020603050405020304" pitchFamily="18" charset="0"/>
              </a:rPr>
              <a:t>DRSS = 53,</a:t>
            </a:r>
            <a:r>
              <a:rPr lang="en-US" sz="2800">
                <a:effectLst/>
                <a:ea typeface="Times New Roman" panose="02020603050405020304" pitchFamily="18" charset="0"/>
              </a:rPr>
              <a:t> and no CI-DME</a:t>
            </a:r>
          </a:p>
          <a:p>
            <a:pPr marL="457200" marR="0" lvl="0" indent="-457200">
              <a:spcBef>
                <a:spcPts val="1200"/>
              </a:spcBef>
              <a:spcAft>
                <a:spcPts val="1200"/>
              </a:spcAft>
              <a:buFont typeface="+mj-lt"/>
              <a:buAutoNum type="arabicParenR"/>
            </a:pPr>
            <a:r>
              <a:rPr lang="en-US" sz="2800" u="sng">
                <a:effectLst/>
                <a:ea typeface="Times New Roman" panose="02020603050405020304" pitchFamily="18" charset="0"/>
              </a:rPr>
              <a:t>PDR:</a:t>
            </a:r>
            <a:r>
              <a:rPr lang="en-US" sz="2800">
                <a:effectLst/>
                <a:ea typeface="Times New Roman" panose="02020603050405020304" pitchFamily="18" charset="0"/>
              </a:rPr>
              <a:t>  </a:t>
            </a:r>
            <a:r>
              <a:rPr lang="en-US" sz="2800" b="1">
                <a:effectLst/>
                <a:ea typeface="Times New Roman" panose="02020603050405020304" pitchFamily="18" charset="0"/>
              </a:rPr>
              <a:t>DRSS </a:t>
            </a:r>
            <a:r>
              <a:rPr lang="en-US" sz="2800" b="1" u="sng">
                <a:effectLst/>
                <a:ea typeface="Times New Roman" panose="02020603050405020304" pitchFamily="18" charset="0"/>
              </a:rPr>
              <a:t>&gt;</a:t>
            </a:r>
            <a:r>
              <a:rPr lang="en-US" sz="2800" b="1">
                <a:effectLst/>
                <a:ea typeface="Times New Roman" panose="02020603050405020304" pitchFamily="18" charset="0"/>
              </a:rPr>
              <a:t> 60,</a:t>
            </a:r>
            <a:r>
              <a:rPr lang="en-US" sz="2800">
                <a:effectLst/>
                <a:ea typeface="Times New Roman" panose="02020603050405020304" pitchFamily="18" charset="0"/>
              </a:rPr>
              <a:t> and no CI-DME</a:t>
            </a:r>
            <a:endParaRPr lang="en-US">
              <a:ea typeface="Times New Roman" panose="02020603050405020304" pitchFamily="18" charset="0"/>
            </a:endParaRPr>
          </a:p>
          <a:p>
            <a:pPr marL="0" marR="0" lvl="0" indent="0">
              <a:spcBef>
                <a:spcPts val="1200"/>
              </a:spcBef>
              <a:spcAft>
                <a:spcPts val="1200"/>
              </a:spcAft>
              <a:buNone/>
            </a:pPr>
            <a:r>
              <a:rPr lang="en-US" sz="2800" i="1">
                <a:effectLst/>
                <a:ea typeface="Times New Roman" panose="02020603050405020304" pitchFamily="18" charset="0"/>
              </a:rPr>
              <a:t>Groups will each have 75 participants evenly enrolled</a:t>
            </a:r>
          </a:p>
          <a:p>
            <a:pPr marL="342900" indent="-342900">
              <a:lnSpc>
                <a:spcPct val="140000"/>
              </a:lnSpc>
              <a:spcBef>
                <a:spcPts val="1200"/>
              </a:spcBef>
              <a:spcAft>
                <a:spcPts val="1200"/>
              </a:spcAft>
              <a:buFont typeface="+mj-lt"/>
              <a:buAutoNum type="arabicParenR"/>
            </a:pPr>
            <a:endParaRPr lang="en-US"/>
          </a:p>
        </p:txBody>
      </p:sp>
    </p:spTree>
    <p:extLst>
      <p:ext uri="{BB962C8B-B14F-4D97-AF65-F5344CB8AC3E}">
        <p14:creationId xmlns:p14="http://schemas.microsoft.com/office/powerpoint/2010/main" val="23809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4156-72B3-848A-4A7A-7CAB945896F5}"/>
              </a:ext>
            </a:extLst>
          </p:cNvPr>
          <p:cNvSpPr>
            <a:spLocks noGrp="1"/>
          </p:cNvSpPr>
          <p:nvPr>
            <p:ph type="title"/>
          </p:nvPr>
        </p:nvSpPr>
        <p:spPr>
          <a:xfrm>
            <a:off x="0" y="3"/>
            <a:ext cx="12192000" cy="1590258"/>
          </a:xfrm>
        </p:spPr>
        <p:txBody>
          <a:bodyPr/>
          <a:lstStyle/>
          <a:p>
            <a:r>
              <a:rPr lang="en-US">
                <a:solidFill>
                  <a:schemeClr val="tx2"/>
                </a:solidFill>
              </a:rPr>
              <a:t>Anti-VEGF for DME </a:t>
            </a:r>
            <a:r>
              <a:rPr lang="en-US"/>
              <a:t>Groups</a:t>
            </a:r>
          </a:p>
        </p:txBody>
      </p:sp>
      <p:sp>
        <p:nvSpPr>
          <p:cNvPr id="3" name="Content Placeholder 2">
            <a:extLst>
              <a:ext uri="{FF2B5EF4-FFF2-40B4-BE49-F238E27FC236}">
                <a16:creationId xmlns:a16="http://schemas.microsoft.com/office/drawing/2014/main" id="{C0194339-C299-5655-B1FE-26BAFE46E685}"/>
              </a:ext>
            </a:extLst>
          </p:cNvPr>
          <p:cNvSpPr>
            <a:spLocks noGrp="1"/>
          </p:cNvSpPr>
          <p:nvPr>
            <p:ph idx="1"/>
          </p:nvPr>
        </p:nvSpPr>
        <p:spPr>
          <a:xfrm>
            <a:off x="616226" y="1590261"/>
            <a:ext cx="10962861" cy="4641574"/>
          </a:xfrm>
        </p:spPr>
        <p:txBody>
          <a:bodyPr>
            <a:noAutofit/>
          </a:bodyPr>
          <a:lstStyle/>
          <a:p>
            <a:pPr marL="457200" indent="-457200">
              <a:lnSpc>
                <a:spcPct val="100000"/>
              </a:lnSpc>
              <a:spcBef>
                <a:spcPts val="600"/>
              </a:spcBef>
              <a:spcAft>
                <a:spcPts val="600"/>
              </a:spcAft>
              <a:buFont typeface="+mj-lt"/>
              <a:buAutoNum type="arabicParenR"/>
            </a:pPr>
            <a:r>
              <a:rPr lang="en-US" sz="2600" u="sng"/>
              <a:t>Mild CI-DME</a:t>
            </a:r>
            <a:r>
              <a:rPr lang="en-US" sz="2600"/>
              <a:t>:  Eyes with OCT CST &lt;75 µm above DRCR standard thresholds</a:t>
            </a:r>
          </a:p>
          <a:p>
            <a:pPr marL="457200" indent="-457200">
              <a:lnSpc>
                <a:spcPct val="100000"/>
              </a:lnSpc>
              <a:spcBef>
                <a:spcPts val="600"/>
              </a:spcBef>
              <a:spcAft>
                <a:spcPts val="600"/>
              </a:spcAft>
              <a:buFont typeface="+mj-lt"/>
              <a:buAutoNum type="arabicParenR"/>
            </a:pPr>
            <a:r>
              <a:rPr lang="en-US" sz="2600" u="sng"/>
              <a:t>Moderate CI-DME</a:t>
            </a:r>
            <a:r>
              <a:rPr lang="en-US" sz="2600"/>
              <a:t>: Eyes with OCT CST 75 to &lt;175 µm above DRCR standard thresholds</a:t>
            </a:r>
          </a:p>
          <a:p>
            <a:pPr marL="457200" indent="-457200">
              <a:lnSpc>
                <a:spcPct val="100000"/>
              </a:lnSpc>
              <a:spcBef>
                <a:spcPts val="600"/>
              </a:spcBef>
              <a:spcAft>
                <a:spcPts val="600"/>
              </a:spcAft>
              <a:buFont typeface="+mj-lt"/>
              <a:buAutoNum type="arabicParenR"/>
            </a:pPr>
            <a:r>
              <a:rPr lang="en-US" sz="2600" u="sng"/>
              <a:t>Severe CI-DME</a:t>
            </a:r>
            <a:r>
              <a:rPr lang="en-US" sz="2600"/>
              <a:t>: Eyes with OCT CST ≥175µm above DRCR standard thresholds</a:t>
            </a:r>
          </a:p>
          <a:p>
            <a:pPr marL="0" indent="0">
              <a:lnSpc>
                <a:spcPct val="100000"/>
              </a:lnSpc>
              <a:spcBef>
                <a:spcPts val="600"/>
              </a:spcBef>
              <a:spcAft>
                <a:spcPts val="600"/>
              </a:spcAft>
              <a:buNone/>
            </a:pPr>
            <a:endParaRPr lang="en-US" sz="2600" i="1"/>
          </a:p>
          <a:p>
            <a:pPr marL="0" indent="0">
              <a:lnSpc>
                <a:spcPct val="100000"/>
              </a:lnSpc>
              <a:spcBef>
                <a:spcPts val="600"/>
              </a:spcBef>
              <a:spcAft>
                <a:spcPts val="600"/>
              </a:spcAft>
              <a:buNone/>
            </a:pPr>
            <a:r>
              <a:rPr lang="en-US" sz="2600" i="1"/>
              <a:t>Participants will be enrolled until the overall sample size is reached, regardless of the distribution by group</a:t>
            </a:r>
          </a:p>
          <a:p>
            <a:pPr marL="0" indent="0">
              <a:lnSpc>
                <a:spcPct val="100000"/>
              </a:lnSpc>
              <a:spcBef>
                <a:spcPts val="600"/>
              </a:spcBef>
              <a:spcAft>
                <a:spcPts val="600"/>
              </a:spcAft>
              <a:buNone/>
            </a:pPr>
            <a:endParaRPr lang="en-US" sz="2600"/>
          </a:p>
          <a:p>
            <a:pPr marL="0" indent="0">
              <a:lnSpc>
                <a:spcPct val="100000"/>
              </a:lnSpc>
              <a:spcBef>
                <a:spcPts val="600"/>
              </a:spcBef>
              <a:spcAft>
                <a:spcPts val="600"/>
              </a:spcAft>
              <a:buNone/>
            </a:pPr>
            <a:endParaRPr lang="en-US" sz="2600"/>
          </a:p>
        </p:txBody>
      </p:sp>
    </p:spTree>
    <p:extLst>
      <p:ext uri="{BB962C8B-B14F-4D97-AF65-F5344CB8AC3E}">
        <p14:creationId xmlns:p14="http://schemas.microsoft.com/office/powerpoint/2010/main" val="285084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C6A8-957B-4CAA-E80F-60F430F80FB8}"/>
              </a:ext>
            </a:extLst>
          </p:cNvPr>
          <p:cNvSpPr>
            <a:spLocks noGrp="1"/>
          </p:cNvSpPr>
          <p:nvPr>
            <p:ph type="ctrTitle"/>
          </p:nvPr>
        </p:nvSpPr>
        <p:spPr/>
        <p:txBody>
          <a:bodyPr/>
          <a:lstStyle/>
          <a:p>
            <a:r>
              <a:rPr lang="en-US"/>
              <a:t>Trial Results Coming Soon</a:t>
            </a:r>
          </a:p>
        </p:txBody>
      </p:sp>
      <p:sp>
        <p:nvSpPr>
          <p:cNvPr id="3" name="Subtitle 2">
            <a:extLst>
              <a:ext uri="{FF2B5EF4-FFF2-40B4-BE49-F238E27FC236}">
                <a16:creationId xmlns:a16="http://schemas.microsoft.com/office/drawing/2014/main" id="{5288BB3D-E4AE-3821-39CF-DEC1E33B05C3}"/>
              </a:ext>
            </a:extLst>
          </p:cNvPr>
          <p:cNvSpPr>
            <a:spLocks noGrp="1"/>
          </p:cNvSpPr>
          <p:nvPr>
            <p:ph type="subTitle" idx="1"/>
          </p:nvPr>
        </p:nvSpPr>
        <p:spPr/>
        <p:txBody>
          <a:bodyPr/>
          <a:lstStyle/>
          <a:p>
            <a:r>
              <a:rPr lang="en-US" sz="2000"/>
              <a:t>Andrew J. Barkmeier, MD </a:t>
            </a:r>
          </a:p>
          <a:p>
            <a:endParaRPr lang="en-US"/>
          </a:p>
        </p:txBody>
      </p:sp>
    </p:spTree>
    <p:extLst>
      <p:ext uri="{BB962C8B-B14F-4D97-AF65-F5344CB8AC3E}">
        <p14:creationId xmlns:p14="http://schemas.microsoft.com/office/powerpoint/2010/main" val="173189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8735-2C24-846F-AC49-A116874E53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D04650-0799-1E5F-1D35-E9925C9E730F}"/>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Diabetes Studies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DAC471D-28C0-C981-61A3-D7B55891AC4D}"/>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37C871-561B-A4C7-4677-3AF9FAD7E4BC}"/>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06728AA4-A477-31F6-B8CF-EE54FB2EA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90C2B72D-E8BD-7141-5E81-CBAD623FA9DC}"/>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AN</a:t>
            </a:r>
          </a:p>
        </p:txBody>
      </p:sp>
      <p:grpSp>
        <p:nvGrpSpPr>
          <p:cNvPr id="2" name="Group 1">
            <a:extLst>
              <a:ext uri="{FF2B5EF4-FFF2-40B4-BE49-F238E27FC236}">
                <a16:creationId xmlns:a16="http://schemas.microsoft.com/office/drawing/2014/main" id="{DB7647D1-6F97-ED99-F8F7-7D4E79045A34}"/>
              </a:ext>
            </a:extLst>
          </p:cNvPr>
          <p:cNvGrpSpPr/>
          <p:nvPr/>
        </p:nvGrpSpPr>
        <p:grpSpPr>
          <a:xfrm>
            <a:off x="-9791803" y="2760821"/>
            <a:ext cx="15887802" cy="593698"/>
            <a:chOff x="1886725" y="2679413"/>
            <a:chExt cx="15144851" cy="593698"/>
          </a:xfrm>
        </p:grpSpPr>
        <p:sp>
          <p:nvSpPr>
            <p:cNvPr id="3" name="TextBox 2">
              <a:extLst>
                <a:ext uri="{FF2B5EF4-FFF2-40B4-BE49-F238E27FC236}">
                  <a16:creationId xmlns:a16="http://schemas.microsoft.com/office/drawing/2014/main" id="{EBF45ACB-BD14-FAB4-018F-CDB02519A29A}"/>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6AA85DFE-C326-AE21-296A-5A252064D787}"/>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72C68656-6BFA-9603-DC85-EDA03599158B}"/>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8D3B6FA8-E27B-78A4-8E84-82BE0EC470AD}"/>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2021</a:t>
              </a:r>
            </a:p>
          </p:txBody>
        </p:sp>
        <p:sp>
          <p:nvSpPr>
            <p:cNvPr id="16" name="TextBox 15">
              <a:extLst>
                <a:ext uri="{FF2B5EF4-FFF2-40B4-BE49-F238E27FC236}">
                  <a16:creationId xmlns:a16="http://schemas.microsoft.com/office/drawing/2014/main" id="{E3878F0E-1B9C-9BE6-3F71-691FE250B477}"/>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B37B0124-B4C0-91C0-CCDE-13888F6396E7}"/>
                </a:ext>
              </a:extLst>
            </p:cNvPr>
            <p:cNvSpPr txBox="1"/>
            <p:nvPr/>
          </p:nvSpPr>
          <p:spPr>
            <a:xfrm>
              <a:off x="11229676" y="2688336"/>
              <a:ext cx="1704745"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a:solidFill>
                    <a:prstClr val="white"/>
                  </a:solidFill>
                  <a:latin typeface="Arial"/>
                </a:rPr>
                <a:t>2022</a:t>
              </a:r>
            </a:p>
          </p:txBody>
        </p:sp>
        <p:sp>
          <p:nvSpPr>
            <p:cNvPr id="20" name="TextBox 19">
              <a:extLst>
                <a:ext uri="{FF2B5EF4-FFF2-40B4-BE49-F238E27FC236}">
                  <a16:creationId xmlns:a16="http://schemas.microsoft.com/office/drawing/2014/main" id="{B27584D4-B53A-8AB9-12E9-11F5C27C26C4}"/>
                </a:ext>
              </a:extLst>
            </p:cNvPr>
            <p:cNvSpPr txBox="1"/>
            <p:nvPr/>
          </p:nvSpPr>
          <p:spPr>
            <a:xfrm>
              <a:off x="12934422" y="2679413"/>
              <a:ext cx="1097280" cy="584775"/>
            </a:xfrm>
            <a:prstGeom prst="rect">
              <a:avLst/>
            </a:prstGeom>
            <a:noFill/>
          </p:spPr>
          <p:txBody>
            <a:bodyPr wrap="square" rtlCol="0" anchor="ctr">
              <a:spAutoFit/>
            </a:bodyPr>
            <a:lstStyle/>
            <a:p>
              <a:pPr>
                <a:defRPr/>
              </a:pPr>
              <a:r>
                <a:rPr lang="en-US" sz="3200">
                  <a:solidFill>
                    <a:prstClr val="white"/>
                  </a:solidFill>
                  <a:latin typeface="Arial"/>
                </a:rPr>
                <a:t>2023</a:t>
              </a:r>
            </a:p>
          </p:txBody>
        </p:sp>
        <p:sp>
          <p:nvSpPr>
            <p:cNvPr id="21" name="TextBox 20">
              <a:extLst>
                <a:ext uri="{FF2B5EF4-FFF2-40B4-BE49-F238E27FC236}">
                  <a16:creationId xmlns:a16="http://schemas.microsoft.com/office/drawing/2014/main" id="{3B2A8686-20E3-5480-67FF-2EFA7144AF0B}"/>
                </a:ext>
              </a:extLst>
            </p:cNvPr>
            <p:cNvSpPr txBox="1"/>
            <p:nvPr/>
          </p:nvSpPr>
          <p:spPr>
            <a:xfrm>
              <a:off x="14434359" y="2679413"/>
              <a:ext cx="1097280" cy="584775"/>
            </a:xfrm>
            <a:prstGeom prst="rect">
              <a:avLst/>
            </a:prstGeom>
            <a:noFill/>
          </p:spPr>
          <p:txBody>
            <a:bodyPr wrap="square" rtlCol="0" anchor="ctr">
              <a:spAutoFit/>
            </a:bodyPr>
            <a:lstStyle/>
            <a:p>
              <a:pPr marR="0" lvl="0" indent="0" fontAlgn="auto">
                <a:lnSpc>
                  <a:spcPct val="100000"/>
                </a:lnSpc>
                <a:spcBef>
                  <a:spcPts val="0"/>
                </a:spcBef>
                <a:spcAft>
                  <a:spcPts val="0"/>
                </a:spcAft>
                <a:buClrTx/>
                <a:buSzTx/>
                <a:buFontTx/>
                <a:buNone/>
                <a:tabLst/>
                <a:defRPr/>
              </a:pPr>
              <a:r>
                <a:rPr lang="en-US" sz="3200">
                  <a:solidFill>
                    <a:prstClr val="white"/>
                  </a:solidFill>
                  <a:latin typeface="Arial"/>
                </a:rPr>
                <a:t>2024</a:t>
              </a:r>
            </a:p>
          </p:txBody>
        </p:sp>
        <p:sp>
          <p:nvSpPr>
            <p:cNvPr id="24" name="TextBox 23">
              <a:extLst>
                <a:ext uri="{FF2B5EF4-FFF2-40B4-BE49-F238E27FC236}">
                  <a16:creationId xmlns:a16="http://schemas.microsoft.com/office/drawing/2014/main" id="{6D85E54C-1FB0-AB1F-31B0-6286DACFABEC}"/>
                </a:ext>
              </a:extLst>
            </p:cNvPr>
            <p:cNvSpPr txBox="1"/>
            <p:nvPr/>
          </p:nvSpPr>
          <p:spPr>
            <a:xfrm>
              <a:off x="15934296" y="2679413"/>
              <a:ext cx="1097280" cy="584775"/>
            </a:xfrm>
            <a:prstGeom prst="rect">
              <a:avLst/>
            </a:prstGeom>
            <a:noFill/>
          </p:spPr>
          <p:txBody>
            <a:bodyPr wrap="square" rtlCol="0" anchor="ctr">
              <a:spAutoFit/>
            </a:bodyPr>
            <a:lstStyle/>
            <a:p>
              <a:pPr>
                <a:defRPr/>
              </a:pPr>
              <a:r>
                <a:rPr lang="en-US" sz="3200" b="1">
                  <a:solidFill>
                    <a:schemeClr val="accent2">
                      <a:lumMod val="60000"/>
                      <a:lumOff val="40000"/>
                    </a:schemeClr>
                  </a:solidFill>
                  <a:latin typeface="Arial"/>
                </a:rPr>
                <a:t>2025</a:t>
              </a:r>
            </a:p>
          </p:txBody>
        </p:sp>
      </p:grpSp>
      <p:sp>
        <p:nvSpPr>
          <p:cNvPr id="12" name="TextBox 11">
            <a:extLst>
              <a:ext uri="{FF2B5EF4-FFF2-40B4-BE49-F238E27FC236}">
                <a16:creationId xmlns:a16="http://schemas.microsoft.com/office/drawing/2014/main" id="{6214A0AD-F87E-71C9-54F8-40573E26B3B3}"/>
              </a:ext>
            </a:extLst>
          </p:cNvPr>
          <p:cNvSpPr txBox="1"/>
          <p:nvPr/>
        </p:nvSpPr>
        <p:spPr>
          <a:xfrm>
            <a:off x="2992756" y="4832991"/>
            <a:ext cx="8961119" cy="830997"/>
          </a:xfrm>
          <a:prstGeom prst="rect">
            <a:avLst/>
          </a:prstGeom>
          <a:noFill/>
        </p:spPr>
        <p:txBody>
          <a:bodyPr wrap="square" rtlCol="0">
            <a:spAutoFit/>
          </a:bodyPr>
          <a:lstStyle/>
          <a:p>
            <a:r>
              <a:rPr lang="en-US" sz="2400"/>
              <a:t>A Phase 2 Evaluation of </a:t>
            </a:r>
            <a:r>
              <a:rPr lang="en-US" sz="2400" err="1"/>
              <a:t>Tonabersat</a:t>
            </a:r>
            <a:r>
              <a:rPr lang="en-US" sz="2400"/>
              <a:t> for Diabetic Macular Edema (DME). </a:t>
            </a:r>
            <a:r>
              <a:rPr lang="en-US" sz="2400" b="1"/>
              <a:t>Follow-up</a:t>
            </a:r>
          </a:p>
        </p:txBody>
      </p:sp>
    </p:spTree>
    <p:extLst>
      <p:ext uri="{BB962C8B-B14F-4D97-AF65-F5344CB8AC3E}">
        <p14:creationId xmlns:p14="http://schemas.microsoft.com/office/powerpoint/2010/main" val="101182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281B01-D9D3-DA00-3B63-1E77E67F0B8C}"/>
              </a:ext>
            </a:extLst>
          </p:cNvPr>
          <p:cNvGrpSpPr/>
          <p:nvPr/>
        </p:nvGrpSpPr>
        <p:grpSpPr>
          <a:xfrm>
            <a:off x="0" y="838669"/>
            <a:ext cx="3725451" cy="3550451"/>
            <a:chOff x="0" y="838669"/>
            <a:chExt cx="3725451" cy="3550451"/>
          </a:xfrm>
        </p:grpSpPr>
        <p:sp>
          <p:nvSpPr>
            <p:cNvPr id="99" name="Arrow: Chevron 98">
              <a:extLst>
                <a:ext uri="{FF2B5EF4-FFF2-40B4-BE49-F238E27FC236}">
                  <a16:creationId xmlns:a16="http://schemas.microsoft.com/office/drawing/2014/main" id="{1FEC52C3-8F36-A431-7DFF-D50D3AF9E06B}"/>
                </a:ext>
              </a:extLst>
            </p:cNvPr>
            <p:cNvSpPr/>
            <p:nvPr/>
          </p:nvSpPr>
          <p:spPr>
            <a:xfrm>
              <a:off x="0" y="2468880"/>
              <a:ext cx="2623173" cy="1920240"/>
            </a:xfrm>
            <a:prstGeom prst="chevr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110" name="Oval 109">
              <a:extLst>
                <a:ext uri="{FF2B5EF4-FFF2-40B4-BE49-F238E27FC236}">
                  <a16:creationId xmlns:a16="http://schemas.microsoft.com/office/drawing/2014/main" id="{DF0C11A7-4818-F5CA-316F-629DEBBB4F96}"/>
                </a:ext>
              </a:extLst>
            </p:cNvPr>
            <p:cNvSpPr/>
            <p:nvPr/>
          </p:nvSpPr>
          <p:spPr>
            <a:xfrm>
              <a:off x="430398" y="856651"/>
              <a:ext cx="457200" cy="4572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31" name="Graphic 30" descr="Storytelling outline">
              <a:extLst>
                <a:ext uri="{FF2B5EF4-FFF2-40B4-BE49-F238E27FC236}">
                  <a16:creationId xmlns:a16="http://schemas.microsoft.com/office/drawing/2014/main" id="{6AA2070C-F25B-68FB-E1BA-C4A92AA190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7490" y="2875544"/>
              <a:ext cx="1049269" cy="1097280"/>
            </a:xfrm>
            <a:prstGeom prst="rect">
              <a:avLst/>
            </a:prstGeom>
          </p:spPr>
        </p:pic>
        <p:cxnSp>
          <p:nvCxnSpPr>
            <p:cNvPr id="107" name="Straight Connector 106">
              <a:extLst>
                <a:ext uri="{FF2B5EF4-FFF2-40B4-BE49-F238E27FC236}">
                  <a16:creationId xmlns:a16="http://schemas.microsoft.com/office/drawing/2014/main" id="{C46930E0-4E93-7416-ED10-2A473037CF69}"/>
                </a:ext>
              </a:extLst>
            </p:cNvPr>
            <p:cNvCxnSpPr>
              <a:cxnSpLocks/>
              <a:stCxn id="110" idx="4"/>
            </p:cNvCxnSpPr>
            <p:nvPr/>
          </p:nvCxnSpPr>
          <p:spPr>
            <a:xfrm>
              <a:off x="658998" y="1313851"/>
              <a:ext cx="0" cy="1021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90B2C537-691B-9DB3-4F10-37DC39642E9A}"/>
                </a:ext>
              </a:extLst>
            </p:cNvPr>
            <p:cNvSpPr txBox="1"/>
            <p:nvPr/>
          </p:nvSpPr>
          <p:spPr>
            <a:xfrm>
              <a:off x="982251" y="838669"/>
              <a:ext cx="2743200"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Submit ideas to drcr@jaeb.org</a:t>
              </a:r>
            </a:p>
          </p:txBody>
        </p:sp>
        <p:sp>
          <p:nvSpPr>
            <p:cNvPr id="134" name="TextBox 133">
              <a:extLst>
                <a:ext uri="{FF2B5EF4-FFF2-40B4-BE49-F238E27FC236}">
                  <a16:creationId xmlns:a16="http://schemas.microsoft.com/office/drawing/2014/main" id="{0C8326B3-3716-32B8-AEA9-BB1E3F90673F}"/>
                </a:ext>
              </a:extLst>
            </p:cNvPr>
            <p:cNvSpPr txBox="1"/>
            <p:nvPr/>
          </p:nvSpPr>
          <p:spPr>
            <a:xfrm>
              <a:off x="462170" y="851854"/>
              <a:ext cx="335460" cy="461665"/>
            </a:xfrm>
            <a:prstGeom prst="rect">
              <a:avLst/>
            </a:prstGeom>
            <a:noFill/>
          </p:spPr>
          <p:txBody>
            <a:bodyPr wrap="square" rtlCol="0">
              <a:spAutoFit/>
            </a:bodyPr>
            <a:lstStyle/>
            <a:p>
              <a:r>
                <a:rPr lang="en-US" sz="2400" b="1">
                  <a:solidFill>
                    <a:schemeClr val="tx2">
                      <a:lumMod val="25000"/>
                    </a:schemeClr>
                  </a:solidFill>
                  <a:latin typeface="Aptos" panose="020B0004020202020204" pitchFamily="34" charset="0"/>
                </a:rPr>
                <a:t>1</a:t>
              </a:r>
            </a:p>
          </p:txBody>
        </p:sp>
      </p:grpSp>
      <p:grpSp>
        <p:nvGrpSpPr>
          <p:cNvPr id="13" name="Group 12">
            <a:extLst>
              <a:ext uri="{FF2B5EF4-FFF2-40B4-BE49-F238E27FC236}">
                <a16:creationId xmlns:a16="http://schemas.microsoft.com/office/drawing/2014/main" id="{FE0EE5A2-76F3-9D75-34C2-E289AB74EDC5}"/>
              </a:ext>
            </a:extLst>
          </p:cNvPr>
          <p:cNvGrpSpPr/>
          <p:nvPr/>
        </p:nvGrpSpPr>
        <p:grpSpPr>
          <a:xfrm>
            <a:off x="3789028" y="838669"/>
            <a:ext cx="3719191" cy="3550451"/>
            <a:chOff x="3789028" y="838669"/>
            <a:chExt cx="3719191" cy="3550451"/>
          </a:xfrm>
        </p:grpSpPr>
        <p:sp>
          <p:nvSpPr>
            <p:cNvPr id="124" name="Oval 123">
              <a:extLst>
                <a:ext uri="{FF2B5EF4-FFF2-40B4-BE49-F238E27FC236}">
                  <a16:creationId xmlns:a16="http://schemas.microsoft.com/office/drawing/2014/main" id="{7850D828-B1DB-7C85-8361-B66EDCF8D314}"/>
                </a:ext>
              </a:extLst>
            </p:cNvPr>
            <p:cNvSpPr/>
            <p:nvPr/>
          </p:nvSpPr>
          <p:spPr>
            <a:xfrm>
              <a:off x="4082488" y="856651"/>
              <a:ext cx="457200" cy="4572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1" name="Arrow: Chevron 100">
              <a:extLst>
                <a:ext uri="{FF2B5EF4-FFF2-40B4-BE49-F238E27FC236}">
                  <a16:creationId xmlns:a16="http://schemas.microsoft.com/office/drawing/2014/main" id="{A9D125E1-20C6-D7D4-A950-9081619BC400}"/>
                </a:ext>
              </a:extLst>
            </p:cNvPr>
            <p:cNvSpPr/>
            <p:nvPr/>
          </p:nvSpPr>
          <p:spPr>
            <a:xfrm>
              <a:off x="3789028" y="2468880"/>
              <a:ext cx="2623173" cy="1920240"/>
            </a:xfrm>
            <a:prstGeom prst="chevron">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5" name="Graphic 34" descr="Teacher outline">
              <a:extLst>
                <a:ext uri="{FF2B5EF4-FFF2-40B4-BE49-F238E27FC236}">
                  <a16:creationId xmlns:a16="http://schemas.microsoft.com/office/drawing/2014/main" id="{1289F3C1-5869-0B93-C576-6C3B97FCB6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9536" y="2928159"/>
              <a:ext cx="1049269" cy="1097280"/>
            </a:xfrm>
            <a:prstGeom prst="rect">
              <a:avLst/>
            </a:prstGeom>
          </p:spPr>
        </p:pic>
        <p:cxnSp>
          <p:nvCxnSpPr>
            <p:cNvPr id="123" name="Straight Connector 122">
              <a:extLst>
                <a:ext uri="{FF2B5EF4-FFF2-40B4-BE49-F238E27FC236}">
                  <a16:creationId xmlns:a16="http://schemas.microsoft.com/office/drawing/2014/main" id="{C0D32F4E-F529-7A4F-0C78-AE801F565A6D}"/>
                </a:ext>
              </a:extLst>
            </p:cNvPr>
            <p:cNvCxnSpPr>
              <a:cxnSpLocks/>
              <a:stCxn id="124" idx="4"/>
            </p:cNvCxnSpPr>
            <p:nvPr/>
          </p:nvCxnSpPr>
          <p:spPr>
            <a:xfrm>
              <a:off x="4311088" y="1313851"/>
              <a:ext cx="0" cy="1021480"/>
            </a:xfrm>
            <a:prstGeom prst="line">
              <a:avLst/>
            </a:prstGeom>
            <a:solidFill>
              <a:schemeClr val="accent3">
                <a:lumMod val="40000"/>
                <a:lumOff val="60000"/>
              </a:schemeClr>
            </a:solidFill>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7B35387B-2A6C-642E-B426-633167A21D90}"/>
                </a:ext>
              </a:extLst>
            </p:cNvPr>
            <p:cNvSpPr txBox="1"/>
            <p:nvPr/>
          </p:nvSpPr>
          <p:spPr>
            <a:xfrm>
              <a:off x="4765019" y="838669"/>
              <a:ext cx="2743200"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SC designated ideas presented at semiannual meeting</a:t>
              </a:r>
            </a:p>
          </p:txBody>
        </p:sp>
        <p:sp>
          <p:nvSpPr>
            <p:cNvPr id="135" name="TextBox 134">
              <a:extLst>
                <a:ext uri="{FF2B5EF4-FFF2-40B4-BE49-F238E27FC236}">
                  <a16:creationId xmlns:a16="http://schemas.microsoft.com/office/drawing/2014/main" id="{2A68183C-E9C5-5302-8337-20C6DD621F48}"/>
                </a:ext>
              </a:extLst>
            </p:cNvPr>
            <p:cNvSpPr txBox="1"/>
            <p:nvPr/>
          </p:nvSpPr>
          <p:spPr>
            <a:xfrm>
              <a:off x="4138118" y="851854"/>
              <a:ext cx="335460" cy="461665"/>
            </a:xfrm>
            <a:prstGeom prst="rect">
              <a:avLst/>
            </a:prstGeom>
            <a:noFill/>
          </p:spPr>
          <p:txBody>
            <a:bodyPr wrap="square" rtlCol="0">
              <a:spAutoFit/>
            </a:bodyPr>
            <a:lstStyle/>
            <a:p>
              <a:r>
                <a:rPr lang="en-US" sz="2400" b="1">
                  <a:solidFill>
                    <a:schemeClr val="tx2">
                      <a:lumMod val="25000"/>
                    </a:schemeClr>
                  </a:solidFill>
                  <a:latin typeface="Aptos" panose="020B0004020202020204" pitchFamily="34" charset="0"/>
                </a:rPr>
                <a:t>3</a:t>
              </a:r>
            </a:p>
          </p:txBody>
        </p:sp>
      </p:grpSp>
      <p:grpSp>
        <p:nvGrpSpPr>
          <p:cNvPr id="15" name="Group 14">
            <a:extLst>
              <a:ext uri="{FF2B5EF4-FFF2-40B4-BE49-F238E27FC236}">
                <a16:creationId xmlns:a16="http://schemas.microsoft.com/office/drawing/2014/main" id="{6D3BD185-FE05-7D46-A1F7-8AFA4EB2A9ED}"/>
              </a:ext>
            </a:extLst>
          </p:cNvPr>
          <p:cNvGrpSpPr/>
          <p:nvPr/>
        </p:nvGrpSpPr>
        <p:grpSpPr>
          <a:xfrm>
            <a:off x="7578056" y="838669"/>
            <a:ext cx="3577527" cy="3550451"/>
            <a:chOff x="7578056" y="838669"/>
            <a:chExt cx="3577527" cy="3550451"/>
          </a:xfrm>
        </p:grpSpPr>
        <p:sp>
          <p:nvSpPr>
            <p:cNvPr id="127" name="Oval 126">
              <a:extLst>
                <a:ext uri="{FF2B5EF4-FFF2-40B4-BE49-F238E27FC236}">
                  <a16:creationId xmlns:a16="http://schemas.microsoft.com/office/drawing/2014/main" id="{14E0EC77-3134-ADEE-A371-0FB59250D969}"/>
                </a:ext>
              </a:extLst>
            </p:cNvPr>
            <p:cNvSpPr/>
            <p:nvPr/>
          </p:nvSpPr>
          <p:spPr>
            <a:xfrm>
              <a:off x="7799660" y="856651"/>
              <a:ext cx="457200" cy="4572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3" name="Arrow: Chevron 102">
              <a:extLst>
                <a:ext uri="{FF2B5EF4-FFF2-40B4-BE49-F238E27FC236}">
                  <a16:creationId xmlns:a16="http://schemas.microsoft.com/office/drawing/2014/main" id="{E496DBDF-D008-CD90-F368-AB332D61D924}"/>
                </a:ext>
              </a:extLst>
            </p:cNvPr>
            <p:cNvSpPr/>
            <p:nvPr/>
          </p:nvSpPr>
          <p:spPr>
            <a:xfrm>
              <a:off x="7578056" y="2468880"/>
              <a:ext cx="2623173" cy="1920240"/>
            </a:xfrm>
            <a:prstGeom prst="chevron">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9" name="Graphic 38" descr="Meeting outline">
              <a:extLst>
                <a:ext uri="{FF2B5EF4-FFF2-40B4-BE49-F238E27FC236}">
                  <a16:creationId xmlns:a16="http://schemas.microsoft.com/office/drawing/2014/main" id="{2D0F74BA-8518-EEED-E07C-E6082B0A2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8977" y="2880360"/>
              <a:ext cx="1049269" cy="1097280"/>
            </a:xfrm>
            <a:prstGeom prst="rect">
              <a:avLst/>
            </a:prstGeom>
          </p:spPr>
        </p:pic>
        <p:cxnSp>
          <p:nvCxnSpPr>
            <p:cNvPr id="126" name="Straight Connector 125">
              <a:extLst>
                <a:ext uri="{FF2B5EF4-FFF2-40B4-BE49-F238E27FC236}">
                  <a16:creationId xmlns:a16="http://schemas.microsoft.com/office/drawing/2014/main" id="{4A4C5CFF-FF30-0DA0-C655-4D0CA80EED95}"/>
                </a:ext>
              </a:extLst>
            </p:cNvPr>
            <p:cNvCxnSpPr>
              <a:cxnSpLocks/>
              <a:stCxn id="127" idx="4"/>
            </p:cNvCxnSpPr>
            <p:nvPr/>
          </p:nvCxnSpPr>
          <p:spPr>
            <a:xfrm>
              <a:off x="8028260" y="1313851"/>
              <a:ext cx="0" cy="1021480"/>
            </a:xfrm>
            <a:prstGeom prst="line">
              <a:avLst/>
            </a:prstGeom>
            <a:solidFill>
              <a:schemeClr val="accent3">
                <a:lumMod val="75000"/>
              </a:schemeClr>
            </a:solidFill>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67C7807-E5B3-A45E-3380-CC99AF14A218}"/>
                </a:ext>
              </a:extLst>
            </p:cNvPr>
            <p:cNvSpPr txBox="1"/>
            <p:nvPr/>
          </p:nvSpPr>
          <p:spPr>
            <a:xfrm>
              <a:off x="8412383" y="838669"/>
              <a:ext cx="2743200"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SC recommendation to EC</a:t>
              </a:r>
            </a:p>
          </p:txBody>
        </p:sp>
        <p:sp>
          <p:nvSpPr>
            <p:cNvPr id="136" name="TextBox 135">
              <a:extLst>
                <a:ext uri="{FF2B5EF4-FFF2-40B4-BE49-F238E27FC236}">
                  <a16:creationId xmlns:a16="http://schemas.microsoft.com/office/drawing/2014/main" id="{78713ED2-26CD-F00F-6DE7-757FB45D0CE3}"/>
                </a:ext>
              </a:extLst>
            </p:cNvPr>
            <p:cNvSpPr txBox="1"/>
            <p:nvPr/>
          </p:nvSpPr>
          <p:spPr>
            <a:xfrm>
              <a:off x="7860530" y="851160"/>
              <a:ext cx="335460" cy="461665"/>
            </a:xfrm>
            <a:prstGeom prst="rect">
              <a:avLst/>
            </a:prstGeom>
            <a:noFill/>
          </p:spPr>
          <p:txBody>
            <a:bodyPr wrap="square" rtlCol="0">
              <a:spAutoFit/>
            </a:bodyPr>
            <a:lstStyle/>
            <a:p>
              <a:r>
                <a:rPr lang="en-US" sz="2400" b="1">
                  <a:solidFill>
                    <a:schemeClr val="tx2">
                      <a:lumMod val="25000"/>
                    </a:schemeClr>
                  </a:solidFill>
                  <a:latin typeface="Aptos" panose="020B0004020202020204" pitchFamily="34" charset="0"/>
                </a:rPr>
                <a:t>5</a:t>
              </a:r>
            </a:p>
          </p:txBody>
        </p:sp>
      </p:grpSp>
      <p:grpSp>
        <p:nvGrpSpPr>
          <p:cNvPr id="14" name="Group 13">
            <a:extLst>
              <a:ext uri="{FF2B5EF4-FFF2-40B4-BE49-F238E27FC236}">
                <a16:creationId xmlns:a16="http://schemas.microsoft.com/office/drawing/2014/main" id="{E4B5BE4C-4950-2026-4AF8-1FEC55F831AD}"/>
              </a:ext>
            </a:extLst>
          </p:cNvPr>
          <p:cNvGrpSpPr/>
          <p:nvPr/>
        </p:nvGrpSpPr>
        <p:grpSpPr>
          <a:xfrm>
            <a:off x="4311088" y="2468880"/>
            <a:ext cx="3995627" cy="3649098"/>
            <a:chOff x="4311088" y="2468880"/>
            <a:chExt cx="3995627" cy="3649098"/>
          </a:xfrm>
        </p:grpSpPr>
        <p:sp>
          <p:nvSpPr>
            <p:cNvPr id="118" name="Oval 117">
              <a:extLst>
                <a:ext uri="{FF2B5EF4-FFF2-40B4-BE49-F238E27FC236}">
                  <a16:creationId xmlns:a16="http://schemas.microsoft.com/office/drawing/2014/main" id="{6AD6304A-DCB3-ED4E-5488-27F072D849AE}"/>
                </a:ext>
              </a:extLst>
            </p:cNvPr>
            <p:cNvSpPr/>
            <p:nvPr/>
          </p:nvSpPr>
          <p:spPr>
            <a:xfrm flipV="1">
              <a:off x="6955563" y="5511499"/>
              <a:ext cx="457200" cy="4572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2" name="Arrow: Chevron 101">
              <a:extLst>
                <a:ext uri="{FF2B5EF4-FFF2-40B4-BE49-F238E27FC236}">
                  <a16:creationId xmlns:a16="http://schemas.microsoft.com/office/drawing/2014/main" id="{D0198CDB-0B84-38EF-C95C-88B49A18CAE7}"/>
                </a:ext>
              </a:extLst>
            </p:cNvPr>
            <p:cNvSpPr/>
            <p:nvPr/>
          </p:nvSpPr>
          <p:spPr>
            <a:xfrm>
              <a:off x="5683542" y="2468880"/>
              <a:ext cx="2623173" cy="1920240"/>
            </a:xfrm>
            <a:prstGeom prst="chevron">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7" name="Graphic 36" descr="Checklist outline">
              <a:extLst>
                <a:ext uri="{FF2B5EF4-FFF2-40B4-BE49-F238E27FC236}">
                  <a16:creationId xmlns:a16="http://schemas.microsoft.com/office/drawing/2014/main" id="{9B49C18F-9892-AAA5-EE4C-E15E84FAC0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9529" y="2912683"/>
              <a:ext cx="1049269" cy="1097280"/>
            </a:xfrm>
            <a:prstGeom prst="rect">
              <a:avLst/>
            </a:prstGeom>
          </p:spPr>
        </p:pic>
        <p:cxnSp>
          <p:nvCxnSpPr>
            <p:cNvPr id="117" name="Straight Connector 116">
              <a:extLst>
                <a:ext uri="{FF2B5EF4-FFF2-40B4-BE49-F238E27FC236}">
                  <a16:creationId xmlns:a16="http://schemas.microsoft.com/office/drawing/2014/main" id="{CA016A16-9996-175F-947C-A5C70825464C}"/>
                </a:ext>
              </a:extLst>
            </p:cNvPr>
            <p:cNvCxnSpPr>
              <a:cxnSpLocks/>
              <a:stCxn id="118" idx="4"/>
            </p:cNvCxnSpPr>
            <p:nvPr/>
          </p:nvCxnSpPr>
          <p:spPr>
            <a:xfrm flipV="1">
              <a:off x="7184163" y="4490019"/>
              <a:ext cx="0" cy="1021480"/>
            </a:xfrm>
            <a:prstGeom prst="line">
              <a:avLst/>
            </a:prstGeom>
            <a:solidFill>
              <a:schemeClr val="accent3">
                <a:lumMod val="60000"/>
                <a:lumOff val="40000"/>
              </a:schemeClr>
            </a:solidFill>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857D5C5-26FF-802E-1F9D-5D1ABC4E12ED}"/>
                </a:ext>
              </a:extLst>
            </p:cNvPr>
            <p:cNvSpPr txBox="1"/>
            <p:nvPr/>
          </p:nvSpPr>
          <p:spPr>
            <a:xfrm>
              <a:off x="4311088" y="5410092"/>
              <a:ext cx="2743200"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Investigator feedback taken back to SC</a:t>
              </a:r>
            </a:p>
          </p:txBody>
        </p:sp>
        <p:sp>
          <p:nvSpPr>
            <p:cNvPr id="138" name="TextBox 137">
              <a:extLst>
                <a:ext uri="{FF2B5EF4-FFF2-40B4-BE49-F238E27FC236}">
                  <a16:creationId xmlns:a16="http://schemas.microsoft.com/office/drawing/2014/main" id="{B1983952-CFB5-E4A1-2C09-FFD4442AB881}"/>
                </a:ext>
              </a:extLst>
            </p:cNvPr>
            <p:cNvSpPr txBox="1"/>
            <p:nvPr/>
          </p:nvSpPr>
          <p:spPr>
            <a:xfrm>
              <a:off x="7016433" y="5507034"/>
              <a:ext cx="335460" cy="461665"/>
            </a:xfrm>
            <a:prstGeom prst="rect">
              <a:avLst/>
            </a:prstGeom>
            <a:noFill/>
          </p:spPr>
          <p:txBody>
            <a:bodyPr wrap="square" rtlCol="0">
              <a:spAutoFit/>
            </a:bodyPr>
            <a:lstStyle/>
            <a:p>
              <a:r>
                <a:rPr lang="en-US" sz="2400" b="1">
                  <a:solidFill>
                    <a:schemeClr val="tx2">
                      <a:lumMod val="25000"/>
                    </a:schemeClr>
                  </a:solidFill>
                  <a:latin typeface="Aptos" panose="020B0004020202020204" pitchFamily="34" charset="0"/>
                </a:rPr>
                <a:t>4</a:t>
              </a:r>
            </a:p>
          </p:txBody>
        </p:sp>
      </p:grpSp>
      <p:grpSp>
        <p:nvGrpSpPr>
          <p:cNvPr id="27" name="Group 26">
            <a:extLst>
              <a:ext uri="{FF2B5EF4-FFF2-40B4-BE49-F238E27FC236}">
                <a16:creationId xmlns:a16="http://schemas.microsoft.com/office/drawing/2014/main" id="{70E0CE94-4294-BE28-2558-10007FC14F0E}"/>
              </a:ext>
            </a:extLst>
          </p:cNvPr>
          <p:cNvGrpSpPr/>
          <p:nvPr/>
        </p:nvGrpSpPr>
        <p:grpSpPr>
          <a:xfrm>
            <a:off x="8060551" y="2479029"/>
            <a:ext cx="4103805" cy="4254502"/>
            <a:chOff x="8060551" y="2479029"/>
            <a:chExt cx="4103805" cy="4254502"/>
          </a:xfrm>
        </p:grpSpPr>
        <p:sp>
          <p:nvSpPr>
            <p:cNvPr id="104" name="Arrow: Chevron 103">
              <a:extLst>
                <a:ext uri="{FF2B5EF4-FFF2-40B4-BE49-F238E27FC236}">
                  <a16:creationId xmlns:a16="http://schemas.microsoft.com/office/drawing/2014/main" id="{2897AB89-6487-BC65-8A15-7F0C9E9D239F}"/>
                </a:ext>
              </a:extLst>
            </p:cNvPr>
            <p:cNvSpPr/>
            <p:nvPr/>
          </p:nvSpPr>
          <p:spPr>
            <a:xfrm>
              <a:off x="9541183" y="2479029"/>
              <a:ext cx="2623173" cy="1920240"/>
            </a:xfrm>
            <a:prstGeom prst="chevron">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43" name="Graphic 42" descr="Thumbs Down outline">
              <a:extLst>
                <a:ext uri="{FF2B5EF4-FFF2-40B4-BE49-F238E27FC236}">
                  <a16:creationId xmlns:a16="http://schemas.microsoft.com/office/drawing/2014/main" id="{EAD5C4A9-C0B3-9B56-56A8-C22E3AD2A9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44533" y="2679268"/>
              <a:ext cx="874391" cy="914400"/>
            </a:xfrm>
            <a:prstGeom prst="rect">
              <a:avLst/>
            </a:prstGeom>
          </p:spPr>
        </p:pic>
        <p:cxnSp>
          <p:nvCxnSpPr>
            <p:cNvPr id="114" name="Straight Connector 113">
              <a:extLst>
                <a:ext uri="{FF2B5EF4-FFF2-40B4-BE49-F238E27FC236}">
                  <a16:creationId xmlns:a16="http://schemas.microsoft.com/office/drawing/2014/main" id="{27A8318A-7794-644B-BB0C-41CF52DBC0D5}"/>
                </a:ext>
              </a:extLst>
            </p:cNvPr>
            <p:cNvCxnSpPr>
              <a:cxnSpLocks/>
              <a:stCxn id="115" idx="4"/>
            </p:cNvCxnSpPr>
            <p:nvPr/>
          </p:nvCxnSpPr>
          <p:spPr>
            <a:xfrm flipV="1">
              <a:off x="11020500" y="4490019"/>
              <a:ext cx="0" cy="1021480"/>
            </a:xfrm>
            <a:prstGeom prst="line">
              <a:avLst/>
            </a:prstGeom>
            <a:solidFill>
              <a:schemeClr val="accent3">
                <a:lumMod val="50000"/>
              </a:schemeClr>
            </a:solidFill>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CFC797B9-D25B-62DC-8DAA-A54351346CBD}"/>
                </a:ext>
              </a:extLst>
            </p:cNvPr>
            <p:cNvSpPr/>
            <p:nvPr/>
          </p:nvSpPr>
          <p:spPr>
            <a:xfrm flipV="1">
              <a:off x="10791900" y="5511499"/>
              <a:ext cx="457200" cy="457200"/>
            </a:xfrm>
            <a:prstGeom prst="ellipse">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3" name="TextBox 132">
              <a:extLst>
                <a:ext uri="{FF2B5EF4-FFF2-40B4-BE49-F238E27FC236}">
                  <a16:creationId xmlns:a16="http://schemas.microsoft.com/office/drawing/2014/main" id="{00CC5F68-F624-9C57-C112-4E1068BA3AE8}"/>
                </a:ext>
              </a:extLst>
            </p:cNvPr>
            <p:cNvSpPr txBox="1"/>
            <p:nvPr/>
          </p:nvSpPr>
          <p:spPr>
            <a:xfrm>
              <a:off x="8060551" y="5410092"/>
              <a:ext cx="2743200" cy="1323439"/>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The EC makes final decision as to whether a PDC will be created or not</a:t>
              </a:r>
            </a:p>
          </p:txBody>
        </p:sp>
        <p:sp>
          <p:nvSpPr>
            <p:cNvPr id="139" name="TextBox 138">
              <a:extLst>
                <a:ext uri="{FF2B5EF4-FFF2-40B4-BE49-F238E27FC236}">
                  <a16:creationId xmlns:a16="http://schemas.microsoft.com/office/drawing/2014/main" id="{C09908D8-20FA-3968-D438-9F0AAA94381B}"/>
                </a:ext>
              </a:extLst>
            </p:cNvPr>
            <p:cNvSpPr txBox="1"/>
            <p:nvPr/>
          </p:nvSpPr>
          <p:spPr>
            <a:xfrm>
              <a:off x="10852770" y="5507034"/>
              <a:ext cx="335460" cy="461665"/>
            </a:xfrm>
            <a:prstGeom prst="rect">
              <a:avLst/>
            </a:prstGeom>
            <a:noFill/>
          </p:spPr>
          <p:txBody>
            <a:bodyPr wrap="square" rtlCol="0">
              <a:spAutoFit/>
            </a:bodyPr>
            <a:lstStyle/>
            <a:p>
              <a:r>
                <a:rPr lang="en-US" sz="2400" b="1">
                  <a:latin typeface="Aptos" panose="020B0004020202020204" pitchFamily="34" charset="0"/>
                </a:rPr>
                <a:t>6</a:t>
              </a:r>
            </a:p>
          </p:txBody>
        </p:sp>
        <p:pic>
          <p:nvPicPr>
            <p:cNvPr id="41" name="Graphic 40" descr="Thumbs up sign outline">
              <a:extLst>
                <a:ext uri="{FF2B5EF4-FFF2-40B4-BE49-F238E27FC236}">
                  <a16:creationId xmlns:a16="http://schemas.microsoft.com/office/drawing/2014/main" id="{D7934942-91C8-45FE-5962-933D355E41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3491" y="3439149"/>
              <a:ext cx="874391" cy="914400"/>
            </a:xfrm>
            <a:prstGeom prst="rect">
              <a:avLst/>
            </a:prstGeom>
          </p:spPr>
        </p:pic>
      </p:grpSp>
      <p:grpSp>
        <p:nvGrpSpPr>
          <p:cNvPr id="24" name="Group 23">
            <a:extLst>
              <a:ext uri="{FF2B5EF4-FFF2-40B4-BE49-F238E27FC236}">
                <a16:creationId xmlns:a16="http://schemas.microsoft.com/office/drawing/2014/main" id="{6A6F8780-DDDF-081B-E3F5-E9FBFD8C485F}"/>
              </a:ext>
            </a:extLst>
          </p:cNvPr>
          <p:cNvGrpSpPr/>
          <p:nvPr/>
        </p:nvGrpSpPr>
        <p:grpSpPr>
          <a:xfrm>
            <a:off x="1125109" y="2468880"/>
            <a:ext cx="3392578" cy="3649098"/>
            <a:chOff x="1125109" y="2468880"/>
            <a:chExt cx="3392578" cy="3649098"/>
          </a:xfrm>
        </p:grpSpPr>
        <p:sp>
          <p:nvSpPr>
            <p:cNvPr id="121" name="Oval 120">
              <a:extLst>
                <a:ext uri="{FF2B5EF4-FFF2-40B4-BE49-F238E27FC236}">
                  <a16:creationId xmlns:a16="http://schemas.microsoft.com/office/drawing/2014/main" id="{70E7AB9E-CEBD-74C6-200B-BDABBFAB1289}"/>
                </a:ext>
              </a:extLst>
            </p:cNvPr>
            <p:cNvSpPr/>
            <p:nvPr/>
          </p:nvSpPr>
          <p:spPr>
            <a:xfrm flipV="1">
              <a:off x="2977500" y="5511499"/>
              <a:ext cx="457200" cy="457200"/>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120" name="Straight Connector 119">
              <a:extLst>
                <a:ext uri="{FF2B5EF4-FFF2-40B4-BE49-F238E27FC236}">
                  <a16:creationId xmlns:a16="http://schemas.microsoft.com/office/drawing/2014/main" id="{FAFECD43-CD36-4AF1-0CB9-8B0D80DF671B}"/>
                </a:ext>
              </a:extLst>
            </p:cNvPr>
            <p:cNvCxnSpPr>
              <a:cxnSpLocks/>
              <a:stCxn id="121" idx="4"/>
            </p:cNvCxnSpPr>
            <p:nvPr/>
          </p:nvCxnSpPr>
          <p:spPr>
            <a:xfrm flipV="1">
              <a:off x="3206100" y="4490019"/>
              <a:ext cx="0" cy="1021480"/>
            </a:xfrm>
            <a:prstGeom prst="line">
              <a:avLst/>
            </a:prstGeom>
            <a:solidFill>
              <a:schemeClr val="accent3">
                <a:lumMod val="20000"/>
                <a:lumOff val="80000"/>
              </a:schemeClr>
            </a:solidFill>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0" name="Arrow: Chevron 99">
              <a:extLst>
                <a:ext uri="{FF2B5EF4-FFF2-40B4-BE49-F238E27FC236}">
                  <a16:creationId xmlns:a16="http://schemas.microsoft.com/office/drawing/2014/main" id="{7483ECA7-903D-0375-CD39-6DE69AC513C1}"/>
                </a:ext>
              </a:extLst>
            </p:cNvPr>
            <p:cNvSpPr/>
            <p:nvPr/>
          </p:nvSpPr>
          <p:spPr>
            <a:xfrm>
              <a:off x="1894514" y="2468880"/>
              <a:ext cx="2623173" cy="1920240"/>
            </a:xfrm>
            <a:prstGeom prst="chevron">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3" name="Graphic 32" descr="Woman Shrugging outline">
              <a:extLst>
                <a:ext uri="{FF2B5EF4-FFF2-40B4-BE49-F238E27FC236}">
                  <a16:creationId xmlns:a16="http://schemas.microsoft.com/office/drawing/2014/main" id="{E6B1A1C9-3B95-5F73-A912-4AEBEF025C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13516" y="2943963"/>
              <a:ext cx="1049269" cy="1097280"/>
            </a:xfrm>
            <a:prstGeom prst="rect">
              <a:avLst/>
            </a:prstGeom>
          </p:spPr>
        </p:pic>
        <p:sp>
          <p:nvSpPr>
            <p:cNvPr id="129" name="TextBox 128">
              <a:extLst>
                <a:ext uri="{FF2B5EF4-FFF2-40B4-BE49-F238E27FC236}">
                  <a16:creationId xmlns:a16="http://schemas.microsoft.com/office/drawing/2014/main" id="{B7BEDA2C-95FB-F22C-25DD-CE5265478A70}"/>
                </a:ext>
              </a:extLst>
            </p:cNvPr>
            <p:cNvSpPr txBox="1"/>
            <p:nvPr/>
          </p:nvSpPr>
          <p:spPr>
            <a:xfrm>
              <a:off x="1125109" y="5410092"/>
              <a:ext cx="1783385"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Present to the applicable SC</a:t>
              </a:r>
            </a:p>
          </p:txBody>
        </p:sp>
        <p:sp>
          <p:nvSpPr>
            <p:cNvPr id="23" name="TextBox 22">
              <a:extLst>
                <a:ext uri="{FF2B5EF4-FFF2-40B4-BE49-F238E27FC236}">
                  <a16:creationId xmlns:a16="http://schemas.microsoft.com/office/drawing/2014/main" id="{05B9CA3E-E928-EFA3-6AEB-DBCC6E110B05}"/>
                </a:ext>
              </a:extLst>
            </p:cNvPr>
            <p:cNvSpPr txBox="1"/>
            <p:nvPr/>
          </p:nvSpPr>
          <p:spPr>
            <a:xfrm>
              <a:off x="3091799" y="5507033"/>
              <a:ext cx="228601" cy="461665"/>
            </a:xfrm>
            <a:prstGeom prst="rect">
              <a:avLst/>
            </a:prstGeom>
            <a:noFill/>
          </p:spPr>
          <p:txBody>
            <a:bodyPr wrap="square" rtlCol="0">
              <a:spAutoFit/>
            </a:bodyPr>
            <a:lstStyle/>
            <a:p>
              <a:pPr algn="ctr"/>
              <a:r>
                <a:rPr lang="en-US" sz="2400" b="1">
                  <a:solidFill>
                    <a:schemeClr val="tx2">
                      <a:lumMod val="25000"/>
                    </a:schemeClr>
                  </a:solidFill>
                  <a:latin typeface="Aptos" panose="020B0004020202020204" pitchFamily="34" charset="0"/>
                </a:rPr>
                <a:t>2</a:t>
              </a:r>
            </a:p>
          </p:txBody>
        </p:sp>
      </p:grpSp>
    </p:spTree>
    <p:extLst>
      <p:ext uri="{BB962C8B-B14F-4D97-AF65-F5344CB8AC3E}">
        <p14:creationId xmlns:p14="http://schemas.microsoft.com/office/powerpoint/2010/main" val="368206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i="1">
                <a:latin typeface="Arial" pitchFamily="34" charset="0"/>
                <a:cs typeface="Arial" pitchFamily="34" charset="0"/>
              </a:rPr>
            </a:br>
            <a:r>
              <a:rPr lang="en-US">
                <a:latin typeface="Arial"/>
                <a:cs typeface="Arial"/>
              </a:rPr>
              <a:t>Phase 2 Study Objective</a:t>
            </a:r>
            <a:br>
              <a:rPr lang="en-US">
                <a:latin typeface="Arial" pitchFamily="34" charset="0"/>
                <a:cs typeface="Arial" pitchFamily="34" charset="0"/>
              </a:rPr>
            </a:br>
            <a:endParaRPr lang="en-US" i="1">
              <a:solidFill>
                <a:srgbClr val="FFFF00"/>
              </a:solidFill>
              <a:latin typeface="Arial" pitchFamily="34" charset="0"/>
              <a:cs typeface="Arial" pitchFamily="34" charset="0"/>
            </a:endParaRPr>
          </a:p>
        </p:txBody>
      </p:sp>
      <p:sp>
        <p:nvSpPr>
          <p:cNvPr id="3" name="Content Placeholder 2"/>
          <p:cNvSpPr>
            <a:spLocks noGrp="1"/>
          </p:cNvSpPr>
          <p:nvPr>
            <p:ph idx="4294967295"/>
          </p:nvPr>
        </p:nvSpPr>
        <p:spPr>
          <a:xfrm>
            <a:off x="0" y="1246188"/>
            <a:ext cx="8839200" cy="2755900"/>
          </a:xfrm>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504347" y="1934395"/>
            <a:ext cx="6516210" cy="3866764"/>
          </a:xfrm>
          <a:prstGeom prst="rect">
            <a:avLst/>
          </a:prstGeom>
          <a:noFill/>
        </p:spPr>
        <p:txBody>
          <a:bodyPr wrap="square" lIns="91440" tIns="45720" rIns="91440" bIns="45720" rtlCol="0" anchor="t">
            <a:spAutoFit/>
          </a:bodyPr>
          <a:lstStyle/>
          <a:p>
            <a:pPr algn="ctr">
              <a:lnSpc>
                <a:spcPct val="130000"/>
              </a:lnSpc>
              <a:buClr>
                <a:schemeClr val="accent2">
                  <a:lumMod val="60000"/>
                  <a:lumOff val="40000"/>
                </a:schemeClr>
              </a:buClr>
            </a:pPr>
            <a:r>
              <a:rPr lang="en-US" sz="3200" b="1">
                <a:latin typeface="Arial"/>
                <a:cs typeface="Arial"/>
              </a:rPr>
              <a:t>Assess the effects of orally available </a:t>
            </a:r>
            <a:r>
              <a:rPr lang="en-US" sz="3200" b="1">
                <a:solidFill>
                  <a:schemeClr val="accent2">
                    <a:lumMod val="60000"/>
                    <a:lumOff val="40000"/>
                  </a:schemeClr>
                </a:solidFill>
                <a:latin typeface="Arial"/>
                <a:cs typeface="Arial"/>
              </a:rPr>
              <a:t>tonabersat</a:t>
            </a:r>
            <a:r>
              <a:rPr lang="en-US" sz="3200" b="1">
                <a:latin typeface="Arial"/>
                <a:cs typeface="Arial"/>
              </a:rPr>
              <a:t> on central subfield thickness (CST) compared to placebo in eyes with center-involved DME       (CI-DME) and good visual acuity</a:t>
            </a:r>
          </a:p>
        </p:txBody>
      </p:sp>
      <p:pic>
        <p:nvPicPr>
          <p:cNvPr id="11" name="Picture 10" descr="Doctor holding capsule">
            <a:extLst>
              <a:ext uri="{FF2B5EF4-FFF2-40B4-BE49-F238E27FC236}">
                <a16:creationId xmlns:a16="http://schemas.microsoft.com/office/drawing/2014/main" id="{2B3C777D-E2D3-4155-8BA0-EE1EDC1A1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048" y="2489942"/>
            <a:ext cx="4133507" cy="2755671"/>
          </a:xfrm>
          <a:prstGeom prst="rect">
            <a:avLst/>
          </a:prstGeom>
          <a:ln>
            <a:noFill/>
          </a:ln>
          <a:effectLst>
            <a:softEdge rad="112500"/>
          </a:effectLst>
        </p:spPr>
      </p:pic>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5536-DFA4-0582-A921-EF8C1D5D9F88}"/>
              </a:ext>
            </a:extLst>
          </p:cNvPr>
          <p:cNvSpPr>
            <a:spLocks noGrp="1"/>
          </p:cNvSpPr>
          <p:nvPr>
            <p:ph type="title"/>
          </p:nvPr>
        </p:nvSpPr>
        <p:spPr/>
        <p:txBody>
          <a:bodyPr anchor="ctr">
            <a:normAutofit/>
          </a:bodyPr>
          <a:lstStyle/>
          <a:p>
            <a:r>
              <a:rPr lang="en-US" sz="4400"/>
              <a:t>Protocol AN: </a:t>
            </a:r>
            <a:br>
              <a:rPr lang="en-US" sz="4400"/>
            </a:br>
            <a:r>
              <a:rPr lang="en-US" sz="4400"/>
              <a:t>Tonabersat for DME</a:t>
            </a:r>
          </a:p>
        </p:txBody>
      </p:sp>
      <p:sp>
        <p:nvSpPr>
          <p:cNvPr id="3" name="Content Placeholder 2">
            <a:extLst>
              <a:ext uri="{FF2B5EF4-FFF2-40B4-BE49-F238E27FC236}">
                <a16:creationId xmlns:a16="http://schemas.microsoft.com/office/drawing/2014/main" id="{7C65ADE9-6E8E-496A-6EE2-AF41065FE9A1}"/>
              </a:ext>
            </a:extLst>
          </p:cNvPr>
          <p:cNvSpPr>
            <a:spLocks noGrp="1"/>
          </p:cNvSpPr>
          <p:nvPr>
            <p:ph idx="1"/>
          </p:nvPr>
        </p:nvSpPr>
        <p:spPr/>
        <p:txBody>
          <a:bodyPr vert="horz" lIns="91440" tIns="45720" rIns="91440" bIns="45720" rtlCol="0" anchor="t">
            <a:normAutofit/>
          </a:bodyPr>
          <a:lstStyle/>
          <a:p>
            <a:pPr marL="457200" indent="-457200">
              <a:buFont typeface="Wingdings" panose="05000000000000000000" pitchFamily="2" charset="2"/>
              <a:buChar char="Ø"/>
            </a:pPr>
            <a:r>
              <a:rPr lang="en-US" sz="2800" b="1">
                <a:latin typeface="Arial"/>
                <a:cs typeface="Arial"/>
              </a:rPr>
              <a:t>Phase 2 trial will determine whether a phase 3 trial has merit </a:t>
            </a:r>
            <a:endParaRPr lang="en-US" sz="2800" b="1">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800" b="1">
                <a:latin typeface="Arial"/>
                <a:cs typeface="Arial"/>
              </a:rPr>
              <a:t>Short duration: 12 months</a:t>
            </a:r>
            <a:endParaRPr lang="en-US" sz="2800" b="1">
              <a:latin typeface="Arial" panose="020B0604020202020204" pitchFamily="34" charset="0"/>
              <a:cs typeface="Arial" panose="020B0604020202020204" pitchFamily="34" charset="0"/>
            </a:endParaRPr>
          </a:p>
          <a:p>
            <a:endParaRPr lang="en-US"/>
          </a:p>
        </p:txBody>
      </p:sp>
      <p:graphicFrame>
        <p:nvGraphicFramePr>
          <p:cNvPr id="9" name="Diagram 8">
            <a:extLst>
              <a:ext uri="{FF2B5EF4-FFF2-40B4-BE49-F238E27FC236}">
                <a16:creationId xmlns:a16="http://schemas.microsoft.com/office/drawing/2014/main" id="{641DFDE3-A503-5EC2-9F99-38121A0081F3}"/>
              </a:ext>
            </a:extLst>
          </p:cNvPr>
          <p:cNvGraphicFramePr/>
          <p:nvPr/>
        </p:nvGraphicFramePr>
        <p:xfrm>
          <a:off x="2337378" y="2905993"/>
          <a:ext cx="7517245" cy="3803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331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D9E432-6064-6091-984A-727E129D1CF7}"/>
              </a:ext>
            </a:extLst>
          </p:cNvPr>
          <p:cNvSpPr>
            <a:spLocks noGrp="1"/>
          </p:cNvSpPr>
          <p:nvPr>
            <p:ph type="title"/>
          </p:nvPr>
        </p:nvSpPr>
        <p:spPr/>
        <p:txBody>
          <a:bodyPr/>
          <a:lstStyle/>
          <a:p>
            <a:r>
              <a:rPr lang="en-US"/>
              <a:t>Study Rationale</a:t>
            </a:r>
          </a:p>
        </p:txBody>
      </p:sp>
      <p:sp>
        <p:nvSpPr>
          <p:cNvPr id="12" name="Content Placeholder 2">
            <a:extLst>
              <a:ext uri="{FF2B5EF4-FFF2-40B4-BE49-F238E27FC236}">
                <a16:creationId xmlns:a16="http://schemas.microsoft.com/office/drawing/2014/main" id="{5C2B0556-637C-BE1D-EE89-42437863D0DF}"/>
              </a:ext>
            </a:extLst>
          </p:cNvPr>
          <p:cNvSpPr>
            <a:spLocks noGrp="1"/>
          </p:cNvSpPr>
          <p:nvPr>
            <p:ph idx="1"/>
          </p:nvPr>
        </p:nvSpPr>
        <p:spPr>
          <a:xfrm>
            <a:off x="615622" y="1637882"/>
            <a:ext cx="10969737" cy="4843599"/>
          </a:xfrm>
        </p:spPr>
        <p:txBody>
          <a:bodyPr>
            <a:normAutofit fontScale="92500" lnSpcReduction="10000"/>
          </a:bodyPr>
          <a:lstStyle/>
          <a:p>
            <a:pPr marL="457200" indent="-457200" defTabSz="257175">
              <a:spcAft>
                <a:spcPts val="800"/>
              </a:spcAft>
              <a:buFont typeface="Wingdings" panose="05000000000000000000" pitchFamily="2" charset="2"/>
              <a:buChar char="Ø"/>
            </a:pPr>
            <a:r>
              <a:rPr lang="en-US" b="1">
                <a:latin typeface="Arial" panose="020B0604020202020204" pitchFamily="34" charset="0"/>
                <a:cs typeface="Arial" panose="020B0604020202020204" pitchFamily="34" charset="0"/>
              </a:rPr>
              <a:t>Current DME treatments are costly, invasive and can require frequent visits</a:t>
            </a:r>
            <a:endParaRPr lang="en-US" b="1">
              <a:latin typeface="Arial"/>
              <a:cs typeface="Arial"/>
            </a:endParaRPr>
          </a:p>
          <a:p>
            <a:pPr marL="457200" indent="-457200" defTabSz="257175">
              <a:spcAft>
                <a:spcPts val="800"/>
              </a:spcAft>
              <a:buFont typeface="Wingdings" panose="05000000000000000000" pitchFamily="2" charset="2"/>
              <a:buChar char="Ø"/>
            </a:pPr>
            <a:r>
              <a:rPr lang="en-US" b="1">
                <a:latin typeface="Arial"/>
                <a:cs typeface="Arial"/>
              </a:rPr>
              <a:t>An effective, well-tolerated, low-cost, and non-invasive treatment </a:t>
            </a:r>
            <a:r>
              <a:rPr lang="en-US" b="1">
                <a:latin typeface="Arial" panose="020B0604020202020204" pitchFamily="34" charset="0"/>
                <a:cs typeface="Arial" panose="020B0604020202020204" pitchFamily="34" charset="0"/>
              </a:rPr>
              <a:t>that can modify the inflammatory disease process, rather than acutely treating signs and symptoms, </a:t>
            </a:r>
            <a:r>
              <a:rPr lang="en-US" b="1">
                <a:latin typeface="Arial"/>
                <a:cs typeface="Arial"/>
              </a:rPr>
              <a:t>for DME would reduce patient burden by:</a:t>
            </a:r>
          </a:p>
          <a:p>
            <a:pPr marL="914400" lvl="1" indent="-457200" defTabSz="257175">
              <a:spcAft>
                <a:spcPts val="800"/>
              </a:spcAft>
              <a:buClr>
                <a:srgbClr val="FFC000"/>
              </a:buClr>
              <a:buFont typeface="Wingdings" panose="05000000000000000000" pitchFamily="2" charset="2"/>
              <a:buChar char="ü"/>
            </a:pPr>
            <a:r>
              <a:rPr lang="en-US" sz="2400" b="1">
                <a:solidFill>
                  <a:schemeClr val="accent1"/>
                </a:solidFill>
                <a:latin typeface="Arial" panose="020B0604020202020204" pitchFamily="34" charset="0"/>
                <a:cs typeface="Arial" panose="020B0604020202020204" pitchFamily="34" charset="0"/>
              </a:rPr>
              <a:t>reducing costs</a:t>
            </a:r>
          </a:p>
          <a:p>
            <a:pPr marL="914400" lvl="1" indent="-457200" defTabSz="257175">
              <a:spcAft>
                <a:spcPts val="800"/>
              </a:spcAft>
              <a:buClr>
                <a:srgbClr val="FFC000"/>
              </a:buClr>
              <a:buFont typeface="Wingdings" panose="05000000000000000000" pitchFamily="2" charset="2"/>
              <a:buChar char="ü"/>
            </a:pPr>
            <a:r>
              <a:rPr lang="en-US" sz="2400" b="1">
                <a:solidFill>
                  <a:schemeClr val="accent1"/>
                </a:solidFill>
                <a:latin typeface="Arial" panose="020B0604020202020204" pitchFamily="34" charset="0"/>
                <a:cs typeface="Arial" panose="020B0604020202020204" pitchFamily="34" charset="0"/>
              </a:rPr>
              <a:t>reducing frequency of treatment visits</a:t>
            </a:r>
          </a:p>
          <a:p>
            <a:pPr marL="914400" lvl="1" indent="-457200" defTabSz="257175">
              <a:spcAft>
                <a:spcPts val="800"/>
              </a:spcAft>
              <a:buClr>
                <a:srgbClr val="FFC000"/>
              </a:buClr>
              <a:buFont typeface="Wingdings" panose="05000000000000000000" pitchFamily="2" charset="2"/>
              <a:buChar char="ü"/>
            </a:pPr>
            <a:r>
              <a:rPr lang="en-US" sz="2400" b="1">
                <a:solidFill>
                  <a:schemeClr val="accent1"/>
                </a:solidFill>
                <a:latin typeface="Arial" panose="020B0604020202020204" pitchFamily="34" charset="0"/>
                <a:cs typeface="Arial" panose="020B0604020202020204" pitchFamily="34" charset="0"/>
              </a:rPr>
              <a:t>delay or avoid injections or other invasive treatments</a:t>
            </a:r>
          </a:p>
          <a:p>
            <a:endParaRPr lang="en-US" sz="1800"/>
          </a:p>
        </p:txBody>
      </p:sp>
    </p:spTree>
    <p:extLst>
      <p:ext uri="{BB962C8B-B14F-4D97-AF65-F5344CB8AC3E}">
        <p14:creationId xmlns:p14="http://schemas.microsoft.com/office/powerpoint/2010/main" val="36757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b="1" i="0" kern="1200" cap="none" baseline="0" err="1">
                <a:effectLst/>
                <a:latin typeface="Arial" panose="020B0604020202020204" pitchFamily="34" charset="0"/>
                <a:ea typeface="+mj-ea"/>
                <a:cs typeface="Arial" panose="020B0604020202020204" pitchFamily="34" charset="0"/>
              </a:rPr>
              <a:t>Tonabersat</a:t>
            </a:r>
            <a:r>
              <a:rPr lang="en-US" b="1" i="0" kern="1200" cap="none" baseline="0">
                <a:effectLst/>
                <a:latin typeface="Arial" panose="020B0604020202020204" pitchFamily="34" charset="0"/>
                <a:ea typeface="+mj-ea"/>
                <a:cs typeface="Arial" panose="020B0604020202020204" pitchFamily="34" charset="0"/>
              </a:rPr>
              <a:t> Background</a:t>
            </a:r>
          </a:p>
        </p:txBody>
      </p:sp>
      <p:sp>
        <p:nvSpPr>
          <p:cNvPr id="5" name="TextBox 4"/>
          <p:cNvSpPr txBox="1"/>
          <p:nvPr/>
        </p:nvSpPr>
        <p:spPr>
          <a:xfrm>
            <a:off x="658564" y="2409086"/>
            <a:ext cx="8344242" cy="4825240"/>
          </a:xfrm>
          <a:prstGeom prst="rect">
            <a:avLst/>
          </a:prstGeom>
        </p:spPr>
        <p:txBody>
          <a:bodyPr vert="horz" lIns="91440" tIns="45720" rIns="91440" bIns="45720" rtlCol="0" anchor="ctr">
            <a:noAutofit/>
          </a:bodyPr>
          <a:lstStyle/>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r>
              <a:rPr lang="en-US" sz="2800" b="1">
                <a:latin typeface="Arial" panose="020B0604020202020204" pitchFamily="34" charset="0"/>
                <a:cs typeface="Arial" panose="020B0604020202020204" pitchFamily="34" charset="0"/>
              </a:rPr>
              <a:t>Orally available, once daily 80mg dosing</a:t>
            </a: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r>
              <a:rPr lang="en-US" sz="2800" b="1">
                <a:latin typeface="Arial" panose="020B0604020202020204" pitchFamily="34" charset="0"/>
                <a:cs typeface="Arial" panose="020B0604020202020204" pitchFamily="34" charset="0"/>
              </a:rPr>
              <a:t>Targets connexin43 hemichannels</a:t>
            </a:r>
          </a:p>
          <a:p>
            <a:pPr marL="457200" indent="-457200" defTabSz="685800">
              <a:lnSpc>
                <a:spcPct val="110000"/>
              </a:lnSpc>
              <a:spcBef>
                <a:spcPts val="600"/>
              </a:spcBef>
              <a:buClr>
                <a:schemeClr val="accent2">
                  <a:lumMod val="60000"/>
                  <a:lumOff val="40000"/>
                </a:schemeClr>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a:p>
            <a:pPr marL="457200" indent="-457200">
              <a:spcBef>
                <a:spcPts val="600"/>
              </a:spcBef>
              <a:buClr>
                <a:srgbClr val="FFC000"/>
              </a:buClr>
              <a:buFont typeface="Wingdings" panose="05000000000000000000" pitchFamily="2" charset="2"/>
              <a:buChar char="Ø"/>
            </a:pPr>
            <a:r>
              <a:rPr lang="en-US" sz="2800" b="1">
                <a:latin typeface="Arial" panose="020B0604020202020204" pitchFamily="34" charset="0"/>
                <a:cs typeface="Arial" panose="020B0604020202020204" pitchFamily="34" charset="0"/>
              </a:rPr>
              <a:t>&gt;1,500 participants dosed in phase 1 and 2B studies for migraine – well tolerated</a:t>
            </a:r>
          </a:p>
          <a:p>
            <a:pPr marL="457200" indent="-457200">
              <a:spcBef>
                <a:spcPts val="600"/>
              </a:spcBef>
              <a:buClr>
                <a:srgbClr val="FFC000"/>
              </a:buClr>
              <a:buFont typeface="Wingdings" panose="05000000000000000000" pitchFamily="2" charset="2"/>
              <a:buChar char="Ø"/>
            </a:pPr>
            <a:r>
              <a:rPr lang="en-US" sz="2800" b="1">
                <a:latin typeface="Arial" panose="020B0604020202020204" pitchFamily="34" charset="0"/>
                <a:cs typeface="Arial" panose="020B0604020202020204" pitchFamily="34" charset="0"/>
              </a:rPr>
              <a:t>Most common side effects: </a:t>
            </a:r>
            <a:r>
              <a:rPr lang="en-US" sz="2800" b="1">
                <a:solidFill>
                  <a:srgbClr val="92D050"/>
                </a:solidFill>
                <a:latin typeface="Arial" panose="020B0604020202020204" pitchFamily="34" charset="0"/>
                <a:cs typeface="Arial" panose="020B0604020202020204" pitchFamily="34" charset="0"/>
              </a:rPr>
              <a:t>headache, drowsiness, dizziness</a:t>
            </a: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a:p>
            <a:pPr marL="457200" indent="-457200" defTabSz="685800">
              <a:lnSpc>
                <a:spcPct val="110000"/>
              </a:lnSpc>
              <a:spcBef>
                <a:spcPts val="1200"/>
              </a:spcBef>
              <a:buClr>
                <a:schemeClr val="accent2">
                  <a:lumMod val="60000"/>
                  <a:lumOff val="40000"/>
                </a:schemeClr>
              </a:buClr>
              <a:buFont typeface="Wingdings" panose="05000000000000000000" pitchFamily="2" charset="2"/>
              <a:buChar char="Ø"/>
            </a:pPr>
            <a:endParaRPr lang="en-US" sz="2800" b="1">
              <a:latin typeface="Arial" panose="020B0604020202020204" pitchFamily="34" charset="0"/>
              <a:cs typeface="Arial" panose="020B0604020202020204" pitchFamily="34" charset="0"/>
            </a:endParaRPr>
          </a:p>
        </p:txBody>
      </p:sp>
      <p:pic>
        <p:nvPicPr>
          <p:cNvPr id="3" name="Picture 7">
            <a:extLst>
              <a:ext uri="{FF2B5EF4-FFF2-40B4-BE49-F238E27FC236}">
                <a16:creationId xmlns:a16="http://schemas.microsoft.com/office/drawing/2014/main" id="{9DED961C-91A6-8019-586E-B8E1E8641CF1}"/>
              </a:ext>
            </a:extLst>
          </p:cNvPr>
          <p:cNvPicPr>
            <a:picLocks noChangeAspect="1"/>
          </p:cNvPicPr>
          <p:nvPr/>
        </p:nvPicPr>
        <p:blipFill>
          <a:blip r:embed="rId3"/>
          <a:stretch>
            <a:fillRect/>
          </a:stretch>
        </p:blipFill>
        <p:spPr>
          <a:xfrm>
            <a:off x="9453023" y="2258457"/>
            <a:ext cx="2250659" cy="28789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err="1">
                <a:latin typeface="Arial"/>
                <a:cs typeface="Arial"/>
              </a:rPr>
              <a:t>Tonabersat</a:t>
            </a:r>
            <a:r>
              <a:rPr lang="en-US" sz="4400" b="1">
                <a:latin typeface="Arial"/>
                <a:cs typeface="Arial"/>
              </a:rPr>
              <a:t> Background</a:t>
            </a:r>
          </a:p>
        </p:txBody>
      </p:sp>
      <p:sp>
        <p:nvSpPr>
          <p:cNvPr id="5" name="TextBox 4"/>
          <p:cNvSpPr txBox="1"/>
          <p:nvPr/>
        </p:nvSpPr>
        <p:spPr>
          <a:xfrm>
            <a:off x="686904" y="1454612"/>
            <a:ext cx="10820400" cy="933589"/>
          </a:xfrm>
          <a:prstGeom prst="rect">
            <a:avLst/>
          </a:prstGeom>
          <a:noFill/>
        </p:spPr>
        <p:txBody>
          <a:bodyPr wrap="square" lIns="91440" tIns="45720" rIns="91440" bIns="45720" rtlCol="0" anchor="t">
            <a:spAutoFit/>
          </a:bodyPr>
          <a:lstStyle/>
          <a:p>
            <a:pPr defTabSz="257175">
              <a:spcAft>
                <a:spcPts val="800"/>
              </a:spcAft>
              <a:buClr>
                <a:schemeClr val="accent3"/>
              </a:buClr>
            </a:pPr>
            <a:endParaRPr lang="en-US" sz="2400" b="1"/>
          </a:p>
          <a:p>
            <a:pPr marL="457200" indent="-457200">
              <a:spcAft>
                <a:spcPts val="800"/>
              </a:spcAft>
              <a:buClr>
                <a:schemeClr val="accent3"/>
              </a:buClr>
              <a:buFont typeface="Wingdings" panose="05000000000000000000" pitchFamily="2" charset="2"/>
              <a:buChar char="Ø"/>
            </a:pPr>
            <a:endParaRPr lang="en-US" sz="2400" b="1"/>
          </a:p>
        </p:txBody>
      </p:sp>
      <p:pic>
        <p:nvPicPr>
          <p:cNvPr id="7" name="Picture 6">
            <a:extLst>
              <a:ext uri="{FF2B5EF4-FFF2-40B4-BE49-F238E27FC236}">
                <a16:creationId xmlns:a16="http://schemas.microsoft.com/office/drawing/2014/main" id="{0CA61157-2C3C-4C4C-82AC-86EB18ACFD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88201"/>
            <a:ext cx="7625965" cy="3797899"/>
          </a:xfrm>
          <a:prstGeom prst="rect">
            <a:avLst/>
          </a:prstGeom>
          <a:noFill/>
          <a:ln>
            <a:noFill/>
          </a:ln>
        </p:spPr>
      </p:pic>
      <p:sp>
        <p:nvSpPr>
          <p:cNvPr id="12" name="TextBox 11">
            <a:extLst>
              <a:ext uri="{FF2B5EF4-FFF2-40B4-BE49-F238E27FC236}">
                <a16:creationId xmlns:a16="http://schemas.microsoft.com/office/drawing/2014/main" id="{FFBE941A-D864-4D9D-B184-A89B3D16FD2B}"/>
              </a:ext>
            </a:extLst>
          </p:cNvPr>
          <p:cNvSpPr txBox="1"/>
          <p:nvPr/>
        </p:nvSpPr>
        <p:spPr>
          <a:xfrm>
            <a:off x="7832845" y="2982339"/>
            <a:ext cx="4255063" cy="1328023"/>
          </a:xfrm>
          <a:prstGeom prst="wedgeRoundRectCallout">
            <a:avLst>
              <a:gd name="adj1" fmla="val -63061"/>
              <a:gd name="adj2" fmla="val -19021"/>
              <a:gd name="adj3" fmla="val 16667"/>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algn="ctr">
              <a:buClr>
                <a:schemeClr val="bg2"/>
              </a:buClr>
            </a:pPr>
            <a:r>
              <a:rPr lang="en-US" sz="2400" b="1" err="1">
                <a:solidFill>
                  <a:schemeClr val="bg2"/>
                </a:solidFill>
                <a:latin typeface="Calibri"/>
                <a:ea typeface="Calibri" panose="020F0502020204030204" pitchFamily="34" charset="0"/>
                <a:cs typeface="Calibri"/>
              </a:rPr>
              <a:t>Tonabersat</a:t>
            </a:r>
            <a:r>
              <a:rPr lang="en-US" sz="2400" b="1">
                <a:solidFill>
                  <a:schemeClr val="bg2"/>
                </a:solidFill>
                <a:effectLst/>
                <a:latin typeface="Calibri"/>
                <a:ea typeface="Calibri" panose="020F0502020204030204" pitchFamily="34" charset="0"/>
                <a:cs typeface="Calibri"/>
              </a:rPr>
              <a:t> blocked the release of key inflammatory cytokines, including VEGF</a:t>
            </a:r>
            <a:endParaRPr lang="en-US" sz="2400" b="1">
              <a:solidFill>
                <a:schemeClr val="bg2"/>
              </a:solidFill>
              <a:latin typeface="Calibri"/>
              <a:cs typeface="Calibri"/>
            </a:endParaRPr>
          </a:p>
        </p:txBody>
      </p:sp>
      <p:sp>
        <p:nvSpPr>
          <p:cNvPr id="13" name="TextBox 12">
            <a:extLst>
              <a:ext uri="{FF2B5EF4-FFF2-40B4-BE49-F238E27FC236}">
                <a16:creationId xmlns:a16="http://schemas.microsoft.com/office/drawing/2014/main" id="{75683AAB-942F-4019-BCD2-4C2BB4BEEC64}"/>
              </a:ext>
            </a:extLst>
          </p:cNvPr>
          <p:cNvSpPr txBox="1"/>
          <p:nvPr/>
        </p:nvSpPr>
        <p:spPr>
          <a:xfrm>
            <a:off x="1437749" y="1505315"/>
            <a:ext cx="5360066" cy="707886"/>
          </a:xfrm>
          <a:prstGeom prst="rect">
            <a:avLst/>
          </a:prstGeom>
          <a:noFill/>
        </p:spPr>
        <p:txBody>
          <a:bodyPr wrap="square" rtlCol="0">
            <a:spAutoFit/>
          </a:bodyPr>
          <a:lstStyle/>
          <a:p>
            <a:pPr algn="ctr">
              <a:buClr>
                <a:srgbClr val="FFFF00"/>
              </a:buClr>
            </a:pPr>
            <a:r>
              <a:rPr lang="en-US" sz="2000" b="1">
                <a:latin typeface="Arial" panose="020B0604020202020204" pitchFamily="34" charset="0"/>
                <a:ea typeface="Calibri" panose="020F0502020204030204" pitchFamily="34" charset="0"/>
                <a:cs typeface="Arial" panose="020B0604020202020204" pitchFamily="34" charset="0"/>
              </a:rPr>
              <a:t>     </a:t>
            </a:r>
            <a:r>
              <a:rPr lang="en-US" sz="2000" b="1" u="sng">
                <a:latin typeface="Arial" panose="020B0604020202020204" pitchFamily="34" charset="0"/>
                <a:ea typeface="Calibri" panose="020F0502020204030204" pitchFamily="34" charset="0"/>
                <a:cs typeface="Arial" panose="020B0604020202020204" pitchFamily="34" charset="0"/>
              </a:rPr>
              <a:t>Ex Vivo Human Retina </a:t>
            </a:r>
            <a:r>
              <a:rPr lang="en-US" sz="2000" b="1" u="sng">
                <a:effectLst/>
                <a:latin typeface="Arial" panose="020B0604020202020204" pitchFamily="34" charset="0"/>
                <a:ea typeface="Calibri" panose="020F0502020204030204" pitchFamily="34" charset="0"/>
                <a:cs typeface="Arial" panose="020B0604020202020204" pitchFamily="34" charset="0"/>
              </a:rPr>
              <a:t>DR Model </a:t>
            </a:r>
          </a:p>
          <a:p>
            <a:pPr algn="ctr">
              <a:buClr>
                <a:srgbClr val="FFFF00"/>
              </a:buClr>
            </a:pPr>
            <a:r>
              <a:rPr lang="en-US" sz="2000" b="1">
                <a:latin typeface="Arial" panose="020B0604020202020204" pitchFamily="34" charset="0"/>
                <a:ea typeface="Calibri" panose="020F0502020204030204" pitchFamily="34" charset="0"/>
                <a:cs typeface="Arial" panose="020B0604020202020204" pitchFamily="34" charset="0"/>
              </a:rPr>
              <a:t>    </a:t>
            </a:r>
            <a:r>
              <a:rPr lang="en-US" sz="2000">
                <a:effectLst/>
                <a:latin typeface="Arial" panose="020B0604020202020204" pitchFamily="34" charset="0"/>
                <a:ea typeface="Calibri" panose="020F0502020204030204" pitchFamily="34" charset="0"/>
                <a:cs typeface="Arial" panose="020B0604020202020204" pitchFamily="34" charset="0"/>
              </a:rPr>
              <a:t>(high glucose, IL-1β, TNFα challenge)</a:t>
            </a:r>
          </a:p>
        </p:txBody>
      </p:sp>
    </p:spTree>
    <p:extLst>
      <p:ext uri="{BB962C8B-B14F-4D97-AF65-F5344CB8AC3E}">
        <p14:creationId xmlns:p14="http://schemas.microsoft.com/office/powerpoint/2010/main" val="167319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6904" y="1454612"/>
            <a:ext cx="10820400" cy="933589"/>
          </a:xfrm>
          <a:prstGeom prst="rect">
            <a:avLst/>
          </a:prstGeom>
          <a:noFill/>
        </p:spPr>
        <p:txBody>
          <a:bodyPr wrap="square" lIns="91440" tIns="45720" rIns="91440" bIns="45720" rtlCol="0" anchor="t">
            <a:spAutoFit/>
          </a:bodyPr>
          <a:lstStyle/>
          <a:p>
            <a:pPr defTabSz="257175">
              <a:spcAft>
                <a:spcPts val="800"/>
              </a:spcAft>
              <a:buClr>
                <a:schemeClr val="accent3"/>
              </a:buClr>
            </a:pPr>
            <a:endParaRPr lang="en-US" sz="2400" b="1"/>
          </a:p>
          <a:p>
            <a:pPr marL="457200" indent="-457200">
              <a:spcAft>
                <a:spcPts val="800"/>
              </a:spcAft>
              <a:buClr>
                <a:schemeClr val="accent3"/>
              </a:buClr>
              <a:buFont typeface="Wingdings" panose="05000000000000000000" pitchFamily="2" charset="2"/>
              <a:buChar char="Ø"/>
            </a:pPr>
            <a:endParaRPr lang="en-US" sz="2400" b="1"/>
          </a:p>
        </p:txBody>
      </p:sp>
      <p:sp>
        <p:nvSpPr>
          <p:cNvPr id="14" name="TextBox 13">
            <a:extLst>
              <a:ext uri="{FF2B5EF4-FFF2-40B4-BE49-F238E27FC236}">
                <a16:creationId xmlns:a16="http://schemas.microsoft.com/office/drawing/2014/main" id="{582FFFAE-EAF9-4BA6-A662-E120A8839AD8}"/>
              </a:ext>
            </a:extLst>
          </p:cNvPr>
          <p:cNvSpPr txBox="1"/>
          <p:nvPr/>
        </p:nvSpPr>
        <p:spPr>
          <a:xfrm>
            <a:off x="1437749" y="1470722"/>
            <a:ext cx="5360066" cy="400110"/>
          </a:xfrm>
          <a:prstGeom prst="rect">
            <a:avLst/>
          </a:prstGeom>
          <a:noFill/>
        </p:spPr>
        <p:txBody>
          <a:bodyPr wrap="square" rtlCol="0">
            <a:spAutoFit/>
          </a:bodyPr>
          <a:lstStyle/>
          <a:p>
            <a:pPr>
              <a:buClr>
                <a:srgbClr val="FFFF00"/>
              </a:buClr>
            </a:pPr>
            <a:r>
              <a:rPr lang="en-US" sz="2000" b="1">
                <a:latin typeface="Arial" panose="020B0604020202020204" pitchFamily="34" charset="0"/>
                <a:ea typeface="Calibri" panose="020F0502020204030204" pitchFamily="34" charset="0"/>
                <a:cs typeface="Arial" panose="020B0604020202020204" pitchFamily="34" charset="0"/>
              </a:rPr>
              <a:t>     </a:t>
            </a:r>
            <a:r>
              <a:rPr lang="en-US" sz="2000" b="1" u="sng">
                <a:latin typeface="Arial" panose="020B0604020202020204" pitchFamily="34" charset="0"/>
                <a:ea typeface="Calibri" panose="020F0502020204030204" pitchFamily="34" charset="0"/>
                <a:cs typeface="Arial" panose="020B0604020202020204" pitchFamily="34" charset="0"/>
              </a:rPr>
              <a:t>Hyperglycemic Rat Model of DR  (MSD)</a:t>
            </a:r>
          </a:p>
        </p:txBody>
      </p:sp>
      <p:pic>
        <p:nvPicPr>
          <p:cNvPr id="11" name="Picture 10">
            <a:extLst>
              <a:ext uri="{FF2B5EF4-FFF2-40B4-BE49-F238E27FC236}">
                <a16:creationId xmlns:a16="http://schemas.microsoft.com/office/drawing/2014/main" id="{80CBE0BB-D490-21FB-0DD6-0325AA38B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94" y="2013829"/>
            <a:ext cx="3981948" cy="4387029"/>
          </a:xfrm>
          <a:prstGeom prst="rect">
            <a:avLst/>
          </a:prstGeom>
        </p:spPr>
      </p:pic>
      <p:pic>
        <p:nvPicPr>
          <p:cNvPr id="23" name="Picture 22" descr="Diagram&#10;&#10;Description automatically generated">
            <a:extLst>
              <a:ext uri="{FF2B5EF4-FFF2-40B4-BE49-F238E27FC236}">
                <a16:creationId xmlns:a16="http://schemas.microsoft.com/office/drawing/2014/main" id="{B09BDF70-BEA4-595B-CC15-696433762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21" y="2020940"/>
            <a:ext cx="4535099" cy="4384868"/>
          </a:xfrm>
          <a:prstGeom prst="rect">
            <a:avLst/>
          </a:prstGeom>
        </p:spPr>
      </p:pic>
      <p:sp>
        <p:nvSpPr>
          <p:cNvPr id="25" name="TextBox 24">
            <a:extLst>
              <a:ext uri="{FF2B5EF4-FFF2-40B4-BE49-F238E27FC236}">
                <a16:creationId xmlns:a16="http://schemas.microsoft.com/office/drawing/2014/main" id="{9B4483C8-00E3-2937-3D0F-364A1C48E885}"/>
              </a:ext>
            </a:extLst>
          </p:cNvPr>
          <p:cNvSpPr txBox="1"/>
          <p:nvPr/>
        </p:nvSpPr>
        <p:spPr>
          <a:xfrm>
            <a:off x="8244340" y="1738610"/>
            <a:ext cx="3825254" cy="1736646"/>
          </a:xfrm>
          <a:prstGeom prst="wedgeRoundRectCallout">
            <a:avLst>
              <a:gd name="adj1" fmla="val -63061"/>
              <a:gd name="adj2" fmla="val -19021"/>
              <a:gd name="adj3" fmla="val 16667"/>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algn="ctr">
              <a:buClr>
                <a:schemeClr val="bg1"/>
              </a:buClr>
            </a:pPr>
            <a:r>
              <a:rPr lang="en-US" sz="2400" b="1">
                <a:solidFill>
                  <a:schemeClr val="bg2"/>
                </a:solidFill>
                <a:latin typeface="Calibri"/>
                <a:ea typeface="Calibri" panose="020F0502020204030204" pitchFamily="34" charset="0"/>
                <a:cs typeface="Calibri"/>
              </a:rPr>
              <a:t>Tonabersat-treated</a:t>
            </a:r>
            <a:r>
              <a:rPr lang="en-US" sz="2400" b="1">
                <a:solidFill>
                  <a:schemeClr val="bg2"/>
                </a:solidFill>
                <a:effectLst/>
                <a:latin typeface="Calibri"/>
                <a:ea typeface="Calibri" panose="020F0502020204030204" pitchFamily="34" charset="0"/>
                <a:cs typeface="Calibri"/>
              </a:rPr>
              <a:t> hyperglycemic r</a:t>
            </a:r>
            <a:r>
              <a:rPr lang="en-US" sz="2400" b="1">
                <a:solidFill>
                  <a:schemeClr val="bg2"/>
                </a:solidFill>
                <a:latin typeface="Calibri"/>
                <a:ea typeface="Calibri" panose="020F0502020204030204" pitchFamily="34" charset="0"/>
                <a:cs typeface="Calibri"/>
              </a:rPr>
              <a:t>ats had preserved ERG function at 8 </a:t>
            </a:r>
            <a:r>
              <a:rPr lang="en-US" sz="2400" b="1" err="1">
                <a:solidFill>
                  <a:schemeClr val="bg2"/>
                </a:solidFill>
                <a:latin typeface="Calibri"/>
                <a:ea typeface="Calibri" panose="020F0502020204030204" pitchFamily="34" charset="0"/>
                <a:cs typeface="Calibri"/>
              </a:rPr>
              <a:t>wks</a:t>
            </a:r>
            <a:endParaRPr lang="en-US" sz="3600" b="1">
              <a:solidFill>
                <a:schemeClr val="bg2"/>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AAA5B3A0-E767-90F3-772A-DF211221B770}"/>
              </a:ext>
            </a:extLst>
          </p:cNvPr>
          <p:cNvSpPr txBox="1"/>
          <p:nvPr/>
        </p:nvSpPr>
        <p:spPr>
          <a:xfrm>
            <a:off x="8218486" y="3665520"/>
            <a:ext cx="3825254" cy="919401"/>
          </a:xfrm>
          <a:prstGeom prst="wedgeRoundRectCallout">
            <a:avLst>
              <a:gd name="adj1" fmla="val -63061"/>
              <a:gd name="adj2" fmla="val -19021"/>
              <a:gd name="adj3" fmla="val 16667"/>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buClr>
                <a:schemeClr val="bg1"/>
              </a:buClr>
            </a:pPr>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Reduced microaneurysm formation </a:t>
            </a:r>
          </a:p>
        </p:txBody>
      </p:sp>
      <p:sp>
        <p:nvSpPr>
          <p:cNvPr id="27" name="TextBox 26">
            <a:extLst>
              <a:ext uri="{FF2B5EF4-FFF2-40B4-BE49-F238E27FC236}">
                <a16:creationId xmlns:a16="http://schemas.microsoft.com/office/drawing/2014/main" id="{E39F3D30-59F9-301D-BDCC-B1BA643B64DD}"/>
              </a:ext>
            </a:extLst>
          </p:cNvPr>
          <p:cNvSpPr txBox="1"/>
          <p:nvPr/>
        </p:nvSpPr>
        <p:spPr>
          <a:xfrm>
            <a:off x="8218486" y="4819270"/>
            <a:ext cx="3825254" cy="1736646"/>
          </a:xfrm>
          <a:prstGeom prst="wedgeRoundRectCallout">
            <a:avLst>
              <a:gd name="adj1" fmla="val -63061"/>
              <a:gd name="adj2" fmla="val -19021"/>
              <a:gd name="adj3" fmla="val 16667"/>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buClr>
                <a:schemeClr val="bg1"/>
              </a:buClr>
            </a:pPr>
            <a:r>
              <a:rPr lang="en-US" sz="2400" b="1">
                <a:solidFill>
                  <a:schemeClr val="bg2"/>
                </a:solidFill>
                <a:latin typeface="Calibri" panose="020F0502020204030204" pitchFamily="34" charset="0"/>
                <a:ea typeface="Calibri" panose="020F0502020204030204" pitchFamily="34" charset="0"/>
                <a:cs typeface="Calibri" panose="020F0502020204030204" pitchFamily="34" charset="0"/>
              </a:rPr>
              <a:t>Additionally, reduced vascular leakage and edema in a rat model of ischemic retinal injury</a:t>
            </a:r>
          </a:p>
        </p:txBody>
      </p:sp>
      <p:sp>
        <p:nvSpPr>
          <p:cNvPr id="2" name="Title 1">
            <a:extLst>
              <a:ext uri="{FF2B5EF4-FFF2-40B4-BE49-F238E27FC236}">
                <a16:creationId xmlns:a16="http://schemas.microsoft.com/office/drawing/2014/main" id="{DBAA1366-09B2-4CE1-1E13-394431AFD1E3}"/>
              </a:ext>
            </a:extLst>
          </p:cNvPr>
          <p:cNvSpPr>
            <a:spLocks noGrp="1"/>
          </p:cNvSpPr>
          <p:nvPr>
            <p:ph type="title"/>
          </p:nvPr>
        </p:nvSpPr>
        <p:spPr>
          <a:xfrm>
            <a:off x="1" y="8236"/>
            <a:ext cx="12192000" cy="1587377"/>
          </a:xfrm>
        </p:spPr>
        <p:txBody>
          <a:bodyPr/>
          <a:lstStyle/>
          <a:p>
            <a:r>
              <a:rPr lang="en-US" err="1"/>
              <a:t>Tonabersat</a:t>
            </a:r>
            <a:r>
              <a:rPr lang="en-US"/>
              <a:t> Background</a:t>
            </a:r>
          </a:p>
        </p:txBody>
      </p:sp>
    </p:spTree>
    <p:extLst>
      <p:ext uri="{BB962C8B-B14F-4D97-AF65-F5344CB8AC3E}">
        <p14:creationId xmlns:p14="http://schemas.microsoft.com/office/powerpoint/2010/main" val="96224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9B04-DF80-1D1B-FB97-E05CF3945386}"/>
              </a:ext>
            </a:extLst>
          </p:cNvPr>
          <p:cNvSpPr>
            <a:spLocks noGrp="1"/>
          </p:cNvSpPr>
          <p:nvPr>
            <p:ph type="title"/>
          </p:nvPr>
        </p:nvSpPr>
        <p:spPr/>
        <p:txBody>
          <a:bodyPr/>
          <a:lstStyle/>
          <a:p>
            <a:r>
              <a:rPr lang="en-US"/>
              <a:t>Follow-up Schedule</a:t>
            </a:r>
          </a:p>
        </p:txBody>
      </p:sp>
      <p:grpSp>
        <p:nvGrpSpPr>
          <p:cNvPr id="16" name="Group 15">
            <a:extLst>
              <a:ext uri="{FF2B5EF4-FFF2-40B4-BE49-F238E27FC236}">
                <a16:creationId xmlns:a16="http://schemas.microsoft.com/office/drawing/2014/main" id="{0BEA0E5F-C696-14AF-A175-CE3DB6A4D9D2}"/>
              </a:ext>
            </a:extLst>
          </p:cNvPr>
          <p:cNvGrpSpPr/>
          <p:nvPr/>
        </p:nvGrpSpPr>
        <p:grpSpPr>
          <a:xfrm>
            <a:off x="748469" y="1896460"/>
            <a:ext cx="10695062" cy="3636295"/>
            <a:chOff x="743144" y="1537871"/>
            <a:chExt cx="10695062" cy="3636295"/>
          </a:xfrm>
        </p:grpSpPr>
        <p:grpSp>
          <p:nvGrpSpPr>
            <p:cNvPr id="3" name="Group 2">
              <a:extLst>
                <a:ext uri="{FF2B5EF4-FFF2-40B4-BE49-F238E27FC236}">
                  <a16:creationId xmlns:a16="http://schemas.microsoft.com/office/drawing/2014/main" id="{350FAACC-C84B-C294-89F7-6EB0131F8CF5}"/>
                </a:ext>
              </a:extLst>
            </p:cNvPr>
            <p:cNvGrpSpPr/>
            <p:nvPr/>
          </p:nvGrpSpPr>
          <p:grpSpPr>
            <a:xfrm>
              <a:off x="743144" y="1537871"/>
              <a:ext cx="10695062" cy="1795053"/>
              <a:chOff x="743144" y="1537871"/>
              <a:chExt cx="10695062" cy="1795053"/>
            </a:xfrm>
          </p:grpSpPr>
          <p:sp>
            <p:nvSpPr>
              <p:cNvPr id="5" name="Freeform: Shape 4">
                <a:extLst>
                  <a:ext uri="{FF2B5EF4-FFF2-40B4-BE49-F238E27FC236}">
                    <a16:creationId xmlns:a16="http://schemas.microsoft.com/office/drawing/2014/main" id="{73FAE0A8-1CD1-A7CC-6766-CD43F8A7B94C}"/>
                  </a:ext>
                </a:extLst>
              </p:cNvPr>
              <p:cNvSpPr/>
              <p:nvPr/>
            </p:nvSpPr>
            <p:spPr>
              <a:xfrm>
                <a:off x="743144" y="1537871"/>
                <a:ext cx="3104770" cy="1795053"/>
              </a:xfrm>
              <a:custGeom>
                <a:avLst/>
                <a:gdLst>
                  <a:gd name="connsiteX0" fmla="*/ 0 w 3104770"/>
                  <a:gd name="connsiteY0" fmla="*/ 0 h 1795053"/>
                  <a:gd name="connsiteX1" fmla="*/ 2207244 w 3104770"/>
                  <a:gd name="connsiteY1" fmla="*/ 0 h 1795053"/>
                  <a:gd name="connsiteX2" fmla="*/ 3104770 w 3104770"/>
                  <a:gd name="connsiteY2" fmla="*/ 897527 h 1795053"/>
                  <a:gd name="connsiteX3" fmla="*/ 2207244 w 3104770"/>
                  <a:gd name="connsiteY3" fmla="*/ 1795053 h 1795053"/>
                  <a:gd name="connsiteX4" fmla="*/ 0 w 3104770"/>
                  <a:gd name="connsiteY4" fmla="*/ 1795053 h 1795053"/>
                  <a:gd name="connsiteX5" fmla="*/ 897527 w 3104770"/>
                  <a:gd name="connsiteY5" fmla="*/ 897527 h 1795053"/>
                  <a:gd name="connsiteX6" fmla="*/ 0 w 3104770"/>
                  <a:gd name="connsiteY6" fmla="*/ 0 h 17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770" h="1795053">
                    <a:moveTo>
                      <a:pt x="0" y="0"/>
                    </a:moveTo>
                    <a:lnTo>
                      <a:pt x="2207244" y="0"/>
                    </a:lnTo>
                    <a:lnTo>
                      <a:pt x="3104770" y="897527"/>
                    </a:lnTo>
                    <a:lnTo>
                      <a:pt x="2207244" y="1795053"/>
                    </a:lnTo>
                    <a:lnTo>
                      <a:pt x="0" y="1795053"/>
                    </a:lnTo>
                    <a:lnTo>
                      <a:pt x="897527" y="897527"/>
                    </a:lnTo>
                    <a:lnTo>
                      <a:pt x="0" y="0"/>
                    </a:lnTo>
                    <a:close/>
                  </a:path>
                </a:pathLst>
              </a:custGeom>
              <a:solidFill>
                <a:schemeClr val="tx2">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8007" tIns="15240" rIns="897526"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Baseline (0)</a:t>
                </a:r>
              </a:p>
            </p:txBody>
          </p:sp>
          <p:sp>
            <p:nvSpPr>
              <p:cNvPr id="11" name="Freeform: Shape 10">
                <a:extLst>
                  <a:ext uri="{FF2B5EF4-FFF2-40B4-BE49-F238E27FC236}">
                    <a16:creationId xmlns:a16="http://schemas.microsoft.com/office/drawing/2014/main" id="{088B9FF8-03B8-2347-89D6-5C67FB937CE6}"/>
                  </a:ext>
                </a:extLst>
              </p:cNvPr>
              <p:cNvSpPr/>
              <p:nvPr/>
            </p:nvSpPr>
            <p:spPr>
              <a:xfrm>
                <a:off x="3528291" y="1991959"/>
                <a:ext cx="2217196" cy="886878"/>
              </a:xfrm>
              <a:custGeom>
                <a:avLst/>
                <a:gdLst>
                  <a:gd name="connsiteX0" fmla="*/ 0 w 2217196"/>
                  <a:gd name="connsiteY0" fmla="*/ 0 h 886878"/>
                  <a:gd name="connsiteX1" fmla="*/ 1773757 w 2217196"/>
                  <a:gd name="connsiteY1" fmla="*/ 0 h 886878"/>
                  <a:gd name="connsiteX2" fmla="*/ 2217196 w 2217196"/>
                  <a:gd name="connsiteY2" fmla="*/ 443439 h 886878"/>
                  <a:gd name="connsiteX3" fmla="*/ 1773757 w 2217196"/>
                  <a:gd name="connsiteY3" fmla="*/ 886878 h 886878"/>
                  <a:gd name="connsiteX4" fmla="*/ 0 w 2217196"/>
                  <a:gd name="connsiteY4" fmla="*/ 886878 h 886878"/>
                  <a:gd name="connsiteX5" fmla="*/ 443439 w 2217196"/>
                  <a:gd name="connsiteY5" fmla="*/ 443439 h 886878"/>
                  <a:gd name="connsiteX6" fmla="*/ 0 w 2217196"/>
                  <a:gd name="connsiteY6" fmla="*/ 0 h 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196" h="886878">
                    <a:moveTo>
                      <a:pt x="0" y="0"/>
                    </a:moveTo>
                    <a:lnTo>
                      <a:pt x="1773757" y="0"/>
                    </a:lnTo>
                    <a:lnTo>
                      <a:pt x="2217196" y="443439"/>
                    </a:lnTo>
                    <a:lnTo>
                      <a:pt x="1773757" y="886878"/>
                    </a:lnTo>
                    <a:lnTo>
                      <a:pt x="0" y="886878"/>
                    </a:lnTo>
                    <a:lnTo>
                      <a:pt x="443439" y="443439"/>
                    </a:lnTo>
                    <a:lnTo>
                      <a:pt x="0" y="0"/>
                    </a:lnTo>
                    <a:close/>
                  </a:path>
                </a:pathLst>
              </a:custGeom>
              <a:solidFill>
                <a:schemeClr val="tx2">
                  <a:alpha val="90000"/>
                </a:schemeClr>
              </a:solidFill>
              <a:ln>
                <a:solidFill>
                  <a:schemeClr val="tx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3919" tIns="15240" rIns="443439"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Week 1</a:t>
                </a:r>
              </a:p>
            </p:txBody>
          </p:sp>
          <p:sp>
            <p:nvSpPr>
              <p:cNvPr id="13" name="Freeform: Shape 12">
                <a:extLst>
                  <a:ext uri="{FF2B5EF4-FFF2-40B4-BE49-F238E27FC236}">
                    <a16:creationId xmlns:a16="http://schemas.microsoft.com/office/drawing/2014/main" id="{08C25260-F9A7-F384-455B-52969C369FF4}"/>
                  </a:ext>
                </a:extLst>
              </p:cNvPr>
              <p:cNvSpPr/>
              <p:nvPr/>
            </p:nvSpPr>
            <p:spPr>
              <a:xfrm>
                <a:off x="5425864" y="1991959"/>
                <a:ext cx="2217196" cy="886878"/>
              </a:xfrm>
              <a:custGeom>
                <a:avLst/>
                <a:gdLst>
                  <a:gd name="connsiteX0" fmla="*/ 0 w 2217196"/>
                  <a:gd name="connsiteY0" fmla="*/ 0 h 886878"/>
                  <a:gd name="connsiteX1" fmla="*/ 1773757 w 2217196"/>
                  <a:gd name="connsiteY1" fmla="*/ 0 h 886878"/>
                  <a:gd name="connsiteX2" fmla="*/ 2217196 w 2217196"/>
                  <a:gd name="connsiteY2" fmla="*/ 443439 h 886878"/>
                  <a:gd name="connsiteX3" fmla="*/ 1773757 w 2217196"/>
                  <a:gd name="connsiteY3" fmla="*/ 886878 h 886878"/>
                  <a:gd name="connsiteX4" fmla="*/ 0 w 2217196"/>
                  <a:gd name="connsiteY4" fmla="*/ 886878 h 886878"/>
                  <a:gd name="connsiteX5" fmla="*/ 443439 w 2217196"/>
                  <a:gd name="connsiteY5" fmla="*/ 443439 h 886878"/>
                  <a:gd name="connsiteX6" fmla="*/ 0 w 2217196"/>
                  <a:gd name="connsiteY6" fmla="*/ 0 h 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196" h="886878">
                    <a:moveTo>
                      <a:pt x="0" y="0"/>
                    </a:moveTo>
                    <a:lnTo>
                      <a:pt x="1773757" y="0"/>
                    </a:lnTo>
                    <a:lnTo>
                      <a:pt x="2217196" y="443439"/>
                    </a:lnTo>
                    <a:lnTo>
                      <a:pt x="1773757" y="886878"/>
                    </a:lnTo>
                    <a:lnTo>
                      <a:pt x="0" y="886878"/>
                    </a:lnTo>
                    <a:lnTo>
                      <a:pt x="443439" y="443439"/>
                    </a:lnTo>
                    <a:lnTo>
                      <a:pt x="0" y="0"/>
                    </a:lnTo>
                    <a:close/>
                  </a:path>
                </a:pathLst>
              </a:custGeom>
              <a:solidFill>
                <a:schemeClr val="tx2">
                  <a:alpha val="90000"/>
                </a:schemeClr>
              </a:solidFill>
              <a:ln>
                <a:solidFill>
                  <a:schemeClr val="tx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3919" tIns="15240" rIns="443439" bIns="15240" numCol="1" spcCol="1270" anchor="ctr" anchorCtr="0">
                <a:noAutofit/>
              </a:bodyPr>
              <a:lstStyle/>
              <a:p>
                <a:pPr marL="0" lvl="0" indent="0" algn="ctr" defTabSz="1066800">
                  <a:lnSpc>
                    <a:spcPct val="90000"/>
                  </a:lnSpc>
                  <a:spcBef>
                    <a:spcPct val="0"/>
                  </a:spcBef>
                  <a:spcAft>
                    <a:spcPts val="0"/>
                  </a:spcAft>
                  <a:buNone/>
                </a:pPr>
                <a:r>
                  <a:rPr lang="en-US" sz="2400" b="1" kern="1200">
                    <a:solidFill>
                      <a:schemeClr val="bg2"/>
                    </a:solidFill>
                  </a:rPr>
                  <a:t>Months </a:t>
                </a:r>
              </a:p>
              <a:p>
                <a:pPr marL="0" lvl="0" indent="0" algn="ctr" defTabSz="1066800">
                  <a:lnSpc>
                    <a:spcPct val="90000"/>
                  </a:lnSpc>
                  <a:spcBef>
                    <a:spcPct val="0"/>
                  </a:spcBef>
                  <a:spcAft>
                    <a:spcPts val="0"/>
                  </a:spcAft>
                  <a:buNone/>
                </a:pPr>
                <a:r>
                  <a:rPr lang="en-US" sz="2400" b="1" kern="1200">
                    <a:solidFill>
                      <a:schemeClr val="bg2"/>
                    </a:solidFill>
                  </a:rPr>
                  <a:t>1 - 5</a:t>
                </a:r>
              </a:p>
            </p:txBody>
          </p:sp>
          <p:sp>
            <p:nvSpPr>
              <p:cNvPr id="14" name="Freeform: Shape 13">
                <a:extLst>
                  <a:ext uri="{FF2B5EF4-FFF2-40B4-BE49-F238E27FC236}">
                    <a16:creationId xmlns:a16="http://schemas.microsoft.com/office/drawing/2014/main" id="{625ED4C1-716E-C16E-5D98-83F76A21ECAB}"/>
                  </a:ext>
                </a:extLst>
              </p:cNvPr>
              <p:cNvSpPr/>
              <p:nvPr/>
            </p:nvSpPr>
            <p:spPr>
              <a:xfrm>
                <a:off x="7323437" y="1991959"/>
                <a:ext cx="2217196" cy="886878"/>
              </a:xfrm>
              <a:custGeom>
                <a:avLst/>
                <a:gdLst>
                  <a:gd name="connsiteX0" fmla="*/ 0 w 2217196"/>
                  <a:gd name="connsiteY0" fmla="*/ 0 h 886878"/>
                  <a:gd name="connsiteX1" fmla="*/ 1773757 w 2217196"/>
                  <a:gd name="connsiteY1" fmla="*/ 0 h 886878"/>
                  <a:gd name="connsiteX2" fmla="*/ 2217196 w 2217196"/>
                  <a:gd name="connsiteY2" fmla="*/ 443439 h 886878"/>
                  <a:gd name="connsiteX3" fmla="*/ 1773757 w 2217196"/>
                  <a:gd name="connsiteY3" fmla="*/ 886878 h 886878"/>
                  <a:gd name="connsiteX4" fmla="*/ 0 w 2217196"/>
                  <a:gd name="connsiteY4" fmla="*/ 886878 h 886878"/>
                  <a:gd name="connsiteX5" fmla="*/ 443439 w 2217196"/>
                  <a:gd name="connsiteY5" fmla="*/ 443439 h 886878"/>
                  <a:gd name="connsiteX6" fmla="*/ 0 w 2217196"/>
                  <a:gd name="connsiteY6" fmla="*/ 0 h 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196" h="886878">
                    <a:moveTo>
                      <a:pt x="0" y="0"/>
                    </a:moveTo>
                    <a:lnTo>
                      <a:pt x="1773757" y="0"/>
                    </a:lnTo>
                    <a:lnTo>
                      <a:pt x="2217196" y="443439"/>
                    </a:lnTo>
                    <a:lnTo>
                      <a:pt x="1773757" y="886878"/>
                    </a:lnTo>
                    <a:lnTo>
                      <a:pt x="0" y="886878"/>
                    </a:lnTo>
                    <a:lnTo>
                      <a:pt x="443439" y="443439"/>
                    </a:lnTo>
                    <a:lnTo>
                      <a:pt x="0" y="0"/>
                    </a:lnTo>
                    <a:close/>
                  </a:path>
                </a:pathLst>
              </a:custGeom>
              <a:solidFill>
                <a:schemeClr val="tx2">
                  <a:alpha val="90000"/>
                </a:schemeClr>
              </a:solidFill>
              <a:ln>
                <a:solidFill>
                  <a:schemeClr val="tx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3919" tIns="15240" rIns="443439"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6</a:t>
                </a:r>
              </a:p>
            </p:txBody>
          </p:sp>
          <p:sp>
            <p:nvSpPr>
              <p:cNvPr id="15" name="Freeform: Shape 14">
                <a:extLst>
                  <a:ext uri="{FF2B5EF4-FFF2-40B4-BE49-F238E27FC236}">
                    <a16:creationId xmlns:a16="http://schemas.microsoft.com/office/drawing/2014/main" id="{6C196440-5897-6884-04F3-C31019D411F6}"/>
                  </a:ext>
                </a:extLst>
              </p:cNvPr>
              <p:cNvSpPr/>
              <p:nvPr/>
            </p:nvSpPr>
            <p:spPr>
              <a:xfrm>
                <a:off x="9221010" y="1991959"/>
                <a:ext cx="2217196" cy="886878"/>
              </a:xfrm>
              <a:custGeom>
                <a:avLst/>
                <a:gdLst>
                  <a:gd name="connsiteX0" fmla="*/ 0 w 2217196"/>
                  <a:gd name="connsiteY0" fmla="*/ 0 h 886878"/>
                  <a:gd name="connsiteX1" fmla="*/ 1773757 w 2217196"/>
                  <a:gd name="connsiteY1" fmla="*/ 0 h 886878"/>
                  <a:gd name="connsiteX2" fmla="*/ 2217196 w 2217196"/>
                  <a:gd name="connsiteY2" fmla="*/ 443439 h 886878"/>
                  <a:gd name="connsiteX3" fmla="*/ 1773757 w 2217196"/>
                  <a:gd name="connsiteY3" fmla="*/ 886878 h 886878"/>
                  <a:gd name="connsiteX4" fmla="*/ 0 w 2217196"/>
                  <a:gd name="connsiteY4" fmla="*/ 886878 h 886878"/>
                  <a:gd name="connsiteX5" fmla="*/ 443439 w 2217196"/>
                  <a:gd name="connsiteY5" fmla="*/ 443439 h 886878"/>
                  <a:gd name="connsiteX6" fmla="*/ 0 w 2217196"/>
                  <a:gd name="connsiteY6" fmla="*/ 0 h 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196" h="886878">
                    <a:moveTo>
                      <a:pt x="0" y="0"/>
                    </a:moveTo>
                    <a:lnTo>
                      <a:pt x="1773757" y="0"/>
                    </a:lnTo>
                    <a:lnTo>
                      <a:pt x="2217196" y="443439"/>
                    </a:lnTo>
                    <a:lnTo>
                      <a:pt x="1773757" y="886878"/>
                    </a:lnTo>
                    <a:lnTo>
                      <a:pt x="0" y="886878"/>
                    </a:lnTo>
                    <a:lnTo>
                      <a:pt x="443439" y="443439"/>
                    </a:lnTo>
                    <a:lnTo>
                      <a:pt x="0" y="0"/>
                    </a:lnTo>
                    <a:close/>
                  </a:path>
                </a:pathLst>
              </a:custGeom>
              <a:solidFill>
                <a:schemeClr val="tx2">
                  <a:alpha val="90000"/>
                </a:schemeClr>
              </a:solidFill>
              <a:ln>
                <a:solidFill>
                  <a:schemeClr val="tx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3919" tIns="15240" rIns="443439"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solidFill>
                  </a:rPr>
                  <a:t>Month 12</a:t>
                </a:r>
              </a:p>
            </p:txBody>
          </p:sp>
        </p:grpSp>
        <p:sp>
          <p:nvSpPr>
            <p:cNvPr id="7" name="Rectangle 6">
              <a:extLst>
                <a:ext uri="{FF2B5EF4-FFF2-40B4-BE49-F238E27FC236}">
                  <a16:creationId xmlns:a16="http://schemas.microsoft.com/office/drawing/2014/main" id="{57D93F6D-354D-EC7D-111E-62A4F610FDB6}"/>
                </a:ext>
              </a:extLst>
            </p:cNvPr>
            <p:cNvSpPr/>
            <p:nvPr/>
          </p:nvSpPr>
          <p:spPr>
            <a:xfrm>
              <a:off x="3456878" y="3111190"/>
              <a:ext cx="1806498" cy="2062976"/>
            </a:xfrm>
            <a:prstGeom prst="rect">
              <a:avLst/>
            </a:prstGeom>
            <a:solidFill>
              <a:schemeClr val="tx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Phone Call</a:t>
              </a:r>
            </a:p>
          </p:txBody>
        </p:sp>
        <p:sp>
          <p:nvSpPr>
            <p:cNvPr id="8" name="Rectangle 7">
              <a:extLst>
                <a:ext uri="{FF2B5EF4-FFF2-40B4-BE49-F238E27FC236}">
                  <a16:creationId xmlns:a16="http://schemas.microsoft.com/office/drawing/2014/main" id="{01E6CDA6-8E37-C53F-8632-AABC6FF31E67}"/>
                </a:ext>
              </a:extLst>
            </p:cNvPr>
            <p:cNvSpPr/>
            <p:nvPr/>
          </p:nvSpPr>
          <p:spPr>
            <a:xfrm>
              <a:off x="5386040" y="3111190"/>
              <a:ext cx="1806498" cy="2062976"/>
            </a:xfrm>
            <a:prstGeom prst="rect">
              <a:avLst/>
            </a:prstGeom>
            <a:solidFill>
              <a:schemeClr val="tx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Drug Compliance</a:t>
              </a:r>
            </a:p>
            <a:p>
              <a:pPr algn="ctr"/>
              <a:r>
                <a:rPr lang="en-US" sz="2200" b="1">
                  <a:solidFill>
                    <a:schemeClr val="tx1"/>
                  </a:solidFill>
                </a:rPr>
                <a:t>Visit</a:t>
              </a:r>
            </a:p>
          </p:txBody>
        </p:sp>
        <p:sp>
          <p:nvSpPr>
            <p:cNvPr id="9" name="Rectangle 8">
              <a:extLst>
                <a:ext uri="{FF2B5EF4-FFF2-40B4-BE49-F238E27FC236}">
                  <a16:creationId xmlns:a16="http://schemas.microsoft.com/office/drawing/2014/main" id="{D189E3FF-B2A4-537B-61FB-A3CE0FF30D51}"/>
                </a:ext>
              </a:extLst>
            </p:cNvPr>
            <p:cNvSpPr/>
            <p:nvPr/>
          </p:nvSpPr>
          <p:spPr>
            <a:xfrm>
              <a:off x="7315202" y="3111190"/>
              <a:ext cx="1806498" cy="2062976"/>
            </a:xfrm>
            <a:prstGeom prst="rect">
              <a:avLst/>
            </a:prstGeom>
            <a:solidFill>
              <a:schemeClr val="tx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Primary Outcome</a:t>
              </a:r>
            </a:p>
            <a:p>
              <a:pPr algn="ctr"/>
              <a:endParaRPr lang="en-US" sz="2200" b="1">
                <a:solidFill>
                  <a:schemeClr val="tx1"/>
                </a:solidFill>
              </a:endParaRPr>
            </a:p>
            <a:p>
              <a:pPr algn="ctr"/>
              <a:r>
                <a:rPr lang="en-US" sz="2200" b="1" i="1">
                  <a:solidFill>
                    <a:schemeClr val="tx1"/>
                  </a:solidFill>
                </a:rPr>
                <a:t>Stop Study Drug</a:t>
              </a:r>
            </a:p>
          </p:txBody>
        </p:sp>
        <p:sp>
          <p:nvSpPr>
            <p:cNvPr id="10" name="Rectangle 9">
              <a:extLst>
                <a:ext uri="{FF2B5EF4-FFF2-40B4-BE49-F238E27FC236}">
                  <a16:creationId xmlns:a16="http://schemas.microsoft.com/office/drawing/2014/main" id="{2F802823-1470-8B22-EA7A-ED69CEF4B9FC}"/>
                </a:ext>
              </a:extLst>
            </p:cNvPr>
            <p:cNvSpPr/>
            <p:nvPr/>
          </p:nvSpPr>
          <p:spPr>
            <a:xfrm>
              <a:off x="9244364" y="3111190"/>
              <a:ext cx="1806498" cy="2062976"/>
            </a:xfrm>
            <a:prstGeom prst="rect">
              <a:avLst/>
            </a:prstGeom>
            <a:solidFill>
              <a:schemeClr val="tx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Final Visit</a:t>
              </a:r>
            </a:p>
          </p:txBody>
        </p:sp>
      </p:grpSp>
      <p:sp>
        <p:nvSpPr>
          <p:cNvPr id="12" name="TextBox 11">
            <a:extLst>
              <a:ext uri="{FF2B5EF4-FFF2-40B4-BE49-F238E27FC236}">
                <a16:creationId xmlns:a16="http://schemas.microsoft.com/office/drawing/2014/main" id="{780A1993-317D-D8AB-6A1E-8F313F3BB913}"/>
              </a:ext>
            </a:extLst>
          </p:cNvPr>
          <p:cNvSpPr txBox="1"/>
          <p:nvPr/>
        </p:nvSpPr>
        <p:spPr>
          <a:xfrm>
            <a:off x="211873" y="6378382"/>
            <a:ext cx="4942833" cy="369332"/>
          </a:xfrm>
          <a:prstGeom prst="rect">
            <a:avLst/>
          </a:prstGeom>
          <a:noFill/>
        </p:spPr>
        <p:txBody>
          <a:bodyPr wrap="square" rtlCol="0">
            <a:spAutoFit/>
          </a:bodyPr>
          <a:lstStyle/>
          <a:p>
            <a:pPr algn="ctr"/>
            <a:r>
              <a:rPr lang="en-US" b="1"/>
              <a:t>All participants and clinical staff masked</a:t>
            </a:r>
          </a:p>
        </p:txBody>
      </p:sp>
    </p:spTree>
    <p:extLst>
      <p:ext uri="{BB962C8B-B14F-4D97-AF65-F5344CB8AC3E}">
        <p14:creationId xmlns:p14="http://schemas.microsoft.com/office/powerpoint/2010/main" val="24289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5087D-631E-41D2-9E06-945779B48B94}"/>
              </a:ext>
            </a:extLst>
          </p:cNvPr>
          <p:cNvSpPr>
            <a:spLocks noGrp="1"/>
          </p:cNvSpPr>
          <p:nvPr>
            <p:ph type="title"/>
          </p:nvPr>
        </p:nvSpPr>
        <p:spPr/>
        <p:txBody>
          <a:bodyPr/>
          <a:lstStyle/>
          <a:p>
            <a:r>
              <a:rPr lang="en-US"/>
              <a:t>Treatment Regimen</a:t>
            </a:r>
          </a:p>
        </p:txBody>
      </p:sp>
      <p:sp>
        <p:nvSpPr>
          <p:cNvPr id="3" name="Content Placeholder 2">
            <a:extLst>
              <a:ext uri="{FF2B5EF4-FFF2-40B4-BE49-F238E27FC236}">
                <a16:creationId xmlns:a16="http://schemas.microsoft.com/office/drawing/2014/main" id="{4FE2A21B-8104-4D23-90E3-FB68A09440E8}"/>
              </a:ext>
            </a:extLst>
          </p:cNvPr>
          <p:cNvSpPr>
            <a:spLocks noGrp="1"/>
          </p:cNvSpPr>
          <p:nvPr>
            <p:ph idx="1"/>
          </p:nvPr>
        </p:nvSpPr>
        <p:spPr>
          <a:xfrm>
            <a:off x="596766" y="1618846"/>
            <a:ext cx="11000501" cy="5064087"/>
          </a:xfrm>
        </p:spPr>
        <p:txBody>
          <a:bodyPr vert="horz" lIns="91440" tIns="45720" rIns="91440" bIns="45720" rtlCol="0" anchor="t">
            <a:noAutofit/>
          </a:bodyPr>
          <a:lstStyle/>
          <a:p>
            <a:pPr marL="461645" indent="-461645">
              <a:buClr>
                <a:srgbClr val="FFD966"/>
              </a:buClr>
            </a:pPr>
            <a:r>
              <a:rPr lang="en-US" sz="2800">
                <a:latin typeface="Arial"/>
                <a:cs typeface="Arial"/>
              </a:rPr>
              <a:t>Two pills (80 mg tonabersat or placebo) once daily at bedtime to reduce known side effects (dizziness, nausea) </a:t>
            </a:r>
            <a:endParaRPr lang="en-US"/>
          </a:p>
          <a:p>
            <a:pPr lvl="1" indent="-452120"/>
            <a:r>
              <a:rPr lang="en-US" sz="2400">
                <a:latin typeface="Arial"/>
                <a:cs typeface="Arial"/>
              </a:rPr>
              <a:t>Dose can be decreased if participants have intolerable side effects</a:t>
            </a:r>
          </a:p>
          <a:p>
            <a:pPr marL="232093" lvl="1" indent="0">
              <a:buClr>
                <a:srgbClr val="FFD966"/>
              </a:buClr>
              <a:buNone/>
            </a:pPr>
            <a:endParaRPr lang="en-US" sz="2400">
              <a:latin typeface="Arial"/>
              <a:cs typeface="Arial"/>
            </a:endParaRPr>
          </a:p>
          <a:p>
            <a:pPr marL="461645" indent="-461645"/>
            <a:r>
              <a:rPr lang="en-US" sz="2800"/>
              <a:t>If a participant stops drug for any reason, they should be encouraged to remain in the trial for follow-up</a:t>
            </a:r>
          </a:p>
        </p:txBody>
      </p:sp>
    </p:spTree>
    <p:extLst>
      <p:ext uri="{BB962C8B-B14F-4D97-AF65-F5344CB8AC3E}">
        <p14:creationId xmlns:p14="http://schemas.microsoft.com/office/powerpoint/2010/main" val="19445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090E10-BE09-C1CB-062E-1EF6170B10BE}"/>
              </a:ext>
            </a:extLst>
          </p:cNvPr>
          <p:cNvSpPr>
            <a:spLocks noGrp="1"/>
          </p:cNvSpPr>
          <p:nvPr>
            <p:ph type="ctrTitle"/>
          </p:nvPr>
        </p:nvSpPr>
        <p:spPr>
          <a:xfrm>
            <a:off x="1595270" y="1122363"/>
            <a:ext cx="9001463" cy="2387600"/>
          </a:xfrm>
        </p:spPr>
        <p:txBody>
          <a:bodyPr/>
          <a:lstStyle/>
          <a:p>
            <a:r>
              <a:rPr lang="en-US"/>
              <a:t>Thank you!</a:t>
            </a:r>
          </a:p>
        </p:txBody>
      </p:sp>
      <p:sp>
        <p:nvSpPr>
          <p:cNvPr id="10" name="Subtitle 2">
            <a:extLst>
              <a:ext uri="{FF2B5EF4-FFF2-40B4-BE49-F238E27FC236}">
                <a16:creationId xmlns:a16="http://schemas.microsoft.com/office/drawing/2014/main" id="{5D23FCC8-2A24-B507-6A1E-257746B66A56}"/>
              </a:ext>
            </a:extLst>
          </p:cNvPr>
          <p:cNvSpPr>
            <a:spLocks noGrp="1"/>
          </p:cNvSpPr>
          <p:nvPr>
            <p:ph type="subTitle" idx="1"/>
          </p:nvPr>
        </p:nvSpPr>
        <p:spPr>
          <a:xfrm>
            <a:off x="1595270" y="3602038"/>
            <a:ext cx="9001463" cy="1655762"/>
          </a:xfrm>
        </p:spPr>
        <p:txBody>
          <a:bodyPr/>
          <a:lstStyle/>
          <a:p>
            <a:endParaRPr lang="en-US"/>
          </a:p>
        </p:txBody>
      </p:sp>
    </p:spTree>
    <p:extLst>
      <p:ext uri="{BB962C8B-B14F-4D97-AF65-F5344CB8AC3E}">
        <p14:creationId xmlns:p14="http://schemas.microsoft.com/office/powerpoint/2010/main" val="193243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EE52-EF27-EA2F-3635-3A68D9C868C1}"/>
              </a:ext>
            </a:extLst>
          </p:cNvPr>
          <p:cNvSpPr>
            <a:spLocks noGrp="1"/>
          </p:cNvSpPr>
          <p:nvPr>
            <p:ph type="ctrTitle"/>
          </p:nvPr>
        </p:nvSpPr>
        <p:spPr>
          <a:xfrm>
            <a:off x="1595268" y="1512780"/>
            <a:ext cx="9001463" cy="2387600"/>
          </a:xfrm>
        </p:spPr>
        <p:txBody>
          <a:bodyPr anchor="b">
            <a:normAutofit/>
          </a:bodyPr>
          <a:lstStyle/>
          <a:p>
            <a:r>
              <a:rPr lang="en-US"/>
              <a:t>Diabetic Macular Edema</a:t>
            </a:r>
            <a:br>
              <a:rPr lang="en-US"/>
            </a:br>
            <a:endParaRPr lang="en-US"/>
          </a:p>
        </p:txBody>
      </p:sp>
      <p:sp>
        <p:nvSpPr>
          <p:cNvPr id="7" name="Subtitle 2">
            <a:extLst>
              <a:ext uri="{FF2B5EF4-FFF2-40B4-BE49-F238E27FC236}">
                <a16:creationId xmlns:a16="http://schemas.microsoft.com/office/drawing/2014/main" id="{74467B05-0689-3E2C-C256-41A5E7A6C25D}"/>
              </a:ext>
            </a:extLst>
          </p:cNvPr>
          <p:cNvSpPr>
            <a:spLocks noGrp="1"/>
          </p:cNvSpPr>
          <p:nvPr>
            <p:ph type="subTitle" idx="1"/>
          </p:nvPr>
        </p:nvSpPr>
        <p:spPr>
          <a:xfrm>
            <a:off x="1595268" y="3324636"/>
            <a:ext cx="9001463" cy="1655762"/>
          </a:xfrm>
        </p:spPr>
        <p:txBody>
          <a:bodyPr>
            <a:normAutofit/>
          </a:bodyPr>
          <a:lstStyle/>
          <a:p>
            <a:r>
              <a:rPr lang="en-US" sz="2000" dirty="0"/>
              <a:t>Jennifer K. Sun, MD, MPH</a:t>
            </a:r>
          </a:p>
        </p:txBody>
      </p:sp>
    </p:spTree>
    <p:extLst>
      <p:ext uri="{BB962C8B-B14F-4D97-AF65-F5344CB8AC3E}">
        <p14:creationId xmlns:p14="http://schemas.microsoft.com/office/powerpoint/2010/main" val="359295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7D9C-95E3-6F5A-3FC9-A70A8D933DB6}"/>
              </a:ext>
            </a:extLst>
          </p:cNvPr>
          <p:cNvSpPr>
            <a:spLocks noGrp="1"/>
          </p:cNvSpPr>
          <p:nvPr>
            <p:ph type="title"/>
          </p:nvPr>
        </p:nvSpPr>
        <p:spPr>
          <a:xfrm>
            <a:off x="0" y="2"/>
            <a:ext cx="12192000" cy="1326321"/>
          </a:xfrm>
        </p:spPr>
        <p:txBody>
          <a:bodyPr>
            <a:normAutofit/>
          </a:bodyPr>
          <a:lstStyle/>
          <a:p>
            <a:pPr algn="ctr"/>
            <a:r>
              <a:rPr lang="en-US" sz="4000" dirty="0">
                <a:solidFill>
                  <a:srgbClr val="FFC000">
                    <a:lumMod val="60000"/>
                    <a:lumOff val="40000"/>
                  </a:srgbClr>
                </a:solidFill>
                <a:latin typeface="Arial"/>
                <a:ea typeface="+mn-ea"/>
                <a:cs typeface="Times New Roman" panose="02020603050405020304" pitchFamily="18" charset="0"/>
              </a:rPr>
              <a:t>Completed DRCR Retina Network Protocols</a:t>
            </a:r>
          </a:p>
        </p:txBody>
      </p:sp>
      <p:sp>
        <p:nvSpPr>
          <p:cNvPr id="4" name="Slide Number Placeholder 3">
            <a:extLst>
              <a:ext uri="{FF2B5EF4-FFF2-40B4-BE49-F238E27FC236}">
                <a16:creationId xmlns:a16="http://schemas.microsoft.com/office/drawing/2014/main" id="{CBF2AEA8-FD89-6DF3-1470-979586B2BE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C0128A-B99C-45C3-A455-4116D332F77A}" type="slidenum">
              <a:rPr kumimoji="0" lang="en-US" altLang="en-US" sz="750" b="0" i="0" u="none" strike="noStrike" kern="1200" cap="none" spc="0" normalizeH="0" baseline="0" noProof="0" smtClean="0">
                <a:ln>
                  <a:noFill/>
                </a:ln>
                <a:solidFill>
                  <a:prstClr val="white">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750" b="0" i="0" u="none" strike="noStrike" kern="1200" cap="none" spc="0" normalizeH="0" baseline="0" noProof="0">
              <a:ln>
                <a:noFill/>
              </a:ln>
              <a:solidFill>
                <a:prstClr val="white">
                  <a:tint val="75000"/>
                </a:prstClr>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BD479452-F907-145D-6ABD-92EAECF3901B}"/>
              </a:ext>
            </a:extLst>
          </p:cNvPr>
          <p:cNvGraphicFramePr/>
          <p:nvPr/>
        </p:nvGraphicFramePr>
        <p:xfrm>
          <a:off x="261074" y="1066800"/>
          <a:ext cx="11659204"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50B69D03-6BA7-E0CB-7845-A98C51701467}"/>
              </a:ext>
            </a:extLst>
          </p:cNvPr>
          <p:cNvSpPr/>
          <p:nvPr/>
        </p:nvSpPr>
        <p:spPr>
          <a:xfrm>
            <a:off x="8924081" y="1527858"/>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438BFB-80FD-93F5-5B65-1321A4D9B266}"/>
              </a:ext>
            </a:extLst>
          </p:cNvPr>
          <p:cNvSpPr/>
          <p:nvPr/>
        </p:nvSpPr>
        <p:spPr>
          <a:xfrm>
            <a:off x="8924081" y="2583081"/>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CD91C7-73C1-0439-CFDA-303898120DB9}"/>
              </a:ext>
            </a:extLst>
          </p:cNvPr>
          <p:cNvSpPr/>
          <p:nvPr/>
        </p:nvSpPr>
        <p:spPr>
          <a:xfrm>
            <a:off x="8924081" y="2754627"/>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31896C-679B-1326-BD56-DCD2FD597A6D}"/>
              </a:ext>
            </a:extLst>
          </p:cNvPr>
          <p:cNvSpPr/>
          <p:nvPr/>
        </p:nvSpPr>
        <p:spPr>
          <a:xfrm>
            <a:off x="8913433" y="4662256"/>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B943EB-EF63-121F-BDDD-360D2FBE3ED8}"/>
              </a:ext>
            </a:extLst>
          </p:cNvPr>
          <p:cNvSpPr/>
          <p:nvPr/>
        </p:nvSpPr>
        <p:spPr>
          <a:xfrm>
            <a:off x="8924081" y="5189813"/>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776B03-763E-B12E-5733-4487B36CBDED}"/>
              </a:ext>
            </a:extLst>
          </p:cNvPr>
          <p:cNvSpPr/>
          <p:nvPr/>
        </p:nvSpPr>
        <p:spPr>
          <a:xfrm>
            <a:off x="8924081" y="5016191"/>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D007B2-59D3-1B89-3CF1-22DBB47F311B}"/>
              </a:ext>
            </a:extLst>
          </p:cNvPr>
          <p:cNvSpPr/>
          <p:nvPr/>
        </p:nvSpPr>
        <p:spPr>
          <a:xfrm>
            <a:off x="8924081" y="6256611"/>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97D375-13B4-558C-9712-D9DA2B5CD234}"/>
              </a:ext>
            </a:extLst>
          </p:cNvPr>
          <p:cNvSpPr/>
          <p:nvPr/>
        </p:nvSpPr>
        <p:spPr>
          <a:xfrm>
            <a:off x="8924081" y="2039064"/>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91DEED-B663-C447-FDB2-AF4866EBE677}"/>
              </a:ext>
            </a:extLst>
          </p:cNvPr>
          <p:cNvSpPr/>
          <p:nvPr/>
        </p:nvSpPr>
        <p:spPr>
          <a:xfrm>
            <a:off x="8924081" y="1875794"/>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DCB1B2-2220-9B4B-D7A7-53BA30BF0131}"/>
              </a:ext>
            </a:extLst>
          </p:cNvPr>
          <p:cNvSpPr/>
          <p:nvPr/>
        </p:nvSpPr>
        <p:spPr>
          <a:xfrm>
            <a:off x="8924081" y="1704825"/>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DBE92-1E55-C5B1-7EDF-A5A25760E08B}"/>
              </a:ext>
            </a:extLst>
          </p:cNvPr>
          <p:cNvSpPr/>
          <p:nvPr/>
        </p:nvSpPr>
        <p:spPr>
          <a:xfrm>
            <a:off x="8924081" y="2402228"/>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5A15-B600-3163-8CCF-27824E5DFEDA}"/>
              </a:ext>
            </a:extLst>
          </p:cNvPr>
          <p:cNvSpPr/>
          <p:nvPr/>
        </p:nvSpPr>
        <p:spPr>
          <a:xfrm>
            <a:off x="8924081" y="2932926"/>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3981A7-0262-9C83-DEAB-3C00BB6D0A22}"/>
              </a:ext>
            </a:extLst>
          </p:cNvPr>
          <p:cNvSpPr/>
          <p:nvPr/>
        </p:nvSpPr>
        <p:spPr>
          <a:xfrm>
            <a:off x="8924081" y="1360739"/>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55982E-8013-3446-8708-92CCED9B3456}"/>
              </a:ext>
            </a:extLst>
          </p:cNvPr>
          <p:cNvSpPr/>
          <p:nvPr/>
        </p:nvSpPr>
        <p:spPr>
          <a:xfrm>
            <a:off x="8924081" y="3803575"/>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F2FFD-6A1C-CC2A-A6C6-7771A9385A50}"/>
              </a:ext>
            </a:extLst>
          </p:cNvPr>
          <p:cNvSpPr/>
          <p:nvPr/>
        </p:nvSpPr>
        <p:spPr>
          <a:xfrm>
            <a:off x="8924081" y="3978502"/>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F43043-86D1-5113-955C-812A5FB1CC76}"/>
              </a:ext>
            </a:extLst>
          </p:cNvPr>
          <p:cNvSpPr/>
          <p:nvPr/>
        </p:nvSpPr>
        <p:spPr>
          <a:xfrm>
            <a:off x="8924081" y="4149874"/>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7B4816-9A8E-8876-8041-D7493010FC4F}"/>
              </a:ext>
            </a:extLst>
          </p:cNvPr>
          <p:cNvSpPr/>
          <p:nvPr/>
        </p:nvSpPr>
        <p:spPr>
          <a:xfrm>
            <a:off x="8924081" y="4323496"/>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6E5E959-D528-2FB7-D820-F77C758EFD05}"/>
              </a:ext>
            </a:extLst>
          </p:cNvPr>
          <p:cNvSpPr/>
          <p:nvPr/>
        </p:nvSpPr>
        <p:spPr>
          <a:xfrm>
            <a:off x="8924081" y="5725434"/>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89645B-27B0-F2C8-5658-B2B2FE66C1D5}"/>
              </a:ext>
            </a:extLst>
          </p:cNvPr>
          <p:cNvSpPr/>
          <p:nvPr/>
        </p:nvSpPr>
        <p:spPr>
          <a:xfrm>
            <a:off x="8924081" y="4842190"/>
            <a:ext cx="3006845" cy="17362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38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1"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1"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par>
                                <p:cTn id="59" presetID="22" presetClass="entr" presetSubtype="8"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8" fill="hold" grpId="0" nodeType="clickEffect">
                                  <p:stCondLst>
                                    <p:cond delay="0"/>
                                  </p:stCondLst>
                                  <p:childTnLst>
                                    <p:animEffect transition="out" filter="wipe(left)">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22" presetClass="exit" presetSubtype="8" fill="hold" grpId="0" nodeType="withEffect">
                                  <p:stCondLst>
                                    <p:cond delay="0"/>
                                  </p:stCondLst>
                                  <p:childTnLst>
                                    <p:animEffect transition="out" filter="wipe(left)">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22" presetClass="exit" presetSubtype="8" fill="hold" grpId="0" nodeType="withEffect">
                                  <p:stCondLst>
                                    <p:cond delay="0"/>
                                  </p:stCondLst>
                                  <p:childTnLst>
                                    <p:animEffect transition="out" filter="wipe(left)">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8" fill="hold" grpId="0" nodeType="withEffect">
                                  <p:stCondLst>
                                    <p:cond delay="0"/>
                                  </p:stCondLst>
                                  <p:childTnLst>
                                    <p:animEffect transition="out" filter="wipe(left)">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22" presetClass="exit" presetSubtype="8" fill="hold" grpId="0" nodeType="withEffect">
                                  <p:stCondLst>
                                    <p:cond delay="0"/>
                                  </p:stCondLst>
                                  <p:childTnLst>
                                    <p:animEffect transition="out" filter="wipe(left)">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22" presetClass="exit" presetSubtype="8" fill="hold" grpId="0" nodeType="withEffect">
                                  <p:stCondLst>
                                    <p:cond delay="0"/>
                                  </p:stCondLst>
                                  <p:childTnLst>
                                    <p:animEffect transition="out" filter="wipe(left)">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22" presetClass="exit" presetSubtype="8" fill="hold" grpId="0" nodeType="withEffect">
                                  <p:stCondLst>
                                    <p:cond delay="0"/>
                                  </p:stCondLst>
                                  <p:childTnLst>
                                    <p:animEffect transition="out" filter="wipe(left)">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par>
                                <p:cTn id="85" presetID="22" presetClass="exit" presetSubtype="8" fill="hold" grpId="0" nodeType="withEffect">
                                  <p:stCondLst>
                                    <p:cond delay="0"/>
                                  </p:stCondLst>
                                  <p:childTnLst>
                                    <p:animEffect transition="out" filter="wipe(left)">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22" presetClass="exit" presetSubtype="8" fill="hold" grpId="0" nodeType="withEffect">
                                  <p:stCondLst>
                                    <p:cond delay="0"/>
                                  </p:stCondLst>
                                  <p:childTnLst>
                                    <p:animEffect transition="out" filter="wipe(left)">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par>
                                <p:cTn id="91" presetID="22" presetClass="exit" presetSubtype="8" fill="hold" grpId="0" nodeType="withEffect">
                                  <p:stCondLst>
                                    <p:cond delay="0"/>
                                  </p:stCondLst>
                                  <p:childTnLst>
                                    <p:animEffect transition="out" filter="wipe(left)">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3" grpId="0" animBg="1"/>
      <p:bldP spid="13" grpId="1"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4" y="234434"/>
            <a:ext cx="936307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60000"/>
                    <a:lumOff val="40000"/>
                  </a:srgbClr>
                </a:solidFill>
                <a:effectLst/>
                <a:uLnTx/>
                <a:uFillTx/>
                <a:latin typeface="Arial"/>
                <a:ea typeface="+mn-ea"/>
                <a:cs typeface="Times New Roman" panose="02020603050405020304" pitchFamily="18" charset="0"/>
              </a:rPr>
              <a:t>DRCR Major </a:t>
            </a:r>
            <a:r>
              <a:rPr lang="en-US" sz="4400" b="1" dirty="0">
                <a:solidFill>
                  <a:srgbClr val="FFC000">
                    <a:lumMod val="60000"/>
                    <a:lumOff val="40000"/>
                  </a:srgbClr>
                </a:solidFill>
                <a:latin typeface="Arial"/>
                <a:cs typeface="Times New Roman" panose="02020603050405020304" pitchFamily="18" charset="0"/>
              </a:rPr>
              <a:t>DME</a:t>
            </a:r>
            <a:r>
              <a:rPr kumimoji="0" lang="en-US" sz="4400" b="1" i="0" u="none" strike="noStrike" kern="1200" cap="none" spc="0" normalizeH="0" baseline="0" noProof="0" dirty="0">
                <a:ln>
                  <a:noFill/>
                </a:ln>
                <a:solidFill>
                  <a:srgbClr val="FFC000">
                    <a:lumMod val="60000"/>
                    <a:lumOff val="40000"/>
                  </a:srgbClr>
                </a:solidFill>
                <a:effectLst/>
                <a:uLnTx/>
                <a:uFillTx/>
                <a:latin typeface="Arial"/>
                <a:ea typeface="+mn-ea"/>
                <a:cs typeface="Times New Roman" panose="02020603050405020304" pitchFamily="18" charset="0"/>
              </a:rPr>
              <a:t> Findings</a:t>
            </a:r>
            <a:endParaRPr kumimoji="0" lang="en-US" sz="4400" b="1" i="0" u="none" strike="noStrike" kern="1200" cap="none" spc="0" normalizeH="0" baseline="0" noProof="0" dirty="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B </a:t>
            </a:r>
          </a:p>
        </p:txBody>
      </p:sp>
      <p:grpSp>
        <p:nvGrpSpPr>
          <p:cNvPr id="16" name="Group 15">
            <a:extLst>
              <a:ext uri="{FF2B5EF4-FFF2-40B4-BE49-F238E27FC236}">
                <a16:creationId xmlns:a16="http://schemas.microsoft.com/office/drawing/2014/main" id="{D3B542FB-4544-79A5-C8EB-57288319CF10}"/>
              </a:ext>
            </a:extLst>
          </p:cNvPr>
          <p:cNvGrpSpPr/>
          <p:nvPr/>
        </p:nvGrpSpPr>
        <p:grpSpPr>
          <a:xfrm>
            <a:off x="1080339" y="2690654"/>
            <a:ext cx="15144851" cy="584775"/>
            <a:chOff x="1886725" y="2679413"/>
            <a:chExt cx="15144851" cy="584775"/>
          </a:xfrm>
        </p:grpSpPr>
        <p:sp>
          <p:nvSpPr>
            <p:cNvPr id="10" name="TextBox 9">
              <a:extLst>
                <a:ext uri="{FF2B5EF4-FFF2-40B4-BE49-F238E27FC236}">
                  <a16:creationId xmlns:a16="http://schemas.microsoft.com/office/drawing/2014/main" id="{7A43B963-DBFA-E8F2-E761-1FB1C066907B}"/>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2008</a:t>
              </a:r>
            </a:p>
          </p:txBody>
        </p:sp>
        <p:sp>
          <p:nvSpPr>
            <p:cNvPr id="11" name="TextBox 10">
              <a:extLst>
                <a:ext uri="{FF2B5EF4-FFF2-40B4-BE49-F238E27FC236}">
                  <a16:creationId xmlns:a16="http://schemas.microsoft.com/office/drawing/2014/main" id="{B7B20A20-D9F1-5B51-5A3A-281CB7474A79}"/>
                </a:ext>
              </a:extLst>
            </p:cNvPr>
            <p:cNvSpPr txBox="1"/>
            <p:nvPr/>
          </p:nvSpPr>
          <p:spPr>
            <a:xfrm>
              <a:off x="3796277"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2" name="TextBox 11">
              <a:extLst>
                <a:ext uri="{FF2B5EF4-FFF2-40B4-BE49-F238E27FC236}">
                  <a16:creationId xmlns:a16="http://schemas.microsoft.com/office/drawing/2014/main" id="{86255C2B-D5EB-DDCC-0B28-DC5DE9020F9D}"/>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3" name="TextBox 12">
              <a:extLst>
                <a:ext uri="{FF2B5EF4-FFF2-40B4-BE49-F238E27FC236}">
                  <a16:creationId xmlns:a16="http://schemas.microsoft.com/office/drawing/2014/main" id="{56FDE7EE-DA6E-A32A-E527-EF1AD3E47C3E}"/>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4" name="TextBox 13">
              <a:extLst>
                <a:ext uri="{FF2B5EF4-FFF2-40B4-BE49-F238E27FC236}">
                  <a16:creationId xmlns:a16="http://schemas.microsoft.com/office/drawing/2014/main" id="{38982FE3-F4D1-540A-5CF4-53262B82DE36}"/>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5" name="TextBox 14">
              <a:extLst>
                <a:ext uri="{FF2B5EF4-FFF2-40B4-BE49-F238E27FC236}">
                  <a16:creationId xmlns:a16="http://schemas.microsoft.com/office/drawing/2014/main" id="{BB9912AE-F4A8-D409-B1A3-8EC80123FC43}"/>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 name="TextBox 1">
              <a:extLst>
                <a:ext uri="{FF2B5EF4-FFF2-40B4-BE49-F238E27FC236}">
                  <a16:creationId xmlns:a16="http://schemas.microsoft.com/office/drawing/2014/main" id="{A1632804-C6C6-67D7-E063-F1A4FBAC4A77}"/>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3" name="TextBox 2">
              <a:extLst>
                <a:ext uri="{FF2B5EF4-FFF2-40B4-BE49-F238E27FC236}">
                  <a16:creationId xmlns:a16="http://schemas.microsoft.com/office/drawing/2014/main" id="{E55B41AF-D37E-ADE7-02C4-76F0A73DC22D}"/>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5" name="TextBox 4">
              <a:extLst>
                <a:ext uri="{FF2B5EF4-FFF2-40B4-BE49-F238E27FC236}">
                  <a16:creationId xmlns:a16="http://schemas.microsoft.com/office/drawing/2014/main" id="{BA20D064-FEE1-0516-9524-5208FACB7DD0}"/>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8" name="TextBox 17">
            <a:extLst>
              <a:ext uri="{FF2B5EF4-FFF2-40B4-BE49-F238E27FC236}">
                <a16:creationId xmlns:a16="http://schemas.microsoft.com/office/drawing/2014/main" id="{F7D578B2-BD3E-0F59-CC17-1C4D75CD340D}"/>
              </a:ext>
            </a:extLst>
          </p:cNvPr>
          <p:cNvSpPr txBox="1"/>
          <p:nvPr/>
        </p:nvSpPr>
        <p:spPr>
          <a:xfrm>
            <a:off x="3291481" y="4463660"/>
            <a:ext cx="8662394" cy="1569660"/>
          </a:xfrm>
          <a:prstGeom prst="rect">
            <a:avLst/>
          </a:prstGeom>
          <a:noFill/>
        </p:spPr>
        <p:txBody>
          <a:bodyPr wrap="square">
            <a:spAutoFit/>
          </a:bodyPr>
          <a:lstStyle/>
          <a:p>
            <a:pPr eaLnBrk="0" hangingPunct="0">
              <a:spcBef>
                <a:spcPct val="20000"/>
              </a:spcBef>
              <a:buClr>
                <a:srgbClr val="FFFF00"/>
              </a:buClr>
              <a:defRPr/>
            </a:pPr>
            <a:r>
              <a:rPr lang="en-US" sz="2400">
                <a:latin typeface="Aptos" panose="020B0004020202020204" pitchFamily="34" charset="0"/>
              </a:rPr>
              <a:t>Diabetic Retinopathy Clinical Research Network. </a:t>
            </a:r>
            <a:r>
              <a:rPr lang="en-US" sz="2400" b="1">
                <a:latin typeface="Aptos" panose="020B0004020202020204" pitchFamily="34" charset="0"/>
              </a:rPr>
              <a:t>A randomized trial comparing intravitreal triamcinolone acetonide and focal/grid photocoagulation for diabetic macular edema. </a:t>
            </a:r>
            <a:r>
              <a:rPr lang="en-US" sz="2400">
                <a:latin typeface="Aptos" panose="020B0004020202020204" pitchFamily="34" charset="0"/>
              </a:rPr>
              <a:t>Ophthalmology.2008 Sep;115(9):1447-9.e1-10</a:t>
            </a:r>
            <a:endParaRPr lang="en-US" sz="2400" b="1" kern="0">
              <a:solidFill>
                <a:srgbClr val="FFFFFF"/>
              </a:solidFill>
              <a:latin typeface="Aptos" panose="020B0004020202020204" pitchFamily="34" charset="0"/>
            </a:endParaRPr>
          </a:p>
        </p:txBody>
      </p:sp>
    </p:spTree>
    <p:extLst>
      <p:ext uri="{BB962C8B-B14F-4D97-AF65-F5344CB8AC3E}">
        <p14:creationId xmlns:p14="http://schemas.microsoft.com/office/powerpoint/2010/main" val="7697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02D3-FD5C-1B84-0294-5246AB34E736}"/>
              </a:ext>
            </a:extLst>
          </p:cNvPr>
          <p:cNvSpPr>
            <a:spLocks noGrp="1"/>
          </p:cNvSpPr>
          <p:nvPr>
            <p:ph type="title"/>
          </p:nvPr>
        </p:nvSpPr>
        <p:spPr/>
        <p:txBody>
          <a:bodyPr/>
          <a:lstStyle/>
          <a:p>
            <a:r>
              <a:rPr lang="en-US" dirty="0"/>
              <a:t>Financial Disclosures</a:t>
            </a:r>
          </a:p>
        </p:txBody>
      </p:sp>
      <p:sp>
        <p:nvSpPr>
          <p:cNvPr id="3" name="Content Placeholder 2">
            <a:extLst>
              <a:ext uri="{FF2B5EF4-FFF2-40B4-BE49-F238E27FC236}">
                <a16:creationId xmlns:a16="http://schemas.microsoft.com/office/drawing/2014/main" id="{35EDBF0E-DB20-9E56-7F4D-1D2095BABD77}"/>
              </a:ext>
            </a:extLst>
          </p:cNvPr>
          <p:cNvSpPr>
            <a:spLocks noGrp="1"/>
          </p:cNvSpPr>
          <p:nvPr>
            <p:ph idx="1"/>
          </p:nvPr>
        </p:nvSpPr>
        <p:spPr/>
        <p:txBody>
          <a:bodyPr/>
          <a:lstStyle/>
          <a:p>
            <a:r>
              <a:rPr lang="en-US" dirty="0"/>
              <a:t>None relevant, unless otherwise specified by the individual speaker</a:t>
            </a:r>
          </a:p>
        </p:txBody>
      </p:sp>
    </p:spTree>
    <p:extLst>
      <p:ext uri="{BB962C8B-B14F-4D97-AF65-F5344CB8AC3E}">
        <p14:creationId xmlns:p14="http://schemas.microsoft.com/office/powerpoint/2010/main" val="24051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Down 14">
            <a:extLst>
              <a:ext uri="{FF2B5EF4-FFF2-40B4-BE49-F238E27FC236}">
                <a16:creationId xmlns:a16="http://schemas.microsoft.com/office/drawing/2014/main" id="{E010FD5D-2BCA-BE47-A6FE-9F567E240520}"/>
              </a:ext>
            </a:extLst>
          </p:cNvPr>
          <p:cNvSpPr/>
          <p:nvPr/>
        </p:nvSpPr>
        <p:spPr>
          <a:xfrm>
            <a:off x="7396371" y="4513732"/>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6CEAF96F-51BA-380D-4AD0-6E683CDAFB95}"/>
              </a:ext>
            </a:extLst>
          </p:cNvPr>
          <p:cNvSpPr/>
          <p:nvPr/>
        </p:nvSpPr>
        <p:spPr>
          <a:xfrm>
            <a:off x="1276350" y="4558880"/>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222" y="27754"/>
            <a:ext cx="11267555" cy="1326321"/>
          </a:xfrm>
        </p:spPr>
        <p:txBody>
          <a:bodyPr>
            <a:normAutofit/>
          </a:bodyPr>
          <a:lstStyle/>
          <a:p>
            <a:pPr>
              <a:defRPr/>
            </a:pPr>
            <a:r>
              <a:rPr lang="en-US"/>
              <a:t>Study Design: Protocol B</a:t>
            </a:r>
            <a:endParaRPr lang="en-US" sz="3200"/>
          </a:p>
        </p:txBody>
      </p:sp>
      <p:sp>
        <p:nvSpPr>
          <p:cNvPr id="8" name="Text Box 14"/>
          <p:cNvSpPr txBox="1">
            <a:spLocks noChangeArrowheads="1"/>
          </p:cNvSpPr>
          <p:nvPr/>
        </p:nvSpPr>
        <p:spPr bwMode="auto">
          <a:xfrm>
            <a:off x="988012" y="2661275"/>
            <a:ext cx="7245328" cy="1877437"/>
          </a:xfrm>
          <a:prstGeom prst="rect">
            <a:avLst/>
          </a:prstGeom>
          <a:solidFill>
            <a:schemeClr val="bg1"/>
          </a:solidFill>
          <a:ln w="25400">
            <a:solidFill>
              <a:srgbClr val="FFFFFF"/>
            </a:solidFill>
            <a:miter lim="800000"/>
            <a:headEnd/>
            <a:tailEnd/>
          </a:ln>
        </p:spPr>
        <p:txBody>
          <a:bodyPr wrap="square">
            <a:spAutoFit/>
          </a:bodyPr>
          <a:lstStyle/>
          <a:p>
            <a:pPr marL="342900" marR="0" lvl="1" indent="-342900" algn="l" defTabSz="914400" rtl="0" eaLnBrk="1" fontAlgn="auto" latinLnBrk="0" hangingPunct="1">
              <a:lnSpc>
                <a:spcPct val="100000"/>
              </a:lnSpc>
              <a:spcBef>
                <a:spcPts val="600"/>
              </a:spcBef>
              <a:spcAft>
                <a:spcPts val="0"/>
              </a:spcAft>
              <a:buClr>
                <a:schemeClr val="accent2">
                  <a:lumMod val="60000"/>
                  <a:lumOff val="40000"/>
                </a:schemeClr>
              </a:buClr>
              <a:buSzTx/>
              <a:buFont typeface="Wingdings" panose="05000000000000000000" pitchFamily="2" charset="2"/>
              <a:buChar char="Ø"/>
              <a:tabLst/>
              <a:defRPr/>
            </a:pPr>
            <a:r>
              <a:rPr lang="en-US" sz="2000" b="1">
                <a:latin typeface="Arial"/>
                <a:cs typeface="Arial"/>
              </a:rPr>
              <a:t>Inclusion Criteria:</a:t>
            </a:r>
          </a:p>
          <a:p>
            <a:pPr marL="800100" lvl="1" indent="-342900">
              <a:spcBef>
                <a:spcPct val="20000"/>
              </a:spcBef>
              <a:buClr>
                <a:schemeClr val="accent2">
                  <a:lumMod val="60000"/>
                  <a:lumOff val="40000"/>
                </a:schemeClr>
              </a:buClr>
              <a:buFont typeface="Arial" panose="020B0604020202020204" pitchFamily="34" charset="0"/>
              <a:buChar char="•"/>
              <a:defRPr/>
            </a:pPr>
            <a:r>
              <a:rPr lang="en-US" sz="2000" b="1">
                <a:latin typeface="Arial"/>
                <a:cs typeface="Arial"/>
              </a:rPr>
              <a:t>Adults with VA 20/40 to 20/320 </a:t>
            </a:r>
          </a:p>
          <a:p>
            <a:pPr marL="800100" lvl="1" indent="-342900">
              <a:spcBef>
                <a:spcPct val="20000"/>
              </a:spcBef>
              <a:buClr>
                <a:schemeClr val="accent2">
                  <a:lumMod val="60000"/>
                  <a:lumOff val="40000"/>
                </a:schemeClr>
              </a:buClr>
              <a:buFont typeface="Arial" panose="020B0604020202020204" pitchFamily="34" charset="0"/>
              <a:buChar char="•"/>
              <a:defRPr/>
            </a:pPr>
            <a:r>
              <a:rPr lang="en-US" sz="2000" b="1">
                <a:latin typeface="Arial"/>
                <a:cs typeface="Arial"/>
              </a:rPr>
              <a:t>And CSF ≥ 250 µm</a:t>
            </a:r>
          </a:p>
          <a:p>
            <a:pPr marL="342900" lvl="1" indent="-342900">
              <a:spcBef>
                <a:spcPct val="20000"/>
              </a:spcBef>
              <a:buClr>
                <a:schemeClr val="accent2">
                  <a:lumMod val="60000"/>
                  <a:lumOff val="40000"/>
                </a:schemeClr>
              </a:buClr>
              <a:buFont typeface="Wingdings" panose="05000000000000000000" pitchFamily="2" charset="2"/>
              <a:buChar char="Ø"/>
              <a:defRPr/>
            </a:pPr>
            <a:r>
              <a:rPr lang="en-US" sz="2000" b="1">
                <a:latin typeface="Arial"/>
                <a:cs typeface="Arial"/>
              </a:rPr>
              <a:t>Visits every 4 months through 3 years</a:t>
            </a:r>
          </a:p>
          <a:p>
            <a:pPr marL="342900" indent="-342900">
              <a:spcBef>
                <a:spcPct val="20000"/>
              </a:spcBef>
              <a:buClr>
                <a:schemeClr val="accent2">
                  <a:lumMod val="60000"/>
                  <a:lumOff val="40000"/>
                </a:schemeClr>
              </a:buClr>
              <a:buFont typeface="Wingdings" panose="05000000000000000000" pitchFamily="2" charset="2"/>
              <a:buChar char="Ø"/>
              <a:defRPr/>
            </a:pPr>
            <a:r>
              <a:rPr lang="en-US" sz="2000" b="1">
                <a:latin typeface="Arial"/>
                <a:cs typeface="Arial"/>
              </a:rPr>
              <a:t>Primary outcome at 2 years</a:t>
            </a:r>
          </a:p>
        </p:txBody>
      </p:sp>
      <p:sp>
        <p:nvSpPr>
          <p:cNvPr id="3" name="TextBox 2">
            <a:extLst>
              <a:ext uri="{FF2B5EF4-FFF2-40B4-BE49-F238E27FC236}">
                <a16:creationId xmlns:a16="http://schemas.microsoft.com/office/drawing/2014/main" id="{951416B6-641F-8C42-91B0-0CCB61B51E91}"/>
              </a:ext>
            </a:extLst>
          </p:cNvPr>
          <p:cNvSpPr txBox="1"/>
          <p:nvPr/>
        </p:nvSpPr>
        <p:spPr>
          <a:xfrm>
            <a:off x="1013458" y="1672880"/>
            <a:ext cx="7194436" cy="707886"/>
          </a:xfrm>
          <a:prstGeom prst="rect">
            <a:avLst/>
          </a:prstGeom>
          <a:solidFill>
            <a:schemeClr val="bg1"/>
          </a:solidFill>
          <a:ln>
            <a:solidFill>
              <a:schemeClr val="tx1"/>
            </a:solidFill>
          </a:ln>
        </p:spPr>
        <p:txBody>
          <a:bodyPr wrap="square" lIns="91440" tIns="45720" rIns="91440" bIns="45720" rtlCol="0" anchor="t">
            <a:spAutoFit/>
          </a:bodyPr>
          <a:lstStyle/>
          <a:p>
            <a:pPr lvl="0" algn="ctr">
              <a:buClr>
                <a:schemeClr val="accent3"/>
              </a:buClr>
              <a:defRPr/>
            </a:pPr>
            <a:r>
              <a:rPr lang="en-US" sz="2000" b="1">
                <a:latin typeface="Arial"/>
                <a:cs typeface="Arial"/>
              </a:rPr>
              <a:t>Multicenter, randomized trial </a:t>
            </a:r>
          </a:p>
          <a:p>
            <a:pPr lvl="0" algn="ctr">
              <a:buClr>
                <a:schemeClr val="accent3"/>
              </a:buClr>
              <a:defRPr/>
            </a:pPr>
            <a:r>
              <a:rPr lang="en-US" sz="2000" b="1">
                <a:latin typeface="Arial"/>
                <a:cs typeface="Arial"/>
              </a:rPr>
              <a:t>(840 eyes, 693 participants)</a:t>
            </a:r>
          </a:p>
        </p:txBody>
      </p:sp>
      <p:sp>
        <p:nvSpPr>
          <p:cNvPr id="4" name="Rectangle 3">
            <a:extLst>
              <a:ext uri="{FF2B5EF4-FFF2-40B4-BE49-F238E27FC236}">
                <a16:creationId xmlns:a16="http://schemas.microsoft.com/office/drawing/2014/main" id="{1826D764-44D5-C672-295A-F54A78128BAD}"/>
              </a:ext>
            </a:extLst>
          </p:cNvPr>
          <p:cNvSpPr>
            <a:spLocks noChangeArrowheads="1"/>
          </p:cNvSpPr>
          <p:nvPr/>
        </p:nvSpPr>
        <p:spPr bwMode="auto">
          <a:xfrm>
            <a:off x="281355" y="5240031"/>
            <a:ext cx="2668153" cy="981965"/>
          </a:xfrm>
          <a:prstGeom prst="rect">
            <a:avLst/>
          </a:prstGeom>
          <a:solidFill>
            <a:srgbClr val="00FFFF"/>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lvl="0" algn="ctr" defTabSz="914400">
              <a:spcBef>
                <a:spcPts val="1200"/>
              </a:spcBef>
              <a:buClr>
                <a:schemeClr val="bg1"/>
              </a:buClr>
              <a:defRPr/>
            </a:pPr>
            <a:r>
              <a:rPr lang="en-US" sz="2000" b="1">
                <a:solidFill>
                  <a:schemeClr val="bg1"/>
                </a:solidFill>
                <a:latin typeface="Arial" pitchFamily="34" charset="0"/>
                <a:cs typeface="Arial" pitchFamily="34" charset="0"/>
              </a:rPr>
              <a:t>Laser (N = 330)</a:t>
            </a:r>
          </a:p>
        </p:txBody>
      </p:sp>
      <p:sp>
        <p:nvSpPr>
          <p:cNvPr id="5" name="Rectangle 4">
            <a:extLst>
              <a:ext uri="{FF2B5EF4-FFF2-40B4-BE49-F238E27FC236}">
                <a16:creationId xmlns:a16="http://schemas.microsoft.com/office/drawing/2014/main" id="{F8218A30-4C7A-6B36-4B65-1B1E4A1EC389}"/>
              </a:ext>
            </a:extLst>
          </p:cNvPr>
          <p:cNvSpPr>
            <a:spLocks noChangeArrowheads="1"/>
          </p:cNvSpPr>
          <p:nvPr/>
        </p:nvSpPr>
        <p:spPr bwMode="auto">
          <a:xfrm>
            <a:off x="3276600" y="5240030"/>
            <a:ext cx="2668153" cy="981965"/>
          </a:xfrm>
          <a:prstGeom prst="rect">
            <a:avLst/>
          </a:prstGeom>
          <a:solidFill>
            <a:srgbClr val="FF9933"/>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lvl="0" algn="ctr" defTabSz="914400">
              <a:spcBef>
                <a:spcPts val="1200"/>
              </a:spcBef>
              <a:buClr>
                <a:schemeClr val="bg1"/>
              </a:buClr>
              <a:defRPr/>
            </a:pPr>
            <a:r>
              <a:rPr lang="en-US" sz="2000" b="1">
                <a:solidFill>
                  <a:schemeClr val="bg1"/>
                </a:solidFill>
                <a:latin typeface="Arial" pitchFamily="34" charset="0"/>
                <a:cs typeface="Arial" pitchFamily="34" charset="0"/>
              </a:rPr>
              <a:t>1 mg Intravitreal Triamcinolone          (N = 256)</a:t>
            </a:r>
          </a:p>
        </p:txBody>
      </p:sp>
      <p:sp>
        <p:nvSpPr>
          <p:cNvPr id="7" name="Rectangle 6">
            <a:extLst>
              <a:ext uri="{FF2B5EF4-FFF2-40B4-BE49-F238E27FC236}">
                <a16:creationId xmlns:a16="http://schemas.microsoft.com/office/drawing/2014/main" id="{690413A4-4233-FA81-E09C-913657010D09}"/>
              </a:ext>
            </a:extLst>
          </p:cNvPr>
          <p:cNvSpPr>
            <a:spLocks noChangeArrowheads="1"/>
          </p:cNvSpPr>
          <p:nvPr/>
        </p:nvSpPr>
        <p:spPr bwMode="auto">
          <a:xfrm>
            <a:off x="6271845" y="5240029"/>
            <a:ext cx="2668153" cy="981965"/>
          </a:xfrm>
          <a:prstGeom prst="rect">
            <a:avLst/>
          </a:prstGeom>
          <a:solidFill>
            <a:srgbClr val="FFFF00"/>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nchorCtr="1">
            <a:noAutofit/>
          </a:bodyPr>
          <a:lstStyle/>
          <a:p>
            <a:pPr lvl="0" algn="ctr" defTabSz="914400">
              <a:spcBef>
                <a:spcPts val="1200"/>
              </a:spcBef>
              <a:buClr>
                <a:schemeClr val="bg1"/>
              </a:buClr>
              <a:defRPr/>
            </a:pPr>
            <a:r>
              <a:rPr lang="en-US" sz="2000" b="1">
                <a:solidFill>
                  <a:schemeClr val="bg1"/>
                </a:solidFill>
                <a:latin typeface="Arial" pitchFamily="34" charset="0"/>
                <a:cs typeface="Arial" pitchFamily="34" charset="0"/>
              </a:rPr>
              <a:t>4 mg Intravitreal Triamcinolone        (N = 254)</a:t>
            </a:r>
          </a:p>
        </p:txBody>
      </p:sp>
      <p:sp>
        <p:nvSpPr>
          <p:cNvPr id="9" name="Rectangle 11">
            <a:extLst>
              <a:ext uri="{FF2B5EF4-FFF2-40B4-BE49-F238E27FC236}">
                <a16:creationId xmlns:a16="http://schemas.microsoft.com/office/drawing/2014/main" id="{F9BB96E7-E37F-3999-1020-B31D5D039D39}"/>
              </a:ext>
            </a:extLst>
          </p:cNvPr>
          <p:cNvSpPr>
            <a:spLocks noChangeArrowheads="1"/>
          </p:cNvSpPr>
          <p:nvPr/>
        </p:nvSpPr>
        <p:spPr bwMode="auto">
          <a:xfrm>
            <a:off x="9121184" y="2250556"/>
            <a:ext cx="2316754" cy="230832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algn="ctr" eaLnBrk="0" hangingPunct="0">
              <a:defRPr/>
            </a:pPr>
            <a:r>
              <a:rPr lang="en-US" sz="2400" b="1">
                <a:solidFill>
                  <a:schemeClr val="bg2"/>
                </a:solidFill>
                <a:latin typeface="Arial" pitchFamily="34" charset="0"/>
                <a:cs typeface="Arial" pitchFamily="34" charset="0"/>
              </a:rPr>
              <a:t>Primary outcome: Mean change in visual acuity at 2 Years</a:t>
            </a:r>
          </a:p>
        </p:txBody>
      </p:sp>
      <p:sp>
        <p:nvSpPr>
          <p:cNvPr id="14" name="Arrow: Down 13">
            <a:extLst>
              <a:ext uri="{FF2B5EF4-FFF2-40B4-BE49-F238E27FC236}">
                <a16:creationId xmlns:a16="http://schemas.microsoft.com/office/drawing/2014/main" id="{CCAFBD0F-FBC0-992D-8F22-BADC46D31276}"/>
              </a:ext>
            </a:extLst>
          </p:cNvPr>
          <p:cNvSpPr/>
          <p:nvPr/>
        </p:nvSpPr>
        <p:spPr>
          <a:xfrm>
            <a:off x="4401126" y="4558880"/>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08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40">
            <a:extLst>
              <a:ext uri="{FF2B5EF4-FFF2-40B4-BE49-F238E27FC236}">
                <a16:creationId xmlns:a16="http://schemas.microsoft.com/office/drawing/2014/main" id="{8371D25B-3EE6-5A17-F996-ED5D0107C379}"/>
              </a:ext>
            </a:extLst>
          </p:cNvPr>
          <p:cNvGraphicFramePr>
            <a:graphicFrameLocks/>
          </p:cNvGraphicFramePr>
          <p:nvPr/>
        </p:nvGraphicFramePr>
        <p:xfrm>
          <a:off x="1943100" y="1752600"/>
          <a:ext cx="8305800" cy="1395667"/>
        </p:xfrm>
        <a:graphic>
          <a:graphicData uri="http://schemas.openxmlformats.org/drawingml/2006/table">
            <a:tbl>
              <a:tblPr/>
              <a:tblGrid>
                <a:gridCol w="2771775">
                  <a:extLst>
                    <a:ext uri="{9D8B030D-6E8A-4147-A177-3AD203B41FA5}">
                      <a16:colId xmlns:a16="http://schemas.microsoft.com/office/drawing/2014/main" val="20000"/>
                    </a:ext>
                  </a:extLst>
                </a:gridCol>
                <a:gridCol w="1671638">
                  <a:extLst>
                    <a:ext uri="{9D8B030D-6E8A-4147-A177-3AD203B41FA5}">
                      <a16:colId xmlns:a16="http://schemas.microsoft.com/office/drawing/2014/main" val="20001"/>
                    </a:ext>
                  </a:extLst>
                </a:gridCol>
                <a:gridCol w="2093912">
                  <a:extLst>
                    <a:ext uri="{9D8B030D-6E8A-4147-A177-3AD203B41FA5}">
                      <a16:colId xmlns:a16="http://schemas.microsoft.com/office/drawing/2014/main" val="20002"/>
                    </a:ext>
                  </a:extLst>
                </a:gridCol>
                <a:gridCol w="1768475">
                  <a:extLst>
                    <a:ext uri="{9D8B030D-6E8A-4147-A177-3AD203B41FA5}">
                      <a16:colId xmlns:a16="http://schemas.microsoft.com/office/drawing/2014/main" val="20003"/>
                    </a:ext>
                  </a:extLst>
                </a:gridCol>
              </a:tblGrid>
              <a:tr h="895780">
                <a:tc rowSpan="2">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Mean Change in VA (letter score) </a:t>
                      </a:r>
                    </a:p>
                  </a:txBody>
                  <a:tcPr marT="45681" marB="4568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Laser</a:t>
                      </a:r>
                    </a:p>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N = 330</a:t>
                      </a:r>
                    </a:p>
                  </a:txBody>
                  <a:tcPr marT="45681" marB="456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1-mg</a:t>
                      </a:r>
                    </a:p>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N = 256</a:t>
                      </a:r>
                    </a:p>
                  </a:txBody>
                  <a:tcPr marT="45681" marB="456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4-mg</a:t>
                      </a:r>
                    </a:p>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N = 254</a:t>
                      </a:r>
                    </a:p>
                  </a:txBody>
                  <a:tcPr marT="45681" marB="456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499633">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+1</a:t>
                      </a:r>
                    </a:p>
                  </a:txBody>
                  <a:tcPr marT="45681" marB="456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-2 </a:t>
                      </a:r>
                    </a:p>
                  </a:txBody>
                  <a:tcPr marT="45681" marB="456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dirty="0">
                          <a:ln>
                            <a:noFill/>
                          </a:ln>
                          <a:solidFill>
                            <a:schemeClr val="tx1"/>
                          </a:solidFill>
                          <a:effectLst/>
                          <a:latin typeface="Arial" charset="0"/>
                        </a:rPr>
                        <a:t>-3 </a:t>
                      </a:r>
                    </a:p>
                  </a:txBody>
                  <a:tcPr marT="45681" marB="456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bl>
          </a:graphicData>
        </a:graphic>
      </p:graphicFrame>
      <p:graphicFrame>
        <p:nvGraphicFramePr>
          <p:cNvPr id="4" name="Group 41">
            <a:extLst>
              <a:ext uri="{FF2B5EF4-FFF2-40B4-BE49-F238E27FC236}">
                <a16:creationId xmlns:a16="http://schemas.microsoft.com/office/drawing/2014/main" id="{9A0FD402-4144-7AD2-1D45-E7EA6692AFEB}"/>
              </a:ext>
            </a:extLst>
          </p:cNvPr>
          <p:cNvGraphicFramePr>
            <a:graphicFrameLocks/>
          </p:cNvGraphicFramePr>
          <p:nvPr/>
        </p:nvGraphicFramePr>
        <p:xfrm>
          <a:off x="1943100" y="3352800"/>
          <a:ext cx="8305800" cy="2300431"/>
        </p:xfrm>
        <a:graphic>
          <a:graphicData uri="http://schemas.openxmlformats.org/drawingml/2006/table">
            <a:tbl>
              <a:tblPr/>
              <a:tblGrid>
                <a:gridCol w="2743200">
                  <a:extLst>
                    <a:ext uri="{9D8B030D-6E8A-4147-A177-3AD203B41FA5}">
                      <a16:colId xmlns:a16="http://schemas.microsoft.com/office/drawing/2014/main" val="20000"/>
                    </a:ext>
                  </a:extLst>
                </a:gridCol>
                <a:gridCol w="3411538">
                  <a:extLst>
                    <a:ext uri="{9D8B030D-6E8A-4147-A177-3AD203B41FA5}">
                      <a16:colId xmlns:a16="http://schemas.microsoft.com/office/drawing/2014/main" val="20001"/>
                    </a:ext>
                  </a:extLst>
                </a:gridCol>
                <a:gridCol w="2151062">
                  <a:extLst>
                    <a:ext uri="{9D8B030D-6E8A-4147-A177-3AD203B41FA5}">
                      <a16:colId xmlns:a16="http://schemas.microsoft.com/office/drawing/2014/main" val="20002"/>
                    </a:ext>
                  </a:extLst>
                </a:gridCol>
              </a:tblGrid>
              <a:tr h="822826">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Pairwise Comparisons</a:t>
                      </a: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Mean Difference*</a:t>
                      </a:r>
                    </a:p>
                  </a:txBody>
                  <a:tcPr marT="45701" marB="4570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1" u="none" strike="noStrike" cap="none" normalizeH="0" baseline="0">
                          <a:ln>
                            <a:noFill/>
                          </a:ln>
                          <a:solidFill>
                            <a:schemeClr val="tx1"/>
                          </a:solidFill>
                          <a:effectLst/>
                          <a:latin typeface="Arial" charset="0"/>
                        </a:rPr>
                        <a:t>P</a:t>
                      </a:r>
                      <a:r>
                        <a:rPr kumimoji="0" lang="en-US" sz="2400" b="1" i="0" u="none" strike="noStrike" cap="none" normalizeH="0" baseline="0">
                          <a:ln>
                            <a:noFill/>
                          </a:ln>
                          <a:solidFill>
                            <a:schemeClr val="tx1"/>
                          </a:solidFill>
                          <a:effectLst/>
                          <a:latin typeface="Arial" charset="0"/>
                        </a:rPr>
                        <a:t> value*</a:t>
                      </a:r>
                    </a:p>
                  </a:txBody>
                  <a:tcPr marT="45701" marB="4570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457114">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Laser vs. 1 mg</a:t>
                      </a: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+3.5 letters</a:t>
                      </a:r>
                    </a:p>
                  </a:txBody>
                  <a:tcPr marT="45701" marB="4570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0.02</a:t>
                      </a:r>
                    </a:p>
                  </a:txBody>
                  <a:tcPr marT="45701" marB="4570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extLst>
                  <a:ext uri="{0D108BD9-81ED-4DB2-BD59-A6C34878D82A}">
                    <a16:rowId xmlns:a16="http://schemas.microsoft.com/office/drawing/2014/main" val="10001"/>
                  </a:ext>
                </a:extLst>
              </a:tr>
              <a:tr h="485577">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Laser vs. 4 mg</a:t>
                      </a: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+4.6 letters</a:t>
                      </a:r>
                    </a:p>
                  </a:txBody>
                  <a:tcPr marT="45701" marB="4570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0.002</a:t>
                      </a:r>
                    </a:p>
                  </a:txBody>
                  <a:tcPr marT="45701" marB="4570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solidFill>
                  </a:tcPr>
                </a:tc>
                <a:extLst>
                  <a:ext uri="{0D108BD9-81ED-4DB2-BD59-A6C34878D82A}">
                    <a16:rowId xmlns:a16="http://schemas.microsoft.com/office/drawing/2014/main" val="10002"/>
                  </a:ext>
                </a:extLst>
              </a:tr>
              <a:tr h="534770">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1 mg vs. 4 mg</a:t>
                      </a: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+1.1 letters</a:t>
                      </a:r>
                    </a:p>
                  </a:txBody>
                  <a:tcPr marT="45701" marB="45701"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 typeface="Wingdings" pitchFamily="2" charset="2"/>
                        <a:buNone/>
                        <a:tabLst/>
                      </a:pPr>
                      <a:r>
                        <a:rPr kumimoji="0" lang="en-US" sz="2400" b="1" i="0" u="none" strike="noStrike" cap="none" normalizeH="0" baseline="0">
                          <a:ln>
                            <a:noFill/>
                          </a:ln>
                          <a:solidFill>
                            <a:schemeClr val="tx1"/>
                          </a:solidFill>
                          <a:effectLst/>
                          <a:latin typeface="Arial" charset="0"/>
                        </a:rPr>
                        <a:t>0.49</a:t>
                      </a:r>
                    </a:p>
                  </a:txBody>
                  <a:tcPr marT="45701" marB="45701"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bl>
          </a:graphicData>
        </a:graphic>
      </p:graphicFrame>
      <p:sp>
        <p:nvSpPr>
          <p:cNvPr id="5" name="TextBox 5">
            <a:extLst>
              <a:ext uri="{FF2B5EF4-FFF2-40B4-BE49-F238E27FC236}">
                <a16:creationId xmlns:a16="http://schemas.microsoft.com/office/drawing/2014/main" id="{35C54D57-8FE6-501D-69C3-5F19E5F91509}"/>
              </a:ext>
            </a:extLst>
          </p:cNvPr>
          <p:cNvSpPr txBox="1">
            <a:spLocks noChangeArrowheads="1"/>
          </p:cNvSpPr>
          <p:nvPr/>
        </p:nvSpPr>
        <p:spPr bwMode="auto">
          <a:xfrm>
            <a:off x="1638300" y="579120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0"/>
              </a:spcBef>
              <a:buClrTx/>
              <a:buFontTx/>
              <a:buNone/>
            </a:pPr>
            <a:r>
              <a:rPr lang="en-US" altLang="en-US" sz="1800"/>
              <a:t>*</a:t>
            </a:r>
            <a:r>
              <a:rPr lang="en-US" altLang="en-US" sz="1800">
                <a:solidFill>
                  <a:srgbClr val="FFFFFF"/>
                </a:solidFill>
              </a:rPr>
              <a:t> Adjusted for baseline VA and prior focal/grid laser</a:t>
            </a:r>
          </a:p>
        </p:txBody>
      </p:sp>
      <p:sp>
        <p:nvSpPr>
          <p:cNvPr id="6" name="Title 1">
            <a:extLst>
              <a:ext uri="{FF2B5EF4-FFF2-40B4-BE49-F238E27FC236}">
                <a16:creationId xmlns:a16="http://schemas.microsoft.com/office/drawing/2014/main" id="{BBAB0F60-992F-B53D-FC8B-246C62EEBE14}"/>
              </a:ext>
            </a:extLst>
          </p:cNvPr>
          <p:cNvSpPr>
            <a:spLocks noGrp="1"/>
          </p:cNvSpPr>
          <p:nvPr>
            <p:ph type="title"/>
          </p:nvPr>
        </p:nvSpPr>
        <p:spPr>
          <a:xfrm>
            <a:off x="457198" y="7154"/>
            <a:ext cx="11267555" cy="1326321"/>
          </a:xfrm>
        </p:spPr>
        <p:txBody>
          <a:bodyPr>
            <a:normAutofit/>
          </a:bodyPr>
          <a:lstStyle/>
          <a:p>
            <a:r>
              <a:rPr lang="en-US"/>
              <a:t>Protocol B Primary Outcome:</a:t>
            </a:r>
            <a:br>
              <a:rPr lang="en-US"/>
            </a:br>
            <a:r>
              <a:rPr lang="en-US"/>
              <a:t>Mean Change in Visual Acuity at 2 Years</a:t>
            </a:r>
          </a:p>
        </p:txBody>
      </p:sp>
    </p:spTree>
    <p:extLst>
      <p:ext uri="{BB962C8B-B14F-4D97-AF65-F5344CB8AC3E}">
        <p14:creationId xmlns:p14="http://schemas.microsoft.com/office/powerpoint/2010/main" val="11425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5D23B-8FB9-4AA2-60E1-06F235DFC7F2}"/>
              </a:ext>
            </a:extLst>
          </p:cNvPr>
          <p:cNvSpPr>
            <a:spLocks noGrp="1"/>
          </p:cNvSpPr>
          <p:nvPr>
            <p:ph type="title"/>
          </p:nvPr>
        </p:nvSpPr>
        <p:spPr/>
        <p:txBody>
          <a:bodyPr/>
          <a:lstStyle/>
          <a:p>
            <a:r>
              <a:rPr lang="en-US"/>
              <a:t>Protocol B Mean VA Over 3 Years: All Eyes</a:t>
            </a:r>
          </a:p>
        </p:txBody>
      </p:sp>
      <p:graphicFrame>
        <p:nvGraphicFramePr>
          <p:cNvPr id="11" name="Content Placeholder 10">
            <a:extLst>
              <a:ext uri="{FF2B5EF4-FFF2-40B4-BE49-F238E27FC236}">
                <a16:creationId xmlns:a16="http://schemas.microsoft.com/office/drawing/2014/main" id="{CDA46D8D-6B44-513E-18EE-F926F45A1B22}"/>
              </a:ext>
            </a:extLst>
          </p:cNvPr>
          <p:cNvGraphicFramePr>
            <a:graphicFrameLocks noGrp="1"/>
          </p:cNvGraphicFramePr>
          <p:nvPr>
            <p:ph idx="1"/>
          </p:nvPr>
        </p:nvGraphicFramePr>
        <p:xfrm>
          <a:off x="952500" y="1676400"/>
          <a:ext cx="10972800" cy="487680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AF957E50-95A2-EAB8-B62E-E7351830CB5A}"/>
              </a:ext>
            </a:extLst>
          </p:cNvPr>
          <p:cNvGrpSpPr/>
          <p:nvPr/>
        </p:nvGrpSpPr>
        <p:grpSpPr>
          <a:xfrm>
            <a:off x="1577975" y="2190750"/>
            <a:ext cx="990600" cy="3680599"/>
            <a:chOff x="2320925" y="1371600"/>
            <a:chExt cx="990600" cy="3680599"/>
          </a:xfrm>
        </p:grpSpPr>
        <p:sp>
          <p:nvSpPr>
            <p:cNvPr id="3" name="Text Box 41">
              <a:extLst>
                <a:ext uri="{FF2B5EF4-FFF2-40B4-BE49-F238E27FC236}">
                  <a16:creationId xmlns:a16="http://schemas.microsoft.com/office/drawing/2014/main" id="{94C71C96-BA3E-7E44-E98C-6C7FD2412E09}"/>
                </a:ext>
              </a:extLst>
            </p:cNvPr>
            <p:cNvSpPr txBox="1">
              <a:spLocks noChangeArrowheads="1"/>
            </p:cNvSpPr>
            <p:nvPr/>
          </p:nvSpPr>
          <p:spPr bwMode="auto">
            <a:xfrm>
              <a:off x="2320925" y="47752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50000"/>
                </a:spcBef>
                <a:buClrTx/>
                <a:buFontTx/>
                <a:buNone/>
              </a:pPr>
              <a:r>
                <a:rPr lang="en-US" altLang="en-US" sz="1200">
                  <a:solidFill>
                    <a:srgbClr val="FFFFFF"/>
                  </a:solidFill>
                </a:rPr>
                <a:t>20/80</a:t>
              </a:r>
            </a:p>
          </p:txBody>
        </p:sp>
        <p:sp>
          <p:nvSpPr>
            <p:cNvPr id="4" name="Text Box 40">
              <a:extLst>
                <a:ext uri="{FF2B5EF4-FFF2-40B4-BE49-F238E27FC236}">
                  <a16:creationId xmlns:a16="http://schemas.microsoft.com/office/drawing/2014/main" id="{E5891EEB-7A15-38CF-C8AF-FC92000E7CC6}"/>
                </a:ext>
              </a:extLst>
            </p:cNvPr>
            <p:cNvSpPr txBox="1">
              <a:spLocks noChangeArrowheads="1"/>
            </p:cNvSpPr>
            <p:nvPr/>
          </p:nvSpPr>
          <p:spPr bwMode="auto">
            <a:xfrm>
              <a:off x="2320925" y="30734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50000"/>
                </a:spcBef>
                <a:buClrTx/>
                <a:buFontTx/>
                <a:buNone/>
              </a:pPr>
              <a:r>
                <a:rPr lang="en-US" altLang="en-US" sz="1200">
                  <a:solidFill>
                    <a:srgbClr val="FFFFFF"/>
                  </a:solidFill>
                </a:rPr>
                <a:t>20/50</a:t>
              </a:r>
            </a:p>
          </p:txBody>
        </p:sp>
        <p:sp>
          <p:nvSpPr>
            <p:cNvPr id="5" name="Text Box 39">
              <a:extLst>
                <a:ext uri="{FF2B5EF4-FFF2-40B4-BE49-F238E27FC236}">
                  <a16:creationId xmlns:a16="http://schemas.microsoft.com/office/drawing/2014/main" id="{C6F400E4-68E4-1CE2-EE57-3DA7DDCC4D1D}"/>
                </a:ext>
              </a:extLst>
            </p:cNvPr>
            <p:cNvSpPr txBox="1">
              <a:spLocks noChangeArrowheads="1"/>
            </p:cNvSpPr>
            <p:nvPr/>
          </p:nvSpPr>
          <p:spPr bwMode="auto">
            <a:xfrm>
              <a:off x="2320925" y="13716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50000"/>
                </a:spcBef>
                <a:buClrTx/>
                <a:buFontTx/>
                <a:buNone/>
              </a:pPr>
              <a:r>
                <a:rPr lang="en-US" altLang="en-US" sz="1200">
                  <a:solidFill>
                    <a:srgbClr val="FFFFFF"/>
                  </a:solidFill>
                </a:rPr>
                <a:t>20/32</a:t>
              </a:r>
            </a:p>
          </p:txBody>
        </p:sp>
        <p:sp>
          <p:nvSpPr>
            <p:cNvPr id="6" name="Text Box 40">
              <a:extLst>
                <a:ext uri="{FF2B5EF4-FFF2-40B4-BE49-F238E27FC236}">
                  <a16:creationId xmlns:a16="http://schemas.microsoft.com/office/drawing/2014/main" id="{0D9D5C81-6060-C096-EC67-E98ED2260980}"/>
                </a:ext>
              </a:extLst>
            </p:cNvPr>
            <p:cNvSpPr txBox="1">
              <a:spLocks noChangeArrowheads="1"/>
            </p:cNvSpPr>
            <p:nvPr/>
          </p:nvSpPr>
          <p:spPr bwMode="auto">
            <a:xfrm>
              <a:off x="2320925" y="22225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50000"/>
                </a:spcBef>
                <a:buClrTx/>
                <a:buFontTx/>
                <a:buNone/>
              </a:pPr>
              <a:r>
                <a:rPr lang="en-US" altLang="en-US" sz="1200">
                  <a:solidFill>
                    <a:srgbClr val="FFFFFF"/>
                  </a:solidFill>
                </a:rPr>
                <a:t>20/40</a:t>
              </a:r>
            </a:p>
          </p:txBody>
        </p:sp>
        <p:sp>
          <p:nvSpPr>
            <p:cNvPr id="7" name="Text Box 40">
              <a:extLst>
                <a:ext uri="{FF2B5EF4-FFF2-40B4-BE49-F238E27FC236}">
                  <a16:creationId xmlns:a16="http://schemas.microsoft.com/office/drawing/2014/main" id="{AD4DB94D-EE3D-2621-C338-7AB0F7A232AF}"/>
                </a:ext>
              </a:extLst>
            </p:cNvPr>
            <p:cNvSpPr txBox="1">
              <a:spLocks noChangeArrowheads="1"/>
            </p:cNvSpPr>
            <p:nvPr/>
          </p:nvSpPr>
          <p:spPr bwMode="auto">
            <a:xfrm>
              <a:off x="2320925" y="39243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Bef>
                  <a:spcPct val="50000"/>
                </a:spcBef>
                <a:buClrTx/>
                <a:buFontTx/>
                <a:buNone/>
              </a:pPr>
              <a:r>
                <a:rPr lang="en-US" altLang="en-US" sz="1200">
                  <a:solidFill>
                    <a:srgbClr val="FFFFFF"/>
                  </a:solidFill>
                </a:rPr>
                <a:t>20/63</a:t>
              </a:r>
            </a:p>
          </p:txBody>
        </p:sp>
      </p:grpSp>
      <p:sp>
        <p:nvSpPr>
          <p:cNvPr id="9" name="Arrow: Down 8">
            <a:extLst>
              <a:ext uri="{FF2B5EF4-FFF2-40B4-BE49-F238E27FC236}">
                <a16:creationId xmlns:a16="http://schemas.microsoft.com/office/drawing/2014/main" id="{47F5BC83-A53E-F64C-C143-023631C31EA1}"/>
              </a:ext>
            </a:extLst>
          </p:cNvPr>
          <p:cNvSpPr/>
          <p:nvPr/>
        </p:nvSpPr>
        <p:spPr>
          <a:xfrm>
            <a:off x="2868386" y="1896169"/>
            <a:ext cx="446314" cy="13280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6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6AE4-0536-FAC6-92A8-37CCE893578B}"/>
              </a:ext>
            </a:extLst>
          </p:cNvPr>
          <p:cNvSpPr>
            <a:spLocks noGrp="1"/>
          </p:cNvSpPr>
          <p:nvPr>
            <p:ph type="title"/>
          </p:nvPr>
        </p:nvSpPr>
        <p:spPr/>
        <p:txBody>
          <a:bodyPr>
            <a:normAutofit/>
          </a:bodyPr>
          <a:lstStyle/>
          <a:p>
            <a:r>
              <a:rPr lang="en-US" sz="4400"/>
              <a:t>Protocol B Conclusions</a:t>
            </a:r>
          </a:p>
        </p:txBody>
      </p:sp>
      <p:sp>
        <p:nvSpPr>
          <p:cNvPr id="6" name="Rectangle 4">
            <a:extLst>
              <a:ext uri="{FF2B5EF4-FFF2-40B4-BE49-F238E27FC236}">
                <a16:creationId xmlns:a16="http://schemas.microsoft.com/office/drawing/2014/main" id="{CF262EA5-C9E4-814B-AEE1-F50C8CEBE84E}"/>
              </a:ext>
            </a:extLst>
          </p:cNvPr>
          <p:cNvSpPr>
            <a:spLocks noGrp="1" noChangeArrowheads="1"/>
          </p:cNvSpPr>
          <p:nvPr>
            <p:ph sz="half" idx="1"/>
          </p:nvPr>
        </p:nvSpPr>
        <p:spPr bwMode="auto">
          <a:xfrm>
            <a:off x="490416" y="1524000"/>
            <a:ext cx="1118987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oAutofit/>
          </a:bodyPr>
          <a:lstStyle>
            <a:lvl1pPr marL="285750" indent="-285750">
              <a:spcBef>
                <a:spcPct val="20000"/>
              </a:spcBef>
              <a:buClr>
                <a:srgbClr val="FFFF00"/>
              </a:buClr>
              <a:buFont typeface="Wingdings" panose="05000000000000000000" pitchFamily="2" charset="2"/>
              <a:buChar char="Ø"/>
              <a:defRPr sz="3200" b="1">
                <a:solidFill>
                  <a:schemeClr val="tx1"/>
                </a:solidFill>
                <a:latin typeface="Arial" panose="020B0604020202020204" pitchFamily="34" charset="0"/>
              </a:defRPr>
            </a:lvl1pPr>
            <a:lvl2pPr marL="742950" indent="-285750">
              <a:spcBef>
                <a:spcPct val="20000"/>
              </a:spcBef>
              <a:buClr>
                <a:srgbClr val="FFFF00"/>
              </a:buClr>
              <a:buChar char="•"/>
              <a:defRPr sz="2800" b="1">
                <a:solidFill>
                  <a:schemeClr val="tx1"/>
                </a:solidFill>
                <a:latin typeface="Arial" panose="020B0604020202020204" pitchFamily="34" charset="0"/>
              </a:defRPr>
            </a:lvl2pPr>
            <a:lvl3pPr marL="1143000" indent="-228600">
              <a:spcBef>
                <a:spcPct val="20000"/>
              </a:spcBef>
              <a:buClr>
                <a:srgbClr val="FFFF00"/>
              </a:buClr>
              <a:buChar char="o"/>
              <a:defRPr sz="2400" b="1">
                <a:solidFill>
                  <a:schemeClr val="tx1"/>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000" b="1">
                <a:solidFill>
                  <a:schemeClr val="tx1"/>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000" b="1">
                <a:solidFill>
                  <a:schemeClr val="tx1"/>
                </a:solidFill>
                <a:latin typeface="Arial" panose="020B0604020202020204" pitchFamily="34" charset="0"/>
              </a:defRPr>
            </a:lvl9pPr>
          </a:lstStyle>
          <a:p>
            <a:pPr>
              <a:spcAft>
                <a:spcPts val="600"/>
              </a:spcAft>
              <a:buClr>
                <a:schemeClr val="accent2">
                  <a:lumMod val="60000"/>
                  <a:lumOff val="40000"/>
                </a:schemeClr>
              </a:buClr>
              <a:buSzPct val="75000"/>
            </a:pPr>
            <a:r>
              <a:rPr lang="en-US" altLang="en-US" sz="2400" dirty="0">
                <a:solidFill>
                  <a:srgbClr val="FFFFFF"/>
                </a:solidFill>
              </a:rPr>
              <a:t>Visual acuity benefit in 4 mg IVT group at 4 months consistent with case series</a:t>
            </a:r>
          </a:p>
          <a:p>
            <a:pPr>
              <a:spcAft>
                <a:spcPts val="600"/>
              </a:spcAft>
              <a:buClr>
                <a:schemeClr val="accent2">
                  <a:lumMod val="60000"/>
                  <a:lumOff val="40000"/>
                </a:schemeClr>
              </a:buClr>
              <a:buSzPct val="75000"/>
            </a:pPr>
            <a:r>
              <a:rPr lang="en-US" altLang="en-US" sz="2400" dirty="0">
                <a:solidFill>
                  <a:srgbClr val="FFFFFF"/>
                </a:solidFill>
              </a:rPr>
              <a:t>Greater visual acuity benefit and fewer side effects (IOP &amp; cataract) in laser group at 2  years and 3 years</a:t>
            </a:r>
          </a:p>
          <a:p>
            <a:pPr>
              <a:spcAft>
                <a:spcPts val="600"/>
              </a:spcAft>
              <a:buClr>
                <a:schemeClr val="accent2">
                  <a:lumMod val="60000"/>
                  <a:lumOff val="40000"/>
                </a:schemeClr>
              </a:buClr>
              <a:buSzPct val="75000"/>
            </a:pPr>
            <a:r>
              <a:rPr lang="en-US" altLang="en-US" sz="2400" dirty="0">
                <a:solidFill>
                  <a:srgbClr val="FFFFFF"/>
                </a:solidFill>
              </a:rPr>
              <a:t>OCT results mirrored visual acuity results</a:t>
            </a:r>
          </a:p>
          <a:p>
            <a:pPr lvl="1">
              <a:buClr>
                <a:schemeClr val="accent2">
                  <a:lumMod val="60000"/>
                  <a:lumOff val="40000"/>
                </a:schemeClr>
              </a:buClr>
              <a:buSzPct val="75000"/>
              <a:buFontTx/>
              <a:buNone/>
            </a:pPr>
            <a:endParaRPr lang="en-US" altLang="en-US" sz="1600" dirty="0">
              <a:solidFill>
                <a:srgbClr val="FFFFFF"/>
              </a:solidFill>
            </a:endParaRPr>
          </a:p>
        </p:txBody>
      </p:sp>
      <p:sp>
        <p:nvSpPr>
          <p:cNvPr id="8" name="TextBox 7">
            <a:extLst>
              <a:ext uri="{FF2B5EF4-FFF2-40B4-BE49-F238E27FC236}">
                <a16:creationId xmlns:a16="http://schemas.microsoft.com/office/drawing/2014/main" id="{2A765958-F4AB-3006-77D6-C5E62AE4A61D}"/>
              </a:ext>
            </a:extLst>
          </p:cNvPr>
          <p:cNvSpPr txBox="1"/>
          <p:nvPr/>
        </p:nvSpPr>
        <p:spPr>
          <a:xfrm>
            <a:off x="2124660" y="4733835"/>
            <a:ext cx="7942680" cy="1200329"/>
          </a:xfrm>
          <a:prstGeom prst="rect">
            <a:avLst/>
          </a:prstGeom>
          <a:solidFill>
            <a:schemeClr val="accent2"/>
          </a:solidFill>
          <a:ln w="76200">
            <a:solidFill>
              <a:schemeClr val="tx1">
                <a:lumMod val="65000"/>
              </a:schemeClr>
            </a:solidFill>
          </a:ln>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en-US" sz="3600" b="1" dirty="0">
                <a:solidFill>
                  <a:schemeClr val="bg1"/>
                </a:solidFill>
                <a:latin typeface="Arial"/>
              </a:rPr>
              <a:t>As monotherapy, l</a:t>
            </a:r>
            <a:r>
              <a:rPr kumimoji="0" lang="en-US" sz="3600" b="1" i="0" u="none" strike="noStrike" kern="1200" cap="none" spc="0" normalizeH="0" baseline="0" noProof="0" dirty="0" err="1">
                <a:ln>
                  <a:noFill/>
                </a:ln>
                <a:solidFill>
                  <a:schemeClr val="bg1"/>
                </a:solidFill>
                <a:effectLst/>
                <a:uLnTx/>
                <a:uFillTx/>
                <a:latin typeface="Arial"/>
                <a:ea typeface="+mn-ea"/>
                <a:cs typeface="+mn-cs"/>
              </a:rPr>
              <a:t>aser</a:t>
            </a:r>
            <a:r>
              <a:rPr kumimoji="0" lang="en-US" sz="3600" b="1" i="0" u="none" strike="noStrike" kern="1200" cap="none" spc="0" normalizeH="0" baseline="0" noProof="0" dirty="0">
                <a:ln>
                  <a:noFill/>
                </a:ln>
                <a:solidFill>
                  <a:schemeClr val="bg1"/>
                </a:solidFill>
                <a:effectLst/>
                <a:uLnTx/>
                <a:uFillTx/>
                <a:latin typeface="Arial"/>
                <a:ea typeface="+mn-ea"/>
                <a:cs typeface="+mn-cs"/>
              </a:rPr>
              <a:t> is superior to corticosteroid for DME</a:t>
            </a:r>
          </a:p>
        </p:txBody>
      </p:sp>
    </p:spTree>
    <p:extLst>
      <p:ext uri="{BB962C8B-B14F-4D97-AF65-F5344CB8AC3E}">
        <p14:creationId xmlns:p14="http://schemas.microsoft.com/office/powerpoint/2010/main" val="40155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2936-8B70-AAB5-0079-682E0F43D4E8}"/>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A65B1E-1A6A-20DE-9C20-919854C8E540}"/>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98A40A-1375-7047-321E-9B39F6CD7D76}"/>
              </a:ext>
            </a:extLst>
          </p:cNvPr>
          <p:cNvCxnSpPr/>
          <p:nvPr/>
        </p:nvCxnSpPr>
        <p:spPr>
          <a:xfrm>
            <a:off x="0" y="341903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69817DE2-62D7-1170-DB7F-D7805D368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7EA5D48C-D500-454D-C0FE-1DF78B838057}"/>
              </a:ext>
            </a:extLst>
          </p:cNvPr>
          <p:cNvSpPr txBox="1"/>
          <p:nvPr/>
        </p:nvSpPr>
        <p:spPr>
          <a:xfrm>
            <a:off x="236495" y="4489704"/>
            <a:ext cx="2743200" cy="1514773"/>
          </a:xfrm>
          <a:prstGeom prst="ellipse">
            <a:avLst/>
          </a:prstGeom>
          <a:solidFill>
            <a:schemeClr val="tx1">
              <a:lumMod val="85000"/>
            </a:schemeClr>
          </a:solidFill>
        </p:spPr>
        <p:txBody>
          <a:bodyPr wrap="square" anchor="ctr">
            <a:spAutoFit/>
          </a:bodyPr>
          <a:lstStyle/>
          <a:p>
            <a:pPr algn="ctr" eaLnBrk="0" hangingPunct="0"/>
            <a:r>
              <a:rPr lang="en-US" sz="3200" b="1">
                <a:solidFill>
                  <a:schemeClr val="accent3">
                    <a:lumMod val="50000"/>
                  </a:schemeClr>
                </a:solidFill>
              </a:rPr>
              <a:t>Protocol H</a:t>
            </a:r>
          </a:p>
        </p:txBody>
      </p:sp>
      <p:sp>
        <p:nvSpPr>
          <p:cNvPr id="3" name="TextBox 2">
            <a:extLst>
              <a:ext uri="{FF2B5EF4-FFF2-40B4-BE49-F238E27FC236}">
                <a16:creationId xmlns:a16="http://schemas.microsoft.com/office/drawing/2014/main" id="{0A65BC5B-95BA-E522-47E4-0DDBE322AA30}"/>
              </a:ext>
            </a:extLst>
          </p:cNvPr>
          <p:cNvSpPr txBox="1"/>
          <p:nvPr/>
        </p:nvSpPr>
        <p:spPr>
          <a:xfrm>
            <a:off x="3173763" y="3451482"/>
            <a:ext cx="8489261" cy="3816429"/>
          </a:xfrm>
          <a:prstGeom prst="rect">
            <a:avLst/>
          </a:prstGeom>
          <a:noFill/>
        </p:spPr>
        <p:txBody>
          <a:bodyPr wrap="square">
            <a:spAutoFit/>
          </a:bodyPr>
          <a:lstStyle/>
          <a:p>
            <a:endParaRPr lang="en-US" dirty="0"/>
          </a:p>
          <a:p>
            <a:pPr marL="461963" indent="-461963">
              <a:buFont typeface="Wingdings" panose="05000000000000000000" pitchFamily="2" charset="2"/>
              <a:buChar char="Ø"/>
            </a:pPr>
            <a:r>
              <a:rPr lang="en-US" sz="2800" dirty="0"/>
              <a:t>Bevacizumab therapy resulted in short-term improvements in vision and retinal thickness, providing key proof-of-concept data that guided the design of the pivotal phase 3 </a:t>
            </a:r>
            <a:r>
              <a:rPr lang="en-US" sz="2800" b="1" dirty="0"/>
              <a:t>Protocol I</a:t>
            </a:r>
            <a:r>
              <a:rPr lang="en-US" sz="2800" dirty="0"/>
              <a:t> trial with ranibizumab.</a:t>
            </a:r>
          </a:p>
          <a:p>
            <a:endParaRPr lang="en-US" sz="1600" dirty="0"/>
          </a:p>
          <a:p>
            <a:r>
              <a:rPr lang="en-US" sz="1200" dirty="0"/>
              <a:t>Diabetic Retinopathy Clinical Research Network, Scott IU, Edwards AR, Beck RW, Bressler NM, Chan CK, Elman MJ, Friedman SM, Greven CM, Maturi RK, Pieramici DJ, Shami M, Singerman LJ, Stockdale CR. </a:t>
            </a:r>
            <a:r>
              <a:rPr lang="en-US" sz="1200" b="1" dirty="0"/>
              <a:t>A phase II randomized clinical trial of intravitreal bevacizumab for diabetic macular edema. </a:t>
            </a:r>
            <a:r>
              <a:rPr lang="en-US" sz="1200" dirty="0"/>
              <a:t>Ophthalmology.2007 Oct;114(10):1860-7</a:t>
            </a:r>
          </a:p>
          <a:p>
            <a:pPr marL="461963" indent="-461963">
              <a:buFont typeface="Wingdings" panose="05000000000000000000" pitchFamily="2" charset="2"/>
              <a:buChar char="Ø"/>
            </a:pPr>
            <a:endParaRPr lang="en-US" sz="3200" dirty="0">
              <a:latin typeface="Aptos" panose="020B0004020202020204" pitchFamily="34" charset="0"/>
            </a:endParaRPr>
          </a:p>
        </p:txBody>
      </p:sp>
      <p:sp>
        <p:nvSpPr>
          <p:cNvPr id="5" name="TextBox 4">
            <a:extLst>
              <a:ext uri="{FF2B5EF4-FFF2-40B4-BE49-F238E27FC236}">
                <a16:creationId xmlns:a16="http://schemas.microsoft.com/office/drawing/2014/main" id="{181994E9-9C7F-3C02-06EF-28C5F6F93002}"/>
              </a:ext>
            </a:extLst>
          </p:cNvPr>
          <p:cNvSpPr txBox="1"/>
          <p:nvPr/>
        </p:nvSpPr>
        <p:spPr>
          <a:xfrm>
            <a:off x="238124" y="234434"/>
            <a:ext cx="844867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DME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49CA63C3-9361-8836-62AF-6B5A1076B387}"/>
              </a:ext>
            </a:extLst>
          </p:cNvPr>
          <p:cNvGrpSpPr/>
          <p:nvPr/>
        </p:nvGrpSpPr>
        <p:grpSpPr>
          <a:xfrm>
            <a:off x="644893" y="2690654"/>
            <a:ext cx="15580297" cy="584775"/>
            <a:chOff x="1886725" y="2679413"/>
            <a:chExt cx="15144851" cy="584775"/>
          </a:xfrm>
        </p:grpSpPr>
        <p:sp>
          <p:nvSpPr>
            <p:cNvPr id="4" name="TextBox 3">
              <a:extLst>
                <a:ext uri="{FF2B5EF4-FFF2-40B4-BE49-F238E27FC236}">
                  <a16:creationId xmlns:a16="http://schemas.microsoft.com/office/drawing/2014/main" id="{530871AE-55C6-25BB-34BA-D53076DC786C}"/>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2007</a:t>
              </a:r>
            </a:p>
          </p:txBody>
        </p:sp>
        <p:sp>
          <p:nvSpPr>
            <p:cNvPr id="6" name="TextBox 5">
              <a:extLst>
                <a:ext uri="{FF2B5EF4-FFF2-40B4-BE49-F238E27FC236}">
                  <a16:creationId xmlns:a16="http://schemas.microsoft.com/office/drawing/2014/main" id="{17AA6AA3-7C47-C21E-EF0C-D80A079B34EE}"/>
                </a:ext>
              </a:extLst>
            </p:cNvPr>
            <p:cNvSpPr txBox="1"/>
            <p:nvPr/>
          </p:nvSpPr>
          <p:spPr>
            <a:xfrm>
              <a:off x="3796277"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7" name="TextBox 6">
              <a:extLst>
                <a:ext uri="{FF2B5EF4-FFF2-40B4-BE49-F238E27FC236}">
                  <a16:creationId xmlns:a16="http://schemas.microsoft.com/office/drawing/2014/main" id="{40308590-5DA4-8979-97EF-3CE237220420}"/>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2009</a:t>
              </a:r>
            </a:p>
          </p:txBody>
        </p:sp>
        <p:sp>
          <p:nvSpPr>
            <p:cNvPr id="16" name="TextBox 15">
              <a:extLst>
                <a:ext uri="{FF2B5EF4-FFF2-40B4-BE49-F238E27FC236}">
                  <a16:creationId xmlns:a16="http://schemas.microsoft.com/office/drawing/2014/main" id="{0FBE7048-0CD7-9C29-3AA9-93CBA9AF113A}"/>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2011</a:t>
              </a:r>
            </a:p>
          </p:txBody>
        </p:sp>
        <p:sp>
          <p:nvSpPr>
            <p:cNvPr id="18" name="TextBox 17">
              <a:extLst>
                <a:ext uri="{FF2B5EF4-FFF2-40B4-BE49-F238E27FC236}">
                  <a16:creationId xmlns:a16="http://schemas.microsoft.com/office/drawing/2014/main" id="{AD56DC8A-968A-DFD2-1563-7CC88296E265}"/>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9" name="TextBox 18">
              <a:extLst>
                <a:ext uri="{FF2B5EF4-FFF2-40B4-BE49-F238E27FC236}">
                  <a16:creationId xmlns:a16="http://schemas.microsoft.com/office/drawing/2014/main" id="{F4AD0B00-2735-B410-186C-132DAF029CB5}"/>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2012</a:t>
              </a:r>
            </a:p>
          </p:txBody>
        </p:sp>
        <p:sp>
          <p:nvSpPr>
            <p:cNvPr id="20" name="TextBox 19">
              <a:extLst>
                <a:ext uri="{FF2B5EF4-FFF2-40B4-BE49-F238E27FC236}">
                  <a16:creationId xmlns:a16="http://schemas.microsoft.com/office/drawing/2014/main" id="{84DC10E8-6C92-AD01-A573-5160295FEC03}"/>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2013</a:t>
              </a:r>
            </a:p>
          </p:txBody>
        </p:sp>
        <p:sp>
          <p:nvSpPr>
            <p:cNvPr id="26" name="TextBox 25">
              <a:extLst>
                <a:ext uri="{FF2B5EF4-FFF2-40B4-BE49-F238E27FC236}">
                  <a16:creationId xmlns:a16="http://schemas.microsoft.com/office/drawing/2014/main" id="{ADD6CAEB-3687-87A5-C951-6C80CBF8D92B}"/>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7" name="TextBox 26">
              <a:extLst>
                <a:ext uri="{FF2B5EF4-FFF2-40B4-BE49-F238E27FC236}">
                  <a16:creationId xmlns:a16="http://schemas.microsoft.com/office/drawing/2014/main" id="{74382E4F-326B-D5F9-7A2C-F05702F41729}"/>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Tree>
    <p:extLst>
      <p:ext uri="{BB962C8B-B14F-4D97-AF65-F5344CB8AC3E}">
        <p14:creationId xmlns:p14="http://schemas.microsoft.com/office/powerpoint/2010/main" val="404230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1903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6495" y="4489704"/>
            <a:ext cx="2743200" cy="1514773"/>
          </a:xfrm>
          <a:prstGeom prst="ellipse">
            <a:avLst/>
          </a:prstGeom>
          <a:solidFill>
            <a:schemeClr val="tx1">
              <a:lumMod val="85000"/>
            </a:schemeClr>
          </a:solidFill>
        </p:spPr>
        <p:txBody>
          <a:bodyPr wrap="square" anchor="ctr">
            <a:spAutoFit/>
          </a:bodyPr>
          <a:lstStyle/>
          <a:p>
            <a:pPr algn="ctr" eaLnBrk="0" hangingPunct="0"/>
            <a:r>
              <a:rPr lang="en-US" sz="3200" b="1">
                <a:solidFill>
                  <a:schemeClr val="accent3">
                    <a:lumMod val="50000"/>
                  </a:schemeClr>
                </a:solidFill>
              </a:rPr>
              <a:t>Protocol I</a:t>
            </a:r>
          </a:p>
        </p:txBody>
      </p:sp>
      <p:grpSp>
        <p:nvGrpSpPr>
          <p:cNvPr id="10" name="Group 9">
            <a:extLst>
              <a:ext uri="{FF2B5EF4-FFF2-40B4-BE49-F238E27FC236}">
                <a16:creationId xmlns:a16="http://schemas.microsoft.com/office/drawing/2014/main" id="{B4F309FD-C476-BE92-E152-29D7B1C1767C}"/>
              </a:ext>
            </a:extLst>
          </p:cNvPr>
          <p:cNvGrpSpPr/>
          <p:nvPr/>
        </p:nvGrpSpPr>
        <p:grpSpPr>
          <a:xfrm>
            <a:off x="-776259" y="2679413"/>
            <a:ext cx="15144851" cy="593698"/>
            <a:chOff x="1886725" y="2679413"/>
            <a:chExt cx="15144851" cy="593698"/>
          </a:xfrm>
        </p:grpSpPr>
        <p:sp>
          <p:nvSpPr>
            <p:cNvPr id="11" name="TextBox 10">
              <a:extLst>
                <a:ext uri="{FF2B5EF4-FFF2-40B4-BE49-F238E27FC236}">
                  <a16:creationId xmlns:a16="http://schemas.microsoft.com/office/drawing/2014/main" id="{2E5BA2D2-0344-DB1B-9921-F9B658B35F53}"/>
                </a:ext>
              </a:extLst>
            </p:cNvPr>
            <p:cNvSpPr txBox="1"/>
            <p:nvPr/>
          </p:nvSpPr>
          <p:spPr>
            <a:xfrm>
              <a:off x="1886725" y="2679413"/>
              <a:ext cx="1097280" cy="584775"/>
            </a:xfrm>
            <a:prstGeom prst="rect">
              <a:avLst/>
            </a:prstGeom>
            <a:noFill/>
          </p:spPr>
          <p:txBody>
            <a:bodyPr wrap="square" rtlCol="0" anchor="ctr">
              <a:spAutoFit/>
            </a:bodyPr>
            <a:lstStyle/>
            <a:p>
              <a:r>
                <a:rPr lang="en-US" sz="3200"/>
                <a:t>2008</a:t>
              </a:r>
            </a:p>
          </p:txBody>
        </p:sp>
        <p:sp>
          <p:nvSpPr>
            <p:cNvPr id="12" name="TextBox 11">
              <a:extLst>
                <a:ext uri="{FF2B5EF4-FFF2-40B4-BE49-F238E27FC236}">
                  <a16:creationId xmlns:a16="http://schemas.microsoft.com/office/drawing/2014/main" id="{030755A8-7825-7EF1-08BC-AA633E787702}"/>
                </a:ext>
              </a:extLst>
            </p:cNvPr>
            <p:cNvSpPr txBox="1"/>
            <p:nvPr/>
          </p:nvSpPr>
          <p:spPr>
            <a:xfrm>
              <a:off x="3796277" y="2688336"/>
              <a:ext cx="1097280" cy="584775"/>
            </a:xfrm>
            <a:prstGeom prst="rect">
              <a:avLst/>
            </a:prstGeom>
            <a:noFill/>
          </p:spPr>
          <p:txBody>
            <a:bodyPr wrap="square" rtlCol="0" anchor="ctr">
              <a:spAutoFit/>
            </a:bodyPr>
            <a:lstStyle/>
            <a:p>
              <a:r>
                <a:rPr lang="en-US" sz="3200" b="1">
                  <a:solidFill>
                    <a:schemeClr val="accent2">
                      <a:lumMod val="60000"/>
                      <a:lumOff val="40000"/>
                    </a:schemeClr>
                  </a:solidFill>
                </a:rPr>
                <a:t>2010</a:t>
              </a:r>
            </a:p>
          </p:txBody>
        </p:sp>
        <p:sp>
          <p:nvSpPr>
            <p:cNvPr id="13" name="TextBox 12">
              <a:extLst>
                <a:ext uri="{FF2B5EF4-FFF2-40B4-BE49-F238E27FC236}">
                  <a16:creationId xmlns:a16="http://schemas.microsoft.com/office/drawing/2014/main" id="{9F0A6FA6-83D8-10E1-9138-DF7CC5CCF64E}"/>
                </a:ext>
              </a:extLst>
            </p:cNvPr>
            <p:cNvSpPr txBox="1"/>
            <p:nvPr/>
          </p:nvSpPr>
          <p:spPr>
            <a:xfrm>
              <a:off x="5705829" y="2679413"/>
              <a:ext cx="1097280" cy="584775"/>
            </a:xfrm>
            <a:prstGeom prst="rect">
              <a:avLst/>
            </a:prstGeom>
            <a:noFill/>
          </p:spPr>
          <p:txBody>
            <a:bodyPr wrap="square" rtlCol="0" anchor="ctr">
              <a:spAutoFit/>
            </a:bodyPr>
            <a:lstStyle/>
            <a:p>
              <a:r>
                <a:rPr lang="en-US" sz="3200"/>
                <a:t>2015</a:t>
              </a:r>
            </a:p>
          </p:txBody>
        </p:sp>
        <p:sp>
          <p:nvSpPr>
            <p:cNvPr id="14" name="TextBox 13">
              <a:extLst>
                <a:ext uri="{FF2B5EF4-FFF2-40B4-BE49-F238E27FC236}">
                  <a16:creationId xmlns:a16="http://schemas.microsoft.com/office/drawing/2014/main" id="{6C0D9D24-8AAE-6740-3526-53729D46F338}"/>
                </a:ext>
              </a:extLst>
            </p:cNvPr>
            <p:cNvSpPr txBox="1"/>
            <p:nvPr/>
          </p:nvSpPr>
          <p:spPr>
            <a:xfrm>
              <a:off x="9524933" y="2679413"/>
              <a:ext cx="1097280" cy="584775"/>
            </a:xfrm>
            <a:prstGeom prst="rect">
              <a:avLst/>
            </a:prstGeom>
            <a:noFill/>
          </p:spPr>
          <p:txBody>
            <a:bodyPr wrap="square" rtlCol="0" anchor="ctr">
              <a:spAutoFit/>
            </a:bodyPr>
            <a:lstStyle/>
            <a:p>
              <a:r>
                <a:rPr lang="en-US" sz="3200"/>
                <a:t>2019</a:t>
              </a:r>
            </a:p>
          </p:txBody>
        </p:sp>
        <p:sp>
          <p:nvSpPr>
            <p:cNvPr id="15" name="TextBox 14">
              <a:extLst>
                <a:ext uri="{FF2B5EF4-FFF2-40B4-BE49-F238E27FC236}">
                  <a16:creationId xmlns:a16="http://schemas.microsoft.com/office/drawing/2014/main" id="{4B7BE66D-8DC6-B2CA-FD3C-55CD85468848}"/>
                </a:ext>
              </a:extLst>
            </p:cNvPr>
            <p:cNvSpPr txBox="1"/>
            <p:nvPr/>
          </p:nvSpPr>
          <p:spPr>
            <a:xfrm>
              <a:off x="7615381" y="2679413"/>
              <a:ext cx="1097280" cy="584775"/>
            </a:xfrm>
            <a:prstGeom prst="rect">
              <a:avLst/>
            </a:prstGeom>
            <a:noFill/>
          </p:spPr>
          <p:txBody>
            <a:bodyPr wrap="square" rtlCol="0" anchor="ctr">
              <a:spAutoFit/>
            </a:bodyPr>
            <a:lstStyle/>
            <a:p>
              <a:r>
                <a:rPr lang="en-US" sz="3200"/>
                <a:t>2018</a:t>
              </a:r>
            </a:p>
          </p:txBody>
        </p:sp>
        <p:sp>
          <p:nvSpPr>
            <p:cNvPr id="21" name="TextBox 20">
              <a:extLst>
                <a:ext uri="{FF2B5EF4-FFF2-40B4-BE49-F238E27FC236}">
                  <a16:creationId xmlns:a16="http://schemas.microsoft.com/office/drawing/2014/main" id="{41B46ED6-7059-06B4-A1C8-3BF1F6106168}"/>
                </a:ext>
              </a:extLst>
            </p:cNvPr>
            <p:cNvSpPr txBox="1"/>
            <p:nvPr/>
          </p:nvSpPr>
          <p:spPr>
            <a:xfrm>
              <a:off x="11434485" y="2679413"/>
              <a:ext cx="1097280" cy="584775"/>
            </a:xfrm>
            <a:prstGeom prst="rect">
              <a:avLst/>
            </a:prstGeom>
            <a:noFill/>
          </p:spPr>
          <p:txBody>
            <a:bodyPr wrap="square" rtlCol="0" anchor="ctr">
              <a:spAutoFit/>
            </a:bodyPr>
            <a:lstStyle/>
            <a:p>
              <a:r>
                <a:rPr lang="en-US" sz="3200"/>
                <a:t>2020</a:t>
              </a:r>
            </a:p>
          </p:txBody>
        </p:sp>
        <p:sp>
          <p:nvSpPr>
            <p:cNvPr id="23" name="TextBox 22">
              <a:extLst>
                <a:ext uri="{FF2B5EF4-FFF2-40B4-BE49-F238E27FC236}">
                  <a16:creationId xmlns:a16="http://schemas.microsoft.com/office/drawing/2014/main" id="{D05D89F4-D76A-EFA3-1400-F2DFE64589BD}"/>
                </a:ext>
              </a:extLst>
            </p:cNvPr>
            <p:cNvSpPr txBox="1"/>
            <p:nvPr/>
          </p:nvSpPr>
          <p:spPr>
            <a:xfrm>
              <a:off x="12934422" y="2679413"/>
              <a:ext cx="1097280" cy="584775"/>
            </a:xfrm>
            <a:prstGeom prst="rect">
              <a:avLst/>
            </a:prstGeom>
            <a:noFill/>
          </p:spPr>
          <p:txBody>
            <a:bodyPr wrap="square" rtlCol="0" anchor="ctr">
              <a:spAutoFit/>
            </a:bodyPr>
            <a:lstStyle/>
            <a:p>
              <a:r>
                <a:rPr lang="en-US" sz="3200"/>
                <a:t>2021</a:t>
              </a:r>
            </a:p>
          </p:txBody>
        </p:sp>
        <p:sp>
          <p:nvSpPr>
            <p:cNvPr id="24" name="TextBox 23">
              <a:extLst>
                <a:ext uri="{FF2B5EF4-FFF2-40B4-BE49-F238E27FC236}">
                  <a16:creationId xmlns:a16="http://schemas.microsoft.com/office/drawing/2014/main" id="{71404895-53C9-359D-BFD8-30E934115CDD}"/>
                </a:ext>
              </a:extLst>
            </p:cNvPr>
            <p:cNvSpPr txBox="1"/>
            <p:nvPr/>
          </p:nvSpPr>
          <p:spPr>
            <a:xfrm>
              <a:off x="14434359" y="2679413"/>
              <a:ext cx="1097280" cy="584775"/>
            </a:xfrm>
            <a:prstGeom prst="rect">
              <a:avLst/>
            </a:prstGeom>
            <a:noFill/>
          </p:spPr>
          <p:txBody>
            <a:bodyPr wrap="square" rtlCol="0" anchor="ctr">
              <a:spAutoFit/>
            </a:bodyPr>
            <a:lstStyle/>
            <a:p>
              <a:r>
                <a:rPr lang="en-US" sz="3200"/>
                <a:t>2022</a:t>
              </a:r>
            </a:p>
          </p:txBody>
        </p:sp>
        <p:sp>
          <p:nvSpPr>
            <p:cNvPr id="25" name="TextBox 24">
              <a:extLst>
                <a:ext uri="{FF2B5EF4-FFF2-40B4-BE49-F238E27FC236}">
                  <a16:creationId xmlns:a16="http://schemas.microsoft.com/office/drawing/2014/main" id="{4AC11A0F-108E-B529-0CC9-03F5BF6024A6}"/>
                </a:ext>
              </a:extLst>
            </p:cNvPr>
            <p:cNvSpPr txBox="1"/>
            <p:nvPr/>
          </p:nvSpPr>
          <p:spPr>
            <a:xfrm>
              <a:off x="15934296" y="2679413"/>
              <a:ext cx="1097280" cy="584775"/>
            </a:xfrm>
            <a:prstGeom prst="rect">
              <a:avLst/>
            </a:prstGeom>
            <a:noFill/>
          </p:spPr>
          <p:txBody>
            <a:bodyPr wrap="square" rtlCol="0" anchor="ctr">
              <a:spAutoFit/>
            </a:bodyPr>
            <a:lstStyle/>
            <a:p>
              <a:r>
                <a:rPr lang="en-US" sz="3200"/>
                <a:t>2023</a:t>
              </a:r>
            </a:p>
          </p:txBody>
        </p:sp>
      </p:grpSp>
      <p:sp>
        <p:nvSpPr>
          <p:cNvPr id="3" name="TextBox 2">
            <a:extLst>
              <a:ext uri="{FF2B5EF4-FFF2-40B4-BE49-F238E27FC236}">
                <a16:creationId xmlns:a16="http://schemas.microsoft.com/office/drawing/2014/main" id="{CB49D2F1-BEFF-DE0E-889C-9F0D03C19DC0}"/>
              </a:ext>
            </a:extLst>
          </p:cNvPr>
          <p:cNvSpPr txBox="1"/>
          <p:nvPr/>
        </p:nvSpPr>
        <p:spPr>
          <a:xfrm>
            <a:off x="3229916" y="4562613"/>
            <a:ext cx="8489261" cy="1569660"/>
          </a:xfrm>
          <a:prstGeom prst="rect">
            <a:avLst/>
          </a:prstGeom>
          <a:noFill/>
        </p:spPr>
        <p:txBody>
          <a:bodyPr wrap="square">
            <a:spAutoFit/>
          </a:bodyPr>
          <a:lstStyle/>
          <a:p>
            <a:r>
              <a:rPr lang="en-US" sz="2400" b="0" i="0">
                <a:effectLst/>
                <a:latin typeface="Aptos" panose="020B0004020202020204" pitchFamily="34" charset="0"/>
              </a:rPr>
              <a:t>Diabetic Retinopathy Clinical Research Network. </a:t>
            </a:r>
            <a:r>
              <a:rPr lang="en-US" sz="2400" b="1" i="0">
                <a:effectLst/>
                <a:latin typeface="Aptos" panose="020B0004020202020204" pitchFamily="34" charset="0"/>
              </a:rPr>
              <a:t>Randomized trial evaluating ranibizumab plus prompt or deferred laser or triamcinolone plus prompt laser for diabetic macular edema. </a:t>
            </a:r>
            <a:r>
              <a:rPr lang="en-US" sz="2400" b="0" i="0">
                <a:effectLst/>
                <a:latin typeface="Aptos" panose="020B0004020202020204" pitchFamily="34" charset="0"/>
              </a:rPr>
              <a:t>Ophthalmology. 2010 June;117(6):1064-1077.e35</a:t>
            </a:r>
            <a:endParaRPr lang="en-US" sz="2400">
              <a:latin typeface="Aptos" panose="020B0004020202020204" pitchFamily="34" charset="0"/>
            </a:endParaRPr>
          </a:p>
        </p:txBody>
      </p:sp>
      <p:sp>
        <p:nvSpPr>
          <p:cNvPr id="5" name="TextBox 4">
            <a:extLst>
              <a:ext uri="{FF2B5EF4-FFF2-40B4-BE49-F238E27FC236}">
                <a16:creationId xmlns:a16="http://schemas.microsoft.com/office/drawing/2014/main" id="{4344CC4D-A748-6F93-7A17-1992CD5B3FDB}"/>
              </a:ext>
            </a:extLst>
          </p:cNvPr>
          <p:cNvSpPr txBox="1"/>
          <p:nvPr/>
        </p:nvSpPr>
        <p:spPr>
          <a:xfrm>
            <a:off x="238124" y="234434"/>
            <a:ext cx="844867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DME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285862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11">
            <a:extLst>
              <a:ext uri="{FF2B5EF4-FFF2-40B4-BE49-F238E27FC236}">
                <a16:creationId xmlns:a16="http://schemas.microsoft.com/office/drawing/2014/main" id="{F64ADDA5-56A9-2815-E2F2-79095F9E4794}"/>
              </a:ext>
            </a:extLst>
          </p:cNvPr>
          <p:cNvSpPr>
            <a:spLocks noChangeArrowheads="1"/>
          </p:cNvSpPr>
          <p:nvPr/>
        </p:nvSpPr>
        <p:spPr bwMode="auto">
          <a:xfrm>
            <a:off x="9357223" y="1997371"/>
            <a:ext cx="2316754" cy="304698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algn="ctr" eaLnBrk="0" hangingPunct="0">
              <a:defRPr/>
            </a:pPr>
            <a:r>
              <a:rPr lang="en-US" sz="2400" b="1">
                <a:solidFill>
                  <a:schemeClr val="bg2"/>
                </a:solidFill>
                <a:latin typeface="Arial" pitchFamily="34" charset="0"/>
                <a:cs typeface="Arial" pitchFamily="34" charset="0"/>
              </a:rPr>
              <a:t>Primary outcome: Change in visual acuity from baseline to 1 year (intent to treat analysis) </a:t>
            </a:r>
          </a:p>
        </p:txBody>
      </p:sp>
      <p:sp>
        <p:nvSpPr>
          <p:cNvPr id="32777" name="Text Box 14">
            <a:extLst>
              <a:ext uri="{FF2B5EF4-FFF2-40B4-BE49-F238E27FC236}">
                <a16:creationId xmlns:a16="http://schemas.microsoft.com/office/drawing/2014/main" id="{53EB2937-6842-46B9-5D36-04910E04CE52}"/>
              </a:ext>
            </a:extLst>
          </p:cNvPr>
          <p:cNvSpPr txBox="1">
            <a:spLocks noChangeArrowheads="1"/>
          </p:cNvSpPr>
          <p:nvPr/>
        </p:nvSpPr>
        <p:spPr bwMode="auto">
          <a:xfrm>
            <a:off x="2014975" y="1108222"/>
            <a:ext cx="5719762" cy="461963"/>
          </a:xfrm>
          <a:prstGeom prst="rect">
            <a:avLst/>
          </a:prstGeom>
          <a:solidFill>
            <a:srgbClr val="000000"/>
          </a:solidFill>
          <a:ln w="25400">
            <a:solidFill>
              <a:srgbClr val="FFFFFF"/>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FFFFFF"/>
                </a:solidFill>
              </a:rPr>
              <a:t>Randomized, multi-center clinical trial</a:t>
            </a:r>
          </a:p>
        </p:txBody>
      </p:sp>
      <p:sp>
        <p:nvSpPr>
          <p:cNvPr id="14" name="Text Box 14">
            <a:extLst>
              <a:ext uri="{FF2B5EF4-FFF2-40B4-BE49-F238E27FC236}">
                <a16:creationId xmlns:a16="http://schemas.microsoft.com/office/drawing/2014/main" id="{A3DFEC95-83E7-BA74-2B83-F7FEB965AB9F}"/>
              </a:ext>
            </a:extLst>
          </p:cNvPr>
          <p:cNvSpPr txBox="1">
            <a:spLocks noChangeArrowheads="1"/>
          </p:cNvSpPr>
          <p:nvPr/>
        </p:nvSpPr>
        <p:spPr bwMode="auto">
          <a:xfrm>
            <a:off x="907451" y="1917755"/>
            <a:ext cx="8077200" cy="2723823"/>
          </a:xfrm>
          <a:prstGeom prst="rect">
            <a:avLst/>
          </a:prstGeom>
          <a:solidFill>
            <a:srgbClr val="000000"/>
          </a:solidFill>
          <a:ln w="25400">
            <a:solidFill>
              <a:srgbClr val="FFFFFF"/>
            </a:solidFill>
            <a:miter lim="800000"/>
            <a:headEnd/>
            <a:tailEnd/>
          </a:ln>
        </p:spPr>
        <p:txBody>
          <a:bodyPr wrap="square">
            <a:spAutoFit/>
          </a:bodyPr>
          <a:lstStyle/>
          <a:p>
            <a:pPr algn="ctr" eaLnBrk="0" hangingPunct="0">
              <a:defRPr/>
            </a:pPr>
            <a:endParaRPr lang="en-US" sz="1600" b="1">
              <a:solidFill>
                <a:srgbClr val="FFFFFF"/>
              </a:solidFill>
              <a:effectLst>
                <a:outerShdw blurRad="38100" dist="38100" dir="2700000" algn="tl">
                  <a:srgbClr val="000000"/>
                </a:outerShdw>
              </a:effectLst>
              <a:latin typeface="Arial" charset="0"/>
            </a:endParaRPr>
          </a:p>
          <a:p>
            <a:pPr eaLnBrk="0" hangingPunct="0">
              <a:spcAft>
                <a:spcPts val="600"/>
              </a:spcAft>
              <a:defRPr/>
            </a:pPr>
            <a:r>
              <a:rPr lang="en-US" sz="2000" b="1">
                <a:latin typeface="Arial" charset="0"/>
              </a:rPr>
              <a:t>At least one eye meeting </a:t>
            </a:r>
            <a:r>
              <a:rPr lang="en-US" sz="2000" b="1" i="1" u="sng">
                <a:latin typeface="Arial" charset="0"/>
              </a:rPr>
              <a:t>all</a:t>
            </a:r>
            <a:r>
              <a:rPr lang="en-US" sz="2000" b="1">
                <a:latin typeface="Arial" charset="0"/>
              </a:rPr>
              <a:t> the following criteria:</a:t>
            </a:r>
          </a:p>
          <a:p>
            <a:pPr marL="974725" lvl="1" indent="-233363" eaLnBrk="0" hangingPunct="0">
              <a:spcAft>
                <a:spcPts val="600"/>
              </a:spcAft>
              <a:buClr>
                <a:srgbClr val="FFFF00"/>
              </a:buClr>
              <a:buFont typeface="Arial" charset="0"/>
              <a:buChar char="•"/>
              <a:defRPr/>
            </a:pPr>
            <a:r>
              <a:rPr lang="en-US" sz="2000" b="1">
                <a:latin typeface="Arial" charset="0"/>
                <a:cs typeface="Arial" charset="0"/>
              </a:rPr>
              <a:t>Electronic-ETDRS</a:t>
            </a:r>
            <a:r>
              <a:rPr lang="en-US" sz="2000" b="1" baseline="30000">
                <a:latin typeface="Arial" charset="0"/>
                <a:cs typeface="Arial" charset="0"/>
              </a:rPr>
              <a:t>©</a:t>
            </a:r>
            <a:r>
              <a:rPr lang="en-US" sz="2000" b="1">
                <a:latin typeface="Arial" charset="0"/>
                <a:cs typeface="Arial" charset="0"/>
              </a:rPr>
              <a:t> b</a:t>
            </a:r>
            <a:r>
              <a:rPr lang="en-US" sz="2000" b="1">
                <a:latin typeface="Arial" charset="0"/>
              </a:rPr>
              <a:t>est corrected visual acuity letter score of 78 to 24 (~20/32 to 20/320)</a:t>
            </a:r>
          </a:p>
          <a:p>
            <a:pPr marL="974725" lvl="1" indent="-233363" eaLnBrk="0" hangingPunct="0">
              <a:spcAft>
                <a:spcPts val="600"/>
              </a:spcAft>
              <a:buClr>
                <a:srgbClr val="FFFF00"/>
              </a:buClr>
              <a:buFont typeface="Arial" charset="0"/>
              <a:buChar char="•"/>
              <a:defRPr/>
            </a:pPr>
            <a:r>
              <a:rPr lang="en-US" sz="2000" b="1">
                <a:latin typeface="Arial" charset="0"/>
              </a:rPr>
              <a:t>Definite retinal thickening due to diabetic macular edema involving the center of the macula on clinical examination</a:t>
            </a:r>
          </a:p>
          <a:p>
            <a:pPr marL="974725" lvl="1" indent="-233363" eaLnBrk="0" hangingPunct="0">
              <a:spcAft>
                <a:spcPts val="600"/>
              </a:spcAft>
              <a:buClr>
                <a:srgbClr val="FFFF00"/>
              </a:buClr>
              <a:buFont typeface="Arial" charset="0"/>
              <a:buChar char="•"/>
              <a:defRPr/>
            </a:pPr>
            <a:r>
              <a:rPr lang="en-US" sz="2000" b="1">
                <a:latin typeface="Arial" charset="0"/>
              </a:rPr>
              <a:t>Central subfield (Stratus OCT™) ≥250 µm</a:t>
            </a:r>
          </a:p>
        </p:txBody>
      </p:sp>
      <p:sp>
        <p:nvSpPr>
          <p:cNvPr id="8" name="Text Box 206">
            <a:extLst>
              <a:ext uri="{FF2B5EF4-FFF2-40B4-BE49-F238E27FC236}">
                <a16:creationId xmlns:a16="http://schemas.microsoft.com/office/drawing/2014/main" id="{45429990-C600-463F-E47A-832FB33F3F3A}"/>
              </a:ext>
            </a:extLst>
          </p:cNvPr>
          <p:cNvSpPr txBox="1">
            <a:spLocks noChangeArrowheads="1"/>
          </p:cNvSpPr>
          <p:nvPr/>
        </p:nvSpPr>
        <p:spPr bwMode="auto">
          <a:xfrm>
            <a:off x="3022604" y="5405561"/>
            <a:ext cx="1852252" cy="920093"/>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r>
              <a:rPr lang="en-US" altLang="ja-JP" sz="1600" b="1">
                <a:solidFill>
                  <a:schemeClr val="bg2"/>
                </a:solidFill>
                <a:latin typeface="Arial" charset="0"/>
                <a:ea typeface="MS Mincho" pitchFamily="49" charset="-128"/>
                <a:cs typeface="Arial" charset="0"/>
              </a:rPr>
              <a:t>Ranibizumab</a:t>
            </a:r>
          </a:p>
          <a:p>
            <a:pPr algn="ctr" eaLnBrk="0" hangingPunct="0">
              <a:defRPr/>
            </a:pPr>
            <a:r>
              <a:rPr lang="en-US" altLang="ja-JP" sz="1600" b="1">
                <a:solidFill>
                  <a:schemeClr val="bg2"/>
                </a:solidFill>
                <a:latin typeface="Arial" charset="0"/>
                <a:ea typeface="MS Mincho" pitchFamily="49" charset="-128"/>
                <a:cs typeface="Arial" charset="0"/>
              </a:rPr>
              <a:t>+Prompt Laser</a:t>
            </a:r>
            <a:endParaRPr lang="en-US" altLang="ja-JP" sz="1600" b="1">
              <a:solidFill>
                <a:schemeClr val="bg2"/>
              </a:solidFill>
              <a:latin typeface="Arial" charset="0"/>
              <a:ea typeface="MS PGothic" pitchFamily="34" charset="-128"/>
              <a:cs typeface="Arial" charset="0"/>
            </a:endParaRPr>
          </a:p>
          <a:p>
            <a:pPr algn="ctr" eaLnBrk="0" hangingPunct="0">
              <a:defRPr/>
            </a:pPr>
            <a:r>
              <a:rPr lang="en-US" altLang="ja-JP" sz="1600" b="1">
                <a:solidFill>
                  <a:schemeClr val="bg2"/>
                </a:solidFill>
                <a:latin typeface="Arial" charset="0"/>
                <a:ea typeface="MS Mincho" pitchFamily="49" charset="-128"/>
                <a:cs typeface="Arial" charset="0"/>
              </a:rPr>
              <a:t>N = 187</a:t>
            </a:r>
            <a:endParaRPr lang="en-US" altLang="ja-JP" sz="1600" b="1">
              <a:solidFill>
                <a:schemeClr val="bg2"/>
              </a:solidFill>
              <a:latin typeface="Arial" charset="0"/>
              <a:ea typeface="MS PGothic" pitchFamily="34" charset="-128"/>
              <a:cs typeface="Arial" charset="0"/>
            </a:endParaRPr>
          </a:p>
        </p:txBody>
      </p:sp>
      <p:sp>
        <p:nvSpPr>
          <p:cNvPr id="9" name="Text Box 206">
            <a:extLst>
              <a:ext uri="{FF2B5EF4-FFF2-40B4-BE49-F238E27FC236}">
                <a16:creationId xmlns:a16="http://schemas.microsoft.com/office/drawing/2014/main" id="{AC925BC6-9C38-B46F-3773-DDD56CD6EAF1}"/>
              </a:ext>
            </a:extLst>
          </p:cNvPr>
          <p:cNvSpPr txBox="1">
            <a:spLocks noChangeArrowheads="1"/>
          </p:cNvSpPr>
          <p:nvPr/>
        </p:nvSpPr>
        <p:spPr bwMode="auto">
          <a:xfrm>
            <a:off x="5114312" y="5405562"/>
            <a:ext cx="1852252" cy="920093"/>
          </a:xfrm>
          <a:prstGeom prst="rect">
            <a:avLst/>
          </a:prstGeom>
          <a:solidFill>
            <a:srgbClr val="12BA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r>
              <a:rPr lang="en-US" altLang="ja-JP" sz="1600" b="1">
                <a:solidFill>
                  <a:schemeClr val="bg2"/>
                </a:solidFill>
                <a:latin typeface="Arial" charset="0"/>
                <a:ea typeface="MS Mincho" pitchFamily="49" charset="-128"/>
                <a:cs typeface="Arial" charset="0"/>
              </a:rPr>
              <a:t>Ranibizumab</a:t>
            </a:r>
          </a:p>
          <a:p>
            <a:pPr algn="ctr" eaLnBrk="0" hangingPunct="0">
              <a:defRPr/>
            </a:pPr>
            <a:r>
              <a:rPr lang="en-US" altLang="ja-JP" sz="1600" b="1">
                <a:solidFill>
                  <a:schemeClr val="bg2"/>
                </a:solidFill>
                <a:latin typeface="Arial" charset="0"/>
                <a:ea typeface="MS Mincho" pitchFamily="49" charset="-128"/>
                <a:cs typeface="Arial" charset="0"/>
              </a:rPr>
              <a:t>+Deferred Laser</a:t>
            </a:r>
            <a:endParaRPr lang="en-US" altLang="ja-JP" sz="1600" b="1">
              <a:solidFill>
                <a:schemeClr val="bg2"/>
              </a:solidFill>
              <a:latin typeface="Arial" charset="0"/>
              <a:ea typeface="MS PGothic" pitchFamily="34" charset="-128"/>
              <a:cs typeface="Arial" charset="0"/>
            </a:endParaRPr>
          </a:p>
          <a:p>
            <a:pPr algn="ctr" eaLnBrk="0" hangingPunct="0">
              <a:defRPr/>
            </a:pPr>
            <a:r>
              <a:rPr lang="en-US" altLang="ja-JP" sz="1600" b="1">
                <a:solidFill>
                  <a:schemeClr val="bg2"/>
                </a:solidFill>
                <a:latin typeface="Arial" charset="0"/>
                <a:ea typeface="MS Mincho" pitchFamily="49" charset="-128"/>
                <a:cs typeface="Arial" charset="0"/>
              </a:rPr>
              <a:t>N = 188</a:t>
            </a:r>
            <a:endParaRPr lang="en-US" altLang="ja-JP" sz="1600" b="1">
              <a:solidFill>
                <a:schemeClr val="bg2"/>
              </a:solidFill>
              <a:latin typeface="Arial" charset="0"/>
              <a:ea typeface="MS PGothic" pitchFamily="34" charset="-128"/>
              <a:cs typeface="Arial" charset="0"/>
            </a:endParaRPr>
          </a:p>
        </p:txBody>
      </p:sp>
      <p:sp>
        <p:nvSpPr>
          <p:cNvPr id="10" name="Text Box 206">
            <a:extLst>
              <a:ext uri="{FF2B5EF4-FFF2-40B4-BE49-F238E27FC236}">
                <a16:creationId xmlns:a16="http://schemas.microsoft.com/office/drawing/2014/main" id="{7AA3A8DB-6F08-4981-2186-A38AAB54E390}"/>
              </a:ext>
            </a:extLst>
          </p:cNvPr>
          <p:cNvSpPr txBox="1">
            <a:spLocks noChangeArrowheads="1"/>
          </p:cNvSpPr>
          <p:nvPr/>
        </p:nvSpPr>
        <p:spPr bwMode="auto">
          <a:xfrm>
            <a:off x="930897" y="5380157"/>
            <a:ext cx="1852252" cy="932794"/>
          </a:xfrm>
          <a:prstGeom prst="rect">
            <a:avLst/>
          </a:prstGeom>
          <a:solidFill>
            <a:srgbClr val="B57EE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r>
              <a:rPr lang="en-US" altLang="ja-JP" sz="1600" b="1">
                <a:solidFill>
                  <a:srgbClr val="FFFFFF"/>
                </a:solidFill>
                <a:latin typeface="Arial" charset="0"/>
                <a:ea typeface="MS Mincho" pitchFamily="49" charset="-128"/>
                <a:cs typeface="Arial" charset="0"/>
              </a:rPr>
              <a:t>Sham</a:t>
            </a:r>
          </a:p>
          <a:p>
            <a:pPr algn="ctr" eaLnBrk="0" hangingPunct="0">
              <a:defRPr/>
            </a:pPr>
            <a:r>
              <a:rPr lang="en-US" altLang="ja-JP" sz="1600" b="1">
                <a:solidFill>
                  <a:srgbClr val="FFFFFF"/>
                </a:solidFill>
                <a:latin typeface="Arial" charset="0"/>
                <a:ea typeface="MS Mincho" pitchFamily="49" charset="-128"/>
                <a:cs typeface="Arial" charset="0"/>
              </a:rPr>
              <a:t>+Prompt Laser</a:t>
            </a:r>
            <a:endParaRPr lang="en-US" altLang="ja-JP" sz="1600" b="1">
              <a:solidFill>
                <a:srgbClr val="FFFFFF"/>
              </a:solidFill>
              <a:latin typeface="Arial" charset="0"/>
              <a:ea typeface="MS PGothic" pitchFamily="34" charset="-128"/>
              <a:cs typeface="Arial" charset="0"/>
            </a:endParaRPr>
          </a:p>
          <a:p>
            <a:pPr algn="ctr" eaLnBrk="0" hangingPunct="0">
              <a:defRPr/>
            </a:pPr>
            <a:r>
              <a:rPr lang="en-US" altLang="ja-JP" sz="1600" b="1">
                <a:solidFill>
                  <a:srgbClr val="FFFFFF"/>
                </a:solidFill>
                <a:latin typeface="Arial" charset="0"/>
                <a:ea typeface="MS Mincho" pitchFamily="49" charset="-128"/>
                <a:cs typeface="Arial" charset="0"/>
              </a:rPr>
              <a:t>N = 293</a:t>
            </a:r>
            <a:endParaRPr lang="en-US" altLang="ja-JP" sz="1600" b="1">
              <a:solidFill>
                <a:srgbClr val="FFFFFF"/>
              </a:solidFill>
              <a:latin typeface="Arial" charset="0"/>
              <a:ea typeface="MS PGothic" pitchFamily="34" charset="-128"/>
              <a:cs typeface="Arial" charset="0"/>
            </a:endParaRPr>
          </a:p>
        </p:txBody>
      </p:sp>
      <p:sp>
        <p:nvSpPr>
          <p:cNvPr id="11" name="Text Box 206">
            <a:extLst>
              <a:ext uri="{FF2B5EF4-FFF2-40B4-BE49-F238E27FC236}">
                <a16:creationId xmlns:a16="http://schemas.microsoft.com/office/drawing/2014/main" id="{CF19ED10-8A5D-7204-18BA-7BAB1424C92A}"/>
              </a:ext>
            </a:extLst>
          </p:cNvPr>
          <p:cNvSpPr txBox="1">
            <a:spLocks noChangeArrowheads="1"/>
          </p:cNvSpPr>
          <p:nvPr/>
        </p:nvSpPr>
        <p:spPr bwMode="auto">
          <a:xfrm>
            <a:off x="7206020" y="5380157"/>
            <a:ext cx="1852252" cy="945498"/>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r>
              <a:rPr lang="en-US" altLang="ja-JP" sz="1600" b="1">
                <a:solidFill>
                  <a:schemeClr val="bg2"/>
                </a:solidFill>
                <a:latin typeface="Arial" charset="0"/>
                <a:ea typeface="MS Mincho" pitchFamily="49" charset="-128"/>
                <a:cs typeface="Arial" charset="0"/>
              </a:rPr>
              <a:t>Triamcinolone</a:t>
            </a:r>
          </a:p>
          <a:p>
            <a:pPr algn="ctr" eaLnBrk="0" hangingPunct="0">
              <a:defRPr/>
            </a:pPr>
            <a:r>
              <a:rPr lang="en-US" altLang="ja-JP" sz="1600" b="1">
                <a:solidFill>
                  <a:schemeClr val="bg2"/>
                </a:solidFill>
                <a:latin typeface="Arial" charset="0"/>
                <a:ea typeface="MS Mincho" pitchFamily="49" charset="-128"/>
                <a:cs typeface="Arial" charset="0"/>
              </a:rPr>
              <a:t>+Prompt Laser</a:t>
            </a:r>
            <a:endParaRPr lang="en-US" altLang="ja-JP" sz="1600" b="1">
              <a:solidFill>
                <a:schemeClr val="bg2"/>
              </a:solidFill>
              <a:latin typeface="Arial" charset="0"/>
              <a:ea typeface="MS PGothic" pitchFamily="34" charset="-128"/>
              <a:cs typeface="Arial" charset="0"/>
            </a:endParaRPr>
          </a:p>
          <a:p>
            <a:pPr algn="ctr" eaLnBrk="0" hangingPunct="0">
              <a:defRPr/>
            </a:pPr>
            <a:r>
              <a:rPr lang="en-US" altLang="ja-JP" sz="1600" b="1">
                <a:solidFill>
                  <a:schemeClr val="bg2"/>
                </a:solidFill>
                <a:latin typeface="Arial" charset="0"/>
                <a:ea typeface="MS Mincho" pitchFamily="49" charset="-128"/>
                <a:cs typeface="Arial" charset="0"/>
              </a:rPr>
              <a:t>N = 186</a:t>
            </a:r>
            <a:endParaRPr lang="en-US" altLang="ja-JP" sz="1600" b="1">
              <a:solidFill>
                <a:schemeClr val="bg2"/>
              </a:solidFill>
              <a:latin typeface="Arial" charset="0"/>
              <a:ea typeface="MS PGothic" pitchFamily="34" charset="-128"/>
              <a:cs typeface="Arial" charset="0"/>
            </a:endParaRPr>
          </a:p>
        </p:txBody>
      </p:sp>
      <p:sp>
        <p:nvSpPr>
          <p:cNvPr id="2" name="Arrow: Down 1">
            <a:extLst>
              <a:ext uri="{FF2B5EF4-FFF2-40B4-BE49-F238E27FC236}">
                <a16:creationId xmlns:a16="http://schemas.microsoft.com/office/drawing/2014/main" id="{DE353364-71D6-2FCE-3EC4-DA258584E51E}"/>
              </a:ext>
            </a:extLst>
          </p:cNvPr>
          <p:cNvSpPr/>
          <p:nvPr/>
        </p:nvSpPr>
        <p:spPr>
          <a:xfrm>
            <a:off x="1647473" y="4641578"/>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A0444206-EE06-AF31-8232-883261E2AC11}"/>
              </a:ext>
            </a:extLst>
          </p:cNvPr>
          <p:cNvSpPr/>
          <p:nvPr/>
        </p:nvSpPr>
        <p:spPr>
          <a:xfrm>
            <a:off x="3739180" y="4641578"/>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5FD19EE2-0535-17F1-144C-C2762A69478E}"/>
              </a:ext>
            </a:extLst>
          </p:cNvPr>
          <p:cNvSpPr/>
          <p:nvPr/>
        </p:nvSpPr>
        <p:spPr>
          <a:xfrm>
            <a:off x="5830888" y="4641578"/>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557AB5A-FA67-0441-4ECF-358715927C49}"/>
              </a:ext>
            </a:extLst>
          </p:cNvPr>
          <p:cNvSpPr/>
          <p:nvPr/>
        </p:nvSpPr>
        <p:spPr>
          <a:xfrm>
            <a:off x="7922596" y="4641578"/>
            <a:ext cx="419100" cy="681150"/>
          </a:xfrm>
          <a:prstGeom prst="downArrow">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E48BB9A-0ED9-66B6-185B-2A5C16F5C3CD}"/>
              </a:ext>
            </a:extLst>
          </p:cNvPr>
          <p:cNvSpPr>
            <a:spLocks noGrp="1"/>
          </p:cNvSpPr>
          <p:nvPr>
            <p:ph type="title"/>
          </p:nvPr>
        </p:nvSpPr>
        <p:spPr>
          <a:xfrm>
            <a:off x="462222" y="27754"/>
            <a:ext cx="11267555" cy="1326321"/>
          </a:xfrm>
        </p:spPr>
        <p:txBody>
          <a:bodyPr>
            <a:normAutofit/>
          </a:bodyPr>
          <a:lstStyle/>
          <a:p>
            <a:pPr>
              <a:defRPr/>
            </a:pPr>
            <a:r>
              <a:rPr lang="en-US" dirty="0"/>
              <a:t>Study Design: Protocol I</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752601" y="1283496"/>
          <a:ext cx="8638954" cy="4662377"/>
        </p:xfrm>
        <a:graphic>
          <a:graphicData uri="http://schemas.openxmlformats.org/drawingml/2006/chart">
            <c:chart xmlns:c="http://schemas.openxmlformats.org/drawingml/2006/chart" xmlns:r="http://schemas.openxmlformats.org/officeDocument/2006/relationships" r:id="rId4"/>
          </a:graphicData>
        </a:graphic>
      </p:graphicFrame>
      <p:cxnSp>
        <p:nvCxnSpPr>
          <p:cNvPr id="50181" name="Straight Connector 12"/>
          <p:cNvCxnSpPr>
            <a:cxnSpLocks noChangeShapeType="1"/>
          </p:cNvCxnSpPr>
          <p:nvPr/>
        </p:nvCxnSpPr>
        <p:spPr bwMode="auto">
          <a:xfrm rot="5400000" flipH="1" flipV="1">
            <a:off x="3072609" y="3453607"/>
            <a:ext cx="4194175" cy="11112"/>
          </a:xfrm>
          <a:prstGeom prst="line">
            <a:avLst/>
          </a:prstGeom>
          <a:noFill/>
          <a:ln w="15875" algn="ctr">
            <a:solidFill>
              <a:srgbClr val="FFFFFF"/>
            </a:solidFill>
            <a:prstDash val="dash"/>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8132766" y="2384428"/>
            <a:ext cx="1843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Lucida Sans" pitchFamily="34" charset="0"/>
                <a:cs typeface="Arial" pitchFamily="34" charset="0"/>
              </a:defRPr>
            </a:lvl1pPr>
            <a:lvl2pPr marL="742950" indent="-285750">
              <a:defRPr sz="3200">
                <a:solidFill>
                  <a:schemeClr val="tx1"/>
                </a:solidFill>
                <a:latin typeface="Lucida Sans" pitchFamily="34" charset="0"/>
                <a:cs typeface="Arial" pitchFamily="34" charset="0"/>
              </a:defRPr>
            </a:lvl2pPr>
            <a:lvl3pPr marL="1143000" indent="-228600">
              <a:defRPr sz="3200">
                <a:solidFill>
                  <a:schemeClr val="tx1"/>
                </a:solidFill>
                <a:latin typeface="Lucida Sans" pitchFamily="34" charset="0"/>
                <a:cs typeface="Arial" pitchFamily="34" charset="0"/>
              </a:defRPr>
            </a:lvl3pPr>
            <a:lvl4pPr marL="1600200" indent="-228600">
              <a:defRPr sz="3200">
                <a:solidFill>
                  <a:schemeClr val="tx1"/>
                </a:solidFill>
                <a:latin typeface="Lucida Sans" pitchFamily="34" charset="0"/>
                <a:cs typeface="Arial" pitchFamily="34" charset="0"/>
              </a:defRPr>
            </a:lvl4pPr>
            <a:lvl5pPr marL="2057400" indent="-228600">
              <a:defRPr sz="3200">
                <a:solidFill>
                  <a:schemeClr val="tx1"/>
                </a:solidFill>
                <a:latin typeface="Lucida San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Lucida San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Lucida San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Lucida San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Lucida San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9933"/>
                </a:solidFill>
                <a:effectLst/>
                <a:uLnTx/>
                <a:uFillTx/>
                <a:latin typeface="Lucida Sans" pitchFamily="34" charset="0"/>
                <a:ea typeface="+mn-ea"/>
                <a:cs typeface="Arial" pitchFamily="34" charset="0"/>
              </a:rPr>
              <a:t>Ranibizumab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9933"/>
                </a:solidFill>
                <a:effectLst/>
                <a:uLnTx/>
                <a:uFillTx/>
                <a:latin typeface="Lucida Sans" pitchFamily="34" charset="0"/>
                <a:ea typeface="+mn-ea"/>
                <a:cs typeface="Arial" pitchFamily="34" charset="0"/>
              </a:rPr>
              <a:t>+ prompt laser</a:t>
            </a:r>
          </a:p>
        </p:txBody>
      </p:sp>
      <p:sp>
        <p:nvSpPr>
          <p:cNvPr id="9" name="TextBox 8"/>
          <p:cNvSpPr txBox="1">
            <a:spLocks noChangeArrowheads="1"/>
          </p:cNvSpPr>
          <p:nvPr/>
        </p:nvSpPr>
        <p:spPr bwMode="auto">
          <a:xfrm>
            <a:off x="8201025" y="1495428"/>
            <a:ext cx="1963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Lucida Sans" pitchFamily="34" charset="0"/>
                <a:cs typeface="Arial" pitchFamily="34" charset="0"/>
              </a:defRPr>
            </a:lvl1pPr>
            <a:lvl2pPr marL="742950" indent="-285750">
              <a:defRPr sz="3200">
                <a:solidFill>
                  <a:schemeClr val="tx1"/>
                </a:solidFill>
                <a:latin typeface="Lucida Sans" pitchFamily="34" charset="0"/>
                <a:cs typeface="Arial" pitchFamily="34" charset="0"/>
              </a:defRPr>
            </a:lvl2pPr>
            <a:lvl3pPr marL="1143000" indent="-228600">
              <a:defRPr sz="3200">
                <a:solidFill>
                  <a:schemeClr val="tx1"/>
                </a:solidFill>
                <a:latin typeface="Lucida Sans" pitchFamily="34" charset="0"/>
                <a:cs typeface="Arial" pitchFamily="34" charset="0"/>
              </a:defRPr>
            </a:lvl3pPr>
            <a:lvl4pPr marL="1600200" indent="-228600">
              <a:defRPr sz="3200">
                <a:solidFill>
                  <a:schemeClr val="tx1"/>
                </a:solidFill>
                <a:latin typeface="Lucida Sans" pitchFamily="34" charset="0"/>
                <a:cs typeface="Arial" pitchFamily="34" charset="0"/>
              </a:defRPr>
            </a:lvl4pPr>
            <a:lvl5pPr marL="2057400" indent="-228600">
              <a:defRPr sz="3200">
                <a:solidFill>
                  <a:schemeClr val="tx1"/>
                </a:solidFill>
                <a:latin typeface="Lucida San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Lucida San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Lucida San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Lucida San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Lucida San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FFFF"/>
                </a:solidFill>
                <a:effectLst/>
                <a:uLnTx/>
                <a:uFillTx/>
                <a:latin typeface="Lucida Sans" pitchFamily="34" charset="0"/>
                <a:ea typeface="+mn-ea"/>
                <a:cs typeface="Arial" pitchFamily="34" charset="0"/>
              </a:rPr>
              <a:t>Ranibizumab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FFFF"/>
                </a:solidFill>
                <a:effectLst/>
                <a:uLnTx/>
                <a:uFillTx/>
                <a:latin typeface="Lucida Sans" pitchFamily="34" charset="0"/>
                <a:ea typeface="+mn-ea"/>
                <a:cs typeface="Arial" pitchFamily="34" charset="0"/>
              </a:rPr>
              <a:t>+ deferred laser</a:t>
            </a:r>
          </a:p>
        </p:txBody>
      </p:sp>
      <p:sp>
        <p:nvSpPr>
          <p:cNvPr id="12" name="Oval 11"/>
          <p:cNvSpPr/>
          <p:nvPr/>
        </p:nvSpPr>
        <p:spPr bwMode="auto">
          <a:xfrm>
            <a:off x="4933244" y="3997452"/>
            <a:ext cx="451556" cy="508000"/>
          </a:xfrm>
          <a:prstGeom prst="ellipse">
            <a:avLst/>
          </a:prstGeom>
          <a:noFill/>
          <a:ln w="6032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pitchFamily="34" charset="0"/>
              <a:ea typeface="+mn-ea"/>
              <a:cs typeface="Arial" charset="0"/>
            </a:endParaRPr>
          </a:p>
        </p:txBody>
      </p:sp>
      <p:sp>
        <p:nvSpPr>
          <p:cNvPr id="13" name="Oval 12"/>
          <p:cNvSpPr/>
          <p:nvPr/>
        </p:nvSpPr>
        <p:spPr bwMode="auto">
          <a:xfrm>
            <a:off x="4955822" y="1914652"/>
            <a:ext cx="451556" cy="508000"/>
          </a:xfrm>
          <a:prstGeom prst="ellipse">
            <a:avLst/>
          </a:prstGeom>
          <a:noFill/>
          <a:ln w="6032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pitchFamily="34" charset="0"/>
              <a:ea typeface="+mn-ea"/>
              <a:cs typeface="Arial" charset="0"/>
            </a:endParaRPr>
          </a:p>
        </p:txBody>
      </p:sp>
      <p:sp>
        <p:nvSpPr>
          <p:cNvPr id="14" name="Down Arrow 13"/>
          <p:cNvSpPr/>
          <p:nvPr/>
        </p:nvSpPr>
        <p:spPr bwMode="auto">
          <a:xfrm rot="10800000">
            <a:off x="4955822" y="2587752"/>
            <a:ext cx="451556" cy="1231900"/>
          </a:xfrm>
          <a:prstGeom prst="downArrow">
            <a:avLst/>
          </a:prstGeom>
          <a:gradFill>
            <a:gsLst>
              <a:gs pos="0">
                <a:srgbClr val="FFF200"/>
              </a:gs>
              <a:gs pos="45000">
                <a:srgbClr val="FF7A00"/>
              </a:gs>
              <a:gs pos="70000">
                <a:srgbClr val="FF0300"/>
              </a:gs>
              <a:gs pos="100000">
                <a:srgbClr val="4D0808"/>
              </a:gs>
            </a:gsLst>
            <a:lin ang="0" scaled="0"/>
          </a:gra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pitchFamily="34" charset="0"/>
              <a:ea typeface="+mn-ea"/>
              <a:cs typeface="Arial" charset="0"/>
            </a:endParaRPr>
          </a:p>
        </p:txBody>
      </p:sp>
      <p:sp>
        <p:nvSpPr>
          <p:cNvPr id="50199" name="TextBox 16"/>
          <p:cNvSpPr txBox="1">
            <a:spLocks noChangeArrowheads="1"/>
          </p:cNvSpPr>
          <p:nvPr/>
        </p:nvSpPr>
        <p:spPr bwMode="auto">
          <a:xfrm rot="-5400000">
            <a:off x="514427" y="3411251"/>
            <a:ext cx="2741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Lucida Sans" pitchFamily="34" charset="0"/>
                <a:cs typeface="Arial" pitchFamily="34" charset="0"/>
              </a:defRPr>
            </a:lvl1pPr>
            <a:lvl2pPr marL="742950" indent="-285750">
              <a:defRPr sz="3200">
                <a:solidFill>
                  <a:schemeClr val="tx1"/>
                </a:solidFill>
                <a:latin typeface="Lucida Sans" pitchFamily="34" charset="0"/>
                <a:cs typeface="Arial" pitchFamily="34" charset="0"/>
              </a:defRPr>
            </a:lvl2pPr>
            <a:lvl3pPr marL="1143000" indent="-228600">
              <a:defRPr sz="3200">
                <a:solidFill>
                  <a:schemeClr val="tx1"/>
                </a:solidFill>
                <a:latin typeface="Lucida Sans" pitchFamily="34" charset="0"/>
                <a:cs typeface="Arial" pitchFamily="34" charset="0"/>
              </a:defRPr>
            </a:lvl3pPr>
            <a:lvl4pPr marL="1600200" indent="-228600">
              <a:defRPr sz="3200">
                <a:solidFill>
                  <a:schemeClr val="tx1"/>
                </a:solidFill>
                <a:latin typeface="Lucida Sans" pitchFamily="34" charset="0"/>
                <a:cs typeface="Arial" pitchFamily="34" charset="0"/>
              </a:defRPr>
            </a:lvl4pPr>
            <a:lvl5pPr marL="2057400" indent="-228600">
              <a:defRPr sz="3200">
                <a:solidFill>
                  <a:schemeClr val="tx1"/>
                </a:solidFill>
                <a:latin typeface="Lucida San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Lucida San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Lucida San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Lucida San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Lucida San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Lucida Sans" pitchFamily="34" charset="0"/>
                <a:ea typeface="+mn-ea"/>
                <a:cs typeface="Arial" pitchFamily="34" charset="0"/>
              </a:rPr>
              <a:t>Mean Letter Improvement</a:t>
            </a:r>
          </a:p>
        </p:txBody>
      </p:sp>
      <p:sp>
        <p:nvSpPr>
          <p:cNvPr id="50200" name="TextBox 17"/>
          <p:cNvSpPr txBox="1">
            <a:spLocks noChangeArrowheads="1"/>
          </p:cNvSpPr>
          <p:nvPr/>
        </p:nvSpPr>
        <p:spPr bwMode="auto">
          <a:xfrm>
            <a:off x="8382000" y="54864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Lucida Sans" pitchFamily="34" charset="0"/>
                <a:cs typeface="Arial" pitchFamily="34" charset="0"/>
              </a:defRPr>
            </a:lvl1pPr>
            <a:lvl2pPr marL="742950" indent="-285750">
              <a:defRPr sz="3200">
                <a:solidFill>
                  <a:schemeClr val="tx1"/>
                </a:solidFill>
                <a:latin typeface="Lucida Sans" pitchFamily="34" charset="0"/>
                <a:cs typeface="Arial" pitchFamily="34" charset="0"/>
              </a:defRPr>
            </a:lvl2pPr>
            <a:lvl3pPr marL="1143000" indent="-228600">
              <a:defRPr sz="3200">
                <a:solidFill>
                  <a:schemeClr val="tx1"/>
                </a:solidFill>
                <a:latin typeface="Lucida Sans" pitchFamily="34" charset="0"/>
                <a:cs typeface="Arial" pitchFamily="34" charset="0"/>
              </a:defRPr>
            </a:lvl3pPr>
            <a:lvl4pPr marL="1600200" indent="-228600">
              <a:defRPr sz="3200">
                <a:solidFill>
                  <a:schemeClr val="tx1"/>
                </a:solidFill>
                <a:latin typeface="Lucida Sans" pitchFamily="34" charset="0"/>
                <a:cs typeface="Arial" pitchFamily="34" charset="0"/>
              </a:defRPr>
            </a:lvl4pPr>
            <a:lvl5pPr marL="2057400" indent="-228600">
              <a:defRPr sz="3200">
                <a:solidFill>
                  <a:schemeClr val="tx1"/>
                </a:solidFill>
                <a:latin typeface="Lucida San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Lucida San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Lucida San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Lucida San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Lucida San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Lucida Sans" pitchFamily="34" charset="0"/>
                <a:ea typeface="+mn-ea"/>
                <a:cs typeface="Arial" pitchFamily="34" charset="0"/>
              </a:rPr>
              <a:t>Weeks</a:t>
            </a:r>
          </a:p>
        </p:txBody>
      </p:sp>
      <p:sp>
        <p:nvSpPr>
          <p:cNvPr id="20" name="TextBox 19"/>
          <p:cNvSpPr txBox="1"/>
          <p:nvPr/>
        </p:nvSpPr>
        <p:spPr>
          <a:xfrm>
            <a:off x="8201028" y="3867153"/>
            <a:ext cx="1665841" cy="64633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54CC">
                    <a:lumMod val="60000"/>
                    <a:lumOff val="40000"/>
                  </a:srgbClr>
                </a:solidFill>
                <a:effectLst/>
                <a:uLnTx/>
                <a:uFillTx/>
                <a:latin typeface="Arial"/>
                <a:ea typeface="+mn-ea"/>
                <a:cs typeface="Arial" charset="0"/>
              </a:rPr>
              <a:t>Sham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54CC">
                    <a:lumMod val="60000"/>
                    <a:lumOff val="40000"/>
                  </a:srgbClr>
                </a:solidFill>
                <a:effectLst/>
                <a:uLnTx/>
                <a:uFillTx/>
                <a:latin typeface="Arial"/>
                <a:ea typeface="+mn-ea"/>
                <a:cs typeface="Arial" charset="0"/>
              </a:rPr>
              <a:t>+ prompt laser</a:t>
            </a:r>
          </a:p>
        </p:txBody>
      </p:sp>
      <p:sp>
        <p:nvSpPr>
          <p:cNvPr id="21" name="TextBox 20"/>
          <p:cNvSpPr txBox="1">
            <a:spLocks noChangeArrowheads="1"/>
          </p:cNvSpPr>
          <p:nvPr/>
        </p:nvSpPr>
        <p:spPr bwMode="auto">
          <a:xfrm>
            <a:off x="3533638" y="3067995"/>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Lucida Sans" pitchFamily="34" charset="0"/>
                <a:cs typeface="Arial" pitchFamily="34" charset="0"/>
              </a:defRPr>
            </a:lvl1pPr>
            <a:lvl2pPr marL="742950" indent="-285750">
              <a:defRPr sz="3200">
                <a:solidFill>
                  <a:schemeClr val="tx1"/>
                </a:solidFill>
                <a:latin typeface="Lucida Sans" pitchFamily="34" charset="0"/>
                <a:cs typeface="Arial" pitchFamily="34" charset="0"/>
              </a:defRPr>
            </a:lvl2pPr>
            <a:lvl3pPr marL="1143000" indent="-228600">
              <a:defRPr sz="3200">
                <a:solidFill>
                  <a:schemeClr val="tx1"/>
                </a:solidFill>
                <a:latin typeface="Lucida Sans" pitchFamily="34" charset="0"/>
                <a:cs typeface="Arial" pitchFamily="34" charset="0"/>
              </a:defRPr>
            </a:lvl3pPr>
            <a:lvl4pPr marL="1600200" indent="-228600">
              <a:defRPr sz="3200">
                <a:solidFill>
                  <a:schemeClr val="tx1"/>
                </a:solidFill>
                <a:latin typeface="Lucida Sans" pitchFamily="34" charset="0"/>
                <a:cs typeface="Arial" pitchFamily="34" charset="0"/>
              </a:defRPr>
            </a:lvl4pPr>
            <a:lvl5pPr marL="2057400" indent="-228600">
              <a:defRPr sz="3200">
                <a:solidFill>
                  <a:schemeClr val="tx1"/>
                </a:solidFill>
                <a:latin typeface="Lucida San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Lucida San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Lucida San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Lucida San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Lucida Sans"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Lucida Sans" pitchFamily="34" charset="0"/>
                <a:ea typeface="+mn-ea"/>
                <a:cs typeface="Arial" pitchFamily="34" charset="0"/>
              </a:rPr>
              <a:t>P&lt;0.001</a:t>
            </a:r>
          </a:p>
        </p:txBody>
      </p:sp>
      <p:sp>
        <p:nvSpPr>
          <p:cNvPr id="23" name="Rectangle 2"/>
          <p:cNvSpPr txBox="1">
            <a:spLocks noChangeArrowheads="1"/>
          </p:cNvSpPr>
          <p:nvPr/>
        </p:nvSpPr>
        <p:spPr bwMode="auto">
          <a:xfrm>
            <a:off x="15240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15000"/>
              </a:spcBef>
              <a:spcAft>
                <a:spcPct val="15000"/>
              </a:spcAft>
              <a:defRPr sz="2400" b="0">
                <a:solidFill>
                  <a:schemeClr val="tx2"/>
                </a:solidFill>
                <a:latin typeface="+mj-lt"/>
                <a:ea typeface="ＭＳ Ｐゴシック" pitchFamily="34" charset="-128"/>
                <a:cs typeface="ＭＳ Ｐゴシック" pitchFamily="34" charset="-128"/>
              </a:defRPr>
            </a:lvl1pPr>
            <a:lvl2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2pPr>
            <a:lvl3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3pPr>
            <a:lvl4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4pPr>
            <a:lvl5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5pPr>
            <a:lvl6pPr marL="457200" algn="ctr" rtl="0" eaLnBrk="1" fontAlgn="base" hangingPunct="1">
              <a:lnSpc>
                <a:spcPct val="90000"/>
              </a:lnSpc>
              <a:spcBef>
                <a:spcPct val="15000"/>
              </a:spcBef>
              <a:spcAft>
                <a:spcPct val="15000"/>
              </a:spcAft>
              <a:defRPr sz="3200" b="1">
                <a:solidFill>
                  <a:srgbClr val="FAC52B"/>
                </a:solidFill>
                <a:latin typeface="Arial" charset="0"/>
              </a:defRPr>
            </a:lvl6pPr>
            <a:lvl7pPr marL="914400" algn="ctr" rtl="0" eaLnBrk="1" fontAlgn="base" hangingPunct="1">
              <a:lnSpc>
                <a:spcPct val="90000"/>
              </a:lnSpc>
              <a:spcBef>
                <a:spcPct val="15000"/>
              </a:spcBef>
              <a:spcAft>
                <a:spcPct val="15000"/>
              </a:spcAft>
              <a:defRPr sz="3200" b="1">
                <a:solidFill>
                  <a:srgbClr val="FAC52B"/>
                </a:solidFill>
                <a:latin typeface="Arial" charset="0"/>
              </a:defRPr>
            </a:lvl7pPr>
            <a:lvl8pPr marL="1371600" algn="ctr" rtl="0" eaLnBrk="1" fontAlgn="base" hangingPunct="1">
              <a:lnSpc>
                <a:spcPct val="90000"/>
              </a:lnSpc>
              <a:spcBef>
                <a:spcPct val="15000"/>
              </a:spcBef>
              <a:spcAft>
                <a:spcPct val="15000"/>
              </a:spcAft>
              <a:defRPr sz="3200" b="1">
                <a:solidFill>
                  <a:srgbClr val="FAC52B"/>
                </a:solidFill>
                <a:latin typeface="Arial" charset="0"/>
              </a:defRPr>
            </a:lvl8pPr>
            <a:lvl9pPr marL="1828800" algn="ctr" rtl="0" eaLnBrk="1" fontAlgn="base" hangingPunct="1">
              <a:lnSpc>
                <a:spcPct val="90000"/>
              </a:lnSpc>
              <a:spcBef>
                <a:spcPct val="15000"/>
              </a:spcBef>
              <a:spcAft>
                <a:spcPct val="15000"/>
              </a:spcAft>
              <a:defRPr sz="3200" b="1">
                <a:solidFill>
                  <a:srgbClr val="FAC52B"/>
                </a:solidFill>
                <a:latin typeface="Arial" charset="0"/>
              </a:defRPr>
            </a:lvl9pPr>
          </a:lstStyle>
          <a:p>
            <a:pPr marL="0" marR="0" lvl="0" indent="0" algn="ctr" defTabSz="914400" rtl="0" eaLnBrk="1" fontAlgn="base" latinLnBrk="0" hangingPunct="1">
              <a:lnSpc>
                <a:spcPct val="90000"/>
              </a:lnSpc>
              <a:spcBef>
                <a:spcPts val="0"/>
              </a:spcBef>
              <a:spcAft>
                <a:spcPts val="600"/>
              </a:spcAft>
              <a:buClrTx/>
              <a:buSzTx/>
              <a:buFontTx/>
              <a:buNone/>
              <a:tabLst/>
              <a:defRPr/>
            </a:pPr>
            <a:r>
              <a:rPr lang="en-US" altLang="en-US" sz="3200" b="1" dirty="0">
                <a:solidFill>
                  <a:schemeClr val="accent2">
                    <a:lumMod val="60000"/>
                    <a:lumOff val="40000"/>
                  </a:schemeClr>
                </a:solidFill>
                <a:latin typeface="Arial" panose="020B0604020202020204" pitchFamily="34" charset="0"/>
                <a:ea typeface="+mj-ea"/>
                <a:cs typeface="Arial" panose="020B0604020202020204" pitchFamily="34" charset="0"/>
              </a:rPr>
              <a:t>Anti-VEGF Visual Outcomes Superior to Laser</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prstClr val="white"/>
                </a:solidFill>
                <a:effectLst/>
                <a:uLnTx/>
                <a:uFillTx/>
                <a:latin typeface="Arial"/>
                <a:ea typeface="ＭＳ Ｐゴシック" pitchFamily="34" charset="-128"/>
              </a:rPr>
              <a:t>DRCR.net Protocol I </a:t>
            </a:r>
          </a:p>
        </p:txBody>
      </p:sp>
      <p:sp>
        <p:nvSpPr>
          <p:cNvPr id="3" name="Rectangle 2"/>
          <p:cNvSpPr/>
          <p:nvPr/>
        </p:nvSpPr>
        <p:spPr>
          <a:xfrm>
            <a:off x="1524000" y="5996226"/>
            <a:ext cx="91440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Diabetic Retinopathy Clinical Research Network. Randomized trial evaluating </a:t>
            </a:r>
            <a:r>
              <a:rPr kumimoji="0" lang="en-US" sz="1600" b="0" i="0" u="none" strike="noStrike" kern="1200" cap="none" spc="0" normalizeH="0" baseline="0" noProof="0" dirty="0" err="1">
                <a:ln>
                  <a:noFill/>
                </a:ln>
                <a:solidFill>
                  <a:prstClr val="white"/>
                </a:solidFill>
                <a:effectLst/>
                <a:uLnTx/>
                <a:uFillTx/>
                <a:latin typeface="Arial"/>
                <a:ea typeface="+mn-ea"/>
                <a:cs typeface="+mn-cs"/>
              </a:rPr>
              <a:t>ranibizumab</a:t>
            </a:r>
            <a:r>
              <a:rPr kumimoji="0" lang="en-US" sz="1600" b="0" i="0" u="none" strike="noStrike" kern="1200" cap="none" spc="0" normalizeH="0" baseline="0" noProof="0" dirty="0">
                <a:ln>
                  <a:noFill/>
                </a:ln>
                <a:solidFill>
                  <a:prstClr val="white"/>
                </a:solidFill>
                <a:effectLst/>
                <a:uLnTx/>
                <a:uFillTx/>
                <a:latin typeface="Arial"/>
                <a:ea typeface="+mn-ea"/>
                <a:cs typeface="+mn-cs"/>
              </a:rPr>
              <a:t> plus prompt or deferred laser or triamcinolone plus prompt laser for diabetic macular edema. Ophthalmology. 2010 Jun;117(6):1064-1077</a:t>
            </a: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spTree>
    <p:custDataLst>
      <p:tags r:id="rId1"/>
    </p:custDataLst>
    <p:extLst>
      <p:ext uri="{BB962C8B-B14F-4D97-AF65-F5344CB8AC3E}">
        <p14:creationId xmlns:p14="http://schemas.microsoft.com/office/powerpoint/2010/main" val="40889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4"/>
          <p:cNvSpPr>
            <a:spLocks noGrp="1"/>
          </p:cNvSpPr>
          <p:nvPr>
            <p:ph type="sldNum" sz="quarter" idx="10"/>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C841CA-A76A-4F7D-BD04-DA8F28A61D63}" type="slidenum">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p:cNvPicPr/>
          <p:nvPr/>
        </p:nvPicPr>
        <p:blipFill>
          <a:blip r:embed="rId4"/>
          <a:stretch>
            <a:fillRect/>
          </a:stretch>
        </p:blipFill>
        <p:spPr>
          <a:xfrm>
            <a:off x="1947069" y="1266092"/>
            <a:ext cx="8297862" cy="5181600"/>
          </a:xfrm>
          <a:prstGeom prst="rect">
            <a:avLst/>
          </a:prstGeom>
        </p:spPr>
      </p:pic>
      <p:sp>
        <p:nvSpPr>
          <p:cNvPr id="2" name="Rectangle 1"/>
          <p:cNvSpPr/>
          <p:nvPr/>
        </p:nvSpPr>
        <p:spPr>
          <a:xfrm>
            <a:off x="9477749" y="2819400"/>
            <a:ext cx="6399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mn-ea"/>
                <a:cs typeface="Arial" charset="0"/>
              </a:rPr>
              <a:t>+7.2</a:t>
            </a:r>
          </a:p>
        </p:txBody>
      </p:sp>
      <p:sp>
        <p:nvSpPr>
          <p:cNvPr id="3" name="Rectangle 2"/>
          <p:cNvSpPr/>
          <p:nvPr/>
        </p:nvSpPr>
        <p:spPr>
          <a:xfrm>
            <a:off x="9477750" y="1563131"/>
            <a:ext cx="6399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+9.8</a:t>
            </a:r>
          </a:p>
        </p:txBody>
      </p:sp>
      <p:sp>
        <p:nvSpPr>
          <p:cNvPr id="7" name="Rectangle 2"/>
          <p:cNvSpPr txBox="1">
            <a:spLocks noChangeArrowheads="1"/>
          </p:cNvSpPr>
          <p:nvPr/>
        </p:nvSpPr>
        <p:spPr bwMode="auto">
          <a:xfrm>
            <a:off x="1947069" y="152400"/>
            <a:ext cx="82978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15000"/>
              </a:spcBef>
              <a:spcAft>
                <a:spcPct val="15000"/>
              </a:spcAft>
              <a:defRPr sz="2400" b="0">
                <a:solidFill>
                  <a:schemeClr val="tx2"/>
                </a:solidFill>
                <a:latin typeface="+mj-lt"/>
                <a:ea typeface="ＭＳ Ｐゴシック" pitchFamily="34" charset="-128"/>
                <a:cs typeface="ＭＳ Ｐゴシック" pitchFamily="34" charset="-128"/>
              </a:defRPr>
            </a:lvl1pPr>
            <a:lvl2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2pPr>
            <a:lvl3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3pPr>
            <a:lvl4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4pPr>
            <a:lvl5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5pPr>
            <a:lvl6pPr marL="457200" algn="ctr" rtl="0" eaLnBrk="1" fontAlgn="base" hangingPunct="1">
              <a:lnSpc>
                <a:spcPct val="90000"/>
              </a:lnSpc>
              <a:spcBef>
                <a:spcPct val="15000"/>
              </a:spcBef>
              <a:spcAft>
                <a:spcPct val="15000"/>
              </a:spcAft>
              <a:defRPr sz="3200" b="1">
                <a:solidFill>
                  <a:srgbClr val="FAC52B"/>
                </a:solidFill>
                <a:latin typeface="Arial" charset="0"/>
              </a:defRPr>
            </a:lvl6pPr>
            <a:lvl7pPr marL="914400" algn="ctr" rtl="0" eaLnBrk="1" fontAlgn="base" hangingPunct="1">
              <a:lnSpc>
                <a:spcPct val="90000"/>
              </a:lnSpc>
              <a:spcBef>
                <a:spcPct val="15000"/>
              </a:spcBef>
              <a:spcAft>
                <a:spcPct val="15000"/>
              </a:spcAft>
              <a:defRPr sz="3200" b="1">
                <a:solidFill>
                  <a:srgbClr val="FAC52B"/>
                </a:solidFill>
                <a:latin typeface="Arial" charset="0"/>
              </a:defRPr>
            </a:lvl7pPr>
            <a:lvl8pPr marL="1371600" algn="ctr" rtl="0" eaLnBrk="1" fontAlgn="base" hangingPunct="1">
              <a:lnSpc>
                <a:spcPct val="90000"/>
              </a:lnSpc>
              <a:spcBef>
                <a:spcPct val="15000"/>
              </a:spcBef>
              <a:spcAft>
                <a:spcPct val="15000"/>
              </a:spcAft>
              <a:defRPr sz="3200" b="1">
                <a:solidFill>
                  <a:srgbClr val="FAC52B"/>
                </a:solidFill>
                <a:latin typeface="Arial" charset="0"/>
              </a:defRPr>
            </a:lvl8pPr>
            <a:lvl9pPr marL="1828800" algn="ctr" rtl="0" eaLnBrk="1" fontAlgn="base" hangingPunct="1">
              <a:lnSpc>
                <a:spcPct val="90000"/>
              </a:lnSpc>
              <a:spcBef>
                <a:spcPct val="15000"/>
              </a:spcBef>
              <a:spcAft>
                <a:spcPct val="15000"/>
              </a:spcAft>
              <a:defRPr sz="3200" b="1">
                <a:solidFill>
                  <a:srgbClr val="FAC52B"/>
                </a:solidFill>
                <a:latin typeface="Arial" charset="0"/>
              </a:defRPr>
            </a:lvl9pPr>
          </a:lstStyle>
          <a:p>
            <a:pPr defTabSz="914400">
              <a:spcBef>
                <a:spcPts val="0"/>
              </a:spcBef>
              <a:spcAft>
                <a:spcPts val="600"/>
              </a:spcAft>
              <a:defRPr/>
            </a:pPr>
            <a:r>
              <a:rPr lang="en-US" altLang="en-US" sz="3200" b="1" dirty="0">
                <a:solidFill>
                  <a:schemeClr val="accent2">
                    <a:lumMod val="60000"/>
                    <a:lumOff val="40000"/>
                  </a:schemeClr>
                </a:solidFill>
                <a:latin typeface="Arial" panose="020B0604020202020204" pitchFamily="34" charset="0"/>
                <a:ea typeface="+mj-ea"/>
                <a:cs typeface="Arial" panose="020B0604020202020204" pitchFamily="34" charset="0"/>
              </a:rPr>
              <a:t>Vision Gains Maintained Through 5 Years</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prstClr val="white"/>
                </a:solidFill>
                <a:effectLst/>
                <a:uLnTx/>
                <a:uFillTx/>
                <a:latin typeface="Arial"/>
                <a:ea typeface="ＭＳ Ｐゴシック" pitchFamily="34" charset="-128"/>
              </a:rPr>
              <a:t>DRCR.net Protocol I</a:t>
            </a:r>
          </a:p>
        </p:txBody>
      </p:sp>
      <p:cxnSp>
        <p:nvCxnSpPr>
          <p:cNvPr id="5" name="Straight Connector 4"/>
          <p:cNvCxnSpPr/>
          <p:nvPr/>
        </p:nvCxnSpPr>
        <p:spPr bwMode="auto">
          <a:xfrm>
            <a:off x="4267200" y="1295400"/>
            <a:ext cx="0" cy="4267200"/>
          </a:xfrm>
          <a:prstGeom prst="line">
            <a:avLst/>
          </a:prstGeom>
          <a:solidFill>
            <a:schemeClr val="accent1"/>
          </a:solidFill>
          <a:ln w="38100" cap="flat" cmpd="sng" algn="ctr">
            <a:solidFill>
              <a:schemeClr val="accent2">
                <a:lumMod val="75000"/>
              </a:schemeClr>
            </a:solidFill>
            <a:prstDash val="dash"/>
            <a:round/>
            <a:headEnd type="none" w="sm" len="sm"/>
            <a:tailEnd type="none" w="sm" len="sm"/>
          </a:ln>
          <a:effectLst/>
        </p:spPr>
      </p:cxnSp>
      <p:sp>
        <p:nvSpPr>
          <p:cNvPr id="9" name="Right Arrow 8"/>
          <p:cNvSpPr/>
          <p:nvPr/>
        </p:nvSpPr>
        <p:spPr bwMode="auto">
          <a:xfrm>
            <a:off x="4467665" y="3212294"/>
            <a:ext cx="5486400" cy="538203"/>
          </a:xfrm>
          <a:prstGeom prst="rightArrow">
            <a:avLst/>
          </a:prstGeom>
          <a:solidFill>
            <a:srgbClr val="00B050"/>
          </a:solidFill>
          <a:ln w="12700" cap="flat" cmpd="sng" algn="ctr">
            <a:solidFill>
              <a:schemeClr val="accent2">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12634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txBox="1">
            <a:spLocks noChangeArrowheads="1"/>
          </p:cNvSpPr>
          <p:nvPr/>
        </p:nvSpPr>
        <p:spPr bwMode="auto">
          <a:xfrm>
            <a:off x="1897063" y="1181103"/>
            <a:ext cx="8458200" cy="4938713"/>
          </a:xfrm>
          <a:prstGeom prst="rect">
            <a:avLst/>
          </a:prstGeom>
          <a:noFill/>
          <a:ln w="9525">
            <a:noFill/>
            <a:miter lim="800000"/>
            <a:headEnd/>
            <a:tailEnd/>
          </a:ln>
        </p:spPr>
        <p:txBody>
          <a:bodyPr lIns="92075" tIns="46038" rIns="92075" bIns="46038"/>
          <a:lstStyle/>
          <a:p>
            <a:pPr marL="342900" marR="0" lvl="0" indent="-342900" algn="l" defTabSz="914400" rtl="0" eaLnBrk="0" fontAlgn="auto" latinLnBrk="0" hangingPunct="0">
              <a:lnSpc>
                <a:spcPct val="100000"/>
              </a:lnSpc>
              <a:spcBef>
                <a:spcPct val="20000"/>
              </a:spcBef>
              <a:spcAft>
                <a:spcPts val="0"/>
              </a:spcAft>
              <a:buClr>
                <a:srgbClr val="FFFF00"/>
              </a:buClr>
              <a:buSzTx/>
              <a:buFont typeface="Wingdings" pitchFamily="2" charset="2"/>
              <a:buChar char="Ø"/>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4368" name="TextBox 6"/>
          <p:cNvSpPr txBox="1">
            <a:spLocks noChangeArrowheads="1"/>
          </p:cNvSpPr>
          <p:nvPr/>
        </p:nvSpPr>
        <p:spPr bwMode="auto">
          <a:xfrm>
            <a:off x="1836740" y="6211669"/>
            <a:ext cx="8831263"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*Only eyes that completed 5 year visit </a:t>
            </a:r>
          </a:p>
        </p:txBody>
      </p:sp>
      <p:graphicFrame>
        <p:nvGraphicFramePr>
          <p:cNvPr id="8" name="Table 7"/>
          <p:cNvGraphicFramePr>
            <a:graphicFrameLocks noGrp="1"/>
          </p:cNvGraphicFramePr>
          <p:nvPr/>
        </p:nvGraphicFramePr>
        <p:xfrm>
          <a:off x="1836740" y="1460022"/>
          <a:ext cx="8678863" cy="4635981"/>
        </p:xfrm>
        <a:graphic>
          <a:graphicData uri="http://schemas.openxmlformats.org/drawingml/2006/table">
            <a:tbl>
              <a:tblPr/>
              <a:tblGrid>
                <a:gridCol w="3116263">
                  <a:extLst>
                    <a:ext uri="{9D8B030D-6E8A-4147-A177-3AD203B41FA5}">
                      <a16:colId xmlns:a16="http://schemas.microsoft.com/office/drawing/2014/main" val="20000"/>
                    </a:ext>
                  </a:extLst>
                </a:gridCol>
                <a:gridCol w="2781300">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tblGrid>
              <a:tr h="15401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00"/>
                          </a:solidFill>
                          <a:effectLst/>
                          <a:latin typeface="Arial" charset="0"/>
                          <a:cs typeface="Arial" charset="0"/>
                        </a:rPr>
                        <a:t>Median # of Injections</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1800" b="1" i="0" u="none" strike="noStrike" cap="none" normalizeH="0" baseline="0" dirty="0" err="1">
                          <a:ln>
                            <a:noFill/>
                          </a:ln>
                          <a:solidFill>
                            <a:srgbClr val="FFFF00"/>
                          </a:solidFill>
                          <a:effectLst/>
                          <a:latin typeface="Arial" charset="0"/>
                          <a:cs typeface="Arial" charset="0"/>
                        </a:rPr>
                        <a:t>Ranibizumab</a:t>
                      </a:r>
                      <a:endParaRPr kumimoji="0" lang="en-US" sz="1800" b="1" i="0" u="none" strike="noStrike" cap="none" normalizeH="0" baseline="0" dirty="0">
                        <a:ln>
                          <a:noFill/>
                        </a:ln>
                        <a:solidFill>
                          <a:srgbClr val="FFFF00"/>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000" b="1" i="0" u="none" strike="noStrike" cap="none" normalizeH="0" baseline="0" dirty="0">
                          <a:ln>
                            <a:noFill/>
                          </a:ln>
                          <a:solidFill>
                            <a:srgbClr val="FFFF00"/>
                          </a:solidFill>
                          <a:effectLst/>
                          <a:latin typeface="Arial" charset="0"/>
                          <a:cs typeface="Arial" charset="0"/>
                        </a:rPr>
                        <a:t>+ Prompt Laser</a:t>
                      </a:r>
                    </a:p>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000" b="1" i="0" u="none" strike="noStrike" cap="none" normalizeH="0" baseline="0" dirty="0">
                          <a:ln>
                            <a:noFill/>
                          </a:ln>
                          <a:solidFill>
                            <a:srgbClr val="FFFF00"/>
                          </a:solidFill>
                          <a:effectLst/>
                          <a:latin typeface="Arial" charset="0"/>
                          <a:cs typeface="Arial" charset="0"/>
                        </a:rPr>
                        <a:t>N=124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000" b="1" i="0" u="none" strike="noStrike" cap="none" normalizeH="0" baseline="0" dirty="0" err="1">
                          <a:ln>
                            <a:noFill/>
                          </a:ln>
                          <a:solidFill>
                            <a:srgbClr val="FFFF00"/>
                          </a:solidFill>
                          <a:effectLst/>
                          <a:latin typeface="Arial" charset="0"/>
                          <a:cs typeface="Arial" charset="0"/>
                        </a:rPr>
                        <a:t>Ranibizumab</a:t>
                      </a:r>
                      <a:r>
                        <a:rPr kumimoji="0" lang="en-US" sz="2000" b="1" i="0" u="none" strike="noStrike" cap="none" normalizeH="0" baseline="0" dirty="0">
                          <a:ln>
                            <a:noFill/>
                          </a:ln>
                          <a:solidFill>
                            <a:srgbClr val="FFFF00"/>
                          </a:solidFill>
                          <a:effectLst/>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000" b="1" i="0" u="none" strike="noStrike" cap="none" normalizeH="0" baseline="0" dirty="0">
                          <a:ln>
                            <a:noFill/>
                          </a:ln>
                          <a:solidFill>
                            <a:srgbClr val="FFFF00"/>
                          </a:solidFill>
                          <a:effectLst/>
                          <a:latin typeface="Arial" charset="0"/>
                          <a:cs typeface="Arial" charset="0"/>
                        </a:rPr>
                        <a:t>+ Deferred Laser</a:t>
                      </a:r>
                    </a:p>
                    <a:p>
                      <a:pPr marL="0" marR="0" lvl="0" indent="0" algn="ctr" defTabSz="914400" rtl="0" eaLnBrk="0" fontAlgn="base" latinLnBrk="0" hangingPunct="0">
                        <a:lnSpc>
                          <a:spcPct val="100000"/>
                        </a:lnSpc>
                        <a:spcBef>
                          <a:spcPct val="0"/>
                        </a:spcBef>
                        <a:spcAft>
                          <a:spcPct val="0"/>
                        </a:spcAft>
                        <a:buClr>
                          <a:srgbClr val="FFFF00"/>
                        </a:buClr>
                        <a:buSzTx/>
                        <a:buFont typeface="Wingdings" pitchFamily="2" charset="2"/>
                        <a:buNone/>
                        <a:tabLst/>
                      </a:pPr>
                      <a:r>
                        <a:rPr kumimoji="0" lang="en-US" sz="2000" b="1" i="0" u="none" strike="noStrike" cap="none" normalizeH="0" baseline="0" dirty="0">
                          <a:ln>
                            <a:noFill/>
                          </a:ln>
                          <a:solidFill>
                            <a:srgbClr val="FFFF00"/>
                          </a:solidFill>
                          <a:effectLst/>
                          <a:latin typeface="Arial" charset="0"/>
                          <a:cs typeface="Arial" charset="0"/>
                        </a:rPr>
                        <a:t>N=111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014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00"/>
                          </a:solidFill>
                          <a:effectLst/>
                          <a:latin typeface="Arial" charset="0"/>
                          <a:cs typeface="Arial" charset="0"/>
                        </a:rPr>
                        <a:t>Year 1</a:t>
                      </a:r>
                      <a:endParaRPr kumimoji="0" lang="en-US" sz="2200" b="1" i="0" u="none" strike="noStrike" cap="none" normalizeH="0" baseline="0" dirty="0">
                        <a:ln>
                          <a:noFill/>
                        </a:ln>
                        <a:solidFill>
                          <a:srgbClr val="FFFF00"/>
                        </a:solidFill>
                        <a:effectLst/>
                        <a:latin typeface="Arial" charset="0"/>
                        <a:cs typeface="Arial" charset="0"/>
                      </a:endParaRP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1"/>
                  </a:ext>
                </a:extLst>
              </a:tr>
              <a:tr h="5014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FFFF00"/>
                          </a:solidFill>
                          <a:effectLst/>
                          <a:latin typeface="Arial" charset="0"/>
                          <a:cs typeface="Arial" charset="0"/>
                        </a:rPr>
                        <a:t>Year 2</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5165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00"/>
                          </a:solidFill>
                          <a:effectLst/>
                          <a:latin typeface="Arial" charset="0"/>
                          <a:cs typeface="Arial" charset="0"/>
                        </a:rPr>
                        <a:t>Year 3</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3"/>
                  </a:ext>
                </a:extLst>
              </a:tr>
              <a:tr h="5014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FFFF00"/>
                          </a:solidFill>
                          <a:effectLst/>
                          <a:latin typeface="Arial" charset="0"/>
                          <a:cs typeface="Arial" charset="0"/>
                        </a:rPr>
                        <a:t>Year 4</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5014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cap="none" normalizeH="0" baseline="0" dirty="0">
                          <a:ln>
                            <a:noFill/>
                          </a:ln>
                          <a:solidFill>
                            <a:srgbClr val="FFFF00"/>
                          </a:solidFill>
                          <a:effectLst/>
                          <a:latin typeface="Arial" charset="0"/>
                          <a:cs typeface="Arial" charset="0"/>
                        </a:rPr>
                        <a:t>Year 5</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5"/>
                  </a:ext>
                </a:extLst>
              </a:tr>
              <a:tr h="57347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00"/>
                          </a:solidFill>
                          <a:effectLst/>
                          <a:latin typeface="Arial" charset="0"/>
                          <a:cs typeface="Arial" charset="0"/>
                        </a:rPr>
                        <a:t>Total prior to 5 year visit </a:t>
                      </a:r>
                    </a:p>
                  </a:txBody>
                  <a:tcPr anchor="ctr" horzOverflow="overflow">
                    <a:lnL w="12700" cap="flat" cmpd="sng" algn="ctr">
                      <a:solidFill>
                        <a:srgbClr val="DDDDD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charset="0"/>
                          <a:cs typeface="Arial" charset="0"/>
                        </a:rPr>
                        <a:t>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extLst>
                  <a:ext uri="{0D108BD9-81ED-4DB2-BD59-A6C34878D82A}">
                    <a16:rowId xmlns:a16="http://schemas.microsoft.com/office/drawing/2014/main" val="10006"/>
                  </a:ext>
                </a:extLst>
              </a:tr>
            </a:tbl>
          </a:graphicData>
        </a:graphic>
      </p:graphicFrame>
      <p:sp>
        <p:nvSpPr>
          <p:cNvPr id="7" name="Rectangle 2"/>
          <p:cNvSpPr txBox="1">
            <a:spLocks noChangeArrowheads="1"/>
          </p:cNvSpPr>
          <p:nvPr/>
        </p:nvSpPr>
        <p:spPr bwMode="auto">
          <a:xfrm>
            <a:off x="15240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15000"/>
              </a:spcBef>
              <a:spcAft>
                <a:spcPct val="15000"/>
              </a:spcAft>
              <a:defRPr sz="2400" b="0">
                <a:solidFill>
                  <a:schemeClr val="tx2"/>
                </a:solidFill>
                <a:latin typeface="+mj-lt"/>
                <a:ea typeface="ＭＳ Ｐゴシック" pitchFamily="34" charset="-128"/>
                <a:cs typeface="ＭＳ Ｐゴシック" pitchFamily="34" charset="-128"/>
              </a:defRPr>
            </a:lvl1pPr>
            <a:lvl2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2pPr>
            <a:lvl3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3pPr>
            <a:lvl4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4pPr>
            <a:lvl5pPr algn="ctr" rtl="0" eaLnBrk="1" fontAlgn="base" hangingPunct="1">
              <a:lnSpc>
                <a:spcPct val="90000"/>
              </a:lnSpc>
              <a:spcBef>
                <a:spcPct val="15000"/>
              </a:spcBef>
              <a:spcAft>
                <a:spcPct val="15000"/>
              </a:spcAft>
              <a:defRPr sz="3200" b="1">
                <a:solidFill>
                  <a:srgbClr val="FAC52B"/>
                </a:solidFill>
                <a:latin typeface="Arial" charset="0"/>
                <a:ea typeface="ＭＳ Ｐゴシック" pitchFamily="34" charset="-128"/>
                <a:cs typeface="ＭＳ Ｐゴシック" pitchFamily="34" charset="-128"/>
              </a:defRPr>
            </a:lvl5pPr>
            <a:lvl6pPr marL="457200" algn="ctr" rtl="0" eaLnBrk="1" fontAlgn="base" hangingPunct="1">
              <a:lnSpc>
                <a:spcPct val="90000"/>
              </a:lnSpc>
              <a:spcBef>
                <a:spcPct val="15000"/>
              </a:spcBef>
              <a:spcAft>
                <a:spcPct val="15000"/>
              </a:spcAft>
              <a:defRPr sz="3200" b="1">
                <a:solidFill>
                  <a:srgbClr val="FAC52B"/>
                </a:solidFill>
                <a:latin typeface="Arial" charset="0"/>
              </a:defRPr>
            </a:lvl6pPr>
            <a:lvl7pPr marL="914400" algn="ctr" rtl="0" eaLnBrk="1" fontAlgn="base" hangingPunct="1">
              <a:lnSpc>
                <a:spcPct val="90000"/>
              </a:lnSpc>
              <a:spcBef>
                <a:spcPct val="15000"/>
              </a:spcBef>
              <a:spcAft>
                <a:spcPct val="15000"/>
              </a:spcAft>
              <a:defRPr sz="3200" b="1">
                <a:solidFill>
                  <a:srgbClr val="FAC52B"/>
                </a:solidFill>
                <a:latin typeface="Arial" charset="0"/>
              </a:defRPr>
            </a:lvl7pPr>
            <a:lvl8pPr marL="1371600" algn="ctr" rtl="0" eaLnBrk="1" fontAlgn="base" hangingPunct="1">
              <a:lnSpc>
                <a:spcPct val="90000"/>
              </a:lnSpc>
              <a:spcBef>
                <a:spcPct val="15000"/>
              </a:spcBef>
              <a:spcAft>
                <a:spcPct val="15000"/>
              </a:spcAft>
              <a:defRPr sz="3200" b="1">
                <a:solidFill>
                  <a:srgbClr val="FAC52B"/>
                </a:solidFill>
                <a:latin typeface="Arial" charset="0"/>
              </a:defRPr>
            </a:lvl8pPr>
            <a:lvl9pPr marL="1828800" algn="ctr" rtl="0" eaLnBrk="1" fontAlgn="base" hangingPunct="1">
              <a:lnSpc>
                <a:spcPct val="90000"/>
              </a:lnSpc>
              <a:spcBef>
                <a:spcPct val="15000"/>
              </a:spcBef>
              <a:spcAft>
                <a:spcPct val="15000"/>
              </a:spcAft>
              <a:defRPr sz="3200" b="1">
                <a:solidFill>
                  <a:srgbClr val="FAC52B"/>
                </a:solidFill>
                <a:latin typeface="Arial" charset="0"/>
              </a:defRPr>
            </a:lvl9pPr>
          </a:lstStyle>
          <a:p>
            <a:pPr marL="0" marR="0" lvl="0" indent="0" algn="ctr" defTabSz="914400" rtl="0" eaLnBrk="1" fontAlgn="base" latinLnBrk="0" hangingPunct="1">
              <a:lnSpc>
                <a:spcPct val="90000"/>
              </a:lnSpc>
              <a:spcBef>
                <a:spcPts val="0"/>
              </a:spcBef>
              <a:spcAft>
                <a:spcPts val="600"/>
              </a:spcAft>
              <a:buClrTx/>
              <a:buSzTx/>
              <a:buFontTx/>
              <a:buNone/>
              <a:tabLst/>
              <a:defRPr/>
            </a:pPr>
            <a:r>
              <a:rPr lang="en-US" altLang="en-US" sz="3200" b="1" dirty="0">
                <a:solidFill>
                  <a:schemeClr val="accent2">
                    <a:lumMod val="60000"/>
                    <a:lumOff val="40000"/>
                  </a:schemeClr>
                </a:solidFill>
                <a:latin typeface="Arial" panose="020B0604020202020204" pitchFamily="34" charset="0"/>
                <a:ea typeface="+mj-ea"/>
                <a:cs typeface="Arial" panose="020B0604020202020204" pitchFamily="34" charset="0"/>
              </a:rPr>
              <a:t>Need for Injections Decreases Over 5 Years </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prstClr val="white"/>
                </a:solidFill>
                <a:effectLst/>
                <a:uLnTx/>
                <a:uFillTx/>
                <a:latin typeface="Arial"/>
                <a:ea typeface="ＭＳ Ｐゴシック" pitchFamily="34" charset="-128"/>
              </a:rPr>
              <a:t>DRCR.net Protocol I</a:t>
            </a:r>
          </a:p>
        </p:txBody>
      </p:sp>
      <p:sp>
        <p:nvSpPr>
          <p:cNvPr id="2" name="Down Arrow 1"/>
          <p:cNvSpPr/>
          <p:nvPr/>
        </p:nvSpPr>
        <p:spPr bwMode="auto">
          <a:xfrm>
            <a:off x="5181600" y="3200400"/>
            <a:ext cx="609600" cy="2057400"/>
          </a:xfrm>
          <a:prstGeom prst="downArrow">
            <a:avLst/>
          </a:prstGeom>
          <a:solidFill>
            <a:schemeClr val="accent2">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Down Arrow 8"/>
          <p:cNvSpPr/>
          <p:nvPr/>
        </p:nvSpPr>
        <p:spPr bwMode="auto">
          <a:xfrm>
            <a:off x="8001000" y="3200400"/>
            <a:ext cx="609600" cy="2057400"/>
          </a:xfrm>
          <a:prstGeom prst="downArrow">
            <a:avLst/>
          </a:prstGeom>
          <a:solidFill>
            <a:schemeClr val="accent2">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06320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E2F08D-3B78-540F-4CDD-B6D7626E399E}"/>
              </a:ext>
            </a:extLst>
          </p:cNvPr>
          <p:cNvSpPr>
            <a:spLocks noGrp="1"/>
          </p:cNvSpPr>
          <p:nvPr>
            <p:ph type="ctrTitle"/>
          </p:nvPr>
        </p:nvSpPr>
        <p:spPr>
          <a:xfrm>
            <a:off x="1595270" y="1122363"/>
            <a:ext cx="9001463" cy="2387600"/>
          </a:xfrm>
        </p:spPr>
        <p:txBody>
          <a:bodyPr/>
          <a:lstStyle/>
          <a:p>
            <a:r>
              <a:rPr lang="en-US"/>
              <a:t>Network Overview</a:t>
            </a:r>
          </a:p>
        </p:txBody>
      </p:sp>
      <p:sp>
        <p:nvSpPr>
          <p:cNvPr id="10" name="Subtitle 2">
            <a:extLst>
              <a:ext uri="{FF2B5EF4-FFF2-40B4-BE49-F238E27FC236}">
                <a16:creationId xmlns:a16="http://schemas.microsoft.com/office/drawing/2014/main" id="{EC64779E-1AFC-8D50-A01F-33BE32700DAE}"/>
              </a:ext>
            </a:extLst>
          </p:cNvPr>
          <p:cNvSpPr>
            <a:spLocks noGrp="1"/>
          </p:cNvSpPr>
          <p:nvPr>
            <p:ph type="subTitle" idx="1"/>
          </p:nvPr>
        </p:nvSpPr>
        <p:spPr>
          <a:xfrm>
            <a:off x="1595270" y="3602038"/>
            <a:ext cx="9001463" cy="1655762"/>
          </a:xfrm>
        </p:spPr>
        <p:txBody>
          <a:bodyPr>
            <a:normAutofit/>
          </a:bodyPr>
          <a:lstStyle/>
          <a:p>
            <a:r>
              <a:rPr lang="en-US" sz="2000"/>
              <a:t>Darrell E. Baskin, MD</a:t>
            </a:r>
          </a:p>
        </p:txBody>
      </p:sp>
    </p:spTree>
    <p:extLst>
      <p:ext uri="{BB962C8B-B14F-4D97-AF65-F5344CB8AC3E}">
        <p14:creationId xmlns:p14="http://schemas.microsoft.com/office/powerpoint/2010/main" val="32864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0" y="152400"/>
            <a:ext cx="9144000" cy="1371600"/>
          </a:xfrm>
        </p:spPr>
        <p:txBody>
          <a:bodyPr/>
          <a:lstStyle/>
          <a:p>
            <a:r>
              <a:rPr lang="en-US" altLang="en-US" sz="3200" dirty="0"/>
              <a:t>DRCR.net DME Treatment Algorithm</a:t>
            </a:r>
            <a:br>
              <a:rPr lang="en-US" altLang="en-US" sz="3600" dirty="0">
                <a:solidFill>
                  <a:srgbClr val="FFFF00"/>
                </a:solidFill>
              </a:rPr>
            </a:br>
            <a:r>
              <a:rPr lang="en-US" altLang="en-US" sz="3600" i="1" dirty="0">
                <a:solidFill>
                  <a:schemeClr val="tx1"/>
                </a:solidFill>
              </a:rPr>
              <a:t>in 3 easy steps</a:t>
            </a:r>
          </a:p>
        </p:txBody>
      </p:sp>
      <p:sp>
        <p:nvSpPr>
          <p:cNvPr id="3" name="Content Placeholder 2"/>
          <p:cNvSpPr>
            <a:spLocks noGrp="1"/>
          </p:cNvSpPr>
          <p:nvPr>
            <p:ph idx="1"/>
          </p:nvPr>
        </p:nvSpPr>
        <p:spPr>
          <a:xfrm>
            <a:off x="1828800" y="1539878"/>
            <a:ext cx="8686800" cy="5089525"/>
          </a:xfrm>
        </p:spPr>
        <p:txBody>
          <a:bodyPr>
            <a:normAutofit lnSpcReduction="10000"/>
          </a:bodyPr>
          <a:lstStyle/>
          <a:p>
            <a:pPr marL="339725" lvl="1">
              <a:buFont typeface="Wingdings" panose="05000000000000000000" pitchFamily="2" charset="2"/>
              <a:buChar char="Ø"/>
              <a:defRPr/>
            </a:pPr>
            <a:r>
              <a:rPr lang="en-US" sz="2800" dirty="0"/>
              <a:t> 6 initial injections q 4 weeks</a:t>
            </a:r>
          </a:p>
          <a:p>
            <a:pPr lvl="2">
              <a:buFont typeface="Wingdings" panose="05000000000000000000" pitchFamily="2" charset="2"/>
              <a:buChar char="§"/>
              <a:defRPr/>
            </a:pPr>
            <a:r>
              <a:rPr lang="en-US" sz="2600" dirty="0"/>
              <a:t> One exception: if no DME and VA is normal at</a:t>
            </a:r>
          </a:p>
          <a:p>
            <a:pPr marL="457200" lvl="1" indent="0">
              <a:buNone/>
              <a:defRPr/>
            </a:pPr>
            <a:r>
              <a:rPr lang="en-US" sz="2600" dirty="0"/>
              <a:t>    4-month or 5-month visit, then injection withheld</a:t>
            </a:r>
          </a:p>
          <a:p>
            <a:pPr marL="339725" lvl="1">
              <a:buFont typeface="Wingdings" panose="05000000000000000000" pitchFamily="2" charset="2"/>
              <a:buChar char="Ø"/>
              <a:defRPr/>
            </a:pPr>
            <a:r>
              <a:rPr lang="en-US" sz="2800" dirty="0"/>
              <a:t> Starting at 6-month visit:</a:t>
            </a:r>
          </a:p>
          <a:p>
            <a:pPr marL="1139825" lvl="3" indent="-342900">
              <a:buFont typeface="Wingdings" panose="05000000000000000000" pitchFamily="2" charset="2"/>
              <a:buChar char="§"/>
              <a:defRPr/>
            </a:pPr>
            <a:r>
              <a:rPr lang="en-US" sz="2600" i="1" dirty="0"/>
              <a:t>Inject</a:t>
            </a:r>
            <a:r>
              <a:rPr lang="en-US" sz="2600" dirty="0"/>
              <a:t> if DME improved or worsened compared with previous 2 injection visits </a:t>
            </a:r>
          </a:p>
          <a:p>
            <a:pPr marL="1139825" lvl="3" indent="-342900">
              <a:buFont typeface="Wingdings" panose="05000000000000000000" pitchFamily="2" charset="2"/>
              <a:buChar char="§"/>
              <a:defRPr/>
            </a:pPr>
            <a:r>
              <a:rPr lang="en-US" sz="2600" i="1" dirty="0"/>
              <a:t>Defer</a:t>
            </a:r>
            <a:r>
              <a:rPr lang="en-US" sz="2600" dirty="0"/>
              <a:t> injections if DME stable compared with previous 2 injection visits </a:t>
            </a:r>
          </a:p>
          <a:p>
            <a:pPr marL="339725" lvl="1">
              <a:buFont typeface="Wingdings" panose="05000000000000000000" pitchFamily="2" charset="2"/>
              <a:buChar char="Ø"/>
              <a:defRPr/>
            </a:pPr>
            <a:r>
              <a:rPr lang="en-US" sz="2800" dirty="0"/>
              <a:t> After injections withheld, resume injections if DME worsens</a:t>
            </a:r>
          </a:p>
        </p:txBody>
      </p:sp>
    </p:spTree>
    <p:custDataLst>
      <p:tags r:id="rId1"/>
    </p:custDataLst>
    <p:extLst>
      <p:ext uri="{BB962C8B-B14F-4D97-AF65-F5344CB8AC3E}">
        <p14:creationId xmlns:p14="http://schemas.microsoft.com/office/powerpoint/2010/main" val="370111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7FEE-E3B0-8632-1A3D-AC15F0D7ED1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AA788E7A-89D2-298A-C769-4C1C2AD4EA2C}"/>
              </a:ext>
            </a:extLst>
          </p:cNvPr>
          <p:cNvSpPr txBox="1"/>
          <p:nvPr/>
        </p:nvSpPr>
        <p:spPr>
          <a:xfrm>
            <a:off x="1596174" y="2299015"/>
            <a:ext cx="8999653" cy="2790777"/>
          </a:xfrm>
          <a:prstGeom prst="rect">
            <a:avLst/>
          </a:prstGeom>
          <a:solidFill>
            <a:schemeClr val="accent2"/>
          </a:solidFill>
          <a:ln w="76200">
            <a:solidFill>
              <a:schemeClr val="tx1">
                <a:lumMod val="65000"/>
              </a:schemeClr>
            </a:solidFill>
          </a:ln>
        </p:spPr>
        <p:txBody>
          <a:bodyPr wrap="square" anchor="ctr">
            <a:noAutofit/>
          </a:bodyPr>
          <a:lstStyle/>
          <a:p>
            <a:pPr algn="ctr" eaLnBrk="0" hangingPunct="0"/>
            <a:r>
              <a:rPr lang="en-US" sz="4000" b="1" dirty="0">
                <a:solidFill>
                  <a:schemeClr val="bg2"/>
                </a:solidFill>
                <a:latin typeface="Arial" panose="020B0604020202020204" pitchFamily="34" charset="0"/>
                <a:cs typeface="Arial" panose="020B0604020202020204" pitchFamily="34" charset="0"/>
              </a:rPr>
              <a:t>Anti-VEGF (+/- laser) is superior </a:t>
            </a:r>
          </a:p>
          <a:p>
            <a:pPr algn="ctr" eaLnBrk="0" hangingPunct="0"/>
            <a:r>
              <a:rPr lang="en-US" sz="4000" b="1" dirty="0">
                <a:solidFill>
                  <a:schemeClr val="bg2"/>
                </a:solidFill>
                <a:latin typeface="Arial" panose="020B0604020202020204" pitchFamily="34" charset="0"/>
                <a:cs typeface="Arial" panose="020B0604020202020204" pitchFamily="34" charset="0"/>
              </a:rPr>
              <a:t>to laser and to</a:t>
            </a:r>
          </a:p>
          <a:p>
            <a:pPr algn="ctr" eaLnBrk="0" hangingPunct="0"/>
            <a:r>
              <a:rPr lang="en-US" sz="4000" b="1" dirty="0">
                <a:solidFill>
                  <a:schemeClr val="bg2"/>
                </a:solidFill>
                <a:latin typeface="Arial" panose="020B0604020202020204" pitchFamily="34" charset="0"/>
                <a:cs typeface="Arial" panose="020B0604020202020204" pitchFamily="34" charset="0"/>
              </a:rPr>
              <a:t>corticosteroid + laser for DME</a:t>
            </a:r>
          </a:p>
        </p:txBody>
      </p:sp>
      <p:sp>
        <p:nvSpPr>
          <p:cNvPr id="4" name="Title 1">
            <a:extLst>
              <a:ext uri="{FF2B5EF4-FFF2-40B4-BE49-F238E27FC236}">
                <a16:creationId xmlns:a16="http://schemas.microsoft.com/office/drawing/2014/main" id="{AAB35B76-C562-E65B-B581-4B0A3E782C03}"/>
              </a:ext>
            </a:extLst>
          </p:cNvPr>
          <p:cNvSpPr>
            <a:spLocks noGrp="1"/>
          </p:cNvSpPr>
          <p:nvPr>
            <p:ph type="title"/>
          </p:nvPr>
        </p:nvSpPr>
        <p:spPr>
          <a:xfrm>
            <a:off x="1" y="0"/>
            <a:ext cx="12192000" cy="1600200"/>
          </a:xfrm>
        </p:spPr>
        <p:txBody>
          <a:bodyPr/>
          <a:lstStyle/>
          <a:p>
            <a:r>
              <a:rPr lang="en-US" dirty="0">
                <a:latin typeface="Arial" charset="0"/>
              </a:rPr>
              <a:t>Protocol I </a:t>
            </a:r>
            <a:r>
              <a:rPr lang="en-US" dirty="0"/>
              <a:t>Conclusions</a:t>
            </a:r>
          </a:p>
        </p:txBody>
      </p:sp>
    </p:spTree>
    <p:extLst>
      <p:ext uri="{BB962C8B-B14F-4D97-AF65-F5344CB8AC3E}">
        <p14:creationId xmlns:p14="http://schemas.microsoft.com/office/powerpoint/2010/main" val="186015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10158412"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DME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8125"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T</a:t>
            </a:r>
          </a:p>
        </p:txBody>
      </p:sp>
      <p:grpSp>
        <p:nvGrpSpPr>
          <p:cNvPr id="10" name="Group 9">
            <a:extLst>
              <a:ext uri="{FF2B5EF4-FFF2-40B4-BE49-F238E27FC236}">
                <a16:creationId xmlns:a16="http://schemas.microsoft.com/office/drawing/2014/main" id="{1BAADC1B-B1BA-4030-871B-3CF6BD0DA259}"/>
              </a:ext>
            </a:extLst>
          </p:cNvPr>
          <p:cNvGrpSpPr/>
          <p:nvPr/>
        </p:nvGrpSpPr>
        <p:grpSpPr>
          <a:xfrm>
            <a:off x="-2701313" y="2679413"/>
            <a:ext cx="15144851" cy="593698"/>
            <a:chOff x="1886725" y="2679413"/>
            <a:chExt cx="15144851" cy="593698"/>
          </a:xfrm>
        </p:grpSpPr>
        <p:sp>
          <p:nvSpPr>
            <p:cNvPr id="11" name="TextBox 10">
              <a:extLst>
                <a:ext uri="{FF2B5EF4-FFF2-40B4-BE49-F238E27FC236}">
                  <a16:creationId xmlns:a16="http://schemas.microsoft.com/office/drawing/2014/main" id="{CDEDCEE3-CD20-503E-A93A-EBF0D988CCA3}"/>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BEFE3816-D9F7-14EC-F101-C5205E1EAB47}"/>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4FC4A472-842C-39A6-3CDC-13298CAF0F3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3D500948-0579-69AD-46A2-3CBA73B7F8C0}"/>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FC3D47D3-D667-ED96-8EA7-FB98CD13DBF9}"/>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1" name="TextBox 20">
              <a:extLst>
                <a:ext uri="{FF2B5EF4-FFF2-40B4-BE49-F238E27FC236}">
                  <a16:creationId xmlns:a16="http://schemas.microsoft.com/office/drawing/2014/main" id="{ADEDDFD5-83F7-32F0-2A89-00740FC87BB2}"/>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3" name="TextBox 22">
              <a:extLst>
                <a:ext uri="{FF2B5EF4-FFF2-40B4-BE49-F238E27FC236}">
                  <a16:creationId xmlns:a16="http://schemas.microsoft.com/office/drawing/2014/main" id="{3570F4AB-F6D1-2655-30C5-90E804612403}"/>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210F4328-E8CB-2DD9-DBA0-8F1970AFFF88}"/>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36F33D1A-E0C2-C359-F184-B5CA6AD4FC8C}"/>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3" name="TextBox 2">
            <a:extLst>
              <a:ext uri="{FF2B5EF4-FFF2-40B4-BE49-F238E27FC236}">
                <a16:creationId xmlns:a16="http://schemas.microsoft.com/office/drawing/2014/main" id="{CC196441-9EB8-509B-EADA-481ED7298895}"/>
              </a:ext>
            </a:extLst>
          </p:cNvPr>
          <p:cNvSpPr txBox="1"/>
          <p:nvPr/>
        </p:nvSpPr>
        <p:spPr>
          <a:xfrm>
            <a:off x="3063786" y="4489704"/>
            <a:ext cx="7726016" cy="1938992"/>
          </a:xfrm>
          <a:prstGeom prst="rect">
            <a:avLst/>
          </a:prstGeom>
          <a:noFill/>
        </p:spPr>
        <p:txBody>
          <a:bodyPr wrap="square">
            <a:spAutoFit/>
          </a:bodyPr>
          <a:lstStyle/>
          <a:p>
            <a:r>
              <a:rPr lang="en-US" sz="2000" b="0" i="0">
                <a:effectLst/>
                <a:latin typeface="Antic"/>
              </a:rPr>
              <a:t>Diabetic Retinopathy Clinical Research Network, Wells JA, Glassman AR, Ayala AR, Jampol LM, Aiello LP, Antoszyk AN, Arnold-Bush B, Baker CW, Bressler NM, Browning DJ, Elman MJ, Ferris FL, Friedman SM, Melia M, </a:t>
            </a:r>
            <a:r>
              <a:rPr lang="en-US" sz="2000" b="0" i="0" err="1">
                <a:effectLst/>
                <a:latin typeface="Antic"/>
              </a:rPr>
              <a:t>Pieramici</a:t>
            </a:r>
            <a:r>
              <a:rPr lang="en-US" sz="2000" b="0" i="0">
                <a:effectLst/>
                <a:latin typeface="Antic"/>
              </a:rPr>
              <a:t> DJ, Sun JK, Beck RW. </a:t>
            </a:r>
            <a:r>
              <a:rPr lang="en-US" sz="2000" b="1" i="0">
                <a:effectLst/>
                <a:latin typeface="Antic"/>
              </a:rPr>
              <a:t>Aflibercept, Bevacizumab, or Ranibizumab for Diabetic Macular Edema. </a:t>
            </a:r>
            <a:r>
              <a:rPr lang="en-US" sz="2000" b="0" i="0">
                <a:effectLst/>
                <a:latin typeface="Antic"/>
              </a:rPr>
              <a:t>N Engl J Med. 2015 Mar 26; 372(13): 1193–1203. DOI: 10.1056/NEJMoa1414264</a:t>
            </a:r>
            <a:endParaRPr lang="en-US" sz="2000"/>
          </a:p>
        </p:txBody>
      </p:sp>
    </p:spTree>
    <p:extLst>
      <p:ext uri="{BB962C8B-B14F-4D97-AF65-F5344CB8AC3E}">
        <p14:creationId xmlns:p14="http://schemas.microsoft.com/office/powerpoint/2010/main" val="429489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n-US" altLang="en-US"/>
              <a:t>Study Design Protocol T</a:t>
            </a:r>
          </a:p>
        </p:txBody>
      </p:sp>
      <p:sp>
        <p:nvSpPr>
          <p:cNvPr id="8" name="Text Box 14"/>
          <p:cNvSpPr txBox="1">
            <a:spLocks noChangeArrowheads="1"/>
          </p:cNvSpPr>
          <p:nvPr/>
        </p:nvSpPr>
        <p:spPr bwMode="auto">
          <a:xfrm>
            <a:off x="457200" y="1769007"/>
            <a:ext cx="8839200" cy="3647152"/>
          </a:xfrm>
          <a:prstGeom prst="rect">
            <a:avLst/>
          </a:prstGeom>
          <a:solidFill>
            <a:srgbClr val="000000"/>
          </a:solidFill>
          <a:ln w="25400">
            <a:solidFill>
              <a:srgbClr val="FFFFFF"/>
            </a:solidFill>
            <a:miter lim="800000"/>
            <a:headEnd/>
            <a:tailEnd/>
          </a:ln>
        </p:spPr>
        <p:txBody>
          <a:bodyPr wrap="square">
            <a:spAutoFit/>
          </a:bodyPr>
          <a:lstStyle/>
          <a:p>
            <a:pPr>
              <a:defRPr/>
            </a:pPr>
            <a:r>
              <a:rPr lang="en-US" sz="2000" b="1">
                <a:solidFill>
                  <a:schemeClr val="accent2">
                    <a:lumMod val="60000"/>
                    <a:lumOff val="40000"/>
                  </a:schemeClr>
                </a:solidFill>
                <a:latin typeface="Arial" panose="020B0604020202020204" pitchFamily="34" charset="0"/>
                <a:cs typeface="Arial" panose="020B0604020202020204" pitchFamily="34" charset="0"/>
              </a:rPr>
              <a:t>Participants meeting all the following criteria:</a:t>
            </a:r>
          </a:p>
          <a:p>
            <a:pPr marL="342900" indent="-342900">
              <a:buFont typeface="Arial" panose="020B0604020202020204" pitchFamily="34" charset="0"/>
              <a:buChar char="•"/>
              <a:defRPr/>
            </a:pPr>
            <a:r>
              <a:rPr lang="en-US" altLang="en-US" sz="2000" b="1">
                <a:latin typeface="Arial" panose="020B0604020202020204" pitchFamily="34" charset="0"/>
                <a:cs typeface="Arial" panose="020B0604020202020204" pitchFamily="34" charset="0"/>
              </a:rPr>
              <a:t>At least 18 years old</a:t>
            </a:r>
          </a:p>
          <a:p>
            <a:pPr marL="342900" indent="-342900">
              <a:buFont typeface="Arial" panose="020B0604020202020204" pitchFamily="34" charset="0"/>
              <a:buChar char="•"/>
              <a:defRPr/>
            </a:pPr>
            <a:r>
              <a:rPr lang="en-US" altLang="en-US" sz="2000" b="1">
                <a:latin typeface="Arial" panose="020B0604020202020204" pitchFamily="34" charset="0"/>
                <a:cs typeface="Arial" panose="020B0604020202020204" pitchFamily="34" charset="0"/>
              </a:rPr>
              <a:t>Type 1 or type 2 diabetes </a:t>
            </a:r>
          </a:p>
          <a:p>
            <a:pPr>
              <a:defRPr/>
            </a:pPr>
            <a:endParaRPr lang="en-US" sz="1100" b="1">
              <a:solidFill>
                <a:srgbClr val="FFFF00"/>
              </a:solidFill>
              <a:latin typeface="Arial" panose="020B0604020202020204" pitchFamily="34" charset="0"/>
              <a:cs typeface="Arial" panose="020B0604020202020204" pitchFamily="34" charset="0"/>
            </a:endParaRPr>
          </a:p>
          <a:p>
            <a:pPr>
              <a:defRPr/>
            </a:pPr>
            <a:r>
              <a:rPr lang="en-US" sz="2000" b="1">
                <a:solidFill>
                  <a:schemeClr val="accent2">
                    <a:lumMod val="60000"/>
                    <a:lumOff val="40000"/>
                  </a:schemeClr>
                </a:solidFill>
                <a:latin typeface="Arial" panose="020B0604020202020204" pitchFamily="34" charset="0"/>
                <a:cs typeface="Arial" panose="020B0604020202020204" pitchFamily="34" charset="0"/>
              </a:rPr>
              <a:t>Study eye meeting all the following criteria:</a:t>
            </a:r>
            <a:endParaRPr lang="en-US" altLang="en-US" sz="2000" b="1">
              <a:solidFill>
                <a:schemeClr val="accent2">
                  <a:lumMod val="60000"/>
                  <a:lumOff val="40000"/>
                </a:schemeClr>
              </a:solidFill>
              <a:latin typeface="Arial" panose="020B0604020202020204" pitchFamily="34" charset="0"/>
              <a:cs typeface="Arial" panose="020B0604020202020204" pitchFamily="34" charset="0"/>
            </a:endParaRPr>
          </a:p>
          <a:p>
            <a:pPr marL="400050" lvl="1" indent="-342900">
              <a:buFont typeface="Arial" panose="020B0604020202020204" pitchFamily="34" charset="0"/>
              <a:buChar char="•"/>
              <a:defRPr/>
            </a:pPr>
            <a:r>
              <a:rPr lang="en-US" altLang="en-US" sz="2000" b="1">
                <a:latin typeface="Arial" panose="020B0604020202020204" pitchFamily="34" charset="0"/>
                <a:cs typeface="Arial" panose="020B0604020202020204" pitchFamily="34" charset="0"/>
              </a:rPr>
              <a:t>~Snellen equivalent visual acuity 20/32 or worse and 20/320 or better</a:t>
            </a:r>
          </a:p>
          <a:p>
            <a:pPr marL="400050" lvl="1" indent="-342900">
              <a:buFont typeface="Arial" panose="020B0604020202020204" pitchFamily="34" charset="0"/>
              <a:buChar char="•"/>
              <a:defRPr/>
            </a:pPr>
            <a:r>
              <a:rPr lang="en-US" altLang="en-US" sz="2000" b="1">
                <a:latin typeface="Arial" panose="020B0604020202020204" pitchFamily="34" charset="0"/>
                <a:cs typeface="Arial" panose="020B0604020202020204" pitchFamily="34" charset="0"/>
              </a:rPr>
              <a:t>Central-involved DME on clinical exam</a:t>
            </a:r>
          </a:p>
          <a:p>
            <a:pPr marL="400050" lvl="1" indent="-342900">
              <a:buFont typeface="Arial" panose="020B0604020202020204" pitchFamily="34" charset="0"/>
              <a:buChar char="•"/>
              <a:defRPr/>
            </a:pPr>
            <a:r>
              <a:rPr lang="en-US" sz="2000" b="1">
                <a:solidFill>
                  <a:srgbClr val="FFFFFF"/>
                </a:solidFill>
                <a:latin typeface="Arial" panose="020B0604020202020204" pitchFamily="34" charset="0"/>
                <a:cs typeface="Arial" panose="020B0604020202020204" pitchFamily="34" charset="0"/>
              </a:rPr>
              <a:t>CST ≥ protocol-defined gender and OCT machine-specific thresholds</a:t>
            </a:r>
          </a:p>
          <a:p>
            <a:pPr marL="400050" lvl="1" indent="-342900">
              <a:buFont typeface="Arial" panose="020B0604020202020204" pitchFamily="34" charset="0"/>
              <a:buChar char="•"/>
              <a:defRPr/>
            </a:pPr>
            <a:r>
              <a:rPr lang="en-US" sz="2000" b="1">
                <a:solidFill>
                  <a:srgbClr val="FFFFFF"/>
                </a:solidFill>
                <a:latin typeface="Arial" panose="020B0604020202020204" pitchFamily="34" charset="0"/>
                <a:cs typeface="Arial" panose="020B0604020202020204" pitchFamily="34" charset="0"/>
              </a:rPr>
              <a:t>No history of an anti-VEGF treatment for DME in the past 12 months or any other DME treatment in the past 4 months</a:t>
            </a:r>
          </a:p>
        </p:txBody>
      </p:sp>
      <p:sp>
        <p:nvSpPr>
          <p:cNvPr id="9225" name="Text Box 14"/>
          <p:cNvSpPr txBox="1">
            <a:spLocks noChangeArrowheads="1"/>
          </p:cNvSpPr>
          <p:nvPr/>
        </p:nvSpPr>
        <p:spPr bwMode="auto">
          <a:xfrm>
            <a:off x="990600" y="1284151"/>
            <a:ext cx="7772400" cy="461665"/>
          </a:xfrm>
          <a:prstGeom prst="rect">
            <a:avLst/>
          </a:prstGeom>
          <a:solidFill>
            <a:srgbClr val="000000"/>
          </a:solidFill>
          <a:ln w="25400">
            <a:solidFill>
              <a:srgbClr val="FFFFFF"/>
            </a:solidFill>
            <a:miter lim="800000"/>
            <a:headEnd/>
            <a:tailEnd/>
          </a:ln>
        </p:spPr>
        <p:txBody>
          <a:bodyPr wrap="square">
            <a:spAutoFit/>
          </a:bodyPr>
          <a:lstStyle>
            <a:lvl1pPr eaLnBrk="0" hangingPunct="0">
              <a:spcBef>
                <a:spcPct val="20000"/>
              </a:spcBef>
              <a:buClr>
                <a:srgbClr val="FFFF00"/>
              </a:buClr>
              <a:buFont typeface="Wingdings" pitchFamily="2" charset="2"/>
              <a:buChar char="Ø"/>
              <a:defRPr sz="2800" b="1">
                <a:solidFill>
                  <a:srgbClr val="FFFFFF"/>
                </a:solidFill>
                <a:latin typeface="Arial" charset="0"/>
              </a:defRPr>
            </a:lvl1pPr>
            <a:lvl2pPr marL="742950" indent="-285750" eaLnBrk="0" hangingPunct="0">
              <a:spcBef>
                <a:spcPct val="20000"/>
              </a:spcBef>
              <a:buClr>
                <a:srgbClr val="FFFF00"/>
              </a:buClr>
              <a:buChar char="•"/>
              <a:defRPr sz="2400" b="1">
                <a:solidFill>
                  <a:srgbClr val="FFFFFF"/>
                </a:solidFill>
                <a:latin typeface="Arial" charset="0"/>
              </a:defRPr>
            </a:lvl2pPr>
            <a:lvl3pPr marL="1143000" indent="-228600" eaLnBrk="0" hangingPunct="0">
              <a:spcBef>
                <a:spcPct val="20000"/>
              </a:spcBef>
              <a:buClr>
                <a:srgbClr val="FFFF00"/>
              </a:buClr>
              <a:buChar char="o"/>
              <a:defRPr sz="2400" b="1">
                <a:solidFill>
                  <a:srgbClr val="FFFFFF"/>
                </a:solidFill>
                <a:latin typeface="Arial" charset="0"/>
              </a:defRPr>
            </a:lvl3pPr>
            <a:lvl4pPr marL="1600200" indent="-228600" eaLnBrk="0" hangingPunct="0">
              <a:spcBef>
                <a:spcPct val="20000"/>
              </a:spcBef>
              <a:buClr>
                <a:srgbClr val="FFFF00"/>
              </a:buClr>
              <a:buFont typeface="Wingdings" pitchFamily="2" charset="2"/>
              <a:buChar char="§"/>
              <a:defRPr sz="2400" b="1">
                <a:solidFill>
                  <a:srgbClr val="FFFFFF"/>
                </a:solidFill>
                <a:latin typeface="Arial" charset="0"/>
              </a:defRPr>
            </a:lvl4pPr>
            <a:lvl5pPr marL="2057400" indent="-228600" eaLnBrk="0" hangingPunct="0">
              <a:spcBef>
                <a:spcPct val="20000"/>
              </a:spcBef>
              <a:buClr>
                <a:srgbClr val="FFFF00"/>
              </a:buClr>
              <a:buFont typeface="Wingdings" pitchFamily="2" charset="2"/>
              <a:buChar char="v"/>
              <a:defRPr sz="2400" b="1">
                <a:solidFill>
                  <a:srgbClr val="FFFFFF"/>
                </a:solidFill>
                <a:latin typeface="Arial" charset="0"/>
              </a:defRPr>
            </a:lvl5pPr>
            <a:lvl6pPr marL="2514600" indent="-228600" eaLnBrk="0" fontAlgn="base" hangingPunct="0">
              <a:spcBef>
                <a:spcPct val="20000"/>
              </a:spcBef>
              <a:spcAft>
                <a:spcPct val="0"/>
              </a:spcAft>
              <a:buClr>
                <a:srgbClr val="FFFF00"/>
              </a:buClr>
              <a:buFont typeface="Wingdings" pitchFamily="2" charset="2"/>
              <a:buChar char="v"/>
              <a:defRPr sz="2400" b="1">
                <a:solidFill>
                  <a:srgbClr val="FFFFFF"/>
                </a:solidFill>
                <a:latin typeface="Arial" charset="0"/>
              </a:defRPr>
            </a:lvl6pPr>
            <a:lvl7pPr marL="2971800" indent="-228600" eaLnBrk="0" fontAlgn="base" hangingPunct="0">
              <a:spcBef>
                <a:spcPct val="20000"/>
              </a:spcBef>
              <a:spcAft>
                <a:spcPct val="0"/>
              </a:spcAft>
              <a:buClr>
                <a:srgbClr val="FFFF00"/>
              </a:buClr>
              <a:buFont typeface="Wingdings" pitchFamily="2" charset="2"/>
              <a:buChar char="v"/>
              <a:defRPr sz="2400" b="1">
                <a:solidFill>
                  <a:srgbClr val="FFFFFF"/>
                </a:solidFill>
                <a:latin typeface="Arial" charset="0"/>
              </a:defRPr>
            </a:lvl7pPr>
            <a:lvl8pPr marL="3429000" indent="-228600" eaLnBrk="0" fontAlgn="base" hangingPunct="0">
              <a:spcBef>
                <a:spcPct val="20000"/>
              </a:spcBef>
              <a:spcAft>
                <a:spcPct val="0"/>
              </a:spcAft>
              <a:buClr>
                <a:srgbClr val="FFFF00"/>
              </a:buClr>
              <a:buFont typeface="Wingdings" pitchFamily="2" charset="2"/>
              <a:buChar char="v"/>
              <a:defRPr sz="2400" b="1">
                <a:solidFill>
                  <a:srgbClr val="FFFFFF"/>
                </a:solidFill>
                <a:latin typeface="Arial" charset="0"/>
              </a:defRPr>
            </a:lvl8pPr>
            <a:lvl9pPr marL="3886200" indent="-228600" eaLnBrk="0" fontAlgn="base" hangingPunct="0">
              <a:spcBef>
                <a:spcPct val="20000"/>
              </a:spcBef>
              <a:spcAft>
                <a:spcPct val="0"/>
              </a:spcAft>
              <a:buClr>
                <a:srgbClr val="FFFF00"/>
              </a:buClr>
              <a:buFont typeface="Wingdings" pitchFamily="2" charset="2"/>
              <a:buChar char="v"/>
              <a:defRPr sz="2400" b="1">
                <a:solidFill>
                  <a:srgbClr val="FFFFFF"/>
                </a:solidFill>
                <a:latin typeface="Arial" charset="0"/>
              </a:defRPr>
            </a:lvl9pPr>
          </a:lstStyle>
          <a:p>
            <a:pPr algn="ctr">
              <a:spcBef>
                <a:spcPct val="50000"/>
              </a:spcBef>
              <a:buClrTx/>
              <a:buFontTx/>
              <a:buNone/>
            </a:pPr>
            <a:r>
              <a:rPr lang="en-US" altLang="en-US" sz="2400"/>
              <a:t>Randomized, multi-center clinical trial (N = 89 Sites)</a:t>
            </a:r>
          </a:p>
        </p:txBody>
      </p:sp>
      <p:sp>
        <p:nvSpPr>
          <p:cNvPr id="9" name="Rectangle 11"/>
          <p:cNvSpPr>
            <a:spLocks noChangeArrowheads="1"/>
          </p:cNvSpPr>
          <p:nvPr/>
        </p:nvSpPr>
        <p:spPr bwMode="auto">
          <a:xfrm>
            <a:off x="9537304" y="2161422"/>
            <a:ext cx="2220687" cy="2862322"/>
          </a:xfrm>
          <a:prstGeom prst="rect">
            <a:avLst/>
          </a:prstGeom>
          <a:solidFill>
            <a:srgbClr val="92D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algn="ctr" eaLnBrk="0" hangingPunct="0">
              <a:defRPr/>
            </a:pPr>
            <a:r>
              <a:rPr lang="en-US" sz="2000" b="1">
                <a:solidFill>
                  <a:srgbClr val="000000"/>
                </a:solidFill>
                <a:latin typeface="Arial" panose="020B0604020202020204" pitchFamily="34" charset="0"/>
                <a:cs typeface="Arial" panose="020B0604020202020204" pitchFamily="34" charset="0"/>
              </a:rPr>
              <a:t>Primary Outcome: Change in visual acuity at one year adjusted for baseline visual acuity using the intent-to-treat principle</a:t>
            </a:r>
          </a:p>
        </p:txBody>
      </p:sp>
      <p:sp>
        <p:nvSpPr>
          <p:cNvPr id="2" name="Text Box 206">
            <a:extLst>
              <a:ext uri="{FF2B5EF4-FFF2-40B4-BE49-F238E27FC236}">
                <a16:creationId xmlns:a16="http://schemas.microsoft.com/office/drawing/2014/main" id="{09DC324F-2A65-B882-A276-93CC9828D390}"/>
              </a:ext>
            </a:extLst>
          </p:cNvPr>
          <p:cNvSpPr txBox="1">
            <a:spLocks noChangeArrowheads="1"/>
          </p:cNvSpPr>
          <p:nvPr/>
        </p:nvSpPr>
        <p:spPr bwMode="auto">
          <a:xfrm>
            <a:off x="4038600" y="5584966"/>
            <a:ext cx="1852252" cy="990600"/>
          </a:xfrm>
          <a:prstGeom prst="rect">
            <a:avLst/>
          </a:prstGeom>
          <a:solidFill>
            <a:srgbClr val="12BA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eaLnBrk="0" hangingPunct="0">
              <a:defRPr/>
            </a:pPr>
            <a:r>
              <a:rPr lang="en-US" altLang="ja-JP" sz="2000" b="1">
                <a:solidFill>
                  <a:schemeClr val="bg2"/>
                </a:solidFill>
                <a:ea typeface="MS Mincho" pitchFamily="49" charset="-128"/>
                <a:cs typeface="+mn-cs"/>
              </a:rPr>
              <a:t>Bevacizumab (1.25 mg)</a:t>
            </a:r>
          </a:p>
          <a:p>
            <a:pPr algn="ctr" eaLnBrk="0" hangingPunct="0">
              <a:defRPr/>
            </a:pPr>
            <a:r>
              <a:rPr lang="en-US" altLang="ja-JP" sz="2000" b="1">
                <a:solidFill>
                  <a:schemeClr val="bg2"/>
                </a:solidFill>
                <a:ea typeface="MS Mincho" pitchFamily="49" charset="-128"/>
                <a:cs typeface="+mn-cs"/>
              </a:rPr>
              <a:t>N = 218</a:t>
            </a:r>
          </a:p>
        </p:txBody>
      </p:sp>
      <p:sp>
        <p:nvSpPr>
          <p:cNvPr id="3" name="Text Box 206">
            <a:extLst>
              <a:ext uri="{FF2B5EF4-FFF2-40B4-BE49-F238E27FC236}">
                <a16:creationId xmlns:a16="http://schemas.microsoft.com/office/drawing/2014/main" id="{F438A94A-3CB4-A589-9746-FE56F5169F66}"/>
              </a:ext>
            </a:extLst>
          </p:cNvPr>
          <p:cNvSpPr txBox="1">
            <a:spLocks noChangeArrowheads="1"/>
          </p:cNvSpPr>
          <p:nvPr/>
        </p:nvSpPr>
        <p:spPr bwMode="auto">
          <a:xfrm>
            <a:off x="1699852" y="5584966"/>
            <a:ext cx="1905000" cy="990600"/>
          </a:xfrm>
          <a:prstGeom prst="rect">
            <a:avLst/>
          </a:prstGeom>
          <a:solidFill>
            <a:srgbClr val="F99735"/>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eaLnBrk="0" hangingPunct="0">
              <a:defRPr/>
            </a:pPr>
            <a:r>
              <a:rPr lang="en-US" altLang="ja-JP" sz="2000" b="1">
                <a:solidFill>
                  <a:schemeClr val="bg2"/>
                </a:solidFill>
                <a:ea typeface="MS Mincho" pitchFamily="49" charset="-128"/>
                <a:cs typeface="+mn-cs"/>
              </a:rPr>
              <a:t>Aflibercept (2.0 mg)</a:t>
            </a:r>
          </a:p>
          <a:p>
            <a:pPr algn="ctr" eaLnBrk="0" hangingPunct="0">
              <a:defRPr/>
            </a:pPr>
            <a:r>
              <a:rPr lang="en-US" altLang="ja-JP" sz="2000" b="1">
                <a:solidFill>
                  <a:schemeClr val="bg2"/>
                </a:solidFill>
                <a:ea typeface="MS Mincho" pitchFamily="49" charset="-128"/>
                <a:cs typeface="+mn-cs"/>
              </a:rPr>
              <a:t>N = 224</a:t>
            </a:r>
          </a:p>
        </p:txBody>
      </p:sp>
      <p:sp>
        <p:nvSpPr>
          <p:cNvPr id="5" name="Text Box 206">
            <a:extLst>
              <a:ext uri="{FF2B5EF4-FFF2-40B4-BE49-F238E27FC236}">
                <a16:creationId xmlns:a16="http://schemas.microsoft.com/office/drawing/2014/main" id="{446FA108-CC8A-B8FF-15E6-F3243BAE22A1}"/>
              </a:ext>
            </a:extLst>
          </p:cNvPr>
          <p:cNvSpPr txBox="1">
            <a:spLocks noChangeArrowheads="1"/>
          </p:cNvSpPr>
          <p:nvPr/>
        </p:nvSpPr>
        <p:spPr bwMode="auto">
          <a:xfrm>
            <a:off x="6262327" y="5584966"/>
            <a:ext cx="1905000" cy="990600"/>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eaLnBrk="0" hangingPunct="0">
              <a:defRPr/>
            </a:pPr>
            <a:r>
              <a:rPr lang="en-US" altLang="ja-JP" sz="2000" b="1">
                <a:solidFill>
                  <a:schemeClr val="bg2"/>
                </a:solidFill>
                <a:ea typeface="MS Mincho" pitchFamily="49" charset="-128"/>
                <a:cs typeface="+mn-cs"/>
              </a:rPr>
              <a:t>Ranibizumab</a:t>
            </a:r>
          </a:p>
          <a:p>
            <a:pPr algn="ctr" eaLnBrk="0" hangingPunct="0">
              <a:defRPr/>
            </a:pPr>
            <a:r>
              <a:rPr lang="en-US" altLang="ja-JP" sz="2000" b="1">
                <a:solidFill>
                  <a:schemeClr val="bg2"/>
                </a:solidFill>
                <a:ea typeface="MS Mincho" pitchFamily="49" charset="-128"/>
                <a:cs typeface="+mn-cs"/>
              </a:rPr>
              <a:t>(0.3 mg)</a:t>
            </a:r>
          </a:p>
          <a:p>
            <a:pPr algn="ctr" eaLnBrk="0" hangingPunct="0">
              <a:defRPr/>
            </a:pPr>
            <a:r>
              <a:rPr lang="en-US" altLang="ja-JP" sz="2000" b="1">
                <a:solidFill>
                  <a:schemeClr val="bg2"/>
                </a:solidFill>
                <a:ea typeface="MS Mincho" pitchFamily="49" charset="-128"/>
                <a:cs typeface="+mn-cs"/>
              </a:rPr>
              <a:t>N = 218</a:t>
            </a:r>
          </a:p>
        </p:txBody>
      </p:sp>
    </p:spTree>
    <p:extLst>
      <p:ext uri="{BB962C8B-B14F-4D97-AF65-F5344CB8AC3E}">
        <p14:creationId xmlns:p14="http://schemas.microsoft.com/office/powerpoint/2010/main" val="267800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418" y="6496992"/>
            <a:ext cx="8756650" cy="338554"/>
          </a:xfrm>
          <a:prstGeom prst="rect">
            <a:avLst/>
          </a:prstGeom>
          <a:noFill/>
        </p:spPr>
        <p:txBody>
          <a:bodyPr wrap="square" rtlCol="0">
            <a:spAutoFit/>
          </a:bodyPr>
          <a:lstStyle/>
          <a:p>
            <a:r>
              <a:rPr lang="en-US" sz="1600" b="1">
                <a:solidFill>
                  <a:srgbClr val="F8F8F8"/>
                </a:solidFill>
                <a:latin typeface="Arial" panose="020B0604020202020204" pitchFamily="34" charset="0"/>
                <a:cs typeface="Arial" panose="020B0604020202020204" pitchFamily="34" charset="0"/>
              </a:rPr>
              <a:t>* </a:t>
            </a:r>
            <a:r>
              <a:rPr lang="en-US" sz="1600" b="1" i="1">
                <a:solidFill>
                  <a:srgbClr val="F8F8F8"/>
                </a:solidFill>
                <a:latin typeface="Arial" panose="020B0604020202020204" pitchFamily="34" charset="0"/>
                <a:cs typeface="Arial" panose="020B0604020202020204" pitchFamily="34" charset="0"/>
              </a:rPr>
              <a:t>P</a:t>
            </a:r>
            <a:r>
              <a:rPr lang="en-US" sz="1600" b="1">
                <a:solidFill>
                  <a:srgbClr val="F8F8F8"/>
                </a:solidFill>
                <a:latin typeface="Arial" panose="020B0604020202020204" pitchFamily="34" charset="0"/>
                <a:cs typeface="Arial" panose="020B0604020202020204" pitchFamily="34" charset="0"/>
              </a:rPr>
              <a:t>-values adjusted for baseline visual acuity and multiple comparisons </a:t>
            </a:r>
          </a:p>
        </p:txBody>
      </p:sp>
      <p:graphicFrame>
        <p:nvGraphicFramePr>
          <p:cNvPr id="24" name="Chart 23"/>
          <p:cNvGraphicFramePr/>
          <p:nvPr/>
        </p:nvGraphicFramePr>
        <p:xfrm>
          <a:off x="672133" y="1477175"/>
          <a:ext cx="10619166" cy="501981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6920574" y="4188667"/>
            <a:ext cx="4206339" cy="1077218"/>
          </a:xfrm>
          <a:prstGeom prst="rect">
            <a:avLst/>
          </a:prstGeom>
          <a:solidFill>
            <a:schemeClr val="bg2"/>
          </a:solidFill>
        </p:spPr>
        <p:txBody>
          <a:bodyPr wrap="square" rtlCol="0">
            <a:spAutoFit/>
          </a:bodyPr>
          <a:lstStyle/>
          <a:p>
            <a:r>
              <a:rPr lang="en-US" sz="1600" b="1">
                <a:latin typeface="Arial" panose="020B0604020202020204" pitchFamily="34" charset="0"/>
                <a:cs typeface="Arial" panose="020B0604020202020204" pitchFamily="34" charset="0"/>
              </a:rPr>
              <a:t>104-Week Treatment Group Comparison*:</a:t>
            </a:r>
          </a:p>
          <a:p>
            <a:r>
              <a:rPr lang="en-US" sz="1600" b="1">
                <a:solidFill>
                  <a:schemeClr val="accent6"/>
                </a:solidFill>
                <a:latin typeface="Arial" panose="020B0604020202020204" pitchFamily="34" charset="0"/>
                <a:cs typeface="Arial" panose="020B0604020202020204" pitchFamily="34" charset="0"/>
              </a:rPr>
              <a:t>Aflibercept</a:t>
            </a:r>
            <a:r>
              <a:rPr lang="en-US" sz="1600" b="1">
                <a:solidFill>
                  <a:srgbClr val="F99735"/>
                </a:solidFill>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vs. </a:t>
            </a:r>
            <a:r>
              <a:rPr lang="en-US" sz="1600" b="1">
                <a:solidFill>
                  <a:srgbClr val="00FFFF"/>
                </a:solidFill>
                <a:latin typeface="Arial" panose="020B0604020202020204" pitchFamily="34" charset="0"/>
                <a:cs typeface="Arial" panose="020B0604020202020204" pitchFamily="34" charset="0"/>
              </a:rPr>
              <a:t>Bevacizumab</a:t>
            </a:r>
            <a:r>
              <a:rPr lang="en-US" sz="1600" b="1">
                <a:latin typeface="Arial" panose="020B0604020202020204" pitchFamily="34" charset="0"/>
                <a:cs typeface="Arial" panose="020B0604020202020204" pitchFamily="34" charset="0"/>
              </a:rPr>
              <a:t> </a:t>
            </a:r>
            <a:r>
              <a:rPr lang="en-US" sz="1600" b="1" i="1">
                <a:latin typeface="Arial" panose="020B0604020202020204" pitchFamily="34" charset="0"/>
                <a:cs typeface="Arial" panose="020B0604020202020204" pitchFamily="34" charset="0"/>
              </a:rPr>
              <a:t>P </a:t>
            </a:r>
            <a:r>
              <a:rPr lang="en-US" sz="1600" b="1">
                <a:latin typeface="Arial" panose="020B0604020202020204" pitchFamily="34" charset="0"/>
                <a:cs typeface="Arial" panose="020B0604020202020204" pitchFamily="34" charset="0"/>
              </a:rPr>
              <a:t>= 0.02</a:t>
            </a:r>
          </a:p>
          <a:p>
            <a:r>
              <a:rPr lang="en-US" sz="1600" b="1">
                <a:solidFill>
                  <a:schemeClr val="accent6"/>
                </a:solidFill>
                <a:latin typeface="Arial" panose="020B0604020202020204" pitchFamily="34" charset="0"/>
                <a:cs typeface="Arial" panose="020B0604020202020204" pitchFamily="34" charset="0"/>
              </a:rPr>
              <a:t>Aflibercept</a:t>
            </a:r>
            <a:r>
              <a:rPr lang="en-US" sz="1600" b="1">
                <a:solidFill>
                  <a:srgbClr val="F99735"/>
                </a:solidFill>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vs. </a:t>
            </a:r>
            <a:r>
              <a:rPr lang="en-US" sz="1600" b="1">
                <a:solidFill>
                  <a:srgbClr val="FFFF00"/>
                </a:solidFill>
                <a:latin typeface="Arial" panose="020B0604020202020204" pitchFamily="34" charset="0"/>
                <a:cs typeface="Arial" panose="020B0604020202020204" pitchFamily="34" charset="0"/>
              </a:rPr>
              <a:t>Ranibizumab</a:t>
            </a:r>
            <a:r>
              <a:rPr lang="en-US" sz="1600" b="1">
                <a:latin typeface="Arial" panose="020B0604020202020204" pitchFamily="34" charset="0"/>
                <a:cs typeface="Arial" panose="020B0604020202020204" pitchFamily="34" charset="0"/>
              </a:rPr>
              <a:t> </a:t>
            </a:r>
            <a:r>
              <a:rPr lang="en-US" sz="1600" b="1" i="1">
                <a:latin typeface="Arial" panose="020B0604020202020204" pitchFamily="34" charset="0"/>
                <a:cs typeface="Arial" panose="020B0604020202020204" pitchFamily="34" charset="0"/>
              </a:rPr>
              <a:t>P</a:t>
            </a:r>
            <a:r>
              <a:rPr lang="en-US" sz="1600" b="1">
                <a:latin typeface="Arial" panose="020B0604020202020204" pitchFamily="34" charset="0"/>
                <a:cs typeface="Arial" panose="020B0604020202020204" pitchFamily="34" charset="0"/>
              </a:rPr>
              <a:t> = 0.47 </a:t>
            </a:r>
          </a:p>
          <a:p>
            <a:r>
              <a:rPr lang="en-US" sz="1600" b="1">
                <a:solidFill>
                  <a:srgbClr val="FFFF00"/>
                </a:solidFill>
                <a:latin typeface="Arial" panose="020B0604020202020204" pitchFamily="34" charset="0"/>
                <a:cs typeface="Arial" panose="020B0604020202020204" pitchFamily="34" charset="0"/>
              </a:rPr>
              <a:t>Ranibizumab</a:t>
            </a:r>
            <a:r>
              <a:rPr lang="en-US" sz="1600" b="1">
                <a:latin typeface="Arial" panose="020B0604020202020204" pitchFamily="34" charset="0"/>
                <a:cs typeface="Arial" panose="020B0604020202020204" pitchFamily="34" charset="0"/>
              </a:rPr>
              <a:t> vs. </a:t>
            </a:r>
            <a:r>
              <a:rPr lang="en-US" sz="1600" b="1">
                <a:solidFill>
                  <a:srgbClr val="00FFFF"/>
                </a:solidFill>
                <a:latin typeface="Arial" panose="020B0604020202020204" pitchFamily="34" charset="0"/>
                <a:cs typeface="Arial" panose="020B0604020202020204" pitchFamily="34" charset="0"/>
              </a:rPr>
              <a:t>Bevacizumab</a:t>
            </a:r>
            <a:r>
              <a:rPr lang="en-US" sz="1600" b="1">
                <a:solidFill>
                  <a:schemeClr val="accent2">
                    <a:lumMod val="40000"/>
                    <a:lumOff val="60000"/>
                  </a:schemeClr>
                </a:solidFill>
                <a:latin typeface="Arial" panose="020B0604020202020204" pitchFamily="34" charset="0"/>
                <a:cs typeface="Arial" panose="020B0604020202020204" pitchFamily="34" charset="0"/>
              </a:rPr>
              <a:t> </a:t>
            </a:r>
            <a:r>
              <a:rPr lang="en-US" sz="1600" b="1" i="1">
                <a:latin typeface="Arial" panose="020B0604020202020204" pitchFamily="34" charset="0"/>
                <a:cs typeface="Arial" panose="020B0604020202020204" pitchFamily="34" charset="0"/>
              </a:rPr>
              <a:t>P</a:t>
            </a:r>
            <a:r>
              <a:rPr lang="en-US" sz="1600" b="1">
                <a:latin typeface="Arial" panose="020B0604020202020204" pitchFamily="34" charset="0"/>
                <a:cs typeface="Arial" panose="020B0604020202020204" pitchFamily="34" charset="0"/>
              </a:rPr>
              <a:t> = 0.11</a:t>
            </a:r>
          </a:p>
        </p:txBody>
      </p:sp>
      <p:sp>
        <p:nvSpPr>
          <p:cNvPr id="7" name="TextBox 6"/>
          <p:cNvSpPr txBox="1"/>
          <p:nvPr/>
        </p:nvSpPr>
        <p:spPr>
          <a:xfrm>
            <a:off x="6009986" y="2412580"/>
            <a:ext cx="1119131" cy="400110"/>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+13.3</a:t>
            </a:r>
          </a:p>
        </p:txBody>
      </p:sp>
      <p:sp>
        <p:nvSpPr>
          <p:cNvPr id="9" name="TextBox 6"/>
          <p:cNvSpPr txBox="1"/>
          <p:nvPr/>
        </p:nvSpPr>
        <p:spPr>
          <a:xfrm>
            <a:off x="6009986" y="2899749"/>
            <a:ext cx="1432662"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FFFF00"/>
                </a:solidFill>
                <a:latin typeface="Arial" panose="020B0604020202020204" pitchFamily="34" charset="0"/>
                <a:cs typeface="Arial" panose="020B0604020202020204" pitchFamily="34" charset="0"/>
              </a:rPr>
              <a:t>+11.2</a:t>
            </a:r>
          </a:p>
        </p:txBody>
      </p:sp>
      <p:sp>
        <p:nvSpPr>
          <p:cNvPr id="10" name="TextBox 6"/>
          <p:cNvSpPr txBox="1"/>
          <p:nvPr/>
        </p:nvSpPr>
        <p:spPr>
          <a:xfrm>
            <a:off x="6096000" y="3586973"/>
            <a:ext cx="71697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00FFFF"/>
                </a:solidFill>
                <a:latin typeface="Arial" panose="020B0604020202020204" pitchFamily="34" charset="0"/>
                <a:cs typeface="Arial" panose="020B0604020202020204" pitchFamily="34" charset="0"/>
              </a:rPr>
              <a:t>+9.7</a:t>
            </a:r>
          </a:p>
        </p:txBody>
      </p:sp>
      <p:sp>
        <p:nvSpPr>
          <p:cNvPr id="25" name="TextBox 6"/>
          <p:cNvSpPr txBox="1"/>
          <p:nvPr/>
        </p:nvSpPr>
        <p:spPr>
          <a:xfrm>
            <a:off x="10333390" y="3482365"/>
            <a:ext cx="1093038"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00FFFF"/>
                </a:solidFill>
                <a:latin typeface="Arial" panose="020B0604020202020204" pitchFamily="34" charset="0"/>
                <a:cs typeface="Arial" panose="020B0604020202020204" pitchFamily="34" charset="0"/>
              </a:rPr>
              <a:t>+10.0</a:t>
            </a:r>
          </a:p>
        </p:txBody>
      </p:sp>
      <p:sp>
        <p:nvSpPr>
          <p:cNvPr id="26" name="TextBox 6"/>
          <p:cNvSpPr txBox="1"/>
          <p:nvPr/>
        </p:nvSpPr>
        <p:spPr>
          <a:xfrm>
            <a:off x="10333390" y="3019908"/>
            <a:ext cx="103050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FFFF00"/>
                </a:solidFill>
                <a:latin typeface="Arial" panose="020B0604020202020204" pitchFamily="34" charset="0"/>
                <a:cs typeface="Arial" panose="020B0604020202020204" pitchFamily="34" charset="0"/>
              </a:rPr>
              <a:t>+12.3</a:t>
            </a:r>
          </a:p>
        </p:txBody>
      </p:sp>
      <p:sp>
        <p:nvSpPr>
          <p:cNvPr id="27" name="TextBox 26"/>
          <p:cNvSpPr txBox="1"/>
          <p:nvPr/>
        </p:nvSpPr>
        <p:spPr>
          <a:xfrm>
            <a:off x="10333390" y="2434785"/>
            <a:ext cx="913092" cy="400110"/>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+12.8</a:t>
            </a:r>
          </a:p>
        </p:txBody>
      </p:sp>
      <p:sp>
        <p:nvSpPr>
          <p:cNvPr id="2" name="Title 1">
            <a:extLst>
              <a:ext uri="{FF2B5EF4-FFF2-40B4-BE49-F238E27FC236}">
                <a16:creationId xmlns:a16="http://schemas.microsoft.com/office/drawing/2014/main" id="{ED53A469-EE1A-CA13-523F-0C8BDC01AF0D}"/>
              </a:ext>
            </a:extLst>
          </p:cNvPr>
          <p:cNvSpPr>
            <a:spLocks noGrp="1"/>
          </p:cNvSpPr>
          <p:nvPr>
            <p:ph type="title"/>
          </p:nvPr>
        </p:nvSpPr>
        <p:spPr>
          <a:xfrm>
            <a:off x="1" y="2"/>
            <a:ext cx="12192000" cy="1587258"/>
          </a:xfrm>
        </p:spPr>
        <p:txBody>
          <a:bodyPr/>
          <a:lstStyle/>
          <a:p>
            <a:r>
              <a:rPr lang="en-US" altLang="en-US"/>
              <a:t>Protocol T </a:t>
            </a:r>
            <a:r>
              <a:rPr lang="en-US"/>
              <a:t>Mean Change in VA Over 2 Years</a:t>
            </a:r>
            <a:br>
              <a:rPr lang="en-US"/>
            </a:br>
            <a:r>
              <a:rPr lang="en-US"/>
              <a:t> </a:t>
            </a:r>
            <a:r>
              <a:rPr lang="en-US" i="1"/>
              <a:t>Full Cohort</a:t>
            </a:r>
            <a:endParaRPr lang="en-US"/>
          </a:p>
        </p:txBody>
      </p:sp>
    </p:spTree>
    <p:extLst>
      <p:ext uri="{BB962C8B-B14F-4D97-AF65-F5344CB8AC3E}">
        <p14:creationId xmlns:p14="http://schemas.microsoft.com/office/powerpoint/2010/main" val="257169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nvGraphicFramePr>
        <p:xfrm>
          <a:off x="1676400" y="1143001"/>
          <a:ext cx="8832850" cy="5089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nvGraphicFramePr>
        <p:xfrm>
          <a:off x="1698421" y="1300316"/>
          <a:ext cx="8943812" cy="5557684"/>
        </p:xfrm>
        <a:graphic>
          <a:graphicData uri="http://schemas.openxmlformats.org/drawingml/2006/chart">
            <c:chart xmlns:c="http://schemas.openxmlformats.org/drawingml/2006/chart" xmlns:r="http://schemas.openxmlformats.org/officeDocument/2006/relationships" r:id="rId4"/>
          </a:graphicData>
        </a:graphic>
      </p:graphicFrame>
      <p:cxnSp>
        <p:nvCxnSpPr>
          <p:cNvPr id="26" name="Straight Connector 25"/>
          <p:cNvCxnSpPr/>
          <p:nvPr/>
        </p:nvCxnSpPr>
        <p:spPr bwMode="auto">
          <a:xfrm flipV="1">
            <a:off x="8458200" y="1981200"/>
            <a:ext cx="0" cy="358140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2" name="Title 1"/>
          <p:cNvSpPr>
            <a:spLocks noGrp="1"/>
          </p:cNvSpPr>
          <p:nvPr>
            <p:ph type="title"/>
          </p:nvPr>
        </p:nvSpPr>
        <p:spPr>
          <a:xfrm>
            <a:off x="228600" y="152400"/>
            <a:ext cx="11734800" cy="1143000"/>
          </a:xfrm>
        </p:spPr>
        <p:txBody>
          <a:bodyPr>
            <a:noAutofit/>
          </a:bodyPr>
          <a:lstStyle/>
          <a:p>
            <a:r>
              <a:rPr lang="en-US" altLang="en-US" sz="4000"/>
              <a:t>Protocol T </a:t>
            </a:r>
            <a:r>
              <a:rPr lang="en-US" sz="4000"/>
              <a:t>Mean Change in VA Over 2 Years</a:t>
            </a:r>
            <a:br>
              <a:rPr lang="en-US" sz="4000"/>
            </a:br>
            <a:r>
              <a:rPr lang="en-US" sz="4000" i="1">
                <a:solidFill>
                  <a:srgbClr val="FFFFFF"/>
                </a:solidFill>
              </a:rPr>
              <a:t>By Baseline Visual Acuity Subgroup</a:t>
            </a:r>
          </a:p>
        </p:txBody>
      </p:sp>
      <p:cxnSp>
        <p:nvCxnSpPr>
          <p:cNvPr id="23" name="Straight Connector 22"/>
          <p:cNvCxnSpPr/>
          <p:nvPr/>
        </p:nvCxnSpPr>
        <p:spPr bwMode="auto">
          <a:xfrm flipV="1">
            <a:off x="4343400" y="1981200"/>
            <a:ext cx="0" cy="3581400"/>
          </a:xfrm>
          <a:prstGeom prst="line">
            <a:avLst/>
          </a:prstGeom>
          <a:solidFill>
            <a:schemeClr val="accent1"/>
          </a:solidFill>
          <a:ln w="127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385768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nvGraphicFramePr>
        <p:xfrm>
          <a:off x="1676400" y="1143001"/>
          <a:ext cx="8832850" cy="55467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19076" y="228600"/>
            <a:ext cx="11820524" cy="1143000"/>
          </a:xfrm>
        </p:spPr>
        <p:txBody>
          <a:bodyPr>
            <a:normAutofit fontScale="90000"/>
          </a:bodyPr>
          <a:lstStyle/>
          <a:p>
            <a:r>
              <a:rPr lang="en-US" altLang="en-US"/>
              <a:t>Protocol T </a:t>
            </a:r>
            <a:r>
              <a:rPr lang="en-US"/>
              <a:t>Mean Change in OCT CST Over 2 Years: </a:t>
            </a:r>
            <a:r>
              <a:rPr lang="en-US" sz="3200" i="1">
                <a:solidFill>
                  <a:srgbClr val="FFFFFF"/>
                </a:solidFill>
              </a:rPr>
              <a:t>Full Cohort</a:t>
            </a:r>
            <a:endParaRPr lang="en-US" sz="3200"/>
          </a:p>
        </p:txBody>
      </p:sp>
      <p:sp>
        <p:nvSpPr>
          <p:cNvPr id="6" name="TextBox 5"/>
          <p:cNvSpPr txBox="1"/>
          <p:nvPr/>
        </p:nvSpPr>
        <p:spPr>
          <a:xfrm>
            <a:off x="6314768" y="4321001"/>
            <a:ext cx="762000" cy="369332"/>
          </a:xfrm>
          <a:prstGeom prst="rect">
            <a:avLst/>
          </a:prstGeom>
          <a:noFill/>
        </p:spPr>
        <p:txBody>
          <a:bodyPr wrap="square" rtlCol="0">
            <a:spAutoFit/>
          </a:bodyPr>
          <a:lstStyle/>
          <a:p>
            <a:r>
              <a:rPr lang="en-US" b="1">
                <a:solidFill>
                  <a:schemeClr val="accent6"/>
                </a:solidFill>
              </a:rPr>
              <a:t>-169</a:t>
            </a:r>
          </a:p>
        </p:txBody>
      </p:sp>
      <p:sp>
        <p:nvSpPr>
          <p:cNvPr id="8" name="TextBox 7"/>
          <p:cNvSpPr txBox="1"/>
          <p:nvPr/>
        </p:nvSpPr>
        <p:spPr>
          <a:xfrm>
            <a:off x="6324600" y="3898576"/>
            <a:ext cx="762000" cy="369332"/>
          </a:xfrm>
          <a:prstGeom prst="rect">
            <a:avLst/>
          </a:prstGeom>
          <a:noFill/>
        </p:spPr>
        <p:txBody>
          <a:bodyPr wrap="square" rtlCol="0">
            <a:spAutoFit/>
          </a:bodyPr>
          <a:lstStyle/>
          <a:p>
            <a:r>
              <a:rPr lang="en-US" b="1">
                <a:solidFill>
                  <a:srgbClr val="FFFF00"/>
                </a:solidFill>
              </a:rPr>
              <a:t>-147</a:t>
            </a:r>
          </a:p>
        </p:txBody>
      </p:sp>
      <p:sp>
        <p:nvSpPr>
          <p:cNvPr id="9" name="TextBox 8"/>
          <p:cNvSpPr txBox="1"/>
          <p:nvPr/>
        </p:nvSpPr>
        <p:spPr>
          <a:xfrm>
            <a:off x="6324600" y="3159999"/>
            <a:ext cx="762000" cy="369332"/>
          </a:xfrm>
          <a:prstGeom prst="rect">
            <a:avLst/>
          </a:prstGeom>
          <a:noFill/>
        </p:spPr>
        <p:txBody>
          <a:bodyPr wrap="square" rtlCol="0">
            <a:spAutoFit/>
          </a:bodyPr>
          <a:lstStyle/>
          <a:p>
            <a:r>
              <a:rPr lang="en-US" b="1">
                <a:solidFill>
                  <a:srgbClr val="73FEFF"/>
                </a:solidFill>
              </a:rPr>
              <a:t>-101</a:t>
            </a:r>
          </a:p>
        </p:txBody>
      </p:sp>
      <p:sp>
        <p:nvSpPr>
          <p:cNvPr id="10" name="TextBox 9"/>
          <p:cNvSpPr txBox="1"/>
          <p:nvPr/>
        </p:nvSpPr>
        <p:spPr>
          <a:xfrm>
            <a:off x="5372100" y="1472296"/>
            <a:ext cx="5105400" cy="1200329"/>
          </a:xfrm>
          <a:prstGeom prst="rect">
            <a:avLst/>
          </a:prstGeom>
          <a:noFill/>
        </p:spPr>
        <p:txBody>
          <a:bodyPr wrap="square" rtlCol="0">
            <a:spAutoFit/>
          </a:bodyPr>
          <a:lstStyle/>
          <a:p>
            <a:pPr>
              <a:buClr>
                <a:schemeClr val="tx1"/>
              </a:buClr>
            </a:pPr>
            <a:r>
              <a:rPr lang="en-US" b="1"/>
              <a:t>2-Year Treatment Group Comparison*:</a:t>
            </a:r>
          </a:p>
          <a:p>
            <a:pPr>
              <a:buClr>
                <a:schemeClr val="tx1"/>
              </a:buClr>
            </a:pPr>
            <a:r>
              <a:rPr lang="en-US" b="1">
                <a:solidFill>
                  <a:schemeClr val="accent6"/>
                </a:solidFill>
              </a:rPr>
              <a:t>Aflibercept</a:t>
            </a:r>
            <a:r>
              <a:rPr lang="en-US" b="1"/>
              <a:t> vs. </a:t>
            </a:r>
            <a:r>
              <a:rPr lang="en-US" b="1">
                <a:solidFill>
                  <a:schemeClr val="accent2">
                    <a:lumMod val="60000"/>
                    <a:lumOff val="40000"/>
                  </a:schemeClr>
                </a:solidFill>
              </a:rPr>
              <a:t>Bevacizumab</a:t>
            </a:r>
            <a:r>
              <a:rPr lang="en-US" b="1"/>
              <a:t> </a:t>
            </a:r>
            <a:r>
              <a:rPr lang="en-US" b="1" i="1"/>
              <a:t>P</a:t>
            </a:r>
            <a:r>
              <a:rPr lang="en-US" b="1"/>
              <a:t>&lt;0.001</a:t>
            </a:r>
          </a:p>
          <a:p>
            <a:pPr>
              <a:buClr>
                <a:schemeClr val="tx1"/>
              </a:buClr>
            </a:pPr>
            <a:r>
              <a:rPr lang="en-US" b="1">
                <a:solidFill>
                  <a:schemeClr val="accent6"/>
                </a:solidFill>
              </a:rPr>
              <a:t>Aflibercept</a:t>
            </a:r>
            <a:r>
              <a:rPr lang="en-US" b="1">
                <a:solidFill>
                  <a:schemeClr val="accent1"/>
                </a:solidFill>
              </a:rPr>
              <a:t> </a:t>
            </a:r>
            <a:r>
              <a:rPr lang="en-US" b="1"/>
              <a:t>vs. </a:t>
            </a:r>
            <a:r>
              <a:rPr lang="en-US" b="1">
                <a:solidFill>
                  <a:srgbClr val="73FEFF"/>
                </a:solidFill>
              </a:rPr>
              <a:t>Ranibizumab</a:t>
            </a:r>
            <a:r>
              <a:rPr lang="en-US" b="1"/>
              <a:t> </a:t>
            </a:r>
            <a:r>
              <a:rPr lang="en-US" b="1" i="1"/>
              <a:t>P </a:t>
            </a:r>
            <a:r>
              <a:rPr lang="en-US" b="1"/>
              <a:t>= 0.08</a:t>
            </a:r>
          </a:p>
          <a:p>
            <a:pPr>
              <a:buClr>
                <a:schemeClr val="tx1"/>
              </a:buClr>
            </a:pPr>
            <a:r>
              <a:rPr lang="en-US" b="1">
                <a:solidFill>
                  <a:srgbClr val="73FEFF"/>
                </a:solidFill>
              </a:rPr>
              <a:t>Ranibizumab</a:t>
            </a:r>
            <a:r>
              <a:rPr lang="en-US" b="1"/>
              <a:t> vs. </a:t>
            </a:r>
            <a:r>
              <a:rPr lang="en-US" b="1">
                <a:solidFill>
                  <a:schemeClr val="accent2">
                    <a:lumMod val="60000"/>
                    <a:lumOff val="40000"/>
                  </a:schemeClr>
                </a:solidFill>
              </a:rPr>
              <a:t>Bevacizumab</a:t>
            </a:r>
            <a:r>
              <a:rPr lang="en-US" b="1"/>
              <a:t> </a:t>
            </a:r>
            <a:r>
              <a:rPr lang="en-US" b="1" i="1"/>
              <a:t>P </a:t>
            </a:r>
            <a:r>
              <a:rPr lang="en-US" b="1"/>
              <a:t>= 0.001</a:t>
            </a:r>
          </a:p>
        </p:txBody>
      </p:sp>
      <p:sp>
        <p:nvSpPr>
          <p:cNvPr id="11" name="TextBox 10"/>
          <p:cNvSpPr txBox="1"/>
          <p:nvPr/>
        </p:nvSpPr>
        <p:spPr>
          <a:xfrm>
            <a:off x="1552575" y="6553201"/>
            <a:ext cx="9296400" cy="307777"/>
          </a:xfrm>
          <a:prstGeom prst="rect">
            <a:avLst/>
          </a:prstGeom>
          <a:noFill/>
        </p:spPr>
        <p:txBody>
          <a:bodyPr wrap="square" rtlCol="0">
            <a:spAutoFit/>
          </a:bodyPr>
          <a:lstStyle/>
          <a:p>
            <a:r>
              <a:rPr lang="en-US" sz="1400" b="1"/>
              <a:t>* </a:t>
            </a:r>
            <a:r>
              <a:rPr lang="en-US" sz="1400" b="1" i="1"/>
              <a:t>P</a:t>
            </a:r>
            <a:r>
              <a:rPr lang="en-US" sz="1400" b="1"/>
              <a:t>-values adjusted for baseline visual acuity,  OCT central subfield thickness, and multiple comparisons </a:t>
            </a:r>
          </a:p>
        </p:txBody>
      </p:sp>
      <p:sp>
        <p:nvSpPr>
          <p:cNvPr id="14" name="TextBox 13"/>
          <p:cNvSpPr txBox="1"/>
          <p:nvPr/>
        </p:nvSpPr>
        <p:spPr>
          <a:xfrm>
            <a:off x="9747250" y="4354388"/>
            <a:ext cx="762000" cy="369332"/>
          </a:xfrm>
          <a:prstGeom prst="rect">
            <a:avLst/>
          </a:prstGeom>
          <a:noFill/>
        </p:spPr>
        <p:txBody>
          <a:bodyPr wrap="square" rtlCol="0">
            <a:spAutoFit/>
          </a:bodyPr>
          <a:lstStyle/>
          <a:p>
            <a:r>
              <a:rPr lang="en-US" b="1">
                <a:solidFill>
                  <a:schemeClr val="accent6"/>
                </a:solidFill>
              </a:rPr>
              <a:t>-171</a:t>
            </a:r>
          </a:p>
        </p:txBody>
      </p:sp>
      <p:sp>
        <p:nvSpPr>
          <p:cNvPr id="15" name="TextBox 14"/>
          <p:cNvSpPr txBox="1"/>
          <p:nvPr/>
        </p:nvSpPr>
        <p:spPr>
          <a:xfrm>
            <a:off x="9747250" y="3927610"/>
            <a:ext cx="762000" cy="369332"/>
          </a:xfrm>
          <a:prstGeom prst="rect">
            <a:avLst/>
          </a:prstGeom>
          <a:noFill/>
        </p:spPr>
        <p:txBody>
          <a:bodyPr wrap="square" rtlCol="0">
            <a:spAutoFit/>
          </a:bodyPr>
          <a:lstStyle/>
          <a:p>
            <a:r>
              <a:rPr lang="en-US" b="1">
                <a:solidFill>
                  <a:srgbClr val="FFFF00"/>
                </a:solidFill>
              </a:rPr>
              <a:t>-149</a:t>
            </a:r>
          </a:p>
        </p:txBody>
      </p:sp>
      <p:sp>
        <p:nvSpPr>
          <p:cNvPr id="16" name="TextBox 15"/>
          <p:cNvSpPr txBox="1"/>
          <p:nvPr/>
        </p:nvSpPr>
        <p:spPr>
          <a:xfrm>
            <a:off x="9747250" y="3515058"/>
            <a:ext cx="762000" cy="369332"/>
          </a:xfrm>
          <a:prstGeom prst="rect">
            <a:avLst/>
          </a:prstGeom>
          <a:noFill/>
        </p:spPr>
        <p:txBody>
          <a:bodyPr wrap="square" rtlCol="0">
            <a:spAutoFit/>
          </a:bodyPr>
          <a:lstStyle/>
          <a:p>
            <a:r>
              <a:rPr lang="en-US" b="1">
                <a:solidFill>
                  <a:srgbClr val="73FEFF"/>
                </a:solidFill>
              </a:rPr>
              <a:t>-126</a:t>
            </a:r>
          </a:p>
        </p:txBody>
      </p:sp>
    </p:spTree>
    <p:extLst>
      <p:ext uri="{BB962C8B-B14F-4D97-AF65-F5344CB8AC3E}">
        <p14:creationId xmlns:p14="http://schemas.microsoft.com/office/powerpoint/2010/main" val="33248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0082863-98DD-9A7D-C394-A5C405A06216}"/>
              </a:ext>
            </a:extLst>
          </p:cNvPr>
          <p:cNvSpPr txBox="1">
            <a:spLocks noChangeArrowheads="1"/>
          </p:cNvSpPr>
          <p:nvPr/>
        </p:nvSpPr>
        <p:spPr bwMode="auto">
          <a:xfrm>
            <a:off x="533399" y="1219706"/>
            <a:ext cx="11049000" cy="2400657"/>
          </a:xfrm>
          <a:prstGeom prst="rect">
            <a:avLst/>
          </a:prstGeom>
          <a:noFill/>
          <a:ln w="9525">
            <a:noFill/>
            <a:miter lim="800000"/>
            <a:headEnd/>
            <a:tailEnd/>
          </a:ln>
        </p:spPr>
        <p:txBody>
          <a:bodyPr wrap="square">
            <a:spAutoFit/>
          </a:bodyPr>
          <a:lstStyle/>
          <a:p>
            <a:pPr marL="400050" indent="-400050" eaLnBrk="0" hangingPunct="0">
              <a:spcAft>
                <a:spcPts val="1200"/>
              </a:spcAft>
              <a:buClr>
                <a:schemeClr val="accent2">
                  <a:lumMod val="60000"/>
                  <a:lumOff val="40000"/>
                </a:schemeClr>
              </a:buClr>
              <a:buFont typeface="Wingdings" pitchFamily="2" charset="2"/>
              <a:buChar char="Ø"/>
              <a:defRPr/>
            </a:pPr>
            <a:r>
              <a:rPr lang="en-US" sz="2800" b="1" dirty="0">
                <a:latin typeface="Arial" panose="020B0604020202020204" pitchFamily="34" charset="0"/>
                <a:cs typeface="Arial" panose="020B0604020202020204" pitchFamily="34" charset="0"/>
              </a:rPr>
              <a:t>Overall, vision gains (from baseline) at 2 years were seen in all 3 groups</a:t>
            </a:r>
          </a:p>
          <a:p>
            <a:pPr marL="400050" indent="-400050" eaLnBrk="0" hangingPunct="0">
              <a:spcAft>
                <a:spcPts val="1200"/>
              </a:spcAft>
              <a:buClr>
                <a:schemeClr val="accent2">
                  <a:lumMod val="60000"/>
                  <a:lumOff val="40000"/>
                </a:schemeClr>
              </a:buClr>
              <a:buFont typeface="Wingdings" pitchFamily="2" charset="2"/>
              <a:buChar char="Ø"/>
              <a:defRPr/>
            </a:pPr>
            <a:r>
              <a:rPr lang="en-US" sz="2800" b="1" dirty="0">
                <a:latin typeface="Arial" panose="020B0604020202020204" pitchFamily="34" charset="0"/>
                <a:cs typeface="Arial" panose="020B0604020202020204" pitchFamily="34" charset="0"/>
              </a:rPr>
              <a:t>There were ~half the number of injections, slightly decreased frequency of visits, and decreased amounts of laser in the 2</a:t>
            </a:r>
            <a:r>
              <a:rPr lang="en-US" sz="2800" b="1" baseline="30000" dirty="0">
                <a:latin typeface="Arial" panose="020B0604020202020204" pitchFamily="34" charset="0"/>
                <a:cs typeface="Arial" panose="020B0604020202020204" pitchFamily="34" charset="0"/>
              </a:rPr>
              <a:t>nd</a:t>
            </a:r>
            <a:r>
              <a:rPr lang="en-US" sz="2800" b="1" dirty="0">
                <a:latin typeface="Arial" panose="020B0604020202020204" pitchFamily="34" charset="0"/>
                <a:cs typeface="Arial" panose="020B0604020202020204" pitchFamily="34" charset="0"/>
              </a:rPr>
              <a:t> year  </a:t>
            </a:r>
          </a:p>
        </p:txBody>
      </p:sp>
      <p:sp>
        <p:nvSpPr>
          <p:cNvPr id="4" name="Title 1">
            <a:extLst>
              <a:ext uri="{FF2B5EF4-FFF2-40B4-BE49-F238E27FC236}">
                <a16:creationId xmlns:a16="http://schemas.microsoft.com/office/drawing/2014/main" id="{107B4E84-8DA6-7035-8316-4144D38F9C91}"/>
              </a:ext>
            </a:extLst>
          </p:cNvPr>
          <p:cNvSpPr>
            <a:spLocks noGrp="1"/>
          </p:cNvSpPr>
          <p:nvPr>
            <p:ph type="title"/>
          </p:nvPr>
        </p:nvSpPr>
        <p:spPr>
          <a:xfrm>
            <a:off x="1" y="0"/>
            <a:ext cx="12192000" cy="1600200"/>
          </a:xfrm>
        </p:spPr>
        <p:txBody>
          <a:bodyPr/>
          <a:lstStyle/>
          <a:p>
            <a:r>
              <a:rPr lang="en-US" altLang="en-US" sz="4000"/>
              <a:t>Protocol T Conclusions</a:t>
            </a:r>
          </a:p>
        </p:txBody>
      </p:sp>
      <p:sp>
        <p:nvSpPr>
          <p:cNvPr id="19" name="TextBox 18">
            <a:extLst>
              <a:ext uri="{FF2B5EF4-FFF2-40B4-BE49-F238E27FC236}">
                <a16:creationId xmlns:a16="http://schemas.microsoft.com/office/drawing/2014/main" id="{AA788E7A-89D2-298A-C769-4C1C2AD4EA2C}"/>
              </a:ext>
            </a:extLst>
          </p:cNvPr>
          <p:cNvSpPr txBox="1"/>
          <p:nvPr/>
        </p:nvSpPr>
        <p:spPr>
          <a:xfrm>
            <a:off x="1116522" y="3620363"/>
            <a:ext cx="9958957" cy="3046988"/>
          </a:xfrm>
          <a:prstGeom prst="rect">
            <a:avLst/>
          </a:prstGeom>
          <a:solidFill>
            <a:schemeClr val="accent2"/>
          </a:solidFill>
          <a:ln w="76200">
            <a:solidFill>
              <a:schemeClr val="tx1">
                <a:lumMod val="65000"/>
              </a:schemeClr>
            </a:solidFill>
          </a:ln>
        </p:spPr>
        <p:txBody>
          <a:bodyPr wrap="square" anchor="ctr">
            <a:spAutoFit/>
          </a:bodyPr>
          <a:lstStyle/>
          <a:p>
            <a:pPr marL="285750" indent="-285750">
              <a:buFont typeface="Arial" panose="020B0604020202020204" pitchFamily="34" charset="0"/>
              <a:buChar char="•"/>
              <a:defRPr/>
            </a:pPr>
            <a:r>
              <a:rPr lang="en-US" sz="2400" b="1" dirty="0">
                <a:solidFill>
                  <a:schemeClr val="bg2"/>
                </a:solidFill>
                <a:cs typeface="Times New Roman"/>
              </a:rPr>
              <a:t>In eyes with mild visual impairment from DME (20/32 or 20/40), on average, bevacizumab and ranibizumab 0.3-mg perform similarly to aflibercept at 1 and 2 years</a:t>
            </a:r>
          </a:p>
          <a:p>
            <a:pPr>
              <a:defRPr/>
            </a:pPr>
            <a:endParaRPr lang="en-US" sz="2400" dirty="0">
              <a:solidFill>
                <a:schemeClr val="bg2"/>
              </a:solidFill>
            </a:endParaRPr>
          </a:p>
          <a:p>
            <a:pPr marL="285750" lvl="0" indent="-285750">
              <a:buFont typeface="Arial" panose="020B0604020202020204" pitchFamily="34" charset="0"/>
              <a:buChar char="•"/>
              <a:defRPr/>
            </a:pPr>
            <a:r>
              <a:rPr kumimoji="0" lang="en-US" sz="2400" b="1" i="0" u="none" strike="noStrike" kern="1200" cap="none" spc="0" normalizeH="0" baseline="0" noProof="0" dirty="0">
                <a:ln>
                  <a:noFill/>
                </a:ln>
                <a:solidFill>
                  <a:schemeClr val="bg2"/>
                </a:solidFill>
                <a:effectLst/>
                <a:uLnTx/>
                <a:uFillTx/>
                <a:latin typeface="Arial"/>
                <a:ea typeface="+mn-ea"/>
                <a:cs typeface="Times New Roman"/>
              </a:rPr>
              <a:t>In eyes with moderate</a:t>
            </a:r>
            <a:r>
              <a:rPr kumimoji="0" lang="en-US" sz="2400" b="1" i="0" u="none" strike="noStrike" kern="1200" cap="none" spc="0" normalizeH="0" noProof="0" dirty="0">
                <a:ln>
                  <a:noFill/>
                </a:ln>
                <a:solidFill>
                  <a:schemeClr val="bg2"/>
                </a:solidFill>
                <a:effectLst/>
                <a:uLnTx/>
                <a:uFillTx/>
                <a:latin typeface="Arial"/>
                <a:ea typeface="+mn-ea"/>
                <a:cs typeface="Times New Roman"/>
              </a:rPr>
              <a:t> or worse</a:t>
            </a:r>
            <a:r>
              <a:rPr lang="en-US" sz="2400" b="1" dirty="0">
                <a:solidFill>
                  <a:schemeClr val="bg2"/>
                </a:solidFill>
                <a:cs typeface="Times New Roman"/>
              </a:rPr>
              <a:t> visual impairment from DME (20/50 or worse), o</a:t>
            </a:r>
            <a:r>
              <a:rPr kumimoji="0" lang="en-US" sz="2400" b="1" i="0" u="none" strike="noStrike" kern="1200" cap="none" spc="0" normalizeH="0" baseline="0" noProof="0" dirty="0">
                <a:ln>
                  <a:noFill/>
                </a:ln>
                <a:solidFill>
                  <a:schemeClr val="bg2"/>
                </a:solidFill>
                <a:effectLst/>
                <a:uLnTx/>
                <a:uFillTx/>
                <a:latin typeface="Arial"/>
                <a:ea typeface="+mn-ea"/>
                <a:cs typeface="Times New Roman"/>
              </a:rPr>
              <a:t>n average, aflibercept outperforms other anti-VEGF agents for DME at one year and remains</a:t>
            </a:r>
            <a:r>
              <a:rPr kumimoji="0" lang="en-US" sz="2400" b="1" i="0" u="none" strike="noStrike" kern="1200" cap="none" spc="0" normalizeH="0" noProof="0" dirty="0">
                <a:ln>
                  <a:noFill/>
                </a:ln>
                <a:solidFill>
                  <a:schemeClr val="bg2"/>
                </a:solidFill>
                <a:effectLst/>
                <a:uLnTx/>
                <a:uFillTx/>
                <a:latin typeface="Arial"/>
                <a:ea typeface="+mn-ea"/>
                <a:cs typeface="Times New Roman"/>
              </a:rPr>
              <a:t> superior to bevacizumab at 2 years</a:t>
            </a:r>
            <a:endParaRPr kumimoji="0" lang="en-US" sz="2400" b="1" i="0" u="none" strike="noStrike" kern="1200" cap="none" spc="0" normalizeH="0" baseline="0" noProof="0" dirty="0">
              <a:ln>
                <a:noFill/>
              </a:ln>
              <a:solidFill>
                <a:schemeClr val="bg2"/>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237597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4" y="234434"/>
            <a:ext cx="9667875"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DME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7904"/>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U </a:t>
            </a:r>
          </a:p>
        </p:txBody>
      </p:sp>
      <p:grpSp>
        <p:nvGrpSpPr>
          <p:cNvPr id="2" name="Group 1">
            <a:extLst>
              <a:ext uri="{FF2B5EF4-FFF2-40B4-BE49-F238E27FC236}">
                <a16:creationId xmlns:a16="http://schemas.microsoft.com/office/drawing/2014/main" id="{B7C46918-F673-13CA-0E7E-174728C897E6}"/>
              </a:ext>
            </a:extLst>
          </p:cNvPr>
          <p:cNvGrpSpPr/>
          <p:nvPr/>
        </p:nvGrpSpPr>
        <p:grpSpPr>
          <a:xfrm>
            <a:off x="-4514065" y="2679413"/>
            <a:ext cx="15144851" cy="593698"/>
            <a:chOff x="1886725" y="2679413"/>
            <a:chExt cx="15144851" cy="593698"/>
          </a:xfrm>
        </p:grpSpPr>
        <p:sp>
          <p:nvSpPr>
            <p:cNvPr id="3" name="TextBox 2">
              <a:extLst>
                <a:ext uri="{FF2B5EF4-FFF2-40B4-BE49-F238E27FC236}">
                  <a16:creationId xmlns:a16="http://schemas.microsoft.com/office/drawing/2014/main" id="{859CC2B2-554A-DEC8-F2A5-9A34866BEEB8}"/>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10" name="TextBox 9">
              <a:extLst>
                <a:ext uri="{FF2B5EF4-FFF2-40B4-BE49-F238E27FC236}">
                  <a16:creationId xmlns:a16="http://schemas.microsoft.com/office/drawing/2014/main" id="{AF813F28-16A6-37DD-2BE7-A35324263821}"/>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1" name="TextBox 10">
              <a:extLst>
                <a:ext uri="{FF2B5EF4-FFF2-40B4-BE49-F238E27FC236}">
                  <a16:creationId xmlns:a16="http://schemas.microsoft.com/office/drawing/2014/main" id="{B42C1589-5BD2-2B5A-4A94-2658F942C6CA}"/>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2" name="TextBox 11">
              <a:extLst>
                <a:ext uri="{FF2B5EF4-FFF2-40B4-BE49-F238E27FC236}">
                  <a16:creationId xmlns:a16="http://schemas.microsoft.com/office/drawing/2014/main" id="{150D42BA-0FEF-5D19-1EC1-281D4E3C601C}"/>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3" name="TextBox 12">
              <a:extLst>
                <a:ext uri="{FF2B5EF4-FFF2-40B4-BE49-F238E27FC236}">
                  <a16:creationId xmlns:a16="http://schemas.microsoft.com/office/drawing/2014/main" id="{0FE5B88C-CB1B-9552-45AF-42770FBE3C4B}"/>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2018</a:t>
              </a:r>
            </a:p>
          </p:txBody>
        </p:sp>
        <p:sp>
          <p:nvSpPr>
            <p:cNvPr id="14" name="TextBox 13">
              <a:extLst>
                <a:ext uri="{FF2B5EF4-FFF2-40B4-BE49-F238E27FC236}">
                  <a16:creationId xmlns:a16="http://schemas.microsoft.com/office/drawing/2014/main" id="{C4F649B2-4D70-4A5A-8DB7-CC256259A5D1}"/>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15" name="TextBox 14">
              <a:extLst>
                <a:ext uri="{FF2B5EF4-FFF2-40B4-BE49-F238E27FC236}">
                  <a16:creationId xmlns:a16="http://schemas.microsoft.com/office/drawing/2014/main" id="{944A2982-A01D-1124-68EA-F612461046BB}"/>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54BC1872-ED7F-C877-F6C3-A4E0FFDAFB01}"/>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E7468AF5-BBFE-6B54-692B-BF95ACA05625}"/>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6" name="TextBox 15">
            <a:extLst>
              <a:ext uri="{FF2B5EF4-FFF2-40B4-BE49-F238E27FC236}">
                <a16:creationId xmlns:a16="http://schemas.microsoft.com/office/drawing/2014/main" id="{D7343A8C-DB7B-B785-7265-3E2D0EF025FD}"/>
              </a:ext>
            </a:extLst>
          </p:cNvPr>
          <p:cNvSpPr txBox="1"/>
          <p:nvPr/>
        </p:nvSpPr>
        <p:spPr>
          <a:xfrm>
            <a:off x="3124143" y="4371493"/>
            <a:ext cx="8445260" cy="1938992"/>
          </a:xfrm>
          <a:prstGeom prst="rect">
            <a:avLst/>
          </a:prstGeom>
          <a:noFill/>
        </p:spPr>
        <p:txBody>
          <a:bodyPr wrap="square">
            <a:spAutoFit/>
          </a:bodyPr>
          <a:lstStyle/>
          <a:p>
            <a:r>
              <a:rPr lang="en-US" sz="2000" b="0" i="0">
                <a:effectLst/>
                <a:latin typeface="Antic"/>
              </a:rPr>
              <a:t>Maturi RK, Glassman AR, Liu D, Beck RW, Bhavsar AR, Bressler NM, Jampol LM, Melia M, Punjabi OS, Salehi-Had H, Sun JK; Diabetic Retinopathy Clinical Research Network. </a:t>
            </a:r>
            <a:r>
              <a:rPr lang="en-US" sz="2000" b="1" i="0">
                <a:effectLst/>
                <a:latin typeface="Antic"/>
              </a:rPr>
              <a:t>Effect of Adding Dexamethasone to Continued Ranibizumab Treatment in Patients With Persistent Diabetic Macular Edema: A DRCR Network Phase 2 Randomized Clinical Trial. </a:t>
            </a:r>
            <a:r>
              <a:rPr lang="en-US" sz="2000" b="0" i="0">
                <a:effectLst/>
                <a:latin typeface="Antic"/>
              </a:rPr>
              <a:t>JAMA </a:t>
            </a:r>
            <a:r>
              <a:rPr lang="en-US" sz="2000" b="0" i="0" err="1">
                <a:effectLst/>
                <a:latin typeface="Antic"/>
              </a:rPr>
              <a:t>Ophthalmol</a:t>
            </a:r>
            <a:r>
              <a:rPr lang="en-US" sz="2000" b="0" i="0">
                <a:effectLst/>
                <a:latin typeface="Antic"/>
              </a:rPr>
              <a:t>. 2018 Jan 1;136(1):29-38. </a:t>
            </a:r>
            <a:r>
              <a:rPr lang="en-US" sz="2000" b="0" i="0" err="1">
                <a:effectLst/>
                <a:latin typeface="Antic"/>
              </a:rPr>
              <a:t>doi</a:t>
            </a:r>
            <a:r>
              <a:rPr lang="en-US" sz="2000" b="0" i="0">
                <a:effectLst/>
                <a:latin typeface="Antic"/>
              </a:rPr>
              <a:t>: 10.1001/jamaophthalmol.2017.4914.</a:t>
            </a:r>
            <a:endParaRPr lang="en-US" sz="2000"/>
          </a:p>
        </p:txBody>
      </p:sp>
    </p:spTree>
    <p:extLst>
      <p:ext uri="{BB962C8B-B14F-4D97-AF65-F5344CB8AC3E}">
        <p14:creationId xmlns:p14="http://schemas.microsoft.com/office/powerpoint/2010/main" val="152203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6830805" y="3571097"/>
            <a:ext cx="2150598" cy="1001654"/>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7410" name="Title 1"/>
          <p:cNvSpPr>
            <a:spLocks noGrp="1"/>
          </p:cNvSpPr>
          <p:nvPr>
            <p:ph type="title"/>
          </p:nvPr>
        </p:nvSpPr>
        <p:spPr>
          <a:xfrm>
            <a:off x="152400" y="-1"/>
            <a:ext cx="11887200" cy="1597509"/>
          </a:xfrm>
        </p:spPr>
        <p:txBody>
          <a:bodyPr>
            <a:normAutofit/>
          </a:bodyPr>
          <a:lstStyle/>
          <a:p>
            <a:pPr>
              <a:defRPr/>
            </a:pPr>
            <a:r>
              <a:rPr lang="en-US" sz="4000"/>
              <a:t>Study Design Protocol U</a:t>
            </a:r>
            <a:br>
              <a:rPr lang="en-US" sz="2400">
                <a:solidFill>
                  <a:srgbClr val="FFFFFF"/>
                </a:solidFill>
              </a:rPr>
            </a:br>
            <a:r>
              <a:rPr lang="en-US" sz="2400">
                <a:solidFill>
                  <a:srgbClr val="FFFFFF"/>
                </a:solidFill>
              </a:rPr>
              <a:t>Randomized Multi-center Clinical Trial </a:t>
            </a:r>
            <a:br>
              <a:rPr lang="en-US" sz="2400">
                <a:solidFill>
                  <a:srgbClr val="FFFFFF"/>
                </a:solidFill>
              </a:rPr>
            </a:br>
            <a:r>
              <a:rPr lang="en-US" sz="2400">
                <a:solidFill>
                  <a:srgbClr val="FFFFFF"/>
                </a:solidFill>
              </a:rPr>
              <a:t>(Enrolled = 236 eyes, N = 129 Eyes randomized)</a:t>
            </a:r>
          </a:p>
        </p:txBody>
      </p:sp>
      <p:sp>
        <p:nvSpPr>
          <p:cNvPr id="2" name="Rectangle 1"/>
          <p:cNvSpPr/>
          <p:nvPr/>
        </p:nvSpPr>
        <p:spPr>
          <a:xfrm>
            <a:off x="9126892" y="1597509"/>
            <a:ext cx="2836508" cy="485469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Outcomes</a:t>
            </a:r>
          </a:p>
          <a:p>
            <a:pPr algn="ctr"/>
            <a:endParaRPr lang="en-US" sz="2400" b="1">
              <a:latin typeface="Arial" panose="020B0604020202020204" pitchFamily="34" charset="0"/>
              <a:cs typeface="Arial" panose="020B0604020202020204" pitchFamily="34" charset="0"/>
            </a:endParaRPr>
          </a:p>
          <a:p>
            <a:pPr algn="ctr"/>
            <a:r>
              <a:rPr lang="en-US" sz="2400" b="1">
                <a:latin typeface="Arial" panose="020B0604020202020204" pitchFamily="34" charset="0"/>
                <a:cs typeface="Arial" panose="020B0604020202020204" pitchFamily="34" charset="0"/>
              </a:rPr>
              <a:t>Primary </a:t>
            </a:r>
            <a:r>
              <a:rPr lang="en-US" sz="2400">
                <a:latin typeface="Arial" panose="020B0604020202020204" pitchFamily="34" charset="0"/>
                <a:cs typeface="Arial" panose="020B0604020202020204" pitchFamily="34" charset="0"/>
              </a:rPr>
              <a:t>Mean Visual Acuity Change at 24 Weeks</a:t>
            </a:r>
          </a:p>
          <a:p>
            <a:pPr algn="ctr"/>
            <a:endParaRPr lang="en-US" sz="2400">
              <a:latin typeface="Arial" panose="020B0604020202020204" pitchFamily="34" charset="0"/>
              <a:cs typeface="Arial" panose="020B0604020202020204" pitchFamily="34" charset="0"/>
            </a:endParaRPr>
          </a:p>
          <a:p>
            <a:pPr algn="ctr"/>
            <a:r>
              <a:rPr lang="en-US" sz="2400" b="1">
                <a:latin typeface="Arial" panose="020B0604020202020204" pitchFamily="34" charset="0"/>
                <a:cs typeface="Arial" panose="020B0604020202020204" pitchFamily="34" charset="0"/>
              </a:rPr>
              <a:t>Secondary </a:t>
            </a:r>
            <a:r>
              <a:rPr lang="en-US" sz="2400">
                <a:latin typeface="Arial" panose="020B0604020202020204" pitchFamily="34" charset="0"/>
                <a:cs typeface="Arial" panose="020B0604020202020204" pitchFamily="34" charset="0"/>
              </a:rPr>
              <a:t>Mean OCT CST Change at 24 Weeks</a:t>
            </a:r>
          </a:p>
        </p:txBody>
      </p:sp>
      <p:sp>
        <p:nvSpPr>
          <p:cNvPr id="8" name="Rectangle 7"/>
          <p:cNvSpPr/>
          <p:nvPr/>
        </p:nvSpPr>
        <p:spPr>
          <a:xfrm>
            <a:off x="5095346" y="1939385"/>
            <a:ext cx="3393141" cy="159751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solidFill>
                <a:latin typeface="Arial" panose="020B0604020202020204" pitchFamily="34" charset="0"/>
                <a:cs typeface="Arial" panose="020B0604020202020204" pitchFamily="34" charset="0"/>
              </a:rPr>
              <a:t>Dexamethasone</a:t>
            </a:r>
          </a:p>
          <a:p>
            <a:pPr algn="ctr"/>
            <a:r>
              <a:rPr lang="en-US" sz="2400" b="1">
                <a:solidFill>
                  <a:schemeClr val="bg2"/>
                </a:solidFill>
                <a:latin typeface="Arial" panose="020B0604020202020204" pitchFamily="34" charset="0"/>
                <a:cs typeface="Arial" panose="020B0604020202020204" pitchFamily="34" charset="0"/>
              </a:rPr>
              <a:t>+ Continued Ranibizumab </a:t>
            </a:r>
          </a:p>
          <a:p>
            <a:pPr algn="ctr"/>
            <a:r>
              <a:rPr lang="en-US" sz="2400" b="1">
                <a:solidFill>
                  <a:schemeClr val="bg2"/>
                </a:solidFill>
                <a:latin typeface="Arial" panose="020B0604020202020204" pitchFamily="34" charset="0"/>
                <a:cs typeface="Arial" panose="020B0604020202020204" pitchFamily="34" charset="0"/>
              </a:rPr>
              <a:t>“Combination” </a:t>
            </a:r>
          </a:p>
        </p:txBody>
      </p:sp>
      <p:sp>
        <p:nvSpPr>
          <p:cNvPr id="9" name="Rectangle 8"/>
          <p:cNvSpPr/>
          <p:nvPr/>
        </p:nvSpPr>
        <p:spPr>
          <a:xfrm>
            <a:off x="5137438" y="4560792"/>
            <a:ext cx="3351049" cy="1821286"/>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5425" algn="ctr"/>
            <a:r>
              <a:rPr lang="en-US" sz="2400" b="1">
                <a:latin typeface="Arial" panose="020B0604020202020204" pitchFamily="34" charset="0"/>
                <a:cs typeface="Arial" panose="020B0604020202020204" pitchFamily="34" charset="0"/>
              </a:rPr>
              <a:t>Sham</a:t>
            </a:r>
          </a:p>
          <a:p>
            <a:pPr marL="225425" algn="ctr"/>
            <a:r>
              <a:rPr lang="en-US" sz="2400" b="1">
                <a:latin typeface="Arial" panose="020B0604020202020204" pitchFamily="34" charset="0"/>
                <a:cs typeface="Arial" panose="020B0604020202020204" pitchFamily="34" charset="0"/>
              </a:rPr>
              <a:t>+ Continued Ranibizumab</a:t>
            </a:r>
          </a:p>
          <a:p>
            <a:pPr marL="225425" algn="ctr"/>
            <a:r>
              <a:rPr lang="en-US" sz="2400" b="1">
                <a:solidFill>
                  <a:schemeClr val="accent4"/>
                </a:solidFill>
                <a:latin typeface="Arial" panose="020B0604020202020204" pitchFamily="34" charset="0"/>
                <a:cs typeface="Arial" panose="020B0604020202020204" pitchFamily="34" charset="0"/>
              </a:rPr>
              <a:t>“Ranibizumab”</a:t>
            </a:r>
          </a:p>
        </p:txBody>
      </p:sp>
      <p:sp>
        <p:nvSpPr>
          <p:cNvPr id="10" name="Oval 9"/>
          <p:cNvSpPr/>
          <p:nvPr/>
        </p:nvSpPr>
        <p:spPr>
          <a:xfrm>
            <a:off x="6124699" y="3614724"/>
            <a:ext cx="11430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panose="020B0604020202020204" pitchFamily="34" charset="0"/>
                <a:cs typeface="Arial" panose="020B0604020202020204" pitchFamily="34" charset="0"/>
              </a:rPr>
              <a:t>VS</a:t>
            </a:r>
          </a:p>
        </p:txBody>
      </p:sp>
      <p:sp>
        <p:nvSpPr>
          <p:cNvPr id="12" name="Right Arrow 11"/>
          <p:cNvSpPr/>
          <p:nvPr/>
        </p:nvSpPr>
        <p:spPr>
          <a:xfrm>
            <a:off x="4456941" y="2393157"/>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1" name="Text Box 14"/>
          <p:cNvSpPr txBox="1">
            <a:spLocks noChangeArrowheads="1"/>
          </p:cNvSpPr>
          <p:nvPr/>
        </p:nvSpPr>
        <p:spPr bwMode="auto">
          <a:xfrm>
            <a:off x="545405" y="1597509"/>
            <a:ext cx="3911536" cy="4385816"/>
          </a:xfrm>
          <a:prstGeom prst="rect">
            <a:avLst/>
          </a:prstGeom>
          <a:solidFill>
            <a:srgbClr val="000000"/>
          </a:solidFill>
          <a:ln w="25400">
            <a:solidFill>
              <a:srgbClr val="FFFFFF"/>
            </a:solidFill>
            <a:miter lim="800000"/>
            <a:headEnd/>
            <a:tailEnd/>
          </a:ln>
        </p:spPr>
        <p:txBody>
          <a:bodyPr wrap="square">
            <a:spAutoFit/>
          </a:bodyPr>
          <a:lstStyle/>
          <a:p>
            <a:pPr marL="342900" indent="-342900" eaLnBrk="1" hangingPunct="1">
              <a:spcBef>
                <a:spcPts val="600"/>
              </a:spcBef>
              <a:buClr>
                <a:srgbClr val="FFC000"/>
              </a:buClr>
              <a:buFont typeface="Wingdings" panose="05000000000000000000" pitchFamily="2" charset="2"/>
              <a:buChar char="§"/>
              <a:defRPr/>
            </a:pPr>
            <a:r>
              <a:rPr lang="en-US" altLang="en-US" sz="2400" b="1">
                <a:solidFill>
                  <a:srgbClr val="FFFFFF"/>
                </a:solidFill>
                <a:latin typeface="Arial" panose="020B0604020202020204" pitchFamily="34" charset="0"/>
                <a:cs typeface="Arial" panose="020B0604020202020204" pitchFamily="34" charset="0"/>
              </a:rPr>
              <a:t>≥18 years old with Type 1 or Type 2 diabetes </a:t>
            </a:r>
          </a:p>
          <a:p>
            <a:pPr marL="342900" lvl="1" indent="-342900">
              <a:spcBef>
                <a:spcPts val="600"/>
              </a:spcBef>
              <a:buClr>
                <a:srgbClr val="FFC000"/>
              </a:buClr>
              <a:buFont typeface="Wingdings" panose="05000000000000000000" pitchFamily="2" charset="2"/>
              <a:buChar char="§"/>
              <a:defRPr/>
            </a:pPr>
            <a:r>
              <a:rPr lang="en-US" altLang="en-US" sz="2400" b="1">
                <a:solidFill>
                  <a:srgbClr val="FFFFFF"/>
                </a:solidFill>
                <a:latin typeface="Arial" panose="020B0604020202020204" pitchFamily="34" charset="0"/>
                <a:cs typeface="Arial" panose="020B0604020202020204" pitchFamily="34" charset="0"/>
              </a:rPr>
              <a:t>≥3 injections of any anti-VEGF within the prior 20 weeks</a:t>
            </a:r>
          </a:p>
          <a:p>
            <a:pPr marL="342900" lvl="1" indent="-342900">
              <a:spcBef>
                <a:spcPts val="600"/>
              </a:spcBef>
              <a:buClr>
                <a:srgbClr val="FFC000"/>
              </a:buClr>
              <a:buFont typeface="Wingdings" panose="05000000000000000000" pitchFamily="2" charset="2"/>
              <a:buChar char="§"/>
              <a:defRPr/>
            </a:pPr>
            <a:r>
              <a:rPr lang="en-US" altLang="en-US" sz="2400" b="1">
                <a:solidFill>
                  <a:srgbClr val="FFFFFF"/>
                </a:solidFill>
                <a:latin typeface="Arial" panose="020B0604020202020204" pitchFamily="34" charset="0"/>
                <a:cs typeface="Arial" panose="020B0604020202020204" pitchFamily="34" charset="0"/>
              </a:rPr>
              <a:t>VA letter score ≤78 and ≥24 (20/32 to 20/320)</a:t>
            </a:r>
          </a:p>
          <a:p>
            <a:pPr marL="342900" lvl="1" indent="-342900">
              <a:spcBef>
                <a:spcPts val="600"/>
              </a:spcBef>
              <a:buClr>
                <a:srgbClr val="FFC000"/>
              </a:buClr>
              <a:buFont typeface="Wingdings" panose="05000000000000000000" pitchFamily="2" charset="2"/>
              <a:buChar char="§"/>
              <a:defRPr/>
            </a:pPr>
            <a:r>
              <a:rPr lang="en-US" altLang="en-US" sz="2400" b="1">
                <a:solidFill>
                  <a:srgbClr val="FFFFFF"/>
                </a:solidFill>
                <a:latin typeface="Arial" panose="020B0604020202020204" pitchFamily="34" charset="0"/>
                <a:cs typeface="Arial" panose="020B0604020202020204" pitchFamily="34" charset="0"/>
              </a:rPr>
              <a:t>Central-involved DME on clinical exam and OCT</a:t>
            </a:r>
          </a:p>
        </p:txBody>
      </p:sp>
      <p:sp>
        <p:nvSpPr>
          <p:cNvPr id="14" name="Right Arrow 13"/>
          <p:cNvSpPr/>
          <p:nvPr/>
        </p:nvSpPr>
        <p:spPr>
          <a:xfrm>
            <a:off x="4456941" y="5128535"/>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24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0AD9F6CA-76DD-2479-7364-8224AAFC5AE2}"/>
              </a:ext>
            </a:extLst>
          </p:cNvPr>
          <p:cNvSpPr/>
          <p:nvPr/>
        </p:nvSpPr>
        <p:spPr>
          <a:xfrm>
            <a:off x="533400" y="1524000"/>
            <a:ext cx="6477604" cy="3581400"/>
          </a:xfrm>
          <a:prstGeom prst="homePlat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0"/>
            <a:ext cx="12192000" cy="1524000"/>
          </a:xfrm>
        </p:spPr>
        <p:txBody>
          <a:bodyPr>
            <a:normAutofit/>
          </a:bodyPr>
          <a:lstStyle/>
          <a:p>
            <a:r>
              <a:rPr lang="en-US" sz="4800"/>
              <a:t>Funding</a:t>
            </a:r>
          </a:p>
        </p:txBody>
      </p:sp>
      <p:sp>
        <p:nvSpPr>
          <p:cNvPr id="3" name="Content Placeholder 2"/>
          <p:cNvSpPr>
            <a:spLocks noGrp="1"/>
          </p:cNvSpPr>
          <p:nvPr>
            <p:ph idx="1"/>
          </p:nvPr>
        </p:nvSpPr>
        <p:spPr>
          <a:xfrm>
            <a:off x="7162800" y="1524000"/>
            <a:ext cx="4343400" cy="4648200"/>
          </a:xfrm>
        </p:spPr>
        <p:txBody>
          <a:bodyPr>
            <a:normAutofit/>
          </a:bodyPr>
          <a:lstStyle/>
          <a:p>
            <a:r>
              <a:rPr lang="en-US" altLang="en-US" sz="2800" b="1">
                <a:cs typeface="Times New Roman" panose="02020603050405020304" pitchFamily="18" charset="0"/>
              </a:rPr>
              <a:t>Sponsored cooperative agreement;</a:t>
            </a:r>
            <a:r>
              <a:rPr lang="en-US" altLang="en-US" sz="2800" b="1"/>
              <a:t> initiated September 2002</a:t>
            </a:r>
          </a:p>
          <a:p>
            <a:pPr marL="0" indent="0">
              <a:buNone/>
            </a:pPr>
            <a:endParaRPr lang="en-US" altLang="en-US" sz="2800" b="1"/>
          </a:p>
          <a:p>
            <a:r>
              <a:rPr lang="en-US" altLang="en-US" sz="2800" b="1"/>
              <a:t>Current award </a:t>
            </a:r>
            <a:r>
              <a:rPr lang="en-US" altLang="en-US" sz="2800"/>
              <a:t>2024-2028; </a:t>
            </a:r>
            <a:r>
              <a:rPr lang="en-US" sz="2800"/>
              <a:t>UG1EY014231</a:t>
            </a:r>
            <a:endParaRPr lang="en-US" altLang="en-US" sz="2800"/>
          </a:p>
        </p:txBody>
      </p:sp>
      <p:pic>
        <p:nvPicPr>
          <p:cNvPr id="5" name="Picture 3" descr="H:\Logos\NEI-Logo-Transparent-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896" y="1867721"/>
            <a:ext cx="4627117" cy="113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National Institutes of Health Logo. National Institute of Diabetes and Digestive and Kidney Diseases."/>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bwMode="auto">
          <a:xfrm>
            <a:off x="913796" y="3429000"/>
            <a:ext cx="4923326" cy="115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77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143000"/>
          </a:xfrm>
        </p:spPr>
        <p:txBody>
          <a:bodyPr/>
          <a:lstStyle/>
          <a:p>
            <a:r>
              <a:rPr lang="en-US"/>
              <a:t>Protocol U VA Mean Change</a:t>
            </a:r>
          </a:p>
        </p:txBody>
      </p:sp>
      <p:graphicFrame>
        <p:nvGraphicFramePr>
          <p:cNvPr id="6" name="Chart 5"/>
          <p:cNvGraphicFramePr/>
          <p:nvPr/>
        </p:nvGraphicFramePr>
        <p:xfrm>
          <a:off x="457200" y="1242489"/>
          <a:ext cx="11139936" cy="53932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10134600" y="3316774"/>
            <a:ext cx="1007372" cy="3048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FFFFFF"/>
                </a:solidFill>
              </a:rPr>
              <a:t>+ 3.0</a:t>
            </a:r>
          </a:p>
        </p:txBody>
      </p:sp>
      <p:sp>
        <p:nvSpPr>
          <p:cNvPr id="9" name="TextBox 1"/>
          <p:cNvSpPr txBox="1"/>
          <p:nvPr/>
        </p:nvSpPr>
        <p:spPr>
          <a:xfrm>
            <a:off x="3111666" y="6216936"/>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ED7D31"/>
                </a:solidFill>
              </a:rPr>
              <a:t>N = 65</a:t>
            </a:r>
          </a:p>
        </p:txBody>
      </p:sp>
      <p:sp>
        <p:nvSpPr>
          <p:cNvPr id="10" name="TextBox 1"/>
          <p:cNvSpPr txBox="1"/>
          <p:nvPr/>
        </p:nvSpPr>
        <p:spPr>
          <a:xfrm>
            <a:off x="10015134" y="6238754"/>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ED7D31"/>
                </a:solidFill>
              </a:rPr>
              <a:t>N = 63</a:t>
            </a:r>
          </a:p>
        </p:txBody>
      </p:sp>
      <p:sp>
        <p:nvSpPr>
          <p:cNvPr id="11" name="TextBox 1"/>
          <p:cNvSpPr txBox="1"/>
          <p:nvPr/>
        </p:nvSpPr>
        <p:spPr>
          <a:xfrm>
            <a:off x="10134600" y="3997409"/>
            <a:ext cx="1007372" cy="3048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FFFFFF"/>
                </a:solidFill>
              </a:rPr>
              <a:t>+ 2.7</a:t>
            </a:r>
          </a:p>
        </p:txBody>
      </p:sp>
      <p:grpSp>
        <p:nvGrpSpPr>
          <p:cNvPr id="12" name="Group 11"/>
          <p:cNvGrpSpPr/>
          <p:nvPr/>
        </p:nvGrpSpPr>
        <p:grpSpPr>
          <a:xfrm>
            <a:off x="1752600" y="1447801"/>
            <a:ext cx="8839200" cy="4038599"/>
            <a:chOff x="1752600" y="1447801"/>
            <a:chExt cx="8839200" cy="4038599"/>
          </a:xfrm>
        </p:grpSpPr>
        <p:sp>
          <p:nvSpPr>
            <p:cNvPr id="13" name="Left Arrow 12"/>
            <p:cNvSpPr/>
            <p:nvPr/>
          </p:nvSpPr>
          <p:spPr>
            <a:xfrm>
              <a:off x="1752600" y="4806151"/>
              <a:ext cx="1752600" cy="572264"/>
            </a:xfrm>
            <a:prstGeom prst="leftArrow">
              <a:avLst/>
            </a:prstGeom>
            <a:solidFill>
              <a:schemeClr val="tx2">
                <a:lumMod val="9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15000"/>
                </a:lnSpc>
                <a:spcBef>
                  <a:spcPts val="0"/>
                </a:spcBef>
                <a:spcAft>
                  <a:spcPts val="0"/>
                </a:spcAft>
                <a:defRPr/>
              </a:pPr>
              <a:r>
                <a:rPr lang="en-US" sz="1600" b="1">
                  <a:solidFill>
                    <a:schemeClr val="bg2"/>
                  </a:solidFill>
                  <a:ea typeface="Calibri"/>
                  <a:cs typeface="Times New Roman"/>
                </a:rPr>
                <a:t>Run-In</a:t>
              </a:r>
              <a:endParaRPr lang="en-US" sz="1600">
                <a:solidFill>
                  <a:schemeClr val="bg2"/>
                </a:solidFill>
                <a:ea typeface="Calibri"/>
                <a:cs typeface="Times New Roman"/>
              </a:endParaRPr>
            </a:p>
          </p:txBody>
        </p:sp>
        <p:cxnSp>
          <p:nvCxnSpPr>
            <p:cNvPr id="14" name="Straight Connector 13"/>
            <p:cNvCxnSpPr/>
            <p:nvPr/>
          </p:nvCxnSpPr>
          <p:spPr>
            <a:xfrm flipV="1">
              <a:off x="3478924" y="1447801"/>
              <a:ext cx="2" cy="4038599"/>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3478924" y="4792717"/>
              <a:ext cx="7112876" cy="585698"/>
            </a:xfrm>
            <a:prstGeom prst="rightArrow">
              <a:avLst/>
            </a:prstGeom>
            <a:solidFill>
              <a:schemeClr val="accent1">
                <a:lumMod val="40000"/>
                <a:lumOff val="60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15000"/>
                </a:lnSpc>
                <a:spcBef>
                  <a:spcPts val="0"/>
                </a:spcBef>
                <a:spcAft>
                  <a:spcPts val="0"/>
                </a:spcAft>
                <a:defRPr/>
              </a:pPr>
              <a:r>
                <a:rPr lang="en-US" sz="2000" b="1">
                  <a:solidFill>
                    <a:schemeClr val="bg2"/>
                  </a:solidFill>
                  <a:ea typeface="Calibri"/>
                  <a:cs typeface="Times New Roman"/>
                </a:rPr>
                <a:t>Randomization</a:t>
              </a:r>
              <a:endParaRPr lang="en-US" sz="2000">
                <a:solidFill>
                  <a:schemeClr val="bg2"/>
                </a:solidFill>
                <a:ea typeface="Calibri"/>
                <a:cs typeface="Times New Roman"/>
              </a:endParaRPr>
            </a:p>
          </p:txBody>
        </p:sp>
      </p:grpSp>
      <p:sp>
        <p:nvSpPr>
          <p:cNvPr id="8" name="TextBox 1"/>
          <p:cNvSpPr txBox="1"/>
          <p:nvPr/>
        </p:nvSpPr>
        <p:spPr>
          <a:xfrm>
            <a:off x="3672156" y="1524000"/>
            <a:ext cx="5194442" cy="942500"/>
          </a:xfrm>
          <a:prstGeom prst="rect">
            <a:avLst/>
          </a:prstGeom>
          <a:solidFill>
            <a:schemeClr val="bg2"/>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FFFFFF"/>
                </a:solidFill>
              </a:rPr>
              <a:t>Adjusted Mean Difference: -0.5 letters</a:t>
            </a:r>
          </a:p>
          <a:p>
            <a:r>
              <a:rPr lang="en-US" sz="1800" b="1">
                <a:solidFill>
                  <a:srgbClr val="FFFFFF"/>
                </a:solidFill>
              </a:rPr>
              <a:t>95% CI: (-3.6, +2.5), </a:t>
            </a:r>
            <a:r>
              <a:rPr lang="en-US" sz="1800" b="1" i="1">
                <a:solidFill>
                  <a:srgbClr val="FFFFFF"/>
                </a:solidFill>
              </a:rPr>
              <a:t>P </a:t>
            </a:r>
            <a:r>
              <a:rPr lang="en-US" sz="1800" b="1">
                <a:solidFill>
                  <a:srgbClr val="FFFFFF"/>
                </a:solidFill>
              </a:rPr>
              <a:t>= 0.73</a:t>
            </a:r>
          </a:p>
        </p:txBody>
      </p:sp>
      <p:sp>
        <p:nvSpPr>
          <p:cNvPr id="3" name="Oval 2">
            <a:extLst>
              <a:ext uri="{FF2B5EF4-FFF2-40B4-BE49-F238E27FC236}">
                <a16:creationId xmlns:a16="http://schemas.microsoft.com/office/drawing/2014/main" id="{BD10BB5C-9C00-0356-78B9-B25343F5D224}"/>
              </a:ext>
            </a:extLst>
          </p:cNvPr>
          <p:cNvSpPr/>
          <p:nvPr/>
        </p:nvSpPr>
        <p:spPr>
          <a:xfrm>
            <a:off x="1752600" y="4572000"/>
            <a:ext cx="1752600" cy="11430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84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435367" y="1295400"/>
          <a:ext cx="11506200" cy="54789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940442" y="1574324"/>
            <a:ext cx="3124200" cy="461665"/>
          </a:xfrm>
          <a:prstGeom prst="rect">
            <a:avLst/>
          </a:prstGeom>
          <a:noFill/>
        </p:spPr>
        <p:txBody>
          <a:bodyPr wrap="square" rtlCol="0">
            <a:spAutoFit/>
          </a:bodyPr>
          <a:lstStyle/>
          <a:p>
            <a:r>
              <a:rPr lang="en-US" sz="2400" b="1">
                <a:solidFill>
                  <a:srgbClr val="FFFF00"/>
                </a:solidFill>
              </a:rPr>
              <a:t>Pseudophakic</a:t>
            </a:r>
          </a:p>
        </p:txBody>
      </p:sp>
      <p:sp>
        <p:nvSpPr>
          <p:cNvPr id="20" name="TextBox 1"/>
          <p:cNvSpPr txBox="1"/>
          <p:nvPr/>
        </p:nvSpPr>
        <p:spPr>
          <a:xfrm>
            <a:off x="5586888" y="4777057"/>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ED7D31"/>
                </a:solidFill>
              </a:rPr>
              <a:t>N = 32</a:t>
            </a:r>
          </a:p>
        </p:txBody>
      </p:sp>
      <p:sp>
        <p:nvSpPr>
          <p:cNvPr id="21" name="TextBox 1"/>
          <p:cNvSpPr txBox="1"/>
          <p:nvPr/>
        </p:nvSpPr>
        <p:spPr>
          <a:xfrm>
            <a:off x="5586888" y="4525464"/>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5B9BD5"/>
                </a:solidFill>
              </a:rPr>
              <a:t>N = 25</a:t>
            </a:r>
          </a:p>
        </p:txBody>
      </p:sp>
      <p:sp>
        <p:nvSpPr>
          <p:cNvPr id="23" name="TextBox 1"/>
          <p:cNvSpPr txBox="1"/>
          <p:nvPr/>
        </p:nvSpPr>
        <p:spPr>
          <a:xfrm>
            <a:off x="6821880" y="4554151"/>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400" b="1">
              <a:solidFill>
                <a:schemeClr val="accent1"/>
              </a:solidFill>
            </a:endParaRPr>
          </a:p>
        </p:txBody>
      </p:sp>
      <p:grpSp>
        <p:nvGrpSpPr>
          <p:cNvPr id="5" name="Group 4"/>
          <p:cNvGrpSpPr/>
          <p:nvPr/>
        </p:nvGrpSpPr>
        <p:grpSpPr>
          <a:xfrm>
            <a:off x="1789671" y="4490271"/>
            <a:ext cx="1460334" cy="573571"/>
            <a:chOff x="2833955" y="4184144"/>
            <a:chExt cx="1460334" cy="573571"/>
          </a:xfrm>
        </p:grpSpPr>
        <p:sp>
          <p:nvSpPr>
            <p:cNvPr id="26" name="TextBox 1"/>
            <p:cNvSpPr txBox="1"/>
            <p:nvPr/>
          </p:nvSpPr>
          <p:spPr>
            <a:xfrm>
              <a:off x="2833955" y="4435737"/>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ED7D31"/>
                  </a:solidFill>
                </a:rPr>
                <a:t>N = 32</a:t>
              </a:r>
            </a:p>
          </p:txBody>
        </p:sp>
        <p:sp>
          <p:nvSpPr>
            <p:cNvPr id="27" name="TextBox 1"/>
            <p:cNvSpPr txBox="1"/>
            <p:nvPr/>
          </p:nvSpPr>
          <p:spPr>
            <a:xfrm>
              <a:off x="2833955" y="4184144"/>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rgbClr val="5B9BD5"/>
                  </a:solidFill>
                </a:rPr>
                <a:t>N = 26</a:t>
              </a:r>
            </a:p>
          </p:txBody>
        </p:sp>
      </p:grpSp>
      <p:sp>
        <p:nvSpPr>
          <p:cNvPr id="28" name="TextBox 1"/>
          <p:cNvSpPr txBox="1"/>
          <p:nvPr/>
        </p:nvSpPr>
        <p:spPr>
          <a:xfrm>
            <a:off x="5807468" y="2850287"/>
            <a:ext cx="761999" cy="3047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FFFFFF"/>
                </a:solidFill>
              </a:rPr>
              <a:t>+5.1</a:t>
            </a:r>
          </a:p>
        </p:txBody>
      </p:sp>
      <p:sp>
        <p:nvSpPr>
          <p:cNvPr id="29" name="TextBox 1"/>
          <p:cNvSpPr txBox="1"/>
          <p:nvPr/>
        </p:nvSpPr>
        <p:spPr>
          <a:xfrm>
            <a:off x="5841578" y="3909813"/>
            <a:ext cx="839337" cy="3809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FFFFFF"/>
                </a:solidFill>
              </a:rPr>
              <a:t>+2.0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266" y="1268903"/>
            <a:ext cx="5144599" cy="4778869"/>
          </a:xfrm>
          <a:prstGeom prst="rect">
            <a:avLst/>
          </a:prstGeom>
        </p:spPr>
      </p:pic>
      <p:sp>
        <p:nvSpPr>
          <p:cNvPr id="2" name="Title 1"/>
          <p:cNvSpPr>
            <a:spLocks noGrp="1"/>
          </p:cNvSpPr>
          <p:nvPr>
            <p:ph type="title"/>
          </p:nvPr>
        </p:nvSpPr>
        <p:spPr>
          <a:xfrm>
            <a:off x="0" y="152400"/>
            <a:ext cx="12192000" cy="1143000"/>
          </a:xfrm>
        </p:spPr>
        <p:txBody>
          <a:bodyPr>
            <a:normAutofit fontScale="90000"/>
          </a:bodyPr>
          <a:lstStyle/>
          <a:p>
            <a:r>
              <a:rPr lang="en-US"/>
              <a:t>Protocol U VA Mean Change: Baseline Lens Status</a:t>
            </a:r>
          </a:p>
        </p:txBody>
      </p:sp>
      <p:sp>
        <p:nvSpPr>
          <p:cNvPr id="32" name="TextBox 31"/>
          <p:cNvSpPr txBox="1"/>
          <p:nvPr/>
        </p:nvSpPr>
        <p:spPr>
          <a:xfrm>
            <a:off x="152400" y="6550223"/>
            <a:ext cx="7239000" cy="307777"/>
          </a:xfrm>
          <a:prstGeom prst="rect">
            <a:avLst/>
          </a:prstGeom>
          <a:noFill/>
        </p:spPr>
        <p:txBody>
          <a:bodyPr wrap="square" rtlCol="0">
            <a:spAutoFit/>
          </a:bodyPr>
          <a:lstStyle/>
          <a:p>
            <a:r>
              <a:rPr lang="en-US" sz="1400" b="1" i="1">
                <a:solidFill>
                  <a:schemeClr val="accent4"/>
                </a:solidFill>
              </a:rPr>
              <a:t>* P</a:t>
            </a:r>
            <a:r>
              <a:rPr lang="en-US" sz="1400" b="1">
                <a:solidFill>
                  <a:schemeClr val="accent4"/>
                </a:solidFill>
              </a:rPr>
              <a:t>-value for interaction = 0.08</a:t>
            </a:r>
            <a:endParaRPr lang="en-US" sz="1400" b="1" i="1">
              <a:solidFill>
                <a:schemeClr val="accent4"/>
              </a:solidFill>
            </a:endParaRPr>
          </a:p>
        </p:txBody>
      </p:sp>
    </p:spTree>
    <p:extLst>
      <p:ext uri="{BB962C8B-B14F-4D97-AF65-F5344CB8AC3E}">
        <p14:creationId xmlns:p14="http://schemas.microsoft.com/office/powerpoint/2010/main" val="30917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143000"/>
          </a:xfrm>
        </p:spPr>
        <p:txBody>
          <a:bodyPr/>
          <a:lstStyle/>
          <a:p>
            <a:r>
              <a:rPr lang="en-US"/>
              <a:t>Protocol U OCT CST Mean Change</a:t>
            </a:r>
          </a:p>
        </p:txBody>
      </p:sp>
      <p:graphicFrame>
        <p:nvGraphicFramePr>
          <p:cNvPr id="6" name="Chart 5"/>
          <p:cNvGraphicFramePr/>
          <p:nvPr/>
        </p:nvGraphicFramePr>
        <p:xfrm>
          <a:off x="457200" y="1242489"/>
          <a:ext cx="11139936" cy="53932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10241615" y="3183349"/>
            <a:ext cx="1007372" cy="3048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FFFFFF"/>
                </a:solidFill>
              </a:rPr>
              <a:t>-62</a:t>
            </a:r>
          </a:p>
        </p:txBody>
      </p:sp>
      <p:sp>
        <p:nvSpPr>
          <p:cNvPr id="9" name="TextBox 1"/>
          <p:cNvSpPr txBox="1"/>
          <p:nvPr/>
        </p:nvSpPr>
        <p:spPr>
          <a:xfrm>
            <a:off x="1916349" y="6216936"/>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ED7D31"/>
                </a:solidFill>
              </a:rPr>
              <a:t>N = 64</a:t>
            </a:r>
          </a:p>
        </p:txBody>
      </p:sp>
      <p:sp>
        <p:nvSpPr>
          <p:cNvPr id="10" name="TextBox 1"/>
          <p:cNvSpPr txBox="1"/>
          <p:nvPr/>
        </p:nvSpPr>
        <p:spPr>
          <a:xfrm>
            <a:off x="10015134" y="6238754"/>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ED7D31"/>
                </a:solidFill>
              </a:rPr>
              <a:t>N = 64</a:t>
            </a:r>
          </a:p>
        </p:txBody>
      </p:sp>
      <p:sp>
        <p:nvSpPr>
          <p:cNvPr id="11" name="TextBox 1"/>
          <p:cNvSpPr txBox="1"/>
          <p:nvPr/>
        </p:nvSpPr>
        <p:spPr>
          <a:xfrm>
            <a:off x="10134600" y="4171695"/>
            <a:ext cx="1007372" cy="3048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FFFFFF"/>
                </a:solidFill>
              </a:rPr>
              <a:t>-110</a:t>
            </a:r>
          </a:p>
        </p:txBody>
      </p:sp>
      <p:sp>
        <p:nvSpPr>
          <p:cNvPr id="13" name="TextBox 1"/>
          <p:cNvSpPr txBox="1"/>
          <p:nvPr/>
        </p:nvSpPr>
        <p:spPr>
          <a:xfrm>
            <a:off x="3611584" y="1524000"/>
            <a:ext cx="4032387" cy="861489"/>
          </a:xfrm>
          <a:prstGeom prst="rect">
            <a:avLst/>
          </a:prstGeom>
          <a:solidFill>
            <a:schemeClr val="bg2"/>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FFFFFF"/>
                </a:solidFill>
              </a:rPr>
              <a:t>Adjusted Mean Difference: -52 µm</a:t>
            </a:r>
          </a:p>
          <a:p>
            <a:r>
              <a:rPr lang="en-US" sz="1800" b="1">
                <a:solidFill>
                  <a:srgbClr val="FFFFFF"/>
                </a:solidFill>
              </a:rPr>
              <a:t>95% CI: (-82,-22), </a:t>
            </a:r>
            <a:r>
              <a:rPr lang="en-US" sz="1800" b="1" i="1">
                <a:solidFill>
                  <a:srgbClr val="FFFFFF"/>
                </a:solidFill>
              </a:rPr>
              <a:t>P </a:t>
            </a:r>
            <a:r>
              <a:rPr lang="en-US" sz="1800" b="1">
                <a:solidFill>
                  <a:srgbClr val="FFFFFF"/>
                </a:solidFill>
              </a:rPr>
              <a:t>&lt; 0.001</a:t>
            </a:r>
          </a:p>
        </p:txBody>
      </p:sp>
      <p:sp>
        <p:nvSpPr>
          <p:cNvPr id="14" name="TextBox 1"/>
          <p:cNvSpPr txBox="1"/>
          <p:nvPr/>
        </p:nvSpPr>
        <p:spPr>
          <a:xfrm>
            <a:off x="1892030" y="5880621"/>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5B9BD5"/>
                </a:solidFill>
              </a:rPr>
              <a:t>N = 65</a:t>
            </a:r>
          </a:p>
        </p:txBody>
      </p:sp>
      <p:sp>
        <p:nvSpPr>
          <p:cNvPr id="15" name="TextBox 1"/>
          <p:cNvSpPr txBox="1"/>
          <p:nvPr/>
        </p:nvSpPr>
        <p:spPr>
          <a:xfrm>
            <a:off x="10015134" y="5955574"/>
            <a:ext cx="1460334" cy="3219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a:solidFill>
                  <a:srgbClr val="5B9BD5"/>
                </a:solidFill>
              </a:rPr>
              <a:t>N = 62</a:t>
            </a:r>
          </a:p>
        </p:txBody>
      </p:sp>
      <p:sp>
        <p:nvSpPr>
          <p:cNvPr id="16" name="TextBox 15"/>
          <p:cNvSpPr txBox="1"/>
          <p:nvPr/>
        </p:nvSpPr>
        <p:spPr>
          <a:xfrm>
            <a:off x="76200" y="6567588"/>
            <a:ext cx="10058400" cy="307777"/>
          </a:xfrm>
          <a:prstGeom prst="rect">
            <a:avLst/>
          </a:prstGeom>
          <a:noFill/>
        </p:spPr>
        <p:txBody>
          <a:bodyPr wrap="square" rtlCol="0">
            <a:spAutoFit/>
          </a:bodyPr>
          <a:lstStyle/>
          <a:p>
            <a:r>
              <a:rPr lang="en-US" sz="1400" b="1">
                <a:solidFill>
                  <a:schemeClr val="accent4"/>
                </a:solidFill>
              </a:rPr>
              <a:t>*Outlying values were truncated to 3 SD from the mean. One image was </a:t>
            </a:r>
            <a:r>
              <a:rPr lang="en-US" sz="1400" b="1" err="1">
                <a:solidFill>
                  <a:schemeClr val="accent4"/>
                </a:solidFill>
              </a:rPr>
              <a:t>nongradable</a:t>
            </a:r>
            <a:r>
              <a:rPr lang="en-US" sz="1400" b="1">
                <a:solidFill>
                  <a:schemeClr val="accent4"/>
                </a:solidFill>
              </a:rPr>
              <a:t> due to low resolution. </a:t>
            </a:r>
          </a:p>
        </p:txBody>
      </p:sp>
    </p:spTree>
    <p:extLst>
      <p:ext uri="{BB962C8B-B14F-4D97-AF65-F5344CB8AC3E}">
        <p14:creationId xmlns:p14="http://schemas.microsoft.com/office/powerpoint/2010/main" val="20531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56A0-2FEB-42E7-D95C-5CD2BFDDA6FE}"/>
              </a:ext>
            </a:extLst>
          </p:cNvPr>
          <p:cNvSpPr>
            <a:spLocks noGrp="1"/>
          </p:cNvSpPr>
          <p:nvPr>
            <p:ph type="title"/>
          </p:nvPr>
        </p:nvSpPr>
        <p:spPr/>
        <p:txBody>
          <a:bodyPr/>
          <a:lstStyle/>
          <a:p>
            <a:r>
              <a:rPr lang="en-US"/>
              <a:t>Protocol U Conclusions</a:t>
            </a:r>
          </a:p>
        </p:txBody>
      </p:sp>
      <p:sp>
        <p:nvSpPr>
          <p:cNvPr id="4" name="Content Placeholder 2">
            <a:extLst>
              <a:ext uri="{FF2B5EF4-FFF2-40B4-BE49-F238E27FC236}">
                <a16:creationId xmlns:a16="http://schemas.microsoft.com/office/drawing/2014/main" id="{26094125-CA21-254C-9E69-6D6D3633B5CB}"/>
              </a:ext>
            </a:extLst>
          </p:cNvPr>
          <p:cNvSpPr txBox="1">
            <a:spLocks/>
          </p:cNvSpPr>
          <p:nvPr/>
        </p:nvSpPr>
        <p:spPr>
          <a:xfrm>
            <a:off x="657339" y="1264781"/>
            <a:ext cx="11340029" cy="4724400"/>
          </a:xfrm>
          <a:prstGeom prst="rect">
            <a:avLst/>
          </a:prstGeom>
        </p:spPr>
        <p:txBody>
          <a:bodyPr vert="horz" lIns="91440" tIns="45720" rIns="91440" bIns="45720" rtlCol="0">
            <a:normAutofit/>
          </a:bodyPr>
          <a:lstStyle>
            <a:lvl1pPr marL="461963" indent="-461963" algn="l" defTabSz="685800" rtl="0" eaLnBrk="1" latinLnBrk="0" hangingPunct="1">
              <a:lnSpc>
                <a:spcPct val="120000"/>
              </a:lnSpc>
              <a:spcBef>
                <a:spcPts val="750"/>
              </a:spcBef>
              <a:buClr>
                <a:schemeClr val="accent2">
                  <a:lumMod val="60000"/>
                  <a:lumOff val="40000"/>
                </a:schemeClr>
              </a:buClr>
              <a:buSzPct val="75000"/>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914400" indent="-571500" algn="l" defTabSz="685800" rtl="0" eaLnBrk="1" latinLnBrk="0" hangingPunct="1">
              <a:lnSpc>
                <a:spcPct val="120000"/>
              </a:lnSpc>
              <a:spcBef>
                <a:spcPts val="375"/>
              </a:spcBef>
              <a:buClr>
                <a:schemeClr val="accent2">
                  <a:lumMod val="60000"/>
                  <a:lumOff val="40000"/>
                </a:schemeClr>
              </a:buClr>
              <a:buSzPct val="75000"/>
              <a:buFont typeface="Wingdings" panose="05000000000000000000" pitchFamily="2" charset="2"/>
              <a:buChar char="§"/>
              <a:tabLst>
                <a:tab pos="685800" algn="l"/>
              </a:tabLst>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Clr>
                <a:srgbClr val="FFC000"/>
              </a:buClr>
              <a:buFont typeface="Arial" panose="020B0604020202020204" pitchFamily="34" charset="0"/>
              <a:buChar cha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Clr>
                <a:srgbClr val="FFC000"/>
              </a:buClr>
              <a:buFont typeface="Arial" panose="020B0604020202020204" pitchFamily="34" charset="0"/>
              <a:buChar cha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520700" lvl="1" indent="-352425">
              <a:lnSpc>
                <a:spcPct val="100000"/>
              </a:lnSpc>
              <a:spcBef>
                <a:spcPts val="600"/>
              </a:spcBef>
              <a:spcAft>
                <a:spcPts val="600"/>
              </a:spcAft>
              <a:buClr>
                <a:schemeClr val="tx1"/>
              </a:buClr>
              <a:buFont typeface="Wingdings" panose="05000000000000000000" pitchFamily="2" charset="2"/>
              <a:buChar char="Ø"/>
              <a:defRPr/>
            </a:pPr>
            <a:r>
              <a:rPr lang="en-US" altLang="en-US" dirty="0">
                <a:solidFill>
                  <a:schemeClr val="accent4"/>
                </a:solidFill>
                <a:ea typeface="ＭＳ Ｐゴシック" pitchFamily="34" charset="-128"/>
              </a:rPr>
              <a:t>Mean VA improvement by 6 months was no better in the dexamethasone + ranibizumab group than in the sham + ranibizumab group</a:t>
            </a:r>
          </a:p>
          <a:p>
            <a:pPr marL="520700" lvl="1" indent="-352425">
              <a:lnSpc>
                <a:spcPct val="100000"/>
              </a:lnSpc>
              <a:spcBef>
                <a:spcPts val="600"/>
              </a:spcBef>
              <a:spcAft>
                <a:spcPts val="600"/>
              </a:spcAft>
              <a:buClr>
                <a:schemeClr val="tx1"/>
              </a:buClr>
              <a:buFont typeface="Wingdings" panose="05000000000000000000" pitchFamily="2" charset="2"/>
              <a:buChar char="Ø"/>
              <a:defRPr/>
            </a:pPr>
            <a:r>
              <a:rPr lang="en-US" altLang="en-US" dirty="0">
                <a:solidFill>
                  <a:schemeClr val="accent4"/>
                </a:solidFill>
                <a:ea typeface="ＭＳ Ｐゴシック" pitchFamily="34" charset="-128"/>
              </a:rPr>
              <a:t>On average, there was a greater reduction in retinal thickness in the dexamethasone + ranibizumab group</a:t>
            </a:r>
          </a:p>
          <a:p>
            <a:pPr marL="520700" lvl="1" indent="-352425">
              <a:lnSpc>
                <a:spcPct val="100000"/>
              </a:lnSpc>
              <a:spcBef>
                <a:spcPts val="600"/>
              </a:spcBef>
              <a:spcAft>
                <a:spcPts val="600"/>
              </a:spcAft>
              <a:buClr>
                <a:schemeClr val="tx1"/>
              </a:buClr>
              <a:buFont typeface="Wingdings" panose="05000000000000000000" pitchFamily="2" charset="2"/>
              <a:buChar char="Ø"/>
              <a:defRPr/>
            </a:pPr>
            <a:r>
              <a:rPr lang="en-US" altLang="en-US" dirty="0">
                <a:solidFill>
                  <a:schemeClr val="accent4"/>
                </a:solidFill>
                <a:ea typeface="ＭＳ Ｐゴシック" pitchFamily="34" charset="-128"/>
              </a:rPr>
              <a:t>Study was not sufficiently sized to determine whether treatment response might differ by lens status</a:t>
            </a:r>
          </a:p>
          <a:p>
            <a:pPr marL="168275" lvl="1" indent="0">
              <a:lnSpc>
                <a:spcPct val="100000"/>
              </a:lnSpc>
              <a:spcBef>
                <a:spcPts val="600"/>
              </a:spcBef>
              <a:spcAft>
                <a:spcPts val="600"/>
              </a:spcAft>
              <a:buClr>
                <a:schemeClr val="tx1"/>
              </a:buClr>
              <a:buFont typeface="Wingdings" panose="05000000000000000000" pitchFamily="2" charset="2"/>
              <a:buNone/>
              <a:defRPr/>
            </a:pPr>
            <a:endParaRPr lang="en-US" altLang="en-US" dirty="0">
              <a:solidFill>
                <a:schemeClr val="accent4"/>
              </a:solidFill>
              <a:ea typeface="ＭＳ Ｐゴシック" pitchFamily="34" charset="-128"/>
            </a:endParaRPr>
          </a:p>
        </p:txBody>
      </p:sp>
      <p:sp>
        <p:nvSpPr>
          <p:cNvPr id="3" name="TextBox 2">
            <a:extLst>
              <a:ext uri="{FF2B5EF4-FFF2-40B4-BE49-F238E27FC236}">
                <a16:creationId xmlns:a16="http://schemas.microsoft.com/office/drawing/2014/main" id="{AA788E7A-89D2-298A-C769-4C1C2AD4EA2C}"/>
              </a:ext>
            </a:extLst>
          </p:cNvPr>
          <p:cNvSpPr txBox="1"/>
          <p:nvPr/>
        </p:nvSpPr>
        <p:spPr>
          <a:xfrm>
            <a:off x="1990260" y="4993054"/>
            <a:ext cx="8674186" cy="1200329"/>
          </a:xfrm>
          <a:prstGeom prst="rect">
            <a:avLst/>
          </a:prstGeom>
          <a:solidFill>
            <a:schemeClr val="accent2"/>
          </a:solidFill>
          <a:ln w="76200">
            <a:solidFill>
              <a:schemeClr val="tx1">
                <a:lumMod val="65000"/>
              </a:schemeClr>
            </a:solidFill>
          </a:ln>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Dexamethasone + ranibizumab does not improve VA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At 6 months compared with ranibizumab alone for eyes with persistent DME following anti-VEGF therapy</a:t>
            </a:r>
          </a:p>
        </p:txBody>
      </p:sp>
    </p:spTree>
    <p:extLst>
      <p:ext uri="{BB962C8B-B14F-4D97-AF65-F5344CB8AC3E}">
        <p14:creationId xmlns:p14="http://schemas.microsoft.com/office/powerpoint/2010/main" val="212033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V </a:t>
            </a:r>
          </a:p>
        </p:txBody>
      </p:sp>
      <p:grpSp>
        <p:nvGrpSpPr>
          <p:cNvPr id="10" name="Group 9">
            <a:extLst>
              <a:ext uri="{FF2B5EF4-FFF2-40B4-BE49-F238E27FC236}">
                <a16:creationId xmlns:a16="http://schemas.microsoft.com/office/drawing/2014/main" id="{3739DA4E-961A-FA6A-8F64-0FBE8408DD6D}"/>
              </a:ext>
            </a:extLst>
          </p:cNvPr>
          <p:cNvGrpSpPr/>
          <p:nvPr/>
        </p:nvGrpSpPr>
        <p:grpSpPr>
          <a:xfrm>
            <a:off x="-6358908" y="2679413"/>
            <a:ext cx="15144851" cy="593698"/>
            <a:chOff x="1886725" y="2679413"/>
            <a:chExt cx="15144851" cy="593698"/>
          </a:xfrm>
        </p:grpSpPr>
        <p:sp>
          <p:nvSpPr>
            <p:cNvPr id="11" name="TextBox 10">
              <a:extLst>
                <a:ext uri="{FF2B5EF4-FFF2-40B4-BE49-F238E27FC236}">
                  <a16:creationId xmlns:a16="http://schemas.microsoft.com/office/drawing/2014/main" id="{C4104314-936D-AB87-B7E0-4DE3AC8B6074}"/>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A5460C16-8C20-877B-7D12-8DAA2FD33F13}"/>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B8AD7599-12D9-DFA4-181B-63931662C879}"/>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FFD70208-AB79-CA52-0CA1-1EB521534A51}"/>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B3599066-7C19-3AEF-D05C-203944112642}"/>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1" name="TextBox 20">
              <a:extLst>
                <a:ext uri="{FF2B5EF4-FFF2-40B4-BE49-F238E27FC236}">
                  <a16:creationId xmlns:a16="http://schemas.microsoft.com/office/drawing/2014/main" id="{E787F85D-77D0-189F-FAFD-8F967011FB05}"/>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3" name="TextBox 22">
              <a:extLst>
                <a:ext uri="{FF2B5EF4-FFF2-40B4-BE49-F238E27FC236}">
                  <a16:creationId xmlns:a16="http://schemas.microsoft.com/office/drawing/2014/main" id="{E2F18A51-75EF-99A7-A7B2-544B4B3C4464}"/>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4" name="TextBox 23">
              <a:extLst>
                <a:ext uri="{FF2B5EF4-FFF2-40B4-BE49-F238E27FC236}">
                  <a16:creationId xmlns:a16="http://schemas.microsoft.com/office/drawing/2014/main" id="{9A81D97E-CB0B-48CD-4004-1A9885BE1F9B}"/>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5" name="TextBox 24">
              <a:extLst>
                <a:ext uri="{FF2B5EF4-FFF2-40B4-BE49-F238E27FC236}">
                  <a16:creationId xmlns:a16="http://schemas.microsoft.com/office/drawing/2014/main" id="{9DC5003F-7ADB-3D20-8EBE-D6FDE202DA0E}"/>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3" name="TextBox 2">
            <a:extLst>
              <a:ext uri="{FF2B5EF4-FFF2-40B4-BE49-F238E27FC236}">
                <a16:creationId xmlns:a16="http://schemas.microsoft.com/office/drawing/2014/main" id="{2C6E23B5-A4D8-5BFB-2C68-4C902E243FED}"/>
              </a:ext>
            </a:extLst>
          </p:cNvPr>
          <p:cNvSpPr txBox="1"/>
          <p:nvPr/>
        </p:nvSpPr>
        <p:spPr>
          <a:xfrm>
            <a:off x="3161803" y="3972059"/>
            <a:ext cx="8248405" cy="1938992"/>
          </a:xfrm>
          <a:prstGeom prst="rect">
            <a:avLst/>
          </a:prstGeom>
          <a:noFill/>
        </p:spPr>
        <p:txBody>
          <a:bodyPr wrap="square">
            <a:spAutoFit/>
          </a:bodyPr>
          <a:lstStyle/>
          <a:p>
            <a:r>
              <a:rPr lang="en-US" sz="2000" b="0" i="0">
                <a:effectLst/>
                <a:latin typeface="Antic"/>
              </a:rPr>
              <a:t>Baker CW, Glassman AR, Beaulieu WT, Antoszyk AN, Browning DJ, Chalam KV, Grover S, Jampol LM, Jhaveri CD, Melia M, Stockdale CR, Martin DF, Sun JK; DRCR Retina Network. </a:t>
            </a:r>
            <a:r>
              <a:rPr lang="en-US" sz="2000" b="1" i="0">
                <a:effectLst/>
                <a:latin typeface="Antic"/>
              </a:rPr>
              <a:t>Effect of Initial Management With Aflibercept vs Laser Photocoagulation vs Observation on Vision Loss Among Patients With Diabetic Macular Edema Involving the Center of the Macula and Good Visual Acuity: A Randomized Clinical Trial. </a:t>
            </a:r>
            <a:r>
              <a:rPr lang="en-US" sz="2000" b="0" i="0">
                <a:effectLst/>
                <a:latin typeface="Antic"/>
              </a:rPr>
              <a:t>JAMA. 2019 May 21;321(19):1880-1894</a:t>
            </a:r>
            <a:endParaRPr lang="en-US" sz="2000"/>
          </a:p>
        </p:txBody>
      </p:sp>
    </p:spTree>
    <p:extLst>
      <p:ext uri="{BB962C8B-B14F-4D97-AF65-F5344CB8AC3E}">
        <p14:creationId xmlns:p14="http://schemas.microsoft.com/office/powerpoint/2010/main" val="355302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p:cNvSpPr/>
          <p:nvPr/>
        </p:nvSpPr>
        <p:spPr>
          <a:xfrm>
            <a:off x="4307098" y="4509090"/>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ight Arrow 15"/>
          <p:cNvSpPr/>
          <p:nvPr/>
        </p:nvSpPr>
        <p:spPr>
          <a:xfrm>
            <a:off x="4295530" y="3120105"/>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ight Arrow 6"/>
          <p:cNvSpPr/>
          <p:nvPr/>
        </p:nvSpPr>
        <p:spPr>
          <a:xfrm>
            <a:off x="7683500" y="2938051"/>
            <a:ext cx="1060030" cy="1058987"/>
          </a:xfrm>
          <a:prstGeom prst="rightArrow">
            <a:avLst>
              <a:gd name="adj1" fmla="val 50000"/>
              <a:gd name="adj2" fmla="val 37989"/>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410" name="Title 1"/>
          <p:cNvSpPr>
            <a:spLocks noGrp="1"/>
          </p:cNvSpPr>
          <p:nvPr>
            <p:ph type="title"/>
          </p:nvPr>
        </p:nvSpPr>
        <p:spPr>
          <a:xfrm>
            <a:off x="0" y="295747"/>
            <a:ext cx="12192000" cy="1143000"/>
          </a:xfrm>
        </p:spPr>
        <p:txBody>
          <a:bodyPr>
            <a:normAutofit fontScale="90000"/>
          </a:bodyPr>
          <a:lstStyle/>
          <a:p>
            <a:pPr>
              <a:defRPr/>
            </a:pPr>
            <a:r>
              <a:rPr lang="en-US" sz="4900"/>
              <a:t>Protocol V Study Design</a:t>
            </a:r>
            <a:br>
              <a:rPr lang="en-US"/>
            </a:br>
            <a:r>
              <a:rPr lang="en-US" sz="3100"/>
              <a:t>Randomized Multicenter Clinical Trial (N = 91 Sites) </a:t>
            </a:r>
            <a:br>
              <a:rPr lang="en-US" sz="3100"/>
            </a:br>
            <a:endParaRPr lang="en-US" sz="3100"/>
          </a:p>
        </p:txBody>
      </p:sp>
      <p:sp>
        <p:nvSpPr>
          <p:cNvPr id="2" name="Rectangle 1"/>
          <p:cNvSpPr/>
          <p:nvPr/>
        </p:nvSpPr>
        <p:spPr>
          <a:xfrm>
            <a:off x="8752713" y="1613191"/>
            <a:ext cx="2836508" cy="455900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Outcomes</a:t>
            </a:r>
          </a:p>
          <a:p>
            <a:pPr algn="ctr"/>
            <a:endParaRPr lang="en-US" sz="1400" b="1">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Primary </a:t>
            </a:r>
          </a:p>
          <a:p>
            <a:pPr algn="ctr"/>
            <a:r>
              <a:rPr lang="en-US" sz="2400">
                <a:latin typeface="Arial" panose="020B0604020202020204" pitchFamily="34" charset="0"/>
                <a:cs typeface="Arial" panose="020B0604020202020204" pitchFamily="34" charset="0"/>
              </a:rPr>
              <a:t>Proportion of eyes that lost ≥5 letters of VA at 2 years</a:t>
            </a:r>
          </a:p>
          <a:p>
            <a:pPr algn="ctr"/>
            <a:endParaRPr lang="en-US">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Secondary</a:t>
            </a:r>
            <a:endParaRPr lang="en-US" sz="28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Mean change in VA and CST from baseline at </a:t>
            </a:r>
          </a:p>
          <a:p>
            <a:pPr algn="ctr"/>
            <a:r>
              <a:rPr lang="en-US" sz="2400">
                <a:latin typeface="Arial" panose="020B0604020202020204" pitchFamily="34" charset="0"/>
                <a:cs typeface="Arial" panose="020B0604020202020204" pitchFamily="34" charset="0"/>
              </a:rPr>
              <a:t>1 and 2 years</a:t>
            </a:r>
          </a:p>
          <a:p>
            <a:pPr algn="ctr"/>
            <a:endParaRPr lang="en-US" sz="1600">
              <a:latin typeface="Arial" panose="020B0604020202020204" pitchFamily="34" charset="0"/>
              <a:cs typeface="Arial" panose="020B0604020202020204" pitchFamily="34" charset="0"/>
            </a:endParaRPr>
          </a:p>
        </p:txBody>
      </p:sp>
      <p:sp>
        <p:nvSpPr>
          <p:cNvPr id="12" name="Right Arrow 11"/>
          <p:cNvSpPr/>
          <p:nvPr/>
        </p:nvSpPr>
        <p:spPr>
          <a:xfrm>
            <a:off x="4282398" y="1780562"/>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 Box 14"/>
          <p:cNvSpPr txBox="1">
            <a:spLocks noChangeArrowheads="1"/>
          </p:cNvSpPr>
          <p:nvPr/>
        </p:nvSpPr>
        <p:spPr bwMode="auto">
          <a:xfrm>
            <a:off x="654151" y="1613191"/>
            <a:ext cx="3911536" cy="3708708"/>
          </a:xfrm>
          <a:prstGeom prst="rect">
            <a:avLst/>
          </a:prstGeom>
          <a:solidFill>
            <a:srgbClr val="000000"/>
          </a:solidFill>
          <a:ln w="25400">
            <a:solidFill>
              <a:srgbClr val="FFFFFF"/>
            </a:solidFill>
            <a:miter lim="800000"/>
            <a:headEnd/>
            <a:tailEnd/>
          </a:ln>
        </p:spPr>
        <p:txBody>
          <a:bodyPr wrap="square">
            <a:spAutoFit/>
          </a:bodyPr>
          <a:lstStyle/>
          <a:p>
            <a:pPr marL="342900" indent="-342900" eaLnBrk="1" hangingPunct="1">
              <a:spcBef>
                <a:spcPts val="600"/>
              </a:spcBef>
              <a:buFont typeface="Wingdings" panose="05000000000000000000" pitchFamily="2" charset="2"/>
              <a:buChar char="§"/>
              <a:defRPr/>
            </a:pPr>
            <a:r>
              <a:rPr lang="en-US" altLang="en-US" sz="2500" b="1">
                <a:solidFill>
                  <a:srgbClr val="FFFFFF"/>
                </a:solidFill>
                <a:latin typeface="Arial" panose="020B0604020202020204" pitchFamily="34" charset="0"/>
                <a:cs typeface="Arial" panose="020B0604020202020204" pitchFamily="34" charset="0"/>
              </a:rPr>
              <a:t>≥18 years old with type 1 or type 2 diabetes</a:t>
            </a:r>
          </a:p>
          <a:p>
            <a:pPr marL="342900" lvl="1" indent="-342900">
              <a:spcAft>
                <a:spcPts val="600"/>
              </a:spcAft>
              <a:buClr>
                <a:schemeClr val="accent4"/>
              </a:buClr>
              <a:buFont typeface="Wingdings" panose="05000000000000000000" pitchFamily="2" charset="2"/>
              <a:buChar char="§"/>
              <a:defRPr/>
            </a:pPr>
            <a:r>
              <a:rPr lang="en-US" sz="2500" b="1">
                <a:solidFill>
                  <a:srgbClr val="FFFFFF"/>
                </a:solidFill>
                <a:latin typeface="Arial" panose="020B0604020202020204" pitchFamily="34" charset="0"/>
                <a:cs typeface="Arial" panose="020B0604020202020204" pitchFamily="34" charset="0"/>
              </a:rPr>
              <a:t>Center-involved DME on OCT* </a:t>
            </a:r>
          </a:p>
          <a:p>
            <a:pPr marL="342900" lvl="1" indent="-342900">
              <a:spcAft>
                <a:spcPts val="600"/>
              </a:spcAft>
              <a:buClr>
                <a:schemeClr val="accent4"/>
              </a:buClr>
              <a:buFont typeface="Wingdings" panose="05000000000000000000" pitchFamily="2" charset="2"/>
              <a:buChar char="§"/>
              <a:defRPr/>
            </a:pPr>
            <a:r>
              <a:rPr lang="en-US" sz="2500" b="1">
                <a:solidFill>
                  <a:schemeClr val="accent4"/>
                </a:solidFill>
                <a:latin typeface="Arial" panose="020B0604020202020204" pitchFamily="34" charset="0"/>
                <a:cs typeface="Arial" panose="020B0604020202020204" pitchFamily="34" charset="0"/>
              </a:rPr>
              <a:t>VA letter score 20/25 or better*</a:t>
            </a:r>
          </a:p>
          <a:p>
            <a:pPr marL="342900" lvl="1" indent="-342900">
              <a:spcAft>
                <a:spcPts val="600"/>
              </a:spcAft>
              <a:buClr>
                <a:schemeClr val="accent4"/>
              </a:buClr>
              <a:buFont typeface="Wingdings" panose="05000000000000000000" pitchFamily="2" charset="2"/>
              <a:buChar char="§"/>
              <a:defRPr/>
            </a:pPr>
            <a:r>
              <a:rPr lang="en-US" sz="2500" b="1">
                <a:solidFill>
                  <a:schemeClr val="accent4"/>
                </a:solidFill>
                <a:latin typeface="Arial" panose="020B0604020202020204" pitchFamily="34" charset="0"/>
                <a:cs typeface="Arial" panose="020B0604020202020204" pitchFamily="34" charset="0"/>
              </a:rPr>
              <a:t>No or minimal** prior treatment for DME</a:t>
            </a:r>
          </a:p>
        </p:txBody>
      </p:sp>
      <p:sp>
        <p:nvSpPr>
          <p:cNvPr id="13" name="TextBox 2"/>
          <p:cNvSpPr txBox="1">
            <a:spLocks noChangeArrowheads="1"/>
          </p:cNvSpPr>
          <p:nvPr/>
        </p:nvSpPr>
        <p:spPr bwMode="auto">
          <a:xfrm>
            <a:off x="152400" y="6089208"/>
            <a:ext cx="80121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eaLnBrk="1" hangingPunct="1">
              <a:spcBef>
                <a:spcPct val="0"/>
              </a:spcBef>
              <a:buClrTx/>
              <a:buFontTx/>
              <a:buNone/>
            </a:pPr>
            <a:r>
              <a:rPr lang="en-US" altLang="en-US" sz="1800">
                <a:solidFill>
                  <a:schemeClr val="tx1"/>
                </a:solidFill>
                <a:cs typeface="Arial" panose="020B0604020202020204" pitchFamily="34" charset="0"/>
              </a:rPr>
              <a:t>*Confirmed at 2 visits 1-28 days apart (screening and randomization)</a:t>
            </a:r>
          </a:p>
          <a:p>
            <a:pPr eaLnBrk="1" hangingPunct="1">
              <a:spcBef>
                <a:spcPct val="0"/>
              </a:spcBef>
              <a:buClrTx/>
              <a:buFont typeface="Wingdings" panose="05000000000000000000" pitchFamily="2" charset="2"/>
              <a:buNone/>
            </a:pPr>
            <a:r>
              <a:rPr lang="en-US" altLang="en-US" sz="1800">
                <a:solidFill>
                  <a:schemeClr val="tx1"/>
                </a:solidFill>
                <a:cs typeface="Arial" panose="020B0604020202020204" pitchFamily="34" charset="0"/>
              </a:rPr>
              <a:t>**No more than 1 laser and/or 4 injections, at least 12 months ago</a:t>
            </a:r>
          </a:p>
          <a:p>
            <a:pPr eaLnBrk="1" hangingPunct="1">
              <a:spcBef>
                <a:spcPct val="0"/>
              </a:spcBef>
              <a:buClrTx/>
              <a:buFontTx/>
              <a:buNone/>
            </a:pPr>
            <a:endParaRPr lang="en-US" altLang="en-US" sz="1800">
              <a:solidFill>
                <a:schemeClr val="tx1"/>
              </a:solidFill>
              <a:cs typeface="Arial" panose="020B0604020202020204" pitchFamily="34" charset="0"/>
            </a:endParaRPr>
          </a:p>
        </p:txBody>
      </p:sp>
      <p:sp>
        <p:nvSpPr>
          <p:cNvPr id="17" name="Text Box 3"/>
          <p:cNvSpPr txBox="1">
            <a:spLocks noChangeArrowheads="1"/>
          </p:cNvSpPr>
          <p:nvPr/>
        </p:nvSpPr>
        <p:spPr bwMode="auto">
          <a:xfrm>
            <a:off x="5212813" y="1591323"/>
            <a:ext cx="2743200" cy="115443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Aflibercept</a:t>
            </a:r>
          </a:p>
        </p:txBody>
      </p:sp>
      <p:sp>
        <p:nvSpPr>
          <p:cNvPr id="18" name="Text Box 3"/>
          <p:cNvSpPr txBox="1">
            <a:spLocks noChangeArrowheads="1"/>
          </p:cNvSpPr>
          <p:nvPr/>
        </p:nvSpPr>
        <p:spPr bwMode="auto">
          <a:xfrm>
            <a:off x="5196852" y="2920991"/>
            <a:ext cx="2743200" cy="1156185"/>
          </a:xfrm>
          <a:prstGeom prst="rect">
            <a:avLst/>
          </a:prstGeom>
          <a:solidFill>
            <a:schemeClr val="accent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Laser+</a:t>
            </a:r>
          </a:p>
          <a:p>
            <a:pPr marL="0" lvl="1" algn="ctr">
              <a:defRPr/>
            </a:pPr>
            <a:r>
              <a:rPr lang="en-US" sz="2500" b="1">
                <a:solidFill>
                  <a:schemeClr val="bg2"/>
                </a:solidFill>
                <a:latin typeface="Arial" panose="020B0604020202020204" pitchFamily="34" charset="0"/>
                <a:cs typeface="Arial" panose="020B0604020202020204" pitchFamily="34" charset="0"/>
              </a:rPr>
              <a:t>(Aflibercept prn)</a:t>
            </a:r>
          </a:p>
        </p:txBody>
      </p:sp>
      <p:sp>
        <p:nvSpPr>
          <p:cNvPr id="19" name="Rectangle 18"/>
          <p:cNvSpPr>
            <a:spLocks noChangeArrowheads="1"/>
          </p:cNvSpPr>
          <p:nvPr/>
        </p:nvSpPr>
        <p:spPr bwMode="auto">
          <a:xfrm>
            <a:off x="5208420" y="4274775"/>
            <a:ext cx="2743200" cy="1154430"/>
          </a:xfrm>
          <a:prstGeom prst="rect">
            <a:avLst/>
          </a:prstGeom>
          <a:solidFill>
            <a:srgbClr val="5B9BD5"/>
          </a:solidFill>
          <a:ln>
            <a:solidFill>
              <a:srgbClr val="5B9BD5"/>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Observation+</a:t>
            </a:r>
          </a:p>
          <a:p>
            <a:pPr marL="0" lvl="1" algn="ctr">
              <a:defRPr/>
            </a:pPr>
            <a:r>
              <a:rPr lang="en-US" sz="2500" b="1">
                <a:solidFill>
                  <a:schemeClr val="bg2"/>
                </a:solidFill>
                <a:latin typeface="Arial" panose="020B0604020202020204" pitchFamily="34" charset="0"/>
                <a:cs typeface="Arial" panose="020B0604020202020204" pitchFamily="34" charset="0"/>
              </a:rPr>
              <a:t>(Aflibercept prn) </a:t>
            </a:r>
          </a:p>
        </p:txBody>
      </p:sp>
    </p:spTree>
    <p:extLst>
      <p:ext uri="{BB962C8B-B14F-4D97-AF65-F5344CB8AC3E}">
        <p14:creationId xmlns:p14="http://schemas.microsoft.com/office/powerpoint/2010/main" val="3022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CC0C99F2-EA3B-401B-935D-3EBE9CA51AD1}"/>
              </a:ext>
            </a:extLst>
          </p:cNvPr>
          <p:cNvGraphicFramePr>
            <a:graphicFrameLocks/>
          </p:cNvGraphicFramePr>
          <p:nvPr/>
        </p:nvGraphicFramePr>
        <p:xfrm>
          <a:off x="209550" y="1013619"/>
          <a:ext cx="11772900" cy="55927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76200"/>
            <a:ext cx="12192000" cy="1143000"/>
          </a:xfrm>
        </p:spPr>
        <p:txBody>
          <a:bodyPr>
            <a:normAutofit/>
          </a:bodyPr>
          <a:lstStyle/>
          <a:p>
            <a:pPr algn="ctr"/>
            <a:r>
              <a:rPr lang="en-US" sz="4400">
                <a:solidFill>
                  <a:srgbClr val="FFFF00"/>
                </a:solidFill>
              </a:rPr>
              <a:t>Mean VA Letter Score At 2 Years</a:t>
            </a:r>
          </a:p>
        </p:txBody>
      </p:sp>
      <p:sp>
        <p:nvSpPr>
          <p:cNvPr id="6" name="TextBox 5"/>
          <p:cNvSpPr txBox="1"/>
          <p:nvPr/>
        </p:nvSpPr>
        <p:spPr>
          <a:xfrm>
            <a:off x="228600" y="6387381"/>
            <a:ext cx="5334000" cy="369332"/>
          </a:xfrm>
          <a:prstGeom prst="rect">
            <a:avLst/>
          </a:prstGeom>
          <a:noFill/>
        </p:spPr>
        <p:txBody>
          <a:bodyPr wrap="square" rtlCol="0">
            <a:spAutoFit/>
          </a:bodyPr>
          <a:lstStyle/>
          <a:p>
            <a:r>
              <a:rPr lang="en-US" b="1">
                <a:cs typeface="Arial" panose="020B0604020202020204" pitchFamily="34" charset="0"/>
              </a:rPr>
              <a:t>Error bars represent 95% confidence Intervals</a:t>
            </a:r>
          </a:p>
        </p:txBody>
      </p:sp>
      <p:sp>
        <p:nvSpPr>
          <p:cNvPr id="17" name="TextBox 16">
            <a:extLst>
              <a:ext uri="{FF2B5EF4-FFF2-40B4-BE49-F238E27FC236}">
                <a16:creationId xmlns:a16="http://schemas.microsoft.com/office/drawing/2014/main" id="{7A80CC43-ACD6-4382-AE1D-E4BF44739086}"/>
              </a:ext>
            </a:extLst>
          </p:cNvPr>
          <p:cNvSpPr txBox="1"/>
          <p:nvPr/>
        </p:nvSpPr>
        <p:spPr>
          <a:xfrm>
            <a:off x="10627320" y="5786964"/>
            <a:ext cx="1173480" cy="830997"/>
          </a:xfrm>
          <a:prstGeom prst="rect">
            <a:avLst/>
          </a:prstGeom>
          <a:noFill/>
        </p:spPr>
        <p:txBody>
          <a:bodyPr wrap="square" rtlCol="0">
            <a:spAutoFit/>
          </a:bodyPr>
          <a:lstStyle/>
          <a:p>
            <a:pPr algn="ctr"/>
            <a:r>
              <a:rPr lang="en-US" sz="2400" b="1">
                <a:solidFill>
                  <a:schemeClr val="accent4"/>
                </a:solidFill>
                <a:cs typeface="Arial" panose="020B0604020202020204" pitchFamily="34" charset="0"/>
              </a:rPr>
              <a:t>2-Year</a:t>
            </a:r>
            <a:endParaRPr lang="en-US" b="1">
              <a:solidFill>
                <a:schemeClr val="accent4"/>
              </a:solidFill>
              <a:cs typeface="Arial" panose="020B0604020202020204" pitchFamily="34" charset="0"/>
            </a:endParaRPr>
          </a:p>
        </p:txBody>
      </p:sp>
      <p:sp>
        <p:nvSpPr>
          <p:cNvPr id="18" name="TextBox 17">
            <a:extLst>
              <a:ext uri="{FF2B5EF4-FFF2-40B4-BE49-F238E27FC236}">
                <a16:creationId xmlns:a16="http://schemas.microsoft.com/office/drawing/2014/main" id="{7A80CC43-ACD6-4382-AE1D-E4BF44739086}"/>
              </a:ext>
            </a:extLst>
          </p:cNvPr>
          <p:cNvSpPr txBox="1"/>
          <p:nvPr/>
        </p:nvSpPr>
        <p:spPr>
          <a:xfrm>
            <a:off x="5938383" y="5791200"/>
            <a:ext cx="1173480" cy="830997"/>
          </a:xfrm>
          <a:prstGeom prst="rect">
            <a:avLst/>
          </a:prstGeom>
          <a:noFill/>
        </p:spPr>
        <p:txBody>
          <a:bodyPr wrap="square" rtlCol="0">
            <a:spAutoFit/>
          </a:bodyPr>
          <a:lstStyle/>
          <a:p>
            <a:pPr algn="ctr"/>
            <a:r>
              <a:rPr lang="en-US" sz="2400" b="1">
                <a:solidFill>
                  <a:schemeClr val="accent4"/>
                </a:solidFill>
                <a:cs typeface="Arial" panose="020B0604020202020204" pitchFamily="34" charset="0"/>
              </a:rPr>
              <a:t>1-Year</a:t>
            </a:r>
            <a:endParaRPr lang="en-US" b="1">
              <a:solidFill>
                <a:schemeClr val="accent4"/>
              </a:solidFill>
              <a:cs typeface="Arial" panose="020B0604020202020204" pitchFamily="34" charset="0"/>
            </a:endParaRPr>
          </a:p>
        </p:txBody>
      </p:sp>
      <p:sp>
        <p:nvSpPr>
          <p:cNvPr id="19" name="TextBox 18">
            <a:extLst>
              <a:ext uri="{FF2B5EF4-FFF2-40B4-BE49-F238E27FC236}">
                <a16:creationId xmlns:a16="http://schemas.microsoft.com/office/drawing/2014/main" id="{7A80CC43-ACD6-4382-AE1D-E4BF44739086}"/>
              </a:ext>
            </a:extLst>
          </p:cNvPr>
          <p:cNvSpPr txBox="1"/>
          <p:nvPr/>
        </p:nvSpPr>
        <p:spPr>
          <a:xfrm>
            <a:off x="1462538" y="5786968"/>
            <a:ext cx="1434737" cy="461665"/>
          </a:xfrm>
          <a:prstGeom prst="rect">
            <a:avLst/>
          </a:prstGeom>
          <a:noFill/>
        </p:spPr>
        <p:txBody>
          <a:bodyPr wrap="square" rtlCol="0">
            <a:spAutoFit/>
          </a:bodyPr>
          <a:lstStyle/>
          <a:p>
            <a:pPr algn="ctr"/>
            <a:r>
              <a:rPr lang="en-US" sz="2400" b="1">
                <a:solidFill>
                  <a:schemeClr val="accent4"/>
                </a:solidFill>
                <a:cs typeface="Arial" panose="020B0604020202020204" pitchFamily="34" charset="0"/>
              </a:rPr>
              <a:t>8-Week</a:t>
            </a:r>
            <a:endParaRPr lang="en-US" sz="2000" b="1">
              <a:solidFill>
                <a:schemeClr val="accent4"/>
              </a:solidFill>
              <a:cs typeface="Arial" panose="020B0604020202020204" pitchFamily="34" charset="0"/>
            </a:endParaRPr>
          </a:p>
        </p:txBody>
      </p:sp>
      <p:sp>
        <p:nvSpPr>
          <p:cNvPr id="11" name="TextBox 10">
            <a:extLst>
              <a:ext uri="{FF2B5EF4-FFF2-40B4-BE49-F238E27FC236}">
                <a16:creationId xmlns:a16="http://schemas.microsoft.com/office/drawing/2014/main" id="{75BD511C-4960-4266-951F-D7A65FE9959F}"/>
              </a:ext>
            </a:extLst>
          </p:cNvPr>
          <p:cNvSpPr txBox="1"/>
          <p:nvPr/>
        </p:nvSpPr>
        <p:spPr>
          <a:xfrm>
            <a:off x="1399679" y="4848728"/>
            <a:ext cx="1066800" cy="923330"/>
          </a:xfrm>
          <a:prstGeom prst="rect">
            <a:avLst/>
          </a:prstGeom>
          <a:noFill/>
        </p:spPr>
        <p:txBody>
          <a:bodyPr wrap="square" rtlCol="0">
            <a:spAutoFit/>
          </a:bodyPr>
          <a:lstStyle/>
          <a:p>
            <a:r>
              <a:rPr lang="en-US" b="1">
                <a:solidFill>
                  <a:schemeClr val="accent2"/>
                </a:solidFill>
                <a:cs typeface="Arial" panose="020B0604020202020204" pitchFamily="34" charset="0"/>
              </a:rPr>
              <a:t>N = 226</a:t>
            </a:r>
          </a:p>
          <a:p>
            <a:r>
              <a:rPr lang="en-US" b="1">
                <a:solidFill>
                  <a:schemeClr val="accent5">
                    <a:lumMod val="60000"/>
                    <a:lumOff val="40000"/>
                  </a:schemeClr>
                </a:solidFill>
                <a:cs typeface="Arial" panose="020B0604020202020204" pitchFamily="34" charset="0"/>
              </a:rPr>
              <a:t>N = 240</a:t>
            </a:r>
          </a:p>
          <a:p>
            <a:r>
              <a:rPr lang="en-US" b="1">
                <a:solidFill>
                  <a:schemeClr val="accent6">
                    <a:lumMod val="60000"/>
                    <a:lumOff val="40000"/>
                  </a:schemeClr>
                </a:solidFill>
                <a:cs typeface="Arial" panose="020B0604020202020204" pitchFamily="34" charset="0"/>
              </a:rPr>
              <a:t>N = 236</a:t>
            </a:r>
          </a:p>
        </p:txBody>
      </p:sp>
      <p:sp>
        <p:nvSpPr>
          <p:cNvPr id="13" name="TextBox 12">
            <a:extLst>
              <a:ext uri="{FF2B5EF4-FFF2-40B4-BE49-F238E27FC236}">
                <a16:creationId xmlns:a16="http://schemas.microsoft.com/office/drawing/2014/main" id="{BB78B4D4-9DAB-48F0-8141-007258F3515A}"/>
              </a:ext>
            </a:extLst>
          </p:cNvPr>
          <p:cNvSpPr txBox="1"/>
          <p:nvPr/>
        </p:nvSpPr>
        <p:spPr>
          <a:xfrm>
            <a:off x="10681353" y="4848728"/>
            <a:ext cx="1066800" cy="923330"/>
          </a:xfrm>
          <a:prstGeom prst="rect">
            <a:avLst/>
          </a:prstGeom>
          <a:noFill/>
        </p:spPr>
        <p:txBody>
          <a:bodyPr wrap="square" rtlCol="0">
            <a:spAutoFit/>
          </a:bodyPr>
          <a:lstStyle/>
          <a:p>
            <a:pPr algn="r"/>
            <a:r>
              <a:rPr lang="en-US" b="1">
                <a:solidFill>
                  <a:schemeClr val="accent2"/>
                </a:solidFill>
                <a:cs typeface="Arial" panose="020B0604020202020204" pitchFamily="34" charset="0"/>
              </a:rPr>
              <a:t>N = 205</a:t>
            </a:r>
          </a:p>
          <a:p>
            <a:pPr algn="r"/>
            <a:r>
              <a:rPr lang="en-US" b="1">
                <a:solidFill>
                  <a:schemeClr val="accent5">
                    <a:lumMod val="60000"/>
                    <a:lumOff val="40000"/>
                  </a:schemeClr>
                </a:solidFill>
                <a:cs typeface="Arial" panose="020B0604020202020204" pitchFamily="34" charset="0"/>
              </a:rPr>
              <a:t>N = 212</a:t>
            </a:r>
          </a:p>
          <a:p>
            <a:pPr algn="r"/>
            <a:r>
              <a:rPr lang="en-US" b="1">
                <a:solidFill>
                  <a:schemeClr val="accent6">
                    <a:lumMod val="60000"/>
                    <a:lumOff val="40000"/>
                  </a:schemeClr>
                </a:solidFill>
                <a:cs typeface="Arial" panose="020B0604020202020204" pitchFamily="34" charset="0"/>
              </a:rPr>
              <a:t>N = 208</a:t>
            </a:r>
          </a:p>
        </p:txBody>
      </p:sp>
      <p:sp>
        <p:nvSpPr>
          <p:cNvPr id="14" name="TextBox 13"/>
          <p:cNvSpPr txBox="1"/>
          <p:nvPr/>
        </p:nvSpPr>
        <p:spPr>
          <a:xfrm>
            <a:off x="9677400" y="2580257"/>
            <a:ext cx="1828800" cy="461665"/>
          </a:xfrm>
          <a:prstGeom prst="rect">
            <a:avLst/>
          </a:prstGeom>
          <a:noFill/>
        </p:spPr>
        <p:txBody>
          <a:bodyPr wrap="square" rtlCol="0">
            <a:spAutoFit/>
          </a:bodyPr>
          <a:lstStyle/>
          <a:p>
            <a:r>
              <a:rPr lang="en-US" sz="2400" b="1">
                <a:solidFill>
                  <a:schemeClr val="accent2"/>
                </a:solidFill>
                <a:cs typeface="Arial" panose="020B0604020202020204" pitchFamily="34" charset="0"/>
              </a:rPr>
              <a:t>86.0 (20/20)</a:t>
            </a:r>
          </a:p>
        </p:txBody>
      </p:sp>
      <p:sp>
        <p:nvSpPr>
          <p:cNvPr id="15" name="TextBox 14"/>
          <p:cNvSpPr txBox="1"/>
          <p:nvPr/>
        </p:nvSpPr>
        <p:spPr>
          <a:xfrm>
            <a:off x="9677400" y="2945638"/>
            <a:ext cx="1828800" cy="461665"/>
          </a:xfrm>
          <a:prstGeom prst="rect">
            <a:avLst/>
          </a:prstGeom>
          <a:noFill/>
        </p:spPr>
        <p:txBody>
          <a:bodyPr wrap="square" rtlCol="0">
            <a:spAutoFit/>
          </a:bodyPr>
          <a:lstStyle/>
          <a:p>
            <a:r>
              <a:rPr lang="en-US" sz="2400" b="1">
                <a:solidFill>
                  <a:schemeClr val="accent1">
                    <a:lumMod val="60000"/>
                    <a:lumOff val="40000"/>
                  </a:schemeClr>
                </a:solidFill>
                <a:cs typeface="Arial" panose="020B0604020202020204" pitchFamily="34" charset="0"/>
              </a:rPr>
              <a:t>85.3 (20/20)</a:t>
            </a:r>
          </a:p>
        </p:txBody>
      </p:sp>
      <p:sp>
        <p:nvSpPr>
          <p:cNvPr id="20" name="TextBox 19"/>
          <p:cNvSpPr txBox="1"/>
          <p:nvPr/>
        </p:nvSpPr>
        <p:spPr>
          <a:xfrm>
            <a:off x="9677400" y="3886200"/>
            <a:ext cx="1828800" cy="461665"/>
          </a:xfrm>
          <a:prstGeom prst="rect">
            <a:avLst/>
          </a:prstGeom>
          <a:noFill/>
        </p:spPr>
        <p:txBody>
          <a:bodyPr wrap="square" rtlCol="0">
            <a:spAutoFit/>
          </a:bodyPr>
          <a:lstStyle/>
          <a:p>
            <a:r>
              <a:rPr lang="en-US" sz="2400" b="1">
                <a:solidFill>
                  <a:schemeClr val="accent6">
                    <a:lumMod val="60000"/>
                    <a:lumOff val="40000"/>
                  </a:schemeClr>
                </a:solidFill>
                <a:cs typeface="Arial" panose="020B0604020202020204" pitchFamily="34" charset="0"/>
              </a:rPr>
              <a:t>84.2 (20/20)</a:t>
            </a:r>
          </a:p>
        </p:txBody>
      </p:sp>
    </p:spTree>
    <p:extLst>
      <p:ext uri="{BB962C8B-B14F-4D97-AF65-F5344CB8AC3E}">
        <p14:creationId xmlns:p14="http://schemas.microsoft.com/office/powerpoint/2010/main" val="253052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3"/>
            <a:ext cx="10515600" cy="1325563"/>
          </a:xfrm>
        </p:spPr>
        <p:txBody>
          <a:bodyPr>
            <a:normAutofit/>
          </a:bodyPr>
          <a:lstStyle/>
          <a:p>
            <a:pPr algn="ctr"/>
            <a:r>
              <a:rPr lang="en-US" sz="4400" dirty="0"/>
              <a:t>Visual Acuity at 2 Years</a:t>
            </a:r>
          </a:p>
        </p:txBody>
      </p:sp>
      <p:graphicFrame>
        <p:nvGraphicFramePr>
          <p:cNvPr id="7" name="Content Placeholder 6"/>
          <p:cNvGraphicFramePr>
            <a:graphicFrameLocks noGrp="1"/>
          </p:cNvGraphicFramePr>
          <p:nvPr>
            <p:ph idx="1"/>
          </p:nvPr>
        </p:nvGraphicFramePr>
        <p:xfrm>
          <a:off x="228600" y="1736911"/>
          <a:ext cx="11353800" cy="516731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9167596" y="2973963"/>
            <a:ext cx="1371600" cy="783193"/>
          </a:xfrm>
          <a:prstGeom prst="round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a:ea typeface="+mn-ea"/>
                <a:cs typeface="+mn-cs"/>
              </a:rPr>
              <a:t>86%</a:t>
            </a:r>
          </a:p>
        </p:txBody>
      </p:sp>
      <p:sp>
        <p:nvSpPr>
          <p:cNvPr id="9" name="TextBox 8"/>
          <p:cNvSpPr txBox="1"/>
          <p:nvPr/>
        </p:nvSpPr>
        <p:spPr>
          <a:xfrm>
            <a:off x="2645569" y="2995884"/>
            <a:ext cx="1371600" cy="783193"/>
          </a:xfrm>
          <a:prstGeom prst="round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a:ea typeface="+mn-ea"/>
                <a:cs typeface="+mn-cs"/>
              </a:rPr>
              <a:t>86%</a:t>
            </a:r>
          </a:p>
        </p:txBody>
      </p:sp>
      <p:sp>
        <p:nvSpPr>
          <p:cNvPr id="10" name="TextBox 9"/>
          <p:cNvSpPr txBox="1"/>
          <p:nvPr/>
        </p:nvSpPr>
        <p:spPr>
          <a:xfrm>
            <a:off x="5897804" y="2995884"/>
            <a:ext cx="1371600" cy="783193"/>
          </a:xfrm>
          <a:prstGeom prst="round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a:ea typeface="+mn-ea"/>
                <a:cs typeface="+mn-cs"/>
              </a:rPr>
              <a:t>84%</a:t>
            </a:r>
          </a:p>
        </p:txBody>
      </p:sp>
      <p:sp>
        <p:nvSpPr>
          <p:cNvPr id="11" name="TextBox 10"/>
          <p:cNvSpPr txBox="1"/>
          <p:nvPr/>
        </p:nvSpPr>
        <p:spPr>
          <a:xfrm>
            <a:off x="2645569" y="982578"/>
            <a:ext cx="6900862" cy="783193"/>
          </a:xfrm>
          <a:prstGeom prst="round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a:ea typeface="+mn-ea"/>
                <a:cs typeface="+mn-cs"/>
              </a:rPr>
              <a:t>20/25 or Better</a:t>
            </a:r>
          </a:p>
        </p:txBody>
      </p:sp>
      <p:sp>
        <p:nvSpPr>
          <p:cNvPr id="12" name="TextBox 11"/>
          <p:cNvSpPr txBox="1"/>
          <p:nvPr/>
        </p:nvSpPr>
        <p:spPr>
          <a:xfrm>
            <a:off x="2895600" y="5706978"/>
            <a:ext cx="74485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 = 205			      N = 212 		              N = 208</a:t>
            </a:r>
          </a:p>
        </p:txBody>
      </p:sp>
      <p:sp>
        <p:nvSpPr>
          <p:cNvPr id="3" name="Double Brace 2"/>
          <p:cNvSpPr/>
          <p:nvPr/>
        </p:nvSpPr>
        <p:spPr>
          <a:xfrm>
            <a:off x="2244436" y="1973178"/>
            <a:ext cx="2057400" cy="2829791"/>
          </a:xfrm>
          <a:prstGeom prst="bracePair">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Double Brace 13"/>
          <p:cNvSpPr/>
          <p:nvPr/>
        </p:nvSpPr>
        <p:spPr>
          <a:xfrm>
            <a:off x="5500135" y="1993959"/>
            <a:ext cx="2057400" cy="2743202"/>
          </a:xfrm>
          <a:prstGeom prst="bracePair">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Double Brace 14"/>
          <p:cNvSpPr/>
          <p:nvPr/>
        </p:nvSpPr>
        <p:spPr>
          <a:xfrm>
            <a:off x="8769927" y="1973177"/>
            <a:ext cx="2057400" cy="2829791"/>
          </a:xfrm>
          <a:prstGeom prst="bracePair">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42406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t="4722"/>
          <a:stretch>
            <a:fillRect/>
          </a:stretch>
        </p:blipFill>
        <p:spPr>
          <a:xfrm>
            <a:off x="1447800" y="1522180"/>
            <a:ext cx="8961120" cy="4269020"/>
          </a:xfrm>
          <a:prstGeom prst="rect">
            <a:avLst/>
          </a:prstGeom>
        </p:spPr>
      </p:pic>
      <p:sp>
        <p:nvSpPr>
          <p:cNvPr id="2" name="Title 1"/>
          <p:cNvSpPr>
            <a:spLocks noGrp="1"/>
          </p:cNvSpPr>
          <p:nvPr>
            <p:ph type="title"/>
          </p:nvPr>
        </p:nvSpPr>
        <p:spPr>
          <a:xfrm>
            <a:off x="838200" y="152400"/>
            <a:ext cx="10515600" cy="1325563"/>
          </a:xfrm>
        </p:spPr>
        <p:txBody>
          <a:bodyPr>
            <a:normAutofit fontScale="90000"/>
          </a:bodyPr>
          <a:lstStyle/>
          <a:p>
            <a:r>
              <a:rPr lang="en-US"/>
              <a:t>Protocol V Time to First Aflibercept Injection: (Laser and Observation Groups)</a:t>
            </a:r>
          </a:p>
        </p:txBody>
      </p:sp>
      <p:sp>
        <p:nvSpPr>
          <p:cNvPr id="10" name="TextBox 9"/>
          <p:cNvSpPr txBox="1"/>
          <p:nvPr/>
        </p:nvSpPr>
        <p:spPr>
          <a:xfrm>
            <a:off x="4310189" y="5329321"/>
            <a:ext cx="3571621" cy="461034"/>
          </a:xfrm>
          <a:prstGeom prst="rect">
            <a:avLst/>
          </a:prstGeom>
          <a:noFill/>
        </p:spPr>
        <p:txBody>
          <a:bodyPr wrap="square" rtlCol="0">
            <a:spAutoFit/>
          </a:bodyPr>
          <a:lstStyle/>
          <a:p>
            <a:pPr algn="ctr"/>
            <a:r>
              <a:rPr lang="en-US" sz="2200" b="1">
                <a:solidFill>
                  <a:schemeClr val="accent4"/>
                </a:solidFill>
              </a:rPr>
              <a:t>Weeks</a:t>
            </a:r>
          </a:p>
        </p:txBody>
      </p:sp>
      <p:sp>
        <p:nvSpPr>
          <p:cNvPr id="11" name="TextBox 10"/>
          <p:cNvSpPr txBox="1"/>
          <p:nvPr/>
        </p:nvSpPr>
        <p:spPr>
          <a:xfrm rot="16200000">
            <a:off x="-287621" y="3098847"/>
            <a:ext cx="3913503" cy="459009"/>
          </a:xfrm>
          <a:prstGeom prst="rect">
            <a:avLst/>
          </a:prstGeom>
          <a:noFill/>
        </p:spPr>
        <p:txBody>
          <a:bodyPr wrap="square" rtlCol="0">
            <a:spAutoFit/>
          </a:bodyPr>
          <a:lstStyle/>
          <a:p>
            <a:pPr algn="ctr"/>
            <a:r>
              <a:rPr lang="en-US" sz="2200" b="1">
                <a:solidFill>
                  <a:schemeClr val="accent4"/>
                </a:solidFill>
              </a:rPr>
              <a:t>Cumulative Probability, %</a:t>
            </a:r>
          </a:p>
        </p:txBody>
      </p:sp>
      <p:sp>
        <p:nvSpPr>
          <p:cNvPr id="9" name="TextBox 8"/>
          <p:cNvSpPr txBox="1"/>
          <p:nvPr/>
        </p:nvSpPr>
        <p:spPr>
          <a:xfrm>
            <a:off x="6491919" y="1599896"/>
            <a:ext cx="4023681" cy="1446550"/>
          </a:xfrm>
          <a:prstGeom prst="rect">
            <a:avLst/>
          </a:prstGeom>
          <a:noFill/>
        </p:spPr>
        <p:txBody>
          <a:bodyPr wrap="square" rtlCol="0">
            <a:spAutoFit/>
          </a:bodyPr>
          <a:lstStyle/>
          <a:p>
            <a:pPr algn="ctr"/>
            <a:r>
              <a:rPr lang="en-US" sz="2200" b="1">
                <a:solidFill>
                  <a:schemeClr val="accent4"/>
                </a:solidFill>
              </a:rPr>
              <a:t>Laser vs. Observation </a:t>
            </a:r>
            <a:br>
              <a:rPr lang="en-US" sz="2200" b="1">
                <a:solidFill>
                  <a:schemeClr val="accent4"/>
                </a:solidFill>
              </a:rPr>
            </a:br>
            <a:r>
              <a:rPr lang="en-US" sz="2200" b="1">
                <a:solidFill>
                  <a:schemeClr val="accent4"/>
                </a:solidFill>
              </a:rPr>
              <a:t>Hazard Ratio: </a:t>
            </a:r>
            <a:br>
              <a:rPr lang="en-US" sz="2200" b="1">
                <a:solidFill>
                  <a:schemeClr val="accent4"/>
                </a:solidFill>
              </a:rPr>
            </a:br>
            <a:r>
              <a:rPr lang="en-US" sz="2200" b="1">
                <a:solidFill>
                  <a:schemeClr val="accent4"/>
                </a:solidFill>
              </a:rPr>
              <a:t>0.66 (95% CI, 0.47-0.92)</a:t>
            </a:r>
            <a:br>
              <a:rPr lang="en-US" sz="2200" b="1">
                <a:solidFill>
                  <a:schemeClr val="accent4"/>
                </a:solidFill>
              </a:rPr>
            </a:br>
            <a:r>
              <a:rPr lang="en-US" sz="2200" b="1" i="1">
                <a:solidFill>
                  <a:schemeClr val="accent4"/>
                </a:solidFill>
              </a:rPr>
              <a:t>P</a:t>
            </a:r>
            <a:r>
              <a:rPr lang="en-US" sz="2200" b="1">
                <a:solidFill>
                  <a:schemeClr val="accent4"/>
                </a:solidFill>
              </a:rPr>
              <a:t> = .01</a:t>
            </a:r>
          </a:p>
        </p:txBody>
      </p:sp>
      <p:sp>
        <p:nvSpPr>
          <p:cNvPr id="3" name="TextBox 2"/>
          <p:cNvSpPr txBox="1"/>
          <p:nvPr/>
        </p:nvSpPr>
        <p:spPr>
          <a:xfrm>
            <a:off x="9067800" y="3285381"/>
            <a:ext cx="1143000" cy="461665"/>
          </a:xfrm>
          <a:prstGeom prst="rect">
            <a:avLst/>
          </a:prstGeom>
          <a:noFill/>
        </p:spPr>
        <p:txBody>
          <a:bodyPr wrap="square" rtlCol="0">
            <a:spAutoFit/>
          </a:bodyPr>
          <a:lstStyle/>
          <a:p>
            <a:pPr algn="ctr"/>
            <a:r>
              <a:rPr lang="en-US" sz="2400" b="1">
                <a:solidFill>
                  <a:schemeClr val="accent1">
                    <a:lumMod val="60000"/>
                    <a:lumOff val="40000"/>
                  </a:schemeClr>
                </a:solidFill>
              </a:rPr>
              <a:t>36%</a:t>
            </a:r>
          </a:p>
        </p:txBody>
      </p:sp>
      <p:sp>
        <p:nvSpPr>
          <p:cNvPr id="13" name="TextBox 12"/>
          <p:cNvSpPr txBox="1"/>
          <p:nvPr/>
        </p:nvSpPr>
        <p:spPr>
          <a:xfrm>
            <a:off x="9067800" y="4021781"/>
            <a:ext cx="1143000" cy="461665"/>
          </a:xfrm>
          <a:prstGeom prst="rect">
            <a:avLst/>
          </a:prstGeom>
          <a:noFill/>
        </p:spPr>
        <p:txBody>
          <a:bodyPr wrap="square" rtlCol="0">
            <a:spAutoFit/>
          </a:bodyPr>
          <a:lstStyle/>
          <a:p>
            <a:pPr algn="ctr"/>
            <a:r>
              <a:rPr lang="en-US" sz="2400" b="1">
                <a:solidFill>
                  <a:srgbClr val="5B9BD5"/>
                </a:solidFill>
              </a:rPr>
              <a:t>26%</a:t>
            </a:r>
          </a:p>
        </p:txBody>
      </p:sp>
      <p:graphicFrame>
        <p:nvGraphicFramePr>
          <p:cNvPr id="7" name="Table 6"/>
          <p:cNvGraphicFramePr>
            <a:graphicFrameLocks noGrp="1"/>
          </p:cNvGraphicFramePr>
          <p:nvPr/>
        </p:nvGraphicFramePr>
        <p:xfrm>
          <a:off x="38100" y="5834572"/>
          <a:ext cx="9867900" cy="914400"/>
        </p:xfrm>
        <a:graphic>
          <a:graphicData uri="http://schemas.openxmlformats.org/drawingml/2006/table">
            <a:tbl>
              <a:tblPr firstRow="1" bandRow="1">
                <a:tableStyleId>{21E4AEA4-8DFA-4A89-87EB-49C32662AFE0}</a:tableStyleId>
              </a:tblPr>
              <a:tblGrid>
                <a:gridCol w="1708113">
                  <a:extLst>
                    <a:ext uri="{9D8B030D-6E8A-4147-A177-3AD203B41FA5}">
                      <a16:colId xmlns:a16="http://schemas.microsoft.com/office/drawing/2014/main" val="2381957681"/>
                    </a:ext>
                  </a:extLst>
                </a:gridCol>
                <a:gridCol w="1849281">
                  <a:extLst>
                    <a:ext uri="{9D8B030D-6E8A-4147-A177-3AD203B41FA5}">
                      <a16:colId xmlns:a16="http://schemas.microsoft.com/office/drawing/2014/main" val="254046507"/>
                    </a:ext>
                  </a:extLst>
                </a:gridCol>
                <a:gridCol w="3155253">
                  <a:extLst>
                    <a:ext uri="{9D8B030D-6E8A-4147-A177-3AD203B41FA5}">
                      <a16:colId xmlns:a16="http://schemas.microsoft.com/office/drawing/2014/main" val="3431575765"/>
                    </a:ext>
                  </a:extLst>
                </a:gridCol>
                <a:gridCol w="3155253">
                  <a:extLst>
                    <a:ext uri="{9D8B030D-6E8A-4147-A177-3AD203B41FA5}">
                      <a16:colId xmlns:a16="http://schemas.microsoft.com/office/drawing/2014/main" val="423997517"/>
                    </a:ext>
                  </a:extLst>
                </a:gridCol>
              </a:tblGrid>
              <a:tr h="207814">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i="0">
                          <a:solidFill>
                            <a:schemeClr val="accent4"/>
                          </a:solidFill>
                          <a:latin typeface="Arial" panose="020B0604020202020204" pitchFamily="34" charset="0"/>
                          <a:cs typeface="Arial" panose="020B0604020202020204" pitchFamily="34" charset="0"/>
                        </a:rPr>
                        <a:t># of Eyes at Risk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a:solidFill>
                            <a:schemeClr val="accent1">
                              <a:lumMod val="60000"/>
                              <a:lumOff val="40000"/>
                            </a:schemeClr>
                          </a:solidFill>
                          <a:latin typeface="Arial" panose="020B0604020202020204" pitchFamily="34" charset="0"/>
                          <a:cs typeface="Arial" panose="020B0604020202020204" pitchFamily="34" charset="0"/>
                        </a:rPr>
                        <a:t>N = 236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kern="1200">
                          <a:solidFill>
                            <a:schemeClr val="accent1">
                              <a:lumMod val="60000"/>
                              <a:lumOff val="40000"/>
                            </a:schemeClr>
                          </a:solidFill>
                          <a:latin typeface="Arial" panose="020B0604020202020204" pitchFamily="34" charset="0"/>
                          <a:ea typeface="+mn-ea"/>
                          <a:cs typeface="Arial" panose="020B0604020202020204" pitchFamily="34" charset="0"/>
                        </a:rPr>
                        <a:t>N = 157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kern="1200">
                          <a:solidFill>
                            <a:schemeClr val="accent1">
                              <a:lumMod val="60000"/>
                              <a:lumOff val="40000"/>
                            </a:schemeClr>
                          </a:solidFill>
                          <a:latin typeface="Arial" panose="020B0604020202020204" pitchFamily="34" charset="0"/>
                          <a:ea typeface="+mn-ea"/>
                          <a:cs typeface="Arial" panose="020B0604020202020204" pitchFamily="34" charset="0"/>
                        </a:rPr>
                        <a:t>N = 132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415112"/>
                  </a:ext>
                </a:extLst>
              </a:tr>
              <a:tr h="207814">
                <a:tc vMerge="1">
                  <a:txBody>
                    <a:bodyPr/>
                    <a:lstStyle/>
                    <a:p>
                      <a:pPr algn="r"/>
                      <a:endParaRPr lang="en-US" sz="1600" b="1" i="0">
                        <a:solidFill>
                          <a:schemeClr val="accent4"/>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a:solidFill>
                            <a:srgbClr val="5B9BD5"/>
                          </a:solidFill>
                          <a:latin typeface="Arial" panose="020B0604020202020204" pitchFamily="34" charset="0"/>
                          <a:cs typeface="Arial" panose="020B0604020202020204" pitchFamily="34" charset="0"/>
                        </a:rPr>
                        <a:t>N = 240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kern="1200">
                          <a:solidFill>
                            <a:srgbClr val="5B9BD5"/>
                          </a:solidFill>
                          <a:latin typeface="Arial" panose="020B0604020202020204" pitchFamily="34" charset="0"/>
                          <a:ea typeface="+mn-ea"/>
                          <a:cs typeface="Arial" panose="020B0604020202020204" pitchFamily="34" charset="0"/>
                        </a:rPr>
                        <a:t>N = 202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kern="1200">
                          <a:solidFill>
                            <a:srgbClr val="5B9BD5"/>
                          </a:solidFill>
                          <a:latin typeface="Arial" panose="020B0604020202020204" pitchFamily="34" charset="0"/>
                          <a:ea typeface="+mn-ea"/>
                          <a:cs typeface="Arial" panose="020B0604020202020204" pitchFamily="34" charset="0"/>
                        </a:rPr>
                        <a:t>N = 156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931693"/>
                  </a:ext>
                </a:extLst>
              </a:tr>
            </a:tbl>
          </a:graphicData>
        </a:graphic>
      </p:graphicFrame>
      <p:sp>
        <p:nvSpPr>
          <p:cNvPr id="14" name="TextBox 13"/>
          <p:cNvSpPr txBox="1"/>
          <p:nvPr/>
        </p:nvSpPr>
        <p:spPr>
          <a:xfrm>
            <a:off x="5498432" y="4445871"/>
            <a:ext cx="1143000" cy="461665"/>
          </a:xfrm>
          <a:prstGeom prst="rect">
            <a:avLst/>
          </a:prstGeom>
          <a:noFill/>
        </p:spPr>
        <p:txBody>
          <a:bodyPr wrap="square" rtlCol="0">
            <a:spAutoFit/>
          </a:bodyPr>
          <a:lstStyle/>
          <a:p>
            <a:pPr algn="ctr"/>
            <a:r>
              <a:rPr lang="en-US" sz="2400" b="1">
                <a:solidFill>
                  <a:srgbClr val="5B9BD5"/>
                </a:solidFill>
              </a:rPr>
              <a:t>13%</a:t>
            </a:r>
          </a:p>
        </p:txBody>
      </p:sp>
      <p:sp>
        <p:nvSpPr>
          <p:cNvPr id="15" name="TextBox 14"/>
          <p:cNvSpPr txBox="1"/>
          <p:nvPr/>
        </p:nvSpPr>
        <p:spPr>
          <a:xfrm>
            <a:off x="5536532" y="3469104"/>
            <a:ext cx="1143000" cy="461665"/>
          </a:xfrm>
          <a:prstGeom prst="rect">
            <a:avLst/>
          </a:prstGeom>
          <a:noFill/>
        </p:spPr>
        <p:txBody>
          <a:bodyPr wrap="square" rtlCol="0">
            <a:spAutoFit/>
          </a:bodyPr>
          <a:lstStyle/>
          <a:p>
            <a:pPr algn="ctr"/>
            <a:r>
              <a:rPr lang="en-US" sz="2400" b="1">
                <a:solidFill>
                  <a:schemeClr val="accent1">
                    <a:lumMod val="60000"/>
                    <a:lumOff val="40000"/>
                  </a:schemeClr>
                </a:solidFill>
              </a:rPr>
              <a:t>28%</a:t>
            </a:r>
          </a:p>
        </p:txBody>
      </p:sp>
    </p:spTree>
    <p:extLst>
      <p:ext uri="{BB962C8B-B14F-4D97-AF65-F5344CB8AC3E}">
        <p14:creationId xmlns:p14="http://schemas.microsoft.com/office/powerpoint/2010/main" val="326983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1E34-0CAB-4321-A842-E1578DAA1C2C}"/>
              </a:ext>
            </a:extLst>
          </p:cNvPr>
          <p:cNvSpPr>
            <a:spLocks noGrp="1"/>
          </p:cNvSpPr>
          <p:nvPr>
            <p:ph type="title"/>
          </p:nvPr>
        </p:nvSpPr>
        <p:spPr>
          <a:xfrm>
            <a:off x="16881" y="46038"/>
            <a:ext cx="12192000" cy="1325563"/>
          </a:xfrm>
        </p:spPr>
        <p:txBody>
          <a:bodyPr>
            <a:normAutofit/>
          </a:bodyPr>
          <a:lstStyle/>
          <a:p>
            <a:r>
              <a:rPr lang="en-US"/>
              <a:t>Protocol V  Number of Injections </a:t>
            </a:r>
            <a:br>
              <a:rPr lang="en-US"/>
            </a:br>
            <a:r>
              <a:rPr lang="en-US"/>
              <a:t>Over 2 Years</a:t>
            </a:r>
          </a:p>
        </p:txBody>
      </p:sp>
      <p:graphicFrame>
        <p:nvGraphicFramePr>
          <p:cNvPr id="7" name="Content Placeholder 6">
            <a:extLst>
              <a:ext uri="{FF2B5EF4-FFF2-40B4-BE49-F238E27FC236}">
                <a16:creationId xmlns:a16="http://schemas.microsoft.com/office/drawing/2014/main" id="{C078995D-9953-47F2-BDFE-7846958213B5}"/>
              </a:ext>
            </a:extLst>
          </p:cNvPr>
          <p:cNvGraphicFramePr>
            <a:graphicFrameLocks noGrp="1"/>
          </p:cNvGraphicFramePr>
          <p:nvPr>
            <p:ph idx="1"/>
          </p:nvPr>
        </p:nvGraphicFramePr>
        <p:xfrm>
          <a:off x="685800" y="1371601"/>
          <a:ext cx="10515600" cy="548639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495800" y="5305516"/>
            <a:ext cx="3234162" cy="400110"/>
          </a:xfrm>
          <a:prstGeom prst="rect">
            <a:avLst/>
          </a:prstGeom>
          <a:noFill/>
        </p:spPr>
        <p:txBody>
          <a:bodyPr wrap="square" rtlCol="0">
            <a:spAutoFit/>
          </a:bodyPr>
          <a:lstStyle/>
          <a:p>
            <a:pPr algn="ctr"/>
            <a:r>
              <a:rPr lang="en-US" sz="2000" b="1">
                <a:solidFill>
                  <a:schemeClr val="accent1"/>
                </a:solidFill>
              </a:rPr>
              <a:t>Laser (N = 212)</a:t>
            </a:r>
          </a:p>
        </p:txBody>
      </p:sp>
      <p:sp>
        <p:nvSpPr>
          <p:cNvPr id="13" name="TextBox 12"/>
          <p:cNvSpPr txBox="1"/>
          <p:nvPr/>
        </p:nvSpPr>
        <p:spPr>
          <a:xfrm>
            <a:off x="7814838" y="5305516"/>
            <a:ext cx="3234162" cy="400110"/>
          </a:xfrm>
          <a:prstGeom prst="rect">
            <a:avLst/>
          </a:prstGeom>
          <a:noFill/>
        </p:spPr>
        <p:txBody>
          <a:bodyPr wrap="square" rtlCol="0">
            <a:spAutoFit/>
          </a:bodyPr>
          <a:lstStyle/>
          <a:p>
            <a:pPr algn="ctr"/>
            <a:r>
              <a:rPr lang="en-US" sz="2000" b="1">
                <a:solidFill>
                  <a:srgbClr val="5B9BD5"/>
                </a:solidFill>
              </a:rPr>
              <a:t>Observation (N = 208)</a:t>
            </a:r>
          </a:p>
        </p:txBody>
      </p:sp>
      <p:sp>
        <p:nvSpPr>
          <p:cNvPr id="14" name="TextBox 13"/>
          <p:cNvSpPr txBox="1"/>
          <p:nvPr/>
        </p:nvSpPr>
        <p:spPr>
          <a:xfrm>
            <a:off x="1185438" y="5305516"/>
            <a:ext cx="3234162" cy="400110"/>
          </a:xfrm>
          <a:prstGeom prst="rect">
            <a:avLst/>
          </a:prstGeom>
          <a:noFill/>
        </p:spPr>
        <p:txBody>
          <a:bodyPr wrap="square" rtlCol="0">
            <a:spAutoFit/>
          </a:bodyPr>
          <a:lstStyle/>
          <a:p>
            <a:pPr algn="ctr"/>
            <a:r>
              <a:rPr lang="en-US" sz="2000" b="1">
                <a:solidFill>
                  <a:schemeClr val="accent6"/>
                </a:solidFill>
              </a:rPr>
              <a:t>Aflibercept (N = 205)</a:t>
            </a:r>
          </a:p>
        </p:txBody>
      </p:sp>
      <p:sp>
        <p:nvSpPr>
          <p:cNvPr id="8" name="TextBox 7"/>
          <p:cNvSpPr txBox="1"/>
          <p:nvPr/>
        </p:nvSpPr>
        <p:spPr>
          <a:xfrm>
            <a:off x="80160" y="6474890"/>
            <a:ext cx="2881865" cy="369332"/>
          </a:xfrm>
          <a:prstGeom prst="rect">
            <a:avLst/>
          </a:prstGeom>
          <a:noFill/>
        </p:spPr>
        <p:txBody>
          <a:bodyPr wrap="square" rtlCol="0">
            <a:spAutoFit/>
          </a:bodyPr>
          <a:lstStyle/>
          <a:p>
            <a:r>
              <a:rPr lang="en-US" b="1">
                <a:solidFill>
                  <a:srgbClr val="FFFFFF"/>
                </a:solidFill>
              </a:rPr>
              <a:t>* 2-year completers only </a:t>
            </a:r>
          </a:p>
        </p:txBody>
      </p:sp>
    </p:spTree>
    <p:extLst>
      <p:ext uri="{BB962C8B-B14F-4D97-AF65-F5344CB8AC3E}">
        <p14:creationId xmlns:p14="http://schemas.microsoft.com/office/powerpoint/2010/main" val="26581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6918-C551-A068-87E6-5131DD0C68A9}"/>
              </a:ext>
            </a:extLst>
          </p:cNvPr>
          <p:cNvSpPr>
            <a:spLocks noGrp="1"/>
          </p:cNvSpPr>
          <p:nvPr>
            <p:ph type="title"/>
          </p:nvPr>
        </p:nvSpPr>
        <p:spPr/>
        <p:txBody>
          <a:bodyPr/>
          <a:lstStyle/>
          <a:p>
            <a:r>
              <a:rPr lang="en-US"/>
              <a:t>Other Financial Relationships</a:t>
            </a:r>
          </a:p>
        </p:txBody>
      </p:sp>
      <p:graphicFrame>
        <p:nvGraphicFramePr>
          <p:cNvPr id="7" name="Content Placeholder 6">
            <a:extLst>
              <a:ext uri="{FF2B5EF4-FFF2-40B4-BE49-F238E27FC236}">
                <a16:creationId xmlns:a16="http://schemas.microsoft.com/office/drawing/2014/main" id="{162571CB-C04C-BABF-D72E-A22D8EE7E65E}"/>
              </a:ext>
            </a:extLst>
          </p:cNvPr>
          <p:cNvGraphicFramePr>
            <a:graphicFrameLocks noGrp="1"/>
          </p:cNvGraphicFramePr>
          <p:nvPr>
            <p:ph idx="1"/>
          </p:nvPr>
        </p:nvGraphicFramePr>
        <p:xfrm>
          <a:off x="969168" y="1219200"/>
          <a:ext cx="10253664" cy="5517968"/>
        </p:xfrm>
        <a:graphic>
          <a:graphicData uri="http://schemas.openxmlformats.org/drawingml/2006/table">
            <a:tbl>
              <a:tblPr>
                <a:tableStyleId>{5C22544A-7EE6-4342-B048-85BDC9FD1C3A}</a:tableStyleId>
              </a:tblPr>
              <a:tblGrid>
                <a:gridCol w="3417888">
                  <a:extLst>
                    <a:ext uri="{9D8B030D-6E8A-4147-A177-3AD203B41FA5}">
                      <a16:colId xmlns:a16="http://schemas.microsoft.com/office/drawing/2014/main" val="1934860041"/>
                    </a:ext>
                  </a:extLst>
                </a:gridCol>
                <a:gridCol w="3417888">
                  <a:extLst>
                    <a:ext uri="{9D8B030D-6E8A-4147-A177-3AD203B41FA5}">
                      <a16:colId xmlns:a16="http://schemas.microsoft.com/office/drawing/2014/main" val="1694632699"/>
                    </a:ext>
                  </a:extLst>
                </a:gridCol>
                <a:gridCol w="3417888">
                  <a:extLst>
                    <a:ext uri="{9D8B030D-6E8A-4147-A177-3AD203B41FA5}">
                      <a16:colId xmlns:a16="http://schemas.microsoft.com/office/drawing/2014/main" val="450005113"/>
                    </a:ext>
                  </a:extLst>
                </a:gridCol>
              </a:tblGrid>
              <a:tr h="541564">
                <a:tc>
                  <a:txBody>
                    <a:bodyPr/>
                    <a:lstStyle/>
                    <a:p>
                      <a:pPr algn="ctr" fontAlgn="ctr"/>
                      <a:r>
                        <a:rPr lang="en-US" sz="2800" b="1" u="none" strike="noStrike">
                          <a:solidFill>
                            <a:schemeClr val="tx1">
                              <a:lumMod val="95000"/>
                            </a:schemeClr>
                          </a:solidFill>
                          <a:effectLst/>
                          <a:latin typeface="Arial" panose="020B0604020202020204" pitchFamily="34" charset="0"/>
                          <a:cs typeface="Arial" panose="020B0604020202020204" pitchFamily="34" charset="0"/>
                        </a:rPr>
                        <a:t>Entity</a:t>
                      </a:r>
                      <a:endParaRPr lang="en-US" sz="28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tc>
                  <a:txBody>
                    <a:bodyPr/>
                    <a:lstStyle/>
                    <a:p>
                      <a:pPr algn="ctr" fontAlgn="ctr"/>
                      <a:r>
                        <a:rPr lang="en-US" sz="2800" b="1" i="0" u="none" strike="noStrike">
                          <a:solidFill>
                            <a:schemeClr val="tx1">
                              <a:lumMod val="95000"/>
                            </a:schemeClr>
                          </a:solidFill>
                          <a:effectLst/>
                          <a:latin typeface="Arial" panose="020B0604020202020204" pitchFamily="34" charset="0"/>
                          <a:cs typeface="Arial" panose="020B0604020202020204" pitchFamily="34" charset="0"/>
                        </a:rPr>
                        <a:t>Type of Funding</a:t>
                      </a:r>
                    </a:p>
                  </a:txBody>
                  <a:tcPr marL="7620" marR="7620" marT="7620" marB="0" anchor="ctr">
                    <a:solidFill>
                      <a:schemeClr val="tx1">
                        <a:lumMod val="50000"/>
                      </a:schemeClr>
                    </a:solidFill>
                  </a:tcPr>
                </a:tc>
                <a:tc>
                  <a:txBody>
                    <a:bodyPr/>
                    <a:lstStyle/>
                    <a:p>
                      <a:pPr algn="ctr" fontAlgn="ctr"/>
                      <a:r>
                        <a:rPr lang="en-US" sz="2800" b="1" u="none" strike="noStrike">
                          <a:solidFill>
                            <a:schemeClr val="tx1">
                              <a:lumMod val="95000"/>
                            </a:schemeClr>
                          </a:solidFill>
                          <a:effectLst/>
                          <a:latin typeface="Arial" panose="020B0604020202020204" pitchFamily="34" charset="0"/>
                          <a:cs typeface="Arial" panose="020B0604020202020204" pitchFamily="34" charset="0"/>
                        </a:rPr>
                        <a:t>Protocol</a:t>
                      </a:r>
                      <a:endParaRPr lang="en-US" sz="28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extLst>
                  <a:ext uri="{0D108BD9-81ED-4DB2-BD59-A6C34878D82A}">
                    <a16:rowId xmlns:a16="http://schemas.microsoft.com/office/drawing/2014/main" val="1601835004"/>
                  </a:ext>
                </a:extLst>
              </a:tr>
              <a:tr h="541564">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Breakthrough T1D Foundation </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AN, AA, W, AE, AF</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308398526"/>
                  </a:ext>
                </a:extLst>
              </a:tr>
              <a:tr h="541564">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Helmsley Charitable Trust Foundation</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AF</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798008825"/>
                  </a:ext>
                </a:extLst>
              </a:tr>
              <a:tr h="541564">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Roche/Genentech</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pt-BR" sz="2400" b="1" u="none" strike="noStrike">
                          <a:solidFill>
                            <a:schemeClr val="tx1">
                              <a:lumMod val="95000"/>
                            </a:schemeClr>
                          </a:solidFill>
                          <a:effectLst/>
                          <a:latin typeface="Arial" panose="020B0604020202020204" pitchFamily="34" charset="0"/>
                          <a:cs typeface="Arial" panose="020B0604020202020204" pitchFamily="34" charset="0"/>
                        </a:rPr>
                        <a:t>AF, AO, AL, AP</a:t>
                      </a:r>
                      <a:endParaRPr lang="pt-BR"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4057864053"/>
                  </a:ext>
                </a:extLst>
              </a:tr>
              <a:tr h="541564">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Notal</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Supplies (Devices) </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AO</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3842023258"/>
                  </a:ext>
                </a:extLst>
              </a:tr>
              <a:tr h="541564">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Alimera</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AL</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411196013"/>
                  </a:ext>
                </a:extLst>
              </a:tr>
              <a:tr h="541564">
                <a:tc>
                  <a:txBody>
                    <a:bodyPr/>
                    <a:lstStyle/>
                    <a:p>
                      <a:pPr algn="ctr" fontAlgn="ctr"/>
                      <a:r>
                        <a:rPr lang="en-US" sz="2400" b="1" u="none" strike="noStrike" err="1">
                          <a:solidFill>
                            <a:schemeClr val="tx1">
                              <a:lumMod val="95000"/>
                            </a:schemeClr>
                          </a:solidFill>
                          <a:effectLst/>
                          <a:latin typeface="Arial" panose="020B0604020202020204" pitchFamily="34" charset="0"/>
                          <a:cs typeface="Arial" panose="020B0604020202020204" pitchFamily="34" charset="0"/>
                        </a:rPr>
                        <a:t>InflammX</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AN</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1586012495"/>
                  </a:ext>
                </a:extLst>
              </a:tr>
              <a:tr h="541564">
                <a:tc>
                  <a:txBody>
                    <a:bodyPr/>
                    <a:lstStyle/>
                    <a:p>
                      <a:pPr algn="ctr" fontAlgn="ctr"/>
                      <a:r>
                        <a:rPr lang="en-US" sz="2400" b="1" i="0" u="none" strike="noStrike">
                          <a:solidFill>
                            <a:schemeClr val="tx1">
                              <a:lumMod val="95000"/>
                            </a:schemeClr>
                          </a:solidFill>
                          <a:effectLst/>
                          <a:latin typeface="Arial" panose="020B0604020202020204" pitchFamily="34" charset="0"/>
                          <a:cs typeface="Arial" panose="020B0604020202020204" pitchFamily="34" charset="0"/>
                        </a:rPr>
                        <a:t>Regeneron</a:t>
                      </a:r>
                    </a:p>
                  </a:txBody>
                  <a:tcPr marL="7620" marR="7620" marT="7620" marB="0" anchor="ctr">
                    <a:solidFill>
                      <a:schemeClr val="bg1"/>
                    </a:solidFill>
                  </a:tcPr>
                </a:tc>
                <a:tc>
                  <a:txBody>
                    <a:bodyPr/>
                    <a:lstStyle/>
                    <a:p>
                      <a:pPr algn="ctr" fontAlgn="ctr"/>
                      <a:r>
                        <a:rPr lang="en-US" sz="2400" b="1" i="0" u="none" strike="noStrike">
                          <a:solidFill>
                            <a:schemeClr val="tx1">
                              <a:lumMod val="95000"/>
                            </a:schemeClr>
                          </a:solidFill>
                          <a:effectLst/>
                          <a:latin typeface="Arial" panose="020B0604020202020204" pitchFamily="34" charset="0"/>
                          <a:cs typeface="Arial" panose="020B0604020202020204" pitchFamily="34" charset="0"/>
                        </a:rPr>
                        <a:t>DNA Sequencing, Statistical Analysis</a:t>
                      </a:r>
                    </a:p>
                  </a:txBody>
                  <a:tcPr marL="7620" marR="7620" marT="7620" marB="0" anchor="ctr">
                    <a:solidFill>
                      <a:schemeClr val="bg1"/>
                    </a:solidFill>
                  </a:tcPr>
                </a:tc>
                <a:tc>
                  <a:txBody>
                    <a:bodyPr/>
                    <a:lstStyle/>
                    <a:p>
                      <a:pPr algn="ctr" fontAlgn="ctr"/>
                      <a:r>
                        <a:rPr lang="en-US" sz="2400" b="1" i="0" u="none" strike="noStrike">
                          <a:solidFill>
                            <a:schemeClr val="tx1">
                              <a:lumMod val="95000"/>
                            </a:schemeClr>
                          </a:solidFill>
                          <a:effectLst/>
                          <a:latin typeface="Arial" panose="020B0604020202020204" pitchFamily="34" charset="0"/>
                          <a:cs typeface="Arial" panose="020B0604020202020204" pitchFamily="34" charset="0"/>
                        </a:rPr>
                        <a:t>Genetics</a:t>
                      </a:r>
                    </a:p>
                  </a:txBody>
                  <a:tcPr marL="7620" marR="7620" marT="7620" marB="0" anchor="ctr">
                    <a:solidFill>
                      <a:schemeClr val="bg1"/>
                    </a:solidFill>
                  </a:tcPr>
                </a:tc>
                <a:extLst>
                  <a:ext uri="{0D108BD9-81ED-4DB2-BD59-A6C34878D82A}">
                    <a16:rowId xmlns:a16="http://schemas.microsoft.com/office/drawing/2014/main" val="2917266985"/>
                  </a:ext>
                </a:extLst>
              </a:tr>
            </a:tbl>
          </a:graphicData>
        </a:graphic>
      </p:graphicFrame>
    </p:spTree>
    <p:extLst>
      <p:ext uri="{BB962C8B-B14F-4D97-AF65-F5344CB8AC3E}">
        <p14:creationId xmlns:p14="http://schemas.microsoft.com/office/powerpoint/2010/main" val="31012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887200" cy="1325563"/>
          </a:xfrm>
        </p:spPr>
        <p:txBody>
          <a:bodyPr>
            <a:normAutofit/>
          </a:bodyPr>
          <a:lstStyle/>
          <a:p>
            <a:r>
              <a:rPr lang="en-US"/>
              <a:t>Protocol V Conclusion  </a:t>
            </a:r>
          </a:p>
        </p:txBody>
      </p:sp>
      <p:sp>
        <p:nvSpPr>
          <p:cNvPr id="3" name="Content Placeholder 2"/>
          <p:cNvSpPr>
            <a:spLocks noGrp="1"/>
          </p:cNvSpPr>
          <p:nvPr>
            <p:ph idx="1"/>
          </p:nvPr>
        </p:nvSpPr>
        <p:spPr>
          <a:xfrm>
            <a:off x="609600" y="1325563"/>
            <a:ext cx="10972800" cy="4953000"/>
          </a:xfrm>
        </p:spPr>
        <p:txBody>
          <a:bodyPr>
            <a:noAutofit/>
          </a:bodyPr>
          <a:lstStyle/>
          <a:p>
            <a:pPr>
              <a:lnSpc>
                <a:spcPct val="100000"/>
              </a:lnSpc>
              <a:spcBef>
                <a:spcPts val="1200"/>
              </a:spcBef>
              <a:spcAft>
                <a:spcPts val="1200"/>
              </a:spcAft>
            </a:pPr>
            <a:r>
              <a:rPr lang="en-US" sz="2800" dirty="0"/>
              <a:t>Among eyes with CI-DME and good VA, no significant difference in VA loss at 2 years whether eyes were initially managed with aflibercept, or with laser photocoagulation or </a:t>
            </a:r>
            <a:r>
              <a:rPr lang="en-US" dirty="0"/>
              <a:t>observation and given aflibercept only if VA worsened.</a:t>
            </a:r>
          </a:p>
          <a:p>
            <a:pPr>
              <a:lnSpc>
                <a:spcPct val="100000"/>
              </a:lnSpc>
              <a:spcBef>
                <a:spcPts val="1200"/>
              </a:spcBef>
              <a:spcAft>
                <a:spcPts val="1200"/>
              </a:spcAft>
            </a:pPr>
            <a:r>
              <a:rPr lang="en-US" sz="2800" dirty="0"/>
              <a:t>Majority of eyes in laser group (~3/4) and observation group (~2/3) did not receive aflibercept during study</a:t>
            </a:r>
          </a:p>
          <a:p>
            <a:pPr>
              <a:lnSpc>
                <a:spcPct val="100000"/>
              </a:lnSpc>
              <a:spcBef>
                <a:spcPts val="1200"/>
              </a:spcBef>
              <a:spcAft>
                <a:spcPts val="1200"/>
              </a:spcAft>
            </a:pPr>
            <a:endParaRPr lang="en-US" sz="2800" dirty="0"/>
          </a:p>
        </p:txBody>
      </p:sp>
      <p:sp>
        <p:nvSpPr>
          <p:cNvPr id="19" name="TextBox 18">
            <a:extLst>
              <a:ext uri="{FF2B5EF4-FFF2-40B4-BE49-F238E27FC236}">
                <a16:creationId xmlns:a16="http://schemas.microsoft.com/office/drawing/2014/main" id="{AA788E7A-89D2-298A-C769-4C1C2AD4EA2C}"/>
              </a:ext>
            </a:extLst>
          </p:cNvPr>
          <p:cNvSpPr txBox="1"/>
          <p:nvPr/>
        </p:nvSpPr>
        <p:spPr>
          <a:xfrm>
            <a:off x="1806766" y="4494883"/>
            <a:ext cx="8835188" cy="1873652"/>
          </a:xfrm>
          <a:prstGeom prst="rect">
            <a:avLst/>
          </a:prstGeom>
          <a:solidFill>
            <a:schemeClr val="accent2"/>
          </a:solidFill>
          <a:ln w="76200">
            <a:solidFill>
              <a:schemeClr val="tx1">
                <a:lumMod val="65000"/>
              </a:schemeClr>
            </a:solidFill>
          </a:ln>
        </p:spPr>
        <p:txBody>
          <a:bodyPr vert="horz" wrap="square" lIns="91440" tIns="45720" rIns="91440" bIns="45720" rtlCol="0">
            <a:noAutofit/>
          </a:bodyPr>
          <a:lstStyle>
            <a:lvl1pPr indent="0" algn="ctr" eaLnBrk="0" hangingPunct="0">
              <a:lnSpc>
                <a:spcPct val="100000"/>
              </a:lnSpc>
              <a:spcBef>
                <a:spcPts val="0"/>
              </a:spcBef>
              <a:buClrTx/>
              <a:buFont typeface="Wingdings" panose="05000000000000000000" pitchFamily="2" charset="2"/>
              <a:buNone/>
              <a:defRPr lang="en-US" sz="2400" b="1" dirty="0" smtClean="0">
                <a:solidFill>
                  <a:schemeClr val="bg2"/>
                </a:solidFill>
                <a:effectLst/>
                <a:latin typeface="Arial"/>
              </a:defRPr>
            </a:lvl1pPr>
            <a:lvl2pPr marL="685800" indent="-254794" defTabSz="685800">
              <a:lnSpc>
                <a:spcPct val="120000"/>
              </a:lnSpc>
              <a:spcBef>
                <a:spcPts val="375"/>
              </a:spcBef>
              <a:buClr>
                <a:srgbClr val="FFC000"/>
              </a:buClr>
              <a:buFont typeface="Wingdings" panose="05000000000000000000" pitchFamily="2" charset="2"/>
              <a:buChar char="§"/>
              <a:defRPr lang="en-US" sz="2400" b="1" dirty="0" smtClean="0">
                <a:solidFill>
                  <a:schemeClr val="tx1">
                    <a:tint val="75000"/>
                  </a:schemeClr>
                </a:solidFill>
                <a:effectLst/>
                <a:latin typeface="Arial" panose="020B0604020202020204" pitchFamily="34" charset="0"/>
                <a:cs typeface="Arial" panose="020B0604020202020204" pitchFamily="34" charset="0"/>
              </a:defRPr>
            </a:lvl2pPr>
            <a:lvl3pPr marL="857250" indent="-171450" defTabSz="685800">
              <a:lnSpc>
                <a:spcPct val="120000"/>
              </a:lnSpc>
              <a:spcBef>
                <a:spcPts val="375"/>
              </a:spcBef>
              <a:buClr>
                <a:srgbClr val="FFC000"/>
              </a:buClr>
              <a:buFont typeface="Arial" panose="020B0604020202020204" pitchFamily="34" charset="0"/>
              <a:buChar char="•"/>
              <a:defRPr lang="en-US" sz="2400" b="1" dirty="0" smtClean="0">
                <a:solidFill>
                  <a:schemeClr val="tx1">
                    <a:tint val="75000"/>
                  </a:schemeClr>
                </a:solidFill>
                <a:effectLst/>
                <a:latin typeface="Arial" panose="020B0604020202020204" pitchFamily="34" charset="0"/>
                <a:cs typeface="Arial" panose="020B0604020202020204" pitchFamily="34" charset="0"/>
              </a:defRPr>
            </a:lvl3pPr>
            <a:lvl4pPr marL="1200150" indent="-171450" defTabSz="685800">
              <a:lnSpc>
                <a:spcPct val="120000"/>
              </a:lnSpc>
              <a:spcBef>
                <a:spcPts val="375"/>
              </a:spcBef>
              <a:buClr>
                <a:srgbClr val="FFC000"/>
              </a:buClr>
              <a:buFont typeface="Arial" panose="020B0604020202020204" pitchFamily="34" charset="0"/>
              <a:buChar char="•"/>
              <a:defRPr lang="en-US" sz="2400" b="1" dirty="0" smtClean="0">
                <a:solidFill>
                  <a:schemeClr val="tx1">
                    <a:tint val="75000"/>
                  </a:schemeClr>
                </a:solidFill>
                <a:effectLst/>
                <a:latin typeface="Arial" panose="020B0604020202020204" pitchFamily="34" charset="0"/>
                <a:cs typeface="Arial" panose="020B0604020202020204" pitchFamily="34" charset="0"/>
              </a:defRPr>
            </a:lvl4pPr>
            <a:lvl5pPr marL="1543050" indent="-171450" defTabSz="685800">
              <a:lnSpc>
                <a:spcPct val="120000"/>
              </a:lnSpc>
              <a:spcBef>
                <a:spcPts val="375"/>
              </a:spcBef>
              <a:buClr>
                <a:srgbClr val="FFC000"/>
              </a:buClr>
              <a:buFont typeface="Arial" panose="020B0604020202020204" pitchFamily="34" charset="0"/>
              <a:buChar char="•"/>
              <a:defRPr lang="en-US" sz="2400" b="1" dirty="0">
                <a:solidFill>
                  <a:schemeClr val="tx1">
                    <a:tint val="75000"/>
                  </a:schemeClr>
                </a:solidFill>
                <a:effectLst/>
                <a:latin typeface="Arial" panose="020B0604020202020204" pitchFamily="34" charset="0"/>
                <a:cs typeface="Arial" panose="020B0604020202020204" pitchFamily="34" charset="0"/>
              </a:defRPr>
            </a:lvl5pPr>
            <a:lvl6pPr marL="1885950" indent="-171450" defTabSz="685800">
              <a:lnSpc>
                <a:spcPct val="120000"/>
              </a:lnSpc>
              <a:spcBef>
                <a:spcPts val="375"/>
              </a:spcBef>
              <a:buFont typeface="Arial" panose="020B0604020202020204" pitchFamily="34" charset="0"/>
              <a:buChar char="•"/>
              <a:defRPr sz="900">
                <a:effectLst>
                  <a:outerShdw blurRad="50800" dist="38100" dir="2700000" algn="tl" rotWithShape="0">
                    <a:srgbClr val="000000">
                      <a:alpha val="48000"/>
                    </a:srgbClr>
                  </a:outerShdw>
                </a:effectLst>
              </a:defRPr>
            </a:lvl6pPr>
            <a:lvl7pPr marL="2228850" indent="-171450" defTabSz="685800">
              <a:lnSpc>
                <a:spcPct val="120000"/>
              </a:lnSpc>
              <a:spcBef>
                <a:spcPts val="375"/>
              </a:spcBef>
              <a:buFont typeface="Arial" panose="020B0604020202020204" pitchFamily="34" charset="0"/>
              <a:buChar char="•"/>
              <a:defRPr sz="900">
                <a:effectLst>
                  <a:outerShdw blurRad="50800" dist="38100" dir="2700000" algn="tl" rotWithShape="0">
                    <a:srgbClr val="000000">
                      <a:alpha val="48000"/>
                    </a:srgbClr>
                  </a:outerShdw>
                </a:effectLst>
              </a:defRPr>
            </a:lvl7pPr>
            <a:lvl8pPr marL="2571750" indent="-171450" defTabSz="685800">
              <a:lnSpc>
                <a:spcPct val="120000"/>
              </a:lnSpc>
              <a:spcBef>
                <a:spcPts val="375"/>
              </a:spcBef>
              <a:buFont typeface="Arial" panose="020B0604020202020204" pitchFamily="34" charset="0"/>
              <a:buChar char="•"/>
              <a:defRPr sz="900">
                <a:effectLst>
                  <a:outerShdw blurRad="50800" dist="38100" dir="2700000" algn="tl" rotWithShape="0">
                    <a:srgbClr val="000000">
                      <a:alpha val="48000"/>
                    </a:srgbClr>
                  </a:outerShdw>
                </a:effectLst>
              </a:defRPr>
            </a:lvl8pPr>
            <a:lvl9pPr marL="2914650" indent="-171450" defTabSz="685800">
              <a:lnSpc>
                <a:spcPct val="120000"/>
              </a:lnSpc>
              <a:spcBef>
                <a:spcPts val="375"/>
              </a:spcBef>
              <a:buFont typeface="Arial" panose="020B0604020202020204" pitchFamily="34" charset="0"/>
              <a:buChar char="•"/>
              <a:defRPr sz="900">
                <a:effectLst>
                  <a:outerShdw blurRad="50800" dist="38100" dir="2700000" algn="tl" rotWithShape="0">
                    <a:srgbClr val="000000">
                      <a:alpha val="48000"/>
                    </a:srgbClr>
                  </a:outerShdw>
                </a:effectLst>
              </a:defRPr>
            </a:lvl9pPr>
          </a:lstStyle>
          <a:p>
            <a:r>
              <a:rPr lang="en-US" sz="2800" dirty="0"/>
              <a:t>Given the costs and risk associated with interventions, observation without treatment unless VA worsens may be a reasonable strategy for these eyes. </a:t>
            </a:r>
          </a:p>
        </p:txBody>
      </p:sp>
    </p:spTree>
    <p:extLst>
      <p:ext uri="{BB962C8B-B14F-4D97-AF65-F5344CB8AC3E}">
        <p14:creationId xmlns:p14="http://schemas.microsoft.com/office/powerpoint/2010/main" val="24057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 name="TextBox 1">
            <a:extLst>
              <a:ext uri="{FF2B5EF4-FFF2-40B4-BE49-F238E27FC236}">
                <a16:creationId xmlns:a16="http://schemas.microsoft.com/office/drawing/2014/main" id="{4E702E6E-9F14-6ACA-3AFB-E7A2238E4FDA}"/>
              </a:ext>
            </a:extLst>
          </p:cNvPr>
          <p:cNvSpPr txBox="1"/>
          <p:nvPr/>
        </p:nvSpPr>
        <p:spPr>
          <a:xfrm>
            <a:off x="238125" y="445806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AC </a:t>
            </a:r>
          </a:p>
        </p:txBody>
      </p:sp>
      <p:grpSp>
        <p:nvGrpSpPr>
          <p:cNvPr id="10" name="Group 9">
            <a:extLst>
              <a:ext uri="{FF2B5EF4-FFF2-40B4-BE49-F238E27FC236}">
                <a16:creationId xmlns:a16="http://schemas.microsoft.com/office/drawing/2014/main" id="{9C9EDA7A-BB08-99F4-28B3-344D6DE6B76C}"/>
              </a:ext>
            </a:extLst>
          </p:cNvPr>
          <p:cNvGrpSpPr/>
          <p:nvPr/>
        </p:nvGrpSpPr>
        <p:grpSpPr>
          <a:xfrm>
            <a:off x="-13000340" y="2679412"/>
            <a:ext cx="18298054" cy="749533"/>
            <a:chOff x="1886725" y="2679413"/>
            <a:chExt cx="15144851" cy="593698"/>
          </a:xfrm>
        </p:grpSpPr>
        <p:sp>
          <p:nvSpPr>
            <p:cNvPr id="11" name="TextBox 10">
              <a:extLst>
                <a:ext uri="{FF2B5EF4-FFF2-40B4-BE49-F238E27FC236}">
                  <a16:creationId xmlns:a16="http://schemas.microsoft.com/office/drawing/2014/main" id="{DDEB2DC5-FB88-16E2-7D71-5E985D51C451}"/>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12" name="TextBox 11">
              <a:extLst>
                <a:ext uri="{FF2B5EF4-FFF2-40B4-BE49-F238E27FC236}">
                  <a16:creationId xmlns:a16="http://schemas.microsoft.com/office/drawing/2014/main" id="{A5F224F8-5180-EC42-A592-87F9A9113B16}"/>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13" name="TextBox 12">
              <a:extLst>
                <a:ext uri="{FF2B5EF4-FFF2-40B4-BE49-F238E27FC236}">
                  <a16:creationId xmlns:a16="http://schemas.microsoft.com/office/drawing/2014/main" id="{7ADF67EE-0F7B-2053-0A22-66E47B22B06B}"/>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4" name="TextBox 13">
              <a:extLst>
                <a:ext uri="{FF2B5EF4-FFF2-40B4-BE49-F238E27FC236}">
                  <a16:creationId xmlns:a16="http://schemas.microsoft.com/office/drawing/2014/main" id="{62452FB0-3BB1-CA6B-B6B2-376BAEC20851}"/>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5" name="TextBox 14">
              <a:extLst>
                <a:ext uri="{FF2B5EF4-FFF2-40B4-BE49-F238E27FC236}">
                  <a16:creationId xmlns:a16="http://schemas.microsoft.com/office/drawing/2014/main" id="{DD30F6B9-A181-DB6B-42A6-F25E06A54569}"/>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23" name="TextBox 22">
              <a:extLst>
                <a:ext uri="{FF2B5EF4-FFF2-40B4-BE49-F238E27FC236}">
                  <a16:creationId xmlns:a16="http://schemas.microsoft.com/office/drawing/2014/main" id="{E6A80438-2703-73DB-8222-46D2DD47B224}"/>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4" name="TextBox 23">
              <a:extLst>
                <a:ext uri="{FF2B5EF4-FFF2-40B4-BE49-F238E27FC236}">
                  <a16:creationId xmlns:a16="http://schemas.microsoft.com/office/drawing/2014/main" id="{33173DED-ACCE-AB5A-D625-DDF043A8EF06}"/>
                </a:ext>
              </a:extLst>
            </p:cNvPr>
            <p:cNvSpPr txBox="1"/>
            <p:nvPr/>
          </p:nvSpPr>
          <p:spPr>
            <a:xfrm>
              <a:off x="12934422" y="2740203"/>
              <a:ext cx="1097280" cy="463195"/>
            </a:xfrm>
            <a:prstGeom prst="rect">
              <a:avLst/>
            </a:prstGeom>
            <a:noFill/>
          </p:spPr>
          <p:txBody>
            <a:bodyPr wrap="square" rtlCol="0" anchor="ctr">
              <a:spAutoFit/>
            </a:bodyPr>
            <a:lstStyle/>
            <a:p>
              <a:pPr>
                <a:defRPr/>
              </a:pPr>
              <a:r>
                <a:rPr lang="en-US" sz="3200" b="1">
                  <a:solidFill>
                    <a:srgbClr val="FFC000">
                      <a:lumMod val="60000"/>
                      <a:lumOff val="40000"/>
                    </a:srgbClr>
                  </a:solidFill>
                  <a:latin typeface="Arial"/>
                </a:rPr>
                <a:t>2023</a:t>
              </a:r>
            </a:p>
          </p:txBody>
        </p:sp>
        <p:sp>
          <p:nvSpPr>
            <p:cNvPr id="25" name="TextBox 24">
              <a:extLst>
                <a:ext uri="{FF2B5EF4-FFF2-40B4-BE49-F238E27FC236}">
                  <a16:creationId xmlns:a16="http://schemas.microsoft.com/office/drawing/2014/main" id="{F5A86445-AD54-DB6A-3E3C-B73B0DB9ACE4}"/>
                </a:ext>
              </a:extLst>
            </p:cNvPr>
            <p:cNvSpPr txBox="1"/>
            <p:nvPr/>
          </p:nvSpPr>
          <p:spPr>
            <a:xfrm>
              <a:off x="14434359" y="2740203"/>
              <a:ext cx="1097280" cy="46319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2024</a:t>
              </a:r>
            </a:p>
          </p:txBody>
        </p:sp>
        <p:sp>
          <p:nvSpPr>
            <p:cNvPr id="26" name="TextBox 25">
              <a:extLst>
                <a:ext uri="{FF2B5EF4-FFF2-40B4-BE49-F238E27FC236}">
                  <a16:creationId xmlns:a16="http://schemas.microsoft.com/office/drawing/2014/main" id="{73D4079A-D218-012A-7B30-0C80CB7E4F55}"/>
                </a:ext>
              </a:extLst>
            </p:cNvPr>
            <p:cNvSpPr txBox="1"/>
            <p:nvPr/>
          </p:nvSpPr>
          <p:spPr>
            <a:xfrm>
              <a:off x="15934296" y="2740203"/>
              <a:ext cx="1097280" cy="463195"/>
            </a:xfrm>
            <a:prstGeom prst="rect">
              <a:avLst/>
            </a:prstGeom>
            <a:noFill/>
          </p:spPr>
          <p:txBody>
            <a:bodyPr wrap="square" rtlCol="0" anchor="ctr">
              <a:spAutoFit/>
            </a:bodyPr>
            <a:lstStyle/>
            <a:p>
              <a:pPr>
                <a:defRPr/>
              </a:pPr>
              <a:r>
                <a:rPr lang="en-US" sz="3200">
                  <a:solidFill>
                    <a:prstClr val="white"/>
                  </a:solidFill>
                  <a:latin typeface="Arial"/>
                </a:rPr>
                <a:t>2025</a:t>
              </a:r>
            </a:p>
          </p:txBody>
        </p:sp>
      </p:grpSp>
      <p:sp>
        <p:nvSpPr>
          <p:cNvPr id="5" name="TextBox 4">
            <a:extLst>
              <a:ext uri="{FF2B5EF4-FFF2-40B4-BE49-F238E27FC236}">
                <a16:creationId xmlns:a16="http://schemas.microsoft.com/office/drawing/2014/main" id="{F9EEF15E-A813-982A-9DFC-5E84C9607E29}"/>
              </a:ext>
            </a:extLst>
          </p:cNvPr>
          <p:cNvSpPr txBox="1"/>
          <p:nvPr/>
        </p:nvSpPr>
        <p:spPr>
          <a:xfrm>
            <a:off x="2981325" y="4343400"/>
            <a:ext cx="8630485" cy="1938992"/>
          </a:xfrm>
          <a:prstGeom prst="rect">
            <a:avLst/>
          </a:prstGeom>
          <a:noFill/>
        </p:spPr>
        <p:txBody>
          <a:bodyPr wrap="square">
            <a:spAutoFit/>
          </a:bodyPr>
          <a:lstStyle/>
          <a:p>
            <a:r>
              <a:rPr lang="en-US" sz="2000" b="0" i="0">
                <a:effectLst/>
                <a:latin typeface="Antic"/>
              </a:rPr>
              <a:t>Baker CW, Glassman AR, Beaulieu WT, Antoszyk AN, Browning DJ, Chalam KV, Grover S, Jampol LM, Jhaveri CD, Melia M, Stockdale CR, Martin DF, Sun JK; DRCR Retina Network. </a:t>
            </a:r>
            <a:r>
              <a:rPr lang="en-US" sz="2000" b="1" i="0">
                <a:effectLst/>
                <a:latin typeface="Antic"/>
              </a:rPr>
              <a:t>Effect of Initial Management With Aflibercept vs Laser Photocoagulation vs Observation on Vision Loss Among Patients With Diabetic Macular Edema Involving the Center of the Macula and Good Visual Acuity: A Randomized Clinical Trial. </a:t>
            </a:r>
            <a:r>
              <a:rPr lang="en-US" sz="2000" b="0" i="0">
                <a:effectLst/>
                <a:latin typeface="Antic"/>
              </a:rPr>
              <a:t>JAMA. 2019 May 21;321(19):1880-1894</a:t>
            </a:r>
            <a:endParaRPr lang="en-US" sz="2000"/>
          </a:p>
        </p:txBody>
      </p:sp>
    </p:spTree>
    <p:extLst>
      <p:ext uri="{BB962C8B-B14F-4D97-AF65-F5344CB8AC3E}">
        <p14:creationId xmlns:p14="http://schemas.microsoft.com/office/powerpoint/2010/main" val="373723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A8286B3-C0B2-62F5-BDAA-274901ADFFC8}"/>
              </a:ext>
            </a:extLst>
          </p:cNvPr>
          <p:cNvGraphicFramePr>
            <a:graphicFrameLocks noGrp="1"/>
          </p:cNvGraphicFramePr>
          <p:nvPr>
            <p:ph idx="1"/>
          </p:nvPr>
        </p:nvGraphicFramePr>
        <p:xfrm>
          <a:off x="752475" y="2040145"/>
          <a:ext cx="10353675" cy="428288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CF9757EB-B227-45DD-BABB-8FF85362BFB8}"/>
              </a:ext>
            </a:extLst>
          </p:cNvPr>
          <p:cNvSpPr txBox="1">
            <a:spLocks/>
          </p:cNvSpPr>
          <p:nvPr/>
        </p:nvSpPr>
        <p:spPr>
          <a:xfrm>
            <a:off x="838200" y="122237"/>
            <a:ext cx="105156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a:defRPr/>
            </a:pPr>
            <a:r>
              <a:rPr lang="en-US" sz="4400">
                <a:solidFill>
                  <a:schemeClr val="accent2">
                    <a:lumMod val="60000"/>
                    <a:lumOff val="40000"/>
                  </a:schemeClr>
                </a:solidFill>
              </a:rPr>
              <a:t>Background Protocol AC</a:t>
            </a:r>
          </a:p>
        </p:txBody>
      </p:sp>
      <p:sp>
        <p:nvSpPr>
          <p:cNvPr id="8" name="TextBox 7">
            <a:extLst>
              <a:ext uri="{FF2B5EF4-FFF2-40B4-BE49-F238E27FC236}">
                <a16:creationId xmlns:a16="http://schemas.microsoft.com/office/drawing/2014/main" id="{62B84489-F00C-44A2-5684-9D8C1408CD21}"/>
              </a:ext>
            </a:extLst>
          </p:cNvPr>
          <p:cNvSpPr txBox="1"/>
          <p:nvPr/>
        </p:nvSpPr>
        <p:spPr>
          <a:xfrm>
            <a:off x="6264320" y="2450445"/>
            <a:ext cx="981869" cy="400110"/>
          </a:xfrm>
          <a:prstGeom prst="rect">
            <a:avLst/>
          </a:prstGeom>
          <a:noFill/>
        </p:spPr>
        <p:txBody>
          <a:bodyPr wrap="square" rtlCol="0">
            <a:spAutoFit/>
          </a:bodyPr>
          <a:lstStyle/>
          <a:p>
            <a:r>
              <a:rPr lang="en-US" sz="2000" b="1">
                <a:solidFill>
                  <a:schemeClr val="accent2"/>
                </a:solidFill>
              </a:rPr>
              <a:t>+18.9</a:t>
            </a:r>
          </a:p>
        </p:txBody>
      </p:sp>
      <p:sp>
        <p:nvSpPr>
          <p:cNvPr id="9" name="TextBox 6">
            <a:extLst>
              <a:ext uri="{FF2B5EF4-FFF2-40B4-BE49-F238E27FC236}">
                <a16:creationId xmlns:a16="http://schemas.microsoft.com/office/drawing/2014/main" id="{68BD8BB4-8039-67CB-DFF3-615B00D33C2D}"/>
              </a:ext>
            </a:extLst>
          </p:cNvPr>
          <p:cNvSpPr txBox="1"/>
          <p:nvPr/>
        </p:nvSpPr>
        <p:spPr>
          <a:xfrm>
            <a:off x="6264832" y="3050922"/>
            <a:ext cx="981357"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chemeClr val="accent1"/>
                </a:solidFill>
              </a:rPr>
              <a:t>+14.2</a:t>
            </a:r>
          </a:p>
        </p:txBody>
      </p:sp>
      <p:sp>
        <p:nvSpPr>
          <p:cNvPr id="10" name="TextBox 6">
            <a:extLst>
              <a:ext uri="{FF2B5EF4-FFF2-40B4-BE49-F238E27FC236}">
                <a16:creationId xmlns:a16="http://schemas.microsoft.com/office/drawing/2014/main" id="{DB54116D-A98F-E814-122F-1E259C09EF8E}"/>
              </a:ext>
            </a:extLst>
          </p:cNvPr>
          <p:cNvSpPr txBox="1"/>
          <p:nvPr/>
        </p:nvSpPr>
        <p:spPr>
          <a:xfrm>
            <a:off x="6264320" y="3512981"/>
            <a:ext cx="99377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chemeClr val="accent3"/>
                </a:solidFill>
              </a:rPr>
              <a:t>+11.8</a:t>
            </a:r>
          </a:p>
        </p:txBody>
      </p:sp>
      <p:sp>
        <p:nvSpPr>
          <p:cNvPr id="15" name="TextBox 14">
            <a:extLst>
              <a:ext uri="{FF2B5EF4-FFF2-40B4-BE49-F238E27FC236}">
                <a16:creationId xmlns:a16="http://schemas.microsoft.com/office/drawing/2014/main" id="{60B2B2AC-3E0F-428E-5551-5D2DA26CA551}"/>
              </a:ext>
            </a:extLst>
          </p:cNvPr>
          <p:cNvSpPr txBox="1"/>
          <p:nvPr/>
        </p:nvSpPr>
        <p:spPr>
          <a:xfrm>
            <a:off x="10152651" y="2430400"/>
            <a:ext cx="981869" cy="400110"/>
          </a:xfrm>
          <a:prstGeom prst="rect">
            <a:avLst/>
          </a:prstGeom>
          <a:noFill/>
        </p:spPr>
        <p:txBody>
          <a:bodyPr wrap="square" rtlCol="0">
            <a:spAutoFit/>
          </a:bodyPr>
          <a:lstStyle/>
          <a:p>
            <a:r>
              <a:rPr lang="en-US" sz="2000" b="1">
                <a:solidFill>
                  <a:schemeClr val="accent2"/>
                </a:solidFill>
              </a:rPr>
              <a:t>+18.1</a:t>
            </a:r>
          </a:p>
        </p:txBody>
      </p:sp>
      <p:sp>
        <p:nvSpPr>
          <p:cNvPr id="16" name="TextBox 6">
            <a:extLst>
              <a:ext uri="{FF2B5EF4-FFF2-40B4-BE49-F238E27FC236}">
                <a16:creationId xmlns:a16="http://schemas.microsoft.com/office/drawing/2014/main" id="{A22958B6-799A-B8C1-75E9-FF033EB7A627}"/>
              </a:ext>
            </a:extLst>
          </p:cNvPr>
          <p:cNvSpPr txBox="1"/>
          <p:nvPr/>
        </p:nvSpPr>
        <p:spPr>
          <a:xfrm>
            <a:off x="10143843" y="2816698"/>
            <a:ext cx="981357"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chemeClr val="accent1"/>
                </a:solidFill>
              </a:rPr>
              <a:t>+16.1</a:t>
            </a:r>
          </a:p>
        </p:txBody>
      </p:sp>
      <p:sp>
        <p:nvSpPr>
          <p:cNvPr id="17" name="TextBox 6">
            <a:extLst>
              <a:ext uri="{FF2B5EF4-FFF2-40B4-BE49-F238E27FC236}">
                <a16:creationId xmlns:a16="http://schemas.microsoft.com/office/drawing/2014/main" id="{A425C1B3-2C1F-F3F6-77E1-592949B88EBB}"/>
              </a:ext>
            </a:extLst>
          </p:cNvPr>
          <p:cNvSpPr txBox="1"/>
          <p:nvPr/>
        </p:nvSpPr>
        <p:spPr>
          <a:xfrm>
            <a:off x="10137537" y="3216432"/>
            <a:ext cx="99377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solidFill>
                  <a:schemeClr val="accent3"/>
                </a:solidFill>
              </a:rPr>
              <a:t>+13.3</a:t>
            </a:r>
          </a:p>
        </p:txBody>
      </p:sp>
      <p:sp>
        <p:nvSpPr>
          <p:cNvPr id="18" name="TextBox 17">
            <a:extLst>
              <a:ext uri="{FF2B5EF4-FFF2-40B4-BE49-F238E27FC236}">
                <a16:creationId xmlns:a16="http://schemas.microsoft.com/office/drawing/2014/main" id="{DF7D0E67-2A10-19F1-F32D-54240306566A}"/>
              </a:ext>
            </a:extLst>
          </p:cNvPr>
          <p:cNvSpPr txBox="1"/>
          <p:nvPr/>
        </p:nvSpPr>
        <p:spPr>
          <a:xfrm>
            <a:off x="2341501" y="1426735"/>
            <a:ext cx="7508997" cy="461665"/>
          </a:xfrm>
          <a:prstGeom prst="rect">
            <a:avLst/>
          </a:prstGeom>
          <a:noFill/>
        </p:spPr>
        <p:txBody>
          <a:bodyPr wrap="square" rtlCol="0">
            <a:spAutoFit/>
          </a:bodyPr>
          <a:lstStyle/>
          <a:p>
            <a:pPr algn="ctr"/>
            <a:r>
              <a:rPr lang="en-US" sz="2400" b="1" i="1">
                <a:solidFill>
                  <a:schemeClr val="accent4"/>
                </a:solidFill>
                <a:latin typeface="Arial" panose="020B0604020202020204" pitchFamily="34" charset="0"/>
                <a:cs typeface="Arial" panose="020B0604020202020204" pitchFamily="34" charset="0"/>
              </a:rPr>
              <a:t>Protocol T Baseline Visual Acuity 20/50 or Worse</a:t>
            </a:r>
          </a:p>
        </p:txBody>
      </p:sp>
      <p:sp>
        <p:nvSpPr>
          <p:cNvPr id="20" name="TextBox 19">
            <a:extLst>
              <a:ext uri="{FF2B5EF4-FFF2-40B4-BE49-F238E27FC236}">
                <a16:creationId xmlns:a16="http://schemas.microsoft.com/office/drawing/2014/main" id="{E794CFEE-6EAC-6D1D-8C4A-E57D34EE6F40}"/>
              </a:ext>
            </a:extLst>
          </p:cNvPr>
          <p:cNvSpPr txBox="1"/>
          <p:nvPr/>
        </p:nvSpPr>
        <p:spPr>
          <a:xfrm>
            <a:off x="1617353" y="3726704"/>
            <a:ext cx="4786019" cy="1424503"/>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0000"/>
              </a:lnSpc>
            </a:pPr>
            <a:r>
              <a:rPr lang="en-US" sz="1800" b="1"/>
              <a:t>Aflibercept group resulted in better vision through 2 years compared with bevacizumab, and better vision through 1 year compared with ranibizumab. </a:t>
            </a:r>
          </a:p>
        </p:txBody>
      </p:sp>
      <p:sp>
        <p:nvSpPr>
          <p:cNvPr id="22" name="TextBox 21">
            <a:extLst>
              <a:ext uri="{FF2B5EF4-FFF2-40B4-BE49-F238E27FC236}">
                <a16:creationId xmlns:a16="http://schemas.microsoft.com/office/drawing/2014/main" id="{EBF56BEE-0A41-6C77-13A6-3055933CE85A}"/>
              </a:ext>
            </a:extLst>
          </p:cNvPr>
          <p:cNvSpPr txBox="1"/>
          <p:nvPr/>
        </p:nvSpPr>
        <p:spPr>
          <a:xfrm>
            <a:off x="7013301" y="3774943"/>
            <a:ext cx="3482919" cy="1328023"/>
          </a:xfrm>
          <a:prstGeom prst="roundRect">
            <a:avLst/>
          </a:prstGeom>
          <a:solidFill>
            <a:schemeClr val="accent3"/>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b="1">
                <a:solidFill>
                  <a:schemeClr val="bg2"/>
                </a:solidFill>
              </a:rPr>
              <a:t>B</a:t>
            </a:r>
            <a:r>
              <a:rPr lang="en-US" sz="1800" b="1">
                <a:solidFill>
                  <a:schemeClr val="bg2"/>
                </a:solidFill>
              </a:rPr>
              <a:t>evacizumab group had good vision outcomes</a:t>
            </a:r>
            <a:r>
              <a:rPr lang="en-US" b="1">
                <a:solidFill>
                  <a:schemeClr val="bg2"/>
                </a:solidFill>
              </a:rPr>
              <a:t>: </a:t>
            </a:r>
            <a:r>
              <a:rPr lang="en-US" sz="1800" b="1">
                <a:solidFill>
                  <a:schemeClr val="bg2"/>
                </a:solidFill>
              </a:rPr>
              <a:t>68% achieved a final visual acuity of 20/40 or better at 2 years.</a:t>
            </a:r>
            <a:endParaRPr lang="en-US">
              <a:solidFill>
                <a:schemeClr val="bg2"/>
              </a:solidFill>
            </a:endParaRPr>
          </a:p>
        </p:txBody>
      </p:sp>
      <p:cxnSp>
        <p:nvCxnSpPr>
          <p:cNvPr id="23" name="Straight Connector 22">
            <a:extLst>
              <a:ext uri="{FF2B5EF4-FFF2-40B4-BE49-F238E27FC236}">
                <a16:creationId xmlns:a16="http://schemas.microsoft.com/office/drawing/2014/main" id="{7E774AC5-8B79-A7C5-BDF5-50C5478C6CC5}"/>
              </a:ext>
            </a:extLst>
          </p:cNvPr>
          <p:cNvCxnSpPr>
            <a:cxnSpLocks/>
          </p:cNvCxnSpPr>
          <p:nvPr/>
        </p:nvCxnSpPr>
        <p:spPr>
          <a:xfrm flipV="1">
            <a:off x="6324600" y="2209800"/>
            <a:ext cx="0" cy="2998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37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a:off x="4745329" y="4607443"/>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410" name="Title 1"/>
          <p:cNvSpPr>
            <a:spLocks noGrp="1"/>
          </p:cNvSpPr>
          <p:nvPr>
            <p:ph type="title"/>
          </p:nvPr>
        </p:nvSpPr>
        <p:spPr>
          <a:xfrm>
            <a:off x="0" y="152400"/>
            <a:ext cx="12192000" cy="1143000"/>
          </a:xfrm>
        </p:spPr>
        <p:txBody>
          <a:bodyPr>
            <a:normAutofit fontScale="90000"/>
          </a:bodyPr>
          <a:lstStyle/>
          <a:p>
            <a:pPr>
              <a:defRPr/>
            </a:pPr>
            <a:r>
              <a:rPr lang="en-US"/>
              <a:t>Study Design Protocol AC</a:t>
            </a:r>
            <a:br>
              <a:rPr lang="en-US"/>
            </a:br>
            <a:r>
              <a:rPr lang="en-US"/>
              <a:t>Randomized Multicenter Clinical Trial (312 Eyes) </a:t>
            </a:r>
          </a:p>
        </p:txBody>
      </p:sp>
      <p:sp>
        <p:nvSpPr>
          <p:cNvPr id="2" name="Rectangle 1"/>
          <p:cNvSpPr/>
          <p:nvPr/>
        </p:nvSpPr>
        <p:spPr>
          <a:xfrm>
            <a:off x="8580863" y="1427449"/>
            <a:ext cx="3429000" cy="4632037"/>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Objective: </a:t>
            </a:r>
          </a:p>
          <a:p>
            <a:pPr algn="ctr"/>
            <a:r>
              <a:rPr lang="en-US" sz="2500">
                <a:latin typeface="Arial" panose="020B0604020202020204" pitchFamily="34" charset="0"/>
                <a:cs typeface="Arial" panose="020B0604020202020204" pitchFamily="34" charset="0"/>
              </a:rPr>
              <a:t>To compare the efficacy of aflibercept with bevacizumab + aflibercept if needed in eyes with CI-DME and moderate vision loss</a:t>
            </a:r>
          </a:p>
          <a:p>
            <a:pPr algn="ctr"/>
            <a:endParaRPr lang="en-US" sz="2500" b="1">
              <a:latin typeface="Arial" panose="020B0604020202020204" pitchFamily="34" charset="0"/>
              <a:cs typeface="Arial" panose="020B0604020202020204" pitchFamily="34" charset="0"/>
            </a:endParaRPr>
          </a:p>
          <a:p>
            <a:pPr algn="ctr"/>
            <a:r>
              <a:rPr lang="en-US" sz="2500" b="1">
                <a:latin typeface="Arial" panose="020B0604020202020204" pitchFamily="34" charset="0"/>
                <a:cs typeface="Arial" panose="020B0604020202020204" pitchFamily="34" charset="0"/>
              </a:rPr>
              <a:t>Primary Outcome</a:t>
            </a:r>
            <a:r>
              <a:rPr lang="en-US" sz="2500">
                <a:latin typeface="Arial" panose="020B0604020202020204" pitchFamily="34" charset="0"/>
                <a:cs typeface="Arial" panose="020B0604020202020204" pitchFamily="34" charset="0"/>
              </a:rPr>
              <a:t>: Mean change in VA over 2 years (AUC)</a:t>
            </a:r>
          </a:p>
          <a:p>
            <a:pPr algn="ctr"/>
            <a:endParaRPr lang="en-US" sz="2500">
              <a:latin typeface="Arial" panose="020B0604020202020204" pitchFamily="34" charset="0"/>
              <a:cs typeface="Arial" panose="020B0604020202020204" pitchFamily="34" charset="0"/>
            </a:endParaRPr>
          </a:p>
        </p:txBody>
      </p:sp>
      <p:sp>
        <p:nvSpPr>
          <p:cNvPr id="12" name="Right Arrow 11"/>
          <p:cNvSpPr/>
          <p:nvPr/>
        </p:nvSpPr>
        <p:spPr>
          <a:xfrm>
            <a:off x="4694635" y="2743200"/>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 Box 14"/>
          <p:cNvSpPr txBox="1">
            <a:spLocks noChangeArrowheads="1"/>
          </p:cNvSpPr>
          <p:nvPr/>
        </p:nvSpPr>
        <p:spPr bwMode="auto">
          <a:xfrm>
            <a:off x="533400" y="1564757"/>
            <a:ext cx="4527449" cy="4170372"/>
          </a:xfrm>
          <a:prstGeom prst="rect">
            <a:avLst/>
          </a:prstGeom>
          <a:solidFill>
            <a:srgbClr val="000000"/>
          </a:solidFill>
          <a:ln w="25400">
            <a:solidFill>
              <a:srgbClr val="FFFFFF"/>
            </a:solidFill>
            <a:miter lim="800000"/>
            <a:headEnd/>
            <a:tailEnd/>
          </a:ln>
        </p:spPr>
        <p:txBody>
          <a:bodyPr wrap="square">
            <a:spAutoFit/>
          </a:bodyPr>
          <a:lstStyle/>
          <a:p>
            <a:pPr marL="342900" indent="-342900" eaLnBrk="1" hangingPunct="1">
              <a:spcBef>
                <a:spcPts val="600"/>
              </a:spcBef>
              <a:buClr>
                <a:schemeClr val="accent2"/>
              </a:buClr>
              <a:buFont typeface="Wingdings" panose="05000000000000000000" pitchFamily="2" charset="2"/>
              <a:buChar char="Ø"/>
              <a:defRPr/>
            </a:pPr>
            <a:r>
              <a:rPr lang="en-US" altLang="en-US" sz="2500" b="1">
                <a:solidFill>
                  <a:srgbClr val="FFFFFF"/>
                </a:solidFill>
                <a:latin typeface="Arial" panose="020B0604020202020204" pitchFamily="34" charset="0"/>
                <a:cs typeface="Arial" panose="020B0604020202020204" pitchFamily="34" charset="0"/>
              </a:rPr>
              <a:t>≥ 18 years old</a:t>
            </a:r>
          </a:p>
          <a:p>
            <a:pPr marL="342900" indent="-342900" eaLnBrk="1" hangingPunct="1">
              <a:spcBef>
                <a:spcPts val="600"/>
              </a:spcBef>
              <a:buClr>
                <a:schemeClr val="accent2"/>
              </a:buClr>
              <a:buFont typeface="Wingdings" panose="05000000000000000000" pitchFamily="2" charset="2"/>
              <a:buChar char="Ø"/>
              <a:defRPr/>
            </a:pPr>
            <a:r>
              <a:rPr lang="en-US" altLang="en-US" sz="2500" b="1">
                <a:solidFill>
                  <a:srgbClr val="FFFFFF"/>
                </a:solidFill>
                <a:latin typeface="Arial" panose="020B0604020202020204" pitchFamily="34" charset="0"/>
                <a:cs typeface="Arial" panose="020B0604020202020204" pitchFamily="34" charset="0"/>
              </a:rPr>
              <a:t>Type 1 or 2 diabetes</a:t>
            </a:r>
          </a:p>
          <a:p>
            <a:pPr marL="342900" indent="-342900" eaLnBrk="1" hangingPunct="1">
              <a:spcBef>
                <a:spcPts val="600"/>
              </a:spcBef>
              <a:buClr>
                <a:schemeClr val="accent2"/>
              </a:buClr>
              <a:buFont typeface="Wingdings" panose="05000000000000000000" pitchFamily="2" charset="2"/>
              <a:buChar char="Ø"/>
              <a:defRPr/>
            </a:pPr>
            <a:r>
              <a:rPr lang="en-US" sz="2500" b="1">
                <a:solidFill>
                  <a:srgbClr val="FFFFFF"/>
                </a:solidFill>
                <a:latin typeface="Arial" panose="020B0604020202020204" pitchFamily="34" charset="0"/>
                <a:cs typeface="Arial" panose="020B0604020202020204" pitchFamily="34" charset="0"/>
              </a:rPr>
              <a:t>CI-DME with CST above gender specific thresholds on OCT* </a:t>
            </a:r>
          </a:p>
          <a:p>
            <a:pPr marL="342900" lvl="1" indent="-342900">
              <a:spcAft>
                <a:spcPts val="600"/>
              </a:spcAft>
              <a:buClr>
                <a:schemeClr val="accent2"/>
              </a:buClr>
              <a:buFont typeface="Wingdings" panose="05000000000000000000" pitchFamily="2" charset="2"/>
              <a:buChar char="Ø"/>
              <a:defRPr/>
            </a:pPr>
            <a:r>
              <a:rPr lang="en-US" sz="2500" b="1">
                <a:solidFill>
                  <a:schemeClr val="accent4"/>
                </a:solidFill>
                <a:latin typeface="Arial" panose="020B0604020202020204" pitchFamily="34" charset="0"/>
                <a:cs typeface="Arial" panose="020B0604020202020204" pitchFamily="34" charset="0"/>
              </a:rPr>
              <a:t>VA 20/50 to 20/320</a:t>
            </a:r>
          </a:p>
          <a:p>
            <a:pPr marL="342900" lvl="1" indent="-342900">
              <a:spcAft>
                <a:spcPts val="600"/>
              </a:spcAft>
              <a:buClr>
                <a:schemeClr val="accent2"/>
              </a:buClr>
              <a:buFont typeface="Wingdings" panose="05000000000000000000" pitchFamily="2" charset="2"/>
              <a:buChar char="Ø"/>
              <a:defRPr/>
            </a:pPr>
            <a:r>
              <a:rPr lang="en-US" sz="2500" b="1">
                <a:solidFill>
                  <a:schemeClr val="accent4"/>
                </a:solidFill>
                <a:latin typeface="Arial" panose="020B0604020202020204" pitchFamily="34" charset="0"/>
                <a:cs typeface="Arial" panose="020B0604020202020204" pitchFamily="34" charset="0"/>
              </a:rPr>
              <a:t>No history of anti-VEGF for DME within 12 months or any other treatment for DME within 4 months</a:t>
            </a:r>
          </a:p>
        </p:txBody>
      </p:sp>
      <p:sp>
        <p:nvSpPr>
          <p:cNvPr id="17" name="Text Box 3"/>
          <p:cNvSpPr txBox="1">
            <a:spLocks noChangeArrowheads="1"/>
          </p:cNvSpPr>
          <p:nvPr/>
        </p:nvSpPr>
        <p:spPr bwMode="auto">
          <a:xfrm>
            <a:off x="5595957" y="2475918"/>
            <a:ext cx="2743200" cy="115443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Aflibercept Monotherapy</a:t>
            </a:r>
          </a:p>
        </p:txBody>
      </p:sp>
      <p:sp>
        <p:nvSpPr>
          <p:cNvPr id="18" name="Text Box 3"/>
          <p:cNvSpPr txBox="1">
            <a:spLocks noChangeArrowheads="1"/>
          </p:cNvSpPr>
          <p:nvPr/>
        </p:nvSpPr>
        <p:spPr bwMode="auto">
          <a:xfrm>
            <a:off x="5595957" y="4372250"/>
            <a:ext cx="2743200" cy="1156185"/>
          </a:xfrm>
          <a:prstGeom prst="rect">
            <a:avLst/>
          </a:prstGeom>
          <a:solidFill>
            <a:schemeClr val="accent3"/>
          </a:solidFill>
          <a:ln>
            <a:solidFill>
              <a:schemeClr val="accent3"/>
            </a:solidFill>
            <a:headEnd/>
            <a:tailEn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Bevacizumab</a:t>
            </a:r>
          </a:p>
          <a:p>
            <a:pPr marL="0" lvl="1" algn="ctr">
              <a:defRPr/>
            </a:pPr>
            <a:r>
              <a:rPr lang="en-US" sz="2500" b="1">
                <a:solidFill>
                  <a:schemeClr val="bg2"/>
                </a:solidFill>
                <a:latin typeface="Arial" panose="020B0604020202020204" pitchFamily="34" charset="0"/>
                <a:cs typeface="Arial" panose="020B0604020202020204" pitchFamily="34" charset="0"/>
              </a:rPr>
              <a:t>First</a:t>
            </a:r>
          </a:p>
        </p:txBody>
      </p:sp>
      <p:sp>
        <p:nvSpPr>
          <p:cNvPr id="10" name="TextBox 9">
            <a:extLst>
              <a:ext uri="{FF2B5EF4-FFF2-40B4-BE49-F238E27FC236}">
                <a16:creationId xmlns:a16="http://schemas.microsoft.com/office/drawing/2014/main" id="{8C1491CF-EAF9-D4AE-2084-6125F7EEF356}"/>
              </a:ext>
            </a:extLst>
          </p:cNvPr>
          <p:cNvSpPr txBox="1"/>
          <p:nvPr/>
        </p:nvSpPr>
        <p:spPr>
          <a:xfrm>
            <a:off x="533400" y="6534889"/>
            <a:ext cx="10591800" cy="276999"/>
          </a:xfrm>
          <a:prstGeom prst="rect">
            <a:avLst/>
          </a:prstGeom>
          <a:noFill/>
        </p:spPr>
        <p:txBody>
          <a:bodyPr wrap="square" rtlCol="0">
            <a:spAutoFit/>
          </a:bodyPr>
          <a:lstStyle/>
          <a:p>
            <a:r>
              <a:rPr lang="en-US" sz="1200" b="1">
                <a:solidFill>
                  <a:schemeClr val="accent4"/>
                </a:solidFill>
                <a:latin typeface="Arial" panose="020B0604020202020204" pitchFamily="34" charset="0"/>
                <a:cs typeface="Arial" panose="020B0604020202020204" pitchFamily="34" charset="0"/>
              </a:rPr>
              <a:t>* For Zeiss Cirrus, ≥ 290 µm for females and ≥ 305 µm for males. For Heidelberg Spectralis, ≥ 305 µm for females and ≥ 320 µm for males</a:t>
            </a:r>
          </a:p>
        </p:txBody>
      </p:sp>
    </p:spTree>
    <p:extLst>
      <p:ext uri="{BB962C8B-B14F-4D97-AF65-F5344CB8AC3E}">
        <p14:creationId xmlns:p14="http://schemas.microsoft.com/office/powerpoint/2010/main" val="405997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5FC5A0B-0312-4EBA-B38B-825A3ED89351}"/>
              </a:ext>
            </a:extLst>
          </p:cNvPr>
          <p:cNvGraphicFramePr>
            <a:graphicFrameLocks noGrp="1"/>
          </p:cNvGraphicFramePr>
          <p:nvPr>
            <p:ph idx="1"/>
          </p:nvPr>
        </p:nvGraphicFramePr>
        <p:xfrm>
          <a:off x="838200" y="1447800"/>
          <a:ext cx="10515600" cy="495299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43F28EC-8529-4FE7-A0AF-A369C70CF6E2}"/>
              </a:ext>
            </a:extLst>
          </p:cNvPr>
          <p:cNvSpPr txBox="1"/>
          <p:nvPr/>
        </p:nvSpPr>
        <p:spPr>
          <a:xfrm>
            <a:off x="10287001" y="4763869"/>
            <a:ext cx="1066800" cy="646331"/>
          </a:xfrm>
          <a:prstGeom prst="rect">
            <a:avLst/>
          </a:prstGeom>
          <a:noFill/>
        </p:spPr>
        <p:txBody>
          <a:bodyPr wrap="square" rtlCol="0">
            <a:spAutoFit/>
          </a:bodyPr>
          <a:lstStyle/>
          <a:p>
            <a:r>
              <a:rPr lang="en-US" b="1">
                <a:solidFill>
                  <a:schemeClr val="accent2"/>
                </a:solidFill>
              </a:rPr>
              <a:t>N = 132</a:t>
            </a:r>
          </a:p>
          <a:p>
            <a:r>
              <a:rPr lang="en-US" b="1">
                <a:solidFill>
                  <a:schemeClr val="accent3"/>
                </a:solidFill>
              </a:rPr>
              <a:t>N = 128</a:t>
            </a:r>
          </a:p>
        </p:txBody>
      </p:sp>
      <p:sp>
        <p:nvSpPr>
          <p:cNvPr id="14" name="TextBox 13">
            <a:extLst>
              <a:ext uri="{FF2B5EF4-FFF2-40B4-BE49-F238E27FC236}">
                <a16:creationId xmlns:a16="http://schemas.microsoft.com/office/drawing/2014/main" id="{A10C2961-906F-4285-B77C-C63821D1C3B9}"/>
              </a:ext>
            </a:extLst>
          </p:cNvPr>
          <p:cNvSpPr txBox="1"/>
          <p:nvPr/>
        </p:nvSpPr>
        <p:spPr>
          <a:xfrm>
            <a:off x="6096000" y="4842806"/>
            <a:ext cx="1013222" cy="646331"/>
          </a:xfrm>
          <a:prstGeom prst="rect">
            <a:avLst/>
          </a:prstGeom>
          <a:noFill/>
        </p:spPr>
        <p:txBody>
          <a:bodyPr wrap="square" rtlCol="0">
            <a:spAutoFit/>
          </a:bodyPr>
          <a:lstStyle/>
          <a:p>
            <a:r>
              <a:rPr lang="en-US" b="1">
                <a:solidFill>
                  <a:schemeClr val="accent2"/>
                </a:solidFill>
              </a:rPr>
              <a:t>N = 142</a:t>
            </a:r>
          </a:p>
          <a:p>
            <a:r>
              <a:rPr lang="en-US" b="1">
                <a:solidFill>
                  <a:schemeClr val="accent3"/>
                </a:solidFill>
              </a:rPr>
              <a:t>N = 139</a:t>
            </a:r>
          </a:p>
        </p:txBody>
      </p:sp>
      <p:sp>
        <p:nvSpPr>
          <p:cNvPr id="15" name="Title 1">
            <a:extLst>
              <a:ext uri="{FF2B5EF4-FFF2-40B4-BE49-F238E27FC236}">
                <a16:creationId xmlns:a16="http://schemas.microsoft.com/office/drawing/2014/main" id="{CBFBDB3B-4864-4058-947C-A4433A53C7A3}"/>
              </a:ext>
            </a:extLst>
          </p:cNvPr>
          <p:cNvSpPr txBox="1">
            <a:spLocks/>
          </p:cNvSpPr>
          <p:nvPr/>
        </p:nvSpPr>
        <p:spPr>
          <a:xfrm>
            <a:off x="152400" y="152400"/>
            <a:ext cx="11887200" cy="114300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fontAlgn="auto">
              <a:lnSpc>
                <a:spcPct val="100000"/>
              </a:lnSpc>
              <a:spcAft>
                <a:spcPts val="0"/>
              </a:spcAft>
              <a:defRPr/>
            </a:pPr>
            <a:r>
              <a:rPr lang="en-US" sz="4000">
                <a:solidFill>
                  <a:schemeClr val="accent2">
                    <a:lumMod val="60000"/>
                    <a:lumOff val="40000"/>
                  </a:schemeClr>
                </a:solidFill>
              </a:rPr>
              <a:t>Protocol AC Mean Change in Visual Acuity From Baseline Through 2 Years  </a:t>
            </a:r>
          </a:p>
        </p:txBody>
      </p:sp>
      <p:sp>
        <p:nvSpPr>
          <p:cNvPr id="18" name="TextBox 17">
            <a:extLst>
              <a:ext uri="{FF2B5EF4-FFF2-40B4-BE49-F238E27FC236}">
                <a16:creationId xmlns:a16="http://schemas.microsoft.com/office/drawing/2014/main" id="{BF8BCD98-48EF-4FB3-879E-C54A31F8114D}"/>
              </a:ext>
            </a:extLst>
          </p:cNvPr>
          <p:cNvSpPr txBox="1"/>
          <p:nvPr/>
        </p:nvSpPr>
        <p:spPr>
          <a:xfrm>
            <a:off x="1905000" y="1600200"/>
            <a:ext cx="5372100" cy="1200329"/>
          </a:xfrm>
          <a:prstGeom prst="rect">
            <a:avLst/>
          </a:prstGeom>
          <a:noFill/>
        </p:spPr>
        <p:txBody>
          <a:bodyPr wrap="square" rtlCol="0">
            <a:spAutoFit/>
          </a:bodyPr>
          <a:lstStyle/>
          <a:p>
            <a:r>
              <a:rPr lang="en-US" b="1">
                <a:solidFill>
                  <a:schemeClr val="accent4"/>
                </a:solidFill>
              </a:rPr>
              <a:t>Adjusted treatment group difference (95% CI)</a:t>
            </a:r>
          </a:p>
          <a:p>
            <a:r>
              <a:rPr lang="en-US" b="1">
                <a:solidFill>
                  <a:srgbClr val="FFFFFF"/>
                </a:solidFill>
              </a:rPr>
              <a:t>in</a:t>
            </a:r>
            <a:r>
              <a:rPr lang="en-US" b="1"/>
              <a:t> AUC over 104 weeks *</a:t>
            </a:r>
          </a:p>
          <a:p>
            <a:r>
              <a:rPr lang="en-US" b="1">
                <a:solidFill>
                  <a:schemeClr val="accent2"/>
                </a:solidFill>
              </a:rPr>
              <a:t>Aflibercept Monotherapy</a:t>
            </a:r>
            <a:r>
              <a:rPr lang="en-US" b="1"/>
              <a:t> </a:t>
            </a:r>
            <a:r>
              <a:rPr lang="en-US" b="1">
                <a:solidFill>
                  <a:schemeClr val="accent4"/>
                </a:solidFill>
              </a:rPr>
              <a:t>vs</a:t>
            </a:r>
            <a:r>
              <a:rPr lang="en-US" b="1"/>
              <a:t> </a:t>
            </a:r>
            <a:r>
              <a:rPr lang="en-US" b="1">
                <a:solidFill>
                  <a:schemeClr val="accent3"/>
                </a:solidFill>
              </a:rPr>
              <a:t>Bevacizumab First</a:t>
            </a:r>
            <a:r>
              <a:rPr lang="en-US" b="1">
                <a:solidFill>
                  <a:schemeClr val="accent4"/>
                </a:solidFill>
              </a:rPr>
              <a:t>: +0.8 (-0.9 to +2.5); </a:t>
            </a:r>
            <a:r>
              <a:rPr lang="en-US" b="1" i="1">
                <a:solidFill>
                  <a:schemeClr val="accent4"/>
                </a:solidFill>
              </a:rPr>
              <a:t>P</a:t>
            </a:r>
            <a:r>
              <a:rPr lang="en-US" b="1">
                <a:solidFill>
                  <a:schemeClr val="accent4"/>
                </a:solidFill>
              </a:rPr>
              <a:t> = 0.37</a:t>
            </a:r>
          </a:p>
        </p:txBody>
      </p:sp>
      <p:sp>
        <p:nvSpPr>
          <p:cNvPr id="2" name="Arrow: Left-Right 1">
            <a:extLst>
              <a:ext uri="{FF2B5EF4-FFF2-40B4-BE49-F238E27FC236}">
                <a16:creationId xmlns:a16="http://schemas.microsoft.com/office/drawing/2014/main" id="{0FE870E5-7E51-9F2F-88D4-2028EC36F603}"/>
              </a:ext>
            </a:extLst>
          </p:cNvPr>
          <p:cNvSpPr/>
          <p:nvPr/>
        </p:nvSpPr>
        <p:spPr>
          <a:xfrm>
            <a:off x="8060635" y="2770299"/>
            <a:ext cx="1981200" cy="353901"/>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3AA67D7-9B00-B620-8F53-FDEF136CFE7D}"/>
              </a:ext>
            </a:extLst>
          </p:cNvPr>
          <p:cNvSpPr/>
          <p:nvPr/>
        </p:nvSpPr>
        <p:spPr>
          <a:xfrm>
            <a:off x="6705600" y="3644717"/>
            <a:ext cx="1981200" cy="353901"/>
          </a:xfrm>
          <a:prstGeom prst="lef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3BB933-3FFC-51DC-EAD8-979FBC2F20B3}"/>
              </a:ext>
            </a:extLst>
          </p:cNvPr>
          <p:cNvSpPr txBox="1"/>
          <p:nvPr/>
        </p:nvSpPr>
        <p:spPr>
          <a:xfrm>
            <a:off x="8568880" y="2509433"/>
            <a:ext cx="1234131" cy="369332"/>
          </a:xfrm>
          <a:prstGeom prst="rect">
            <a:avLst/>
          </a:prstGeom>
          <a:noFill/>
        </p:spPr>
        <p:txBody>
          <a:bodyPr wrap="square" rtlCol="0">
            <a:spAutoFit/>
          </a:bodyPr>
          <a:lstStyle/>
          <a:p>
            <a:r>
              <a:rPr lang="en-US" b="1">
                <a:solidFill>
                  <a:schemeClr val="accent2"/>
                </a:solidFill>
              </a:rPr>
              <a:t>+15.0</a:t>
            </a:r>
            <a:endParaRPr lang="en-US" b="1" baseline="30000">
              <a:solidFill>
                <a:schemeClr val="accent2"/>
              </a:solidFill>
            </a:endParaRPr>
          </a:p>
        </p:txBody>
      </p:sp>
      <p:sp>
        <p:nvSpPr>
          <p:cNvPr id="16" name="TextBox 15">
            <a:extLst>
              <a:ext uri="{FF2B5EF4-FFF2-40B4-BE49-F238E27FC236}">
                <a16:creationId xmlns:a16="http://schemas.microsoft.com/office/drawing/2014/main" id="{1DAA7CCB-FB49-FAD1-B1FA-4C0A1E57CA74}"/>
              </a:ext>
            </a:extLst>
          </p:cNvPr>
          <p:cNvSpPr txBox="1"/>
          <p:nvPr/>
        </p:nvSpPr>
        <p:spPr>
          <a:xfrm>
            <a:off x="7178505" y="3897868"/>
            <a:ext cx="1234130" cy="369332"/>
          </a:xfrm>
          <a:prstGeom prst="rect">
            <a:avLst/>
          </a:prstGeom>
          <a:noFill/>
        </p:spPr>
        <p:txBody>
          <a:bodyPr wrap="square" rtlCol="0">
            <a:spAutoFit/>
          </a:bodyPr>
          <a:lstStyle/>
          <a:p>
            <a:r>
              <a:rPr lang="en-US" b="1">
                <a:solidFill>
                  <a:schemeClr val="accent3"/>
                </a:solidFill>
              </a:rPr>
              <a:t>+14.0</a:t>
            </a:r>
            <a:endParaRPr lang="en-US" b="1" baseline="30000">
              <a:solidFill>
                <a:schemeClr val="accent3"/>
              </a:solidFill>
            </a:endParaRPr>
          </a:p>
        </p:txBody>
      </p:sp>
      <p:grpSp>
        <p:nvGrpSpPr>
          <p:cNvPr id="17" name="Group 16">
            <a:extLst>
              <a:ext uri="{FF2B5EF4-FFF2-40B4-BE49-F238E27FC236}">
                <a16:creationId xmlns:a16="http://schemas.microsoft.com/office/drawing/2014/main" id="{9D1C2B20-ED09-9802-C0AC-FE35E1AD0216}"/>
              </a:ext>
            </a:extLst>
          </p:cNvPr>
          <p:cNvGrpSpPr/>
          <p:nvPr/>
        </p:nvGrpSpPr>
        <p:grpSpPr>
          <a:xfrm>
            <a:off x="6705600" y="5647028"/>
            <a:ext cx="4295052" cy="289888"/>
            <a:chOff x="5804317" y="3233369"/>
            <a:chExt cx="4295052" cy="289888"/>
          </a:xfrm>
        </p:grpSpPr>
        <p:sp>
          <p:nvSpPr>
            <p:cNvPr id="19" name="Rectangle 18">
              <a:extLst>
                <a:ext uri="{FF2B5EF4-FFF2-40B4-BE49-F238E27FC236}">
                  <a16:creationId xmlns:a16="http://schemas.microsoft.com/office/drawing/2014/main" id="{937959DA-10F0-8BB0-7A2D-131E0108EF67}"/>
                </a:ext>
              </a:extLst>
            </p:cNvPr>
            <p:cNvSpPr/>
            <p:nvPr/>
          </p:nvSpPr>
          <p:spPr bwMode="auto">
            <a:xfrm>
              <a:off x="5804317" y="3274865"/>
              <a:ext cx="993775" cy="248392"/>
            </a:xfrm>
            <a:prstGeom prst="rect">
              <a:avLst/>
            </a:prstGeom>
            <a:solidFill>
              <a:srgbClr val="022A46"/>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848F98F7-9254-4D62-AEDD-E80029847181}"/>
                </a:ext>
              </a:extLst>
            </p:cNvPr>
            <p:cNvSpPr/>
            <p:nvPr/>
          </p:nvSpPr>
          <p:spPr bwMode="auto">
            <a:xfrm>
              <a:off x="7176465" y="3233370"/>
              <a:ext cx="1142452" cy="248392"/>
            </a:xfrm>
            <a:prstGeom prst="rect">
              <a:avLst/>
            </a:prstGeom>
            <a:solidFill>
              <a:srgbClr val="02284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20C0623B-90BE-D68C-2073-1420AF474D12}"/>
                </a:ext>
              </a:extLst>
            </p:cNvPr>
            <p:cNvSpPr/>
            <p:nvPr/>
          </p:nvSpPr>
          <p:spPr bwMode="auto">
            <a:xfrm>
              <a:off x="8651570" y="3233369"/>
              <a:ext cx="1447799" cy="289888"/>
            </a:xfrm>
            <a:prstGeom prst="rect">
              <a:avLst/>
            </a:prstGeom>
            <a:solidFill>
              <a:srgbClr val="02253E"/>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2" name="TextBox 21">
            <a:extLst>
              <a:ext uri="{FF2B5EF4-FFF2-40B4-BE49-F238E27FC236}">
                <a16:creationId xmlns:a16="http://schemas.microsoft.com/office/drawing/2014/main" id="{2AE540AC-523F-0AC5-6B37-487CDB26793F}"/>
              </a:ext>
            </a:extLst>
          </p:cNvPr>
          <p:cNvSpPr txBox="1"/>
          <p:nvPr/>
        </p:nvSpPr>
        <p:spPr>
          <a:xfrm>
            <a:off x="152401" y="6561283"/>
            <a:ext cx="11201400" cy="261610"/>
          </a:xfrm>
          <a:prstGeom prst="rect">
            <a:avLst/>
          </a:prstGeom>
          <a:noFill/>
        </p:spPr>
        <p:txBody>
          <a:bodyPr wrap="square">
            <a:spAutoFit/>
          </a:bodyPr>
          <a:lstStyle/>
          <a:p>
            <a:r>
              <a:rPr lang="en-US" sz="1100" b="1">
                <a:solidFill>
                  <a:schemeClr val="accent4"/>
                </a:solidFill>
              </a:rPr>
              <a:t>* Adjusted for baseline VA, number of study eyes, and the correlation between two study eyes from the same patients </a:t>
            </a:r>
          </a:p>
        </p:txBody>
      </p:sp>
    </p:spTree>
    <p:extLst>
      <p:ext uri="{BB962C8B-B14F-4D97-AF65-F5344CB8AC3E}">
        <p14:creationId xmlns:p14="http://schemas.microsoft.com/office/powerpoint/2010/main" val="221527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76200"/>
            <a:ext cx="118872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a:lnSpc>
                <a:spcPct val="100000"/>
              </a:lnSpc>
              <a:defRPr/>
            </a:pPr>
            <a:r>
              <a:rPr lang="en-US" sz="4000">
                <a:solidFill>
                  <a:schemeClr val="accent2">
                    <a:lumMod val="60000"/>
                    <a:lumOff val="40000"/>
                  </a:schemeClr>
                </a:solidFill>
              </a:rPr>
              <a:t>Protocol AC Visual Acuity at 2 Years</a:t>
            </a:r>
          </a:p>
        </p:txBody>
      </p:sp>
      <p:graphicFrame>
        <p:nvGraphicFramePr>
          <p:cNvPr id="5" name="Chart 4">
            <a:extLst>
              <a:ext uri="{FF2B5EF4-FFF2-40B4-BE49-F238E27FC236}">
                <a16:creationId xmlns:a16="http://schemas.microsoft.com/office/drawing/2014/main" id="{2868793C-82EE-4FFF-9B4C-A160A06904CB}"/>
              </a:ext>
            </a:extLst>
          </p:cNvPr>
          <p:cNvGraphicFramePr/>
          <p:nvPr/>
        </p:nvGraphicFramePr>
        <p:xfrm>
          <a:off x="1778000" y="1240365"/>
          <a:ext cx="8636000" cy="4703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2">
            <a:extLst>
              <a:ext uri="{FF2B5EF4-FFF2-40B4-BE49-F238E27FC236}">
                <a16:creationId xmlns:a16="http://schemas.microsoft.com/office/drawing/2014/main" id="{B1AF3BE2-BFA2-5F18-E7F7-837F039FD101}"/>
              </a:ext>
            </a:extLst>
          </p:cNvPr>
          <p:cNvGraphicFramePr>
            <a:graphicFrameLocks noGrp="1"/>
          </p:cNvGraphicFramePr>
          <p:nvPr/>
        </p:nvGraphicFramePr>
        <p:xfrm>
          <a:off x="508000" y="5920292"/>
          <a:ext cx="9906000" cy="579120"/>
        </p:xfrm>
        <a:graphic>
          <a:graphicData uri="http://schemas.openxmlformats.org/drawingml/2006/table">
            <a:tbl>
              <a:tblPr firstRow="1" bandRow="1">
                <a:tableStyleId>{5C22544A-7EE6-4342-B048-85BDC9FD1C3A}</a:tableStyleId>
              </a:tblPr>
              <a:tblGrid>
                <a:gridCol w="2323387">
                  <a:extLst>
                    <a:ext uri="{9D8B030D-6E8A-4147-A177-3AD203B41FA5}">
                      <a16:colId xmlns:a16="http://schemas.microsoft.com/office/drawing/2014/main" val="3707192933"/>
                    </a:ext>
                  </a:extLst>
                </a:gridCol>
                <a:gridCol w="2362200">
                  <a:extLst>
                    <a:ext uri="{9D8B030D-6E8A-4147-A177-3AD203B41FA5}">
                      <a16:colId xmlns:a16="http://schemas.microsoft.com/office/drawing/2014/main" val="2369792736"/>
                    </a:ext>
                  </a:extLst>
                </a:gridCol>
                <a:gridCol w="2514600">
                  <a:extLst>
                    <a:ext uri="{9D8B030D-6E8A-4147-A177-3AD203B41FA5}">
                      <a16:colId xmlns:a16="http://schemas.microsoft.com/office/drawing/2014/main" val="84689262"/>
                    </a:ext>
                  </a:extLst>
                </a:gridCol>
                <a:gridCol w="2705813">
                  <a:extLst>
                    <a:ext uri="{9D8B030D-6E8A-4147-A177-3AD203B41FA5}">
                      <a16:colId xmlns:a16="http://schemas.microsoft.com/office/drawing/2014/main" val="3315723726"/>
                    </a:ext>
                  </a:extLst>
                </a:gridCol>
              </a:tblGrid>
              <a:tr h="370840">
                <a:tc>
                  <a:txBody>
                    <a:bodyPr/>
                    <a:lstStyle/>
                    <a:p>
                      <a:r>
                        <a:rPr lang="en-US" sz="1600" b="1" kern="1200">
                          <a:solidFill>
                            <a:schemeClr val="tx1"/>
                          </a:solidFill>
                          <a:latin typeface="Arial" panose="020B0604020202020204" pitchFamily="34" charset="0"/>
                          <a:ea typeface="ＭＳ Ｐゴシック" panose="020B0600070205080204" pitchFamily="34" charset="-128"/>
                          <a:cs typeface="+mn-cs"/>
                        </a:rPr>
                        <a:t>Adjusted difference * (95% CI)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pl-PL" sz="1600" b="1" kern="1200">
                          <a:solidFill>
                            <a:schemeClr val="accent4"/>
                          </a:solidFill>
                          <a:latin typeface="Arial" panose="020B0604020202020204" pitchFamily="34" charset="0"/>
                          <a:ea typeface="ＭＳ Ｐゴシック" panose="020B0600070205080204" pitchFamily="34" charset="-128"/>
                          <a:cs typeface="+mn-cs"/>
                        </a:rPr>
                        <a:t>-1% </a:t>
                      </a:r>
                      <a:endParaRPr lang="en-US" sz="1600" b="1" kern="1200">
                        <a:solidFill>
                          <a:schemeClr val="accent4"/>
                        </a:solidFill>
                        <a:latin typeface="Arial" panose="020B0604020202020204" pitchFamily="34" charset="0"/>
                        <a:ea typeface="ＭＳ Ｐゴシック" panose="020B0600070205080204" pitchFamily="34" charset="-128"/>
                        <a:cs typeface="+mn-cs"/>
                      </a:endParaRPr>
                    </a:p>
                    <a:p>
                      <a:pPr algn="ctr"/>
                      <a:r>
                        <a:rPr lang="en-US" sz="1600" b="1" kern="1200">
                          <a:solidFill>
                            <a:schemeClr val="accent4"/>
                          </a:solidFill>
                          <a:latin typeface="Arial" panose="020B0604020202020204" pitchFamily="34" charset="0"/>
                          <a:ea typeface="ＭＳ Ｐゴシック" panose="020B0600070205080204" pitchFamily="34" charset="-128"/>
                          <a:cs typeface="+mn-cs"/>
                        </a:rPr>
                        <a:t>(</a:t>
                      </a:r>
                      <a:r>
                        <a:rPr lang="pl-PL" sz="1600" b="1" kern="1200">
                          <a:solidFill>
                            <a:schemeClr val="accent4"/>
                          </a:solidFill>
                          <a:latin typeface="Arial" panose="020B0604020202020204" pitchFamily="34" charset="0"/>
                          <a:ea typeface="ＭＳ Ｐゴシック" panose="020B0600070205080204" pitchFamily="34" charset="-128"/>
                          <a:cs typeface="+mn-cs"/>
                        </a:rPr>
                        <a:t> -11%</a:t>
                      </a:r>
                      <a:r>
                        <a:rPr lang="en-US" sz="1600" b="1" kern="1200">
                          <a:solidFill>
                            <a:schemeClr val="accent4"/>
                          </a:solidFill>
                          <a:latin typeface="Arial" panose="020B0604020202020204" pitchFamily="34" charset="0"/>
                          <a:ea typeface="ＭＳ Ｐゴシック" panose="020B0600070205080204" pitchFamily="34" charset="-128"/>
                          <a:cs typeface="+mn-cs"/>
                        </a:rPr>
                        <a:t>,</a:t>
                      </a:r>
                      <a:r>
                        <a:rPr lang="pl-PL" sz="1600" b="1" kern="1200">
                          <a:solidFill>
                            <a:schemeClr val="accent4"/>
                          </a:solidFill>
                          <a:latin typeface="Arial" panose="020B0604020202020204" pitchFamily="34" charset="0"/>
                          <a:ea typeface="ＭＳ Ｐゴシック" panose="020B0600070205080204" pitchFamily="34" charset="-128"/>
                          <a:cs typeface="+mn-cs"/>
                        </a:rPr>
                        <a:t> +8%</a:t>
                      </a:r>
                      <a:r>
                        <a:rPr lang="en-US" sz="1600" b="1" kern="1200">
                          <a:solidFill>
                            <a:schemeClr val="accent4"/>
                          </a:solidFill>
                          <a:latin typeface="Arial" panose="020B0604020202020204" pitchFamily="34" charset="0"/>
                          <a:ea typeface="ＭＳ Ｐゴシック" panose="020B0600070205080204" pitchFamily="34" charset="-128"/>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pl-PL" sz="1600" b="1" kern="1200">
                          <a:solidFill>
                            <a:schemeClr val="accent4"/>
                          </a:solidFill>
                          <a:latin typeface="Arial" panose="020B0604020202020204" pitchFamily="34" charset="0"/>
                          <a:ea typeface="ＭＳ Ｐゴシック" panose="020B0600070205080204" pitchFamily="34" charset="-128"/>
                          <a:cs typeface="+mn-cs"/>
                        </a:rPr>
                        <a:t>-7% </a:t>
                      </a:r>
                      <a:endParaRPr lang="en-US" sz="1600" b="1" kern="1200">
                        <a:solidFill>
                          <a:schemeClr val="accent4"/>
                        </a:solidFill>
                        <a:latin typeface="Arial" panose="020B0604020202020204" pitchFamily="34" charset="0"/>
                        <a:ea typeface="ＭＳ Ｐゴシック" panose="020B0600070205080204" pitchFamily="34" charset="-128"/>
                        <a:cs typeface="+mn-cs"/>
                      </a:endParaRPr>
                    </a:p>
                    <a:p>
                      <a:pPr algn="ctr"/>
                      <a:r>
                        <a:rPr lang="en-US" sz="1600" b="1" kern="1200">
                          <a:solidFill>
                            <a:schemeClr val="accent4"/>
                          </a:solidFill>
                          <a:latin typeface="Arial" panose="020B0604020202020204" pitchFamily="34" charset="0"/>
                          <a:ea typeface="ＭＳ Ｐゴシック" panose="020B0600070205080204" pitchFamily="34" charset="-128"/>
                          <a:cs typeface="+mn-cs"/>
                        </a:rPr>
                        <a:t>(</a:t>
                      </a:r>
                      <a:r>
                        <a:rPr lang="pl-PL" sz="1600" b="1" kern="1200">
                          <a:solidFill>
                            <a:schemeClr val="accent4"/>
                          </a:solidFill>
                          <a:latin typeface="Arial" panose="020B0604020202020204" pitchFamily="34" charset="0"/>
                          <a:ea typeface="ＭＳ Ｐゴシック" panose="020B0600070205080204" pitchFamily="34" charset="-128"/>
                          <a:cs typeface="+mn-cs"/>
                        </a:rPr>
                        <a:t>-19%</a:t>
                      </a:r>
                      <a:r>
                        <a:rPr lang="en-US" sz="1600" b="1" kern="1200">
                          <a:solidFill>
                            <a:schemeClr val="accent4"/>
                          </a:solidFill>
                          <a:latin typeface="Arial" panose="020B0604020202020204" pitchFamily="34" charset="0"/>
                          <a:ea typeface="ＭＳ Ｐゴシック" panose="020B0600070205080204" pitchFamily="34" charset="-128"/>
                          <a:cs typeface="+mn-cs"/>
                        </a:rPr>
                        <a:t>,</a:t>
                      </a:r>
                      <a:r>
                        <a:rPr lang="pl-PL" sz="1600" b="1" kern="1200">
                          <a:solidFill>
                            <a:schemeClr val="accent4"/>
                          </a:solidFill>
                          <a:latin typeface="Arial" panose="020B0604020202020204" pitchFamily="34" charset="0"/>
                          <a:ea typeface="ＭＳ Ｐゴシック" panose="020B0600070205080204" pitchFamily="34" charset="-128"/>
                          <a:cs typeface="+mn-cs"/>
                        </a:rPr>
                        <a:t> +5%</a:t>
                      </a:r>
                      <a:r>
                        <a:rPr lang="en-US" sz="1600" b="1" kern="1200">
                          <a:solidFill>
                            <a:schemeClr val="accent4"/>
                          </a:solidFill>
                          <a:latin typeface="Arial" panose="020B0604020202020204" pitchFamily="34" charset="0"/>
                          <a:ea typeface="ＭＳ Ｐゴシック" panose="020B0600070205080204" pitchFamily="34" charset="-128"/>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pl-PL" sz="1600" b="1" kern="1200">
                          <a:solidFill>
                            <a:schemeClr val="accent4"/>
                          </a:solidFill>
                          <a:latin typeface="Arial" panose="020B0604020202020204" pitchFamily="34" charset="0"/>
                          <a:ea typeface="ＭＳ Ｐゴシック" panose="020B0600070205080204" pitchFamily="34" charset="-128"/>
                          <a:cs typeface="+mn-cs"/>
                        </a:rPr>
                        <a:t>+3%</a:t>
                      </a:r>
                    </a:p>
                    <a:p>
                      <a:pPr algn="ctr"/>
                      <a:r>
                        <a:rPr lang="pl-PL" sz="1600" b="1" kern="1200">
                          <a:solidFill>
                            <a:schemeClr val="accent4"/>
                          </a:solidFill>
                          <a:latin typeface="Arial" panose="020B0604020202020204" pitchFamily="34" charset="0"/>
                          <a:ea typeface="ＭＳ Ｐゴシック" panose="020B0600070205080204" pitchFamily="34" charset="-128"/>
                          <a:cs typeface="+mn-cs"/>
                        </a:rPr>
                        <a:t>(-1%, +7%)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819119"/>
                  </a:ext>
                </a:extLst>
              </a:tr>
            </a:tbl>
          </a:graphicData>
        </a:graphic>
      </p:graphicFrame>
      <p:graphicFrame>
        <p:nvGraphicFramePr>
          <p:cNvPr id="6" name="Table 5">
            <a:extLst>
              <a:ext uri="{FF2B5EF4-FFF2-40B4-BE49-F238E27FC236}">
                <a16:creationId xmlns:a16="http://schemas.microsoft.com/office/drawing/2014/main" id="{49C77C7C-02AF-FB9C-ED22-C1F4B6A846FE}"/>
              </a:ext>
            </a:extLst>
          </p:cNvPr>
          <p:cNvGraphicFramePr>
            <a:graphicFrameLocks noGrp="1"/>
          </p:cNvGraphicFramePr>
          <p:nvPr/>
        </p:nvGraphicFramePr>
        <p:xfrm>
          <a:off x="3657600" y="1524000"/>
          <a:ext cx="5181600" cy="3708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639761944"/>
                    </a:ext>
                  </a:extLst>
                </a:gridCol>
                <a:gridCol w="2590800">
                  <a:extLst>
                    <a:ext uri="{9D8B030D-6E8A-4147-A177-3AD203B41FA5}">
                      <a16:colId xmlns:a16="http://schemas.microsoft.com/office/drawing/2014/main" val="1101145037"/>
                    </a:ext>
                  </a:extLst>
                </a:gridCol>
              </a:tblGrid>
              <a:tr h="370840">
                <a:tc>
                  <a:txBody>
                    <a:bodyPr/>
                    <a:lstStyle/>
                    <a:p>
                      <a:pPr algn="ctr"/>
                      <a:r>
                        <a:rPr lang="en-US" sz="1400" b="1" kern="1200">
                          <a:solidFill>
                            <a:srgbClr val="FFFFFF"/>
                          </a:solidFill>
                          <a:latin typeface="Arial" panose="020B0604020202020204" pitchFamily="34" charset="0"/>
                          <a:ea typeface="ＭＳ Ｐゴシック" panose="020B0600070205080204" pitchFamily="34" charset="-128"/>
                          <a:cs typeface="+mn-cs"/>
                        </a:rPr>
                        <a:t>(N = 132)</a:t>
                      </a:r>
                      <a:endParaRPr lang="pl-PL" sz="1400" b="1" kern="1200">
                        <a:solidFill>
                          <a:srgbClr val="FFFFFF"/>
                        </a:solidFill>
                        <a:latin typeface="Arial" panose="020B0604020202020204" pitchFamily="34" charset="0"/>
                        <a:ea typeface="ＭＳ Ｐゴシック" panose="020B0600070205080204" pitchFamily="34" charset="-128"/>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1" kern="1200">
                          <a:solidFill>
                            <a:srgbClr val="FFFFFF"/>
                          </a:solidFill>
                          <a:latin typeface="Arial" panose="020B0604020202020204" pitchFamily="34" charset="0"/>
                          <a:ea typeface="ＭＳ Ｐゴシック" panose="020B0600070205080204" pitchFamily="34" charset="-128"/>
                          <a:cs typeface="+mn-cs"/>
                        </a:rPr>
                        <a:t>(N = 128)</a:t>
                      </a:r>
                      <a:endParaRPr lang="pl-PL" sz="1400" b="1" kern="1200">
                        <a:solidFill>
                          <a:srgbClr val="FFFFFF"/>
                        </a:solidFill>
                        <a:latin typeface="Arial" panose="020B0604020202020204" pitchFamily="34" charset="0"/>
                        <a:ea typeface="ＭＳ Ｐゴシック" panose="020B0600070205080204" pitchFamily="34" charset="-128"/>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7988431"/>
                  </a:ext>
                </a:extLst>
              </a:tr>
            </a:tbl>
          </a:graphicData>
        </a:graphic>
      </p:graphicFrame>
      <p:sp>
        <p:nvSpPr>
          <p:cNvPr id="8" name="TextBox 7">
            <a:extLst>
              <a:ext uri="{FF2B5EF4-FFF2-40B4-BE49-F238E27FC236}">
                <a16:creationId xmlns:a16="http://schemas.microsoft.com/office/drawing/2014/main" id="{16ACA4FE-BF1E-2E55-7362-2A466504A2C1}"/>
              </a:ext>
            </a:extLst>
          </p:cNvPr>
          <p:cNvSpPr txBox="1"/>
          <p:nvPr/>
        </p:nvSpPr>
        <p:spPr>
          <a:xfrm>
            <a:off x="508000" y="6581239"/>
            <a:ext cx="11201400" cy="261610"/>
          </a:xfrm>
          <a:prstGeom prst="rect">
            <a:avLst/>
          </a:prstGeom>
          <a:noFill/>
        </p:spPr>
        <p:txBody>
          <a:bodyPr wrap="square">
            <a:spAutoFit/>
          </a:bodyPr>
          <a:lstStyle/>
          <a:p>
            <a:r>
              <a:rPr lang="en-US" sz="1100" b="1">
                <a:solidFill>
                  <a:schemeClr val="accent4"/>
                </a:solidFill>
              </a:rPr>
              <a:t>* Adjusted for baseline VA, number of study eyes, and the correlation between two study eyes from the same patients </a:t>
            </a:r>
          </a:p>
        </p:txBody>
      </p:sp>
    </p:spTree>
    <p:extLst>
      <p:ext uri="{BB962C8B-B14F-4D97-AF65-F5344CB8AC3E}">
        <p14:creationId xmlns:p14="http://schemas.microsoft.com/office/powerpoint/2010/main" val="157685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A4D0662-A5E0-4576-B4B0-943C9E35BF4E}"/>
              </a:ext>
            </a:extLst>
          </p:cNvPr>
          <p:cNvSpPr>
            <a:spLocks noGrp="1"/>
          </p:cNvSpPr>
          <p:nvPr>
            <p:ph type="title"/>
          </p:nvPr>
        </p:nvSpPr>
        <p:spPr>
          <a:xfrm>
            <a:off x="312420" y="152400"/>
            <a:ext cx="11727180" cy="995915"/>
          </a:xfrm>
        </p:spPr>
        <p:txBody>
          <a:bodyPr>
            <a:noAutofit/>
          </a:bodyPr>
          <a:lstStyle/>
          <a:p>
            <a:pPr>
              <a:lnSpc>
                <a:spcPct val="100000"/>
              </a:lnSpc>
              <a:defRPr/>
            </a:pPr>
            <a:r>
              <a:rPr lang="en-US" sz="4000"/>
              <a:t>Protocol AC Mean Change in Central Subfield Thickness from Baseline Through 2 Years</a:t>
            </a:r>
          </a:p>
        </p:txBody>
      </p:sp>
      <p:graphicFrame>
        <p:nvGraphicFramePr>
          <p:cNvPr id="7" name="Content Placeholder 6">
            <a:extLst>
              <a:ext uri="{FF2B5EF4-FFF2-40B4-BE49-F238E27FC236}">
                <a16:creationId xmlns:a16="http://schemas.microsoft.com/office/drawing/2014/main" id="{F5FC5A0B-0312-4EBA-B38B-825A3ED89351}"/>
              </a:ext>
            </a:extLst>
          </p:cNvPr>
          <p:cNvGraphicFramePr>
            <a:graphicFrameLocks noGrp="1"/>
          </p:cNvGraphicFramePr>
          <p:nvPr>
            <p:ph idx="1"/>
          </p:nvPr>
        </p:nvGraphicFramePr>
        <p:xfrm>
          <a:off x="761615" y="1394561"/>
          <a:ext cx="10515600" cy="495299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43F28EC-8529-4FE7-A0AF-A369C70CF6E2}"/>
              </a:ext>
            </a:extLst>
          </p:cNvPr>
          <p:cNvSpPr txBox="1"/>
          <p:nvPr/>
        </p:nvSpPr>
        <p:spPr>
          <a:xfrm>
            <a:off x="10253021" y="4848932"/>
            <a:ext cx="995362" cy="646331"/>
          </a:xfrm>
          <a:prstGeom prst="rect">
            <a:avLst/>
          </a:prstGeom>
          <a:noFill/>
        </p:spPr>
        <p:txBody>
          <a:bodyPr wrap="square" rtlCol="0">
            <a:spAutoFit/>
          </a:bodyPr>
          <a:lstStyle/>
          <a:p>
            <a:r>
              <a:rPr lang="en-US" b="1">
                <a:solidFill>
                  <a:schemeClr val="accent2"/>
                </a:solidFill>
              </a:rPr>
              <a:t>N = 126</a:t>
            </a:r>
          </a:p>
          <a:p>
            <a:r>
              <a:rPr lang="en-US" b="1">
                <a:solidFill>
                  <a:schemeClr val="accent3"/>
                </a:solidFill>
              </a:rPr>
              <a:t>N = 127</a:t>
            </a:r>
          </a:p>
        </p:txBody>
      </p:sp>
      <p:sp>
        <p:nvSpPr>
          <p:cNvPr id="15" name="Title 1">
            <a:extLst>
              <a:ext uri="{FF2B5EF4-FFF2-40B4-BE49-F238E27FC236}">
                <a16:creationId xmlns:a16="http://schemas.microsoft.com/office/drawing/2014/main" id="{CBFBDB3B-4864-4058-947C-A4433A53C7A3}"/>
              </a:ext>
            </a:extLst>
          </p:cNvPr>
          <p:cNvSpPr txBox="1">
            <a:spLocks/>
          </p:cNvSpPr>
          <p:nvPr/>
        </p:nvSpPr>
        <p:spPr>
          <a:xfrm>
            <a:off x="152400" y="-78503"/>
            <a:ext cx="118872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fontAlgn="auto">
              <a:spcAft>
                <a:spcPts val="0"/>
              </a:spcAft>
              <a:defRPr/>
            </a:pPr>
            <a:endParaRPr lang="en-US" sz="4400">
              <a:solidFill>
                <a:srgbClr val="FFFF00"/>
              </a:solidFill>
              <a:cs typeface="+mj-cs"/>
            </a:endParaRPr>
          </a:p>
        </p:txBody>
      </p:sp>
      <p:sp>
        <p:nvSpPr>
          <p:cNvPr id="16" name="TextBox 15">
            <a:extLst>
              <a:ext uri="{FF2B5EF4-FFF2-40B4-BE49-F238E27FC236}">
                <a16:creationId xmlns:a16="http://schemas.microsoft.com/office/drawing/2014/main" id="{CACBFB50-52F9-45D3-8B3E-1EE38C3142BA}"/>
              </a:ext>
            </a:extLst>
          </p:cNvPr>
          <p:cNvSpPr txBox="1"/>
          <p:nvPr/>
        </p:nvSpPr>
        <p:spPr>
          <a:xfrm>
            <a:off x="10488530" y="3811969"/>
            <a:ext cx="1234131" cy="369332"/>
          </a:xfrm>
          <a:prstGeom prst="rect">
            <a:avLst/>
          </a:prstGeom>
          <a:noFill/>
        </p:spPr>
        <p:txBody>
          <a:bodyPr wrap="square" rtlCol="0">
            <a:spAutoFit/>
          </a:bodyPr>
          <a:lstStyle/>
          <a:p>
            <a:r>
              <a:rPr lang="en-US" b="1">
                <a:solidFill>
                  <a:schemeClr val="accent2"/>
                </a:solidFill>
              </a:rPr>
              <a:t>-192</a:t>
            </a:r>
            <a:endParaRPr lang="en-US" b="1" baseline="30000">
              <a:solidFill>
                <a:schemeClr val="accent2"/>
              </a:solidFill>
            </a:endParaRPr>
          </a:p>
        </p:txBody>
      </p:sp>
      <p:sp>
        <p:nvSpPr>
          <p:cNvPr id="17" name="TextBox 16">
            <a:extLst>
              <a:ext uri="{FF2B5EF4-FFF2-40B4-BE49-F238E27FC236}">
                <a16:creationId xmlns:a16="http://schemas.microsoft.com/office/drawing/2014/main" id="{D4EF32C7-699D-47F6-9AEB-F19974E644F0}"/>
              </a:ext>
            </a:extLst>
          </p:cNvPr>
          <p:cNvSpPr txBox="1"/>
          <p:nvPr/>
        </p:nvSpPr>
        <p:spPr>
          <a:xfrm>
            <a:off x="10496443" y="4100520"/>
            <a:ext cx="1234130" cy="369332"/>
          </a:xfrm>
          <a:prstGeom prst="rect">
            <a:avLst/>
          </a:prstGeom>
          <a:noFill/>
        </p:spPr>
        <p:txBody>
          <a:bodyPr wrap="square" rtlCol="0">
            <a:spAutoFit/>
          </a:bodyPr>
          <a:lstStyle/>
          <a:p>
            <a:r>
              <a:rPr lang="en-US" b="1">
                <a:solidFill>
                  <a:schemeClr val="accent3"/>
                </a:solidFill>
              </a:rPr>
              <a:t>-198</a:t>
            </a:r>
            <a:endParaRPr lang="en-US" b="1" baseline="30000">
              <a:solidFill>
                <a:schemeClr val="accent3"/>
              </a:solidFill>
            </a:endParaRPr>
          </a:p>
        </p:txBody>
      </p:sp>
      <p:sp>
        <p:nvSpPr>
          <p:cNvPr id="18" name="TextBox 17">
            <a:extLst>
              <a:ext uri="{FF2B5EF4-FFF2-40B4-BE49-F238E27FC236}">
                <a16:creationId xmlns:a16="http://schemas.microsoft.com/office/drawing/2014/main" id="{BF8BCD98-48EF-4FB3-879E-C54A31F8114D}"/>
              </a:ext>
            </a:extLst>
          </p:cNvPr>
          <p:cNvSpPr txBox="1"/>
          <p:nvPr/>
        </p:nvSpPr>
        <p:spPr>
          <a:xfrm>
            <a:off x="2006041" y="1608307"/>
            <a:ext cx="5867400" cy="923330"/>
          </a:xfrm>
          <a:prstGeom prst="rect">
            <a:avLst/>
          </a:prstGeom>
          <a:noFill/>
        </p:spPr>
        <p:txBody>
          <a:bodyPr wrap="square" rtlCol="0">
            <a:spAutoFit/>
          </a:bodyPr>
          <a:lstStyle/>
          <a:p>
            <a:r>
              <a:rPr lang="en-US" b="1">
                <a:solidFill>
                  <a:schemeClr val="accent4"/>
                </a:solidFill>
              </a:rPr>
              <a:t>Adjusted mean difference at 104 weeks</a:t>
            </a:r>
          </a:p>
          <a:p>
            <a:r>
              <a:rPr lang="en-US" b="1">
                <a:solidFill>
                  <a:schemeClr val="accent2"/>
                </a:solidFill>
              </a:rPr>
              <a:t>Aflibercept Monotherapy</a:t>
            </a:r>
            <a:r>
              <a:rPr lang="en-US" b="1"/>
              <a:t> </a:t>
            </a:r>
            <a:r>
              <a:rPr lang="en-US" b="1">
                <a:solidFill>
                  <a:schemeClr val="accent4"/>
                </a:solidFill>
              </a:rPr>
              <a:t>vs</a:t>
            </a:r>
            <a:r>
              <a:rPr lang="en-US" b="1"/>
              <a:t> </a:t>
            </a:r>
            <a:r>
              <a:rPr lang="en-US" b="1">
                <a:solidFill>
                  <a:schemeClr val="accent3"/>
                </a:solidFill>
              </a:rPr>
              <a:t>Bevacizumab First</a:t>
            </a:r>
            <a:r>
              <a:rPr lang="en-US" b="1"/>
              <a:t>*</a:t>
            </a:r>
            <a:r>
              <a:rPr lang="en-US" b="1">
                <a:solidFill>
                  <a:schemeClr val="accent3"/>
                </a:solidFill>
              </a:rPr>
              <a:t> </a:t>
            </a:r>
            <a:r>
              <a:rPr lang="en-US" b="1">
                <a:solidFill>
                  <a:schemeClr val="accent4"/>
                </a:solidFill>
              </a:rPr>
              <a:t>(95% CI): -16 μm (-39 to +7)</a:t>
            </a:r>
          </a:p>
        </p:txBody>
      </p:sp>
      <p:grpSp>
        <p:nvGrpSpPr>
          <p:cNvPr id="14" name="Group 13">
            <a:extLst>
              <a:ext uri="{FF2B5EF4-FFF2-40B4-BE49-F238E27FC236}">
                <a16:creationId xmlns:a16="http://schemas.microsoft.com/office/drawing/2014/main" id="{78A9D75C-F65A-41C4-DC58-C0E2C4C7C4CC}"/>
              </a:ext>
            </a:extLst>
          </p:cNvPr>
          <p:cNvGrpSpPr/>
          <p:nvPr/>
        </p:nvGrpSpPr>
        <p:grpSpPr>
          <a:xfrm>
            <a:off x="6705600" y="5596565"/>
            <a:ext cx="4219295" cy="289888"/>
            <a:chOff x="5804317" y="3233369"/>
            <a:chExt cx="4219295" cy="289888"/>
          </a:xfrm>
        </p:grpSpPr>
        <p:sp>
          <p:nvSpPr>
            <p:cNvPr id="20" name="Rectangle 19">
              <a:extLst>
                <a:ext uri="{FF2B5EF4-FFF2-40B4-BE49-F238E27FC236}">
                  <a16:creationId xmlns:a16="http://schemas.microsoft.com/office/drawing/2014/main" id="{2AC05F6F-E4D5-766C-9AC8-D2D649AAF288}"/>
                </a:ext>
              </a:extLst>
            </p:cNvPr>
            <p:cNvSpPr/>
            <p:nvPr/>
          </p:nvSpPr>
          <p:spPr bwMode="auto">
            <a:xfrm>
              <a:off x="5804317" y="3274865"/>
              <a:ext cx="993775" cy="248392"/>
            </a:xfrm>
            <a:prstGeom prst="rect">
              <a:avLst/>
            </a:prstGeom>
            <a:solidFill>
              <a:srgbClr val="022A46"/>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0BD4BCEA-A97E-C915-61AC-C5ABC6308D44}"/>
                </a:ext>
              </a:extLst>
            </p:cNvPr>
            <p:cNvSpPr/>
            <p:nvPr/>
          </p:nvSpPr>
          <p:spPr bwMode="auto">
            <a:xfrm>
              <a:off x="7176465" y="3233370"/>
              <a:ext cx="1021746" cy="248392"/>
            </a:xfrm>
            <a:prstGeom prst="rect">
              <a:avLst/>
            </a:prstGeom>
            <a:solidFill>
              <a:srgbClr val="02284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E7C458F1-A83B-AD90-FAD0-97AE401F20E1}"/>
                </a:ext>
              </a:extLst>
            </p:cNvPr>
            <p:cNvSpPr/>
            <p:nvPr/>
          </p:nvSpPr>
          <p:spPr bwMode="auto">
            <a:xfrm>
              <a:off x="8623718" y="3233369"/>
              <a:ext cx="1399894" cy="289888"/>
            </a:xfrm>
            <a:prstGeom prst="rect">
              <a:avLst/>
            </a:prstGeom>
            <a:solidFill>
              <a:srgbClr val="02253E"/>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3" name="TextBox 22">
            <a:extLst>
              <a:ext uri="{FF2B5EF4-FFF2-40B4-BE49-F238E27FC236}">
                <a16:creationId xmlns:a16="http://schemas.microsoft.com/office/drawing/2014/main" id="{2297EC9F-3365-F623-0765-6B41BF0449B9}"/>
              </a:ext>
            </a:extLst>
          </p:cNvPr>
          <p:cNvSpPr txBox="1"/>
          <p:nvPr/>
        </p:nvSpPr>
        <p:spPr>
          <a:xfrm>
            <a:off x="152401" y="6561283"/>
            <a:ext cx="11201400" cy="261610"/>
          </a:xfrm>
          <a:prstGeom prst="rect">
            <a:avLst/>
          </a:prstGeom>
          <a:noFill/>
        </p:spPr>
        <p:txBody>
          <a:bodyPr wrap="square">
            <a:spAutoFit/>
          </a:bodyPr>
          <a:lstStyle/>
          <a:p>
            <a:r>
              <a:rPr lang="en-US" sz="1100" b="1">
                <a:solidFill>
                  <a:schemeClr val="accent4"/>
                </a:solidFill>
              </a:rPr>
              <a:t>* Adjusted for baseline CST, number of study eyes, and the correlation between two study eyes from the same patients </a:t>
            </a:r>
          </a:p>
        </p:txBody>
      </p:sp>
    </p:spTree>
    <p:extLst>
      <p:ext uri="{BB962C8B-B14F-4D97-AF65-F5344CB8AC3E}">
        <p14:creationId xmlns:p14="http://schemas.microsoft.com/office/powerpoint/2010/main" val="387850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FC430-DAED-4AF2-B9F8-DC5744561313}"/>
              </a:ext>
            </a:extLst>
          </p:cNvPr>
          <p:cNvSpPr>
            <a:spLocks noGrp="1"/>
          </p:cNvSpPr>
          <p:nvPr>
            <p:ph idx="1"/>
          </p:nvPr>
        </p:nvSpPr>
        <p:spPr>
          <a:xfrm>
            <a:off x="594911" y="1269694"/>
            <a:ext cx="11002178" cy="3695136"/>
          </a:xfrm>
        </p:spPr>
        <p:txBody>
          <a:bodyPr>
            <a:normAutofit/>
          </a:bodyPr>
          <a:lstStyle/>
          <a:p>
            <a:pPr>
              <a:lnSpc>
                <a:spcPct val="120000"/>
              </a:lnSpc>
            </a:pPr>
            <a:r>
              <a:rPr lang="en-US" dirty="0"/>
              <a:t>In this trial, no significant difference was found in visual outcomes over 2 years in eyes treated with aflibercept monotherapy compared with eyes treated with bevacizumab first. </a:t>
            </a:r>
          </a:p>
        </p:txBody>
      </p:sp>
      <p:sp>
        <p:nvSpPr>
          <p:cNvPr id="7" name="Title 1">
            <a:extLst>
              <a:ext uri="{FF2B5EF4-FFF2-40B4-BE49-F238E27FC236}">
                <a16:creationId xmlns:a16="http://schemas.microsoft.com/office/drawing/2014/main" id="{DFE990F7-934A-A7A0-6928-66E8FE83DDB6}"/>
              </a:ext>
            </a:extLst>
          </p:cNvPr>
          <p:cNvSpPr txBox="1">
            <a:spLocks/>
          </p:cNvSpPr>
          <p:nvPr/>
        </p:nvSpPr>
        <p:spPr>
          <a:xfrm>
            <a:off x="152400" y="122237"/>
            <a:ext cx="118872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800" b="1" kern="1200">
                <a:solidFill>
                  <a:schemeClr val="accent4"/>
                </a:solidFill>
                <a:latin typeface="Arial" panose="020B0604020202020204" pitchFamily="34" charset="0"/>
                <a:ea typeface="+mj-ea"/>
                <a:cs typeface="Arial" panose="020B0604020202020204" pitchFamily="34" charset="0"/>
              </a:defRPr>
            </a:lvl1pPr>
          </a:lstStyle>
          <a:p>
            <a:pPr fontAlgn="auto">
              <a:lnSpc>
                <a:spcPct val="100000"/>
              </a:lnSpc>
              <a:spcAft>
                <a:spcPts val="0"/>
              </a:spcAft>
              <a:defRPr/>
            </a:pPr>
            <a:r>
              <a:rPr lang="en-US" sz="4000">
                <a:solidFill>
                  <a:schemeClr val="accent2">
                    <a:lumMod val="60000"/>
                    <a:lumOff val="40000"/>
                  </a:schemeClr>
                </a:solidFill>
              </a:rPr>
              <a:t>Protocol AC Conclusions </a:t>
            </a:r>
          </a:p>
        </p:txBody>
      </p:sp>
      <p:sp>
        <p:nvSpPr>
          <p:cNvPr id="19" name="TextBox 18">
            <a:extLst>
              <a:ext uri="{FF2B5EF4-FFF2-40B4-BE49-F238E27FC236}">
                <a16:creationId xmlns:a16="http://schemas.microsoft.com/office/drawing/2014/main" id="{AA788E7A-89D2-298A-C769-4C1C2AD4EA2C}"/>
              </a:ext>
            </a:extLst>
          </p:cNvPr>
          <p:cNvSpPr txBox="1"/>
          <p:nvPr/>
        </p:nvSpPr>
        <p:spPr>
          <a:xfrm>
            <a:off x="1426947" y="3709122"/>
            <a:ext cx="9338106" cy="2403165"/>
          </a:xfrm>
          <a:prstGeom prst="rect">
            <a:avLst/>
          </a:prstGeom>
          <a:solidFill>
            <a:schemeClr val="accent2"/>
          </a:solidFill>
          <a:ln w="76200">
            <a:solidFill>
              <a:schemeClr val="tx1">
                <a:lumMod val="65000"/>
              </a:schemeClr>
            </a:solidFill>
          </a:ln>
        </p:spPr>
        <p:style>
          <a:lnRef idx="2">
            <a:schemeClr val="dk1"/>
          </a:lnRef>
          <a:fillRef idx="1">
            <a:schemeClr val="lt1"/>
          </a:fillRef>
          <a:effectRef idx="0">
            <a:schemeClr val="dk1"/>
          </a:effectRef>
          <a:fontRef idx="minor">
            <a:schemeClr val="dk1"/>
          </a:fontRef>
        </p:style>
        <p:txBody>
          <a:bodyPr wrap="square" anchor="ctr">
            <a:noAutofit/>
          </a:bodyPr>
          <a:lstStyle/>
          <a:p>
            <a:pPr algn="ctr">
              <a:spcBef>
                <a:spcPts val="1200"/>
              </a:spcBef>
              <a:spcAft>
                <a:spcPts val="1200"/>
              </a:spcAft>
              <a:defRPr/>
            </a:pPr>
            <a:r>
              <a:rPr lang="en-US" sz="2800" b="1" dirty="0">
                <a:solidFill>
                  <a:schemeClr val="bg2"/>
                </a:solidFill>
                <a:latin typeface="Arial"/>
              </a:rPr>
              <a:t>Initiating therapy with bevacizumab and switching to aflibercept as done in this trial is a safe and effective alternative to aflibercept monotherapy in eyes with moderate vision loss due to center-involved DME.</a:t>
            </a:r>
            <a:endParaRPr kumimoji="0" lang="en-US" sz="2800" b="0" i="0" u="none" strike="noStrike" kern="1200" cap="none" spc="0" normalizeH="0" baseline="0" noProof="0" dirty="0">
              <a:ln>
                <a:noFill/>
              </a:ln>
              <a:solidFill>
                <a:schemeClr val="bg2"/>
              </a:solidFill>
              <a:effectLst/>
              <a:uLnTx/>
              <a:uFillTx/>
              <a:latin typeface="Arial"/>
              <a:ea typeface="+mn-ea"/>
              <a:cs typeface="+mn-cs"/>
            </a:endParaRPr>
          </a:p>
        </p:txBody>
      </p:sp>
    </p:spTree>
    <p:extLst>
      <p:ext uri="{BB962C8B-B14F-4D97-AF65-F5344CB8AC3E}">
        <p14:creationId xmlns:p14="http://schemas.microsoft.com/office/powerpoint/2010/main" val="392184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260C-7BE2-5033-A135-20A570683740}"/>
            </a:ext>
          </a:extLst>
        </p:cNvPr>
        <p:cNvGrpSpPr/>
        <p:nvPr/>
      </p:nvGrpSpPr>
      <p:grpSpPr>
        <a:xfrm>
          <a:off x="0" y="0"/>
          <a:ext cx="0" cy="0"/>
          <a:chOff x="0" y="0"/>
          <a:chExt cx="0" cy="0"/>
        </a:xfrm>
      </p:grpSpPr>
      <p:sp>
        <p:nvSpPr>
          <p:cNvPr id="34819" name="Content Placeholder 2">
            <a:extLst>
              <a:ext uri="{FF2B5EF4-FFF2-40B4-BE49-F238E27FC236}">
                <a16:creationId xmlns:a16="http://schemas.microsoft.com/office/drawing/2014/main" id="{30F8D646-B93E-E8FA-663C-978376D807C3}"/>
              </a:ext>
            </a:extLst>
          </p:cNvPr>
          <p:cNvSpPr>
            <a:spLocks noGrp="1"/>
          </p:cNvSpPr>
          <p:nvPr>
            <p:ph idx="1"/>
          </p:nvPr>
        </p:nvSpPr>
        <p:spPr>
          <a:xfrm>
            <a:off x="133349" y="963930"/>
            <a:ext cx="11925301" cy="5974668"/>
          </a:xfrm>
        </p:spPr>
        <p:txBody>
          <a:bodyPr>
            <a:normAutofit fontScale="77500" lnSpcReduction="20000"/>
          </a:bodyPr>
          <a:lstStyle/>
          <a:p>
            <a:pPr marL="674370" lvl="1">
              <a:lnSpc>
                <a:spcPct val="110000"/>
              </a:lnSpc>
              <a:spcBef>
                <a:spcPts val="0"/>
              </a:spcBef>
              <a:spcAft>
                <a:spcPts val="1200"/>
              </a:spcAft>
            </a:pPr>
            <a:r>
              <a:rPr lang="en-US" sz="3200" b="1" dirty="0">
                <a:solidFill>
                  <a:srgbClr val="FFFF00"/>
                </a:solidFill>
                <a:ea typeface="Calibri" pitchFamily="34" charset="0"/>
                <a:cs typeface="Arial" charset="0"/>
              </a:rPr>
              <a:t>Protocol I</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Anti-VEGF is first-line therapy for most eyes with center-involved DME</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V</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Good vision (20/25 or better):  Initial observation is reasonable if anti-VEGF is given for vision worsening during follow-up</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T</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Mild-moderate visual impairment (</a:t>
            </a:r>
            <a:r>
              <a:rPr lang="en-US" sz="3200" dirty="0">
                <a:solidFill>
                  <a:schemeClr val="tx1"/>
                </a:solidFill>
                <a:cs typeface="Arial" charset="0"/>
              </a:rPr>
              <a:t>20/32-20/40): Aflibercept, bevacizumab and ranibizumab are similarly effective for vision </a:t>
            </a:r>
            <a:r>
              <a:rPr lang="en-US" sz="3200" dirty="0">
                <a:solidFill>
                  <a:schemeClr val="tx1"/>
                </a:solidFill>
                <a:ea typeface="Calibri" pitchFamily="34" charset="0"/>
                <a:cs typeface="Arial" charset="0"/>
              </a:rPr>
              <a:t>outcomes</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T</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Poor vision (20/50 or worse):  Aflibercept superior to bevacizumab</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AC</a:t>
            </a:r>
            <a:r>
              <a:rPr lang="en-US" sz="3200" dirty="0">
                <a:solidFill>
                  <a:srgbClr val="FFFF00"/>
                </a:solidFill>
                <a:ea typeface="Calibri" pitchFamily="34" charset="0"/>
                <a:cs typeface="Arial" charset="0"/>
              </a:rPr>
              <a:t>:</a:t>
            </a:r>
            <a:r>
              <a:rPr lang="en-US" sz="3200" dirty="0">
                <a:ea typeface="Calibri" pitchFamily="34" charset="0"/>
                <a:cs typeface="Arial" charset="0"/>
              </a:rPr>
              <a:t>  </a:t>
            </a:r>
            <a:r>
              <a:rPr lang="en-US" sz="3200" dirty="0">
                <a:solidFill>
                  <a:schemeClr val="tx1"/>
                </a:solidFill>
                <a:ea typeface="Calibri" pitchFamily="34" charset="0"/>
                <a:cs typeface="Arial" charset="0"/>
              </a:rPr>
              <a:t>Similar visual outcomes between initiating treatment with bevacizumab first (with aflibercept rescue as needed) compared to aflibercept monotherapy</a:t>
            </a:r>
          </a:p>
          <a:p>
            <a:pPr marL="674370" lvl="1">
              <a:lnSpc>
                <a:spcPct val="110000"/>
              </a:lnSpc>
              <a:spcBef>
                <a:spcPts val="0"/>
              </a:spcBef>
              <a:spcAft>
                <a:spcPts val="1200"/>
              </a:spcAft>
            </a:pPr>
            <a:r>
              <a:rPr lang="en-US" sz="3200" b="1" dirty="0">
                <a:solidFill>
                  <a:srgbClr val="FFFF00"/>
                </a:solidFill>
                <a:ea typeface="Calibri" pitchFamily="34" charset="0"/>
                <a:cs typeface="Arial" charset="0"/>
              </a:rPr>
              <a:t>Protocols A,B,I</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Steroids and macular laser have a role for selected eyes with DME</a:t>
            </a:r>
          </a:p>
          <a:p>
            <a:pPr marL="388620" lvl="1" indent="0">
              <a:lnSpc>
                <a:spcPct val="110000"/>
              </a:lnSpc>
              <a:spcBef>
                <a:spcPts val="0"/>
              </a:spcBef>
              <a:spcAft>
                <a:spcPts val="600"/>
              </a:spcAft>
              <a:buNone/>
            </a:pPr>
            <a:endParaRPr lang="en-US" sz="1600" dirty="0">
              <a:solidFill>
                <a:schemeClr val="tx1"/>
              </a:solidFill>
              <a:ea typeface="Calibri" pitchFamily="34" charset="0"/>
              <a:cs typeface="Arial" charset="0"/>
            </a:endParaRPr>
          </a:p>
          <a:p>
            <a:pPr marL="674370" lvl="1">
              <a:spcBef>
                <a:spcPts val="0"/>
              </a:spcBef>
              <a:spcAft>
                <a:spcPts val="1200"/>
              </a:spcAft>
            </a:pPr>
            <a:endParaRPr lang="en-US" sz="2400" i="1" dirty="0">
              <a:ea typeface="Calibri" pitchFamily="34" charset="0"/>
              <a:cs typeface="Arial" charset="0"/>
            </a:endParaRPr>
          </a:p>
        </p:txBody>
      </p:sp>
      <p:sp>
        <p:nvSpPr>
          <p:cNvPr id="5" name="Title 1">
            <a:extLst>
              <a:ext uri="{FF2B5EF4-FFF2-40B4-BE49-F238E27FC236}">
                <a16:creationId xmlns:a16="http://schemas.microsoft.com/office/drawing/2014/main" id="{42C4622F-E9D3-BE0E-F302-A23B02CA4260}"/>
              </a:ext>
            </a:extLst>
          </p:cNvPr>
          <p:cNvSpPr txBox="1">
            <a:spLocks/>
          </p:cNvSpPr>
          <p:nvPr/>
        </p:nvSpPr>
        <p:spPr>
          <a:xfrm>
            <a:off x="0" y="-76200"/>
            <a:ext cx="121920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rgbClr val="FFFF00"/>
                </a:solidFill>
                <a:latin typeface="+mj-lt"/>
                <a:ea typeface="+mj-ea"/>
                <a:cs typeface="+mj-cs"/>
              </a:defRPr>
            </a:lvl1pPr>
          </a:lstStyle>
          <a:p>
            <a:r>
              <a:rPr lang="en-US" sz="4000" b="1" dirty="0">
                <a:solidFill>
                  <a:schemeClr val="tx1"/>
                </a:solidFill>
              </a:rPr>
              <a:t>Care for Diabetic Macular Edema</a:t>
            </a:r>
            <a:endParaRPr lang="en-US" altLang="en-US" sz="4000" b="1" dirty="0">
              <a:solidFill>
                <a:schemeClr val="tx1"/>
              </a:solidFill>
            </a:endParaRPr>
          </a:p>
        </p:txBody>
      </p:sp>
      <p:sp useBgFill="1">
        <p:nvSpPr>
          <p:cNvPr id="2" name="Rectangle 1">
            <a:extLst>
              <a:ext uri="{FF2B5EF4-FFF2-40B4-BE49-F238E27FC236}">
                <a16:creationId xmlns:a16="http://schemas.microsoft.com/office/drawing/2014/main" id="{E0A8BFAC-9E04-7707-2784-8E3238DA73AC}"/>
              </a:ext>
            </a:extLst>
          </p:cNvPr>
          <p:cNvSpPr/>
          <p:nvPr/>
        </p:nvSpPr>
        <p:spPr>
          <a:xfrm>
            <a:off x="804231" y="969484"/>
            <a:ext cx="1751682" cy="385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a:extLst>
              <a:ext uri="{FF2B5EF4-FFF2-40B4-BE49-F238E27FC236}">
                <a16:creationId xmlns:a16="http://schemas.microsoft.com/office/drawing/2014/main" id="{34C574C7-9DF8-6C8D-6FA9-74489B56C083}"/>
              </a:ext>
            </a:extLst>
          </p:cNvPr>
          <p:cNvSpPr/>
          <p:nvPr/>
        </p:nvSpPr>
        <p:spPr>
          <a:xfrm>
            <a:off x="1154935" y="1815946"/>
            <a:ext cx="1751682" cy="385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940702A1-954F-6776-9158-A0549188D249}"/>
              </a:ext>
            </a:extLst>
          </p:cNvPr>
          <p:cNvSpPr/>
          <p:nvPr/>
        </p:nvSpPr>
        <p:spPr>
          <a:xfrm>
            <a:off x="1154935" y="2576109"/>
            <a:ext cx="1751682" cy="385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00A7E497-7809-98D8-6DFA-624ACEB1AD06}"/>
              </a:ext>
            </a:extLst>
          </p:cNvPr>
          <p:cNvSpPr/>
          <p:nvPr/>
        </p:nvSpPr>
        <p:spPr>
          <a:xfrm>
            <a:off x="1154935" y="3842954"/>
            <a:ext cx="1751682" cy="385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47D67586-3CAE-43C2-F82E-6B4EA0F5DDA6}"/>
              </a:ext>
            </a:extLst>
          </p:cNvPr>
          <p:cNvSpPr/>
          <p:nvPr/>
        </p:nvSpPr>
        <p:spPr>
          <a:xfrm>
            <a:off x="1154934" y="4645447"/>
            <a:ext cx="1995889" cy="385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9ABC1C1-4D42-F603-C7CE-79BEF5BA0A78}"/>
              </a:ext>
            </a:extLst>
          </p:cNvPr>
          <p:cNvSpPr/>
          <p:nvPr/>
        </p:nvSpPr>
        <p:spPr>
          <a:xfrm>
            <a:off x="804230" y="5792022"/>
            <a:ext cx="2445745" cy="4600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Title 1">
            <a:extLst>
              <a:ext uri="{FF2B5EF4-FFF2-40B4-BE49-F238E27FC236}">
                <a16:creationId xmlns:a16="http://schemas.microsoft.com/office/drawing/2014/main" id="{B09BEFF4-0235-EB7D-34B7-FF38417E94A6}"/>
              </a:ext>
            </a:extLst>
          </p:cNvPr>
          <p:cNvSpPr txBox="1">
            <a:spLocks/>
          </p:cNvSpPr>
          <p:nvPr/>
        </p:nvSpPr>
        <p:spPr>
          <a:xfrm>
            <a:off x="-1" y="-1705"/>
            <a:ext cx="12192000" cy="1010892"/>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rgbClr val="FFFF00"/>
                </a:solidFill>
                <a:latin typeface="+mj-lt"/>
                <a:ea typeface="+mj-ea"/>
                <a:cs typeface="+mj-cs"/>
              </a:defRPr>
            </a:lvl1pPr>
          </a:lstStyle>
          <a:p>
            <a:r>
              <a:rPr lang="en-US" sz="4000" b="1" i="1" dirty="0"/>
              <a:t>Evidence-based</a:t>
            </a:r>
            <a:r>
              <a:rPr lang="en-US" sz="4000" b="1" dirty="0"/>
              <a:t> </a:t>
            </a:r>
            <a:r>
              <a:rPr lang="en-US" sz="4000" b="1" dirty="0">
                <a:solidFill>
                  <a:schemeClr val="tx1"/>
                </a:solidFill>
              </a:rPr>
              <a:t>Care for Diabetic Macular Edema</a:t>
            </a:r>
            <a:endParaRPr lang="en-US" altLang="en-US" sz="4000" b="1" dirty="0">
              <a:solidFill>
                <a:schemeClr val="tx1"/>
              </a:solidFill>
            </a:endParaRPr>
          </a:p>
        </p:txBody>
      </p:sp>
    </p:spTree>
    <p:custDataLst>
      <p:tags r:id="rId1"/>
    </p:custDataLst>
    <p:extLst>
      <p:ext uri="{BB962C8B-B14F-4D97-AF65-F5344CB8AC3E}">
        <p14:creationId xmlns:p14="http://schemas.microsoft.com/office/powerpoint/2010/main" val="306425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22" presetClass="exit" presetSubtype="8" fill="hold" grpId="0" nodeType="withEffect">
                                  <p:stCondLst>
                                    <p:cond delay="0"/>
                                  </p:stCondLst>
                                  <p:childTnLst>
                                    <p:animEffect transition="out" filter="wipe(left)">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xit" presetSubtype="8" fill="hold" grpId="0" nodeType="withEffect">
                                  <p:stCondLst>
                                    <p:cond delay="0"/>
                                  </p:stCondLst>
                                  <p:childTnLst>
                                    <p:animEffect transition="out" filter="wipe(left)">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xit" presetSubtype="8" fill="hold" grpId="0" nodeType="withEffect">
                                  <p:stCondLst>
                                    <p:cond delay="0"/>
                                  </p:stCondLst>
                                  <p:childTnLst>
                                    <p:animEffect transition="out" filter="wipe(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133349" y="963930"/>
            <a:ext cx="11925301" cy="5974668"/>
          </a:xfrm>
        </p:spPr>
        <p:txBody>
          <a:bodyPr>
            <a:normAutofit fontScale="77500" lnSpcReduction="20000"/>
          </a:bodyPr>
          <a:lstStyle/>
          <a:p>
            <a:pPr marL="674370" lvl="1">
              <a:lnSpc>
                <a:spcPct val="110000"/>
              </a:lnSpc>
              <a:spcBef>
                <a:spcPts val="0"/>
              </a:spcBef>
              <a:spcAft>
                <a:spcPts val="1200"/>
              </a:spcAft>
            </a:pPr>
            <a:r>
              <a:rPr lang="en-US" sz="3200" b="1" dirty="0">
                <a:solidFill>
                  <a:srgbClr val="FFFF00"/>
                </a:solidFill>
                <a:ea typeface="Calibri" pitchFamily="34" charset="0"/>
                <a:cs typeface="Arial" charset="0"/>
              </a:rPr>
              <a:t>Protocol I</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Anti-VEGF is first-line therapy for most eyes with center-involved DME</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V</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Good vision (20/25 or better):  Initial observation is reasonable if anti-VEGF is given for vision worsening during follow-up</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T</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Mild-moderate visual impairment (</a:t>
            </a:r>
            <a:r>
              <a:rPr lang="en-US" sz="3200" dirty="0">
                <a:solidFill>
                  <a:schemeClr val="tx1"/>
                </a:solidFill>
                <a:cs typeface="Arial" charset="0"/>
              </a:rPr>
              <a:t>20/32-20/40): Aflibercept, bevacizumab and ranibizumab are similarly effective for vision </a:t>
            </a:r>
            <a:r>
              <a:rPr lang="en-US" sz="3200" dirty="0">
                <a:solidFill>
                  <a:schemeClr val="tx1"/>
                </a:solidFill>
                <a:ea typeface="Calibri" pitchFamily="34" charset="0"/>
                <a:cs typeface="Arial" charset="0"/>
              </a:rPr>
              <a:t>outcomes</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T</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Poor vision (20/50 or worse):  Aflibercept superior to bevacizumab</a:t>
            </a:r>
          </a:p>
          <a:p>
            <a:pPr marL="958533" lvl="2">
              <a:lnSpc>
                <a:spcPct val="110000"/>
              </a:lnSpc>
              <a:spcBef>
                <a:spcPts val="0"/>
              </a:spcBef>
              <a:spcAft>
                <a:spcPts val="1200"/>
              </a:spcAft>
            </a:pPr>
            <a:r>
              <a:rPr lang="en-US" sz="3200" b="1" dirty="0">
                <a:solidFill>
                  <a:srgbClr val="FFFF00"/>
                </a:solidFill>
                <a:ea typeface="Calibri" pitchFamily="34" charset="0"/>
                <a:cs typeface="Arial" charset="0"/>
              </a:rPr>
              <a:t>Protocol AC</a:t>
            </a:r>
            <a:r>
              <a:rPr lang="en-US" sz="3200" dirty="0">
                <a:solidFill>
                  <a:srgbClr val="FFFF00"/>
                </a:solidFill>
                <a:ea typeface="Calibri" pitchFamily="34" charset="0"/>
                <a:cs typeface="Arial" charset="0"/>
              </a:rPr>
              <a:t>:</a:t>
            </a:r>
            <a:r>
              <a:rPr lang="en-US" sz="3200" dirty="0">
                <a:ea typeface="Calibri" pitchFamily="34" charset="0"/>
                <a:cs typeface="Arial" charset="0"/>
              </a:rPr>
              <a:t>  </a:t>
            </a:r>
            <a:r>
              <a:rPr lang="en-US" sz="3200" dirty="0">
                <a:solidFill>
                  <a:schemeClr val="tx1"/>
                </a:solidFill>
                <a:ea typeface="Calibri" pitchFamily="34" charset="0"/>
                <a:cs typeface="Arial" charset="0"/>
              </a:rPr>
              <a:t>Similar visual outcomes between initiating treatment with bevacizumab first (with aflibercept rescue as needed) compared to aflibercept monotherapy</a:t>
            </a:r>
          </a:p>
          <a:p>
            <a:pPr marL="674370" lvl="1">
              <a:lnSpc>
                <a:spcPct val="110000"/>
              </a:lnSpc>
              <a:spcBef>
                <a:spcPts val="0"/>
              </a:spcBef>
              <a:spcAft>
                <a:spcPts val="1200"/>
              </a:spcAft>
            </a:pPr>
            <a:r>
              <a:rPr lang="en-US" sz="3200" b="1" dirty="0">
                <a:solidFill>
                  <a:srgbClr val="FFFF00"/>
                </a:solidFill>
                <a:ea typeface="Calibri" pitchFamily="34" charset="0"/>
                <a:cs typeface="Arial" charset="0"/>
              </a:rPr>
              <a:t>Protocols A,B,I</a:t>
            </a:r>
            <a:r>
              <a:rPr lang="en-US" sz="3200" dirty="0">
                <a:solidFill>
                  <a:srgbClr val="FFFF00"/>
                </a:solidFill>
                <a:ea typeface="Calibri" pitchFamily="34" charset="0"/>
                <a:cs typeface="Arial" charset="0"/>
              </a:rPr>
              <a:t>:  </a:t>
            </a:r>
            <a:r>
              <a:rPr lang="en-US" sz="3200" dirty="0">
                <a:solidFill>
                  <a:schemeClr val="tx1"/>
                </a:solidFill>
                <a:ea typeface="Calibri" pitchFamily="34" charset="0"/>
                <a:cs typeface="Arial" charset="0"/>
              </a:rPr>
              <a:t>Steroids and macular laser have a role for selected eyes with DME</a:t>
            </a:r>
          </a:p>
          <a:p>
            <a:pPr marL="388620" lvl="1" indent="0">
              <a:lnSpc>
                <a:spcPct val="110000"/>
              </a:lnSpc>
              <a:spcBef>
                <a:spcPts val="0"/>
              </a:spcBef>
              <a:spcAft>
                <a:spcPts val="600"/>
              </a:spcAft>
              <a:buNone/>
            </a:pPr>
            <a:endParaRPr lang="en-US" sz="1600" dirty="0">
              <a:solidFill>
                <a:schemeClr val="tx1"/>
              </a:solidFill>
              <a:ea typeface="Calibri" pitchFamily="34" charset="0"/>
              <a:cs typeface="Arial" charset="0"/>
            </a:endParaRPr>
          </a:p>
          <a:p>
            <a:pPr marL="674370" lvl="1">
              <a:spcBef>
                <a:spcPts val="0"/>
              </a:spcBef>
              <a:spcAft>
                <a:spcPts val="1200"/>
              </a:spcAft>
            </a:pPr>
            <a:endParaRPr lang="en-US" sz="2400" i="1" dirty="0">
              <a:ea typeface="Calibri" pitchFamily="34" charset="0"/>
              <a:cs typeface="Arial" charset="0"/>
            </a:endParaRPr>
          </a:p>
        </p:txBody>
      </p:sp>
      <p:sp useBgFill="1">
        <p:nvSpPr>
          <p:cNvPr id="5" name="Title 1"/>
          <p:cNvSpPr txBox="1">
            <a:spLocks/>
          </p:cNvSpPr>
          <p:nvPr/>
        </p:nvSpPr>
        <p:spPr>
          <a:xfrm>
            <a:off x="0" y="-76200"/>
            <a:ext cx="121920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rgbClr val="FFFF00"/>
                </a:solidFill>
                <a:latin typeface="+mj-lt"/>
                <a:ea typeface="+mj-ea"/>
                <a:cs typeface="+mj-cs"/>
              </a:defRPr>
            </a:lvl1pPr>
          </a:lstStyle>
          <a:p>
            <a:r>
              <a:rPr lang="en-US" sz="4000" b="1" i="1" dirty="0"/>
              <a:t>Evidence-based</a:t>
            </a:r>
            <a:r>
              <a:rPr lang="en-US" sz="4000" b="1" dirty="0"/>
              <a:t> </a:t>
            </a:r>
            <a:r>
              <a:rPr lang="en-US" sz="4000" b="1" dirty="0">
                <a:solidFill>
                  <a:schemeClr val="tx1"/>
                </a:solidFill>
              </a:rPr>
              <a:t>Care for Diabetic Macular Edema</a:t>
            </a:r>
            <a:endParaRPr lang="en-US" altLang="en-US" sz="4000" b="1" dirty="0">
              <a:solidFill>
                <a:schemeClr val="tx1"/>
              </a:solidFill>
            </a:endParaRPr>
          </a:p>
        </p:txBody>
      </p:sp>
    </p:spTree>
    <p:custDataLst>
      <p:tags r:id="rId1"/>
    </p:custDataLst>
    <p:extLst>
      <p:ext uri="{BB962C8B-B14F-4D97-AF65-F5344CB8AC3E}">
        <p14:creationId xmlns:p14="http://schemas.microsoft.com/office/powerpoint/2010/main" val="69756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half" idx="1"/>
          </p:nvPr>
        </p:nvSpPr>
        <p:spPr>
          <a:xfrm>
            <a:off x="913795" y="1752600"/>
            <a:ext cx="5106004" cy="3702881"/>
          </a:xfrm>
        </p:spPr>
        <p:txBody>
          <a:bodyPr vert="horz" lIns="91440" tIns="45720" rIns="91440" bIns="45720" rtlCol="0">
            <a:normAutofit fontScale="92500" lnSpcReduction="20000"/>
          </a:bodyPr>
          <a:lstStyle/>
          <a:p>
            <a:pPr marL="0" indent="0" algn="ctr">
              <a:buNone/>
            </a:pPr>
            <a:r>
              <a:rPr lang="en-US" sz="4000">
                <a:solidFill>
                  <a:schemeClr val="accent2">
                    <a:lumMod val="60000"/>
                    <a:lumOff val="40000"/>
                  </a:schemeClr>
                </a:solidFill>
              </a:rPr>
              <a:t>Our mission </a:t>
            </a:r>
          </a:p>
          <a:p>
            <a:pPr marL="0" indent="0" algn="ctr">
              <a:buNone/>
            </a:pPr>
            <a:r>
              <a:rPr lang="en-US" sz="3200"/>
              <a:t>is to conduct high-quality, collaborative clinical research that improves vision and quality of life for people with retinal diseases. </a:t>
            </a:r>
          </a:p>
        </p:txBody>
      </p:sp>
      <p:sp>
        <p:nvSpPr>
          <p:cNvPr id="27650" name="Rectangle 2"/>
          <p:cNvSpPr>
            <a:spLocks noGrp="1" noChangeArrowheads="1"/>
          </p:cNvSpPr>
          <p:nvPr>
            <p:ph type="title"/>
          </p:nvPr>
        </p:nvSpPr>
        <p:spPr/>
        <p:txBody>
          <a:bodyPr vert="horz" lIns="91440" tIns="45720" rIns="91440" bIns="45720" rtlCol="0" anchor="ctr">
            <a:normAutofit/>
          </a:bodyPr>
          <a:lstStyle/>
          <a:p>
            <a:r>
              <a:rPr lang="en-US" altLang="en-US" sz="4800" b="1" i="0" kern="1200" cap="none" baseline="0">
                <a:effectLst/>
              </a:rPr>
              <a:t>DRCR Retina Network</a:t>
            </a:r>
          </a:p>
        </p:txBody>
      </p:sp>
      <p:sp>
        <p:nvSpPr>
          <p:cNvPr id="3" name="TextBox 2">
            <a:extLst>
              <a:ext uri="{FF2B5EF4-FFF2-40B4-BE49-F238E27FC236}">
                <a16:creationId xmlns:a16="http://schemas.microsoft.com/office/drawing/2014/main" id="{6444FB0D-439D-11C6-35ED-859F121F78D5}"/>
              </a:ext>
            </a:extLst>
          </p:cNvPr>
          <p:cNvSpPr txBox="1"/>
          <p:nvPr/>
        </p:nvSpPr>
        <p:spPr>
          <a:xfrm>
            <a:off x="6173402" y="1829558"/>
            <a:ext cx="5094154" cy="4236281"/>
          </a:xfrm>
          <a:prstGeom prst="rect">
            <a:avLst/>
          </a:prstGeom>
        </p:spPr>
        <p:txBody>
          <a:bodyPr vert="horz" lIns="91440" tIns="45720" rIns="91440" bIns="45720" rtlCol="0">
            <a:normAutofit fontScale="92500" lnSpcReduction="20000"/>
          </a:bodyPr>
          <a:lstStyle/>
          <a:p>
            <a:pPr marL="344488" indent="-344488" defTabSz="685800">
              <a:lnSpc>
                <a:spcPct val="110000"/>
              </a:lnSpc>
              <a:spcBef>
                <a:spcPts val="750"/>
              </a:spcBef>
              <a:buClr>
                <a:schemeClr val="accent2"/>
              </a:buClr>
              <a:buFont typeface="Wingdings" panose="05000000000000000000" pitchFamily="2" charset="2"/>
              <a:buChar char="Ø"/>
            </a:pPr>
            <a:r>
              <a:rPr lang="en-US" sz="2800" b="1">
                <a:effectLst/>
                <a:latin typeface="Arial" panose="020B0604020202020204" pitchFamily="34" charset="0"/>
                <a:cs typeface="Arial" panose="020B0604020202020204" pitchFamily="34" charset="0"/>
              </a:rPr>
              <a:t>We support the identification, design, and implementation of multicenter clinical research initiatives focused on retinal disorders. </a:t>
            </a:r>
          </a:p>
          <a:p>
            <a:pPr marL="344488" indent="-344488" defTabSz="685800">
              <a:lnSpc>
                <a:spcPct val="110000"/>
              </a:lnSpc>
              <a:spcBef>
                <a:spcPts val="750"/>
              </a:spcBef>
              <a:buClr>
                <a:schemeClr val="accent2"/>
              </a:buClr>
              <a:buFont typeface="Wingdings" panose="05000000000000000000" pitchFamily="2" charset="2"/>
              <a:buChar char="Ø"/>
            </a:pPr>
            <a:r>
              <a:rPr lang="en-US" sz="2800" b="1">
                <a:effectLst/>
                <a:latin typeface="Arial" panose="020B0604020202020204" pitchFamily="34" charset="0"/>
                <a:cs typeface="Arial" panose="020B0604020202020204" pitchFamily="34" charset="0"/>
              </a:rPr>
              <a:t>With a principal emphasis on clinical trials and epidemiologic outcomes</a:t>
            </a:r>
            <a:r>
              <a:rPr lang="en-US" sz="2800" b="1">
                <a:latin typeface="Arial" panose="020B0604020202020204" pitchFamily="34" charset="0"/>
                <a:cs typeface="Arial" panose="020B0604020202020204" pitchFamily="34" charset="0"/>
              </a:rPr>
              <a:t>;</a:t>
            </a:r>
            <a:r>
              <a:rPr lang="en-US" sz="2800" b="1">
                <a:effectLst/>
                <a:latin typeface="Arial" panose="020B0604020202020204" pitchFamily="34" charset="0"/>
                <a:cs typeface="Arial" panose="020B0604020202020204" pitchFamily="34" charset="0"/>
              </a:rPr>
              <a:t> other research may also be supported.</a:t>
            </a:r>
            <a:endParaRPr lang="en-US" altLang="en-US" sz="2800" b="1">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1369E2C-25A6-697D-0E24-D99E035C1975}"/>
              </a:ext>
            </a:extLst>
          </p:cNvPr>
          <p:cNvSpPr>
            <a:spLocks noGrp="1"/>
          </p:cNvSpPr>
          <p:nvPr>
            <p:ph type="ctrTitle"/>
          </p:nvPr>
        </p:nvSpPr>
        <p:spPr>
          <a:xfrm>
            <a:off x="1595267" y="1393949"/>
            <a:ext cx="9001463" cy="2387600"/>
          </a:xfrm>
        </p:spPr>
        <p:txBody>
          <a:bodyPr/>
          <a:lstStyle/>
          <a:p>
            <a:r>
              <a:rPr lang="en-US"/>
              <a:t>Non-Proliferative Diabetic Retinopathy</a:t>
            </a:r>
          </a:p>
        </p:txBody>
      </p:sp>
      <p:sp>
        <p:nvSpPr>
          <p:cNvPr id="10" name="Subtitle 2">
            <a:extLst>
              <a:ext uri="{FF2B5EF4-FFF2-40B4-BE49-F238E27FC236}">
                <a16:creationId xmlns:a16="http://schemas.microsoft.com/office/drawing/2014/main" id="{7F51035F-17DE-04F1-821A-4FC7FFB6E7E3}"/>
              </a:ext>
            </a:extLst>
          </p:cNvPr>
          <p:cNvSpPr>
            <a:spLocks noGrp="1"/>
          </p:cNvSpPr>
          <p:nvPr>
            <p:ph type="subTitle" idx="1"/>
          </p:nvPr>
        </p:nvSpPr>
        <p:spPr>
          <a:xfrm>
            <a:off x="1595267" y="3808289"/>
            <a:ext cx="9001463" cy="1655762"/>
          </a:xfrm>
        </p:spPr>
        <p:txBody>
          <a:bodyPr/>
          <a:lstStyle/>
          <a:p>
            <a:r>
              <a:rPr lang="en-US" sz="2000"/>
              <a:t>Darrell E. Baskin, MD</a:t>
            </a:r>
          </a:p>
          <a:p>
            <a:endParaRPr lang="en-US"/>
          </a:p>
        </p:txBody>
      </p:sp>
    </p:spTree>
    <p:extLst>
      <p:ext uri="{BB962C8B-B14F-4D97-AF65-F5344CB8AC3E}">
        <p14:creationId xmlns:p14="http://schemas.microsoft.com/office/powerpoint/2010/main" val="425426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6C3E-09B5-B29E-AD4B-10CC1FE262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3028AF-18A1-3485-708D-B30E51D4CE1C}"/>
              </a:ext>
            </a:extLst>
          </p:cNvPr>
          <p:cNvSpPr txBox="1"/>
          <p:nvPr/>
        </p:nvSpPr>
        <p:spPr>
          <a:xfrm>
            <a:off x="238124" y="234434"/>
            <a:ext cx="8976214" cy="769441"/>
          </a:xfrm>
          <a:prstGeom prst="rect">
            <a:avLst/>
          </a:prstGeom>
          <a:noFill/>
        </p:spPr>
        <p:txBody>
          <a:bodyPr wrap="square">
            <a:spAutoFit/>
          </a:bodyPr>
          <a:lstStyle/>
          <a:p>
            <a:pPr lvl="0">
              <a:defRPr/>
            </a:pPr>
            <a:r>
              <a:rPr lang="en-US" sz="4400" b="1">
                <a:solidFill>
                  <a:srgbClr val="FFC000">
                    <a:lumMod val="60000"/>
                    <a:lumOff val="40000"/>
                  </a:srgbClr>
                </a:solidFill>
                <a:cs typeface="Times New Roman" panose="02020603050405020304" pitchFamily="18" charset="0"/>
              </a:rPr>
              <a:t>DRCR Major Findings: NPDR</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51856A0-DC01-CB10-F128-B5B4089EA8D3}"/>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59806E-D53F-769D-87DF-23535F89453A}"/>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DCC63D05-58AC-3428-BD3F-9A2D0F1AC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096CEE63-A51D-ACF3-A211-71F8CA35696A}"/>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AA </a:t>
            </a:r>
          </a:p>
        </p:txBody>
      </p:sp>
      <p:grpSp>
        <p:nvGrpSpPr>
          <p:cNvPr id="2" name="Group 1">
            <a:extLst>
              <a:ext uri="{FF2B5EF4-FFF2-40B4-BE49-F238E27FC236}">
                <a16:creationId xmlns:a16="http://schemas.microsoft.com/office/drawing/2014/main" id="{648B8BEB-6789-B179-6D71-CDE49D8CDCE3}"/>
              </a:ext>
            </a:extLst>
          </p:cNvPr>
          <p:cNvGrpSpPr/>
          <p:nvPr/>
        </p:nvGrpSpPr>
        <p:grpSpPr>
          <a:xfrm>
            <a:off x="-9695670" y="2679413"/>
            <a:ext cx="15144851" cy="593698"/>
            <a:chOff x="1886725" y="2679413"/>
            <a:chExt cx="15144851" cy="593698"/>
          </a:xfrm>
        </p:grpSpPr>
        <p:sp>
          <p:nvSpPr>
            <p:cNvPr id="3" name="TextBox 2">
              <a:extLst>
                <a:ext uri="{FF2B5EF4-FFF2-40B4-BE49-F238E27FC236}">
                  <a16:creationId xmlns:a16="http://schemas.microsoft.com/office/drawing/2014/main" id="{80BC8070-F89E-4E41-5C89-3A0C0032E5F0}"/>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B7529D65-E12E-59E5-24CC-531AE00FEEC5}"/>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AC6084A8-D77B-932B-DECE-F4224DCFA90D}"/>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3ED30738-1B71-74C5-3D10-0C98EC4D1699}"/>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FD80724F-5D4C-975B-0F7F-668862D68057}"/>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49AA2C35-E8F6-0D6B-D8C5-5F4B17567354}"/>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7E2913F6-A23F-8134-43C9-9CE233154B07}"/>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effectLst/>
                  <a:uLnTx/>
                  <a:uFillTx/>
                  <a:latin typeface="Arial"/>
                  <a:ea typeface="+mn-ea"/>
                  <a:cs typeface="+mn-cs"/>
                </a:rPr>
                <a:t>2021</a:t>
              </a:r>
            </a:p>
          </p:txBody>
        </p:sp>
        <p:sp>
          <p:nvSpPr>
            <p:cNvPr id="21" name="TextBox 20">
              <a:extLst>
                <a:ext uri="{FF2B5EF4-FFF2-40B4-BE49-F238E27FC236}">
                  <a16:creationId xmlns:a16="http://schemas.microsoft.com/office/drawing/2014/main" id="{0E22A71C-40F0-FB6F-C6D8-A9CAE99A0EF8}"/>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chemeClr val="accent2">
                      <a:lumMod val="60000"/>
                      <a:lumOff val="40000"/>
                    </a:schemeClr>
                  </a:solidFill>
                  <a:latin typeface="Arial"/>
                </a:rPr>
                <a:t>2022</a:t>
              </a:r>
            </a:p>
          </p:txBody>
        </p:sp>
        <p:sp>
          <p:nvSpPr>
            <p:cNvPr id="24" name="TextBox 23">
              <a:extLst>
                <a:ext uri="{FF2B5EF4-FFF2-40B4-BE49-F238E27FC236}">
                  <a16:creationId xmlns:a16="http://schemas.microsoft.com/office/drawing/2014/main" id="{92DF14F2-DE57-954D-9E94-28E9B8A04010}"/>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2" name="TextBox 11">
            <a:extLst>
              <a:ext uri="{FF2B5EF4-FFF2-40B4-BE49-F238E27FC236}">
                <a16:creationId xmlns:a16="http://schemas.microsoft.com/office/drawing/2014/main" id="{289128C1-C1E5-6AE4-25BE-7B61B58FA846}"/>
              </a:ext>
            </a:extLst>
          </p:cNvPr>
          <p:cNvSpPr txBox="1"/>
          <p:nvPr/>
        </p:nvSpPr>
        <p:spPr>
          <a:xfrm>
            <a:off x="3060833" y="3441680"/>
            <a:ext cx="8961119" cy="3139321"/>
          </a:xfrm>
          <a:prstGeom prst="rect">
            <a:avLst/>
          </a:prstGeom>
          <a:noFill/>
        </p:spPr>
        <p:txBody>
          <a:bodyPr wrap="square" rtlCol="0">
            <a:spAutoFit/>
          </a:bodyPr>
          <a:lstStyle/>
          <a:p>
            <a:r>
              <a:rPr lang="en-US"/>
              <a:t>Marcus DM, Silva PS, Liu D, Aiello LP, Antoszyk A, Elman M, Friedman S, Glassman AR, Googe JM, Jampol LM, Martin DF, Melia M, Preston CM, Wykoff CC, Sun JK; DRCR Retina Network. </a:t>
            </a:r>
            <a:r>
              <a:rPr lang="en-US" b="1"/>
              <a:t>Association of Predominantly Peripheral Lesions on Ultra-Widefield Imaging and the Risk of Diabetic Retinopathy Worsening Over Time. </a:t>
            </a:r>
            <a:r>
              <a:rPr lang="en-US"/>
              <a:t>JAMA </a:t>
            </a:r>
            <a:r>
              <a:rPr lang="en-US" err="1"/>
              <a:t>Ophthalmol</a:t>
            </a:r>
            <a:r>
              <a:rPr lang="en-US"/>
              <a:t>. 2022 Oct 1;140(10):946-954</a:t>
            </a:r>
          </a:p>
          <a:p>
            <a:endParaRPr lang="en-US"/>
          </a:p>
          <a:p>
            <a:r>
              <a:rPr lang="en-US"/>
              <a:t>Silva PS, Marcus DM, Liu D, Aiello LP, Antoszyk A, Elman M, Friedman S, Glassman AR, Googe JM, Jampol LM, Martin DF, Melia M, Preston CM, Wykoff CC, Sun JK; DRCR Retina Network. </a:t>
            </a:r>
            <a:r>
              <a:rPr lang="en-US" b="1"/>
              <a:t>Association of Ultra-Widefield Fluorescein Angiography–Identified Retinal Nonperfusion and the Risk of Diabetic Retinopathy Worsening Over Time.</a:t>
            </a:r>
            <a:r>
              <a:rPr lang="en-US"/>
              <a:t> JAMA </a:t>
            </a:r>
            <a:r>
              <a:rPr lang="en-US" err="1"/>
              <a:t>Ophthalmol</a:t>
            </a:r>
            <a:r>
              <a:rPr lang="en-US"/>
              <a:t>. 2022 Oct 1;140(10):936-945</a:t>
            </a:r>
          </a:p>
        </p:txBody>
      </p:sp>
    </p:spTree>
    <p:extLst>
      <p:ext uri="{BB962C8B-B14F-4D97-AF65-F5344CB8AC3E}">
        <p14:creationId xmlns:p14="http://schemas.microsoft.com/office/powerpoint/2010/main" val="165552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565" t="34521" r="37374" b="23595"/>
          <a:stretch/>
        </p:blipFill>
        <p:spPr bwMode="auto">
          <a:xfrm>
            <a:off x="2605821" y="59416"/>
            <a:ext cx="6980357" cy="673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2591" y="381000"/>
            <a:ext cx="11869795" cy="1446550"/>
          </a:xfrm>
          <a:prstGeom prst="rect">
            <a:avLst/>
          </a:prstGeom>
        </p:spPr>
        <p:txBody>
          <a:bodyPr wrap="square">
            <a:spAutoFit/>
          </a:bodyPr>
          <a:lstStyle/>
          <a:p>
            <a:pPr algn="ctr"/>
            <a:r>
              <a:rPr lang="en-US" sz="4400" b="1">
                <a:latin typeface="Arial" pitchFamily="34" charset="0"/>
                <a:ea typeface="+mj-ea"/>
                <a:cs typeface="Arial" pitchFamily="34" charset="0"/>
              </a:rPr>
              <a:t>ETDRS classification based on 30% of the retina</a:t>
            </a:r>
          </a:p>
        </p:txBody>
      </p:sp>
    </p:spTree>
    <p:extLst>
      <p:ext uri="{BB962C8B-B14F-4D97-AF65-F5344CB8AC3E}">
        <p14:creationId xmlns:p14="http://schemas.microsoft.com/office/powerpoint/2010/main" val="22637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8331"/>
          <a:stretch/>
        </p:blipFill>
        <p:spPr bwMode="auto">
          <a:xfrm>
            <a:off x="-6615" y="-1315485"/>
            <a:ext cx="12191195" cy="975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6508" y="227328"/>
            <a:ext cx="11869795" cy="797782"/>
          </a:xfrm>
          <a:prstGeom prst="rect">
            <a:avLst/>
          </a:prstGeom>
        </p:spPr>
        <p:txBody>
          <a:bodyPr wrap="square">
            <a:spAutoFit/>
          </a:bodyPr>
          <a:lstStyle/>
          <a:p>
            <a:pPr algn="ctr">
              <a:lnSpc>
                <a:spcPts val="6000"/>
              </a:lnSpc>
            </a:pPr>
            <a:r>
              <a:rPr lang="en-US" sz="4400" b="1">
                <a:latin typeface="Arial" pitchFamily="34" charset="0"/>
                <a:ea typeface="+mj-ea"/>
                <a:cs typeface="Arial" pitchFamily="34" charset="0"/>
              </a:rPr>
              <a:t>UWF reveals up to 82% of the retina</a:t>
            </a:r>
          </a:p>
        </p:txBody>
      </p:sp>
    </p:spTree>
    <p:extLst>
      <p:ext uri="{BB962C8B-B14F-4D97-AF65-F5344CB8AC3E}">
        <p14:creationId xmlns:p14="http://schemas.microsoft.com/office/powerpoint/2010/main" val="26619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9" name="Down Arrow 2"/>
          <p:cNvSpPr>
            <a:spLocks noChangeArrowheads="1"/>
          </p:cNvSpPr>
          <p:nvPr/>
        </p:nvSpPr>
        <p:spPr bwMode="auto">
          <a:xfrm>
            <a:off x="5645934" y="3624955"/>
            <a:ext cx="875886" cy="1570545"/>
          </a:xfrm>
          <a:prstGeom prst="downArrow">
            <a:avLst>
              <a:gd name="adj1" fmla="val 50000"/>
              <a:gd name="adj2" fmla="val 50000"/>
            </a:avLst>
          </a:prstGeom>
          <a:solidFill>
            <a:schemeClr val="tx1"/>
          </a:solidFill>
          <a:ln w="12700" algn="ctr">
            <a:solidFill>
              <a:schemeClr val="tx1"/>
            </a:solidFill>
            <a:round/>
            <a:headEnd/>
            <a:tailEnd/>
          </a:ln>
        </p:spPr>
        <p:txBody>
          <a:bodyPr wrap="none" anchor="ctr"/>
          <a:lstStyle>
            <a:lvl1pPr>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a:spcBef>
                <a:spcPct val="20000"/>
              </a:spcBef>
              <a:buClr>
                <a:srgbClr val="FFFF00"/>
              </a:buClr>
              <a:buChar char="•"/>
              <a:defRPr sz="2400" b="1">
                <a:solidFill>
                  <a:srgbClr val="FFFFFF"/>
                </a:solidFill>
                <a:latin typeface="Arial" panose="020B0604020202020204" pitchFamily="34" charset="0"/>
              </a:defRPr>
            </a:lvl2pPr>
            <a:lvl3pPr marL="1143000" indent="-228600">
              <a:spcBef>
                <a:spcPct val="20000"/>
              </a:spcBef>
              <a:buClr>
                <a:srgbClr val="FFFF00"/>
              </a:buClr>
              <a:buChar char="o"/>
              <a:defRPr sz="24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eaLnBrk="0" fontAlgn="base" hangingPunct="0">
              <a:spcBef>
                <a:spcPct val="0"/>
              </a:spcBef>
              <a:spcAft>
                <a:spcPct val="0"/>
              </a:spcAft>
              <a:buClrTx/>
              <a:buFontTx/>
              <a:buNone/>
            </a:pPr>
            <a:endParaRPr lang="en-US" altLang="en-US" sz="1800" b="0">
              <a:solidFill>
                <a:srgbClr val="F8F8F8"/>
              </a:solidFill>
              <a:cs typeface="Arial" panose="020B0604020202020204" pitchFamily="34" charset="0"/>
            </a:endParaRPr>
          </a:p>
        </p:txBody>
      </p:sp>
      <p:sp>
        <p:nvSpPr>
          <p:cNvPr id="8" name="Rectangle 7"/>
          <p:cNvSpPr/>
          <p:nvPr/>
        </p:nvSpPr>
        <p:spPr>
          <a:xfrm>
            <a:off x="1506682" y="2702445"/>
            <a:ext cx="9154391" cy="103105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fontAlgn="base" hangingPunct="0">
              <a:spcBef>
                <a:spcPct val="0"/>
              </a:spcBef>
              <a:spcAft>
                <a:spcPts val="600"/>
              </a:spcAft>
              <a:defRPr/>
            </a:pPr>
            <a:r>
              <a:rPr lang="en-US" sz="2800" b="1">
                <a:solidFill>
                  <a:srgbClr val="FFF41D"/>
                </a:solidFill>
                <a:latin typeface="Arial" panose="020B0604020202020204" pitchFamily="34" charset="0"/>
                <a:cs typeface="Arial" panose="020B0604020202020204" pitchFamily="34" charset="0"/>
              </a:rPr>
              <a:t>Eligibility Criteria:</a:t>
            </a:r>
          </a:p>
          <a:p>
            <a:pPr algn="ctr" eaLnBrk="0" fontAlgn="base" hangingPunct="0">
              <a:spcBef>
                <a:spcPct val="0"/>
              </a:spcBef>
              <a:spcAft>
                <a:spcPts val="600"/>
              </a:spcAft>
              <a:defRPr/>
            </a:pPr>
            <a:r>
              <a:rPr lang="en-US" sz="2800" b="1">
                <a:latin typeface="Arial" panose="020B0604020202020204" pitchFamily="34" charset="0"/>
                <a:cs typeface="Arial" panose="020B0604020202020204" pitchFamily="34" charset="0"/>
              </a:rPr>
              <a:t>At least one eye with NPDR and without CI-DME</a:t>
            </a:r>
          </a:p>
        </p:txBody>
      </p:sp>
      <p:sp>
        <p:nvSpPr>
          <p:cNvPr id="10" name="Text Box 3"/>
          <p:cNvSpPr txBox="1">
            <a:spLocks noChangeArrowheads="1"/>
          </p:cNvSpPr>
          <p:nvPr/>
        </p:nvSpPr>
        <p:spPr bwMode="auto">
          <a:xfrm>
            <a:off x="3781425" y="5255353"/>
            <a:ext cx="4591050" cy="742306"/>
          </a:xfrm>
          <a:prstGeom prst="rect">
            <a:avLst/>
          </a:prstGeom>
          <a:solidFill>
            <a:schemeClr val="accent1"/>
          </a:solidFill>
          <a:ln>
            <a:noFill/>
            <a:headEnd/>
            <a:tailEnd/>
          </a:ln>
          <a:effectLst/>
        </p:spPr>
        <p:style>
          <a:lnRef idx="2">
            <a:schemeClr val="accent2">
              <a:shade val="50000"/>
            </a:schemeClr>
          </a:lnRef>
          <a:fillRef idx="1">
            <a:schemeClr val="accent2"/>
          </a:fillRef>
          <a:effectRef idx="0">
            <a:schemeClr val="accent2"/>
          </a:effectRef>
          <a:fontRef idx="minor">
            <a:schemeClr val="lt1"/>
          </a:fontRef>
        </p:style>
        <p:txBody>
          <a:bodyPr anchor="ctr" anchorCtr="1"/>
          <a:lstStyle/>
          <a:p>
            <a:pPr marL="0" lvl="1" algn="ctr" fontAlgn="base">
              <a:spcBef>
                <a:spcPct val="0"/>
              </a:spcBef>
              <a:spcAft>
                <a:spcPct val="0"/>
              </a:spcAft>
              <a:defRPr/>
            </a:pPr>
            <a:r>
              <a:rPr lang="en-US" sz="2800" b="1">
                <a:solidFill>
                  <a:srgbClr val="000000"/>
                </a:solidFill>
              </a:rPr>
              <a:t>Annual Visits for 4 Years</a:t>
            </a:r>
          </a:p>
        </p:txBody>
      </p:sp>
      <p:sp>
        <p:nvSpPr>
          <p:cNvPr id="12" name="Rectangle 2"/>
          <p:cNvSpPr txBox="1">
            <a:spLocks noChangeArrowheads="1"/>
          </p:cNvSpPr>
          <p:nvPr/>
        </p:nvSpPr>
        <p:spPr bwMode="auto">
          <a:xfrm>
            <a:off x="0" y="-1"/>
            <a:ext cx="12192000" cy="1590373"/>
          </a:xfrm>
          <a:prstGeom prst="rect">
            <a:avLst/>
          </a:prstGeom>
          <a:noFill/>
          <a:ln w="9525">
            <a:noFill/>
            <a:miter lim="800000"/>
            <a:headEnd/>
            <a:tailEnd/>
          </a:ln>
          <a:effectLst>
            <a:outerShdw dist="13470" dir="2700000" algn="ctr" rotWithShape="0">
              <a:schemeClr val="bg2"/>
            </a:outerShdw>
          </a:effectLst>
        </p:spPr>
        <p:txBody>
          <a:bodyPr lIns="92075" tIns="46038" rIns="92075" bIns="46038" anchor="ctr"/>
          <a:lstStyle/>
          <a:p>
            <a:pPr algn="ctr" eaLnBrk="0" fontAlgn="base" hangingPunct="0">
              <a:spcBef>
                <a:spcPct val="0"/>
              </a:spcBef>
              <a:spcAft>
                <a:spcPct val="0"/>
              </a:spcAft>
              <a:defRPr/>
            </a:pPr>
            <a:r>
              <a:rPr lang="en-US" sz="4400" b="1">
                <a:solidFill>
                  <a:srgbClr val="FFC000">
                    <a:lumMod val="60000"/>
                    <a:lumOff val="40000"/>
                  </a:srgbClr>
                </a:solidFill>
                <a:cs typeface="Times New Roman" panose="02020603050405020304" pitchFamily="18" charset="0"/>
              </a:rPr>
              <a:t>Study Design Protocol AA</a:t>
            </a:r>
          </a:p>
        </p:txBody>
      </p:sp>
      <p:sp>
        <p:nvSpPr>
          <p:cNvPr id="31757" name="Text Box 14"/>
          <p:cNvSpPr txBox="1">
            <a:spLocks noChangeArrowheads="1"/>
          </p:cNvSpPr>
          <p:nvPr/>
        </p:nvSpPr>
        <p:spPr bwMode="auto">
          <a:xfrm>
            <a:off x="1518804" y="1662500"/>
            <a:ext cx="9154391" cy="523220"/>
          </a:xfrm>
          <a:prstGeom prst="rect">
            <a:avLst/>
          </a:prstGeom>
          <a:solidFill>
            <a:srgbClr val="000000"/>
          </a:solidFill>
          <a:ln w="254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a:spcBef>
                <a:spcPct val="20000"/>
              </a:spcBef>
              <a:buClr>
                <a:srgbClr val="FFFF00"/>
              </a:buClr>
              <a:buChar char="•"/>
              <a:defRPr sz="2400" b="1">
                <a:solidFill>
                  <a:srgbClr val="FFFFFF"/>
                </a:solidFill>
                <a:latin typeface="Arial" panose="020B0604020202020204" pitchFamily="34" charset="0"/>
              </a:defRPr>
            </a:lvl2pPr>
            <a:lvl3pPr marL="1143000" indent="-228600">
              <a:spcBef>
                <a:spcPct val="20000"/>
              </a:spcBef>
              <a:buClr>
                <a:srgbClr val="FFFF00"/>
              </a:buClr>
              <a:buChar char="o"/>
              <a:defRPr sz="24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lgn="ctr" eaLnBrk="0" fontAlgn="base" hangingPunct="0">
              <a:spcAft>
                <a:spcPct val="0"/>
              </a:spcAft>
              <a:buFont typeface="Wingdings" panose="05000000000000000000" pitchFamily="2" charset="2"/>
              <a:buNone/>
            </a:pPr>
            <a:r>
              <a:rPr lang="en-US" altLang="en-US">
                <a:cs typeface="Arial" panose="020B0604020202020204" pitchFamily="34" charset="0"/>
              </a:rPr>
              <a:t>Prospective, Observational Longitudinal Study</a:t>
            </a:r>
          </a:p>
        </p:txBody>
      </p:sp>
      <p:sp>
        <p:nvSpPr>
          <p:cNvPr id="9" name="Rectangle 8">
            <a:extLst>
              <a:ext uri="{FF2B5EF4-FFF2-40B4-BE49-F238E27FC236}">
                <a16:creationId xmlns:a16="http://schemas.microsoft.com/office/drawing/2014/main" id="{576F9E1D-7909-4F11-9463-7DD748AA2BCF}"/>
              </a:ext>
            </a:extLst>
          </p:cNvPr>
          <p:cNvSpPr/>
          <p:nvPr/>
        </p:nvSpPr>
        <p:spPr>
          <a:xfrm>
            <a:off x="6514893" y="3918419"/>
            <a:ext cx="5146143" cy="707886"/>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600"/>
              </a:spcAft>
            </a:pPr>
            <a:r>
              <a:rPr lang="en-US" altLang="en-US" sz="2000" b="1">
                <a:latin typeface="Arial" panose="020B0604020202020204" pitchFamily="34" charset="0"/>
                <a:cs typeface="Arial" panose="020B0604020202020204" pitchFamily="34" charset="0"/>
              </a:rPr>
              <a:t>Treatment for any indication is at investigator discretion  </a:t>
            </a:r>
          </a:p>
        </p:txBody>
      </p:sp>
    </p:spTree>
    <p:extLst>
      <p:ext uri="{BB962C8B-B14F-4D97-AF65-F5344CB8AC3E}">
        <p14:creationId xmlns:p14="http://schemas.microsoft.com/office/powerpoint/2010/main" val="33872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7AC6-AC8D-7011-7A38-2EE41995BDE5}"/>
            </a:ext>
          </a:extLst>
        </p:cNvPr>
        <p:cNvGrpSpPr/>
        <p:nvPr/>
      </p:nvGrpSpPr>
      <p:grpSpPr>
        <a:xfrm>
          <a:off x="0" y="0"/>
          <a:ext cx="0" cy="0"/>
          <a:chOff x="0" y="0"/>
          <a:chExt cx="0" cy="0"/>
        </a:xfrm>
      </p:grpSpPr>
      <p:pic>
        <p:nvPicPr>
          <p:cNvPr id="2053" name="Picture 5">
            <a:extLst>
              <a:ext uri="{FF2B5EF4-FFF2-40B4-BE49-F238E27FC236}">
                <a16:creationId xmlns:a16="http://schemas.microsoft.com/office/drawing/2014/main" id="{9A6E1B72-5CFE-9BDF-EA39-7F5F8B82227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8331"/>
          <a:stretch/>
        </p:blipFill>
        <p:spPr bwMode="auto">
          <a:xfrm>
            <a:off x="-6615" y="-1315485"/>
            <a:ext cx="12191195" cy="975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B4069A9-727F-D5F4-7213-FD2D0313FB9C}"/>
              </a:ext>
            </a:extLst>
          </p:cNvPr>
          <p:cNvSpPr/>
          <p:nvPr/>
        </p:nvSpPr>
        <p:spPr>
          <a:xfrm>
            <a:off x="156508" y="227328"/>
            <a:ext cx="11869795" cy="797782"/>
          </a:xfrm>
          <a:prstGeom prst="rect">
            <a:avLst/>
          </a:prstGeom>
        </p:spPr>
        <p:txBody>
          <a:bodyPr wrap="square">
            <a:spAutoFit/>
          </a:bodyPr>
          <a:lstStyle/>
          <a:p>
            <a:pPr algn="ctr">
              <a:lnSpc>
                <a:spcPts val="6000"/>
              </a:lnSpc>
            </a:pPr>
            <a:r>
              <a:rPr lang="en-US" sz="4400" b="1">
                <a:latin typeface="Arial" pitchFamily="34" charset="0"/>
                <a:ea typeface="+mj-ea"/>
                <a:cs typeface="Arial" pitchFamily="34" charset="0"/>
              </a:rPr>
              <a:t>How we defined PPLs</a:t>
            </a:r>
          </a:p>
        </p:txBody>
      </p:sp>
      <p:sp>
        <p:nvSpPr>
          <p:cNvPr id="2" name="TextBox 1">
            <a:extLst>
              <a:ext uri="{FF2B5EF4-FFF2-40B4-BE49-F238E27FC236}">
                <a16:creationId xmlns:a16="http://schemas.microsoft.com/office/drawing/2014/main" id="{212D206D-BD9F-8E3F-C3C4-C288D77F842B}"/>
              </a:ext>
            </a:extLst>
          </p:cNvPr>
          <p:cNvSpPr txBox="1"/>
          <p:nvPr/>
        </p:nvSpPr>
        <p:spPr>
          <a:xfrm>
            <a:off x="4654237" y="3719851"/>
            <a:ext cx="312906" cy="369332"/>
          </a:xfrm>
          <a:prstGeom prst="rect">
            <a:avLst/>
          </a:prstGeom>
          <a:noFill/>
        </p:spPr>
        <p:txBody>
          <a:bodyPr wrap="none" rtlCol="0">
            <a:spAutoFit/>
          </a:bodyPr>
          <a:lstStyle/>
          <a:p>
            <a:r>
              <a:rPr lang="en-US" b="1"/>
              <a:t>1</a:t>
            </a:r>
          </a:p>
        </p:txBody>
      </p:sp>
      <p:sp>
        <p:nvSpPr>
          <p:cNvPr id="3" name="TextBox 2">
            <a:extLst>
              <a:ext uri="{FF2B5EF4-FFF2-40B4-BE49-F238E27FC236}">
                <a16:creationId xmlns:a16="http://schemas.microsoft.com/office/drawing/2014/main" id="{A6EED905-CBA8-2556-1028-0BA30DCA3A5C}"/>
              </a:ext>
            </a:extLst>
          </p:cNvPr>
          <p:cNvSpPr txBox="1"/>
          <p:nvPr/>
        </p:nvSpPr>
        <p:spPr>
          <a:xfrm>
            <a:off x="5776077" y="3719851"/>
            <a:ext cx="312906" cy="369332"/>
          </a:xfrm>
          <a:prstGeom prst="rect">
            <a:avLst/>
          </a:prstGeom>
          <a:noFill/>
        </p:spPr>
        <p:txBody>
          <a:bodyPr wrap="none" rtlCol="0">
            <a:spAutoFit/>
          </a:bodyPr>
          <a:lstStyle/>
          <a:p>
            <a:r>
              <a:rPr lang="en-US" b="1"/>
              <a:t>2</a:t>
            </a:r>
          </a:p>
        </p:txBody>
      </p:sp>
      <p:sp>
        <p:nvSpPr>
          <p:cNvPr id="5" name="TextBox 4">
            <a:extLst>
              <a:ext uri="{FF2B5EF4-FFF2-40B4-BE49-F238E27FC236}">
                <a16:creationId xmlns:a16="http://schemas.microsoft.com/office/drawing/2014/main" id="{75BFAE71-2005-7609-B697-9EE05D003664}"/>
              </a:ext>
            </a:extLst>
          </p:cNvPr>
          <p:cNvSpPr txBox="1"/>
          <p:nvPr/>
        </p:nvSpPr>
        <p:spPr>
          <a:xfrm>
            <a:off x="7546794" y="3719851"/>
            <a:ext cx="312906" cy="369332"/>
          </a:xfrm>
          <a:prstGeom prst="rect">
            <a:avLst/>
          </a:prstGeom>
          <a:noFill/>
        </p:spPr>
        <p:txBody>
          <a:bodyPr wrap="none" rtlCol="0">
            <a:spAutoFit/>
          </a:bodyPr>
          <a:lstStyle/>
          <a:p>
            <a:r>
              <a:rPr lang="en-US" b="1"/>
              <a:t>3</a:t>
            </a:r>
          </a:p>
        </p:txBody>
      </p:sp>
      <p:sp>
        <p:nvSpPr>
          <p:cNvPr id="6" name="TextBox 5">
            <a:extLst>
              <a:ext uri="{FF2B5EF4-FFF2-40B4-BE49-F238E27FC236}">
                <a16:creationId xmlns:a16="http://schemas.microsoft.com/office/drawing/2014/main" id="{81D8AE0D-761D-B81E-237C-1245BC69E680}"/>
              </a:ext>
            </a:extLst>
          </p:cNvPr>
          <p:cNvSpPr txBox="1"/>
          <p:nvPr/>
        </p:nvSpPr>
        <p:spPr>
          <a:xfrm>
            <a:off x="6506499" y="1818482"/>
            <a:ext cx="312906" cy="369332"/>
          </a:xfrm>
          <a:prstGeom prst="rect">
            <a:avLst/>
          </a:prstGeom>
          <a:noFill/>
        </p:spPr>
        <p:txBody>
          <a:bodyPr wrap="none" rtlCol="0">
            <a:spAutoFit/>
          </a:bodyPr>
          <a:lstStyle/>
          <a:p>
            <a:r>
              <a:rPr lang="en-US" b="1"/>
              <a:t>4</a:t>
            </a:r>
          </a:p>
        </p:txBody>
      </p:sp>
      <p:sp>
        <p:nvSpPr>
          <p:cNvPr id="7" name="TextBox 6">
            <a:extLst>
              <a:ext uri="{FF2B5EF4-FFF2-40B4-BE49-F238E27FC236}">
                <a16:creationId xmlns:a16="http://schemas.microsoft.com/office/drawing/2014/main" id="{71678836-28FB-029D-0BBF-3D7207D3C998}"/>
              </a:ext>
            </a:extLst>
          </p:cNvPr>
          <p:cNvSpPr txBox="1"/>
          <p:nvPr/>
        </p:nvSpPr>
        <p:spPr>
          <a:xfrm>
            <a:off x="6657487" y="5442952"/>
            <a:ext cx="312906" cy="369332"/>
          </a:xfrm>
          <a:prstGeom prst="rect">
            <a:avLst/>
          </a:prstGeom>
          <a:noFill/>
        </p:spPr>
        <p:txBody>
          <a:bodyPr wrap="none" rtlCol="0">
            <a:spAutoFit/>
          </a:bodyPr>
          <a:lstStyle/>
          <a:p>
            <a:r>
              <a:rPr lang="en-US" b="1"/>
              <a:t>5</a:t>
            </a:r>
          </a:p>
        </p:txBody>
      </p:sp>
      <p:sp>
        <p:nvSpPr>
          <p:cNvPr id="8" name="TextBox 7">
            <a:extLst>
              <a:ext uri="{FF2B5EF4-FFF2-40B4-BE49-F238E27FC236}">
                <a16:creationId xmlns:a16="http://schemas.microsoft.com/office/drawing/2014/main" id="{FAF4F496-1774-00A1-4A62-08DFDBD09665}"/>
              </a:ext>
            </a:extLst>
          </p:cNvPr>
          <p:cNvSpPr txBox="1"/>
          <p:nvPr/>
        </p:nvSpPr>
        <p:spPr>
          <a:xfrm>
            <a:off x="3319351" y="1464472"/>
            <a:ext cx="312906" cy="369332"/>
          </a:xfrm>
          <a:prstGeom prst="rect">
            <a:avLst/>
          </a:prstGeom>
          <a:noFill/>
        </p:spPr>
        <p:txBody>
          <a:bodyPr wrap="none" rtlCol="0">
            <a:spAutoFit/>
          </a:bodyPr>
          <a:lstStyle/>
          <a:p>
            <a:r>
              <a:rPr lang="en-US" b="1"/>
              <a:t>6</a:t>
            </a:r>
          </a:p>
        </p:txBody>
      </p:sp>
      <p:sp>
        <p:nvSpPr>
          <p:cNvPr id="9" name="TextBox 8">
            <a:extLst>
              <a:ext uri="{FF2B5EF4-FFF2-40B4-BE49-F238E27FC236}">
                <a16:creationId xmlns:a16="http://schemas.microsoft.com/office/drawing/2014/main" id="{167FE5FF-2E83-44F0-F0B4-CE078E7BCF88}"/>
              </a:ext>
            </a:extLst>
          </p:cNvPr>
          <p:cNvSpPr txBox="1"/>
          <p:nvPr/>
        </p:nvSpPr>
        <p:spPr>
          <a:xfrm>
            <a:off x="3475804" y="5445022"/>
            <a:ext cx="312906" cy="369332"/>
          </a:xfrm>
          <a:prstGeom prst="rect">
            <a:avLst/>
          </a:prstGeom>
          <a:noFill/>
        </p:spPr>
        <p:txBody>
          <a:bodyPr wrap="none" rtlCol="0">
            <a:spAutoFit/>
          </a:bodyPr>
          <a:lstStyle/>
          <a:p>
            <a:r>
              <a:rPr lang="en-US" b="1"/>
              <a:t>7</a:t>
            </a:r>
          </a:p>
        </p:txBody>
      </p:sp>
      <p:sp>
        <p:nvSpPr>
          <p:cNvPr id="10" name="TextBox 9">
            <a:extLst>
              <a:ext uri="{FF2B5EF4-FFF2-40B4-BE49-F238E27FC236}">
                <a16:creationId xmlns:a16="http://schemas.microsoft.com/office/drawing/2014/main" id="{1C1E053F-9961-CA58-9666-D6F1AB550B4E}"/>
              </a:ext>
            </a:extLst>
          </p:cNvPr>
          <p:cNvSpPr txBox="1"/>
          <p:nvPr/>
        </p:nvSpPr>
        <p:spPr>
          <a:xfrm>
            <a:off x="939515" y="1758862"/>
            <a:ext cx="1505540" cy="369332"/>
          </a:xfrm>
          <a:prstGeom prst="rect">
            <a:avLst/>
          </a:prstGeom>
          <a:noFill/>
        </p:spPr>
        <p:txBody>
          <a:bodyPr wrap="none" rtlCol="0">
            <a:spAutoFit/>
          </a:bodyPr>
          <a:lstStyle/>
          <a:p>
            <a:r>
              <a:rPr lang="en-US" b="1"/>
              <a:t>6 Peripheral</a:t>
            </a:r>
          </a:p>
        </p:txBody>
      </p:sp>
      <p:sp>
        <p:nvSpPr>
          <p:cNvPr id="11" name="TextBox 10">
            <a:extLst>
              <a:ext uri="{FF2B5EF4-FFF2-40B4-BE49-F238E27FC236}">
                <a16:creationId xmlns:a16="http://schemas.microsoft.com/office/drawing/2014/main" id="{811DD2B7-3092-3894-3F7C-F8A9B13B429D}"/>
              </a:ext>
            </a:extLst>
          </p:cNvPr>
          <p:cNvSpPr txBox="1"/>
          <p:nvPr/>
        </p:nvSpPr>
        <p:spPr>
          <a:xfrm>
            <a:off x="8564741" y="3904517"/>
            <a:ext cx="1505540" cy="369332"/>
          </a:xfrm>
          <a:prstGeom prst="rect">
            <a:avLst/>
          </a:prstGeom>
          <a:noFill/>
        </p:spPr>
        <p:txBody>
          <a:bodyPr wrap="none" rtlCol="0">
            <a:spAutoFit/>
          </a:bodyPr>
          <a:lstStyle/>
          <a:p>
            <a:r>
              <a:rPr lang="en-US" b="1"/>
              <a:t>3 Peripheral</a:t>
            </a:r>
          </a:p>
        </p:txBody>
      </p:sp>
      <p:sp>
        <p:nvSpPr>
          <p:cNvPr id="12" name="TextBox 11">
            <a:extLst>
              <a:ext uri="{FF2B5EF4-FFF2-40B4-BE49-F238E27FC236}">
                <a16:creationId xmlns:a16="http://schemas.microsoft.com/office/drawing/2014/main" id="{D8537085-5050-F247-6462-0A8E59EFD44C}"/>
              </a:ext>
            </a:extLst>
          </p:cNvPr>
          <p:cNvSpPr txBox="1"/>
          <p:nvPr/>
        </p:nvSpPr>
        <p:spPr>
          <a:xfrm>
            <a:off x="6950477" y="6110796"/>
            <a:ext cx="1505540" cy="369332"/>
          </a:xfrm>
          <a:prstGeom prst="rect">
            <a:avLst/>
          </a:prstGeom>
          <a:noFill/>
        </p:spPr>
        <p:txBody>
          <a:bodyPr wrap="none" rtlCol="0">
            <a:spAutoFit/>
          </a:bodyPr>
          <a:lstStyle/>
          <a:p>
            <a:r>
              <a:rPr lang="en-US" b="1"/>
              <a:t>5 Peripheral</a:t>
            </a:r>
          </a:p>
        </p:txBody>
      </p:sp>
      <p:sp>
        <p:nvSpPr>
          <p:cNvPr id="13" name="TextBox 12">
            <a:extLst>
              <a:ext uri="{FF2B5EF4-FFF2-40B4-BE49-F238E27FC236}">
                <a16:creationId xmlns:a16="http://schemas.microsoft.com/office/drawing/2014/main" id="{A5A8A028-4A53-8DDF-D6A4-30BB5990CBD6}"/>
              </a:ext>
            </a:extLst>
          </p:cNvPr>
          <p:cNvSpPr txBox="1"/>
          <p:nvPr/>
        </p:nvSpPr>
        <p:spPr>
          <a:xfrm>
            <a:off x="1141143" y="5627618"/>
            <a:ext cx="1505540" cy="369332"/>
          </a:xfrm>
          <a:prstGeom prst="rect">
            <a:avLst/>
          </a:prstGeom>
          <a:noFill/>
        </p:spPr>
        <p:txBody>
          <a:bodyPr wrap="none" rtlCol="0">
            <a:spAutoFit/>
          </a:bodyPr>
          <a:lstStyle/>
          <a:p>
            <a:r>
              <a:rPr lang="en-US" b="1"/>
              <a:t>7 Peripheral</a:t>
            </a:r>
          </a:p>
        </p:txBody>
      </p:sp>
      <p:sp>
        <p:nvSpPr>
          <p:cNvPr id="14" name="TextBox 13">
            <a:extLst>
              <a:ext uri="{FF2B5EF4-FFF2-40B4-BE49-F238E27FC236}">
                <a16:creationId xmlns:a16="http://schemas.microsoft.com/office/drawing/2014/main" id="{A14356CA-B349-81BC-6E6B-DBDBBC8E12B0}"/>
              </a:ext>
            </a:extLst>
          </p:cNvPr>
          <p:cNvSpPr txBox="1"/>
          <p:nvPr/>
        </p:nvSpPr>
        <p:spPr>
          <a:xfrm>
            <a:off x="7158799" y="1389530"/>
            <a:ext cx="1505540" cy="369332"/>
          </a:xfrm>
          <a:prstGeom prst="rect">
            <a:avLst/>
          </a:prstGeom>
          <a:noFill/>
        </p:spPr>
        <p:txBody>
          <a:bodyPr wrap="none" rtlCol="0">
            <a:spAutoFit/>
          </a:bodyPr>
          <a:lstStyle/>
          <a:p>
            <a:r>
              <a:rPr lang="en-US" b="1"/>
              <a:t>4 Peripheral</a:t>
            </a:r>
          </a:p>
        </p:txBody>
      </p:sp>
      <p:sp>
        <p:nvSpPr>
          <p:cNvPr id="15" name="TextBox 14">
            <a:extLst>
              <a:ext uri="{FF2B5EF4-FFF2-40B4-BE49-F238E27FC236}">
                <a16:creationId xmlns:a16="http://schemas.microsoft.com/office/drawing/2014/main" id="{331DF973-D136-1767-D88B-386A2C494349}"/>
              </a:ext>
            </a:extLst>
          </p:cNvPr>
          <p:cNvSpPr txBox="1"/>
          <p:nvPr/>
        </p:nvSpPr>
        <p:spPr>
          <a:xfrm>
            <a:off x="10137383" y="4150290"/>
            <a:ext cx="1980094" cy="1477328"/>
          </a:xfrm>
          <a:prstGeom prst="rect">
            <a:avLst/>
          </a:prstGeom>
          <a:noFill/>
        </p:spPr>
        <p:txBody>
          <a:bodyPr wrap="none" rtlCol="0">
            <a:spAutoFit/>
          </a:bodyPr>
          <a:lstStyle/>
          <a:p>
            <a:r>
              <a:rPr lang="en-US" b="1"/>
              <a:t>4 Buckets:</a:t>
            </a:r>
          </a:p>
          <a:p>
            <a:r>
              <a:rPr lang="en-US"/>
              <a:t>- IRH + MA</a:t>
            </a:r>
          </a:p>
          <a:p>
            <a:r>
              <a:rPr lang="en-US"/>
              <a:t>- Venous beading</a:t>
            </a:r>
          </a:p>
          <a:p>
            <a:r>
              <a:rPr lang="en-US"/>
              <a:t>- IRMA</a:t>
            </a:r>
          </a:p>
          <a:p>
            <a:r>
              <a:rPr lang="en-US"/>
              <a:t>- NVE</a:t>
            </a:r>
          </a:p>
        </p:txBody>
      </p:sp>
    </p:spTree>
    <p:extLst>
      <p:ext uri="{BB962C8B-B14F-4D97-AF65-F5344CB8AC3E}">
        <p14:creationId xmlns:p14="http://schemas.microsoft.com/office/powerpoint/2010/main" val="30434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1399" y="-2128079"/>
            <a:ext cx="12273399" cy="10581388"/>
          </a:xfrm>
          <a:prstGeom prst="rect">
            <a:avLst/>
          </a:prstGeom>
        </p:spPr>
      </p:pic>
      <p:sp>
        <p:nvSpPr>
          <p:cNvPr id="2" name="Title 1"/>
          <p:cNvSpPr>
            <a:spLocks noGrp="1"/>
          </p:cNvSpPr>
          <p:nvPr>
            <p:ph type="title"/>
          </p:nvPr>
        </p:nvSpPr>
        <p:spPr/>
        <p:txBody>
          <a:bodyPr>
            <a:normAutofit/>
          </a:bodyPr>
          <a:lstStyle/>
          <a:p>
            <a:r>
              <a:rPr lang="en-GB" sz="4400">
                <a:solidFill>
                  <a:srgbClr val="D6D6D6"/>
                </a:solidFill>
              </a:rPr>
              <a:t>Mild NPDR with PPL</a:t>
            </a:r>
          </a:p>
        </p:txBody>
      </p:sp>
    </p:spTree>
    <p:extLst>
      <p:ext uri="{BB962C8B-B14F-4D97-AF65-F5344CB8AC3E}">
        <p14:creationId xmlns:p14="http://schemas.microsoft.com/office/powerpoint/2010/main" val="15446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0BF3-C513-4759-A3A9-EA58F77428E8}"/>
              </a:ext>
            </a:extLst>
          </p:cNvPr>
          <p:cNvSpPr>
            <a:spLocks noGrp="1"/>
          </p:cNvSpPr>
          <p:nvPr>
            <p:ph type="title"/>
          </p:nvPr>
        </p:nvSpPr>
        <p:spPr>
          <a:xfrm>
            <a:off x="914314" y="63378"/>
            <a:ext cx="10353761" cy="1326321"/>
          </a:xfrm>
        </p:spPr>
        <p:txBody>
          <a:bodyPr>
            <a:normAutofit/>
          </a:bodyPr>
          <a:lstStyle/>
          <a:p>
            <a:pPr defTabSz="457200" eaLnBrk="0" fontAlgn="base" hangingPunct="0">
              <a:spcAft>
                <a:spcPct val="0"/>
              </a:spcAft>
              <a:defRPr/>
            </a:pPr>
            <a:r>
              <a:rPr lang="en-US">
                <a:solidFill>
                  <a:srgbClr val="FFC000">
                    <a:lumMod val="60000"/>
                    <a:lumOff val="40000"/>
                  </a:srgbClr>
                </a:solidFill>
                <a:cs typeface="Times New Roman" panose="02020603050405020304" pitchFamily="18" charset="0"/>
              </a:rPr>
              <a:t>Protocol AA </a:t>
            </a:r>
            <a:r>
              <a:rPr lang="en-US"/>
              <a:t>DR Disease Worsening and PPL (Color)</a:t>
            </a:r>
          </a:p>
        </p:txBody>
      </p:sp>
      <p:graphicFrame>
        <p:nvGraphicFramePr>
          <p:cNvPr id="11" name="Content Placeholder 10">
            <a:extLst>
              <a:ext uri="{FF2B5EF4-FFF2-40B4-BE49-F238E27FC236}">
                <a16:creationId xmlns:a16="http://schemas.microsoft.com/office/drawing/2014/main" id="{9DBFB35B-CFBB-4507-BAC9-CD12A9A11946}"/>
              </a:ext>
            </a:extLst>
          </p:cNvPr>
          <p:cNvGraphicFramePr>
            <a:graphicFrameLocks noGrp="1"/>
          </p:cNvGraphicFramePr>
          <p:nvPr>
            <p:ph idx="1"/>
          </p:nvPr>
        </p:nvGraphicFramePr>
        <p:xfrm>
          <a:off x="914400" y="2095500"/>
          <a:ext cx="10353675"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317098DE-C55B-4240-9E60-4EC010F993DE}"/>
              </a:ext>
            </a:extLst>
          </p:cNvPr>
          <p:cNvSpPr txBox="1"/>
          <p:nvPr/>
        </p:nvSpPr>
        <p:spPr>
          <a:xfrm>
            <a:off x="1995824" y="2209565"/>
            <a:ext cx="3628725" cy="830997"/>
          </a:xfrm>
          <a:prstGeom prst="rect">
            <a:avLst/>
          </a:prstGeom>
          <a:noFill/>
        </p:spPr>
        <p:txBody>
          <a:bodyPr wrap="square" rtlCol="0">
            <a:spAutoFit/>
          </a:bodyPr>
          <a:lstStyle/>
          <a:p>
            <a:pPr>
              <a:buClr>
                <a:srgbClr val="FFFF00"/>
              </a:buClr>
            </a:pPr>
            <a:r>
              <a:rPr lang="en-US" sz="1600" b="1" u="sng"/>
              <a:t>*Adjusted Hazard Ratio </a:t>
            </a:r>
          </a:p>
          <a:p>
            <a:pPr>
              <a:buClr>
                <a:srgbClr val="FFFF00"/>
              </a:buClr>
            </a:pPr>
            <a:r>
              <a:rPr lang="en-US" sz="1600" b="1">
                <a:solidFill>
                  <a:schemeClr val="accent6"/>
                </a:solidFill>
              </a:rPr>
              <a:t>PPL Present </a:t>
            </a:r>
            <a:r>
              <a:rPr lang="en-US" sz="1600" b="1"/>
              <a:t>vs. </a:t>
            </a:r>
            <a:r>
              <a:rPr lang="en-US" sz="1600" b="1">
                <a:solidFill>
                  <a:srgbClr val="00FFFF"/>
                </a:solidFill>
              </a:rPr>
              <a:t>PPL Absent </a:t>
            </a:r>
            <a:r>
              <a:rPr lang="en-US" sz="1600" b="1"/>
              <a:t>= 0.78</a:t>
            </a:r>
          </a:p>
          <a:p>
            <a:pPr>
              <a:buClr>
                <a:srgbClr val="FFFF00"/>
              </a:buClr>
            </a:pPr>
            <a:r>
              <a:rPr lang="en-US" sz="1600" b="1"/>
              <a:t>(95% CI = 0.57, 1.08); </a:t>
            </a:r>
            <a:r>
              <a:rPr lang="en-US" sz="1600" b="1" i="1"/>
              <a:t>P</a:t>
            </a:r>
            <a:r>
              <a:rPr lang="en-US" sz="1600" b="1"/>
              <a:t> = .13</a:t>
            </a:r>
          </a:p>
        </p:txBody>
      </p:sp>
      <p:sp>
        <p:nvSpPr>
          <p:cNvPr id="24" name="TextBox 23">
            <a:extLst>
              <a:ext uri="{FF2B5EF4-FFF2-40B4-BE49-F238E27FC236}">
                <a16:creationId xmlns:a16="http://schemas.microsoft.com/office/drawing/2014/main" id="{1367E88B-FF13-424A-B371-C95BDC5165ED}"/>
              </a:ext>
            </a:extLst>
          </p:cNvPr>
          <p:cNvSpPr txBox="1"/>
          <p:nvPr/>
        </p:nvSpPr>
        <p:spPr>
          <a:xfrm>
            <a:off x="211667" y="5940137"/>
            <a:ext cx="11098017" cy="338554"/>
          </a:xfrm>
          <a:prstGeom prst="rect">
            <a:avLst/>
          </a:prstGeom>
          <a:noFill/>
        </p:spPr>
        <p:txBody>
          <a:bodyPr wrap="square" rtlCol="0">
            <a:spAutoFit/>
          </a:bodyPr>
          <a:lstStyle/>
          <a:p>
            <a:pPr>
              <a:buClr>
                <a:srgbClr val="FFFF00"/>
              </a:buClr>
            </a:pPr>
            <a:r>
              <a:rPr lang="en-US" sz="1600" b="1">
                <a:solidFill>
                  <a:schemeClr val="tx2"/>
                </a:solidFill>
              </a:rPr>
              <a:t> </a:t>
            </a:r>
            <a:endParaRPr lang="en-US" sz="1600" b="1"/>
          </a:p>
        </p:txBody>
      </p:sp>
      <p:graphicFrame>
        <p:nvGraphicFramePr>
          <p:cNvPr id="3" name="Table 2">
            <a:extLst>
              <a:ext uri="{FF2B5EF4-FFF2-40B4-BE49-F238E27FC236}">
                <a16:creationId xmlns:a16="http://schemas.microsoft.com/office/drawing/2014/main" id="{3ADE8DDC-43E2-407F-903D-B2207E7FF45E}"/>
              </a:ext>
            </a:extLst>
          </p:cNvPr>
          <p:cNvGraphicFramePr>
            <a:graphicFrameLocks noGrp="1"/>
          </p:cNvGraphicFramePr>
          <p:nvPr/>
        </p:nvGraphicFramePr>
        <p:xfrm>
          <a:off x="10391" y="5739340"/>
          <a:ext cx="11529167" cy="670560"/>
        </p:xfrm>
        <a:graphic>
          <a:graphicData uri="http://schemas.openxmlformats.org/drawingml/2006/table">
            <a:tbl>
              <a:tblPr firstRow="1" bandRow="1">
                <a:tableStyleId>{5C22544A-7EE6-4342-B048-85BDC9FD1C3A}</a:tableStyleId>
              </a:tblPr>
              <a:tblGrid>
                <a:gridCol w="1470066">
                  <a:extLst>
                    <a:ext uri="{9D8B030D-6E8A-4147-A177-3AD203B41FA5}">
                      <a16:colId xmlns:a16="http://schemas.microsoft.com/office/drawing/2014/main" val="1924177908"/>
                    </a:ext>
                  </a:extLst>
                </a:gridCol>
                <a:gridCol w="2231572">
                  <a:extLst>
                    <a:ext uri="{9D8B030D-6E8A-4147-A177-3AD203B41FA5}">
                      <a16:colId xmlns:a16="http://schemas.microsoft.com/office/drawing/2014/main" val="751599658"/>
                    </a:ext>
                  </a:extLst>
                </a:gridCol>
                <a:gridCol w="2296885">
                  <a:extLst>
                    <a:ext uri="{9D8B030D-6E8A-4147-A177-3AD203B41FA5}">
                      <a16:colId xmlns:a16="http://schemas.microsoft.com/office/drawing/2014/main" val="914810172"/>
                    </a:ext>
                  </a:extLst>
                </a:gridCol>
                <a:gridCol w="2307772">
                  <a:extLst>
                    <a:ext uri="{9D8B030D-6E8A-4147-A177-3AD203B41FA5}">
                      <a16:colId xmlns:a16="http://schemas.microsoft.com/office/drawing/2014/main" val="4087908898"/>
                    </a:ext>
                  </a:extLst>
                </a:gridCol>
                <a:gridCol w="2063832">
                  <a:extLst>
                    <a:ext uri="{9D8B030D-6E8A-4147-A177-3AD203B41FA5}">
                      <a16:colId xmlns:a16="http://schemas.microsoft.com/office/drawing/2014/main" val="3099558322"/>
                    </a:ext>
                  </a:extLst>
                </a:gridCol>
                <a:gridCol w="1159040">
                  <a:extLst>
                    <a:ext uri="{9D8B030D-6E8A-4147-A177-3AD203B41FA5}">
                      <a16:colId xmlns:a16="http://schemas.microsoft.com/office/drawing/2014/main" val="3170713276"/>
                    </a:ext>
                  </a:extLst>
                </a:gridCol>
              </a:tblGrid>
              <a:tr h="274320">
                <a:tc>
                  <a:txBody>
                    <a:bodyPr/>
                    <a:lstStyle/>
                    <a:p>
                      <a:r>
                        <a:rPr lang="en-US" sz="1600" b="1">
                          <a:solidFill>
                            <a:srgbClr val="00FFFF"/>
                          </a:solidFill>
                        </a:rPr>
                        <a:t>PPL Absent </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323</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290</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FFFF"/>
                          </a:solidFill>
                        </a:rPr>
                        <a:t>225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164</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127</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1633862"/>
                  </a:ext>
                </a:extLst>
              </a:tr>
              <a:tr h="274320">
                <a:tc>
                  <a:txBody>
                    <a:bodyPr/>
                    <a:lstStyle/>
                    <a:p>
                      <a:r>
                        <a:rPr lang="en-US" sz="1600" b="1">
                          <a:solidFill>
                            <a:schemeClr val="accent6"/>
                          </a:solidFill>
                        </a:rPr>
                        <a:t>PPL Present </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221</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195</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166</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134</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109</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6867868"/>
                  </a:ext>
                </a:extLst>
              </a:tr>
            </a:tbl>
          </a:graphicData>
        </a:graphic>
      </p:graphicFrame>
      <p:sp>
        <p:nvSpPr>
          <p:cNvPr id="9" name="Rectangle 8">
            <a:extLst>
              <a:ext uri="{FF2B5EF4-FFF2-40B4-BE49-F238E27FC236}">
                <a16:creationId xmlns:a16="http://schemas.microsoft.com/office/drawing/2014/main" id="{60082120-E32F-42E0-8D6B-E2B6166A0ECD}"/>
              </a:ext>
            </a:extLst>
          </p:cNvPr>
          <p:cNvSpPr/>
          <p:nvPr/>
        </p:nvSpPr>
        <p:spPr>
          <a:xfrm>
            <a:off x="10391" y="6577538"/>
            <a:ext cx="11627894" cy="276999"/>
          </a:xfrm>
          <a:prstGeom prst="rect">
            <a:avLst/>
          </a:prstGeom>
        </p:spPr>
        <p:txBody>
          <a:bodyPr wrap="square">
            <a:spAutoFit/>
          </a:bodyPr>
          <a:lstStyle/>
          <a:p>
            <a:r>
              <a:rPr lang="en-US" sz="1200" b="1">
                <a:latin typeface="Arial" panose="020B0604020202020204" pitchFamily="34" charset="0"/>
                <a:cs typeface="Arial" panose="020B0604020202020204" pitchFamily="34" charset="0"/>
              </a:rPr>
              <a:t>* Adjusting for baseline DR severity on UWF color images and correlation between 2 study eyes in the same participant</a:t>
            </a:r>
          </a:p>
        </p:txBody>
      </p:sp>
      <p:sp>
        <p:nvSpPr>
          <p:cNvPr id="12" name="TextBox 22">
            <a:extLst>
              <a:ext uri="{FF2B5EF4-FFF2-40B4-BE49-F238E27FC236}">
                <a16:creationId xmlns:a16="http://schemas.microsoft.com/office/drawing/2014/main" id="{00F4A4F4-4651-4849-B265-55D5918710BB}"/>
              </a:ext>
            </a:extLst>
          </p:cNvPr>
          <p:cNvSpPr txBox="1"/>
          <p:nvPr/>
        </p:nvSpPr>
        <p:spPr>
          <a:xfrm>
            <a:off x="10445398" y="3475103"/>
            <a:ext cx="638946"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FFF00"/>
              </a:buClr>
            </a:pPr>
            <a:r>
              <a:rPr lang="en-US" sz="1600" b="1">
                <a:solidFill>
                  <a:schemeClr val="tx2"/>
                </a:solidFill>
              </a:rPr>
              <a:t>43%</a:t>
            </a:r>
            <a:endParaRPr lang="en-US" sz="1600" b="1"/>
          </a:p>
        </p:txBody>
      </p:sp>
      <p:sp>
        <p:nvSpPr>
          <p:cNvPr id="13" name="TextBox 22">
            <a:extLst>
              <a:ext uri="{FF2B5EF4-FFF2-40B4-BE49-F238E27FC236}">
                <a16:creationId xmlns:a16="http://schemas.microsoft.com/office/drawing/2014/main" id="{E7CDA27E-9CCC-4C4A-AAB0-891930517270}"/>
              </a:ext>
            </a:extLst>
          </p:cNvPr>
          <p:cNvSpPr txBox="1"/>
          <p:nvPr/>
        </p:nvSpPr>
        <p:spPr>
          <a:xfrm>
            <a:off x="10445398" y="4165419"/>
            <a:ext cx="639056" cy="33855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FFF00"/>
              </a:buClr>
            </a:pPr>
            <a:r>
              <a:rPr lang="en-US" sz="1600" b="1">
                <a:solidFill>
                  <a:schemeClr val="accent6"/>
                </a:solidFill>
              </a:rPr>
              <a:t>38%</a:t>
            </a:r>
          </a:p>
        </p:txBody>
      </p:sp>
      <p:sp>
        <p:nvSpPr>
          <p:cNvPr id="5" name="Oval 4">
            <a:extLst>
              <a:ext uri="{FF2B5EF4-FFF2-40B4-BE49-F238E27FC236}">
                <a16:creationId xmlns:a16="http://schemas.microsoft.com/office/drawing/2014/main" id="{BA019450-A331-EB12-FCBA-35F5CDD3016A}"/>
              </a:ext>
            </a:extLst>
          </p:cNvPr>
          <p:cNvSpPr>
            <a:spLocks noChangeAspect="1"/>
          </p:cNvSpPr>
          <p:nvPr/>
        </p:nvSpPr>
        <p:spPr>
          <a:xfrm>
            <a:off x="10073384" y="3279672"/>
            <a:ext cx="1382973" cy="1382973"/>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460730-6D92-EAAF-98C1-8C4A25002942}"/>
              </a:ext>
            </a:extLst>
          </p:cNvPr>
          <p:cNvSpPr>
            <a:spLocks noChangeAspect="1"/>
          </p:cNvSpPr>
          <p:nvPr/>
        </p:nvSpPr>
        <p:spPr>
          <a:xfrm>
            <a:off x="4073098" y="2425450"/>
            <a:ext cx="830998" cy="83099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10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0BF3-C513-4759-A3A9-EA58F77428E8}"/>
              </a:ext>
            </a:extLst>
          </p:cNvPr>
          <p:cNvSpPr>
            <a:spLocks noGrp="1"/>
          </p:cNvSpPr>
          <p:nvPr>
            <p:ph type="title"/>
          </p:nvPr>
        </p:nvSpPr>
        <p:spPr>
          <a:xfrm>
            <a:off x="914314" y="118449"/>
            <a:ext cx="10353761" cy="1326321"/>
          </a:xfrm>
        </p:spPr>
        <p:txBody>
          <a:bodyPr>
            <a:normAutofit/>
          </a:bodyPr>
          <a:lstStyle/>
          <a:p>
            <a:r>
              <a:rPr lang="en-US">
                <a:solidFill>
                  <a:srgbClr val="FFC000">
                    <a:lumMod val="60000"/>
                    <a:lumOff val="40000"/>
                  </a:srgbClr>
                </a:solidFill>
                <a:cs typeface="Times New Roman" panose="02020603050405020304" pitchFamily="18" charset="0"/>
              </a:rPr>
              <a:t>Protocol AA </a:t>
            </a:r>
            <a:r>
              <a:rPr lang="en-US"/>
              <a:t>DR Disease Worsening and PPL (FA)</a:t>
            </a:r>
          </a:p>
        </p:txBody>
      </p:sp>
      <p:graphicFrame>
        <p:nvGraphicFramePr>
          <p:cNvPr id="15" name="Content Placeholder 14">
            <a:extLst>
              <a:ext uri="{FF2B5EF4-FFF2-40B4-BE49-F238E27FC236}">
                <a16:creationId xmlns:a16="http://schemas.microsoft.com/office/drawing/2014/main" id="{9DBFB35B-CFBB-4507-BAC9-CD12A9A11946}"/>
              </a:ext>
            </a:extLst>
          </p:cNvPr>
          <p:cNvGraphicFramePr>
            <a:graphicFrameLocks noGrp="1"/>
          </p:cNvGraphicFramePr>
          <p:nvPr>
            <p:ph idx="1"/>
          </p:nvPr>
        </p:nvGraphicFramePr>
        <p:xfrm>
          <a:off x="914400" y="2095500"/>
          <a:ext cx="10353675"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317098DE-C55B-4240-9E60-4EC010F993DE}"/>
              </a:ext>
            </a:extLst>
          </p:cNvPr>
          <p:cNvSpPr txBox="1"/>
          <p:nvPr/>
        </p:nvSpPr>
        <p:spPr>
          <a:xfrm>
            <a:off x="2037994" y="2216883"/>
            <a:ext cx="3628725" cy="830997"/>
          </a:xfrm>
          <a:prstGeom prst="rect">
            <a:avLst/>
          </a:prstGeom>
          <a:noFill/>
        </p:spPr>
        <p:txBody>
          <a:bodyPr wrap="square" rtlCol="0">
            <a:spAutoFit/>
          </a:bodyPr>
          <a:lstStyle/>
          <a:p>
            <a:pPr>
              <a:buClr>
                <a:srgbClr val="FFFF00"/>
              </a:buClr>
            </a:pPr>
            <a:r>
              <a:rPr lang="en-US" sz="1600" b="1" u="sng"/>
              <a:t>*Adjusted Hazard Ratio </a:t>
            </a:r>
          </a:p>
          <a:p>
            <a:pPr>
              <a:buClr>
                <a:srgbClr val="FFFF00"/>
              </a:buClr>
            </a:pPr>
            <a:r>
              <a:rPr lang="en-US" sz="1600" b="1">
                <a:solidFill>
                  <a:schemeClr val="accent6"/>
                </a:solidFill>
              </a:rPr>
              <a:t>PPL Present </a:t>
            </a:r>
            <a:r>
              <a:rPr lang="en-US" sz="1600" b="1"/>
              <a:t>vs. </a:t>
            </a:r>
            <a:r>
              <a:rPr lang="en-US" sz="1600" b="1">
                <a:solidFill>
                  <a:srgbClr val="00FFFF"/>
                </a:solidFill>
              </a:rPr>
              <a:t>PPL Absent </a:t>
            </a:r>
            <a:r>
              <a:rPr lang="en-US" sz="1600" b="1"/>
              <a:t>= 1.72</a:t>
            </a:r>
          </a:p>
          <a:p>
            <a:pPr>
              <a:buClr>
                <a:srgbClr val="FFFF00"/>
              </a:buClr>
            </a:pPr>
            <a:r>
              <a:rPr lang="en-US" sz="1600" b="1"/>
              <a:t>(95% CI = 1.25, 2.36); </a:t>
            </a:r>
            <a:r>
              <a:rPr lang="en-US" sz="1600" b="1" i="1"/>
              <a:t>P</a:t>
            </a:r>
            <a:r>
              <a:rPr lang="en-US" sz="1600" b="1"/>
              <a:t> &lt; .001</a:t>
            </a:r>
          </a:p>
        </p:txBody>
      </p:sp>
      <p:sp>
        <p:nvSpPr>
          <p:cNvPr id="12" name="TextBox 22">
            <a:extLst>
              <a:ext uri="{FF2B5EF4-FFF2-40B4-BE49-F238E27FC236}">
                <a16:creationId xmlns:a16="http://schemas.microsoft.com/office/drawing/2014/main" id="{BE1338DB-818C-4EEE-BBFC-E3845F159848}"/>
              </a:ext>
            </a:extLst>
          </p:cNvPr>
          <p:cNvSpPr txBox="1"/>
          <p:nvPr/>
        </p:nvSpPr>
        <p:spPr>
          <a:xfrm>
            <a:off x="10580838" y="4219202"/>
            <a:ext cx="63901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FFF00"/>
              </a:buClr>
            </a:pPr>
            <a:r>
              <a:rPr lang="en-US" sz="1600" b="1">
                <a:solidFill>
                  <a:schemeClr val="tx2"/>
                </a:solidFill>
              </a:rPr>
              <a:t>31%</a:t>
            </a:r>
            <a:endParaRPr lang="en-US" sz="1600" b="1"/>
          </a:p>
        </p:txBody>
      </p:sp>
      <p:sp>
        <p:nvSpPr>
          <p:cNvPr id="13" name="TextBox 22">
            <a:extLst>
              <a:ext uri="{FF2B5EF4-FFF2-40B4-BE49-F238E27FC236}">
                <a16:creationId xmlns:a16="http://schemas.microsoft.com/office/drawing/2014/main" id="{F5620204-A412-4E79-A6D2-F8ED14E87726}"/>
              </a:ext>
            </a:extLst>
          </p:cNvPr>
          <p:cNvSpPr txBox="1"/>
          <p:nvPr/>
        </p:nvSpPr>
        <p:spPr>
          <a:xfrm>
            <a:off x="10580838" y="3107793"/>
            <a:ext cx="639011"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
                <a:srgbClr val="FFFF00"/>
              </a:buClr>
            </a:pPr>
            <a:r>
              <a:rPr lang="en-US" sz="1600" b="1">
                <a:solidFill>
                  <a:schemeClr val="accent6"/>
                </a:solidFill>
              </a:rPr>
              <a:t>50%</a:t>
            </a:r>
          </a:p>
        </p:txBody>
      </p:sp>
      <p:graphicFrame>
        <p:nvGraphicFramePr>
          <p:cNvPr id="10" name="Table 9">
            <a:extLst>
              <a:ext uri="{FF2B5EF4-FFF2-40B4-BE49-F238E27FC236}">
                <a16:creationId xmlns:a16="http://schemas.microsoft.com/office/drawing/2014/main" id="{FA1CA1F3-EE5B-485F-BE2A-7AC4211971EA}"/>
              </a:ext>
            </a:extLst>
          </p:cNvPr>
          <p:cNvGraphicFramePr>
            <a:graphicFrameLocks noGrp="1"/>
          </p:cNvGraphicFramePr>
          <p:nvPr/>
        </p:nvGraphicFramePr>
        <p:xfrm>
          <a:off x="0" y="5745368"/>
          <a:ext cx="11529167" cy="6705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924177908"/>
                    </a:ext>
                  </a:extLst>
                </a:gridCol>
                <a:gridCol w="2209800">
                  <a:extLst>
                    <a:ext uri="{9D8B030D-6E8A-4147-A177-3AD203B41FA5}">
                      <a16:colId xmlns:a16="http://schemas.microsoft.com/office/drawing/2014/main" val="751599658"/>
                    </a:ext>
                  </a:extLst>
                </a:gridCol>
                <a:gridCol w="2329543">
                  <a:extLst>
                    <a:ext uri="{9D8B030D-6E8A-4147-A177-3AD203B41FA5}">
                      <a16:colId xmlns:a16="http://schemas.microsoft.com/office/drawing/2014/main" val="914810172"/>
                    </a:ext>
                  </a:extLst>
                </a:gridCol>
                <a:gridCol w="2307771">
                  <a:extLst>
                    <a:ext uri="{9D8B030D-6E8A-4147-A177-3AD203B41FA5}">
                      <a16:colId xmlns:a16="http://schemas.microsoft.com/office/drawing/2014/main" val="4087908898"/>
                    </a:ext>
                  </a:extLst>
                </a:gridCol>
                <a:gridCol w="2071750">
                  <a:extLst>
                    <a:ext uri="{9D8B030D-6E8A-4147-A177-3AD203B41FA5}">
                      <a16:colId xmlns:a16="http://schemas.microsoft.com/office/drawing/2014/main" val="3099558322"/>
                    </a:ext>
                  </a:extLst>
                </a:gridCol>
                <a:gridCol w="1086303">
                  <a:extLst>
                    <a:ext uri="{9D8B030D-6E8A-4147-A177-3AD203B41FA5}">
                      <a16:colId xmlns:a16="http://schemas.microsoft.com/office/drawing/2014/main" val="3170713276"/>
                    </a:ext>
                  </a:extLst>
                </a:gridCol>
              </a:tblGrid>
              <a:tr h="274320">
                <a:tc>
                  <a:txBody>
                    <a:bodyPr/>
                    <a:lstStyle/>
                    <a:p>
                      <a:r>
                        <a:rPr lang="en-US" sz="1600" b="1">
                          <a:solidFill>
                            <a:srgbClr val="00FFFF"/>
                          </a:solidFill>
                        </a:rPr>
                        <a:t>PPL Absent </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295</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253</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FFFF"/>
                          </a:solidFill>
                        </a:rPr>
                        <a:t>202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159</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132</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1633862"/>
                  </a:ext>
                </a:extLst>
              </a:tr>
              <a:tr h="274320">
                <a:tc>
                  <a:txBody>
                    <a:bodyPr/>
                    <a:lstStyle/>
                    <a:p>
                      <a:r>
                        <a:rPr lang="en-US" sz="1600" b="1">
                          <a:solidFill>
                            <a:schemeClr val="accent6"/>
                          </a:solidFill>
                        </a:rPr>
                        <a:t>PPL Present </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247</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230</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188</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139</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6"/>
                          </a:solidFill>
                        </a:rPr>
                        <a:t>104</a:t>
                      </a:r>
                      <a:endParaRPr lang="en-US" sz="160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6867868"/>
                  </a:ext>
                </a:extLst>
              </a:tr>
            </a:tbl>
          </a:graphicData>
        </a:graphic>
      </p:graphicFrame>
      <p:sp>
        <p:nvSpPr>
          <p:cNvPr id="14" name="Rectangle 13">
            <a:extLst>
              <a:ext uri="{FF2B5EF4-FFF2-40B4-BE49-F238E27FC236}">
                <a16:creationId xmlns:a16="http://schemas.microsoft.com/office/drawing/2014/main" id="{CCC707A4-7854-4017-AB61-6DDE1D139972}"/>
              </a:ext>
            </a:extLst>
          </p:cNvPr>
          <p:cNvSpPr/>
          <p:nvPr/>
        </p:nvSpPr>
        <p:spPr>
          <a:xfrm>
            <a:off x="10391" y="6577538"/>
            <a:ext cx="11627894" cy="276999"/>
          </a:xfrm>
          <a:prstGeom prst="rect">
            <a:avLst/>
          </a:prstGeom>
        </p:spPr>
        <p:txBody>
          <a:bodyPr wrap="square">
            <a:spAutoFit/>
          </a:bodyPr>
          <a:lstStyle/>
          <a:p>
            <a:r>
              <a:rPr lang="en-US" sz="1200" b="1">
                <a:latin typeface="Arial" panose="020B0604020202020204" pitchFamily="34" charset="0"/>
                <a:cs typeface="Arial" panose="020B0604020202020204" pitchFamily="34" charset="0"/>
              </a:rPr>
              <a:t>* Adjusting for baseline DR severity on UWF color images and correlation between 2 study eyes in the same participant</a:t>
            </a:r>
          </a:p>
        </p:txBody>
      </p:sp>
      <p:sp>
        <p:nvSpPr>
          <p:cNvPr id="6" name="Oval 5">
            <a:extLst>
              <a:ext uri="{FF2B5EF4-FFF2-40B4-BE49-F238E27FC236}">
                <a16:creationId xmlns:a16="http://schemas.microsoft.com/office/drawing/2014/main" id="{29B59ACA-4770-FFF7-A9D2-146AA613D1BE}"/>
              </a:ext>
            </a:extLst>
          </p:cNvPr>
          <p:cNvSpPr>
            <a:spLocks noChangeAspect="1"/>
          </p:cNvSpPr>
          <p:nvPr/>
        </p:nvSpPr>
        <p:spPr>
          <a:xfrm>
            <a:off x="10446602" y="2835342"/>
            <a:ext cx="830998" cy="83099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2724E1-F286-D2C5-84FA-13E795A1CCE2}"/>
              </a:ext>
            </a:extLst>
          </p:cNvPr>
          <p:cNvSpPr>
            <a:spLocks noChangeAspect="1"/>
          </p:cNvSpPr>
          <p:nvPr/>
        </p:nvSpPr>
        <p:spPr>
          <a:xfrm>
            <a:off x="10443900" y="3966087"/>
            <a:ext cx="830998" cy="83099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9BFC99A-5E6F-82CE-F8A1-31F48AF72310}"/>
              </a:ext>
            </a:extLst>
          </p:cNvPr>
          <p:cNvSpPr>
            <a:spLocks noChangeAspect="1"/>
          </p:cNvSpPr>
          <p:nvPr/>
        </p:nvSpPr>
        <p:spPr>
          <a:xfrm>
            <a:off x="4849503" y="2216882"/>
            <a:ext cx="830998" cy="83099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8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360"/>
                                          </p:val>
                                        </p:tav>
                                        <p:tav tm="100000">
                                          <p:val>
                                            <p:fltVal val="0"/>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4400">
                <a:solidFill>
                  <a:srgbClr val="FFC000">
                    <a:lumMod val="60000"/>
                    <a:lumOff val="40000"/>
                  </a:srgbClr>
                </a:solidFill>
                <a:cs typeface="Times New Roman" panose="02020603050405020304" pitchFamily="18" charset="0"/>
              </a:rPr>
              <a:t>Protocol AA </a:t>
            </a:r>
            <a:r>
              <a:rPr lang="en-US" sz="4400"/>
              <a:t>Retinal Nonperfusion</a:t>
            </a:r>
          </a:p>
        </p:txBody>
      </p:sp>
      <p:sp>
        <p:nvSpPr>
          <p:cNvPr id="3" name="Content Placeholder 2"/>
          <p:cNvSpPr>
            <a:spLocks noGrp="1"/>
          </p:cNvSpPr>
          <p:nvPr>
            <p:ph sz="half" idx="1"/>
          </p:nvPr>
        </p:nvSpPr>
        <p:spPr>
          <a:xfrm>
            <a:off x="442686" y="1615586"/>
            <a:ext cx="11306628" cy="3626828"/>
          </a:xfrm>
        </p:spPr>
        <p:txBody>
          <a:bodyPr>
            <a:noAutofit/>
          </a:bodyPr>
          <a:lstStyle/>
          <a:p>
            <a:pPr marL="465138" indent="-465138">
              <a:buClr>
                <a:schemeClr val="accent2">
                  <a:lumMod val="60000"/>
                  <a:lumOff val="40000"/>
                </a:schemeClr>
              </a:buClr>
              <a:buFont typeface="Wingdings" panose="05000000000000000000" pitchFamily="2" charset="2"/>
              <a:buChar char="Ø"/>
            </a:pPr>
            <a:r>
              <a:rPr lang="en-US" sz="2800" b="1">
                <a:latin typeface="Arial" panose="020B0604020202020204" pitchFamily="34" charset="0"/>
                <a:cs typeface="Arial" panose="020B0604020202020204" pitchFamily="34" charset="0"/>
              </a:rPr>
              <a:t>UWF-FA images were also evaluated for</a:t>
            </a:r>
          </a:p>
          <a:p>
            <a:pPr marL="1031875" lvl="1" indent="-4572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Total gradable area (mm</a:t>
            </a:r>
            <a:r>
              <a:rPr lang="en-US" sz="2400" b="1" baseline="30000">
                <a:solidFill>
                  <a:schemeClr val="lt1"/>
                </a:solidFill>
                <a:latin typeface="Arial" panose="020B0604020202020204" pitchFamily="34" charset="0"/>
                <a:cs typeface="Arial" panose="020B0604020202020204" pitchFamily="34" charset="0"/>
              </a:rPr>
              <a:t>2</a:t>
            </a:r>
            <a:r>
              <a:rPr lang="en-US" sz="2400" b="1">
                <a:latin typeface="Arial" panose="020B0604020202020204" pitchFamily="34" charset="0"/>
                <a:cs typeface="Arial" panose="020B0604020202020204" pitchFamily="34" charset="0"/>
              </a:rPr>
              <a:t>)</a:t>
            </a:r>
          </a:p>
          <a:p>
            <a:pPr marL="1031875" lvl="1" indent="-4572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Extent of retinal nonperfusion (mm</a:t>
            </a:r>
            <a:r>
              <a:rPr lang="en-US" sz="2400" b="1" baseline="30000">
                <a:solidFill>
                  <a:schemeClr val="lt1"/>
                </a:solidFill>
                <a:latin typeface="Arial" panose="020B0604020202020204" pitchFamily="34" charset="0"/>
                <a:cs typeface="Arial" panose="020B0604020202020204" pitchFamily="34" charset="0"/>
              </a:rPr>
              <a:t>2</a:t>
            </a:r>
            <a:r>
              <a:rPr lang="en-US" sz="2400" b="1">
                <a:latin typeface="Arial" panose="020B0604020202020204" pitchFamily="34" charset="0"/>
                <a:cs typeface="Arial" panose="020B0604020202020204" pitchFamily="34" charset="0"/>
              </a:rPr>
              <a:t>)</a:t>
            </a:r>
          </a:p>
          <a:p>
            <a:pPr marL="1031875" lvl="1" indent="-457200">
              <a:buClr>
                <a:schemeClr val="accent2">
                  <a:lumMod val="60000"/>
                  <a:lumOff val="40000"/>
                </a:schemeClr>
              </a:buClr>
              <a:buFont typeface="Wingdings" panose="05000000000000000000" pitchFamily="2" charset="2"/>
              <a:buChar char="§"/>
            </a:pPr>
            <a:r>
              <a:rPr lang="en-US" sz="2400" b="1">
                <a:latin typeface="Arial" panose="020B0604020202020204" pitchFamily="34" charset="0"/>
                <a:cs typeface="Arial" panose="020B0604020202020204" pitchFamily="34" charset="0"/>
              </a:rPr>
              <a:t>Nonperfusion index (NPI; ratio of nonperfused to total gradable area)</a:t>
            </a:r>
          </a:p>
        </p:txBody>
      </p:sp>
    </p:spTree>
    <p:extLst>
      <p:ext uri="{BB962C8B-B14F-4D97-AF65-F5344CB8AC3E}">
        <p14:creationId xmlns:p14="http://schemas.microsoft.com/office/powerpoint/2010/main" val="23795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Priority Initiatives</a:t>
            </a:r>
          </a:p>
        </p:txBody>
      </p:sp>
      <p:sp>
        <p:nvSpPr>
          <p:cNvPr id="5123" name="Rectangle 3"/>
          <p:cNvSpPr>
            <a:spLocks noGrp="1" noChangeArrowheads="1"/>
          </p:cNvSpPr>
          <p:nvPr>
            <p:ph idx="1"/>
          </p:nvPr>
        </p:nvSpPr>
        <p:spPr>
          <a:xfrm>
            <a:off x="609600" y="1600200"/>
            <a:ext cx="10972800" cy="5029200"/>
          </a:xfrm>
          <a:ln w="25400"/>
        </p:spPr>
        <p:txBody>
          <a:bodyPr>
            <a:normAutofit/>
          </a:bodyPr>
          <a:lstStyle/>
          <a:p>
            <a:pPr eaLnBrk="1" hangingPunct="1">
              <a:lnSpc>
                <a:spcPct val="80000"/>
              </a:lnSpc>
              <a:buSzTx/>
              <a:defRPr/>
            </a:pPr>
            <a:endParaRPr lang="en-US" sz="1200" b="1">
              <a:effectLst>
                <a:outerShdw blurRad="38100" dist="38100" dir="2700000" algn="tl">
                  <a:srgbClr val="000000">
                    <a:alpha val="43137"/>
                  </a:srgbClr>
                </a:outerShdw>
              </a:effectLst>
              <a:cs typeface="Times New Roman" pitchFamily="18" charset="0"/>
            </a:endParaRPr>
          </a:p>
          <a:p>
            <a:pPr marL="514350" indent="-514350" eaLnBrk="1" hangingPunct="1">
              <a:spcBef>
                <a:spcPts val="720"/>
              </a:spcBef>
              <a:buClr>
                <a:schemeClr val="tx1"/>
              </a:buClr>
              <a:buSzTx/>
              <a:buFont typeface="+mj-lt"/>
              <a:buAutoNum type="arabicPeriod"/>
              <a:defRPr/>
            </a:pPr>
            <a:r>
              <a:rPr lang="en-US" sz="2800">
                <a:cs typeface="Times New Roman" panose="02020603050405020304" pitchFamily="18" charset="0"/>
              </a:rPr>
              <a:t>Involvement of community-based practices, as well as “academic” or university-based centers.  </a:t>
            </a:r>
          </a:p>
          <a:p>
            <a:pPr marL="514350" indent="-514350" eaLnBrk="1" hangingPunct="1">
              <a:spcBef>
                <a:spcPts val="720"/>
              </a:spcBef>
              <a:buClr>
                <a:schemeClr val="tx1"/>
              </a:buClr>
              <a:buSzTx/>
              <a:buFont typeface="+mj-lt"/>
              <a:buAutoNum type="arabicPeriod"/>
              <a:defRPr/>
            </a:pPr>
            <a:r>
              <a:rPr lang="en-US" sz="2800">
                <a:cs typeface="Times New Roman" panose="02020603050405020304" pitchFamily="18" charset="0"/>
              </a:rPr>
              <a:t>Collaborate with industry to facilitate investigations and pursue opportunities otherwise not possible and to do so in a manner consistent with the Network’s dedication to academic integrity and optimal clinical trial performance.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225F-E7AF-407B-9407-6C14D0493E0F}"/>
              </a:ext>
            </a:extLst>
          </p:cNvPr>
          <p:cNvSpPr>
            <a:spLocks noGrp="1"/>
          </p:cNvSpPr>
          <p:nvPr>
            <p:ph type="title"/>
          </p:nvPr>
        </p:nvSpPr>
        <p:spPr/>
        <p:txBody>
          <a:bodyPr>
            <a:normAutofit/>
          </a:bodyPr>
          <a:lstStyle/>
          <a:p>
            <a:r>
              <a:rPr lang="en-US">
                <a:solidFill>
                  <a:srgbClr val="FFC000">
                    <a:lumMod val="60000"/>
                    <a:lumOff val="40000"/>
                  </a:srgbClr>
                </a:solidFill>
                <a:cs typeface="Times New Roman" panose="02020603050405020304" pitchFamily="18" charset="0"/>
              </a:rPr>
              <a:t>Protocol AA </a:t>
            </a:r>
            <a:r>
              <a:rPr lang="en-US"/>
              <a:t>Baseline Characteristics</a:t>
            </a:r>
          </a:p>
        </p:txBody>
      </p:sp>
      <p:graphicFrame>
        <p:nvGraphicFramePr>
          <p:cNvPr id="5" name="Table 5">
            <a:extLst>
              <a:ext uri="{FF2B5EF4-FFF2-40B4-BE49-F238E27FC236}">
                <a16:creationId xmlns:a16="http://schemas.microsoft.com/office/drawing/2014/main" id="{3E51B21C-F99B-450E-A02C-117365CE4A2A}"/>
              </a:ext>
            </a:extLst>
          </p:cNvPr>
          <p:cNvGraphicFramePr>
            <a:graphicFrameLocks noGrp="1"/>
          </p:cNvGraphicFramePr>
          <p:nvPr>
            <p:ph idx="1"/>
          </p:nvPr>
        </p:nvGraphicFramePr>
        <p:xfrm>
          <a:off x="1221575" y="1175484"/>
          <a:ext cx="9738201" cy="2743200"/>
        </p:xfrm>
        <a:graphic>
          <a:graphicData uri="http://schemas.openxmlformats.org/drawingml/2006/table">
            <a:tbl>
              <a:tblPr firstRow="1" bandRow="1">
                <a:tableStyleId>{5C22544A-7EE6-4342-B048-85BDC9FD1C3A}</a:tableStyleId>
              </a:tblPr>
              <a:tblGrid>
                <a:gridCol w="7032072">
                  <a:extLst>
                    <a:ext uri="{9D8B030D-6E8A-4147-A177-3AD203B41FA5}">
                      <a16:colId xmlns:a16="http://schemas.microsoft.com/office/drawing/2014/main" val="1259720837"/>
                    </a:ext>
                  </a:extLst>
                </a:gridCol>
                <a:gridCol w="2706129">
                  <a:extLst>
                    <a:ext uri="{9D8B030D-6E8A-4147-A177-3AD203B41FA5}">
                      <a16:colId xmlns:a16="http://schemas.microsoft.com/office/drawing/2014/main" val="4260966802"/>
                    </a:ext>
                  </a:extLst>
                </a:gridCol>
              </a:tblGrid>
              <a:tr h="375203">
                <a:tc>
                  <a:txBody>
                    <a:bodyPr/>
                    <a:lstStyle/>
                    <a:p>
                      <a:endParaRPr lang="en-US" sz="2400" b="1">
                        <a:solidFill>
                          <a:schemeClr val="accent5"/>
                        </a:solidFill>
                      </a:endParaRPr>
                    </a:p>
                  </a:txBody>
                  <a:tcPr>
                    <a:solidFill>
                      <a:schemeClr val="bg2"/>
                    </a:solidFill>
                  </a:tcPr>
                </a:tc>
                <a:tc>
                  <a:txBody>
                    <a:bodyPr/>
                    <a:lstStyle/>
                    <a:p>
                      <a:pPr algn="ctr"/>
                      <a:r>
                        <a:rPr lang="en-US" sz="2400" b="1">
                          <a:solidFill>
                            <a:schemeClr val="bg2"/>
                          </a:solidFill>
                        </a:rPr>
                        <a:t>508 Study Eyes*</a:t>
                      </a:r>
                    </a:p>
                  </a:txBody>
                  <a:tcPr>
                    <a:solidFill>
                      <a:schemeClr val="tx1">
                        <a:lumMod val="75000"/>
                      </a:schemeClr>
                    </a:solidFill>
                  </a:tcPr>
                </a:tc>
                <a:extLst>
                  <a:ext uri="{0D108BD9-81ED-4DB2-BD59-A6C34878D82A}">
                    <a16:rowId xmlns:a16="http://schemas.microsoft.com/office/drawing/2014/main" val="2638159553"/>
                  </a:ext>
                </a:extLst>
              </a:tr>
              <a:tr h="375203">
                <a:tc>
                  <a:txBody>
                    <a:bodyPr/>
                    <a:lstStyle/>
                    <a:p>
                      <a:r>
                        <a:rPr lang="en-US" sz="2400" b="1">
                          <a:solidFill>
                            <a:schemeClr val="accent6"/>
                          </a:solidFill>
                        </a:rPr>
                        <a:t>Nonperfusion on UWF-FA</a:t>
                      </a:r>
                      <a:r>
                        <a:rPr lang="en-US" sz="2400" b="1" baseline="30000">
                          <a:solidFill>
                            <a:schemeClr val="accent6"/>
                          </a:solidFill>
                          <a:latin typeface="Arial" panose="020B0604020202020204" pitchFamily="34" charset="0"/>
                          <a:cs typeface="Arial" panose="020B0604020202020204" pitchFamily="34" charset="0"/>
                        </a:rPr>
                        <a:t>§</a:t>
                      </a:r>
                      <a:endParaRPr lang="en-US" sz="2400" b="1">
                        <a:solidFill>
                          <a:schemeClr val="accent6"/>
                        </a:solidFill>
                      </a:endParaRPr>
                    </a:p>
                  </a:txBody>
                  <a:tcPr>
                    <a:solidFill>
                      <a:schemeClr val="bg2"/>
                    </a:solidFill>
                  </a:tcPr>
                </a:tc>
                <a:tc>
                  <a:txBody>
                    <a:bodyPr/>
                    <a:lstStyle/>
                    <a:p>
                      <a:endParaRPr lang="en-US" sz="2400" b="1">
                        <a:solidFill>
                          <a:schemeClr val="tx1"/>
                        </a:solidFill>
                      </a:endParaRPr>
                    </a:p>
                  </a:txBody>
                  <a:tcPr>
                    <a:solidFill>
                      <a:schemeClr val="bg2"/>
                    </a:solidFill>
                  </a:tcPr>
                </a:tc>
                <a:extLst>
                  <a:ext uri="{0D108BD9-81ED-4DB2-BD59-A6C34878D82A}">
                    <a16:rowId xmlns:a16="http://schemas.microsoft.com/office/drawing/2014/main" val="2641398529"/>
                  </a:ext>
                </a:extLst>
              </a:tr>
              <a:tr h="375203">
                <a:tc>
                  <a:txBody>
                    <a:bodyPr/>
                    <a:lstStyle/>
                    <a:p>
                      <a:pPr lvl="1"/>
                      <a:r>
                        <a:rPr lang="en-US" sz="2400" b="1">
                          <a:solidFill>
                            <a:schemeClr val="tx1"/>
                          </a:solidFill>
                        </a:rPr>
                        <a:t>No NP</a:t>
                      </a:r>
                      <a:endParaRPr lang="en-US" sz="2400">
                        <a:solidFill>
                          <a:schemeClr val="tx1"/>
                        </a:solidFill>
                      </a:endParaRPr>
                    </a:p>
                  </a:txBody>
                  <a:tcPr>
                    <a:solidFill>
                      <a:schemeClr val="bg2"/>
                    </a:solidFill>
                  </a:tcPr>
                </a:tc>
                <a:tc>
                  <a:txBody>
                    <a:bodyPr/>
                    <a:lstStyle/>
                    <a:p>
                      <a:pPr algn="ctr"/>
                      <a:r>
                        <a:rPr lang="en-US" sz="2400" b="1">
                          <a:solidFill>
                            <a:schemeClr val="tx1"/>
                          </a:solidFill>
                        </a:rPr>
                        <a:t>9%</a:t>
                      </a:r>
                      <a:endParaRPr lang="en-US" sz="2400">
                        <a:solidFill>
                          <a:schemeClr val="tx1"/>
                        </a:solidFill>
                      </a:endParaRPr>
                    </a:p>
                  </a:txBody>
                  <a:tcPr>
                    <a:solidFill>
                      <a:schemeClr val="bg2"/>
                    </a:solidFill>
                  </a:tcPr>
                </a:tc>
                <a:extLst>
                  <a:ext uri="{0D108BD9-81ED-4DB2-BD59-A6C34878D82A}">
                    <a16:rowId xmlns:a16="http://schemas.microsoft.com/office/drawing/2014/main" val="2366687502"/>
                  </a:ext>
                </a:extLst>
              </a:tr>
              <a:tr h="375203">
                <a:tc>
                  <a:txBody>
                    <a:bodyPr/>
                    <a:lstStyle/>
                    <a:p>
                      <a:pPr lvl="1"/>
                      <a:r>
                        <a:rPr lang="en-US" sz="2400" b="1">
                          <a:solidFill>
                            <a:schemeClr val="tx1"/>
                          </a:solidFill>
                        </a:rPr>
                        <a:t>Low NPI</a:t>
                      </a:r>
                      <a:endParaRPr lang="en-US" sz="2400">
                        <a:solidFill>
                          <a:schemeClr val="tx1"/>
                        </a:solidFill>
                      </a:endParaRPr>
                    </a:p>
                  </a:txBody>
                  <a:tcPr>
                    <a:solidFill>
                      <a:schemeClr val="bg2"/>
                    </a:solidFill>
                  </a:tcPr>
                </a:tc>
                <a:tc>
                  <a:txBody>
                    <a:bodyPr/>
                    <a:lstStyle/>
                    <a:p>
                      <a:pPr algn="ctr"/>
                      <a:r>
                        <a:rPr lang="en-US" sz="2400" b="1">
                          <a:solidFill>
                            <a:schemeClr val="tx1"/>
                          </a:solidFill>
                        </a:rPr>
                        <a:t>30%</a:t>
                      </a:r>
                      <a:endParaRPr lang="en-US" sz="2400">
                        <a:solidFill>
                          <a:schemeClr val="tx1"/>
                        </a:solidFill>
                      </a:endParaRPr>
                    </a:p>
                  </a:txBody>
                  <a:tcPr>
                    <a:solidFill>
                      <a:schemeClr val="bg2"/>
                    </a:solidFill>
                  </a:tcPr>
                </a:tc>
                <a:extLst>
                  <a:ext uri="{0D108BD9-81ED-4DB2-BD59-A6C34878D82A}">
                    <a16:rowId xmlns:a16="http://schemas.microsoft.com/office/drawing/2014/main" val="1451596616"/>
                  </a:ext>
                </a:extLst>
              </a:tr>
              <a:tr h="375203">
                <a:tc>
                  <a:txBody>
                    <a:bodyPr/>
                    <a:lstStyle/>
                    <a:p>
                      <a:pPr lvl="1"/>
                      <a:r>
                        <a:rPr lang="en-US" sz="2400" b="1">
                          <a:solidFill>
                            <a:schemeClr val="tx1"/>
                          </a:solidFill>
                        </a:rPr>
                        <a:t>Medium NPI</a:t>
                      </a:r>
                      <a:endParaRPr lang="en-US" sz="2400">
                        <a:solidFill>
                          <a:schemeClr val="tx1"/>
                        </a:solidFill>
                      </a:endParaRPr>
                    </a:p>
                  </a:txBody>
                  <a:tcPr>
                    <a:solidFill>
                      <a:schemeClr val="bg2"/>
                    </a:solidFill>
                  </a:tcPr>
                </a:tc>
                <a:tc>
                  <a:txBody>
                    <a:bodyPr/>
                    <a:lstStyle/>
                    <a:p>
                      <a:pPr algn="ctr"/>
                      <a:r>
                        <a:rPr lang="en-US" sz="2400" b="1">
                          <a:solidFill>
                            <a:schemeClr val="tx1"/>
                          </a:solidFill>
                        </a:rPr>
                        <a:t>30%</a:t>
                      </a:r>
                      <a:endParaRPr lang="en-US" sz="2400">
                        <a:solidFill>
                          <a:schemeClr val="tx1"/>
                        </a:solidFill>
                      </a:endParaRPr>
                    </a:p>
                  </a:txBody>
                  <a:tcPr>
                    <a:solidFill>
                      <a:schemeClr val="bg2"/>
                    </a:solidFill>
                  </a:tcPr>
                </a:tc>
                <a:extLst>
                  <a:ext uri="{0D108BD9-81ED-4DB2-BD59-A6C34878D82A}">
                    <a16:rowId xmlns:a16="http://schemas.microsoft.com/office/drawing/2014/main" val="1189384234"/>
                  </a:ext>
                </a:extLst>
              </a:tr>
              <a:tr h="375203">
                <a:tc>
                  <a:txBody>
                    <a:bodyPr/>
                    <a:lstStyle/>
                    <a:p>
                      <a:pPr lvl="1"/>
                      <a:r>
                        <a:rPr lang="en-US" sz="2400" b="1">
                          <a:solidFill>
                            <a:schemeClr val="tx1"/>
                          </a:solidFill>
                        </a:rPr>
                        <a:t>High NPI</a:t>
                      </a:r>
                      <a:endParaRPr lang="en-US" sz="2400">
                        <a:solidFill>
                          <a:schemeClr val="tx1"/>
                        </a:solidFill>
                      </a:endParaRPr>
                    </a:p>
                  </a:txBody>
                  <a:tcPr>
                    <a:solidFill>
                      <a:schemeClr val="bg2"/>
                    </a:solidFill>
                  </a:tcPr>
                </a:tc>
                <a:tc>
                  <a:txBody>
                    <a:bodyPr/>
                    <a:lstStyle/>
                    <a:p>
                      <a:pPr algn="ctr"/>
                      <a:r>
                        <a:rPr lang="en-US" sz="2400" b="1">
                          <a:solidFill>
                            <a:schemeClr val="tx1"/>
                          </a:solidFill>
                        </a:rPr>
                        <a:t>30%</a:t>
                      </a:r>
                      <a:endParaRPr lang="en-US" sz="2400">
                        <a:solidFill>
                          <a:schemeClr val="tx1"/>
                        </a:solidFill>
                      </a:endParaRPr>
                    </a:p>
                  </a:txBody>
                  <a:tcPr>
                    <a:solidFill>
                      <a:schemeClr val="bg2"/>
                    </a:solidFill>
                  </a:tcPr>
                </a:tc>
                <a:extLst>
                  <a:ext uri="{0D108BD9-81ED-4DB2-BD59-A6C34878D82A}">
                    <a16:rowId xmlns:a16="http://schemas.microsoft.com/office/drawing/2014/main" val="1042019254"/>
                  </a:ext>
                </a:extLst>
              </a:tr>
            </a:tbl>
          </a:graphicData>
        </a:graphic>
      </p:graphicFrame>
      <p:grpSp>
        <p:nvGrpSpPr>
          <p:cNvPr id="14" name="Group 13">
            <a:extLst>
              <a:ext uri="{FF2B5EF4-FFF2-40B4-BE49-F238E27FC236}">
                <a16:creationId xmlns:a16="http://schemas.microsoft.com/office/drawing/2014/main" id="{19AD2315-1A08-01D8-C668-F6C24A83FEDE}"/>
              </a:ext>
            </a:extLst>
          </p:cNvPr>
          <p:cNvGrpSpPr/>
          <p:nvPr/>
        </p:nvGrpSpPr>
        <p:grpSpPr>
          <a:xfrm>
            <a:off x="4597966" y="4012292"/>
            <a:ext cx="2781300" cy="2781300"/>
            <a:chOff x="4566247" y="4076700"/>
            <a:chExt cx="2781300" cy="2781300"/>
          </a:xfrm>
        </p:grpSpPr>
        <p:pic>
          <p:nvPicPr>
            <p:cNvPr id="9" name="Graphic 8" descr="Paint with solid fill">
              <a:extLst>
                <a:ext uri="{FF2B5EF4-FFF2-40B4-BE49-F238E27FC236}">
                  <a16:creationId xmlns:a16="http://schemas.microsoft.com/office/drawing/2014/main" id="{C6A1E5DF-A131-07F8-2BB0-85B4EE3FE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6247" y="4076700"/>
              <a:ext cx="2781300" cy="2781300"/>
            </a:xfrm>
            <a:prstGeom prst="rect">
              <a:avLst/>
            </a:prstGeom>
          </p:spPr>
        </p:pic>
        <p:sp>
          <p:nvSpPr>
            <p:cNvPr id="10" name="TextBox 9">
              <a:extLst>
                <a:ext uri="{FF2B5EF4-FFF2-40B4-BE49-F238E27FC236}">
                  <a16:creationId xmlns:a16="http://schemas.microsoft.com/office/drawing/2014/main" id="{879C622C-24BC-4E50-2F8B-09726F5D3290}"/>
                </a:ext>
              </a:extLst>
            </p:cNvPr>
            <p:cNvSpPr txBox="1"/>
            <p:nvPr/>
          </p:nvSpPr>
          <p:spPr>
            <a:xfrm>
              <a:off x="5566301" y="5621188"/>
              <a:ext cx="1306768" cy="923330"/>
            </a:xfrm>
            <a:prstGeom prst="rect">
              <a:avLst/>
            </a:prstGeom>
            <a:noFill/>
          </p:spPr>
          <p:txBody>
            <a:bodyPr wrap="none" rtlCol="0">
              <a:spAutoFit/>
            </a:bodyPr>
            <a:lstStyle/>
            <a:p>
              <a:r>
                <a:rPr lang="en-US" b="1">
                  <a:solidFill>
                    <a:schemeClr val="bg1"/>
                  </a:solidFill>
                </a:rPr>
                <a:t>Med NPI</a:t>
              </a:r>
            </a:p>
            <a:p>
              <a:r>
                <a:rPr lang="en-US" b="1">
                  <a:solidFill>
                    <a:schemeClr val="bg1"/>
                  </a:solidFill>
                </a:rPr>
                <a:t>&gt; 0.028 to </a:t>
              </a:r>
            </a:p>
            <a:p>
              <a:r>
                <a:rPr lang="en-US" b="1">
                  <a:solidFill>
                    <a:schemeClr val="bg1"/>
                  </a:solidFill>
                </a:rPr>
                <a:t>0.182</a:t>
              </a:r>
            </a:p>
          </p:txBody>
        </p:sp>
      </p:grpSp>
      <p:grpSp>
        <p:nvGrpSpPr>
          <p:cNvPr id="15" name="Group 14">
            <a:extLst>
              <a:ext uri="{FF2B5EF4-FFF2-40B4-BE49-F238E27FC236}">
                <a16:creationId xmlns:a16="http://schemas.microsoft.com/office/drawing/2014/main" id="{EB6E6BE2-724C-E6D6-7AB6-197B08944211}"/>
              </a:ext>
            </a:extLst>
          </p:cNvPr>
          <p:cNvGrpSpPr/>
          <p:nvPr/>
        </p:nvGrpSpPr>
        <p:grpSpPr>
          <a:xfrm>
            <a:off x="556794" y="3962207"/>
            <a:ext cx="2781300" cy="2781300"/>
            <a:chOff x="1373976" y="4076700"/>
            <a:chExt cx="2781300" cy="2781300"/>
          </a:xfrm>
        </p:grpSpPr>
        <p:pic>
          <p:nvPicPr>
            <p:cNvPr id="11" name="Graphic 10" descr="Paint with solid fill">
              <a:extLst>
                <a:ext uri="{FF2B5EF4-FFF2-40B4-BE49-F238E27FC236}">
                  <a16:creationId xmlns:a16="http://schemas.microsoft.com/office/drawing/2014/main" id="{17080022-A857-674B-F02C-FDF2DD4727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976" y="4076700"/>
              <a:ext cx="2781300" cy="2781300"/>
            </a:xfrm>
            <a:prstGeom prst="rect">
              <a:avLst/>
            </a:prstGeom>
          </p:spPr>
        </p:pic>
        <p:sp>
          <p:nvSpPr>
            <p:cNvPr id="12" name="TextBox 11">
              <a:extLst>
                <a:ext uri="{FF2B5EF4-FFF2-40B4-BE49-F238E27FC236}">
                  <a16:creationId xmlns:a16="http://schemas.microsoft.com/office/drawing/2014/main" id="{E9F6D301-4D31-5AFE-7651-010668EB6631}"/>
                </a:ext>
              </a:extLst>
            </p:cNvPr>
            <p:cNvSpPr txBox="1"/>
            <p:nvPr/>
          </p:nvSpPr>
          <p:spPr>
            <a:xfrm>
              <a:off x="2370926" y="5682516"/>
              <a:ext cx="1095172" cy="646331"/>
            </a:xfrm>
            <a:prstGeom prst="rect">
              <a:avLst/>
            </a:prstGeom>
            <a:noFill/>
          </p:spPr>
          <p:txBody>
            <a:bodyPr wrap="none" rtlCol="0">
              <a:spAutoFit/>
            </a:bodyPr>
            <a:lstStyle/>
            <a:p>
              <a:r>
                <a:rPr lang="en-US" b="1">
                  <a:solidFill>
                    <a:schemeClr val="bg1"/>
                  </a:solidFill>
                </a:rPr>
                <a:t>Low NPI</a:t>
              </a:r>
            </a:p>
            <a:p>
              <a:r>
                <a:rPr lang="en-US" b="1">
                  <a:solidFill>
                    <a:schemeClr val="bg1"/>
                  </a:solidFill>
                </a:rPr>
                <a:t>≤ 0.028</a:t>
              </a:r>
            </a:p>
          </p:txBody>
        </p:sp>
      </p:grpSp>
      <p:grpSp>
        <p:nvGrpSpPr>
          <p:cNvPr id="16" name="Group 15">
            <a:extLst>
              <a:ext uri="{FF2B5EF4-FFF2-40B4-BE49-F238E27FC236}">
                <a16:creationId xmlns:a16="http://schemas.microsoft.com/office/drawing/2014/main" id="{42C9B4FE-08C9-79E2-3186-04291818E6E7}"/>
              </a:ext>
            </a:extLst>
          </p:cNvPr>
          <p:cNvGrpSpPr/>
          <p:nvPr/>
        </p:nvGrpSpPr>
        <p:grpSpPr>
          <a:xfrm>
            <a:off x="8639139" y="4012292"/>
            <a:ext cx="2781300" cy="2781300"/>
            <a:chOff x="8036725" y="4076700"/>
            <a:chExt cx="2781300" cy="2781300"/>
          </a:xfrm>
        </p:grpSpPr>
        <p:pic>
          <p:nvPicPr>
            <p:cNvPr id="6" name="Graphic 5" descr="Paint with solid fill">
              <a:extLst>
                <a:ext uri="{FF2B5EF4-FFF2-40B4-BE49-F238E27FC236}">
                  <a16:creationId xmlns:a16="http://schemas.microsoft.com/office/drawing/2014/main" id="{7BC3DCD6-D368-BDD2-5AB4-2DA5CB5FF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6725" y="4076700"/>
              <a:ext cx="2781300" cy="2781300"/>
            </a:xfrm>
            <a:prstGeom prst="rect">
              <a:avLst/>
            </a:prstGeom>
          </p:spPr>
        </p:pic>
        <p:sp>
          <p:nvSpPr>
            <p:cNvPr id="13" name="TextBox 12">
              <a:extLst>
                <a:ext uri="{FF2B5EF4-FFF2-40B4-BE49-F238E27FC236}">
                  <a16:creationId xmlns:a16="http://schemas.microsoft.com/office/drawing/2014/main" id="{C2D677D9-F533-A571-FA93-827A22A7DFC5}"/>
                </a:ext>
              </a:extLst>
            </p:cNvPr>
            <p:cNvSpPr txBox="1"/>
            <p:nvPr/>
          </p:nvSpPr>
          <p:spPr>
            <a:xfrm>
              <a:off x="9058801" y="5676166"/>
              <a:ext cx="1152880" cy="646331"/>
            </a:xfrm>
            <a:prstGeom prst="rect">
              <a:avLst/>
            </a:prstGeom>
            <a:noFill/>
          </p:spPr>
          <p:txBody>
            <a:bodyPr wrap="none" rtlCol="0">
              <a:spAutoFit/>
            </a:bodyPr>
            <a:lstStyle/>
            <a:p>
              <a:r>
                <a:rPr lang="en-US" b="1">
                  <a:solidFill>
                    <a:schemeClr val="bg1"/>
                  </a:solidFill>
                </a:rPr>
                <a:t>High NPI</a:t>
              </a:r>
            </a:p>
            <a:p>
              <a:r>
                <a:rPr lang="en-US" b="1">
                  <a:solidFill>
                    <a:schemeClr val="bg1"/>
                  </a:solidFill>
                </a:rPr>
                <a:t>&gt; 0.182</a:t>
              </a:r>
            </a:p>
          </p:txBody>
        </p:sp>
      </p:grpSp>
    </p:spTree>
    <p:extLst>
      <p:ext uri="{BB962C8B-B14F-4D97-AF65-F5344CB8AC3E}">
        <p14:creationId xmlns:p14="http://schemas.microsoft.com/office/powerpoint/2010/main" val="350453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786C-5478-4E72-9093-8FBFAE56758F}"/>
              </a:ext>
            </a:extLst>
          </p:cNvPr>
          <p:cNvSpPr>
            <a:spLocks noGrp="1"/>
          </p:cNvSpPr>
          <p:nvPr>
            <p:ph type="title"/>
          </p:nvPr>
        </p:nvSpPr>
        <p:spPr>
          <a:xfrm>
            <a:off x="919119" y="357987"/>
            <a:ext cx="10353761" cy="846598"/>
          </a:xfrm>
        </p:spPr>
        <p:txBody>
          <a:bodyPr>
            <a:noAutofit/>
          </a:bodyPr>
          <a:lstStyle/>
          <a:p>
            <a:r>
              <a:rPr lang="en-US">
                <a:solidFill>
                  <a:srgbClr val="FFC000">
                    <a:lumMod val="60000"/>
                    <a:lumOff val="40000"/>
                  </a:srgbClr>
                </a:solidFill>
                <a:cs typeface="Times New Roman" panose="02020603050405020304" pitchFamily="18" charset="0"/>
              </a:rPr>
              <a:t>Protocol AA </a:t>
            </a:r>
            <a:r>
              <a:rPr lang="en-US"/>
              <a:t>Retinal Nonperfusion &amp; DRSS worsening</a:t>
            </a:r>
          </a:p>
        </p:txBody>
      </p:sp>
      <p:graphicFrame>
        <p:nvGraphicFramePr>
          <p:cNvPr id="19" name="Content Placeholder 18">
            <a:extLst>
              <a:ext uri="{FF2B5EF4-FFF2-40B4-BE49-F238E27FC236}">
                <a16:creationId xmlns:a16="http://schemas.microsoft.com/office/drawing/2014/main" id="{9DBFB35B-CFBB-4507-BAC9-CD12A9A11946}"/>
              </a:ext>
            </a:extLst>
          </p:cNvPr>
          <p:cNvGraphicFramePr>
            <a:graphicFrameLocks noGrp="1"/>
          </p:cNvGraphicFramePr>
          <p:nvPr>
            <p:ph idx="1"/>
          </p:nvPr>
        </p:nvGraphicFramePr>
        <p:xfrm>
          <a:off x="609600" y="1555296"/>
          <a:ext cx="10972800" cy="3638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87BD8022-EF43-4360-91DC-7D1605FCD6F0}"/>
              </a:ext>
            </a:extLst>
          </p:cNvPr>
          <p:cNvGraphicFramePr>
            <a:graphicFrameLocks noGrp="1"/>
          </p:cNvGraphicFramePr>
          <p:nvPr/>
        </p:nvGraphicFramePr>
        <p:xfrm>
          <a:off x="95181" y="5181982"/>
          <a:ext cx="11506469" cy="1341120"/>
        </p:xfrm>
        <a:graphic>
          <a:graphicData uri="http://schemas.openxmlformats.org/drawingml/2006/table">
            <a:tbl>
              <a:tblPr firstRow="1" bandRow="1">
                <a:tableStyleId>{5C22544A-7EE6-4342-B048-85BDC9FD1C3A}</a:tableStyleId>
              </a:tblPr>
              <a:tblGrid>
                <a:gridCol w="1581219">
                  <a:extLst>
                    <a:ext uri="{9D8B030D-6E8A-4147-A177-3AD203B41FA5}">
                      <a16:colId xmlns:a16="http://schemas.microsoft.com/office/drawing/2014/main" val="2861589476"/>
                    </a:ext>
                  </a:extLst>
                </a:gridCol>
                <a:gridCol w="2166257">
                  <a:extLst>
                    <a:ext uri="{9D8B030D-6E8A-4147-A177-3AD203B41FA5}">
                      <a16:colId xmlns:a16="http://schemas.microsoft.com/office/drawing/2014/main" val="594397808"/>
                    </a:ext>
                  </a:extLst>
                </a:gridCol>
                <a:gridCol w="2253343">
                  <a:extLst>
                    <a:ext uri="{9D8B030D-6E8A-4147-A177-3AD203B41FA5}">
                      <a16:colId xmlns:a16="http://schemas.microsoft.com/office/drawing/2014/main" val="2200568456"/>
                    </a:ext>
                  </a:extLst>
                </a:gridCol>
                <a:gridCol w="2307771">
                  <a:extLst>
                    <a:ext uri="{9D8B030D-6E8A-4147-A177-3AD203B41FA5}">
                      <a16:colId xmlns:a16="http://schemas.microsoft.com/office/drawing/2014/main" val="3073223540"/>
                    </a:ext>
                  </a:extLst>
                </a:gridCol>
                <a:gridCol w="2331425">
                  <a:extLst>
                    <a:ext uri="{9D8B030D-6E8A-4147-A177-3AD203B41FA5}">
                      <a16:colId xmlns:a16="http://schemas.microsoft.com/office/drawing/2014/main" val="1988587504"/>
                    </a:ext>
                  </a:extLst>
                </a:gridCol>
                <a:gridCol w="866454">
                  <a:extLst>
                    <a:ext uri="{9D8B030D-6E8A-4147-A177-3AD203B41FA5}">
                      <a16:colId xmlns:a16="http://schemas.microsoft.com/office/drawing/2014/main" val="2276859279"/>
                    </a:ext>
                  </a:extLst>
                </a:gridCol>
              </a:tblGrid>
              <a:tr h="274320">
                <a:tc>
                  <a:txBody>
                    <a:bodyPr/>
                    <a:lstStyle/>
                    <a:p>
                      <a:r>
                        <a:rPr lang="en-US" sz="1600" b="1">
                          <a:solidFill>
                            <a:srgbClr val="00FFFF"/>
                          </a:solidFill>
                        </a:rPr>
                        <a:t>No NP</a:t>
                      </a:r>
                      <a:endParaRPr lang="en-US" sz="1600">
                        <a:solidFill>
                          <a:srgbClr val="00FF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47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40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34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32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00FFFF"/>
                          </a:solidFill>
                        </a:rPr>
                        <a:t>29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415328"/>
                  </a:ext>
                </a:extLst>
              </a:tr>
              <a:tr h="274320">
                <a:tc>
                  <a:txBody>
                    <a:bodyPr/>
                    <a:lstStyle/>
                    <a:p>
                      <a:r>
                        <a:rPr lang="en-US" sz="1600" b="1">
                          <a:solidFill>
                            <a:schemeClr val="accent1"/>
                          </a:solidFill>
                        </a:rPr>
                        <a:t>Low NPI</a:t>
                      </a:r>
                      <a:endParaRPr lang="en-US" sz="1600">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1"/>
                          </a:solidFill>
                        </a:rPr>
                        <a:t>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1"/>
                          </a:solidFill>
                        </a:rPr>
                        <a:t>135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1"/>
                          </a:solidFill>
                        </a:rPr>
                        <a:t>108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1"/>
                          </a:solidFill>
                        </a:rPr>
                        <a:t>76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1"/>
                          </a:solidFill>
                        </a:rPr>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3633195"/>
                  </a:ext>
                </a:extLst>
              </a:tr>
              <a:tr h="274320">
                <a:tc>
                  <a:txBody>
                    <a:bodyPr/>
                    <a:lstStyle/>
                    <a:p>
                      <a:r>
                        <a:rPr lang="en-US" sz="1600" b="1">
                          <a:solidFill>
                            <a:srgbClr val="FFFF00"/>
                          </a:solidFill>
                        </a:rPr>
                        <a:t>Medium NPI</a:t>
                      </a:r>
                      <a:endParaRPr lang="en-US" sz="1600">
                        <a:solidFill>
                          <a:srgbClr val="FFFF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FFFF00"/>
                          </a:solidFill>
                        </a:rPr>
                        <a:t>154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FFFF00"/>
                          </a:solidFill>
                        </a:rPr>
                        <a:t>135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FFFF00"/>
                          </a:solidFill>
                        </a:rPr>
                        <a:t>115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FFFF00"/>
                          </a:solidFill>
                        </a:rPr>
                        <a:t>91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rgbClr val="FFFF00"/>
                          </a:solidFill>
                        </a:rPr>
                        <a:t>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7449549"/>
                  </a:ext>
                </a:extLst>
              </a:tr>
              <a:tr h="274320">
                <a:tc>
                  <a:txBody>
                    <a:bodyPr/>
                    <a:lstStyle/>
                    <a:p>
                      <a:r>
                        <a:rPr lang="en-US" sz="1600" b="1">
                          <a:solidFill>
                            <a:schemeClr val="accent4">
                              <a:lumMod val="20000"/>
                              <a:lumOff val="80000"/>
                            </a:schemeClr>
                          </a:solidFill>
                        </a:rPr>
                        <a:t>High NPI</a:t>
                      </a:r>
                      <a:endParaRPr lang="en-US" sz="1600">
                        <a:solidFill>
                          <a:schemeClr val="accent4">
                            <a:lumMod val="20000"/>
                            <a:lumOff val="8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4">
                              <a:lumMod val="20000"/>
                              <a:lumOff val="80000"/>
                            </a:schemeClr>
                          </a:solidFill>
                        </a:rPr>
                        <a:t>154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4">
                              <a:lumMod val="20000"/>
                              <a:lumOff val="80000"/>
                            </a:schemeClr>
                          </a:solidFill>
                        </a:rPr>
                        <a:t>140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4">
                              <a:lumMod val="20000"/>
                              <a:lumOff val="80000"/>
                            </a:schemeClr>
                          </a:solidFill>
                        </a:rPr>
                        <a:t>104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4">
                              <a:lumMod val="20000"/>
                              <a:lumOff val="80000"/>
                            </a:schemeClr>
                          </a:solidFill>
                        </a:rPr>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accent4">
                              <a:lumMod val="20000"/>
                              <a:lumOff val="80000"/>
                            </a:schemeClr>
                          </a:solidFill>
                        </a:rPr>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7925846"/>
                  </a:ext>
                </a:extLst>
              </a:tr>
            </a:tbl>
          </a:graphicData>
        </a:graphic>
      </p:graphicFrame>
      <p:sp>
        <p:nvSpPr>
          <p:cNvPr id="13" name="TextBox 12">
            <a:extLst>
              <a:ext uri="{FF2B5EF4-FFF2-40B4-BE49-F238E27FC236}">
                <a16:creationId xmlns:a16="http://schemas.microsoft.com/office/drawing/2014/main" id="{CC5B60D1-0EA4-4ED4-911B-BE272DB98835}"/>
              </a:ext>
            </a:extLst>
          </p:cNvPr>
          <p:cNvSpPr txBox="1"/>
          <p:nvPr/>
        </p:nvSpPr>
        <p:spPr>
          <a:xfrm>
            <a:off x="10807244" y="3275378"/>
            <a:ext cx="695528" cy="369332"/>
          </a:xfrm>
          <a:prstGeom prst="rect">
            <a:avLst/>
          </a:prstGeom>
          <a:noFill/>
        </p:spPr>
        <p:txBody>
          <a:bodyPr wrap="square">
            <a:spAutoFit/>
          </a:bodyPr>
          <a:lstStyle/>
          <a:p>
            <a:r>
              <a:rPr lang="en-US" b="1">
                <a:solidFill>
                  <a:schemeClr val="accent1"/>
                </a:solidFill>
              </a:rPr>
              <a:t>43</a:t>
            </a:r>
            <a:r>
              <a:rPr lang="en-US" sz="1800" b="1">
                <a:solidFill>
                  <a:schemeClr val="accent1"/>
                </a:solidFill>
              </a:rPr>
              <a:t>%</a:t>
            </a:r>
            <a:endParaRPr lang="en-US">
              <a:solidFill>
                <a:schemeClr val="accent4"/>
              </a:solidFill>
            </a:endParaRPr>
          </a:p>
        </p:txBody>
      </p:sp>
      <p:sp>
        <p:nvSpPr>
          <p:cNvPr id="14" name="TextBox 13">
            <a:extLst>
              <a:ext uri="{FF2B5EF4-FFF2-40B4-BE49-F238E27FC236}">
                <a16:creationId xmlns:a16="http://schemas.microsoft.com/office/drawing/2014/main" id="{499F743F-5A21-4C3D-9E70-36D6D71D6435}"/>
              </a:ext>
            </a:extLst>
          </p:cNvPr>
          <p:cNvSpPr txBox="1"/>
          <p:nvPr/>
        </p:nvSpPr>
        <p:spPr>
          <a:xfrm>
            <a:off x="10807244" y="3559284"/>
            <a:ext cx="695528" cy="369332"/>
          </a:xfrm>
          <a:prstGeom prst="rect">
            <a:avLst/>
          </a:prstGeom>
          <a:noFill/>
        </p:spPr>
        <p:txBody>
          <a:bodyPr wrap="square">
            <a:spAutoFit/>
          </a:bodyPr>
          <a:lstStyle/>
          <a:p>
            <a:r>
              <a:rPr lang="en-US" b="1">
                <a:solidFill>
                  <a:srgbClr val="FFFF00"/>
                </a:solidFill>
              </a:rPr>
              <a:t>38</a:t>
            </a:r>
            <a:r>
              <a:rPr lang="en-US" sz="1800" b="1">
                <a:solidFill>
                  <a:srgbClr val="FFFF00"/>
                </a:solidFill>
              </a:rPr>
              <a:t>%</a:t>
            </a:r>
            <a:endParaRPr lang="en-US">
              <a:solidFill>
                <a:srgbClr val="FFFF00"/>
              </a:solidFill>
            </a:endParaRPr>
          </a:p>
        </p:txBody>
      </p:sp>
      <p:sp>
        <p:nvSpPr>
          <p:cNvPr id="15" name="TextBox 14">
            <a:extLst>
              <a:ext uri="{FF2B5EF4-FFF2-40B4-BE49-F238E27FC236}">
                <a16:creationId xmlns:a16="http://schemas.microsoft.com/office/drawing/2014/main" id="{D756B6D5-E33C-43A4-9003-877963BE78C9}"/>
              </a:ext>
            </a:extLst>
          </p:cNvPr>
          <p:cNvSpPr txBox="1"/>
          <p:nvPr/>
        </p:nvSpPr>
        <p:spPr>
          <a:xfrm>
            <a:off x="10807244" y="3902061"/>
            <a:ext cx="646890" cy="369332"/>
          </a:xfrm>
          <a:prstGeom prst="rect">
            <a:avLst/>
          </a:prstGeom>
          <a:noFill/>
        </p:spPr>
        <p:txBody>
          <a:bodyPr wrap="square">
            <a:spAutoFit/>
          </a:bodyPr>
          <a:lstStyle/>
          <a:p>
            <a:r>
              <a:rPr lang="en-US" b="1">
                <a:solidFill>
                  <a:srgbClr val="73FEFF"/>
                </a:solidFill>
              </a:rPr>
              <a:t>26</a:t>
            </a:r>
            <a:r>
              <a:rPr lang="en-US" sz="1800" b="1">
                <a:solidFill>
                  <a:srgbClr val="73FEFF"/>
                </a:solidFill>
              </a:rPr>
              <a:t>%</a:t>
            </a:r>
            <a:endParaRPr lang="en-US">
              <a:solidFill>
                <a:srgbClr val="73FEFF"/>
              </a:solidFill>
            </a:endParaRPr>
          </a:p>
        </p:txBody>
      </p:sp>
      <p:sp>
        <p:nvSpPr>
          <p:cNvPr id="16" name="TextBox 15">
            <a:extLst>
              <a:ext uri="{FF2B5EF4-FFF2-40B4-BE49-F238E27FC236}">
                <a16:creationId xmlns:a16="http://schemas.microsoft.com/office/drawing/2014/main" id="{E36B1967-E90F-4013-8FAC-BAB9C64A3CE2}"/>
              </a:ext>
            </a:extLst>
          </p:cNvPr>
          <p:cNvSpPr txBox="1"/>
          <p:nvPr/>
        </p:nvSpPr>
        <p:spPr>
          <a:xfrm>
            <a:off x="10807244" y="2994791"/>
            <a:ext cx="821988" cy="369332"/>
          </a:xfrm>
          <a:prstGeom prst="rect">
            <a:avLst/>
          </a:prstGeom>
          <a:noFill/>
        </p:spPr>
        <p:txBody>
          <a:bodyPr wrap="square">
            <a:spAutoFit/>
          </a:bodyPr>
          <a:lstStyle/>
          <a:p>
            <a:r>
              <a:rPr lang="en-US" sz="1800" b="1">
                <a:solidFill>
                  <a:schemeClr val="accent4">
                    <a:lumMod val="20000"/>
                    <a:lumOff val="80000"/>
                  </a:schemeClr>
                </a:solidFill>
              </a:rPr>
              <a:t>46%</a:t>
            </a:r>
            <a:endParaRPr lang="en-US">
              <a:solidFill>
                <a:schemeClr val="accent4">
                  <a:lumMod val="20000"/>
                  <a:lumOff val="80000"/>
                </a:schemeClr>
              </a:solidFill>
            </a:endParaRPr>
          </a:p>
        </p:txBody>
      </p:sp>
      <p:sp>
        <p:nvSpPr>
          <p:cNvPr id="18" name="TextBox 17">
            <a:extLst>
              <a:ext uri="{FF2B5EF4-FFF2-40B4-BE49-F238E27FC236}">
                <a16:creationId xmlns:a16="http://schemas.microsoft.com/office/drawing/2014/main" id="{48A50D4A-87CE-4145-A1E1-0B4E9D8F33CC}"/>
              </a:ext>
            </a:extLst>
          </p:cNvPr>
          <p:cNvSpPr txBox="1"/>
          <p:nvPr/>
        </p:nvSpPr>
        <p:spPr>
          <a:xfrm>
            <a:off x="1720174" y="1609725"/>
            <a:ext cx="6099242" cy="923330"/>
          </a:xfrm>
          <a:prstGeom prst="rect">
            <a:avLst/>
          </a:prstGeom>
          <a:noFill/>
        </p:spPr>
        <p:txBody>
          <a:bodyPr wrap="square">
            <a:spAutoFit/>
          </a:bodyPr>
          <a:lstStyle/>
          <a:p>
            <a:pPr>
              <a:buClr>
                <a:srgbClr val="FFFF00"/>
              </a:buClr>
            </a:pPr>
            <a:r>
              <a:rPr lang="en-US" sz="1800" b="1" u="sng"/>
              <a:t>*Adjusted Hazard Ratio </a:t>
            </a:r>
          </a:p>
          <a:p>
            <a:pPr>
              <a:buClr>
                <a:srgbClr val="FFFF00"/>
              </a:buClr>
            </a:pPr>
            <a:r>
              <a:rPr lang="en-US" sz="1800" b="1"/>
              <a:t>For 0.1-unit increase in NPI = 1.11</a:t>
            </a:r>
          </a:p>
          <a:p>
            <a:pPr>
              <a:buClr>
                <a:srgbClr val="FFFF00"/>
              </a:buClr>
            </a:pPr>
            <a:r>
              <a:rPr lang="en-US" sz="1800" b="1"/>
              <a:t>(95% CI = 1.02, 1.21); </a:t>
            </a:r>
            <a:r>
              <a:rPr lang="en-US" sz="1800" b="1" i="1"/>
              <a:t>P</a:t>
            </a:r>
            <a:r>
              <a:rPr lang="en-US" sz="1800" b="1"/>
              <a:t> = 0.02</a:t>
            </a:r>
          </a:p>
        </p:txBody>
      </p:sp>
      <p:sp>
        <p:nvSpPr>
          <p:cNvPr id="17" name="Rectangle 16">
            <a:extLst>
              <a:ext uri="{FF2B5EF4-FFF2-40B4-BE49-F238E27FC236}">
                <a16:creationId xmlns:a16="http://schemas.microsoft.com/office/drawing/2014/main" id="{00B5F996-8FE4-403B-9517-AB91674BB937}"/>
              </a:ext>
            </a:extLst>
          </p:cNvPr>
          <p:cNvSpPr/>
          <p:nvPr/>
        </p:nvSpPr>
        <p:spPr>
          <a:xfrm>
            <a:off x="75931" y="6544617"/>
            <a:ext cx="11627894" cy="276999"/>
          </a:xfrm>
          <a:prstGeom prst="rect">
            <a:avLst/>
          </a:prstGeom>
        </p:spPr>
        <p:txBody>
          <a:bodyPr wrap="square">
            <a:spAutoFit/>
          </a:bodyPr>
          <a:lstStyle/>
          <a:p>
            <a:r>
              <a:rPr lang="en-US" sz="1200" b="1">
                <a:latin typeface="Arial" panose="020B0604020202020204" pitchFamily="34" charset="0"/>
                <a:cs typeface="Arial" panose="020B0604020202020204" pitchFamily="34" charset="0"/>
              </a:rPr>
              <a:t>* Adjusting for baseline DRSS level on UWF-color images, % of total gradable area on UWF-FA, and correlation between 2 study eyes in the same participant</a:t>
            </a:r>
          </a:p>
        </p:txBody>
      </p:sp>
      <p:sp>
        <p:nvSpPr>
          <p:cNvPr id="3" name="Oval 2">
            <a:extLst>
              <a:ext uri="{FF2B5EF4-FFF2-40B4-BE49-F238E27FC236}">
                <a16:creationId xmlns:a16="http://schemas.microsoft.com/office/drawing/2014/main" id="{C738CE3E-175A-BE40-7150-709D721C0484}"/>
              </a:ext>
            </a:extLst>
          </p:cNvPr>
          <p:cNvSpPr>
            <a:spLocks noChangeAspect="1"/>
          </p:cNvSpPr>
          <p:nvPr/>
        </p:nvSpPr>
        <p:spPr>
          <a:xfrm>
            <a:off x="4851681" y="1665320"/>
            <a:ext cx="812139" cy="812139"/>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26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29B0-6B48-4BE8-A154-27B4041FECBE}"/>
              </a:ext>
            </a:extLst>
          </p:cNvPr>
          <p:cNvSpPr>
            <a:spLocks noGrp="1"/>
          </p:cNvSpPr>
          <p:nvPr>
            <p:ph type="title"/>
          </p:nvPr>
        </p:nvSpPr>
        <p:spPr>
          <a:xfrm>
            <a:off x="93127" y="407769"/>
            <a:ext cx="12005745" cy="646331"/>
          </a:xfrm>
        </p:spPr>
        <p:txBody>
          <a:bodyPr>
            <a:noAutofit/>
          </a:bodyPr>
          <a:lstStyle/>
          <a:p>
            <a:r>
              <a:rPr lang="en-US">
                <a:solidFill>
                  <a:srgbClr val="FFC000">
                    <a:lumMod val="60000"/>
                    <a:lumOff val="40000"/>
                  </a:srgbClr>
                </a:solidFill>
                <a:cs typeface="Times New Roman" panose="02020603050405020304" pitchFamily="18" charset="0"/>
              </a:rPr>
              <a:t>Protocol AA </a:t>
            </a:r>
            <a:r>
              <a:rPr lang="en-US"/>
              <a:t>Retinal Nonperfusion &amp; DR Outcomes</a:t>
            </a:r>
          </a:p>
        </p:txBody>
      </p:sp>
      <p:graphicFrame>
        <p:nvGraphicFramePr>
          <p:cNvPr id="5" name="Table 5">
            <a:extLst>
              <a:ext uri="{FF2B5EF4-FFF2-40B4-BE49-F238E27FC236}">
                <a16:creationId xmlns:a16="http://schemas.microsoft.com/office/drawing/2014/main" id="{B3E47000-3340-487E-B338-8BA7DF37989E}"/>
              </a:ext>
            </a:extLst>
          </p:cNvPr>
          <p:cNvGraphicFramePr>
            <a:graphicFrameLocks noGrp="1"/>
          </p:cNvGraphicFramePr>
          <p:nvPr>
            <p:ph idx="1"/>
          </p:nvPr>
        </p:nvGraphicFramePr>
        <p:xfrm>
          <a:off x="774094" y="2359881"/>
          <a:ext cx="10643809" cy="2712720"/>
        </p:xfrm>
        <a:graphic>
          <a:graphicData uri="http://schemas.openxmlformats.org/drawingml/2006/table">
            <a:tbl>
              <a:tblPr firstRow="1" bandRow="1">
                <a:tableStyleId>{5C22544A-7EE6-4342-B048-85BDC9FD1C3A}</a:tableStyleId>
              </a:tblPr>
              <a:tblGrid>
                <a:gridCol w="4265991">
                  <a:extLst>
                    <a:ext uri="{9D8B030D-6E8A-4147-A177-3AD203B41FA5}">
                      <a16:colId xmlns:a16="http://schemas.microsoft.com/office/drawing/2014/main" val="3841560893"/>
                    </a:ext>
                  </a:extLst>
                </a:gridCol>
                <a:gridCol w="5020249">
                  <a:extLst>
                    <a:ext uri="{9D8B030D-6E8A-4147-A177-3AD203B41FA5}">
                      <a16:colId xmlns:a16="http://schemas.microsoft.com/office/drawing/2014/main" val="2435935271"/>
                    </a:ext>
                  </a:extLst>
                </a:gridCol>
                <a:gridCol w="1357569">
                  <a:extLst>
                    <a:ext uri="{9D8B030D-6E8A-4147-A177-3AD203B41FA5}">
                      <a16:colId xmlns:a16="http://schemas.microsoft.com/office/drawing/2014/main" val="4199717931"/>
                    </a:ext>
                  </a:extLst>
                </a:gridCol>
              </a:tblGrid>
              <a:tr h="370840">
                <a:tc>
                  <a:txBody>
                    <a:bodyPr/>
                    <a:lstStyle/>
                    <a:p>
                      <a:endParaRPr lang="en-US"/>
                    </a:p>
                  </a:txBody>
                  <a:tcPr>
                    <a:solidFill>
                      <a:schemeClr val="bg2"/>
                    </a:solidFill>
                  </a:tcPr>
                </a:tc>
                <a:tc>
                  <a:txBody>
                    <a:bodyPr/>
                    <a:lstStyle/>
                    <a:p>
                      <a:pPr algn="ctr"/>
                      <a:r>
                        <a:rPr lang="en-US" sz="2400">
                          <a:solidFill>
                            <a:sysClr val="windowText" lastClr="000000"/>
                          </a:solidFill>
                        </a:rPr>
                        <a:t>Adjusted Hazard Ratio (95% CI) * </a:t>
                      </a:r>
                    </a:p>
                    <a:p>
                      <a:pPr algn="ctr"/>
                      <a:r>
                        <a:rPr lang="en-US" sz="2000" i="1">
                          <a:solidFill>
                            <a:schemeClr val="tx1"/>
                          </a:solidFill>
                          <a:highlight>
                            <a:srgbClr val="008000"/>
                          </a:highlight>
                        </a:rPr>
                        <a:t>for every 0.1-unit increase </a:t>
                      </a:r>
                    </a:p>
                    <a:p>
                      <a:pPr algn="ctr"/>
                      <a:r>
                        <a:rPr lang="en-US" sz="2000" i="1">
                          <a:solidFill>
                            <a:schemeClr val="tx1"/>
                          </a:solidFill>
                          <a:highlight>
                            <a:srgbClr val="008000"/>
                          </a:highlight>
                        </a:rPr>
                        <a:t>in Overall NPI</a:t>
                      </a:r>
                    </a:p>
                  </a:txBody>
                  <a:tcPr anchor="ctr">
                    <a:solidFill>
                      <a:schemeClr val="tx1">
                        <a:lumMod val="75000"/>
                      </a:schemeClr>
                    </a:solidFill>
                  </a:tcPr>
                </a:tc>
                <a:tc>
                  <a:txBody>
                    <a:bodyPr/>
                    <a:lstStyle/>
                    <a:p>
                      <a:pPr algn="ctr"/>
                      <a:r>
                        <a:rPr lang="en-US" sz="2400" i="1">
                          <a:solidFill>
                            <a:sysClr val="windowText" lastClr="000000"/>
                          </a:solidFill>
                        </a:rPr>
                        <a:t>P</a:t>
                      </a:r>
                      <a:r>
                        <a:rPr lang="en-US" sz="2400">
                          <a:solidFill>
                            <a:sysClr val="windowText" lastClr="000000"/>
                          </a:solidFill>
                        </a:rPr>
                        <a:t> value</a:t>
                      </a:r>
                    </a:p>
                  </a:txBody>
                  <a:tcPr anchor="ctr">
                    <a:solidFill>
                      <a:schemeClr val="tx1">
                        <a:lumMod val="75000"/>
                      </a:schemeClr>
                    </a:solidFill>
                  </a:tcPr>
                </a:tc>
                <a:extLst>
                  <a:ext uri="{0D108BD9-81ED-4DB2-BD59-A6C34878D82A}">
                    <a16:rowId xmlns:a16="http://schemas.microsoft.com/office/drawing/2014/main" val="989314128"/>
                  </a:ext>
                </a:extLst>
              </a:tr>
              <a:tr h="822960">
                <a:tc>
                  <a:txBody>
                    <a:bodyPr/>
                    <a:lstStyle/>
                    <a:p>
                      <a:r>
                        <a:rPr lang="en-US" sz="2400" b="1">
                          <a:solidFill>
                            <a:schemeClr val="tx1"/>
                          </a:solidFill>
                        </a:rPr>
                        <a:t>Development of PDR </a:t>
                      </a:r>
                    </a:p>
                  </a:txBody>
                  <a:tcPr anchor="ctr">
                    <a:solidFill>
                      <a:schemeClr val="bg2"/>
                    </a:solidFill>
                  </a:tcPr>
                </a:tc>
                <a:tc>
                  <a:txBody>
                    <a:bodyPr/>
                    <a:lstStyle/>
                    <a:p>
                      <a:pPr algn="ctr"/>
                      <a:r>
                        <a:rPr lang="en-US" sz="2400" b="1">
                          <a:solidFill>
                            <a:schemeClr val="tx1"/>
                          </a:solidFill>
                        </a:rPr>
                        <a:t>1.16 (1.04, 1.29)</a:t>
                      </a:r>
                    </a:p>
                  </a:txBody>
                  <a:tcPr anchor="ctr">
                    <a:solidFill>
                      <a:schemeClr val="bg2"/>
                    </a:solidFill>
                  </a:tcPr>
                </a:tc>
                <a:tc>
                  <a:txBody>
                    <a:bodyPr/>
                    <a:lstStyle/>
                    <a:p>
                      <a:pPr algn="ctr"/>
                      <a:r>
                        <a:rPr lang="en-US" sz="2400" b="1">
                          <a:solidFill>
                            <a:srgbClr val="FFFF00"/>
                          </a:solidFill>
                        </a:rPr>
                        <a:t>.008</a:t>
                      </a:r>
                    </a:p>
                  </a:txBody>
                  <a:tcPr anchor="ctr">
                    <a:solidFill>
                      <a:schemeClr val="bg2"/>
                    </a:solidFill>
                  </a:tcPr>
                </a:tc>
                <a:extLst>
                  <a:ext uri="{0D108BD9-81ED-4DB2-BD59-A6C34878D82A}">
                    <a16:rowId xmlns:a16="http://schemas.microsoft.com/office/drawing/2014/main" val="2205264020"/>
                  </a:ext>
                </a:extLst>
              </a:tr>
              <a:tr h="822960">
                <a:tc>
                  <a:txBody>
                    <a:bodyPr/>
                    <a:lstStyle/>
                    <a:p>
                      <a:r>
                        <a:rPr lang="en-US" sz="2400" b="1">
                          <a:solidFill>
                            <a:schemeClr val="tx1"/>
                          </a:solidFill>
                        </a:rPr>
                        <a:t>Development of vitreous hemorrhage </a:t>
                      </a:r>
                    </a:p>
                  </a:txBody>
                  <a:tcPr anchor="ctr">
                    <a:solidFill>
                      <a:schemeClr val="bg2"/>
                    </a:solidFill>
                  </a:tcPr>
                </a:tc>
                <a:tc>
                  <a:txBody>
                    <a:bodyPr/>
                    <a:lstStyle/>
                    <a:p>
                      <a:pPr algn="ctr"/>
                      <a:r>
                        <a:rPr lang="en-US" sz="2400" b="1">
                          <a:solidFill>
                            <a:schemeClr val="tx1"/>
                          </a:solidFill>
                        </a:rPr>
                        <a:t>1.30 (1.14, 1.48)</a:t>
                      </a:r>
                    </a:p>
                  </a:txBody>
                  <a:tcPr anchor="ctr">
                    <a:solidFill>
                      <a:schemeClr val="bg2"/>
                    </a:solidFill>
                  </a:tcPr>
                </a:tc>
                <a:tc>
                  <a:txBody>
                    <a:bodyPr/>
                    <a:lstStyle/>
                    <a:p>
                      <a:pPr algn="ctr"/>
                      <a:r>
                        <a:rPr lang="en-US" sz="2400" b="1">
                          <a:solidFill>
                            <a:srgbClr val="FFFF00"/>
                          </a:solidFill>
                        </a:rPr>
                        <a:t>&lt;.001</a:t>
                      </a:r>
                    </a:p>
                  </a:txBody>
                  <a:tcPr anchor="ctr">
                    <a:solidFill>
                      <a:schemeClr val="bg2"/>
                    </a:solidFill>
                  </a:tcPr>
                </a:tc>
                <a:extLst>
                  <a:ext uri="{0D108BD9-81ED-4DB2-BD59-A6C34878D82A}">
                    <a16:rowId xmlns:a16="http://schemas.microsoft.com/office/drawing/2014/main" val="2763946765"/>
                  </a:ext>
                </a:extLst>
              </a:tr>
            </a:tbl>
          </a:graphicData>
        </a:graphic>
      </p:graphicFrame>
      <p:sp>
        <p:nvSpPr>
          <p:cNvPr id="6" name="Rectangle 5">
            <a:extLst>
              <a:ext uri="{FF2B5EF4-FFF2-40B4-BE49-F238E27FC236}">
                <a16:creationId xmlns:a16="http://schemas.microsoft.com/office/drawing/2014/main" id="{29A6C554-F581-4DD9-B609-98606D077D99}"/>
              </a:ext>
            </a:extLst>
          </p:cNvPr>
          <p:cNvSpPr/>
          <p:nvPr/>
        </p:nvSpPr>
        <p:spPr>
          <a:xfrm>
            <a:off x="0" y="6204292"/>
            <a:ext cx="11627894" cy="646331"/>
          </a:xfrm>
          <a:prstGeom prst="rect">
            <a:avLst/>
          </a:prstGeom>
        </p:spPr>
        <p:txBody>
          <a:bodyPr wrap="square">
            <a:spAutoFit/>
          </a:bodyPr>
          <a:lstStyle/>
          <a:p>
            <a:r>
              <a:rPr lang="en-US" sz="1200" b="1">
                <a:latin typeface="Arial" panose="020B0604020202020204" pitchFamily="34" charset="0"/>
                <a:cs typeface="Arial" panose="020B0604020202020204" pitchFamily="34" charset="0"/>
              </a:rPr>
              <a:t>* Adjusting for baseline DRSS level on UWF-color images, % of total gradable area on UWF-FA, and correlation between 2 study eyes in the same participant</a:t>
            </a:r>
          </a:p>
          <a:p>
            <a:r>
              <a:rPr lang="en-US" sz="1200" b="1" baseline="300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Due to low outcome proportions in the mild and moderate NPDR subgroups, the adjusted hazard ratio and </a:t>
            </a:r>
            <a:r>
              <a:rPr lang="en-US" sz="1200" b="1" i="1">
                <a:latin typeface="Arial" panose="020B0604020202020204" pitchFamily="34" charset="0"/>
                <a:cs typeface="Arial" panose="020B0604020202020204" pitchFamily="34" charset="0"/>
              </a:rPr>
              <a:t>P</a:t>
            </a:r>
            <a:r>
              <a:rPr lang="en-US" sz="1200" b="1">
                <a:latin typeface="Arial" panose="020B0604020202020204" pitchFamily="34" charset="0"/>
                <a:cs typeface="Arial" panose="020B0604020202020204" pitchFamily="34" charset="0"/>
              </a:rPr>
              <a:t> value were only estimated for eyes with moderately severe to very severe NPDR.</a:t>
            </a:r>
          </a:p>
        </p:txBody>
      </p:sp>
    </p:spTree>
    <p:extLst>
      <p:ext uri="{BB962C8B-B14F-4D97-AF65-F5344CB8AC3E}">
        <p14:creationId xmlns:p14="http://schemas.microsoft.com/office/powerpoint/2010/main" val="34475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EB243-B920-420F-A224-D33E22BF9797}"/>
              </a:ext>
            </a:extLst>
          </p:cNvPr>
          <p:cNvSpPr>
            <a:spLocks noGrp="1"/>
          </p:cNvSpPr>
          <p:nvPr>
            <p:ph type="title"/>
          </p:nvPr>
        </p:nvSpPr>
        <p:spPr/>
        <p:txBody>
          <a:bodyPr>
            <a:normAutofit/>
          </a:bodyPr>
          <a:lstStyle/>
          <a:p>
            <a:r>
              <a:rPr lang="en-US">
                <a:solidFill>
                  <a:srgbClr val="FFC000">
                    <a:lumMod val="60000"/>
                    <a:lumOff val="40000"/>
                  </a:srgbClr>
                </a:solidFill>
                <a:cs typeface="Times New Roman" panose="02020603050405020304" pitchFamily="18" charset="0"/>
              </a:rPr>
              <a:t>Protocol AA </a:t>
            </a:r>
            <a:r>
              <a:rPr lang="en-US"/>
              <a:t>Key Take Aways</a:t>
            </a:r>
          </a:p>
        </p:txBody>
      </p:sp>
      <p:sp>
        <p:nvSpPr>
          <p:cNvPr id="3" name="Content Placeholder 2">
            <a:extLst>
              <a:ext uri="{FF2B5EF4-FFF2-40B4-BE49-F238E27FC236}">
                <a16:creationId xmlns:a16="http://schemas.microsoft.com/office/drawing/2014/main" id="{4552FDE3-4EC6-4D5E-B3D1-0C5338233F91}"/>
              </a:ext>
            </a:extLst>
          </p:cNvPr>
          <p:cNvSpPr>
            <a:spLocks noGrp="1"/>
          </p:cNvSpPr>
          <p:nvPr>
            <p:ph idx="1"/>
          </p:nvPr>
        </p:nvSpPr>
        <p:spPr>
          <a:xfrm>
            <a:off x="472786" y="1198417"/>
            <a:ext cx="11246427" cy="5291283"/>
          </a:xfrm>
        </p:spPr>
        <p:txBody>
          <a:bodyPr anchor="ctr">
            <a:normAutofit/>
          </a:bodyPr>
          <a:lstStyle/>
          <a:p>
            <a:r>
              <a:rPr lang="en-US">
                <a:solidFill>
                  <a:schemeClr val="tx1"/>
                </a:solidFill>
              </a:rPr>
              <a:t>Risk of DRSS worsening or treatment was not associated with </a:t>
            </a:r>
            <a:r>
              <a:rPr lang="en-US">
                <a:solidFill>
                  <a:srgbClr val="D5D5FF"/>
                </a:solidFill>
              </a:rPr>
              <a:t>Color-PPL</a:t>
            </a:r>
            <a:r>
              <a:rPr lang="en-US">
                <a:solidFill>
                  <a:schemeClr val="tx1"/>
                </a:solidFill>
              </a:rPr>
              <a:t> but was significantly associated with </a:t>
            </a:r>
            <a:r>
              <a:rPr lang="en-US">
                <a:solidFill>
                  <a:srgbClr val="3FE143"/>
                </a:solidFill>
              </a:rPr>
              <a:t>FA-PPL</a:t>
            </a:r>
            <a:r>
              <a:rPr lang="en-US">
                <a:solidFill>
                  <a:schemeClr val="tx1"/>
                </a:solidFill>
              </a:rPr>
              <a:t>, when adjusting for baseline DR severity. </a:t>
            </a:r>
          </a:p>
          <a:p>
            <a:r>
              <a:rPr lang="en-US">
                <a:solidFill>
                  <a:schemeClr val="tx1"/>
                </a:solidFill>
              </a:rPr>
              <a:t>Eyes with </a:t>
            </a:r>
            <a:r>
              <a:rPr lang="en-US">
                <a:solidFill>
                  <a:srgbClr val="3FE143"/>
                </a:solidFill>
              </a:rPr>
              <a:t>FA-PPL</a:t>
            </a:r>
            <a:r>
              <a:rPr lang="en-US">
                <a:solidFill>
                  <a:schemeClr val="tx1"/>
                </a:solidFill>
              </a:rPr>
              <a:t> had a 1.7-fold greater risk of disease worsening over 4 years. </a:t>
            </a:r>
          </a:p>
          <a:p>
            <a:r>
              <a:rPr lang="en-US"/>
              <a:t>Increasing baseline retinal NPI on UWF-FA is associated with </a:t>
            </a:r>
          </a:p>
          <a:p>
            <a:pPr lvl="1"/>
            <a:r>
              <a:rPr lang="en-US"/>
              <a:t>higher risk of DRSS worsening or treatment over time,</a:t>
            </a:r>
          </a:p>
          <a:p>
            <a:pPr lvl="1"/>
            <a:r>
              <a:rPr lang="en-US"/>
              <a:t>and secondary outcomes such as PDR development and vitreous hemorrhage over time.</a:t>
            </a:r>
            <a:endParaRPr lang="en-US">
              <a:solidFill>
                <a:schemeClr val="tx1"/>
              </a:solidFill>
            </a:endParaRPr>
          </a:p>
          <a:p>
            <a:endParaRPr lang="en-US"/>
          </a:p>
        </p:txBody>
      </p:sp>
    </p:spTree>
    <p:extLst>
      <p:ext uri="{BB962C8B-B14F-4D97-AF65-F5344CB8AC3E}">
        <p14:creationId xmlns:p14="http://schemas.microsoft.com/office/powerpoint/2010/main" val="408947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4" y="234434"/>
            <a:ext cx="9843721"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 NPDR</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8125" y="4180340"/>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grpSp>
        <p:nvGrpSpPr>
          <p:cNvPr id="2" name="Group 1">
            <a:extLst>
              <a:ext uri="{FF2B5EF4-FFF2-40B4-BE49-F238E27FC236}">
                <a16:creationId xmlns:a16="http://schemas.microsoft.com/office/drawing/2014/main" id="{68B28AD3-0040-7B41-6150-6E0121541991}"/>
              </a:ext>
            </a:extLst>
          </p:cNvPr>
          <p:cNvGrpSpPr/>
          <p:nvPr/>
        </p:nvGrpSpPr>
        <p:grpSpPr>
          <a:xfrm>
            <a:off x="-10851935" y="2674951"/>
            <a:ext cx="15144851" cy="593698"/>
            <a:chOff x="1886725" y="2679413"/>
            <a:chExt cx="15144851" cy="593698"/>
          </a:xfrm>
        </p:grpSpPr>
        <p:sp>
          <p:nvSpPr>
            <p:cNvPr id="3" name="TextBox 2">
              <a:extLst>
                <a:ext uri="{FF2B5EF4-FFF2-40B4-BE49-F238E27FC236}">
                  <a16:creationId xmlns:a16="http://schemas.microsoft.com/office/drawing/2014/main" id="{6FAB7413-89CB-E430-C05F-7754CBEE8600}"/>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8479BA78-E693-A871-18BD-837A2A6A2A7F}"/>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62E73A07-508B-BA21-9964-FFC5C85DD0EA}"/>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90E34931-8021-FAE9-D616-7F969BED289D}"/>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6D7F7C4A-1F92-03EA-4EE9-0F507F77F968}"/>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769D311F-355A-BF1E-3A92-F636AE4B2D07}"/>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3966D9CE-436E-625A-D6F3-D62815E661A4}"/>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rgbClr val="FFC000">
                      <a:lumMod val="60000"/>
                      <a:lumOff val="40000"/>
                    </a:srgbClr>
                  </a:solidFill>
                  <a:latin typeface="Arial"/>
                </a:rPr>
                <a:t>2021</a:t>
              </a:r>
            </a:p>
          </p:txBody>
        </p:sp>
        <p:sp>
          <p:nvSpPr>
            <p:cNvPr id="21" name="TextBox 20">
              <a:extLst>
                <a:ext uri="{FF2B5EF4-FFF2-40B4-BE49-F238E27FC236}">
                  <a16:creationId xmlns:a16="http://schemas.microsoft.com/office/drawing/2014/main" id="{F7AA91DB-3500-C86B-04DC-0AFC5EEB87F4}"/>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97A969FD-F9AF-26C9-B72D-B45C235B2C1D}"/>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2023</a:t>
              </a:r>
            </a:p>
          </p:txBody>
        </p:sp>
      </p:grpSp>
      <p:sp>
        <p:nvSpPr>
          <p:cNvPr id="11" name="TextBox 10">
            <a:extLst>
              <a:ext uri="{FF2B5EF4-FFF2-40B4-BE49-F238E27FC236}">
                <a16:creationId xmlns:a16="http://schemas.microsoft.com/office/drawing/2014/main" id="{8A4E27C9-2F71-DDFD-78D8-B3C6994AB657}"/>
              </a:ext>
            </a:extLst>
          </p:cNvPr>
          <p:cNvSpPr txBox="1"/>
          <p:nvPr/>
        </p:nvSpPr>
        <p:spPr>
          <a:xfrm>
            <a:off x="2981325" y="3598898"/>
            <a:ext cx="8972550" cy="2677656"/>
          </a:xfrm>
          <a:prstGeom prst="rect">
            <a:avLst/>
          </a:prstGeom>
          <a:noFill/>
        </p:spPr>
        <p:txBody>
          <a:bodyPr wrap="square">
            <a:spAutoFit/>
          </a:bodyPr>
          <a:lstStyle/>
          <a:p>
            <a:r>
              <a:rPr lang="en-US" sz="2400" b="0" i="0">
                <a:effectLst/>
                <a:latin typeface="Antic"/>
              </a:rPr>
              <a:t>Maturi RK, Glassman AR, Josic K, Antoszyk AN, </a:t>
            </a:r>
            <a:r>
              <a:rPr lang="en-US" sz="2400" b="0" i="0" err="1">
                <a:effectLst/>
                <a:latin typeface="Antic"/>
              </a:rPr>
              <a:t>Blodi</a:t>
            </a:r>
            <a:r>
              <a:rPr lang="en-US" sz="2400" b="0" i="0">
                <a:effectLst/>
                <a:latin typeface="Antic"/>
              </a:rPr>
              <a:t> BA, Jampol LM, Marcus DM, Martin DF, Melia M, Salehi-Had H, Stockdale CR, Punjabi OS, Sun JK, DRCR Retina Network. </a:t>
            </a:r>
            <a:r>
              <a:rPr lang="en-US" sz="2400" b="1" i="0">
                <a:effectLst/>
                <a:latin typeface="Antic"/>
              </a:rPr>
              <a:t>Effect of </a:t>
            </a:r>
            <a:r>
              <a:rPr lang="en-US" sz="2400" b="1" i="0" err="1">
                <a:effectLst/>
                <a:latin typeface="Antic"/>
              </a:rPr>
              <a:t>Intravitreous</a:t>
            </a:r>
            <a:r>
              <a:rPr lang="en-US" sz="2400" b="1" i="0">
                <a:effectLst/>
                <a:latin typeface="Antic"/>
              </a:rPr>
              <a:t> Anti–Vascular Endothelial Growth Factor vs Sham Treatment for Prevention of Vision-Threatening Complications of Diabetic Retinopathy: The Protocol W Randomized Clinical Trial. </a:t>
            </a:r>
            <a:r>
              <a:rPr lang="en-US" sz="2400" b="0" i="0">
                <a:effectLst/>
                <a:latin typeface="Antic"/>
              </a:rPr>
              <a:t>JAMA </a:t>
            </a:r>
            <a:r>
              <a:rPr lang="en-US" sz="2400" b="0" i="0" err="1">
                <a:effectLst/>
                <a:latin typeface="Antic"/>
              </a:rPr>
              <a:t>Ophthalmol</a:t>
            </a:r>
            <a:r>
              <a:rPr lang="en-US" sz="2400" b="0" i="0">
                <a:effectLst/>
                <a:latin typeface="Antic"/>
              </a:rPr>
              <a:t>. 2021 Jul 1;139(7):701-712.</a:t>
            </a:r>
            <a:endParaRPr lang="en-US" sz="2400"/>
          </a:p>
        </p:txBody>
      </p:sp>
    </p:spTree>
    <p:extLst>
      <p:ext uri="{BB962C8B-B14F-4D97-AF65-F5344CB8AC3E}">
        <p14:creationId xmlns:p14="http://schemas.microsoft.com/office/powerpoint/2010/main" val="139347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a:off x="5396947" y="3828419"/>
            <a:ext cx="640781"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ight Arrow 6"/>
          <p:cNvSpPr/>
          <p:nvPr/>
        </p:nvSpPr>
        <p:spPr>
          <a:xfrm>
            <a:off x="8150086" y="2938051"/>
            <a:ext cx="593443" cy="1058987"/>
          </a:xfrm>
          <a:prstGeom prst="rightArrow">
            <a:avLst>
              <a:gd name="adj1" fmla="val 50000"/>
              <a:gd name="adj2" fmla="val 37989"/>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410" name="Title 1"/>
          <p:cNvSpPr>
            <a:spLocks noGrp="1"/>
          </p:cNvSpPr>
          <p:nvPr>
            <p:ph type="title"/>
          </p:nvPr>
        </p:nvSpPr>
        <p:spPr>
          <a:xfrm>
            <a:off x="0" y="501015"/>
            <a:ext cx="12192000" cy="1143000"/>
          </a:xfrm>
        </p:spPr>
        <p:txBody>
          <a:bodyPr>
            <a:normAutofit fontScale="90000"/>
          </a:bodyPr>
          <a:lstStyle/>
          <a:p>
            <a:pPr>
              <a:defRPr/>
            </a:pPr>
            <a:r>
              <a:rPr lang="en-US"/>
              <a:t>Study Design Protocol W</a:t>
            </a:r>
            <a:br>
              <a:rPr lang="en-US"/>
            </a:br>
            <a:r>
              <a:rPr lang="en-US"/>
              <a:t>Randomized Multicenter Clinical Trial </a:t>
            </a:r>
            <a:br>
              <a:rPr lang="en-US"/>
            </a:br>
            <a:r>
              <a:rPr lang="en-US" sz="3100"/>
              <a:t>(N = 64 Sites) </a:t>
            </a:r>
            <a:br>
              <a:rPr lang="en-US"/>
            </a:br>
            <a:endParaRPr lang="en-US"/>
          </a:p>
        </p:txBody>
      </p:sp>
      <p:sp>
        <p:nvSpPr>
          <p:cNvPr id="2" name="Rectangle 1"/>
          <p:cNvSpPr/>
          <p:nvPr/>
        </p:nvSpPr>
        <p:spPr>
          <a:xfrm>
            <a:off x="8752713" y="1613191"/>
            <a:ext cx="2836508" cy="356840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a:p>
            <a:pPr algn="ctr"/>
            <a:endParaRPr lang="en-US" sz="2800" b="1">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Primary Outcomes</a:t>
            </a:r>
          </a:p>
          <a:p>
            <a:pPr algn="ctr"/>
            <a:endParaRPr lang="en-US" sz="1200" b="1">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Development of PDR or CI-DME with vision loss</a:t>
            </a:r>
          </a:p>
          <a:p>
            <a:pPr algn="ctr"/>
            <a:endParaRPr lang="en-US" sz="24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Visual acuity</a:t>
            </a:r>
          </a:p>
          <a:p>
            <a:pPr algn="ctr"/>
            <a:endParaRPr lang="en-US">
              <a:latin typeface="Arial" panose="020B0604020202020204" pitchFamily="34" charset="0"/>
              <a:cs typeface="Arial" panose="020B0604020202020204" pitchFamily="34" charset="0"/>
            </a:endParaRPr>
          </a:p>
          <a:p>
            <a:pPr algn="ctr"/>
            <a:endParaRPr lang="en-US" sz="1600">
              <a:latin typeface="Arial" panose="020B0604020202020204" pitchFamily="34" charset="0"/>
              <a:cs typeface="Arial" panose="020B0604020202020204" pitchFamily="34" charset="0"/>
            </a:endParaRPr>
          </a:p>
        </p:txBody>
      </p:sp>
      <p:sp>
        <p:nvSpPr>
          <p:cNvPr id="12" name="Right Arrow 11"/>
          <p:cNvSpPr/>
          <p:nvPr/>
        </p:nvSpPr>
        <p:spPr>
          <a:xfrm>
            <a:off x="5380986" y="2520315"/>
            <a:ext cx="640781"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 Box 14"/>
          <p:cNvSpPr txBox="1">
            <a:spLocks noChangeArrowheads="1"/>
          </p:cNvSpPr>
          <p:nvPr/>
        </p:nvSpPr>
        <p:spPr bwMode="auto">
          <a:xfrm>
            <a:off x="612909" y="1613191"/>
            <a:ext cx="4876800" cy="4170372"/>
          </a:xfrm>
          <a:prstGeom prst="rect">
            <a:avLst/>
          </a:prstGeom>
          <a:solidFill>
            <a:srgbClr val="000000"/>
          </a:solidFill>
          <a:ln w="25400">
            <a:solidFill>
              <a:srgbClr val="FFFFFF"/>
            </a:solidFill>
            <a:miter lim="800000"/>
            <a:headEnd/>
            <a:tailEnd/>
          </a:ln>
        </p:spPr>
        <p:txBody>
          <a:bodyPr wrap="square">
            <a:spAutoFit/>
          </a:bodyPr>
          <a:lstStyle/>
          <a:p>
            <a:pPr marL="342900" indent="-342900" eaLnBrk="1" hangingPunct="1">
              <a:spcBef>
                <a:spcPts val="600"/>
              </a:spcBef>
              <a:buClr>
                <a:schemeClr val="accent2">
                  <a:lumMod val="60000"/>
                  <a:lumOff val="40000"/>
                </a:schemeClr>
              </a:buClr>
              <a:buFont typeface="Wingdings" panose="05000000000000000000" pitchFamily="2" charset="2"/>
              <a:buChar char="Ø"/>
              <a:defRPr/>
            </a:pPr>
            <a:r>
              <a:rPr lang="en-US" altLang="en-US" sz="2000" b="1">
                <a:solidFill>
                  <a:srgbClr val="FFFFFF"/>
                </a:solidFill>
                <a:latin typeface="Arial" panose="020B0604020202020204" pitchFamily="34" charset="0"/>
                <a:cs typeface="Arial" panose="020B0604020202020204" pitchFamily="34" charset="0"/>
              </a:rPr>
              <a:t>≥18 years old with type 1 or type 2 diabetes</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rgbClr val="FFFFFF"/>
                </a:solidFill>
                <a:latin typeface="Arial" panose="020B0604020202020204" pitchFamily="34" charset="0"/>
                <a:cs typeface="Arial" panose="020B0604020202020204" pitchFamily="34" charset="0"/>
              </a:rPr>
              <a:t>Severe NPDR in at least 1 eye* </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chemeClr val="accent4"/>
                </a:solidFill>
                <a:latin typeface="Arial" panose="020B0604020202020204" pitchFamily="34" charset="0"/>
                <a:cs typeface="Arial" panose="020B0604020202020204" pitchFamily="34" charset="0"/>
              </a:rPr>
              <a:t>DRSS between 43 and 53 on reading center grading</a:t>
            </a:r>
            <a:r>
              <a:rPr lang="en-US" sz="2000" b="1" baseline="30000">
                <a:solidFill>
                  <a:schemeClr val="accent4"/>
                </a:solidFill>
                <a:latin typeface="Arial" panose="020B0604020202020204" pitchFamily="34" charset="0"/>
                <a:cs typeface="Arial" panose="020B0604020202020204" pitchFamily="34" charset="0"/>
              </a:rPr>
              <a:t>ꝉ</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chemeClr val="accent4"/>
                </a:solidFill>
                <a:latin typeface="Arial" panose="020B0604020202020204" pitchFamily="34" charset="0"/>
                <a:cs typeface="Arial" panose="020B0604020202020204" pitchFamily="34" charset="0"/>
              </a:rPr>
              <a:t>No evidence of NV on FA within the 7 modified ETDRS fields</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chemeClr val="accent4"/>
                </a:solidFill>
                <a:latin typeface="Arial" panose="020B0604020202020204" pitchFamily="34" charset="0"/>
                <a:cs typeface="Arial" panose="020B0604020202020204" pitchFamily="34" charset="0"/>
              </a:rPr>
              <a:t>Best-corrected VA letter score ≥79 (20/25 or better)</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chemeClr val="accent4"/>
                </a:solidFill>
                <a:latin typeface="Arial" panose="020B0604020202020204" pitchFamily="34" charset="0"/>
                <a:cs typeface="Arial" panose="020B0604020202020204" pitchFamily="34" charset="0"/>
              </a:rPr>
              <a:t>No </a:t>
            </a:r>
            <a:r>
              <a:rPr lang="en-US" sz="2000" b="1" err="1">
                <a:solidFill>
                  <a:schemeClr val="accent4"/>
                </a:solidFill>
                <a:latin typeface="Arial" panose="020B0604020202020204" pitchFamily="34" charset="0"/>
                <a:cs typeface="Arial" panose="020B0604020202020204" pitchFamily="34" charset="0"/>
              </a:rPr>
              <a:t>hx</a:t>
            </a:r>
            <a:r>
              <a:rPr lang="en-US" sz="2000" b="1">
                <a:solidFill>
                  <a:schemeClr val="accent4"/>
                </a:solidFill>
                <a:latin typeface="Arial" panose="020B0604020202020204" pitchFamily="34" charset="0"/>
                <a:cs typeface="Arial" panose="020B0604020202020204" pitchFamily="34" charset="0"/>
              </a:rPr>
              <a:t> of DME/DR treatment within 12 months and ≤4 prior injections</a:t>
            </a:r>
          </a:p>
          <a:p>
            <a:pPr marL="342900" lvl="1" indent="-342900">
              <a:spcAft>
                <a:spcPts val="600"/>
              </a:spcAft>
              <a:buClr>
                <a:schemeClr val="accent2">
                  <a:lumMod val="60000"/>
                  <a:lumOff val="40000"/>
                </a:schemeClr>
              </a:buClr>
              <a:buFont typeface="Wingdings" panose="05000000000000000000" pitchFamily="2" charset="2"/>
              <a:buChar char="Ø"/>
              <a:defRPr/>
            </a:pPr>
            <a:r>
              <a:rPr lang="en-US" sz="2000" b="1">
                <a:solidFill>
                  <a:schemeClr val="accent4"/>
                </a:solidFill>
                <a:latin typeface="Arial" panose="020B0604020202020204" pitchFamily="34" charset="0"/>
                <a:cs typeface="Arial" panose="020B0604020202020204" pitchFamily="34" charset="0"/>
              </a:rPr>
              <a:t>No prior PRP</a:t>
            </a:r>
          </a:p>
        </p:txBody>
      </p:sp>
      <p:sp>
        <p:nvSpPr>
          <p:cNvPr id="17" name="Text Box 3"/>
          <p:cNvSpPr txBox="1">
            <a:spLocks noChangeArrowheads="1"/>
          </p:cNvSpPr>
          <p:nvPr/>
        </p:nvSpPr>
        <p:spPr bwMode="auto">
          <a:xfrm>
            <a:off x="6076118" y="2286000"/>
            <a:ext cx="2088613" cy="1154430"/>
          </a:xfrm>
          <a:prstGeom prst="rect">
            <a:avLst/>
          </a:prstGeom>
          <a:ln>
            <a:noFill/>
            <a:headEnd/>
            <a:tailEnd/>
          </a:ln>
          <a:effectLst/>
        </p:spPr>
        <p:style>
          <a:lnRef idx="2">
            <a:schemeClr val="accent2">
              <a:shade val="50000"/>
            </a:schemeClr>
          </a:lnRef>
          <a:fillRef idx="1">
            <a:schemeClr val="accent2"/>
          </a:fillRef>
          <a:effectRef idx="0">
            <a:schemeClr val="accent2"/>
          </a:effectRef>
          <a:fontRef idx="minor">
            <a:schemeClr val="lt1"/>
          </a:fontRef>
        </p:style>
        <p:txBody>
          <a:bodyPr anchor="ctr" anchorCtr="1"/>
          <a:lstStyle/>
          <a:p>
            <a:pPr marL="0" lvl="1" algn="ctr">
              <a:defRPr/>
            </a:pPr>
            <a:r>
              <a:rPr lang="en-US" sz="2400" b="1">
                <a:solidFill>
                  <a:schemeClr val="bg2"/>
                </a:solidFill>
                <a:latin typeface="Arial" panose="020B0604020202020204" pitchFamily="34" charset="0"/>
                <a:cs typeface="Arial" panose="020B0604020202020204" pitchFamily="34" charset="0"/>
              </a:rPr>
              <a:t>2 mg </a:t>
            </a:r>
            <a:r>
              <a:rPr lang="en-US" sz="2400" b="1" err="1">
                <a:solidFill>
                  <a:schemeClr val="bg2"/>
                </a:solidFill>
                <a:latin typeface="Arial" panose="020B0604020202020204" pitchFamily="34" charset="0"/>
                <a:cs typeface="Arial" panose="020B0604020202020204" pitchFamily="34" charset="0"/>
              </a:rPr>
              <a:t>Intravitreous</a:t>
            </a:r>
            <a:r>
              <a:rPr lang="en-US" sz="2400" b="1">
                <a:solidFill>
                  <a:schemeClr val="bg2"/>
                </a:solidFill>
                <a:latin typeface="Arial" panose="020B0604020202020204" pitchFamily="34" charset="0"/>
                <a:cs typeface="Arial" panose="020B0604020202020204" pitchFamily="34" charset="0"/>
              </a:rPr>
              <a:t> Aflibercept</a:t>
            </a:r>
          </a:p>
        </p:txBody>
      </p:sp>
      <p:sp>
        <p:nvSpPr>
          <p:cNvPr id="18" name="Text Box 3"/>
          <p:cNvSpPr txBox="1">
            <a:spLocks noChangeArrowheads="1"/>
          </p:cNvSpPr>
          <p:nvPr/>
        </p:nvSpPr>
        <p:spPr bwMode="auto">
          <a:xfrm>
            <a:off x="6076117" y="3615668"/>
            <a:ext cx="2072653" cy="1156185"/>
          </a:xfrm>
          <a:prstGeom prst="rect">
            <a:avLst/>
          </a:prstGeom>
          <a:solidFill>
            <a:schemeClr val="accent1"/>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Sham Injection</a:t>
            </a:r>
          </a:p>
        </p:txBody>
      </p:sp>
      <p:sp>
        <p:nvSpPr>
          <p:cNvPr id="4" name="TextBox 3">
            <a:extLst>
              <a:ext uri="{FF2B5EF4-FFF2-40B4-BE49-F238E27FC236}">
                <a16:creationId xmlns:a16="http://schemas.microsoft.com/office/drawing/2014/main" id="{A609290F-4D9C-475D-8E64-FC64F07D8C39}"/>
              </a:ext>
            </a:extLst>
          </p:cNvPr>
          <p:cNvSpPr txBox="1"/>
          <p:nvPr/>
        </p:nvSpPr>
        <p:spPr>
          <a:xfrm>
            <a:off x="612910" y="5867400"/>
            <a:ext cx="10976312" cy="646331"/>
          </a:xfrm>
          <a:prstGeom prst="rect">
            <a:avLst/>
          </a:prstGeom>
          <a:noFill/>
        </p:spPr>
        <p:txBody>
          <a:bodyPr wrap="square" rtlCol="0">
            <a:spAutoFit/>
          </a:bodyPr>
          <a:lstStyle/>
          <a:p>
            <a:pPr marL="228600" indent="-114300"/>
            <a:r>
              <a:rPr lang="en-US" b="1">
                <a:latin typeface="Arial" panose="020B0604020202020204" pitchFamily="34" charset="0"/>
                <a:cs typeface="Arial" panose="020B0604020202020204" pitchFamily="34" charset="0"/>
              </a:rPr>
              <a:t>*NPDR determined by investigator; eyes with CI-DME were excluded. </a:t>
            </a:r>
          </a:p>
          <a:p>
            <a:pPr marL="228600" indent="-114300"/>
            <a:r>
              <a:rPr lang="en-US" b="1" baseline="30000">
                <a:latin typeface="Arial" panose="020B0604020202020204" pitchFamily="34" charset="0"/>
                <a:cs typeface="Arial" panose="020B0604020202020204" pitchFamily="34" charset="0"/>
              </a:rPr>
              <a:t>ꝉ</a:t>
            </a:r>
            <a:r>
              <a:rPr lang="en-US" b="1">
                <a:latin typeface="Arial" panose="020B0604020202020204" pitchFamily="34" charset="0"/>
                <a:cs typeface="Arial" panose="020B0604020202020204" pitchFamily="34" charset="0"/>
              </a:rPr>
              <a:t>After 9 months of recruitment the lower cutoff was modified from 47B</a:t>
            </a:r>
          </a:p>
        </p:txBody>
      </p:sp>
    </p:spTree>
    <p:extLst>
      <p:ext uri="{BB962C8B-B14F-4D97-AF65-F5344CB8AC3E}">
        <p14:creationId xmlns:p14="http://schemas.microsoft.com/office/powerpoint/2010/main" val="42342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 name="Diagram 23"/>
          <p:cNvGraphicFramePr/>
          <p:nvPr/>
        </p:nvGraphicFramePr>
        <p:xfrm>
          <a:off x="-760288" y="1413301"/>
          <a:ext cx="12191999" cy="468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2" name="Title 1"/>
          <p:cNvSpPr>
            <a:spLocks noGrp="1"/>
          </p:cNvSpPr>
          <p:nvPr>
            <p:ph type="title"/>
          </p:nvPr>
        </p:nvSpPr>
        <p:spPr>
          <a:xfrm>
            <a:off x="0" y="0"/>
            <a:ext cx="12192000" cy="1536156"/>
          </a:xfrm>
        </p:spPr>
        <p:txBody>
          <a:bodyPr>
            <a:normAutofit/>
          </a:bodyPr>
          <a:lstStyle/>
          <a:p>
            <a:r>
              <a:rPr lang="en-US" sz="4000"/>
              <a:t>Protocol W </a:t>
            </a:r>
            <a:r>
              <a:rPr lang="en-US" altLang="en-US" sz="4000"/>
              <a:t>Follow-Up Visits and Treatment</a:t>
            </a:r>
          </a:p>
        </p:txBody>
      </p:sp>
      <p:sp>
        <p:nvSpPr>
          <p:cNvPr id="25604" name="TextBox 5"/>
          <p:cNvSpPr txBox="1">
            <a:spLocks noChangeArrowheads="1"/>
          </p:cNvSpPr>
          <p:nvPr/>
        </p:nvSpPr>
        <p:spPr bwMode="auto">
          <a:xfrm>
            <a:off x="7102533" y="2807577"/>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a:t>Before 2 Years</a:t>
            </a:r>
            <a:r>
              <a:rPr lang="en-US" altLang="en-US" sz="2400" b="1">
                <a:solidFill>
                  <a:schemeClr val="accent3"/>
                </a:solidFill>
              </a:rPr>
              <a:t>: </a:t>
            </a:r>
            <a:r>
              <a:rPr lang="en-US" altLang="en-US" sz="2400" b="1">
                <a:solidFill>
                  <a:srgbClr val="F8F8F8"/>
                </a:solidFill>
              </a:rPr>
              <a:t>Injections given at every visit </a:t>
            </a:r>
          </a:p>
        </p:txBody>
      </p:sp>
      <p:sp>
        <p:nvSpPr>
          <p:cNvPr id="25606" name="TextBox 27"/>
          <p:cNvSpPr txBox="1">
            <a:spLocks noChangeArrowheads="1"/>
          </p:cNvSpPr>
          <p:nvPr/>
        </p:nvSpPr>
        <p:spPr bwMode="auto">
          <a:xfrm>
            <a:off x="7087455" y="3819774"/>
            <a:ext cx="426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a:t>≥2 Years: </a:t>
            </a:r>
            <a:r>
              <a:rPr lang="en-US" altLang="en-US" sz="2400" b="1">
                <a:solidFill>
                  <a:srgbClr val="F8F8F8"/>
                </a:solidFill>
              </a:rPr>
              <a:t>Injections given if worse than mild NPDR </a:t>
            </a:r>
          </a:p>
          <a:p>
            <a:pPr eaLnBrk="0" hangingPunct="0"/>
            <a:r>
              <a:rPr lang="en-US" altLang="en-US" sz="2400" b="1">
                <a:solidFill>
                  <a:srgbClr val="F8F8F8"/>
                </a:solidFill>
              </a:rPr>
              <a:t>(&gt; level 35 on clinical exam)</a:t>
            </a:r>
          </a:p>
        </p:txBody>
      </p:sp>
      <p:sp>
        <p:nvSpPr>
          <p:cNvPr id="2" name="TextBox 1"/>
          <p:cNvSpPr txBox="1"/>
          <p:nvPr/>
        </p:nvSpPr>
        <p:spPr>
          <a:xfrm>
            <a:off x="4411133" y="5685854"/>
            <a:ext cx="7543800" cy="830997"/>
          </a:xfrm>
          <a:prstGeom prst="rect">
            <a:avLst/>
          </a:prstGeom>
          <a:noFill/>
        </p:spPr>
        <p:txBody>
          <a:bodyPr wrap="square" rtlCol="0">
            <a:spAutoFit/>
          </a:bodyPr>
          <a:lstStyle/>
          <a:p>
            <a:r>
              <a:rPr lang="en-US" sz="2400" b="1" i="1">
                <a:solidFill>
                  <a:srgbClr val="FFFFFF"/>
                </a:solidFill>
              </a:rPr>
              <a:t>Participants and VA/OCT/Photo technicians masked to treatment</a:t>
            </a:r>
          </a:p>
        </p:txBody>
      </p:sp>
    </p:spTree>
    <p:extLst>
      <p:ext uri="{BB962C8B-B14F-4D97-AF65-F5344CB8AC3E}">
        <p14:creationId xmlns:p14="http://schemas.microsoft.com/office/powerpoint/2010/main" val="75885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FC08-9B93-C5DB-AC21-3A1154FC4702}"/>
              </a:ext>
            </a:extLst>
          </p:cNvPr>
          <p:cNvSpPr>
            <a:spLocks noGrp="1"/>
          </p:cNvSpPr>
          <p:nvPr>
            <p:ph type="title"/>
          </p:nvPr>
        </p:nvSpPr>
        <p:spPr/>
        <p:txBody>
          <a:bodyPr>
            <a:normAutofit/>
          </a:bodyPr>
          <a:lstStyle/>
          <a:p>
            <a:r>
              <a:rPr lang="en-US">
                <a:cs typeface="+mj-cs"/>
              </a:rPr>
              <a:t>PDR or CI-DME Development </a:t>
            </a:r>
          </a:p>
        </p:txBody>
      </p:sp>
      <p:graphicFrame>
        <p:nvGraphicFramePr>
          <p:cNvPr id="11" name="Content Placeholder 10">
            <a:extLst>
              <a:ext uri="{FF2B5EF4-FFF2-40B4-BE49-F238E27FC236}">
                <a16:creationId xmlns:a16="http://schemas.microsoft.com/office/drawing/2014/main" id="{42ED5252-35A8-CCB1-57B1-5720743CD98C}"/>
              </a:ext>
            </a:extLst>
          </p:cNvPr>
          <p:cNvGraphicFramePr>
            <a:graphicFrameLocks noGrp="1"/>
          </p:cNvGraphicFramePr>
          <p:nvPr>
            <p:ph idx="1"/>
          </p:nvPr>
        </p:nvGraphicFramePr>
        <p:xfrm>
          <a:off x="621174" y="1158939"/>
          <a:ext cx="10964943" cy="521944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D93CC51-C8C6-9FFA-21CB-0DE1351E68B8}"/>
              </a:ext>
            </a:extLst>
          </p:cNvPr>
          <p:cNvSpPr txBox="1"/>
          <p:nvPr/>
        </p:nvSpPr>
        <p:spPr>
          <a:xfrm>
            <a:off x="1799435" y="1469597"/>
            <a:ext cx="6537960" cy="1015663"/>
          </a:xfrm>
          <a:prstGeom prst="rect">
            <a:avLst/>
          </a:prstGeom>
          <a:noFill/>
        </p:spPr>
        <p:txBody>
          <a:bodyPr wrap="square" rtlCol="0">
            <a:spAutoFit/>
          </a:bodyPr>
          <a:lstStyle/>
          <a:p>
            <a:r>
              <a:rPr lang="en-US" sz="2000" b="1" u="sng">
                <a:solidFill>
                  <a:schemeClr val="accent4"/>
                </a:solidFill>
                <a:cs typeface="Arial" panose="020B0604020202020204" pitchFamily="34" charset="0"/>
              </a:rPr>
              <a:t>Adjusted Hazard Ratio</a:t>
            </a:r>
          </a:p>
          <a:p>
            <a:r>
              <a:rPr lang="en-US" sz="2000" b="1">
                <a:solidFill>
                  <a:schemeClr val="accent2"/>
                </a:solidFill>
                <a:cs typeface="Arial" panose="020B0604020202020204" pitchFamily="34" charset="0"/>
              </a:rPr>
              <a:t>Aflibercept</a:t>
            </a:r>
            <a:r>
              <a:rPr lang="en-US" sz="2000" b="1">
                <a:solidFill>
                  <a:schemeClr val="accent4"/>
                </a:solidFill>
                <a:cs typeface="Arial" panose="020B0604020202020204" pitchFamily="34" charset="0"/>
              </a:rPr>
              <a:t> vs </a:t>
            </a:r>
            <a:r>
              <a:rPr lang="en-US" sz="2000" b="1">
                <a:solidFill>
                  <a:schemeClr val="accent1"/>
                </a:solidFill>
                <a:cs typeface="Arial" panose="020B0604020202020204" pitchFamily="34" charset="0"/>
              </a:rPr>
              <a:t>Sham</a:t>
            </a:r>
            <a:r>
              <a:rPr lang="en-US" sz="2000" b="1">
                <a:solidFill>
                  <a:schemeClr val="accent4"/>
                </a:solidFill>
                <a:cs typeface="Arial" panose="020B0604020202020204" pitchFamily="34" charset="0"/>
              </a:rPr>
              <a:t> = 0.40 </a:t>
            </a:r>
          </a:p>
          <a:p>
            <a:r>
              <a:rPr lang="en-US" sz="2000" b="1">
                <a:solidFill>
                  <a:schemeClr val="accent4"/>
                </a:solidFill>
                <a:cs typeface="Arial" panose="020B0604020202020204" pitchFamily="34" charset="0"/>
              </a:rPr>
              <a:t>(97.5% CI = 0.28, 0.57); </a:t>
            </a:r>
            <a:r>
              <a:rPr lang="en-US" sz="2000" b="1" i="1">
                <a:solidFill>
                  <a:schemeClr val="accent4"/>
                </a:solidFill>
                <a:cs typeface="Arial" panose="020B0604020202020204" pitchFamily="34" charset="0"/>
              </a:rPr>
              <a:t>P</a:t>
            </a:r>
            <a:r>
              <a:rPr lang="en-US" sz="2000" b="1">
                <a:solidFill>
                  <a:schemeClr val="accent4"/>
                </a:solidFill>
                <a:cs typeface="Arial" panose="020B0604020202020204" pitchFamily="34" charset="0"/>
              </a:rPr>
              <a:t> &lt;0.001</a:t>
            </a:r>
          </a:p>
        </p:txBody>
      </p:sp>
      <p:sp>
        <p:nvSpPr>
          <p:cNvPr id="14" name="TextBox 13">
            <a:extLst>
              <a:ext uri="{FF2B5EF4-FFF2-40B4-BE49-F238E27FC236}">
                <a16:creationId xmlns:a16="http://schemas.microsoft.com/office/drawing/2014/main" id="{76AA5A1F-BD72-025E-22B4-37B911C1506D}"/>
              </a:ext>
            </a:extLst>
          </p:cNvPr>
          <p:cNvSpPr txBox="1"/>
          <p:nvPr/>
        </p:nvSpPr>
        <p:spPr>
          <a:xfrm>
            <a:off x="10534465" y="2621622"/>
            <a:ext cx="914400" cy="461665"/>
          </a:xfrm>
          <a:prstGeom prst="rect">
            <a:avLst/>
          </a:prstGeom>
          <a:noFill/>
        </p:spPr>
        <p:txBody>
          <a:bodyPr wrap="square" rtlCol="0">
            <a:spAutoFit/>
          </a:bodyPr>
          <a:lstStyle/>
          <a:p>
            <a:pPr algn="ctr"/>
            <a:r>
              <a:rPr lang="en-US" sz="2400" b="1">
                <a:solidFill>
                  <a:schemeClr val="accent1"/>
                </a:solidFill>
                <a:cs typeface="Arial" panose="020B0604020202020204" pitchFamily="34" charset="0"/>
              </a:rPr>
              <a:t>57%</a:t>
            </a:r>
          </a:p>
        </p:txBody>
      </p:sp>
      <p:sp>
        <p:nvSpPr>
          <p:cNvPr id="15" name="TextBox 14">
            <a:extLst>
              <a:ext uri="{FF2B5EF4-FFF2-40B4-BE49-F238E27FC236}">
                <a16:creationId xmlns:a16="http://schemas.microsoft.com/office/drawing/2014/main" id="{491F9615-3AA0-656A-6557-CE2DEBA148FC}"/>
              </a:ext>
            </a:extLst>
          </p:cNvPr>
          <p:cNvSpPr txBox="1"/>
          <p:nvPr/>
        </p:nvSpPr>
        <p:spPr>
          <a:xfrm>
            <a:off x="10534465" y="3916921"/>
            <a:ext cx="914400" cy="461665"/>
          </a:xfrm>
          <a:prstGeom prst="rect">
            <a:avLst/>
          </a:prstGeom>
          <a:noFill/>
        </p:spPr>
        <p:txBody>
          <a:bodyPr wrap="square" rtlCol="0">
            <a:spAutoFit/>
          </a:bodyPr>
          <a:lstStyle/>
          <a:p>
            <a:pPr algn="ctr"/>
            <a:r>
              <a:rPr lang="en-US" sz="2400" b="1">
                <a:solidFill>
                  <a:schemeClr val="accent2"/>
                </a:solidFill>
                <a:cs typeface="Arial" panose="020B0604020202020204" pitchFamily="34" charset="0"/>
              </a:rPr>
              <a:t>34%</a:t>
            </a:r>
          </a:p>
        </p:txBody>
      </p:sp>
      <p:graphicFrame>
        <p:nvGraphicFramePr>
          <p:cNvPr id="3" name="Table 4">
            <a:extLst>
              <a:ext uri="{FF2B5EF4-FFF2-40B4-BE49-F238E27FC236}">
                <a16:creationId xmlns:a16="http://schemas.microsoft.com/office/drawing/2014/main" id="{6EBBAB64-67DC-78DE-8CEE-9849E202BA4F}"/>
              </a:ext>
            </a:extLst>
          </p:cNvPr>
          <p:cNvGraphicFramePr>
            <a:graphicFrameLocks noGrp="1"/>
          </p:cNvGraphicFramePr>
          <p:nvPr/>
        </p:nvGraphicFramePr>
        <p:xfrm>
          <a:off x="621174" y="5683695"/>
          <a:ext cx="10732625" cy="1112520"/>
        </p:xfrm>
        <a:graphic>
          <a:graphicData uri="http://schemas.openxmlformats.org/drawingml/2006/table">
            <a:tbl>
              <a:tblPr firstRow="1" bandRow="1">
                <a:tableStyleId>{00A15C55-8517-42AA-B614-E9B94910E393}</a:tableStyleId>
              </a:tblPr>
              <a:tblGrid>
                <a:gridCol w="2146525">
                  <a:extLst>
                    <a:ext uri="{9D8B030D-6E8A-4147-A177-3AD203B41FA5}">
                      <a16:colId xmlns:a16="http://schemas.microsoft.com/office/drawing/2014/main" val="1622242280"/>
                    </a:ext>
                  </a:extLst>
                </a:gridCol>
                <a:gridCol w="2146525">
                  <a:extLst>
                    <a:ext uri="{9D8B030D-6E8A-4147-A177-3AD203B41FA5}">
                      <a16:colId xmlns:a16="http://schemas.microsoft.com/office/drawing/2014/main" val="1999225190"/>
                    </a:ext>
                  </a:extLst>
                </a:gridCol>
                <a:gridCol w="2146525">
                  <a:extLst>
                    <a:ext uri="{9D8B030D-6E8A-4147-A177-3AD203B41FA5}">
                      <a16:colId xmlns:a16="http://schemas.microsoft.com/office/drawing/2014/main" val="367216360"/>
                    </a:ext>
                  </a:extLst>
                </a:gridCol>
                <a:gridCol w="2146525">
                  <a:extLst>
                    <a:ext uri="{9D8B030D-6E8A-4147-A177-3AD203B41FA5}">
                      <a16:colId xmlns:a16="http://schemas.microsoft.com/office/drawing/2014/main" val="3804413777"/>
                    </a:ext>
                  </a:extLst>
                </a:gridCol>
                <a:gridCol w="2146525">
                  <a:extLst>
                    <a:ext uri="{9D8B030D-6E8A-4147-A177-3AD203B41FA5}">
                      <a16:colId xmlns:a16="http://schemas.microsoft.com/office/drawing/2014/main" val="2612991061"/>
                    </a:ext>
                  </a:extLst>
                </a:gridCol>
              </a:tblGrid>
              <a:tr h="370840">
                <a:tc>
                  <a:txBody>
                    <a:bodyPr/>
                    <a:lstStyle/>
                    <a:p>
                      <a:r>
                        <a:rPr lang="en-US"/>
                        <a:t>N at risk</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7925749"/>
                  </a:ext>
                </a:extLst>
              </a:tr>
              <a:tr h="370840">
                <a:tc>
                  <a:txBody>
                    <a:bodyPr/>
                    <a:lstStyle/>
                    <a:p>
                      <a:pPr algn="ctr"/>
                      <a:r>
                        <a:rPr lang="en-US" sz="1350" b="1" kern="1200">
                          <a:solidFill>
                            <a:schemeClr val="lt1"/>
                          </a:solidFill>
                          <a:latin typeface="+mn-lt"/>
                          <a:ea typeface="+mn-ea"/>
                          <a:cs typeface="+mn-cs"/>
                        </a:rPr>
                        <a:t>200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175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147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119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95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295514"/>
                  </a:ext>
                </a:extLst>
              </a:tr>
              <a:tr h="370840">
                <a:tc>
                  <a:txBody>
                    <a:bodyPr/>
                    <a:lstStyle/>
                    <a:p>
                      <a:pPr algn="ctr"/>
                      <a:r>
                        <a:rPr lang="en-US" sz="1350" b="1" kern="1200">
                          <a:solidFill>
                            <a:schemeClr val="lt1"/>
                          </a:solidFill>
                          <a:latin typeface="+mn-lt"/>
                          <a:ea typeface="+mn-ea"/>
                          <a:cs typeface="+mn-cs"/>
                        </a:rPr>
                        <a:t>199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154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108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lt1"/>
                          </a:solidFill>
                          <a:latin typeface="+mn-lt"/>
                          <a:ea typeface="+mn-ea"/>
                          <a:cs typeface="+mn-cs"/>
                        </a:rPr>
                        <a:t>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9396255"/>
                  </a:ext>
                </a:extLst>
              </a:tr>
            </a:tbl>
          </a:graphicData>
        </a:graphic>
      </p:graphicFrame>
    </p:spTree>
    <p:extLst>
      <p:ext uri="{BB962C8B-B14F-4D97-AF65-F5344CB8AC3E}">
        <p14:creationId xmlns:p14="http://schemas.microsoft.com/office/powerpoint/2010/main" val="253161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a:extLst>
              <a:ext uri="{FF2B5EF4-FFF2-40B4-BE49-F238E27FC236}">
                <a16:creationId xmlns:a16="http://schemas.microsoft.com/office/drawing/2014/main" id="{15BD10BD-98E3-8AD8-A7C6-38504F851DCE}"/>
              </a:ext>
            </a:extLst>
          </p:cNvPr>
          <p:cNvGraphicFramePr>
            <a:graphicFrameLocks/>
          </p:cNvGraphicFramePr>
          <p:nvPr/>
        </p:nvGraphicFramePr>
        <p:xfrm>
          <a:off x="490653" y="1248145"/>
          <a:ext cx="11080173" cy="521944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E5DC6B-2A3B-D789-8C7A-B00D2161E8E6}"/>
              </a:ext>
            </a:extLst>
          </p:cNvPr>
          <p:cNvSpPr>
            <a:spLocks noGrp="1"/>
          </p:cNvSpPr>
          <p:nvPr>
            <p:ph type="title"/>
          </p:nvPr>
        </p:nvSpPr>
        <p:spPr/>
        <p:txBody>
          <a:bodyPr>
            <a:normAutofit/>
          </a:bodyPr>
          <a:lstStyle/>
          <a:p>
            <a:r>
              <a:rPr lang="en-US" sz="4000"/>
              <a:t>Protocol W PDR Development</a:t>
            </a:r>
          </a:p>
        </p:txBody>
      </p:sp>
      <p:sp>
        <p:nvSpPr>
          <p:cNvPr id="7" name="TextBox 6">
            <a:extLst>
              <a:ext uri="{FF2B5EF4-FFF2-40B4-BE49-F238E27FC236}">
                <a16:creationId xmlns:a16="http://schemas.microsoft.com/office/drawing/2014/main" id="{BE735986-59A9-29C1-C375-12C656367056}"/>
              </a:ext>
            </a:extLst>
          </p:cNvPr>
          <p:cNvSpPr txBox="1"/>
          <p:nvPr/>
        </p:nvSpPr>
        <p:spPr>
          <a:xfrm>
            <a:off x="1832889" y="1558803"/>
            <a:ext cx="6537960" cy="1015663"/>
          </a:xfrm>
          <a:prstGeom prst="rect">
            <a:avLst/>
          </a:prstGeom>
          <a:noFill/>
        </p:spPr>
        <p:txBody>
          <a:bodyPr wrap="square" rtlCol="0">
            <a:spAutoFit/>
          </a:bodyPr>
          <a:lstStyle/>
          <a:p>
            <a:r>
              <a:rPr lang="en-US" sz="2000" b="1" u="sng">
                <a:solidFill>
                  <a:schemeClr val="accent4"/>
                </a:solidFill>
                <a:cs typeface="Arial" panose="020B0604020202020204" pitchFamily="34" charset="0"/>
              </a:rPr>
              <a:t>Adjusted Hazard Ratio</a:t>
            </a:r>
          </a:p>
          <a:p>
            <a:r>
              <a:rPr lang="en-US" sz="2000" b="1">
                <a:solidFill>
                  <a:schemeClr val="accent2"/>
                </a:solidFill>
                <a:cs typeface="Arial" panose="020B0604020202020204" pitchFamily="34" charset="0"/>
              </a:rPr>
              <a:t>Aflibercept</a:t>
            </a:r>
            <a:r>
              <a:rPr lang="en-US" sz="2000" b="1">
                <a:solidFill>
                  <a:schemeClr val="accent4"/>
                </a:solidFill>
                <a:cs typeface="Arial" panose="020B0604020202020204" pitchFamily="34" charset="0"/>
              </a:rPr>
              <a:t> vs </a:t>
            </a:r>
            <a:r>
              <a:rPr lang="en-US" sz="2000" b="1">
                <a:solidFill>
                  <a:schemeClr val="accent1"/>
                </a:solidFill>
                <a:cs typeface="Arial" panose="020B0604020202020204" pitchFamily="34" charset="0"/>
              </a:rPr>
              <a:t>Sham</a:t>
            </a:r>
            <a:r>
              <a:rPr lang="en-US" sz="2000" b="1">
                <a:solidFill>
                  <a:schemeClr val="accent4"/>
                </a:solidFill>
                <a:cs typeface="Arial" panose="020B0604020202020204" pitchFamily="34" charset="0"/>
              </a:rPr>
              <a:t> = 0.42 </a:t>
            </a:r>
          </a:p>
          <a:p>
            <a:r>
              <a:rPr lang="en-US" sz="2000" b="1">
                <a:solidFill>
                  <a:schemeClr val="accent4"/>
                </a:solidFill>
                <a:cs typeface="Arial" panose="020B0604020202020204" pitchFamily="34" charset="0"/>
              </a:rPr>
              <a:t>(97.5% CI = 0.29, 0.61); </a:t>
            </a:r>
            <a:r>
              <a:rPr lang="en-US" sz="2000" b="1" i="1">
                <a:solidFill>
                  <a:schemeClr val="accent4"/>
                </a:solidFill>
                <a:cs typeface="Arial" panose="020B0604020202020204" pitchFamily="34" charset="0"/>
              </a:rPr>
              <a:t>P</a:t>
            </a:r>
            <a:r>
              <a:rPr lang="en-US" sz="2000" b="1">
                <a:solidFill>
                  <a:schemeClr val="accent4"/>
                </a:solidFill>
                <a:cs typeface="Arial" panose="020B0604020202020204" pitchFamily="34" charset="0"/>
              </a:rPr>
              <a:t> &lt;0.001</a:t>
            </a:r>
          </a:p>
        </p:txBody>
      </p:sp>
      <p:sp>
        <p:nvSpPr>
          <p:cNvPr id="8" name="TextBox 7">
            <a:extLst>
              <a:ext uri="{FF2B5EF4-FFF2-40B4-BE49-F238E27FC236}">
                <a16:creationId xmlns:a16="http://schemas.microsoft.com/office/drawing/2014/main" id="{CE83A493-89ED-ECA1-98E5-56238CC4E9FF}"/>
              </a:ext>
            </a:extLst>
          </p:cNvPr>
          <p:cNvSpPr txBox="1"/>
          <p:nvPr/>
        </p:nvSpPr>
        <p:spPr>
          <a:xfrm>
            <a:off x="10553700" y="2967335"/>
            <a:ext cx="914400" cy="461665"/>
          </a:xfrm>
          <a:prstGeom prst="rect">
            <a:avLst/>
          </a:prstGeom>
          <a:noFill/>
        </p:spPr>
        <p:txBody>
          <a:bodyPr wrap="square" rtlCol="0">
            <a:spAutoFit/>
          </a:bodyPr>
          <a:lstStyle/>
          <a:p>
            <a:pPr algn="ctr"/>
            <a:r>
              <a:rPr lang="en-US" sz="2400" b="1">
                <a:solidFill>
                  <a:schemeClr val="accent1"/>
                </a:solidFill>
                <a:cs typeface="Arial" panose="020B0604020202020204" pitchFamily="34" charset="0"/>
              </a:rPr>
              <a:t>49%</a:t>
            </a:r>
          </a:p>
        </p:txBody>
      </p:sp>
      <p:sp>
        <p:nvSpPr>
          <p:cNvPr id="9" name="TextBox 8">
            <a:extLst>
              <a:ext uri="{FF2B5EF4-FFF2-40B4-BE49-F238E27FC236}">
                <a16:creationId xmlns:a16="http://schemas.microsoft.com/office/drawing/2014/main" id="{793E12E7-1E37-8363-FF6F-CD0D70C18BDE}"/>
              </a:ext>
            </a:extLst>
          </p:cNvPr>
          <p:cNvSpPr txBox="1"/>
          <p:nvPr/>
        </p:nvSpPr>
        <p:spPr>
          <a:xfrm>
            <a:off x="10553700" y="4119581"/>
            <a:ext cx="914400" cy="461665"/>
          </a:xfrm>
          <a:prstGeom prst="rect">
            <a:avLst/>
          </a:prstGeom>
          <a:noFill/>
        </p:spPr>
        <p:txBody>
          <a:bodyPr wrap="square" rtlCol="0">
            <a:spAutoFit/>
          </a:bodyPr>
          <a:lstStyle/>
          <a:p>
            <a:pPr algn="ctr"/>
            <a:r>
              <a:rPr lang="en-US" sz="2400" b="1">
                <a:solidFill>
                  <a:schemeClr val="accent2"/>
                </a:solidFill>
                <a:cs typeface="Arial" panose="020B0604020202020204" pitchFamily="34" charset="0"/>
              </a:rPr>
              <a:t>28%</a:t>
            </a:r>
          </a:p>
        </p:txBody>
      </p:sp>
      <p:graphicFrame>
        <p:nvGraphicFramePr>
          <p:cNvPr id="12" name="Table 4">
            <a:extLst>
              <a:ext uri="{FF2B5EF4-FFF2-40B4-BE49-F238E27FC236}">
                <a16:creationId xmlns:a16="http://schemas.microsoft.com/office/drawing/2014/main" id="{16DCAC5F-4E23-7306-64DF-342B0F696C0E}"/>
              </a:ext>
            </a:extLst>
          </p:cNvPr>
          <p:cNvGraphicFramePr>
            <a:graphicFrameLocks noGrp="1"/>
          </p:cNvGraphicFramePr>
          <p:nvPr/>
        </p:nvGraphicFramePr>
        <p:xfrm>
          <a:off x="621174" y="5683695"/>
          <a:ext cx="10732625" cy="1112520"/>
        </p:xfrm>
        <a:graphic>
          <a:graphicData uri="http://schemas.openxmlformats.org/drawingml/2006/table">
            <a:tbl>
              <a:tblPr firstRow="1" bandRow="1">
                <a:tableStyleId>{00A15C55-8517-42AA-B614-E9B94910E393}</a:tableStyleId>
              </a:tblPr>
              <a:tblGrid>
                <a:gridCol w="2146525">
                  <a:extLst>
                    <a:ext uri="{9D8B030D-6E8A-4147-A177-3AD203B41FA5}">
                      <a16:colId xmlns:a16="http://schemas.microsoft.com/office/drawing/2014/main" val="1622242280"/>
                    </a:ext>
                  </a:extLst>
                </a:gridCol>
                <a:gridCol w="2146525">
                  <a:extLst>
                    <a:ext uri="{9D8B030D-6E8A-4147-A177-3AD203B41FA5}">
                      <a16:colId xmlns:a16="http://schemas.microsoft.com/office/drawing/2014/main" val="1999225190"/>
                    </a:ext>
                  </a:extLst>
                </a:gridCol>
                <a:gridCol w="2146525">
                  <a:extLst>
                    <a:ext uri="{9D8B030D-6E8A-4147-A177-3AD203B41FA5}">
                      <a16:colId xmlns:a16="http://schemas.microsoft.com/office/drawing/2014/main" val="367216360"/>
                    </a:ext>
                  </a:extLst>
                </a:gridCol>
                <a:gridCol w="2146525">
                  <a:extLst>
                    <a:ext uri="{9D8B030D-6E8A-4147-A177-3AD203B41FA5}">
                      <a16:colId xmlns:a16="http://schemas.microsoft.com/office/drawing/2014/main" val="3804413777"/>
                    </a:ext>
                  </a:extLst>
                </a:gridCol>
                <a:gridCol w="2146525">
                  <a:extLst>
                    <a:ext uri="{9D8B030D-6E8A-4147-A177-3AD203B41FA5}">
                      <a16:colId xmlns:a16="http://schemas.microsoft.com/office/drawing/2014/main" val="2612991061"/>
                    </a:ext>
                  </a:extLst>
                </a:gridCol>
              </a:tblGrid>
              <a:tr h="370840">
                <a:tc>
                  <a:txBody>
                    <a:bodyPr/>
                    <a:lstStyle/>
                    <a:p>
                      <a:r>
                        <a:rPr lang="en-US"/>
                        <a:t>N at risk</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7925749"/>
                  </a:ext>
                </a:extLst>
              </a:tr>
              <a:tr h="370840">
                <a:tc>
                  <a:txBody>
                    <a:bodyPr/>
                    <a:lstStyle/>
                    <a:p>
                      <a:pPr algn="ctr"/>
                      <a:r>
                        <a:rPr lang="en-US" sz="1350" b="1" kern="1200">
                          <a:solidFill>
                            <a:schemeClr val="accent2"/>
                          </a:solidFill>
                          <a:latin typeface="+mn-lt"/>
                          <a:ea typeface="+mn-ea"/>
                          <a:cs typeface="+mn-cs"/>
                        </a:rPr>
                        <a:t>200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177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151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126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103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295514"/>
                  </a:ext>
                </a:extLst>
              </a:tr>
              <a:tr h="370840">
                <a:tc>
                  <a:txBody>
                    <a:bodyPr/>
                    <a:lstStyle/>
                    <a:p>
                      <a:pPr algn="ctr"/>
                      <a:r>
                        <a:rPr lang="en-US" sz="1350" b="1" kern="1200">
                          <a:solidFill>
                            <a:schemeClr val="accent1"/>
                          </a:solidFill>
                          <a:latin typeface="+mn-lt"/>
                          <a:ea typeface="+mn-ea"/>
                          <a:cs typeface="+mn-cs"/>
                        </a:rPr>
                        <a:t>199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158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9396255"/>
                  </a:ext>
                </a:extLst>
              </a:tr>
            </a:tbl>
          </a:graphicData>
        </a:graphic>
      </p:graphicFrame>
      <p:sp>
        <p:nvSpPr>
          <p:cNvPr id="3" name="Oval 2">
            <a:extLst>
              <a:ext uri="{FF2B5EF4-FFF2-40B4-BE49-F238E27FC236}">
                <a16:creationId xmlns:a16="http://schemas.microsoft.com/office/drawing/2014/main" id="{CEB87561-87D3-1AD1-EF8B-73387DD1DC4B}"/>
              </a:ext>
            </a:extLst>
          </p:cNvPr>
          <p:cNvSpPr>
            <a:spLocks noChangeAspect="1"/>
          </p:cNvSpPr>
          <p:nvPr/>
        </p:nvSpPr>
        <p:spPr>
          <a:xfrm>
            <a:off x="10540052" y="2769035"/>
            <a:ext cx="914400" cy="914400"/>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6CAB98-ABCA-7668-C5E3-E05AABAC9AE3}"/>
              </a:ext>
            </a:extLst>
          </p:cNvPr>
          <p:cNvSpPr>
            <a:spLocks noChangeAspect="1"/>
          </p:cNvSpPr>
          <p:nvPr/>
        </p:nvSpPr>
        <p:spPr>
          <a:xfrm>
            <a:off x="10554814" y="3893213"/>
            <a:ext cx="914400" cy="914400"/>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79E01-B0E7-6C72-E398-63A85586FDA3}"/>
              </a:ext>
            </a:extLst>
          </p:cNvPr>
          <p:cNvSpPr>
            <a:spLocks noChangeAspect="1"/>
          </p:cNvSpPr>
          <p:nvPr/>
        </p:nvSpPr>
        <p:spPr>
          <a:xfrm>
            <a:off x="4402137" y="1519051"/>
            <a:ext cx="1399464" cy="139946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a:extLst>
              <a:ext uri="{FF2B5EF4-FFF2-40B4-BE49-F238E27FC236}">
                <a16:creationId xmlns:a16="http://schemas.microsoft.com/office/drawing/2014/main" id="{4874E36F-39EA-92AE-D89B-6D57F5FE4F84}"/>
              </a:ext>
            </a:extLst>
          </p:cNvPr>
          <p:cNvGraphicFramePr>
            <a:graphicFrameLocks/>
          </p:cNvGraphicFramePr>
          <p:nvPr/>
        </p:nvGraphicFramePr>
        <p:xfrm>
          <a:off x="621174" y="928688"/>
          <a:ext cx="11154512" cy="49366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FCCE22-3B11-DD8A-9AB0-11A15743D8BE}"/>
              </a:ext>
            </a:extLst>
          </p:cNvPr>
          <p:cNvSpPr>
            <a:spLocks noGrp="1"/>
          </p:cNvSpPr>
          <p:nvPr>
            <p:ph type="title"/>
          </p:nvPr>
        </p:nvSpPr>
        <p:spPr/>
        <p:txBody>
          <a:bodyPr>
            <a:normAutofit/>
          </a:bodyPr>
          <a:lstStyle/>
          <a:p>
            <a:r>
              <a:rPr lang="en-US" sz="4000"/>
              <a:t>Protocol W CI-DME Development</a:t>
            </a:r>
          </a:p>
        </p:txBody>
      </p:sp>
      <p:sp>
        <p:nvSpPr>
          <p:cNvPr id="7" name="TextBox 6">
            <a:extLst>
              <a:ext uri="{FF2B5EF4-FFF2-40B4-BE49-F238E27FC236}">
                <a16:creationId xmlns:a16="http://schemas.microsoft.com/office/drawing/2014/main" id="{A78ABD36-F31C-1CA4-CED7-CA544937F7BC}"/>
              </a:ext>
            </a:extLst>
          </p:cNvPr>
          <p:cNvSpPr txBox="1"/>
          <p:nvPr/>
        </p:nvSpPr>
        <p:spPr>
          <a:xfrm>
            <a:off x="1754830" y="1532728"/>
            <a:ext cx="6537960" cy="1015663"/>
          </a:xfrm>
          <a:prstGeom prst="rect">
            <a:avLst/>
          </a:prstGeom>
          <a:noFill/>
        </p:spPr>
        <p:txBody>
          <a:bodyPr wrap="square" rtlCol="0">
            <a:spAutoFit/>
          </a:bodyPr>
          <a:lstStyle/>
          <a:p>
            <a:r>
              <a:rPr lang="en-US" sz="2000" b="1" u="sng">
                <a:solidFill>
                  <a:schemeClr val="accent4"/>
                </a:solidFill>
                <a:cs typeface="Arial" panose="020B0604020202020204" pitchFamily="34" charset="0"/>
              </a:rPr>
              <a:t>Adjusted Hazard Ratio</a:t>
            </a:r>
          </a:p>
          <a:p>
            <a:r>
              <a:rPr lang="en-US" sz="2000" b="1">
                <a:solidFill>
                  <a:schemeClr val="accent2"/>
                </a:solidFill>
                <a:cs typeface="Arial" panose="020B0604020202020204" pitchFamily="34" charset="0"/>
              </a:rPr>
              <a:t>Aflibercept</a:t>
            </a:r>
            <a:r>
              <a:rPr lang="en-US" sz="2000" b="1">
                <a:solidFill>
                  <a:schemeClr val="accent4"/>
                </a:solidFill>
                <a:cs typeface="Arial" panose="020B0604020202020204" pitchFamily="34" charset="0"/>
              </a:rPr>
              <a:t> vs </a:t>
            </a:r>
            <a:r>
              <a:rPr lang="en-US" sz="2000" b="1">
                <a:solidFill>
                  <a:schemeClr val="accent1"/>
                </a:solidFill>
                <a:cs typeface="Arial" panose="020B0604020202020204" pitchFamily="34" charset="0"/>
              </a:rPr>
              <a:t>Sham</a:t>
            </a:r>
            <a:r>
              <a:rPr lang="en-US" sz="2000" b="1">
                <a:solidFill>
                  <a:schemeClr val="accent4"/>
                </a:solidFill>
                <a:cs typeface="Arial" panose="020B0604020202020204" pitchFamily="34" charset="0"/>
              </a:rPr>
              <a:t> = 0.51 </a:t>
            </a:r>
          </a:p>
          <a:p>
            <a:r>
              <a:rPr lang="en-US" sz="2000" b="1">
                <a:solidFill>
                  <a:schemeClr val="accent4"/>
                </a:solidFill>
                <a:cs typeface="Arial" panose="020B0604020202020204" pitchFamily="34" charset="0"/>
              </a:rPr>
              <a:t>(97.5% CI = 0.27, 0.97); </a:t>
            </a:r>
            <a:r>
              <a:rPr lang="en-US" sz="2000" b="1" i="1">
                <a:solidFill>
                  <a:schemeClr val="accent4"/>
                </a:solidFill>
                <a:cs typeface="Arial" panose="020B0604020202020204" pitchFamily="34" charset="0"/>
              </a:rPr>
              <a:t>P</a:t>
            </a:r>
            <a:r>
              <a:rPr lang="en-US" sz="2000" b="1">
                <a:solidFill>
                  <a:schemeClr val="accent4"/>
                </a:solidFill>
                <a:cs typeface="Arial" panose="020B0604020202020204" pitchFamily="34" charset="0"/>
              </a:rPr>
              <a:t> 0.02</a:t>
            </a:r>
          </a:p>
        </p:txBody>
      </p:sp>
      <p:sp>
        <p:nvSpPr>
          <p:cNvPr id="8" name="TextBox 7">
            <a:extLst>
              <a:ext uri="{FF2B5EF4-FFF2-40B4-BE49-F238E27FC236}">
                <a16:creationId xmlns:a16="http://schemas.microsoft.com/office/drawing/2014/main" id="{BC4B6F91-11AF-61A6-3C17-B011BC27A47A}"/>
              </a:ext>
            </a:extLst>
          </p:cNvPr>
          <p:cNvSpPr txBox="1"/>
          <p:nvPr/>
        </p:nvSpPr>
        <p:spPr>
          <a:xfrm>
            <a:off x="10549502" y="4038736"/>
            <a:ext cx="914400" cy="461665"/>
          </a:xfrm>
          <a:prstGeom prst="rect">
            <a:avLst/>
          </a:prstGeom>
          <a:noFill/>
        </p:spPr>
        <p:txBody>
          <a:bodyPr wrap="square" rtlCol="0">
            <a:spAutoFit/>
          </a:bodyPr>
          <a:lstStyle/>
          <a:p>
            <a:pPr algn="ctr"/>
            <a:r>
              <a:rPr lang="en-US" sz="2400" b="1">
                <a:solidFill>
                  <a:schemeClr val="accent1"/>
                </a:solidFill>
                <a:cs typeface="Arial" panose="020B0604020202020204" pitchFamily="34" charset="0"/>
              </a:rPr>
              <a:t>19%</a:t>
            </a:r>
          </a:p>
        </p:txBody>
      </p:sp>
      <p:sp>
        <p:nvSpPr>
          <p:cNvPr id="9" name="TextBox 8">
            <a:extLst>
              <a:ext uri="{FF2B5EF4-FFF2-40B4-BE49-F238E27FC236}">
                <a16:creationId xmlns:a16="http://schemas.microsoft.com/office/drawing/2014/main" id="{B721B48E-8FA5-522D-062F-8CE9876B5253}"/>
              </a:ext>
            </a:extLst>
          </p:cNvPr>
          <p:cNvSpPr txBox="1"/>
          <p:nvPr/>
        </p:nvSpPr>
        <p:spPr>
          <a:xfrm>
            <a:off x="10536491" y="4785541"/>
            <a:ext cx="914400" cy="461665"/>
          </a:xfrm>
          <a:prstGeom prst="rect">
            <a:avLst/>
          </a:prstGeom>
          <a:noFill/>
        </p:spPr>
        <p:txBody>
          <a:bodyPr wrap="square" rtlCol="0">
            <a:spAutoFit/>
          </a:bodyPr>
          <a:lstStyle/>
          <a:p>
            <a:pPr algn="ctr"/>
            <a:r>
              <a:rPr lang="en-US" sz="2400" b="1">
                <a:solidFill>
                  <a:schemeClr val="accent2"/>
                </a:solidFill>
                <a:cs typeface="Arial" panose="020B0604020202020204" pitchFamily="34" charset="0"/>
              </a:rPr>
              <a:t>11%</a:t>
            </a:r>
          </a:p>
        </p:txBody>
      </p:sp>
      <p:graphicFrame>
        <p:nvGraphicFramePr>
          <p:cNvPr id="12" name="Table 4">
            <a:extLst>
              <a:ext uri="{FF2B5EF4-FFF2-40B4-BE49-F238E27FC236}">
                <a16:creationId xmlns:a16="http://schemas.microsoft.com/office/drawing/2014/main" id="{26E57590-B4EF-EB38-880A-0FE039E175D7}"/>
              </a:ext>
            </a:extLst>
          </p:cNvPr>
          <p:cNvGraphicFramePr>
            <a:graphicFrameLocks noGrp="1"/>
          </p:cNvGraphicFramePr>
          <p:nvPr/>
        </p:nvGraphicFramePr>
        <p:xfrm>
          <a:off x="621174" y="5683695"/>
          <a:ext cx="10732625" cy="1112520"/>
        </p:xfrm>
        <a:graphic>
          <a:graphicData uri="http://schemas.openxmlformats.org/drawingml/2006/table">
            <a:tbl>
              <a:tblPr firstRow="1" bandRow="1">
                <a:tableStyleId>{00A15C55-8517-42AA-B614-E9B94910E393}</a:tableStyleId>
              </a:tblPr>
              <a:tblGrid>
                <a:gridCol w="2146525">
                  <a:extLst>
                    <a:ext uri="{9D8B030D-6E8A-4147-A177-3AD203B41FA5}">
                      <a16:colId xmlns:a16="http://schemas.microsoft.com/office/drawing/2014/main" val="1622242280"/>
                    </a:ext>
                  </a:extLst>
                </a:gridCol>
                <a:gridCol w="2146525">
                  <a:extLst>
                    <a:ext uri="{9D8B030D-6E8A-4147-A177-3AD203B41FA5}">
                      <a16:colId xmlns:a16="http://schemas.microsoft.com/office/drawing/2014/main" val="1999225190"/>
                    </a:ext>
                  </a:extLst>
                </a:gridCol>
                <a:gridCol w="2146525">
                  <a:extLst>
                    <a:ext uri="{9D8B030D-6E8A-4147-A177-3AD203B41FA5}">
                      <a16:colId xmlns:a16="http://schemas.microsoft.com/office/drawing/2014/main" val="367216360"/>
                    </a:ext>
                  </a:extLst>
                </a:gridCol>
                <a:gridCol w="2146525">
                  <a:extLst>
                    <a:ext uri="{9D8B030D-6E8A-4147-A177-3AD203B41FA5}">
                      <a16:colId xmlns:a16="http://schemas.microsoft.com/office/drawing/2014/main" val="3804413777"/>
                    </a:ext>
                  </a:extLst>
                </a:gridCol>
                <a:gridCol w="2146525">
                  <a:extLst>
                    <a:ext uri="{9D8B030D-6E8A-4147-A177-3AD203B41FA5}">
                      <a16:colId xmlns:a16="http://schemas.microsoft.com/office/drawing/2014/main" val="2612991061"/>
                    </a:ext>
                  </a:extLst>
                </a:gridCol>
              </a:tblGrid>
              <a:tr h="370840">
                <a:tc>
                  <a:txBody>
                    <a:bodyPr/>
                    <a:lstStyle/>
                    <a:p>
                      <a:r>
                        <a:rPr lang="en-US"/>
                        <a:t>N at risk</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7925749"/>
                  </a:ext>
                </a:extLst>
              </a:tr>
              <a:tr h="370840">
                <a:tc>
                  <a:txBody>
                    <a:bodyPr/>
                    <a:lstStyle/>
                    <a:p>
                      <a:pPr algn="ctr"/>
                      <a:r>
                        <a:rPr lang="en-US" sz="1350" b="1" kern="1200">
                          <a:solidFill>
                            <a:schemeClr val="accent2"/>
                          </a:solidFill>
                          <a:latin typeface="+mn-lt"/>
                          <a:ea typeface="+mn-ea"/>
                          <a:cs typeface="+mn-cs"/>
                        </a:rPr>
                        <a:t>200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180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159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139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2"/>
                          </a:solidFill>
                          <a:latin typeface="+mn-lt"/>
                          <a:ea typeface="+mn-ea"/>
                          <a:cs typeface="+mn-cs"/>
                        </a:rPr>
                        <a:t>124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295514"/>
                  </a:ext>
                </a:extLst>
              </a:tr>
              <a:tr h="370840">
                <a:tc>
                  <a:txBody>
                    <a:bodyPr/>
                    <a:lstStyle/>
                    <a:p>
                      <a:pPr algn="ctr"/>
                      <a:r>
                        <a:rPr lang="en-US" sz="1350" b="1" kern="1200">
                          <a:solidFill>
                            <a:schemeClr val="accent1"/>
                          </a:solidFill>
                          <a:latin typeface="+mn-lt"/>
                          <a:ea typeface="+mn-ea"/>
                          <a:cs typeface="+mn-cs"/>
                        </a:rPr>
                        <a:t>199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146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50" b="1" kern="1200">
                          <a:solidFill>
                            <a:schemeClr val="accent1"/>
                          </a:solidFill>
                          <a:latin typeface="+mn-lt"/>
                          <a:ea typeface="+mn-ea"/>
                          <a:cs typeface="+mn-cs"/>
                        </a:rPr>
                        <a:t>108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9396255"/>
                  </a:ext>
                </a:extLst>
              </a:tr>
            </a:tbl>
          </a:graphicData>
        </a:graphic>
      </p:graphicFrame>
      <p:sp>
        <p:nvSpPr>
          <p:cNvPr id="3" name="Oval 2">
            <a:extLst>
              <a:ext uri="{FF2B5EF4-FFF2-40B4-BE49-F238E27FC236}">
                <a16:creationId xmlns:a16="http://schemas.microsoft.com/office/drawing/2014/main" id="{7250A6C2-2DAC-6AB2-0CCE-B27DDEC05F24}"/>
              </a:ext>
            </a:extLst>
          </p:cNvPr>
          <p:cNvSpPr>
            <a:spLocks noChangeAspect="1"/>
          </p:cNvSpPr>
          <p:nvPr/>
        </p:nvSpPr>
        <p:spPr>
          <a:xfrm>
            <a:off x="10634830" y="3897696"/>
            <a:ext cx="743743" cy="743743"/>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81F2233-2F6A-AE00-B128-6AFF44E20928}"/>
              </a:ext>
            </a:extLst>
          </p:cNvPr>
          <p:cNvSpPr>
            <a:spLocks noChangeAspect="1"/>
          </p:cNvSpPr>
          <p:nvPr/>
        </p:nvSpPr>
        <p:spPr>
          <a:xfrm>
            <a:off x="4438646" y="1653101"/>
            <a:ext cx="1101695" cy="110169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7C48D87-C2CB-2F53-1EE5-C3564771CCF2}"/>
              </a:ext>
            </a:extLst>
          </p:cNvPr>
          <p:cNvSpPr>
            <a:spLocks noChangeAspect="1"/>
          </p:cNvSpPr>
          <p:nvPr/>
        </p:nvSpPr>
        <p:spPr>
          <a:xfrm>
            <a:off x="10621819" y="4644501"/>
            <a:ext cx="743743" cy="743743"/>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55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360"/>
                                          </p:val>
                                        </p:tav>
                                        <p:tav tm="100000">
                                          <p:val>
                                            <p:fltVal val="0"/>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1"/>
          <p:cNvSpPr/>
          <p:nvPr/>
        </p:nvSpPr>
        <p:spPr>
          <a:xfrm>
            <a:off x="-1595273" y="1143000"/>
            <a:ext cx="13096548" cy="9316437"/>
          </a:xfrm>
          <a:prstGeom prst="swooshArrow">
            <a:avLst>
              <a:gd name="adj1" fmla="val 25000"/>
              <a:gd name="adj2" fmla="val 25000"/>
            </a:avLst>
          </a:prstGeom>
          <a:solidFill>
            <a:schemeClr val="tx2">
              <a:lumMod val="75000"/>
            </a:schemeClr>
          </a:solidFill>
          <a:scene3d>
            <a:camera prst="orthographicFront"/>
            <a:lightRig rig="threePt" dir="t"/>
          </a:scene3d>
          <a:sp3d>
            <a:bevelT w="139700" prst="cross"/>
          </a:sp3d>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31"/>
          <p:cNvSpPr/>
          <p:nvPr/>
        </p:nvSpPr>
        <p:spPr>
          <a:xfrm>
            <a:off x="2286000" y="5622837"/>
            <a:ext cx="603925" cy="605896"/>
          </a:xfrm>
          <a:prstGeom prst="ellipse">
            <a:avLst/>
          </a:prstGeom>
          <a:blipFill rotWithShape="0">
            <a:blip r:embed="rId3">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34" name="Oval 33"/>
          <p:cNvSpPr/>
          <p:nvPr/>
        </p:nvSpPr>
        <p:spPr>
          <a:xfrm>
            <a:off x="4943131" y="3817835"/>
            <a:ext cx="1160627" cy="1193219"/>
          </a:xfrm>
          <a:prstGeom prst="ellipse">
            <a:avLst/>
          </a:prstGeom>
          <a:solidFill>
            <a:schemeClr val="tx2">
              <a:lumMod val="40000"/>
              <a:lumOff val="6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35" name="Oval 34"/>
          <p:cNvSpPr/>
          <p:nvPr/>
        </p:nvSpPr>
        <p:spPr>
          <a:xfrm>
            <a:off x="8091878" y="2789571"/>
            <a:ext cx="1421277" cy="1459377"/>
          </a:xfrm>
          <a:prstGeom prst="ellipse">
            <a:avLst/>
          </a:prstGeom>
          <a:solidFill>
            <a:schemeClr val="accent3">
              <a:lumMod val="75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en-US"/>
          </a:p>
        </p:txBody>
      </p:sp>
      <p:sp>
        <p:nvSpPr>
          <p:cNvPr id="11266" name="Title 1"/>
          <p:cNvSpPr>
            <a:spLocks noGrp="1"/>
          </p:cNvSpPr>
          <p:nvPr>
            <p:ph type="title"/>
          </p:nvPr>
        </p:nvSpPr>
        <p:spPr>
          <a:xfrm>
            <a:off x="0" y="0"/>
            <a:ext cx="12192000" cy="1422112"/>
          </a:xfrm>
        </p:spPr>
        <p:txBody>
          <a:bodyPr/>
          <a:lstStyle/>
          <a:p>
            <a:pPr algn="ctr"/>
            <a:r>
              <a:rPr lang="en-US"/>
              <a:t>DRCR Retina Network Evolution </a:t>
            </a:r>
          </a:p>
        </p:txBody>
      </p:sp>
      <p:sp>
        <p:nvSpPr>
          <p:cNvPr id="19" name="TextBox 18"/>
          <p:cNvSpPr txBox="1"/>
          <p:nvPr/>
        </p:nvSpPr>
        <p:spPr>
          <a:xfrm>
            <a:off x="7126664" y="2459504"/>
            <a:ext cx="4719973" cy="193899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600" b="1">
                <a:solidFill>
                  <a:schemeClr val="tx1"/>
                </a:solidFill>
                <a:latin typeface="Arial" panose="020B0604020202020204" pitchFamily="34" charset="0"/>
                <a:cs typeface="Arial" panose="020B0604020202020204" pitchFamily="34" charset="0"/>
              </a:rPr>
              <a:t>2003 - 2025</a:t>
            </a:r>
          </a:p>
          <a:p>
            <a:pPr algn="ctr">
              <a:defRPr/>
            </a:pPr>
            <a:r>
              <a:rPr lang="en-US" sz="2800" b="1">
                <a:solidFill>
                  <a:schemeClr val="tx1"/>
                </a:solidFill>
                <a:latin typeface="Arial" panose="020B0604020202020204" pitchFamily="34" charset="0"/>
                <a:cs typeface="Arial" panose="020B0604020202020204" pitchFamily="34" charset="0"/>
              </a:rPr>
              <a:t>42 Multicenter Studies</a:t>
            </a:r>
          </a:p>
          <a:p>
            <a:pPr algn="ctr">
              <a:defRPr/>
            </a:pPr>
            <a:r>
              <a:rPr lang="en-US" sz="2800" b="1">
                <a:solidFill>
                  <a:schemeClr val="tx1"/>
                </a:solidFill>
                <a:latin typeface="Arial" panose="020B0604020202020204" pitchFamily="34" charset="0"/>
                <a:cs typeface="Arial" panose="020B0604020202020204" pitchFamily="34" charset="0"/>
              </a:rPr>
              <a:t>132 Publications* </a:t>
            </a:r>
          </a:p>
          <a:p>
            <a:pPr algn="ctr">
              <a:defRPr/>
            </a:pPr>
            <a:r>
              <a:rPr lang="en-US" sz="2800" b="1">
                <a:solidFill>
                  <a:schemeClr val="tx1"/>
                </a:solidFill>
                <a:latin typeface="Arial" panose="020B0604020202020204" pitchFamily="34" charset="0"/>
                <a:cs typeface="Arial" panose="020B0604020202020204" pitchFamily="34" charset="0"/>
              </a:rPr>
              <a:t>132 Active Clinical Sites</a:t>
            </a:r>
          </a:p>
        </p:txBody>
      </p:sp>
      <p:sp>
        <p:nvSpPr>
          <p:cNvPr id="28" name="TextBox 27"/>
          <p:cNvSpPr txBox="1"/>
          <p:nvPr/>
        </p:nvSpPr>
        <p:spPr>
          <a:xfrm>
            <a:off x="4245336" y="3310229"/>
            <a:ext cx="2556215" cy="1877437"/>
          </a:xfrm>
          <a:prstGeom prst="rect">
            <a:avLst/>
          </a:prstGeom>
          <a:solidFill>
            <a:schemeClr val="accent3">
              <a:lumMod val="75000"/>
              <a:alpha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200" b="1">
                <a:solidFill>
                  <a:schemeClr val="tx1"/>
                </a:solidFill>
                <a:latin typeface="Arial" panose="020B0604020202020204" pitchFamily="34" charset="0"/>
                <a:cs typeface="Arial" panose="020B0604020202020204" pitchFamily="34" charset="0"/>
              </a:rPr>
              <a:t>2017</a:t>
            </a:r>
          </a:p>
          <a:p>
            <a:pPr algn="ctr">
              <a:defRPr/>
            </a:pPr>
            <a:r>
              <a:rPr lang="en-US" sz="2800" b="1">
                <a:solidFill>
                  <a:schemeClr val="tx1"/>
                </a:solidFill>
                <a:latin typeface="Arial" panose="020B0604020202020204" pitchFamily="34" charset="0"/>
                <a:cs typeface="Arial" panose="020B0604020202020204" pitchFamily="34" charset="0"/>
              </a:rPr>
              <a:t>Expansion to All Retinal Diseases</a:t>
            </a:r>
          </a:p>
        </p:txBody>
      </p:sp>
      <p:sp>
        <p:nvSpPr>
          <p:cNvPr id="26" name="TextBox 25"/>
          <p:cNvSpPr txBox="1"/>
          <p:nvPr/>
        </p:nvSpPr>
        <p:spPr>
          <a:xfrm>
            <a:off x="883671" y="4745674"/>
            <a:ext cx="2663872" cy="1508105"/>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defRPr/>
            </a:pPr>
            <a:r>
              <a:rPr lang="en-US" sz="3600" b="1">
                <a:solidFill>
                  <a:schemeClr val="tx1"/>
                </a:solidFill>
                <a:latin typeface="Arial" panose="020B0604020202020204" pitchFamily="34" charset="0"/>
                <a:cs typeface="Arial" panose="020B0604020202020204" pitchFamily="34" charset="0"/>
              </a:rPr>
              <a:t>2002</a:t>
            </a:r>
          </a:p>
          <a:p>
            <a:pPr algn="ctr">
              <a:defRPr/>
            </a:pPr>
            <a:r>
              <a:rPr lang="en-US" sz="2800" b="1">
                <a:solidFill>
                  <a:schemeClr val="tx1"/>
                </a:solidFill>
                <a:latin typeface="Arial" panose="020B0604020202020204" pitchFamily="34" charset="0"/>
                <a:cs typeface="Arial" panose="020B0604020202020204" pitchFamily="34" charset="0"/>
              </a:rPr>
              <a:t>DRCR.net</a:t>
            </a:r>
          </a:p>
          <a:p>
            <a:pPr algn="ctr">
              <a:defRPr/>
            </a:pPr>
            <a:r>
              <a:rPr lang="en-US" sz="2800" b="1">
                <a:solidFill>
                  <a:schemeClr val="tx1"/>
                </a:solidFill>
                <a:latin typeface="Arial" panose="020B0604020202020204" pitchFamily="34" charset="0"/>
                <a:cs typeface="Arial" panose="020B0604020202020204" pitchFamily="34" charset="0"/>
              </a:rPr>
              <a:t>Created </a:t>
            </a:r>
          </a:p>
        </p:txBody>
      </p:sp>
      <p:sp>
        <p:nvSpPr>
          <p:cNvPr id="2" name="TextBox 1">
            <a:extLst>
              <a:ext uri="{FF2B5EF4-FFF2-40B4-BE49-F238E27FC236}">
                <a16:creationId xmlns:a16="http://schemas.microsoft.com/office/drawing/2014/main" id="{DB5DCD31-33E1-EC48-B931-74D335794F70}"/>
              </a:ext>
            </a:extLst>
          </p:cNvPr>
          <p:cNvSpPr txBox="1"/>
          <p:nvPr/>
        </p:nvSpPr>
        <p:spPr>
          <a:xfrm>
            <a:off x="5366285" y="6360980"/>
            <a:ext cx="6741237" cy="369332"/>
          </a:xfrm>
          <a:prstGeom prst="rect">
            <a:avLst/>
          </a:prstGeom>
          <a:noFill/>
        </p:spPr>
        <p:txBody>
          <a:bodyPr wrap="square" rtlCol="0">
            <a:spAutoFit/>
          </a:bodyPr>
          <a:lstStyle/>
          <a:p>
            <a:pPr algn="r"/>
            <a:r>
              <a:rPr lang="en-US" b="1">
                <a:solidFill>
                  <a:schemeClr val="tx2"/>
                </a:solidFill>
                <a:latin typeface="Arial" panose="020B0604020202020204" pitchFamily="34" charset="0"/>
                <a:cs typeface="Arial" panose="020B0604020202020204" pitchFamily="34" charset="0"/>
              </a:rPr>
              <a:t>*http://public.jaeb.org/drcrnet/pubs</a:t>
            </a:r>
          </a:p>
        </p:txBody>
      </p:sp>
    </p:spTree>
    <p:extLst>
      <p:ext uri="{BB962C8B-B14F-4D97-AF65-F5344CB8AC3E}">
        <p14:creationId xmlns:p14="http://schemas.microsoft.com/office/powerpoint/2010/main" val="419918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5683-0DD6-8D2F-42EE-12BEB4CE471D}"/>
              </a:ext>
            </a:extLst>
          </p:cNvPr>
          <p:cNvSpPr>
            <a:spLocks noGrp="1"/>
          </p:cNvSpPr>
          <p:nvPr>
            <p:ph type="title"/>
          </p:nvPr>
        </p:nvSpPr>
        <p:spPr/>
        <p:txBody>
          <a:bodyPr>
            <a:normAutofit/>
          </a:bodyPr>
          <a:lstStyle/>
          <a:p>
            <a:r>
              <a:rPr lang="en-US" sz="4000"/>
              <a:t>Protocol W Visual Acuity Mean Change</a:t>
            </a:r>
          </a:p>
        </p:txBody>
      </p:sp>
      <p:graphicFrame>
        <p:nvGraphicFramePr>
          <p:cNvPr id="6" name="Content Placeholder 5">
            <a:extLst>
              <a:ext uri="{FF2B5EF4-FFF2-40B4-BE49-F238E27FC236}">
                <a16:creationId xmlns:a16="http://schemas.microsoft.com/office/drawing/2014/main" id="{05E9390F-9A8A-ECC2-182D-11A58C634829}"/>
              </a:ext>
            </a:extLst>
          </p:cNvPr>
          <p:cNvGraphicFramePr>
            <a:graphicFrameLocks noGrp="1"/>
          </p:cNvGraphicFramePr>
          <p:nvPr>
            <p:ph idx="1"/>
          </p:nvPr>
        </p:nvGraphicFramePr>
        <p:xfrm>
          <a:off x="257932" y="1059365"/>
          <a:ext cx="11676138" cy="49872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7B2CA99-B35C-91EC-5D44-5A977FAACBE2}"/>
              </a:ext>
            </a:extLst>
          </p:cNvPr>
          <p:cNvSpPr txBox="1"/>
          <p:nvPr/>
        </p:nvSpPr>
        <p:spPr>
          <a:xfrm>
            <a:off x="1588242" y="1326323"/>
            <a:ext cx="6537960" cy="707886"/>
          </a:xfrm>
          <a:prstGeom prst="rect">
            <a:avLst/>
          </a:prstGeom>
          <a:noFill/>
        </p:spPr>
        <p:txBody>
          <a:bodyPr wrap="square" rtlCol="0">
            <a:spAutoFit/>
          </a:bodyPr>
          <a:lstStyle/>
          <a:p>
            <a:r>
              <a:rPr lang="en-US" sz="2000" b="1" u="sng">
                <a:solidFill>
                  <a:schemeClr val="accent4"/>
                </a:solidFill>
                <a:cs typeface="Arial" panose="020B0604020202020204" pitchFamily="34" charset="0"/>
              </a:rPr>
              <a:t>Adjusted Mean Difference at 4-Years </a:t>
            </a:r>
          </a:p>
          <a:p>
            <a:r>
              <a:rPr lang="en-US" sz="2000" b="1">
                <a:solidFill>
                  <a:schemeClr val="accent2"/>
                </a:solidFill>
                <a:cs typeface="Arial" panose="020B0604020202020204" pitchFamily="34" charset="0"/>
              </a:rPr>
              <a:t>Aflibercept</a:t>
            </a:r>
            <a:r>
              <a:rPr lang="en-US" sz="2000" b="1">
                <a:solidFill>
                  <a:schemeClr val="accent4"/>
                </a:solidFill>
                <a:cs typeface="Arial" panose="020B0604020202020204" pitchFamily="34" charset="0"/>
              </a:rPr>
              <a:t> vs. </a:t>
            </a:r>
            <a:r>
              <a:rPr lang="en-US" sz="2000" b="1">
                <a:solidFill>
                  <a:schemeClr val="accent1"/>
                </a:solidFill>
                <a:cs typeface="Arial" panose="020B0604020202020204" pitchFamily="34" charset="0"/>
              </a:rPr>
              <a:t>Sham</a:t>
            </a:r>
            <a:r>
              <a:rPr lang="en-US" sz="2000" b="1">
                <a:solidFill>
                  <a:schemeClr val="accent4"/>
                </a:solidFill>
                <a:cs typeface="Arial" panose="020B0604020202020204" pitchFamily="34" charset="0"/>
              </a:rPr>
              <a:t>:</a:t>
            </a:r>
            <a:r>
              <a:rPr lang="en-US" sz="2000">
                <a:solidFill>
                  <a:schemeClr val="accent4"/>
                </a:solidFill>
                <a:cs typeface="Arial" panose="020B0604020202020204" pitchFamily="34" charset="0"/>
              </a:rPr>
              <a:t> -</a:t>
            </a:r>
            <a:r>
              <a:rPr lang="en-US" sz="2000" b="1">
                <a:solidFill>
                  <a:schemeClr val="accent4"/>
                </a:solidFill>
                <a:cs typeface="Arial" panose="020B0604020202020204" pitchFamily="34" charset="0"/>
              </a:rPr>
              <a:t>0.5 (-2.3, 1.3); </a:t>
            </a:r>
            <a:r>
              <a:rPr lang="en-US" sz="2000" b="1" i="1">
                <a:solidFill>
                  <a:schemeClr val="accent4"/>
                </a:solidFill>
                <a:cs typeface="Arial" panose="020B0604020202020204" pitchFamily="34" charset="0"/>
              </a:rPr>
              <a:t>P</a:t>
            </a:r>
            <a:r>
              <a:rPr lang="en-US" sz="2000" b="1">
                <a:solidFill>
                  <a:schemeClr val="accent4"/>
                </a:solidFill>
                <a:cs typeface="Arial" panose="020B0604020202020204" pitchFamily="34" charset="0"/>
              </a:rPr>
              <a:t> =0.52</a:t>
            </a:r>
          </a:p>
        </p:txBody>
      </p:sp>
      <p:sp>
        <p:nvSpPr>
          <p:cNvPr id="8" name="TextBox 7">
            <a:extLst>
              <a:ext uri="{FF2B5EF4-FFF2-40B4-BE49-F238E27FC236}">
                <a16:creationId xmlns:a16="http://schemas.microsoft.com/office/drawing/2014/main" id="{800C7D11-A545-2670-2A80-919CEA55DCFD}"/>
              </a:ext>
            </a:extLst>
          </p:cNvPr>
          <p:cNvSpPr txBox="1"/>
          <p:nvPr/>
        </p:nvSpPr>
        <p:spPr>
          <a:xfrm>
            <a:off x="1054842" y="5858953"/>
            <a:ext cx="1066800" cy="646331"/>
          </a:xfrm>
          <a:prstGeom prst="rect">
            <a:avLst/>
          </a:prstGeom>
          <a:noFill/>
        </p:spPr>
        <p:txBody>
          <a:bodyPr wrap="square" rtlCol="0">
            <a:spAutoFit/>
          </a:bodyPr>
          <a:lstStyle/>
          <a:p>
            <a:r>
              <a:rPr lang="en-US" b="1">
                <a:solidFill>
                  <a:schemeClr val="accent2"/>
                </a:solidFill>
                <a:cs typeface="Arial" panose="020B0604020202020204" pitchFamily="34" charset="0"/>
              </a:rPr>
              <a:t>N = 200</a:t>
            </a:r>
          </a:p>
          <a:p>
            <a:r>
              <a:rPr lang="en-US" b="1">
                <a:solidFill>
                  <a:schemeClr val="accent1"/>
                </a:solidFill>
                <a:cs typeface="Arial" panose="020B0604020202020204" pitchFamily="34" charset="0"/>
              </a:rPr>
              <a:t>N = 199</a:t>
            </a:r>
          </a:p>
        </p:txBody>
      </p:sp>
      <p:sp>
        <p:nvSpPr>
          <p:cNvPr id="9" name="TextBox 8">
            <a:extLst>
              <a:ext uri="{FF2B5EF4-FFF2-40B4-BE49-F238E27FC236}">
                <a16:creationId xmlns:a16="http://schemas.microsoft.com/office/drawing/2014/main" id="{59AD52AF-4D4D-57C8-3319-64D59DBCE9F7}"/>
              </a:ext>
            </a:extLst>
          </p:cNvPr>
          <p:cNvSpPr txBox="1"/>
          <p:nvPr/>
        </p:nvSpPr>
        <p:spPr>
          <a:xfrm>
            <a:off x="11002192" y="5765389"/>
            <a:ext cx="1066800" cy="646331"/>
          </a:xfrm>
          <a:prstGeom prst="rect">
            <a:avLst/>
          </a:prstGeom>
          <a:noFill/>
        </p:spPr>
        <p:txBody>
          <a:bodyPr wrap="square" rtlCol="0">
            <a:spAutoFit/>
          </a:bodyPr>
          <a:lstStyle/>
          <a:p>
            <a:r>
              <a:rPr lang="en-US" b="1">
                <a:solidFill>
                  <a:schemeClr val="accent2"/>
                </a:solidFill>
                <a:cs typeface="Arial" panose="020B0604020202020204" pitchFamily="34" charset="0"/>
              </a:rPr>
              <a:t>N = 137</a:t>
            </a:r>
          </a:p>
          <a:p>
            <a:r>
              <a:rPr lang="en-US" b="1">
                <a:solidFill>
                  <a:schemeClr val="accent1"/>
                </a:solidFill>
                <a:cs typeface="Arial" panose="020B0604020202020204" pitchFamily="34" charset="0"/>
              </a:rPr>
              <a:t>N = 134</a:t>
            </a:r>
          </a:p>
        </p:txBody>
      </p:sp>
      <p:sp>
        <p:nvSpPr>
          <p:cNvPr id="10" name="TextBox 9">
            <a:extLst>
              <a:ext uri="{FF2B5EF4-FFF2-40B4-BE49-F238E27FC236}">
                <a16:creationId xmlns:a16="http://schemas.microsoft.com/office/drawing/2014/main" id="{A3ED5CB8-75B6-B95D-98D6-F47003D5B214}"/>
              </a:ext>
            </a:extLst>
          </p:cNvPr>
          <p:cNvSpPr txBox="1"/>
          <p:nvPr/>
        </p:nvSpPr>
        <p:spPr>
          <a:xfrm>
            <a:off x="10575778" y="3181545"/>
            <a:ext cx="914400" cy="461665"/>
          </a:xfrm>
          <a:prstGeom prst="rect">
            <a:avLst/>
          </a:prstGeom>
          <a:noFill/>
        </p:spPr>
        <p:txBody>
          <a:bodyPr wrap="square" rtlCol="0">
            <a:spAutoFit/>
          </a:bodyPr>
          <a:lstStyle/>
          <a:p>
            <a:pPr algn="ctr"/>
            <a:r>
              <a:rPr lang="en-US" sz="2400" b="1">
                <a:solidFill>
                  <a:schemeClr val="accent1"/>
                </a:solidFill>
                <a:cs typeface="Arial" panose="020B0604020202020204" pitchFamily="34" charset="0"/>
              </a:rPr>
              <a:t>-2.4</a:t>
            </a:r>
          </a:p>
        </p:txBody>
      </p:sp>
      <p:sp>
        <p:nvSpPr>
          <p:cNvPr id="11" name="TextBox 10">
            <a:extLst>
              <a:ext uri="{FF2B5EF4-FFF2-40B4-BE49-F238E27FC236}">
                <a16:creationId xmlns:a16="http://schemas.microsoft.com/office/drawing/2014/main" id="{CC7F5676-3732-C69D-E92E-FD6B406DB9D4}"/>
              </a:ext>
            </a:extLst>
          </p:cNvPr>
          <p:cNvSpPr txBox="1"/>
          <p:nvPr/>
        </p:nvSpPr>
        <p:spPr>
          <a:xfrm>
            <a:off x="10621192" y="3707438"/>
            <a:ext cx="914400" cy="461665"/>
          </a:xfrm>
          <a:prstGeom prst="rect">
            <a:avLst/>
          </a:prstGeom>
          <a:noFill/>
        </p:spPr>
        <p:txBody>
          <a:bodyPr wrap="square" rtlCol="0">
            <a:spAutoFit/>
          </a:bodyPr>
          <a:lstStyle/>
          <a:p>
            <a:pPr algn="ctr"/>
            <a:r>
              <a:rPr lang="en-US" sz="2400" b="1">
                <a:solidFill>
                  <a:schemeClr val="accent2"/>
                </a:solidFill>
                <a:cs typeface="Arial" panose="020B0604020202020204" pitchFamily="34" charset="0"/>
              </a:rPr>
              <a:t>-2.7</a:t>
            </a:r>
          </a:p>
        </p:txBody>
      </p:sp>
      <p:sp>
        <p:nvSpPr>
          <p:cNvPr id="3" name="Oval 2">
            <a:extLst>
              <a:ext uri="{FF2B5EF4-FFF2-40B4-BE49-F238E27FC236}">
                <a16:creationId xmlns:a16="http://schemas.microsoft.com/office/drawing/2014/main" id="{C6DEF778-E592-92A2-99E4-E4A33F9F37F7}"/>
              </a:ext>
            </a:extLst>
          </p:cNvPr>
          <p:cNvSpPr>
            <a:spLocks noChangeAspect="1"/>
          </p:cNvSpPr>
          <p:nvPr/>
        </p:nvSpPr>
        <p:spPr>
          <a:xfrm>
            <a:off x="10467793" y="3010144"/>
            <a:ext cx="1221197" cy="1221197"/>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1ACB6E-94AF-7A6B-2CFC-2FA4D1DB1301}"/>
              </a:ext>
            </a:extLst>
          </p:cNvPr>
          <p:cNvSpPr>
            <a:spLocks noChangeAspect="1"/>
          </p:cNvSpPr>
          <p:nvPr/>
        </p:nvSpPr>
        <p:spPr>
          <a:xfrm>
            <a:off x="6008787" y="1266644"/>
            <a:ext cx="1101695" cy="110169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8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340"/>
            <a:ext cx="11887200" cy="1109663"/>
          </a:xfrm>
        </p:spPr>
        <p:txBody>
          <a:bodyPr>
            <a:normAutofit/>
          </a:bodyPr>
          <a:lstStyle/>
          <a:p>
            <a:r>
              <a:rPr lang="en-US" sz="4000"/>
              <a:t>Protocol W Key Take Aways</a:t>
            </a:r>
          </a:p>
        </p:txBody>
      </p:sp>
      <p:sp>
        <p:nvSpPr>
          <p:cNvPr id="3" name="Content Placeholder 2"/>
          <p:cNvSpPr>
            <a:spLocks noGrp="1"/>
          </p:cNvSpPr>
          <p:nvPr>
            <p:ph idx="1"/>
          </p:nvPr>
        </p:nvSpPr>
        <p:spPr>
          <a:xfrm>
            <a:off x="609600" y="1250949"/>
            <a:ext cx="10972800" cy="4953000"/>
          </a:xfrm>
        </p:spPr>
        <p:txBody>
          <a:bodyPr>
            <a:noAutofit/>
          </a:bodyPr>
          <a:lstStyle/>
          <a:p>
            <a:pPr>
              <a:lnSpc>
                <a:spcPct val="100000"/>
              </a:lnSpc>
              <a:spcBef>
                <a:spcPts val="1200"/>
              </a:spcBef>
              <a:spcAft>
                <a:spcPts val="1200"/>
              </a:spcAft>
            </a:pPr>
            <a:r>
              <a:rPr lang="en-US" sz="3000"/>
              <a:t>Among patients with NPDR (DRSS level 43-53), good vision (20/25 or better), and without CI-DME, early aflibercept compared with initial observation and treatment if disease worsened resulted in</a:t>
            </a:r>
          </a:p>
          <a:p>
            <a:pPr lvl="1">
              <a:lnSpc>
                <a:spcPct val="100000"/>
              </a:lnSpc>
              <a:spcBef>
                <a:spcPts val="1200"/>
              </a:spcBef>
              <a:spcAft>
                <a:spcPts val="1200"/>
              </a:spcAft>
            </a:pPr>
            <a:r>
              <a:rPr lang="en-US" sz="2800"/>
              <a:t>A statistically significant reduction in the probability of developing PDR or CI-DME within 4 years</a:t>
            </a:r>
          </a:p>
          <a:p>
            <a:pPr lvl="1">
              <a:lnSpc>
                <a:spcPct val="100000"/>
              </a:lnSpc>
              <a:spcBef>
                <a:spcPts val="1200"/>
              </a:spcBef>
              <a:spcAft>
                <a:spcPts val="1200"/>
              </a:spcAft>
            </a:pPr>
            <a:r>
              <a:rPr lang="en-US" sz="2800"/>
              <a:t>No difference in visual acuity at 4 years</a:t>
            </a:r>
          </a:p>
        </p:txBody>
      </p:sp>
    </p:spTree>
    <p:extLst>
      <p:ext uri="{BB962C8B-B14F-4D97-AF65-F5344CB8AC3E}">
        <p14:creationId xmlns:p14="http://schemas.microsoft.com/office/powerpoint/2010/main" val="75359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BD6E36-14CB-76DF-CE5C-6BC370D1DBB1}"/>
              </a:ext>
            </a:extLst>
          </p:cNvPr>
          <p:cNvSpPr>
            <a:spLocks noGrp="1"/>
          </p:cNvSpPr>
          <p:nvPr>
            <p:ph type="ctrTitle"/>
          </p:nvPr>
        </p:nvSpPr>
        <p:spPr>
          <a:xfrm>
            <a:off x="1595270" y="1122363"/>
            <a:ext cx="9001463" cy="2387600"/>
          </a:xfrm>
        </p:spPr>
        <p:txBody>
          <a:bodyPr/>
          <a:lstStyle/>
          <a:p>
            <a:r>
              <a:rPr lang="en-US"/>
              <a:t>Proliferative Diabetic Retinopathy</a:t>
            </a:r>
          </a:p>
        </p:txBody>
      </p:sp>
      <p:sp>
        <p:nvSpPr>
          <p:cNvPr id="10" name="Subtitle 2">
            <a:extLst>
              <a:ext uri="{FF2B5EF4-FFF2-40B4-BE49-F238E27FC236}">
                <a16:creationId xmlns:a16="http://schemas.microsoft.com/office/drawing/2014/main" id="{D8DC7F12-FF6A-C323-E3BC-26793C75A21D}"/>
              </a:ext>
            </a:extLst>
          </p:cNvPr>
          <p:cNvSpPr>
            <a:spLocks noGrp="1"/>
          </p:cNvSpPr>
          <p:nvPr>
            <p:ph type="subTitle" idx="1"/>
          </p:nvPr>
        </p:nvSpPr>
        <p:spPr>
          <a:xfrm>
            <a:off x="1595270" y="3602038"/>
            <a:ext cx="9001463" cy="1655762"/>
          </a:xfrm>
        </p:spPr>
        <p:txBody>
          <a:bodyPr>
            <a:normAutofit/>
          </a:bodyPr>
          <a:lstStyle/>
          <a:p>
            <a:r>
              <a:rPr lang="en-US" sz="2000"/>
              <a:t>Darrell E. Baskin, MD</a:t>
            </a:r>
          </a:p>
        </p:txBody>
      </p:sp>
    </p:spTree>
    <p:extLst>
      <p:ext uri="{BB962C8B-B14F-4D97-AF65-F5344CB8AC3E}">
        <p14:creationId xmlns:p14="http://schemas.microsoft.com/office/powerpoint/2010/main" val="32785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9676A-B7C5-656B-C6B3-74255B1416FA}"/>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202CFA5-7AC8-7D43-0181-7EA9208461FA}"/>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A395C6-9C7B-530C-CC44-6FEFEAC9E36D}"/>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8A42508F-F1F5-FBB7-28CE-25BF10620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3792DF46-565A-72D4-F850-27FA0F75E372}"/>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N </a:t>
            </a:r>
          </a:p>
        </p:txBody>
      </p:sp>
      <p:grpSp>
        <p:nvGrpSpPr>
          <p:cNvPr id="2" name="Group 1">
            <a:extLst>
              <a:ext uri="{FF2B5EF4-FFF2-40B4-BE49-F238E27FC236}">
                <a16:creationId xmlns:a16="http://schemas.microsoft.com/office/drawing/2014/main" id="{B264E1B0-418B-95F1-949B-468C45E38ABF}"/>
              </a:ext>
            </a:extLst>
          </p:cNvPr>
          <p:cNvGrpSpPr/>
          <p:nvPr/>
        </p:nvGrpSpPr>
        <p:grpSpPr>
          <a:xfrm>
            <a:off x="841779" y="2674951"/>
            <a:ext cx="15144851" cy="593698"/>
            <a:chOff x="1886725" y="2679413"/>
            <a:chExt cx="15144851" cy="593698"/>
          </a:xfrm>
        </p:grpSpPr>
        <p:sp>
          <p:nvSpPr>
            <p:cNvPr id="3" name="TextBox 2">
              <a:extLst>
                <a:ext uri="{FF2B5EF4-FFF2-40B4-BE49-F238E27FC236}">
                  <a16:creationId xmlns:a16="http://schemas.microsoft.com/office/drawing/2014/main" id="{744635CA-8D42-9A78-9FD8-208EBDD343C2}"/>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B6FA79B8-78B8-91AB-FE09-433028399DDD}"/>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mn-ea"/>
                  <a:cs typeface="+mn-cs"/>
                </a:rPr>
                <a:t>2013</a:t>
              </a:r>
            </a:p>
          </p:txBody>
        </p:sp>
        <p:sp>
          <p:nvSpPr>
            <p:cNvPr id="7" name="TextBox 6">
              <a:extLst>
                <a:ext uri="{FF2B5EF4-FFF2-40B4-BE49-F238E27FC236}">
                  <a16:creationId xmlns:a16="http://schemas.microsoft.com/office/drawing/2014/main" id="{36A4C958-ADE3-8711-02C1-BA34AAC0299F}"/>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F8287D28-744D-D826-242E-5F862ADF075E}"/>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B4A1B83C-47A2-71FC-311B-0295A7C0B84D}"/>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AD481E39-AA32-FD53-C6E1-3EF5CADFD6D9}"/>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effectLst/>
                  <a:uLnTx/>
                  <a:uFillTx/>
                  <a:latin typeface="Arial"/>
                  <a:ea typeface="+mn-ea"/>
                  <a:cs typeface="+mn-cs"/>
                </a:rPr>
                <a:t>2020</a:t>
              </a:r>
            </a:p>
          </p:txBody>
        </p:sp>
        <p:sp>
          <p:nvSpPr>
            <p:cNvPr id="20" name="TextBox 19">
              <a:extLst>
                <a:ext uri="{FF2B5EF4-FFF2-40B4-BE49-F238E27FC236}">
                  <a16:creationId xmlns:a16="http://schemas.microsoft.com/office/drawing/2014/main" id="{4354EB8B-46BF-A89B-5017-315325BE6F5A}"/>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9A2AD8F0-A03F-D0BD-9344-ED9534AFF34E}"/>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0E43C352-A7AB-62BB-19DA-A922CD2D934C}"/>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0" name="TextBox 9">
            <a:extLst>
              <a:ext uri="{FF2B5EF4-FFF2-40B4-BE49-F238E27FC236}">
                <a16:creationId xmlns:a16="http://schemas.microsoft.com/office/drawing/2014/main" id="{75F99CB6-274A-78AE-BD5F-E15CEC638335}"/>
              </a:ext>
            </a:extLst>
          </p:cNvPr>
          <p:cNvSpPr txBox="1"/>
          <p:nvPr/>
        </p:nvSpPr>
        <p:spPr>
          <a:xfrm>
            <a:off x="238125" y="234434"/>
            <a:ext cx="1033609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 PDR</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1871A0FF-9632-3D11-F237-8B1D160A0E4B}"/>
              </a:ext>
            </a:extLst>
          </p:cNvPr>
          <p:cNvSpPr txBox="1"/>
          <p:nvPr/>
        </p:nvSpPr>
        <p:spPr>
          <a:xfrm>
            <a:off x="2981325" y="4463660"/>
            <a:ext cx="8641080" cy="1569660"/>
          </a:xfrm>
          <a:prstGeom prst="rect">
            <a:avLst/>
          </a:prstGeom>
          <a:noFill/>
        </p:spPr>
        <p:txBody>
          <a:bodyPr wrap="square">
            <a:spAutoFit/>
          </a:bodyPr>
          <a:lstStyle/>
          <a:p>
            <a:r>
              <a:rPr lang="en-US" sz="2400"/>
              <a:t>Diabetic Retinopathy Clinical Research Network*. Randomized Clinical Trial Evaluating Intravitreal Ranibizumab or Saline for Vitreous Hemorrhage From Proliferative Diabetic Retinopathy. JAMA </a:t>
            </a:r>
            <a:r>
              <a:rPr lang="en-US" sz="2400" err="1"/>
              <a:t>Ophthalmol</a:t>
            </a:r>
            <a:r>
              <a:rPr lang="en-US" sz="2400"/>
              <a:t>. 2013;131(3):283–293.</a:t>
            </a:r>
          </a:p>
        </p:txBody>
      </p:sp>
    </p:spTree>
    <p:extLst>
      <p:ext uri="{BB962C8B-B14F-4D97-AF65-F5344CB8AC3E}">
        <p14:creationId xmlns:p14="http://schemas.microsoft.com/office/powerpoint/2010/main" val="42236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AE6E-DFC7-02EE-AEF0-A22887CEE316}"/>
              </a:ext>
            </a:extLst>
          </p:cNvPr>
          <p:cNvSpPr>
            <a:spLocks noGrp="1"/>
          </p:cNvSpPr>
          <p:nvPr>
            <p:ph type="title"/>
          </p:nvPr>
        </p:nvSpPr>
        <p:spPr/>
        <p:txBody>
          <a:bodyPr>
            <a:normAutofit/>
          </a:bodyPr>
          <a:lstStyle/>
          <a:p>
            <a:r>
              <a:rPr lang="en-US" sz="4000"/>
              <a:t>Study Rationale Protocol N </a:t>
            </a:r>
          </a:p>
        </p:txBody>
      </p:sp>
      <p:sp>
        <p:nvSpPr>
          <p:cNvPr id="3" name="Content Placeholder 2">
            <a:extLst>
              <a:ext uri="{FF2B5EF4-FFF2-40B4-BE49-F238E27FC236}">
                <a16:creationId xmlns:a16="http://schemas.microsoft.com/office/drawing/2014/main" id="{A413DD48-FF36-EA40-ADEF-0D0C975820FD}"/>
              </a:ext>
            </a:extLst>
          </p:cNvPr>
          <p:cNvSpPr>
            <a:spLocks noGrp="1"/>
          </p:cNvSpPr>
          <p:nvPr>
            <p:ph idx="1"/>
          </p:nvPr>
        </p:nvSpPr>
        <p:spPr/>
        <p:txBody>
          <a:bodyPr/>
          <a:lstStyle/>
          <a:p>
            <a:pPr>
              <a:buClr>
                <a:schemeClr val="accent2">
                  <a:lumMod val="60000"/>
                  <a:lumOff val="40000"/>
                </a:schemeClr>
              </a:buClr>
            </a:pPr>
            <a:r>
              <a:rPr lang="en-US"/>
              <a:t>Does intravitreal ranibizumab versus intravitreal saline facilitate clearing of vitreous hemorrhage?</a:t>
            </a:r>
          </a:p>
        </p:txBody>
      </p:sp>
    </p:spTree>
    <p:extLst>
      <p:ext uri="{BB962C8B-B14F-4D97-AF65-F5344CB8AC3E}">
        <p14:creationId xmlns:p14="http://schemas.microsoft.com/office/powerpoint/2010/main" val="103627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pPr>
              <a:defRPr/>
            </a:pPr>
            <a:r>
              <a:rPr lang="en-US" sz="4000"/>
              <a:t>Study Design Protocol N </a:t>
            </a:r>
          </a:p>
        </p:txBody>
      </p:sp>
      <p:sp>
        <p:nvSpPr>
          <p:cNvPr id="8" name="Text Box 14"/>
          <p:cNvSpPr txBox="1">
            <a:spLocks noChangeArrowheads="1"/>
          </p:cNvSpPr>
          <p:nvPr/>
        </p:nvSpPr>
        <p:spPr bwMode="auto">
          <a:xfrm>
            <a:off x="1804988" y="1447800"/>
            <a:ext cx="8539162" cy="3339376"/>
          </a:xfrm>
          <a:prstGeom prst="rect">
            <a:avLst/>
          </a:prstGeom>
          <a:solidFill>
            <a:srgbClr val="000000"/>
          </a:solidFill>
          <a:ln w="25400">
            <a:solidFill>
              <a:srgbClr val="FFFFFF"/>
            </a:solidFill>
            <a:miter lim="800000"/>
            <a:headEnd/>
            <a:tailEnd/>
          </a:ln>
        </p:spPr>
        <p:txBody>
          <a:bodyPr>
            <a:spAutoFit/>
          </a:bodyPr>
          <a:lstStyle/>
          <a:p>
            <a:pPr lvl="0">
              <a:buFont typeface="Wingdings" pitchFamily="2" charset="2"/>
              <a:buChar char="Ø"/>
            </a:pPr>
            <a:r>
              <a:rPr lang="en-US" sz="2500" b="1">
                <a:solidFill>
                  <a:srgbClr val="FFFF00"/>
                </a:solidFill>
                <a:latin typeface="Arial" pitchFamily="34" charset="0"/>
                <a:cs typeface="Arial" pitchFamily="34" charset="0"/>
              </a:rPr>
              <a:t>At least one eye that met all of the following criteria:</a:t>
            </a:r>
          </a:p>
          <a:p>
            <a:pPr lvl="0">
              <a:buFont typeface="Wingdings" pitchFamily="2" charset="2"/>
              <a:buChar char="Ø"/>
            </a:pPr>
            <a:endParaRPr lang="en-US" sz="1200" b="1">
              <a:solidFill>
                <a:srgbClr val="FFFF00"/>
              </a:solidFill>
              <a:latin typeface="Arial" pitchFamily="34" charset="0"/>
              <a:cs typeface="Arial" pitchFamily="34" charset="0"/>
            </a:endParaRPr>
          </a:p>
          <a:p>
            <a:pPr marL="365760" indent="-177800">
              <a:spcAft>
                <a:spcPts val="1200"/>
              </a:spcAft>
              <a:buFont typeface="Wingdings" pitchFamily="2" charset="2"/>
              <a:buChar char="§"/>
            </a:pPr>
            <a:r>
              <a:rPr lang="en-US" sz="2400" b="1">
                <a:latin typeface="Arial" pitchFamily="34" charset="0"/>
                <a:cs typeface="Arial" pitchFamily="34" charset="0"/>
              </a:rPr>
              <a:t>Vitreous hemorrhage causing vision impairment, presumed  to be from PDR, and precluding completion of PRP</a:t>
            </a:r>
          </a:p>
          <a:p>
            <a:pPr marL="365760" indent="-177800">
              <a:spcAft>
                <a:spcPts val="1200"/>
              </a:spcAft>
              <a:buFont typeface="Wingdings" pitchFamily="2" charset="2"/>
              <a:buChar char="§"/>
            </a:pPr>
            <a:r>
              <a:rPr lang="en-US" sz="2400" b="1">
                <a:latin typeface="Arial" pitchFamily="34" charset="0"/>
                <a:cs typeface="Arial" pitchFamily="34" charset="0"/>
              </a:rPr>
              <a:t>Immediate vitrectomy is not required</a:t>
            </a:r>
          </a:p>
          <a:p>
            <a:pPr marL="365760" indent="-177800">
              <a:spcAft>
                <a:spcPts val="1200"/>
              </a:spcAft>
              <a:buFont typeface="Wingdings" pitchFamily="2" charset="2"/>
              <a:buChar char="§"/>
            </a:pPr>
            <a:r>
              <a:rPr lang="en-US" sz="2400" b="1">
                <a:latin typeface="Arial" pitchFamily="34" charset="0"/>
                <a:cs typeface="Arial" pitchFamily="34" charset="0"/>
              </a:rPr>
              <a:t>Visual acuity is light perception or better</a:t>
            </a:r>
          </a:p>
          <a:p>
            <a:pPr marL="365760" indent="-177800">
              <a:spcAft>
                <a:spcPts val="1200"/>
              </a:spcAft>
              <a:buFont typeface="Wingdings" pitchFamily="2" charset="2"/>
              <a:buChar char="§"/>
            </a:pPr>
            <a:r>
              <a:rPr lang="en-US" sz="2400" b="1">
                <a:latin typeface="Arial" pitchFamily="34" charset="0"/>
                <a:cs typeface="Arial" pitchFamily="34" charset="0"/>
              </a:rPr>
              <a:t>No prior anti-VEGF treatment for VH  </a:t>
            </a:r>
          </a:p>
        </p:txBody>
      </p:sp>
      <p:sp>
        <p:nvSpPr>
          <p:cNvPr id="7177" name="Text Box 14"/>
          <p:cNvSpPr txBox="1">
            <a:spLocks noChangeArrowheads="1"/>
          </p:cNvSpPr>
          <p:nvPr/>
        </p:nvSpPr>
        <p:spPr bwMode="auto">
          <a:xfrm>
            <a:off x="2590800" y="914401"/>
            <a:ext cx="7162800" cy="461665"/>
          </a:xfrm>
          <a:prstGeom prst="rect">
            <a:avLst/>
          </a:prstGeom>
          <a:solidFill>
            <a:srgbClr val="000000"/>
          </a:solidFill>
          <a:ln w="25400">
            <a:solidFill>
              <a:srgbClr val="FFFFFF"/>
            </a:solidFill>
            <a:miter lim="800000"/>
            <a:headEnd/>
            <a:tailEnd/>
          </a:ln>
        </p:spPr>
        <p:txBody>
          <a:bodyPr wrap="square">
            <a:spAutoFit/>
          </a:bodyPr>
          <a:lstStyle/>
          <a:p>
            <a:pPr algn="ctr"/>
            <a:r>
              <a:rPr lang="en-US" sz="2400" b="1">
                <a:solidFill>
                  <a:srgbClr val="FFFF00"/>
                </a:solidFill>
                <a:latin typeface="Arial" pitchFamily="34" charset="0"/>
                <a:cs typeface="Arial" pitchFamily="34" charset="0"/>
              </a:rPr>
              <a:t>Randomized Multicenter Double Masked Trial</a:t>
            </a:r>
          </a:p>
        </p:txBody>
      </p:sp>
      <p:sp>
        <p:nvSpPr>
          <p:cNvPr id="20" name="TextBox 19"/>
          <p:cNvSpPr txBox="1"/>
          <p:nvPr/>
        </p:nvSpPr>
        <p:spPr>
          <a:xfrm>
            <a:off x="2286000" y="5334001"/>
            <a:ext cx="7696200" cy="1384995"/>
          </a:xfrm>
          <a:prstGeom prst="rect">
            <a:avLst/>
          </a:prstGeom>
          <a:ln w="12700">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a:solidFill>
                  <a:schemeClr val="bg2"/>
                </a:solidFill>
                <a:latin typeface="Arial" pitchFamily="34" charset="0"/>
                <a:cs typeface="Arial" pitchFamily="34" charset="0"/>
              </a:rPr>
              <a:t>Primary Outcome: </a:t>
            </a:r>
          </a:p>
          <a:p>
            <a:pPr algn="ctr"/>
            <a:r>
              <a:rPr lang="en-US" sz="2800" b="1">
                <a:solidFill>
                  <a:schemeClr val="bg2"/>
                </a:solidFill>
                <a:latin typeface="Arial" pitchFamily="34" charset="0"/>
                <a:cs typeface="Arial" pitchFamily="34" charset="0"/>
              </a:rPr>
              <a:t>Cumulative probability of vitrectomy by 16 weeks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a:xfrm>
            <a:off x="7734302" y="1967113"/>
            <a:ext cx="533400" cy="685800"/>
          </a:xfrm>
          <a:prstGeom prst="downArrow">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Down Arrow 4"/>
          <p:cNvSpPr/>
          <p:nvPr/>
        </p:nvSpPr>
        <p:spPr>
          <a:xfrm>
            <a:off x="3924300" y="1905001"/>
            <a:ext cx="533400" cy="685800"/>
          </a:xfrm>
          <a:prstGeom prst="downArrow">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981200" y="0"/>
            <a:ext cx="8229600" cy="1143000"/>
          </a:xfrm>
        </p:spPr>
        <p:txBody>
          <a:bodyPr>
            <a:normAutofit/>
          </a:bodyPr>
          <a:lstStyle/>
          <a:p>
            <a:pPr>
              <a:defRPr/>
            </a:pPr>
            <a:r>
              <a:rPr lang="en-US" sz="4000"/>
              <a:t>Study Enrollment Protocol N </a:t>
            </a:r>
          </a:p>
        </p:txBody>
      </p:sp>
      <p:sp>
        <p:nvSpPr>
          <p:cNvPr id="4" name="Rectangle 3"/>
          <p:cNvSpPr/>
          <p:nvPr/>
        </p:nvSpPr>
        <p:spPr>
          <a:xfrm>
            <a:off x="3771900" y="1213726"/>
            <a:ext cx="4648200" cy="8382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400" b="1">
                <a:solidFill>
                  <a:srgbClr val="FFFFFF"/>
                </a:solidFill>
                <a:latin typeface="Arial" pitchFamily="34" charset="0"/>
                <a:cs typeface="Arial" pitchFamily="34" charset="0"/>
              </a:rPr>
              <a:t>261 Eyes Randomized</a:t>
            </a:r>
          </a:p>
          <a:p>
            <a:pPr algn="ctr"/>
            <a:r>
              <a:rPr lang="en-US" sz="2400" b="1">
                <a:solidFill>
                  <a:srgbClr val="FFFFFF"/>
                </a:solidFill>
                <a:latin typeface="Arial" pitchFamily="34" charset="0"/>
                <a:cs typeface="Arial" pitchFamily="34" charset="0"/>
              </a:rPr>
              <a:t>(61 Sites)</a:t>
            </a:r>
          </a:p>
        </p:txBody>
      </p:sp>
      <p:sp>
        <p:nvSpPr>
          <p:cNvPr id="12" name="Rectangle 11"/>
          <p:cNvSpPr/>
          <p:nvPr/>
        </p:nvSpPr>
        <p:spPr>
          <a:xfrm>
            <a:off x="2324100" y="4526338"/>
            <a:ext cx="7543800" cy="13716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sz="2400" b="1">
              <a:solidFill>
                <a:srgbClr val="FFFFFF"/>
              </a:solidFill>
              <a:latin typeface="Arial" pitchFamily="34" charset="0"/>
              <a:cs typeface="Arial" pitchFamily="34" charset="0"/>
            </a:endParaRPr>
          </a:p>
          <a:p>
            <a:pPr algn="ctr"/>
            <a:r>
              <a:rPr lang="en-US" sz="2400" b="1">
                <a:solidFill>
                  <a:srgbClr val="FFFFFF"/>
                </a:solidFill>
                <a:latin typeface="Arial" pitchFamily="34" charset="0"/>
                <a:cs typeface="Arial" pitchFamily="34" charset="0"/>
              </a:rPr>
              <a:t>12 Week Visit Completion </a:t>
            </a:r>
          </a:p>
          <a:p>
            <a:pPr algn="ctr"/>
            <a:r>
              <a:rPr lang="en-US" sz="2400" b="1">
                <a:solidFill>
                  <a:srgbClr val="FFFFFF"/>
                </a:solidFill>
                <a:latin typeface="Arial" pitchFamily="34" charset="0"/>
                <a:cs typeface="Arial" pitchFamily="34" charset="0"/>
              </a:rPr>
              <a:t>95% Overall* </a:t>
            </a:r>
          </a:p>
          <a:p>
            <a:pPr algn="ctr"/>
            <a:r>
              <a:rPr lang="en-US" sz="2400" b="1">
                <a:solidFill>
                  <a:srgbClr val="FFFFFF"/>
                </a:solidFill>
                <a:latin typeface="Arial" pitchFamily="34" charset="0"/>
                <a:cs typeface="Arial" pitchFamily="34" charset="0"/>
              </a:rPr>
              <a:t>(96% Ranibizumab Injection; 95% Saline Injection)</a:t>
            </a:r>
          </a:p>
          <a:p>
            <a:pPr algn="ctr"/>
            <a:endParaRPr lang="en-US" sz="2400" b="1">
              <a:solidFill>
                <a:srgbClr val="FFFFFF"/>
              </a:solidFill>
              <a:latin typeface="Arial" pitchFamily="34" charset="0"/>
              <a:cs typeface="Arial" pitchFamily="34" charset="0"/>
            </a:endParaRPr>
          </a:p>
        </p:txBody>
      </p:sp>
      <p:sp>
        <p:nvSpPr>
          <p:cNvPr id="13" name="Down Arrow 12"/>
          <p:cNvSpPr/>
          <p:nvPr/>
        </p:nvSpPr>
        <p:spPr>
          <a:xfrm>
            <a:off x="3657600" y="3888073"/>
            <a:ext cx="533400" cy="685800"/>
          </a:xfrm>
          <a:prstGeom prst="downArrow">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Rectangle 11"/>
          <p:cNvSpPr>
            <a:spLocks noChangeArrowheads="1"/>
          </p:cNvSpPr>
          <p:nvPr/>
        </p:nvSpPr>
        <p:spPr bwMode="auto">
          <a:xfrm>
            <a:off x="2473290" y="2687745"/>
            <a:ext cx="3429000" cy="1200329"/>
          </a:xfrm>
          <a:prstGeom prst="rect">
            <a:avLst/>
          </a:prstGeom>
          <a:solidFill>
            <a:schemeClr val="tx2"/>
          </a:solidFill>
          <a:ln w="76200">
            <a:solidFill>
              <a:schemeClr val="tx2">
                <a:lumMod val="50000"/>
              </a:schemeClr>
            </a:solidFill>
            <a:headEnd/>
            <a:tailEnd/>
          </a:ln>
          <a:effectLst/>
          <a:scene3d>
            <a:camera prst="orthographicFront">
              <a:rot lat="0" lon="0" rev="0"/>
            </a:camera>
            <a:lightRig rig="balanced" dir="t">
              <a:rot lat="0" lon="0" rev="8700000"/>
            </a:lightRig>
          </a:scene3d>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400" b="1">
                <a:solidFill>
                  <a:schemeClr val="bg1"/>
                </a:solidFill>
                <a:latin typeface="Arial" pitchFamily="34" charset="0"/>
                <a:cs typeface="Arial" pitchFamily="34" charset="0"/>
              </a:rPr>
              <a:t>Intravitreal Injection of ranibizumab 0.5 mg</a:t>
            </a:r>
          </a:p>
          <a:p>
            <a:pPr lvl="0" algn="ctr"/>
            <a:r>
              <a:rPr lang="en-US" sz="2400" b="1">
                <a:solidFill>
                  <a:schemeClr val="bg1"/>
                </a:solidFill>
                <a:latin typeface="Arial" pitchFamily="34" charset="0"/>
                <a:cs typeface="Arial" pitchFamily="34" charset="0"/>
              </a:rPr>
              <a:t>N = 125</a:t>
            </a:r>
          </a:p>
        </p:txBody>
      </p:sp>
      <p:sp>
        <p:nvSpPr>
          <p:cNvPr id="16" name="Rectangle 11"/>
          <p:cNvSpPr>
            <a:spLocks noChangeArrowheads="1"/>
          </p:cNvSpPr>
          <p:nvPr/>
        </p:nvSpPr>
        <p:spPr bwMode="auto">
          <a:xfrm>
            <a:off x="6289712" y="2677708"/>
            <a:ext cx="3429000" cy="1200329"/>
          </a:xfrm>
          <a:prstGeom prst="rect">
            <a:avLst/>
          </a:prstGeom>
          <a:solidFill>
            <a:schemeClr val="accent5">
              <a:lumMod val="20000"/>
              <a:lumOff val="80000"/>
            </a:schemeClr>
          </a:solidFill>
          <a:ln w="57150">
            <a:solidFill>
              <a:srgbClr val="FF0000"/>
            </a:solidFill>
            <a:headEnd/>
            <a:tailEnd/>
          </a:ln>
          <a:effectLst/>
          <a:scene3d>
            <a:camera prst="orthographicFront">
              <a:rot lat="0" lon="0" rev="0"/>
            </a:camera>
            <a:lightRig rig="balanced" dir="t">
              <a:rot lat="0" lon="0" rev="8700000"/>
            </a:lightRig>
          </a:scene3d>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400" b="1">
                <a:solidFill>
                  <a:schemeClr val="bg2"/>
                </a:solidFill>
                <a:latin typeface="Arial" pitchFamily="34" charset="0"/>
                <a:cs typeface="Arial" pitchFamily="34" charset="0"/>
              </a:rPr>
              <a:t>Intravitreal Injection 0.9% sodium chloride</a:t>
            </a:r>
          </a:p>
          <a:p>
            <a:pPr lvl="0" algn="ctr"/>
            <a:r>
              <a:rPr lang="en-US" sz="2400" b="1">
                <a:solidFill>
                  <a:schemeClr val="bg2"/>
                </a:solidFill>
                <a:latin typeface="Arial" pitchFamily="34" charset="0"/>
                <a:cs typeface="Arial" pitchFamily="34" charset="0"/>
              </a:rPr>
              <a:t>N = 136</a:t>
            </a:r>
          </a:p>
        </p:txBody>
      </p:sp>
      <p:sp>
        <p:nvSpPr>
          <p:cNvPr id="17" name="TextBox 16"/>
          <p:cNvSpPr txBox="1"/>
          <p:nvPr/>
        </p:nvSpPr>
        <p:spPr>
          <a:xfrm>
            <a:off x="152400" y="6488668"/>
            <a:ext cx="8686800" cy="369332"/>
          </a:xfrm>
          <a:prstGeom prst="rect">
            <a:avLst/>
          </a:prstGeom>
          <a:noFill/>
        </p:spPr>
        <p:txBody>
          <a:bodyPr wrap="square" rtlCol="0">
            <a:spAutoFit/>
          </a:bodyPr>
          <a:lstStyle/>
          <a:p>
            <a:r>
              <a:rPr lang="en-US" b="1"/>
              <a:t>* One death occurred prior to the 12-week visit.  </a:t>
            </a:r>
          </a:p>
        </p:txBody>
      </p:sp>
      <p:sp>
        <p:nvSpPr>
          <p:cNvPr id="3" name="Down Arrow 12">
            <a:extLst>
              <a:ext uri="{FF2B5EF4-FFF2-40B4-BE49-F238E27FC236}">
                <a16:creationId xmlns:a16="http://schemas.microsoft.com/office/drawing/2014/main" id="{86E864C3-D19D-A7EA-58C7-2626AD9E1AE3}"/>
              </a:ext>
            </a:extLst>
          </p:cNvPr>
          <p:cNvSpPr/>
          <p:nvPr/>
        </p:nvSpPr>
        <p:spPr>
          <a:xfrm>
            <a:off x="8001002" y="3888073"/>
            <a:ext cx="533400" cy="685800"/>
          </a:xfrm>
          <a:prstGeom prst="downArrow">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1143000"/>
          </a:xfrm>
        </p:spPr>
        <p:txBody>
          <a:bodyPr>
            <a:noAutofit/>
          </a:bodyPr>
          <a:lstStyle/>
          <a:p>
            <a:pPr>
              <a:defRPr/>
            </a:pPr>
            <a:r>
              <a:rPr lang="en-US" sz="4000"/>
              <a:t>Protocol N Cumulative Probability of Vitrectomy by 16 Weeks </a:t>
            </a:r>
          </a:p>
        </p:txBody>
      </p:sp>
      <p:sp>
        <p:nvSpPr>
          <p:cNvPr id="3174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3"/>
          <p:cNvPicPr>
            <a:picLocks noChangeAspect="1" noChangeArrowheads="1"/>
          </p:cNvPicPr>
          <p:nvPr/>
        </p:nvPicPr>
        <p:blipFill>
          <a:blip r:embed="rId3" cstate="print"/>
          <a:srcRect/>
          <a:stretch>
            <a:fillRect/>
          </a:stretch>
        </p:blipFill>
        <p:spPr bwMode="auto">
          <a:xfrm>
            <a:off x="2362200" y="1600200"/>
            <a:ext cx="7620000" cy="4648200"/>
          </a:xfrm>
          <a:prstGeom prst="rect">
            <a:avLst/>
          </a:prstGeom>
          <a:noFill/>
          <a:ln w="9525">
            <a:noFill/>
            <a:miter lim="800000"/>
            <a:headEnd/>
            <a:tailEnd/>
          </a:ln>
        </p:spPr>
      </p:pic>
      <p:sp>
        <p:nvSpPr>
          <p:cNvPr id="3" name="Oval 2">
            <a:extLst>
              <a:ext uri="{FF2B5EF4-FFF2-40B4-BE49-F238E27FC236}">
                <a16:creationId xmlns:a16="http://schemas.microsoft.com/office/drawing/2014/main" id="{0C78953C-ED2E-FF2A-4676-FF63A653CEE7}"/>
              </a:ext>
            </a:extLst>
          </p:cNvPr>
          <p:cNvSpPr>
            <a:spLocks noChangeAspect="1"/>
          </p:cNvSpPr>
          <p:nvPr/>
        </p:nvSpPr>
        <p:spPr>
          <a:xfrm>
            <a:off x="8523278" y="4224550"/>
            <a:ext cx="508256" cy="508256"/>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ADCCDEE-CCE7-0180-6568-2E4CD23C352F}"/>
              </a:ext>
            </a:extLst>
          </p:cNvPr>
          <p:cNvSpPr>
            <a:spLocks noChangeAspect="1"/>
          </p:cNvSpPr>
          <p:nvPr/>
        </p:nvSpPr>
        <p:spPr>
          <a:xfrm>
            <a:off x="8536927" y="4743223"/>
            <a:ext cx="508255" cy="50825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D76E59-5FA4-0469-FAB7-930168A72680}"/>
              </a:ext>
            </a:extLst>
          </p:cNvPr>
          <p:cNvSpPr>
            <a:spLocks noChangeAspect="1"/>
          </p:cNvSpPr>
          <p:nvPr/>
        </p:nvSpPr>
        <p:spPr>
          <a:xfrm>
            <a:off x="6175862" y="2218702"/>
            <a:ext cx="764975" cy="76497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3400"/>
            <a:ext cx="12349537" cy="1143000"/>
          </a:xfrm>
        </p:spPr>
        <p:txBody>
          <a:bodyPr>
            <a:noAutofit/>
          </a:bodyPr>
          <a:lstStyle/>
          <a:p>
            <a:pPr>
              <a:defRPr/>
            </a:pPr>
            <a:r>
              <a:rPr lang="en-US" sz="4000"/>
              <a:t>Protocol N Cumulative Probability of “Complete” PRP (in absence of vitrectomy) by 16 Weeks</a:t>
            </a:r>
            <a:br>
              <a:rPr lang="en-US" sz="4000"/>
            </a:br>
            <a:endParaRPr lang="en-US" sz="4000"/>
          </a:p>
        </p:txBody>
      </p:sp>
      <p:pic>
        <p:nvPicPr>
          <p:cNvPr id="4" name="Picture 2"/>
          <p:cNvPicPr>
            <a:picLocks noChangeAspect="1" noChangeArrowheads="1"/>
          </p:cNvPicPr>
          <p:nvPr/>
        </p:nvPicPr>
        <p:blipFill>
          <a:blip r:embed="rId3" cstate="print"/>
          <a:srcRect/>
          <a:stretch>
            <a:fillRect/>
          </a:stretch>
        </p:blipFill>
        <p:spPr bwMode="auto">
          <a:xfrm>
            <a:off x="2362200" y="1600200"/>
            <a:ext cx="7543800" cy="4774432"/>
          </a:xfrm>
          <a:prstGeom prst="rect">
            <a:avLst/>
          </a:prstGeom>
          <a:noFill/>
          <a:ln w="9525">
            <a:noFill/>
            <a:miter lim="800000"/>
            <a:headEnd/>
            <a:tailEnd/>
          </a:ln>
        </p:spPr>
      </p:pic>
      <p:sp>
        <p:nvSpPr>
          <p:cNvPr id="3" name="Oval 2">
            <a:extLst>
              <a:ext uri="{FF2B5EF4-FFF2-40B4-BE49-F238E27FC236}">
                <a16:creationId xmlns:a16="http://schemas.microsoft.com/office/drawing/2014/main" id="{B3544B68-56A6-F461-7FC5-1867E425D5CC}"/>
              </a:ext>
            </a:extLst>
          </p:cNvPr>
          <p:cNvSpPr>
            <a:spLocks noChangeAspect="1"/>
          </p:cNvSpPr>
          <p:nvPr/>
        </p:nvSpPr>
        <p:spPr>
          <a:xfrm>
            <a:off x="8318562" y="2434482"/>
            <a:ext cx="644732" cy="644732"/>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F5CA316-913C-C6E7-52F0-9875CD552805}"/>
              </a:ext>
            </a:extLst>
          </p:cNvPr>
          <p:cNvSpPr>
            <a:spLocks noChangeAspect="1"/>
          </p:cNvSpPr>
          <p:nvPr/>
        </p:nvSpPr>
        <p:spPr>
          <a:xfrm>
            <a:off x="8304914" y="3678698"/>
            <a:ext cx="644732" cy="644732"/>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4D56CE-A624-F310-EF4C-ABED44DF8020}"/>
              </a:ext>
            </a:extLst>
          </p:cNvPr>
          <p:cNvSpPr>
            <a:spLocks noChangeAspect="1"/>
          </p:cNvSpPr>
          <p:nvPr/>
        </p:nvSpPr>
        <p:spPr>
          <a:xfrm>
            <a:off x="5602657" y="2245998"/>
            <a:ext cx="764975" cy="76497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229600" cy="1143000"/>
          </a:xfrm>
        </p:spPr>
        <p:txBody>
          <a:bodyPr>
            <a:noAutofit/>
          </a:bodyPr>
          <a:lstStyle/>
          <a:p>
            <a:r>
              <a:rPr lang="en-US" sz="4000"/>
              <a:t>Protocol N Retinal Detachments</a:t>
            </a:r>
            <a:br>
              <a:rPr lang="en-US" sz="4000"/>
            </a:br>
            <a:r>
              <a:rPr lang="en-US" sz="4000"/>
              <a:t> Prior to 16 weeks</a:t>
            </a:r>
          </a:p>
        </p:txBody>
      </p:sp>
      <p:graphicFrame>
        <p:nvGraphicFramePr>
          <p:cNvPr id="4" name="Content Placeholder 3"/>
          <p:cNvGraphicFramePr>
            <a:graphicFrameLocks noGrp="1"/>
          </p:cNvGraphicFramePr>
          <p:nvPr>
            <p:ph idx="1"/>
          </p:nvPr>
        </p:nvGraphicFramePr>
        <p:xfrm>
          <a:off x="1981200" y="1804827"/>
          <a:ext cx="8229600" cy="4114800"/>
        </p:xfrm>
        <a:graphic>
          <a:graphicData uri="http://schemas.openxmlformats.org/drawingml/2006/table">
            <a:tbl>
              <a:tblPr firstRow="1" bandRow="1">
                <a:tableStyleId>{93296810-A885-4BE3-A3E7-6D5BEEA58F35}</a:tableStyleId>
              </a:tblPr>
              <a:tblGrid>
                <a:gridCol w="4191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370840">
                <a:tc>
                  <a:txBody>
                    <a:bodyPr/>
                    <a:lstStyle/>
                    <a:p>
                      <a:endParaRPr lang="en-US" sz="2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2"/>
                          </a:solidFill>
                        </a:rPr>
                        <a:t>Ranibizumab Injection</a:t>
                      </a:r>
                    </a:p>
                    <a:p>
                      <a:pPr algn="ctr"/>
                      <a:r>
                        <a:rPr lang="en-US" sz="2400">
                          <a:solidFill>
                            <a:schemeClr val="tx2"/>
                          </a:solidFill>
                        </a:rPr>
                        <a:t>N = 125</a:t>
                      </a:r>
                      <a:endParaRPr lang="en-US" sz="2400">
                        <a:solidFill>
                          <a:schemeClr val="tx2"/>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400">
                          <a:solidFill>
                            <a:schemeClr val="accent5">
                              <a:lumMod val="40000"/>
                              <a:lumOff val="60000"/>
                            </a:schemeClr>
                          </a:solidFill>
                        </a:rPr>
                        <a:t>Saline Injection</a:t>
                      </a:r>
                    </a:p>
                    <a:p>
                      <a:pPr algn="ctr"/>
                      <a:r>
                        <a:rPr lang="en-US" sz="2400">
                          <a:solidFill>
                            <a:schemeClr val="accent5">
                              <a:lumMod val="40000"/>
                              <a:lumOff val="60000"/>
                            </a:schemeClr>
                          </a:solidFill>
                        </a:rPr>
                        <a:t>N = 136</a:t>
                      </a:r>
                      <a:endParaRPr lang="en-US" sz="2400">
                        <a:solidFill>
                          <a:schemeClr val="accent5">
                            <a:lumMod val="40000"/>
                            <a:lumOff val="60000"/>
                          </a:schemeClr>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400" b="1">
                          <a:solidFill>
                            <a:srgbClr val="FFFFFF"/>
                          </a:solidFill>
                        </a:rPr>
                        <a:t>Traction retinal detachment </a:t>
                      </a:r>
                      <a:r>
                        <a:rPr lang="en-US" sz="2400" b="1" baseline="0">
                          <a:solidFill>
                            <a:srgbClr val="FFFFFF"/>
                          </a:solidFill>
                        </a:rPr>
                        <a:t> only</a:t>
                      </a:r>
                      <a:endParaRPr lang="en-US" sz="2400" b="1">
                        <a:solidFill>
                          <a:srgbClr val="FFFFFF"/>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2400" b="1">
                          <a:solidFill>
                            <a:schemeClr val="tx1"/>
                          </a:solidFill>
                        </a:rPr>
                        <a:t>8 (6%)</a:t>
                      </a:r>
                      <a:endParaRPr lang="en-US" sz="2400" b="1">
                        <a:solidFill>
                          <a:schemeClr val="tx1"/>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9 (7%)</a:t>
                      </a:r>
                      <a:endParaRPr lang="en-US" sz="2400" b="1">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r h="370840">
                <a:tc>
                  <a:txBody>
                    <a:bodyPr/>
                    <a:lstStyle/>
                    <a:p>
                      <a:r>
                        <a:rPr lang="en-US" sz="2400" b="1" baseline="0">
                          <a:solidFill>
                            <a:srgbClr val="FFFFFF"/>
                          </a:solidFill>
                        </a:rPr>
                        <a:t>Rhegmatogenous retinal detachment only</a:t>
                      </a:r>
                      <a:endParaRPr lang="en-US" sz="2400" b="1">
                        <a:solidFill>
                          <a:srgbClr val="FFFFFF"/>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1 (&lt;1%)</a:t>
                      </a:r>
                      <a:endParaRPr lang="en-US" sz="2400" b="1">
                        <a:solidFill>
                          <a:schemeClr val="tx1"/>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2 (2%)</a:t>
                      </a:r>
                      <a:endParaRPr lang="en-US" sz="2400" b="1">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FFFFFF"/>
                          </a:solidFill>
                        </a:rPr>
                        <a:t>Combined retinal detachment</a:t>
                      </a:r>
                      <a:endParaRPr lang="en-US" sz="2400" b="1">
                        <a:solidFill>
                          <a:srgbClr val="FFFFFF"/>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1 (&lt;1%)</a:t>
                      </a:r>
                      <a:endParaRPr lang="en-US" sz="2400" b="1">
                        <a:solidFill>
                          <a:schemeClr val="tx1"/>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0</a:t>
                      </a:r>
                      <a:endParaRPr lang="en-US" sz="2400" b="1">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FFFFFF"/>
                          </a:solidFill>
                        </a:rPr>
                        <a:t>Any</a:t>
                      </a:r>
                      <a:r>
                        <a:rPr lang="en-US" sz="2400" b="1" baseline="0">
                          <a:solidFill>
                            <a:srgbClr val="FFFFFF"/>
                          </a:solidFill>
                        </a:rPr>
                        <a:t> Retinal Detachment</a:t>
                      </a:r>
                      <a:endParaRPr lang="en-US" sz="2400" b="1">
                        <a:solidFill>
                          <a:srgbClr val="FFFFFF"/>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10 (8%)</a:t>
                      </a:r>
                      <a:endParaRPr lang="en-US" sz="2400" b="1">
                        <a:solidFill>
                          <a:schemeClr val="tx1"/>
                        </a:solidFill>
                        <a:latin typeface="Arial" pitchFamily="34" charset="0"/>
                        <a:cs typeface="Arial" pitchFamily="34" charset="0"/>
                      </a:endParaRPr>
                    </a:p>
                  </a:txBody>
                  <a:tcPr>
                    <a:solidFill>
                      <a:schemeClr val="bg1"/>
                    </a:solidFill>
                  </a:tcPr>
                </a:tc>
                <a:tc>
                  <a:txBody>
                    <a:bodyPr/>
                    <a:lstStyle/>
                    <a:p>
                      <a:pPr algn="ctr"/>
                      <a:r>
                        <a:rPr lang="en-US" sz="2400" b="1">
                          <a:solidFill>
                            <a:schemeClr val="tx1"/>
                          </a:solidFill>
                        </a:rPr>
                        <a:t>11 (8%)</a:t>
                      </a:r>
                      <a:endParaRPr lang="en-US" sz="2400" b="1">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3" name="Oval 2">
            <a:extLst>
              <a:ext uri="{FF2B5EF4-FFF2-40B4-BE49-F238E27FC236}">
                <a16:creationId xmlns:a16="http://schemas.microsoft.com/office/drawing/2014/main" id="{03DADF44-6413-368F-E89B-3DAF01992715}"/>
              </a:ext>
            </a:extLst>
          </p:cNvPr>
          <p:cNvSpPr>
            <a:spLocks noChangeAspect="1"/>
          </p:cNvSpPr>
          <p:nvPr/>
        </p:nvSpPr>
        <p:spPr>
          <a:xfrm>
            <a:off x="7100844" y="5269380"/>
            <a:ext cx="852734" cy="85273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997D7B-EAE3-2248-19EF-8810FBECCE7E}"/>
              </a:ext>
            </a:extLst>
          </p:cNvPr>
          <p:cNvSpPr>
            <a:spLocks noChangeAspect="1"/>
          </p:cNvSpPr>
          <p:nvPr/>
        </p:nvSpPr>
        <p:spPr>
          <a:xfrm>
            <a:off x="9138062" y="5269380"/>
            <a:ext cx="852734" cy="852734"/>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a:t>Collaborative Network</a:t>
            </a:r>
          </a:p>
        </p:txBody>
      </p:sp>
      <p:graphicFrame>
        <p:nvGraphicFramePr>
          <p:cNvPr id="4" name="Diagram 3">
            <a:extLst>
              <a:ext uri="{FF2B5EF4-FFF2-40B4-BE49-F238E27FC236}">
                <a16:creationId xmlns:a16="http://schemas.microsoft.com/office/drawing/2014/main" id="{8CA1C4DF-2079-49E2-8752-3CC719488FB7}"/>
              </a:ext>
            </a:extLst>
          </p:cNvPr>
          <p:cNvGraphicFramePr/>
          <p:nvPr/>
        </p:nvGraphicFramePr>
        <p:xfrm>
          <a:off x="609600" y="1145482"/>
          <a:ext cx="109728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1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143000"/>
          </a:xfrm>
        </p:spPr>
        <p:txBody>
          <a:bodyPr>
            <a:normAutofit/>
          </a:bodyPr>
          <a:lstStyle/>
          <a:p>
            <a:r>
              <a:rPr lang="en-US" sz="4000"/>
              <a:t>Protocol N Key Take Aways</a:t>
            </a:r>
          </a:p>
        </p:txBody>
      </p:sp>
      <p:sp>
        <p:nvSpPr>
          <p:cNvPr id="3" name="Content Placeholder 2"/>
          <p:cNvSpPr>
            <a:spLocks noGrp="1"/>
          </p:cNvSpPr>
          <p:nvPr>
            <p:ph idx="1"/>
          </p:nvPr>
        </p:nvSpPr>
        <p:spPr>
          <a:xfrm>
            <a:off x="801383" y="1447801"/>
            <a:ext cx="10500189" cy="4754563"/>
          </a:xfrm>
        </p:spPr>
        <p:txBody>
          <a:bodyPr>
            <a:normAutofit fontScale="92500"/>
          </a:bodyPr>
          <a:lstStyle/>
          <a:p>
            <a:r>
              <a:rPr lang="en-US"/>
              <a:t>As a result of having substantially overestimated the control group rate when estimating sample size, the study may not have been sufficiently powered to detect a treatment group difference.</a:t>
            </a:r>
          </a:p>
          <a:p>
            <a:r>
              <a:rPr lang="en-US"/>
              <a:t>This study suggests little likelihood of a clinically important difference between ranibizumab and saline on the rate of vitrectomy by 16 weeks in eyes with VH from PDR</a:t>
            </a:r>
          </a:p>
          <a:p>
            <a:r>
              <a:rPr lang="en-US"/>
              <a:t>At 16 weeks, 8% of each group experienced a retinal detachment</a:t>
            </a:r>
          </a:p>
          <a:p>
            <a:pPr>
              <a:buNone/>
            </a:pPr>
            <a:endParaRPr lang="en-US"/>
          </a:p>
          <a:p>
            <a:pPr>
              <a:buNone/>
            </a:pPr>
            <a:endParaRPr lang="en-US">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AB </a:t>
            </a:r>
          </a:p>
        </p:txBody>
      </p:sp>
      <p:grpSp>
        <p:nvGrpSpPr>
          <p:cNvPr id="2" name="Group 1">
            <a:extLst>
              <a:ext uri="{FF2B5EF4-FFF2-40B4-BE49-F238E27FC236}">
                <a16:creationId xmlns:a16="http://schemas.microsoft.com/office/drawing/2014/main" id="{F28D7090-0813-8DCC-8CF5-6F92A467491E}"/>
              </a:ext>
            </a:extLst>
          </p:cNvPr>
          <p:cNvGrpSpPr/>
          <p:nvPr/>
        </p:nvGrpSpPr>
        <p:grpSpPr>
          <a:xfrm>
            <a:off x="-8428345" y="2679413"/>
            <a:ext cx="15144851" cy="593698"/>
            <a:chOff x="1886725" y="2679413"/>
            <a:chExt cx="15144851" cy="593698"/>
          </a:xfrm>
        </p:grpSpPr>
        <p:sp>
          <p:nvSpPr>
            <p:cNvPr id="3" name="TextBox 2">
              <a:extLst>
                <a:ext uri="{FF2B5EF4-FFF2-40B4-BE49-F238E27FC236}">
                  <a16:creationId xmlns:a16="http://schemas.microsoft.com/office/drawing/2014/main" id="{FABDB292-290E-53FE-4DBE-87AD95AC704E}"/>
                </a:ext>
              </a:extLst>
            </p:cNvPr>
            <p:cNvSpPr txBox="1"/>
            <p:nvPr/>
          </p:nvSpPr>
          <p:spPr>
            <a:xfrm>
              <a:off x="188672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2008</a:t>
              </a:r>
            </a:p>
          </p:txBody>
        </p:sp>
        <p:sp>
          <p:nvSpPr>
            <p:cNvPr id="5" name="TextBox 4">
              <a:extLst>
                <a:ext uri="{FF2B5EF4-FFF2-40B4-BE49-F238E27FC236}">
                  <a16:creationId xmlns:a16="http://schemas.microsoft.com/office/drawing/2014/main" id="{DE69779B-DB92-7993-A798-3C33C8B5F1CA}"/>
                </a:ext>
              </a:extLst>
            </p:cNvPr>
            <p:cNvSpPr txBox="1"/>
            <p:nvPr/>
          </p:nvSpPr>
          <p:spPr>
            <a:xfrm>
              <a:off x="3796277" y="2688336"/>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2010</a:t>
              </a:r>
            </a:p>
          </p:txBody>
        </p:sp>
        <p:sp>
          <p:nvSpPr>
            <p:cNvPr id="7" name="TextBox 6">
              <a:extLst>
                <a:ext uri="{FF2B5EF4-FFF2-40B4-BE49-F238E27FC236}">
                  <a16:creationId xmlns:a16="http://schemas.microsoft.com/office/drawing/2014/main" id="{2512040C-B8AA-7B70-55B1-25550D17F2EE}"/>
                </a:ext>
              </a:extLst>
            </p:cNvPr>
            <p:cNvSpPr txBox="1"/>
            <p:nvPr/>
          </p:nvSpPr>
          <p:spPr>
            <a:xfrm>
              <a:off x="570582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2015</a:t>
              </a:r>
            </a:p>
          </p:txBody>
        </p:sp>
        <p:sp>
          <p:nvSpPr>
            <p:cNvPr id="15" name="TextBox 14">
              <a:extLst>
                <a:ext uri="{FF2B5EF4-FFF2-40B4-BE49-F238E27FC236}">
                  <a16:creationId xmlns:a16="http://schemas.microsoft.com/office/drawing/2014/main" id="{944536B7-7AB0-643A-4245-A289885F7677}"/>
                </a:ext>
              </a:extLst>
            </p:cNvPr>
            <p:cNvSpPr txBox="1"/>
            <p:nvPr/>
          </p:nvSpPr>
          <p:spPr>
            <a:xfrm>
              <a:off x="9524933"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2019</a:t>
              </a:r>
            </a:p>
          </p:txBody>
        </p:sp>
        <p:sp>
          <p:nvSpPr>
            <p:cNvPr id="16" name="TextBox 15">
              <a:extLst>
                <a:ext uri="{FF2B5EF4-FFF2-40B4-BE49-F238E27FC236}">
                  <a16:creationId xmlns:a16="http://schemas.microsoft.com/office/drawing/2014/main" id="{1452EEB7-FBF1-913F-137E-3AC46D5932BC}"/>
                </a:ext>
              </a:extLst>
            </p:cNvPr>
            <p:cNvSpPr txBox="1"/>
            <p:nvPr/>
          </p:nvSpPr>
          <p:spPr>
            <a:xfrm>
              <a:off x="7615381"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2018</a:t>
              </a:r>
            </a:p>
          </p:txBody>
        </p:sp>
        <p:sp>
          <p:nvSpPr>
            <p:cNvPr id="18" name="TextBox 17">
              <a:extLst>
                <a:ext uri="{FF2B5EF4-FFF2-40B4-BE49-F238E27FC236}">
                  <a16:creationId xmlns:a16="http://schemas.microsoft.com/office/drawing/2014/main" id="{268563EB-2C5D-43F7-1F71-D142D6EA03B7}"/>
                </a:ext>
              </a:extLst>
            </p:cNvPr>
            <p:cNvSpPr txBox="1"/>
            <p:nvPr/>
          </p:nvSpPr>
          <p:spPr>
            <a:xfrm>
              <a:off x="11434485"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2020</a:t>
              </a:r>
            </a:p>
          </p:txBody>
        </p:sp>
        <p:sp>
          <p:nvSpPr>
            <p:cNvPr id="20" name="TextBox 19">
              <a:extLst>
                <a:ext uri="{FF2B5EF4-FFF2-40B4-BE49-F238E27FC236}">
                  <a16:creationId xmlns:a16="http://schemas.microsoft.com/office/drawing/2014/main" id="{60B5800E-D97E-8C08-1FD9-E3796EDC666F}"/>
                </a:ext>
              </a:extLst>
            </p:cNvPr>
            <p:cNvSpPr txBox="1"/>
            <p:nvPr/>
          </p:nvSpPr>
          <p:spPr>
            <a:xfrm>
              <a:off x="12934422"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2021</a:t>
              </a:r>
            </a:p>
          </p:txBody>
        </p:sp>
        <p:sp>
          <p:nvSpPr>
            <p:cNvPr id="21" name="TextBox 20">
              <a:extLst>
                <a:ext uri="{FF2B5EF4-FFF2-40B4-BE49-F238E27FC236}">
                  <a16:creationId xmlns:a16="http://schemas.microsoft.com/office/drawing/2014/main" id="{E4DBB8E7-BB20-3952-EEA6-3F8721D25B11}"/>
                </a:ext>
              </a:extLst>
            </p:cNvPr>
            <p:cNvSpPr txBox="1"/>
            <p:nvPr/>
          </p:nvSpPr>
          <p:spPr>
            <a:xfrm>
              <a:off x="14434359"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2022</a:t>
              </a:r>
            </a:p>
          </p:txBody>
        </p:sp>
        <p:sp>
          <p:nvSpPr>
            <p:cNvPr id="24" name="TextBox 23">
              <a:extLst>
                <a:ext uri="{FF2B5EF4-FFF2-40B4-BE49-F238E27FC236}">
                  <a16:creationId xmlns:a16="http://schemas.microsoft.com/office/drawing/2014/main" id="{9A54FB85-F0A0-7DC8-D01B-FBD7D551CD67}"/>
                </a:ext>
              </a:extLst>
            </p:cNvPr>
            <p:cNvSpPr txBox="1"/>
            <p:nvPr/>
          </p:nvSpPr>
          <p:spPr>
            <a:xfrm>
              <a:off x="15934296"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2023</a:t>
              </a:r>
            </a:p>
          </p:txBody>
        </p:sp>
      </p:grpSp>
      <p:sp>
        <p:nvSpPr>
          <p:cNvPr id="10" name="TextBox 9">
            <a:extLst>
              <a:ext uri="{FF2B5EF4-FFF2-40B4-BE49-F238E27FC236}">
                <a16:creationId xmlns:a16="http://schemas.microsoft.com/office/drawing/2014/main" id="{E20530EB-0E4E-06FC-0039-7D8A90840A79}"/>
              </a:ext>
            </a:extLst>
          </p:cNvPr>
          <p:cNvSpPr txBox="1"/>
          <p:nvPr/>
        </p:nvSpPr>
        <p:spPr>
          <a:xfrm>
            <a:off x="238125" y="234434"/>
            <a:ext cx="1033609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 PDR</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01F92B23-3DC6-C006-C1F2-A45891B2021E}"/>
              </a:ext>
            </a:extLst>
          </p:cNvPr>
          <p:cNvSpPr txBox="1"/>
          <p:nvPr/>
        </p:nvSpPr>
        <p:spPr>
          <a:xfrm>
            <a:off x="3167992" y="4178587"/>
            <a:ext cx="8641080" cy="2308324"/>
          </a:xfrm>
          <a:prstGeom prst="rect">
            <a:avLst/>
          </a:prstGeom>
          <a:noFill/>
        </p:spPr>
        <p:txBody>
          <a:bodyPr wrap="square">
            <a:spAutoFit/>
          </a:bodyPr>
          <a:lstStyle/>
          <a:p>
            <a:r>
              <a:rPr lang="en-US" sz="2400" b="0" i="0">
                <a:effectLst/>
                <a:latin typeface="Antic"/>
              </a:rPr>
              <a:t>Antoszyk AN, Glassman AR, Beaulieu WT, Jampol LM, Jhaveri CD, Punjabi OS, </a:t>
            </a:r>
            <a:r>
              <a:rPr lang="en-US" sz="2400" b="0" i="0" err="1">
                <a:effectLst/>
                <a:latin typeface="Antic"/>
              </a:rPr>
              <a:t>Salehi-had</a:t>
            </a:r>
            <a:r>
              <a:rPr lang="en-US" sz="2400" b="0" i="0">
                <a:effectLst/>
                <a:latin typeface="Antic"/>
              </a:rPr>
              <a:t> H, Wells JA 3RD, Maguire MG, Stockdale CR, Martin DF, Sun JK. </a:t>
            </a:r>
            <a:r>
              <a:rPr lang="en-US" sz="2400" b="1" i="0">
                <a:effectLst/>
                <a:latin typeface="Antic"/>
              </a:rPr>
              <a:t>Effect of </a:t>
            </a:r>
            <a:r>
              <a:rPr lang="en-US" sz="2400" b="1" i="0" err="1">
                <a:effectLst/>
                <a:latin typeface="Antic"/>
              </a:rPr>
              <a:t>intravitreous</a:t>
            </a:r>
            <a:r>
              <a:rPr lang="en-US" sz="2400" b="1" i="0">
                <a:effectLst/>
                <a:latin typeface="Antic"/>
              </a:rPr>
              <a:t> aflibercept vs vitrectomy with panretinal photocoagulation on visual acuity in patients with vitreous hemorrhage from proliferative diabetic retinopathy: A randomized clinical trial. </a:t>
            </a:r>
            <a:r>
              <a:rPr lang="en-US" sz="2400" b="0" i="0">
                <a:effectLst/>
                <a:latin typeface="Antic"/>
              </a:rPr>
              <a:t>JAMA. 2020; 324(23):2383-2395</a:t>
            </a:r>
            <a:endParaRPr lang="en-US" sz="2400"/>
          </a:p>
        </p:txBody>
      </p:sp>
    </p:spTree>
    <p:extLst>
      <p:ext uri="{BB962C8B-B14F-4D97-AF65-F5344CB8AC3E}">
        <p14:creationId xmlns:p14="http://schemas.microsoft.com/office/powerpoint/2010/main" val="59605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a:off x="4337527" y="4317374"/>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ight Arrow 6"/>
          <p:cNvSpPr/>
          <p:nvPr/>
        </p:nvSpPr>
        <p:spPr>
          <a:xfrm>
            <a:off x="7945460" y="3154382"/>
            <a:ext cx="1060030" cy="1058987"/>
          </a:xfrm>
          <a:prstGeom prst="rightArrow">
            <a:avLst>
              <a:gd name="adj1" fmla="val 50000"/>
              <a:gd name="adj2" fmla="val 37989"/>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410" name="Title 1"/>
          <p:cNvSpPr>
            <a:spLocks noGrp="1"/>
          </p:cNvSpPr>
          <p:nvPr>
            <p:ph type="title"/>
          </p:nvPr>
        </p:nvSpPr>
        <p:spPr>
          <a:xfrm>
            <a:off x="0" y="623278"/>
            <a:ext cx="12192000" cy="1143000"/>
          </a:xfrm>
        </p:spPr>
        <p:txBody>
          <a:bodyPr>
            <a:noAutofit/>
          </a:bodyPr>
          <a:lstStyle/>
          <a:p>
            <a:pPr>
              <a:defRPr/>
            </a:pPr>
            <a:r>
              <a:rPr lang="en-US" sz="4000"/>
              <a:t>Study Design Protocol AB</a:t>
            </a:r>
            <a:br>
              <a:rPr lang="en-US" sz="4000"/>
            </a:br>
            <a:r>
              <a:rPr lang="en-US" sz="4000"/>
              <a:t>Randomized Multicenter Clinical Trial </a:t>
            </a:r>
            <a:br>
              <a:rPr lang="en-US" sz="4000"/>
            </a:br>
            <a:r>
              <a:rPr lang="en-US" sz="2800"/>
              <a:t>(N = 39 Sites) </a:t>
            </a:r>
            <a:br>
              <a:rPr lang="en-US" sz="2800"/>
            </a:br>
            <a:endParaRPr lang="en-US" sz="4000"/>
          </a:p>
        </p:txBody>
      </p:sp>
      <p:sp>
        <p:nvSpPr>
          <p:cNvPr id="2" name="Rectangle 1"/>
          <p:cNvSpPr/>
          <p:nvPr/>
        </p:nvSpPr>
        <p:spPr>
          <a:xfrm>
            <a:off x="9031846" y="1595819"/>
            <a:ext cx="2836508" cy="4559009"/>
          </a:xfrm>
          <a:prstGeom prst="rect">
            <a:avLst/>
          </a:prstGeom>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Outcomes</a:t>
            </a:r>
          </a:p>
          <a:p>
            <a:pPr algn="ctr"/>
            <a:endParaRPr lang="en-US" sz="1400" b="1">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Primary </a:t>
            </a:r>
          </a:p>
          <a:p>
            <a:pPr algn="ctr"/>
            <a:r>
              <a:rPr lang="en-US" sz="2400">
                <a:latin typeface="Arial" panose="020B0604020202020204" pitchFamily="34" charset="0"/>
                <a:cs typeface="Arial" panose="020B0604020202020204" pitchFamily="34" charset="0"/>
              </a:rPr>
              <a:t>Average VA Over 24 Weeks </a:t>
            </a:r>
            <a:br>
              <a:rPr lang="en-US" sz="24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(Area Under the Curve)</a:t>
            </a:r>
          </a:p>
          <a:p>
            <a:pPr algn="ctr"/>
            <a:endParaRPr lang="en-US">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Secondary</a:t>
            </a:r>
            <a:endParaRPr lang="en-US" sz="28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Treatment With Vitrectomy or Aflibercept During Follow-up</a:t>
            </a:r>
          </a:p>
          <a:p>
            <a:pPr algn="ctr"/>
            <a:endParaRPr lang="en-US" sz="1600">
              <a:latin typeface="Arial" panose="020B0604020202020204" pitchFamily="34" charset="0"/>
              <a:cs typeface="Arial" panose="020B0604020202020204" pitchFamily="34" charset="0"/>
            </a:endParaRPr>
          </a:p>
        </p:txBody>
      </p:sp>
      <p:sp>
        <p:nvSpPr>
          <p:cNvPr id="12" name="Right Arrow 11"/>
          <p:cNvSpPr/>
          <p:nvPr/>
        </p:nvSpPr>
        <p:spPr>
          <a:xfrm>
            <a:off x="4337527" y="2364693"/>
            <a:ext cx="901322" cy="685800"/>
          </a:xfrm>
          <a:prstGeom prst="rightArrow">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 Box 14"/>
          <p:cNvSpPr txBox="1">
            <a:spLocks noChangeArrowheads="1"/>
          </p:cNvSpPr>
          <p:nvPr/>
        </p:nvSpPr>
        <p:spPr bwMode="auto">
          <a:xfrm>
            <a:off x="272251" y="1828609"/>
            <a:ext cx="4184687" cy="4093428"/>
          </a:xfrm>
          <a:prstGeom prst="rect">
            <a:avLst/>
          </a:prstGeom>
          <a:solidFill>
            <a:srgbClr val="000000"/>
          </a:solidFill>
          <a:ln w="25400">
            <a:solidFill>
              <a:schemeClr val="bg1"/>
            </a:solidFill>
            <a:miter lim="800000"/>
            <a:headEnd/>
            <a:tailEnd/>
          </a:ln>
        </p:spPr>
        <p:txBody>
          <a:bodyPr wrap="square">
            <a:spAutoFit/>
          </a:bodyPr>
          <a:lstStyle/>
          <a:p>
            <a:pPr marL="342900" indent="-342900" eaLnBrk="1" hangingPunct="1">
              <a:spcBef>
                <a:spcPts val="600"/>
              </a:spcBef>
              <a:buFont typeface="Wingdings" panose="05000000000000000000" pitchFamily="2" charset="2"/>
              <a:buChar char="§"/>
              <a:defRPr/>
            </a:pPr>
            <a:r>
              <a:rPr lang="en-US" altLang="en-US" sz="2500" b="1">
                <a:solidFill>
                  <a:srgbClr val="FFFFFF"/>
                </a:solidFill>
                <a:ea typeface="+mn-ea"/>
                <a:cs typeface="Arial" panose="020B0604020202020204" pitchFamily="34" charset="0"/>
              </a:rPr>
              <a:t>205 adults with type 1 or 2 diabetes</a:t>
            </a:r>
          </a:p>
          <a:p>
            <a:pPr marL="342900" indent="-342900" eaLnBrk="1" hangingPunct="1">
              <a:spcBef>
                <a:spcPts val="600"/>
              </a:spcBef>
              <a:buFont typeface="Wingdings" panose="05000000000000000000" pitchFamily="2" charset="2"/>
              <a:buChar char="§"/>
              <a:defRPr/>
            </a:pPr>
            <a:r>
              <a:rPr lang="en-US" altLang="en-US" sz="2500" b="1">
                <a:solidFill>
                  <a:srgbClr val="FFFFFF"/>
                </a:solidFill>
                <a:ea typeface="+mn-ea"/>
                <a:cs typeface="Arial" panose="020B0604020202020204" pitchFamily="34" charset="0"/>
              </a:rPr>
              <a:t>One study eye with v</a:t>
            </a:r>
            <a:r>
              <a:rPr lang="en-US" sz="2500" b="1">
                <a:solidFill>
                  <a:srgbClr val="FFFFFF"/>
                </a:solidFill>
                <a:ea typeface="+mn-ea"/>
                <a:cs typeface="Arial" panose="020B0604020202020204" pitchFamily="34" charset="0"/>
              </a:rPr>
              <a:t>itreous hemorrhage from PDR</a:t>
            </a:r>
          </a:p>
          <a:p>
            <a:pPr lvl="2" indent="-457200">
              <a:spcAft>
                <a:spcPts val="600"/>
              </a:spcAft>
              <a:buClr>
                <a:schemeClr val="accent4"/>
              </a:buClr>
              <a:buFont typeface="+mj-lt"/>
              <a:buAutoNum type="arabicPeriod"/>
              <a:defRPr/>
            </a:pPr>
            <a:r>
              <a:rPr lang="en-US" sz="2500" b="1">
                <a:solidFill>
                  <a:srgbClr val="FFFFFF"/>
                </a:solidFill>
                <a:ea typeface="+mn-ea"/>
                <a:cs typeface="Arial" panose="020B0604020202020204" pitchFamily="34" charset="0"/>
              </a:rPr>
              <a:t>Causing vision impairment (20/32 or worse)</a:t>
            </a:r>
          </a:p>
          <a:p>
            <a:pPr lvl="2" indent="-457200">
              <a:spcAft>
                <a:spcPts val="600"/>
              </a:spcAft>
              <a:buClr>
                <a:schemeClr val="accent4"/>
              </a:buClr>
              <a:buFont typeface="+mj-lt"/>
              <a:buAutoNum type="arabicPeriod"/>
              <a:defRPr/>
            </a:pPr>
            <a:r>
              <a:rPr lang="en-US" sz="2500" b="1">
                <a:solidFill>
                  <a:srgbClr val="FFFFFF"/>
                </a:solidFill>
                <a:cs typeface="Arial" pitchFamily="34" charset="0"/>
              </a:rPr>
              <a:t>Requiring intervention</a:t>
            </a:r>
          </a:p>
        </p:txBody>
      </p:sp>
      <p:sp>
        <p:nvSpPr>
          <p:cNvPr id="18" name="Text Box 3"/>
          <p:cNvSpPr txBox="1">
            <a:spLocks noChangeArrowheads="1"/>
          </p:cNvSpPr>
          <p:nvPr/>
        </p:nvSpPr>
        <p:spPr bwMode="auto">
          <a:xfrm>
            <a:off x="5230395" y="1991276"/>
            <a:ext cx="2865800" cy="1437724"/>
          </a:xfrm>
          <a:prstGeom prst="rect">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2 mg Aflibercept</a:t>
            </a:r>
          </a:p>
          <a:p>
            <a:pPr marL="0" lvl="1" algn="ctr">
              <a:defRPr/>
            </a:pPr>
            <a:r>
              <a:rPr lang="en-US" sz="2500" b="1">
                <a:solidFill>
                  <a:schemeClr val="bg2"/>
                </a:solidFill>
                <a:latin typeface="Arial" panose="020B0604020202020204" pitchFamily="34" charset="0"/>
                <a:cs typeface="Arial" panose="020B0604020202020204" pitchFamily="34" charset="0"/>
              </a:rPr>
              <a:t>(Vitrectomy prn*)</a:t>
            </a:r>
          </a:p>
        </p:txBody>
      </p:sp>
      <p:sp>
        <p:nvSpPr>
          <p:cNvPr id="3" name="Rectangle 2"/>
          <p:cNvSpPr/>
          <p:nvPr/>
        </p:nvSpPr>
        <p:spPr>
          <a:xfrm>
            <a:off x="5257800" y="5410200"/>
            <a:ext cx="2864751" cy="646331"/>
          </a:xfrm>
          <a:prstGeom prst="rect">
            <a:avLst/>
          </a:prstGeom>
        </p:spPr>
        <p:txBody>
          <a:bodyPr wrap="square">
            <a:spAutoFit/>
          </a:bodyPr>
          <a:lstStyle/>
          <a:p>
            <a:pPr marL="114300" indent="-114300"/>
            <a:r>
              <a:rPr lang="en-US" altLang="en-US" b="1">
                <a:solidFill>
                  <a:srgbClr val="FFFFFF"/>
                </a:solidFill>
                <a:ea typeface="ＭＳ Ｐゴシック" charset="0"/>
              </a:rPr>
              <a:t>*Based on pre-specified study guidelines</a:t>
            </a:r>
            <a:endParaRPr lang="en-US" b="1">
              <a:solidFill>
                <a:srgbClr val="FFFFFF"/>
              </a:solidFill>
            </a:endParaRPr>
          </a:p>
        </p:txBody>
      </p:sp>
      <p:sp>
        <p:nvSpPr>
          <p:cNvPr id="13" name="Text Box 3">
            <a:extLst>
              <a:ext uri="{FF2B5EF4-FFF2-40B4-BE49-F238E27FC236}">
                <a16:creationId xmlns:a16="http://schemas.microsoft.com/office/drawing/2014/main" id="{4BA497EF-4123-4868-95C6-4DBDBDC9BC85}"/>
              </a:ext>
            </a:extLst>
          </p:cNvPr>
          <p:cNvSpPr txBox="1">
            <a:spLocks noChangeArrowheads="1"/>
          </p:cNvSpPr>
          <p:nvPr/>
        </p:nvSpPr>
        <p:spPr bwMode="auto">
          <a:xfrm>
            <a:off x="5238849" y="3938751"/>
            <a:ext cx="2865800" cy="1437724"/>
          </a:xfrm>
          <a:prstGeom prst="rect">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nchorCtr="1"/>
          <a:lstStyle/>
          <a:p>
            <a:pPr marL="0" lvl="1" algn="ctr">
              <a:defRPr/>
            </a:pPr>
            <a:r>
              <a:rPr lang="en-US" sz="2500" b="1">
                <a:solidFill>
                  <a:schemeClr val="bg2"/>
                </a:solidFill>
                <a:latin typeface="Arial" panose="020B0604020202020204" pitchFamily="34" charset="0"/>
                <a:cs typeface="Arial" panose="020B0604020202020204" pitchFamily="34" charset="0"/>
              </a:rPr>
              <a:t>Vitrectomy and PRP</a:t>
            </a:r>
          </a:p>
          <a:p>
            <a:pPr marL="0" lvl="1" algn="ctr">
              <a:defRPr/>
            </a:pPr>
            <a:r>
              <a:rPr lang="en-US" sz="2500" b="1">
                <a:solidFill>
                  <a:schemeClr val="bg2"/>
                </a:solidFill>
                <a:latin typeface="Arial" panose="020B0604020202020204" pitchFamily="34" charset="0"/>
                <a:cs typeface="Arial" panose="020B0604020202020204" pitchFamily="34" charset="0"/>
              </a:rPr>
              <a:t>(Aflibercept prn*)</a:t>
            </a:r>
          </a:p>
        </p:txBody>
      </p:sp>
    </p:spTree>
    <p:extLst>
      <p:ext uri="{BB962C8B-B14F-4D97-AF65-F5344CB8AC3E}">
        <p14:creationId xmlns:p14="http://schemas.microsoft.com/office/powerpoint/2010/main" val="38968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76200"/>
            <a:ext cx="11887200" cy="1143000"/>
          </a:xfrm>
        </p:spPr>
        <p:txBody>
          <a:bodyPr>
            <a:noAutofit/>
          </a:bodyPr>
          <a:lstStyle/>
          <a:p>
            <a:pPr>
              <a:defRPr/>
            </a:pPr>
            <a:r>
              <a:rPr lang="en-US" sz="4000"/>
              <a:t>Study Design Protocol AB </a:t>
            </a:r>
            <a:br>
              <a:rPr lang="en-US" sz="4000"/>
            </a:br>
            <a:r>
              <a:rPr lang="en-US" sz="4000"/>
              <a:t>Study Treatment During Follow-up</a:t>
            </a:r>
          </a:p>
        </p:txBody>
      </p:sp>
      <p:graphicFrame>
        <p:nvGraphicFramePr>
          <p:cNvPr id="32" name="Table 31"/>
          <p:cNvGraphicFramePr>
            <a:graphicFrameLocks noGrp="1"/>
          </p:cNvGraphicFramePr>
          <p:nvPr/>
        </p:nvGraphicFramePr>
        <p:xfrm>
          <a:off x="381000" y="1620049"/>
          <a:ext cx="11430000" cy="3514344"/>
        </p:xfrm>
        <a:graphic>
          <a:graphicData uri="http://schemas.openxmlformats.org/drawingml/2006/table">
            <a:tbl>
              <a:tblPr/>
              <a:tblGrid>
                <a:gridCol w="594360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699621285"/>
                    </a:ext>
                  </a:extLst>
                </a:gridCol>
              </a:tblGrid>
              <a:tr h="1131683">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rPr>
                        <a:t>Outcome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algn="ctr" rtl="0" eaLnBrk="1" latinLnBrk="0" hangingPunct="1"/>
                      <a:r>
                        <a:rPr lang="en-US" sz="2400" b="1" kern="1200">
                          <a:solidFill>
                            <a:schemeClr val="tx2"/>
                          </a:solidFill>
                          <a:latin typeface="Arial" panose="020B0604020202020204" pitchFamily="34" charset="0"/>
                          <a:ea typeface="+mn-ea"/>
                          <a:cs typeface="Arial" panose="020B0604020202020204" pitchFamily="34" charset="0"/>
                        </a:rPr>
                        <a:t>Initial Aflibercept </a:t>
                      </a:r>
                    </a:p>
                    <a:p>
                      <a:pPr algn="ctr" rtl="0" eaLnBrk="1" fontAlgn="auto" latinLnBrk="0" hangingPunct="1"/>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algn="ctr" defTabSz="685800" rtl="0" eaLnBrk="1" fontAlgn="auto" latinLnBrk="0" hangingPunct="1"/>
                      <a:r>
                        <a:rPr lang="en-US" sz="2400" b="1" kern="1200">
                          <a:solidFill>
                            <a:schemeClr val="accent1"/>
                          </a:solidFill>
                          <a:latin typeface="Arial" panose="020B0604020202020204" pitchFamily="34" charset="0"/>
                          <a:ea typeface="+mn-ea"/>
                          <a:cs typeface="Arial" panose="020B0604020202020204" pitchFamily="34" charset="0"/>
                        </a:rPr>
                        <a:t>Initial Vitrectomy and PRP</a:t>
                      </a:r>
                    </a:p>
                    <a:p>
                      <a:pPr marL="0" algn="ctr" defTabSz="685800" rtl="0" eaLnBrk="1" fontAlgn="auto" latinLnBrk="0" hangingPunct="1"/>
                      <a:r>
                        <a:rPr lang="en-US" sz="2400" b="1" kern="1200">
                          <a:solidFill>
                            <a:schemeClr val="accent1"/>
                          </a:solidFill>
                          <a:latin typeface="Arial" panose="020B0604020202020204" pitchFamily="34" charset="0"/>
                          <a:ea typeface="+mn-ea"/>
                          <a:cs typeface="Arial" panose="020B0604020202020204" pitchFamily="34" charset="0"/>
                        </a:rPr>
                        <a:t>N = 105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0" marR="0" indent="0" algn="l">
                        <a:lnSpc>
                          <a:spcPct val="100000"/>
                        </a:lnSpc>
                        <a:spcBef>
                          <a:spcPts val="0"/>
                        </a:spcBef>
                        <a:spcAft>
                          <a:spcPts val="0"/>
                        </a:spcAft>
                        <a:tabLst/>
                      </a:pPr>
                      <a:r>
                        <a:rPr lang="en-US" sz="2400" b="1" kern="1200">
                          <a:solidFill>
                            <a:schemeClr val="accent4"/>
                          </a:solidFill>
                          <a:effectLst/>
                          <a:latin typeface="Arial" panose="020B0604020202020204" pitchFamily="34" charset="0"/>
                          <a:ea typeface="Calibri"/>
                          <a:cs typeface="Arial" panose="020B0604020202020204" pitchFamily="34" charset="0"/>
                        </a:rPr>
                        <a:t>Vitrectomy during follow-up</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33%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kern="1200">
                          <a:solidFill>
                            <a:schemeClr val="accent4"/>
                          </a:solidFill>
                          <a:effectLst/>
                          <a:latin typeface="Arial" panose="020B0604020202020204" pitchFamily="34" charset="0"/>
                          <a:ea typeface="Calibri"/>
                          <a:cs typeface="Arial" panose="020B0604020202020204" pitchFamily="34" charset="0"/>
                        </a:rPr>
                        <a:t>PRP during vitrectomy at follow-up</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32%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9144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57200">
                <a:tc>
                  <a:txBody>
                    <a:bodyPr/>
                    <a:lstStyle/>
                    <a:p>
                      <a:pPr marL="0" marR="0" indent="0" algn="l">
                        <a:lnSpc>
                          <a:spcPct val="100000"/>
                        </a:lnSpc>
                        <a:spcBef>
                          <a:spcPts val="0"/>
                        </a:spcBef>
                        <a:spcAft>
                          <a:spcPts val="0"/>
                        </a:spcAft>
                        <a:tabLst/>
                      </a:pPr>
                      <a:r>
                        <a:rPr lang="en-US" sz="2400" b="1" kern="1200">
                          <a:solidFill>
                            <a:schemeClr val="accent4"/>
                          </a:solidFill>
                          <a:effectLst/>
                          <a:latin typeface="Arial" panose="020B0604020202020204" pitchFamily="34" charset="0"/>
                          <a:ea typeface="Calibri"/>
                          <a:cs typeface="Arial" panose="020B0604020202020204" pitchFamily="34" charset="0"/>
                        </a:rPr>
                        <a:t>Aflibercept injection during follow-up</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99%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32%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34924678"/>
                  </a:ext>
                </a:extLst>
              </a:tr>
              <a:tr h="457200">
                <a:tc>
                  <a:txBody>
                    <a:bodyPr/>
                    <a:lstStyle/>
                    <a:p>
                      <a:pPr marL="0" marR="0" lvl="0" indent="0" algn="l" defTabSz="685800" rtl="0" eaLnBrk="1" fontAlgn="auto" latinLnBrk="0" hangingPunct="1">
                        <a:lnSpc>
                          <a:spcPct val="115000"/>
                        </a:lnSpc>
                        <a:spcBef>
                          <a:spcPts val="0"/>
                        </a:spcBef>
                        <a:spcAft>
                          <a:spcPts val="0"/>
                        </a:spcAft>
                        <a:buClrTx/>
                        <a:buSzTx/>
                        <a:buFontTx/>
                        <a:buNone/>
                        <a:tabLst>
                          <a:tab pos="347663" algn="l"/>
                        </a:tabLst>
                        <a:defRPr/>
                      </a:pPr>
                      <a:r>
                        <a:rPr lang="en-US" sz="2400" b="1" kern="1200">
                          <a:solidFill>
                            <a:schemeClr val="accent4"/>
                          </a:solidFill>
                          <a:effectLst/>
                          <a:latin typeface="Arial" panose="020B0604020202020204" pitchFamily="34" charset="0"/>
                          <a:ea typeface="Calibri"/>
                          <a:cs typeface="Arial" panose="020B0604020202020204" pitchFamily="34" charset="0"/>
                        </a:rPr>
                        <a:t>Number of aflibercept injections through 2 years, mean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9144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16317224"/>
                  </a:ext>
                </a:extLst>
              </a:tr>
            </a:tbl>
          </a:graphicData>
        </a:graphic>
      </p:graphicFrame>
      <p:sp>
        <p:nvSpPr>
          <p:cNvPr id="2" name="Oval 1">
            <a:extLst>
              <a:ext uri="{FF2B5EF4-FFF2-40B4-BE49-F238E27FC236}">
                <a16:creationId xmlns:a16="http://schemas.microsoft.com/office/drawing/2014/main" id="{98E28E15-BA91-34B0-C4E4-D7C1546AB107}"/>
              </a:ext>
            </a:extLst>
          </p:cNvPr>
          <p:cNvSpPr>
            <a:spLocks noChangeAspect="1"/>
          </p:cNvSpPr>
          <p:nvPr/>
        </p:nvSpPr>
        <p:spPr>
          <a:xfrm>
            <a:off x="7285012" y="2669347"/>
            <a:ext cx="759653" cy="759653"/>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1CF0951-F9AF-A171-2E4D-719C21D926C6}"/>
              </a:ext>
            </a:extLst>
          </p:cNvPr>
          <p:cNvSpPr>
            <a:spLocks noChangeAspect="1"/>
          </p:cNvSpPr>
          <p:nvPr/>
        </p:nvSpPr>
        <p:spPr>
          <a:xfrm>
            <a:off x="10065782" y="3681161"/>
            <a:ext cx="691260" cy="691260"/>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6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3C0C-8429-47FF-07EA-79A74DAB2247}"/>
              </a:ext>
            </a:extLst>
          </p:cNvPr>
          <p:cNvSpPr>
            <a:spLocks noGrp="1"/>
          </p:cNvSpPr>
          <p:nvPr>
            <p:ph type="title"/>
          </p:nvPr>
        </p:nvSpPr>
        <p:spPr/>
        <p:txBody>
          <a:bodyPr>
            <a:normAutofit/>
          </a:bodyPr>
          <a:lstStyle/>
          <a:p>
            <a:r>
              <a:rPr lang="en-US" sz="4000"/>
              <a:t>Protocol AB VA Over 24 Weeks: </a:t>
            </a:r>
            <a:br>
              <a:rPr lang="en-US" sz="4000"/>
            </a:br>
            <a:r>
              <a:rPr lang="en-US" sz="4000"/>
              <a:t>Primary Outcome</a:t>
            </a:r>
          </a:p>
        </p:txBody>
      </p:sp>
      <p:graphicFrame>
        <p:nvGraphicFramePr>
          <p:cNvPr id="4" name="Content Placeholder 3">
            <a:extLst>
              <a:ext uri="{FF2B5EF4-FFF2-40B4-BE49-F238E27FC236}">
                <a16:creationId xmlns:a16="http://schemas.microsoft.com/office/drawing/2014/main" id="{B54348BB-7FDD-4677-86D0-DF27C3D33018}"/>
              </a:ext>
            </a:extLst>
          </p:cNvPr>
          <p:cNvGraphicFramePr>
            <a:graphicFrameLocks noGrp="1"/>
          </p:cNvGraphicFramePr>
          <p:nvPr>
            <p:ph idx="1"/>
          </p:nvPr>
        </p:nvGraphicFramePr>
        <p:xfrm>
          <a:off x="328774" y="1581149"/>
          <a:ext cx="8865994" cy="473745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5B25480-D538-0E84-36A1-E3D0135A5733}"/>
              </a:ext>
            </a:extLst>
          </p:cNvPr>
          <p:cNvCxnSpPr>
            <a:cxnSpLocks/>
          </p:cNvCxnSpPr>
          <p:nvPr/>
        </p:nvCxnSpPr>
        <p:spPr>
          <a:xfrm>
            <a:off x="4514108" y="1749020"/>
            <a:ext cx="0" cy="3833972"/>
          </a:xfrm>
          <a:prstGeom prst="line">
            <a:avLst/>
          </a:prstGeom>
          <a:ln w="28575">
            <a:solidFill>
              <a:schemeClr val="accent4"/>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B8C0B9E1-BB2F-0ABD-8390-A8853AE106A5}"/>
              </a:ext>
            </a:extLst>
          </p:cNvPr>
          <p:cNvGraphicFramePr>
            <a:graphicFrameLocks noGrp="1"/>
          </p:cNvGraphicFramePr>
          <p:nvPr/>
        </p:nvGraphicFramePr>
        <p:xfrm>
          <a:off x="9262225" y="2096401"/>
          <a:ext cx="2440040" cy="3037448"/>
        </p:xfrm>
        <a:graphic>
          <a:graphicData uri="http://schemas.openxmlformats.org/drawingml/2006/table">
            <a:tbl>
              <a:tblPr firstRow="1" bandRow="1">
                <a:tableStyleId>{5C22544A-7EE6-4342-B048-85BDC9FD1C3A}</a:tableStyleId>
              </a:tblPr>
              <a:tblGrid>
                <a:gridCol w="2440040">
                  <a:extLst>
                    <a:ext uri="{9D8B030D-6E8A-4147-A177-3AD203B41FA5}">
                      <a16:colId xmlns:a16="http://schemas.microsoft.com/office/drawing/2014/main" val="1152183286"/>
                    </a:ext>
                  </a:extLst>
                </a:gridCol>
              </a:tblGrid>
              <a:tr h="1475385">
                <a:tc>
                  <a:txBody>
                    <a:bodyPr/>
                    <a:lstStyle/>
                    <a:p>
                      <a:pPr algn="ctr"/>
                      <a:r>
                        <a:rPr lang="en-US" sz="2000" b="1">
                          <a:solidFill>
                            <a:schemeClr val="bg2"/>
                          </a:solidFill>
                        </a:rPr>
                        <a:t>Aflibercept vs. Vitrectomy + PRP </a:t>
                      </a:r>
                    </a:p>
                    <a:p>
                      <a:pPr algn="ctr"/>
                      <a:r>
                        <a:rPr lang="en-US" sz="2000" b="1">
                          <a:solidFill>
                            <a:schemeClr val="bg2"/>
                          </a:solidFill>
                        </a:rPr>
                        <a:t>adjusted difference over 24 weeks: </a:t>
                      </a:r>
                    </a:p>
                  </a:txBody>
                  <a:tcPr/>
                </a:tc>
                <a:extLst>
                  <a:ext uri="{0D108BD9-81ED-4DB2-BD59-A6C34878D82A}">
                    <a16:rowId xmlns:a16="http://schemas.microsoft.com/office/drawing/2014/main" val="2642523517"/>
                  </a:ext>
                </a:extLst>
              </a:tr>
              <a:tr h="1422008">
                <a:tc>
                  <a:txBody>
                    <a:bodyPr/>
                    <a:lstStyle/>
                    <a:p>
                      <a:pPr algn="ctr"/>
                      <a:r>
                        <a:rPr lang="en-US" sz="2000" b="1"/>
                        <a:t>-5.0 letters</a:t>
                      </a:r>
                      <a:br>
                        <a:rPr lang="en-US" sz="2000" b="1"/>
                      </a:br>
                      <a:r>
                        <a:rPr lang="en-US" sz="2000" b="1"/>
                        <a:t>(95% CI, -10.2 to 0.3)</a:t>
                      </a:r>
                    </a:p>
                    <a:p>
                      <a:pPr algn="ctr"/>
                      <a:r>
                        <a:rPr lang="en-US" sz="2000" b="1" i="1"/>
                        <a:t>P</a:t>
                      </a:r>
                      <a:r>
                        <a:rPr lang="en-US" sz="2000" b="1"/>
                        <a:t> = .06</a:t>
                      </a:r>
                      <a:endParaRPr lang="en-US" sz="2000"/>
                    </a:p>
                  </a:txBody>
                  <a:tcPr/>
                </a:tc>
                <a:extLst>
                  <a:ext uri="{0D108BD9-81ED-4DB2-BD59-A6C34878D82A}">
                    <a16:rowId xmlns:a16="http://schemas.microsoft.com/office/drawing/2014/main" val="443525875"/>
                  </a:ext>
                </a:extLst>
              </a:tr>
            </a:tbl>
          </a:graphicData>
        </a:graphic>
      </p:graphicFrame>
      <p:sp>
        <p:nvSpPr>
          <p:cNvPr id="22" name="TextBox 21">
            <a:extLst>
              <a:ext uri="{FF2B5EF4-FFF2-40B4-BE49-F238E27FC236}">
                <a16:creationId xmlns:a16="http://schemas.microsoft.com/office/drawing/2014/main" id="{6817F756-E6E9-4F73-969B-E57F9C80F36E}"/>
              </a:ext>
            </a:extLst>
          </p:cNvPr>
          <p:cNvSpPr txBox="1"/>
          <p:nvPr/>
        </p:nvSpPr>
        <p:spPr>
          <a:xfrm>
            <a:off x="1593778" y="5898060"/>
            <a:ext cx="1066800" cy="523220"/>
          </a:xfrm>
          <a:prstGeom prst="rect">
            <a:avLst/>
          </a:prstGeom>
          <a:noFill/>
        </p:spPr>
        <p:txBody>
          <a:bodyPr wrap="square" rtlCol="0">
            <a:spAutoFit/>
          </a:bodyPr>
          <a:lstStyle/>
          <a:p>
            <a:r>
              <a:rPr lang="en-US" sz="1400" b="1">
                <a:solidFill>
                  <a:schemeClr val="accent1"/>
                </a:solidFill>
                <a:cs typeface="Arial" panose="020B0604020202020204" pitchFamily="34" charset="0"/>
              </a:rPr>
              <a:t>N = 105</a:t>
            </a:r>
          </a:p>
          <a:p>
            <a:r>
              <a:rPr lang="en-US" sz="1400" b="1">
                <a:solidFill>
                  <a:schemeClr val="tx2"/>
                </a:solidFill>
                <a:cs typeface="Arial" panose="020B0604020202020204" pitchFamily="34" charset="0"/>
              </a:rPr>
              <a:t>N = 100</a:t>
            </a:r>
          </a:p>
        </p:txBody>
      </p:sp>
      <p:sp>
        <p:nvSpPr>
          <p:cNvPr id="9" name="TextBox 8">
            <a:extLst>
              <a:ext uri="{FF2B5EF4-FFF2-40B4-BE49-F238E27FC236}">
                <a16:creationId xmlns:a16="http://schemas.microsoft.com/office/drawing/2014/main" id="{AE71B5DE-F88E-433A-BDEE-C2693FCC6512}"/>
              </a:ext>
            </a:extLst>
          </p:cNvPr>
          <p:cNvSpPr txBox="1"/>
          <p:nvPr/>
        </p:nvSpPr>
        <p:spPr>
          <a:xfrm>
            <a:off x="8318715" y="5898060"/>
            <a:ext cx="1066800" cy="523220"/>
          </a:xfrm>
          <a:prstGeom prst="rect">
            <a:avLst/>
          </a:prstGeom>
          <a:noFill/>
        </p:spPr>
        <p:txBody>
          <a:bodyPr wrap="square" rtlCol="0">
            <a:spAutoFit/>
          </a:bodyPr>
          <a:lstStyle/>
          <a:p>
            <a:r>
              <a:rPr lang="en-US" sz="1400" b="1">
                <a:solidFill>
                  <a:schemeClr val="accent1"/>
                </a:solidFill>
                <a:cs typeface="Arial" panose="020B0604020202020204" pitchFamily="34" charset="0"/>
              </a:rPr>
              <a:t>N = 87</a:t>
            </a:r>
          </a:p>
          <a:p>
            <a:r>
              <a:rPr lang="en-US" sz="1400" b="1">
                <a:solidFill>
                  <a:schemeClr val="tx2"/>
                </a:solidFill>
                <a:cs typeface="Arial" panose="020B0604020202020204" pitchFamily="34" charset="0"/>
              </a:rPr>
              <a:t>N = 90</a:t>
            </a:r>
          </a:p>
        </p:txBody>
      </p:sp>
      <p:sp>
        <p:nvSpPr>
          <p:cNvPr id="10" name="TextBox 9">
            <a:extLst>
              <a:ext uri="{FF2B5EF4-FFF2-40B4-BE49-F238E27FC236}">
                <a16:creationId xmlns:a16="http://schemas.microsoft.com/office/drawing/2014/main" id="{6A058AFC-87D9-DE47-F512-8F23C0F78508}"/>
              </a:ext>
            </a:extLst>
          </p:cNvPr>
          <p:cNvSpPr txBox="1"/>
          <p:nvPr/>
        </p:nvSpPr>
        <p:spPr>
          <a:xfrm>
            <a:off x="115585" y="6573432"/>
            <a:ext cx="5334000" cy="276999"/>
          </a:xfrm>
          <a:prstGeom prst="rect">
            <a:avLst/>
          </a:prstGeom>
          <a:noFill/>
        </p:spPr>
        <p:txBody>
          <a:bodyPr wrap="square" rtlCol="0">
            <a:spAutoFit/>
          </a:bodyPr>
          <a:lstStyle/>
          <a:p>
            <a:r>
              <a:rPr lang="en-US" sz="1200" b="1">
                <a:cs typeface="Arial" panose="020B0604020202020204" pitchFamily="34" charset="0"/>
              </a:rPr>
              <a:t>Error bars represent 95% confidence Intervals</a:t>
            </a:r>
          </a:p>
        </p:txBody>
      </p:sp>
    </p:spTree>
    <p:extLst>
      <p:ext uri="{BB962C8B-B14F-4D97-AF65-F5344CB8AC3E}">
        <p14:creationId xmlns:p14="http://schemas.microsoft.com/office/powerpoint/2010/main" val="151915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Endophthalmitis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Any retinal detachment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  Traction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r>
                        <a:rPr lang="en-US" sz="2400" b="1" kern="1200">
                          <a:solidFill>
                            <a:schemeClr val="accent4"/>
                          </a:solidFill>
                          <a:effectLst/>
                          <a:latin typeface="Arial" panose="020B0604020202020204" pitchFamily="34" charset="0"/>
                          <a:ea typeface="Calibri"/>
                          <a:cs typeface="Arial" panose="020B0604020202020204" pitchFamily="34" charset="0"/>
                        </a:rPr>
                        <a:t>  Rhegmatogenous retinal detachment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Ocular inflammation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347663" algn="l"/>
                        </a:tabLst>
                      </a:pPr>
                      <a:r>
                        <a:rPr lang="en-US" sz="2400" b="1" kern="1200">
                          <a:solidFill>
                            <a:schemeClr val="accent4"/>
                          </a:solidFill>
                          <a:effectLst/>
                          <a:latin typeface="Arial" panose="020B0604020202020204" pitchFamily="34" charset="0"/>
                          <a:ea typeface="Calibri"/>
                          <a:cs typeface="Arial" panose="020B0604020202020204" pitchFamily="34" charset="0"/>
                        </a:rPr>
                        <a:t>Visually significant cataract*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45%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r>
                        <a:rPr lang="en-US" sz="2400" b="1" kern="1200">
                          <a:solidFill>
                            <a:schemeClr val="accent4"/>
                          </a:solidFill>
                          <a:effectLst/>
                          <a:latin typeface="Arial" panose="020B0604020202020204" pitchFamily="34" charset="0"/>
                          <a:ea typeface="Calibri"/>
                          <a:cs typeface="Arial" panose="020B0604020202020204" pitchFamily="34" charset="0"/>
                        </a:rPr>
                        <a:t>Cataract extraction*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31%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
        <p:nvSpPr>
          <p:cNvPr id="2" name="TextBox 1">
            <a:extLst>
              <a:ext uri="{FF2B5EF4-FFF2-40B4-BE49-F238E27FC236}">
                <a16:creationId xmlns:a16="http://schemas.microsoft.com/office/drawing/2014/main" id="{99041214-53FB-4561-825A-E5C3E190B63F}"/>
              </a:ext>
            </a:extLst>
          </p:cNvPr>
          <p:cNvSpPr txBox="1"/>
          <p:nvPr/>
        </p:nvSpPr>
        <p:spPr>
          <a:xfrm>
            <a:off x="394063" y="6019800"/>
            <a:ext cx="10591800" cy="369332"/>
          </a:xfrm>
          <a:prstGeom prst="rect">
            <a:avLst/>
          </a:prstGeom>
          <a:noFill/>
        </p:spPr>
        <p:txBody>
          <a:bodyPr wrap="square" rtlCol="0">
            <a:spAutoFit/>
          </a:bodyPr>
          <a:lstStyle/>
          <a:p>
            <a:r>
              <a:rPr lang="en-US" b="1">
                <a:solidFill>
                  <a:schemeClr val="accent4"/>
                </a:solidFill>
              </a:rPr>
              <a:t>*Evaluated in eyes that were phakic at baseline (N = 75 for aflibercept and 81 for vitrectomy) </a:t>
            </a:r>
          </a:p>
        </p:txBody>
      </p:sp>
      <p:sp>
        <p:nvSpPr>
          <p:cNvPr id="4" name="Oval 3">
            <a:extLst>
              <a:ext uri="{FF2B5EF4-FFF2-40B4-BE49-F238E27FC236}">
                <a16:creationId xmlns:a16="http://schemas.microsoft.com/office/drawing/2014/main" id="{5D30188B-B091-FA74-D5CF-113A9B8506CC}"/>
              </a:ext>
            </a:extLst>
          </p:cNvPr>
          <p:cNvSpPr>
            <a:spLocks noChangeAspect="1"/>
          </p:cNvSpPr>
          <p:nvPr/>
        </p:nvSpPr>
        <p:spPr>
          <a:xfrm>
            <a:off x="7275659" y="2953110"/>
            <a:ext cx="749225" cy="74922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1913EC-0D4E-3DF5-498D-C933C0E772CB}"/>
              </a:ext>
            </a:extLst>
          </p:cNvPr>
          <p:cNvSpPr>
            <a:spLocks noChangeAspect="1"/>
          </p:cNvSpPr>
          <p:nvPr/>
        </p:nvSpPr>
        <p:spPr>
          <a:xfrm>
            <a:off x="10000917" y="2953110"/>
            <a:ext cx="749225" cy="74922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EC52-1CC1-D86B-3587-D14EBE47A063}"/>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D367DCF8-B168-5823-58B7-36029868D2D1}"/>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706F8176-9AAF-289C-F966-8F08D3075663}"/>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77015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27E4-0385-A7A9-0EDA-4C0534197968}"/>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A4B5F35C-59E4-8DC5-FFFE-8CD960B7FFF3}"/>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3D98002F-2B86-AC4B-2610-3F60B3193B93}"/>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Mac-involved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282835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9C006-2D49-14AA-1EF8-18E991448A33}"/>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DE8E2AD6-B70D-12FD-8DBD-946DB906FBAA}"/>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8ED5B380-E37A-A5E2-B0E8-48C92E9FECB1}"/>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Mac-involved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Mac-threatened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48743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D5997-780B-3835-F306-98C2C3E96D68}"/>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3FFBD708-4BC1-7273-4026-338B64386E67}"/>
              </a:ext>
            </a:extLst>
          </p:cNvPr>
          <p:cNvSpPr>
            <a:spLocks noGrp="1"/>
          </p:cNvSpPr>
          <p:nvPr>
            <p:ph type="title"/>
          </p:nvPr>
        </p:nvSpPr>
        <p:spPr>
          <a:xfrm>
            <a:off x="152400" y="90308"/>
            <a:ext cx="11887200" cy="1143000"/>
          </a:xfrm>
        </p:spPr>
        <p:txBody>
          <a:bodyPr>
            <a:normAutofit/>
          </a:bodyPr>
          <a:lstStyle/>
          <a:p>
            <a:pPr>
              <a:defRPr/>
            </a:pPr>
            <a:r>
              <a:rPr lang="en-US"/>
              <a:t>Protocol AB Ocular Safety Outcomes</a:t>
            </a:r>
          </a:p>
        </p:txBody>
      </p:sp>
      <p:graphicFrame>
        <p:nvGraphicFramePr>
          <p:cNvPr id="32" name="Table 31">
            <a:extLst>
              <a:ext uri="{FF2B5EF4-FFF2-40B4-BE49-F238E27FC236}">
                <a16:creationId xmlns:a16="http://schemas.microsoft.com/office/drawing/2014/main" id="{69CF381E-806A-E1AF-171F-7A12F4F10886}"/>
              </a:ext>
            </a:extLst>
          </p:cNvPr>
          <p:cNvGraphicFramePr>
            <a:graphicFrameLocks noGrp="1"/>
          </p:cNvGraphicFramePr>
          <p:nvPr/>
        </p:nvGraphicFramePr>
        <p:xfrm>
          <a:off x="426720" y="1233308"/>
          <a:ext cx="11338560" cy="4705350"/>
        </p:xfrm>
        <a:graphic>
          <a:graphicData uri="http://schemas.openxmlformats.org/drawingml/2006/table">
            <a:tbl>
              <a:tblPr/>
              <a:tblGrid>
                <a:gridCol w="5852160">
                  <a:extLst>
                    <a:ext uri="{9D8B030D-6E8A-4147-A177-3AD203B41FA5}">
                      <a16:colId xmlns:a16="http://schemas.microsoft.com/office/drawing/2014/main" val="20000"/>
                    </a:ext>
                  </a:extLst>
                </a:gridCol>
                <a:gridCol w="2743200">
                  <a:extLst>
                    <a:ext uri="{9D8B030D-6E8A-4147-A177-3AD203B41FA5}">
                      <a16:colId xmlns:a16="http://schemas.microsoft.com/office/drawing/2014/main" val="3896427837"/>
                    </a:ext>
                  </a:extLst>
                </a:gridCol>
                <a:gridCol w="2743200">
                  <a:extLst>
                    <a:ext uri="{9D8B030D-6E8A-4147-A177-3AD203B41FA5}">
                      <a16:colId xmlns:a16="http://schemas.microsoft.com/office/drawing/2014/main" val="3588427123"/>
                    </a:ext>
                  </a:extLst>
                </a:gridCol>
              </a:tblGrid>
              <a:tr h="1371600">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algn="ctr">
                        <a:lnSpc>
                          <a:spcPct val="100000"/>
                        </a:lnSpc>
                        <a:spcBef>
                          <a:spcPts val="0"/>
                        </a:spcBef>
                        <a:spcAft>
                          <a:spcPts val="0"/>
                        </a:spcAft>
                        <a:defRPr/>
                      </a:pPr>
                      <a:r>
                        <a:rPr lang="en-US" sz="2400" b="1">
                          <a:solidFill>
                            <a:schemeClr val="tx2"/>
                          </a:solidFill>
                          <a:latin typeface="Arial" panose="020B0604020202020204" pitchFamily="34" charset="0"/>
                          <a:cs typeface="Arial" panose="020B0604020202020204" pitchFamily="34" charset="0"/>
                        </a:rPr>
                        <a:t>Initial Aflibercept</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kern="1200">
                          <a:solidFill>
                            <a:schemeClr val="tx2"/>
                          </a:solidFill>
                          <a:latin typeface="Arial" panose="020B0604020202020204" pitchFamily="34" charset="0"/>
                          <a:ea typeface="+mn-ea"/>
                          <a:cs typeface="Arial" panose="020B0604020202020204" pitchFamily="34" charset="0"/>
                        </a:rPr>
                        <a:t>N = 100</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FFFF00"/>
                        </a:buClr>
                        <a:buFont typeface="Wingdings" panose="05000000000000000000" pitchFamily="2" charset="2"/>
                        <a:defRPr sz="2400" b="1">
                          <a:solidFill>
                            <a:srgbClr val="FFFFFF"/>
                          </a:solidFill>
                          <a:latin typeface="Arial" panose="020B0604020202020204" pitchFamily="34" charset="0"/>
                        </a:defRPr>
                      </a:lvl1pPr>
                      <a:lvl2pPr marL="742950" indent="-285750">
                        <a:spcBef>
                          <a:spcPct val="20000"/>
                        </a:spcBef>
                        <a:buClr>
                          <a:srgbClr val="FFFF00"/>
                        </a:buClr>
                        <a:defRPr sz="2000" b="1">
                          <a:solidFill>
                            <a:srgbClr val="FFFFFF"/>
                          </a:solidFill>
                          <a:latin typeface="Arial" panose="020B0604020202020204" pitchFamily="34" charset="0"/>
                        </a:defRPr>
                      </a:lvl2pPr>
                      <a:lvl3pPr marL="1143000" indent="-228600">
                        <a:spcBef>
                          <a:spcPct val="20000"/>
                        </a:spcBef>
                        <a:buClr>
                          <a:srgbClr val="FFFF00"/>
                        </a:buClr>
                        <a:defRPr sz="2000" b="1">
                          <a:solidFill>
                            <a:srgbClr val="FFFFFF"/>
                          </a:solidFill>
                          <a:latin typeface="Arial" panose="020B0604020202020204" pitchFamily="34" charset="0"/>
                        </a:defRPr>
                      </a:lvl3pPr>
                      <a:lvl4pPr marL="16002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defRPr sz="20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defRPr sz="2000" b="1">
                          <a:solidFill>
                            <a:srgbClr val="FFFFFF"/>
                          </a:solidFill>
                          <a:latin typeface="Arial" panose="020B0604020202020204" pitchFamily="34" charset="0"/>
                        </a:defRPr>
                      </a:lvl9pPr>
                    </a:lstStyle>
                    <a:p>
                      <a:pPr marL="0" lvl="1" algn="ctr">
                        <a:lnSpc>
                          <a:spcPct val="100000"/>
                        </a:lnSpc>
                        <a:spcBef>
                          <a:spcPts val="0"/>
                        </a:spcBef>
                        <a:spcAft>
                          <a:spcPts val="0"/>
                        </a:spcAft>
                        <a:defRPr/>
                      </a:pPr>
                      <a:r>
                        <a:rPr lang="en-US" sz="2400" b="1">
                          <a:solidFill>
                            <a:schemeClr val="accent1"/>
                          </a:solidFill>
                          <a:latin typeface="Arial" panose="020B0604020202020204" pitchFamily="34" charset="0"/>
                          <a:cs typeface="Arial" panose="020B0604020202020204" pitchFamily="34" charset="0"/>
                        </a:rPr>
                        <a:t>Initial Vitrectomy and PRP</a:t>
                      </a:r>
                    </a:p>
                    <a:p>
                      <a:pPr marL="0" marR="0" lvl="1" indent="-285750" algn="ctr" defTabSz="685800" rtl="0" eaLnBrk="1" fontAlgn="auto" latinLnBrk="0" hangingPunct="1">
                        <a:lnSpc>
                          <a:spcPct val="100000"/>
                        </a:lnSpc>
                        <a:spcBef>
                          <a:spcPts val="0"/>
                        </a:spcBef>
                        <a:spcAft>
                          <a:spcPts val="0"/>
                        </a:spcAft>
                        <a:buClr>
                          <a:srgbClr val="FFFF00"/>
                        </a:buClr>
                        <a:buSzTx/>
                        <a:buFontTx/>
                        <a:buNone/>
                        <a:tabLst/>
                        <a:defRPr/>
                      </a:pPr>
                      <a:r>
                        <a:rPr lang="en-US" sz="2400" b="1">
                          <a:solidFill>
                            <a:schemeClr val="accent1"/>
                          </a:solidFill>
                          <a:latin typeface="Arial" panose="020B0604020202020204" pitchFamily="34" charset="0"/>
                          <a:cs typeface="Arial" panose="020B0604020202020204" pitchFamily="34" charset="0"/>
                        </a:rPr>
                        <a:t>N = 105</a:t>
                      </a:r>
                      <a:endParaRPr kumimoji="0" lang="en-US" altLang="ja-JP" sz="2400" b="1" i="0" u="none" strike="noStrike" cap="none" normalizeH="0" baseline="0">
                        <a:ln>
                          <a:noFill/>
                        </a:ln>
                        <a:solidFill>
                          <a:schemeClr val="accent1"/>
                        </a:solidFill>
                        <a:effectLst/>
                        <a:latin typeface="Arial" panose="020B0604020202020204" pitchFamily="34" charset="0"/>
                        <a:ea typeface="MS Mincho" panose="02020609040205080304" pitchFamily="49" charset="-128"/>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Tractional retinal detachment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13%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63015003"/>
                  </a:ext>
                </a:extLst>
              </a:tr>
              <a:tr h="457200">
                <a:tc>
                  <a:txBody>
                    <a:bodyPr/>
                    <a:lstStyle/>
                    <a:p>
                      <a:pPr marL="63500" marR="0" indent="0" algn="l">
                        <a:lnSpc>
                          <a:spcPct val="115000"/>
                        </a:lnSpc>
                        <a:spcBef>
                          <a:spcPts val="0"/>
                        </a:spcBef>
                        <a:spcAft>
                          <a:spcPts val="0"/>
                        </a:spcAft>
                        <a:tabLst>
                          <a:tab pos="6350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Mac-involved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2691340"/>
                  </a:ext>
                </a:extLst>
              </a:tr>
              <a:tr h="457200">
                <a:tc>
                  <a:txBody>
                    <a:bodyPr/>
                    <a:lstStyle/>
                    <a:p>
                      <a:pPr marL="63500" marR="0" indent="0" algn="l">
                        <a:lnSpc>
                          <a:spcPct val="100000"/>
                        </a:lnSpc>
                        <a:spcBef>
                          <a:spcPts val="0"/>
                        </a:spcBef>
                        <a:spcAft>
                          <a:spcPts val="0"/>
                        </a:spcAft>
                        <a:tabLst>
                          <a:tab pos="195580" algn="l"/>
                        </a:tabLst>
                      </a:pPr>
                      <a:r>
                        <a:rPr lang="en-US" sz="2400" b="1" kern="1200">
                          <a:solidFill>
                            <a:schemeClr val="accent4"/>
                          </a:solidFill>
                          <a:effectLst/>
                          <a:latin typeface="Arial" panose="020B0604020202020204" pitchFamily="34" charset="0"/>
                          <a:ea typeface="Calibri"/>
                          <a:cs typeface="Arial" panose="020B0604020202020204" pitchFamily="34" charset="0"/>
                        </a:rPr>
                        <a:t>   Mac-threatened TRD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r>
                        <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rPr>
                        <a:t>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r>
                        <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rPr>
                        <a:t>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00">
                <a:tc>
                  <a:txBody>
                    <a:bodyPr/>
                    <a:lstStyle/>
                    <a:p>
                      <a:pPr marL="228600" marR="0" indent="-165100" algn="l">
                        <a:lnSpc>
                          <a:spcPct val="115000"/>
                        </a:lnSpc>
                        <a:spcBef>
                          <a:spcPts val="0"/>
                        </a:spcBef>
                        <a:spcAft>
                          <a:spcPts val="0"/>
                        </a:spcAft>
                        <a:tabLst>
                          <a:tab pos="0" algn="l"/>
                        </a:tabLst>
                      </a:pPr>
                      <a:r>
                        <a:rPr lang="en-US" sz="2400" b="1" kern="1200">
                          <a:solidFill>
                            <a:schemeClr val="accent4"/>
                          </a:solidFill>
                          <a:effectLst/>
                          <a:latin typeface="Arial" panose="020B0604020202020204" pitchFamily="34" charset="0"/>
                          <a:ea typeface="Calibri"/>
                          <a:cs typeface="Arial" panose="020B0604020202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p>
                      <a:pPr marL="63500" marR="0" indent="0" algn="l">
                        <a:lnSpc>
                          <a:spcPct val="115000"/>
                        </a:lnSpc>
                        <a:spcBef>
                          <a:spcPts val="0"/>
                        </a:spcBef>
                        <a:spcAft>
                          <a:spcPts val="0"/>
                        </a:spcAft>
                        <a:tabLst>
                          <a:tab pos="63500" algn="l"/>
                        </a:tabLst>
                      </a:pPr>
                      <a:r>
                        <a:rPr lang="en-US" sz="2400" b="1" kern="1200">
                          <a:solidFill>
                            <a:srgbClr val="FFFF00"/>
                          </a:solidFill>
                          <a:effectLst/>
                          <a:latin typeface="Arial" panose="020B0604020202020204" pitchFamily="34" charset="0"/>
                          <a:ea typeface="Calibri"/>
                          <a:cs typeface="Arial" panose="020B0604020202020204" pitchFamily="34" charset="0"/>
                        </a:rPr>
                        <a:t>Timing</a:t>
                      </a:r>
                      <a:endParaRPr lang="en-US" sz="2000" b="1" kern="1200">
                        <a:solidFill>
                          <a:srgbClr val="FFFF00"/>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39712919"/>
                  </a:ext>
                </a:extLst>
              </a:tr>
              <a:tr h="457200">
                <a:tc>
                  <a:txBody>
                    <a:bodyPr/>
                    <a:lstStyle/>
                    <a:p>
                      <a:pPr marL="63500" marR="0" indent="0" algn="l">
                        <a:lnSpc>
                          <a:spcPct val="115000"/>
                        </a:lnSpc>
                        <a:spcBef>
                          <a:spcPts val="0"/>
                        </a:spcBef>
                        <a:spcAft>
                          <a:spcPts val="0"/>
                        </a:spcAft>
                        <a:tabLst>
                          <a:tab pos="63500" algn="l"/>
                        </a:tabLst>
                      </a:pPr>
                      <a:endParaRPr lang="en-US" sz="20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1874497"/>
                  </a:ext>
                </a:extLst>
              </a:tr>
              <a:tr h="457200">
                <a:tc>
                  <a:txBody>
                    <a:bodyPr/>
                    <a:lstStyle/>
                    <a:p>
                      <a:pPr marL="63500" marR="0" indent="0" algn="l">
                        <a:lnSpc>
                          <a:spcPct val="115000"/>
                        </a:lnSpc>
                        <a:spcBef>
                          <a:spcPts val="0"/>
                        </a:spcBef>
                        <a:spcAft>
                          <a:spcPts val="0"/>
                        </a:spcAft>
                        <a:tabLst>
                          <a:tab pos="347663" algn="l"/>
                        </a:tabLst>
                      </a:pPr>
                      <a:endParaRPr lang="en-US" sz="2400" b="1" kern="1200">
                        <a:solidFill>
                          <a:schemeClr val="accent4"/>
                        </a:solidFill>
                        <a:effectLst/>
                        <a:latin typeface="Arial" panose="020B0604020202020204" pitchFamily="34" charset="0"/>
                        <a:ea typeface="Calibri"/>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defTabSz="685800" rtl="0" eaLnBrk="1" latinLnBrk="0" hangingPunct="1">
                        <a:lnSpc>
                          <a:spcPct val="115000"/>
                        </a:lnSpc>
                        <a:spcBef>
                          <a:spcPts val="335"/>
                        </a:spcBef>
                        <a:spcAft>
                          <a:spcPts val="335"/>
                        </a:spcAft>
                      </a:pPr>
                      <a:endParaRPr kumimoji="0" lang="en-US" sz="2400" b="1" i="0" u="none" strike="noStrike" kern="1200" cap="none" normalizeH="0" baseline="0">
                        <a:ln>
                          <a:noFill/>
                        </a:ln>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tc>
                  <a:txBody>
                    <a:bodyPr/>
                    <a:lstStyle/>
                    <a:p>
                      <a:pPr marL="0" marR="0" algn="ctr">
                        <a:lnSpc>
                          <a:spcPct val="115000"/>
                        </a:lnSpc>
                        <a:spcBef>
                          <a:spcPts val="335"/>
                        </a:spcBef>
                        <a:spcAft>
                          <a:spcPts val="335"/>
                        </a:spcAft>
                      </a:pPr>
                      <a:endParaRPr kumimoji="0" lang="en-US" sz="2400" b="1" i="0" u="none" strike="noStrike" kern="1200" cap="none" normalizeH="0" baseline="0">
                        <a:ln>
                          <a:noFill/>
                        </a:ln>
                        <a:solidFill>
                          <a:schemeClr val="accent1"/>
                        </a:solidFill>
                        <a:effectLst/>
                        <a:latin typeface="Arial" panose="020B0604020202020204" pitchFamily="34" charset="0"/>
                        <a:ea typeface="+mn-ea"/>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55113533"/>
                  </a:ext>
                </a:extLst>
              </a:tr>
            </a:tbl>
          </a:graphicData>
        </a:graphic>
      </p:graphicFrame>
    </p:spTree>
    <p:extLst>
      <p:ext uri="{BB962C8B-B14F-4D97-AF65-F5344CB8AC3E}">
        <p14:creationId xmlns:p14="http://schemas.microsoft.com/office/powerpoint/2010/main" val="329933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0.8"/>
</p:tagLst>
</file>

<file path=ppt/tags/tag2.xml><?xml version="1.0" encoding="utf-8"?>
<p:tagLst xmlns:a="http://schemas.openxmlformats.org/drawingml/2006/main" xmlns:r="http://schemas.openxmlformats.org/officeDocument/2006/relationships" xmlns:p="http://schemas.openxmlformats.org/presentationml/2006/main">
  <p:tag name="TIMING" val="|2.8|2.1"/>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4.xml><?xml version="1.0" encoding="utf-8"?>
<p:tagLst xmlns:a="http://schemas.openxmlformats.org/drawingml/2006/main" xmlns:r="http://schemas.openxmlformats.org/officeDocument/2006/relationships" xmlns:p="http://schemas.openxmlformats.org/presentationml/2006/main">
  <p:tag name="TIMING" val="|5.6|14.7|9.1"/>
</p:tagLst>
</file>

<file path=ppt/tags/tag5.xml><?xml version="1.0" encoding="utf-8"?>
<p:tagLst xmlns:a="http://schemas.openxmlformats.org/drawingml/2006/main" xmlns:r="http://schemas.openxmlformats.org/officeDocument/2006/relationships" xmlns:p="http://schemas.openxmlformats.org/presentationml/2006/main">
  <p:tag name="TIMING" val="|5.7"/>
</p:tagLst>
</file>

<file path=ppt/tags/tag6.xml><?xml version="1.0" encoding="utf-8"?>
<p:tagLst xmlns:a="http://schemas.openxmlformats.org/drawingml/2006/main" xmlns:r="http://schemas.openxmlformats.org/officeDocument/2006/relationships" xmlns:p="http://schemas.openxmlformats.org/presentationml/2006/main">
  <p:tag name="TIMING" val="|1.3|2.6|1.4|11.1|8.3|12.5"/>
</p:tagLst>
</file>

<file path=ppt/tags/tag7.xml><?xml version="1.0" encoding="utf-8"?>
<p:tagLst xmlns:a="http://schemas.openxmlformats.org/drawingml/2006/main" xmlns:r="http://schemas.openxmlformats.org/officeDocument/2006/relationships" xmlns:p="http://schemas.openxmlformats.org/presentationml/2006/main">
  <p:tag name="TIMING" val="|1.3|2.6|1.4|11.1|8.3|12.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Theme2" id="{F006DF93-5DE1-4B40-965C-F7C0CEEFDFFE}" vid="{2A69B6F2-733F-4F9E-B00F-35340C146CA3}"/>
    </a:ext>
  </a:extLst>
</a:theme>
</file>

<file path=ppt/theme/theme2.xml><?xml version="1.0" encoding="utf-8"?>
<a:theme xmlns:a="http://schemas.openxmlformats.org/drawingml/2006/main" name="1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Theme2" id="{F006DF93-5DE1-4B40-965C-F7C0CEEFDFFE}" vid="{2A69B6F2-733F-4F9E-B00F-35340C146C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5">
    <a:dk1>
      <a:srgbClr val="000000"/>
    </a:dk1>
    <a:lt1>
      <a:srgbClr val="DDDDDD"/>
    </a:lt1>
    <a:dk2>
      <a:srgbClr val="0000FF"/>
    </a:dk2>
    <a:lt2>
      <a:srgbClr val="00CCCC"/>
    </a:lt2>
    <a:accent1>
      <a:srgbClr val="00CCCC"/>
    </a:accent1>
    <a:accent2>
      <a:srgbClr val="FD7C1B"/>
    </a:accent2>
    <a:accent3>
      <a:srgbClr val="00007F"/>
    </a:accent3>
    <a:accent4>
      <a:srgbClr val="FE47FF"/>
    </a:accent4>
    <a:accent5>
      <a:srgbClr val="D5D5D5"/>
    </a:accent5>
    <a:accent6>
      <a:srgbClr val="00B050"/>
    </a:accent6>
    <a:hlink>
      <a:srgbClr val="CC00CC"/>
    </a:hlink>
    <a:folHlink>
      <a:srgbClr val="9999FF"/>
    </a:folHlink>
  </a:clrScheme>
  <a:fontScheme name="DRCR Bkg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253</TotalTime>
  <Words>11968</Words>
  <Application>Microsoft Macintosh PowerPoint</Application>
  <PresentationFormat>Widescreen</PresentationFormat>
  <Paragraphs>1930</Paragraphs>
  <Slides>168</Slides>
  <Notes>117</Notes>
  <HiddenSlides>6</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168</vt:i4>
      </vt:variant>
    </vt:vector>
  </HeadingPairs>
  <TitlesOfParts>
    <vt:vector size="183" baseType="lpstr">
      <vt:lpstr>MS Mincho</vt:lpstr>
      <vt:lpstr>ＭＳ Ｐゴシック</vt:lpstr>
      <vt:lpstr>Antic</vt:lpstr>
      <vt:lpstr>Aptos</vt:lpstr>
      <vt:lpstr>Arial</vt:lpstr>
      <vt:lpstr>Calibri</vt:lpstr>
      <vt:lpstr>Cambria</vt:lpstr>
      <vt:lpstr>Courier New</vt:lpstr>
      <vt:lpstr>Lucida Sans</vt:lpstr>
      <vt:lpstr>Roboto</vt:lpstr>
      <vt:lpstr>Segoe UI</vt:lpstr>
      <vt:lpstr>Times New Roman</vt:lpstr>
      <vt:lpstr>Wingdings</vt:lpstr>
      <vt:lpstr>DRCR2022</vt:lpstr>
      <vt:lpstr>1_DRCR2022</vt:lpstr>
      <vt:lpstr>20+ Years of DRCR Retina Trials: What Every Retina Fellow and Specialist Need to Know</vt:lpstr>
      <vt:lpstr>Financial Disclosures</vt:lpstr>
      <vt:lpstr>Network Overview</vt:lpstr>
      <vt:lpstr>Funding</vt:lpstr>
      <vt:lpstr>Other Financial Relationships</vt:lpstr>
      <vt:lpstr>DRCR Retina Network</vt:lpstr>
      <vt:lpstr>Priority Initiatives</vt:lpstr>
      <vt:lpstr>DRCR Retina Network Evolution </vt:lpstr>
      <vt:lpstr>Collaborative Network</vt:lpstr>
      <vt:lpstr>Collaborative Network</vt:lpstr>
      <vt:lpstr>Number of Active Sites by Location</vt:lpstr>
      <vt:lpstr>Number of Participants by Location</vt:lpstr>
      <vt:lpstr>Helpful Links www.drcr.net</vt:lpstr>
      <vt:lpstr>Publication List www.drcr.net </vt:lpstr>
      <vt:lpstr>PowerPoint Presentation</vt:lpstr>
      <vt:lpstr>PowerPoint Presentation</vt:lpstr>
      <vt:lpstr>Diabetic Macular Edema </vt:lpstr>
      <vt:lpstr>Completed DRCR Retina Network Protocols</vt:lpstr>
      <vt:lpstr>PowerPoint Presentation</vt:lpstr>
      <vt:lpstr>Study Design: Protocol B</vt:lpstr>
      <vt:lpstr>Protocol B Primary Outcome: Mean Change in Visual Acuity at 2 Years</vt:lpstr>
      <vt:lpstr>Protocol B Mean VA Over 3 Years: All Eyes</vt:lpstr>
      <vt:lpstr>Protocol B Conclusions</vt:lpstr>
      <vt:lpstr>PowerPoint Presentation</vt:lpstr>
      <vt:lpstr>PowerPoint Presentation</vt:lpstr>
      <vt:lpstr>Study Design: Protocol I</vt:lpstr>
      <vt:lpstr>PowerPoint Presentation</vt:lpstr>
      <vt:lpstr>PowerPoint Presentation</vt:lpstr>
      <vt:lpstr>PowerPoint Presentation</vt:lpstr>
      <vt:lpstr>DRCR.net DME Treatment Algorithm in 3 easy steps</vt:lpstr>
      <vt:lpstr>Protocol I Conclusions</vt:lpstr>
      <vt:lpstr>PowerPoint Presentation</vt:lpstr>
      <vt:lpstr>Study Design Protocol T</vt:lpstr>
      <vt:lpstr>Protocol T Mean Change in VA Over 2 Years  Full Cohort</vt:lpstr>
      <vt:lpstr>Protocol T Mean Change in VA Over 2 Years By Baseline Visual Acuity Subgroup</vt:lpstr>
      <vt:lpstr>Protocol T Mean Change in OCT CST Over 2 Years: Full Cohort</vt:lpstr>
      <vt:lpstr>Protocol T Conclusions</vt:lpstr>
      <vt:lpstr>PowerPoint Presentation</vt:lpstr>
      <vt:lpstr>Study Design Protocol U Randomized Multi-center Clinical Trial  (Enrolled = 236 eyes, N = 129 Eyes randomized)</vt:lpstr>
      <vt:lpstr>Protocol U VA Mean Change</vt:lpstr>
      <vt:lpstr>Protocol U VA Mean Change: Baseline Lens Status</vt:lpstr>
      <vt:lpstr>Protocol U OCT CST Mean Change</vt:lpstr>
      <vt:lpstr>Protocol U Conclusions</vt:lpstr>
      <vt:lpstr>PowerPoint Presentation</vt:lpstr>
      <vt:lpstr>Protocol V Study Design Randomized Multicenter Clinical Trial (N = 91 Sites)  </vt:lpstr>
      <vt:lpstr>Mean VA Letter Score At 2 Years</vt:lpstr>
      <vt:lpstr>Visual Acuity at 2 Years</vt:lpstr>
      <vt:lpstr>Protocol V Time to First Aflibercept Injection: (Laser and Observation Groups)</vt:lpstr>
      <vt:lpstr>Protocol V  Number of Injections  Over 2 Years</vt:lpstr>
      <vt:lpstr>Protocol V Conclusion  </vt:lpstr>
      <vt:lpstr>PowerPoint Presentation</vt:lpstr>
      <vt:lpstr>PowerPoint Presentation</vt:lpstr>
      <vt:lpstr>Study Design Protocol AC Randomized Multicenter Clinical Trial (312 Eyes) </vt:lpstr>
      <vt:lpstr>PowerPoint Presentation</vt:lpstr>
      <vt:lpstr>PowerPoint Presentation</vt:lpstr>
      <vt:lpstr>Protocol AC Mean Change in Central Subfield Thickness from Baseline Through 2 Years</vt:lpstr>
      <vt:lpstr>PowerPoint Presentation</vt:lpstr>
      <vt:lpstr>PowerPoint Presentation</vt:lpstr>
      <vt:lpstr>PowerPoint Presentation</vt:lpstr>
      <vt:lpstr>Non-Proliferative Diabetic Retinopathy</vt:lpstr>
      <vt:lpstr>PowerPoint Presentation</vt:lpstr>
      <vt:lpstr>PowerPoint Presentation</vt:lpstr>
      <vt:lpstr>PowerPoint Presentation</vt:lpstr>
      <vt:lpstr>PowerPoint Presentation</vt:lpstr>
      <vt:lpstr>PowerPoint Presentation</vt:lpstr>
      <vt:lpstr>Mild NPDR with PPL</vt:lpstr>
      <vt:lpstr>Protocol AA DR Disease Worsening and PPL (Color)</vt:lpstr>
      <vt:lpstr>Protocol AA DR Disease Worsening and PPL (FA)</vt:lpstr>
      <vt:lpstr>Protocol AA Retinal Nonperfusion</vt:lpstr>
      <vt:lpstr>Protocol AA Baseline Characteristics</vt:lpstr>
      <vt:lpstr>Protocol AA Retinal Nonperfusion &amp; DRSS worsening</vt:lpstr>
      <vt:lpstr>Protocol AA Retinal Nonperfusion &amp; DR Outcomes</vt:lpstr>
      <vt:lpstr>Protocol AA Key Take Aways</vt:lpstr>
      <vt:lpstr>PowerPoint Presentation</vt:lpstr>
      <vt:lpstr>Study Design Protocol W Randomized Multicenter Clinical Trial  (N = 64 Sites)  </vt:lpstr>
      <vt:lpstr>Protocol W Follow-Up Visits and Treatment</vt:lpstr>
      <vt:lpstr>PDR or CI-DME Development </vt:lpstr>
      <vt:lpstr>Protocol W PDR Development</vt:lpstr>
      <vt:lpstr>Protocol W CI-DME Development</vt:lpstr>
      <vt:lpstr>Protocol W Visual Acuity Mean Change</vt:lpstr>
      <vt:lpstr>Protocol W Key Take Aways</vt:lpstr>
      <vt:lpstr>Proliferative Diabetic Retinopathy</vt:lpstr>
      <vt:lpstr>PowerPoint Presentation</vt:lpstr>
      <vt:lpstr>Study Rationale Protocol N </vt:lpstr>
      <vt:lpstr>Study Design Protocol N </vt:lpstr>
      <vt:lpstr>Study Enrollment Protocol N </vt:lpstr>
      <vt:lpstr>Protocol N Cumulative Probability of Vitrectomy by 16 Weeks </vt:lpstr>
      <vt:lpstr>Protocol N Cumulative Probability of “Complete” PRP (in absence of vitrectomy) by 16 Weeks </vt:lpstr>
      <vt:lpstr>Protocol N Retinal Detachments  Prior to 16 weeks</vt:lpstr>
      <vt:lpstr>Protocol N Key Take Aways</vt:lpstr>
      <vt:lpstr>PowerPoint Presentation</vt:lpstr>
      <vt:lpstr>Study Design Protocol AB Randomized Multicenter Clinical Trial  (N = 39 Sites)  </vt:lpstr>
      <vt:lpstr>Study Design Protocol AB  Study Treatment During Follow-up</vt:lpstr>
      <vt:lpstr>Protocol AB VA Over 24 Weeks:  Primary Outcome</vt:lpstr>
      <vt:lpstr>Protocol AB Ocular Safety Outcomes</vt:lpstr>
      <vt:lpstr>Protocol AB Ocular Safety Outcomes</vt:lpstr>
      <vt:lpstr>Protocol AB Ocular Safety Outcomes</vt:lpstr>
      <vt:lpstr>Protocol AB Ocular Safety Outcomes</vt:lpstr>
      <vt:lpstr>Protocol AB Ocular Safety Outcomes</vt:lpstr>
      <vt:lpstr>Protocol AB Ocular Safety Outcomes</vt:lpstr>
      <vt:lpstr>Protocol AB Ocular Safety Outcomes</vt:lpstr>
      <vt:lpstr>PowerPoint Presentation</vt:lpstr>
      <vt:lpstr>PowerPoint Presentation</vt:lpstr>
      <vt:lpstr>Study Design Protocol S </vt:lpstr>
      <vt:lpstr>Protocol S Mean Changes in VA From Baseline</vt:lpstr>
      <vt:lpstr>Protocol S Development of Retinal Detachment</vt:lpstr>
      <vt:lpstr>Protocol S Development of First VH after Baseline</vt:lpstr>
      <vt:lpstr>Protocol S Mean Change in Cumulative Visual Field Total Point Score (30-2 + 60-4)</vt:lpstr>
      <vt:lpstr>Protocol S Key Take Aways</vt:lpstr>
      <vt:lpstr>Age-Related Macular Degeneration</vt:lpstr>
      <vt:lpstr>PowerPoint Presentation</vt:lpstr>
      <vt:lpstr>Objectives Protocol AK</vt:lpstr>
      <vt:lpstr>Study Design Protocol AK</vt:lpstr>
      <vt:lpstr>Study Design Protocol AK</vt:lpstr>
      <vt:lpstr> Protocol AK Average Number of Scans Performed Across all Weeks of Study</vt:lpstr>
      <vt:lpstr>Protocol AK Comparison of Notal Scan to Reading Center Grading of Office SD-OCT</vt:lpstr>
      <vt:lpstr>Protocol AK Fluid Curves  Over Time Per Participant </vt:lpstr>
      <vt:lpstr>Protocol AK Summary</vt:lpstr>
      <vt:lpstr>Current Retina Studies</vt:lpstr>
      <vt:lpstr>PowerPoint Presentation</vt:lpstr>
      <vt:lpstr>Notal Home OCT</vt:lpstr>
      <vt:lpstr>Summary of Rationale</vt:lpstr>
      <vt:lpstr>Objectives</vt:lpstr>
      <vt:lpstr>Protocol AO: Home OCT vs. T&amp;E</vt:lpstr>
      <vt:lpstr>PowerPoint Presentation</vt:lpstr>
      <vt:lpstr>Radiation Retinopathy (RR)</vt:lpstr>
      <vt:lpstr>Rationale</vt:lpstr>
      <vt:lpstr>Objectives</vt:lpstr>
      <vt:lpstr>Study Design</vt:lpstr>
      <vt:lpstr>PowerPoint Presentation</vt:lpstr>
      <vt:lpstr>Study Objectives</vt:lpstr>
      <vt:lpstr>Study Objectives</vt:lpstr>
      <vt:lpstr>Study Design</vt:lpstr>
      <vt:lpstr>Current Diabetes Studies</vt:lpstr>
      <vt:lpstr>PowerPoint Presentation</vt:lpstr>
      <vt:lpstr>Study Rationale</vt:lpstr>
      <vt:lpstr>Study Design</vt:lpstr>
      <vt:lpstr>PowerPoint Presentation</vt:lpstr>
      <vt:lpstr>Predictive Biomarkers</vt:lpstr>
      <vt:lpstr>Collaboration </vt:lpstr>
      <vt:lpstr>Procedures</vt:lpstr>
      <vt:lpstr>PowerPoint Presentation</vt:lpstr>
      <vt:lpstr>Genes in Diabetic Retinopathy Project</vt:lpstr>
      <vt:lpstr>PowerPoint Presentation</vt:lpstr>
      <vt:lpstr>Current PDR Treatments</vt:lpstr>
      <vt:lpstr>Study Rationale</vt:lpstr>
      <vt:lpstr>Study Objectives</vt:lpstr>
      <vt:lpstr>Study Design</vt:lpstr>
      <vt:lpstr>PowerPoint Presentation</vt:lpstr>
      <vt:lpstr>Background and Rationale</vt:lpstr>
      <vt:lpstr>PowerPoint Presentation</vt:lpstr>
      <vt:lpstr>Major Goals for Endpoint Studies</vt:lpstr>
      <vt:lpstr>Assessment of Key Test Properties</vt:lpstr>
      <vt:lpstr>Two Concurrent Studies</vt:lpstr>
      <vt:lpstr>Study Design and Objectives (AR and AS)</vt:lpstr>
      <vt:lpstr>Natural History Groups</vt:lpstr>
      <vt:lpstr>Anti-VEGF for DME Groups</vt:lpstr>
      <vt:lpstr>Trial Results Coming Soon</vt:lpstr>
      <vt:lpstr>PowerPoint Presentation</vt:lpstr>
      <vt:lpstr> Phase 2 Study Objective </vt:lpstr>
      <vt:lpstr>Protocol AN:  Tonabersat for DME</vt:lpstr>
      <vt:lpstr>Study Rationale</vt:lpstr>
      <vt:lpstr>Tonabersat Background</vt:lpstr>
      <vt:lpstr>Tonabersat Background</vt:lpstr>
      <vt:lpstr>Tonabersat Background</vt:lpstr>
      <vt:lpstr>Follow-up Schedule</vt:lpstr>
      <vt:lpstr>Treatment Regimen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Meagan Huggins</dc:creator>
  <cp:lastModifiedBy>Darrell Baskin, MD</cp:lastModifiedBy>
  <cp:revision>5</cp:revision>
  <cp:lastPrinted>2025-10-06T17:02:20Z</cp:lastPrinted>
  <dcterms:created xsi:type="dcterms:W3CDTF">2025-09-30T16:15:06Z</dcterms:created>
  <dcterms:modified xsi:type="dcterms:W3CDTF">2025-10-19T23:09:43Z</dcterms:modified>
</cp:coreProperties>
</file>