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4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5.xml" ContentType="application/vnd.openxmlformats-officedocument.drawingml.chartshapes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3.xml" ContentType="application/vnd.openxmlformats-officedocument.presentationml.notesSl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4.xml" ContentType="application/vnd.openxmlformats-officedocument.presentationml.notesSlid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5.xml" ContentType="application/vnd.openxmlformats-officedocument.presentationml.notesSlid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6.xml" ContentType="application/vnd.openxmlformats-officedocument.presentationml.notesSlid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7.xml" ContentType="application/vnd.openxmlformats-officedocument.presentationml.notesSlid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rawings/drawing6.xml" ContentType="application/vnd.openxmlformats-officedocument.drawingml.chartshapes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5264" r:id="rId1"/>
    <p:sldMasterId id="2147485284" r:id="rId2"/>
  </p:sldMasterIdLst>
  <p:notesMasterIdLst>
    <p:notesMasterId r:id="rId44"/>
  </p:notesMasterIdLst>
  <p:handoutMasterIdLst>
    <p:handoutMasterId r:id="rId45"/>
  </p:handoutMasterIdLst>
  <p:sldIdLst>
    <p:sldId id="482" r:id="rId3"/>
    <p:sldId id="358" r:id="rId4"/>
    <p:sldId id="787" r:id="rId5"/>
    <p:sldId id="835" r:id="rId6"/>
    <p:sldId id="418" r:id="rId7"/>
    <p:sldId id="834" r:id="rId8"/>
    <p:sldId id="840" r:id="rId9"/>
    <p:sldId id="260" r:id="rId10"/>
    <p:sldId id="1031" r:id="rId11"/>
    <p:sldId id="1032" r:id="rId12"/>
    <p:sldId id="816" r:id="rId13"/>
    <p:sldId id="815" r:id="rId14"/>
    <p:sldId id="901" r:id="rId15"/>
    <p:sldId id="848" r:id="rId16"/>
    <p:sldId id="788" r:id="rId17"/>
    <p:sldId id="847" r:id="rId18"/>
    <p:sldId id="844" r:id="rId19"/>
    <p:sldId id="845" r:id="rId20"/>
    <p:sldId id="843" r:id="rId21"/>
    <p:sldId id="850" r:id="rId22"/>
    <p:sldId id="884" r:id="rId23"/>
    <p:sldId id="856" r:id="rId24"/>
    <p:sldId id="851" r:id="rId25"/>
    <p:sldId id="854" r:id="rId26"/>
    <p:sldId id="853" r:id="rId27"/>
    <p:sldId id="857" r:id="rId28"/>
    <p:sldId id="892" r:id="rId29"/>
    <p:sldId id="891" r:id="rId30"/>
    <p:sldId id="893" r:id="rId31"/>
    <p:sldId id="895" r:id="rId32"/>
    <p:sldId id="890" r:id="rId33"/>
    <p:sldId id="878" r:id="rId34"/>
    <p:sldId id="879" r:id="rId35"/>
    <p:sldId id="880" r:id="rId36"/>
    <p:sldId id="881" r:id="rId37"/>
    <p:sldId id="882" r:id="rId38"/>
    <p:sldId id="897" r:id="rId39"/>
    <p:sldId id="898" r:id="rId40"/>
    <p:sldId id="870" r:id="rId41"/>
    <p:sldId id="805" r:id="rId42"/>
    <p:sldId id="612" r:id="rId43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C4240C-1D80-A816-4E16-27E3A24920EE}" name="Brittany Kelly" initials="BK" userId="S::bkelly@jaeb.org::89c5cd3d-0a2a-4716-88fd-89d3e1f23b83" providerId="AD"/>
  <p188:author id="{259F601C-DDE4-B92F-E1DF-ECC2AA2E6E71}" name="cbaker@hhretina.com" initials="cb" userId="S::urn:spo:guest#cbaker@hhretina.com::" providerId="AD"/>
  <p188:author id="{48CB273E-771D-6752-3506-CD119E2AC503}" name="Kristin Josic" initials="KJ" userId="S::kjosic@Jaeb.org::46fe4dae-f464-4a67-90c6-eefe2c4b3d2c" providerId="AD"/>
  <p188:author id="{5FFDFF62-3189-C14E-8E0F-697945555831}" name="Adam Glassman" initials="AG" userId="S::aglassman@jaeb.org::b6946be8-25ba-4cbf-b620-5845da9be5ff" providerId="AD"/>
  <p188:author id="{C7B57D64-35E0-70FA-55EF-C5C26AC5E1B6}" name="Meagan Huggins" initials="MH" userId="S::mhuggins@Jaeb.org::f5642533-5231-46a6-9703-f9c0689ccf48" providerId="AD"/>
  <p188:author id="{17280D73-00E9-8F13-A2E7-1CAB0000D652}" name="Maguire, Maureen" initials="MM" userId="Maguire, Maureen" providerId="None"/>
  <p188:author id="{3AD022E0-0BAD-9E71-B849-4A1795235039}" name="Kristin Josic" initials="KJ" userId="S::kjosic@jaeb.org::46fe4dae-f464-4a67-90c6-eefe2c4b3d2c" providerId="AD"/>
  <p188:author id="{B84D1AF5-4CC9-E893-3A43-D267088B4ADA}" name="Kristin Josic" initials="KJ" userId="Kristin Josic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Wesley Beaulieu" initials="WB" lastIdx="164" clrIdx="6"/>
  <p:cmAuthor id="1" name="Carin Preston" initials="CP" lastIdx="5" clrIdx="0"/>
  <p:cmAuthor id="8" name="Claire Boyle" initials="CB" lastIdx="63" clrIdx="7"/>
  <p:cmAuthor id="2" name="Adam Glassman" initials="AG" lastIdx="69" clrIdx="1"/>
  <p:cmAuthor id="9" name="Dan Martin" initials="d" lastIdx="2" clrIdx="8">
    <p:extLst>
      <p:ext uri="{19B8F6BF-5375-455C-9EA6-DF929625EA0E}">
        <p15:presenceInfo xmlns:p15="http://schemas.microsoft.com/office/powerpoint/2012/main" userId="Dan Martin" providerId="None"/>
      </p:ext>
    </p:extLst>
  </p:cmAuthor>
  <p:cmAuthor id="3" name="Danni Liu" initials="DL" lastIdx="6" clrIdx="2"/>
  <p:cmAuthor id="10" name="Maguire, Maureen" initials="MM" lastIdx="4" clrIdx="9">
    <p:extLst>
      <p:ext uri="{19B8F6BF-5375-455C-9EA6-DF929625EA0E}">
        <p15:presenceInfo xmlns:p15="http://schemas.microsoft.com/office/powerpoint/2012/main" userId="Maguire, Maureen" providerId="None"/>
      </p:ext>
    </p:extLst>
  </p:cmAuthor>
  <p:cmAuthor id="4" name="Adam Glassman" initials="AG [2]" lastIdx="11" clrIdx="3"/>
  <p:cmAuthor id="5" name="Meagan Huggins" initials="MH" lastIdx="33" clrIdx="4"/>
  <p:cmAuthor id="6" name="meagan huggins" initials="mh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3"/>
    <a:srgbClr val="4A9CCC"/>
    <a:srgbClr val="B9B93A"/>
    <a:srgbClr val="FF6600"/>
    <a:srgbClr val="E57200"/>
    <a:srgbClr val="2DF332"/>
    <a:srgbClr val="000048"/>
    <a:srgbClr val="FFFFFF"/>
    <a:srgbClr val="00003A"/>
    <a:srgbClr val="000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87" autoAdjust="0"/>
    <p:restoredTop sz="95408" autoAdjust="0"/>
  </p:normalViewPr>
  <p:slideViewPr>
    <p:cSldViewPr snapToGrid="0">
      <p:cViewPr varScale="1">
        <p:scale>
          <a:sx n="105" d="100"/>
          <a:sy n="105" d="100"/>
        </p:scale>
        <p:origin x="61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microsoft.com/office/2018/10/relationships/authors" Target="author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3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4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5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chartUserShapes" Target="../drawings/drawing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15-448B-BE15-05D7C556D9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15-448B-BE15-05D7C556D9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615-448B-BE15-05D7C556D9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49178352"/>
        <c:axId val="1349177520"/>
      </c:lineChart>
      <c:catAx>
        <c:axId val="134917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49177520"/>
        <c:crosses val="autoZero"/>
        <c:auto val="1"/>
        <c:lblAlgn val="ctr"/>
        <c:lblOffset val="100"/>
        <c:noMultiLvlLbl val="0"/>
      </c:catAx>
      <c:valAx>
        <c:axId val="1349177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49178352"/>
        <c:crosses val="autoZero"/>
        <c:crossBetween val="between"/>
      </c:valAx>
      <c:spPr>
        <a:solidFill>
          <a:schemeClr val="bg2"/>
        </a:solidFill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97243342195796"/>
          <c:y val="7.3279789107230986E-2"/>
          <c:w val="0.8669996540189292"/>
          <c:h val="0.833356072003142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Sex</c:v>
                </c:pt>
                <c:pt idx="1">
                  <c:v>Hemoglobin A1c</c:v>
                </c:pt>
                <c:pt idx="2">
                  <c:v>Visual Acuity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3.1E-2</c:v>
                </c:pt>
                <c:pt idx="1">
                  <c:v>3.2000000000000001E-2</c:v>
                </c:pt>
                <c:pt idx="2">
                  <c:v>3.3000000000000002E-2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C5-4ACB-8492-8B713695B4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4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Sex</c:v>
                </c:pt>
                <c:pt idx="1">
                  <c:v>Hemoglobin A1c</c:v>
                </c:pt>
                <c:pt idx="2">
                  <c:v>Visual Acuity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3.9E-2</c:v>
                </c:pt>
                <c:pt idx="1">
                  <c:v>3.7999999999999999E-2</c:v>
                </c:pt>
                <c:pt idx="2">
                  <c:v>4.7E-2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C5-4ACB-8492-8B713695B4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74915792"/>
        <c:axId val="1474916272"/>
      </c:barChart>
      <c:catAx>
        <c:axId val="147491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74916272"/>
        <c:crosses val="autoZero"/>
        <c:auto val="1"/>
        <c:lblAlgn val="ctr"/>
        <c:lblOffset val="75"/>
        <c:noMultiLvlLbl val="0"/>
      </c:catAx>
      <c:valAx>
        <c:axId val="1474916272"/>
        <c:scaling>
          <c:orientation val="minMax"/>
          <c:max val="8.0000000000000016E-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aseline="0" dirty="0"/>
                  <a:t>Mean Overall </a:t>
                </a:r>
                <a:r>
                  <a:rPr lang="en-US" dirty="0"/>
                  <a:t>Leakage,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74915792"/>
        <c:crosses val="autoZero"/>
        <c:crossBetween val="between"/>
        <c:majorUnit val="2.0000000000000004E-2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29840137068334"/>
          <c:y val="0.11220203189627692"/>
          <c:w val="0.76698754832905958"/>
          <c:h val="0.728458280475532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(n = 343)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Panretinal
(Overall)</c:v>
                </c:pt>
                <c:pt idx="1">
                  <c:v>Wifefield Far 
Peripheral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3.5000000000000003E-2</c:v>
                </c:pt>
                <c:pt idx="1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12-44A7-A4BC-93F73867BF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 (n = 231)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Panretinal
(Overall)</c:v>
                </c:pt>
                <c:pt idx="1">
                  <c:v>Wifefield Far 
Peripheral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3.4000000000000002E-2</c:v>
                </c:pt>
                <c:pt idx="1">
                  <c:v>3.3000000000000002E-2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12-44A7-A4BC-93F73867BF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87649184"/>
        <c:axId val="687647744"/>
      </c:barChart>
      <c:catAx>
        <c:axId val="68764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87647744"/>
        <c:crosses val="autoZero"/>
        <c:auto val="1"/>
        <c:lblAlgn val="ctr"/>
        <c:lblOffset val="100"/>
        <c:noMultiLvlLbl val="0"/>
      </c:catAx>
      <c:valAx>
        <c:axId val="687647744"/>
        <c:scaling>
          <c:orientation val="minMax"/>
          <c:max val="5.000000000000001E-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Mean Leakage,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8764918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6283259813308968"/>
          <c:y val="0.12873507490530886"/>
          <c:w val="0.67204702922785853"/>
          <c:h val="6.88635380475740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29840137068334"/>
          <c:y val="0.10124585530859105"/>
          <c:w val="0.76698754832905958"/>
          <c:h val="0.73941445706321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(n = 314)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Panretinal
(Overall)</c:v>
                </c:pt>
                <c:pt idx="1">
                  <c:v>Wifefield Far 
Peripheral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3.5000000000000003E-2</c:v>
                </c:pt>
                <c:pt idx="1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03-4334-8DC8-6289FFF027F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 (n = 259)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Panretinal
(Overall)</c:v>
                </c:pt>
                <c:pt idx="1">
                  <c:v>Wifefield Far 
Peripheral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3.5000000000000003E-2</c:v>
                </c:pt>
                <c:pt idx="1">
                  <c:v>3.3000000000000002E-2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03-4334-8DC8-6289FFF027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87649184"/>
        <c:axId val="687647744"/>
      </c:barChart>
      <c:catAx>
        <c:axId val="68764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87647744"/>
        <c:crosses val="autoZero"/>
        <c:auto val="1"/>
        <c:lblAlgn val="ctr"/>
        <c:lblOffset val="100"/>
        <c:noMultiLvlLbl val="0"/>
      </c:catAx>
      <c:valAx>
        <c:axId val="687647744"/>
        <c:scaling>
          <c:orientation val="minMax"/>
          <c:max val="5.000000000000001E-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Mean Leakage,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8764918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7429490445639099"/>
          <c:y val="0.10465157405870719"/>
          <c:w val="0.67204702922785853"/>
          <c:h val="7.09656144279905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20327676552994"/>
          <c:y val="2.9173960619440095E-2"/>
          <c:w val="0.87992404803060753"/>
          <c:h val="0.79609603385792227"/>
        </c:manualLayout>
      </c:layout>
      <c:scatterChart>
        <c:scatterStyle val="lineMarker"/>
        <c:varyColors val="0"/>
        <c:ser>
          <c:idx val="3"/>
          <c:order val="0"/>
          <c:tx>
            <c:v>Q4 High Leakage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Sheet1!$B$31:$B$41</c:f>
              <c:numCache>
                <c:formatCode>General</c:formatCode>
                <c:ptCount val="11"/>
                <c:pt idx="0">
                  <c:v>0</c:v>
                </c:pt>
                <c:pt idx="1">
                  <c:v>0.5</c:v>
                </c:pt>
                <c:pt idx="2">
                  <c:v>0.5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4</c:v>
                </c:pt>
              </c:numCache>
            </c:numRef>
          </c:xVal>
          <c:yVal>
            <c:numRef>
              <c:f>Sheet1!$C$31:$C$41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1.7857142900000001E-2</c:v>
                </c:pt>
                <c:pt idx="3">
                  <c:v>1.7857142900000001E-2</c:v>
                </c:pt>
                <c:pt idx="4">
                  <c:v>0.21608781129999999</c:v>
                </c:pt>
                <c:pt idx="5">
                  <c:v>0.21608781129999999</c:v>
                </c:pt>
                <c:pt idx="6">
                  <c:v>0.38112195630000001</c:v>
                </c:pt>
                <c:pt idx="7">
                  <c:v>0.38112195630000001</c:v>
                </c:pt>
                <c:pt idx="8">
                  <c:v>0.457124523</c:v>
                </c:pt>
                <c:pt idx="9">
                  <c:v>0.457124523</c:v>
                </c:pt>
                <c:pt idx="10">
                  <c:v>0.50538012099999996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5AB-4DD6-A965-E6ACDE49801D}"/>
            </c:ext>
          </c:extLst>
        </c:ser>
        <c:ser>
          <c:idx val="2"/>
          <c:order val="1"/>
          <c:tx>
            <c:v>Q3 Mid-High Leakage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Sheet1!$B$20:$B$30</c:f>
              <c:numCache>
                <c:formatCode>General</c:formatCode>
                <c:ptCount val="11"/>
                <c:pt idx="0">
                  <c:v>0</c:v>
                </c:pt>
                <c:pt idx="1">
                  <c:v>0.5</c:v>
                </c:pt>
                <c:pt idx="2">
                  <c:v>0.5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4</c:v>
                </c:pt>
              </c:numCache>
            </c:numRef>
          </c:xVal>
          <c:yVal>
            <c:numRef>
              <c:f>Sheet1!$C$20:$C$30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1.6129032299999999E-2</c:v>
                </c:pt>
                <c:pt idx="3">
                  <c:v>1.6129032299999999E-2</c:v>
                </c:pt>
                <c:pt idx="4">
                  <c:v>0.1391129032</c:v>
                </c:pt>
                <c:pt idx="5">
                  <c:v>0.1391129032</c:v>
                </c:pt>
                <c:pt idx="6">
                  <c:v>0.36925103799999998</c:v>
                </c:pt>
                <c:pt idx="7">
                  <c:v>0.36925103799999998</c:v>
                </c:pt>
                <c:pt idx="8">
                  <c:v>0.4434567982</c:v>
                </c:pt>
                <c:pt idx="9">
                  <c:v>0.4434567982</c:v>
                </c:pt>
                <c:pt idx="10">
                  <c:v>0.464862306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5AB-4DD6-A965-E6ACDE49801D}"/>
            </c:ext>
          </c:extLst>
        </c:ser>
        <c:ser>
          <c:idx val="1"/>
          <c:order val="2"/>
          <c:tx>
            <c:v>Q2 Mid Low Leakage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Sheet1!$B$11:$B$19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4</c:v>
                </c:pt>
              </c:numCache>
            </c:numRef>
          </c:xVal>
          <c:yVal>
            <c:numRef>
              <c:f>Sheet1!$C$11:$C$19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0.104</c:v>
                </c:pt>
                <c:pt idx="3">
                  <c:v>0.104</c:v>
                </c:pt>
                <c:pt idx="4">
                  <c:v>0.23448543690000001</c:v>
                </c:pt>
                <c:pt idx="5">
                  <c:v>0.23448543690000001</c:v>
                </c:pt>
                <c:pt idx="6">
                  <c:v>0.29189902909999998</c:v>
                </c:pt>
                <c:pt idx="7">
                  <c:v>0.29189902909999998</c:v>
                </c:pt>
                <c:pt idx="8">
                  <c:v>0.34900394610000002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5AB-4DD6-A965-E6ACDE49801D}"/>
            </c:ext>
          </c:extLst>
        </c:ser>
        <c:ser>
          <c:idx val="0"/>
          <c:order val="3"/>
          <c:tx>
            <c:v>Q1 Low Leakage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4</c:v>
                </c:pt>
              </c:numCache>
            </c:numRef>
          </c:xVal>
          <c:yVal>
            <c:numRef>
              <c:f>Sheet1!$C$2:$C$10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8.0645161300000004E-2</c:v>
                </c:pt>
                <c:pt idx="3">
                  <c:v>8.0645161300000004E-2</c:v>
                </c:pt>
                <c:pt idx="4">
                  <c:v>0.18472306760000001</c:v>
                </c:pt>
                <c:pt idx="5">
                  <c:v>0.18472306760000001</c:v>
                </c:pt>
                <c:pt idx="6">
                  <c:v>0.29589719469999998</c:v>
                </c:pt>
                <c:pt idx="7">
                  <c:v>0.29589719469999998</c:v>
                </c:pt>
                <c:pt idx="8">
                  <c:v>0.32523481160000001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5AB-4DD6-A965-E6ACDE4980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2702896"/>
        <c:axId val="472682736"/>
      </c:scatterChart>
      <c:valAx>
        <c:axId val="472702896"/>
        <c:scaling>
          <c:orientation val="minMax"/>
          <c:max val="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2682736"/>
        <c:crosses val="autoZero"/>
        <c:crossBetween val="midCat"/>
        <c:majorUnit val="1"/>
      </c:valAx>
      <c:valAx>
        <c:axId val="472682736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Cumulative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2702896"/>
        <c:crosses val="autoZero"/>
        <c:crossBetween val="midCat"/>
        <c:majorUnit val="0.2"/>
      </c:valAx>
      <c:spPr>
        <a:solidFill>
          <a:schemeClr val="bg1"/>
        </a:solid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6492920269705447"/>
          <c:y val="3.5703358281448626E-2"/>
          <c:w val="0.31539803548254708"/>
          <c:h val="0.2718846340317022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20327676552994"/>
          <c:y val="2.9173960619440095E-2"/>
          <c:w val="0.87992404803060753"/>
          <c:h val="0.79609603385792227"/>
        </c:manualLayout>
      </c:layout>
      <c:scatterChart>
        <c:scatterStyle val="lineMarker"/>
        <c:varyColors val="0"/>
        <c:ser>
          <c:idx val="3"/>
          <c:order val="0"/>
          <c:tx>
            <c:v>Q4 High Leakage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Sheet1!$B$31:$B$41</c:f>
              <c:numCache>
                <c:formatCode>General</c:formatCode>
                <c:ptCount val="11"/>
                <c:pt idx="0">
                  <c:v>0</c:v>
                </c:pt>
                <c:pt idx="1">
                  <c:v>0.5</c:v>
                </c:pt>
                <c:pt idx="2">
                  <c:v>0.5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4</c:v>
                </c:pt>
              </c:numCache>
            </c:numRef>
          </c:xVal>
          <c:yVal>
            <c:numRef>
              <c:f>Sheet1!$C$31:$C$41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1.7857000000000001E-2</c:v>
                </c:pt>
                <c:pt idx="3">
                  <c:v>1.7857000000000001E-2</c:v>
                </c:pt>
                <c:pt idx="4">
                  <c:v>0.11697200000000001</c:v>
                </c:pt>
                <c:pt idx="5">
                  <c:v>0.11697200000000001</c:v>
                </c:pt>
                <c:pt idx="6">
                  <c:v>0.19055800000000001</c:v>
                </c:pt>
                <c:pt idx="7">
                  <c:v>0.19055800000000001</c:v>
                </c:pt>
                <c:pt idx="8">
                  <c:v>0.23817199999999999</c:v>
                </c:pt>
                <c:pt idx="9">
                  <c:v>0.23817199999999999</c:v>
                </c:pt>
                <c:pt idx="10">
                  <c:v>0.279727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5AB-4DD6-A965-E6ACDE49801D}"/>
            </c:ext>
          </c:extLst>
        </c:ser>
        <c:ser>
          <c:idx val="2"/>
          <c:order val="1"/>
          <c:tx>
            <c:v>Q3 Mid-High Leakage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Sheet1!$B$20:$B$30</c:f>
              <c:numCache>
                <c:formatCode>General</c:formatCode>
                <c:ptCount val="11"/>
                <c:pt idx="0">
                  <c:v>0</c:v>
                </c:pt>
                <c:pt idx="1">
                  <c:v>0.5</c:v>
                </c:pt>
                <c:pt idx="2">
                  <c:v>0.5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</c:numCache>
            </c:numRef>
          </c:xVal>
          <c:yVal>
            <c:numRef>
              <c:f>Sheet1!$C$20:$C$30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8.0649999999999993E-3</c:v>
                </c:pt>
                <c:pt idx="3">
                  <c:v>8.0649999999999993E-3</c:v>
                </c:pt>
                <c:pt idx="4">
                  <c:v>2.4459999999999999E-2</c:v>
                </c:pt>
                <c:pt idx="5">
                  <c:v>2.4459999999999999E-2</c:v>
                </c:pt>
                <c:pt idx="6">
                  <c:v>7.6720999999999998E-2</c:v>
                </c:pt>
                <c:pt idx="7">
                  <c:v>7.6720999999999998E-2</c:v>
                </c:pt>
                <c:pt idx="8">
                  <c:v>0.12431300000000001</c:v>
                </c:pt>
                <c:pt idx="9">
                  <c:v>0.12431300000000001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5AB-4DD6-A965-E6ACDE49801D}"/>
            </c:ext>
          </c:extLst>
        </c:ser>
        <c:ser>
          <c:idx val="1"/>
          <c:order val="2"/>
          <c:tx>
            <c:v>Q2 Mid Low Leakage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Sheet1!$B$11:$B$19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4</c:v>
                </c:pt>
                <c:pt idx="7">
                  <c:v>4</c:v>
                </c:pt>
              </c:numCache>
            </c:numRef>
          </c:xVal>
          <c:yVal>
            <c:numRef>
              <c:f>Sheet1!$C$11:$C$19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1.7544000000000001E-2</c:v>
                </c:pt>
                <c:pt idx="4">
                  <c:v>1.7544000000000001E-2</c:v>
                </c:pt>
                <c:pt idx="5">
                  <c:v>2.7175999999999999E-2</c:v>
                </c:pt>
                <c:pt idx="6">
                  <c:v>2.7175999999999999E-2</c:v>
                </c:pt>
                <c:pt idx="7">
                  <c:v>5.0338000000000001E-2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5AB-4DD6-A965-E6ACDE49801D}"/>
            </c:ext>
          </c:extLst>
        </c:ser>
        <c:ser>
          <c:idx val="0"/>
          <c:order val="3"/>
          <c:tx>
            <c:v>Q1 Low Leakage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</c:numCache>
            </c:numRef>
          </c:xVal>
          <c:yVal>
            <c:numRef>
              <c:f>Sheet1!$C$2:$C$8</c:f>
              <c:numCache>
                <c:formatCode>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1.6129000000000001E-2</c:v>
                </c:pt>
                <c:pt idx="3">
                  <c:v>1.6129000000000001E-2</c:v>
                </c:pt>
                <c:pt idx="4">
                  <c:v>3.3390000000000003E-2</c:v>
                </c:pt>
                <c:pt idx="5">
                  <c:v>3.3390000000000003E-2</c:v>
                </c:pt>
                <c:pt idx="6">
                  <c:v>3.3390000000000003E-2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5AB-4DD6-A965-E6ACDE4980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2702896"/>
        <c:axId val="472682736"/>
      </c:scatterChart>
      <c:valAx>
        <c:axId val="472702896"/>
        <c:scaling>
          <c:orientation val="minMax"/>
          <c:max val="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2682736"/>
        <c:crosses val="autoZero"/>
        <c:crossBetween val="midCat"/>
        <c:majorUnit val="1"/>
      </c:valAx>
      <c:valAx>
        <c:axId val="472682736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Cumulative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2702896"/>
        <c:crosses val="autoZero"/>
        <c:crossBetween val="midCat"/>
        <c:majorUnit val="0.2"/>
      </c:valAx>
      <c:spPr>
        <a:solidFill>
          <a:schemeClr val="bg1"/>
        </a:solid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5773005344376323"/>
          <c:y val="3.8399954476360298E-2"/>
          <c:w val="0.31539803548254708"/>
          <c:h val="0.2718846340317022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20327676552994"/>
          <c:y val="2.9173960619440095E-2"/>
          <c:w val="0.87992404803060753"/>
          <c:h val="0.79609603385792227"/>
        </c:manualLayout>
      </c:layout>
      <c:scatterChart>
        <c:scatterStyle val="lineMarker"/>
        <c:varyColors val="0"/>
        <c:ser>
          <c:idx val="3"/>
          <c:order val="0"/>
          <c:tx>
            <c:v>Q4 High Leakage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Sheet1!$B$31:$B$41</c:f>
              <c:numCache>
                <c:formatCode>General</c:formatCode>
                <c:ptCount val="11"/>
                <c:pt idx="0">
                  <c:v>0</c:v>
                </c:pt>
                <c:pt idx="1">
                  <c:v>0.5</c:v>
                </c:pt>
                <c:pt idx="2">
                  <c:v>0.5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4</c:v>
                </c:pt>
              </c:numCache>
            </c:numRef>
          </c:xVal>
          <c:yVal>
            <c:numRef>
              <c:f>Sheet1!$C$31:$C$41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1.7857142900000001E-2</c:v>
                </c:pt>
                <c:pt idx="3">
                  <c:v>1.7857142900000001E-2</c:v>
                </c:pt>
                <c:pt idx="4">
                  <c:v>0.18004587159999999</c:v>
                </c:pt>
                <c:pt idx="5">
                  <c:v>0.18004587159999999</c:v>
                </c:pt>
                <c:pt idx="6">
                  <c:v>0.25458715599999998</c:v>
                </c:pt>
                <c:pt idx="7">
                  <c:v>0.25458715599999998</c:v>
                </c:pt>
                <c:pt idx="8">
                  <c:v>0.33741080530000001</c:v>
                </c:pt>
                <c:pt idx="9">
                  <c:v>0.33741080530000001</c:v>
                </c:pt>
                <c:pt idx="10">
                  <c:v>0.39041794089999998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5AB-4DD6-A965-E6ACDE49801D}"/>
            </c:ext>
          </c:extLst>
        </c:ser>
        <c:ser>
          <c:idx val="2"/>
          <c:order val="1"/>
          <c:tx>
            <c:v>Q3 Mid-High Leakage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Sheet1!$B$20:$B$30</c:f>
              <c:numCache>
                <c:formatCode>General</c:formatCode>
                <c:ptCount val="11"/>
                <c:pt idx="0">
                  <c:v>0</c:v>
                </c:pt>
                <c:pt idx="1">
                  <c:v>0.5</c:v>
                </c:pt>
                <c:pt idx="2">
                  <c:v>0.5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</c:numCache>
            </c:numRef>
          </c:xVal>
          <c:yVal>
            <c:numRef>
              <c:f>Sheet1!$C$20:$C$30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1.6129032299999999E-2</c:v>
                </c:pt>
                <c:pt idx="3">
                  <c:v>1.6129032299999999E-2</c:v>
                </c:pt>
                <c:pt idx="4">
                  <c:v>8.9919354800000004E-2</c:v>
                </c:pt>
                <c:pt idx="5">
                  <c:v>8.9919354800000004E-2</c:v>
                </c:pt>
                <c:pt idx="6">
                  <c:v>0.2015330189</c:v>
                </c:pt>
                <c:pt idx="7">
                  <c:v>0.2015330189</c:v>
                </c:pt>
                <c:pt idx="8">
                  <c:v>0.25659970720000003</c:v>
                </c:pt>
                <c:pt idx="9">
                  <c:v>0.25659970720000003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5AB-4DD6-A965-E6ACDE49801D}"/>
            </c:ext>
          </c:extLst>
        </c:ser>
        <c:ser>
          <c:idx val="1"/>
          <c:order val="2"/>
          <c:tx>
            <c:v>Q2 Mid Low Leakage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Sheet1!$B$11:$B$19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4</c:v>
                </c:pt>
              </c:numCache>
            </c:numRef>
          </c:xVal>
          <c:yVal>
            <c:numRef>
              <c:f>Sheet1!$C$11:$C$19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3.2000000000000001E-2</c:v>
                </c:pt>
                <c:pt idx="3">
                  <c:v>3.2000000000000001E-2</c:v>
                </c:pt>
                <c:pt idx="4">
                  <c:v>8.3857142900000001E-2</c:v>
                </c:pt>
                <c:pt idx="5">
                  <c:v>8.3857142900000001E-2</c:v>
                </c:pt>
                <c:pt idx="6">
                  <c:v>9.3301914599999994E-2</c:v>
                </c:pt>
                <c:pt idx="7">
                  <c:v>9.3301914599999994E-2</c:v>
                </c:pt>
                <c:pt idx="8">
                  <c:v>0.14927093220000001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5AB-4DD6-A965-E6ACDE49801D}"/>
            </c:ext>
          </c:extLst>
        </c:ser>
        <c:ser>
          <c:idx val="0"/>
          <c:order val="3"/>
          <c:tx>
            <c:v>Q1 Low Leakage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4</c:v>
                </c:pt>
              </c:numCache>
            </c:numRef>
          </c:xVal>
          <c:y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3.2258064500000003E-2</c:v>
                </c:pt>
                <c:pt idx="3">
                  <c:v>3.2258064500000003E-2</c:v>
                </c:pt>
                <c:pt idx="4">
                  <c:v>9.2741935499999997E-2</c:v>
                </c:pt>
                <c:pt idx="5">
                  <c:v>9.2741935499999997E-2</c:v>
                </c:pt>
                <c:pt idx="6">
                  <c:v>0.1110703812</c:v>
                </c:pt>
                <c:pt idx="7">
                  <c:v>0.1110703812</c:v>
                </c:pt>
                <c:pt idx="8">
                  <c:v>0.1211718542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5AB-4DD6-A965-E6ACDE4980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2702896"/>
        <c:axId val="472682736"/>
      </c:scatterChart>
      <c:valAx>
        <c:axId val="472702896"/>
        <c:scaling>
          <c:orientation val="minMax"/>
          <c:max val="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2682736"/>
        <c:crosses val="autoZero"/>
        <c:crossBetween val="midCat"/>
        <c:majorUnit val="1"/>
      </c:valAx>
      <c:valAx>
        <c:axId val="472682736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Cumulative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2702896"/>
        <c:crosses val="autoZero"/>
        <c:crossBetween val="midCat"/>
        <c:majorUnit val="0.2"/>
      </c:valAx>
      <c:spPr>
        <a:solidFill>
          <a:schemeClr val="bg1"/>
        </a:solid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6492920269705447"/>
          <c:y val="3.5703358281448626E-2"/>
          <c:w val="0.31539803548254708"/>
          <c:h val="0.2718846340317022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20327676552994"/>
          <c:y val="2.9173960619440095E-2"/>
          <c:w val="0.87992404803060753"/>
          <c:h val="0.79609603385792227"/>
        </c:manualLayout>
      </c:layout>
      <c:scatterChart>
        <c:scatterStyle val="lineMarker"/>
        <c:varyColors val="0"/>
        <c:ser>
          <c:idx val="3"/>
          <c:order val="0"/>
          <c:tx>
            <c:v>Q4 High Leakage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Sheet1!$B$41:$B$48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</c:numCache>
            </c:numRef>
          </c:xVal>
          <c:yVal>
            <c:numRef>
              <c:f>Sheet1!$C$41:$C$48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0.1509433962</c:v>
                </c:pt>
                <c:pt idx="3">
                  <c:v>0.1509433962</c:v>
                </c:pt>
                <c:pt idx="4">
                  <c:v>0.30531732420000002</c:v>
                </c:pt>
                <c:pt idx="5">
                  <c:v>0.30531732420000002</c:v>
                </c:pt>
                <c:pt idx="6">
                  <c:v>0.36625440100000001</c:v>
                </c:pt>
                <c:pt idx="7">
                  <c:v>0.36625440100000001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5AB-4DD6-A965-E6ACDE49801D}"/>
            </c:ext>
          </c:extLst>
        </c:ser>
        <c:ser>
          <c:idx val="2"/>
          <c:order val="1"/>
          <c:tx>
            <c:v>Q3 Mid-High Leakage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Sheet1!$B$26:$B$40</c:f>
              <c:numCache>
                <c:formatCode>General</c:formatCode>
                <c:ptCount val="15"/>
                <c:pt idx="0">
                  <c:v>0</c:v>
                </c:pt>
                <c:pt idx="1">
                  <c:v>0.5</c:v>
                </c:pt>
                <c:pt idx="2">
                  <c:v>0.5</c:v>
                </c:pt>
                <c:pt idx="3">
                  <c:v>1</c:v>
                </c:pt>
                <c:pt idx="4">
                  <c:v>1</c:v>
                </c:pt>
                <c:pt idx="5">
                  <c:v>1.5</c:v>
                </c:pt>
                <c:pt idx="6">
                  <c:v>1.5</c:v>
                </c:pt>
                <c:pt idx="7">
                  <c:v>2</c:v>
                </c:pt>
                <c:pt idx="8">
                  <c:v>2</c:v>
                </c:pt>
                <c:pt idx="9">
                  <c:v>2.5</c:v>
                </c:pt>
                <c:pt idx="10">
                  <c:v>2.5</c:v>
                </c:pt>
                <c:pt idx="11">
                  <c:v>3</c:v>
                </c:pt>
                <c:pt idx="12">
                  <c:v>3</c:v>
                </c:pt>
                <c:pt idx="13">
                  <c:v>4</c:v>
                </c:pt>
                <c:pt idx="14">
                  <c:v>4</c:v>
                </c:pt>
              </c:numCache>
            </c:numRef>
          </c:xVal>
          <c:yVal>
            <c:numRef>
              <c:f>Sheet1!$C$26:$C$40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0.01</c:v>
                </c:pt>
                <c:pt idx="3">
                  <c:v>0.01</c:v>
                </c:pt>
                <c:pt idx="4">
                  <c:v>0.1110204082</c:v>
                </c:pt>
                <c:pt idx="5">
                  <c:v>0.1110204082</c:v>
                </c:pt>
                <c:pt idx="6">
                  <c:v>0.12173100570000001</c:v>
                </c:pt>
                <c:pt idx="7">
                  <c:v>0.12173100570000001</c:v>
                </c:pt>
                <c:pt idx="8">
                  <c:v>0.22883698059999999</c:v>
                </c:pt>
                <c:pt idx="9">
                  <c:v>0.22883698059999999</c:v>
                </c:pt>
                <c:pt idx="10">
                  <c:v>0.2401776132</c:v>
                </c:pt>
                <c:pt idx="11">
                  <c:v>0.2401776132</c:v>
                </c:pt>
                <c:pt idx="12">
                  <c:v>0.29688077639999999</c:v>
                </c:pt>
                <c:pt idx="13">
                  <c:v>0.29688077639999999</c:v>
                </c:pt>
                <c:pt idx="14">
                  <c:v>0.37500513460000001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5AB-4DD6-A965-E6ACDE49801D}"/>
            </c:ext>
          </c:extLst>
        </c:ser>
        <c:ser>
          <c:idx val="1"/>
          <c:order val="2"/>
          <c:tx>
            <c:v>Q2 Mid Low Leakage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Sheet1!$B$15:$B$25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3.5</c:v>
                </c:pt>
                <c:pt idx="8">
                  <c:v>3.5</c:v>
                </c:pt>
                <c:pt idx="9">
                  <c:v>4</c:v>
                </c:pt>
                <c:pt idx="10">
                  <c:v>4</c:v>
                </c:pt>
              </c:numCache>
            </c:numRef>
          </c:xVal>
          <c:yVal>
            <c:numRef>
              <c:f>Sheet1!$C$15:$C$25</c:f>
              <c:numCache>
                <c:formatCode>0%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7.7586206899999996E-2</c:v>
                </c:pt>
                <c:pt idx="3">
                  <c:v>7.7586206899999996E-2</c:v>
                </c:pt>
                <c:pt idx="4">
                  <c:v>0.14088911430000001</c:v>
                </c:pt>
                <c:pt idx="5">
                  <c:v>0.14088911430000001</c:v>
                </c:pt>
                <c:pt idx="6">
                  <c:v>0.20922748020000001</c:v>
                </c:pt>
                <c:pt idx="7">
                  <c:v>0.20922748020000001</c:v>
                </c:pt>
                <c:pt idx="8">
                  <c:v>0.22068795150000001</c:v>
                </c:pt>
                <c:pt idx="9">
                  <c:v>0.22068795150000001</c:v>
                </c:pt>
                <c:pt idx="10">
                  <c:v>0.28945077930000002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5AB-4DD6-A965-E6ACDE49801D}"/>
            </c:ext>
          </c:extLst>
        </c:ser>
        <c:ser>
          <c:idx val="0"/>
          <c:order val="3"/>
          <c:tx>
            <c:v>Q1 Low Leakage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Sheet1!$B$2:$B$14</c:f>
              <c:numCache>
                <c:formatCode>General</c:formatCode>
                <c:ptCount val="13"/>
                <c:pt idx="0">
                  <c:v>0</c:v>
                </c:pt>
                <c:pt idx="1">
                  <c:v>0.5</c:v>
                </c:pt>
                <c:pt idx="2">
                  <c:v>0.5</c:v>
                </c:pt>
                <c:pt idx="3">
                  <c:v>1</c:v>
                </c:pt>
                <c:pt idx="4">
                  <c:v>1</c:v>
                </c:pt>
                <c:pt idx="5">
                  <c:v>1.5</c:v>
                </c:pt>
                <c:pt idx="6">
                  <c:v>1.5</c:v>
                </c:pt>
                <c:pt idx="7">
                  <c:v>2</c:v>
                </c:pt>
                <c:pt idx="8">
                  <c:v>2</c:v>
                </c:pt>
                <c:pt idx="9">
                  <c:v>3</c:v>
                </c:pt>
                <c:pt idx="10">
                  <c:v>3</c:v>
                </c:pt>
                <c:pt idx="11">
                  <c:v>4</c:v>
                </c:pt>
                <c:pt idx="12">
                  <c:v>4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8.4745762999999998E-3</c:v>
                </c:pt>
                <c:pt idx="3">
                  <c:v>8.4745762999999998E-3</c:v>
                </c:pt>
                <c:pt idx="4">
                  <c:v>2.5569842200000002E-2</c:v>
                </c:pt>
                <c:pt idx="5">
                  <c:v>2.5569842200000002E-2</c:v>
                </c:pt>
                <c:pt idx="6">
                  <c:v>3.4270111499999999E-2</c:v>
                </c:pt>
                <c:pt idx="7">
                  <c:v>3.4270111499999999E-2</c:v>
                </c:pt>
                <c:pt idx="8">
                  <c:v>9.5171996300000006E-2</c:v>
                </c:pt>
                <c:pt idx="9">
                  <c:v>9.5171996300000006E-2</c:v>
                </c:pt>
                <c:pt idx="10">
                  <c:v>0.15914973399999999</c:v>
                </c:pt>
                <c:pt idx="11">
                  <c:v>0.15914973399999999</c:v>
                </c:pt>
                <c:pt idx="12">
                  <c:v>0.2104210916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5AB-4DD6-A965-E6ACDE4980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2702896"/>
        <c:axId val="472682736"/>
      </c:scatterChart>
      <c:valAx>
        <c:axId val="472702896"/>
        <c:scaling>
          <c:orientation val="minMax"/>
          <c:max val="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2682736"/>
        <c:crosses val="autoZero"/>
        <c:crossBetween val="midCat"/>
        <c:majorUnit val="1"/>
      </c:valAx>
      <c:valAx>
        <c:axId val="472682736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Cumulative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2702896"/>
        <c:crosses val="autoZero"/>
        <c:crossBetween val="midCat"/>
        <c:majorUnit val="0.2"/>
      </c:valAx>
      <c:spPr>
        <a:solidFill>
          <a:schemeClr val="bg1"/>
        </a:solid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6492920269705447"/>
          <c:y val="3.5703358281448626E-2"/>
          <c:w val="0.31539803548254708"/>
          <c:h val="0.2718846340317022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683351655247462E-2"/>
          <c:y val="2.2976425409409151E-2"/>
          <c:w val="0.89533450815492321"/>
          <c:h val="0.855086134774003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 (N = 537)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Overall Panretinal</c:v>
                </c:pt>
                <c:pt idx="1">
                  <c:v>Central Macular</c:v>
                </c:pt>
                <c:pt idx="2">
                  <c:v>Posterior Pole</c:v>
                </c:pt>
                <c:pt idx="3">
                  <c:v>Peripheral</c:v>
                </c:pt>
                <c:pt idx="4">
                  <c:v>Widefield Far Peripheral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3.5000000000000003E-2</c:v>
                </c:pt>
                <c:pt idx="1">
                  <c:v>6.8000000000000005E-2</c:v>
                </c:pt>
                <c:pt idx="2">
                  <c:v>0.05</c:v>
                </c:pt>
                <c:pt idx="3">
                  <c:v>3.3000000000000002E-2</c:v>
                </c:pt>
                <c:pt idx="4">
                  <c:v>2.8000000000000001E-2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A2-46EB-87F6-C9719B9A03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Year 1 (N = 453)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Overall Panretinal</c:v>
                </c:pt>
                <c:pt idx="1">
                  <c:v>Central Macular</c:v>
                </c:pt>
                <c:pt idx="2">
                  <c:v>Posterior Pole</c:v>
                </c:pt>
                <c:pt idx="3">
                  <c:v>Peripheral</c:v>
                </c:pt>
                <c:pt idx="4">
                  <c:v>Widefield Far Peripheral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3.6999999999999998E-2</c:v>
                </c:pt>
                <c:pt idx="1">
                  <c:v>6.6000000000000003E-2</c:v>
                </c:pt>
                <c:pt idx="2">
                  <c:v>4.8000000000000001E-2</c:v>
                </c:pt>
                <c:pt idx="3">
                  <c:v>3.5000000000000003E-2</c:v>
                </c:pt>
                <c:pt idx="4">
                  <c:v>2.8000000000000001E-2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A2-46EB-87F6-C9719B9A035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Year 4 (N = 341)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Overall Panretinal</c:v>
                </c:pt>
                <c:pt idx="1">
                  <c:v>Central Macular</c:v>
                </c:pt>
                <c:pt idx="2">
                  <c:v>Posterior Pole</c:v>
                </c:pt>
                <c:pt idx="3">
                  <c:v>Peripheral</c:v>
                </c:pt>
                <c:pt idx="4">
                  <c:v>Widefield Far Peripheral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3.5000000000000003E-2</c:v>
                </c:pt>
                <c:pt idx="1">
                  <c:v>5.6000000000000001E-2</c:v>
                </c:pt>
                <c:pt idx="2">
                  <c:v>4.2999999999999997E-2</c:v>
                </c:pt>
                <c:pt idx="3">
                  <c:v>3.4000000000000002E-2</c:v>
                </c:pt>
                <c:pt idx="4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A2-46EB-87F6-C9719B9A03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015359"/>
        <c:axId val="55000959"/>
      </c:barChart>
      <c:catAx>
        <c:axId val="55015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00959"/>
        <c:crosses val="autoZero"/>
        <c:auto val="1"/>
        <c:lblAlgn val="ctr"/>
        <c:lblOffset val="100"/>
        <c:noMultiLvlLbl val="0"/>
      </c:catAx>
      <c:valAx>
        <c:axId val="55000959"/>
        <c:scaling>
          <c:orientation val="minMax"/>
          <c:max val="0.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Mean Leakage Index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15359"/>
        <c:crosses val="autoZero"/>
        <c:crossBetween val="between"/>
        <c:majorUnit val="2.0000000000000004E-2"/>
      </c:valAx>
      <c:spPr>
        <a:solidFill>
          <a:schemeClr val="bg1"/>
        </a:solid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2202889259695663"/>
          <c:y val="5.1415890384560493E-2"/>
          <c:w val="0.55594221480608674"/>
          <c:h val="6.0918113716970097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502921804310144E-2"/>
          <c:y val="2.3597307762272292E-2"/>
          <c:w val="0.89533450815492321"/>
          <c:h val="0.851170187884930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Year 1 (N = 453)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Overall Panretinal</c:v>
                </c:pt>
                <c:pt idx="1">
                  <c:v>Central Macular</c:v>
                </c:pt>
                <c:pt idx="2">
                  <c:v>Posterior Pole</c:v>
                </c:pt>
                <c:pt idx="3">
                  <c:v>Peripheral</c:v>
                </c:pt>
                <c:pt idx="4">
                  <c:v>Widefield Far Peripheral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0.25</c:v>
                </c:pt>
                <c:pt idx="1">
                  <c:v>0.32</c:v>
                </c:pt>
                <c:pt idx="2">
                  <c:v>0.28000000000000003</c:v>
                </c:pt>
                <c:pt idx="3">
                  <c:v>0.25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A2-46EB-87F6-C9719B9A03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Year 4 (N = 341)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Overall Panretinal</c:v>
                </c:pt>
                <c:pt idx="1">
                  <c:v>Central Macular</c:v>
                </c:pt>
                <c:pt idx="2">
                  <c:v>Posterior Pole</c:v>
                </c:pt>
                <c:pt idx="3">
                  <c:v>Peripheral</c:v>
                </c:pt>
                <c:pt idx="4">
                  <c:v>Widefield Far Peripheral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0.28999999999999998</c:v>
                </c:pt>
                <c:pt idx="1">
                  <c:v>0.33</c:v>
                </c:pt>
                <c:pt idx="2">
                  <c:v>0.28999999999999998</c:v>
                </c:pt>
                <c:pt idx="3">
                  <c:v>0.3</c:v>
                </c:pt>
                <c:pt idx="4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A2-46EB-87F6-C9719B9A03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015359"/>
        <c:axId val="55000959"/>
      </c:barChart>
      <c:catAx>
        <c:axId val="55015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00959"/>
        <c:crosses val="autoZero"/>
        <c:auto val="1"/>
        <c:lblAlgn val="ctr"/>
        <c:lblOffset val="100"/>
        <c:noMultiLvlLbl val="0"/>
      </c:catAx>
      <c:valAx>
        <c:axId val="55000959"/>
        <c:scaling>
          <c:orientation val="minMax"/>
          <c:max val="0.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Leakage</a:t>
                </a:r>
                <a:r>
                  <a:rPr lang="en-US" baseline="0" dirty="0"/>
                  <a:t> increased ≥1% from Baseline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015359"/>
        <c:crosses val="autoZero"/>
        <c:crossBetween val="between"/>
        <c:majorUnit val="0.1"/>
      </c:valAx>
      <c:spPr>
        <a:solidFill>
          <a:schemeClr val="bg1"/>
        </a:solid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243953467889375"/>
          <c:y val="5.8085808580858087E-2"/>
          <c:w val="0.35512084479847927"/>
          <c:h val="6.2564278475091606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20327676552994"/>
          <c:y val="2.9173960619440095E-2"/>
          <c:w val="0.87992404803060753"/>
          <c:h val="0.79609603385792227"/>
        </c:manualLayout>
      </c:layout>
      <c:scatterChart>
        <c:scatterStyle val="lineMarker"/>
        <c:varyColors val="0"/>
        <c:ser>
          <c:idx val="0"/>
          <c:order val="0"/>
          <c:tx>
            <c:v>Increased 1% or more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Sheet1!$B$11:$B$19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4</c:v>
                </c:pt>
              </c:numCache>
            </c:numRef>
          </c:xVal>
          <c:yVal>
            <c:numRef>
              <c:f>Sheet1!$C$11:$C$19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0.275229</c:v>
                </c:pt>
                <c:pt idx="3">
                  <c:v>0.275229</c:v>
                </c:pt>
                <c:pt idx="4">
                  <c:v>0.50715600000000005</c:v>
                </c:pt>
                <c:pt idx="5">
                  <c:v>0.50715600000000005</c:v>
                </c:pt>
                <c:pt idx="6">
                  <c:v>0.58215399999999995</c:v>
                </c:pt>
                <c:pt idx="7">
                  <c:v>0.58215399999999995</c:v>
                </c:pt>
                <c:pt idx="8">
                  <c:v>0.60536800000000002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502-40C3-9237-14802CD20A10}"/>
            </c:ext>
          </c:extLst>
        </c:ser>
        <c:ser>
          <c:idx val="2"/>
          <c:order val="1"/>
          <c:tx>
            <c:v>Did not increase 1% or more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4</c:v>
                </c:pt>
              </c:numCache>
            </c:numRef>
          </c:xVal>
          <c:yVal>
            <c:numRef>
              <c:f>Sheet1!$C$2:$C$10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8.2839999999999997E-2</c:v>
                </c:pt>
                <c:pt idx="3">
                  <c:v>8.2839999999999997E-2</c:v>
                </c:pt>
                <c:pt idx="4">
                  <c:v>0.217528</c:v>
                </c:pt>
                <c:pt idx="5">
                  <c:v>0.217528</c:v>
                </c:pt>
                <c:pt idx="6">
                  <c:v>0.29989399999999999</c:v>
                </c:pt>
                <c:pt idx="7">
                  <c:v>0.29989399999999999</c:v>
                </c:pt>
                <c:pt idx="8">
                  <c:v>0.33470499999999997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502-40C3-9237-14802CD20A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2702896"/>
        <c:axId val="472682736"/>
      </c:scatterChart>
      <c:valAx>
        <c:axId val="472702896"/>
        <c:scaling>
          <c:orientation val="minMax"/>
          <c:max val="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2682736"/>
        <c:crosses val="autoZero"/>
        <c:crossBetween val="midCat"/>
        <c:majorUnit val="1"/>
      </c:valAx>
      <c:valAx>
        <c:axId val="472682736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Cumulative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2702896"/>
        <c:crosses val="autoZero"/>
        <c:crossBetween val="midCat"/>
        <c:majorUnit val="0.2"/>
      </c:valAx>
      <c:spPr>
        <a:solidFill>
          <a:schemeClr val="bg1"/>
        </a:solid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5773005344376323"/>
          <c:y val="4.1096550671271971E-2"/>
          <c:w val="0.30987377491642565"/>
          <c:h val="0.1486404165413032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9B-49BD-898B-864E960BB9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9B-49BD-898B-864E960BB96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9B-49BD-898B-864E960BB9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0258384"/>
        <c:axId val="1490259216"/>
      </c:barChart>
      <c:catAx>
        <c:axId val="149025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90259216"/>
        <c:crosses val="autoZero"/>
        <c:auto val="1"/>
        <c:lblAlgn val="ctr"/>
        <c:lblOffset val="100"/>
        <c:noMultiLvlLbl val="0"/>
      </c:catAx>
      <c:valAx>
        <c:axId val="149025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9025838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20327676552994"/>
          <c:y val="2.9173960619440095E-2"/>
          <c:w val="0.87992404803060753"/>
          <c:h val="0.79609603385792227"/>
        </c:manualLayout>
      </c:layout>
      <c:scatterChart>
        <c:scatterStyle val="lineMarker"/>
        <c:varyColors val="0"/>
        <c:ser>
          <c:idx val="0"/>
          <c:order val="0"/>
          <c:tx>
            <c:v>Increased 1% or more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Sheet1!$B$11:$B$19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4</c:v>
                </c:pt>
              </c:numCache>
            </c:numRef>
          </c:xVal>
          <c:yVal>
            <c:numRef>
              <c:f>Sheet1!$C$11:$C$19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7.3394000000000001E-2</c:v>
                </c:pt>
                <c:pt idx="3">
                  <c:v>7.3394000000000001E-2</c:v>
                </c:pt>
                <c:pt idx="4">
                  <c:v>0.18299299999999999</c:v>
                </c:pt>
                <c:pt idx="5">
                  <c:v>0.18299299999999999</c:v>
                </c:pt>
                <c:pt idx="6">
                  <c:v>0.238952</c:v>
                </c:pt>
                <c:pt idx="7">
                  <c:v>0.238952</c:v>
                </c:pt>
                <c:pt idx="8">
                  <c:v>0.26519500000000001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502-40C3-9237-14802CD20A10}"/>
            </c:ext>
          </c:extLst>
        </c:ser>
        <c:ser>
          <c:idx val="2"/>
          <c:order val="1"/>
          <c:tx>
            <c:v>Did not increase 1% or more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4</c:v>
                </c:pt>
              </c:numCache>
            </c:numRef>
          </c:xVal>
          <c:yVal>
            <c:numRef>
              <c:f>Sheet1!$C$2:$C$10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1.7698999999999999E-2</c:v>
                </c:pt>
                <c:pt idx="3">
                  <c:v>1.7698999999999999E-2</c:v>
                </c:pt>
                <c:pt idx="4">
                  <c:v>3.696E-2</c:v>
                </c:pt>
                <c:pt idx="5">
                  <c:v>3.696E-2</c:v>
                </c:pt>
                <c:pt idx="6">
                  <c:v>5.4343000000000002E-2</c:v>
                </c:pt>
                <c:pt idx="7">
                  <c:v>5.4343000000000002E-2</c:v>
                </c:pt>
                <c:pt idx="8">
                  <c:v>6.6114999999999993E-2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502-40C3-9237-14802CD20A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2702896"/>
        <c:axId val="472682736"/>
      </c:scatterChart>
      <c:valAx>
        <c:axId val="472702896"/>
        <c:scaling>
          <c:orientation val="minMax"/>
          <c:max val="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2682736"/>
        <c:crosses val="autoZero"/>
        <c:crossBetween val="midCat"/>
        <c:majorUnit val="1"/>
      </c:valAx>
      <c:valAx>
        <c:axId val="472682736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Cumulative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2702896"/>
        <c:crosses val="autoZero"/>
        <c:crossBetween val="midCat"/>
        <c:majorUnit val="0.2"/>
      </c:valAx>
      <c:spPr>
        <a:solidFill>
          <a:schemeClr val="bg1"/>
        </a:solid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5773005344376323"/>
          <c:y val="4.1096550671271971E-2"/>
          <c:w val="0.30987377491642565"/>
          <c:h val="0.1486404165413032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20327676552994"/>
          <c:y val="2.9173960619440095E-2"/>
          <c:w val="0.87992404803060753"/>
          <c:h val="0.79609603385792227"/>
        </c:manualLayout>
      </c:layout>
      <c:scatterChart>
        <c:scatterStyle val="lineMarker"/>
        <c:varyColors val="0"/>
        <c:ser>
          <c:idx val="0"/>
          <c:order val="0"/>
          <c:tx>
            <c:v>Increased 1% or more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Sheet1!$B$11:$B$19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4</c:v>
                </c:pt>
              </c:numCache>
            </c:numRef>
          </c:xVal>
          <c:yVal>
            <c:numRef>
              <c:f>Sheet1!$C$11:$C$19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0.146789</c:v>
                </c:pt>
                <c:pt idx="3">
                  <c:v>0.146789</c:v>
                </c:pt>
                <c:pt idx="4">
                  <c:v>0.303701</c:v>
                </c:pt>
                <c:pt idx="5">
                  <c:v>0.303701</c:v>
                </c:pt>
                <c:pt idx="6">
                  <c:v>0.367975</c:v>
                </c:pt>
                <c:pt idx="7">
                  <c:v>0.367975</c:v>
                </c:pt>
                <c:pt idx="8">
                  <c:v>0.39228400000000002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502-40C3-9237-14802CD20A10}"/>
            </c:ext>
          </c:extLst>
        </c:ser>
        <c:ser>
          <c:idx val="2"/>
          <c:order val="1"/>
          <c:tx>
            <c:v>Did not increase 1% or more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4</c:v>
                </c:pt>
              </c:numCache>
            </c:numRef>
          </c:xVal>
          <c:yVal>
            <c:numRef>
              <c:f>Sheet1!$C$2:$C$10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5.0296E-2</c:v>
                </c:pt>
                <c:pt idx="3">
                  <c:v>5.0296E-2</c:v>
                </c:pt>
                <c:pt idx="4">
                  <c:v>0.10180500000000001</c:v>
                </c:pt>
                <c:pt idx="5">
                  <c:v>0.10180500000000001</c:v>
                </c:pt>
                <c:pt idx="6">
                  <c:v>0.136485</c:v>
                </c:pt>
                <c:pt idx="7">
                  <c:v>0.136485</c:v>
                </c:pt>
                <c:pt idx="8">
                  <c:v>0.16383600000000001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502-40C3-9237-14802CD20A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2702896"/>
        <c:axId val="472682736"/>
      </c:scatterChart>
      <c:valAx>
        <c:axId val="472702896"/>
        <c:scaling>
          <c:orientation val="minMax"/>
          <c:max val="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2682736"/>
        <c:crosses val="autoZero"/>
        <c:crossBetween val="midCat"/>
        <c:majorUnit val="1"/>
      </c:valAx>
      <c:valAx>
        <c:axId val="472682736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Cumulative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2702896"/>
        <c:crosses val="autoZero"/>
        <c:crossBetween val="midCat"/>
        <c:majorUnit val="0.2"/>
      </c:valAx>
      <c:spPr>
        <a:solidFill>
          <a:schemeClr val="bg1"/>
        </a:solid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5773005344376323"/>
          <c:y val="4.1096550671271971E-2"/>
          <c:w val="0.30987377491642565"/>
          <c:h val="0.1486404165413032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20327676552994"/>
          <c:y val="2.9173960619440095E-2"/>
          <c:w val="0.87992404803060753"/>
          <c:h val="0.79609603385792227"/>
        </c:manualLayout>
      </c:layout>
      <c:scatterChart>
        <c:scatterStyle val="lineMarker"/>
        <c:varyColors val="0"/>
        <c:ser>
          <c:idx val="0"/>
          <c:order val="0"/>
          <c:tx>
            <c:v>Increased 1% or more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Sheet1!$B$13:$B$25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1.5</c:v>
                </c:pt>
                <c:pt idx="4">
                  <c:v>1.5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3.5</c:v>
                </c:pt>
                <c:pt idx="10">
                  <c:v>3.5</c:v>
                </c:pt>
                <c:pt idx="11">
                  <c:v>4</c:v>
                </c:pt>
                <c:pt idx="12">
                  <c:v>4</c:v>
                </c:pt>
              </c:numCache>
            </c:numRef>
          </c:xVal>
          <c:yVal>
            <c:numRef>
              <c:f>Sheet1!$C$13:$C$25</c:f>
              <c:numCache>
                <c:formatCode>0%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0.13131300000000001</c:v>
                </c:pt>
                <c:pt idx="3">
                  <c:v>0.13131300000000001</c:v>
                </c:pt>
                <c:pt idx="4">
                  <c:v>0.141655</c:v>
                </c:pt>
                <c:pt idx="5">
                  <c:v>0.141655</c:v>
                </c:pt>
                <c:pt idx="6">
                  <c:v>0.29677700000000001</c:v>
                </c:pt>
                <c:pt idx="7">
                  <c:v>0.29677700000000001</c:v>
                </c:pt>
                <c:pt idx="8">
                  <c:v>0.3574</c:v>
                </c:pt>
                <c:pt idx="9">
                  <c:v>0.3574</c:v>
                </c:pt>
                <c:pt idx="10">
                  <c:v>0.37168000000000001</c:v>
                </c:pt>
                <c:pt idx="11">
                  <c:v>0.37168000000000001</c:v>
                </c:pt>
                <c:pt idx="12">
                  <c:v>0.44307999999999997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502-40C3-9237-14802CD20A10}"/>
            </c:ext>
          </c:extLst>
        </c:ser>
        <c:ser>
          <c:idx val="2"/>
          <c:order val="1"/>
          <c:tx>
            <c:v>Did not increase 1% or more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Sheet1!$B$2:$B$12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1.5</c:v>
                </c:pt>
                <c:pt idx="4">
                  <c:v>1.5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4</c:v>
                </c:pt>
              </c:numCache>
            </c:numRef>
          </c:xVal>
          <c:yVal>
            <c:numRef>
              <c:f>Sheet1!$C$2:$C$12</c:f>
              <c:numCache>
                <c:formatCode>0%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6.8182000000000006E-2</c:v>
                </c:pt>
                <c:pt idx="3">
                  <c:v>6.8182000000000006E-2</c:v>
                </c:pt>
                <c:pt idx="4">
                  <c:v>7.1684999999999999E-2</c:v>
                </c:pt>
                <c:pt idx="5">
                  <c:v>7.1684999999999999E-2</c:v>
                </c:pt>
                <c:pt idx="6">
                  <c:v>0.148753</c:v>
                </c:pt>
                <c:pt idx="7">
                  <c:v>0.148753</c:v>
                </c:pt>
                <c:pt idx="8">
                  <c:v>0.20379</c:v>
                </c:pt>
                <c:pt idx="9">
                  <c:v>0.20379</c:v>
                </c:pt>
                <c:pt idx="10">
                  <c:v>0.240728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502-40C3-9237-14802CD20A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2702896"/>
        <c:axId val="472682736"/>
      </c:scatterChart>
      <c:valAx>
        <c:axId val="472702896"/>
        <c:scaling>
          <c:orientation val="minMax"/>
          <c:max val="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2682736"/>
        <c:crosses val="autoZero"/>
        <c:crossBetween val="midCat"/>
        <c:majorUnit val="1"/>
      </c:valAx>
      <c:valAx>
        <c:axId val="472682736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Cumulative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2702896"/>
        <c:crosses val="autoZero"/>
        <c:crossBetween val="midCat"/>
        <c:majorUnit val="0.2"/>
      </c:valAx>
      <c:spPr>
        <a:solidFill>
          <a:schemeClr val="bg1"/>
        </a:solid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5773005344376323"/>
          <c:y val="4.1096550671271971E-2"/>
          <c:w val="0.30987377491642565"/>
          <c:h val="0.1486404165413032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20327676552994"/>
          <c:y val="2.9173960619440095E-2"/>
          <c:w val="0.87992404803060753"/>
          <c:h val="0.79609603385792227"/>
        </c:manualLayout>
      </c:layout>
      <c:scatterChart>
        <c:scatterStyle val="lineMarker"/>
        <c:varyColors val="0"/>
        <c:ser>
          <c:idx val="0"/>
          <c:order val="0"/>
          <c:tx>
            <c:v>Increased 1% or more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Sheet1!$B$11:$B$19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4</c:v>
                </c:pt>
              </c:numCache>
            </c:numRef>
          </c:xVal>
          <c:yVal>
            <c:numRef>
              <c:f>Sheet1!$C$11:$C$19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3.5088000000000001E-2</c:v>
                </c:pt>
                <c:pt idx="3">
                  <c:v>3.5088000000000001E-2</c:v>
                </c:pt>
                <c:pt idx="4">
                  <c:v>7.0497000000000004E-2</c:v>
                </c:pt>
                <c:pt idx="5">
                  <c:v>7.0497000000000004E-2</c:v>
                </c:pt>
                <c:pt idx="6">
                  <c:v>0.18668499999999999</c:v>
                </c:pt>
                <c:pt idx="7">
                  <c:v>0.18668499999999999</c:v>
                </c:pt>
                <c:pt idx="8">
                  <c:v>0.24163899999999999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502-40C3-9237-14802CD20A10}"/>
            </c:ext>
          </c:extLst>
        </c:ser>
        <c:ser>
          <c:idx val="2"/>
          <c:order val="1"/>
          <c:tx>
            <c:v>Did not increase 1% or more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4</c:v>
                </c:pt>
              </c:numCache>
            </c:numRef>
          </c:xVal>
          <c:yVal>
            <c:numRef>
              <c:f>Sheet1!$C$2:$C$10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3.2447999999999998E-2</c:v>
                </c:pt>
                <c:pt idx="3">
                  <c:v>3.2447999999999998E-2</c:v>
                </c:pt>
                <c:pt idx="4">
                  <c:v>7.6427999999999996E-2</c:v>
                </c:pt>
                <c:pt idx="5">
                  <c:v>7.6427999999999996E-2</c:v>
                </c:pt>
                <c:pt idx="6">
                  <c:v>0.112972</c:v>
                </c:pt>
                <c:pt idx="7">
                  <c:v>0.112972</c:v>
                </c:pt>
                <c:pt idx="8">
                  <c:v>0.14205499999999999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502-40C3-9237-14802CD20A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2702896"/>
        <c:axId val="472682736"/>
      </c:scatterChart>
      <c:valAx>
        <c:axId val="472702896"/>
        <c:scaling>
          <c:orientation val="minMax"/>
          <c:max val="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2682736"/>
        <c:crosses val="autoZero"/>
        <c:crossBetween val="midCat"/>
        <c:majorUnit val="1"/>
      </c:valAx>
      <c:valAx>
        <c:axId val="472682736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Cumulative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2702896"/>
        <c:crosses val="autoZero"/>
        <c:crossBetween val="midCat"/>
        <c:majorUnit val="0.2"/>
      </c:valAx>
      <c:spPr>
        <a:solidFill>
          <a:schemeClr val="bg1"/>
        </a:solid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5773005344376323"/>
          <c:y val="4.1096550671271971E-2"/>
          <c:w val="0.30987377491642565"/>
          <c:h val="0.1486404165413032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 (N = 96)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0.0%</c:formatCode>
                <c:ptCount val="1"/>
                <c:pt idx="0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D6-4DD4-B510-BC3B28A59A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(N = 244)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0.0%</c:formatCode>
                <c:ptCount val="1"/>
                <c:pt idx="0">
                  <c:v>-1E-3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D6-4DD4-B510-BC3B28A59A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0195247"/>
        <c:axId val="50191887"/>
      </c:barChart>
      <c:catAx>
        <c:axId val="50195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0191887"/>
        <c:crosses val="autoZero"/>
        <c:auto val="1"/>
        <c:lblAlgn val="ctr"/>
        <c:lblOffset val="100"/>
        <c:noMultiLvlLbl val="0"/>
      </c:catAx>
      <c:valAx>
        <c:axId val="50191887"/>
        <c:scaling>
          <c:orientation val="minMax"/>
          <c:max val="2.5000000000000005E-2"/>
          <c:min val="-5.000000000000001E-3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0195247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433752867505734"/>
          <c:y val="0.88631443283929234"/>
          <c:w val="0.69393101024048309"/>
          <c:h val="6.5683368090398847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 (N = 50)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0.0%</c:formatCode>
                <c:ptCount val="1"/>
                <c:pt idx="0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71-4554-B1D7-402033C25FC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(N = 290)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0.0%</c:formatCode>
                <c:ptCount val="1"/>
                <c:pt idx="0">
                  <c:v>1.0000000000000001E-5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71-4554-B1D7-402033C25F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0195247"/>
        <c:axId val="50191887"/>
      </c:barChart>
      <c:catAx>
        <c:axId val="50195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0191887"/>
        <c:crosses val="autoZero"/>
        <c:auto val="1"/>
        <c:lblAlgn val="ctr"/>
        <c:lblOffset val="100"/>
        <c:noMultiLvlLbl val="0"/>
      </c:catAx>
      <c:valAx>
        <c:axId val="50191887"/>
        <c:scaling>
          <c:orientation val="minMax"/>
          <c:max val="2.5000000000000005E-2"/>
          <c:min val="-5.000000000000001E-3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0195247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433752867505734"/>
          <c:y val="0.88631443283929234"/>
          <c:w val="0.69393101024048309"/>
          <c:h val="6.8575597946919004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15-448B-BE15-05D7C556D9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15-448B-BE15-05D7C556D9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615-448B-BE15-05D7C556D9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49178352"/>
        <c:axId val="1349177520"/>
      </c:lineChart>
      <c:catAx>
        <c:axId val="134917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49177520"/>
        <c:crosses val="autoZero"/>
        <c:auto val="1"/>
        <c:lblAlgn val="ctr"/>
        <c:lblOffset val="100"/>
        <c:noMultiLvlLbl val="0"/>
      </c:catAx>
      <c:valAx>
        <c:axId val="1349177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49178352"/>
        <c:crosses val="autoZero"/>
        <c:crossBetween val="between"/>
      </c:valAx>
      <c:spPr>
        <a:solidFill>
          <a:schemeClr val="bg2"/>
        </a:solidFill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9B-49BD-898B-864E960BB9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9B-49BD-898B-864E960BB96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9B-49BD-898B-864E960BB9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0258384"/>
        <c:axId val="1490259216"/>
      </c:barChart>
      <c:catAx>
        <c:axId val="149025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90259216"/>
        <c:crosses val="autoZero"/>
        <c:auto val="1"/>
        <c:lblAlgn val="ctr"/>
        <c:lblOffset val="100"/>
        <c:noMultiLvlLbl val="0"/>
      </c:catAx>
      <c:valAx>
        <c:axId val="149025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9025838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56940901580722"/>
          <c:y val="6.8595225813811583E-2"/>
          <c:w val="0.69837367019423546"/>
          <c:h val="0.695017454216142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NPA (mm2)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FFFF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DCF-428E-809C-080ABE99854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CF-428E-809C-080ABE998546}"/>
              </c:ext>
            </c:extLst>
          </c:dPt>
          <c:cat>
            <c:strRef>
              <c:f>Sheet1!$A$4:$A$5</c:f>
              <c:strCache>
                <c:ptCount val="2"/>
                <c:pt idx="0">
                  <c:v>PPL Absent 
on Color
(N = 396)</c:v>
                </c:pt>
                <c:pt idx="1">
                  <c:v>PPL Present 
on Color
(N = 256)</c:v>
                </c:pt>
              </c:strCache>
            </c:strRef>
          </c:cat>
          <c:val>
            <c:numRef>
              <c:f>Sheet1!$B$4:$B$5</c:f>
              <c:numCache>
                <c:formatCode>General</c:formatCode>
                <c:ptCount val="2"/>
                <c:pt idx="0">
                  <c:v>105.75</c:v>
                </c:pt>
                <c:pt idx="1">
                  <c:v>124.37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CF-428E-809C-080ABE9985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axId val="125695104"/>
        <c:axId val="125696640"/>
      </c:barChart>
      <c:lineChart>
        <c:grouping val="standard"/>
        <c:varyColors val="0"/>
        <c:ser>
          <c:idx val="1"/>
          <c:order val="1"/>
          <c:tx>
            <c:strRef>
              <c:f>Sheet1!$C$3</c:f>
              <c:strCache>
                <c:ptCount val="1"/>
                <c:pt idx="0">
                  <c:v>Mean NPI
(P = .65)</c:v>
                </c:pt>
              </c:strCache>
            </c:strRef>
          </c:tx>
          <c:spPr>
            <a:ln w="38100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diamond"/>
            <c:size val="11"/>
            <c:spPr>
              <a:solidFill>
                <a:schemeClr val="accent3"/>
              </a:solidFill>
              <a:ln w="12700" cap="flat" cmpd="sng" algn="ctr">
                <a:solidFill>
                  <a:schemeClr val="accent3"/>
                </a:solidFill>
                <a:prstDash val="solid"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Sheet1!$A$4:$A$5</c:f>
              <c:strCache>
                <c:ptCount val="2"/>
                <c:pt idx="0">
                  <c:v>PPL Absent 
on Color
(N = 396)</c:v>
                </c:pt>
                <c:pt idx="1">
                  <c:v>PPL Present 
on Color
(N = 256)</c:v>
                </c:pt>
              </c:strCache>
            </c:strRef>
          </c:cat>
          <c:val>
            <c:numRef>
              <c:f>Sheet1!$C$4:$C$5</c:f>
              <c:numCache>
                <c:formatCode>0.00</c:formatCode>
                <c:ptCount val="2"/>
                <c:pt idx="0">
                  <c:v>0.13</c:v>
                </c:pt>
                <c:pt idx="1">
                  <c:v>0.16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CF-428E-809C-080ABE9985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778560"/>
        <c:axId val="125776640"/>
      </c:lineChart>
      <c:catAx>
        <c:axId val="125695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12700" cap="flat" cmpd="sng" algn="ctr">
            <a:solidFill>
              <a:sysClr val="window" lastClr="FFFFFF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5696640"/>
        <c:crosses val="autoZero"/>
        <c:auto val="1"/>
        <c:lblAlgn val="ctr"/>
        <c:lblOffset val="100"/>
        <c:noMultiLvlLbl val="0"/>
      </c:catAx>
      <c:valAx>
        <c:axId val="125696640"/>
        <c:scaling>
          <c:orientation val="minMax"/>
          <c:max val="180"/>
          <c:min val="6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FF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>
                    <a:solidFill>
                      <a:srgbClr val="FFFFFF"/>
                    </a:solidFill>
                  </a:rPr>
                  <a:t>Mean Nonperfusion Area</a:t>
                </a:r>
                <a:r>
                  <a:rPr lang="en-US" sz="1600" baseline="0">
                    <a:solidFill>
                      <a:srgbClr val="FFFFFF"/>
                    </a:solidFill>
                  </a:rPr>
                  <a:t> </a:t>
                </a:r>
                <a:r>
                  <a:rPr lang="en-US" sz="1600">
                    <a:solidFill>
                      <a:srgbClr val="FFFFFF"/>
                    </a:solidFill>
                  </a:rPr>
                  <a:t>(mm</a:t>
                </a:r>
                <a:r>
                  <a:rPr lang="en-US" sz="1600" baseline="30000">
                    <a:solidFill>
                      <a:srgbClr val="FFFFFF"/>
                    </a:solidFill>
                  </a:rPr>
                  <a:t>2</a:t>
                </a:r>
                <a:r>
                  <a:rPr lang="en-US" sz="1600">
                    <a:solidFill>
                      <a:srgbClr val="FFFFFF"/>
                    </a:solidFill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1.7811591752125371E-2"/>
              <c:y val="0.122234546638614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rgbClr val="FFFF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ysClr val="window" lastClr="FFFFFF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5695104"/>
        <c:crosses val="autoZero"/>
        <c:crossBetween val="between"/>
        <c:majorUnit val="30"/>
      </c:valAx>
      <c:valAx>
        <c:axId val="125776640"/>
        <c:scaling>
          <c:orientation val="minMax"/>
          <c:max val="0.30000000000000004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FF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>
                    <a:solidFill>
                      <a:srgbClr val="FFFFFF"/>
                    </a:solidFill>
                  </a:rPr>
                  <a:t>Mean Nonperfusion Index</a:t>
                </a:r>
              </a:p>
            </c:rich>
          </c:tx>
          <c:layout>
            <c:manualLayout>
              <c:xMode val="edge"/>
              <c:yMode val="edge"/>
              <c:x val="0.96724231948291406"/>
              <c:y val="0.126093516717354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rgbClr val="FFFF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 w="12700" cap="flat" cmpd="sng" algn="ctr">
            <a:solidFill>
              <a:sysClr val="window" lastClr="FFFFFF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5778560"/>
        <c:crosses val="max"/>
        <c:crossBetween val="between"/>
      </c:valAx>
      <c:catAx>
        <c:axId val="125778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5776640"/>
        <c:crosses val="autoZero"/>
        <c:auto val="1"/>
        <c:lblAlgn val="ctr"/>
        <c:lblOffset val="100"/>
        <c:noMultiLvlLbl val="0"/>
      </c:catAx>
      <c:spPr>
        <a:solidFill>
          <a:sysClr val="windowText" lastClr="000000"/>
        </a:solidFill>
        <a:ln>
          <a:noFill/>
        </a:ln>
        <a:effectLst/>
      </c:spPr>
    </c:plotArea>
    <c:legend>
      <c:legendPos val="t"/>
      <c:legendEntry>
        <c:idx val="0"/>
        <c:delete val="1"/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4793096967777339"/>
          <c:y val="7.7011872065171405E-2"/>
          <c:w val="0.31471338488788525"/>
          <c:h val="0.109943711203222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2700" cap="flat" cmpd="sng" algn="ctr">
      <a:noFill/>
      <a:prstDash val="solid"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56940901580722"/>
          <c:y val="6.8595225813811583E-2"/>
          <c:w val="0.69837367019423546"/>
          <c:h val="0.695017454216142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NPA (mm2)</c:v>
                </c:pt>
              </c:strCache>
            </c:strRef>
          </c:tx>
          <c:spPr>
            <a:solidFill>
              <a:srgbClr val="00FFFF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5E3-4EA4-8DD9-0403D52B233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5E3-4EA4-8DD9-0403D52B233C}"/>
              </c:ext>
            </c:extLst>
          </c:dPt>
          <c:cat>
            <c:strRef>
              <c:f>Sheet1!$A$4:$A$5</c:f>
              <c:strCache>
                <c:ptCount val="2"/>
                <c:pt idx="0">
                  <c:v>PPL Absent
on FA
(N = 370)</c:v>
                </c:pt>
                <c:pt idx="1">
                  <c:v>PPL Present
on FA
(N = 282)</c:v>
                </c:pt>
              </c:strCache>
            </c:strRef>
          </c:cat>
          <c:val>
            <c:numRef>
              <c:f>Sheet1!$B$4:$B$5</c:f>
              <c:numCache>
                <c:formatCode>General</c:formatCode>
                <c:ptCount val="2"/>
                <c:pt idx="0">
                  <c:v>93</c:v>
                </c:pt>
                <c:pt idx="1">
                  <c:v>139.38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E3-4EA4-8DD9-0403D52B23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axId val="125695104"/>
        <c:axId val="125696640"/>
      </c:barChart>
      <c:lineChart>
        <c:grouping val="standard"/>
        <c:varyColors val="0"/>
        <c:ser>
          <c:idx val="1"/>
          <c:order val="1"/>
          <c:tx>
            <c:strRef>
              <c:f>Sheet1!$C$3</c:f>
              <c:strCache>
                <c:ptCount val="1"/>
                <c:pt idx="0">
                  <c:v>Mean NPI
(P &lt; .001)</c:v>
                </c:pt>
              </c:strCache>
            </c:strRef>
          </c:tx>
          <c:spPr>
            <a:ln w="38100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diamond"/>
            <c:size val="11"/>
            <c:spPr>
              <a:solidFill>
                <a:schemeClr val="accent3"/>
              </a:solidFill>
              <a:ln w="12700" cap="flat" cmpd="sng" algn="ctr">
                <a:solidFill>
                  <a:schemeClr val="accent3"/>
                </a:solidFill>
                <a:prstDash val="solid"/>
                <a:round/>
              </a:ln>
              <a:effectLst/>
            </c:spPr>
          </c:marker>
          <c:dLbls>
            <c:dLbl>
              <c:idx val="1"/>
              <c:layout>
                <c:manualLayout>
                  <c:x val="-7.1782488651432885E-2"/>
                  <c:y val="-7.64794326555451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E3-4EA4-8DD9-0403D52B23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FF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Sheet1!$A$4:$A$5</c:f>
              <c:strCache>
                <c:ptCount val="2"/>
                <c:pt idx="0">
                  <c:v>PPL Absent
on FA
(N = 370)</c:v>
                </c:pt>
                <c:pt idx="1">
                  <c:v>PPL Present
on FA
(N = 282)</c:v>
                </c:pt>
              </c:strCache>
            </c:strRef>
          </c:cat>
          <c:val>
            <c:numRef>
              <c:f>Sheet1!$C$4:$C$5</c:f>
              <c:numCache>
                <c:formatCode>0.00</c:formatCode>
                <c:ptCount val="2"/>
                <c:pt idx="0">
                  <c:v>0.12</c:v>
                </c:pt>
                <c:pt idx="1">
                  <c:v>0.18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5E3-4EA4-8DD9-0403D52B23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778560"/>
        <c:axId val="125776640"/>
      </c:lineChart>
      <c:catAx>
        <c:axId val="125695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12700" cap="flat" cmpd="sng" algn="ctr">
            <a:solidFill>
              <a:sysClr val="window" lastClr="FFFFFF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5696640"/>
        <c:crosses val="autoZero"/>
        <c:auto val="1"/>
        <c:lblAlgn val="ctr"/>
        <c:lblOffset val="100"/>
        <c:noMultiLvlLbl val="0"/>
      </c:catAx>
      <c:valAx>
        <c:axId val="125696640"/>
        <c:scaling>
          <c:orientation val="minMax"/>
          <c:max val="180"/>
          <c:min val="6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FF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dirty="0">
                    <a:solidFill>
                      <a:srgbClr val="FFFFFF"/>
                    </a:solidFill>
                  </a:rPr>
                  <a:t>Mean Nonperfusion Area</a:t>
                </a:r>
                <a:r>
                  <a:rPr lang="en-US" sz="1600" baseline="0" dirty="0">
                    <a:solidFill>
                      <a:srgbClr val="FFFFFF"/>
                    </a:solidFill>
                  </a:rPr>
                  <a:t> </a:t>
                </a:r>
                <a:r>
                  <a:rPr lang="en-US" sz="1600" dirty="0">
                    <a:solidFill>
                      <a:srgbClr val="FFFFFF"/>
                    </a:solidFill>
                  </a:rPr>
                  <a:t>(mm</a:t>
                </a:r>
                <a:r>
                  <a:rPr lang="en-US" sz="1600" baseline="30000" dirty="0">
                    <a:solidFill>
                      <a:srgbClr val="FFFFFF"/>
                    </a:solidFill>
                  </a:rPr>
                  <a:t>2</a:t>
                </a:r>
                <a:r>
                  <a:rPr lang="en-US" sz="1600" dirty="0">
                    <a:solidFill>
                      <a:srgbClr val="FFFFFF"/>
                    </a:solidFill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1.3028490336440341E-2"/>
              <c:y val="0.122234546638614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rgbClr val="FFFF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ysClr val="window" lastClr="FFFFFF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5695104"/>
        <c:crosses val="autoZero"/>
        <c:crossBetween val="between"/>
        <c:majorUnit val="30"/>
      </c:valAx>
      <c:valAx>
        <c:axId val="125776640"/>
        <c:scaling>
          <c:orientation val="minMax"/>
          <c:max val="0.30000000000000004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FFFF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>
                    <a:solidFill>
                      <a:srgbClr val="FFFFFF"/>
                    </a:solidFill>
                  </a:rPr>
                  <a:t>Mean Nonperfusion Index</a:t>
                </a:r>
              </a:p>
            </c:rich>
          </c:tx>
          <c:layout>
            <c:manualLayout>
              <c:xMode val="edge"/>
              <c:yMode val="edge"/>
              <c:x val="0.96724231948291406"/>
              <c:y val="0.126093516717354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rgbClr val="FFFFFF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 w="12700" cap="flat" cmpd="sng" algn="ctr">
            <a:solidFill>
              <a:sysClr val="window" lastClr="FFFFFF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5778560"/>
        <c:crosses val="max"/>
        <c:crossBetween val="between"/>
        <c:majorUnit val="5.000000000000001E-2"/>
        <c:minorUnit val="2.0000000000000004E-2"/>
      </c:valAx>
      <c:catAx>
        <c:axId val="125778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5776640"/>
        <c:crosses val="autoZero"/>
        <c:auto val="1"/>
        <c:lblAlgn val="ctr"/>
        <c:lblOffset val="100"/>
        <c:noMultiLvlLbl val="0"/>
      </c:catAx>
      <c:spPr>
        <a:solidFill>
          <a:sysClr val="windowText" lastClr="000000"/>
        </a:solidFill>
        <a:ln>
          <a:noFill/>
        </a:ln>
        <a:effectLst/>
      </c:spPr>
    </c:plotArea>
    <c:legend>
      <c:legendPos val="t"/>
      <c:legendEntry>
        <c:idx val="0"/>
        <c:delete val="1"/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4793096967777339"/>
          <c:y val="7.7011872065171405E-2"/>
          <c:w val="0.37928525399963314"/>
          <c:h val="0.125578348202652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2700" cap="flat" cmpd="sng" algn="ctr">
      <a:noFill/>
      <a:prstDash val="solid"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490680641271192"/>
          <c:y val="6.0777999764954752E-2"/>
          <c:w val="0.78207788919397581"/>
          <c:h val="0.695017454216142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NPA (mm2)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F8F8F8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C000">
                  <a:lumMod val="20000"/>
                  <a:lumOff val="80000"/>
                </a:srgbClr>
              </a:solidFill>
              <a:ln>
                <a:solidFill>
                  <a:srgbClr val="F8F8F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DDCF-428E-809C-080ABE998546}"/>
              </c:ext>
            </c:extLst>
          </c:dPt>
          <c:dPt>
            <c:idx val="1"/>
            <c:invertIfNegative val="0"/>
            <c:bubble3D val="0"/>
            <c:spPr>
              <a:solidFill>
                <a:srgbClr val="FFC993"/>
              </a:solidFill>
              <a:ln>
                <a:solidFill>
                  <a:srgbClr val="F8F8F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DCF-428E-809C-080ABE998546}"/>
              </c:ext>
            </c:extLst>
          </c:dPt>
          <c:dPt>
            <c:idx val="2"/>
            <c:invertIfNegative val="0"/>
            <c:bubble3D val="0"/>
            <c:spPr>
              <a:solidFill>
                <a:srgbClr val="FFA143"/>
              </a:solidFill>
              <a:ln>
                <a:solidFill>
                  <a:srgbClr val="F8F8F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DDCF-428E-809C-080ABE998546}"/>
              </c:ext>
            </c:extLst>
          </c:dPt>
          <c:dPt>
            <c:idx val="3"/>
            <c:invertIfNegative val="0"/>
            <c:bubble3D val="0"/>
            <c:spPr>
              <a:solidFill>
                <a:srgbClr val="F27900"/>
              </a:solidFill>
              <a:ln>
                <a:solidFill>
                  <a:srgbClr val="F8F8F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DDCF-428E-809C-080ABE998546}"/>
              </c:ext>
            </c:extLst>
          </c:dPt>
          <c:dPt>
            <c:idx val="4"/>
            <c:invertIfNegative val="0"/>
            <c:bubble3D val="0"/>
            <c:spPr>
              <a:solidFill>
                <a:srgbClr val="E57200">
                  <a:lumMod val="75000"/>
                </a:srgbClr>
              </a:solidFill>
              <a:ln>
                <a:solidFill>
                  <a:srgbClr val="F8F8F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498F-43F9-A352-A829A299579B}"/>
              </c:ext>
            </c:extLst>
          </c:dPt>
          <c:cat>
            <c:strRef>
              <c:f>Sheet1!$A$4:$A$8</c:f>
              <c:strCache>
                <c:ptCount val="5"/>
                <c:pt idx="0">
                  <c:v>No DR to Mild NPDR 
(N = 207)</c:v>
                </c:pt>
                <c:pt idx="1">
                  <c:v>Moderate NPDR 
(N = 157)</c:v>
                </c:pt>
                <c:pt idx="2">
                  <c:v>Mod. Severe NPDR 
(N = 91)</c:v>
                </c:pt>
                <c:pt idx="3">
                  <c:v>Sev/ V. Sev NPDR 
(N = 167)</c:v>
                </c:pt>
                <c:pt idx="4">
                  <c:v>PDR
 (N = 30)</c:v>
                </c:pt>
              </c:strCache>
            </c:strRef>
          </c:cat>
          <c:val>
            <c:numRef>
              <c:f>Sheet1!$B$4:$B$8</c:f>
              <c:numCache>
                <c:formatCode>General</c:formatCode>
                <c:ptCount val="5"/>
                <c:pt idx="0">
                  <c:v>75.739999999999995</c:v>
                </c:pt>
                <c:pt idx="1">
                  <c:v>120.19</c:v>
                </c:pt>
                <c:pt idx="2">
                  <c:v>96.65</c:v>
                </c:pt>
                <c:pt idx="3">
                  <c:v>148.75</c:v>
                </c:pt>
                <c:pt idx="4">
                  <c:v>184.43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CF-428E-809C-080ABE9985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axId val="125695104"/>
        <c:axId val="125696640"/>
      </c:barChart>
      <c:lineChart>
        <c:grouping val="standard"/>
        <c:varyColors val="0"/>
        <c:ser>
          <c:idx val="1"/>
          <c:order val="1"/>
          <c:tx>
            <c:strRef>
              <c:f>Sheet1!$C$3</c:f>
              <c:strCache>
                <c:ptCount val="1"/>
                <c:pt idx="0">
                  <c:v>Mean NPI</c:v>
                </c:pt>
              </c:strCache>
            </c:strRef>
          </c:tx>
          <c:spPr>
            <a:ln w="47625">
              <a:solidFill>
                <a:srgbClr val="4A9CCC"/>
              </a:solidFill>
            </a:ln>
          </c:spPr>
          <c:marker>
            <c:symbol val="diamond"/>
            <c:size val="11"/>
            <c:spPr>
              <a:solidFill>
                <a:srgbClr val="4A9CCC"/>
              </a:solidFill>
              <a:ln>
                <a:solidFill>
                  <a:srgbClr val="4A9CCC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bg2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Sheet1!$A$4:$A$8</c:f>
              <c:strCache>
                <c:ptCount val="5"/>
                <c:pt idx="0">
                  <c:v>No DR to Mild NPDR 
(N = 207)</c:v>
                </c:pt>
                <c:pt idx="1">
                  <c:v>Moderate NPDR 
(N = 157)</c:v>
                </c:pt>
                <c:pt idx="2">
                  <c:v>Mod. Severe NPDR 
(N = 91)</c:v>
                </c:pt>
                <c:pt idx="3">
                  <c:v>Sev/ V. Sev NPDR 
(N = 167)</c:v>
                </c:pt>
                <c:pt idx="4">
                  <c:v>PDR
 (N = 30)</c:v>
                </c:pt>
              </c:strCache>
            </c:strRef>
          </c:cat>
          <c:val>
            <c:numRef>
              <c:f>Sheet1!$C$4:$C$8</c:f>
              <c:numCache>
                <c:formatCode>0.00</c:formatCode>
                <c:ptCount val="5"/>
                <c:pt idx="0">
                  <c:v>0.1</c:v>
                </c:pt>
                <c:pt idx="1">
                  <c:v>0.15</c:v>
                </c:pt>
                <c:pt idx="2">
                  <c:v>0.12</c:v>
                </c:pt>
                <c:pt idx="3">
                  <c:v>0.19</c:v>
                </c:pt>
                <c:pt idx="4">
                  <c:v>0.23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CF-428E-809C-080ABE9985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778560"/>
        <c:axId val="125776640"/>
      </c:lineChart>
      <c:catAx>
        <c:axId val="125695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>
            <a:solidFill>
              <a:sysClr val="window" lastClr="FFFFFF"/>
            </a:solidFill>
          </a:ln>
        </c:spPr>
        <c:txPr>
          <a:bodyPr/>
          <a:lstStyle/>
          <a:p>
            <a:pPr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25696640"/>
        <c:crosses val="autoZero"/>
        <c:auto val="1"/>
        <c:lblAlgn val="ctr"/>
        <c:lblOffset val="100"/>
        <c:noMultiLvlLbl val="0"/>
      </c:catAx>
      <c:valAx>
        <c:axId val="1256966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>
                    <a:solidFill>
                      <a:srgbClr val="FFFFFF"/>
                    </a:solidFill>
                  </a:defRPr>
                </a:pPr>
                <a:r>
                  <a:rPr lang="en-US" sz="2000">
                    <a:solidFill>
                      <a:srgbClr val="FFFFFF"/>
                    </a:solidFill>
                  </a:rPr>
                  <a:t>Mean Nonperfusion Area</a:t>
                </a:r>
                <a:r>
                  <a:rPr lang="en-US" sz="2000" baseline="0">
                    <a:solidFill>
                      <a:srgbClr val="FFFFFF"/>
                    </a:solidFill>
                  </a:rPr>
                  <a:t> </a:t>
                </a:r>
                <a:r>
                  <a:rPr lang="en-US" sz="2000">
                    <a:solidFill>
                      <a:srgbClr val="FFFFFF"/>
                    </a:solidFill>
                  </a:rPr>
                  <a:t>(mm</a:t>
                </a:r>
                <a:r>
                  <a:rPr lang="en-US" sz="2000" baseline="30000">
                    <a:solidFill>
                      <a:srgbClr val="FFFFFF"/>
                    </a:solidFill>
                  </a:rPr>
                  <a:t>2</a:t>
                </a:r>
                <a:r>
                  <a:rPr lang="en-US" sz="2000">
                    <a:solidFill>
                      <a:srgbClr val="FFFFFF"/>
                    </a:solidFill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1.7811500773114726E-2"/>
              <c:y val="4.92729775695110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ysClr val="window" lastClr="FFFFFF"/>
            </a:solidFill>
          </a:ln>
        </c:spPr>
        <c:txPr>
          <a:bodyPr/>
          <a:lstStyle/>
          <a:p>
            <a:pPr>
              <a:defRPr sz="1800" b="1">
                <a:solidFill>
                  <a:srgbClr val="FFFFFF"/>
                </a:solidFill>
              </a:defRPr>
            </a:pPr>
            <a:endParaRPr lang="en-US"/>
          </a:p>
        </c:txPr>
        <c:crossAx val="125695104"/>
        <c:crosses val="autoZero"/>
        <c:crossBetween val="between"/>
        <c:majorUnit val="40"/>
      </c:valAx>
      <c:valAx>
        <c:axId val="12577664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>
                    <a:solidFill>
                      <a:srgbClr val="FFFFFF"/>
                    </a:solidFill>
                  </a:defRPr>
                </a:pPr>
                <a:r>
                  <a:rPr lang="en-US" sz="2000">
                    <a:solidFill>
                      <a:srgbClr val="FFFFFF"/>
                    </a:solidFill>
                  </a:rPr>
                  <a:t>Mean Nonperfusion Index</a:t>
                </a:r>
              </a:p>
            </c:rich>
          </c:tx>
          <c:layout>
            <c:manualLayout>
              <c:xMode val="edge"/>
              <c:yMode val="edge"/>
              <c:x val="0.96724231948291406"/>
              <c:y val="0.12609351671735433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spPr>
          <a:ln>
            <a:solidFill>
              <a:sysClr val="window" lastClr="FFFFFF"/>
            </a:solidFill>
          </a:ln>
        </c:spPr>
        <c:txPr>
          <a:bodyPr/>
          <a:lstStyle/>
          <a:p>
            <a:pPr>
              <a:defRPr sz="1800" b="1">
                <a:solidFill>
                  <a:srgbClr val="FFFFFF"/>
                </a:solidFill>
              </a:defRPr>
            </a:pPr>
            <a:endParaRPr lang="en-US"/>
          </a:p>
        </c:txPr>
        <c:crossAx val="125778560"/>
        <c:crosses val="max"/>
        <c:crossBetween val="between"/>
      </c:valAx>
      <c:catAx>
        <c:axId val="125778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5776640"/>
        <c:crosses val="autoZero"/>
        <c:auto val="1"/>
        <c:lblAlgn val="ctr"/>
        <c:lblOffset val="100"/>
        <c:noMultiLvlLbl val="0"/>
      </c:catAx>
      <c:spPr>
        <a:solidFill>
          <a:sysClr val="windowText" lastClr="000000"/>
        </a:solidFill>
        <a:ln>
          <a:noFill/>
        </a:ln>
      </c:spPr>
    </c:plotArea>
    <c:legend>
      <c:legendPos val="t"/>
      <c:legendEntry>
        <c:idx val="0"/>
        <c:delete val="1"/>
      </c:legendEntry>
      <c:legendEntry>
        <c:idx val="1"/>
        <c:txPr>
          <a:bodyPr/>
          <a:lstStyle/>
          <a:p>
            <a:pPr>
              <a:defRPr sz="2400" b="1">
                <a:solidFill>
                  <a:srgbClr val="FFFFFF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2401541864344294"/>
          <c:y val="7.7011846355885455E-2"/>
          <c:w val="0.22861752807331079"/>
          <c:h val="8.6491753829278789E-2"/>
        </c:manualLayout>
      </c:layout>
      <c:overlay val="0"/>
      <c:txPr>
        <a:bodyPr/>
        <a:lstStyle/>
        <a:p>
          <a:pPr>
            <a:defRPr sz="1800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341685029729693E-2"/>
          <c:y val="3.7470673821606106E-2"/>
          <c:w val="0.8996297730441053"/>
          <c:h val="0.74437597618908746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Mean Leakage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5C-4193-9CA4-BBD4EBA46AA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EC4-4E35-B0C9-7FE396DB167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C4-4E35-B0C9-7FE396DB167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FEC4-4E35-B0C9-7FE396DB167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EC4-4E35-B0C9-7FE396DB16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tx2">
                    <a:lumMod val="90000"/>
                  </a:schemeClr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Sheet1!$A$2:$A$6</c:f>
              <c:strCache>
                <c:ptCount val="5"/>
                <c:pt idx="0">
                  <c:v>No DR - Mild NPDR
(n = 177)</c:v>
                </c:pt>
                <c:pt idx="1">
                  <c:v>Moderate NPDR
 (n = 147)</c:v>
                </c:pt>
                <c:pt idx="2">
                  <c:v>Mod Severe NPDR 
(n = 77)</c:v>
                </c:pt>
                <c:pt idx="3">
                  <c:v>Sev/Very Sev NPDR 
(n = 143)</c:v>
                </c:pt>
                <c:pt idx="4">
                  <c:v>PDR 
(n = 16)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2.1999999999999999E-2</c:v>
                </c:pt>
                <c:pt idx="1">
                  <c:v>3.4000000000000002E-2</c:v>
                </c:pt>
                <c:pt idx="2">
                  <c:v>4.2000000000000003E-2</c:v>
                </c:pt>
                <c:pt idx="3">
                  <c:v>4.8000000000000001E-2</c:v>
                </c:pt>
                <c:pt idx="4">
                  <c:v>5.0999999999999997E-2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3D-4A80-974D-B3E1C038F3A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34152512"/>
        <c:axId val="734151072"/>
      </c:barChart>
      <c:catAx>
        <c:axId val="73415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34151072"/>
        <c:crosses val="autoZero"/>
        <c:auto val="1"/>
        <c:lblAlgn val="ctr"/>
        <c:lblOffset val="100"/>
        <c:noMultiLvlLbl val="0"/>
      </c:catAx>
      <c:valAx>
        <c:axId val="734151072"/>
        <c:scaling>
          <c:orientation val="minMax"/>
          <c:max val="0.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Mean Overall</a:t>
                </a:r>
                <a:r>
                  <a:rPr lang="en-US" baseline="0" dirty="0"/>
                  <a:t> </a:t>
                </a:r>
                <a:r>
                  <a:rPr lang="en-US" dirty="0"/>
                  <a:t>Leakage,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34152512"/>
        <c:crosses val="autoZero"/>
        <c:crossBetween val="between"/>
        <c:majorUnit val="2.0000000000000004E-2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889152598188809E-2"/>
          <c:y val="7.8067554468270448E-2"/>
          <c:w val="0.85383407381687038"/>
          <c:h val="0.746463142977401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DME (n = 496)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Panretinal 
(Overall)</c:v>
                </c:pt>
                <c:pt idx="1">
                  <c:v>Central 
Macular</c:v>
                </c:pt>
                <c:pt idx="2">
                  <c:v>Posterior 
Pole</c:v>
                </c:pt>
                <c:pt idx="3">
                  <c:v>Peripheral</c:v>
                </c:pt>
                <c:pt idx="4">
                  <c:v>Widefield Far Peripheral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3.2000000000000001E-2</c:v>
                </c:pt>
                <c:pt idx="1">
                  <c:v>5.8999999999999997E-2</c:v>
                </c:pt>
                <c:pt idx="2">
                  <c:v>4.2000000000000003E-2</c:v>
                </c:pt>
                <c:pt idx="3">
                  <c:v>0.03</c:v>
                </c:pt>
                <c:pt idx="4">
                  <c:v>2.5999999999999999E-2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C5-4ACB-8492-8B713695B4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Non-center involved DME (n = 78)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Panretinal 
(Overall)</c:v>
                </c:pt>
                <c:pt idx="1">
                  <c:v>Central 
Macular</c:v>
                </c:pt>
                <c:pt idx="2">
                  <c:v>Posterior 
Pole</c:v>
                </c:pt>
                <c:pt idx="3">
                  <c:v>Peripheral</c:v>
                </c:pt>
                <c:pt idx="4">
                  <c:v>Widefield Far Peripheral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5.6000000000000001E-2</c:v>
                </c:pt>
                <c:pt idx="1">
                  <c:v>0.112</c:v>
                </c:pt>
                <c:pt idx="2">
                  <c:v>9.1999999999999998E-2</c:v>
                </c:pt>
                <c:pt idx="3">
                  <c:v>5.0999999999999997E-2</c:v>
                </c:pt>
                <c:pt idx="4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C5-4ACB-8492-8B713695B4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74915792"/>
        <c:axId val="1474916272"/>
      </c:barChart>
      <c:catAx>
        <c:axId val="147491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74916272"/>
        <c:crosses val="autoZero"/>
        <c:auto val="1"/>
        <c:lblAlgn val="ctr"/>
        <c:lblOffset val="100"/>
        <c:noMultiLvlLbl val="0"/>
      </c:catAx>
      <c:valAx>
        <c:axId val="1474916272"/>
        <c:scaling>
          <c:orientation val="minMax"/>
          <c:max val="0.16000000000000003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t" anchorCtr="0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Mean Leakage,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t" anchorCtr="0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74915792"/>
        <c:crosses val="autoZero"/>
        <c:crossBetween val="between"/>
        <c:majorUnit val="2.0000000000000004E-2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375782936993187"/>
          <c:y val="3.2149281713776755E-2"/>
          <c:w val="0.72152704335591744"/>
          <c:h val="6.95450691647690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0.48682</cdr:x>
      <cdr:y>0.41849</cdr:y>
    </cdr:from>
    <cdr:to>
      <cdr:x>0.58208</cdr:x>
      <cdr:y>0.5</cdr:y>
    </cdr:to>
    <cdr:sp macro="" textlink="">
      <cdr:nvSpPr>
        <cdr:cNvPr id="3" name="TextBox 17">
          <a:extLst xmlns:a="http://schemas.openxmlformats.org/drawingml/2006/main">
            <a:ext uri="{FF2B5EF4-FFF2-40B4-BE49-F238E27FC236}">
              <a16:creationId xmlns:a16="http://schemas.microsoft.com/office/drawing/2014/main" id="{9E633F13-91D6-B35C-6A12-D084F691014C}"/>
            </a:ext>
          </a:extLst>
        </cdr:cNvPr>
        <cdr:cNvSpPr txBox="1"/>
      </cdr:nvSpPr>
      <cdr:spPr>
        <a:xfrm xmlns:a="http://schemas.openxmlformats.org/drawingml/2006/main">
          <a:off x="5490313" y="2054117"/>
          <a:ext cx="1074333" cy="400110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90000"/>
          </a:schemeClr>
        </a:solidFill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</a:t>
          </a:r>
          <a:r>
            <a: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=.002</a:t>
          </a:r>
        </a:p>
      </cdr:txBody>
    </cdr:sp>
  </cdr:relSizeAnchor>
  <cdr:relSizeAnchor xmlns:cdr="http://schemas.openxmlformats.org/drawingml/2006/chartDrawing">
    <cdr:from>
      <cdr:x>0.68911</cdr:x>
      <cdr:y>0.93067</cdr:y>
    </cdr:from>
    <cdr:to>
      <cdr:x>0.7098</cdr:x>
      <cdr:y>0.97297</cdr:y>
    </cdr:to>
    <cdr:sp macro="" textlink="">
      <cdr:nvSpPr>
        <cdr:cNvPr id="2" name="Arrow: Down 1">
          <a:extLst xmlns:a="http://schemas.openxmlformats.org/drawingml/2006/main">
            <a:ext uri="{FF2B5EF4-FFF2-40B4-BE49-F238E27FC236}">
              <a16:creationId xmlns:a16="http://schemas.microsoft.com/office/drawing/2014/main" id="{37E209D5-CD60-F809-577E-86D772DB3842}"/>
            </a:ext>
          </a:extLst>
        </cdr:cNvPr>
        <cdr:cNvSpPr/>
      </cdr:nvSpPr>
      <cdr:spPr>
        <a:xfrm xmlns:a="http://schemas.openxmlformats.org/drawingml/2006/main">
          <a:off x="7771817" y="4568130"/>
          <a:ext cx="233345" cy="207631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tx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0.42997</cdr:x>
      <cdr:y>0.28319</cdr:y>
    </cdr:from>
    <cdr:to>
      <cdr:x>0.65978</cdr:x>
      <cdr:y>0.43532</cdr:y>
    </cdr:to>
    <cdr:sp macro="" textlink="">
      <cdr:nvSpPr>
        <cdr:cNvPr id="2" name="TextBox 17">
          <a:extLst xmlns:a="http://schemas.openxmlformats.org/drawingml/2006/main">
            <a:ext uri="{FF2B5EF4-FFF2-40B4-BE49-F238E27FC236}">
              <a16:creationId xmlns:a16="http://schemas.microsoft.com/office/drawing/2014/main" id="{9E633F13-91D6-B35C-6A12-D084F691014C}"/>
            </a:ext>
          </a:extLst>
        </cdr:cNvPr>
        <cdr:cNvSpPr txBox="1"/>
      </cdr:nvSpPr>
      <cdr:spPr>
        <a:xfrm xmlns:a="http://schemas.openxmlformats.org/drawingml/2006/main">
          <a:off x="4610434" y="1203210"/>
          <a:ext cx="2464136" cy="646331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90000"/>
          </a:schemeClr>
        </a:solidFill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</a:t>
          </a:r>
          <a:r>
            <a: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= .01</a:t>
          </a:r>
        </a:p>
        <a:p xmlns:a="http://schemas.openxmlformats.org/drawingml/2006/main">
          <a:pPr algn="ctr"/>
          <a:r>
            <a: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(for continuous HbA1c)</a:t>
          </a:r>
        </a:p>
      </cdr:txBody>
    </cdr:sp>
  </cdr:relSizeAnchor>
  <cdr:relSizeAnchor xmlns:cdr="http://schemas.openxmlformats.org/drawingml/2006/chartDrawing">
    <cdr:from>
      <cdr:x>0.7557</cdr:x>
      <cdr:y>0.17898</cdr:y>
    </cdr:from>
    <cdr:to>
      <cdr:x>0.95157</cdr:x>
      <cdr:y>0.33111</cdr:y>
    </cdr:to>
    <cdr:sp macro="" textlink="">
      <cdr:nvSpPr>
        <cdr:cNvPr id="5" name="TextBox 17">
          <a:extLst xmlns:a="http://schemas.openxmlformats.org/drawingml/2006/main">
            <a:ext uri="{FF2B5EF4-FFF2-40B4-BE49-F238E27FC236}">
              <a16:creationId xmlns:a16="http://schemas.microsoft.com/office/drawing/2014/main" id="{2E3C1D48-3F8B-4106-E5B0-EA266EDEA720}"/>
            </a:ext>
          </a:extLst>
        </cdr:cNvPr>
        <cdr:cNvSpPr txBox="1"/>
      </cdr:nvSpPr>
      <cdr:spPr>
        <a:xfrm xmlns:a="http://schemas.openxmlformats.org/drawingml/2006/main">
          <a:off x="8103108" y="760446"/>
          <a:ext cx="2100255" cy="646331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90000"/>
          </a:schemeClr>
        </a:solidFill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</a:t>
          </a:r>
          <a:r>
            <a: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= &lt;.001</a:t>
          </a:r>
        </a:p>
        <a:p xmlns:a="http://schemas.openxmlformats.org/drawingml/2006/main">
          <a:pPr algn="ctr"/>
          <a:r>
            <a: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(for continuous VA)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0.30606</cdr:x>
      <cdr:y>0.36967</cdr:y>
    </cdr:from>
    <cdr:to>
      <cdr:x>0.49186</cdr:x>
      <cdr:y>0.44933</cdr:y>
    </cdr:to>
    <cdr:sp macro="" textlink="">
      <cdr:nvSpPr>
        <cdr:cNvPr id="2" name="TextBox 17">
          <a:extLst xmlns:a="http://schemas.openxmlformats.org/drawingml/2006/main">
            <a:ext uri="{FF2B5EF4-FFF2-40B4-BE49-F238E27FC236}">
              <a16:creationId xmlns:a16="http://schemas.microsoft.com/office/drawing/2014/main" id="{9E633F13-91D6-B35C-6A12-D084F691014C}"/>
            </a:ext>
          </a:extLst>
        </cdr:cNvPr>
        <cdr:cNvSpPr txBox="1"/>
      </cdr:nvSpPr>
      <cdr:spPr>
        <a:xfrm xmlns:a="http://schemas.openxmlformats.org/drawingml/2006/main">
          <a:off x="1730035" y="1766359"/>
          <a:ext cx="1050288" cy="380605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90000"/>
          </a:schemeClr>
        </a:solidFill>
        <a:ln xmlns:a="http://schemas.openxmlformats.org/drawingml/2006/main">
          <a:solidFill>
            <a:schemeClr val="bg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</a:t>
          </a:r>
          <a:r>
            <a: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= 0.24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0.69177</cdr:x>
      <cdr:y>0.50632</cdr:y>
    </cdr:from>
    <cdr:to>
      <cdr:x>0.89602</cdr:x>
      <cdr:y>0.58709</cdr:y>
    </cdr:to>
    <cdr:sp macro="" textlink="">
      <cdr:nvSpPr>
        <cdr:cNvPr id="2" name="TextBox 17">
          <a:extLst xmlns:a="http://schemas.openxmlformats.org/drawingml/2006/main">
            <a:ext uri="{FF2B5EF4-FFF2-40B4-BE49-F238E27FC236}">
              <a16:creationId xmlns:a16="http://schemas.microsoft.com/office/drawing/2014/main" id="{8E859ACE-64F9-F5CF-4858-CA83C57F38C5}"/>
            </a:ext>
          </a:extLst>
        </cdr:cNvPr>
        <cdr:cNvSpPr txBox="1"/>
      </cdr:nvSpPr>
      <cdr:spPr>
        <a:xfrm xmlns:a="http://schemas.openxmlformats.org/drawingml/2006/main">
          <a:off x="3991627" y="2419284"/>
          <a:ext cx="1178528" cy="385960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90000"/>
          </a:schemeClr>
        </a:solidFill>
        <a:ln xmlns:a="http://schemas.openxmlformats.org/drawingml/2006/main">
          <a:solidFill>
            <a:schemeClr val="bg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</a:t>
          </a:r>
          <a:r>
            <a: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= 0.010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0.10396</cdr:x>
      <cdr:y>0.0298</cdr:y>
    </cdr:from>
    <cdr:to>
      <cdr:x>0.51373</cdr:x>
      <cdr:y>0.28466</cdr:y>
    </cdr:to>
    <cdr:sp macro="" textlink="">
      <cdr:nvSpPr>
        <cdr:cNvPr id="2" name="TextBox 10">
          <a:extLst xmlns:a="http://schemas.openxmlformats.org/drawingml/2006/main">
            <a:ext uri="{FF2B5EF4-FFF2-40B4-BE49-F238E27FC236}">
              <a16:creationId xmlns:a16="http://schemas.microsoft.com/office/drawing/2014/main" id="{09166432-1D55-D62E-F345-DCA3AE506523}"/>
            </a:ext>
          </a:extLst>
        </cdr:cNvPr>
        <cdr:cNvSpPr txBox="1"/>
      </cdr:nvSpPr>
      <cdr:spPr>
        <a:xfrm xmlns:a="http://schemas.openxmlformats.org/drawingml/2006/main">
          <a:off x="1100334" y="140334"/>
          <a:ext cx="4337258" cy="1200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u="sng" dirty="0">
              <a:latin typeface="Arial" panose="020B0604020202020204" pitchFamily="34" charset="0"/>
              <a:cs typeface="Arial" panose="020B0604020202020204" pitchFamily="34" charset="0"/>
            </a:rPr>
            <a:t>Adjusted Hazard Ratio </a:t>
          </a:r>
        </a:p>
        <a:p xmlns:a="http://schemas.openxmlformats.org/drawingml/2006/main"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For a 1% increase in leakage = 1.13 </a:t>
          </a:r>
        </a:p>
        <a:p xmlns:a="http://schemas.openxmlformats.org/drawingml/2006/main"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95% CI = (1.07, 1.20); p &lt; 0.001</a:t>
          </a:r>
        </a:p>
        <a:p xmlns:a="http://schemas.openxmlformats.org/drawingml/2006/main"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0.21532</cdr:x>
      <cdr:y>0.05287</cdr:y>
    </cdr:from>
    <cdr:to>
      <cdr:x>0.90162</cdr:x>
      <cdr:y>0.19065</cdr:y>
    </cdr:to>
    <cdr:sp macro="" textlink="">
      <cdr:nvSpPr>
        <cdr:cNvPr id="2" name="TextBox 7">
          <a:extLst xmlns:a="http://schemas.openxmlformats.org/drawingml/2006/main">
            <a:ext uri="{FF2B5EF4-FFF2-40B4-BE49-F238E27FC236}">
              <a16:creationId xmlns:a16="http://schemas.microsoft.com/office/drawing/2014/main" id="{E1DD215E-F961-D2EE-2761-D562BC2BCD2E}"/>
            </a:ext>
          </a:extLst>
        </cdr:cNvPr>
        <cdr:cNvSpPr txBox="1"/>
      </cdr:nvSpPr>
      <cdr:spPr>
        <a:xfrm xmlns:a="http://schemas.openxmlformats.org/drawingml/2006/main">
          <a:off x="1150374" y="271630"/>
          <a:ext cx="3666624" cy="70788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20000"/>
            <a:lumOff val="80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DR worsened ≥2 steps </a:t>
          </a:r>
        </a:p>
        <a:p xmlns:a="http://schemas.openxmlformats.org/drawingml/2006/main">
          <a:pPr algn="ctr"/>
          <a:r>
            <a:rPr lang="en-US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from baseline to 4 years</a:t>
          </a:r>
        </a:p>
      </cdr:txBody>
    </cdr:sp>
  </cdr:relSizeAnchor>
  <cdr:relSizeAnchor xmlns:cdr="http://schemas.openxmlformats.org/drawingml/2006/chartDrawing">
    <cdr:from>
      <cdr:x>0.36047</cdr:x>
      <cdr:y>0.45742</cdr:y>
    </cdr:from>
    <cdr:to>
      <cdr:x>0.96797</cdr:x>
      <cdr:y>0.55926</cdr:y>
    </cdr:to>
    <cdr:sp macro="" textlink="">
      <cdr:nvSpPr>
        <cdr:cNvPr id="3" name="TextBox 9">
          <a:extLst xmlns:a="http://schemas.openxmlformats.org/drawingml/2006/main">
            <a:ext uri="{FF2B5EF4-FFF2-40B4-BE49-F238E27FC236}">
              <a16:creationId xmlns:a16="http://schemas.microsoft.com/office/drawing/2014/main" id="{008FBDBF-5814-09C2-5719-8F32CF3894B3}"/>
            </a:ext>
          </a:extLst>
        </cdr:cNvPr>
        <cdr:cNvSpPr txBox="1"/>
      </cdr:nvSpPr>
      <cdr:spPr>
        <a:xfrm xmlns:a="http://schemas.openxmlformats.org/drawingml/2006/main">
          <a:off x="1925870" y="2350144"/>
          <a:ext cx="3245630" cy="52322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20000"/>
            <a:lumOff val="80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Adjusted Mean Difference* = 0.8%</a:t>
          </a:r>
        </a:p>
        <a:p xmlns:a="http://schemas.openxmlformats.org/drawingml/2006/main">
          <a:r>
            <a: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95% CI = (0.1%, 1.6%); p = 0.03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963228" cy="343135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8703" y="2"/>
            <a:ext cx="3963228" cy="343135"/>
          </a:xfrm>
          <a:prstGeom prst="rect">
            <a:avLst/>
          </a:prstGeom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2F63F54-F918-4467-A9CB-33A6A6B805D2}" type="datetimeFigureOut">
              <a:rPr lang="en-US" altLang="en-US"/>
              <a:pPr>
                <a:defRPr/>
              </a:pPr>
              <a:t>5/2/2024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513694"/>
            <a:ext cx="3963228" cy="343135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8703" y="6513694"/>
            <a:ext cx="3963228" cy="343135"/>
          </a:xfrm>
          <a:prstGeom prst="rect">
            <a:avLst/>
          </a:prstGeom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EB511CB-7DAE-4542-8264-CC3A7914E0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353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963228" cy="343135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8703" y="2"/>
            <a:ext cx="3963228" cy="343135"/>
          </a:xfrm>
          <a:prstGeom prst="rect">
            <a:avLst/>
          </a:prstGeom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ED7685C-36F0-4E7E-8CBF-C02CBD315B79}" type="datetimeFigureOut">
              <a:rPr lang="en-US" altLang="en-US"/>
              <a:pPr>
                <a:defRPr/>
              </a:pPr>
              <a:t>5/2/2024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5230" y="3258022"/>
            <a:ext cx="7313544" cy="3085866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513694"/>
            <a:ext cx="3963228" cy="343135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8703" y="6513694"/>
            <a:ext cx="3963228" cy="343135"/>
          </a:xfrm>
          <a:prstGeom prst="rect">
            <a:avLst/>
          </a:prstGeom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583E65C-3EDF-4D90-B709-DF36352B28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798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49300" y="1181100"/>
            <a:ext cx="5667375" cy="3189288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989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1450" indent="-296711" defTabSz="9989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6847" indent="-237369" defTabSz="9989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1585" indent="-237369" defTabSz="9989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6324" indent="-237369" defTabSz="9989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11062" indent="-237369" defTabSz="99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5801" indent="-237369" defTabSz="99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60540" indent="-237369" defTabSz="99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35279" indent="-237369" defTabSz="99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BCBEA92A-1534-40FA-8E29-9B22E214B88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843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83E65C-3EDF-4D90-B709-DF36352B28D7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1645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P-values adjusted for baseline DR and other clinical factors identified in the multivariable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83E65C-3EDF-4D90-B709-DF36352B28D7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055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83E65C-3EDF-4D90-B709-DF36352B28D7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124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83E65C-3EDF-4D90-B709-DF36352B28D7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6456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83E65C-3EDF-4D90-B709-DF36352B28D7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669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83E65C-3EDF-4D90-B709-DF36352B28D7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681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83E65C-3EDF-4D90-B709-DF36352B28D7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0360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83E65C-3EDF-4D90-B709-DF36352B28D7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7142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2988" y="527050"/>
            <a:ext cx="4668837" cy="2627313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8650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83E65C-3EDF-4D90-B709-DF36352B28D7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755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8025"/>
            <a:r>
              <a:rPr lang="en-US" baseline="0" dirty="0"/>
              <a:t>AA3 table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A12E0-9E21-4268-8BD8-C51BF67E2BE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55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00787" cy="3544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8025"/>
            <a:r>
              <a:rPr lang="en-US" sz="1600" dirty="0"/>
              <a:t>AA3 table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A12E0-9E21-4268-8BD8-C51BF67E2BE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21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36248-F13B-4645-8CAD-7975C8EEA1F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24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53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80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83E65C-3EDF-4D90-B709-DF36352B28D7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274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P-values reflect statistical significance in the final multivariable analysis for each leakage parameter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83E65C-3EDF-4D90-B709-DF36352B28D7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8821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70" y="1122363"/>
            <a:ext cx="9001463" cy="2387600"/>
          </a:xfrm>
        </p:spPr>
        <p:txBody>
          <a:bodyPr anchor="b">
            <a:normAutofit/>
          </a:bodyPr>
          <a:lstStyle>
            <a:lvl1pPr algn="ctr">
              <a:defRPr lang="en-US" sz="4400" b="1" i="0" kern="1200" cap="none" baseline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70" y="3602038"/>
            <a:ext cx="9001463" cy="1655762"/>
          </a:xfrm>
        </p:spPr>
        <p:txBody>
          <a:bodyPr/>
          <a:lstStyle>
            <a:lvl1pPr marL="0" indent="0" algn="ctr">
              <a:buNone/>
              <a:defRPr sz="18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0" y="6400800"/>
            <a:ext cx="753545" cy="365125"/>
          </a:xfrm>
        </p:spPr>
        <p:txBody>
          <a:bodyPr/>
          <a:lstStyle/>
          <a:p>
            <a:pPr>
              <a:defRPr/>
            </a:pPr>
            <a:fld id="{D013B63C-078C-4D1F-B29A-197D9916FA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2237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5929773" cy="2362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5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1" cy="281940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129F7-FAC9-4D2F-81D1-7525F13D3F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6937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7" y="4289374"/>
            <a:ext cx="10367564" cy="819355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7" y="621323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60FD6-A690-4FD0-8A54-D8D003EAC6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8534"/>
      </p:ext>
    </p:extLst>
  </p:cSld>
  <p:clrMapOvr>
    <a:masterClrMapping/>
  </p:clrMapOvr>
  <p:transition>
    <p:fade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2"/>
            <a:ext cx="10353763" cy="3424859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7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60FD6-A690-4FD0-8A54-D8D003EAC6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4674"/>
      </p:ext>
    </p:extLst>
  </p:cSld>
  <p:clrMapOvr>
    <a:masterClrMapping/>
  </p:clrMapOvr>
  <p:transition>
    <p:fade/>
  </p:transition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3" y="4204821"/>
            <a:ext cx="10353763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60FD6-A690-4FD0-8A54-D8D003EAC6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4514761"/>
      </p:ext>
    </p:extLst>
  </p:cSld>
  <p:clrMapOvr>
    <a:masterClrMapping/>
  </p:clrMapOvr>
  <p:transition>
    <p:fade/>
  </p:transition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7" y="2126944"/>
            <a:ext cx="10355327" cy="25118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60FD6-A690-4FD0-8A54-D8D003EAC6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19643"/>
      </p:ext>
    </p:extLst>
  </p:cSld>
  <p:clrMapOvr>
    <a:masterClrMapping/>
  </p:clrMapOvr>
  <p:transition>
    <p:fade/>
  </p:transition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3" y="609602"/>
            <a:ext cx="1035376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88321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9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9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7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60FD6-A690-4FD0-8A54-D8D003EAC6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4241"/>
      </p:ext>
    </p:extLst>
  </p:cSld>
  <p:clrMapOvr>
    <a:masterClrMapping/>
  </p:clrMapOvr>
  <p:transition>
    <p:fade/>
  </p:transition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2"/>
            <a:ext cx="1035376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6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1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6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2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5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7" y="4772163"/>
            <a:ext cx="3294259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60FD6-A690-4FD0-8A54-D8D003EAC6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27009"/>
      </p:ext>
    </p:extLst>
  </p:cSld>
  <p:clrMapOvr>
    <a:masterClrMapping/>
  </p:clrMapOvr>
  <p:transition>
    <p:fade/>
  </p:transition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9DB8F-4319-4F18-AEA7-82DB0A58D8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2657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609601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601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663DE-41B5-4C22-9BD2-ECB1386C58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1803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66C49-6E94-4CB9-8F05-9CC353DCBCE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87D1F6-4A9B-B3EF-082E-3630265D83C9}"/>
              </a:ext>
            </a:extLst>
          </p:cNvPr>
          <p:cNvSpPr txBox="1"/>
          <p:nvPr/>
        </p:nvSpPr>
        <p:spPr>
          <a:xfrm>
            <a:off x="1371600" y="44958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0">
                <a:latin typeface="Arial" panose="020B0604020202020204" pitchFamily="34" charset="0"/>
                <a:cs typeface="Arial" panose="020B0604020202020204" pitchFamily="34" charset="0"/>
              </a:rPr>
              <a:t>GFHGH</a:t>
            </a:r>
          </a:p>
        </p:txBody>
      </p:sp>
    </p:spTree>
    <p:extLst>
      <p:ext uri="{BB962C8B-B14F-4D97-AF65-F5344CB8AC3E}">
        <p14:creationId xmlns:p14="http://schemas.microsoft.com/office/powerpoint/2010/main" val="300576250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2"/>
            <a:ext cx="10353761" cy="1326321"/>
          </a:xfrm>
        </p:spPr>
        <p:txBody>
          <a:bodyPr>
            <a:normAutofit/>
          </a:bodyPr>
          <a:lstStyle>
            <a:lvl1pPr>
              <a:defRPr lang="en-US" sz="4400" b="1" i="0" kern="1200" cap="none" baseline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Clr>
                <a:srgbClr val="FFC000"/>
              </a:buClr>
              <a:buFont typeface="Wingdings" panose="05000000000000000000" pitchFamily="2" charset="2"/>
              <a:buChar char="Ø"/>
              <a:defRPr lang="en-US" sz="2400" b="1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54794">
              <a:buClr>
                <a:srgbClr val="FFC000"/>
              </a:buClr>
              <a:buFont typeface="Wingdings" panose="05000000000000000000" pitchFamily="2" charset="2"/>
              <a:buChar char="§"/>
              <a:defRPr lang="en-US" sz="2000" b="1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buClr>
                <a:srgbClr val="FFC000"/>
              </a:buClr>
              <a:defRPr lang="en-US" sz="1800" b="1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buClr>
                <a:srgbClr val="FFC000"/>
              </a:buClr>
              <a:defRPr lang="en-US" sz="1800" b="1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buClr>
                <a:srgbClr val="FFC000"/>
              </a:buClr>
              <a:defRPr lang="en-US" sz="1800" b="1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1" y="6378382"/>
            <a:ext cx="753545" cy="365125"/>
          </a:xfrm>
        </p:spPr>
        <p:txBody>
          <a:bodyPr/>
          <a:lstStyle/>
          <a:p>
            <a:pPr>
              <a:defRPr/>
            </a:pPr>
            <a:fld id="{8A547E93-5D98-4DEE-B285-ABA99DA48C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1586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66C49-6E94-4CB9-8F05-9CC353DCBCE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72267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70" y="1122363"/>
            <a:ext cx="9001463" cy="2387600"/>
          </a:xfrm>
        </p:spPr>
        <p:txBody>
          <a:bodyPr anchor="b">
            <a:normAutofit/>
          </a:bodyPr>
          <a:lstStyle>
            <a:lvl1pPr algn="ctr">
              <a:defRPr lang="en-US" sz="4400" b="1" i="0" kern="1200" cap="none" baseline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70" y="3602038"/>
            <a:ext cx="9001463" cy="1655762"/>
          </a:xfrm>
        </p:spPr>
        <p:txBody>
          <a:bodyPr/>
          <a:lstStyle>
            <a:lvl1pPr marL="0" indent="0" algn="ctr">
              <a:buNone/>
              <a:defRPr sz="18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0" y="6400800"/>
            <a:ext cx="753545" cy="365125"/>
          </a:xfrm>
        </p:spPr>
        <p:txBody>
          <a:bodyPr/>
          <a:lstStyle/>
          <a:p>
            <a:pPr>
              <a:defRPr/>
            </a:pPr>
            <a:fld id="{D013B63C-078C-4D1F-B29A-197D9916FA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5645A0-DE4F-6B0C-3F00-91481BF26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05" y="435067"/>
            <a:ext cx="3242910" cy="137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7288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2"/>
            <a:ext cx="10353761" cy="1326321"/>
          </a:xfrm>
        </p:spPr>
        <p:txBody>
          <a:bodyPr>
            <a:normAutofit/>
          </a:bodyPr>
          <a:lstStyle>
            <a:lvl1pPr>
              <a:defRPr lang="en-US" sz="4400" b="1" i="0" kern="1200" cap="none" baseline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Clr>
                <a:srgbClr val="FFC000"/>
              </a:buClr>
              <a:buFont typeface="Wingdings" panose="05000000000000000000" pitchFamily="2" charset="2"/>
              <a:buChar char="Ø"/>
              <a:defRPr lang="en-US" sz="2400" b="1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54794">
              <a:buClr>
                <a:srgbClr val="FFC000"/>
              </a:buClr>
              <a:buFont typeface="Wingdings" panose="05000000000000000000" pitchFamily="2" charset="2"/>
              <a:buChar char="§"/>
              <a:defRPr lang="en-US" sz="2000" b="1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buClr>
                <a:srgbClr val="FFC000"/>
              </a:buClr>
              <a:defRPr lang="en-US" sz="1800" b="1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buClr>
                <a:srgbClr val="FFC000"/>
              </a:buClr>
              <a:defRPr lang="en-US" sz="1800" b="1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buClr>
                <a:srgbClr val="FFC000"/>
              </a:buClr>
              <a:defRPr lang="en-US" sz="1800" b="1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1" y="6378382"/>
            <a:ext cx="753545" cy="365125"/>
          </a:xfrm>
        </p:spPr>
        <p:txBody>
          <a:bodyPr/>
          <a:lstStyle/>
          <a:p>
            <a:pPr>
              <a:defRPr/>
            </a:pPr>
            <a:fld id="{8A547E93-5D98-4DEE-B285-ABA99DA48C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1659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8"/>
            <a:ext cx="9733512" cy="2852737"/>
          </a:xfrm>
        </p:spPr>
        <p:txBody>
          <a:bodyPr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i="0" kern="1200" cap="none" baseline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40"/>
            <a:ext cx="9733512" cy="1500187"/>
          </a:xfrm>
        </p:spPr>
        <p:txBody>
          <a:bodyPr>
            <a:normAutofit/>
          </a:bodyPr>
          <a:lstStyle>
            <a:lvl1pPr marL="0" indent="0" algn="ctr">
              <a:buNone/>
              <a:defRPr sz="2100" b="1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601" y="6400802"/>
            <a:ext cx="753545" cy="365125"/>
          </a:xfrm>
        </p:spPr>
        <p:txBody>
          <a:bodyPr/>
          <a:lstStyle/>
          <a:p>
            <a:pPr>
              <a:defRPr/>
            </a:pPr>
            <a:fld id="{9F1407F1-D99D-460C-ABC3-9F40CA4DE8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9549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262D5-F908-D240-3744-71F7F081B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803BE9-7AF8-31BF-A5A9-BCCCBB6D72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400800"/>
            <a:ext cx="753545" cy="365125"/>
          </a:xfrm>
        </p:spPr>
        <p:txBody>
          <a:bodyPr/>
          <a:lstStyle/>
          <a:p>
            <a:pPr>
              <a:defRPr/>
            </a:pPr>
            <a:fld id="{3B960FD6-A690-4FD0-8A54-D8D003EAC6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9BC27D5-270E-AD32-108D-5708A47D5C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5021166"/>
              </p:ext>
            </p:extLst>
          </p:nvPr>
        </p:nvGraphicFramePr>
        <p:xfrm>
          <a:off x="1219200" y="1439333"/>
          <a:ext cx="9677400" cy="4656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9264263"/>
      </p:ext>
    </p:extLst>
  </p:cSld>
  <p:clrMapOvr>
    <a:masterClrMapping/>
  </p:clrMapOvr>
  <p:transition>
    <p:fade/>
  </p:transition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>
            <a:normAutofit/>
          </a:bodyPr>
          <a:lstStyle>
            <a:lvl1pPr>
              <a:defRPr lang="en-US" sz="4400" b="1" i="0" kern="1200" cap="none" baseline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53800" y="6400800"/>
            <a:ext cx="753545" cy="365125"/>
          </a:xfrm>
        </p:spPr>
        <p:txBody>
          <a:bodyPr/>
          <a:lstStyle/>
          <a:p>
            <a:pPr>
              <a:defRPr/>
            </a:pPr>
            <a:fld id="{3B960FD6-A690-4FD0-8A54-D8D003EAC6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595FF16-96FF-2F4A-0B1A-C7D6740078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9488662"/>
              </p:ext>
            </p:extLst>
          </p:nvPr>
        </p:nvGraphicFramePr>
        <p:xfrm>
          <a:off x="990600" y="1371600"/>
          <a:ext cx="10210800" cy="4766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3620941"/>
      </p:ext>
    </p:extLst>
  </p:cSld>
  <p:clrMapOvr>
    <a:masterClrMapping/>
  </p:clrMapOvr>
  <p:transition>
    <p:fade/>
  </p:transition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122" y="0"/>
            <a:ext cx="10353761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6" y="2088320"/>
            <a:ext cx="4879199" cy="823912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5" cy="823912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2000" b="1" kern="1200" dirty="0" smtClean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53800" y="6400800"/>
            <a:ext cx="753545" cy="365125"/>
          </a:xfrm>
        </p:spPr>
        <p:txBody>
          <a:bodyPr/>
          <a:lstStyle/>
          <a:p>
            <a:pPr>
              <a:defRPr/>
            </a:pPr>
            <a:fld id="{A8F1A070-0374-4514-AD61-A859F427FB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38176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7" y="2"/>
            <a:ext cx="10353761" cy="1326321"/>
          </a:xfrm>
        </p:spPr>
        <p:txBody>
          <a:bodyPr>
            <a:normAutofit/>
          </a:bodyPr>
          <a:lstStyle>
            <a:lvl1pPr>
              <a:defRPr lang="en-US" sz="4400" b="1" i="0" kern="1200" cap="none" baseline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6C54A-F2BB-4286-A6CB-5A473857E3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0978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F85B9-F569-492E-B550-BB7D39793F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11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5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2"/>
            <a:ext cx="3932237" cy="2819399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30E616-5BC3-40F0-8C9C-0468A5E85B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8517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8"/>
            <a:ext cx="9733512" cy="2852737"/>
          </a:xfrm>
        </p:spPr>
        <p:txBody>
          <a:bodyPr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i="0" kern="1200" cap="none" baseline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40"/>
            <a:ext cx="9733512" cy="1500187"/>
          </a:xfrm>
        </p:spPr>
        <p:txBody>
          <a:bodyPr>
            <a:normAutofit/>
          </a:bodyPr>
          <a:lstStyle>
            <a:lvl1pPr marL="0" indent="0" algn="ctr">
              <a:buNone/>
              <a:defRPr sz="2100" b="1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601" y="6400802"/>
            <a:ext cx="753545" cy="365125"/>
          </a:xfrm>
        </p:spPr>
        <p:txBody>
          <a:bodyPr/>
          <a:lstStyle/>
          <a:p>
            <a:pPr>
              <a:defRPr/>
            </a:pPr>
            <a:fld id="{9F1407F1-D99D-460C-ABC3-9F40CA4DE8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61991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5929773" cy="2362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5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1" cy="281940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129F7-FAC9-4D2F-81D1-7525F13D3F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8488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7" y="4289374"/>
            <a:ext cx="10367564" cy="819355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7" y="621323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60FD6-A690-4FD0-8A54-D8D003EAC6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26660"/>
      </p:ext>
    </p:extLst>
  </p:cSld>
  <p:clrMapOvr>
    <a:masterClrMapping/>
  </p:clrMapOvr>
  <p:transition>
    <p:fade/>
  </p:transition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2"/>
            <a:ext cx="10353763" cy="3424859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7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60FD6-A690-4FD0-8A54-D8D003EAC6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08433"/>
      </p:ext>
    </p:extLst>
  </p:cSld>
  <p:clrMapOvr>
    <a:masterClrMapping/>
  </p:clrMapOvr>
  <p:transition>
    <p:fade/>
  </p:transition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3" y="4204821"/>
            <a:ext cx="10353763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60FD6-A690-4FD0-8A54-D8D003EAC6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1605896"/>
      </p:ext>
    </p:extLst>
  </p:cSld>
  <p:clrMapOvr>
    <a:masterClrMapping/>
  </p:clrMapOvr>
  <p:transition>
    <p:fade/>
  </p:transition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7" y="2126944"/>
            <a:ext cx="10355327" cy="25118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60FD6-A690-4FD0-8A54-D8D003EAC6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59493"/>
      </p:ext>
    </p:extLst>
  </p:cSld>
  <p:clrMapOvr>
    <a:masterClrMapping/>
  </p:clrMapOvr>
  <p:transition>
    <p:fade/>
  </p:transition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3" y="609602"/>
            <a:ext cx="1035376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88321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9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9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7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60FD6-A690-4FD0-8A54-D8D003EAC6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54579"/>
      </p:ext>
    </p:extLst>
  </p:cSld>
  <p:clrMapOvr>
    <a:masterClrMapping/>
  </p:clrMapOvr>
  <p:transition>
    <p:fade/>
  </p:transition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2"/>
            <a:ext cx="1035376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6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1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6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2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5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7" y="4772163"/>
            <a:ext cx="3294259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60FD6-A690-4FD0-8A54-D8D003EAC6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86207"/>
      </p:ext>
    </p:extLst>
  </p:cSld>
  <p:clrMapOvr>
    <a:masterClrMapping/>
  </p:clrMapOvr>
  <p:transition>
    <p:fade/>
  </p:transition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9DB8F-4319-4F18-AEA7-82DB0A58D8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0622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609601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601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663DE-41B5-4C22-9BD2-ECB1386C58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7365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E66C49-6E94-4CB9-8F05-9CC353DCBCE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87D1F6-4A9B-B3EF-082E-3630265D83C9}"/>
              </a:ext>
            </a:extLst>
          </p:cNvPr>
          <p:cNvSpPr txBox="1"/>
          <p:nvPr/>
        </p:nvSpPr>
        <p:spPr>
          <a:xfrm>
            <a:off x="1371600" y="44958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0">
                <a:latin typeface="Arial" panose="020B0604020202020204" pitchFamily="34" charset="0"/>
                <a:cs typeface="Arial" panose="020B0604020202020204" pitchFamily="34" charset="0"/>
              </a:rPr>
              <a:t>GFHGH</a:t>
            </a:r>
          </a:p>
        </p:txBody>
      </p:sp>
    </p:spTree>
    <p:extLst>
      <p:ext uri="{BB962C8B-B14F-4D97-AF65-F5344CB8AC3E}">
        <p14:creationId xmlns:p14="http://schemas.microsoft.com/office/powerpoint/2010/main" val="409818808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262D5-F908-D240-3744-71F7F081B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803BE9-7AF8-31BF-A5A9-BCCCBB6D72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400800"/>
            <a:ext cx="753545" cy="365125"/>
          </a:xfrm>
        </p:spPr>
        <p:txBody>
          <a:bodyPr/>
          <a:lstStyle/>
          <a:p>
            <a:pPr>
              <a:defRPr/>
            </a:pPr>
            <a:fld id="{3B960FD6-A690-4FD0-8A54-D8D003EAC6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9BC27D5-270E-AD32-108D-5708A47D5C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5021166"/>
              </p:ext>
            </p:extLst>
          </p:nvPr>
        </p:nvGraphicFramePr>
        <p:xfrm>
          <a:off x="1219200" y="1439333"/>
          <a:ext cx="9677400" cy="4656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2028924"/>
      </p:ext>
    </p:extLst>
  </p:cSld>
  <p:clrMapOvr>
    <a:masterClrMapping/>
  </p:clrMapOvr>
  <p:transition>
    <p:fade/>
  </p:transition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133600"/>
            <a:ext cx="5080000" cy="3962400"/>
          </a:xfrm>
        </p:spPr>
        <p:txBody>
          <a:bodyPr/>
          <a:lstStyle>
            <a:lvl1pPr>
              <a:buClr>
                <a:srgbClr val="FFFF00"/>
              </a:buClr>
              <a:defRPr sz="2800"/>
            </a:lvl1pPr>
            <a:lvl2pPr>
              <a:buClr>
                <a:srgbClr val="FFFF00"/>
              </a:buClr>
              <a:defRPr sz="2400"/>
            </a:lvl2pPr>
            <a:lvl3pPr>
              <a:buClr>
                <a:srgbClr val="FFFF00"/>
              </a:buClr>
              <a:defRPr sz="2000"/>
            </a:lvl3pPr>
            <a:lvl4pPr>
              <a:buClr>
                <a:srgbClr val="FFFF00"/>
              </a:buClr>
              <a:defRPr sz="1800"/>
            </a:lvl4pPr>
            <a:lvl5pPr>
              <a:buClr>
                <a:srgbClr val="FFFF0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3600"/>
            <a:ext cx="5080000" cy="3962400"/>
          </a:xfrm>
        </p:spPr>
        <p:txBody>
          <a:bodyPr/>
          <a:lstStyle>
            <a:lvl1pPr>
              <a:buClr>
                <a:srgbClr val="FFFF00"/>
              </a:buClr>
              <a:defRPr sz="2800"/>
            </a:lvl1pPr>
            <a:lvl2pPr>
              <a:buClr>
                <a:srgbClr val="FFFF00"/>
              </a:buClr>
              <a:defRPr sz="2400"/>
            </a:lvl2pPr>
            <a:lvl3pPr>
              <a:buClr>
                <a:srgbClr val="FFFF00"/>
              </a:buClr>
              <a:defRPr sz="2000"/>
            </a:lvl3pPr>
            <a:lvl4pPr>
              <a:buClr>
                <a:srgbClr val="FFFF00"/>
              </a:buClr>
              <a:defRPr sz="1800"/>
            </a:lvl4pPr>
            <a:lvl5pPr>
              <a:buClr>
                <a:srgbClr val="FFFF0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7D267-3AEB-43CD-B491-75094A0B78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16064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>
            <a:normAutofit/>
          </a:bodyPr>
          <a:lstStyle>
            <a:lvl1pPr>
              <a:defRPr lang="en-US" sz="4400" b="1" i="0" kern="1200" cap="none" baseline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53800" y="6400800"/>
            <a:ext cx="753545" cy="365125"/>
          </a:xfrm>
        </p:spPr>
        <p:txBody>
          <a:bodyPr/>
          <a:lstStyle/>
          <a:p>
            <a:pPr>
              <a:defRPr/>
            </a:pPr>
            <a:fld id="{3B960FD6-A690-4FD0-8A54-D8D003EAC6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595FF16-96FF-2F4A-0B1A-C7D6740078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9488662"/>
              </p:ext>
            </p:extLst>
          </p:nvPr>
        </p:nvGraphicFramePr>
        <p:xfrm>
          <a:off x="990600" y="1371600"/>
          <a:ext cx="10210800" cy="4766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8452149"/>
      </p:ext>
    </p:extLst>
  </p:cSld>
  <p:clrMapOvr>
    <a:masterClrMapping/>
  </p:clrMapOvr>
  <p:transition>
    <p:fade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122" y="0"/>
            <a:ext cx="10353761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6" y="2088320"/>
            <a:ext cx="4879199" cy="823912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5" cy="823912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2000" b="1" kern="1200" dirty="0" smtClean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53800" y="6400800"/>
            <a:ext cx="753545" cy="365125"/>
          </a:xfrm>
        </p:spPr>
        <p:txBody>
          <a:bodyPr/>
          <a:lstStyle/>
          <a:p>
            <a:pPr>
              <a:defRPr/>
            </a:pPr>
            <a:fld id="{A8F1A070-0374-4514-AD61-A859F427FB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8872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7" y="2"/>
            <a:ext cx="10353761" cy="1326321"/>
          </a:xfrm>
        </p:spPr>
        <p:txBody>
          <a:bodyPr>
            <a:normAutofit/>
          </a:bodyPr>
          <a:lstStyle>
            <a:lvl1pPr>
              <a:defRPr lang="en-US" sz="4400" b="1" i="0" kern="1200" cap="none" baseline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6C54A-F2BB-4286-A6CB-5A473857E3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8965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F85B9-F569-492E-B550-BB7D39793F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1265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5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2"/>
            <a:ext cx="3932237" cy="2819399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30E616-5BC3-40F0-8C9C-0468A5E85B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7159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tx2">
                <a:lumMod val="25000"/>
              </a:schemeClr>
            </a:gs>
            <a:gs pos="100000">
              <a:schemeClr val="tx2">
                <a:lumMod val="1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3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960FD6-A690-4FD0-8A54-D8D003EAC6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118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265" r:id="rId1"/>
    <p:sldLayoutId id="2147485266" r:id="rId2"/>
    <p:sldLayoutId id="2147485267" r:id="rId3"/>
    <p:sldLayoutId id="2147485268" r:id="rId4"/>
    <p:sldLayoutId id="2147485269" r:id="rId5"/>
    <p:sldLayoutId id="2147485270" r:id="rId6"/>
    <p:sldLayoutId id="2147485271" r:id="rId7"/>
    <p:sldLayoutId id="2147485272" r:id="rId8"/>
    <p:sldLayoutId id="2147485273" r:id="rId9"/>
    <p:sldLayoutId id="2147485274" r:id="rId10"/>
    <p:sldLayoutId id="2147485275" r:id="rId11"/>
    <p:sldLayoutId id="2147485276" r:id="rId12"/>
    <p:sldLayoutId id="2147485277" r:id="rId13"/>
    <p:sldLayoutId id="2147485278" r:id="rId14"/>
    <p:sldLayoutId id="2147485279" r:id="rId15"/>
    <p:sldLayoutId id="2147485280" r:id="rId16"/>
    <p:sldLayoutId id="2147485281" r:id="rId17"/>
    <p:sldLayoutId id="2147485282" r:id="rId18"/>
    <p:sldLayoutId id="2147485283" r:id="rId19"/>
    <p:sldLayoutId id="2147485215" r:id="rId20"/>
  </p:sldLayoutIdLst>
  <p:transition>
    <p:fade/>
  </p:transition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000" b="1" i="0" kern="1200" cap="none" baseline="0">
          <a:solidFill>
            <a:schemeClr val="accent2">
              <a:lumMod val="60000"/>
              <a:lumOff val="40000"/>
            </a:schemeClr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4488" indent="-344488" algn="l" defTabSz="685800" rtl="0" eaLnBrk="1" latinLnBrk="0" hangingPunct="1">
        <a:lnSpc>
          <a:spcPct val="120000"/>
        </a:lnSpc>
        <a:spcBef>
          <a:spcPts val="750"/>
        </a:spcBef>
        <a:buClr>
          <a:schemeClr val="accent6"/>
        </a:buClr>
        <a:buFont typeface="Wingdings" panose="05000000000000000000" pitchFamily="2" charset="2"/>
        <a:buChar char="Ø"/>
        <a:defRPr sz="2400" b="1" kern="1200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69913" indent="-225425" algn="l" defTabSz="685800" rtl="0" eaLnBrk="1" latinLnBrk="0" hangingPunct="1">
        <a:lnSpc>
          <a:spcPct val="120000"/>
        </a:lnSpc>
        <a:spcBef>
          <a:spcPts val="375"/>
        </a:spcBef>
        <a:buClr>
          <a:schemeClr val="accent6"/>
        </a:buClr>
        <a:buFont typeface="Wingdings" panose="05000000000000000000" pitchFamily="2" charset="2"/>
        <a:buChar char="§"/>
        <a:defRPr sz="2000" b="1" kern="1200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6"/>
        </a:buClr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tx2">
                <a:lumMod val="25000"/>
              </a:schemeClr>
            </a:gs>
            <a:gs pos="100000">
              <a:schemeClr val="tx2">
                <a:lumMod val="1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3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960FD6-A690-4FD0-8A54-D8D003EAC6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277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285" r:id="rId1"/>
    <p:sldLayoutId id="2147485286" r:id="rId2"/>
    <p:sldLayoutId id="2147485287" r:id="rId3"/>
    <p:sldLayoutId id="2147485288" r:id="rId4"/>
    <p:sldLayoutId id="2147485289" r:id="rId5"/>
    <p:sldLayoutId id="2147485290" r:id="rId6"/>
    <p:sldLayoutId id="2147485291" r:id="rId7"/>
    <p:sldLayoutId id="2147485292" r:id="rId8"/>
    <p:sldLayoutId id="2147485293" r:id="rId9"/>
    <p:sldLayoutId id="2147485294" r:id="rId10"/>
    <p:sldLayoutId id="2147485295" r:id="rId11"/>
    <p:sldLayoutId id="2147485296" r:id="rId12"/>
    <p:sldLayoutId id="2147485297" r:id="rId13"/>
    <p:sldLayoutId id="2147485298" r:id="rId14"/>
    <p:sldLayoutId id="2147485299" r:id="rId15"/>
    <p:sldLayoutId id="2147485300" r:id="rId16"/>
    <p:sldLayoutId id="2147485301" r:id="rId17"/>
    <p:sldLayoutId id="2147485302" r:id="rId18"/>
    <p:sldLayoutId id="2147485303" r:id="rId19"/>
    <p:sldLayoutId id="2147485304" r:id="rId20"/>
  </p:sldLayoutIdLst>
  <p:transition>
    <p:fade/>
  </p:transition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000" b="1" i="0" kern="1200" cap="none" baseline="0">
          <a:solidFill>
            <a:schemeClr val="accent2">
              <a:lumMod val="60000"/>
              <a:lumOff val="40000"/>
            </a:schemeClr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4488" indent="-344488" algn="l" defTabSz="685800" rtl="0" eaLnBrk="1" latinLnBrk="0" hangingPunct="1">
        <a:lnSpc>
          <a:spcPct val="120000"/>
        </a:lnSpc>
        <a:spcBef>
          <a:spcPts val="750"/>
        </a:spcBef>
        <a:buClr>
          <a:schemeClr val="accent6"/>
        </a:buClr>
        <a:buFont typeface="Wingdings" panose="05000000000000000000" pitchFamily="2" charset="2"/>
        <a:buChar char="Ø"/>
        <a:defRPr sz="2400" b="1" kern="1200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69913" indent="-225425" algn="l" defTabSz="685800" rtl="0" eaLnBrk="1" latinLnBrk="0" hangingPunct="1">
        <a:lnSpc>
          <a:spcPct val="120000"/>
        </a:lnSpc>
        <a:spcBef>
          <a:spcPts val="375"/>
        </a:spcBef>
        <a:buClr>
          <a:schemeClr val="accent6"/>
        </a:buClr>
        <a:buFont typeface="Wingdings" panose="05000000000000000000" pitchFamily="2" charset="2"/>
        <a:buChar char="§"/>
        <a:defRPr sz="2000" b="1" kern="1200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6"/>
        </a:buClr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tiff"/><Relationship Id="rId5" Type="http://schemas.openxmlformats.org/officeDocument/2006/relationships/image" Target="../media/image9.jpeg"/><Relationship Id="rId4" Type="http://schemas.openxmlformats.org/officeDocument/2006/relationships/image" Target="../media/image8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chart" Target="../charts/char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AD862-89A1-3F20-873A-B8D90D529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740" y="2974755"/>
            <a:ext cx="11049000" cy="2387600"/>
          </a:xfrm>
        </p:spPr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200" b="1" dirty="0">
                <a:effectLst/>
                <a:ea typeface="Calibri" panose="020F0502020204030204" pitchFamily="34" charset="0"/>
              </a:rPr>
              <a:t>4-Year Assessment of UWF-FA Quantitative Leakage Parameters with Clinical Parameters in DR: Protocol AA</a:t>
            </a:r>
            <a:endParaRPr lang="en-US" sz="5200" dirty="0">
              <a:effectLst/>
              <a:ea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7EAC09-3D2F-8E06-48D1-9BDA70576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6E9B-B8FC-48B2-982F-048F32E37406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56255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869465A5-D9FB-BF45-A4E2-F21DD056849C}"/>
              </a:ext>
            </a:extLst>
          </p:cNvPr>
          <p:cNvSpPr/>
          <p:nvPr/>
        </p:nvSpPr>
        <p:spPr bwMode="auto">
          <a:xfrm>
            <a:off x="0" y="-152400"/>
            <a:ext cx="12496800" cy="7162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>
              <a:spcBef>
                <a:spcPts val="300"/>
              </a:spcBef>
              <a:tabLst>
                <a:tab pos="1549361" algn="l"/>
              </a:tabLst>
            </a:pPr>
            <a:endParaRPr lang="en-US" sz="4400"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Background: Leakage Index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8C38E3-3697-7140-9C1C-8AFC99C86B3D}"/>
              </a:ext>
            </a:extLst>
          </p:cNvPr>
          <p:cNvSpPr txBox="1"/>
          <p:nvPr/>
        </p:nvSpPr>
        <p:spPr>
          <a:xfrm>
            <a:off x="180474" y="6520091"/>
            <a:ext cx="10182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>
              <a:buAutoNum type="arabicPeriod"/>
            </a:pPr>
            <a:r>
              <a:rPr lang="en-US" sz="800" dirty="0"/>
              <a:t>Ehlers, JP et al. “Automated quantitative </a:t>
            </a:r>
            <a:r>
              <a:rPr lang="en-US" sz="800" dirty="0" err="1"/>
              <a:t>characterisation</a:t>
            </a:r>
            <a:r>
              <a:rPr lang="en-US" sz="800" dirty="0"/>
              <a:t> of retinal vascular leakage and </a:t>
            </a:r>
            <a:r>
              <a:rPr lang="en-US" sz="800" dirty="0" err="1"/>
              <a:t>microaneurysms</a:t>
            </a:r>
            <a:r>
              <a:rPr lang="en-US" sz="800" dirty="0"/>
              <a:t> in ultra-</a:t>
            </a:r>
            <a:r>
              <a:rPr lang="en-US" sz="800" dirty="0" err="1"/>
              <a:t>widefield</a:t>
            </a:r>
            <a:r>
              <a:rPr lang="en-US" sz="800" dirty="0"/>
              <a:t> fluorescein angiography. Br J </a:t>
            </a:r>
            <a:r>
              <a:rPr lang="en-US" sz="800" dirty="0" err="1"/>
              <a:t>Ophthalmol</a:t>
            </a:r>
            <a:r>
              <a:rPr lang="en-US" sz="800" dirty="0"/>
              <a:t>. 2017Jun;101(6):696-699.</a:t>
            </a:r>
          </a:p>
          <a:p>
            <a:pPr marL="228594" indent="-228594">
              <a:buFontTx/>
              <a:buAutoNum type="arabicPeriod"/>
            </a:pPr>
            <a:r>
              <a:rPr lang="en-US" sz="800" dirty="0"/>
              <a:t>Ehlers JP et al. </a:t>
            </a:r>
            <a:r>
              <a:rPr lang="en-US" sz="800" dirty="0" err="1"/>
              <a:t>Ophthqlmology</a:t>
            </a:r>
            <a:r>
              <a:rPr lang="en-US" sz="800" dirty="0"/>
              <a:t>. 2019.</a:t>
            </a:r>
          </a:p>
          <a:p>
            <a:pPr marL="228594" indent="-228594">
              <a:buAutoNum type="arabicPeriod"/>
            </a:pPr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5714BBC-12E0-2F44-89C7-B1864E7A28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241" y="2095692"/>
            <a:ext cx="2919219" cy="2888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C7F72A-CFF6-1D4C-AC50-39DF0B1968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7994" y="2096902"/>
            <a:ext cx="2948879" cy="28868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60A8A44-A77F-3849-908D-0F5228BA1F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5194" y="2103909"/>
            <a:ext cx="2888207" cy="28766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DA434A1-13A2-0542-AB04-DE742EDA946B}"/>
              </a:ext>
            </a:extLst>
          </p:cNvPr>
          <p:cNvSpPr txBox="1"/>
          <p:nvPr/>
        </p:nvSpPr>
        <p:spPr>
          <a:xfrm>
            <a:off x="1153102" y="4946462"/>
            <a:ext cx="979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&lt; .5%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9AB5C2-8F72-1848-B0C4-C370894D2512}"/>
              </a:ext>
            </a:extLst>
          </p:cNvPr>
          <p:cNvSpPr txBox="1"/>
          <p:nvPr/>
        </p:nvSpPr>
        <p:spPr>
          <a:xfrm>
            <a:off x="789754" y="1600201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Mild NPDR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2C400F-E06F-524C-AD0E-1BD5DD62B23D}"/>
              </a:ext>
            </a:extLst>
          </p:cNvPr>
          <p:cNvSpPr txBox="1"/>
          <p:nvPr/>
        </p:nvSpPr>
        <p:spPr>
          <a:xfrm>
            <a:off x="4234270" y="4946462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1.7%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59B86B-EFDF-9948-AD09-C7E37201357F}"/>
              </a:ext>
            </a:extLst>
          </p:cNvPr>
          <p:cNvSpPr txBox="1"/>
          <p:nvPr/>
        </p:nvSpPr>
        <p:spPr>
          <a:xfrm>
            <a:off x="7277506" y="4946462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5.3%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A6F139-AC14-FA4F-8E7F-051666E37207}"/>
              </a:ext>
            </a:extLst>
          </p:cNvPr>
          <p:cNvSpPr txBox="1"/>
          <p:nvPr/>
        </p:nvSpPr>
        <p:spPr>
          <a:xfrm>
            <a:off x="10191131" y="4946461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27.9%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B16D237-05F4-E945-9401-ADD5C928503F}"/>
              </a:ext>
            </a:extLst>
          </p:cNvPr>
          <p:cNvSpPr txBox="1"/>
          <p:nvPr/>
        </p:nvSpPr>
        <p:spPr>
          <a:xfrm>
            <a:off x="3668518" y="1600201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Mod NPDR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A7E4B6-DBB0-0F4B-95F9-735BA2596CFC}"/>
              </a:ext>
            </a:extLst>
          </p:cNvPr>
          <p:cNvSpPr txBox="1"/>
          <p:nvPr/>
        </p:nvSpPr>
        <p:spPr>
          <a:xfrm>
            <a:off x="6529279" y="1598721"/>
            <a:ext cx="21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Severe NPDR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97A5BFE-DF57-7D47-A021-E00DB2872145}"/>
              </a:ext>
            </a:extLst>
          </p:cNvPr>
          <p:cNvSpPr txBox="1"/>
          <p:nvPr/>
        </p:nvSpPr>
        <p:spPr>
          <a:xfrm>
            <a:off x="10302273" y="1598721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PDR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780E6-C5A6-B148-B1D2-9C9602A656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5461" y="2095692"/>
            <a:ext cx="2905161" cy="28880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9163660B-12C4-1C43-AB10-3D46746D6E84}"/>
              </a:ext>
            </a:extLst>
          </p:cNvPr>
          <p:cNvSpPr/>
          <p:nvPr/>
        </p:nvSpPr>
        <p:spPr bwMode="auto">
          <a:xfrm>
            <a:off x="5982428" y="3334103"/>
            <a:ext cx="2050120" cy="1103941"/>
          </a:xfrm>
          <a:custGeom>
            <a:avLst/>
            <a:gdLst>
              <a:gd name="connsiteX0" fmla="*/ 2050120 w 2050120"/>
              <a:gd name="connsiteY0" fmla="*/ 1103941 h 1103941"/>
              <a:gd name="connsiteX1" fmla="*/ 2050120 w 2050120"/>
              <a:gd name="connsiteY1" fmla="*/ 1103941 h 1103941"/>
              <a:gd name="connsiteX2" fmla="*/ 87363 w 2050120"/>
              <a:gd name="connsiteY2" fmla="*/ 212838 h 1103941"/>
              <a:gd name="connsiteX3" fmla="*/ 0 w 2050120"/>
              <a:gd name="connsiteY3" fmla="*/ 335146 h 1103941"/>
              <a:gd name="connsiteX4" fmla="*/ 52418 w 2050120"/>
              <a:gd name="connsiteY4" fmla="*/ 486576 h 1103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0120" h="1103941">
                <a:moveTo>
                  <a:pt x="2050120" y="1103941"/>
                </a:moveTo>
                <a:lnTo>
                  <a:pt x="2050120" y="1103941"/>
                </a:lnTo>
                <a:cubicBezTo>
                  <a:pt x="1398809" y="800511"/>
                  <a:pt x="87363" y="-505685"/>
                  <a:pt x="87363" y="212838"/>
                </a:cubicBezTo>
                <a:lnTo>
                  <a:pt x="0" y="335146"/>
                </a:lnTo>
                <a:lnTo>
                  <a:pt x="52418" y="486576"/>
                </a:lnTo>
              </a:path>
            </a:pathLst>
          </a:cu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>
              <a:spcBef>
                <a:spcPts val="300"/>
              </a:spcBef>
              <a:tabLst>
                <a:tab pos="1549361" algn="l"/>
              </a:tabLst>
            </a:pPr>
            <a:endParaRPr lang="en-US" sz="4400"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B5C01A-C3FF-F245-8A33-D5F789647659}"/>
              </a:ext>
            </a:extLst>
          </p:cNvPr>
          <p:cNvSpPr/>
          <p:nvPr/>
        </p:nvSpPr>
        <p:spPr bwMode="auto">
          <a:xfrm>
            <a:off x="6019800" y="3276600"/>
            <a:ext cx="50821" cy="6858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>
              <a:spcBef>
                <a:spcPts val="300"/>
              </a:spcBef>
              <a:tabLst>
                <a:tab pos="1549361" algn="l"/>
              </a:tabLst>
            </a:pPr>
            <a:endParaRPr lang="en-US" sz="4400"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10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DE0D3-6823-9531-6E47-98FD56CA8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47E93-5D98-4DEE-B285-ABA99DA48CC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124653-A138-D349-F3E4-4A761BB33570}"/>
              </a:ext>
            </a:extLst>
          </p:cNvPr>
          <p:cNvSpPr txBox="1"/>
          <p:nvPr/>
        </p:nvSpPr>
        <p:spPr>
          <a:xfrm>
            <a:off x="562947" y="1604866"/>
            <a:ext cx="4354285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 post hoc analysis of UWF-FA images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B379CB-6CD7-00E8-9210-60C0E716E4D6}"/>
              </a:ext>
            </a:extLst>
          </p:cNvPr>
          <p:cNvSpPr txBox="1"/>
          <p:nvPr/>
        </p:nvSpPr>
        <p:spPr>
          <a:xfrm>
            <a:off x="339013" y="2625010"/>
            <a:ext cx="4802154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Participants (N = 574 Eyes)</a:t>
            </a:r>
          </a:p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from Protocol AA had: </a:t>
            </a:r>
          </a:p>
          <a:p>
            <a:pPr marL="457200" indent="-344488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Gradable UWF-FA leakage </a:t>
            </a:r>
          </a:p>
          <a:p>
            <a:pPr marL="457200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NPDR in at least 1 eye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38111B-535E-5C3D-621A-9C726E1C5AC1}"/>
              </a:ext>
            </a:extLst>
          </p:cNvPr>
          <p:cNvSpPr txBox="1"/>
          <p:nvPr/>
        </p:nvSpPr>
        <p:spPr>
          <a:xfrm>
            <a:off x="339013" y="5216359"/>
            <a:ext cx="4802154" cy="95410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Primary Outcome: </a:t>
            </a:r>
          </a:p>
          <a:p>
            <a:pPr algn="ctr"/>
            <a:r>
              <a:rPr lang="en-US" sz="28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UWF-FA Leakage Index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47DE2-0C91-B97C-00D6-898EBA03A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2"/>
            <a:ext cx="10353761" cy="1326321"/>
          </a:xfrm>
        </p:spPr>
        <p:txBody>
          <a:bodyPr anchor="ctr">
            <a:normAutofit/>
          </a:bodyPr>
          <a:lstStyle/>
          <a:p>
            <a:r>
              <a:rPr lang="en-US" dirty="0"/>
              <a:t>Methods</a:t>
            </a: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5C3BE328-2ACC-6365-73CF-D5A739C1E892}"/>
              </a:ext>
            </a:extLst>
          </p:cNvPr>
          <p:cNvSpPr/>
          <p:nvPr/>
        </p:nvSpPr>
        <p:spPr>
          <a:xfrm>
            <a:off x="5492017" y="2136712"/>
            <a:ext cx="3586670" cy="1754155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Machine learning-enhanced feature extraction platform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9B0619-2683-68AD-439E-87416F0FD510}"/>
              </a:ext>
            </a:extLst>
          </p:cNvPr>
          <p:cNvSpPr/>
          <p:nvPr/>
        </p:nvSpPr>
        <p:spPr>
          <a:xfrm>
            <a:off x="8556171" y="2092952"/>
            <a:ext cx="3410332" cy="1797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Provided initial leakage segmentation 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CFC0EA8C-D7D1-1FDA-6FF3-FF5DF7619208}"/>
              </a:ext>
            </a:extLst>
          </p:cNvPr>
          <p:cNvSpPr/>
          <p:nvPr/>
        </p:nvSpPr>
        <p:spPr>
          <a:xfrm>
            <a:off x="7420946" y="4396827"/>
            <a:ext cx="3032449" cy="1797914"/>
          </a:xfrm>
          <a:prstGeom prst="wedgeRectCallout">
            <a:avLst>
              <a:gd name="adj1" fmla="val 19782"/>
              <a:gd name="adj2" fmla="val -8398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Sequentially reviewed by 2 expert readers for accuracy</a:t>
            </a:r>
          </a:p>
        </p:txBody>
      </p:sp>
    </p:spTree>
    <p:extLst>
      <p:ext uri="{BB962C8B-B14F-4D97-AF65-F5344CB8AC3E}">
        <p14:creationId xmlns:p14="http://schemas.microsoft.com/office/powerpoint/2010/main" val="77366535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DE0D3-6823-9531-6E47-98FD56CA8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47E93-5D98-4DEE-B285-ABA99DA48CC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9" name="Picture 8" descr="Chart, diagram&#10;&#10;Description automatically generated">
            <a:extLst>
              <a:ext uri="{FF2B5EF4-FFF2-40B4-BE49-F238E27FC236}">
                <a16:creationId xmlns:a16="http://schemas.microsoft.com/office/drawing/2014/main" id="{B51D3108-C8D1-7182-F336-20C0D73FF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13" b="90317" l="8056" r="90972">
                        <a14:foregroundMark x1="47639" y1="8848" x2="47639" y2="8848"/>
                        <a14:foregroundMark x1="48056" y1="90818" x2="48056" y2="90818"/>
                        <a14:foregroundMark x1="8333" y1="49249" x2="8333" y2="49249"/>
                        <a14:foregroundMark x1="91111" y1="46912" x2="91111" y2="46912"/>
                        <a14:foregroundMark x1="52361" y1="8013" x2="52361" y2="8013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0201" y="1037074"/>
            <a:ext cx="5943600" cy="494474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3147DE2-0C91-B97C-00D6-898EBA03A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2"/>
            <a:ext cx="10353761" cy="1326321"/>
          </a:xfrm>
        </p:spPr>
        <p:txBody>
          <a:bodyPr anchor="ctr">
            <a:normAutofit/>
          </a:bodyPr>
          <a:lstStyle/>
          <a:p>
            <a:r>
              <a:rPr lang="en-US" dirty="0"/>
              <a:t>Methods</a:t>
            </a:r>
          </a:p>
        </p:txBody>
      </p:sp>
      <p:sp>
        <p:nvSpPr>
          <p:cNvPr id="11" name="Callout: Bent Line 10">
            <a:extLst>
              <a:ext uri="{FF2B5EF4-FFF2-40B4-BE49-F238E27FC236}">
                <a16:creationId xmlns:a16="http://schemas.microsoft.com/office/drawing/2014/main" id="{2BE0D4FF-46F6-ABDA-3BAA-F0E0349AEDC7}"/>
              </a:ext>
            </a:extLst>
          </p:cNvPr>
          <p:cNvSpPr/>
          <p:nvPr/>
        </p:nvSpPr>
        <p:spPr>
          <a:xfrm>
            <a:off x="9771142" y="5291048"/>
            <a:ext cx="1959429" cy="101703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335"/>
              <a:gd name="adj6" fmla="val -19048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Panretinal</a:t>
            </a:r>
          </a:p>
          <a:p>
            <a:pPr algn="ctr"/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(Overall)</a:t>
            </a:r>
          </a:p>
        </p:txBody>
      </p:sp>
      <p:sp>
        <p:nvSpPr>
          <p:cNvPr id="12" name="Callout: Bent Line 11">
            <a:extLst>
              <a:ext uri="{FF2B5EF4-FFF2-40B4-BE49-F238E27FC236}">
                <a16:creationId xmlns:a16="http://schemas.microsoft.com/office/drawing/2014/main" id="{E4FF4B0D-B06E-6FC3-8F3E-87F604025868}"/>
              </a:ext>
            </a:extLst>
          </p:cNvPr>
          <p:cNvSpPr/>
          <p:nvPr/>
        </p:nvSpPr>
        <p:spPr>
          <a:xfrm flipH="1">
            <a:off x="5327778" y="5127916"/>
            <a:ext cx="2045397" cy="1017036"/>
          </a:xfrm>
          <a:prstGeom prst="borderCallout2">
            <a:avLst>
              <a:gd name="adj1" fmla="val 18750"/>
              <a:gd name="adj2" fmla="val -578"/>
              <a:gd name="adj3" fmla="val 18750"/>
              <a:gd name="adj4" fmla="val -16667"/>
              <a:gd name="adj5" fmla="val -109518"/>
              <a:gd name="adj6" fmla="val -50499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Macular </a:t>
            </a:r>
          </a:p>
        </p:txBody>
      </p:sp>
      <p:sp>
        <p:nvSpPr>
          <p:cNvPr id="13" name="Callout: Bent Line 12">
            <a:extLst>
              <a:ext uri="{FF2B5EF4-FFF2-40B4-BE49-F238E27FC236}">
                <a16:creationId xmlns:a16="http://schemas.microsoft.com/office/drawing/2014/main" id="{EC78C46C-8BFE-1F75-1652-D51BDEEAF8DA}"/>
              </a:ext>
            </a:extLst>
          </p:cNvPr>
          <p:cNvSpPr/>
          <p:nvPr/>
        </p:nvSpPr>
        <p:spPr>
          <a:xfrm flipH="1">
            <a:off x="5327779" y="2051195"/>
            <a:ext cx="2045397" cy="1017036"/>
          </a:xfrm>
          <a:prstGeom prst="borderCallout2">
            <a:avLst>
              <a:gd name="adj1" fmla="val 18750"/>
              <a:gd name="adj2" fmla="val -578"/>
              <a:gd name="adj3" fmla="val 18750"/>
              <a:gd name="adj4" fmla="val -16667"/>
              <a:gd name="adj5" fmla="val 112500"/>
              <a:gd name="adj6" fmla="val -46667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Pole</a:t>
            </a:r>
          </a:p>
        </p:txBody>
      </p:sp>
      <p:sp>
        <p:nvSpPr>
          <p:cNvPr id="14" name="Callout: Bent Line 13">
            <a:extLst>
              <a:ext uri="{FF2B5EF4-FFF2-40B4-BE49-F238E27FC236}">
                <a16:creationId xmlns:a16="http://schemas.microsoft.com/office/drawing/2014/main" id="{1437C04D-B7DB-DD5E-6F6D-9F53C6A28F29}"/>
              </a:ext>
            </a:extLst>
          </p:cNvPr>
          <p:cNvSpPr/>
          <p:nvPr/>
        </p:nvSpPr>
        <p:spPr>
          <a:xfrm>
            <a:off x="9771144" y="2890248"/>
            <a:ext cx="1959429" cy="1017036"/>
          </a:xfrm>
          <a:prstGeom prst="borderCallout2">
            <a:avLst>
              <a:gd name="adj1" fmla="val 18750"/>
              <a:gd name="adj2" fmla="val 1190"/>
              <a:gd name="adj3" fmla="val 18750"/>
              <a:gd name="adj4" fmla="val -16667"/>
              <a:gd name="adj5" fmla="val -51720"/>
              <a:gd name="adj6" fmla="val -66667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Peripheral</a:t>
            </a:r>
          </a:p>
        </p:txBody>
      </p:sp>
      <p:sp>
        <p:nvSpPr>
          <p:cNvPr id="15" name="Callout: Bent Line 14">
            <a:extLst>
              <a:ext uri="{FF2B5EF4-FFF2-40B4-BE49-F238E27FC236}">
                <a16:creationId xmlns:a16="http://schemas.microsoft.com/office/drawing/2014/main" id="{1B5D5DF6-3225-3D7D-9496-65665775600D}"/>
              </a:ext>
            </a:extLst>
          </p:cNvPr>
          <p:cNvSpPr/>
          <p:nvPr/>
        </p:nvSpPr>
        <p:spPr>
          <a:xfrm>
            <a:off x="9771143" y="1665392"/>
            <a:ext cx="1959429" cy="1017036"/>
          </a:xfrm>
          <a:prstGeom prst="borderCallout2">
            <a:avLst>
              <a:gd name="adj1" fmla="val 57282"/>
              <a:gd name="adj2" fmla="val -714"/>
              <a:gd name="adj3" fmla="val 49943"/>
              <a:gd name="adj4" fmla="val -16667"/>
              <a:gd name="adj5" fmla="val 13418"/>
              <a:gd name="adj6" fmla="val -32858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Widefield far Peripheral</a:t>
            </a:r>
          </a:p>
        </p:txBody>
      </p:sp>
      <p:sp>
        <p:nvSpPr>
          <p:cNvPr id="16" name="Arrow: Up-Down 15">
            <a:extLst>
              <a:ext uri="{FF2B5EF4-FFF2-40B4-BE49-F238E27FC236}">
                <a16:creationId xmlns:a16="http://schemas.microsoft.com/office/drawing/2014/main" id="{2BA82815-4426-A49D-EC28-726452962E17}"/>
              </a:ext>
            </a:extLst>
          </p:cNvPr>
          <p:cNvSpPr/>
          <p:nvPr/>
        </p:nvSpPr>
        <p:spPr>
          <a:xfrm>
            <a:off x="8928667" y="1446245"/>
            <a:ext cx="364623" cy="895739"/>
          </a:xfrm>
          <a:prstGeom prst="up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Up-Down 16">
            <a:extLst>
              <a:ext uri="{FF2B5EF4-FFF2-40B4-BE49-F238E27FC236}">
                <a16:creationId xmlns:a16="http://schemas.microsoft.com/office/drawing/2014/main" id="{73439912-1DDD-3166-1EFA-F75D6FA6A11A}"/>
              </a:ext>
            </a:extLst>
          </p:cNvPr>
          <p:cNvSpPr/>
          <p:nvPr/>
        </p:nvSpPr>
        <p:spPr>
          <a:xfrm>
            <a:off x="8268502" y="1356107"/>
            <a:ext cx="364623" cy="1620358"/>
          </a:xfrm>
          <a:prstGeom prst="up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79705D5-8B75-D2E6-011A-EC1386479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825" y="1551198"/>
            <a:ext cx="4018553" cy="4593754"/>
          </a:xfrm>
        </p:spPr>
        <p:txBody>
          <a:bodyPr>
            <a:normAutofit/>
          </a:bodyPr>
          <a:lstStyle/>
          <a:p>
            <a:r>
              <a:rPr lang="en-US" dirty="0"/>
              <a:t>UWF-FA Leakage Index = the proportion of area with leakage divided by the analyzable area</a:t>
            </a:r>
          </a:p>
          <a:p>
            <a:pPr lvl="1"/>
            <a:r>
              <a:rPr lang="en-US" dirty="0"/>
              <a:t>Calculated in the overall panretinal region and within retinal zones </a:t>
            </a:r>
          </a:p>
          <a:p>
            <a:endParaRPr lang="en-US" dirty="0"/>
          </a:p>
          <a:p>
            <a:r>
              <a:rPr lang="en-US" dirty="0"/>
              <a:t>DR outcomes evaluated on UWF-Color images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67302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2A96D-3E0F-9BF6-E36E-6B6446DA5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4E15E-4A81-91E4-BEB9-2A4A61E1D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Baseline analysis</a:t>
            </a:r>
          </a:p>
          <a:p>
            <a:pPr lvl="1"/>
            <a:r>
              <a:rPr lang="en-US" dirty="0"/>
              <a:t>Baseline leakage indexes were evaluated using multivariable marginal beta regression models to test associations with factors of interest</a:t>
            </a:r>
          </a:p>
          <a:p>
            <a:r>
              <a:rPr lang="en-US" dirty="0"/>
              <a:t>Longitudinal analysis</a:t>
            </a:r>
          </a:p>
          <a:p>
            <a:pPr lvl="1"/>
            <a:r>
              <a:rPr lang="en-US" dirty="0"/>
              <a:t>Baseline leakage and baseline to 1-year change in leakage were evaluated as risk factors for 4-year time-to-event DR outcomes using multivariable marginal Cox proportional hazard models</a:t>
            </a:r>
          </a:p>
          <a:p>
            <a:pPr lvl="1"/>
            <a:r>
              <a:rPr lang="en-US" dirty="0"/>
              <a:t>Change in leakage from baseline to 4 years were analyzed as a continuous outcome using mixed effect linear regression models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81B52-8BBC-0D42-21E7-4231E99A1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47E93-5D98-4DEE-B285-ABA99DA48CC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2465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8DFA0-8478-2387-58CE-D91935064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2B71C-5333-B6D0-A6F1-43EEA0ABB7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4C72F-10DC-93F6-67DD-7A4585C0D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07F1-D99D-460C-ABC3-9F40CA4DE81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2728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F55E4-450F-44F7-AC1A-BC83FB106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Baseline Participant Characteristics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B381C80-FA1A-4E4F-91DE-51C755AEE2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5464392"/>
              </p:ext>
            </p:extLst>
          </p:nvPr>
        </p:nvGraphicFramePr>
        <p:xfrm>
          <a:off x="995175" y="1152377"/>
          <a:ext cx="1020165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1254">
                  <a:extLst>
                    <a:ext uri="{9D8B030D-6E8A-4147-A177-3AD203B41FA5}">
                      <a16:colId xmlns:a16="http://schemas.microsoft.com/office/drawing/2014/main" val="1014000786"/>
                    </a:ext>
                  </a:extLst>
                </a:gridCol>
                <a:gridCol w="3299142">
                  <a:extLst>
                    <a:ext uri="{9D8B030D-6E8A-4147-A177-3AD203B41FA5}">
                      <a16:colId xmlns:a16="http://schemas.microsoft.com/office/drawing/2014/main" val="2932705700"/>
                    </a:ext>
                  </a:extLst>
                </a:gridCol>
                <a:gridCol w="3451254">
                  <a:extLst>
                    <a:ext uri="{9D8B030D-6E8A-4147-A177-3AD203B41FA5}">
                      <a16:colId xmlns:a16="http://schemas.microsoft.com/office/drawing/2014/main" val="600720072"/>
                    </a:ext>
                  </a:extLst>
                </a:gridCol>
              </a:tblGrid>
              <a:tr h="74821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Participant Characteristics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Analysis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384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Longitudinal Analysis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= 363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708613"/>
                  </a:ext>
                </a:extLst>
              </a:tr>
              <a:tr h="415673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(y), Mean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280497"/>
                  </a:ext>
                </a:extLst>
              </a:tr>
              <a:tr h="415673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486351"/>
                  </a:ext>
                </a:extLst>
              </a:tr>
              <a:tr h="415673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 / Black / Other  / Unknown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66% / 19% / 13% / 1%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68% / 18% / 13% / 1%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827504"/>
                  </a:ext>
                </a:extLst>
              </a:tr>
              <a:tr h="415673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2 Diabetes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651254"/>
                  </a:ext>
                </a:extLst>
              </a:tr>
              <a:tr h="415673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 of diabetes (y), Mean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038994"/>
                  </a:ext>
                </a:extLst>
              </a:tr>
              <a:tr h="415673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HbA1c* (%), Mean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80625"/>
                  </a:ext>
                </a:extLst>
              </a:tr>
              <a:tr h="415673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Study Eye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29488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BDFEBC-204B-41A8-AE39-7628C0264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47E93-5D98-4DEE-B285-ABA99DA48CC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B0DD12-C443-4BC2-A15E-7877F369AFF4}"/>
              </a:ext>
            </a:extLst>
          </p:cNvPr>
          <p:cNvSpPr txBox="1"/>
          <p:nvPr/>
        </p:nvSpPr>
        <p:spPr>
          <a:xfrm>
            <a:off x="913795" y="6191612"/>
            <a:ext cx="980402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* HbA1c missing for 7 participants in baseline analysis and 6 in longitudinal</a:t>
            </a:r>
          </a:p>
        </p:txBody>
      </p:sp>
    </p:spTree>
    <p:extLst>
      <p:ext uri="{BB962C8B-B14F-4D97-AF65-F5344CB8AC3E}">
        <p14:creationId xmlns:p14="http://schemas.microsoft.com/office/powerpoint/2010/main" val="134221723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3472A-94AC-4052-523E-9AEA53A84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Baseline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AFAEC-AD24-8EA6-EA63-A728C31C2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3171" y="3943786"/>
            <a:ext cx="6667847" cy="15001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4AFB9-3467-7D59-D6FA-4055269D8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07F1-D99D-460C-ABC3-9F40CA4DE81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2359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9F6CD-EF53-4477-63D5-A11868EC4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14493"/>
            <a:ext cx="10353761" cy="1326321"/>
          </a:xfrm>
        </p:spPr>
        <p:txBody>
          <a:bodyPr>
            <a:normAutofit/>
          </a:bodyPr>
          <a:lstStyle/>
          <a:p>
            <a:r>
              <a:rPr lang="en-US" dirty="0"/>
              <a:t>DR Severity and </a:t>
            </a:r>
            <a:br>
              <a:rPr lang="en-US" dirty="0"/>
            </a:br>
            <a:r>
              <a:rPr lang="en-US" dirty="0"/>
              <a:t>Panretinal Leakage on UWF-FA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DF4941B-214B-4002-CC90-05F0245709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118407"/>
              </p:ext>
            </p:extLst>
          </p:nvPr>
        </p:nvGraphicFramePr>
        <p:xfrm>
          <a:off x="603937" y="1440815"/>
          <a:ext cx="10722612" cy="4937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427020-3B05-D555-B4E6-81E399771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47E93-5D98-4DEE-B285-ABA99DA48CC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5435642D-CA01-12DB-CA97-4957F3154BE0}"/>
              </a:ext>
            </a:extLst>
          </p:cNvPr>
          <p:cNvSpPr/>
          <p:nvPr/>
        </p:nvSpPr>
        <p:spPr>
          <a:xfrm rot="16200000">
            <a:off x="5816544" y="-1050020"/>
            <a:ext cx="846826" cy="6604465"/>
          </a:xfrm>
          <a:prstGeom prst="downArrow">
            <a:avLst/>
          </a:prstGeom>
          <a:solidFill>
            <a:schemeClr val="tx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/>
          <a:lstStyle/>
          <a:p>
            <a:pPr algn="ctr"/>
            <a:r>
              <a:rPr lang="en-US" sz="1800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&lt;</a:t>
            </a:r>
            <a:r>
              <a:rPr lang="en-US" sz="1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.001</a:t>
            </a:r>
            <a:endParaRPr lang="fil-PH" sz="18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96D9AA-19F8-F908-8E9B-C29B1D4770A1}"/>
              </a:ext>
            </a:extLst>
          </p:cNvPr>
          <p:cNvSpPr txBox="1"/>
          <p:nvPr/>
        </p:nvSpPr>
        <p:spPr>
          <a:xfrm>
            <a:off x="398316" y="6404953"/>
            <a:ext cx="11384720" cy="338554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.001 for leakage within all regions also (central macular, posterior pole, peripheral and widefield far peripheral) </a:t>
            </a:r>
          </a:p>
        </p:txBody>
      </p:sp>
    </p:spTree>
    <p:extLst>
      <p:ext uri="{BB962C8B-B14F-4D97-AF65-F5344CB8AC3E}">
        <p14:creationId xmlns:p14="http://schemas.microsoft.com/office/powerpoint/2010/main" val="122544762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B0F82-7351-9C58-7EBE-1B1EE011F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DME and Leakage on UWF-FA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B5ADF-FDA7-3B11-546F-36033B09C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47E93-5D98-4DEE-B285-ABA99DA48CC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141B9916-CDDC-AF23-6679-B74DC723B2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1017712"/>
              </p:ext>
            </p:extLst>
          </p:nvPr>
        </p:nvGraphicFramePr>
        <p:xfrm>
          <a:off x="452582" y="1227946"/>
          <a:ext cx="11277991" cy="4908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9E633F13-91D6-B35C-6A12-D084F691014C}"/>
              </a:ext>
            </a:extLst>
          </p:cNvPr>
          <p:cNvSpPr txBox="1"/>
          <p:nvPr/>
        </p:nvSpPr>
        <p:spPr>
          <a:xfrm>
            <a:off x="3869862" y="2803648"/>
            <a:ext cx="1074333" cy="40011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=.005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025676-7154-CA3C-EA30-31A3379B8C3F}"/>
              </a:ext>
            </a:extLst>
          </p:cNvPr>
          <p:cNvSpPr txBox="1"/>
          <p:nvPr/>
        </p:nvSpPr>
        <p:spPr>
          <a:xfrm>
            <a:off x="1650413" y="6198745"/>
            <a:ext cx="1843774" cy="553998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&lt;.001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continuous CST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9358F-2321-21E0-48DF-C206133DE6C6}"/>
              </a:ext>
            </a:extLst>
          </p:cNvPr>
          <p:cNvSpPr txBox="1"/>
          <p:nvPr/>
        </p:nvSpPr>
        <p:spPr>
          <a:xfrm>
            <a:off x="7423259" y="6101383"/>
            <a:ext cx="1843774" cy="553998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&lt;.001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continuous CST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37E209D5-CD60-F809-577E-86D772DB3842}"/>
              </a:ext>
            </a:extLst>
          </p:cNvPr>
          <p:cNvSpPr/>
          <p:nvPr/>
        </p:nvSpPr>
        <p:spPr>
          <a:xfrm>
            <a:off x="2407251" y="5991114"/>
            <a:ext cx="233345" cy="207631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CB9D43-FDCC-1A18-110A-52AF46D296D0}"/>
              </a:ext>
            </a:extLst>
          </p:cNvPr>
          <p:cNvSpPr txBox="1"/>
          <p:nvPr/>
        </p:nvSpPr>
        <p:spPr>
          <a:xfrm>
            <a:off x="3977303" y="6212701"/>
            <a:ext cx="1539204" cy="553998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&lt;.001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prior DME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C363C4-3823-63E0-B103-D4B237EDBD7B}"/>
              </a:ext>
            </a:extLst>
          </p:cNvPr>
          <p:cNvSpPr txBox="1"/>
          <p:nvPr/>
        </p:nvSpPr>
        <p:spPr>
          <a:xfrm>
            <a:off x="-162715" y="6136400"/>
            <a:ext cx="1699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DME </a:t>
            </a:r>
          </a:p>
          <a:p>
            <a:pPr algn="r"/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Factors: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A3AFCE79-A26E-CEC7-8BB9-DCC3E28BA03C}"/>
              </a:ext>
            </a:extLst>
          </p:cNvPr>
          <p:cNvSpPr/>
          <p:nvPr/>
        </p:nvSpPr>
        <p:spPr>
          <a:xfrm>
            <a:off x="4407028" y="5988421"/>
            <a:ext cx="233345" cy="207631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63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B0F82-7351-9C58-7EBE-1B1EE011F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Baseline Factors </a:t>
            </a:r>
            <a:br>
              <a:rPr lang="en-US" dirty="0"/>
            </a:br>
            <a:r>
              <a:rPr lang="en-US" dirty="0"/>
              <a:t>and Panretinal Leakage on UWF-FA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B5ADF-FDA7-3B11-546F-36033B09C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47E93-5D98-4DEE-B285-ABA99DA48CC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141B9916-CDDC-AF23-6679-B74DC723B2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2884324"/>
              </p:ext>
            </p:extLst>
          </p:nvPr>
        </p:nvGraphicFramePr>
        <p:xfrm>
          <a:off x="245807" y="1326323"/>
          <a:ext cx="10938624" cy="4368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77B8BC58-C153-C222-EBA2-24555F25A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243097"/>
              </p:ext>
            </p:extLst>
          </p:nvPr>
        </p:nvGraphicFramePr>
        <p:xfrm>
          <a:off x="1996180" y="5307274"/>
          <a:ext cx="9357621" cy="834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654">
                  <a:extLst>
                    <a:ext uri="{9D8B030D-6E8A-4147-A177-3AD203B41FA5}">
                      <a16:colId xmlns:a16="http://schemas.microsoft.com/office/drawing/2014/main" val="1104406116"/>
                    </a:ext>
                  </a:extLst>
                </a:gridCol>
                <a:gridCol w="1162976">
                  <a:extLst>
                    <a:ext uri="{9D8B030D-6E8A-4147-A177-3AD203B41FA5}">
                      <a16:colId xmlns:a16="http://schemas.microsoft.com/office/drawing/2014/main" val="1078241117"/>
                    </a:ext>
                  </a:extLst>
                </a:gridCol>
                <a:gridCol w="518042">
                  <a:extLst>
                    <a:ext uri="{9D8B030D-6E8A-4147-A177-3AD203B41FA5}">
                      <a16:colId xmlns:a16="http://schemas.microsoft.com/office/drawing/2014/main" val="2257814465"/>
                    </a:ext>
                  </a:extLst>
                </a:gridCol>
                <a:gridCol w="1440873">
                  <a:extLst>
                    <a:ext uri="{9D8B030D-6E8A-4147-A177-3AD203B41FA5}">
                      <a16:colId xmlns:a16="http://schemas.microsoft.com/office/drawing/2014/main" val="2128205092"/>
                    </a:ext>
                  </a:extLst>
                </a:gridCol>
                <a:gridCol w="1343429">
                  <a:extLst>
                    <a:ext uri="{9D8B030D-6E8A-4147-A177-3AD203B41FA5}">
                      <a16:colId xmlns:a16="http://schemas.microsoft.com/office/drawing/2014/main" val="64994346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0521371"/>
                    </a:ext>
                  </a:extLst>
                </a:gridCol>
                <a:gridCol w="1648114">
                  <a:extLst>
                    <a:ext uri="{9D8B030D-6E8A-4147-A177-3AD203B41FA5}">
                      <a16:colId xmlns:a16="http://schemas.microsoft.com/office/drawing/2014/main" val="369212033"/>
                    </a:ext>
                  </a:extLst>
                </a:gridCol>
                <a:gridCol w="1763253">
                  <a:extLst>
                    <a:ext uri="{9D8B030D-6E8A-4147-A177-3AD203B41FA5}">
                      <a16:colId xmlns:a16="http://schemas.microsoft.com/office/drawing/2014/main" val="2246009064"/>
                    </a:ext>
                  </a:extLst>
                </a:gridCol>
              </a:tblGrid>
              <a:tr h="83498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(n=290)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(n=285)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HbA1c &lt;8%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282)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HbA1c ≥8%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285)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 20/25 or 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better (n = 489)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 20/32 or 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worse (n = 86)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28929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9E633F13-91D6-B35C-6A12-D084F691014C}"/>
              </a:ext>
            </a:extLst>
          </p:cNvPr>
          <p:cNvSpPr txBox="1"/>
          <p:nvPr/>
        </p:nvSpPr>
        <p:spPr>
          <a:xfrm>
            <a:off x="2576945" y="2652644"/>
            <a:ext cx="1074333" cy="40011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&lt;.001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30C42C-6894-14D3-B77F-059FC918E2DA}"/>
              </a:ext>
            </a:extLst>
          </p:cNvPr>
          <p:cNvSpPr txBox="1"/>
          <p:nvPr/>
        </p:nvSpPr>
        <p:spPr>
          <a:xfrm>
            <a:off x="1828379" y="6141839"/>
            <a:ext cx="3146759" cy="52322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&lt;.001 in peripheral</a:t>
            </a:r>
          </a:p>
          <a:p>
            <a:r>
              <a:rPr 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=.001 in wide-field far peripheral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161AC7-6645-9973-848C-FA10FA1E9E71}"/>
              </a:ext>
            </a:extLst>
          </p:cNvPr>
          <p:cNvSpPr txBox="1"/>
          <p:nvPr/>
        </p:nvSpPr>
        <p:spPr>
          <a:xfrm>
            <a:off x="5272170" y="6063589"/>
            <a:ext cx="2452659" cy="738664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&lt;.001 in central macular</a:t>
            </a:r>
          </a:p>
          <a:p>
            <a:r>
              <a:rPr 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=.01 in peripheral</a:t>
            </a:r>
          </a:p>
          <a:p>
            <a:r>
              <a:rPr 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=.03 in posterior pole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F4EF25-4BC1-1D15-6114-7647729A4DBC}"/>
              </a:ext>
            </a:extLst>
          </p:cNvPr>
          <p:cNvSpPr txBox="1"/>
          <p:nvPr/>
        </p:nvSpPr>
        <p:spPr>
          <a:xfrm>
            <a:off x="8320334" y="6116772"/>
            <a:ext cx="3077830" cy="52322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&lt;.001 in peripheral</a:t>
            </a:r>
          </a:p>
          <a:p>
            <a:r>
              <a:rPr 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=.007 in wide-field far peripheral</a:t>
            </a: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43C12C67-87A4-2C1D-A101-A8B4F0206A95}"/>
              </a:ext>
            </a:extLst>
          </p:cNvPr>
          <p:cNvSpPr/>
          <p:nvPr/>
        </p:nvSpPr>
        <p:spPr>
          <a:xfrm>
            <a:off x="3014939" y="5798314"/>
            <a:ext cx="386820" cy="290572"/>
          </a:xfrm>
          <a:prstGeom prst="downArrow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C56C9C5F-C0AA-B941-DC37-13B332B309E5}"/>
              </a:ext>
            </a:extLst>
          </p:cNvPr>
          <p:cNvSpPr/>
          <p:nvPr/>
        </p:nvSpPr>
        <p:spPr>
          <a:xfrm>
            <a:off x="6151301" y="5752382"/>
            <a:ext cx="386820" cy="290572"/>
          </a:xfrm>
          <a:prstGeom prst="downArrow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0CD97792-B87C-F994-953F-6D1C5A9516F8}"/>
              </a:ext>
            </a:extLst>
          </p:cNvPr>
          <p:cNvSpPr/>
          <p:nvPr/>
        </p:nvSpPr>
        <p:spPr>
          <a:xfrm>
            <a:off x="9472429" y="5779954"/>
            <a:ext cx="386820" cy="290572"/>
          </a:xfrm>
          <a:prstGeom prst="downArrow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AED6A9-6C02-F408-A99A-8E66A1E94C02}"/>
              </a:ext>
            </a:extLst>
          </p:cNvPr>
          <p:cNvSpPr txBox="1"/>
          <p:nvPr/>
        </p:nvSpPr>
        <p:spPr>
          <a:xfrm>
            <a:off x="125769" y="6042954"/>
            <a:ext cx="1430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Regions:</a:t>
            </a:r>
          </a:p>
        </p:txBody>
      </p:sp>
    </p:spTree>
    <p:extLst>
      <p:ext uri="{BB962C8B-B14F-4D97-AF65-F5344CB8AC3E}">
        <p14:creationId xmlns:p14="http://schemas.microsoft.com/office/powerpoint/2010/main" val="385787897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20133" y="-91948"/>
            <a:ext cx="1095548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lIns="92068" tIns="46038" rIns="92068" bIns="46038" anchor="ctr"/>
          <a:lstStyle/>
          <a:p>
            <a:pPr algn="ctr" defTabSz="121911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Protocol AA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8744215" y="3866792"/>
            <a:ext cx="2232337" cy="1325385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1912" tIns="60956" rIns="121912" bIns="60956" anchor="ctr" anchorCtr="1"/>
          <a:lstStyle/>
          <a:p>
            <a:pPr marL="0" lvl="1" algn="ctr" defTabSz="121911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visits for 4 years</a:t>
            </a:r>
          </a:p>
        </p:txBody>
      </p:sp>
      <p:sp>
        <p:nvSpPr>
          <p:cNvPr id="31757" name="Text Box 14"/>
          <p:cNvSpPr txBox="1">
            <a:spLocks noChangeArrowheads="1"/>
          </p:cNvSpPr>
          <p:nvPr/>
        </p:nvSpPr>
        <p:spPr bwMode="auto">
          <a:xfrm>
            <a:off x="965509" y="3284536"/>
            <a:ext cx="2725545" cy="2412960"/>
          </a:xfrm>
          <a:prstGeom prst="rect">
            <a:avLst/>
          </a:prstGeom>
          <a:solidFill>
            <a:srgbClr val="000000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wrap="square" lIns="121912" tIns="60956" rIns="121912" bIns="60956"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 sz="28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2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Char char="o"/>
              <a:defRPr sz="2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v"/>
              <a:defRPr sz="2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v"/>
              <a:defRPr sz="2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v"/>
              <a:defRPr sz="2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v"/>
              <a:defRPr sz="2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v"/>
              <a:defRPr sz="2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algn="ctr" defTabSz="1219110" eaLnBrk="0" fontAlgn="base" hangingPunct="0">
              <a:spcAft>
                <a:spcPct val="0"/>
              </a:spcAft>
              <a:buNone/>
            </a:pPr>
            <a:r>
              <a:rPr lang="en-US" altLang="en-US" sz="2400" dirty="0">
                <a:cs typeface="Arial" panose="020B0604020202020204" pitchFamily="34" charset="0"/>
              </a:rPr>
              <a:t>Prospective, observational longitudinal study </a:t>
            </a:r>
          </a:p>
          <a:p>
            <a:pPr algn="ctr" defTabSz="1219110" eaLnBrk="0" fontAlgn="base" hangingPunct="0">
              <a:spcAft>
                <a:spcPct val="0"/>
              </a:spcAft>
              <a:buNone/>
            </a:pPr>
            <a:r>
              <a:rPr lang="en-US" altLang="en-US" sz="2400" dirty="0">
                <a:cs typeface="Arial" panose="020B0604020202020204" pitchFamily="34" charset="0"/>
              </a:rPr>
              <a:t>(N = 650 eyes, 360 participants)</a:t>
            </a:r>
          </a:p>
        </p:txBody>
      </p:sp>
      <p:sp>
        <p:nvSpPr>
          <p:cNvPr id="31759" name="Down Arrow 2"/>
          <p:cNvSpPr>
            <a:spLocks noChangeArrowheads="1"/>
          </p:cNvSpPr>
          <p:nvPr/>
        </p:nvSpPr>
        <p:spPr bwMode="auto">
          <a:xfrm rot="16200000">
            <a:off x="8161939" y="4108763"/>
            <a:ext cx="400051" cy="764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121912" tIns="60956" rIns="121912" bIns="60956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 sz="28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2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Char char="o"/>
              <a:defRPr sz="2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v"/>
              <a:defRPr sz="2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v"/>
              <a:defRPr sz="2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v"/>
              <a:defRPr sz="2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v"/>
              <a:defRPr sz="2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v"/>
              <a:defRPr sz="2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defTabSz="121911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900" b="0">
              <a:solidFill>
                <a:srgbClr val="F8F8F8"/>
              </a:solidFill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0133" y="1605904"/>
            <a:ext cx="10955483" cy="1917881"/>
          </a:xfrm>
          <a:prstGeom prst="rect">
            <a:avLst/>
          </a:prstGeom>
        </p:spPr>
        <p:txBody>
          <a:bodyPr/>
          <a:lstStyle>
            <a:lvl1pPr marL="342882" indent="-342882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3" indent="-285737" algn="l" defTabSz="9143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Purpose: 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Was to understand whether Ultrawide Field (UWF) imaging improves our ability to evaluate diabetic retinopathy (DR) and predict DR worsening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133C90-9BCC-44CE-9EFB-F22D7B649B0B}"/>
              </a:ext>
            </a:extLst>
          </p:cNvPr>
          <p:cNvSpPr/>
          <p:nvPr/>
        </p:nvSpPr>
        <p:spPr>
          <a:xfrm>
            <a:off x="3988071" y="3690798"/>
            <a:ext cx="4137414" cy="1677374"/>
          </a:xfrm>
          <a:prstGeom prst="rect">
            <a:avLst/>
          </a:prstGeom>
          <a:solidFill>
            <a:srgbClr val="4F81BD"/>
          </a:solidFill>
        </p:spPr>
        <p:txBody>
          <a:bodyPr wrap="square" lIns="121912" tIns="60956" rIns="121912" bIns="60956">
            <a:spAutoFit/>
          </a:bodyPr>
          <a:lstStyle/>
          <a:p>
            <a:pPr defTabSz="1219110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b="1" dirty="0">
                <a:solidFill>
                  <a:srgbClr val="FFF4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Eligibility Criteria: </a:t>
            </a:r>
          </a:p>
          <a:p>
            <a:pPr algn="ctr" defTabSz="1219110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least one eye with NPDR and without center-involved DME</a:t>
            </a:r>
          </a:p>
        </p:txBody>
      </p:sp>
    </p:spTree>
    <p:extLst>
      <p:ext uri="{BB962C8B-B14F-4D97-AF65-F5344CB8AC3E}">
        <p14:creationId xmlns:p14="http://schemas.microsoft.com/office/powerpoint/2010/main" val="227214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913B1-151E-0322-C37E-D9C09F9BB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PPL and Panretinal / </a:t>
            </a:r>
            <a:br>
              <a:rPr lang="en-US" dirty="0"/>
            </a:br>
            <a:r>
              <a:rPr lang="en-US" dirty="0"/>
              <a:t>Widefield Far Leakage on UWF-FA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46A4A-EBAA-E47D-08D8-64BC7F074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47E93-5D98-4DEE-B285-ABA99DA48CC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031ED9E4-93E7-7CA2-50B5-2A6A29B078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328581"/>
              </p:ext>
            </p:extLst>
          </p:nvPr>
        </p:nvGraphicFramePr>
        <p:xfrm>
          <a:off x="343978" y="1300025"/>
          <a:ext cx="5652655" cy="4778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ontent Placeholder 11">
            <a:extLst>
              <a:ext uri="{FF2B5EF4-FFF2-40B4-BE49-F238E27FC236}">
                <a16:creationId xmlns:a16="http://schemas.microsoft.com/office/drawing/2014/main" id="{64991B66-D27C-9741-2C44-A1F2092F00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8348587"/>
              </p:ext>
            </p:extLst>
          </p:nvPr>
        </p:nvGraphicFramePr>
        <p:xfrm>
          <a:off x="5954197" y="1354604"/>
          <a:ext cx="5770140" cy="4778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8C1E4589-1DC6-4F58-9BE2-A019CA728F13}"/>
              </a:ext>
            </a:extLst>
          </p:cNvPr>
          <p:cNvSpPr txBox="1"/>
          <p:nvPr/>
        </p:nvSpPr>
        <p:spPr>
          <a:xfrm>
            <a:off x="2169362" y="1305493"/>
            <a:ext cx="3213901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PPL on Color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57D588-261B-B0EF-B1EA-CFB78C5B79FE}"/>
              </a:ext>
            </a:extLst>
          </p:cNvPr>
          <p:cNvSpPr txBox="1"/>
          <p:nvPr/>
        </p:nvSpPr>
        <p:spPr>
          <a:xfrm>
            <a:off x="7909602" y="1300025"/>
            <a:ext cx="3034145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PPL on FA</a:t>
            </a: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B5DCDDCB-A264-3644-8876-D2B7CA6442F0}"/>
              </a:ext>
            </a:extLst>
          </p:cNvPr>
          <p:cNvSpPr txBox="1"/>
          <p:nvPr/>
        </p:nvSpPr>
        <p:spPr>
          <a:xfrm>
            <a:off x="4326369" y="3762322"/>
            <a:ext cx="1178528" cy="369332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0.006</a:t>
            </a: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8E859ACE-64F9-F5CF-4858-CA83C57F38C5}"/>
              </a:ext>
            </a:extLst>
          </p:cNvPr>
          <p:cNvSpPr txBox="1"/>
          <p:nvPr/>
        </p:nvSpPr>
        <p:spPr>
          <a:xfrm>
            <a:off x="7661275" y="3059668"/>
            <a:ext cx="1050288" cy="369332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0.06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2C14C2-1B49-5EBD-EBFE-97A94363F450}"/>
              </a:ext>
            </a:extLst>
          </p:cNvPr>
          <p:cNvSpPr txBox="1"/>
          <p:nvPr/>
        </p:nvSpPr>
        <p:spPr>
          <a:xfrm>
            <a:off x="3276209" y="6248778"/>
            <a:ext cx="3278847" cy="338554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&lt;.001 for HMA (2.3% vs. 3.6%)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8D290B-0C1D-8E0C-6DDA-CF827F899833}"/>
              </a:ext>
            </a:extLst>
          </p:cNvPr>
          <p:cNvSpPr txBox="1"/>
          <p:nvPr/>
        </p:nvSpPr>
        <p:spPr>
          <a:xfrm>
            <a:off x="8021494" y="6218147"/>
            <a:ext cx="3606282" cy="58477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=.002 for IRMA (2.4% vs. 4.3%)</a:t>
            </a:r>
          </a:p>
          <a:p>
            <a:pPr algn="ctr"/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.001 for NVE (2.6% vs. 5.5%)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2D332F7E-85A9-EDA9-4616-49DC62BB7B5D}"/>
              </a:ext>
            </a:extLst>
          </p:cNvPr>
          <p:cNvSpPr/>
          <p:nvPr/>
        </p:nvSpPr>
        <p:spPr>
          <a:xfrm>
            <a:off x="10402363" y="6015788"/>
            <a:ext cx="243202" cy="232990"/>
          </a:xfrm>
          <a:prstGeom prst="downArrow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26834A58-2911-FF7C-FA69-68866D3983C7}"/>
              </a:ext>
            </a:extLst>
          </p:cNvPr>
          <p:cNvSpPr/>
          <p:nvPr/>
        </p:nvSpPr>
        <p:spPr>
          <a:xfrm>
            <a:off x="4647037" y="5985157"/>
            <a:ext cx="243202" cy="232990"/>
          </a:xfrm>
          <a:prstGeom prst="downArrow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EA2310-D1F9-259F-B2BA-C2B18B474D1E}"/>
              </a:ext>
            </a:extLst>
          </p:cNvPr>
          <p:cNvSpPr txBox="1"/>
          <p:nvPr/>
        </p:nvSpPr>
        <p:spPr>
          <a:xfrm>
            <a:off x="237448" y="6220406"/>
            <a:ext cx="1629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PPL Types: </a:t>
            </a:r>
          </a:p>
        </p:txBody>
      </p:sp>
    </p:spTree>
    <p:extLst>
      <p:ext uri="{BB962C8B-B14F-4D97-AF65-F5344CB8AC3E}">
        <p14:creationId xmlns:p14="http://schemas.microsoft.com/office/powerpoint/2010/main" val="1391944714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96E40-187E-2C16-A771-BCF73F099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Baseline Analysis 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A842A-D7EC-6A39-8E51-CB139DE54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326323"/>
            <a:ext cx="10353763" cy="5179252"/>
          </a:xfrm>
        </p:spPr>
        <p:txBody>
          <a:bodyPr>
            <a:normAutofit/>
          </a:bodyPr>
          <a:lstStyle/>
          <a:p>
            <a:r>
              <a:rPr lang="en-US" dirty="0"/>
              <a:t>Overall mean panretinal leakage was higher (P&lt;.05) for eyes with</a:t>
            </a:r>
          </a:p>
          <a:p>
            <a:pPr lvl="1"/>
            <a:r>
              <a:rPr lang="en-US" dirty="0"/>
              <a:t>More severe DR </a:t>
            </a:r>
          </a:p>
          <a:p>
            <a:pPr lvl="1"/>
            <a:r>
              <a:rPr lang="en-US" dirty="0"/>
              <a:t>Thicker central subfield thickness on OCT </a:t>
            </a:r>
          </a:p>
          <a:p>
            <a:pPr lvl="1"/>
            <a:r>
              <a:rPr lang="en-US" dirty="0"/>
              <a:t>Poorer visual acuity </a:t>
            </a:r>
          </a:p>
          <a:p>
            <a:pPr lvl="1"/>
            <a:r>
              <a:rPr lang="en-US" dirty="0"/>
              <a:t>Females (vs. males)</a:t>
            </a:r>
          </a:p>
          <a:p>
            <a:pPr lvl="1"/>
            <a:r>
              <a:rPr lang="en-US" dirty="0"/>
              <a:t>Higher HbA1c </a:t>
            </a:r>
          </a:p>
          <a:p>
            <a:endParaRPr lang="en-US" dirty="0"/>
          </a:p>
          <a:p>
            <a:r>
              <a:rPr lang="en-US" dirty="0"/>
              <a:t>Regional leakage associations (P&lt;.05) were found between the</a:t>
            </a:r>
          </a:p>
          <a:p>
            <a:pPr lvl="1"/>
            <a:r>
              <a:rPr lang="en-US" dirty="0"/>
              <a:t>Central macular/posterior pole regions and non-central DME</a:t>
            </a:r>
          </a:p>
          <a:p>
            <a:pPr lvl="1"/>
            <a:r>
              <a:rPr lang="en-US" dirty="0"/>
              <a:t>Widefield far peripheral regions and PPLs (on color and FA)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6ECB6C-8DBC-56F3-65BB-DC1BFD7BF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47E93-5D98-4DEE-B285-ABA99DA48CC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5842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9C5BA-CFA9-CE84-89CA-3495FE165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Longitudinal Analysis</a:t>
            </a:r>
            <a:br>
              <a:rPr lang="en-US" dirty="0"/>
            </a:br>
            <a:r>
              <a:rPr lang="en-US" dirty="0"/>
              <a:t>Baseline Leakage and 4-Year Outcomes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76FF32-F2ED-39F9-10C1-477C5513F4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AF8DD-6931-8A41-91A1-ACE7D6638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07F1-D99D-460C-ABC3-9F40CA4DE81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98748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98D4B-2F68-FBDD-3FF5-594011AC4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DR Disease Worsening and </a:t>
            </a:r>
            <a:br>
              <a:rPr lang="en-US" dirty="0"/>
            </a:br>
            <a:r>
              <a:rPr lang="en-US" dirty="0"/>
              <a:t>Baseline Panretinal Leakage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5BCE90-E255-EF9E-3B19-F20C1339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47E93-5D98-4DEE-B285-ABA99DA48CC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9AFA3804-01F6-55CE-E905-F87453C70F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1144334"/>
              </p:ext>
            </p:extLst>
          </p:nvPr>
        </p:nvGraphicFramePr>
        <p:xfrm>
          <a:off x="563418" y="1427923"/>
          <a:ext cx="10584584" cy="4709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5D4B56C-B1F0-1AEB-3A06-5ACDAB7294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783505"/>
              </p:ext>
            </p:extLst>
          </p:nvPr>
        </p:nvGraphicFramePr>
        <p:xfrm>
          <a:off x="854018" y="5713653"/>
          <a:ext cx="10293984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486">
                  <a:extLst>
                    <a:ext uri="{9D8B030D-6E8A-4147-A177-3AD203B41FA5}">
                      <a16:colId xmlns:a16="http://schemas.microsoft.com/office/drawing/2014/main" val="1553842102"/>
                    </a:ext>
                  </a:extLst>
                </a:gridCol>
                <a:gridCol w="2410289">
                  <a:extLst>
                    <a:ext uri="{9D8B030D-6E8A-4147-A177-3AD203B41FA5}">
                      <a16:colId xmlns:a16="http://schemas.microsoft.com/office/drawing/2014/main" val="1586569611"/>
                    </a:ext>
                  </a:extLst>
                </a:gridCol>
                <a:gridCol w="2057000">
                  <a:extLst>
                    <a:ext uri="{9D8B030D-6E8A-4147-A177-3AD203B41FA5}">
                      <a16:colId xmlns:a16="http://schemas.microsoft.com/office/drawing/2014/main" val="3506058723"/>
                    </a:ext>
                  </a:extLst>
                </a:gridCol>
                <a:gridCol w="945853">
                  <a:extLst>
                    <a:ext uri="{9D8B030D-6E8A-4147-A177-3AD203B41FA5}">
                      <a16:colId xmlns:a16="http://schemas.microsoft.com/office/drawing/2014/main" val="611145049"/>
                    </a:ext>
                  </a:extLst>
                </a:gridCol>
                <a:gridCol w="2038633">
                  <a:extLst>
                    <a:ext uri="{9D8B030D-6E8A-4147-A177-3AD203B41FA5}">
                      <a16:colId xmlns:a16="http://schemas.microsoft.com/office/drawing/2014/main" val="3313483943"/>
                    </a:ext>
                  </a:extLst>
                </a:gridCol>
                <a:gridCol w="2345723">
                  <a:extLst>
                    <a:ext uri="{9D8B030D-6E8A-4147-A177-3AD203B41FA5}">
                      <a16:colId xmlns:a16="http://schemas.microsoft.com/office/drawing/2014/main" val="2918159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</a:t>
                      </a:r>
                    </a:p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</a:t>
                      </a:r>
                    </a:p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</a:t>
                      </a:r>
                    </a:p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</a:p>
                    <a:p>
                      <a:r>
                        <a:rPr lang="en-US" sz="1600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</a:t>
                      </a:r>
                    </a:p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</a:p>
                    <a:p>
                      <a:r>
                        <a:rPr lang="en-US" sz="16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  <a:p>
                      <a:pPr algn="r"/>
                      <a:r>
                        <a:rPr lang="en-US" sz="1600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  <a:p>
                      <a:pPr algn="r"/>
                      <a:r>
                        <a:rPr lang="en-US" sz="160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  <a:p>
                      <a:pPr algn="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905517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C9A3263-0903-8B7D-E981-955E23AE979F}"/>
              </a:ext>
            </a:extLst>
          </p:cNvPr>
          <p:cNvSpPr txBox="1"/>
          <p:nvPr/>
        </p:nvSpPr>
        <p:spPr>
          <a:xfrm>
            <a:off x="188956" y="5732051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 at 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Risk: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237CB708-7531-E804-69A8-77A0B61650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746504"/>
              </p:ext>
            </p:extLst>
          </p:nvPr>
        </p:nvGraphicFramePr>
        <p:xfrm>
          <a:off x="10941257" y="2931837"/>
          <a:ext cx="753546" cy="1701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546">
                  <a:extLst>
                    <a:ext uri="{9D8B030D-6E8A-4147-A177-3AD203B41FA5}">
                      <a16:colId xmlns:a16="http://schemas.microsoft.com/office/drawing/2014/main" val="1743423177"/>
                    </a:ext>
                  </a:extLst>
                </a:gridCol>
              </a:tblGrid>
              <a:tr h="425453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7710572"/>
                  </a:ext>
                </a:extLst>
              </a:tr>
              <a:tr h="425453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0311651"/>
                  </a:ext>
                </a:extLst>
              </a:tr>
              <a:tr h="425453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365066"/>
                  </a:ext>
                </a:extLst>
              </a:tr>
              <a:tr h="425453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321381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9166432-1D55-D62E-F345-DCA3AE506523}"/>
              </a:ext>
            </a:extLst>
          </p:cNvPr>
          <p:cNvSpPr txBox="1"/>
          <p:nvPr/>
        </p:nvSpPr>
        <p:spPr>
          <a:xfrm>
            <a:off x="1663752" y="1535487"/>
            <a:ext cx="4337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Adjusted Hazard Ratio*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For a 1% increase in leakage = 1.06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95% CI = (1.01, 1.11); p = 0.01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2D8CAE-9F58-0294-F5A7-93DF5DBAD47D}"/>
              </a:ext>
            </a:extLst>
          </p:cNvPr>
          <p:cNvSpPr txBox="1"/>
          <p:nvPr/>
        </p:nvSpPr>
        <p:spPr>
          <a:xfrm>
            <a:off x="2303803" y="6041789"/>
            <a:ext cx="8068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*Adjusted for baseline NPI, FA-PPL, DR, % of total gradable area on UWF-FA, and other systemic risk factors (age, diabetes type, hbA1c and ACR).</a:t>
            </a:r>
          </a:p>
        </p:txBody>
      </p:sp>
    </p:spTree>
    <p:extLst>
      <p:ext uri="{BB962C8B-B14F-4D97-AF65-F5344CB8AC3E}">
        <p14:creationId xmlns:p14="http://schemas.microsoft.com/office/powerpoint/2010/main" val="1478273811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98D4B-2F68-FBDD-3FF5-594011AC4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VH Development and </a:t>
            </a:r>
            <a:br>
              <a:rPr lang="en-US" dirty="0"/>
            </a:br>
            <a:r>
              <a:rPr lang="en-US" dirty="0"/>
              <a:t>Baseline Panretinal Leakage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5BCE90-E255-EF9E-3B19-F20C1339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47E93-5D98-4DEE-B285-ABA99DA48CC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9AFA3804-01F6-55CE-E905-F87453C70F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6225"/>
              </p:ext>
            </p:extLst>
          </p:nvPr>
        </p:nvGraphicFramePr>
        <p:xfrm>
          <a:off x="563418" y="1427923"/>
          <a:ext cx="10584584" cy="4709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5D4B56C-B1F0-1AEB-3A06-5ACDAB7294F8}"/>
              </a:ext>
            </a:extLst>
          </p:cNvPr>
          <p:cNvGraphicFramePr>
            <a:graphicFrameLocks noGrp="1"/>
          </p:cNvGraphicFramePr>
          <p:nvPr/>
        </p:nvGraphicFramePr>
        <p:xfrm>
          <a:off x="854018" y="5713653"/>
          <a:ext cx="10293984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486">
                  <a:extLst>
                    <a:ext uri="{9D8B030D-6E8A-4147-A177-3AD203B41FA5}">
                      <a16:colId xmlns:a16="http://schemas.microsoft.com/office/drawing/2014/main" val="1553842102"/>
                    </a:ext>
                  </a:extLst>
                </a:gridCol>
                <a:gridCol w="2410289">
                  <a:extLst>
                    <a:ext uri="{9D8B030D-6E8A-4147-A177-3AD203B41FA5}">
                      <a16:colId xmlns:a16="http://schemas.microsoft.com/office/drawing/2014/main" val="1586569611"/>
                    </a:ext>
                  </a:extLst>
                </a:gridCol>
                <a:gridCol w="2057000">
                  <a:extLst>
                    <a:ext uri="{9D8B030D-6E8A-4147-A177-3AD203B41FA5}">
                      <a16:colId xmlns:a16="http://schemas.microsoft.com/office/drawing/2014/main" val="3506058723"/>
                    </a:ext>
                  </a:extLst>
                </a:gridCol>
                <a:gridCol w="945853">
                  <a:extLst>
                    <a:ext uri="{9D8B030D-6E8A-4147-A177-3AD203B41FA5}">
                      <a16:colId xmlns:a16="http://schemas.microsoft.com/office/drawing/2014/main" val="611145049"/>
                    </a:ext>
                  </a:extLst>
                </a:gridCol>
                <a:gridCol w="2038633">
                  <a:extLst>
                    <a:ext uri="{9D8B030D-6E8A-4147-A177-3AD203B41FA5}">
                      <a16:colId xmlns:a16="http://schemas.microsoft.com/office/drawing/2014/main" val="3313483943"/>
                    </a:ext>
                  </a:extLst>
                </a:gridCol>
                <a:gridCol w="2345723">
                  <a:extLst>
                    <a:ext uri="{9D8B030D-6E8A-4147-A177-3AD203B41FA5}">
                      <a16:colId xmlns:a16="http://schemas.microsoft.com/office/drawing/2014/main" val="2918159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</a:t>
                      </a:r>
                    </a:p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</a:t>
                      </a:r>
                    </a:p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</a:t>
                      </a:r>
                    </a:p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</a:p>
                    <a:p>
                      <a:r>
                        <a:rPr lang="en-US" sz="1600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</a:t>
                      </a:r>
                    </a:p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</a:p>
                    <a:p>
                      <a:r>
                        <a:rPr lang="en-US" sz="16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  <a:p>
                      <a:pPr algn="r"/>
                      <a:r>
                        <a:rPr lang="en-US" sz="1600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  <a:p>
                      <a:pPr algn="r"/>
                      <a:r>
                        <a:rPr lang="en-US" sz="160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  <a:p>
                      <a:pPr algn="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905517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C9A3263-0903-8B7D-E981-955E23AE979F}"/>
              </a:ext>
            </a:extLst>
          </p:cNvPr>
          <p:cNvSpPr txBox="1"/>
          <p:nvPr/>
        </p:nvSpPr>
        <p:spPr>
          <a:xfrm>
            <a:off x="188956" y="5732051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 at 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Risk: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237CB708-7531-E804-69A8-77A0B61650C1}"/>
              </a:ext>
            </a:extLst>
          </p:cNvPr>
          <p:cNvGraphicFramePr>
            <a:graphicFrameLocks noGrp="1"/>
          </p:cNvGraphicFramePr>
          <p:nvPr/>
        </p:nvGraphicFramePr>
        <p:xfrm>
          <a:off x="10977028" y="3769907"/>
          <a:ext cx="753546" cy="1701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546">
                  <a:extLst>
                    <a:ext uri="{9D8B030D-6E8A-4147-A177-3AD203B41FA5}">
                      <a16:colId xmlns:a16="http://schemas.microsoft.com/office/drawing/2014/main" val="1743423177"/>
                    </a:ext>
                  </a:extLst>
                </a:gridCol>
              </a:tblGrid>
              <a:tr h="425453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28%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7710572"/>
                  </a:ext>
                </a:extLst>
              </a:tr>
              <a:tr h="425453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0311651"/>
                  </a:ext>
                </a:extLst>
              </a:tr>
              <a:tr h="425453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365066"/>
                  </a:ext>
                </a:extLst>
              </a:tr>
              <a:tr h="425453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32138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EEA655F-A04E-17E0-83FE-96F3AE0179D7}"/>
              </a:ext>
            </a:extLst>
          </p:cNvPr>
          <p:cNvSpPr txBox="1"/>
          <p:nvPr/>
        </p:nvSpPr>
        <p:spPr>
          <a:xfrm>
            <a:off x="2414928" y="6334780"/>
            <a:ext cx="8068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*Adjusted for baseline NPI, DR, and % of total gradable area on UWF-FA.</a:t>
            </a:r>
          </a:p>
          <a:p>
            <a:endParaRPr lang="en-US" sz="14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642541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98D4B-2F68-FBDD-3FF5-594011AC4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PDR Development and </a:t>
            </a:r>
            <a:br>
              <a:rPr lang="en-US" dirty="0"/>
            </a:br>
            <a:r>
              <a:rPr lang="en-US" dirty="0"/>
              <a:t>Baseline Panretinal Leakage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5BCE90-E255-EF9E-3B19-F20C1339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47E93-5D98-4DEE-B285-ABA99DA48CC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9AFA3804-01F6-55CE-E905-F87453C70F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173328"/>
              </p:ext>
            </p:extLst>
          </p:nvPr>
        </p:nvGraphicFramePr>
        <p:xfrm>
          <a:off x="563418" y="1427923"/>
          <a:ext cx="10584584" cy="4709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5D4B56C-B1F0-1AEB-3A06-5ACDAB7294F8}"/>
              </a:ext>
            </a:extLst>
          </p:cNvPr>
          <p:cNvGraphicFramePr>
            <a:graphicFrameLocks noGrp="1"/>
          </p:cNvGraphicFramePr>
          <p:nvPr/>
        </p:nvGraphicFramePr>
        <p:xfrm>
          <a:off x="854018" y="5713653"/>
          <a:ext cx="10293984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486">
                  <a:extLst>
                    <a:ext uri="{9D8B030D-6E8A-4147-A177-3AD203B41FA5}">
                      <a16:colId xmlns:a16="http://schemas.microsoft.com/office/drawing/2014/main" val="1553842102"/>
                    </a:ext>
                  </a:extLst>
                </a:gridCol>
                <a:gridCol w="2410289">
                  <a:extLst>
                    <a:ext uri="{9D8B030D-6E8A-4147-A177-3AD203B41FA5}">
                      <a16:colId xmlns:a16="http://schemas.microsoft.com/office/drawing/2014/main" val="1586569611"/>
                    </a:ext>
                  </a:extLst>
                </a:gridCol>
                <a:gridCol w="2057000">
                  <a:extLst>
                    <a:ext uri="{9D8B030D-6E8A-4147-A177-3AD203B41FA5}">
                      <a16:colId xmlns:a16="http://schemas.microsoft.com/office/drawing/2014/main" val="3506058723"/>
                    </a:ext>
                  </a:extLst>
                </a:gridCol>
                <a:gridCol w="945853">
                  <a:extLst>
                    <a:ext uri="{9D8B030D-6E8A-4147-A177-3AD203B41FA5}">
                      <a16:colId xmlns:a16="http://schemas.microsoft.com/office/drawing/2014/main" val="611145049"/>
                    </a:ext>
                  </a:extLst>
                </a:gridCol>
                <a:gridCol w="2038633">
                  <a:extLst>
                    <a:ext uri="{9D8B030D-6E8A-4147-A177-3AD203B41FA5}">
                      <a16:colId xmlns:a16="http://schemas.microsoft.com/office/drawing/2014/main" val="3313483943"/>
                    </a:ext>
                  </a:extLst>
                </a:gridCol>
                <a:gridCol w="2345723">
                  <a:extLst>
                    <a:ext uri="{9D8B030D-6E8A-4147-A177-3AD203B41FA5}">
                      <a16:colId xmlns:a16="http://schemas.microsoft.com/office/drawing/2014/main" val="2918159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</a:t>
                      </a:r>
                    </a:p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</a:t>
                      </a:r>
                    </a:p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</a:t>
                      </a:r>
                    </a:p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</a:p>
                    <a:p>
                      <a:r>
                        <a:rPr lang="en-US" sz="1600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</a:t>
                      </a:r>
                    </a:p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</a:p>
                    <a:p>
                      <a:r>
                        <a:rPr lang="en-US" sz="16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  <a:p>
                      <a:pPr algn="r"/>
                      <a:r>
                        <a:rPr lang="en-US" sz="1600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  <a:p>
                      <a:pPr algn="r"/>
                      <a:r>
                        <a:rPr lang="en-US" sz="160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  <a:p>
                      <a:pPr algn="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905517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C9A3263-0903-8B7D-E981-955E23AE979F}"/>
              </a:ext>
            </a:extLst>
          </p:cNvPr>
          <p:cNvSpPr txBox="1"/>
          <p:nvPr/>
        </p:nvSpPr>
        <p:spPr>
          <a:xfrm>
            <a:off x="188956" y="5732051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 at 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Risk: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237CB708-7531-E804-69A8-77A0B61650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491582"/>
              </p:ext>
            </p:extLst>
          </p:nvPr>
        </p:nvGraphicFramePr>
        <p:xfrm>
          <a:off x="11013684" y="3689428"/>
          <a:ext cx="753546" cy="1701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546">
                  <a:extLst>
                    <a:ext uri="{9D8B030D-6E8A-4147-A177-3AD203B41FA5}">
                      <a16:colId xmlns:a16="http://schemas.microsoft.com/office/drawing/2014/main" val="1743423177"/>
                    </a:ext>
                  </a:extLst>
                </a:gridCol>
              </a:tblGrid>
              <a:tr h="425453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7710572"/>
                  </a:ext>
                </a:extLst>
              </a:tr>
              <a:tr h="425453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0311651"/>
                  </a:ext>
                </a:extLst>
              </a:tr>
              <a:tr h="425453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365066"/>
                  </a:ext>
                </a:extLst>
              </a:tr>
              <a:tr h="425453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321381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9166432-1D55-D62E-F345-DCA3AE506523}"/>
              </a:ext>
            </a:extLst>
          </p:cNvPr>
          <p:cNvSpPr txBox="1"/>
          <p:nvPr/>
        </p:nvSpPr>
        <p:spPr>
          <a:xfrm>
            <a:off x="1663752" y="1535487"/>
            <a:ext cx="4337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Adjusted Hazard Ratio*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For a 1% increase in leakage = 1.08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95% CI = (1.03, 1.14); p = 0.003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F45F19-5061-DF85-5176-CDDC6AE4C772}"/>
              </a:ext>
            </a:extLst>
          </p:cNvPr>
          <p:cNvSpPr txBox="1"/>
          <p:nvPr/>
        </p:nvSpPr>
        <p:spPr>
          <a:xfrm>
            <a:off x="2405403" y="6299334"/>
            <a:ext cx="8068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*Adjusted for baseline NPI, DR, and % of total gradable area on UWF-FA.</a:t>
            </a:r>
          </a:p>
          <a:p>
            <a:endParaRPr lang="en-US" sz="14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666486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98D4B-2F68-FBDD-3FF5-594011AC4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CI-DME Development and </a:t>
            </a:r>
            <a:br>
              <a:rPr lang="en-US" sz="3600" dirty="0"/>
            </a:br>
            <a:r>
              <a:rPr lang="en-US" sz="3600" dirty="0"/>
              <a:t>Baseline Central Macular Leakage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5BCE90-E255-EF9E-3B19-F20C1339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47E93-5D98-4DEE-B285-ABA99DA48CC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9AFA3804-01F6-55CE-E905-F87453C70F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5786417"/>
              </p:ext>
            </p:extLst>
          </p:nvPr>
        </p:nvGraphicFramePr>
        <p:xfrm>
          <a:off x="563418" y="1427923"/>
          <a:ext cx="10584584" cy="4709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5D4B56C-B1F0-1AEB-3A06-5ACDAB7294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083482"/>
              </p:ext>
            </p:extLst>
          </p:nvPr>
        </p:nvGraphicFramePr>
        <p:xfrm>
          <a:off x="854018" y="5713653"/>
          <a:ext cx="10293984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486">
                  <a:extLst>
                    <a:ext uri="{9D8B030D-6E8A-4147-A177-3AD203B41FA5}">
                      <a16:colId xmlns:a16="http://schemas.microsoft.com/office/drawing/2014/main" val="1553842102"/>
                    </a:ext>
                  </a:extLst>
                </a:gridCol>
                <a:gridCol w="2410289">
                  <a:extLst>
                    <a:ext uri="{9D8B030D-6E8A-4147-A177-3AD203B41FA5}">
                      <a16:colId xmlns:a16="http://schemas.microsoft.com/office/drawing/2014/main" val="1586569611"/>
                    </a:ext>
                  </a:extLst>
                </a:gridCol>
                <a:gridCol w="2057000">
                  <a:extLst>
                    <a:ext uri="{9D8B030D-6E8A-4147-A177-3AD203B41FA5}">
                      <a16:colId xmlns:a16="http://schemas.microsoft.com/office/drawing/2014/main" val="3506058723"/>
                    </a:ext>
                  </a:extLst>
                </a:gridCol>
                <a:gridCol w="945853">
                  <a:extLst>
                    <a:ext uri="{9D8B030D-6E8A-4147-A177-3AD203B41FA5}">
                      <a16:colId xmlns:a16="http://schemas.microsoft.com/office/drawing/2014/main" val="611145049"/>
                    </a:ext>
                  </a:extLst>
                </a:gridCol>
                <a:gridCol w="2038633">
                  <a:extLst>
                    <a:ext uri="{9D8B030D-6E8A-4147-A177-3AD203B41FA5}">
                      <a16:colId xmlns:a16="http://schemas.microsoft.com/office/drawing/2014/main" val="3313483943"/>
                    </a:ext>
                  </a:extLst>
                </a:gridCol>
                <a:gridCol w="2345723">
                  <a:extLst>
                    <a:ext uri="{9D8B030D-6E8A-4147-A177-3AD203B41FA5}">
                      <a16:colId xmlns:a16="http://schemas.microsoft.com/office/drawing/2014/main" val="2918159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</a:t>
                      </a:r>
                    </a:p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</a:t>
                      </a:r>
                    </a:p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</a:t>
                      </a:r>
                    </a:p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</a:p>
                    <a:p>
                      <a:r>
                        <a:rPr lang="en-US" sz="1600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</a:t>
                      </a:r>
                    </a:p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</a:p>
                    <a:p>
                      <a:r>
                        <a:rPr lang="en-US" sz="16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  <a:p>
                      <a:pPr algn="r"/>
                      <a:r>
                        <a:rPr lang="en-US" sz="1600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  <a:p>
                      <a:pPr algn="r"/>
                      <a:r>
                        <a:rPr lang="en-US" sz="160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  <a:p>
                      <a:pPr algn="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905517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C9A3263-0903-8B7D-E981-955E23AE979F}"/>
              </a:ext>
            </a:extLst>
          </p:cNvPr>
          <p:cNvSpPr txBox="1"/>
          <p:nvPr/>
        </p:nvSpPr>
        <p:spPr>
          <a:xfrm>
            <a:off x="188956" y="5732051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 at 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Risk: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237CB708-7531-E804-69A8-77A0B61650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363748"/>
              </p:ext>
            </p:extLst>
          </p:nvPr>
        </p:nvGraphicFramePr>
        <p:xfrm>
          <a:off x="10964327" y="3368952"/>
          <a:ext cx="959055" cy="1701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055">
                  <a:extLst>
                    <a:ext uri="{9D8B030D-6E8A-4147-A177-3AD203B41FA5}">
                      <a16:colId xmlns:a16="http://schemas.microsoft.com/office/drawing/2014/main" val="1743423177"/>
                    </a:ext>
                  </a:extLst>
                </a:gridCol>
              </a:tblGrid>
              <a:tr h="425453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38%</a:t>
                      </a:r>
                      <a:endParaRPr lang="en-US" sz="2000" b="1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7710572"/>
                  </a:ext>
                </a:extLst>
              </a:tr>
              <a:tr h="42545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0311651"/>
                  </a:ext>
                </a:extLst>
              </a:tr>
              <a:tr h="425453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365066"/>
                  </a:ext>
                </a:extLst>
              </a:tr>
              <a:tr h="425453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321381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9166432-1D55-D62E-F345-DCA3AE506523}"/>
              </a:ext>
            </a:extLst>
          </p:cNvPr>
          <p:cNvSpPr txBox="1"/>
          <p:nvPr/>
        </p:nvSpPr>
        <p:spPr>
          <a:xfrm>
            <a:off x="1663752" y="1535487"/>
            <a:ext cx="4337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Adjusted Hazard Ratio*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For 1% increase in leakage = 1.03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95% CI = (1.01, 1.06) p = 0.004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2ED5D1-08C5-4F70-8314-84472F59086E}"/>
              </a:ext>
            </a:extLst>
          </p:cNvPr>
          <p:cNvSpPr txBox="1"/>
          <p:nvPr/>
        </p:nvSpPr>
        <p:spPr>
          <a:xfrm>
            <a:off x="2332379" y="6305120"/>
            <a:ext cx="84196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*Adjusted for baseline CST and DR.</a:t>
            </a:r>
          </a:p>
        </p:txBody>
      </p:sp>
    </p:spTree>
    <p:extLst>
      <p:ext uri="{BB962C8B-B14F-4D97-AF65-F5344CB8AC3E}">
        <p14:creationId xmlns:p14="http://schemas.microsoft.com/office/powerpoint/2010/main" val="3439202319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94E69-1BF4-7B5F-C71F-6A9BF29A4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leakage and 4-year outcomes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796FA-E0A4-D8F5-409D-2C32C398D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Overall panretinal leakage was associated (P&lt;.05) with 4-year development of </a:t>
            </a:r>
          </a:p>
          <a:p>
            <a:pPr lvl="1"/>
            <a:r>
              <a:rPr lang="en-US" dirty="0"/>
              <a:t>DR worsening</a:t>
            </a:r>
          </a:p>
          <a:p>
            <a:pPr lvl="1"/>
            <a:r>
              <a:rPr lang="en-US" dirty="0"/>
              <a:t>PDR</a:t>
            </a:r>
          </a:p>
          <a:p>
            <a:pPr lvl="1"/>
            <a:r>
              <a:rPr lang="en-US" dirty="0"/>
              <a:t>VH</a:t>
            </a:r>
          </a:p>
          <a:p>
            <a:pPr lvl="1"/>
            <a:r>
              <a:rPr lang="en-US" dirty="0"/>
              <a:t>Color-PPL and FA-PPLs</a:t>
            </a:r>
          </a:p>
          <a:p>
            <a:endParaRPr lang="en-US" dirty="0"/>
          </a:p>
          <a:p>
            <a:r>
              <a:rPr lang="en-US" dirty="0"/>
              <a:t>Regional leakage associations (P&lt;.05) were found between the</a:t>
            </a:r>
          </a:p>
          <a:p>
            <a:pPr lvl="1"/>
            <a:r>
              <a:rPr lang="en-US" dirty="0"/>
              <a:t>Central macular/posterior pole region and CI-DME development </a:t>
            </a:r>
          </a:p>
          <a:p>
            <a:pPr lvl="1"/>
            <a:r>
              <a:rPr lang="en-US" dirty="0"/>
              <a:t>Widefield far peripheral region for color- and FA-PPL development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14A01-15AB-A646-2B57-7C46FA22D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47E93-5D98-4DEE-B285-ABA99DA48CC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31363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21934-F718-B7D3-AEA0-B6B620450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Longitudinal Leakage Analysis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7C48C-2DF3-76D9-9C10-337B261786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316B38-77C0-9ADE-106A-05E3D39DC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07F1-D99D-460C-ABC3-9F40CA4DE81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32169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0A9FB-BB7B-759C-9EB5-94C4E13D5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Leakage on UWF-FA at Baseline, 1 and 4 Years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E2A219C-9477-23ED-06ED-AF1929AC3F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7410365"/>
              </p:ext>
            </p:extLst>
          </p:nvPr>
        </p:nvGraphicFramePr>
        <p:xfrm>
          <a:off x="266139" y="1438275"/>
          <a:ext cx="11649074" cy="4940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C891FD-82C5-E173-4E9E-D07E8BDE0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47E93-5D98-4DEE-B285-ABA99DA48CC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6822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B5409-2BDE-4E66-BB1D-B42A747FA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F512E-A11D-4849-B91F-897099B4F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353762" cy="369513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/>
              <a:t>Recent developments in automated machine learning-enhanced analysis have allowed quantitative UWF-FA assessment on a large scale.</a:t>
            </a:r>
          </a:p>
          <a:p>
            <a:r>
              <a:rPr lang="en-US" sz="2800" dirty="0">
                <a:effectLst/>
                <a:ea typeface="Calibri" panose="020F0502020204030204" pitchFamily="34" charset="0"/>
              </a:rPr>
              <a:t>DRCR Protocol AA highlighted the potential superiority of UWF-FA over UWF-color photographs in predicting DR worsening </a:t>
            </a:r>
          </a:p>
          <a:p>
            <a:pPr lvl="1"/>
            <a:r>
              <a:rPr lang="en-US" sz="2400" dirty="0">
                <a:ea typeface="Calibri" panose="020F0502020204030204" pitchFamily="34" charset="0"/>
              </a:rPr>
              <a:t>Predominantly peripheral lesions (PPLs) on UWF-FA</a:t>
            </a:r>
          </a:p>
          <a:p>
            <a:pPr lvl="1"/>
            <a:r>
              <a:rPr lang="en-US" sz="2400" dirty="0">
                <a:effectLst/>
                <a:ea typeface="Calibri" panose="020F0502020204030204" pitchFamily="34" charset="0"/>
              </a:rPr>
              <a:t>Nonperfusion Inde</a:t>
            </a:r>
            <a:r>
              <a:rPr lang="en-US" sz="2400" dirty="0">
                <a:ea typeface="Calibri" panose="020F0502020204030204" pitchFamily="34" charset="0"/>
              </a:rPr>
              <a:t>x (NPI) on UWF-FA</a:t>
            </a:r>
            <a:endParaRPr lang="en-US" sz="24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CA5C7-FD34-4BF7-A768-23AE6066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47E93-5D98-4DEE-B285-ABA99DA48CC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67407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0A9FB-BB7B-759C-9EB5-94C4E13D5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Percentage with ≥1% Increase in Leakage from Baseline to 1 and 4 Years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E2A219C-9477-23ED-06ED-AF1929AC3F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8912845"/>
              </p:ext>
            </p:extLst>
          </p:nvPr>
        </p:nvGraphicFramePr>
        <p:xfrm>
          <a:off x="266139" y="1438275"/>
          <a:ext cx="11649074" cy="4810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C891FD-82C5-E173-4E9E-D07E8BDE0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47E93-5D98-4DEE-B285-ABA99DA48CC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9F8904-3B64-AA43-5188-D70BFAA959EF}"/>
              </a:ext>
            </a:extLst>
          </p:cNvPr>
          <p:cNvSpPr txBox="1"/>
          <p:nvPr/>
        </p:nvSpPr>
        <p:spPr>
          <a:xfrm>
            <a:off x="2457450" y="6248400"/>
            <a:ext cx="7101624" cy="369332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groups for analysis: ≥1 increase vs. &lt;1% increase </a:t>
            </a:r>
          </a:p>
        </p:txBody>
      </p:sp>
    </p:spTree>
    <p:extLst>
      <p:ext uri="{BB962C8B-B14F-4D97-AF65-F5344CB8AC3E}">
        <p14:creationId xmlns:p14="http://schemas.microsoft.com/office/powerpoint/2010/main" val="4218371847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21934-F718-B7D3-AEA0-B6B620450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to 1-Year change in Leakage and 4-Year Outcomes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7C48C-2DF3-76D9-9C10-337B261786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316B38-77C0-9ADE-106A-05E3D39DC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407F1-D99D-460C-ABC3-9F40CA4DE81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44239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98D4B-2F68-FBDD-3FF5-594011AC4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DR Disease Worsening and </a:t>
            </a:r>
            <a:br>
              <a:rPr lang="en-US" dirty="0"/>
            </a:br>
            <a:r>
              <a:rPr lang="en-US" dirty="0"/>
              <a:t>1-Year Increase in Panretinal Leakage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5BCE90-E255-EF9E-3B19-F20C1339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47E93-5D98-4DEE-B285-ABA99DA48CC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9AFA3804-01F6-55CE-E905-F87453C70F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5409024"/>
              </p:ext>
            </p:extLst>
          </p:nvPr>
        </p:nvGraphicFramePr>
        <p:xfrm>
          <a:off x="563418" y="1427923"/>
          <a:ext cx="10584584" cy="4709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5D4B56C-B1F0-1AEB-3A06-5ACDAB7294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217095"/>
              </p:ext>
            </p:extLst>
          </p:nvPr>
        </p:nvGraphicFramePr>
        <p:xfrm>
          <a:off x="333375" y="5732051"/>
          <a:ext cx="1085655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598">
                  <a:extLst>
                    <a:ext uri="{9D8B030D-6E8A-4147-A177-3AD203B41FA5}">
                      <a16:colId xmlns:a16="http://schemas.microsoft.com/office/drawing/2014/main" val="1553842102"/>
                    </a:ext>
                  </a:extLst>
                </a:gridCol>
                <a:gridCol w="2060031">
                  <a:extLst>
                    <a:ext uri="{9D8B030D-6E8A-4147-A177-3AD203B41FA5}">
                      <a16:colId xmlns:a16="http://schemas.microsoft.com/office/drawing/2014/main" val="1586569611"/>
                    </a:ext>
                  </a:extLst>
                </a:gridCol>
                <a:gridCol w="2169417">
                  <a:extLst>
                    <a:ext uri="{9D8B030D-6E8A-4147-A177-3AD203B41FA5}">
                      <a16:colId xmlns:a16="http://schemas.microsoft.com/office/drawing/2014/main" val="3506058723"/>
                    </a:ext>
                  </a:extLst>
                </a:gridCol>
                <a:gridCol w="997544">
                  <a:extLst>
                    <a:ext uri="{9D8B030D-6E8A-4147-A177-3AD203B41FA5}">
                      <a16:colId xmlns:a16="http://schemas.microsoft.com/office/drawing/2014/main" val="611145049"/>
                    </a:ext>
                  </a:extLst>
                </a:gridCol>
                <a:gridCol w="2150045">
                  <a:extLst>
                    <a:ext uri="{9D8B030D-6E8A-4147-A177-3AD203B41FA5}">
                      <a16:colId xmlns:a16="http://schemas.microsoft.com/office/drawing/2014/main" val="3313483943"/>
                    </a:ext>
                  </a:extLst>
                </a:gridCol>
                <a:gridCol w="2473919">
                  <a:extLst>
                    <a:ext uri="{9D8B030D-6E8A-4147-A177-3AD203B41FA5}">
                      <a16:colId xmlns:a16="http://schemas.microsoft.com/office/drawing/2014/main" val="2918159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≥1% Inc.</a:t>
                      </a:r>
                    </a:p>
                    <a:p>
                      <a:r>
                        <a:rPr lang="en-US" sz="16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&lt;1% Inc.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</a:t>
                      </a:r>
                    </a:p>
                    <a:p>
                      <a:r>
                        <a:rPr lang="en-US" sz="16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  <a:p>
                      <a:pPr algn="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905517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C9A3263-0903-8B7D-E981-955E23AE979F}"/>
              </a:ext>
            </a:extLst>
          </p:cNvPr>
          <p:cNvSpPr txBox="1"/>
          <p:nvPr/>
        </p:nvSpPr>
        <p:spPr>
          <a:xfrm>
            <a:off x="164873" y="5085720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 at 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Risk: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237CB708-7531-E804-69A8-77A0B61650C1}"/>
              </a:ext>
            </a:extLst>
          </p:cNvPr>
          <p:cNvGraphicFramePr>
            <a:graphicFrameLocks noGrp="1"/>
          </p:cNvGraphicFramePr>
          <p:nvPr/>
        </p:nvGraphicFramePr>
        <p:xfrm>
          <a:off x="10948043" y="2860816"/>
          <a:ext cx="760730" cy="1900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730">
                  <a:extLst>
                    <a:ext uri="{9D8B030D-6E8A-4147-A177-3AD203B41FA5}">
                      <a16:colId xmlns:a16="http://schemas.microsoft.com/office/drawing/2014/main" val="1743423177"/>
                    </a:ext>
                  </a:extLst>
                </a:gridCol>
              </a:tblGrid>
              <a:tr h="1178524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365066"/>
                  </a:ext>
                </a:extLst>
              </a:tr>
              <a:tr h="721672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321381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9166432-1D55-D62E-F345-DCA3AE506523}"/>
              </a:ext>
            </a:extLst>
          </p:cNvPr>
          <p:cNvSpPr txBox="1"/>
          <p:nvPr/>
        </p:nvSpPr>
        <p:spPr>
          <a:xfrm>
            <a:off x="1663751" y="1535487"/>
            <a:ext cx="6565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Adjusted Hazard Ratio*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For a ≥1% increase in leakage BL-Y1 = 2.64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95% CI = (1.89, 3.69); p &lt; 0.001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2D8CAE-9F58-0294-F5A7-93DF5DBAD47D}"/>
              </a:ext>
            </a:extLst>
          </p:cNvPr>
          <p:cNvSpPr txBox="1"/>
          <p:nvPr/>
        </p:nvSpPr>
        <p:spPr>
          <a:xfrm>
            <a:off x="2056359" y="6137564"/>
            <a:ext cx="8068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*Adjusted for baseline leakage, NPI, FA-PPL, DR, % of total gradable area on UWF-FA, and other systemic risk factors (age, diabetes type, hbA1c and ACR).</a:t>
            </a:r>
          </a:p>
        </p:txBody>
      </p:sp>
    </p:spTree>
    <p:extLst>
      <p:ext uri="{BB962C8B-B14F-4D97-AF65-F5344CB8AC3E}">
        <p14:creationId xmlns:p14="http://schemas.microsoft.com/office/powerpoint/2010/main" val="4115619044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98D4B-2F68-FBDD-3FF5-594011AC4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VH Development and </a:t>
            </a:r>
            <a:br>
              <a:rPr lang="en-US" dirty="0"/>
            </a:br>
            <a:r>
              <a:rPr lang="en-US" dirty="0"/>
              <a:t>1-Year Increase in Panretinal Leakage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5BCE90-E255-EF9E-3B19-F20C1339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47E93-5D98-4DEE-B285-ABA99DA48CC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9AFA3804-01F6-55CE-E905-F87453C70F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52508"/>
              </p:ext>
            </p:extLst>
          </p:nvPr>
        </p:nvGraphicFramePr>
        <p:xfrm>
          <a:off x="563418" y="1427923"/>
          <a:ext cx="10584584" cy="4709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5D4B56C-B1F0-1AEB-3A06-5ACDAB7294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29645"/>
              </p:ext>
            </p:extLst>
          </p:nvPr>
        </p:nvGraphicFramePr>
        <p:xfrm>
          <a:off x="266700" y="5732051"/>
          <a:ext cx="1092323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050">
                  <a:extLst>
                    <a:ext uri="{9D8B030D-6E8A-4147-A177-3AD203B41FA5}">
                      <a16:colId xmlns:a16="http://schemas.microsoft.com/office/drawing/2014/main" val="1553842102"/>
                    </a:ext>
                  </a:extLst>
                </a:gridCol>
                <a:gridCol w="1922408">
                  <a:extLst>
                    <a:ext uri="{9D8B030D-6E8A-4147-A177-3AD203B41FA5}">
                      <a16:colId xmlns:a16="http://schemas.microsoft.com/office/drawing/2014/main" val="1586569611"/>
                    </a:ext>
                  </a:extLst>
                </a:gridCol>
                <a:gridCol w="2182740">
                  <a:extLst>
                    <a:ext uri="{9D8B030D-6E8A-4147-A177-3AD203B41FA5}">
                      <a16:colId xmlns:a16="http://schemas.microsoft.com/office/drawing/2014/main" val="3506058723"/>
                    </a:ext>
                  </a:extLst>
                </a:gridCol>
                <a:gridCol w="1003671">
                  <a:extLst>
                    <a:ext uri="{9D8B030D-6E8A-4147-A177-3AD203B41FA5}">
                      <a16:colId xmlns:a16="http://schemas.microsoft.com/office/drawing/2014/main" val="611145049"/>
                    </a:ext>
                  </a:extLst>
                </a:gridCol>
                <a:gridCol w="2163249">
                  <a:extLst>
                    <a:ext uri="{9D8B030D-6E8A-4147-A177-3AD203B41FA5}">
                      <a16:colId xmlns:a16="http://schemas.microsoft.com/office/drawing/2014/main" val="3313483943"/>
                    </a:ext>
                  </a:extLst>
                </a:gridCol>
                <a:gridCol w="2489113">
                  <a:extLst>
                    <a:ext uri="{9D8B030D-6E8A-4147-A177-3AD203B41FA5}">
                      <a16:colId xmlns:a16="http://schemas.microsoft.com/office/drawing/2014/main" val="2918159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≥1% Inc.</a:t>
                      </a:r>
                    </a:p>
                    <a:p>
                      <a:r>
                        <a:rPr lang="en-US" sz="16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&lt;1% Inc.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</a:t>
                      </a:r>
                    </a:p>
                    <a:p>
                      <a:r>
                        <a:rPr lang="en-US" sz="16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  <a:p>
                      <a:pPr algn="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905517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C9A3263-0903-8B7D-E981-955E23AE979F}"/>
              </a:ext>
            </a:extLst>
          </p:cNvPr>
          <p:cNvSpPr txBox="1"/>
          <p:nvPr/>
        </p:nvSpPr>
        <p:spPr>
          <a:xfrm>
            <a:off x="164873" y="5085720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 at 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Risk: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237CB708-7531-E804-69A8-77A0B61650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012017"/>
              </p:ext>
            </p:extLst>
          </p:nvPr>
        </p:nvGraphicFramePr>
        <p:xfrm>
          <a:off x="10988375" y="4038600"/>
          <a:ext cx="760730" cy="1386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730">
                  <a:extLst>
                    <a:ext uri="{9D8B030D-6E8A-4147-A177-3AD203B41FA5}">
                      <a16:colId xmlns:a16="http://schemas.microsoft.com/office/drawing/2014/main" val="1743423177"/>
                    </a:ext>
                  </a:extLst>
                </a:gridCol>
              </a:tblGrid>
              <a:tr h="809625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365066"/>
                  </a:ext>
                </a:extLst>
              </a:tr>
              <a:tr h="577219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321381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9166432-1D55-D62E-F345-DCA3AE506523}"/>
              </a:ext>
            </a:extLst>
          </p:cNvPr>
          <p:cNvSpPr txBox="1"/>
          <p:nvPr/>
        </p:nvSpPr>
        <p:spPr>
          <a:xfrm>
            <a:off x="1663751" y="1535487"/>
            <a:ext cx="6565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Adjusted Hazard Ratio*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For a ≥1% increase in leakage BL-Y1 = 5.90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95% CI = (3.00, 11.60); p &lt; 0.001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2D8CAE-9F58-0294-F5A7-93DF5DBAD47D}"/>
              </a:ext>
            </a:extLst>
          </p:cNvPr>
          <p:cNvSpPr txBox="1"/>
          <p:nvPr/>
        </p:nvSpPr>
        <p:spPr>
          <a:xfrm>
            <a:off x="2330436" y="6220287"/>
            <a:ext cx="80686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*Adjusted for baseline leakage, NPI, DR, and % of total gradable area on UWF-FA.</a:t>
            </a:r>
          </a:p>
        </p:txBody>
      </p:sp>
    </p:spTree>
    <p:extLst>
      <p:ext uri="{BB962C8B-B14F-4D97-AF65-F5344CB8AC3E}">
        <p14:creationId xmlns:p14="http://schemas.microsoft.com/office/powerpoint/2010/main" val="4176381390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98D4B-2F68-FBDD-3FF5-594011AC4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PDR Development and </a:t>
            </a:r>
            <a:br>
              <a:rPr lang="en-US" dirty="0"/>
            </a:br>
            <a:r>
              <a:rPr lang="en-US" dirty="0"/>
              <a:t>1-Year Increase Panretinal Leakage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5BCE90-E255-EF9E-3B19-F20C1339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47E93-5D98-4DEE-B285-ABA99DA48CC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9AFA3804-01F6-55CE-E905-F87453C70F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6365837"/>
              </p:ext>
            </p:extLst>
          </p:nvPr>
        </p:nvGraphicFramePr>
        <p:xfrm>
          <a:off x="563418" y="1427923"/>
          <a:ext cx="10584584" cy="4709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5D4B56C-B1F0-1AEB-3A06-5ACDAB7294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218765"/>
              </p:ext>
            </p:extLst>
          </p:nvPr>
        </p:nvGraphicFramePr>
        <p:xfrm>
          <a:off x="266700" y="5732051"/>
          <a:ext cx="1092323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050">
                  <a:extLst>
                    <a:ext uri="{9D8B030D-6E8A-4147-A177-3AD203B41FA5}">
                      <a16:colId xmlns:a16="http://schemas.microsoft.com/office/drawing/2014/main" val="1553842102"/>
                    </a:ext>
                  </a:extLst>
                </a:gridCol>
                <a:gridCol w="1922408">
                  <a:extLst>
                    <a:ext uri="{9D8B030D-6E8A-4147-A177-3AD203B41FA5}">
                      <a16:colId xmlns:a16="http://schemas.microsoft.com/office/drawing/2014/main" val="1586569611"/>
                    </a:ext>
                  </a:extLst>
                </a:gridCol>
                <a:gridCol w="2182740">
                  <a:extLst>
                    <a:ext uri="{9D8B030D-6E8A-4147-A177-3AD203B41FA5}">
                      <a16:colId xmlns:a16="http://schemas.microsoft.com/office/drawing/2014/main" val="3506058723"/>
                    </a:ext>
                  </a:extLst>
                </a:gridCol>
                <a:gridCol w="1003671">
                  <a:extLst>
                    <a:ext uri="{9D8B030D-6E8A-4147-A177-3AD203B41FA5}">
                      <a16:colId xmlns:a16="http://schemas.microsoft.com/office/drawing/2014/main" val="611145049"/>
                    </a:ext>
                  </a:extLst>
                </a:gridCol>
                <a:gridCol w="2163249">
                  <a:extLst>
                    <a:ext uri="{9D8B030D-6E8A-4147-A177-3AD203B41FA5}">
                      <a16:colId xmlns:a16="http://schemas.microsoft.com/office/drawing/2014/main" val="3313483943"/>
                    </a:ext>
                  </a:extLst>
                </a:gridCol>
                <a:gridCol w="2489113">
                  <a:extLst>
                    <a:ext uri="{9D8B030D-6E8A-4147-A177-3AD203B41FA5}">
                      <a16:colId xmlns:a16="http://schemas.microsoft.com/office/drawing/2014/main" val="2918159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≥1% Inc.</a:t>
                      </a:r>
                    </a:p>
                    <a:p>
                      <a:r>
                        <a:rPr lang="en-US" sz="16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&lt;1% Inc.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</a:t>
                      </a:r>
                    </a:p>
                    <a:p>
                      <a:r>
                        <a:rPr lang="en-US" sz="16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  <a:p>
                      <a:pPr algn="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905517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C9A3263-0903-8B7D-E981-955E23AE979F}"/>
              </a:ext>
            </a:extLst>
          </p:cNvPr>
          <p:cNvSpPr txBox="1"/>
          <p:nvPr/>
        </p:nvSpPr>
        <p:spPr>
          <a:xfrm>
            <a:off x="164873" y="5085720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 at 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Risk: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237CB708-7531-E804-69A8-77A0B61650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698532"/>
              </p:ext>
            </p:extLst>
          </p:nvPr>
        </p:nvGraphicFramePr>
        <p:xfrm>
          <a:off x="10969843" y="3629136"/>
          <a:ext cx="760730" cy="1386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730">
                  <a:extLst>
                    <a:ext uri="{9D8B030D-6E8A-4147-A177-3AD203B41FA5}">
                      <a16:colId xmlns:a16="http://schemas.microsoft.com/office/drawing/2014/main" val="1743423177"/>
                    </a:ext>
                  </a:extLst>
                </a:gridCol>
              </a:tblGrid>
              <a:tr h="809625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365066"/>
                  </a:ext>
                </a:extLst>
              </a:tr>
              <a:tr h="577219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321381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9166432-1D55-D62E-F345-DCA3AE506523}"/>
              </a:ext>
            </a:extLst>
          </p:cNvPr>
          <p:cNvSpPr txBox="1"/>
          <p:nvPr/>
        </p:nvSpPr>
        <p:spPr>
          <a:xfrm>
            <a:off x="1663751" y="1535487"/>
            <a:ext cx="6565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Adjusted Hazard Ratio*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For a ≥1% increase in leakage BL-Y1 = 3.29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95% CI = (2.10, 5.15); p &lt; 0.001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2D8CAE-9F58-0294-F5A7-93DF5DBAD47D}"/>
              </a:ext>
            </a:extLst>
          </p:cNvPr>
          <p:cNvSpPr txBox="1"/>
          <p:nvPr/>
        </p:nvSpPr>
        <p:spPr>
          <a:xfrm>
            <a:off x="2330436" y="6224493"/>
            <a:ext cx="80686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*Adjusted for baseline leakage, NPI, DR, and % of total gradable area on UWF-FA</a:t>
            </a:r>
          </a:p>
        </p:txBody>
      </p:sp>
    </p:spTree>
    <p:extLst>
      <p:ext uri="{BB962C8B-B14F-4D97-AF65-F5344CB8AC3E}">
        <p14:creationId xmlns:p14="http://schemas.microsoft.com/office/powerpoint/2010/main" val="4082019611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98D4B-2F68-FBDD-3FF5-594011AC4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CI-DME Development and </a:t>
            </a:r>
            <a:br>
              <a:rPr lang="en-US" dirty="0"/>
            </a:br>
            <a:r>
              <a:rPr lang="en-US" dirty="0"/>
              <a:t>1-Year Increase Panretinal Leakage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5BCE90-E255-EF9E-3B19-F20C1339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47E93-5D98-4DEE-B285-ABA99DA48CC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9AFA3804-01F6-55CE-E905-F87453C70F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5396296"/>
              </p:ext>
            </p:extLst>
          </p:nvPr>
        </p:nvGraphicFramePr>
        <p:xfrm>
          <a:off x="563418" y="1427923"/>
          <a:ext cx="10584584" cy="4709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5D4B56C-B1F0-1AEB-3A06-5ACDAB7294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202806"/>
              </p:ext>
            </p:extLst>
          </p:nvPr>
        </p:nvGraphicFramePr>
        <p:xfrm>
          <a:off x="266700" y="5732051"/>
          <a:ext cx="1092323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050">
                  <a:extLst>
                    <a:ext uri="{9D8B030D-6E8A-4147-A177-3AD203B41FA5}">
                      <a16:colId xmlns:a16="http://schemas.microsoft.com/office/drawing/2014/main" val="1553842102"/>
                    </a:ext>
                  </a:extLst>
                </a:gridCol>
                <a:gridCol w="1922408">
                  <a:extLst>
                    <a:ext uri="{9D8B030D-6E8A-4147-A177-3AD203B41FA5}">
                      <a16:colId xmlns:a16="http://schemas.microsoft.com/office/drawing/2014/main" val="1586569611"/>
                    </a:ext>
                  </a:extLst>
                </a:gridCol>
                <a:gridCol w="2182740">
                  <a:extLst>
                    <a:ext uri="{9D8B030D-6E8A-4147-A177-3AD203B41FA5}">
                      <a16:colId xmlns:a16="http://schemas.microsoft.com/office/drawing/2014/main" val="3506058723"/>
                    </a:ext>
                  </a:extLst>
                </a:gridCol>
                <a:gridCol w="1003671">
                  <a:extLst>
                    <a:ext uri="{9D8B030D-6E8A-4147-A177-3AD203B41FA5}">
                      <a16:colId xmlns:a16="http://schemas.microsoft.com/office/drawing/2014/main" val="611145049"/>
                    </a:ext>
                  </a:extLst>
                </a:gridCol>
                <a:gridCol w="2163249">
                  <a:extLst>
                    <a:ext uri="{9D8B030D-6E8A-4147-A177-3AD203B41FA5}">
                      <a16:colId xmlns:a16="http://schemas.microsoft.com/office/drawing/2014/main" val="3313483943"/>
                    </a:ext>
                  </a:extLst>
                </a:gridCol>
                <a:gridCol w="2489113">
                  <a:extLst>
                    <a:ext uri="{9D8B030D-6E8A-4147-A177-3AD203B41FA5}">
                      <a16:colId xmlns:a16="http://schemas.microsoft.com/office/drawing/2014/main" val="2918159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≥1% Inc.</a:t>
                      </a:r>
                    </a:p>
                    <a:p>
                      <a:r>
                        <a:rPr lang="en-US" sz="16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&lt;1% Inc.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  <a:p>
                      <a:r>
                        <a:rPr lang="en-US" sz="16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  <a:p>
                      <a:pPr algn="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905517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C9A3263-0903-8B7D-E981-955E23AE979F}"/>
              </a:ext>
            </a:extLst>
          </p:cNvPr>
          <p:cNvSpPr txBox="1"/>
          <p:nvPr/>
        </p:nvSpPr>
        <p:spPr>
          <a:xfrm>
            <a:off x="164873" y="5085720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 at 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Risk: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237CB708-7531-E804-69A8-77A0B61650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862133"/>
              </p:ext>
            </p:extLst>
          </p:nvPr>
        </p:nvGraphicFramePr>
        <p:xfrm>
          <a:off x="10977424" y="3540512"/>
          <a:ext cx="760730" cy="1386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730">
                  <a:extLst>
                    <a:ext uri="{9D8B030D-6E8A-4147-A177-3AD203B41FA5}">
                      <a16:colId xmlns:a16="http://schemas.microsoft.com/office/drawing/2014/main" val="1743423177"/>
                    </a:ext>
                  </a:extLst>
                </a:gridCol>
              </a:tblGrid>
              <a:tr h="809625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365066"/>
                  </a:ext>
                </a:extLst>
              </a:tr>
              <a:tr h="577219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321381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9166432-1D55-D62E-F345-DCA3AE506523}"/>
              </a:ext>
            </a:extLst>
          </p:cNvPr>
          <p:cNvSpPr txBox="1"/>
          <p:nvPr/>
        </p:nvSpPr>
        <p:spPr>
          <a:xfrm>
            <a:off x="1663751" y="1535487"/>
            <a:ext cx="6565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Adjusted Hazard Ratio*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For a ≥1% increase in leakage BL-Y1 = 2.05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95% CI = (1.40, 3.02); p &lt; 0.001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2D8CAE-9F58-0294-F5A7-93DF5DBAD47D}"/>
              </a:ext>
            </a:extLst>
          </p:cNvPr>
          <p:cNvSpPr txBox="1"/>
          <p:nvPr/>
        </p:nvSpPr>
        <p:spPr>
          <a:xfrm>
            <a:off x="2330436" y="6220287"/>
            <a:ext cx="8068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*Adjusted for baseline leakage, DRSS, and CST</a:t>
            </a:r>
          </a:p>
          <a:p>
            <a:r>
              <a:rPr lang="en-US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leakage increases BL-Y1 were all statistically significant.</a:t>
            </a:r>
          </a:p>
        </p:txBody>
      </p:sp>
    </p:spTree>
    <p:extLst>
      <p:ext uri="{BB962C8B-B14F-4D97-AF65-F5344CB8AC3E}">
        <p14:creationId xmlns:p14="http://schemas.microsoft.com/office/powerpoint/2010/main" val="1538136191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98D4B-2F68-FBDD-3FF5-594011AC4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 decrease ≥10 letters and </a:t>
            </a:r>
            <a:br>
              <a:rPr lang="en-US" dirty="0"/>
            </a:br>
            <a:r>
              <a:rPr lang="en-US" dirty="0"/>
              <a:t>1-Year Increase in Panretinal Leakage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5BCE90-E255-EF9E-3B19-F20C1339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47E93-5D98-4DEE-B285-ABA99DA48CC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9AFA3804-01F6-55CE-E905-F87453C70F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7745893"/>
              </p:ext>
            </p:extLst>
          </p:nvPr>
        </p:nvGraphicFramePr>
        <p:xfrm>
          <a:off x="563418" y="1427923"/>
          <a:ext cx="10584584" cy="4709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5D4B56C-B1F0-1AEB-3A06-5ACDAB7294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585768"/>
              </p:ext>
            </p:extLst>
          </p:nvPr>
        </p:nvGraphicFramePr>
        <p:xfrm>
          <a:off x="266700" y="5732051"/>
          <a:ext cx="1092323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050">
                  <a:extLst>
                    <a:ext uri="{9D8B030D-6E8A-4147-A177-3AD203B41FA5}">
                      <a16:colId xmlns:a16="http://schemas.microsoft.com/office/drawing/2014/main" val="1553842102"/>
                    </a:ext>
                  </a:extLst>
                </a:gridCol>
                <a:gridCol w="1922408">
                  <a:extLst>
                    <a:ext uri="{9D8B030D-6E8A-4147-A177-3AD203B41FA5}">
                      <a16:colId xmlns:a16="http://schemas.microsoft.com/office/drawing/2014/main" val="1586569611"/>
                    </a:ext>
                  </a:extLst>
                </a:gridCol>
                <a:gridCol w="2182740">
                  <a:extLst>
                    <a:ext uri="{9D8B030D-6E8A-4147-A177-3AD203B41FA5}">
                      <a16:colId xmlns:a16="http://schemas.microsoft.com/office/drawing/2014/main" val="3506058723"/>
                    </a:ext>
                  </a:extLst>
                </a:gridCol>
                <a:gridCol w="1003671">
                  <a:extLst>
                    <a:ext uri="{9D8B030D-6E8A-4147-A177-3AD203B41FA5}">
                      <a16:colId xmlns:a16="http://schemas.microsoft.com/office/drawing/2014/main" val="611145049"/>
                    </a:ext>
                  </a:extLst>
                </a:gridCol>
                <a:gridCol w="2163249">
                  <a:extLst>
                    <a:ext uri="{9D8B030D-6E8A-4147-A177-3AD203B41FA5}">
                      <a16:colId xmlns:a16="http://schemas.microsoft.com/office/drawing/2014/main" val="3313483943"/>
                    </a:ext>
                  </a:extLst>
                </a:gridCol>
                <a:gridCol w="2489113">
                  <a:extLst>
                    <a:ext uri="{9D8B030D-6E8A-4147-A177-3AD203B41FA5}">
                      <a16:colId xmlns:a16="http://schemas.microsoft.com/office/drawing/2014/main" val="2918159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≥1% Inc.</a:t>
                      </a:r>
                    </a:p>
                    <a:p>
                      <a:r>
                        <a:rPr lang="en-US" sz="16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&lt;1% Inc.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</a:p>
                    <a:p>
                      <a:r>
                        <a:rPr lang="en-US" sz="16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  <a:p>
                      <a:pPr algn="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905517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C9A3263-0903-8B7D-E981-955E23AE979F}"/>
              </a:ext>
            </a:extLst>
          </p:cNvPr>
          <p:cNvSpPr txBox="1"/>
          <p:nvPr/>
        </p:nvSpPr>
        <p:spPr>
          <a:xfrm>
            <a:off x="164873" y="5085720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 at 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Risk: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237CB708-7531-E804-69A8-77A0B61650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661666"/>
              </p:ext>
            </p:extLst>
          </p:nvPr>
        </p:nvGraphicFramePr>
        <p:xfrm>
          <a:off x="10997900" y="4085416"/>
          <a:ext cx="760730" cy="1063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730">
                  <a:extLst>
                    <a:ext uri="{9D8B030D-6E8A-4147-A177-3AD203B41FA5}">
                      <a16:colId xmlns:a16="http://schemas.microsoft.com/office/drawing/2014/main" val="1743423177"/>
                    </a:ext>
                  </a:extLst>
                </a:gridCol>
              </a:tblGrid>
              <a:tr h="569073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365066"/>
                  </a:ext>
                </a:extLst>
              </a:tr>
              <a:tr h="494817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321381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9166432-1D55-D62E-F345-DCA3AE506523}"/>
              </a:ext>
            </a:extLst>
          </p:cNvPr>
          <p:cNvSpPr txBox="1"/>
          <p:nvPr/>
        </p:nvSpPr>
        <p:spPr>
          <a:xfrm>
            <a:off x="1663751" y="1535487"/>
            <a:ext cx="6565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Adjusted Hazard Ratio*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For a ≥1% increase in leakage BL-Y1 = 3.05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95% CI = (1.94, 4.81); p &lt; 0.001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2D8CAE-9F58-0294-F5A7-93DF5DBAD47D}"/>
              </a:ext>
            </a:extLst>
          </p:cNvPr>
          <p:cNvSpPr txBox="1"/>
          <p:nvPr/>
        </p:nvSpPr>
        <p:spPr>
          <a:xfrm>
            <a:off x="2511411" y="6253167"/>
            <a:ext cx="80686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*Adjusted for baseline leakage, DR and VA.</a:t>
            </a:r>
          </a:p>
        </p:txBody>
      </p:sp>
    </p:spTree>
    <p:extLst>
      <p:ext uri="{BB962C8B-B14F-4D97-AF65-F5344CB8AC3E}">
        <p14:creationId xmlns:p14="http://schemas.microsoft.com/office/powerpoint/2010/main" val="1815910577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7AA1-CFB1-03E1-6EE5-6197A9917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 at 4 Years and </a:t>
            </a:r>
            <a:br>
              <a:rPr lang="en-US" dirty="0"/>
            </a:br>
            <a:r>
              <a:rPr lang="en-US" dirty="0"/>
              <a:t>4-Year Change in Panretinal Leakage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0A76479-EB5B-7332-B64E-B45A7C179D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479556"/>
              </p:ext>
            </p:extLst>
          </p:nvPr>
        </p:nvGraphicFramePr>
        <p:xfrm>
          <a:off x="659642" y="1326323"/>
          <a:ext cx="5342619" cy="5009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750B2-5957-EE9F-CE67-A4351BBA4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47E93-5D98-4DEE-B285-ABA99DA48CC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DD215E-F961-D2EE-2761-D562BC2BCD2E}"/>
              </a:ext>
            </a:extLst>
          </p:cNvPr>
          <p:cNvSpPr txBox="1"/>
          <p:nvPr/>
        </p:nvSpPr>
        <p:spPr>
          <a:xfrm>
            <a:off x="1640312" y="1649580"/>
            <a:ext cx="3666624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worsened ≥1 step </a:t>
            </a:r>
          </a:p>
          <a:p>
            <a:pPr algn="ctr"/>
            <a:r>
              <a:rPr lang="en-US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baseline to 4 years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21DBBA-E22C-4564-1833-97B153820B88}"/>
              </a:ext>
            </a:extLst>
          </p:cNvPr>
          <p:cNvSpPr txBox="1"/>
          <p:nvPr/>
        </p:nvSpPr>
        <p:spPr>
          <a:xfrm rot="16200000">
            <a:off x="-2029792" y="3646424"/>
            <a:ext cx="5009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Mean change in Panretinal Leakage BL-Y4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8FBDBF-5814-09C2-5719-8F32CF3894B3}"/>
              </a:ext>
            </a:extLst>
          </p:cNvPr>
          <p:cNvSpPr txBox="1"/>
          <p:nvPr/>
        </p:nvSpPr>
        <p:spPr>
          <a:xfrm>
            <a:off x="2292524" y="3711188"/>
            <a:ext cx="324563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Adjusted Mean Difference* = 0.9%</a:t>
            </a:r>
          </a:p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 CI = (0.3%, 1.6%); p = 0.005</a:t>
            </a:r>
          </a:p>
        </p:txBody>
      </p:sp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id="{3BF3E694-51E8-AF25-F8F8-21D487E837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0215790"/>
              </p:ext>
            </p:extLst>
          </p:nvPr>
        </p:nvGraphicFramePr>
        <p:xfrm>
          <a:off x="6559073" y="1240598"/>
          <a:ext cx="5342619" cy="513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8B5BF07-E7C8-6DCF-36D3-1F6C4D69BB92}"/>
              </a:ext>
            </a:extLst>
          </p:cNvPr>
          <p:cNvSpPr txBox="1"/>
          <p:nvPr/>
        </p:nvSpPr>
        <p:spPr>
          <a:xfrm rot="16200000">
            <a:off x="3967505" y="3560699"/>
            <a:ext cx="5009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Mean change in Panretinal Leakage BL-Y4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EEF5E1-C9D5-1D97-E46B-ED18327BAD62}"/>
              </a:ext>
            </a:extLst>
          </p:cNvPr>
          <p:cNvSpPr txBox="1"/>
          <p:nvPr/>
        </p:nvSpPr>
        <p:spPr>
          <a:xfrm>
            <a:off x="3511073" y="64744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*Adjusted for baseline leakage and DR. </a:t>
            </a:r>
          </a:p>
        </p:txBody>
      </p:sp>
    </p:spTree>
    <p:extLst>
      <p:ext uri="{BB962C8B-B14F-4D97-AF65-F5344CB8AC3E}">
        <p14:creationId xmlns:p14="http://schemas.microsoft.com/office/powerpoint/2010/main" val="2596133269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46910-8205-2F7F-380D-E66A2C472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858BC-E0E5-E7A2-9403-893C8A7E6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326323"/>
            <a:ext cx="10554305" cy="4464877"/>
          </a:xfrm>
        </p:spPr>
        <p:txBody>
          <a:bodyPr>
            <a:normAutofit fontScale="92500"/>
          </a:bodyPr>
          <a:lstStyle/>
          <a:p>
            <a:r>
              <a:rPr lang="en-US" dirty="0"/>
              <a:t>Baseline panretinal leakage was associated (P&lt;.05) with </a:t>
            </a:r>
          </a:p>
          <a:p>
            <a:pPr lvl="1"/>
            <a:r>
              <a:rPr lang="en-US" dirty="0"/>
              <a:t>Baseline DR, central subfield thickness, visual acuity, and hbA1c </a:t>
            </a:r>
          </a:p>
          <a:p>
            <a:pPr lvl="1"/>
            <a:r>
              <a:rPr lang="en-US" dirty="0"/>
              <a:t>4-Year DR worsening, VH, PDR, color-PPL and FA-PPL development </a:t>
            </a:r>
          </a:p>
          <a:p>
            <a:pPr lvl="1"/>
            <a:endParaRPr lang="en-US" dirty="0"/>
          </a:p>
          <a:p>
            <a:r>
              <a:rPr lang="en-US" dirty="0"/>
              <a:t>A 1-Year increase of ≥1% in panretinal leakage was associated (P&lt;.05) with</a:t>
            </a:r>
          </a:p>
          <a:p>
            <a:pPr lvl="1"/>
            <a:r>
              <a:rPr lang="en-US" dirty="0"/>
              <a:t>4-Year DR worsening, VH, PDR, CI-DME, visual acuity decrease and color-PPL development</a:t>
            </a:r>
          </a:p>
          <a:p>
            <a:pPr lvl="1"/>
            <a:endParaRPr lang="en-US" dirty="0"/>
          </a:p>
          <a:p>
            <a:r>
              <a:rPr lang="en-US" dirty="0"/>
              <a:t>Mean 4-Year change in panretinal leakage was associated (P&lt;.05) with</a:t>
            </a:r>
          </a:p>
          <a:p>
            <a:pPr lvl="1"/>
            <a:r>
              <a:rPr lang="en-US" dirty="0"/>
              <a:t>4-year DR worsening of 1- and 2-steps or more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39663-4D4E-E1E7-CC02-C6470347A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47E93-5D98-4DEE-B285-ABA99DA48CC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56459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28F8B-2D0D-6738-D472-B4240C5EE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43379-E7BC-0316-98F5-B5AD8F82A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828" y="1620760"/>
            <a:ext cx="10353763" cy="36951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Post hoc analysis not specifically designed to </a:t>
            </a:r>
            <a:r>
              <a:rPr lang="en-US" sz="2800"/>
              <a:t>detect differences </a:t>
            </a:r>
            <a:r>
              <a:rPr lang="en-US" sz="2800" dirty="0"/>
              <a:t>in UWF-FA leakage parameters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Many factors tested and some results could be spurious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DR Severity  was defined using UWF-color images within the 7 standard ETDRS fields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In some cases, the DR grade was inconsistent with the NV expected on FA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UWF-FA only assessed at  baseline, 1 and 4 years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DC39A-A92D-CAB2-56B4-381997E97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47E93-5D98-4DEE-B285-ABA99DA48CC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8835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09600" y="143855"/>
            <a:ext cx="11106783" cy="1350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PPL </a:t>
            </a:r>
          </a:p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Overall Nonperfusion </a:t>
            </a:r>
          </a:p>
        </p:txBody>
      </p:sp>
      <p:graphicFrame>
        <p:nvGraphicFramePr>
          <p:cNvPr id="8" name="Chart 7"/>
          <p:cNvGraphicFramePr/>
          <p:nvPr/>
        </p:nvGraphicFramePr>
        <p:xfrm>
          <a:off x="273153" y="1663483"/>
          <a:ext cx="5310362" cy="4873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88489" y="6447023"/>
            <a:ext cx="116278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PPL: predominantly peripheral lesions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942F37D-B5D7-4102-9DBF-6F7D4D5BDD43}"/>
              </a:ext>
            </a:extLst>
          </p:cNvPr>
          <p:cNvGraphicFramePr/>
          <p:nvPr/>
        </p:nvGraphicFramePr>
        <p:xfrm>
          <a:off x="6406021" y="1663483"/>
          <a:ext cx="5310362" cy="4873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A11A0E2-DA96-4C08-A9D4-1899D148C5B6}"/>
              </a:ext>
            </a:extLst>
          </p:cNvPr>
          <p:cNvSpPr txBox="1"/>
          <p:nvPr/>
        </p:nvSpPr>
        <p:spPr>
          <a:xfrm>
            <a:off x="2190518" y="1584460"/>
            <a:ext cx="167075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FFFF00"/>
              </a:buClr>
            </a:pPr>
            <a:r>
              <a:rPr lang="en-US" b="1" dirty="0">
                <a:solidFill>
                  <a:schemeClr val="bg2"/>
                </a:solidFill>
              </a:rPr>
              <a:t>PPL on Color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56300B-CA80-4D88-A7B5-8A74912F9311}"/>
              </a:ext>
            </a:extLst>
          </p:cNvPr>
          <p:cNvSpPr txBox="1"/>
          <p:nvPr/>
        </p:nvSpPr>
        <p:spPr>
          <a:xfrm>
            <a:off x="8447563" y="1584460"/>
            <a:ext cx="1670756" cy="369332"/>
          </a:xfrm>
          <a:prstGeom prst="rect">
            <a:avLst/>
          </a:prstGeom>
          <a:solidFill>
            <a:srgbClr val="3FE143"/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FFFF00"/>
              </a:buClr>
            </a:pPr>
            <a:r>
              <a:rPr lang="en-US" b="1" dirty="0">
                <a:solidFill>
                  <a:schemeClr val="bg2"/>
                </a:solidFill>
              </a:rPr>
              <a:t>PPL on FA </a:t>
            </a:r>
          </a:p>
        </p:txBody>
      </p:sp>
    </p:spTree>
    <p:extLst>
      <p:ext uri="{BB962C8B-B14F-4D97-AF65-F5344CB8AC3E}">
        <p14:creationId xmlns:p14="http://schemas.microsoft.com/office/powerpoint/2010/main" val="392575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061FE-2114-455E-B8D0-5B247EB68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B73F7-DC68-486E-B245-271D01FEC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9" y="1620572"/>
            <a:ext cx="10353762" cy="4757810"/>
          </a:xfrm>
        </p:spPr>
        <p:txBody>
          <a:bodyPr>
            <a:noAutofit/>
          </a:bodyPr>
          <a:lstStyle/>
          <a:p>
            <a:r>
              <a:rPr lang="en-US" sz="2800" dirty="0"/>
              <a:t>This study provided significant support for the link between quantitative UWF-FA leakage parameters and numerous key DR-related features at baseline and risk for future DR-related complications</a:t>
            </a:r>
          </a:p>
          <a:p>
            <a:r>
              <a:rPr lang="en-US" sz="2800" dirty="0"/>
              <a:t>Ongoing advancements in ML technology and automated systems provide exciting opportunities for future automated quantitative outputs that could provide clinicians and clinical trials with a continuous severity scale of leakage dynamics.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72A4E-9E0D-4DB1-95DF-393B993E8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47E93-5D98-4DEE-B285-ABA99DA48CC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06452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75088" y="2119313"/>
            <a:ext cx="8316912" cy="14795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altLang="en-US" sz="2000">
              <a:cs typeface="Arial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altLang="en-US" sz="2000">
              <a:cs typeface="Arial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altLang="en-US">
              <a:cs typeface="Arial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altLang="en-US">
              <a:cs typeface="Arial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altLang="en-US" sz="2400" i="1"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altLang="en-US" sz="2400"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3999" y="1705451"/>
            <a:ext cx="9144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ench Script MT" panose="03020402040607040605" pitchFamily="66" charset="0"/>
                <a:ea typeface="+mn-ea"/>
                <a:cs typeface="Arial" panose="020B0604020202020204" pitchFamily="34" charset="0"/>
              </a:rPr>
              <a:t>Thank you!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To join the DRCR Retina Network email </a:t>
            </a:r>
            <a:r>
              <a:rPr lang="en-US" sz="4000" b="1" dirty="0">
                <a:solidFill>
                  <a:prstClr val="white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drcrnet@jaeb.org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E1698DA-4DB9-4624-9D14-F8F800B5D2C4}"/>
              </a:ext>
            </a:extLst>
          </p:cNvPr>
          <p:cNvGrpSpPr/>
          <p:nvPr/>
        </p:nvGrpSpPr>
        <p:grpSpPr>
          <a:xfrm>
            <a:off x="1309900" y="5685183"/>
            <a:ext cx="10443143" cy="838342"/>
            <a:chOff x="1309900" y="5685183"/>
            <a:chExt cx="10443143" cy="838342"/>
          </a:xfrm>
        </p:grpSpPr>
        <p:pic>
          <p:nvPicPr>
            <p:cNvPr id="10" name="Picture 3" descr="H:\Logos\NEI-Logo-Transparent-White.png">
              <a:extLst>
                <a:ext uri="{FF2B5EF4-FFF2-40B4-BE49-F238E27FC236}">
                  <a16:creationId xmlns:a16="http://schemas.microsoft.com/office/drawing/2014/main" id="{AAC6C911-2371-46E0-9777-74539A516A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900" y="5685183"/>
              <a:ext cx="2848555" cy="670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DHHS-Logo-White-large">
              <a:extLst>
                <a:ext uri="{FF2B5EF4-FFF2-40B4-BE49-F238E27FC236}">
                  <a16:creationId xmlns:a16="http://schemas.microsoft.com/office/drawing/2014/main" id="{CBE3EAEB-DE27-4FB1-A9B7-53DF7BC30A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3544" y="5778837"/>
              <a:ext cx="3719499" cy="74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 descr="National Institutes of Health Logo. National Institute of Diabetes and Digestive and Kidney Diseases.">
              <a:extLst>
                <a:ext uri="{FF2B5EF4-FFF2-40B4-BE49-F238E27FC236}">
                  <a16:creationId xmlns:a16="http://schemas.microsoft.com/office/drawing/2014/main" id="{F938A904-488F-4C5B-9E06-9E84D4E7CF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38700" y="5778837"/>
              <a:ext cx="2714599" cy="58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D6E403E-9B9D-7764-ACA2-DFAF145385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81" y="230689"/>
            <a:ext cx="3242910" cy="137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2371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09600" y="143855"/>
            <a:ext cx="11106783" cy="1350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DR Severity and </a:t>
            </a:r>
          </a:p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Nonperfusion </a:t>
            </a:r>
          </a:p>
        </p:txBody>
      </p:sp>
      <p:graphicFrame>
        <p:nvGraphicFramePr>
          <p:cNvPr id="8" name="Chart 7"/>
          <p:cNvGraphicFramePr/>
          <p:nvPr/>
        </p:nvGraphicFramePr>
        <p:xfrm>
          <a:off x="88489" y="1293542"/>
          <a:ext cx="11821014" cy="5174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88489" y="6433297"/>
            <a:ext cx="116278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DR: diabetic retinopathy; NPDR: nonproliferative DR; PDR: proliferative DR: 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V.Sev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severe or very severe</a:t>
            </a:r>
          </a:p>
        </p:txBody>
      </p:sp>
      <p:sp>
        <p:nvSpPr>
          <p:cNvPr id="5" name="Down Arrow 4"/>
          <p:cNvSpPr/>
          <p:nvPr/>
        </p:nvSpPr>
        <p:spPr>
          <a:xfrm rot="16200000">
            <a:off x="5174311" y="1331752"/>
            <a:ext cx="838200" cy="6604465"/>
          </a:xfrm>
          <a:prstGeom prst="downArrow">
            <a:avLst/>
          </a:prstGeom>
          <a:solidFill>
            <a:schemeClr val="tx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/>
          <a:lstStyle/>
          <a:p>
            <a:pPr algn="ctr"/>
            <a:r>
              <a:rPr lang="en-US" sz="1800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</a:t>
            </a:r>
            <a:r>
              <a:rPr lang="en-US" sz="1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.002</a:t>
            </a:r>
            <a:endParaRPr lang="fil-PH" sz="18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7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D77E27-49FF-297D-DF91-0EA1AB6EF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6C54A-F2BB-4286-A6CB-5A473857E35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8FC23A-C006-04ED-14B2-128656D530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47" t="6126" r="8712" b="2817"/>
          <a:stretch/>
        </p:blipFill>
        <p:spPr>
          <a:xfrm>
            <a:off x="789587" y="1326323"/>
            <a:ext cx="4477660" cy="551156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229E19F-DDD3-339A-08D2-FCAC8B0479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383"/>
          <a:stretch/>
        </p:blipFill>
        <p:spPr>
          <a:xfrm>
            <a:off x="5872832" y="1457182"/>
            <a:ext cx="5156933" cy="3603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0F54DA-C3B4-2364-BD2E-84026A9BC6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9456" b="26259"/>
          <a:stretch/>
        </p:blipFill>
        <p:spPr>
          <a:xfrm>
            <a:off x="5809353" y="5191214"/>
            <a:ext cx="5283893" cy="97971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DB37484-C019-2FD6-ACD6-ED79FE128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7" y="2"/>
            <a:ext cx="10353761" cy="1326321"/>
          </a:xfrm>
        </p:spPr>
        <p:txBody>
          <a:bodyPr>
            <a:normAutofit/>
          </a:bodyPr>
          <a:lstStyle/>
          <a:p>
            <a:r>
              <a:rPr lang="en-US" sz="4000" dirty="0"/>
              <a:t>DR worsening over 4 Years </a:t>
            </a:r>
            <a:br>
              <a:rPr lang="en-US" sz="4000" dirty="0"/>
            </a:br>
            <a:r>
              <a:rPr lang="en-US" sz="4000" dirty="0"/>
              <a:t>by baseline PPL and NPI</a:t>
            </a:r>
          </a:p>
        </p:txBody>
      </p:sp>
    </p:spTree>
    <p:extLst>
      <p:ext uri="{BB962C8B-B14F-4D97-AF65-F5344CB8AC3E}">
        <p14:creationId xmlns:p14="http://schemas.microsoft.com/office/powerpoint/2010/main" val="61445764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7C16B-8222-28DF-A36D-ABFA46646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Nonperfusion on UWF-FA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87620-66BD-8B20-F171-52BF7E4A2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60" y="1604450"/>
            <a:ext cx="5949122" cy="4580039"/>
          </a:xfrm>
        </p:spPr>
        <p:txBody>
          <a:bodyPr>
            <a:noAutofit/>
          </a:bodyPr>
          <a:lstStyle/>
          <a:p>
            <a:r>
              <a:rPr lang="en-US" dirty="0"/>
              <a:t>Baseline nonperfusion associated with </a:t>
            </a:r>
          </a:p>
          <a:p>
            <a:pPr lvl="1"/>
            <a:r>
              <a:rPr lang="en-US" dirty="0"/>
              <a:t>Baseline PPL presence on FA but not Color</a:t>
            </a:r>
          </a:p>
          <a:p>
            <a:pPr lvl="1"/>
            <a:r>
              <a:rPr lang="en-US" dirty="0"/>
              <a:t>Baseline DR </a:t>
            </a:r>
          </a:p>
          <a:p>
            <a:r>
              <a:rPr lang="en-US" dirty="0"/>
              <a:t>DR worsening over 4 years associated with</a:t>
            </a:r>
          </a:p>
          <a:p>
            <a:pPr lvl="1"/>
            <a:r>
              <a:rPr lang="en-US" dirty="0"/>
              <a:t>Baseline PPL presence on FA but not Color</a:t>
            </a:r>
          </a:p>
          <a:p>
            <a:pPr lvl="1"/>
            <a:r>
              <a:rPr lang="en-US" dirty="0"/>
              <a:t>Baseline nonperfusion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2043AB-5FB6-0F94-2C82-4033A27D8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47E93-5D98-4DEE-B285-ABA99DA48CC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A64EE21-C882-66CA-2BB8-552939152A3B}"/>
              </a:ext>
            </a:extLst>
          </p:cNvPr>
          <p:cNvSpPr txBox="1">
            <a:spLocks/>
          </p:cNvSpPr>
          <p:nvPr/>
        </p:nvSpPr>
        <p:spPr>
          <a:xfrm>
            <a:off x="6090676" y="1624113"/>
            <a:ext cx="5949122" cy="4580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rgbClr val="FFC000"/>
              </a:buClr>
              <a:buFont typeface="Wingdings" panose="05000000000000000000" pitchFamily="2" charset="2"/>
              <a:buChar char="Ø"/>
              <a:defRPr lang="en-US" sz="2400" b="1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54794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lang="en-US" sz="2000" b="1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lang="en-US" sz="1800" b="1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lang="en-US" sz="1800" b="1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lang="en-US" sz="1800" b="1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Other significant findings</a:t>
            </a:r>
          </a:p>
          <a:p>
            <a:pPr lvl="1"/>
            <a:r>
              <a:rPr lang="en-US" dirty="0"/>
              <a:t>Baseline nonperfusion associated with VH and PDR development over 4 years</a:t>
            </a:r>
          </a:p>
          <a:p>
            <a:pPr lvl="1"/>
            <a:r>
              <a:rPr lang="en-US" dirty="0"/>
              <a:t>Baseline DR associated with nonperfusion in the posterior pole, mid-periphery and far periphery regions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717291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1219200"/>
          </a:xfrm>
        </p:spPr>
        <p:txBody>
          <a:bodyPr>
            <a:normAutofit fontScale="90000"/>
          </a:bodyPr>
          <a:lstStyle/>
          <a:p>
            <a:br>
              <a:rPr lang="en-US" i="1" dirty="0">
                <a:latin typeface="Arial" pitchFamily="34" charset="0"/>
                <a:cs typeface="Arial" pitchFamily="34" charset="0"/>
              </a:rPr>
            </a:br>
            <a:r>
              <a:rPr lang="en-US" sz="5300" dirty="0"/>
              <a:t>Objective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0"/>
            <a:ext cx="10717763" cy="449580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effectLst/>
                <a:ea typeface="Calibri" panose="020F0502020204030204" pitchFamily="34" charset="0"/>
              </a:rPr>
              <a:t>Evaluate quantitative leakage parameters on UWF-FA images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000" dirty="0">
                <a:effectLst/>
                <a:ea typeface="Calibri" panose="020F0502020204030204" pitchFamily="34" charset="0"/>
              </a:rPr>
              <a:t>Explore baseline associations between leakage and DR severity, PPLs and other clinical factors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000" dirty="0">
                <a:ea typeface="Calibri" panose="020F0502020204030204" pitchFamily="34" charset="0"/>
              </a:rPr>
              <a:t>Assess baseline leakage as a risk factor for future DR-related complications (DR worsening and development of VH, PDR, CI-DME and PPLs over 4 years)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000" dirty="0">
                <a:ea typeface="Calibri" panose="020F0502020204030204" pitchFamily="34" charset="0"/>
              </a:rPr>
              <a:t>Assess change in leakage from baseline to 1 year as a risk factor for future DR-related complication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000" dirty="0">
                <a:ea typeface="Calibri" panose="020F0502020204030204" pitchFamily="34" charset="0"/>
              </a:rPr>
              <a:t>Evaluate associations between 4-year leakage change and 4-year DR outcomes.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endParaRPr lang="en-US" sz="2400" dirty="0"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1658600" y="6324600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D19F60EA-B1F4-41A4-AA90-B18E13C0A392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8179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869465A5-D9FB-BF45-A4E2-F21DD056849C}"/>
              </a:ext>
            </a:extLst>
          </p:cNvPr>
          <p:cNvSpPr/>
          <p:nvPr/>
        </p:nvSpPr>
        <p:spPr bwMode="auto">
          <a:xfrm>
            <a:off x="0" y="-152400"/>
            <a:ext cx="12496800" cy="7162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>
              <a:spcBef>
                <a:spcPts val="300"/>
              </a:spcBef>
              <a:tabLst>
                <a:tab pos="1549361" algn="l"/>
              </a:tabLst>
            </a:pPr>
            <a:endParaRPr lang="en-US" sz="4400"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Background: Quantitative UWF-FA Parameters and DR Severity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8C38E3-3697-7140-9C1C-8AFC99C86B3D}"/>
              </a:ext>
            </a:extLst>
          </p:cNvPr>
          <p:cNvSpPr txBox="1"/>
          <p:nvPr/>
        </p:nvSpPr>
        <p:spPr>
          <a:xfrm>
            <a:off x="180474" y="6520091"/>
            <a:ext cx="10182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>
              <a:buAutoNum type="arabicPeriod"/>
            </a:pPr>
            <a:r>
              <a:rPr lang="en-US" sz="800" dirty="0"/>
              <a:t>Ehlers, JP et al. “Automated quantitative </a:t>
            </a:r>
            <a:r>
              <a:rPr lang="en-US" sz="800" dirty="0" err="1"/>
              <a:t>characterisation</a:t>
            </a:r>
            <a:r>
              <a:rPr lang="en-US" sz="800" dirty="0"/>
              <a:t> of retinal vascular leakage and </a:t>
            </a:r>
            <a:r>
              <a:rPr lang="en-US" sz="800" dirty="0" err="1"/>
              <a:t>microaneurysms</a:t>
            </a:r>
            <a:r>
              <a:rPr lang="en-US" sz="800" dirty="0"/>
              <a:t> in ultra-</a:t>
            </a:r>
            <a:r>
              <a:rPr lang="en-US" sz="800" dirty="0" err="1"/>
              <a:t>widefield</a:t>
            </a:r>
            <a:r>
              <a:rPr lang="en-US" sz="800" dirty="0"/>
              <a:t> fluorescein angiography. Br J </a:t>
            </a:r>
            <a:r>
              <a:rPr lang="en-US" sz="800" dirty="0" err="1"/>
              <a:t>Ophthalmol</a:t>
            </a:r>
            <a:r>
              <a:rPr lang="en-US" sz="800" dirty="0"/>
              <a:t>. 2017Jun;101(6):696-699.</a:t>
            </a:r>
          </a:p>
          <a:p>
            <a:pPr marL="228594" indent="-228594">
              <a:buFontTx/>
              <a:buAutoNum type="arabicPeriod"/>
            </a:pPr>
            <a:r>
              <a:rPr lang="en-US" sz="800" dirty="0"/>
              <a:t>Ehlers JP et al. </a:t>
            </a:r>
            <a:r>
              <a:rPr lang="en-US" sz="800" dirty="0" err="1"/>
              <a:t>Ophthqlmology</a:t>
            </a:r>
            <a:r>
              <a:rPr lang="en-US" sz="800" dirty="0"/>
              <a:t>. 2019.</a:t>
            </a:r>
          </a:p>
          <a:p>
            <a:pPr marL="228594" indent="-228594">
              <a:buAutoNum type="arabicPeriod"/>
            </a:pPr>
            <a:endParaRPr lang="en-US" sz="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A5412B-F6B1-B4AF-945C-EAFAC1520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8" y="1944465"/>
            <a:ext cx="11457320" cy="379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8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CR2022">
  <a:themeElements>
    <a:clrScheme name="Custom 5">
      <a:dk1>
        <a:sysClr val="windowText" lastClr="000000"/>
      </a:dk1>
      <a:lt1>
        <a:sysClr val="window" lastClr="FFFFFF"/>
      </a:lt1>
      <a:dk2>
        <a:srgbClr val="000000"/>
      </a:dk2>
      <a:lt2>
        <a:srgbClr val="ABDAFC"/>
      </a:lt2>
      <a:accent1>
        <a:srgbClr val="92D050"/>
      </a:accent1>
      <a:accent2>
        <a:srgbClr val="FFC000"/>
      </a:accent2>
      <a:accent3>
        <a:srgbClr val="4A9CCC"/>
      </a:accent3>
      <a:accent4>
        <a:srgbClr val="FFFFFF"/>
      </a:accent4>
      <a:accent5>
        <a:srgbClr val="C54F71"/>
      </a:accent5>
      <a:accent6>
        <a:srgbClr val="DE9C3C"/>
      </a:accent6>
      <a:hlink>
        <a:srgbClr val="000000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CR2022" id="{BDD9F697-FA8B-4844-A918-724384CAD43C}" vid="{B315EC98-6C17-4F6F-BC3A-7C95DE40C86A}"/>
    </a:ext>
  </a:extLst>
</a:theme>
</file>

<file path=ppt/theme/theme2.xml><?xml version="1.0" encoding="utf-8"?>
<a:theme xmlns:a="http://schemas.openxmlformats.org/drawingml/2006/main" name="1_DRCR2022">
  <a:themeElements>
    <a:clrScheme name="Custom 5">
      <a:dk1>
        <a:sysClr val="windowText" lastClr="000000"/>
      </a:dk1>
      <a:lt1>
        <a:sysClr val="window" lastClr="FFFFFF"/>
      </a:lt1>
      <a:dk2>
        <a:srgbClr val="000000"/>
      </a:dk2>
      <a:lt2>
        <a:srgbClr val="ABDAFC"/>
      </a:lt2>
      <a:accent1>
        <a:srgbClr val="92D050"/>
      </a:accent1>
      <a:accent2>
        <a:srgbClr val="FFC000"/>
      </a:accent2>
      <a:accent3>
        <a:srgbClr val="4A9CCC"/>
      </a:accent3>
      <a:accent4>
        <a:srgbClr val="FFFFFF"/>
      </a:accent4>
      <a:accent5>
        <a:srgbClr val="C54F71"/>
      </a:accent5>
      <a:accent6>
        <a:srgbClr val="DE9C3C"/>
      </a:accent6>
      <a:hlink>
        <a:srgbClr val="000000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CR2022" id="{BDD9F697-FA8B-4844-A918-724384CAD43C}" vid="{B315EC98-6C17-4F6F-BC3A-7C95DE40C86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DRCR2022</Template>
  <TotalTime>3040</TotalTime>
  <Words>2333</Words>
  <Application>Microsoft Office PowerPoint</Application>
  <PresentationFormat>Widescreen</PresentationFormat>
  <Paragraphs>479</Paragraphs>
  <Slides>41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Aptos</vt:lpstr>
      <vt:lpstr>Arial</vt:lpstr>
      <vt:lpstr>Calibri</vt:lpstr>
      <vt:lpstr>French Script MT</vt:lpstr>
      <vt:lpstr>Helvetica</vt:lpstr>
      <vt:lpstr>Palatino</vt:lpstr>
      <vt:lpstr>Rockwell</vt:lpstr>
      <vt:lpstr>Times New Roman</vt:lpstr>
      <vt:lpstr>Wingdings</vt:lpstr>
      <vt:lpstr>DRCR2022</vt:lpstr>
      <vt:lpstr>1_DRCR2022</vt:lpstr>
      <vt:lpstr>4-Year Assessment of UWF-FA Quantitative Leakage Parameters with Clinical Parameters in DR: Protocol AA</vt:lpstr>
      <vt:lpstr>PowerPoint Presentation</vt:lpstr>
      <vt:lpstr>Background</vt:lpstr>
      <vt:lpstr>PowerPoint Presentation</vt:lpstr>
      <vt:lpstr>PowerPoint Presentation</vt:lpstr>
      <vt:lpstr>DR worsening over 4 Years  by baseline PPL and NPI</vt:lpstr>
      <vt:lpstr>Nonperfusion on UWF-FA Summary</vt:lpstr>
      <vt:lpstr> Objective </vt:lpstr>
      <vt:lpstr>Background: Quantitative UWF-FA Parameters and DR Severity</vt:lpstr>
      <vt:lpstr>Background: Leakage Index</vt:lpstr>
      <vt:lpstr>Methods</vt:lpstr>
      <vt:lpstr>Methods</vt:lpstr>
      <vt:lpstr>Statistical Analysis</vt:lpstr>
      <vt:lpstr>Results</vt:lpstr>
      <vt:lpstr>Baseline Participant Characteristics</vt:lpstr>
      <vt:lpstr>Baseline Analysis</vt:lpstr>
      <vt:lpstr>DR Severity and  Panretinal Leakage on UWF-FA</vt:lpstr>
      <vt:lpstr>DME and Leakage on UWF-FA</vt:lpstr>
      <vt:lpstr>Other Baseline Factors  and Panretinal Leakage on UWF-FA</vt:lpstr>
      <vt:lpstr>PPL and Panretinal /  Widefield Far Leakage on UWF-FA</vt:lpstr>
      <vt:lpstr>Baseline Analysis Summary</vt:lpstr>
      <vt:lpstr>Longitudinal Analysis Baseline Leakage and 4-Year Outcomes</vt:lpstr>
      <vt:lpstr>DR Disease Worsening and  Baseline Panretinal Leakage</vt:lpstr>
      <vt:lpstr>VH Development and  Baseline Panretinal Leakage</vt:lpstr>
      <vt:lpstr>PDR Development and  Baseline Panretinal Leakage</vt:lpstr>
      <vt:lpstr>CI-DME Development and  Baseline Central Macular Leakage</vt:lpstr>
      <vt:lpstr>Baseline leakage and 4-year outcomes summary</vt:lpstr>
      <vt:lpstr>Longitudinal Leakage Analysis </vt:lpstr>
      <vt:lpstr>Mean Leakage on UWF-FA at Baseline, 1 and 4 Years</vt:lpstr>
      <vt:lpstr>Percentage with ≥1% Increase in Leakage from Baseline to 1 and 4 Years</vt:lpstr>
      <vt:lpstr>Baseline to 1-Year change in Leakage and 4-Year Outcomes</vt:lpstr>
      <vt:lpstr>DR Disease Worsening and  1-Year Increase in Panretinal Leakage</vt:lpstr>
      <vt:lpstr>VH Development and  1-Year Increase in Panretinal Leakage</vt:lpstr>
      <vt:lpstr>PDR Development and  1-Year Increase Panretinal Leakage</vt:lpstr>
      <vt:lpstr>CI-DME Development and  1-Year Increase Panretinal Leakage</vt:lpstr>
      <vt:lpstr>VA decrease ≥10 letters and  1-Year Increase in Panretinal Leakage</vt:lpstr>
      <vt:lpstr>DR at 4 Years and  4-Year Change in Panretinal Leakage</vt:lpstr>
      <vt:lpstr>Summary</vt:lpstr>
      <vt:lpstr>Limitations</vt:lpstr>
      <vt:lpstr>Conclusions</vt:lpstr>
      <vt:lpstr>PowerPoint Presentation</vt:lpstr>
    </vt:vector>
  </TitlesOfParts>
  <Company>Jaeb Center for Health Research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Diabetic Retinopathy Clinical Research Network</dc:title>
  <dc:creator>Talat Almukhtar</dc:creator>
  <cp:lastModifiedBy>Meagan Huggins</cp:lastModifiedBy>
  <cp:revision>44</cp:revision>
  <cp:lastPrinted>2019-04-23T13:58:11Z</cp:lastPrinted>
  <dcterms:created xsi:type="dcterms:W3CDTF">2013-07-03T13:35:34Z</dcterms:created>
  <dcterms:modified xsi:type="dcterms:W3CDTF">2024-05-02T11:28:01Z</dcterms:modified>
</cp:coreProperties>
</file>