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49"/>
  </p:notesMasterIdLst>
  <p:handoutMasterIdLst>
    <p:handoutMasterId r:id="rId50"/>
  </p:handoutMasterIdLst>
  <p:sldIdLst>
    <p:sldId id="462" r:id="rId3"/>
    <p:sldId id="438" r:id="rId4"/>
    <p:sldId id="416" r:id="rId5"/>
    <p:sldId id="327" r:id="rId6"/>
    <p:sldId id="419" r:id="rId7"/>
    <p:sldId id="260" r:id="rId8"/>
    <p:sldId id="417" r:id="rId9"/>
    <p:sldId id="422" r:id="rId10"/>
    <p:sldId id="418" r:id="rId11"/>
    <p:sldId id="426" r:id="rId12"/>
    <p:sldId id="393" r:id="rId13"/>
    <p:sldId id="425" r:id="rId14"/>
    <p:sldId id="421" r:id="rId15"/>
    <p:sldId id="454" r:id="rId16"/>
    <p:sldId id="460" r:id="rId17"/>
    <p:sldId id="467" r:id="rId18"/>
    <p:sldId id="441" r:id="rId19"/>
    <p:sldId id="443" r:id="rId20"/>
    <p:sldId id="444" r:id="rId21"/>
    <p:sldId id="445" r:id="rId22"/>
    <p:sldId id="446" r:id="rId23"/>
    <p:sldId id="447" r:id="rId24"/>
    <p:sldId id="448" r:id="rId25"/>
    <p:sldId id="449" r:id="rId26"/>
    <p:sldId id="450" r:id="rId27"/>
    <p:sldId id="451" r:id="rId28"/>
    <p:sldId id="452" r:id="rId29"/>
    <p:sldId id="455" r:id="rId30"/>
    <p:sldId id="461" r:id="rId31"/>
    <p:sldId id="469" r:id="rId32"/>
    <p:sldId id="468" r:id="rId33"/>
    <p:sldId id="442" r:id="rId34"/>
    <p:sldId id="429" r:id="rId35"/>
    <p:sldId id="396" r:id="rId36"/>
    <p:sldId id="427" r:id="rId37"/>
    <p:sldId id="428" r:id="rId38"/>
    <p:sldId id="431" r:id="rId39"/>
    <p:sldId id="459" r:id="rId40"/>
    <p:sldId id="457" r:id="rId41"/>
    <p:sldId id="401" r:id="rId42"/>
    <p:sldId id="415" r:id="rId43"/>
    <p:sldId id="423" r:id="rId44"/>
    <p:sldId id="397" r:id="rId45"/>
    <p:sldId id="399" r:id="rId46"/>
    <p:sldId id="435" r:id="rId47"/>
    <p:sldId id="348" r:id="rId4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risse Torres" initials="KT" lastIdx="7" clrIdx="0"/>
  <p:cmAuthor id="1" name="Cindy Stockdale" initials="CS" lastIdx="17" clrIdx="1"/>
  <p:cmAuthor id="2" name="Adam Glassman" initials="AG" lastIdx="53" clrIdx="2"/>
  <p:cmAuthor id="3" name="Meagan Huggins" initials="MLH" lastIdx="2" clrIdx="3"/>
  <p:cmAuthor id="4" name="Michele Melia" initials="MM" lastIdx="5" clrIdx="4"/>
  <p:cmAuthor id="5" name="Danielle G. Wales" initials="DGW" lastIdx="7" clrIdx="5"/>
  <p:cmAuthor id="6" name="Cynthia Stockdale" initials="CS" lastIdx="39" clrIdx="6"/>
  <p:cmAuthor id="7" name="Sun, Jennifer" initials="JKS" lastIdx="1" clrIdx="7"/>
  <p:cmAuthor id="8" name="Danielle Wales" initials="DW" lastIdx="4" clrIdx="8"/>
  <p:cmAuthor id="9" name="Danielle Stanley" initials="DS" lastIdx="6" clrIdx="9">
    <p:extLst/>
  </p:cmAuthor>
  <p:cmAuthor id="10" name="Carin Preston" initials="CP" lastIdx="12" clrIdx="10">
    <p:extLst/>
  </p:cmAuthor>
  <p:cmAuthor id="11" name="Carrie Preston" initials="CP" lastIdx="1" clrIdx="11">
    <p:extLst>
      <p:ext uri="{19B8F6BF-5375-455C-9EA6-DF929625EA0E}">
        <p15:presenceInfo xmlns:p15="http://schemas.microsoft.com/office/powerpoint/2012/main" userId="S-1-5-21-484763869-1644491937-1801674531-14348" providerId="AD"/>
      </p:ext>
    </p:extLst>
  </p:cmAuthor>
  <p:cmAuthor id="12" name="Claire Boyle" initials="CB" lastIdx="26" clrIdx="12">
    <p:extLst>
      <p:ext uri="{19B8F6BF-5375-455C-9EA6-DF929625EA0E}">
        <p15:presenceInfo xmlns:p15="http://schemas.microsoft.com/office/powerpoint/2012/main" userId="S-1-5-21-484763869-1644491937-1801674531-14353" providerId="AD"/>
      </p:ext>
    </p:extLst>
  </p:cmAuthor>
  <p:cmAuthor id="13" name="DrChan" initials="D" lastIdx="9" clrIdx="1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66CC"/>
    <a:srgbClr val="85FFFF"/>
    <a:srgbClr val="FF6565"/>
    <a:srgbClr val="FF6600"/>
    <a:srgbClr val="996633"/>
    <a:srgbClr val="FFCC00"/>
    <a:srgbClr val="D6C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78" autoAdjust="0"/>
    <p:restoredTop sz="78098" autoAdjust="0"/>
  </p:normalViewPr>
  <p:slideViewPr>
    <p:cSldViewPr>
      <p:cViewPr varScale="1">
        <p:scale>
          <a:sx n="87" d="100"/>
          <a:sy n="87" d="100"/>
        </p:scale>
        <p:origin x="1002" y="90"/>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6AFE704C-73B4-4F4C-B19A-B33A9B872A80}" type="datetimeFigureOut">
              <a:rPr lang="en-US" smtClean="0"/>
              <a:pPr/>
              <a:t>8/28/2018</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14692567-8B87-4A4C-B362-97D35B61FF07}" type="slidenum">
              <a:rPr lang="en-US" smtClean="0"/>
              <a:pPr/>
              <a:t>‹#›</a:t>
            </a:fld>
            <a:endParaRPr lang="en-US"/>
          </a:p>
        </p:txBody>
      </p:sp>
    </p:spTree>
    <p:extLst>
      <p:ext uri="{BB962C8B-B14F-4D97-AF65-F5344CB8AC3E}">
        <p14:creationId xmlns:p14="http://schemas.microsoft.com/office/powerpoint/2010/main" val="2955831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6BD0ADC2-282B-472C-8C5C-661C227C4BE5}" type="datetimeFigureOut">
              <a:rPr lang="en-US" smtClean="0"/>
              <a:pPr/>
              <a:t>8/28/2018</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43036248-F13B-4645-8CAD-7975C8EEA1FC}" type="slidenum">
              <a:rPr lang="en-US" smtClean="0"/>
              <a:pPr/>
              <a:t>‹#›</a:t>
            </a:fld>
            <a:endParaRPr lang="en-US"/>
          </a:p>
        </p:txBody>
      </p:sp>
    </p:spTree>
    <p:extLst>
      <p:ext uri="{BB962C8B-B14F-4D97-AF65-F5344CB8AC3E}">
        <p14:creationId xmlns:p14="http://schemas.microsoft.com/office/powerpoint/2010/main" val="198981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83E65C-3EDF-4D90-B709-DF36352B28D7}" type="slidenum">
              <a:rPr lang="en-US" altLang="en-US" smtClean="0"/>
              <a:pPr>
                <a:defRPr/>
              </a:pPr>
              <a:t>1</a:t>
            </a:fld>
            <a:endParaRPr lang="en-US" altLang="en-US"/>
          </a:p>
        </p:txBody>
      </p:sp>
    </p:spTree>
    <p:extLst>
      <p:ext uri="{BB962C8B-B14F-4D97-AF65-F5344CB8AC3E}">
        <p14:creationId xmlns:p14="http://schemas.microsoft.com/office/powerpoint/2010/main" val="150101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a:t>
            </a:fld>
            <a:endParaRPr lang="en-US"/>
          </a:p>
        </p:txBody>
      </p:sp>
    </p:spTree>
    <p:extLst>
      <p:ext uri="{BB962C8B-B14F-4D97-AF65-F5344CB8AC3E}">
        <p14:creationId xmlns:p14="http://schemas.microsoft.com/office/powerpoint/2010/main" val="279991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4</a:t>
            </a:fld>
            <a:endParaRPr lang="en-US"/>
          </a:p>
        </p:txBody>
      </p:sp>
    </p:spTree>
    <p:extLst>
      <p:ext uri="{BB962C8B-B14F-4D97-AF65-F5344CB8AC3E}">
        <p14:creationId xmlns:p14="http://schemas.microsoft.com/office/powerpoint/2010/main" val="2913433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6</a:t>
            </a:fld>
            <a:endParaRPr lang="en-US"/>
          </a:p>
        </p:txBody>
      </p:sp>
    </p:spTree>
    <p:extLst>
      <p:ext uri="{BB962C8B-B14F-4D97-AF65-F5344CB8AC3E}">
        <p14:creationId xmlns:p14="http://schemas.microsoft.com/office/powerpoint/2010/main" val="74462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defTabSz="948507">
              <a:defRPr/>
            </a:pPr>
            <a:endParaRPr lang="en-US" baseline="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7</a:t>
            </a:fld>
            <a:endParaRPr lang="en-US"/>
          </a:p>
        </p:txBody>
      </p:sp>
    </p:spTree>
    <p:extLst>
      <p:ext uri="{BB962C8B-B14F-4D97-AF65-F5344CB8AC3E}">
        <p14:creationId xmlns:p14="http://schemas.microsoft.com/office/powerpoint/2010/main" val="3979448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457200" y="719138"/>
            <a:ext cx="6400800" cy="360045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p:txBody>
          <a:bodyPr/>
          <a:lstStyle>
            <a:lvl1pPr defTabSz="965200">
              <a:defRPr>
                <a:solidFill>
                  <a:schemeClr val="tx1"/>
                </a:solidFill>
                <a:latin typeface="Arial" panose="020B0604020202020204" pitchFamily="34" charset="0"/>
                <a:cs typeface="Arial" panose="020B0604020202020204" pitchFamily="34" charset="0"/>
              </a:defRPr>
            </a:lvl1pPr>
            <a:lvl2pPr marL="742950" indent="-285750" defTabSz="965200">
              <a:defRPr>
                <a:solidFill>
                  <a:schemeClr val="tx1"/>
                </a:solidFill>
                <a:latin typeface="Arial" panose="020B0604020202020204" pitchFamily="34" charset="0"/>
                <a:cs typeface="Arial" panose="020B0604020202020204" pitchFamily="34" charset="0"/>
              </a:defRPr>
            </a:lvl2pPr>
            <a:lvl3pPr marL="1143000" indent="-228600" defTabSz="965200">
              <a:defRPr>
                <a:solidFill>
                  <a:schemeClr val="tx1"/>
                </a:solidFill>
                <a:latin typeface="Arial" panose="020B0604020202020204" pitchFamily="34" charset="0"/>
                <a:cs typeface="Arial" panose="020B0604020202020204" pitchFamily="34" charset="0"/>
              </a:defRPr>
            </a:lvl3pPr>
            <a:lvl4pPr marL="1600200" indent="-228600" defTabSz="965200">
              <a:defRPr>
                <a:solidFill>
                  <a:schemeClr val="tx1"/>
                </a:solidFill>
                <a:latin typeface="Arial" panose="020B0604020202020204" pitchFamily="34" charset="0"/>
                <a:cs typeface="Arial" panose="020B0604020202020204" pitchFamily="34" charset="0"/>
              </a:defRPr>
            </a:lvl4pPr>
            <a:lvl5pPr marL="2057400" indent="-228600" defTabSz="965200">
              <a:defRPr>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EADF64-892A-472A-826A-7B3E470D5365}" type="slidenum">
              <a:rPr lang="en-US" altLang="en-US"/>
              <a:pPr/>
              <a:t>8</a:t>
            </a:fld>
            <a:endParaRPr lang="en-US" altLang="en-US"/>
          </a:p>
        </p:txBody>
      </p:sp>
    </p:spTree>
    <p:extLst>
      <p:ext uri="{BB962C8B-B14F-4D97-AF65-F5344CB8AC3E}">
        <p14:creationId xmlns:p14="http://schemas.microsoft.com/office/powerpoint/2010/main" val="3849220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457200" y="719138"/>
            <a:ext cx="6400800" cy="360045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p:txBody>
          <a:bodyPr/>
          <a:lstStyle>
            <a:lvl1pPr defTabSz="965200">
              <a:defRPr>
                <a:solidFill>
                  <a:schemeClr val="tx1"/>
                </a:solidFill>
                <a:latin typeface="Arial" panose="020B0604020202020204" pitchFamily="34" charset="0"/>
                <a:cs typeface="Arial" panose="020B0604020202020204" pitchFamily="34" charset="0"/>
              </a:defRPr>
            </a:lvl1pPr>
            <a:lvl2pPr marL="742950" indent="-285750" defTabSz="965200">
              <a:defRPr>
                <a:solidFill>
                  <a:schemeClr val="tx1"/>
                </a:solidFill>
                <a:latin typeface="Arial" panose="020B0604020202020204" pitchFamily="34" charset="0"/>
                <a:cs typeface="Arial" panose="020B0604020202020204" pitchFamily="34" charset="0"/>
              </a:defRPr>
            </a:lvl2pPr>
            <a:lvl3pPr marL="1143000" indent="-228600" defTabSz="965200">
              <a:defRPr>
                <a:solidFill>
                  <a:schemeClr val="tx1"/>
                </a:solidFill>
                <a:latin typeface="Arial" panose="020B0604020202020204" pitchFamily="34" charset="0"/>
                <a:cs typeface="Arial" panose="020B0604020202020204" pitchFamily="34" charset="0"/>
              </a:defRPr>
            </a:lvl3pPr>
            <a:lvl4pPr marL="1600200" indent="-228600" defTabSz="965200">
              <a:defRPr>
                <a:solidFill>
                  <a:schemeClr val="tx1"/>
                </a:solidFill>
                <a:latin typeface="Arial" panose="020B0604020202020204" pitchFamily="34" charset="0"/>
                <a:cs typeface="Arial" panose="020B0604020202020204" pitchFamily="34" charset="0"/>
              </a:defRPr>
            </a:lvl4pPr>
            <a:lvl5pPr marL="2057400" indent="-228600" defTabSz="965200">
              <a:defRPr>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EADF64-892A-472A-826A-7B3E470D5365}" type="slidenum">
              <a:rPr lang="en-US" altLang="en-US"/>
              <a:pPr/>
              <a:t>9</a:t>
            </a:fld>
            <a:endParaRPr lang="en-US" altLang="en-US"/>
          </a:p>
        </p:txBody>
      </p:sp>
    </p:spTree>
    <p:extLst>
      <p:ext uri="{BB962C8B-B14F-4D97-AF65-F5344CB8AC3E}">
        <p14:creationId xmlns:p14="http://schemas.microsoft.com/office/powerpoint/2010/main" val="2858144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11</a:t>
            </a:fld>
            <a:endParaRPr lang="en-US"/>
          </a:p>
        </p:txBody>
      </p:sp>
    </p:spTree>
    <p:extLst>
      <p:ext uri="{BB962C8B-B14F-4D97-AF65-F5344CB8AC3E}">
        <p14:creationId xmlns:p14="http://schemas.microsoft.com/office/powerpoint/2010/main" val="1144725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Visual function testing will be performed using the myVisionTrack application on an iPad or tablet.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myVisionTrack® is an FDA cleared application to track disease progression in patients with certain retinal diseases.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During the test, the patient will select the circle that is shaped differently among a series of three side-by-side circles on the screen. The series continues with increasing difficulty until the patient’s visual function is determined.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Visual function is measured using the shape discrimination </a:t>
            </a:r>
            <a:r>
              <a:rPr lang="en-US" sz="1200" b="0" kern="1200" dirty="0" err="1">
                <a:solidFill>
                  <a:schemeClr val="tx1"/>
                </a:solidFill>
                <a:effectLst/>
                <a:latin typeface="+mn-lt"/>
                <a:ea typeface="+mn-ea"/>
                <a:cs typeface="+mn-cs"/>
              </a:rPr>
              <a:t>hyperacuity</a:t>
            </a:r>
            <a:r>
              <a:rPr lang="en-US" sz="1200" b="0" kern="1200" dirty="0">
                <a:solidFill>
                  <a:schemeClr val="tx1"/>
                </a:solidFill>
                <a:effectLst/>
                <a:latin typeface="+mn-lt"/>
                <a:ea typeface="+mn-ea"/>
                <a:cs typeface="+mn-cs"/>
              </a:rPr>
              <a:t> (SDH) (</a:t>
            </a:r>
            <a:r>
              <a:rPr lang="en-US" sz="1200" b="0" kern="1200" dirty="0" err="1">
                <a:solidFill>
                  <a:schemeClr val="tx1"/>
                </a:solidFill>
                <a:effectLst/>
                <a:latin typeface="+mn-lt"/>
                <a:ea typeface="+mn-ea"/>
                <a:cs typeface="+mn-cs"/>
              </a:rPr>
              <a:t>logMAR</a:t>
            </a:r>
            <a:r>
              <a:rPr lang="en-US" sz="1200" b="0" kern="1200" dirty="0">
                <a:solidFill>
                  <a:schemeClr val="tx1"/>
                </a:solidFill>
                <a:effectLst/>
                <a:latin typeface="+mn-lt"/>
                <a:ea typeface="+mn-ea"/>
                <a:cs typeface="+mn-cs"/>
              </a:rPr>
              <a:t>) score.    </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12</a:t>
            </a:fld>
            <a:endParaRPr lang="en-US"/>
          </a:p>
        </p:txBody>
      </p:sp>
    </p:spTree>
    <p:extLst>
      <p:ext uri="{BB962C8B-B14F-4D97-AF65-F5344CB8AC3E}">
        <p14:creationId xmlns:p14="http://schemas.microsoft.com/office/powerpoint/2010/main" val="1171611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14</a:t>
            </a:fld>
            <a:endParaRPr lang="en-US"/>
          </a:p>
        </p:txBody>
      </p:sp>
    </p:spTree>
    <p:extLst>
      <p:ext uri="{BB962C8B-B14F-4D97-AF65-F5344CB8AC3E}">
        <p14:creationId xmlns:p14="http://schemas.microsoft.com/office/powerpoint/2010/main" val="282228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16</a:t>
            </a:fld>
            <a:endParaRPr lang="en-US"/>
          </a:p>
        </p:txBody>
      </p:sp>
    </p:spTree>
    <p:extLst>
      <p:ext uri="{BB962C8B-B14F-4D97-AF65-F5344CB8AC3E}">
        <p14:creationId xmlns:p14="http://schemas.microsoft.com/office/powerpoint/2010/main" val="3106733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18</a:t>
            </a:fld>
            <a:endParaRPr lang="en-US"/>
          </a:p>
        </p:txBody>
      </p:sp>
    </p:spTree>
    <p:extLst>
      <p:ext uri="{BB962C8B-B14F-4D97-AF65-F5344CB8AC3E}">
        <p14:creationId xmlns:p14="http://schemas.microsoft.com/office/powerpoint/2010/main" val="225346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19</a:t>
            </a:fld>
            <a:endParaRPr lang="en-US"/>
          </a:p>
        </p:txBody>
      </p:sp>
    </p:spTree>
    <p:extLst>
      <p:ext uri="{BB962C8B-B14F-4D97-AF65-F5344CB8AC3E}">
        <p14:creationId xmlns:p14="http://schemas.microsoft.com/office/powerpoint/2010/main" val="2400034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20</a:t>
            </a:fld>
            <a:endParaRPr lang="en-US"/>
          </a:p>
        </p:txBody>
      </p:sp>
    </p:spTree>
    <p:extLst>
      <p:ext uri="{BB962C8B-B14F-4D97-AF65-F5344CB8AC3E}">
        <p14:creationId xmlns:p14="http://schemas.microsoft.com/office/powerpoint/2010/main" val="1653936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21</a:t>
            </a:fld>
            <a:endParaRPr lang="en-US"/>
          </a:p>
        </p:txBody>
      </p:sp>
    </p:spTree>
    <p:extLst>
      <p:ext uri="{BB962C8B-B14F-4D97-AF65-F5344CB8AC3E}">
        <p14:creationId xmlns:p14="http://schemas.microsoft.com/office/powerpoint/2010/main" val="2911837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22</a:t>
            </a:fld>
            <a:endParaRPr lang="en-US"/>
          </a:p>
        </p:txBody>
      </p:sp>
    </p:spTree>
    <p:extLst>
      <p:ext uri="{BB962C8B-B14F-4D97-AF65-F5344CB8AC3E}">
        <p14:creationId xmlns:p14="http://schemas.microsoft.com/office/powerpoint/2010/main" val="2382769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defTabSz="948507">
              <a:defRPr/>
            </a:pPr>
            <a:endParaRPr lang="en-US" baseline="0"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23</a:t>
            </a:fld>
            <a:endParaRPr lang="en-US"/>
          </a:p>
        </p:txBody>
      </p:sp>
    </p:spTree>
    <p:extLst>
      <p:ext uri="{BB962C8B-B14F-4D97-AF65-F5344CB8AC3E}">
        <p14:creationId xmlns:p14="http://schemas.microsoft.com/office/powerpoint/2010/main" val="4054006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457200" y="719138"/>
            <a:ext cx="6400800" cy="360045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p:txBody>
          <a:bodyPr/>
          <a:lstStyle>
            <a:lvl1pPr defTabSz="965200">
              <a:defRPr>
                <a:solidFill>
                  <a:schemeClr val="tx1"/>
                </a:solidFill>
                <a:latin typeface="Arial" panose="020B0604020202020204" pitchFamily="34" charset="0"/>
                <a:cs typeface="Arial" panose="020B0604020202020204" pitchFamily="34" charset="0"/>
              </a:defRPr>
            </a:lvl1pPr>
            <a:lvl2pPr marL="742950" indent="-285750" defTabSz="965200">
              <a:defRPr>
                <a:solidFill>
                  <a:schemeClr val="tx1"/>
                </a:solidFill>
                <a:latin typeface="Arial" panose="020B0604020202020204" pitchFamily="34" charset="0"/>
                <a:cs typeface="Arial" panose="020B0604020202020204" pitchFamily="34" charset="0"/>
              </a:defRPr>
            </a:lvl2pPr>
            <a:lvl3pPr marL="1143000" indent="-228600" defTabSz="965200">
              <a:defRPr>
                <a:solidFill>
                  <a:schemeClr val="tx1"/>
                </a:solidFill>
                <a:latin typeface="Arial" panose="020B0604020202020204" pitchFamily="34" charset="0"/>
                <a:cs typeface="Arial" panose="020B0604020202020204" pitchFamily="34" charset="0"/>
              </a:defRPr>
            </a:lvl3pPr>
            <a:lvl4pPr marL="1600200" indent="-228600" defTabSz="965200">
              <a:defRPr>
                <a:solidFill>
                  <a:schemeClr val="tx1"/>
                </a:solidFill>
                <a:latin typeface="Arial" panose="020B0604020202020204" pitchFamily="34" charset="0"/>
                <a:cs typeface="Arial" panose="020B0604020202020204" pitchFamily="34" charset="0"/>
              </a:defRPr>
            </a:lvl4pPr>
            <a:lvl5pPr marL="2057400" indent="-228600" defTabSz="965200">
              <a:defRPr>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EADF64-892A-472A-826A-7B3E470D5365}" type="slidenum">
              <a:rPr lang="en-US" altLang="en-US"/>
              <a:pPr/>
              <a:t>24</a:t>
            </a:fld>
            <a:endParaRPr lang="en-US" altLang="en-US"/>
          </a:p>
        </p:txBody>
      </p:sp>
    </p:spTree>
    <p:extLst>
      <p:ext uri="{BB962C8B-B14F-4D97-AF65-F5344CB8AC3E}">
        <p14:creationId xmlns:p14="http://schemas.microsoft.com/office/powerpoint/2010/main" val="296870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457200" y="719138"/>
            <a:ext cx="6400800" cy="360045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p:txBody>
          <a:bodyPr/>
          <a:lstStyle>
            <a:lvl1pPr defTabSz="965200">
              <a:defRPr>
                <a:solidFill>
                  <a:schemeClr val="tx1"/>
                </a:solidFill>
                <a:latin typeface="Arial" panose="020B0604020202020204" pitchFamily="34" charset="0"/>
                <a:cs typeface="Arial" panose="020B0604020202020204" pitchFamily="34" charset="0"/>
              </a:defRPr>
            </a:lvl1pPr>
            <a:lvl2pPr marL="742950" indent="-285750" defTabSz="965200">
              <a:defRPr>
                <a:solidFill>
                  <a:schemeClr val="tx1"/>
                </a:solidFill>
                <a:latin typeface="Arial" panose="020B0604020202020204" pitchFamily="34" charset="0"/>
                <a:cs typeface="Arial" panose="020B0604020202020204" pitchFamily="34" charset="0"/>
              </a:defRPr>
            </a:lvl2pPr>
            <a:lvl3pPr marL="1143000" indent="-228600" defTabSz="965200">
              <a:defRPr>
                <a:solidFill>
                  <a:schemeClr val="tx1"/>
                </a:solidFill>
                <a:latin typeface="Arial" panose="020B0604020202020204" pitchFamily="34" charset="0"/>
                <a:cs typeface="Arial" panose="020B0604020202020204" pitchFamily="34" charset="0"/>
              </a:defRPr>
            </a:lvl3pPr>
            <a:lvl4pPr marL="1600200" indent="-228600" defTabSz="965200">
              <a:defRPr>
                <a:solidFill>
                  <a:schemeClr val="tx1"/>
                </a:solidFill>
                <a:latin typeface="Arial" panose="020B0604020202020204" pitchFamily="34" charset="0"/>
                <a:cs typeface="Arial" panose="020B0604020202020204" pitchFamily="34" charset="0"/>
              </a:defRPr>
            </a:lvl4pPr>
            <a:lvl5pPr marL="2057400" indent="-228600" defTabSz="965200">
              <a:defRPr>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EADF64-892A-472A-826A-7B3E470D5365}" type="slidenum">
              <a:rPr lang="en-US" altLang="en-US"/>
              <a:pPr/>
              <a:t>25</a:t>
            </a:fld>
            <a:endParaRPr lang="en-US" altLang="en-US"/>
          </a:p>
        </p:txBody>
      </p:sp>
    </p:spTree>
    <p:extLst>
      <p:ext uri="{BB962C8B-B14F-4D97-AF65-F5344CB8AC3E}">
        <p14:creationId xmlns:p14="http://schemas.microsoft.com/office/powerpoint/2010/main" val="4241902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No visual function testing</a:t>
            </a:r>
            <a:r>
              <a:rPr lang="en-US" baseline="0" dirty="0"/>
              <a:t> using myVisionTrack application for the single-arm study</a:t>
            </a:r>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27</a:t>
            </a:fld>
            <a:endParaRPr lang="en-US"/>
          </a:p>
        </p:txBody>
      </p:sp>
    </p:spTree>
    <p:extLst>
      <p:ext uri="{BB962C8B-B14F-4D97-AF65-F5344CB8AC3E}">
        <p14:creationId xmlns:p14="http://schemas.microsoft.com/office/powerpoint/2010/main" val="1388453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28</a:t>
            </a:fld>
            <a:endParaRPr lang="en-US"/>
          </a:p>
        </p:txBody>
      </p:sp>
    </p:spTree>
    <p:extLst>
      <p:ext uri="{BB962C8B-B14F-4D97-AF65-F5344CB8AC3E}">
        <p14:creationId xmlns:p14="http://schemas.microsoft.com/office/powerpoint/2010/main" val="4212655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JKS- presenter should specify that we are talking</a:t>
            </a:r>
            <a:r>
              <a:rPr lang="en-US" baseline="0" dirty="0" smtClean="0"/>
              <a:t> about smallest inner diameter of hole in bullet #2</a:t>
            </a:r>
          </a:p>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29</a:t>
            </a:fld>
            <a:endParaRPr lang="en-US"/>
          </a:p>
        </p:txBody>
      </p:sp>
    </p:spTree>
    <p:extLst>
      <p:ext uri="{BB962C8B-B14F-4D97-AF65-F5344CB8AC3E}">
        <p14:creationId xmlns:p14="http://schemas.microsoft.com/office/powerpoint/2010/main" val="1234280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30</a:t>
            </a:fld>
            <a:endParaRPr lang="en-US"/>
          </a:p>
        </p:txBody>
      </p:sp>
    </p:spTree>
    <p:extLst>
      <p:ext uri="{BB962C8B-B14F-4D97-AF65-F5344CB8AC3E}">
        <p14:creationId xmlns:p14="http://schemas.microsoft.com/office/powerpoint/2010/main" val="2075129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31</a:t>
            </a:fld>
            <a:endParaRPr lang="en-US"/>
          </a:p>
        </p:txBody>
      </p:sp>
    </p:spTree>
    <p:extLst>
      <p:ext uri="{BB962C8B-B14F-4D97-AF65-F5344CB8AC3E}">
        <p14:creationId xmlns:p14="http://schemas.microsoft.com/office/powerpoint/2010/main" val="504279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33</a:t>
            </a:fld>
            <a:endParaRPr lang="en-US"/>
          </a:p>
        </p:txBody>
      </p:sp>
    </p:spTree>
    <p:extLst>
      <p:ext uri="{BB962C8B-B14F-4D97-AF65-F5344CB8AC3E}">
        <p14:creationId xmlns:p14="http://schemas.microsoft.com/office/powerpoint/2010/main" val="3781428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Further detail</a:t>
            </a:r>
            <a:r>
              <a:rPr lang="en-US" baseline="0" dirty="0"/>
              <a:t> provided in the injection procedures manual</a:t>
            </a:r>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34</a:t>
            </a:fld>
            <a:endParaRPr lang="en-US"/>
          </a:p>
        </p:txBody>
      </p:sp>
    </p:spTree>
    <p:extLst>
      <p:ext uri="{BB962C8B-B14F-4D97-AF65-F5344CB8AC3E}">
        <p14:creationId xmlns:p14="http://schemas.microsoft.com/office/powerpoint/2010/main" val="2051663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35</a:t>
            </a:fld>
            <a:endParaRPr lang="en-US"/>
          </a:p>
        </p:txBody>
      </p:sp>
    </p:spTree>
    <p:extLst>
      <p:ext uri="{BB962C8B-B14F-4D97-AF65-F5344CB8AC3E}">
        <p14:creationId xmlns:p14="http://schemas.microsoft.com/office/powerpoint/2010/main" val="1527232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Further detail</a:t>
            </a:r>
            <a:r>
              <a:rPr lang="en-US" baseline="0" dirty="0"/>
              <a:t> provided in the injection procedures manual</a:t>
            </a:r>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36</a:t>
            </a:fld>
            <a:endParaRPr lang="en-US"/>
          </a:p>
        </p:txBody>
      </p:sp>
    </p:spTree>
    <p:extLst>
      <p:ext uri="{BB962C8B-B14F-4D97-AF65-F5344CB8AC3E}">
        <p14:creationId xmlns:p14="http://schemas.microsoft.com/office/powerpoint/2010/main" val="3063971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Post-injection subject instruction</a:t>
            </a:r>
            <a:r>
              <a:rPr lang="en-US" baseline="0" dirty="0"/>
              <a:t> sheet</a:t>
            </a:r>
            <a:endParaRPr lang="en-US" dirty="0"/>
          </a:p>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39</a:t>
            </a:fld>
            <a:endParaRPr lang="en-US"/>
          </a:p>
        </p:txBody>
      </p:sp>
    </p:spTree>
    <p:extLst>
      <p:ext uri="{BB962C8B-B14F-4D97-AF65-F5344CB8AC3E}">
        <p14:creationId xmlns:p14="http://schemas.microsoft.com/office/powerpoint/2010/main" val="1990983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Adverse Device Effect (ADE):</a:t>
            </a:r>
            <a:r>
              <a:rPr lang="en-US" sz="1200" kern="1200" dirty="0">
                <a:solidFill>
                  <a:schemeClr val="tx1"/>
                </a:solidFill>
                <a:effectLst/>
                <a:latin typeface="+mn-lt"/>
                <a:ea typeface="+mn-ea"/>
                <a:cs typeface="+mn-cs"/>
              </a:rPr>
              <a:t> Any untoward medical occurrence in a study participant which the device may have caused or to which the device may have contributed (Note that an Adverse Event Form is to be completed in addition to being reported on a Gas Injection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Serious Adverse Event (SAE):</a:t>
            </a:r>
            <a:r>
              <a:rPr lang="en-US" sz="1200" kern="1200" dirty="0">
                <a:solidFill>
                  <a:schemeClr val="tx1"/>
                </a:solidFill>
                <a:effectLst/>
                <a:latin typeface="+mn-lt"/>
                <a:ea typeface="+mn-ea"/>
                <a:cs typeface="+mn-cs"/>
              </a:rPr>
              <a:t> Any untoward medical occurrence that:</a:t>
            </a:r>
          </a:p>
          <a:p>
            <a:pPr marL="171450" lvl="0" indent="-171450">
              <a:buFontTx/>
              <a:buChar char="-"/>
            </a:pPr>
            <a:r>
              <a:rPr lang="en-US" sz="1200" kern="1200" dirty="0">
                <a:solidFill>
                  <a:schemeClr val="tx1"/>
                </a:solidFill>
                <a:effectLst/>
                <a:latin typeface="+mn-lt"/>
                <a:ea typeface="+mn-ea"/>
                <a:cs typeface="+mn-cs"/>
              </a:rPr>
              <a:t>Results in death.</a:t>
            </a:r>
          </a:p>
          <a:p>
            <a:pPr marL="171450" lvl="0" indent="-171450">
              <a:buFontTx/>
              <a:buChar char="-"/>
            </a:pPr>
            <a:r>
              <a:rPr lang="en-US" sz="1200" kern="1200" dirty="0">
                <a:solidFill>
                  <a:schemeClr val="tx1"/>
                </a:solidFill>
                <a:effectLst/>
                <a:latin typeface="+mn-lt"/>
                <a:ea typeface="+mn-ea"/>
                <a:cs typeface="+mn-cs"/>
              </a:rPr>
              <a:t> Is life-threatening; (a non-life-threatening event which, had it been more severe, might have become life-threatening, is not necessarily considered a serious adverse event).</a:t>
            </a:r>
          </a:p>
          <a:p>
            <a:pPr marL="171450" lvl="0" indent="-171450">
              <a:buFontTx/>
              <a:buChar char="-"/>
            </a:pPr>
            <a:r>
              <a:rPr lang="en-US" sz="1200" kern="1200" dirty="0">
                <a:solidFill>
                  <a:schemeClr val="tx1"/>
                </a:solidFill>
                <a:effectLst/>
                <a:latin typeface="+mn-lt"/>
                <a:ea typeface="+mn-ea"/>
                <a:cs typeface="+mn-cs"/>
              </a:rPr>
              <a:t>Requires inpatient hospitalization or prolongation of existing hospitalization.</a:t>
            </a:r>
          </a:p>
          <a:p>
            <a:pPr marL="171450" lvl="0" indent="-171450">
              <a:buFontTx/>
              <a:buChar char="-"/>
            </a:pPr>
            <a:r>
              <a:rPr lang="en-US" sz="1200" kern="1200" dirty="0">
                <a:solidFill>
                  <a:schemeClr val="tx1"/>
                </a:solidFill>
                <a:effectLst/>
                <a:latin typeface="+mn-lt"/>
                <a:ea typeface="+mn-ea"/>
                <a:cs typeface="+mn-cs"/>
              </a:rPr>
              <a:t>Results in persistent or significant disability/incapacity or substantial disruption of the ability to conduct normal life functions (e.g. sight threatening).</a:t>
            </a:r>
          </a:p>
          <a:p>
            <a:pPr marL="171450" lvl="0" indent="-171450">
              <a:buFontTx/>
              <a:buChar char="-"/>
            </a:pPr>
            <a:r>
              <a:rPr lang="en-US" sz="1200" kern="1200" dirty="0">
                <a:solidFill>
                  <a:schemeClr val="tx1"/>
                </a:solidFill>
                <a:effectLst/>
                <a:latin typeface="+mn-lt"/>
                <a:ea typeface="+mn-ea"/>
                <a:cs typeface="+mn-cs"/>
              </a:rPr>
              <a:t>Is a congenital anomaly or birth defect.</a:t>
            </a:r>
          </a:p>
          <a:p>
            <a:pPr marL="171450" lvl="0" indent="-171450">
              <a:buFontTx/>
              <a:buChar char="-"/>
            </a:pPr>
            <a:r>
              <a:rPr lang="en-US" sz="1200" kern="1200" dirty="0">
                <a:solidFill>
                  <a:schemeClr val="tx1"/>
                </a:solidFill>
                <a:effectLst/>
                <a:latin typeface="+mn-lt"/>
                <a:ea typeface="+mn-ea"/>
                <a:cs typeface="+mn-cs"/>
              </a:rPr>
              <a:t>Is considered a significant medical event by the investigator based on medical judgment (e.g., may jeopardize the participant or may require medical/surgical intervention to prevent one of the outcomes listed above).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general, an ocular adverse event should be reported as serious (considered sight threatening) if it meets one of the following criteria:</a:t>
            </a:r>
          </a:p>
          <a:p>
            <a:r>
              <a:rPr lang="en-US" sz="1200" kern="1200" dirty="0">
                <a:solidFill>
                  <a:schemeClr val="tx1"/>
                </a:solidFill>
                <a:effectLst/>
                <a:latin typeface="+mn-lt"/>
                <a:ea typeface="+mn-ea"/>
                <a:cs typeface="+mn-cs"/>
              </a:rPr>
              <a:t>1.</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It causes a decrease of ≥ 30 letters in visual acuity compared with the last visual acuity measurement prior to onset (e.g. central retinal artery occlusion).</a:t>
            </a:r>
          </a:p>
          <a:p>
            <a:r>
              <a:rPr lang="en-US" sz="1200" kern="1200" dirty="0">
                <a:solidFill>
                  <a:schemeClr val="tx1"/>
                </a:solidFill>
                <a:effectLst/>
                <a:latin typeface="+mn-lt"/>
                <a:ea typeface="+mn-ea"/>
                <a:cs typeface="+mn-cs"/>
              </a:rPr>
              <a:t>2.</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the opinion of the investigator, it requires prompt surgical intervention (e.g. vitrectomy, vitreous tap, </a:t>
            </a:r>
            <a:r>
              <a:rPr lang="en-US" sz="1200" kern="1200" dirty="0" err="1">
                <a:solidFill>
                  <a:schemeClr val="tx1"/>
                </a:solidFill>
                <a:effectLst/>
                <a:latin typeface="+mn-lt"/>
                <a:ea typeface="+mn-ea"/>
                <a:cs typeface="+mn-cs"/>
              </a:rPr>
              <a:t>intravitreous</a:t>
            </a:r>
            <a:r>
              <a:rPr lang="en-US" sz="1200" kern="1200" dirty="0">
                <a:solidFill>
                  <a:schemeClr val="tx1"/>
                </a:solidFill>
                <a:effectLst/>
                <a:latin typeface="+mn-lt"/>
                <a:ea typeface="+mn-ea"/>
                <a:cs typeface="+mn-cs"/>
              </a:rPr>
              <a:t> antibiotics) to prevent permanent loss of sight.  Examples include endophthalmitis or </a:t>
            </a:r>
            <a:r>
              <a:rPr lang="en-US" sz="1200" kern="1200" dirty="0" err="1">
                <a:solidFill>
                  <a:schemeClr val="tx1"/>
                </a:solidFill>
                <a:effectLst/>
                <a:latin typeface="+mn-lt"/>
                <a:ea typeface="+mn-ea"/>
                <a:cs typeface="+mn-cs"/>
              </a:rPr>
              <a:t>rhegmatogenous</a:t>
            </a:r>
            <a:r>
              <a:rPr lang="en-US" sz="1200" kern="1200" dirty="0">
                <a:solidFill>
                  <a:schemeClr val="tx1"/>
                </a:solidFill>
                <a:effectLst/>
                <a:latin typeface="+mn-lt"/>
                <a:ea typeface="+mn-ea"/>
                <a:cs typeface="+mn-cs"/>
              </a:rPr>
              <a:t> retinal detachment.</a:t>
            </a:r>
          </a:p>
          <a:p>
            <a:r>
              <a:rPr lang="en-US" sz="1200" kern="1200" dirty="0">
                <a:solidFill>
                  <a:schemeClr val="tx1"/>
                </a:solidFill>
                <a:effectLst/>
                <a:latin typeface="+mn-lt"/>
                <a:ea typeface="+mn-ea"/>
                <a:cs typeface="+mn-cs"/>
              </a:rPr>
              <a:t>Ocular adverse events that require eventual surgical intervention would not be considered serious. Ocular adverse events that do not have the potential to result in permanent loss of sight also would not be considered serious.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42</a:t>
            </a:fld>
            <a:endParaRPr lang="en-US"/>
          </a:p>
        </p:txBody>
      </p:sp>
    </p:spTree>
    <p:extLst>
      <p:ext uri="{BB962C8B-B14F-4D97-AF65-F5344CB8AC3E}">
        <p14:creationId xmlns:p14="http://schemas.microsoft.com/office/powerpoint/2010/main" val="1313879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Institutional sites – If you do not have a reliance agreement, your IRB must contact the Jaeb IRB to negotiate an agreement. Please start this process ASAP as it can take several months.</a:t>
            </a:r>
          </a:p>
          <a:p>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44</a:t>
            </a:fld>
            <a:endParaRPr lang="en-US"/>
          </a:p>
        </p:txBody>
      </p:sp>
    </p:spTree>
    <p:extLst>
      <p:ext uri="{BB962C8B-B14F-4D97-AF65-F5344CB8AC3E}">
        <p14:creationId xmlns:p14="http://schemas.microsoft.com/office/powerpoint/2010/main" val="243197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C3F8 form will capture info on expiration date, manufacturer, and availability of wristbands warning against N2O use</a:t>
            </a:r>
          </a:p>
          <a:p>
            <a:endParaRPr lang="en-US" dirty="0"/>
          </a:p>
          <a:p>
            <a:r>
              <a:rPr lang="en-US" dirty="0"/>
              <a:t>Injection experience</a:t>
            </a:r>
            <a:r>
              <a:rPr lang="en-US" baseline="0" dirty="0"/>
              <a:t> form – investigators will ensure previous experience administering at least 10 intraocular gas injections on 10 patients, and that they fully understand the gas injection procedure</a:t>
            </a:r>
          </a:p>
          <a:p>
            <a:endParaRPr lang="en-US" baseline="0" dirty="0"/>
          </a:p>
          <a:p>
            <a:r>
              <a:rPr lang="en-US" baseline="0" dirty="0"/>
              <a:t>Aqueous sampling certification form will confirm site equipment requirements of dry ice and freezer, and personnel requirements of at least one staff member with IATA/dry ice training.</a:t>
            </a:r>
          </a:p>
          <a:p>
            <a:endParaRPr lang="en-US" baseline="0" dirty="0"/>
          </a:p>
          <a:p>
            <a:r>
              <a:rPr lang="en-US" baseline="0" dirty="0"/>
              <a:t>The iPad or tablet must not currently have the myVisionTrack app downloaded and in use outside of the study.</a:t>
            </a:r>
            <a:endParaRPr lang="en-US" dirty="0"/>
          </a:p>
        </p:txBody>
      </p:sp>
      <p:sp>
        <p:nvSpPr>
          <p:cNvPr id="4" name="Slide Number Placeholder 3"/>
          <p:cNvSpPr>
            <a:spLocks noGrp="1"/>
          </p:cNvSpPr>
          <p:nvPr>
            <p:ph type="sldNum" sz="quarter" idx="10"/>
          </p:nvPr>
        </p:nvSpPr>
        <p:spPr/>
        <p:txBody>
          <a:bodyPr/>
          <a:lstStyle/>
          <a:p>
            <a:fld id="{43036248-F13B-4645-8CAD-7975C8EEA1FC}" type="slidenum">
              <a:rPr lang="en-US" smtClean="0"/>
              <a:pPr/>
              <a:t>45</a:t>
            </a:fld>
            <a:endParaRPr lang="en-US"/>
          </a:p>
        </p:txBody>
      </p:sp>
    </p:spTree>
    <p:extLst>
      <p:ext uri="{BB962C8B-B14F-4D97-AF65-F5344CB8AC3E}">
        <p14:creationId xmlns:p14="http://schemas.microsoft.com/office/powerpoint/2010/main" val="33545502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457200" y="719138"/>
            <a:ext cx="6400800" cy="3600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47544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ltGray">
          <a:xfrm>
            <a:off x="0" y="3200401"/>
            <a:ext cx="12175067" cy="114300"/>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DDDDDD"/>
              </a:solidFill>
            </a:endParaRPr>
          </a:p>
        </p:txBody>
      </p:sp>
      <p:sp>
        <p:nvSpPr>
          <p:cNvPr id="5" name="Rectangle 3"/>
          <p:cNvSpPr>
            <a:spLocks noChangeArrowheads="1"/>
          </p:cNvSpPr>
          <p:nvPr/>
        </p:nvSpPr>
        <p:spPr bwMode="ltGray">
          <a:xfrm>
            <a:off x="0" y="3409951"/>
            <a:ext cx="12175067" cy="38100"/>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DDDDDD"/>
              </a:solidFill>
            </a:endParaRPr>
          </a:p>
        </p:txBody>
      </p:sp>
      <p:sp>
        <p:nvSpPr>
          <p:cNvPr id="9220" name="Rectangle 4"/>
          <p:cNvSpPr>
            <a:spLocks noGrp="1" noChangeArrowheads="1"/>
          </p:cNvSpPr>
          <p:nvPr>
            <p:ph type="ctrTitle" sz="quarter"/>
          </p:nvPr>
        </p:nvSpPr>
        <p:spPr>
          <a:xfrm>
            <a:off x="914400" y="2057400"/>
            <a:ext cx="10363200" cy="1143000"/>
          </a:xfrm>
        </p:spPr>
        <p:txBody>
          <a:bodyPr/>
          <a:lstStyle>
            <a:lvl1pPr>
              <a:defRPr sz="4000"/>
            </a:lvl1pPr>
          </a:lstStyle>
          <a:p>
            <a:r>
              <a:rPr lang="en-US"/>
              <a:t>Click to edit Master title style</a:t>
            </a:r>
          </a:p>
        </p:txBody>
      </p:sp>
      <p:sp>
        <p:nvSpPr>
          <p:cNvPr id="9221" name="Rectangle 5"/>
          <p:cNvSpPr>
            <a:spLocks noGrp="1" noChangeArrowheads="1"/>
          </p:cNvSpPr>
          <p:nvPr>
            <p:ph type="subTitle" sz="quarter" idx="1"/>
          </p:nvPr>
        </p:nvSpPr>
        <p:spPr>
          <a:xfrm>
            <a:off x="1727200" y="3886200"/>
            <a:ext cx="8534400" cy="1752600"/>
          </a:xfrm>
        </p:spPr>
        <p:txBody>
          <a:bodyPr/>
          <a:lstStyle>
            <a:lvl1pPr marL="0" indent="0" algn="ctr">
              <a:buFont typeface="Wingdings" pitchFamily="2" charset="2"/>
              <a:buNone/>
              <a:defRPr>
                <a:solidFill>
                  <a:srgbClr val="FFFF00"/>
                </a:solidFill>
              </a:defRPr>
            </a:lvl1pPr>
          </a:lstStyle>
          <a:p>
            <a:r>
              <a:rPr lang="en-US"/>
              <a:t>Click to edit Master subtitle style</a:t>
            </a:r>
          </a:p>
        </p:txBody>
      </p:sp>
      <p:sp>
        <p:nvSpPr>
          <p:cNvPr id="6" name="Rectangle 6"/>
          <p:cNvSpPr>
            <a:spLocks noGrp="1" noChangeArrowheads="1"/>
          </p:cNvSpPr>
          <p:nvPr>
            <p:ph type="dt" sz="quarter" idx="10"/>
          </p:nvPr>
        </p:nvSpPr>
        <p:spPr bwMode="auto">
          <a:xfrm>
            <a:off x="1617133" y="6232525"/>
            <a:ext cx="2540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eaLnBrk="0" hangingPunct="0">
              <a:defRPr sz="1400">
                <a:effectLst>
                  <a:outerShdw blurRad="38100" dist="38100" dir="2700000" algn="tl">
                    <a:srgbClr val="FFFFFF"/>
                  </a:outerShdw>
                </a:effectLst>
              </a:defRPr>
            </a:lvl1pPr>
          </a:lstStyle>
          <a:p>
            <a:pPr fontAlgn="base">
              <a:spcBef>
                <a:spcPct val="0"/>
              </a:spcBef>
              <a:spcAft>
                <a:spcPct val="0"/>
              </a:spcAft>
              <a:defRPr/>
            </a:pPr>
            <a:endParaRPr lang="en-US">
              <a:solidFill>
                <a:srgbClr val="DDDDDD"/>
              </a:solidFill>
            </a:endParaRPr>
          </a:p>
        </p:txBody>
      </p:sp>
      <p:sp>
        <p:nvSpPr>
          <p:cNvPr id="7" name="Rectangle 7"/>
          <p:cNvSpPr>
            <a:spLocks noGrp="1" noChangeArrowheads="1"/>
          </p:cNvSpPr>
          <p:nvPr>
            <p:ph type="ftr" sz="quarter" idx="11"/>
          </p:nvPr>
        </p:nvSpPr>
        <p:spPr bwMode="auto">
          <a:xfrm>
            <a:off x="4868333" y="6232525"/>
            <a:ext cx="38608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eaLnBrk="0" hangingPunct="0">
              <a:defRPr sz="1400">
                <a:effectLst>
                  <a:outerShdw blurRad="38100" dist="38100" dir="2700000" algn="tl">
                    <a:srgbClr val="FFFFFF"/>
                  </a:outerShdw>
                </a:effectLst>
              </a:defRPr>
            </a:lvl1pPr>
          </a:lstStyle>
          <a:p>
            <a:pPr fontAlgn="base">
              <a:spcBef>
                <a:spcPct val="0"/>
              </a:spcBef>
              <a:spcAft>
                <a:spcPct val="0"/>
              </a:spcAft>
              <a:defRPr/>
            </a:pPr>
            <a:endParaRPr lang="en-US">
              <a:solidFill>
                <a:srgbClr val="DDDDDD"/>
              </a:solidFill>
            </a:endParaRPr>
          </a:p>
        </p:txBody>
      </p:sp>
      <p:sp>
        <p:nvSpPr>
          <p:cNvPr id="8" name="Rectangle 8"/>
          <p:cNvSpPr>
            <a:spLocks noGrp="1" noChangeArrowheads="1"/>
          </p:cNvSpPr>
          <p:nvPr>
            <p:ph type="sldNum" sz="quarter" idx="12"/>
          </p:nvPr>
        </p:nvSpPr>
        <p:spPr bwMode="auto">
          <a:xfrm>
            <a:off x="9440333" y="6232525"/>
            <a:ext cx="2540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0" hangingPunct="0">
              <a:defRPr sz="1400">
                <a:effectLst>
                  <a:outerShdw blurRad="38100" dist="38100" dir="2700000" algn="tl">
                    <a:srgbClr val="FFFFFF"/>
                  </a:outerShdw>
                </a:effectLst>
              </a:defRPr>
            </a:lvl1pPr>
          </a:lstStyle>
          <a:p>
            <a:pPr fontAlgn="base">
              <a:spcBef>
                <a:spcPct val="0"/>
              </a:spcBef>
              <a:spcAft>
                <a:spcPct val="0"/>
              </a:spcAft>
              <a:defRPr/>
            </a:pPr>
            <a:fld id="{F05CC6D3-4110-46A4-928A-93CF087EECAF}" type="slidenum">
              <a:rPr lang="en-US">
                <a:solidFill>
                  <a:srgbClr val="DDDDDD"/>
                </a:solidFill>
              </a:rPr>
              <a:pPr fontAlgn="base">
                <a:spcBef>
                  <a:spcPct val="0"/>
                </a:spcBef>
                <a:spcAft>
                  <a:spcPct val="0"/>
                </a:spcAft>
                <a:defRPr/>
              </a:pPr>
              <a:t>‹#›</a:t>
            </a:fld>
            <a:endParaRPr lang="en-US">
              <a:solidFill>
                <a:srgbClr val="DDDDDD"/>
              </a:solidFill>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133600"/>
            <a:ext cx="5080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0800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81000"/>
            <a:ext cx="25908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81000"/>
            <a:ext cx="75692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550400" cy="1143000"/>
          </a:xfrm>
        </p:spPr>
        <p:txBody>
          <a:bodyPr/>
          <a:lstStyle/>
          <a:p>
            <a:r>
              <a:rPr lang="en-US"/>
              <a:t>Click to edit Master title style</a:t>
            </a:r>
          </a:p>
        </p:txBody>
      </p:sp>
      <p:sp>
        <p:nvSpPr>
          <p:cNvPr id="3" name="Text Placeholder 2"/>
          <p:cNvSpPr>
            <a:spLocks noGrp="1"/>
          </p:cNvSpPr>
          <p:nvPr>
            <p:ph type="body" sz="half" idx="1"/>
          </p:nvPr>
        </p:nvSpPr>
        <p:spPr>
          <a:xfrm>
            <a:off x="914400" y="2133600"/>
            <a:ext cx="50800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0800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85380" name="Rectangle 4"/>
          <p:cNvSpPr>
            <a:spLocks noGrp="1" noChangeArrowheads="1"/>
          </p:cNvSpPr>
          <p:nvPr>
            <p:ph type="ctrTitle" sz="quarter"/>
          </p:nvPr>
        </p:nvSpPr>
        <p:spPr>
          <a:xfrm>
            <a:off x="406400" y="1905000"/>
            <a:ext cx="11582400" cy="1143000"/>
          </a:xfrm>
        </p:spPr>
        <p:txBody>
          <a:bodyPr/>
          <a:lstStyle>
            <a:lvl1pPr>
              <a:defRPr/>
            </a:lvl1pPr>
          </a:lstStyle>
          <a:p>
            <a:r>
              <a:rPr lang="en-US"/>
              <a:t>Click to edit Master title style</a:t>
            </a:r>
          </a:p>
        </p:txBody>
      </p:sp>
      <p:sp>
        <p:nvSpPr>
          <p:cNvPr id="485381" name="Rectangle 5"/>
          <p:cNvSpPr>
            <a:spLocks noGrp="1" noChangeArrowheads="1"/>
          </p:cNvSpPr>
          <p:nvPr>
            <p:ph type="subTitle" sz="quarter" idx="1"/>
          </p:nvPr>
        </p:nvSpPr>
        <p:spPr>
          <a:xfrm>
            <a:off x="1524000" y="3429000"/>
            <a:ext cx="93472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6"/>
          <p:cNvSpPr>
            <a:spLocks noGrp="1" noChangeArrowheads="1"/>
          </p:cNvSpPr>
          <p:nvPr>
            <p:ph type="dt" sz="quarter" idx="10"/>
          </p:nvPr>
        </p:nvSpPr>
        <p:spPr bwMode="auto">
          <a:xfrm>
            <a:off x="1617133" y="6232525"/>
            <a:ext cx="2540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eaLnBrk="0" hangingPunct="0">
              <a:defRPr sz="1400">
                <a:effectLst>
                  <a:outerShdw blurRad="38100" dist="38100" dir="2700000" algn="tl">
                    <a:srgbClr val="000000"/>
                  </a:outerShdw>
                </a:effectLst>
                <a:cs typeface="+mn-cs"/>
              </a:defRPr>
            </a:lvl1pPr>
          </a:lstStyle>
          <a:p>
            <a:pPr fontAlgn="base">
              <a:spcBef>
                <a:spcPct val="0"/>
              </a:spcBef>
              <a:spcAft>
                <a:spcPct val="0"/>
              </a:spcAft>
              <a:defRPr/>
            </a:pPr>
            <a:endParaRPr lang="en-US">
              <a:solidFill>
                <a:srgbClr val="DDDDDD"/>
              </a:solidFill>
            </a:endParaRPr>
          </a:p>
        </p:txBody>
      </p:sp>
      <p:sp>
        <p:nvSpPr>
          <p:cNvPr id="5" name="Rectangle 7"/>
          <p:cNvSpPr>
            <a:spLocks noGrp="1" noChangeArrowheads="1"/>
          </p:cNvSpPr>
          <p:nvPr>
            <p:ph type="ftr" sz="quarter" idx="11"/>
          </p:nvPr>
        </p:nvSpPr>
        <p:spPr bwMode="auto">
          <a:xfrm>
            <a:off x="4868333" y="6232525"/>
            <a:ext cx="38608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eaLnBrk="0" hangingPunct="0">
              <a:defRPr sz="1400">
                <a:effectLst>
                  <a:outerShdw blurRad="38100" dist="38100" dir="2700000" algn="tl">
                    <a:srgbClr val="000000"/>
                  </a:outerShdw>
                </a:effectLst>
                <a:cs typeface="+mn-cs"/>
              </a:defRPr>
            </a:lvl1pPr>
          </a:lstStyle>
          <a:p>
            <a:pPr fontAlgn="base">
              <a:spcBef>
                <a:spcPct val="0"/>
              </a:spcBef>
              <a:spcAft>
                <a:spcPct val="0"/>
              </a:spcAft>
              <a:defRPr/>
            </a:pPr>
            <a:endParaRPr lang="en-US">
              <a:solidFill>
                <a:srgbClr val="DDDDDD"/>
              </a:solidFill>
            </a:endParaRPr>
          </a:p>
        </p:txBody>
      </p:sp>
      <p:sp>
        <p:nvSpPr>
          <p:cNvPr id="6" name="Rectangle 8"/>
          <p:cNvSpPr>
            <a:spLocks noGrp="1" noChangeArrowheads="1"/>
          </p:cNvSpPr>
          <p:nvPr>
            <p:ph type="sldNum" sz="quarter" idx="12"/>
          </p:nvPr>
        </p:nvSpPr>
        <p:spPr/>
        <p:txBody>
          <a:bodyPr/>
          <a:lstStyle>
            <a:lvl1pPr>
              <a:defRPr/>
            </a:lvl1pPr>
          </a:lstStyle>
          <a:p>
            <a:pPr fontAlgn="base">
              <a:spcBef>
                <a:spcPct val="0"/>
              </a:spcBef>
              <a:spcAft>
                <a:spcPct val="0"/>
              </a:spcAft>
              <a:defRPr/>
            </a:pPr>
            <a:fld id="{F05CC6D3-4110-46A4-928A-93CF087EECAF}" type="slidenum">
              <a:rPr lang="en-US" smtClean="0">
                <a:solidFill>
                  <a:srgbClr val="DDDDDD"/>
                </a:solidFill>
              </a:rPr>
              <a:pPr fontAlgn="base">
                <a:spcBef>
                  <a:spcPct val="0"/>
                </a:spcBef>
                <a:spcAft>
                  <a:spcPct val="0"/>
                </a:spcAft>
                <a:defRPr/>
              </a:pPr>
              <a:t>‹#›</a:t>
            </a:fld>
            <a:endParaRPr lang="en-US">
              <a:solidFill>
                <a:srgbClr val="DDDDDD"/>
              </a:solidFill>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FFFF00"/>
              </a:buClr>
              <a:defRPr/>
            </a:lvl1pPr>
            <a:lvl2pPr>
              <a:buClr>
                <a:srgbClr val="FFFF00"/>
              </a:buClr>
              <a:defRPr/>
            </a:lvl2pPr>
            <a:lvl3pPr>
              <a:buClr>
                <a:srgbClr val="FFFF00"/>
              </a:buClr>
              <a:defRPr/>
            </a:lvl3pPr>
            <a:lvl4pPr>
              <a:buClr>
                <a:srgbClr val="FFFF00"/>
              </a:buClr>
              <a:defRPr/>
            </a:lvl4pPr>
            <a:lvl5pPr>
              <a:buClr>
                <a:srgbClr val="FFFF0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pPr>
              <a:defRPr/>
            </a:pPr>
            <a:fld id="{C3C2799D-32D5-4870-A0B5-9802DC66A87E}" type="slidenum">
              <a:rPr lang="en-US"/>
              <a:pPr>
                <a:defRPr/>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fld id="{C36CBD41-95F4-4FF3-911B-26D30F7C1EAC}" type="slidenum">
              <a:rPr lang="en-US"/>
              <a:pPr>
                <a:defRPr/>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133600"/>
            <a:ext cx="5080000" cy="3962400"/>
          </a:xfrm>
        </p:spPr>
        <p:txBody>
          <a:bodyPr/>
          <a:lstStyle>
            <a:lvl1pPr>
              <a:buClr>
                <a:srgbClr val="FFFF00"/>
              </a:buClr>
              <a:defRPr sz="2800"/>
            </a:lvl1pPr>
            <a:lvl2pPr>
              <a:buClr>
                <a:srgbClr val="FFFF00"/>
              </a:buClr>
              <a:defRPr sz="2400"/>
            </a:lvl2pPr>
            <a:lvl3pPr>
              <a:buClr>
                <a:srgbClr val="FFFF00"/>
              </a:buClr>
              <a:defRPr sz="2000"/>
            </a:lvl3pPr>
            <a:lvl4pPr>
              <a:buClr>
                <a:srgbClr val="FFFF00"/>
              </a:buClr>
              <a:defRPr sz="1800"/>
            </a:lvl4pPr>
            <a:lvl5pPr>
              <a:buClr>
                <a:srgbClr val="FFFF00"/>
              </a:buCl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2133600"/>
            <a:ext cx="5080000" cy="3962400"/>
          </a:xfrm>
        </p:spPr>
        <p:txBody>
          <a:bodyPr/>
          <a:lstStyle>
            <a:lvl1pPr>
              <a:buClr>
                <a:srgbClr val="FFFF00"/>
              </a:buClr>
              <a:defRPr sz="2800"/>
            </a:lvl1pPr>
            <a:lvl2pPr>
              <a:buClr>
                <a:srgbClr val="FFFF00"/>
              </a:buClr>
              <a:defRPr sz="2400"/>
            </a:lvl2pPr>
            <a:lvl3pPr>
              <a:buClr>
                <a:srgbClr val="FFFF00"/>
              </a:buClr>
              <a:defRPr sz="2000"/>
            </a:lvl3pPr>
            <a:lvl4pPr>
              <a:buClr>
                <a:srgbClr val="FFFF00"/>
              </a:buClr>
              <a:defRPr sz="1800"/>
            </a:lvl4pPr>
            <a:lvl5pPr>
              <a:buClr>
                <a:srgbClr val="FFFF00"/>
              </a:buCl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pPr>
              <a:defRPr/>
            </a:pPr>
            <a:fld id="{D2B7D267-3AEB-43CD-B491-75094A0B7839}" type="slidenum">
              <a:rPr lang="en-US"/>
              <a:pPr>
                <a:defRPr/>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FFFF00"/>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buClr>
                <a:srgbClr val="FFFF00"/>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13"/>
          <p:cNvSpPr>
            <a:spLocks noGrp="1" noChangeArrowheads="1"/>
          </p:cNvSpPr>
          <p:nvPr>
            <p:ph type="sldNum" sz="quarter" idx="10"/>
          </p:nvPr>
        </p:nvSpPr>
        <p:spPr>
          <a:ln/>
        </p:spPr>
        <p:txBody>
          <a:bodyPr/>
          <a:lstStyle>
            <a:lvl1pPr>
              <a:defRPr/>
            </a:lvl1pPr>
          </a:lstStyle>
          <a:p>
            <a:pPr>
              <a:defRPr/>
            </a:pPr>
            <a:fld id="{601DFE31-A346-451D-94BF-0F0023984BF1}" type="slidenum">
              <a:rPr lang="en-US"/>
              <a:pPr>
                <a:defRPr/>
              </a:pPr>
              <a:t>‹#›</a:t>
            </a:fld>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1143000"/>
          </a:xfrm>
        </p:spPr>
        <p:txBody>
          <a:bodyPr/>
          <a:lstStyle>
            <a:lvl1pPr algn="ctr">
              <a:defRPr/>
            </a:lvl1pPr>
          </a:lstStyle>
          <a:p>
            <a:r>
              <a:rPr lang="en-US"/>
              <a:t>Click to edit Master title style</a:t>
            </a:r>
            <a:endParaRPr lang="en-US" dirty="0"/>
          </a:p>
        </p:txBody>
      </p:sp>
      <p:sp>
        <p:nvSpPr>
          <p:cNvPr id="3" name="Rectangle 13"/>
          <p:cNvSpPr>
            <a:spLocks noGrp="1" noChangeArrowheads="1"/>
          </p:cNvSpPr>
          <p:nvPr>
            <p:ph type="sldNum" sz="quarter" idx="10"/>
          </p:nvPr>
        </p:nvSpPr>
        <p:spPr>
          <a:ln/>
        </p:spPr>
        <p:txBody>
          <a:bodyPr/>
          <a:lstStyle>
            <a:lvl1pPr>
              <a:defRPr/>
            </a:lvl1pPr>
          </a:lstStyle>
          <a:p>
            <a:pPr>
              <a:defRPr/>
            </a:pPr>
            <a:fld id="{8842A547-3832-46EE-8B61-B6490F93C282}" type="slidenum">
              <a:rPr lang="en-US"/>
              <a:pPr>
                <a:defRPr/>
              </a:pPr>
              <a:t>‹#›</a:t>
            </a:fld>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4F5E7BC9-F9FD-4F38-BBAB-00E97D0A345C}" type="slidenum">
              <a:rPr lang="en-US"/>
              <a:pPr>
                <a:defRPr/>
              </a:pPr>
              <a:t>‹#›</a:t>
            </a:fld>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7EBD719B-B543-4D65-AC26-60484543F214}" type="slidenum">
              <a:rPr lang="en-US"/>
              <a:pPr>
                <a:defRPr/>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B5F9FE33-8D0C-4C8F-93B3-A89A1D9B3F5F}" type="slidenum">
              <a:rPr lang="en-US"/>
              <a:pPr>
                <a:defRPr/>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C1C62DEC-AC49-43FA-BFDC-3BADD6BE5267}" type="slidenum">
              <a:rPr lang="en-US"/>
              <a:pPr>
                <a:defRPr/>
              </a:pPr>
              <a:t>‹#›</a:t>
            </a:fld>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4E796B46-2CD6-4750-A5EA-0F24187ABD96}" type="slidenum">
              <a:rPr lang="en-US"/>
              <a:pPr>
                <a:defRPr/>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ltGray">
          <a:xfrm>
            <a:off x="0" y="1752601"/>
            <a:ext cx="12175067" cy="114300"/>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DDDDDD"/>
              </a:solidFill>
            </a:endParaRPr>
          </a:p>
        </p:txBody>
      </p:sp>
      <p:sp>
        <p:nvSpPr>
          <p:cNvPr id="8195" name="Rectangle 3"/>
          <p:cNvSpPr>
            <a:spLocks noChangeArrowheads="1"/>
          </p:cNvSpPr>
          <p:nvPr/>
        </p:nvSpPr>
        <p:spPr bwMode="ltGray">
          <a:xfrm>
            <a:off x="0" y="1981201"/>
            <a:ext cx="12175067" cy="38100"/>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DDDDDD"/>
              </a:solidFill>
            </a:endParaRPr>
          </a:p>
        </p:txBody>
      </p:sp>
      <p:sp>
        <p:nvSpPr>
          <p:cNvPr id="8196" name="Rectangle 4"/>
          <p:cNvSpPr>
            <a:spLocks noGrp="1" noChangeArrowheads="1"/>
          </p:cNvSpPr>
          <p:nvPr>
            <p:ph type="title"/>
          </p:nvPr>
        </p:nvSpPr>
        <p:spPr bwMode="auto">
          <a:xfrm>
            <a:off x="1117600" y="381000"/>
            <a:ext cx="9550400" cy="11430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8197" name="Rectangle 5"/>
          <p:cNvSpPr>
            <a:spLocks noGrp="1" noChangeArrowheads="1"/>
          </p:cNvSpPr>
          <p:nvPr>
            <p:ph type="body" idx="1"/>
          </p:nvPr>
        </p:nvSpPr>
        <p:spPr bwMode="auto">
          <a:xfrm>
            <a:off x="914400" y="2133600"/>
            <a:ext cx="10363200" cy="3962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fade/>
  </p:transition>
  <p:hf hdr="0" ftr="0" dt="0"/>
  <p:txStyles>
    <p:titleStyle>
      <a:lvl1pPr algn="ctr" rtl="0" eaLnBrk="0" fontAlgn="base" hangingPunct="0">
        <a:spcBef>
          <a:spcPct val="0"/>
        </a:spcBef>
        <a:spcAft>
          <a:spcPct val="0"/>
        </a:spcAft>
        <a:defRPr sz="4400">
          <a:solidFill>
            <a:srgbClr val="FFFF00"/>
          </a:solidFill>
          <a:latin typeface="+mj-lt"/>
          <a:ea typeface="Arial" pitchFamily="-112" charset="0"/>
          <a:cs typeface="+mj-cs"/>
        </a:defRPr>
      </a:lvl1pPr>
      <a:lvl2pPr algn="ctr" rtl="0" eaLnBrk="0" fontAlgn="base" hangingPunct="0">
        <a:spcBef>
          <a:spcPct val="0"/>
        </a:spcBef>
        <a:spcAft>
          <a:spcPct val="0"/>
        </a:spcAft>
        <a:defRPr sz="4400">
          <a:solidFill>
            <a:srgbClr val="FFFF00"/>
          </a:solidFill>
          <a:latin typeface="Arial" charset="0"/>
          <a:ea typeface="Arial" pitchFamily="-112" charset="0"/>
          <a:cs typeface="Arial" charset="0"/>
        </a:defRPr>
      </a:lvl2pPr>
      <a:lvl3pPr algn="ctr" rtl="0" eaLnBrk="0" fontAlgn="base" hangingPunct="0">
        <a:spcBef>
          <a:spcPct val="0"/>
        </a:spcBef>
        <a:spcAft>
          <a:spcPct val="0"/>
        </a:spcAft>
        <a:defRPr sz="4400">
          <a:solidFill>
            <a:srgbClr val="FFFF00"/>
          </a:solidFill>
          <a:latin typeface="Arial" charset="0"/>
          <a:ea typeface="Arial" pitchFamily="-112" charset="0"/>
          <a:cs typeface="Arial" charset="0"/>
        </a:defRPr>
      </a:lvl3pPr>
      <a:lvl4pPr algn="ctr" rtl="0" eaLnBrk="0" fontAlgn="base" hangingPunct="0">
        <a:spcBef>
          <a:spcPct val="0"/>
        </a:spcBef>
        <a:spcAft>
          <a:spcPct val="0"/>
        </a:spcAft>
        <a:defRPr sz="4400">
          <a:solidFill>
            <a:srgbClr val="FFFF00"/>
          </a:solidFill>
          <a:latin typeface="Arial" charset="0"/>
          <a:ea typeface="Arial" pitchFamily="-112" charset="0"/>
          <a:cs typeface="Arial" charset="0"/>
        </a:defRPr>
      </a:lvl4pPr>
      <a:lvl5pPr algn="ctr" rtl="0" eaLnBrk="0" fontAlgn="base" hangingPunct="0">
        <a:spcBef>
          <a:spcPct val="0"/>
        </a:spcBef>
        <a:spcAft>
          <a:spcPct val="0"/>
        </a:spcAft>
        <a:defRPr sz="4400">
          <a:solidFill>
            <a:srgbClr val="FFFF00"/>
          </a:solidFill>
          <a:latin typeface="Arial" charset="0"/>
          <a:ea typeface="Arial" pitchFamily="-112" charset="0"/>
          <a:cs typeface="Arial" charset="0"/>
        </a:defRPr>
      </a:lvl5pPr>
      <a:lvl6pPr marL="457200" algn="ctr" rtl="0" fontAlgn="base">
        <a:spcBef>
          <a:spcPct val="0"/>
        </a:spcBef>
        <a:spcAft>
          <a:spcPct val="0"/>
        </a:spcAft>
        <a:defRPr sz="4400">
          <a:solidFill>
            <a:srgbClr val="FFFF00"/>
          </a:solidFill>
          <a:latin typeface="Arial" charset="0"/>
          <a:cs typeface="Arial" charset="0"/>
        </a:defRPr>
      </a:lvl6pPr>
      <a:lvl7pPr marL="914400" algn="ctr" rtl="0" fontAlgn="base">
        <a:spcBef>
          <a:spcPct val="0"/>
        </a:spcBef>
        <a:spcAft>
          <a:spcPct val="0"/>
        </a:spcAft>
        <a:defRPr sz="4400">
          <a:solidFill>
            <a:srgbClr val="FFFF00"/>
          </a:solidFill>
          <a:latin typeface="Arial" charset="0"/>
          <a:cs typeface="Arial" charset="0"/>
        </a:defRPr>
      </a:lvl7pPr>
      <a:lvl8pPr marL="1371600" algn="ctr" rtl="0" fontAlgn="base">
        <a:spcBef>
          <a:spcPct val="0"/>
        </a:spcBef>
        <a:spcAft>
          <a:spcPct val="0"/>
        </a:spcAft>
        <a:defRPr sz="4400">
          <a:solidFill>
            <a:srgbClr val="FFFF00"/>
          </a:solidFill>
          <a:latin typeface="Arial" charset="0"/>
          <a:cs typeface="Arial" charset="0"/>
        </a:defRPr>
      </a:lvl8pPr>
      <a:lvl9pPr marL="1828800" algn="ctr" rtl="0" fontAlgn="base">
        <a:spcBef>
          <a:spcPct val="0"/>
        </a:spcBef>
        <a:spcAft>
          <a:spcPct val="0"/>
        </a:spcAft>
        <a:defRPr sz="4400">
          <a:solidFill>
            <a:srgbClr val="FFFF00"/>
          </a:solidFill>
          <a:latin typeface="Arial" charset="0"/>
          <a:cs typeface="Arial" charset="0"/>
        </a:defRPr>
      </a:lvl9pPr>
    </p:titleStyle>
    <p:bodyStyle>
      <a:lvl1pPr marL="342900" indent="-342900" algn="l" rtl="0" eaLnBrk="0" fontAlgn="base" hangingPunct="0">
        <a:spcBef>
          <a:spcPct val="20000"/>
        </a:spcBef>
        <a:spcAft>
          <a:spcPct val="0"/>
        </a:spcAft>
        <a:buClr>
          <a:srgbClr val="FFFFFF"/>
        </a:buClr>
        <a:buFont typeface="Wingdings" pitchFamily="2" charset="2"/>
        <a:buChar char="Ø"/>
        <a:defRPr sz="3200">
          <a:solidFill>
            <a:srgbClr val="FFFFFF"/>
          </a:solidFill>
          <a:effectLst>
            <a:outerShdw blurRad="38100" dist="38100" dir="2700000" algn="tl">
              <a:srgbClr val="000000"/>
            </a:outerShdw>
          </a:effectLst>
          <a:latin typeface="+mn-lt"/>
          <a:ea typeface="Arial" pitchFamily="-112" charset="0"/>
          <a:cs typeface="+mn-cs"/>
        </a:defRPr>
      </a:lvl1pPr>
      <a:lvl2pPr marL="742950" indent="-285750" algn="l" rtl="0" eaLnBrk="0" fontAlgn="base" hangingPunct="0">
        <a:spcBef>
          <a:spcPct val="20000"/>
        </a:spcBef>
        <a:spcAft>
          <a:spcPct val="0"/>
        </a:spcAft>
        <a:buClr>
          <a:srgbClr val="FFFFFF"/>
        </a:buClr>
        <a:buChar char="•"/>
        <a:defRPr sz="2800">
          <a:solidFill>
            <a:srgbClr val="FFFFFF"/>
          </a:solidFill>
          <a:effectLst>
            <a:outerShdw blurRad="38100" dist="38100" dir="2700000" algn="tl">
              <a:srgbClr val="000000"/>
            </a:outerShdw>
          </a:effectLst>
          <a:latin typeface="+mn-lt"/>
          <a:ea typeface="Arial" pitchFamily="-112" charset="0"/>
          <a:cs typeface="+mn-cs"/>
        </a:defRPr>
      </a:lvl2pPr>
      <a:lvl3pPr marL="1143000" indent="-228600" algn="l" rtl="0" eaLnBrk="0" fontAlgn="base" hangingPunct="0">
        <a:spcBef>
          <a:spcPct val="20000"/>
        </a:spcBef>
        <a:spcAft>
          <a:spcPct val="0"/>
        </a:spcAft>
        <a:buClr>
          <a:srgbClr val="FFFFFF"/>
        </a:buClr>
        <a:buChar char="o"/>
        <a:defRPr sz="2400">
          <a:solidFill>
            <a:srgbClr val="FFFFFF"/>
          </a:solidFill>
          <a:effectLst>
            <a:outerShdw blurRad="38100" dist="38100" dir="2700000" algn="tl">
              <a:srgbClr val="000000"/>
            </a:outerShdw>
          </a:effectLst>
          <a:latin typeface="+mn-lt"/>
          <a:ea typeface="Arial" pitchFamily="-112" charset="0"/>
          <a:cs typeface="+mn-cs"/>
        </a:defRPr>
      </a:lvl3pPr>
      <a:lvl4pPr marL="1600200" indent="-228600" algn="l" rtl="0" eaLnBrk="0" fontAlgn="base" hangingPunct="0">
        <a:spcBef>
          <a:spcPct val="20000"/>
        </a:spcBef>
        <a:spcAft>
          <a:spcPct val="0"/>
        </a:spcAft>
        <a:buClr>
          <a:srgbClr val="FFFFFF"/>
        </a:buClr>
        <a:buFont typeface="Wingdings" pitchFamily="2" charset="2"/>
        <a:buChar char="§"/>
        <a:defRPr sz="2000">
          <a:solidFill>
            <a:srgbClr val="FFFFFF"/>
          </a:solidFill>
          <a:effectLst>
            <a:outerShdw blurRad="38100" dist="38100" dir="2700000" algn="tl">
              <a:srgbClr val="000000"/>
            </a:outerShdw>
          </a:effectLst>
          <a:latin typeface="+mn-lt"/>
          <a:ea typeface="Arial" pitchFamily="-112" charset="0"/>
          <a:cs typeface="+mn-cs"/>
        </a:defRPr>
      </a:lvl4pPr>
      <a:lvl5pPr marL="2057400" indent="-228600" algn="l" rtl="0" eaLnBrk="0" fontAlgn="base" hangingPunct="0">
        <a:spcBef>
          <a:spcPct val="20000"/>
        </a:spcBef>
        <a:spcAft>
          <a:spcPct val="0"/>
        </a:spcAft>
        <a:buClr>
          <a:srgbClr val="FFFFFF"/>
        </a:buClr>
        <a:buFont typeface="Wingdings" pitchFamily="2" charset="2"/>
        <a:buChar char="v"/>
        <a:defRPr sz="2000">
          <a:solidFill>
            <a:srgbClr val="FFFFFF"/>
          </a:solidFill>
          <a:effectLst>
            <a:outerShdw blurRad="38100" dist="38100" dir="2700000" algn="tl">
              <a:srgbClr val="000000"/>
            </a:outerShdw>
          </a:effectLst>
          <a:latin typeface="+mn-lt"/>
          <a:ea typeface="Arial" pitchFamily="-112" charset="0"/>
          <a:cs typeface="+mn-cs"/>
        </a:defRPr>
      </a:lvl5pPr>
      <a:lvl6pPr marL="2514600" indent="-228600" algn="l" rtl="0" fontAlgn="base">
        <a:spcBef>
          <a:spcPct val="20000"/>
        </a:spcBef>
        <a:spcAft>
          <a:spcPct val="0"/>
        </a:spcAft>
        <a:buClr>
          <a:srgbClr val="FFFFFF"/>
        </a:buClr>
        <a:buFont typeface="Wingdings" pitchFamily="2" charset="2"/>
        <a:buChar char="v"/>
        <a:defRPr sz="2000">
          <a:solidFill>
            <a:srgbClr val="FFFFFF"/>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rgbClr val="FFFFFF"/>
        </a:buClr>
        <a:buFont typeface="Wingdings" pitchFamily="2" charset="2"/>
        <a:buChar char="v"/>
        <a:defRPr sz="2000">
          <a:solidFill>
            <a:srgbClr val="FFFFFF"/>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rgbClr val="FFFFFF"/>
        </a:buClr>
        <a:buFont typeface="Wingdings" pitchFamily="2" charset="2"/>
        <a:buChar char="v"/>
        <a:defRPr sz="2000">
          <a:solidFill>
            <a:srgbClr val="FFFFFF"/>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rgbClr val="FFFFFF"/>
        </a:buClr>
        <a:buFont typeface="Wingdings" pitchFamily="2" charset="2"/>
        <a:buChar char="v"/>
        <a:defRPr sz="2000">
          <a:solidFill>
            <a:srgbClr val="FFFFFF"/>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484356" name="Rectangle 4"/>
          <p:cNvSpPr>
            <a:spLocks noGrp="1" noChangeArrowheads="1"/>
          </p:cNvSpPr>
          <p:nvPr>
            <p:ph type="title"/>
          </p:nvPr>
        </p:nvSpPr>
        <p:spPr bwMode="auto">
          <a:xfrm>
            <a:off x="0" y="0"/>
            <a:ext cx="12192000" cy="11430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lvl="0"/>
            <a:r>
              <a:rPr lang="en-US"/>
              <a:t>Click to edit Master title style</a:t>
            </a:r>
            <a:endParaRPr lang="en-US" dirty="0"/>
          </a:p>
        </p:txBody>
      </p:sp>
      <p:sp>
        <p:nvSpPr>
          <p:cNvPr id="1027" name="Rectangle 5"/>
          <p:cNvSpPr>
            <a:spLocks noGrp="1" noChangeArrowheads="1"/>
          </p:cNvSpPr>
          <p:nvPr>
            <p:ph type="body" idx="1"/>
          </p:nvPr>
        </p:nvSpPr>
        <p:spPr bwMode="auto">
          <a:xfrm>
            <a:off x="203200" y="1600200"/>
            <a:ext cx="11785600" cy="4191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4365" name="Rectangle 13"/>
          <p:cNvSpPr>
            <a:spLocks noGrp="1" noChangeArrowheads="1"/>
          </p:cNvSpPr>
          <p:nvPr>
            <p:ph type="sldNum" sz="quarter" idx="4"/>
          </p:nvPr>
        </p:nvSpPr>
        <p:spPr bwMode="auto">
          <a:xfrm>
            <a:off x="9440333" y="6232525"/>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effectLst>
                  <a:outerShdw blurRad="38100" dist="38100" dir="2700000" algn="tl">
                    <a:srgbClr val="000000"/>
                  </a:outerShdw>
                </a:effectLst>
                <a:cs typeface="+mn-cs"/>
              </a:defRPr>
            </a:lvl1pPr>
          </a:lstStyle>
          <a:p>
            <a:pPr>
              <a:defRPr/>
            </a:pPr>
            <a:fld id="{38C36588-A492-4A5F-B71E-55F68003EA3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fade/>
  </p:transition>
  <p:hf hdr="0" ftr="0" dt="0"/>
  <p:txStyles>
    <p:titleStyle>
      <a:lvl1pPr algn="ctr" rtl="0" eaLnBrk="1" fontAlgn="base" hangingPunct="1">
        <a:spcBef>
          <a:spcPct val="0"/>
        </a:spcBef>
        <a:spcAft>
          <a:spcPct val="0"/>
        </a:spcAft>
        <a:defRPr sz="4400" b="1">
          <a:solidFill>
            <a:srgbClr val="FFFF00"/>
          </a:solidFill>
          <a:latin typeface="+mj-lt"/>
          <a:ea typeface="+mj-ea"/>
          <a:cs typeface="+mj-cs"/>
        </a:defRPr>
      </a:lvl1pPr>
      <a:lvl2pPr algn="ctr" rtl="0" eaLnBrk="1" fontAlgn="base" hangingPunct="1">
        <a:spcBef>
          <a:spcPct val="0"/>
        </a:spcBef>
        <a:spcAft>
          <a:spcPct val="0"/>
        </a:spcAft>
        <a:defRPr sz="4400" b="1">
          <a:solidFill>
            <a:srgbClr val="FFFF00"/>
          </a:solidFill>
          <a:latin typeface="Arial" charset="0"/>
        </a:defRPr>
      </a:lvl2pPr>
      <a:lvl3pPr algn="ctr" rtl="0" eaLnBrk="1" fontAlgn="base" hangingPunct="1">
        <a:spcBef>
          <a:spcPct val="0"/>
        </a:spcBef>
        <a:spcAft>
          <a:spcPct val="0"/>
        </a:spcAft>
        <a:defRPr sz="4400" b="1">
          <a:solidFill>
            <a:srgbClr val="FFFF00"/>
          </a:solidFill>
          <a:latin typeface="Arial" charset="0"/>
        </a:defRPr>
      </a:lvl3pPr>
      <a:lvl4pPr algn="ctr" rtl="0" eaLnBrk="1" fontAlgn="base" hangingPunct="1">
        <a:spcBef>
          <a:spcPct val="0"/>
        </a:spcBef>
        <a:spcAft>
          <a:spcPct val="0"/>
        </a:spcAft>
        <a:defRPr sz="4400" b="1">
          <a:solidFill>
            <a:srgbClr val="FFFF00"/>
          </a:solidFill>
          <a:latin typeface="Arial" charset="0"/>
        </a:defRPr>
      </a:lvl4pPr>
      <a:lvl5pPr algn="ctr" rtl="0" eaLnBrk="1" fontAlgn="base" hangingPunct="1">
        <a:spcBef>
          <a:spcPct val="0"/>
        </a:spcBef>
        <a:spcAft>
          <a:spcPct val="0"/>
        </a:spcAft>
        <a:defRPr sz="4400" b="1">
          <a:solidFill>
            <a:srgbClr val="FFFF00"/>
          </a:solidFill>
          <a:latin typeface="Arial" charset="0"/>
        </a:defRPr>
      </a:lvl5pPr>
      <a:lvl6pPr marL="457200" algn="l" rtl="0" eaLnBrk="1" fontAlgn="base" hangingPunct="1">
        <a:spcBef>
          <a:spcPct val="0"/>
        </a:spcBef>
        <a:spcAft>
          <a:spcPct val="0"/>
        </a:spcAft>
        <a:defRPr sz="4400" b="1">
          <a:solidFill>
            <a:srgbClr val="FFFF00"/>
          </a:solidFill>
          <a:latin typeface="Arial" charset="0"/>
        </a:defRPr>
      </a:lvl6pPr>
      <a:lvl7pPr marL="914400" algn="l" rtl="0" eaLnBrk="1" fontAlgn="base" hangingPunct="1">
        <a:spcBef>
          <a:spcPct val="0"/>
        </a:spcBef>
        <a:spcAft>
          <a:spcPct val="0"/>
        </a:spcAft>
        <a:defRPr sz="4400" b="1">
          <a:solidFill>
            <a:srgbClr val="FFFF00"/>
          </a:solidFill>
          <a:latin typeface="Arial" charset="0"/>
        </a:defRPr>
      </a:lvl7pPr>
      <a:lvl8pPr marL="1371600" algn="l" rtl="0" eaLnBrk="1" fontAlgn="base" hangingPunct="1">
        <a:spcBef>
          <a:spcPct val="0"/>
        </a:spcBef>
        <a:spcAft>
          <a:spcPct val="0"/>
        </a:spcAft>
        <a:defRPr sz="4400" b="1">
          <a:solidFill>
            <a:srgbClr val="FFFF00"/>
          </a:solidFill>
          <a:latin typeface="Arial" charset="0"/>
        </a:defRPr>
      </a:lvl8pPr>
      <a:lvl9pPr marL="1828800" algn="l" rtl="0" eaLnBrk="1" fontAlgn="base" hangingPunct="1">
        <a:spcBef>
          <a:spcPct val="0"/>
        </a:spcBef>
        <a:spcAft>
          <a:spcPct val="0"/>
        </a:spcAft>
        <a:defRPr sz="4400" b="1">
          <a:solidFill>
            <a:srgbClr val="FFFF00"/>
          </a:solidFill>
          <a:latin typeface="Arial" charset="0"/>
        </a:defRPr>
      </a:lvl9pPr>
    </p:titleStyle>
    <p:bodyStyle>
      <a:lvl1pPr marL="342900" indent="-342900" algn="l" rtl="0" eaLnBrk="1" fontAlgn="base" hangingPunct="1">
        <a:spcBef>
          <a:spcPct val="20000"/>
        </a:spcBef>
        <a:spcAft>
          <a:spcPct val="0"/>
        </a:spcAft>
        <a:buClr>
          <a:srgbClr val="FFFF00"/>
        </a:buClr>
        <a:buFont typeface="Wingdings" pitchFamily="2" charset="2"/>
        <a:buChar char="Ø"/>
        <a:defRPr sz="2800" b="1">
          <a:solidFill>
            <a:srgbClr val="FFFFFF"/>
          </a:solidFill>
          <a:latin typeface="+mn-lt"/>
          <a:ea typeface="+mn-ea"/>
          <a:cs typeface="+mn-cs"/>
        </a:defRPr>
      </a:lvl1pPr>
      <a:lvl2pPr marL="742950" indent="-285750" algn="l" rtl="0" eaLnBrk="1" fontAlgn="base" hangingPunct="1">
        <a:spcBef>
          <a:spcPct val="20000"/>
        </a:spcBef>
        <a:spcAft>
          <a:spcPct val="0"/>
        </a:spcAft>
        <a:buClr>
          <a:srgbClr val="FFFF00"/>
        </a:buClr>
        <a:buChar char="•"/>
        <a:defRPr sz="2400" b="1">
          <a:solidFill>
            <a:srgbClr val="FFFFFF"/>
          </a:solidFill>
          <a:latin typeface="+mn-lt"/>
        </a:defRPr>
      </a:lvl2pPr>
      <a:lvl3pPr marL="1143000" indent="-228600" algn="l" rtl="0" eaLnBrk="1" fontAlgn="base" hangingPunct="1">
        <a:spcBef>
          <a:spcPct val="20000"/>
        </a:spcBef>
        <a:spcAft>
          <a:spcPct val="0"/>
        </a:spcAft>
        <a:buClr>
          <a:srgbClr val="FFFF00"/>
        </a:buClr>
        <a:buChar char="o"/>
        <a:defRPr sz="2400" b="1">
          <a:solidFill>
            <a:srgbClr val="FFFFFF"/>
          </a:solidFill>
          <a:latin typeface="+mn-lt"/>
        </a:defRPr>
      </a:lvl3pPr>
      <a:lvl4pPr marL="1600200" indent="-228600" algn="l" rtl="0" eaLnBrk="1" fontAlgn="base" hangingPunct="1">
        <a:spcBef>
          <a:spcPct val="20000"/>
        </a:spcBef>
        <a:spcAft>
          <a:spcPct val="0"/>
        </a:spcAft>
        <a:buClr>
          <a:srgbClr val="FFFF00"/>
        </a:buClr>
        <a:buFont typeface="Wingdings" pitchFamily="2" charset="2"/>
        <a:buChar char="§"/>
        <a:defRPr sz="2400" b="1">
          <a:solidFill>
            <a:srgbClr val="FFFFFF"/>
          </a:solidFill>
          <a:latin typeface="+mn-lt"/>
        </a:defRPr>
      </a:lvl4pPr>
      <a:lvl5pPr marL="2057400" indent="-228600" algn="l" rtl="0" eaLnBrk="1" fontAlgn="base" hangingPunct="1">
        <a:spcBef>
          <a:spcPct val="20000"/>
        </a:spcBef>
        <a:spcAft>
          <a:spcPct val="0"/>
        </a:spcAft>
        <a:buClr>
          <a:srgbClr val="FFFF00"/>
        </a:buClr>
        <a:buFont typeface="Wingdings" pitchFamily="2" charset="2"/>
        <a:buChar char="v"/>
        <a:defRPr sz="2400" b="1">
          <a:solidFill>
            <a:srgbClr val="FFFFFF"/>
          </a:solidFill>
          <a:latin typeface="+mn-lt"/>
        </a:defRPr>
      </a:lvl5pPr>
      <a:lvl6pPr marL="2514600" indent="-228600" algn="l" rtl="0" eaLnBrk="1" fontAlgn="base" hangingPunct="1">
        <a:spcBef>
          <a:spcPct val="20000"/>
        </a:spcBef>
        <a:spcAft>
          <a:spcPct val="0"/>
        </a:spcAft>
        <a:buClr>
          <a:srgbClr val="FFFFFF"/>
        </a:buClr>
        <a:buFont typeface="Wingdings" pitchFamily="2" charset="2"/>
        <a:buChar char="v"/>
        <a:defRPr sz="2000" b="1">
          <a:solidFill>
            <a:srgbClr val="FFFFFF"/>
          </a:solidFill>
          <a:latin typeface="+mn-lt"/>
        </a:defRPr>
      </a:lvl6pPr>
      <a:lvl7pPr marL="2971800" indent="-228600" algn="l" rtl="0" eaLnBrk="1" fontAlgn="base" hangingPunct="1">
        <a:spcBef>
          <a:spcPct val="20000"/>
        </a:spcBef>
        <a:spcAft>
          <a:spcPct val="0"/>
        </a:spcAft>
        <a:buClr>
          <a:srgbClr val="FFFFFF"/>
        </a:buClr>
        <a:buFont typeface="Wingdings" pitchFamily="2" charset="2"/>
        <a:buChar char="v"/>
        <a:defRPr sz="2000" b="1">
          <a:solidFill>
            <a:srgbClr val="FFFFFF"/>
          </a:solidFill>
          <a:latin typeface="+mn-lt"/>
        </a:defRPr>
      </a:lvl7pPr>
      <a:lvl8pPr marL="3429000" indent="-228600" algn="l" rtl="0" eaLnBrk="1" fontAlgn="base" hangingPunct="1">
        <a:spcBef>
          <a:spcPct val="20000"/>
        </a:spcBef>
        <a:spcAft>
          <a:spcPct val="0"/>
        </a:spcAft>
        <a:buClr>
          <a:srgbClr val="FFFFFF"/>
        </a:buClr>
        <a:buFont typeface="Wingdings" pitchFamily="2" charset="2"/>
        <a:buChar char="v"/>
        <a:defRPr sz="2000" b="1">
          <a:solidFill>
            <a:srgbClr val="FFFFFF"/>
          </a:solidFill>
          <a:latin typeface="+mn-lt"/>
        </a:defRPr>
      </a:lvl8pPr>
      <a:lvl9pPr marL="3886200" indent="-228600" algn="l" rtl="0" eaLnBrk="1" fontAlgn="base" hangingPunct="1">
        <a:spcBef>
          <a:spcPct val="20000"/>
        </a:spcBef>
        <a:spcAft>
          <a:spcPct val="0"/>
        </a:spcAft>
        <a:buClr>
          <a:srgbClr val="FFFFFF"/>
        </a:buClr>
        <a:buFont typeface="Wingdings" pitchFamily="2" charset="2"/>
        <a:buChar char="v"/>
        <a:defRPr sz="2000" b="1">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802763" y="216444"/>
            <a:ext cx="9005903" cy="1469547"/>
          </a:xfrm>
          <a:prstGeom prst="rect">
            <a:avLst/>
          </a:prstGeom>
          <a:no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dirty="0"/>
          </a:p>
        </p:txBody>
      </p:sp>
      <p:sp>
        <p:nvSpPr>
          <p:cNvPr id="3" name="Subtitle 2"/>
          <p:cNvSpPr>
            <a:spLocks noGrp="1"/>
          </p:cNvSpPr>
          <p:nvPr>
            <p:ph type="subTitle" idx="1"/>
          </p:nvPr>
        </p:nvSpPr>
        <p:spPr>
          <a:xfrm>
            <a:off x="412423" y="1521866"/>
            <a:ext cx="11430000" cy="2173015"/>
          </a:xfrm>
        </p:spPr>
        <p:txBody>
          <a:bodyPr>
            <a:noAutofit/>
          </a:bodyPr>
          <a:lstStyle/>
          <a:p>
            <a:r>
              <a:rPr lang="en-US" sz="4000" dirty="0"/>
              <a:t>Gas for Vitreomacular Traction RCT </a:t>
            </a:r>
            <a:endParaRPr lang="en-US" sz="4000" dirty="0" smtClean="0"/>
          </a:p>
          <a:p>
            <a:r>
              <a:rPr lang="en-US" sz="4000" dirty="0" smtClean="0"/>
              <a:t>(</a:t>
            </a:r>
            <a:r>
              <a:rPr lang="en-US" sz="4000" dirty="0"/>
              <a:t>Protocol AG)</a:t>
            </a:r>
          </a:p>
          <a:p>
            <a:r>
              <a:rPr lang="en-US" sz="4000" dirty="0" smtClean="0"/>
              <a:t>Gas </a:t>
            </a:r>
            <a:r>
              <a:rPr lang="en-US" sz="4000" dirty="0"/>
              <a:t>for Macular Hole Single-Arm Study (Protocol AH)</a:t>
            </a:r>
          </a:p>
          <a:p>
            <a:pPr>
              <a:spcBef>
                <a:spcPts val="600"/>
              </a:spcBef>
              <a:spcAft>
                <a:spcPts val="600"/>
              </a:spcAft>
            </a:pPr>
            <a:r>
              <a:rPr lang="en-US" b="1" dirty="0"/>
              <a:t>Protocol AG Chair: Clement Chan, </a:t>
            </a:r>
            <a:r>
              <a:rPr lang="en-US" b="1" dirty="0" smtClean="0"/>
              <a:t>MD</a:t>
            </a:r>
          </a:p>
          <a:p>
            <a:pPr>
              <a:spcBef>
                <a:spcPts val="600"/>
              </a:spcBef>
              <a:spcAft>
                <a:spcPts val="600"/>
              </a:spcAft>
            </a:pPr>
            <a:r>
              <a:rPr lang="en-US" dirty="0" smtClean="0"/>
              <a:t>Protocol AH Chair: Calvin Mein, MD</a:t>
            </a:r>
            <a:endParaRPr lang="en-US" b="1" dirty="0"/>
          </a:p>
          <a:p>
            <a:pPr>
              <a:spcBef>
                <a:spcPts val="600"/>
              </a:spcBef>
              <a:spcAft>
                <a:spcPts val="600"/>
              </a:spcAft>
            </a:pPr>
            <a:endParaRPr lang="en-US" sz="3200" b="1" dirty="0"/>
          </a:p>
          <a:p>
            <a:pPr>
              <a:spcBef>
                <a:spcPts val="600"/>
              </a:spcBef>
              <a:spcAft>
                <a:spcPts val="600"/>
              </a:spcAft>
            </a:pPr>
            <a:endParaRPr lang="en-US" sz="3200" b="1" dirty="0"/>
          </a:p>
        </p:txBody>
      </p:sp>
      <p:pic>
        <p:nvPicPr>
          <p:cNvPr id="5" name="Picture 3" descr="H:\Logos\NEI-Logo-Transparent-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716" y="5940881"/>
            <a:ext cx="2848555" cy="670731"/>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descr="DHHS-Logo-White-lar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2763" y="5271293"/>
            <a:ext cx="3719499" cy="7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2698423" y="6044850"/>
            <a:ext cx="9144000" cy="376086"/>
          </a:xfrm>
        </p:spPr>
        <p:txBody>
          <a:bodyPr>
            <a:normAutofit fontScale="90000"/>
          </a:bodyPr>
          <a:lstStyle/>
          <a:p>
            <a:pPr algn="r"/>
            <a:r>
              <a:rPr lang="en-US" sz="4800" dirty="0">
                <a:solidFill>
                  <a:srgbClr val="FFFFFF"/>
                </a:solidFill>
              </a:rPr>
              <a:t>DRCR.net</a:t>
            </a:r>
            <a:endParaRPr lang="en-US" sz="6000" dirty="0">
              <a:solidFill>
                <a:srgbClr val="FFFFFF"/>
              </a:solidFill>
            </a:endParaRPr>
          </a:p>
        </p:txBody>
      </p:sp>
      <p:pic>
        <p:nvPicPr>
          <p:cNvPr id="12" name="Picture 5" descr="Untitled art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9050" y="129348"/>
            <a:ext cx="2286000" cy="1480443"/>
          </a:xfrm>
          <a:prstGeom prst="rect">
            <a:avLst/>
          </a:prstGeom>
        </p:spPr>
      </p:pic>
      <p:cxnSp>
        <p:nvCxnSpPr>
          <p:cNvPr id="10" name="Straight Connector 3"/>
          <p:cNvCxnSpPr>
            <a:cxnSpLocks noChangeShapeType="1"/>
          </p:cNvCxnSpPr>
          <p:nvPr/>
        </p:nvCxnSpPr>
        <p:spPr bwMode="auto">
          <a:xfrm>
            <a:off x="382686" y="5331757"/>
            <a:ext cx="11331187" cy="13493"/>
          </a:xfrm>
          <a:prstGeom prst="line">
            <a:avLst/>
          </a:prstGeom>
          <a:noFill/>
          <a:ln w="12700" algn="ctr">
            <a:solidFill>
              <a:schemeClr val="tx1"/>
            </a:solidFill>
            <a:round/>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328727687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0"/>
          </a:xfrm>
        </p:spPr>
        <p:txBody>
          <a:bodyPr/>
          <a:lstStyle/>
          <a:p>
            <a:r>
              <a:rPr lang="en-US" sz="4400" dirty="0"/>
              <a:t>Protocol AG</a:t>
            </a:r>
            <a:r>
              <a:rPr lang="en-US" dirty="0"/>
              <a:t/>
            </a:r>
            <a:br>
              <a:rPr lang="en-US" dirty="0"/>
            </a:br>
            <a:r>
              <a:rPr lang="en-US" dirty="0"/>
              <a:t/>
            </a:r>
            <a:br>
              <a:rPr lang="en-US" dirty="0"/>
            </a:br>
            <a:r>
              <a:rPr lang="en-US" dirty="0">
                <a:solidFill>
                  <a:schemeClr val="tx1"/>
                </a:solidFill>
              </a:rPr>
              <a:t>Randomized Clinical Trial Assessing the Effects of Pneumatic Vitreolysis on Vitreomacular Traction</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2</a:t>
            </a:fld>
            <a:endParaRPr lang="en-US" dirty="0"/>
          </a:p>
        </p:txBody>
      </p:sp>
      <p:cxnSp>
        <p:nvCxnSpPr>
          <p:cNvPr id="5" name="Straight Connector 4"/>
          <p:cNvCxnSpPr/>
          <p:nvPr/>
        </p:nvCxnSpPr>
        <p:spPr bwMode="auto">
          <a:xfrm>
            <a:off x="1600200" y="2743200"/>
            <a:ext cx="9144000" cy="0"/>
          </a:xfrm>
          <a:prstGeom prst="line">
            <a:avLst/>
          </a:prstGeom>
          <a:solidFill>
            <a:schemeClr val="accent1"/>
          </a:solidFill>
          <a:ln w="38100" cap="flat" cmpd="sng" algn="ctr">
            <a:solidFill>
              <a:schemeClr val="accent3"/>
            </a:solidFill>
            <a:prstDash val="solid"/>
            <a:round/>
            <a:headEnd type="none" w="med" len="med"/>
            <a:tailEnd type="none" w="med" len="med"/>
          </a:ln>
          <a:effectLst/>
        </p:spPr>
      </p:cxnSp>
      <p:cxnSp>
        <p:nvCxnSpPr>
          <p:cNvPr id="6" name="Straight Connector 5"/>
          <p:cNvCxnSpPr/>
          <p:nvPr/>
        </p:nvCxnSpPr>
        <p:spPr bwMode="auto">
          <a:xfrm>
            <a:off x="1600200" y="2895600"/>
            <a:ext cx="9144000" cy="0"/>
          </a:xfrm>
          <a:prstGeom prst="line">
            <a:avLst/>
          </a:prstGeom>
          <a:solidFill>
            <a:schemeClr val="accent1"/>
          </a:solidFill>
          <a:ln w="158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70006759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0"/>
            <a:ext cx="12192000" cy="1600200"/>
          </a:xfrm>
        </p:spPr>
        <p:txBody>
          <a:bodyPr/>
          <a:lstStyle/>
          <a:p>
            <a:r>
              <a:rPr lang="en-US" b="1" dirty="0">
                <a:solidFill>
                  <a:srgbClr val="FFFF00"/>
                </a:solidFill>
                <a:latin typeface="Arial" pitchFamily="34" charset="0"/>
                <a:cs typeface="Arial" pitchFamily="34" charset="0"/>
              </a:rPr>
              <a:t>Background</a:t>
            </a:r>
          </a:p>
        </p:txBody>
      </p:sp>
      <p:sp>
        <p:nvSpPr>
          <p:cNvPr id="3" name="TextBox 4"/>
          <p:cNvSpPr txBox="1">
            <a:spLocks noChangeArrowheads="1"/>
          </p:cNvSpPr>
          <p:nvPr/>
        </p:nvSpPr>
        <p:spPr bwMode="auto">
          <a:xfrm>
            <a:off x="11658600" y="6324600"/>
            <a:ext cx="609600" cy="369332"/>
          </a:xfrm>
          <a:prstGeom prst="rect">
            <a:avLst/>
          </a:prstGeom>
          <a:noFill/>
          <a:ln w="9525">
            <a:noFill/>
            <a:miter lim="800000"/>
            <a:headEnd/>
            <a:tailEnd/>
          </a:ln>
        </p:spPr>
        <p:txBody>
          <a:bodyPr>
            <a:spAutoFit/>
          </a:bodyPr>
          <a:lstStyle/>
          <a:p>
            <a:fld id="{D19F60EA-B1F4-41A4-AA90-B18E13C0A392}" type="slidenum">
              <a:rPr lang="en-US"/>
              <a:pPr/>
              <a:t>3</a:t>
            </a:fld>
            <a:endParaRPr lang="en-US" dirty="0"/>
          </a:p>
        </p:txBody>
      </p:sp>
      <p:sp>
        <p:nvSpPr>
          <p:cNvPr id="5" name="TextBox 4"/>
          <p:cNvSpPr txBox="1"/>
          <p:nvPr/>
        </p:nvSpPr>
        <p:spPr>
          <a:xfrm>
            <a:off x="228600" y="1295400"/>
            <a:ext cx="11811000" cy="5447645"/>
          </a:xfrm>
          <a:prstGeom prst="rect">
            <a:avLst/>
          </a:prstGeom>
          <a:noFill/>
        </p:spPr>
        <p:txBody>
          <a:bodyPr wrap="square" rtlCol="0">
            <a:spAutoFit/>
          </a:bodyPr>
          <a:lstStyle/>
          <a:p>
            <a:pPr marL="457200" indent="-457200" defTabSz="257175">
              <a:spcAft>
                <a:spcPts val="800"/>
              </a:spcAft>
              <a:buClr>
                <a:schemeClr val="accent3"/>
              </a:buClr>
              <a:buFont typeface="Wingdings" panose="05000000000000000000" pitchFamily="2" charset="2"/>
              <a:buChar char="Ø"/>
            </a:pPr>
            <a:r>
              <a:rPr lang="en-US" sz="2800" b="1" dirty="0"/>
              <a:t>Treatment options for VMT include </a:t>
            </a:r>
            <a:r>
              <a:rPr lang="en-US" sz="2800" b="1" dirty="0">
                <a:solidFill>
                  <a:srgbClr val="FFFF00"/>
                </a:solidFill>
              </a:rPr>
              <a:t>observation</a:t>
            </a:r>
            <a:r>
              <a:rPr lang="en-US" sz="2800" b="1" dirty="0"/>
              <a:t>, intraocular injection of </a:t>
            </a:r>
            <a:r>
              <a:rPr lang="en-US" sz="2800" b="1" dirty="0" err="1">
                <a:solidFill>
                  <a:srgbClr val="FFFF00"/>
                </a:solidFill>
              </a:rPr>
              <a:t>ocriplasmin</a:t>
            </a:r>
            <a:r>
              <a:rPr lang="en-US" sz="2800" b="1" dirty="0">
                <a:solidFill>
                  <a:srgbClr val="FFFF00"/>
                </a:solidFill>
              </a:rPr>
              <a:t>,</a:t>
            </a:r>
            <a:r>
              <a:rPr lang="en-US" sz="2800" b="1" dirty="0"/>
              <a:t> and </a:t>
            </a:r>
            <a:r>
              <a:rPr lang="en-US" sz="2800" b="1" dirty="0">
                <a:solidFill>
                  <a:srgbClr val="FFFF00"/>
                </a:solidFill>
              </a:rPr>
              <a:t>vitrectomy.</a:t>
            </a:r>
          </a:p>
          <a:p>
            <a:pPr marL="914400" lvl="1" indent="-457200" defTabSz="257175">
              <a:spcAft>
                <a:spcPts val="800"/>
              </a:spcAft>
              <a:buClr>
                <a:schemeClr val="accent3"/>
              </a:buClr>
              <a:buFont typeface="Arial" panose="020B0604020202020204" pitchFamily="34" charset="0"/>
              <a:buChar char="•"/>
            </a:pPr>
            <a:r>
              <a:rPr lang="en-US" sz="2800" b="1" dirty="0">
                <a:solidFill>
                  <a:srgbClr val="FFFF00"/>
                </a:solidFill>
              </a:rPr>
              <a:t>Observation:</a:t>
            </a:r>
            <a:r>
              <a:rPr lang="en-US" sz="2800" b="1" dirty="0"/>
              <a:t> VMT may spontaneously resolve </a:t>
            </a:r>
          </a:p>
          <a:p>
            <a:pPr marL="1371600" lvl="2" indent="-457200" defTabSz="257175">
              <a:spcAft>
                <a:spcPts val="800"/>
              </a:spcAft>
              <a:buClr>
                <a:schemeClr val="accent3"/>
              </a:buClr>
              <a:buFont typeface="Wingdings" panose="05000000000000000000" pitchFamily="2" charset="2"/>
              <a:buChar char="§"/>
            </a:pPr>
            <a:r>
              <a:rPr lang="en-US" sz="2800" b="1" dirty="0"/>
              <a:t>Multiple reports (</a:t>
            </a:r>
            <a:r>
              <a:rPr lang="en-US" sz="2800" b="1" dirty="0">
                <a:solidFill>
                  <a:srgbClr val="FFFF00"/>
                </a:solidFill>
              </a:rPr>
              <a:t>30-40%</a:t>
            </a:r>
            <a:r>
              <a:rPr lang="en-US" sz="2800" b="1" dirty="0"/>
              <a:t> given sufficient waiting period, but unpredictable, prolonged)</a:t>
            </a:r>
          </a:p>
          <a:p>
            <a:pPr marL="914400" lvl="1" indent="-457200" defTabSz="257175">
              <a:spcAft>
                <a:spcPts val="800"/>
              </a:spcAft>
              <a:buClr>
                <a:schemeClr val="accent3"/>
              </a:buClr>
              <a:buFont typeface="Arial" panose="020B0604020202020204" pitchFamily="34" charset="0"/>
              <a:buChar char="•"/>
            </a:pPr>
            <a:r>
              <a:rPr lang="en-US" sz="2800" b="1" dirty="0">
                <a:solidFill>
                  <a:srgbClr val="FFFF00"/>
                </a:solidFill>
              </a:rPr>
              <a:t>Ocriplasmin:</a:t>
            </a:r>
            <a:r>
              <a:rPr lang="en-US" sz="2800" b="1" dirty="0"/>
              <a:t> reports of ocular complications</a:t>
            </a:r>
          </a:p>
          <a:p>
            <a:pPr marL="1371600" lvl="2" indent="-457200" defTabSz="257175">
              <a:spcAft>
                <a:spcPts val="800"/>
              </a:spcAft>
              <a:buClr>
                <a:schemeClr val="accent3"/>
              </a:buClr>
              <a:buFont typeface="Wingdings" panose="05000000000000000000" pitchFamily="2" charset="2"/>
              <a:buChar char="§"/>
            </a:pPr>
            <a:r>
              <a:rPr lang="en-US" sz="2800" b="1" dirty="0">
                <a:solidFill>
                  <a:srgbClr val="FFFF00"/>
                </a:solidFill>
              </a:rPr>
              <a:t>26 to 48% </a:t>
            </a:r>
            <a:r>
              <a:rPr lang="en-US" sz="2800" b="1" dirty="0"/>
              <a:t>success; high cost; anecdotal reports of complications (vision loss, ERG changes, photoreceptor/</a:t>
            </a:r>
            <a:r>
              <a:rPr lang="en-US" sz="2800" b="1" dirty="0" err="1"/>
              <a:t>zonule</a:t>
            </a:r>
            <a:r>
              <a:rPr lang="en-US" sz="2800" b="1" dirty="0"/>
              <a:t> dehiscence, </a:t>
            </a:r>
            <a:r>
              <a:rPr lang="en-US" sz="2800" b="1" dirty="0" err="1"/>
              <a:t>dyschromatopsia</a:t>
            </a:r>
            <a:r>
              <a:rPr lang="en-US" sz="2800" b="1" dirty="0"/>
              <a:t>)</a:t>
            </a:r>
          </a:p>
          <a:p>
            <a:pPr marL="914400" lvl="1" indent="-457200" defTabSz="257175">
              <a:spcAft>
                <a:spcPts val="800"/>
              </a:spcAft>
              <a:buClr>
                <a:schemeClr val="accent3"/>
              </a:buClr>
              <a:buFont typeface="Arial" panose="020B0604020202020204" pitchFamily="34" charset="0"/>
              <a:buChar char="•"/>
            </a:pPr>
            <a:r>
              <a:rPr lang="en-US" sz="2800" b="1" dirty="0">
                <a:solidFill>
                  <a:srgbClr val="FFFF00"/>
                </a:solidFill>
              </a:rPr>
              <a:t>Vitrectomy: </a:t>
            </a:r>
            <a:r>
              <a:rPr lang="en-US" sz="2800" b="1" dirty="0"/>
              <a:t>costly and includes usual risks of surgery </a:t>
            </a:r>
          </a:p>
          <a:p>
            <a:pPr marL="1257300" lvl="2" indent="-342900" defTabSz="257175">
              <a:spcAft>
                <a:spcPts val="800"/>
              </a:spcAft>
              <a:buClr>
                <a:schemeClr val="accent3"/>
              </a:buClr>
              <a:buFont typeface="Wingdings" panose="05000000000000000000" pitchFamily="2" charset="2"/>
              <a:buChar char="§"/>
            </a:pPr>
            <a:r>
              <a:rPr lang="en-US" sz="2800" b="1" dirty="0">
                <a:solidFill>
                  <a:srgbClr val="FFFF00"/>
                </a:solidFill>
              </a:rPr>
              <a:t>&gt;90% </a:t>
            </a:r>
            <a:r>
              <a:rPr lang="en-US" sz="2800" b="1" dirty="0"/>
              <a:t>success, invasive, high cost</a:t>
            </a:r>
          </a:p>
        </p:txBody>
      </p:sp>
    </p:spTree>
    <p:extLst>
      <p:ext uri="{BB962C8B-B14F-4D97-AF65-F5344CB8AC3E}">
        <p14:creationId xmlns:p14="http://schemas.microsoft.com/office/powerpoint/2010/main" val="236405337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0"/>
            <a:ext cx="12192000" cy="1600200"/>
          </a:xfrm>
        </p:spPr>
        <p:txBody>
          <a:bodyPr/>
          <a:lstStyle/>
          <a:p>
            <a:r>
              <a:rPr lang="en-US" b="1" dirty="0">
                <a:solidFill>
                  <a:srgbClr val="FFFF00"/>
                </a:solidFill>
                <a:latin typeface="Arial" pitchFamily="34" charset="0"/>
                <a:cs typeface="Arial" pitchFamily="34" charset="0"/>
              </a:rPr>
              <a:t>Background</a:t>
            </a:r>
          </a:p>
        </p:txBody>
      </p:sp>
      <p:sp>
        <p:nvSpPr>
          <p:cNvPr id="3" name="TextBox 4"/>
          <p:cNvSpPr txBox="1">
            <a:spLocks noChangeArrowheads="1"/>
          </p:cNvSpPr>
          <p:nvPr/>
        </p:nvSpPr>
        <p:spPr bwMode="auto">
          <a:xfrm>
            <a:off x="11658600" y="6324600"/>
            <a:ext cx="609600" cy="369332"/>
          </a:xfrm>
          <a:prstGeom prst="rect">
            <a:avLst/>
          </a:prstGeom>
          <a:noFill/>
          <a:ln w="9525">
            <a:noFill/>
            <a:miter lim="800000"/>
            <a:headEnd/>
            <a:tailEnd/>
          </a:ln>
        </p:spPr>
        <p:txBody>
          <a:bodyPr>
            <a:spAutoFit/>
          </a:bodyPr>
          <a:lstStyle/>
          <a:p>
            <a:fld id="{D19F60EA-B1F4-41A4-AA90-B18E13C0A392}" type="slidenum">
              <a:rPr lang="en-US"/>
              <a:pPr/>
              <a:t>4</a:t>
            </a:fld>
            <a:endParaRPr lang="en-US" dirty="0"/>
          </a:p>
        </p:txBody>
      </p:sp>
      <p:sp>
        <p:nvSpPr>
          <p:cNvPr id="5" name="TextBox 4"/>
          <p:cNvSpPr txBox="1"/>
          <p:nvPr/>
        </p:nvSpPr>
        <p:spPr>
          <a:xfrm>
            <a:off x="609600" y="1371600"/>
            <a:ext cx="10972800" cy="5027017"/>
          </a:xfrm>
          <a:prstGeom prst="rect">
            <a:avLst/>
          </a:prstGeom>
          <a:noFill/>
        </p:spPr>
        <p:txBody>
          <a:bodyPr wrap="square" rtlCol="0">
            <a:spAutoFit/>
          </a:bodyPr>
          <a:lstStyle/>
          <a:p>
            <a:pPr marL="457200" indent="-457200">
              <a:spcAft>
                <a:spcPts val="800"/>
              </a:spcAft>
              <a:buClr>
                <a:schemeClr val="accent3"/>
              </a:buClr>
              <a:buFont typeface="Wingdings" panose="05000000000000000000" pitchFamily="2" charset="2"/>
              <a:buChar char="Ø"/>
            </a:pPr>
            <a:r>
              <a:rPr lang="en-US" sz="2800" b="1" dirty="0"/>
              <a:t>1.5% of the population is estimated to have eye diseases caused by or associated with </a:t>
            </a:r>
            <a:r>
              <a:rPr lang="en-US" sz="2800" b="1" dirty="0" err="1"/>
              <a:t>vitreomacular</a:t>
            </a:r>
            <a:r>
              <a:rPr lang="en-US" sz="2800" b="1" dirty="0"/>
              <a:t> adhesion</a:t>
            </a:r>
            <a:r>
              <a:rPr lang="en-US" sz="2800" b="1" baseline="30000" dirty="0"/>
              <a:t>1</a:t>
            </a:r>
          </a:p>
          <a:p>
            <a:pPr marL="457200" indent="-457200">
              <a:spcAft>
                <a:spcPts val="800"/>
              </a:spcAft>
              <a:buClr>
                <a:schemeClr val="accent3"/>
              </a:buClr>
              <a:buFont typeface="Wingdings" panose="05000000000000000000" pitchFamily="2" charset="2"/>
              <a:buChar char="Ø"/>
            </a:pPr>
            <a:r>
              <a:rPr lang="en-US" sz="2800" b="1" dirty="0"/>
              <a:t>Pneumatic </a:t>
            </a:r>
            <a:r>
              <a:rPr lang="en-US" sz="2800" b="1" dirty="0" err="1"/>
              <a:t>vitreolysis</a:t>
            </a:r>
            <a:r>
              <a:rPr lang="en-US" sz="2800" b="1" dirty="0"/>
              <a:t> (PVL) may serve as an alternative</a:t>
            </a:r>
          </a:p>
          <a:p>
            <a:pPr marL="914400" lvl="1" indent="-457200" defTabSz="257175">
              <a:spcAft>
                <a:spcPts val="800"/>
              </a:spcAft>
              <a:buClr>
                <a:schemeClr val="accent3"/>
              </a:buClr>
              <a:buFont typeface="Arial" panose="020B0604020202020204" pitchFamily="34" charset="0"/>
              <a:buChar char="•"/>
            </a:pPr>
            <a:r>
              <a:rPr lang="en-US" sz="2800" b="1" dirty="0">
                <a:solidFill>
                  <a:srgbClr val="FFFFFF"/>
                </a:solidFill>
              </a:rPr>
              <a:t>Lower cost </a:t>
            </a:r>
          </a:p>
          <a:p>
            <a:pPr marL="914400" lvl="1" indent="-457200" defTabSz="257175">
              <a:spcAft>
                <a:spcPts val="800"/>
              </a:spcAft>
              <a:buClr>
                <a:schemeClr val="accent3"/>
              </a:buClr>
              <a:buFont typeface="Arial" panose="020B0604020202020204" pitchFamily="34" charset="0"/>
              <a:buChar char="•"/>
            </a:pPr>
            <a:r>
              <a:rPr lang="en-US" sz="2800" b="1" dirty="0">
                <a:solidFill>
                  <a:srgbClr val="FFFFFF"/>
                </a:solidFill>
              </a:rPr>
              <a:t>In-office setting (no scheduling or coordinating issues associated with surgery)</a:t>
            </a:r>
          </a:p>
          <a:p>
            <a:pPr marL="914400" lvl="1" indent="-457200" defTabSz="257175">
              <a:spcAft>
                <a:spcPts val="800"/>
              </a:spcAft>
              <a:buClr>
                <a:schemeClr val="accent3"/>
              </a:buClr>
              <a:buFont typeface="Arial" panose="020B0604020202020204" pitchFamily="34" charset="0"/>
              <a:buChar char="•"/>
            </a:pPr>
            <a:r>
              <a:rPr lang="en-US" sz="2800" b="1" dirty="0"/>
              <a:t>Case series (1995 to 2017) have reported:</a:t>
            </a:r>
          </a:p>
          <a:p>
            <a:pPr marL="1371600" lvl="2" indent="-457200" defTabSz="257175">
              <a:spcAft>
                <a:spcPts val="800"/>
              </a:spcAft>
              <a:buClr>
                <a:schemeClr val="accent3"/>
              </a:buClr>
              <a:buFont typeface="Wingdings" panose="05000000000000000000" pitchFamily="2" charset="2"/>
              <a:buChar char="§"/>
            </a:pPr>
            <a:r>
              <a:rPr lang="en-US" sz="2800" b="1" dirty="0"/>
              <a:t>56-85% success rate of VMT release </a:t>
            </a:r>
          </a:p>
          <a:p>
            <a:pPr marL="1371600" lvl="2" indent="-457200" defTabSz="257175">
              <a:spcAft>
                <a:spcPts val="800"/>
              </a:spcAft>
              <a:buClr>
                <a:schemeClr val="accent3"/>
              </a:buClr>
              <a:buFont typeface="Wingdings" panose="05000000000000000000" pitchFamily="2" charset="2"/>
              <a:buChar char="§"/>
            </a:pPr>
            <a:r>
              <a:rPr lang="en-US" sz="2800" b="1" dirty="0">
                <a:solidFill>
                  <a:srgbClr val="FFFFFF"/>
                </a:solidFill>
              </a:rPr>
              <a:t>Low rate of adverse events</a:t>
            </a:r>
          </a:p>
          <a:p>
            <a:pPr marL="457200" indent="-457200">
              <a:spcAft>
                <a:spcPts val="800"/>
              </a:spcAft>
              <a:buClr>
                <a:schemeClr val="accent3"/>
              </a:buClr>
              <a:buFont typeface="Wingdings" panose="05000000000000000000" pitchFamily="2" charset="2"/>
              <a:buChar char="Ø"/>
            </a:pPr>
            <a:endParaRPr lang="en-US" sz="2200" b="1" dirty="0"/>
          </a:p>
        </p:txBody>
      </p:sp>
      <p:sp>
        <p:nvSpPr>
          <p:cNvPr id="6" name="Rectangle 5"/>
          <p:cNvSpPr/>
          <p:nvPr/>
        </p:nvSpPr>
        <p:spPr>
          <a:xfrm>
            <a:off x="609600" y="6019800"/>
            <a:ext cx="10972800" cy="646331"/>
          </a:xfrm>
          <a:prstGeom prst="rect">
            <a:avLst/>
          </a:prstGeom>
        </p:spPr>
        <p:txBody>
          <a:bodyPr wrap="square">
            <a:spAutoFit/>
          </a:bodyPr>
          <a:lstStyle/>
          <a:p>
            <a:pPr lvl="0"/>
            <a:r>
              <a:rPr lang="en-US" dirty="0"/>
              <a:t>1. </a:t>
            </a:r>
            <a:r>
              <a:rPr lang="en-US" dirty="0" err="1"/>
              <a:t>Karth</a:t>
            </a:r>
            <a:r>
              <a:rPr lang="en-US" dirty="0"/>
              <a:t>, PA, Shah SA. Vitreomacular traction syndrome. http://eyewiki.aao.org/Vitreomacular_Traction_Syndrome. Oct 17, 2015</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dirty="0"/>
              <a:t>Public Health Impact</a:t>
            </a:r>
          </a:p>
        </p:txBody>
      </p:sp>
      <p:sp>
        <p:nvSpPr>
          <p:cNvPr id="3" name="Content Placeholder 2"/>
          <p:cNvSpPr>
            <a:spLocks noGrp="1"/>
          </p:cNvSpPr>
          <p:nvPr>
            <p:ph idx="1"/>
          </p:nvPr>
        </p:nvSpPr>
        <p:spPr>
          <a:xfrm>
            <a:off x="609600" y="1600200"/>
            <a:ext cx="10972800" cy="4191000"/>
          </a:xfrm>
        </p:spPr>
        <p:txBody>
          <a:bodyPr/>
          <a:lstStyle/>
          <a:p>
            <a:pPr marL="474663" indent="-474663"/>
            <a:r>
              <a:rPr lang="en-US" dirty="0"/>
              <a:t>Retrospective data alone (with all the confounding variables) are unable to provide sufficient information to guide management options</a:t>
            </a:r>
          </a:p>
          <a:p>
            <a:pPr marL="474663" indent="-474663"/>
            <a:r>
              <a:rPr lang="en-US" dirty="0"/>
              <a:t>If level-one evidence is achieved in favor of PVL,  it can lead to a change in practice pattern on management of VMT not only in the US, but also on the global stage</a:t>
            </a:r>
          </a:p>
          <a:p>
            <a:pPr marL="474663" indent="-474663"/>
            <a:r>
              <a:rPr lang="en-US" dirty="0"/>
              <a:t>Such a paradigm shift in management of VMT could have major implications on medical economics and cost savings</a:t>
            </a:r>
          </a:p>
          <a:p>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5</a:t>
            </a:fld>
            <a:endParaRPr lang="en-US" dirty="0"/>
          </a:p>
        </p:txBody>
      </p:sp>
    </p:spTree>
    <p:extLst>
      <p:ext uri="{BB962C8B-B14F-4D97-AF65-F5344CB8AC3E}">
        <p14:creationId xmlns:p14="http://schemas.microsoft.com/office/powerpoint/2010/main" val="187370905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normAutofit fontScale="90000"/>
          </a:bodyPr>
          <a:lstStyle/>
          <a:p>
            <a:r>
              <a:rPr lang="en-US" i="1" dirty="0">
                <a:solidFill>
                  <a:srgbClr val="FFFF00"/>
                </a:solidFill>
                <a:latin typeface="Arial" pitchFamily="34" charset="0"/>
                <a:cs typeface="Arial" pitchFamily="34" charset="0"/>
              </a:rPr>
              <a:t/>
            </a:r>
            <a:br>
              <a:rPr lang="en-US" i="1" dirty="0">
                <a:solidFill>
                  <a:srgbClr val="FFFF00"/>
                </a:solidFill>
                <a:latin typeface="Arial" pitchFamily="34" charset="0"/>
                <a:cs typeface="Arial" pitchFamily="34" charset="0"/>
              </a:rPr>
            </a:br>
            <a:r>
              <a:rPr lang="en-US" sz="4900" dirty="0">
                <a:latin typeface="Arial" pitchFamily="34" charset="0"/>
                <a:cs typeface="Arial" pitchFamily="34" charset="0"/>
              </a:rPr>
              <a:t>Study Objective</a:t>
            </a:r>
            <a:r>
              <a:rPr lang="en-US" dirty="0">
                <a:solidFill>
                  <a:srgbClr val="FFFF00"/>
                </a:solidFill>
                <a:latin typeface="Arial" pitchFamily="34" charset="0"/>
                <a:cs typeface="Arial" pitchFamily="34" charset="0"/>
              </a:rPr>
              <a:t/>
            </a:r>
            <a:br>
              <a:rPr lang="en-US" dirty="0">
                <a:solidFill>
                  <a:srgbClr val="FFFF00"/>
                </a:solidFill>
                <a:latin typeface="Arial" pitchFamily="34" charset="0"/>
                <a:cs typeface="Arial" pitchFamily="34" charset="0"/>
              </a:rPr>
            </a:br>
            <a:endParaRPr lang="en-US" i="1" dirty="0">
              <a:solidFill>
                <a:srgbClr val="FFFF00"/>
              </a:solidFill>
              <a:latin typeface="Arial" pitchFamily="34" charset="0"/>
              <a:cs typeface="Arial" pitchFamily="34" charset="0"/>
            </a:endParaRPr>
          </a:p>
        </p:txBody>
      </p:sp>
      <p:sp>
        <p:nvSpPr>
          <p:cNvPr id="3" name="Content Placeholder 2"/>
          <p:cNvSpPr>
            <a:spLocks noGrp="1"/>
          </p:cNvSpPr>
          <p:nvPr>
            <p:ph idx="1"/>
          </p:nvPr>
        </p:nvSpPr>
        <p:spPr>
          <a:xfrm>
            <a:off x="609600" y="1600200"/>
            <a:ext cx="10972800" cy="4495800"/>
          </a:xfrm>
        </p:spPr>
        <p:txBody>
          <a:bodyPr>
            <a:noAutofit/>
          </a:bodyPr>
          <a:lstStyle/>
          <a:p>
            <a:pPr marL="474663" indent="-474663"/>
            <a:r>
              <a:rPr lang="en-US" dirty="0"/>
              <a:t>Primary</a:t>
            </a:r>
          </a:p>
          <a:p>
            <a:pPr lvl="1"/>
            <a:r>
              <a:rPr lang="en-US" sz="2800" dirty="0"/>
              <a:t>To compare the proportion of eyes with </a:t>
            </a:r>
            <a:r>
              <a:rPr lang="en-US" sz="2800" dirty="0" err="1"/>
              <a:t>foveal</a:t>
            </a:r>
            <a:r>
              <a:rPr lang="en-US" sz="2800" dirty="0"/>
              <a:t> VMT (symptomatic VMA) release on OCT after PVL with gas injection vs. observation (sham injection) in eyes with VMT without an associated macular hole</a:t>
            </a:r>
          </a:p>
          <a:p>
            <a:pPr lvl="1"/>
            <a:endParaRPr lang="en-US" sz="2800" dirty="0"/>
          </a:p>
          <a:p>
            <a:pPr marL="474663" indent="-474663"/>
            <a:r>
              <a:rPr lang="en-US" dirty="0"/>
              <a:t>Secondary</a:t>
            </a:r>
          </a:p>
          <a:p>
            <a:pPr lvl="1"/>
            <a:r>
              <a:rPr lang="en-US" sz="2800" dirty="0"/>
              <a:t>To evaluate visual function outcomes at 24 weeks after gas injection is performed compared with observation.</a:t>
            </a:r>
          </a:p>
          <a:p>
            <a:endParaRPr lang="en-US" dirty="0"/>
          </a:p>
          <a:p>
            <a:pPr marL="0" indent="0">
              <a:buNone/>
            </a:pPr>
            <a:endParaRPr lang="en-US" dirty="0"/>
          </a:p>
          <a:p>
            <a:pPr marL="7938" lvl="1" indent="0">
              <a:buNone/>
            </a:pPr>
            <a:r>
              <a:rPr lang="en-US" sz="2800" dirty="0">
                <a:latin typeface="Arial" pitchFamily="34" charset="0"/>
                <a:cs typeface="Arial" pitchFamily="34" charset="0"/>
              </a:rPr>
              <a:t>		</a:t>
            </a:r>
          </a:p>
        </p:txBody>
      </p:sp>
      <p:sp>
        <p:nvSpPr>
          <p:cNvPr id="4" name="TextBox 4"/>
          <p:cNvSpPr txBox="1">
            <a:spLocks noChangeArrowheads="1"/>
          </p:cNvSpPr>
          <p:nvPr/>
        </p:nvSpPr>
        <p:spPr bwMode="auto">
          <a:xfrm>
            <a:off x="11658600" y="6324600"/>
            <a:ext cx="609600" cy="369332"/>
          </a:xfrm>
          <a:prstGeom prst="rect">
            <a:avLst/>
          </a:prstGeom>
          <a:noFill/>
          <a:ln w="9525">
            <a:noFill/>
            <a:miter lim="800000"/>
            <a:headEnd/>
            <a:tailEnd/>
          </a:ln>
        </p:spPr>
        <p:txBody>
          <a:bodyPr>
            <a:spAutoFit/>
          </a:bodyPr>
          <a:lstStyle/>
          <a:p>
            <a:fld id="{D19F60EA-B1F4-41A4-AA90-B18E13C0A392}" type="slidenum">
              <a:rPr lang="en-US"/>
              <a:pPr/>
              <a:t>6</a:t>
            </a:fld>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own Arrow 12"/>
          <p:cNvSpPr/>
          <p:nvPr/>
        </p:nvSpPr>
        <p:spPr>
          <a:xfrm>
            <a:off x="5842440" y="3849245"/>
            <a:ext cx="533400" cy="851829"/>
          </a:xfrm>
          <a:prstGeom prst="down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p>
        </p:txBody>
      </p:sp>
      <p:sp>
        <p:nvSpPr>
          <p:cNvPr id="14" name="Down Arrow 13"/>
          <p:cNvSpPr/>
          <p:nvPr/>
        </p:nvSpPr>
        <p:spPr>
          <a:xfrm>
            <a:off x="4082609" y="4946679"/>
            <a:ext cx="533400" cy="843633"/>
          </a:xfrm>
          <a:prstGeom prst="down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p>
        </p:txBody>
      </p:sp>
      <p:sp>
        <p:nvSpPr>
          <p:cNvPr id="16" name="Down Arrow 15"/>
          <p:cNvSpPr/>
          <p:nvPr/>
        </p:nvSpPr>
        <p:spPr>
          <a:xfrm>
            <a:off x="7512931" y="4984242"/>
            <a:ext cx="533400" cy="824005"/>
          </a:xfrm>
          <a:prstGeom prst="down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p>
        </p:txBody>
      </p:sp>
      <p:sp>
        <p:nvSpPr>
          <p:cNvPr id="2" name="Title 1"/>
          <p:cNvSpPr>
            <a:spLocks noGrp="1"/>
          </p:cNvSpPr>
          <p:nvPr>
            <p:ph type="title"/>
          </p:nvPr>
        </p:nvSpPr>
        <p:spPr>
          <a:xfrm>
            <a:off x="0" y="0"/>
            <a:ext cx="12192000" cy="1661002"/>
          </a:xfrm>
        </p:spPr>
        <p:txBody>
          <a:bodyPr/>
          <a:lstStyle/>
          <a:p>
            <a:pPr>
              <a:defRPr/>
            </a:pPr>
            <a:r>
              <a:rPr lang="en-US" sz="4400" dirty="0"/>
              <a:t>Study Design</a:t>
            </a:r>
          </a:p>
        </p:txBody>
      </p:sp>
      <p:sp>
        <p:nvSpPr>
          <p:cNvPr id="8" name="Text Box 14"/>
          <p:cNvSpPr txBox="1">
            <a:spLocks noChangeArrowheads="1"/>
          </p:cNvSpPr>
          <p:nvPr/>
        </p:nvSpPr>
        <p:spPr bwMode="auto">
          <a:xfrm>
            <a:off x="1143000" y="1974824"/>
            <a:ext cx="10058400" cy="2172903"/>
          </a:xfrm>
          <a:prstGeom prst="rect">
            <a:avLst/>
          </a:prstGeom>
          <a:solidFill>
            <a:srgbClr val="000000"/>
          </a:solidFill>
          <a:ln w="25400">
            <a:solidFill>
              <a:srgbClr val="FFFFFF"/>
            </a:solidFill>
            <a:miter lim="800000"/>
            <a:headEnd/>
            <a:tailEnd/>
          </a:ln>
        </p:spPr>
        <p:txBody>
          <a:bodyPr wrap="square">
            <a:spAutoFit/>
          </a:bodyPr>
          <a:lstStyle/>
          <a:p>
            <a:pPr lvl="0"/>
            <a:r>
              <a:rPr lang="en-US" sz="2000" b="1" dirty="0">
                <a:solidFill>
                  <a:srgbClr val="FFFF00"/>
                </a:solidFill>
                <a:latin typeface="Arial" pitchFamily="34" charset="0"/>
                <a:cs typeface="Arial" pitchFamily="34" charset="0"/>
              </a:rPr>
              <a:t>At least 1 eye that meets all of the following criteria</a:t>
            </a:r>
            <a:r>
              <a:rPr lang="en-US" b="1" dirty="0">
                <a:solidFill>
                  <a:srgbClr val="FFFF00"/>
                </a:solidFill>
                <a:latin typeface="Arial" pitchFamily="34" charset="0"/>
                <a:cs typeface="Arial" pitchFamily="34" charset="0"/>
              </a:rPr>
              <a:t>:</a:t>
            </a:r>
          </a:p>
          <a:p>
            <a:pPr marL="342900" indent="-342900" fontAlgn="base">
              <a:spcBef>
                <a:spcPct val="20000"/>
              </a:spcBef>
              <a:spcAft>
                <a:spcPct val="0"/>
              </a:spcAft>
              <a:buClr>
                <a:srgbClr val="FFFF00"/>
              </a:buClr>
              <a:buFont typeface="Arial" panose="020B0604020202020204" pitchFamily="34" charset="0"/>
              <a:buChar char="•"/>
            </a:pPr>
            <a:r>
              <a:rPr lang="en-US" b="1" kern="0" dirty="0" err="1">
                <a:solidFill>
                  <a:srgbClr val="FFFFFF"/>
                </a:solidFill>
              </a:rPr>
              <a:t>Vitreomacular</a:t>
            </a:r>
            <a:r>
              <a:rPr lang="en-US" b="1" kern="0" dirty="0">
                <a:solidFill>
                  <a:srgbClr val="FFFFFF"/>
                </a:solidFill>
              </a:rPr>
              <a:t> adhesion on OCT ≤3,000 </a:t>
            </a:r>
            <a:r>
              <a:rPr lang="en-US" b="1" kern="0" dirty="0" smtClean="0">
                <a:solidFill>
                  <a:srgbClr val="FFFFFF"/>
                </a:solidFill>
              </a:rPr>
              <a:t>µm</a:t>
            </a:r>
            <a:endParaRPr lang="en-US" b="1" kern="0" dirty="0">
              <a:solidFill>
                <a:srgbClr val="FFFFFF"/>
              </a:solidFill>
            </a:endParaRPr>
          </a:p>
          <a:p>
            <a:pPr marL="742950" indent="-342900" fontAlgn="base">
              <a:spcBef>
                <a:spcPct val="20000"/>
              </a:spcBef>
              <a:spcAft>
                <a:spcPct val="0"/>
              </a:spcAft>
              <a:buClr>
                <a:srgbClr val="FFFF00"/>
              </a:buClr>
              <a:buFont typeface="Arial" panose="020B0604020202020204" pitchFamily="34" charset="0"/>
              <a:buChar char="•"/>
            </a:pPr>
            <a:r>
              <a:rPr lang="en-US" b="1" dirty="0"/>
              <a:t>Reading center confirmation required for eligibility</a:t>
            </a:r>
          </a:p>
          <a:p>
            <a:pPr marL="285750" indent="-285750">
              <a:buClr>
                <a:schemeClr val="accent3"/>
              </a:buClr>
              <a:buFont typeface="Arial" panose="020B0604020202020204" pitchFamily="34" charset="0"/>
              <a:buChar char="•"/>
            </a:pPr>
            <a:r>
              <a:rPr lang="en-US" b="1" dirty="0"/>
              <a:t>Best corrected ETDRS visual acuity equivalent of 20/32 to 20/400</a:t>
            </a:r>
          </a:p>
          <a:p>
            <a:pPr marL="285750" indent="-285750">
              <a:buClr>
                <a:schemeClr val="accent3"/>
              </a:buClr>
              <a:buFont typeface="Arial" panose="020B0604020202020204" pitchFamily="34" charset="0"/>
              <a:buChar char="•"/>
            </a:pPr>
            <a:r>
              <a:rPr lang="en-US" b="1" dirty="0"/>
              <a:t>Decreased visual function attributed to VMT</a:t>
            </a:r>
          </a:p>
          <a:p>
            <a:pPr marL="285750" indent="-285750">
              <a:buClr>
                <a:schemeClr val="accent3"/>
              </a:buClr>
              <a:buFont typeface="Arial" panose="020B0604020202020204" pitchFamily="34" charset="0"/>
              <a:buChar char="•"/>
            </a:pPr>
            <a:r>
              <a:rPr lang="en-US" b="1" dirty="0"/>
              <a:t>No macular or lamellar hole</a:t>
            </a:r>
          </a:p>
          <a:p>
            <a:pPr marL="285750" indent="-285750">
              <a:buClr>
                <a:schemeClr val="accent3"/>
              </a:buClr>
              <a:buFont typeface="Arial" panose="020B0604020202020204" pitchFamily="34" charset="0"/>
              <a:buChar char="•"/>
            </a:pPr>
            <a:r>
              <a:rPr lang="en-US" b="1" dirty="0"/>
              <a:t>Prompt Vitrectomy not required </a:t>
            </a:r>
          </a:p>
        </p:txBody>
      </p:sp>
      <p:sp>
        <p:nvSpPr>
          <p:cNvPr id="7177" name="Text Box 14"/>
          <p:cNvSpPr txBox="1">
            <a:spLocks noChangeArrowheads="1"/>
          </p:cNvSpPr>
          <p:nvPr/>
        </p:nvSpPr>
        <p:spPr bwMode="auto">
          <a:xfrm>
            <a:off x="2667000" y="1195948"/>
            <a:ext cx="7162800" cy="707886"/>
          </a:xfrm>
          <a:prstGeom prst="rect">
            <a:avLst/>
          </a:prstGeom>
          <a:solidFill>
            <a:srgbClr val="000000"/>
          </a:solidFill>
          <a:ln w="25400">
            <a:solidFill>
              <a:srgbClr val="FFFFFF"/>
            </a:solidFill>
            <a:miter lim="800000"/>
            <a:headEnd/>
            <a:tailEnd/>
          </a:ln>
        </p:spPr>
        <p:txBody>
          <a:bodyPr wrap="square">
            <a:spAutoFit/>
          </a:bodyPr>
          <a:lstStyle/>
          <a:p>
            <a:pPr algn="ctr"/>
            <a:r>
              <a:rPr lang="en-US" sz="2000" b="1" dirty="0">
                <a:solidFill>
                  <a:srgbClr val="FFFF00"/>
                </a:solidFill>
                <a:latin typeface="Arial" pitchFamily="34" charset="0"/>
                <a:cs typeface="Arial" pitchFamily="34" charset="0"/>
              </a:rPr>
              <a:t>Multi-Center Randomized Clinical Trial </a:t>
            </a:r>
          </a:p>
          <a:p>
            <a:pPr algn="ctr"/>
            <a:r>
              <a:rPr lang="en-US" sz="2000" b="1" dirty="0">
                <a:solidFill>
                  <a:srgbClr val="FFFF00"/>
                </a:solidFill>
                <a:latin typeface="Arial" pitchFamily="34" charset="0"/>
                <a:cs typeface="Arial" pitchFamily="34" charset="0"/>
              </a:rPr>
              <a:t>(124 Eyes)</a:t>
            </a:r>
          </a:p>
        </p:txBody>
      </p:sp>
      <p:sp>
        <p:nvSpPr>
          <p:cNvPr id="20" name="TextBox 19"/>
          <p:cNvSpPr txBox="1"/>
          <p:nvPr/>
        </p:nvSpPr>
        <p:spPr>
          <a:xfrm>
            <a:off x="609600" y="5841674"/>
            <a:ext cx="10972800" cy="707886"/>
          </a:xfrm>
          <a:prstGeom prst="rect">
            <a:avLst/>
          </a:prstGeom>
          <a:solidFill>
            <a:schemeClr val="accent1"/>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000" b="1" dirty="0">
                <a:solidFill>
                  <a:schemeClr val="bg2"/>
                </a:solidFill>
                <a:latin typeface="Arial" pitchFamily="34" charset="0"/>
                <a:cs typeface="Arial" pitchFamily="34" charset="0"/>
              </a:rPr>
              <a:t>Primary Outcome: </a:t>
            </a:r>
            <a:r>
              <a:rPr lang="en-US" sz="2000" b="1" dirty="0">
                <a:solidFill>
                  <a:schemeClr val="bg2"/>
                </a:solidFill>
              </a:rPr>
              <a:t>Proportion of eyes with VMT release on OCT without rescue vitrectomy at 24 weeks</a:t>
            </a:r>
            <a:endParaRPr lang="en-US" sz="2000" dirty="0"/>
          </a:p>
        </p:txBody>
      </p:sp>
      <p:sp>
        <p:nvSpPr>
          <p:cNvPr id="9" name="TextBox 4"/>
          <p:cNvSpPr txBox="1">
            <a:spLocks noChangeArrowheads="1"/>
          </p:cNvSpPr>
          <p:nvPr/>
        </p:nvSpPr>
        <p:spPr bwMode="auto">
          <a:xfrm>
            <a:off x="11734800" y="6400800"/>
            <a:ext cx="609600" cy="369332"/>
          </a:xfrm>
          <a:prstGeom prst="rect">
            <a:avLst/>
          </a:prstGeom>
          <a:noFill/>
          <a:ln w="9525">
            <a:noFill/>
            <a:miter lim="800000"/>
            <a:headEnd/>
            <a:tailEnd/>
          </a:ln>
        </p:spPr>
        <p:txBody>
          <a:bodyPr>
            <a:spAutoFit/>
          </a:bodyPr>
          <a:lstStyle/>
          <a:p>
            <a:fld id="{D19F60EA-B1F4-41A4-AA90-B18E13C0A392}" type="slidenum">
              <a:rPr lang="en-US"/>
              <a:pPr/>
              <a:t>7</a:t>
            </a:fld>
            <a:endParaRPr lang="en-US" dirty="0"/>
          </a:p>
        </p:txBody>
      </p:sp>
      <p:sp>
        <p:nvSpPr>
          <p:cNvPr id="11" name="Rectangle 11"/>
          <p:cNvSpPr>
            <a:spLocks noChangeArrowheads="1"/>
          </p:cNvSpPr>
          <p:nvPr/>
        </p:nvSpPr>
        <p:spPr bwMode="auto">
          <a:xfrm>
            <a:off x="2895600" y="4532695"/>
            <a:ext cx="2907419" cy="707886"/>
          </a:xfrm>
          <a:prstGeom prst="rect">
            <a:avLst/>
          </a:prstGeom>
          <a:solidFill>
            <a:schemeClr val="accent2">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anchor="ctr" anchorCtr="1">
            <a:spAutoFit/>
          </a:bodyPr>
          <a:lstStyle/>
          <a:p>
            <a:pPr lvl="0" algn="ctr"/>
            <a:r>
              <a:rPr lang="en-US" sz="2000" b="1" dirty="0">
                <a:solidFill>
                  <a:schemeClr val="bg2"/>
                </a:solidFill>
                <a:latin typeface="Arial" pitchFamily="34" charset="0"/>
                <a:cs typeface="Arial" pitchFamily="34" charset="0"/>
              </a:rPr>
              <a:t>PVL </a:t>
            </a:r>
            <a:endParaRPr lang="en-US" sz="2000" b="1" dirty="0" smtClean="0">
              <a:solidFill>
                <a:schemeClr val="bg2"/>
              </a:solidFill>
              <a:latin typeface="Arial" pitchFamily="34" charset="0"/>
              <a:cs typeface="Arial" pitchFamily="34" charset="0"/>
            </a:endParaRPr>
          </a:p>
          <a:p>
            <a:pPr lvl="0" algn="ctr"/>
            <a:r>
              <a:rPr lang="en-US" sz="2000" b="1" dirty="0" smtClean="0">
                <a:solidFill>
                  <a:schemeClr val="bg2"/>
                </a:solidFill>
                <a:latin typeface="Arial" pitchFamily="34" charset="0"/>
                <a:cs typeface="Arial" pitchFamily="34" charset="0"/>
              </a:rPr>
              <a:t>(</a:t>
            </a:r>
            <a:r>
              <a:rPr lang="en-US" sz="2000" b="1" dirty="0">
                <a:solidFill>
                  <a:schemeClr val="bg2"/>
                </a:solidFill>
                <a:latin typeface="Arial" pitchFamily="34" charset="0"/>
                <a:cs typeface="Arial" pitchFamily="34" charset="0"/>
              </a:rPr>
              <a:t>Injection of C3F8 gas)</a:t>
            </a:r>
          </a:p>
        </p:txBody>
      </p:sp>
      <p:sp>
        <p:nvSpPr>
          <p:cNvPr id="12" name="Rectangle 11"/>
          <p:cNvSpPr>
            <a:spLocks noChangeArrowheads="1"/>
          </p:cNvSpPr>
          <p:nvPr/>
        </p:nvSpPr>
        <p:spPr bwMode="auto">
          <a:xfrm>
            <a:off x="6415262" y="4519802"/>
            <a:ext cx="2728738" cy="707886"/>
          </a:xfrm>
          <a:prstGeom prst="rect">
            <a:avLst/>
          </a:prstGeom>
          <a:solidFill>
            <a:schemeClr val="accent3"/>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anchor="ctr" anchorCtr="1">
            <a:spAutoFit/>
          </a:bodyPr>
          <a:lstStyle/>
          <a:p>
            <a:pPr lvl="0" algn="ctr"/>
            <a:r>
              <a:rPr lang="en-US" sz="2000" b="1" dirty="0">
                <a:solidFill>
                  <a:schemeClr val="bg2"/>
                </a:solidFill>
                <a:latin typeface="Arial" pitchFamily="34" charset="0"/>
                <a:cs typeface="Arial" pitchFamily="34" charset="0"/>
              </a:rPr>
              <a:t>Observation (Sham injection)</a:t>
            </a:r>
          </a:p>
        </p:txBody>
      </p:sp>
    </p:spTree>
    <p:extLst>
      <p:ext uri="{BB962C8B-B14F-4D97-AF65-F5344CB8AC3E}">
        <p14:creationId xmlns:p14="http://schemas.microsoft.com/office/powerpoint/2010/main" val="274158577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12192000" cy="1600200"/>
          </a:xfrm>
        </p:spPr>
        <p:txBody>
          <a:bodyPr/>
          <a:lstStyle/>
          <a:p>
            <a:pPr eaLnBrk="1" hangingPunct="1"/>
            <a:r>
              <a:rPr lang="en-US" altLang="en-US" sz="4400" dirty="0"/>
              <a:t>Major Patient Eligibility Criteria</a:t>
            </a:r>
          </a:p>
        </p:txBody>
      </p:sp>
      <p:sp>
        <p:nvSpPr>
          <p:cNvPr id="30723" name="Content Placeholder 2"/>
          <p:cNvSpPr>
            <a:spLocks noGrp="1"/>
          </p:cNvSpPr>
          <p:nvPr>
            <p:ph idx="1"/>
          </p:nvPr>
        </p:nvSpPr>
        <p:spPr>
          <a:xfrm>
            <a:off x="609600" y="1600200"/>
            <a:ext cx="10972800" cy="4724400"/>
          </a:xfrm>
        </p:spPr>
        <p:txBody>
          <a:bodyPr/>
          <a:lstStyle/>
          <a:p>
            <a:pPr marL="458788" lvl="0" indent="-458788"/>
            <a:r>
              <a:rPr lang="en-US" dirty="0"/>
              <a:t>Able and willing to avoid high altitude travel, including airline travel, until gas resolution (~6-8 weeks)</a:t>
            </a:r>
          </a:p>
          <a:p>
            <a:pPr marL="458788" lvl="0" indent="-458788"/>
            <a:endParaRPr lang="en-US" dirty="0"/>
          </a:p>
          <a:p>
            <a:pPr marL="458788" lvl="0" indent="-458788"/>
            <a:r>
              <a:rPr lang="en-US" dirty="0"/>
              <a:t>Able and willing to avoid supine position until gas resolution for phakic patients </a:t>
            </a:r>
          </a:p>
          <a:p>
            <a:pPr marL="458788" lvl="0" indent="-458788"/>
            <a:endParaRPr lang="en-US" dirty="0"/>
          </a:p>
          <a:p>
            <a:pPr marL="458788" indent="-458788"/>
            <a:r>
              <a:rPr lang="en-US" dirty="0"/>
              <a:t>Able and willing to wear a wristband that informs any medical personnel that the patient has a gas bubble in the eye</a:t>
            </a:r>
          </a:p>
          <a:p>
            <a:pPr marL="458788" lvl="0" indent="-458788"/>
            <a:endParaRPr lang="en-US" dirty="0"/>
          </a:p>
          <a:p>
            <a:pPr lvl="1">
              <a:defRPr/>
            </a:pPr>
            <a:endParaRPr lang="en-US" altLang="en-US" dirty="0">
              <a:cs typeface="Arial" panose="020B0604020202020204" pitchFamily="34" charset="0"/>
            </a:endParaRPr>
          </a:p>
        </p:txBody>
      </p:sp>
      <p:sp>
        <p:nvSpPr>
          <p:cNvPr id="18436" name="TextBox 3"/>
          <p:cNvSpPr txBox="1">
            <a:spLocks noChangeArrowheads="1"/>
          </p:cNvSpPr>
          <p:nvPr/>
        </p:nvSpPr>
        <p:spPr bwMode="auto">
          <a:xfrm>
            <a:off x="11734800" y="63246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EBA0F8-568C-440B-97FA-63C3DC0C9888}" type="slidenum">
              <a:rPr lang="en-US" altLang="en-US"/>
              <a:pPr eaLnBrk="1" hangingPunct="1"/>
              <a:t>8</a:t>
            </a:fld>
            <a:endParaRPr lang="en-US" altLang="en-US" dirty="0"/>
          </a:p>
        </p:txBody>
      </p:sp>
    </p:spTree>
    <p:extLst>
      <p:ext uri="{BB962C8B-B14F-4D97-AF65-F5344CB8AC3E}">
        <p14:creationId xmlns:p14="http://schemas.microsoft.com/office/powerpoint/2010/main" val="11490822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12192000" cy="1371600"/>
          </a:xfrm>
        </p:spPr>
        <p:txBody>
          <a:bodyPr/>
          <a:lstStyle/>
          <a:p>
            <a:pPr eaLnBrk="1" hangingPunct="1"/>
            <a:r>
              <a:rPr lang="en-US" altLang="en-US" sz="4400" dirty="0"/>
              <a:t>Major Ocular Eligibility Criteria</a:t>
            </a:r>
          </a:p>
        </p:txBody>
      </p:sp>
      <p:sp>
        <p:nvSpPr>
          <p:cNvPr id="30723" name="Content Placeholder 2"/>
          <p:cNvSpPr>
            <a:spLocks noGrp="1"/>
          </p:cNvSpPr>
          <p:nvPr>
            <p:ph idx="1"/>
          </p:nvPr>
        </p:nvSpPr>
        <p:spPr>
          <a:xfrm>
            <a:off x="609600" y="1447800"/>
            <a:ext cx="10972800" cy="4774324"/>
          </a:xfrm>
        </p:spPr>
        <p:txBody>
          <a:bodyPr/>
          <a:lstStyle/>
          <a:p>
            <a:pPr marL="458788" lvl="0" indent="-458788">
              <a:buClr>
                <a:schemeClr val="accent3"/>
              </a:buClr>
            </a:pPr>
            <a:r>
              <a:rPr lang="en-US" dirty="0"/>
              <a:t>Investigator and participant willing to wait 6 months before surgical intervention if visual acuity remains stable (unless complications; e.g. macular hole development, retinal tears or detachment)</a:t>
            </a:r>
          </a:p>
          <a:p>
            <a:pPr marL="458788" lvl="0" indent="-458788"/>
            <a:r>
              <a:rPr lang="en-US" dirty="0"/>
              <a:t>Exclusions:</a:t>
            </a:r>
          </a:p>
          <a:p>
            <a:pPr lvl="1"/>
            <a:r>
              <a:rPr lang="en-US" dirty="0"/>
              <a:t>History of prior gas injection, ocriplasmin injection, or intraocular injection for any reason</a:t>
            </a:r>
          </a:p>
          <a:p>
            <a:pPr lvl="1"/>
            <a:r>
              <a:rPr lang="en-US" dirty="0"/>
              <a:t>Prior vitrectomy</a:t>
            </a:r>
          </a:p>
          <a:p>
            <a:pPr lvl="1"/>
            <a:r>
              <a:rPr lang="en-US" dirty="0"/>
              <a:t>High level of myopia </a:t>
            </a:r>
          </a:p>
          <a:p>
            <a:pPr lvl="1"/>
            <a:r>
              <a:rPr lang="en-US" dirty="0"/>
              <a:t>History of uncontrolled glaucoma</a:t>
            </a:r>
          </a:p>
          <a:p>
            <a:pPr lvl="1"/>
            <a:r>
              <a:rPr lang="en-US" dirty="0"/>
              <a:t>IOP ≥ 30 mmHg</a:t>
            </a:r>
          </a:p>
          <a:p>
            <a:pPr lvl="0"/>
            <a:endParaRPr lang="en-US" sz="2400" dirty="0"/>
          </a:p>
          <a:p>
            <a:pPr lvl="1">
              <a:defRPr/>
            </a:pPr>
            <a:endParaRPr lang="en-US" altLang="en-US" dirty="0">
              <a:cs typeface="Arial" panose="020B0604020202020204" pitchFamily="34" charset="0"/>
            </a:endParaRPr>
          </a:p>
        </p:txBody>
      </p:sp>
      <p:sp>
        <p:nvSpPr>
          <p:cNvPr id="18436" name="TextBox 3"/>
          <p:cNvSpPr txBox="1">
            <a:spLocks noChangeArrowheads="1"/>
          </p:cNvSpPr>
          <p:nvPr/>
        </p:nvSpPr>
        <p:spPr bwMode="auto">
          <a:xfrm>
            <a:off x="11734800" y="63246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EBA0F8-568C-440B-97FA-63C3DC0C9888}" type="slidenum">
              <a:rPr lang="en-US" altLang="en-US"/>
              <a:pPr eaLnBrk="1" hangingPunct="1"/>
              <a:t>9</a:t>
            </a:fld>
            <a:endParaRPr lang="en-US" altLang="en-US" dirty="0"/>
          </a:p>
        </p:txBody>
      </p:sp>
    </p:spTree>
    <p:extLst>
      <p:ext uri="{BB962C8B-B14F-4D97-AF65-F5344CB8AC3E}">
        <p14:creationId xmlns:p14="http://schemas.microsoft.com/office/powerpoint/2010/main" val="369645625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bwMode="auto">
          <a:xfrm flipH="1">
            <a:off x="4611625" y="1516585"/>
            <a:ext cx="3589659" cy="1163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flipH="1">
            <a:off x="5100015" y="2398106"/>
            <a:ext cx="3589659" cy="1163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3" name="Straight Connector 62"/>
          <p:cNvCxnSpPr/>
          <p:nvPr/>
        </p:nvCxnSpPr>
        <p:spPr bwMode="auto">
          <a:xfrm>
            <a:off x="6732349" y="3821603"/>
            <a:ext cx="0" cy="250770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a:off x="3456061" y="3874149"/>
            <a:ext cx="0" cy="250770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a:off x="5138114" y="3108070"/>
            <a:ext cx="0" cy="581881"/>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5" name="Straight Connector 44"/>
          <p:cNvCxnSpPr>
            <a:stCxn id="6" idx="2"/>
          </p:cNvCxnSpPr>
          <p:nvPr/>
        </p:nvCxnSpPr>
        <p:spPr bwMode="auto">
          <a:xfrm>
            <a:off x="5100014" y="1867954"/>
            <a:ext cx="0" cy="1133992"/>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8" name="Rectangle 7"/>
          <p:cNvSpPr/>
          <p:nvPr/>
        </p:nvSpPr>
        <p:spPr bwMode="auto">
          <a:xfrm>
            <a:off x="6700214" y="1221624"/>
            <a:ext cx="1600200" cy="599199"/>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9" name="Rectangle 8"/>
          <p:cNvSpPr/>
          <p:nvPr/>
        </p:nvSpPr>
        <p:spPr bwMode="auto">
          <a:xfrm>
            <a:off x="6003376" y="2108834"/>
            <a:ext cx="1839838" cy="570056"/>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0" name="Rectangle 9"/>
          <p:cNvSpPr/>
          <p:nvPr/>
        </p:nvSpPr>
        <p:spPr bwMode="auto">
          <a:xfrm>
            <a:off x="8224214" y="2108834"/>
            <a:ext cx="1295401" cy="570056"/>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1" name="Rectangle 10"/>
          <p:cNvSpPr/>
          <p:nvPr/>
        </p:nvSpPr>
        <p:spPr bwMode="auto">
          <a:xfrm>
            <a:off x="4261814" y="2787919"/>
            <a:ext cx="1752600" cy="414904"/>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3" name="Rectangle 12"/>
          <p:cNvSpPr/>
          <p:nvPr/>
        </p:nvSpPr>
        <p:spPr bwMode="auto">
          <a:xfrm>
            <a:off x="2661614" y="4180046"/>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7" name="Rectangle 16"/>
          <p:cNvSpPr/>
          <p:nvPr/>
        </p:nvSpPr>
        <p:spPr bwMode="auto">
          <a:xfrm>
            <a:off x="2678929" y="4836522"/>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8" name="Rectangle 17"/>
          <p:cNvSpPr/>
          <p:nvPr/>
        </p:nvSpPr>
        <p:spPr bwMode="auto">
          <a:xfrm>
            <a:off x="2678929" y="5492998"/>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9" name="Rectangle 18"/>
          <p:cNvSpPr/>
          <p:nvPr/>
        </p:nvSpPr>
        <p:spPr bwMode="auto">
          <a:xfrm>
            <a:off x="2678929" y="6150465"/>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0" name="Rectangle 19"/>
          <p:cNvSpPr/>
          <p:nvPr/>
        </p:nvSpPr>
        <p:spPr bwMode="auto">
          <a:xfrm>
            <a:off x="2499156" y="3364780"/>
            <a:ext cx="1915058" cy="620570"/>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1" name="Rectangle 20"/>
          <p:cNvSpPr/>
          <p:nvPr/>
        </p:nvSpPr>
        <p:spPr bwMode="auto">
          <a:xfrm>
            <a:off x="5938214" y="4165091"/>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solidFill>
                <a:schemeClr val="bg2"/>
              </a:solidFill>
              <a:latin typeface="Arial" charset="0"/>
            </a:endParaRPr>
          </a:p>
        </p:txBody>
      </p:sp>
      <p:sp>
        <p:nvSpPr>
          <p:cNvPr id="22" name="Rectangle 21"/>
          <p:cNvSpPr/>
          <p:nvPr/>
        </p:nvSpPr>
        <p:spPr bwMode="auto">
          <a:xfrm>
            <a:off x="5955529" y="4821567"/>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3" name="Rectangle 22"/>
          <p:cNvSpPr/>
          <p:nvPr/>
        </p:nvSpPr>
        <p:spPr bwMode="auto">
          <a:xfrm>
            <a:off x="5955529" y="5478043"/>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4" name="Rectangle 23"/>
          <p:cNvSpPr/>
          <p:nvPr/>
        </p:nvSpPr>
        <p:spPr bwMode="auto">
          <a:xfrm>
            <a:off x="5955529" y="6135510"/>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31" name="Rectangle 30"/>
          <p:cNvSpPr/>
          <p:nvPr/>
        </p:nvSpPr>
        <p:spPr bwMode="auto">
          <a:xfrm>
            <a:off x="5792447" y="3379665"/>
            <a:ext cx="1915058" cy="620570"/>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6" name="TextBox 25"/>
          <p:cNvSpPr txBox="1"/>
          <p:nvPr/>
        </p:nvSpPr>
        <p:spPr>
          <a:xfrm>
            <a:off x="6493692" y="1221623"/>
            <a:ext cx="2035322" cy="646331"/>
          </a:xfrm>
          <a:prstGeom prst="rect">
            <a:avLst/>
          </a:prstGeom>
          <a:noFill/>
        </p:spPr>
        <p:txBody>
          <a:bodyPr wrap="square" rtlCol="0">
            <a:spAutoFit/>
          </a:bodyPr>
          <a:lstStyle/>
          <a:p>
            <a:pPr algn="ctr">
              <a:buClr>
                <a:srgbClr val="FFFF00"/>
              </a:buClr>
            </a:pPr>
            <a:r>
              <a:rPr lang="en-US" b="1" dirty="0">
                <a:solidFill>
                  <a:schemeClr val="bg2"/>
                </a:solidFill>
              </a:rPr>
              <a:t>Dropped Ineligible</a:t>
            </a:r>
          </a:p>
        </p:txBody>
      </p:sp>
      <p:sp>
        <p:nvSpPr>
          <p:cNvPr id="27" name="TextBox 26"/>
          <p:cNvSpPr txBox="1"/>
          <p:nvPr/>
        </p:nvSpPr>
        <p:spPr>
          <a:xfrm>
            <a:off x="7863317" y="2067895"/>
            <a:ext cx="2035322" cy="646331"/>
          </a:xfrm>
          <a:prstGeom prst="rect">
            <a:avLst/>
          </a:prstGeom>
          <a:noFill/>
        </p:spPr>
        <p:txBody>
          <a:bodyPr wrap="square" rtlCol="0">
            <a:spAutoFit/>
          </a:bodyPr>
          <a:lstStyle/>
          <a:p>
            <a:pPr algn="ctr">
              <a:buClr>
                <a:srgbClr val="FFFF00"/>
              </a:buClr>
            </a:pPr>
            <a:r>
              <a:rPr lang="en-US" b="1" dirty="0">
                <a:solidFill>
                  <a:schemeClr val="bg2"/>
                </a:solidFill>
              </a:rPr>
              <a:t>Dropped Ineligible</a:t>
            </a:r>
          </a:p>
        </p:txBody>
      </p:sp>
      <p:sp>
        <p:nvSpPr>
          <p:cNvPr id="28" name="TextBox 27"/>
          <p:cNvSpPr txBox="1"/>
          <p:nvPr/>
        </p:nvSpPr>
        <p:spPr>
          <a:xfrm>
            <a:off x="5916672" y="2066743"/>
            <a:ext cx="2035322" cy="646331"/>
          </a:xfrm>
          <a:prstGeom prst="rect">
            <a:avLst/>
          </a:prstGeom>
          <a:noFill/>
        </p:spPr>
        <p:txBody>
          <a:bodyPr wrap="square" rtlCol="0">
            <a:spAutoFit/>
          </a:bodyPr>
          <a:lstStyle/>
          <a:p>
            <a:pPr algn="ctr">
              <a:buClr>
                <a:srgbClr val="FFFF00"/>
              </a:buClr>
            </a:pPr>
            <a:r>
              <a:rPr lang="en-US" b="1" dirty="0">
                <a:solidFill>
                  <a:schemeClr val="bg2"/>
                </a:solidFill>
              </a:rPr>
              <a:t>Reading Center Review</a:t>
            </a:r>
          </a:p>
        </p:txBody>
      </p:sp>
      <p:sp>
        <p:nvSpPr>
          <p:cNvPr id="29" name="TextBox 28"/>
          <p:cNvSpPr txBox="1"/>
          <p:nvPr/>
        </p:nvSpPr>
        <p:spPr>
          <a:xfrm>
            <a:off x="4120453" y="2828382"/>
            <a:ext cx="2035322" cy="369332"/>
          </a:xfrm>
          <a:prstGeom prst="rect">
            <a:avLst/>
          </a:prstGeom>
          <a:noFill/>
        </p:spPr>
        <p:txBody>
          <a:bodyPr wrap="square" rtlCol="0">
            <a:spAutoFit/>
          </a:bodyPr>
          <a:lstStyle/>
          <a:p>
            <a:pPr algn="ctr">
              <a:buClr>
                <a:srgbClr val="FFFF00"/>
              </a:buClr>
            </a:pPr>
            <a:r>
              <a:rPr lang="en-US" b="1" dirty="0">
                <a:solidFill>
                  <a:schemeClr val="bg2"/>
                </a:solidFill>
              </a:rPr>
              <a:t>Randomization</a:t>
            </a:r>
          </a:p>
        </p:txBody>
      </p:sp>
      <p:sp>
        <p:nvSpPr>
          <p:cNvPr id="30" name="TextBox 29"/>
          <p:cNvSpPr txBox="1"/>
          <p:nvPr/>
        </p:nvSpPr>
        <p:spPr>
          <a:xfrm>
            <a:off x="2438400" y="3339019"/>
            <a:ext cx="2035322" cy="646331"/>
          </a:xfrm>
          <a:prstGeom prst="rect">
            <a:avLst/>
          </a:prstGeom>
          <a:noFill/>
        </p:spPr>
        <p:txBody>
          <a:bodyPr wrap="square" rtlCol="0">
            <a:spAutoFit/>
          </a:bodyPr>
          <a:lstStyle/>
          <a:p>
            <a:pPr algn="ctr">
              <a:buClr>
                <a:srgbClr val="FFFF00"/>
              </a:buClr>
            </a:pPr>
            <a:r>
              <a:rPr lang="en-US" b="1" dirty="0">
                <a:solidFill>
                  <a:schemeClr val="bg2"/>
                </a:solidFill>
              </a:rPr>
              <a:t>Observation (Sham Injection)</a:t>
            </a:r>
          </a:p>
        </p:txBody>
      </p:sp>
      <p:sp>
        <p:nvSpPr>
          <p:cNvPr id="32" name="TextBox 31"/>
          <p:cNvSpPr txBox="1"/>
          <p:nvPr/>
        </p:nvSpPr>
        <p:spPr>
          <a:xfrm>
            <a:off x="5732315" y="3345483"/>
            <a:ext cx="2035322" cy="646331"/>
          </a:xfrm>
          <a:prstGeom prst="rect">
            <a:avLst/>
          </a:prstGeom>
          <a:noFill/>
        </p:spPr>
        <p:txBody>
          <a:bodyPr wrap="square" rtlCol="0">
            <a:spAutoFit/>
          </a:bodyPr>
          <a:lstStyle/>
          <a:p>
            <a:pPr algn="ctr">
              <a:buClr>
                <a:srgbClr val="FFFF00"/>
              </a:buClr>
            </a:pPr>
            <a:r>
              <a:rPr lang="en-US" b="1" dirty="0">
                <a:solidFill>
                  <a:schemeClr val="bg2"/>
                </a:solidFill>
              </a:rPr>
              <a:t>Injection of C3F8 Gas (0.3 mL)</a:t>
            </a:r>
          </a:p>
        </p:txBody>
      </p:sp>
      <p:sp>
        <p:nvSpPr>
          <p:cNvPr id="33" name="TextBox 32"/>
          <p:cNvSpPr txBox="1"/>
          <p:nvPr/>
        </p:nvSpPr>
        <p:spPr>
          <a:xfrm>
            <a:off x="2661614" y="4215883"/>
            <a:ext cx="1588894" cy="369332"/>
          </a:xfrm>
          <a:prstGeom prst="rect">
            <a:avLst/>
          </a:prstGeom>
          <a:noFill/>
        </p:spPr>
        <p:txBody>
          <a:bodyPr wrap="square" rtlCol="0">
            <a:spAutoFit/>
          </a:bodyPr>
          <a:lstStyle/>
          <a:p>
            <a:pPr algn="ctr">
              <a:buClr>
                <a:srgbClr val="FFFF00"/>
              </a:buClr>
            </a:pPr>
            <a:r>
              <a:rPr lang="en-US" b="1" dirty="0">
                <a:solidFill>
                  <a:schemeClr val="bg2"/>
                </a:solidFill>
              </a:rPr>
              <a:t>1 week</a:t>
            </a:r>
          </a:p>
        </p:txBody>
      </p:sp>
      <p:sp>
        <p:nvSpPr>
          <p:cNvPr id="34" name="TextBox 33"/>
          <p:cNvSpPr txBox="1"/>
          <p:nvPr/>
        </p:nvSpPr>
        <p:spPr>
          <a:xfrm>
            <a:off x="5956106" y="4215883"/>
            <a:ext cx="1588894" cy="369332"/>
          </a:xfrm>
          <a:prstGeom prst="rect">
            <a:avLst/>
          </a:prstGeom>
          <a:noFill/>
        </p:spPr>
        <p:txBody>
          <a:bodyPr wrap="square" rtlCol="0">
            <a:spAutoFit/>
          </a:bodyPr>
          <a:lstStyle/>
          <a:p>
            <a:pPr algn="ctr">
              <a:buClr>
                <a:srgbClr val="FFFF00"/>
              </a:buClr>
            </a:pPr>
            <a:r>
              <a:rPr lang="en-US" b="1" dirty="0">
                <a:solidFill>
                  <a:schemeClr val="bg2"/>
                </a:solidFill>
              </a:rPr>
              <a:t>1 week</a:t>
            </a:r>
          </a:p>
        </p:txBody>
      </p:sp>
      <p:sp>
        <p:nvSpPr>
          <p:cNvPr id="35" name="TextBox 34"/>
          <p:cNvSpPr txBox="1"/>
          <p:nvPr/>
        </p:nvSpPr>
        <p:spPr>
          <a:xfrm>
            <a:off x="2654494" y="4868285"/>
            <a:ext cx="1588894" cy="369332"/>
          </a:xfrm>
          <a:prstGeom prst="rect">
            <a:avLst/>
          </a:prstGeom>
          <a:noFill/>
        </p:spPr>
        <p:txBody>
          <a:bodyPr wrap="square" rtlCol="0">
            <a:spAutoFit/>
          </a:bodyPr>
          <a:lstStyle/>
          <a:p>
            <a:pPr algn="ctr">
              <a:buClr>
                <a:srgbClr val="FFFF00"/>
              </a:buClr>
            </a:pPr>
            <a:r>
              <a:rPr lang="en-US" b="1" dirty="0">
                <a:solidFill>
                  <a:schemeClr val="bg2"/>
                </a:solidFill>
              </a:rPr>
              <a:t>4 weeks</a:t>
            </a:r>
          </a:p>
        </p:txBody>
      </p:sp>
      <p:sp>
        <p:nvSpPr>
          <p:cNvPr id="36" name="TextBox 35"/>
          <p:cNvSpPr txBox="1"/>
          <p:nvPr/>
        </p:nvSpPr>
        <p:spPr>
          <a:xfrm>
            <a:off x="6014414" y="4868285"/>
            <a:ext cx="1588894" cy="369332"/>
          </a:xfrm>
          <a:prstGeom prst="rect">
            <a:avLst/>
          </a:prstGeom>
          <a:noFill/>
        </p:spPr>
        <p:txBody>
          <a:bodyPr wrap="square" rtlCol="0">
            <a:spAutoFit/>
          </a:bodyPr>
          <a:lstStyle/>
          <a:p>
            <a:pPr algn="ctr">
              <a:buClr>
                <a:srgbClr val="FFFF00"/>
              </a:buClr>
            </a:pPr>
            <a:r>
              <a:rPr lang="en-US" b="1" dirty="0">
                <a:solidFill>
                  <a:schemeClr val="bg2"/>
                </a:solidFill>
              </a:rPr>
              <a:t>4 weeks</a:t>
            </a:r>
          </a:p>
        </p:txBody>
      </p:sp>
      <p:sp>
        <p:nvSpPr>
          <p:cNvPr id="37" name="TextBox 36"/>
          <p:cNvSpPr txBox="1"/>
          <p:nvPr/>
        </p:nvSpPr>
        <p:spPr>
          <a:xfrm>
            <a:off x="2661614" y="5524761"/>
            <a:ext cx="1588894" cy="369332"/>
          </a:xfrm>
          <a:prstGeom prst="rect">
            <a:avLst/>
          </a:prstGeom>
          <a:noFill/>
        </p:spPr>
        <p:txBody>
          <a:bodyPr wrap="square" rtlCol="0">
            <a:spAutoFit/>
          </a:bodyPr>
          <a:lstStyle/>
          <a:p>
            <a:pPr algn="ctr">
              <a:buClr>
                <a:srgbClr val="FFFF00"/>
              </a:buClr>
            </a:pPr>
            <a:r>
              <a:rPr lang="en-US" b="1" dirty="0">
                <a:solidFill>
                  <a:schemeClr val="bg2"/>
                </a:solidFill>
              </a:rPr>
              <a:t>12 weeks</a:t>
            </a:r>
          </a:p>
        </p:txBody>
      </p:sp>
      <p:sp>
        <p:nvSpPr>
          <p:cNvPr id="38" name="TextBox 37"/>
          <p:cNvSpPr txBox="1"/>
          <p:nvPr/>
        </p:nvSpPr>
        <p:spPr>
          <a:xfrm>
            <a:off x="5973309" y="5516690"/>
            <a:ext cx="1588894" cy="369332"/>
          </a:xfrm>
          <a:prstGeom prst="rect">
            <a:avLst/>
          </a:prstGeom>
          <a:noFill/>
        </p:spPr>
        <p:txBody>
          <a:bodyPr wrap="square" rtlCol="0">
            <a:spAutoFit/>
          </a:bodyPr>
          <a:lstStyle/>
          <a:p>
            <a:pPr algn="ctr">
              <a:buClr>
                <a:srgbClr val="FFFF00"/>
              </a:buClr>
            </a:pPr>
            <a:r>
              <a:rPr lang="en-US" b="1" dirty="0">
                <a:solidFill>
                  <a:schemeClr val="bg2"/>
                </a:solidFill>
              </a:rPr>
              <a:t>12 weeks</a:t>
            </a:r>
          </a:p>
        </p:txBody>
      </p:sp>
      <p:sp>
        <p:nvSpPr>
          <p:cNvPr id="39" name="TextBox 38"/>
          <p:cNvSpPr txBox="1"/>
          <p:nvPr/>
        </p:nvSpPr>
        <p:spPr>
          <a:xfrm>
            <a:off x="2661614" y="6190013"/>
            <a:ext cx="1588894" cy="369332"/>
          </a:xfrm>
          <a:prstGeom prst="rect">
            <a:avLst/>
          </a:prstGeom>
          <a:noFill/>
        </p:spPr>
        <p:txBody>
          <a:bodyPr wrap="square" rtlCol="0">
            <a:spAutoFit/>
          </a:bodyPr>
          <a:lstStyle/>
          <a:p>
            <a:pPr algn="ctr">
              <a:buClr>
                <a:srgbClr val="FFFF00"/>
              </a:buClr>
            </a:pPr>
            <a:r>
              <a:rPr lang="en-US" b="1" dirty="0">
                <a:solidFill>
                  <a:schemeClr val="bg2"/>
                </a:solidFill>
              </a:rPr>
              <a:t>24 weeks</a:t>
            </a:r>
          </a:p>
        </p:txBody>
      </p:sp>
      <p:sp>
        <p:nvSpPr>
          <p:cNvPr id="40" name="TextBox 39"/>
          <p:cNvSpPr txBox="1"/>
          <p:nvPr/>
        </p:nvSpPr>
        <p:spPr>
          <a:xfrm>
            <a:off x="5955529" y="6180774"/>
            <a:ext cx="1588894" cy="369332"/>
          </a:xfrm>
          <a:prstGeom prst="rect">
            <a:avLst/>
          </a:prstGeom>
          <a:noFill/>
        </p:spPr>
        <p:txBody>
          <a:bodyPr wrap="square" rtlCol="0">
            <a:spAutoFit/>
          </a:bodyPr>
          <a:lstStyle/>
          <a:p>
            <a:pPr algn="ctr">
              <a:buClr>
                <a:srgbClr val="FFFF00"/>
              </a:buClr>
            </a:pPr>
            <a:r>
              <a:rPr lang="en-US" b="1" dirty="0">
                <a:solidFill>
                  <a:schemeClr val="bg2"/>
                </a:solidFill>
              </a:rPr>
              <a:t>24 weeks</a:t>
            </a:r>
          </a:p>
        </p:txBody>
      </p:sp>
      <p:sp>
        <p:nvSpPr>
          <p:cNvPr id="6" name="TextBox 5"/>
          <p:cNvSpPr txBox="1"/>
          <p:nvPr/>
        </p:nvSpPr>
        <p:spPr>
          <a:xfrm>
            <a:off x="3880814" y="1221624"/>
            <a:ext cx="2438400" cy="646331"/>
          </a:xfrm>
          <a:prstGeom prst="rect">
            <a:avLst/>
          </a:prstGeom>
          <a:solidFill>
            <a:schemeClr val="tx1"/>
          </a:solidFill>
          <a:ln w="28575">
            <a:solidFill>
              <a:schemeClr val="bg2"/>
            </a:solidFill>
          </a:ln>
        </p:spPr>
        <p:txBody>
          <a:bodyPr wrap="square" rtlCol="0">
            <a:spAutoFit/>
          </a:bodyPr>
          <a:lstStyle/>
          <a:p>
            <a:pPr algn="ctr">
              <a:buClr>
                <a:srgbClr val="FFFF00"/>
              </a:buClr>
            </a:pPr>
            <a:r>
              <a:rPr lang="en-US" b="1" dirty="0">
                <a:solidFill>
                  <a:schemeClr val="bg2"/>
                </a:solidFill>
              </a:rPr>
              <a:t>Informed Consent, Baseline Testing</a:t>
            </a:r>
          </a:p>
        </p:txBody>
      </p:sp>
      <p:cxnSp>
        <p:nvCxnSpPr>
          <p:cNvPr id="58" name="Straight Connector 57"/>
          <p:cNvCxnSpPr/>
          <p:nvPr/>
        </p:nvCxnSpPr>
        <p:spPr bwMode="auto">
          <a:xfrm flipH="1">
            <a:off x="4409192" y="3689952"/>
            <a:ext cx="1910022" cy="2824"/>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a:xfrm>
            <a:off x="0" y="-228600"/>
            <a:ext cx="12192000" cy="1584500"/>
          </a:xfrm>
        </p:spPr>
        <p:txBody>
          <a:bodyPr/>
          <a:lstStyle/>
          <a:p>
            <a:r>
              <a:rPr lang="en-US" sz="4400" dirty="0"/>
              <a:t>Study Design</a:t>
            </a:r>
          </a:p>
        </p:txBody>
      </p:sp>
      <p:sp>
        <p:nvSpPr>
          <p:cNvPr id="4" name="Slide Number Placeholder 3"/>
          <p:cNvSpPr>
            <a:spLocks noGrp="1"/>
          </p:cNvSpPr>
          <p:nvPr>
            <p:ph type="sldNum" sz="quarter" idx="10"/>
          </p:nvPr>
        </p:nvSpPr>
        <p:spPr>
          <a:xfrm>
            <a:off x="11473664" y="6232525"/>
            <a:ext cx="489736" cy="457200"/>
          </a:xfrm>
        </p:spPr>
        <p:txBody>
          <a:bodyPr/>
          <a:lstStyle/>
          <a:p>
            <a:pPr>
              <a:defRPr/>
            </a:pPr>
            <a:fld id="{C3C2799D-32D5-4870-A0B5-9802DC66A87E}" type="slidenum">
              <a:rPr lang="en-US" smtClean="0"/>
              <a:pPr>
                <a:defRPr/>
              </a:pPr>
              <a:t>10</a:t>
            </a:fld>
            <a:endParaRPr lang="en-US" dirty="0"/>
          </a:p>
        </p:txBody>
      </p:sp>
      <p:cxnSp>
        <p:nvCxnSpPr>
          <p:cNvPr id="42" name="Straight Arrow Connector 41"/>
          <p:cNvCxnSpPr/>
          <p:nvPr/>
        </p:nvCxnSpPr>
        <p:spPr bwMode="auto">
          <a:xfrm flipH="1">
            <a:off x="7567481" y="6397079"/>
            <a:ext cx="751942" cy="0"/>
          </a:xfrm>
          <a:prstGeom prst="straightConnector1">
            <a:avLst/>
          </a:prstGeom>
          <a:solidFill>
            <a:schemeClr val="accent1"/>
          </a:solidFill>
          <a:ln w="38100" cap="flat" cmpd="sng" algn="ctr">
            <a:solidFill>
              <a:srgbClr val="FFFFFF"/>
            </a:solidFill>
            <a:prstDash val="solid"/>
            <a:round/>
            <a:headEnd type="none" w="med" len="med"/>
            <a:tailEnd type="triangle"/>
          </a:ln>
          <a:effectLst/>
        </p:spPr>
      </p:cxnSp>
      <p:sp>
        <p:nvSpPr>
          <p:cNvPr id="43" name="TextBox 42"/>
          <p:cNvSpPr txBox="1"/>
          <p:nvPr/>
        </p:nvSpPr>
        <p:spPr>
          <a:xfrm>
            <a:off x="8338559" y="6073914"/>
            <a:ext cx="2056569" cy="707886"/>
          </a:xfrm>
          <a:prstGeom prst="rect">
            <a:avLst/>
          </a:prstGeom>
          <a:noFill/>
        </p:spPr>
        <p:txBody>
          <a:bodyPr wrap="square" rtlCol="0">
            <a:spAutoFit/>
          </a:bodyPr>
          <a:lstStyle/>
          <a:p>
            <a:pPr algn="ctr">
              <a:buClr>
                <a:srgbClr val="FFFF00"/>
              </a:buClr>
            </a:pPr>
            <a:r>
              <a:rPr lang="en-US" sz="2000" b="1" dirty="0">
                <a:solidFill>
                  <a:srgbClr val="FFFFFF"/>
                </a:solidFill>
              </a:rPr>
              <a:t>Primary outcome visit</a:t>
            </a:r>
          </a:p>
        </p:txBody>
      </p:sp>
    </p:spTree>
    <p:extLst>
      <p:ext uri="{BB962C8B-B14F-4D97-AF65-F5344CB8AC3E}">
        <p14:creationId xmlns:p14="http://schemas.microsoft.com/office/powerpoint/2010/main" val="428214072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Baseline Testing Procedures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11</a:t>
            </a:fld>
            <a:endParaRPr lang="en-US" dirty="0"/>
          </a:p>
        </p:txBody>
      </p:sp>
      <p:sp>
        <p:nvSpPr>
          <p:cNvPr id="3" name="Content Placeholder 2"/>
          <p:cNvSpPr>
            <a:spLocks noGrp="1"/>
          </p:cNvSpPr>
          <p:nvPr>
            <p:ph idx="1"/>
          </p:nvPr>
        </p:nvSpPr>
        <p:spPr>
          <a:xfrm>
            <a:off x="838200" y="1371600"/>
            <a:ext cx="10972800" cy="4876800"/>
          </a:xfrm>
        </p:spPr>
        <p:txBody>
          <a:bodyPr/>
          <a:lstStyle/>
          <a:p>
            <a:pPr marL="457200" lvl="1" indent="-457200">
              <a:buClr>
                <a:srgbClr val="FFFFFF"/>
              </a:buClr>
              <a:buFont typeface="+mj-lt"/>
              <a:buAutoNum type="arabicPeriod"/>
            </a:pPr>
            <a:r>
              <a:rPr lang="en-US" sz="2800" dirty="0"/>
              <a:t>The following will be performed on both eyes</a:t>
            </a:r>
          </a:p>
          <a:p>
            <a:pPr lvl="1"/>
            <a:r>
              <a:rPr lang="en-US" dirty="0"/>
              <a:t>E-ETDRS visual acuity </a:t>
            </a:r>
          </a:p>
          <a:p>
            <a:pPr lvl="1"/>
            <a:r>
              <a:rPr lang="en-US" dirty="0"/>
              <a:t>Visual function testing (myVisionTrack)</a:t>
            </a:r>
          </a:p>
          <a:p>
            <a:pPr lvl="1"/>
            <a:r>
              <a:rPr lang="en-US" dirty="0"/>
              <a:t>OCT</a:t>
            </a:r>
          </a:p>
          <a:p>
            <a:pPr lvl="1"/>
            <a:r>
              <a:rPr lang="en-US" dirty="0"/>
              <a:t>Eye exam</a:t>
            </a:r>
          </a:p>
          <a:p>
            <a:pPr marL="514350" indent="-514350">
              <a:buClr>
                <a:srgbClr val="FFFFFF"/>
              </a:buClr>
              <a:buFont typeface="+mj-lt"/>
              <a:buAutoNum type="arabicPeriod" startAt="2"/>
            </a:pPr>
            <a:r>
              <a:rPr lang="en-US" dirty="0"/>
              <a:t>Reading Center will review OCT scans to confirm eligibility</a:t>
            </a:r>
          </a:p>
          <a:p>
            <a:pPr marL="754063" lvl="1" indent="-354013">
              <a:buFont typeface="Arial" panose="020B0604020202020204" pitchFamily="34" charset="0"/>
              <a:buChar char="•"/>
            </a:pPr>
            <a:r>
              <a:rPr lang="en-US" dirty="0"/>
              <a:t>Same day RC review will be available if required but should be limited to cases when scheduling a separate randomization day is difficult</a:t>
            </a:r>
            <a:r>
              <a:rPr lang="en-US" sz="2000" dirty="0"/>
              <a:t>	</a:t>
            </a:r>
          </a:p>
          <a:p>
            <a:pPr marL="514350" indent="-514350">
              <a:buClr>
                <a:srgbClr val="FFFFFF"/>
              </a:buClr>
              <a:buFont typeface="+mj-lt"/>
              <a:buAutoNum type="arabicPeriod" startAt="2"/>
            </a:pPr>
            <a:r>
              <a:rPr lang="en-US" dirty="0"/>
              <a:t>Eligible eyes may then be randomized (must be within 8 days of baseline testing)</a:t>
            </a:r>
          </a:p>
          <a:p>
            <a:pPr lvl="1"/>
            <a:endParaRPr lang="en-US" dirty="0"/>
          </a:p>
        </p:txBody>
      </p:sp>
    </p:spTree>
    <p:extLst>
      <p:ext uri="{BB962C8B-B14F-4D97-AF65-F5344CB8AC3E}">
        <p14:creationId xmlns:p14="http://schemas.microsoft.com/office/powerpoint/2010/main" val="195274695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192000" cy="1600200"/>
          </a:xfrm>
        </p:spPr>
        <p:txBody>
          <a:bodyPr/>
          <a:lstStyle/>
          <a:p>
            <a:r>
              <a:rPr lang="en-US" sz="4400" dirty="0"/>
              <a:t>myVisionTrack</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12</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1295400"/>
            <a:ext cx="3048000" cy="5421377"/>
          </a:xfrm>
          <a:prstGeom prst="rect">
            <a:avLst/>
          </a:prstGeom>
          <a:ln w="57150">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818" y="1295400"/>
            <a:ext cx="3048202" cy="5421735"/>
          </a:xfrm>
          <a:prstGeom prst="rect">
            <a:avLst/>
          </a:prstGeom>
          <a:ln w="57150">
            <a:solidFill>
              <a:schemeClr val="tx1"/>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1808" y="1295400"/>
            <a:ext cx="3048202" cy="5421735"/>
          </a:xfrm>
          <a:prstGeom prst="rect">
            <a:avLst/>
          </a:prstGeom>
          <a:ln w="57150">
            <a:solidFill>
              <a:schemeClr val="tx1"/>
            </a:solidFill>
          </a:ln>
        </p:spPr>
      </p:pic>
    </p:spTree>
    <p:extLst>
      <p:ext uri="{BB962C8B-B14F-4D97-AF65-F5344CB8AC3E}">
        <p14:creationId xmlns:p14="http://schemas.microsoft.com/office/powerpoint/2010/main" val="264026193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71600"/>
          </a:xfrm>
        </p:spPr>
        <p:txBody>
          <a:bodyPr/>
          <a:lstStyle/>
          <a:p>
            <a:r>
              <a:rPr lang="en-US" sz="4400" dirty="0"/>
              <a:t>Process of Reading Center Confirmation</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13</a:t>
            </a:fld>
            <a:endParaRPr lang="en-US" dirty="0"/>
          </a:p>
        </p:txBody>
      </p:sp>
      <p:sp>
        <p:nvSpPr>
          <p:cNvPr id="7" name="Content Placeholder 2"/>
          <p:cNvSpPr>
            <a:spLocks noGrp="1"/>
          </p:cNvSpPr>
          <p:nvPr>
            <p:ph idx="1"/>
          </p:nvPr>
        </p:nvSpPr>
        <p:spPr>
          <a:xfrm>
            <a:off x="609600" y="1586429"/>
            <a:ext cx="10972800" cy="4788095"/>
          </a:xfrm>
        </p:spPr>
        <p:txBody>
          <a:bodyPr/>
          <a:lstStyle/>
          <a:p>
            <a:pPr marL="458788" lvl="0" indent="-458788">
              <a:buClr>
                <a:schemeClr val="accent3"/>
              </a:buClr>
            </a:pPr>
            <a:r>
              <a:rPr lang="en-US" dirty="0"/>
              <a:t>The Reading Center must confirm study eye eligibility on OCT </a:t>
            </a:r>
          </a:p>
          <a:p>
            <a:pPr marL="458788" lvl="0" indent="-458788">
              <a:buClr>
                <a:schemeClr val="accent3"/>
              </a:buClr>
            </a:pPr>
            <a:r>
              <a:rPr lang="en-US" dirty="0"/>
              <a:t>For same day grading, OCT scans must be uploaded by 2 pm Eastern</a:t>
            </a:r>
          </a:p>
          <a:p>
            <a:pPr marL="458788" lvl="0" indent="-458788">
              <a:buClr>
                <a:schemeClr val="accent3"/>
              </a:buClr>
            </a:pPr>
            <a:r>
              <a:rPr lang="en-US" dirty="0"/>
              <a:t>Otherwise, the participant will need to return on a separate day for randomization (RCT only) and the injection</a:t>
            </a:r>
            <a:endParaRPr lang="en-US" sz="2400" dirty="0"/>
          </a:p>
          <a:p>
            <a:pPr lvl="1">
              <a:defRPr/>
            </a:pPr>
            <a:endParaRPr lang="en-US" altLang="en-US" dirty="0">
              <a:cs typeface="Arial" panose="020B0604020202020204" pitchFamily="34" charset="0"/>
            </a:endParaRPr>
          </a:p>
        </p:txBody>
      </p:sp>
    </p:spTree>
    <p:extLst>
      <p:ext uri="{BB962C8B-B14F-4D97-AF65-F5344CB8AC3E}">
        <p14:creationId xmlns:p14="http://schemas.microsoft.com/office/powerpoint/2010/main" val="98211493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dirty="0"/>
              <a:t>Follow-Up Testing Procedures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14</a:t>
            </a:fld>
            <a:endParaRPr lang="en-US" dirty="0"/>
          </a:p>
        </p:txBody>
      </p:sp>
      <p:sp>
        <p:nvSpPr>
          <p:cNvPr id="3" name="Content Placeholder 2"/>
          <p:cNvSpPr>
            <a:spLocks noGrp="1"/>
          </p:cNvSpPr>
          <p:nvPr>
            <p:ph idx="1"/>
          </p:nvPr>
        </p:nvSpPr>
        <p:spPr>
          <a:xfrm>
            <a:off x="1066800" y="1600200"/>
            <a:ext cx="8001000" cy="4191000"/>
          </a:xfrm>
        </p:spPr>
        <p:txBody>
          <a:bodyPr/>
          <a:lstStyle/>
          <a:p>
            <a:pPr marL="458788" indent="-458788"/>
            <a:r>
              <a:rPr lang="en-US" dirty="0"/>
              <a:t>E-ETDRS visual acuity </a:t>
            </a:r>
          </a:p>
          <a:p>
            <a:pPr marL="458788" indent="-458788"/>
            <a:r>
              <a:rPr lang="en-US" dirty="0"/>
              <a:t>Visual function testing (myVisionTrack)</a:t>
            </a:r>
          </a:p>
          <a:p>
            <a:pPr lvl="1"/>
            <a:r>
              <a:rPr lang="en-US" dirty="0"/>
              <a:t>12 and 24 weeks only</a:t>
            </a:r>
          </a:p>
          <a:p>
            <a:pPr marL="458788" indent="-458788"/>
            <a:r>
              <a:rPr lang="en-US" dirty="0"/>
              <a:t>OCT </a:t>
            </a:r>
          </a:p>
          <a:p>
            <a:pPr lvl="1"/>
            <a:r>
              <a:rPr lang="en-US" dirty="0"/>
              <a:t>study eye only</a:t>
            </a:r>
          </a:p>
          <a:p>
            <a:pPr marL="458788" indent="-458788"/>
            <a:r>
              <a:rPr lang="en-US" dirty="0"/>
              <a:t>Eye exam </a:t>
            </a:r>
          </a:p>
          <a:p>
            <a:pPr lvl="1"/>
            <a:r>
              <a:rPr lang="en-US" dirty="0"/>
              <a:t>study eye only</a:t>
            </a:r>
          </a:p>
          <a:p>
            <a:pPr lvl="1"/>
            <a:endParaRPr lang="en-US" dirty="0"/>
          </a:p>
        </p:txBody>
      </p:sp>
    </p:spTree>
    <p:extLst>
      <p:ext uri="{BB962C8B-B14F-4D97-AF65-F5344CB8AC3E}">
        <p14:creationId xmlns:p14="http://schemas.microsoft.com/office/powerpoint/2010/main" val="106868145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dirty="0"/>
              <a:t>Criteria for Rescue Vitrectomy</a:t>
            </a:r>
          </a:p>
        </p:txBody>
      </p:sp>
      <p:sp>
        <p:nvSpPr>
          <p:cNvPr id="3" name="Content Placeholder 2"/>
          <p:cNvSpPr>
            <a:spLocks noGrp="1"/>
          </p:cNvSpPr>
          <p:nvPr>
            <p:ph idx="1"/>
          </p:nvPr>
        </p:nvSpPr>
        <p:spPr>
          <a:xfrm>
            <a:off x="228599" y="1600200"/>
            <a:ext cx="11751733" cy="3962400"/>
          </a:xfrm>
        </p:spPr>
        <p:txBody>
          <a:bodyPr/>
          <a:lstStyle/>
          <a:p>
            <a:pPr marL="458788" indent="-458788"/>
            <a:r>
              <a:rPr lang="en-US" dirty="0"/>
              <a:t>For study eyes in both treatment groups, vitrectomy may be performed if one of the following occurs:</a:t>
            </a:r>
          </a:p>
          <a:p>
            <a:pPr marL="914400" lvl="1" indent="-457200">
              <a:buFont typeface="+mj-lt"/>
              <a:buAutoNum type="arabicPeriod"/>
            </a:pPr>
            <a:r>
              <a:rPr lang="en-US" sz="2800" dirty="0"/>
              <a:t>Visual acuity decreases at least 10 letters at a single visit (not including the 1-week visit) or at least 5 letters at two consecutive visits (not including the 1-week visit) compared with baseline that is thought to be related to VMT</a:t>
            </a:r>
          </a:p>
          <a:p>
            <a:pPr marL="914400" lvl="1" indent="-457200">
              <a:buFont typeface="+mj-lt"/>
              <a:buAutoNum type="arabicPeriod"/>
            </a:pPr>
            <a:r>
              <a:rPr lang="en-US" sz="2800" dirty="0"/>
              <a:t>Complication requires prompt surgical intervention (e.g., macular hole, retinal detachment, non-clearing vitreous hemorrhage</a:t>
            </a:r>
            <a:r>
              <a:rPr lang="en-US" sz="2800" dirty="0" smtClean="0"/>
              <a:t>).</a:t>
            </a:r>
            <a:endParaRPr lang="en-US" sz="2800" dirty="0"/>
          </a:p>
          <a:p>
            <a:pPr marL="458788" indent="-458788"/>
            <a:r>
              <a:rPr lang="en-US" dirty="0"/>
              <a:t>Otherwise, protocol chair approval must be obtained for alternative treatment.</a:t>
            </a:r>
          </a:p>
          <a:p>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15</a:t>
            </a:fld>
            <a:endParaRPr lang="en-US" dirty="0"/>
          </a:p>
        </p:txBody>
      </p:sp>
    </p:spTree>
    <p:extLst>
      <p:ext uri="{BB962C8B-B14F-4D97-AF65-F5344CB8AC3E}">
        <p14:creationId xmlns:p14="http://schemas.microsoft.com/office/powerpoint/2010/main" val="281929186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good candidate for AG (RCT)</a:t>
            </a: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16</a:t>
            </a:fld>
            <a:endParaRPr lang="en-US" dirty="0"/>
          </a:p>
        </p:txBody>
      </p:sp>
      <p:pic>
        <p:nvPicPr>
          <p:cNvPr id="5" name="Picture 2" descr="C:\Users\DrChan\Documents\Retina TImes\Case 1A.png"/>
          <p:cNvPicPr>
            <a:picLocks noGrp="1" noChangeAspect="1" noChangeArrowheads="1"/>
          </p:cNvPicPr>
          <p:nvPr>
            <p:ph idx="1"/>
          </p:nvPr>
        </p:nvPicPr>
        <p:blipFill>
          <a:blip r:embed="rId3" cstate="print"/>
          <a:srcRect/>
          <a:stretch>
            <a:fillRect/>
          </a:stretch>
        </p:blipFill>
        <p:spPr bwMode="auto">
          <a:xfrm>
            <a:off x="2743200" y="914400"/>
            <a:ext cx="6248400" cy="2675750"/>
          </a:xfrm>
          <a:prstGeom prst="rect">
            <a:avLst/>
          </a:prstGeom>
          <a:noFill/>
        </p:spPr>
      </p:pic>
      <p:cxnSp>
        <p:nvCxnSpPr>
          <p:cNvPr id="6" name="Straight Arrow Connector 5"/>
          <p:cNvCxnSpPr/>
          <p:nvPr/>
        </p:nvCxnSpPr>
        <p:spPr bwMode="auto">
          <a:xfrm>
            <a:off x="5867400" y="3657600"/>
            <a:ext cx="0" cy="533400"/>
          </a:xfrm>
          <a:prstGeom prst="straightConnector1">
            <a:avLst/>
          </a:prstGeom>
          <a:solidFill>
            <a:schemeClr val="accent1"/>
          </a:solidFill>
          <a:ln w="38100" cap="flat" cmpd="sng" algn="ctr">
            <a:solidFill>
              <a:schemeClr val="tx1"/>
            </a:solidFill>
            <a:prstDash val="solid"/>
            <a:round/>
            <a:headEnd type="none" w="sm" len="sm"/>
            <a:tailEnd type="arrow" w="sm" len="med"/>
          </a:ln>
          <a:effectLst/>
        </p:spPr>
      </p:cxnSp>
      <p:pic>
        <p:nvPicPr>
          <p:cNvPr id="10" name="Picture 3" descr="C:\Users\DrChan\Documents\Retina TImes\Case 1b.png"/>
          <p:cNvPicPr>
            <a:picLocks noChangeAspect="1" noChangeArrowheads="1"/>
          </p:cNvPicPr>
          <p:nvPr/>
        </p:nvPicPr>
        <p:blipFill>
          <a:blip r:embed="rId4" cstate="print"/>
          <a:srcRect/>
          <a:stretch>
            <a:fillRect/>
          </a:stretch>
        </p:blipFill>
        <p:spPr bwMode="auto">
          <a:xfrm>
            <a:off x="2743200" y="4214460"/>
            <a:ext cx="6324600" cy="2414940"/>
          </a:xfrm>
          <a:prstGeom prst="rect">
            <a:avLst/>
          </a:prstGeom>
          <a:noFill/>
        </p:spPr>
      </p:pic>
      <p:sp>
        <p:nvSpPr>
          <p:cNvPr id="11" name="Rectangle 10"/>
          <p:cNvSpPr/>
          <p:nvPr/>
        </p:nvSpPr>
        <p:spPr>
          <a:xfrm>
            <a:off x="6096000" y="3657600"/>
            <a:ext cx="782587" cy="461665"/>
          </a:xfrm>
          <a:prstGeom prst="rect">
            <a:avLst/>
          </a:prstGeom>
        </p:spPr>
        <p:txBody>
          <a:bodyPr wrap="none">
            <a:spAutoFit/>
          </a:bodyPr>
          <a:lstStyle/>
          <a:p>
            <a:pPr marL="342900" indent="-342900">
              <a:buClr>
                <a:srgbClr val="FFFF00"/>
              </a:buClr>
            </a:pPr>
            <a:r>
              <a:rPr lang="en-US" sz="2400" b="1" dirty="0" smtClean="0"/>
              <a:t>PVL</a:t>
            </a:r>
          </a:p>
        </p:txBody>
      </p:sp>
      <p:pic>
        <p:nvPicPr>
          <p:cNvPr id="6146" name="Picture 2" descr="Image result for picture of eagle wings in flight, diagram"/>
          <p:cNvPicPr>
            <a:picLocks noChangeAspect="1" noChangeArrowheads="1"/>
          </p:cNvPicPr>
          <p:nvPr/>
        </p:nvPicPr>
        <p:blipFill>
          <a:blip r:embed="rId5" cstate="print"/>
          <a:srcRect/>
          <a:stretch>
            <a:fillRect/>
          </a:stretch>
        </p:blipFill>
        <p:spPr bwMode="auto">
          <a:xfrm>
            <a:off x="9220200" y="1143000"/>
            <a:ext cx="2695575" cy="1695450"/>
          </a:xfrm>
          <a:prstGeom prst="rect">
            <a:avLst/>
          </a:prstGeom>
          <a:noFill/>
        </p:spPr>
      </p:pic>
      <p:sp>
        <p:nvSpPr>
          <p:cNvPr id="9" name="TextBox 8"/>
          <p:cNvSpPr txBox="1"/>
          <p:nvPr/>
        </p:nvSpPr>
        <p:spPr>
          <a:xfrm>
            <a:off x="9220200" y="2971800"/>
            <a:ext cx="2677336" cy="523220"/>
          </a:xfrm>
          <a:prstGeom prst="rect">
            <a:avLst/>
          </a:prstGeom>
          <a:noFill/>
        </p:spPr>
        <p:txBody>
          <a:bodyPr wrap="none" rtlCol="0">
            <a:spAutoFit/>
          </a:bodyPr>
          <a:lstStyle/>
          <a:p>
            <a:pPr marL="342900" indent="-342900">
              <a:buClr>
                <a:srgbClr val="FFFF00"/>
              </a:buClr>
              <a:buFont typeface="Wingdings" pitchFamily="2" charset="2"/>
              <a:buChar char="Ø"/>
            </a:pPr>
            <a:r>
              <a:rPr lang="en-US" sz="2800" b="1" dirty="0" smtClean="0">
                <a:solidFill>
                  <a:srgbClr val="FFFF00"/>
                </a:solidFill>
              </a:rPr>
              <a:t>“Eagle sign”</a:t>
            </a:r>
          </a:p>
        </p:txBody>
      </p:sp>
    </p:spTree>
    <p:extLst>
      <p:ext uri="{BB962C8B-B14F-4D97-AF65-F5344CB8AC3E}">
        <p14:creationId xmlns:p14="http://schemas.microsoft.com/office/powerpoint/2010/main" val="3351882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r>
              <a:rPr lang="en-US" sz="4400" dirty="0"/>
              <a:t>Protocol AH</a:t>
            </a:r>
            <a:r>
              <a:rPr lang="en-US" dirty="0"/>
              <a:t/>
            </a:r>
            <a:br>
              <a:rPr lang="en-US" dirty="0"/>
            </a:br>
            <a:r>
              <a:rPr lang="en-US" dirty="0"/>
              <a:t/>
            </a:r>
            <a:br>
              <a:rPr lang="en-US" dirty="0"/>
            </a:br>
            <a:r>
              <a:rPr lang="en-US" dirty="0">
                <a:solidFill>
                  <a:schemeClr val="tx1"/>
                </a:solidFill>
              </a:rPr>
              <a:t>Single-Arm Study Assessing the Effects of Pneumatic Vitreolysis on Macular Hole </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17</a:t>
            </a:fld>
            <a:endParaRPr lang="en-US" dirty="0"/>
          </a:p>
        </p:txBody>
      </p:sp>
      <p:cxnSp>
        <p:nvCxnSpPr>
          <p:cNvPr id="5" name="Straight Connector 4"/>
          <p:cNvCxnSpPr/>
          <p:nvPr/>
        </p:nvCxnSpPr>
        <p:spPr bwMode="auto">
          <a:xfrm>
            <a:off x="1524000" y="2819400"/>
            <a:ext cx="9144000" cy="0"/>
          </a:xfrm>
          <a:prstGeom prst="line">
            <a:avLst/>
          </a:prstGeom>
          <a:solidFill>
            <a:schemeClr val="accent1"/>
          </a:solidFill>
          <a:ln w="38100" cap="flat" cmpd="sng" algn="ctr">
            <a:solidFill>
              <a:schemeClr val="accent3"/>
            </a:solidFill>
            <a:prstDash val="solid"/>
            <a:round/>
            <a:headEnd type="none" w="med" len="med"/>
            <a:tailEnd type="none" w="med" len="med"/>
          </a:ln>
          <a:effectLst/>
        </p:spPr>
      </p:cxnSp>
      <p:cxnSp>
        <p:nvCxnSpPr>
          <p:cNvPr id="6" name="Straight Connector 5"/>
          <p:cNvCxnSpPr/>
          <p:nvPr/>
        </p:nvCxnSpPr>
        <p:spPr bwMode="auto">
          <a:xfrm>
            <a:off x="1524000" y="2971800"/>
            <a:ext cx="9144000" cy="0"/>
          </a:xfrm>
          <a:prstGeom prst="line">
            <a:avLst/>
          </a:prstGeom>
          <a:solidFill>
            <a:schemeClr val="accent1"/>
          </a:solidFill>
          <a:ln w="158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109592803"/>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0"/>
            <a:ext cx="12192000" cy="1600200"/>
          </a:xfrm>
        </p:spPr>
        <p:txBody>
          <a:bodyPr/>
          <a:lstStyle/>
          <a:p>
            <a:r>
              <a:rPr lang="en-US" b="1" dirty="0">
                <a:solidFill>
                  <a:srgbClr val="FFFF00"/>
                </a:solidFill>
                <a:latin typeface="Arial" pitchFamily="34" charset="0"/>
                <a:cs typeface="Arial" pitchFamily="34" charset="0"/>
              </a:rPr>
              <a:t>Background</a:t>
            </a:r>
          </a:p>
        </p:txBody>
      </p:sp>
      <p:sp>
        <p:nvSpPr>
          <p:cNvPr id="3" name="TextBox 4"/>
          <p:cNvSpPr txBox="1">
            <a:spLocks noChangeArrowheads="1"/>
          </p:cNvSpPr>
          <p:nvPr/>
        </p:nvSpPr>
        <p:spPr bwMode="auto">
          <a:xfrm>
            <a:off x="11582400" y="6248400"/>
            <a:ext cx="609600" cy="369332"/>
          </a:xfrm>
          <a:prstGeom prst="rect">
            <a:avLst/>
          </a:prstGeom>
          <a:noFill/>
          <a:ln w="9525">
            <a:noFill/>
            <a:miter lim="800000"/>
            <a:headEnd/>
            <a:tailEnd/>
          </a:ln>
        </p:spPr>
        <p:txBody>
          <a:bodyPr>
            <a:spAutoFit/>
          </a:bodyPr>
          <a:lstStyle/>
          <a:p>
            <a:fld id="{D19F60EA-B1F4-41A4-AA90-B18E13C0A392}" type="slidenum">
              <a:rPr lang="en-US"/>
              <a:pPr/>
              <a:t>18</a:t>
            </a:fld>
            <a:endParaRPr lang="en-US" dirty="0"/>
          </a:p>
        </p:txBody>
      </p:sp>
      <p:sp>
        <p:nvSpPr>
          <p:cNvPr id="5" name="TextBox 4"/>
          <p:cNvSpPr txBox="1"/>
          <p:nvPr/>
        </p:nvSpPr>
        <p:spPr>
          <a:xfrm>
            <a:off x="609600" y="1490630"/>
            <a:ext cx="10972800" cy="3180358"/>
          </a:xfrm>
          <a:prstGeom prst="rect">
            <a:avLst/>
          </a:prstGeom>
          <a:noFill/>
        </p:spPr>
        <p:txBody>
          <a:bodyPr wrap="square" rtlCol="0">
            <a:spAutoFit/>
          </a:bodyPr>
          <a:lstStyle/>
          <a:p>
            <a:pPr marL="457200" indent="-457200" defTabSz="257175">
              <a:spcAft>
                <a:spcPts val="800"/>
              </a:spcAft>
              <a:buClr>
                <a:schemeClr val="accent3"/>
              </a:buClr>
              <a:buFont typeface="Wingdings" panose="05000000000000000000" pitchFamily="2" charset="2"/>
              <a:buChar char="Ø"/>
            </a:pPr>
            <a:r>
              <a:rPr lang="en-US" sz="2800" b="1" dirty="0"/>
              <a:t>PVL for Macular Hole (MH) offers a lower cost, low risk alternative to Vitrectomy</a:t>
            </a:r>
          </a:p>
          <a:p>
            <a:pPr marL="457200" indent="-457200" defTabSz="257175">
              <a:spcAft>
                <a:spcPts val="800"/>
              </a:spcAft>
              <a:buClr>
                <a:schemeClr val="accent3"/>
              </a:buClr>
              <a:buFont typeface="Wingdings" panose="05000000000000000000" pitchFamily="2" charset="2"/>
              <a:buChar char="Ø"/>
            </a:pPr>
            <a:r>
              <a:rPr lang="en-US" sz="2800" b="1" dirty="0"/>
              <a:t>Understanding the rates of MH closure and VMT release in eyes with full-thickness macular holes treated with PVL is of interest given the low cost and convenience of gas injection in the office setting as well as a low</a:t>
            </a:r>
            <a:r>
              <a:rPr lang="en-US" sz="2600" b="1" dirty="0"/>
              <a:t> </a:t>
            </a:r>
            <a:r>
              <a:rPr lang="en-US" sz="2800" b="1" dirty="0"/>
              <a:t>rate of adverse events reported in prior retrospective studies</a:t>
            </a:r>
          </a:p>
        </p:txBody>
      </p:sp>
    </p:spTree>
    <p:extLst>
      <p:ext uri="{BB962C8B-B14F-4D97-AF65-F5344CB8AC3E}">
        <p14:creationId xmlns:p14="http://schemas.microsoft.com/office/powerpoint/2010/main" val="84725246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79538"/>
          </a:xfrm>
        </p:spPr>
        <p:txBody>
          <a:bodyPr/>
          <a:lstStyle/>
          <a:p>
            <a:r>
              <a:rPr lang="en-US" sz="4400" dirty="0"/>
              <a:t>Prior case series of PVL for Macular Hole</a:t>
            </a:r>
          </a:p>
        </p:txBody>
      </p:sp>
      <p:sp>
        <p:nvSpPr>
          <p:cNvPr id="3" name="Content Placeholder 2"/>
          <p:cNvSpPr>
            <a:spLocks noGrp="1"/>
          </p:cNvSpPr>
          <p:nvPr>
            <p:ph idx="1"/>
          </p:nvPr>
        </p:nvSpPr>
        <p:spPr>
          <a:xfrm>
            <a:off x="609600" y="1586429"/>
            <a:ext cx="10972800" cy="4204771"/>
          </a:xfrm>
        </p:spPr>
        <p:txBody>
          <a:bodyPr/>
          <a:lstStyle/>
          <a:p>
            <a:r>
              <a:rPr lang="en-US" dirty="0"/>
              <a:t>Chan (1995)</a:t>
            </a:r>
          </a:p>
          <a:p>
            <a:pPr lvl="1"/>
            <a:r>
              <a:rPr lang="en-US" dirty="0"/>
              <a:t>Closure of stage-2 MH: </a:t>
            </a:r>
            <a:r>
              <a:rPr lang="en-US" dirty="0">
                <a:solidFill>
                  <a:schemeClr val="accent3"/>
                </a:solidFill>
              </a:rPr>
              <a:t>50% (N = 6)</a:t>
            </a:r>
          </a:p>
          <a:p>
            <a:r>
              <a:rPr lang="en-US" dirty="0"/>
              <a:t>Jorge et al</a:t>
            </a:r>
          </a:p>
          <a:p>
            <a:pPr lvl="1"/>
            <a:r>
              <a:rPr lang="en-US" dirty="0"/>
              <a:t>Closure of stage-2 MH: </a:t>
            </a:r>
            <a:r>
              <a:rPr lang="en-US" dirty="0">
                <a:solidFill>
                  <a:schemeClr val="accent3"/>
                </a:solidFill>
              </a:rPr>
              <a:t>83% (N = 6)</a:t>
            </a:r>
          </a:p>
          <a:p>
            <a:r>
              <a:rPr lang="en-US" dirty="0" err="1"/>
              <a:t>Steinle</a:t>
            </a:r>
            <a:r>
              <a:rPr lang="en-US" dirty="0"/>
              <a:t> et al</a:t>
            </a:r>
          </a:p>
          <a:p>
            <a:pPr lvl="1"/>
            <a:r>
              <a:rPr lang="en-US" dirty="0"/>
              <a:t>Closure of full-thickness MH:</a:t>
            </a:r>
            <a:r>
              <a:rPr lang="en-US" dirty="0">
                <a:solidFill>
                  <a:schemeClr val="accent3"/>
                </a:solidFill>
              </a:rPr>
              <a:t> 67% (N = 3)</a:t>
            </a:r>
            <a:endParaRPr lang="en-US" dirty="0"/>
          </a:p>
          <a:p>
            <a:r>
              <a:rPr lang="en-US" dirty="0"/>
              <a:t>Chan and Mein (Retina, 2017)</a:t>
            </a:r>
          </a:p>
          <a:p>
            <a:pPr lvl="1"/>
            <a:r>
              <a:rPr lang="en-US" dirty="0"/>
              <a:t>Closure stage-2 MH: </a:t>
            </a:r>
            <a:r>
              <a:rPr lang="en-US" dirty="0">
                <a:solidFill>
                  <a:schemeClr val="accent3"/>
                </a:solidFill>
              </a:rPr>
              <a:t>67% with single injection (N = 15)</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19</a:t>
            </a:fld>
            <a:endParaRPr lang="en-US" dirty="0"/>
          </a:p>
        </p:txBody>
      </p:sp>
    </p:spTree>
    <p:extLst>
      <p:ext uri="{BB962C8B-B14F-4D97-AF65-F5344CB8AC3E}">
        <p14:creationId xmlns:p14="http://schemas.microsoft.com/office/powerpoint/2010/main" val="154837469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76200"/>
            <a:ext cx="12192000" cy="1600200"/>
          </a:xfrm>
        </p:spPr>
        <p:txBody>
          <a:bodyPr/>
          <a:lstStyle/>
          <a:p>
            <a:r>
              <a:rPr lang="en-US" b="1" dirty="0">
                <a:solidFill>
                  <a:srgbClr val="FFFF00"/>
                </a:solidFill>
                <a:latin typeface="Arial" pitchFamily="34" charset="0"/>
                <a:cs typeface="Arial" pitchFamily="34" charset="0"/>
              </a:rPr>
              <a:t>Rationale for Single-Arm Study</a:t>
            </a:r>
          </a:p>
        </p:txBody>
      </p:sp>
      <p:sp>
        <p:nvSpPr>
          <p:cNvPr id="3" name="TextBox 4"/>
          <p:cNvSpPr txBox="1">
            <a:spLocks noChangeArrowheads="1"/>
          </p:cNvSpPr>
          <p:nvPr/>
        </p:nvSpPr>
        <p:spPr bwMode="auto">
          <a:xfrm>
            <a:off x="11582400" y="6248400"/>
            <a:ext cx="609600" cy="369332"/>
          </a:xfrm>
          <a:prstGeom prst="rect">
            <a:avLst/>
          </a:prstGeom>
          <a:noFill/>
          <a:ln w="9525">
            <a:noFill/>
            <a:miter lim="800000"/>
            <a:headEnd/>
            <a:tailEnd/>
          </a:ln>
        </p:spPr>
        <p:txBody>
          <a:bodyPr>
            <a:spAutoFit/>
          </a:bodyPr>
          <a:lstStyle/>
          <a:p>
            <a:fld id="{D19F60EA-B1F4-41A4-AA90-B18E13C0A392}" type="slidenum">
              <a:rPr lang="en-US"/>
              <a:pPr/>
              <a:t>20</a:t>
            </a:fld>
            <a:endParaRPr lang="en-US" dirty="0"/>
          </a:p>
        </p:txBody>
      </p:sp>
      <p:sp>
        <p:nvSpPr>
          <p:cNvPr id="5" name="TextBox 4"/>
          <p:cNvSpPr txBox="1"/>
          <p:nvPr/>
        </p:nvSpPr>
        <p:spPr>
          <a:xfrm>
            <a:off x="685800" y="1260931"/>
            <a:ext cx="10972800" cy="5139869"/>
          </a:xfrm>
          <a:prstGeom prst="rect">
            <a:avLst/>
          </a:prstGeom>
          <a:noFill/>
        </p:spPr>
        <p:txBody>
          <a:bodyPr wrap="square" rtlCol="0">
            <a:spAutoFit/>
          </a:bodyPr>
          <a:lstStyle/>
          <a:p>
            <a:pPr marL="457200" indent="-457200" defTabSz="257175">
              <a:spcAft>
                <a:spcPts val="800"/>
              </a:spcAft>
              <a:buClr>
                <a:schemeClr val="accent3"/>
              </a:buClr>
              <a:buFont typeface="Wingdings" panose="05000000000000000000" pitchFamily="2" charset="2"/>
              <a:buChar char="Ø"/>
            </a:pPr>
            <a:r>
              <a:rPr lang="en-US" sz="2800" b="1" dirty="0"/>
              <a:t>Eyes with MH need treatment, therefore randomization to a sham arm would be inappropriate</a:t>
            </a:r>
          </a:p>
          <a:p>
            <a:pPr marL="457200" indent="-457200" defTabSz="257175">
              <a:spcAft>
                <a:spcPts val="800"/>
              </a:spcAft>
              <a:buClr>
                <a:schemeClr val="accent3"/>
              </a:buClr>
              <a:buFont typeface="Wingdings" panose="05000000000000000000" pitchFamily="2" charset="2"/>
              <a:buChar char="Ø"/>
            </a:pPr>
            <a:r>
              <a:rPr lang="en-US" sz="2800" b="1" dirty="0"/>
              <a:t>Vitrectomy results in nearly 100% hole closure making it an unnecessary (and expensive) control group choice</a:t>
            </a:r>
          </a:p>
          <a:p>
            <a:pPr marL="457200" indent="-457200" defTabSz="257175">
              <a:spcAft>
                <a:spcPts val="800"/>
              </a:spcAft>
              <a:buClr>
                <a:schemeClr val="accent3"/>
              </a:buClr>
              <a:buFont typeface="Wingdings" panose="05000000000000000000" pitchFamily="2" charset="2"/>
              <a:buChar char="Ø"/>
            </a:pPr>
            <a:r>
              <a:rPr lang="en-US" sz="2800" b="1" dirty="0"/>
              <a:t>Even if this proposed study finds that PVL is only moderately successful, physicians and patients may decide to attempt PVL in the office first, before proceeding with more costly, invasive surgery</a:t>
            </a:r>
          </a:p>
          <a:p>
            <a:pPr marL="457200" indent="-457200" defTabSz="257175">
              <a:spcAft>
                <a:spcPts val="800"/>
              </a:spcAft>
              <a:buClr>
                <a:schemeClr val="accent3"/>
              </a:buClr>
              <a:buFont typeface="Wingdings" panose="05000000000000000000" pitchFamily="2" charset="2"/>
              <a:buChar char="Ø"/>
            </a:pPr>
            <a:r>
              <a:rPr lang="en-US" sz="2800" b="1" dirty="0"/>
              <a:t>Thus, even without a control group, the results from this study will provide data of value for physicians and patients to make informed decisions about treatment course</a:t>
            </a:r>
          </a:p>
        </p:txBody>
      </p:sp>
    </p:spTree>
    <p:extLst>
      <p:ext uri="{BB962C8B-B14F-4D97-AF65-F5344CB8AC3E}">
        <p14:creationId xmlns:p14="http://schemas.microsoft.com/office/powerpoint/2010/main" val="3699075924"/>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0"/>
            <a:ext cx="12192000" cy="1600200"/>
          </a:xfrm>
        </p:spPr>
        <p:txBody>
          <a:bodyPr/>
          <a:lstStyle/>
          <a:p>
            <a:r>
              <a:rPr lang="en-US" b="1" dirty="0">
                <a:solidFill>
                  <a:srgbClr val="FFFF00"/>
                </a:solidFill>
                <a:latin typeface="Arial" pitchFamily="34" charset="0"/>
                <a:cs typeface="Arial" pitchFamily="34" charset="0"/>
              </a:rPr>
              <a:t>Public Health Impact</a:t>
            </a:r>
          </a:p>
        </p:txBody>
      </p:sp>
      <p:sp>
        <p:nvSpPr>
          <p:cNvPr id="3" name="TextBox 4"/>
          <p:cNvSpPr txBox="1">
            <a:spLocks noChangeArrowheads="1"/>
          </p:cNvSpPr>
          <p:nvPr/>
        </p:nvSpPr>
        <p:spPr bwMode="auto">
          <a:xfrm>
            <a:off x="11582400" y="6248400"/>
            <a:ext cx="609600" cy="369332"/>
          </a:xfrm>
          <a:prstGeom prst="rect">
            <a:avLst/>
          </a:prstGeom>
          <a:noFill/>
          <a:ln w="9525">
            <a:noFill/>
            <a:miter lim="800000"/>
            <a:headEnd/>
            <a:tailEnd/>
          </a:ln>
        </p:spPr>
        <p:txBody>
          <a:bodyPr>
            <a:spAutoFit/>
          </a:bodyPr>
          <a:lstStyle/>
          <a:p>
            <a:fld id="{D19F60EA-B1F4-41A4-AA90-B18E13C0A392}" type="slidenum">
              <a:rPr lang="en-US"/>
              <a:pPr/>
              <a:t>21</a:t>
            </a:fld>
            <a:endParaRPr lang="en-US" dirty="0"/>
          </a:p>
        </p:txBody>
      </p:sp>
      <p:sp>
        <p:nvSpPr>
          <p:cNvPr id="5" name="TextBox 4"/>
          <p:cNvSpPr txBox="1"/>
          <p:nvPr/>
        </p:nvSpPr>
        <p:spPr>
          <a:xfrm>
            <a:off x="609600" y="1490629"/>
            <a:ext cx="10972800" cy="1815882"/>
          </a:xfrm>
          <a:prstGeom prst="rect">
            <a:avLst/>
          </a:prstGeom>
          <a:noFill/>
        </p:spPr>
        <p:txBody>
          <a:bodyPr wrap="square" rtlCol="0">
            <a:spAutoFit/>
          </a:bodyPr>
          <a:lstStyle/>
          <a:p>
            <a:pPr marL="457200" indent="-457200" defTabSz="257175">
              <a:spcAft>
                <a:spcPts val="800"/>
              </a:spcAft>
              <a:buClr>
                <a:schemeClr val="accent3"/>
              </a:buClr>
              <a:buFont typeface="Wingdings" panose="05000000000000000000" pitchFamily="2" charset="2"/>
              <a:buChar char="Ø"/>
            </a:pPr>
            <a:r>
              <a:rPr lang="en-US" sz="2800" b="1" dirty="0"/>
              <a:t>If a large percentage of eyes can achieve MH closure with a simple in-office, low-cost procedure, while averting the invasiveness and expense of a vitrectomy for this condition, this would provide a viable first-line treatment option</a:t>
            </a:r>
          </a:p>
        </p:txBody>
      </p:sp>
    </p:spTree>
    <p:extLst>
      <p:ext uri="{BB962C8B-B14F-4D97-AF65-F5344CB8AC3E}">
        <p14:creationId xmlns:p14="http://schemas.microsoft.com/office/powerpoint/2010/main" val="3824648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normAutofit fontScale="90000"/>
          </a:bodyPr>
          <a:lstStyle/>
          <a:p>
            <a:r>
              <a:rPr lang="en-US" i="1" dirty="0">
                <a:solidFill>
                  <a:srgbClr val="FFFF00"/>
                </a:solidFill>
                <a:latin typeface="Arial" pitchFamily="34" charset="0"/>
                <a:cs typeface="Arial" pitchFamily="34" charset="0"/>
              </a:rPr>
              <a:t/>
            </a:r>
            <a:br>
              <a:rPr lang="en-US" i="1" dirty="0">
                <a:solidFill>
                  <a:srgbClr val="FFFF00"/>
                </a:solidFill>
                <a:latin typeface="Arial" pitchFamily="34" charset="0"/>
                <a:cs typeface="Arial" pitchFamily="34" charset="0"/>
              </a:rPr>
            </a:br>
            <a:r>
              <a:rPr lang="en-US" sz="4900" dirty="0">
                <a:latin typeface="Arial" pitchFamily="34" charset="0"/>
                <a:cs typeface="Arial" pitchFamily="34" charset="0"/>
              </a:rPr>
              <a:t>Study Objective</a:t>
            </a:r>
            <a:r>
              <a:rPr lang="en-US" dirty="0">
                <a:solidFill>
                  <a:srgbClr val="FFFF00"/>
                </a:solidFill>
                <a:latin typeface="Arial" pitchFamily="34" charset="0"/>
                <a:cs typeface="Arial" pitchFamily="34" charset="0"/>
              </a:rPr>
              <a:t/>
            </a:r>
            <a:br>
              <a:rPr lang="en-US" dirty="0">
                <a:solidFill>
                  <a:srgbClr val="FFFF00"/>
                </a:solidFill>
                <a:latin typeface="Arial" pitchFamily="34" charset="0"/>
                <a:cs typeface="Arial" pitchFamily="34" charset="0"/>
              </a:rPr>
            </a:br>
            <a:endParaRPr lang="en-US" i="1" dirty="0">
              <a:solidFill>
                <a:srgbClr val="FFFF00"/>
              </a:solidFill>
              <a:latin typeface="Arial" pitchFamily="34" charset="0"/>
              <a:cs typeface="Arial" pitchFamily="34" charset="0"/>
            </a:endParaRPr>
          </a:p>
        </p:txBody>
      </p:sp>
      <p:sp>
        <p:nvSpPr>
          <p:cNvPr id="3" name="Content Placeholder 2"/>
          <p:cNvSpPr>
            <a:spLocks noGrp="1"/>
          </p:cNvSpPr>
          <p:nvPr>
            <p:ph idx="1"/>
          </p:nvPr>
        </p:nvSpPr>
        <p:spPr>
          <a:xfrm>
            <a:off x="609600" y="1600200"/>
            <a:ext cx="10972800" cy="2401566"/>
          </a:xfrm>
        </p:spPr>
        <p:txBody>
          <a:bodyPr>
            <a:noAutofit/>
          </a:bodyPr>
          <a:lstStyle/>
          <a:p>
            <a:pPr marL="458788" indent="-458788"/>
            <a:r>
              <a:rPr lang="en-US" dirty="0"/>
              <a:t>To obtain estimates for the proportion of eyes with macular hole closure of the inner retinal layers for eyes with VMT and full-thickness macular holes treated with PVL</a:t>
            </a:r>
          </a:p>
          <a:p>
            <a:pPr marL="0" indent="0">
              <a:buNone/>
            </a:pPr>
            <a:endParaRPr lang="en-US" dirty="0"/>
          </a:p>
          <a:p>
            <a:pPr marL="7938" lvl="1" indent="0">
              <a:buNone/>
            </a:pPr>
            <a:r>
              <a:rPr lang="en-US" sz="2800" dirty="0">
                <a:latin typeface="Arial" pitchFamily="34" charset="0"/>
                <a:cs typeface="Arial" pitchFamily="34" charset="0"/>
              </a:rPr>
              <a:t>		</a:t>
            </a:r>
          </a:p>
        </p:txBody>
      </p:sp>
      <p:sp>
        <p:nvSpPr>
          <p:cNvPr id="4" name="TextBox 4"/>
          <p:cNvSpPr txBox="1">
            <a:spLocks noChangeArrowheads="1"/>
          </p:cNvSpPr>
          <p:nvPr/>
        </p:nvSpPr>
        <p:spPr bwMode="auto">
          <a:xfrm>
            <a:off x="11506200" y="6248400"/>
            <a:ext cx="609600" cy="369332"/>
          </a:xfrm>
          <a:prstGeom prst="rect">
            <a:avLst/>
          </a:prstGeom>
          <a:noFill/>
          <a:ln w="9525">
            <a:noFill/>
            <a:miter lim="800000"/>
            <a:headEnd/>
            <a:tailEnd/>
          </a:ln>
        </p:spPr>
        <p:txBody>
          <a:bodyPr>
            <a:spAutoFit/>
          </a:bodyPr>
          <a:lstStyle/>
          <a:p>
            <a:fld id="{D19F60EA-B1F4-41A4-AA90-B18E13C0A392}" type="slidenum">
              <a:rPr lang="en-US"/>
              <a:pPr/>
              <a:t>22</a:t>
            </a:fld>
            <a:endParaRPr lang="en-US" dirty="0"/>
          </a:p>
        </p:txBody>
      </p:sp>
    </p:spTree>
    <p:extLst>
      <p:ext uri="{BB962C8B-B14F-4D97-AF65-F5344CB8AC3E}">
        <p14:creationId xmlns:p14="http://schemas.microsoft.com/office/powerpoint/2010/main" val="3623893767"/>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own Arrow 12"/>
          <p:cNvSpPr/>
          <p:nvPr/>
        </p:nvSpPr>
        <p:spPr>
          <a:xfrm>
            <a:off x="5791200" y="3505201"/>
            <a:ext cx="533400" cy="851829"/>
          </a:xfrm>
          <a:prstGeom prst="down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p>
        </p:txBody>
      </p:sp>
      <p:sp>
        <p:nvSpPr>
          <p:cNvPr id="14" name="Down Arrow 13"/>
          <p:cNvSpPr/>
          <p:nvPr/>
        </p:nvSpPr>
        <p:spPr>
          <a:xfrm>
            <a:off x="5791200" y="4795168"/>
            <a:ext cx="533400" cy="843633"/>
          </a:xfrm>
          <a:prstGeom prst="down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p>
        </p:txBody>
      </p:sp>
      <p:sp>
        <p:nvSpPr>
          <p:cNvPr id="2" name="Title 1"/>
          <p:cNvSpPr>
            <a:spLocks noGrp="1"/>
          </p:cNvSpPr>
          <p:nvPr>
            <p:ph type="title"/>
          </p:nvPr>
        </p:nvSpPr>
        <p:spPr>
          <a:xfrm>
            <a:off x="0" y="-304800"/>
            <a:ext cx="12192000" cy="1696525"/>
          </a:xfrm>
        </p:spPr>
        <p:txBody>
          <a:bodyPr/>
          <a:lstStyle/>
          <a:p>
            <a:pPr>
              <a:defRPr/>
            </a:pPr>
            <a:r>
              <a:rPr lang="en-US" sz="4400" dirty="0"/>
              <a:t>Study Design</a:t>
            </a:r>
          </a:p>
        </p:txBody>
      </p:sp>
      <p:sp>
        <p:nvSpPr>
          <p:cNvPr id="8" name="Text Box 14"/>
          <p:cNvSpPr txBox="1">
            <a:spLocks noChangeArrowheads="1"/>
          </p:cNvSpPr>
          <p:nvPr/>
        </p:nvSpPr>
        <p:spPr bwMode="auto">
          <a:xfrm>
            <a:off x="1854994" y="1914097"/>
            <a:ext cx="8634412" cy="1951303"/>
          </a:xfrm>
          <a:prstGeom prst="rect">
            <a:avLst/>
          </a:prstGeom>
          <a:solidFill>
            <a:srgbClr val="000000"/>
          </a:solidFill>
          <a:ln w="25400">
            <a:solidFill>
              <a:srgbClr val="FFFFFF"/>
            </a:solidFill>
            <a:miter lim="800000"/>
            <a:headEnd/>
            <a:tailEnd/>
          </a:ln>
        </p:spPr>
        <p:txBody>
          <a:bodyPr wrap="square">
            <a:spAutoFit/>
          </a:bodyPr>
          <a:lstStyle/>
          <a:p>
            <a:pPr lvl="0"/>
            <a:r>
              <a:rPr lang="en-US" sz="2000" b="1" dirty="0">
                <a:solidFill>
                  <a:srgbClr val="FFFF00"/>
                </a:solidFill>
                <a:latin typeface="Arial" pitchFamily="34" charset="0"/>
                <a:cs typeface="Arial" pitchFamily="34" charset="0"/>
              </a:rPr>
              <a:t>At least 1 eye that meets all of the following criteria</a:t>
            </a:r>
            <a:r>
              <a:rPr lang="en-US" b="1" dirty="0">
                <a:solidFill>
                  <a:srgbClr val="FFFF00"/>
                </a:solidFill>
                <a:latin typeface="Arial" pitchFamily="34" charset="0"/>
                <a:cs typeface="Arial" pitchFamily="34" charset="0"/>
              </a:rPr>
              <a:t>:</a:t>
            </a:r>
          </a:p>
          <a:p>
            <a:pPr marL="342900" indent="-342900" fontAlgn="base">
              <a:spcBef>
                <a:spcPct val="20000"/>
              </a:spcBef>
              <a:spcAft>
                <a:spcPct val="0"/>
              </a:spcAft>
              <a:buClr>
                <a:srgbClr val="FFFF00"/>
              </a:buClr>
              <a:buFont typeface="Arial" panose="020B0604020202020204" pitchFamily="34" charset="0"/>
              <a:buChar char="•"/>
            </a:pPr>
            <a:r>
              <a:rPr lang="en-US" b="1" kern="0" dirty="0">
                <a:solidFill>
                  <a:srgbClr val="FFFFFF"/>
                </a:solidFill>
              </a:rPr>
              <a:t>Full-thickness macular hole ≤250 microns at the narrowest point, confirmed by central reading center</a:t>
            </a:r>
          </a:p>
          <a:p>
            <a:pPr marL="342900" indent="-342900" fontAlgn="base">
              <a:spcBef>
                <a:spcPct val="20000"/>
              </a:spcBef>
              <a:spcAft>
                <a:spcPct val="0"/>
              </a:spcAft>
              <a:buClr>
                <a:srgbClr val="FFFF00"/>
              </a:buClr>
              <a:buFont typeface="Arial" panose="020B0604020202020204" pitchFamily="34" charset="0"/>
              <a:buChar char="•"/>
            </a:pPr>
            <a:r>
              <a:rPr lang="en-US" b="1" kern="0" dirty="0" err="1">
                <a:solidFill>
                  <a:srgbClr val="FFFFFF"/>
                </a:solidFill>
              </a:rPr>
              <a:t>Vitreomacular</a:t>
            </a:r>
            <a:r>
              <a:rPr lang="en-US" b="1" kern="0" dirty="0">
                <a:solidFill>
                  <a:srgbClr val="FFFFFF"/>
                </a:solidFill>
              </a:rPr>
              <a:t> adhesion on OCT ≤3,000 microns, confirmed by central reading center </a:t>
            </a:r>
          </a:p>
          <a:p>
            <a:pPr marL="342900" indent="-342900" fontAlgn="base">
              <a:spcBef>
                <a:spcPct val="20000"/>
              </a:spcBef>
              <a:spcAft>
                <a:spcPct val="0"/>
              </a:spcAft>
              <a:buClr>
                <a:srgbClr val="FFFF00"/>
              </a:buClr>
              <a:buFont typeface="Arial" panose="020B0604020202020204" pitchFamily="34" charset="0"/>
              <a:buChar char="•"/>
            </a:pPr>
            <a:r>
              <a:rPr lang="en-US" b="1" dirty="0"/>
              <a:t>Best corrected ETDRS visual acuity equivalent of 20/25  to 20/400</a:t>
            </a:r>
          </a:p>
        </p:txBody>
      </p:sp>
      <p:sp>
        <p:nvSpPr>
          <p:cNvPr id="7177" name="Text Box 14"/>
          <p:cNvSpPr txBox="1">
            <a:spLocks noChangeArrowheads="1"/>
          </p:cNvSpPr>
          <p:nvPr/>
        </p:nvSpPr>
        <p:spPr bwMode="auto">
          <a:xfrm>
            <a:off x="2590800" y="1050667"/>
            <a:ext cx="7162800" cy="707886"/>
          </a:xfrm>
          <a:prstGeom prst="rect">
            <a:avLst/>
          </a:prstGeom>
          <a:solidFill>
            <a:srgbClr val="000000"/>
          </a:solidFill>
          <a:ln w="25400">
            <a:solidFill>
              <a:srgbClr val="FFFFFF"/>
            </a:solidFill>
            <a:miter lim="800000"/>
            <a:headEnd/>
            <a:tailEnd/>
          </a:ln>
        </p:spPr>
        <p:txBody>
          <a:bodyPr wrap="square">
            <a:spAutoFit/>
          </a:bodyPr>
          <a:lstStyle/>
          <a:p>
            <a:pPr algn="ctr"/>
            <a:r>
              <a:rPr lang="en-US" sz="2000" b="1" dirty="0">
                <a:solidFill>
                  <a:srgbClr val="FFFF00"/>
                </a:solidFill>
                <a:latin typeface="Arial" pitchFamily="34" charset="0"/>
                <a:cs typeface="Arial" pitchFamily="34" charset="0"/>
              </a:rPr>
              <a:t>Multi-Center Single-Arm Study</a:t>
            </a:r>
          </a:p>
          <a:p>
            <a:pPr algn="ctr"/>
            <a:r>
              <a:rPr lang="en-US" sz="2000" b="1" dirty="0">
                <a:solidFill>
                  <a:srgbClr val="FFFF00"/>
                </a:solidFill>
                <a:latin typeface="Arial" pitchFamily="34" charset="0"/>
                <a:cs typeface="Arial" pitchFamily="34" charset="0"/>
              </a:rPr>
              <a:t>(50 Eyes)</a:t>
            </a:r>
          </a:p>
        </p:txBody>
      </p:sp>
      <p:sp>
        <p:nvSpPr>
          <p:cNvPr id="20" name="TextBox 19"/>
          <p:cNvSpPr txBox="1"/>
          <p:nvPr/>
        </p:nvSpPr>
        <p:spPr>
          <a:xfrm>
            <a:off x="1804988" y="5692914"/>
            <a:ext cx="8587064" cy="707886"/>
          </a:xfrm>
          <a:prstGeom prst="rect">
            <a:avLst/>
          </a:prstGeom>
          <a:solidFill>
            <a:schemeClr val="accent1"/>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000" b="1" dirty="0">
                <a:solidFill>
                  <a:schemeClr val="bg2"/>
                </a:solidFill>
                <a:latin typeface="Arial" pitchFamily="34" charset="0"/>
                <a:cs typeface="Arial" pitchFamily="34" charset="0"/>
              </a:rPr>
              <a:t>Primary Outcome: </a:t>
            </a:r>
            <a:r>
              <a:rPr lang="en-US" sz="2000" b="1" dirty="0">
                <a:solidFill>
                  <a:schemeClr val="bg2"/>
                </a:solidFill>
              </a:rPr>
              <a:t>Proportion of eyes with macular hole closure of the inner retinal layers at 8 weeks without rescue treatment</a:t>
            </a:r>
            <a:endParaRPr lang="en-US" sz="2000" dirty="0"/>
          </a:p>
        </p:txBody>
      </p:sp>
      <p:sp>
        <p:nvSpPr>
          <p:cNvPr id="9" name="TextBox 4"/>
          <p:cNvSpPr txBox="1">
            <a:spLocks noChangeArrowheads="1"/>
          </p:cNvSpPr>
          <p:nvPr/>
        </p:nvSpPr>
        <p:spPr bwMode="auto">
          <a:xfrm>
            <a:off x="11582400" y="6324600"/>
            <a:ext cx="609600" cy="369332"/>
          </a:xfrm>
          <a:prstGeom prst="rect">
            <a:avLst/>
          </a:prstGeom>
          <a:noFill/>
          <a:ln w="9525">
            <a:noFill/>
            <a:miter lim="800000"/>
            <a:headEnd/>
            <a:tailEnd/>
          </a:ln>
        </p:spPr>
        <p:txBody>
          <a:bodyPr>
            <a:spAutoFit/>
          </a:bodyPr>
          <a:lstStyle/>
          <a:p>
            <a:fld id="{D19F60EA-B1F4-41A4-AA90-B18E13C0A392}" type="slidenum">
              <a:rPr lang="en-US"/>
              <a:pPr/>
              <a:t>23</a:t>
            </a:fld>
            <a:endParaRPr lang="en-US" dirty="0"/>
          </a:p>
        </p:txBody>
      </p:sp>
      <p:sp>
        <p:nvSpPr>
          <p:cNvPr id="11" name="Rectangle 11"/>
          <p:cNvSpPr>
            <a:spLocks noChangeArrowheads="1"/>
          </p:cNvSpPr>
          <p:nvPr/>
        </p:nvSpPr>
        <p:spPr bwMode="auto">
          <a:xfrm>
            <a:off x="4800600" y="4387110"/>
            <a:ext cx="2514600" cy="707886"/>
          </a:xfrm>
          <a:prstGeom prst="rect">
            <a:avLst/>
          </a:prstGeom>
          <a:solidFill>
            <a:schemeClr val="accent2">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anchor="ctr" anchorCtr="1">
            <a:spAutoFit/>
          </a:bodyPr>
          <a:lstStyle/>
          <a:p>
            <a:pPr lvl="0" algn="ctr"/>
            <a:r>
              <a:rPr lang="en-US" sz="2000" b="1">
                <a:solidFill>
                  <a:schemeClr val="bg2"/>
                </a:solidFill>
                <a:latin typeface="Arial" pitchFamily="34" charset="0"/>
                <a:cs typeface="Arial" pitchFamily="34" charset="0"/>
              </a:rPr>
              <a:t>PVL (Injection of C3F8 gas)</a:t>
            </a:r>
            <a:endParaRPr lang="en-US" sz="2000" b="1" dirty="0">
              <a:solidFill>
                <a:schemeClr val="bg2"/>
              </a:solidFill>
              <a:latin typeface="Arial" pitchFamily="34" charset="0"/>
              <a:cs typeface="Arial" pitchFamily="34" charset="0"/>
            </a:endParaRPr>
          </a:p>
        </p:txBody>
      </p:sp>
    </p:spTree>
    <p:extLst>
      <p:ext uri="{BB962C8B-B14F-4D97-AF65-F5344CB8AC3E}">
        <p14:creationId xmlns:p14="http://schemas.microsoft.com/office/powerpoint/2010/main" val="423119480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12192000" cy="1600200"/>
          </a:xfrm>
        </p:spPr>
        <p:txBody>
          <a:bodyPr/>
          <a:lstStyle/>
          <a:p>
            <a:pPr eaLnBrk="1" hangingPunct="1"/>
            <a:r>
              <a:rPr lang="en-US" altLang="en-US" dirty="0"/>
              <a:t>Major Patient Eligibility Criteria</a:t>
            </a:r>
          </a:p>
        </p:txBody>
      </p:sp>
      <p:sp>
        <p:nvSpPr>
          <p:cNvPr id="30723" name="Content Placeholder 2"/>
          <p:cNvSpPr>
            <a:spLocks noGrp="1"/>
          </p:cNvSpPr>
          <p:nvPr>
            <p:ph idx="1"/>
          </p:nvPr>
        </p:nvSpPr>
        <p:spPr>
          <a:xfrm>
            <a:off x="609600" y="1414462"/>
            <a:ext cx="10972800" cy="4910138"/>
          </a:xfrm>
        </p:spPr>
        <p:txBody>
          <a:bodyPr/>
          <a:lstStyle/>
          <a:p>
            <a:pPr marL="458788" lvl="0" indent="-458788"/>
            <a:r>
              <a:rPr lang="en-US" dirty="0"/>
              <a:t>Able and willing to avoid high altitude travel, including airline travel, until gas resolution (~6-8 weeks)</a:t>
            </a:r>
          </a:p>
          <a:p>
            <a:pPr marL="458788" lvl="0" indent="-458788"/>
            <a:r>
              <a:rPr lang="en-US" dirty="0"/>
              <a:t>Able and willing to avoid supine position until gas resolution for phakic patients </a:t>
            </a:r>
          </a:p>
          <a:p>
            <a:pPr marL="458788" indent="-458788"/>
            <a:r>
              <a:rPr lang="en-US" dirty="0"/>
              <a:t>Able and willing to wear a wristband that informs any medical personnel that the patient has a gas bubble in the eye</a:t>
            </a:r>
          </a:p>
          <a:p>
            <a:pPr marL="458788" indent="-458788"/>
            <a:r>
              <a:rPr lang="en-US" dirty="0">
                <a:solidFill>
                  <a:schemeClr val="accent3"/>
                </a:solidFill>
              </a:rPr>
              <a:t>Able and willing to position face down for at least 50% of the time for at least 4 days post-injection to facilitate macular hole closure</a:t>
            </a:r>
          </a:p>
          <a:p>
            <a:pPr lvl="0"/>
            <a:endParaRPr lang="en-US" sz="2400" dirty="0"/>
          </a:p>
          <a:p>
            <a:pPr lvl="1">
              <a:defRPr/>
            </a:pPr>
            <a:endParaRPr lang="en-US" altLang="en-US" dirty="0">
              <a:cs typeface="Arial" panose="020B0604020202020204" pitchFamily="34" charset="0"/>
            </a:endParaRPr>
          </a:p>
        </p:txBody>
      </p:sp>
      <p:sp>
        <p:nvSpPr>
          <p:cNvPr id="18436" name="TextBox 3"/>
          <p:cNvSpPr txBox="1">
            <a:spLocks noChangeArrowheads="1"/>
          </p:cNvSpPr>
          <p:nvPr/>
        </p:nvSpPr>
        <p:spPr bwMode="auto">
          <a:xfrm>
            <a:off x="11506200" y="62484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EBA0F8-568C-440B-97FA-63C3DC0C9888}" type="slidenum">
              <a:rPr lang="en-US" altLang="en-US"/>
              <a:pPr eaLnBrk="1" hangingPunct="1"/>
              <a:t>24</a:t>
            </a:fld>
            <a:endParaRPr lang="en-US" altLang="en-US" dirty="0"/>
          </a:p>
        </p:txBody>
      </p:sp>
    </p:spTree>
    <p:extLst>
      <p:ext uri="{BB962C8B-B14F-4D97-AF65-F5344CB8AC3E}">
        <p14:creationId xmlns:p14="http://schemas.microsoft.com/office/powerpoint/2010/main" val="73259395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12192000" cy="1371600"/>
          </a:xfrm>
        </p:spPr>
        <p:txBody>
          <a:bodyPr/>
          <a:lstStyle/>
          <a:p>
            <a:pPr eaLnBrk="1" hangingPunct="1"/>
            <a:r>
              <a:rPr lang="en-US" altLang="en-US" sz="4400" dirty="0"/>
              <a:t>Major Ocular Eligibility Criteria</a:t>
            </a:r>
          </a:p>
        </p:txBody>
      </p:sp>
      <p:sp>
        <p:nvSpPr>
          <p:cNvPr id="30723" name="Content Placeholder 2"/>
          <p:cNvSpPr>
            <a:spLocks noGrp="1"/>
          </p:cNvSpPr>
          <p:nvPr>
            <p:ph idx="1"/>
          </p:nvPr>
        </p:nvSpPr>
        <p:spPr>
          <a:xfrm>
            <a:off x="609600" y="1597446"/>
            <a:ext cx="10972800" cy="4777078"/>
          </a:xfrm>
        </p:spPr>
        <p:txBody>
          <a:bodyPr/>
          <a:lstStyle/>
          <a:p>
            <a:pPr marL="458788" lvl="0" indent="-458788"/>
            <a:r>
              <a:rPr lang="en-US" dirty="0"/>
              <a:t>Exclusions:</a:t>
            </a:r>
          </a:p>
          <a:p>
            <a:pPr lvl="1"/>
            <a:r>
              <a:rPr lang="en-US" dirty="0"/>
              <a:t>History of prior gas injection, ocriplasmin injection, or intraocular injection for any reason</a:t>
            </a:r>
          </a:p>
          <a:p>
            <a:pPr lvl="1"/>
            <a:r>
              <a:rPr lang="en-US" dirty="0"/>
              <a:t>Prior vitrectomy</a:t>
            </a:r>
          </a:p>
          <a:p>
            <a:pPr lvl="1"/>
            <a:r>
              <a:rPr lang="en-US" dirty="0"/>
              <a:t>High level of myopia </a:t>
            </a:r>
          </a:p>
          <a:p>
            <a:pPr lvl="1"/>
            <a:r>
              <a:rPr lang="en-US" dirty="0"/>
              <a:t>History of uncontrolled glaucoma</a:t>
            </a:r>
          </a:p>
          <a:p>
            <a:pPr lvl="1"/>
            <a:r>
              <a:rPr lang="en-US" dirty="0"/>
              <a:t>IOP ≥ 30 mmHg</a:t>
            </a:r>
          </a:p>
          <a:p>
            <a:pPr lvl="0"/>
            <a:endParaRPr lang="en-US" sz="2400" dirty="0"/>
          </a:p>
          <a:p>
            <a:pPr lvl="1">
              <a:defRPr/>
            </a:pPr>
            <a:endParaRPr lang="en-US" altLang="en-US" dirty="0">
              <a:cs typeface="Arial" panose="020B0604020202020204" pitchFamily="34" charset="0"/>
            </a:endParaRPr>
          </a:p>
        </p:txBody>
      </p:sp>
      <p:sp>
        <p:nvSpPr>
          <p:cNvPr id="18436" name="TextBox 3"/>
          <p:cNvSpPr txBox="1">
            <a:spLocks noChangeArrowheads="1"/>
          </p:cNvSpPr>
          <p:nvPr/>
        </p:nvSpPr>
        <p:spPr bwMode="auto">
          <a:xfrm>
            <a:off x="11506200" y="62484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EBA0F8-568C-440B-97FA-63C3DC0C9888}" type="slidenum">
              <a:rPr lang="en-US" altLang="en-US"/>
              <a:pPr eaLnBrk="1" hangingPunct="1"/>
              <a:t>25</a:t>
            </a:fld>
            <a:endParaRPr lang="en-US" altLang="en-US" dirty="0"/>
          </a:p>
        </p:txBody>
      </p:sp>
    </p:spTree>
    <p:extLst>
      <p:ext uri="{BB962C8B-B14F-4D97-AF65-F5344CB8AC3E}">
        <p14:creationId xmlns:p14="http://schemas.microsoft.com/office/powerpoint/2010/main" val="4114705028"/>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Straight Connector 62"/>
          <p:cNvCxnSpPr/>
          <p:nvPr/>
        </p:nvCxnSpPr>
        <p:spPr bwMode="auto">
          <a:xfrm>
            <a:off x="5060712" y="3675958"/>
            <a:ext cx="0" cy="250770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6" name="Straight Connector 65"/>
          <p:cNvCxnSpPr/>
          <p:nvPr/>
        </p:nvCxnSpPr>
        <p:spPr bwMode="auto">
          <a:xfrm flipH="1">
            <a:off x="4540811" y="1370940"/>
            <a:ext cx="3589659" cy="1163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flipH="1">
            <a:off x="5029201" y="2252461"/>
            <a:ext cx="3589659" cy="1163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5029200" y="1533178"/>
            <a:ext cx="0" cy="198120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3" name="Rectangle 2"/>
          <p:cNvSpPr/>
          <p:nvPr/>
        </p:nvSpPr>
        <p:spPr bwMode="auto">
          <a:xfrm>
            <a:off x="3810000" y="1075979"/>
            <a:ext cx="2438400" cy="678183"/>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8" name="Rectangle 7"/>
          <p:cNvSpPr/>
          <p:nvPr/>
        </p:nvSpPr>
        <p:spPr bwMode="auto">
          <a:xfrm>
            <a:off x="6629400" y="1075979"/>
            <a:ext cx="1600200" cy="599199"/>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9" name="Rectangle 8"/>
          <p:cNvSpPr/>
          <p:nvPr/>
        </p:nvSpPr>
        <p:spPr bwMode="auto">
          <a:xfrm>
            <a:off x="5932562" y="1963189"/>
            <a:ext cx="1839838" cy="570056"/>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10" name="Rectangle 9"/>
          <p:cNvSpPr/>
          <p:nvPr/>
        </p:nvSpPr>
        <p:spPr bwMode="auto">
          <a:xfrm>
            <a:off x="8153400" y="1963189"/>
            <a:ext cx="1295401" cy="570056"/>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1" name="Rectangle 20"/>
          <p:cNvSpPr/>
          <p:nvPr/>
        </p:nvSpPr>
        <p:spPr bwMode="auto">
          <a:xfrm>
            <a:off x="4260567" y="4019446"/>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2" name="Rectangle 21"/>
          <p:cNvSpPr/>
          <p:nvPr/>
        </p:nvSpPr>
        <p:spPr bwMode="auto">
          <a:xfrm>
            <a:off x="4277882" y="4675922"/>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3" name="Rectangle 22"/>
          <p:cNvSpPr/>
          <p:nvPr/>
        </p:nvSpPr>
        <p:spPr bwMode="auto">
          <a:xfrm>
            <a:off x="4277882" y="5332398"/>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24" name="Rectangle 23"/>
          <p:cNvSpPr/>
          <p:nvPr/>
        </p:nvSpPr>
        <p:spPr bwMode="auto">
          <a:xfrm>
            <a:off x="4277882" y="5989865"/>
            <a:ext cx="1588894" cy="462771"/>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31" name="Rectangle 30"/>
          <p:cNvSpPr/>
          <p:nvPr/>
        </p:nvSpPr>
        <p:spPr bwMode="auto">
          <a:xfrm>
            <a:off x="4114800" y="3234020"/>
            <a:ext cx="1915058" cy="620570"/>
          </a:xfrm>
          <a:prstGeom prst="rect">
            <a:avLst/>
          </a:prstGeom>
          <a:solidFill>
            <a:schemeClr val="tx1"/>
          </a:solidFill>
          <a:ln w="2857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6" name="TextBox 5"/>
          <p:cNvSpPr txBox="1"/>
          <p:nvPr/>
        </p:nvSpPr>
        <p:spPr>
          <a:xfrm>
            <a:off x="3810000" y="1066800"/>
            <a:ext cx="2438400" cy="646331"/>
          </a:xfrm>
          <a:prstGeom prst="rect">
            <a:avLst/>
          </a:prstGeom>
          <a:noFill/>
        </p:spPr>
        <p:txBody>
          <a:bodyPr wrap="square" rtlCol="0">
            <a:spAutoFit/>
          </a:bodyPr>
          <a:lstStyle/>
          <a:p>
            <a:pPr algn="ctr">
              <a:buClr>
                <a:srgbClr val="FFFF00"/>
              </a:buClr>
            </a:pPr>
            <a:r>
              <a:rPr lang="en-US" b="1" dirty="0">
                <a:solidFill>
                  <a:schemeClr val="bg2"/>
                </a:solidFill>
              </a:rPr>
              <a:t>Informed Consent, Baseline Testing</a:t>
            </a:r>
          </a:p>
        </p:txBody>
      </p:sp>
      <p:sp>
        <p:nvSpPr>
          <p:cNvPr id="26" name="TextBox 25"/>
          <p:cNvSpPr txBox="1"/>
          <p:nvPr/>
        </p:nvSpPr>
        <p:spPr>
          <a:xfrm>
            <a:off x="6422878" y="1075978"/>
            <a:ext cx="2035322" cy="646331"/>
          </a:xfrm>
          <a:prstGeom prst="rect">
            <a:avLst/>
          </a:prstGeom>
          <a:noFill/>
        </p:spPr>
        <p:txBody>
          <a:bodyPr wrap="square" rtlCol="0">
            <a:spAutoFit/>
          </a:bodyPr>
          <a:lstStyle/>
          <a:p>
            <a:pPr algn="ctr">
              <a:buClr>
                <a:srgbClr val="FFFF00"/>
              </a:buClr>
            </a:pPr>
            <a:r>
              <a:rPr lang="en-US" b="1" dirty="0">
                <a:solidFill>
                  <a:schemeClr val="bg2"/>
                </a:solidFill>
              </a:rPr>
              <a:t>Dropped Ineligible</a:t>
            </a:r>
          </a:p>
        </p:txBody>
      </p:sp>
      <p:sp>
        <p:nvSpPr>
          <p:cNvPr id="27" name="TextBox 26"/>
          <p:cNvSpPr txBox="1"/>
          <p:nvPr/>
        </p:nvSpPr>
        <p:spPr>
          <a:xfrm>
            <a:off x="7792503" y="1922250"/>
            <a:ext cx="2035322" cy="646331"/>
          </a:xfrm>
          <a:prstGeom prst="rect">
            <a:avLst/>
          </a:prstGeom>
          <a:noFill/>
        </p:spPr>
        <p:txBody>
          <a:bodyPr wrap="square" rtlCol="0">
            <a:spAutoFit/>
          </a:bodyPr>
          <a:lstStyle/>
          <a:p>
            <a:pPr algn="ctr">
              <a:buClr>
                <a:srgbClr val="FFFF00"/>
              </a:buClr>
            </a:pPr>
            <a:r>
              <a:rPr lang="en-US" b="1" dirty="0">
                <a:solidFill>
                  <a:schemeClr val="bg2"/>
                </a:solidFill>
              </a:rPr>
              <a:t>Dropped Ineligible</a:t>
            </a:r>
          </a:p>
        </p:txBody>
      </p:sp>
      <p:sp>
        <p:nvSpPr>
          <p:cNvPr id="28" name="TextBox 27"/>
          <p:cNvSpPr txBox="1"/>
          <p:nvPr/>
        </p:nvSpPr>
        <p:spPr>
          <a:xfrm>
            <a:off x="5845858" y="1921098"/>
            <a:ext cx="2035322" cy="646331"/>
          </a:xfrm>
          <a:prstGeom prst="rect">
            <a:avLst/>
          </a:prstGeom>
          <a:noFill/>
        </p:spPr>
        <p:txBody>
          <a:bodyPr wrap="square" rtlCol="0">
            <a:spAutoFit/>
          </a:bodyPr>
          <a:lstStyle/>
          <a:p>
            <a:pPr algn="ctr">
              <a:buClr>
                <a:srgbClr val="FFFF00"/>
              </a:buClr>
            </a:pPr>
            <a:r>
              <a:rPr lang="en-US" b="1" dirty="0">
                <a:solidFill>
                  <a:schemeClr val="bg2"/>
                </a:solidFill>
              </a:rPr>
              <a:t>Reading Center Review</a:t>
            </a:r>
          </a:p>
        </p:txBody>
      </p:sp>
      <p:sp>
        <p:nvSpPr>
          <p:cNvPr id="32" name="TextBox 31"/>
          <p:cNvSpPr txBox="1"/>
          <p:nvPr/>
        </p:nvSpPr>
        <p:spPr>
          <a:xfrm>
            <a:off x="4060678" y="3199838"/>
            <a:ext cx="2035322" cy="646331"/>
          </a:xfrm>
          <a:prstGeom prst="rect">
            <a:avLst/>
          </a:prstGeom>
          <a:noFill/>
        </p:spPr>
        <p:txBody>
          <a:bodyPr wrap="square" rtlCol="0">
            <a:spAutoFit/>
          </a:bodyPr>
          <a:lstStyle/>
          <a:p>
            <a:pPr algn="ctr">
              <a:buClr>
                <a:srgbClr val="FFFF00"/>
              </a:buClr>
            </a:pPr>
            <a:r>
              <a:rPr lang="en-US" b="1" dirty="0">
                <a:solidFill>
                  <a:schemeClr val="bg2"/>
                </a:solidFill>
              </a:rPr>
              <a:t>Injection of C3F8 Gas (0.3 mL)</a:t>
            </a:r>
          </a:p>
        </p:txBody>
      </p:sp>
      <p:sp>
        <p:nvSpPr>
          <p:cNvPr id="34" name="TextBox 33"/>
          <p:cNvSpPr txBox="1"/>
          <p:nvPr/>
        </p:nvSpPr>
        <p:spPr>
          <a:xfrm>
            <a:off x="4284469" y="4070238"/>
            <a:ext cx="1588894" cy="369332"/>
          </a:xfrm>
          <a:prstGeom prst="rect">
            <a:avLst/>
          </a:prstGeom>
          <a:noFill/>
        </p:spPr>
        <p:txBody>
          <a:bodyPr wrap="square" rtlCol="0">
            <a:spAutoFit/>
          </a:bodyPr>
          <a:lstStyle/>
          <a:p>
            <a:pPr algn="ctr">
              <a:buClr>
                <a:srgbClr val="FFFF00"/>
              </a:buClr>
            </a:pPr>
            <a:r>
              <a:rPr lang="en-US" b="1" dirty="0">
                <a:solidFill>
                  <a:schemeClr val="bg2"/>
                </a:solidFill>
              </a:rPr>
              <a:t>1 week</a:t>
            </a:r>
          </a:p>
        </p:txBody>
      </p:sp>
      <p:sp>
        <p:nvSpPr>
          <p:cNvPr id="36" name="TextBox 35"/>
          <p:cNvSpPr txBox="1"/>
          <p:nvPr/>
        </p:nvSpPr>
        <p:spPr>
          <a:xfrm>
            <a:off x="4342777" y="4722640"/>
            <a:ext cx="1588894" cy="369332"/>
          </a:xfrm>
          <a:prstGeom prst="rect">
            <a:avLst/>
          </a:prstGeom>
          <a:noFill/>
        </p:spPr>
        <p:txBody>
          <a:bodyPr wrap="square" rtlCol="0">
            <a:spAutoFit/>
          </a:bodyPr>
          <a:lstStyle/>
          <a:p>
            <a:pPr algn="ctr">
              <a:buClr>
                <a:srgbClr val="FFFF00"/>
              </a:buClr>
            </a:pPr>
            <a:r>
              <a:rPr lang="en-US" b="1">
                <a:solidFill>
                  <a:schemeClr val="bg2"/>
                </a:solidFill>
              </a:rPr>
              <a:t>4 weeks</a:t>
            </a:r>
            <a:endParaRPr lang="en-US" b="1" dirty="0">
              <a:solidFill>
                <a:schemeClr val="bg2"/>
              </a:solidFill>
            </a:endParaRPr>
          </a:p>
        </p:txBody>
      </p:sp>
      <p:sp>
        <p:nvSpPr>
          <p:cNvPr id="38" name="TextBox 37"/>
          <p:cNvSpPr txBox="1"/>
          <p:nvPr/>
        </p:nvSpPr>
        <p:spPr>
          <a:xfrm>
            <a:off x="4301672" y="5371045"/>
            <a:ext cx="1565104" cy="369332"/>
          </a:xfrm>
          <a:prstGeom prst="rect">
            <a:avLst/>
          </a:prstGeom>
          <a:noFill/>
        </p:spPr>
        <p:txBody>
          <a:bodyPr wrap="square" rtlCol="0">
            <a:spAutoFit/>
          </a:bodyPr>
          <a:lstStyle/>
          <a:p>
            <a:pPr algn="ctr">
              <a:buClr>
                <a:srgbClr val="FFFF00"/>
              </a:buClr>
            </a:pPr>
            <a:r>
              <a:rPr lang="en-US" b="1" dirty="0">
                <a:solidFill>
                  <a:schemeClr val="bg2"/>
                </a:solidFill>
              </a:rPr>
              <a:t>8 weeks</a:t>
            </a:r>
          </a:p>
        </p:txBody>
      </p:sp>
      <p:sp>
        <p:nvSpPr>
          <p:cNvPr id="40" name="TextBox 39"/>
          <p:cNvSpPr txBox="1"/>
          <p:nvPr/>
        </p:nvSpPr>
        <p:spPr>
          <a:xfrm>
            <a:off x="4283892" y="6035129"/>
            <a:ext cx="1588894" cy="369332"/>
          </a:xfrm>
          <a:prstGeom prst="rect">
            <a:avLst/>
          </a:prstGeom>
          <a:noFill/>
        </p:spPr>
        <p:txBody>
          <a:bodyPr wrap="square" rtlCol="0">
            <a:spAutoFit/>
          </a:bodyPr>
          <a:lstStyle/>
          <a:p>
            <a:pPr algn="ctr">
              <a:buClr>
                <a:srgbClr val="FFFF00"/>
              </a:buClr>
            </a:pPr>
            <a:r>
              <a:rPr lang="en-US" b="1" dirty="0">
                <a:solidFill>
                  <a:schemeClr val="bg2"/>
                </a:solidFill>
              </a:rPr>
              <a:t>24 weeks</a:t>
            </a:r>
          </a:p>
        </p:txBody>
      </p:sp>
      <p:sp>
        <p:nvSpPr>
          <p:cNvPr id="2" name="Title 1"/>
          <p:cNvSpPr>
            <a:spLocks noGrp="1"/>
          </p:cNvSpPr>
          <p:nvPr>
            <p:ph type="title"/>
          </p:nvPr>
        </p:nvSpPr>
        <p:spPr>
          <a:xfrm>
            <a:off x="0" y="-228600"/>
            <a:ext cx="12192000" cy="1573990"/>
          </a:xfrm>
        </p:spPr>
        <p:txBody>
          <a:bodyPr/>
          <a:lstStyle/>
          <a:p>
            <a:r>
              <a:rPr lang="en-US" dirty="0"/>
              <a:t>Study Design</a:t>
            </a:r>
          </a:p>
        </p:txBody>
      </p:sp>
      <p:sp>
        <p:nvSpPr>
          <p:cNvPr id="4" name="Slide Number Placeholder 3"/>
          <p:cNvSpPr>
            <a:spLocks noGrp="1"/>
          </p:cNvSpPr>
          <p:nvPr>
            <p:ph type="sldNum" sz="quarter" idx="10"/>
          </p:nvPr>
        </p:nvSpPr>
        <p:spPr>
          <a:xfrm>
            <a:off x="11360150" y="6232525"/>
            <a:ext cx="527050" cy="457200"/>
          </a:xfrm>
        </p:spPr>
        <p:txBody>
          <a:bodyPr/>
          <a:lstStyle/>
          <a:p>
            <a:pPr>
              <a:defRPr/>
            </a:pPr>
            <a:fld id="{C3C2799D-32D5-4870-A0B5-9802DC66A87E}" type="slidenum">
              <a:rPr lang="en-US" smtClean="0"/>
              <a:pPr>
                <a:defRPr/>
              </a:pPr>
              <a:t>26</a:t>
            </a:fld>
            <a:endParaRPr lang="en-US" dirty="0"/>
          </a:p>
        </p:txBody>
      </p:sp>
      <p:sp>
        <p:nvSpPr>
          <p:cNvPr id="7" name="Content Placeholder 2"/>
          <p:cNvSpPr>
            <a:spLocks noGrp="1"/>
          </p:cNvSpPr>
          <p:nvPr>
            <p:ph idx="1"/>
          </p:nvPr>
        </p:nvSpPr>
        <p:spPr>
          <a:xfrm>
            <a:off x="2286000" y="1464386"/>
            <a:ext cx="8839200" cy="4910138"/>
          </a:xfrm>
        </p:spPr>
        <p:txBody>
          <a:bodyPr/>
          <a:lstStyle/>
          <a:p>
            <a:pPr lvl="0"/>
            <a:endParaRPr lang="en-US" sz="2400" dirty="0"/>
          </a:p>
          <a:p>
            <a:pPr lvl="1">
              <a:defRPr/>
            </a:pPr>
            <a:endParaRPr lang="en-US" altLang="en-US" dirty="0">
              <a:cs typeface="Arial" panose="020B0604020202020204" pitchFamily="34" charset="0"/>
            </a:endParaRPr>
          </a:p>
        </p:txBody>
      </p:sp>
      <p:cxnSp>
        <p:nvCxnSpPr>
          <p:cNvPr id="14" name="Straight Arrow Connector 13"/>
          <p:cNvCxnSpPr/>
          <p:nvPr/>
        </p:nvCxnSpPr>
        <p:spPr bwMode="auto">
          <a:xfrm flipH="1">
            <a:off x="6029858" y="5571778"/>
            <a:ext cx="751942" cy="0"/>
          </a:xfrm>
          <a:prstGeom prst="straightConnector1">
            <a:avLst/>
          </a:prstGeom>
          <a:solidFill>
            <a:schemeClr val="accent1"/>
          </a:solidFill>
          <a:ln w="38100" cap="flat" cmpd="sng" algn="ctr">
            <a:solidFill>
              <a:srgbClr val="FFFFFF"/>
            </a:solidFill>
            <a:prstDash val="solid"/>
            <a:round/>
            <a:headEnd type="none" w="med" len="med"/>
            <a:tailEnd type="triangle"/>
          </a:ln>
          <a:effectLst/>
        </p:spPr>
      </p:cxnSp>
      <p:sp>
        <p:nvSpPr>
          <p:cNvPr id="46" name="TextBox 45"/>
          <p:cNvSpPr txBox="1"/>
          <p:nvPr/>
        </p:nvSpPr>
        <p:spPr>
          <a:xfrm>
            <a:off x="6553200" y="5257800"/>
            <a:ext cx="2056569" cy="707886"/>
          </a:xfrm>
          <a:prstGeom prst="rect">
            <a:avLst/>
          </a:prstGeom>
          <a:noFill/>
        </p:spPr>
        <p:txBody>
          <a:bodyPr wrap="square" rtlCol="0">
            <a:spAutoFit/>
          </a:bodyPr>
          <a:lstStyle/>
          <a:p>
            <a:pPr algn="ctr">
              <a:buClr>
                <a:srgbClr val="FFFF00"/>
              </a:buClr>
            </a:pPr>
            <a:r>
              <a:rPr lang="en-US" sz="2000" b="1" dirty="0">
                <a:solidFill>
                  <a:srgbClr val="FFFFFF"/>
                </a:solidFill>
              </a:rPr>
              <a:t>Primary outcome visit</a:t>
            </a:r>
          </a:p>
        </p:txBody>
      </p:sp>
    </p:spTree>
    <p:extLst>
      <p:ext uri="{BB962C8B-B14F-4D97-AF65-F5344CB8AC3E}">
        <p14:creationId xmlns:p14="http://schemas.microsoft.com/office/powerpoint/2010/main" val="1615896882"/>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dirty="0"/>
              <a:t>Baseline Testing Procedures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27</a:t>
            </a:fld>
            <a:endParaRPr lang="en-US" dirty="0"/>
          </a:p>
        </p:txBody>
      </p:sp>
      <p:sp>
        <p:nvSpPr>
          <p:cNvPr id="3" name="Content Placeholder 2"/>
          <p:cNvSpPr>
            <a:spLocks noGrp="1"/>
          </p:cNvSpPr>
          <p:nvPr>
            <p:ph idx="1"/>
          </p:nvPr>
        </p:nvSpPr>
        <p:spPr>
          <a:xfrm>
            <a:off x="609600" y="1586429"/>
            <a:ext cx="10972800" cy="4204771"/>
          </a:xfrm>
        </p:spPr>
        <p:txBody>
          <a:bodyPr/>
          <a:lstStyle/>
          <a:p>
            <a:pPr marL="457200" lvl="1" indent="-457200">
              <a:buClr>
                <a:srgbClr val="FFFFFF"/>
              </a:buClr>
              <a:buFont typeface="+mj-lt"/>
              <a:buAutoNum type="arabicPeriod"/>
            </a:pPr>
            <a:r>
              <a:rPr lang="en-US" sz="2800" dirty="0"/>
              <a:t>The following will be performed on both eyes</a:t>
            </a:r>
          </a:p>
          <a:p>
            <a:pPr lvl="1"/>
            <a:r>
              <a:rPr lang="en-US" dirty="0"/>
              <a:t>E-ETDRS visual acuity </a:t>
            </a:r>
          </a:p>
          <a:p>
            <a:pPr lvl="1"/>
            <a:r>
              <a:rPr lang="en-US" dirty="0"/>
              <a:t>OCT</a:t>
            </a:r>
          </a:p>
          <a:p>
            <a:pPr lvl="1"/>
            <a:r>
              <a:rPr lang="en-US" dirty="0"/>
              <a:t>Eye exam</a:t>
            </a:r>
          </a:p>
          <a:p>
            <a:pPr marL="514350" indent="-514350">
              <a:buClr>
                <a:srgbClr val="FFFFFF"/>
              </a:buClr>
              <a:buFont typeface="+mj-lt"/>
              <a:buAutoNum type="arabicPeriod" startAt="2"/>
            </a:pPr>
            <a:r>
              <a:rPr lang="en-US" dirty="0"/>
              <a:t>Reading Center will review OCT scans to confirm eligibility</a:t>
            </a:r>
          </a:p>
          <a:p>
            <a:pPr marL="754063" lvl="1" indent="-354013">
              <a:buFont typeface="Arial" panose="020B0604020202020204" pitchFamily="34" charset="0"/>
              <a:buChar char="•"/>
            </a:pPr>
            <a:r>
              <a:rPr lang="en-US" dirty="0"/>
              <a:t>Same process as Protocol AG regarding Reading Center confirmation of study eye eligibility</a:t>
            </a:r>
          </a:p>
          <a:p>
            <a:pPr marL="514350" indent="-514350">
              <a:buClr>
                <a:srgbClr val="FFFFFF"/>
              </a:buClr>
              <a:buFont typeface="+mj-lt"/>
              <a:buAutoNum type="arabicPeriod" startAt="2"/>
            </a:pPr>
            <a:r>
              <a:rPr lang="en-US" dirty="0"/>
              <a:t>Eligible eyes may then receive gas injection (must be within 8 days of baseline testing)</a:t>
            </a:r>
          </a:p>
          <a:p>
            <a:pPr lvl="1"/>
            <a:endParaRPr lang="en-US" dirty="0"/>
          </a:p>
        </p:txBody>
      </p:sp>
    </p:spTree>
    <p:extLst>
      <p:ext uri="{BB962C8B-B14F-4D97-AF65-F5344CB8AC3E}">
        <p14:creationId xmlns:p14="http://schemas.microsoft.com/office/powerpoint/2010/main" val="798805261"/>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Follow-Up Testing Procedures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28</a:t>
            </a:fld>
            <a:endParaRPr lang="en-US" dirty="0"/>
          </a:p>
        </p:txBody>
      </p:sp>
      <p:sp>
        <p:nvSpPr>
          <p:cNvPr id="3" name="Content Placeholder 2"/>
          <p:cNvSpPr>
            <a:spLocks noGrp="1"/>
          </p:cNvSpPr>
          <p:nvPr>
            <p:ph idx="1"/>
          </p:nvPr>
        </p:nvSpPr>
        <p:spPr>
          <a:xfrm>
            <a:off x="1066800" y="1600200"/>
            <a:ext cx="7086600" cy="4191000"/>
          </a:xfrm>
        </p:spPr>
        <p:txBody>
          <a:bodyPr/>
          <a:lstStyle/>
          <a:p>
            <a:pPr marL="458788" indent="-458788"/>
            <a:r>
              <a:rPr lang="en-US" dirty="0"/>
              <a:t>E-ETDRS visual acuity </a:t>
            </a:r>
          </a:p>
          <a:p>
            <a:pPr marL="458788" indent="-458788"/>
            <a:r>
              <a:rPr lang="en-US" dirty="0"/>
              <a:t>OCT </a:t>
            </a:r>
          </a:p>
          <a:p>
            <a:pPr lvl="1"/>
            <a:r>
              <a:rPr lang="en-US" dirty="0"/>
              <a:t>study eye only</a:t>
            </a:r>
          </a:p>
          <a:p>
            <a:pPr marL="458788" indent="-458788"/>
            <a:r>
              <a:rPr lang="en-US" dirty="0"/>
              <a:t>Eye exam </a:t>
            </a:r>
          </a:p>
          <a:p>
            <a:pPr lvl="1"/>
            <a:r>
              <a:rPr lang="en-US" dirty="0"/>
              <a:t>study eye only</a:t>
            </a:r>
          </a:p>
          <a:p>
            <a:pPr lvl="1"/>
            <a:endParaRPr lang="en-US" dirty="0"/>
          </a:p>
        </p:txBody>
      </p:sp>
    </p:spTree>
    <p:extLst>
      <p:ext uri="{BB962C8B-B14F-4D97-AF65-F5344CB8AC3E}">
        <p14:creationId xmlns:p14="http://schemas.microsoft.com/office/powerpoint/2010/main" val="2838116156"/>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dirty="0"/>
              <a:t>Criteria for Rescue Vitrectomy</a:t>
            </a:r>
          </a:p>
        </p:txBody>
      </p:sp>
      <p:sp>
        <p:nvSpPr>
          <p:cNvPr id="3" name="Content Placeholder 2"/>
          <p:cNvSpPr>
            <a:spLocks noGrp="1"/>
          </p:cNvSpPr>
          <p:nvPr>
            <p:ph idx="1"/>
          </p:nvPr>
        </p:nvSpPr>
        <p:spPr>
          <a:xfrm>
            <a:off x="609600" y="1600200"/>
            <a:ext cx="10972800" cy="3962400"/>
          </a:xfrm>
        </p:spPr>
        <p:txBody>
          <a:bodyPr/>
          <a:lstStyle/>
          <a:p>
            <a:r>
              <a:rPr lang="en-US" dirty="0"/>
              <a:t>Vitrectomy should not be performed due to failure of macular hole closure prior to 4 weeks without </a:t>
            </a:r>
            <a:r>
              <a:rPr lang="en-US" dirty="0" smtClean="0"/>
              <a:t>protocol chair </a:t>
            </a:r>
            <a:r>
              <a:rPr lang="en-US" dirty="0"/>
              <a:t>approval</a:t>
            </a:r>
          </a:p>
          <a:p>
            <a:endParaRPr lang="en-US" dirty="0"/>
          </a:p>
          <a:p>
            <a:r>
              <a:rPr lang="en-US" dirty="0"/>
              <a:t>Between 4 and 8 weeks, vitrectomy may only be performed (but is not required) if the macular hole size is not improving from baseline</a:t>
            </a:r>
          </a:p>
          <a:p>
            <a:endParaRPr lang="en-US" dirty="0"/>
          </a:p>
          <a:p>
            <a:r>
              <a:rPr lang="en-US" dirty="0"/>
              <a:t>After 8 weeks, vitrectomy can be performed at investigator discretion. </a:t>
            </a:r>
          </a:p>
          <a:p>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29</a:t>
            </a:fld>
            <a:endParaRPr lang="en-US" dirty="0"/>
          </a:p>
        </p:txBody>
      </p:sp>
    </p:spTree>
    <p:extLst>
      <p:ext uri="{BB962C8B-B14F-4D97-AF65-F5344CB8AC3E}">
        <p14:creationId xmlns:p14="http://schemas.microsoft.com/office/powerpoint/2010/main" val="298424102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good candidate for AG (RCT)</a:t>
            </a: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30</a:t>
            </a:fld>
            <a:endParaRPr lang="en-US" dirty="0"/>
          </a:p>
        </p:txBody>
      </p:sp>
      <p:pic>
        <p:nvPicPr>
          <p:cNvPr id="5" name="Picture 2" descr="C:\Users\DrChan\Documents\Retina TImes\Case 1A.png"/>
          <p:cNvPicPr>
            <a:picLocks noGrp="1" noChangeAspect="1" noChangeArrowheads="1"/>
          </p:cNvPicPr>
          <p:nvPr>
            <p:ph idx="1"/>
          </p:nvPr>
        </p:nvPicPr>
        <p:blipFill>
          <a:blip r:embed="rId3" cstate="print"/>
          <a:srcRect/>
          <a:stretch>
            <a:fillRect/>
          </a:stretch>
        </p:blipFill>
        <p:spPr bwMode="auto">
          <a:xfrm>
            <a:off x="2743200" y="914400"/>
            <a:ext cx="6248400" cy="2675750"/>
          </a:xfrm>
          <a:prstGeom prst="rect">
            <a:avLst/>
          </a:prstGeom>
          <a:noFill/>
        </p:spPr>
      </p:pic>
      <p:cxnSp>
        <p:nvCxnSpPr>
          <p:cNvPr id="6" name="Straight Arrow Connector 5"/>
          <p:cNvCxnSpPr/>
          <p:nvPr/>
        </p:nvCxnSpPr>
        <p:spPr bwMode="auto">
          <a:xfrm>
            <a:off x="5867400" y="3657600"/>
            <a:ext cx="0" cy="533400"/>
          </a:xfrm>
          <a:prstGeom prst="straightConnector1">
            <a:avLst/>
          </a:prstGeom>
          <a:solidFill>
            <a:schemeClr val="accent1"/>
          </a:solidFill>
          <a:ln w="38100" cap="flat" cmpd="sng" algn="ctr">
            <a:solidFill>
              <a:schemeClr val="tx1"/>
            </a:solidFill>
            <a:prstDash val="solid"/>
            <a:round/>
            <a:headEnd type="none" w="sm" len="sm"/>
            <a:tailEnd type="arrow" w="sm" len="med"/>
          </a:ln>
          <a:effectLst/>
        </p:spPr>
      </p:cxnSp>
      <p:pic>
        <p:nvPicPr>
          <p:cNvPr id="10" name="Picture 3" descr="C:\Users\DrChan\Documents\Retina TImes\Case 1b.png"/>
          <p:cNvPicPr>
            <a:picLocks noChangeAspect="1" noChangeArrowheads="1"/>
          </p:cNvPicPr>
          <p:nvPr/>
        </p:nvPicPr>
        <p:blipFill>
          <a:blip r:embed="rId4" cstate="print"/>
          <a:srcRect/>
          <a:stretch>
            <a:fillRect/>
          </a:stretch>
        </p:blipFill>
        <p:spPr bwMode="auto">
          <a:xfrm>
            <a:off x="2743200" y="4214460"/>
            <a:ext cx="6324600" cy="2414940"/>
          </a:xfrm>
          <a:prstGeom prst="rect">
            <a:avLst/>
          </a:prstGeom>
          <a:noFill/>
        </p:spPr>
      </p:pic>
      <p:sp>
        <p:nvSpPr>
          <p:cNvPr id="11" name="Rectangle 10"/>
          <p:cNvSpPr/>
          <p:nvPr/>
        </p:nvSpPr>
        <p:spPr>
          <a:xfrm>
            <a:off x="6096000" y="3657600"/>
            <a:ext cx="782587" cy="461665"/>
          </a:xfrm>
          <a:prstGeom prst="rect">
            <a:avLst/>
          </a:prstGeom>
        </p:spPr>
        <p:txBody>
          <a:bodyPr wrap="none">
            <a:spAutoFit/>
          </a:bodyPr>
          <a:lstStyle/>
          <a:p>
            <a:pPr marL="342900" indent="-342900">
              <a:buClr>
                <a:srgbClr val="FFFF00"/>
              </a:buClr>
            </a:pPr>
            <a:r>
              <a:rPr lang="en-US" sz="2400" b="1" dirty="0" smtClean="0"/>
              <a:t>PVL</a:t>
            </a:r>
          </a:p>
        </p:txBody>
      </p:sp>
      <p:pic>
        <p:nvPicPr>
          <p:cNvPr id="6146" name="Picture 2" descr="Image result for picture of eagle wings in flight, diagram"/>
          <p:cNvPicPr>
            <a:picLocks noChangeAspect="1" noChangeArrowheads="1"/>
          </p:cNvPicPr>
          <p:nvPr/>
        </p:nvPicPr>
        <p:blipFill>
          <a:blip r:embed="rId5" cstate="print"/>
          <a:srcRect/>
          <a:stretch>
            <a:fillRect/>
          </a:stretch>
        </p:blipFill>
        <p:spPr bwMode="auto">
          <a:xfrm>
            <a:off x="9220200" y="1143000"/>
            <a:ext cx="2695575" cy="1695450"/>
          </a:xfrm>
          <a:prstGeom prst="rect">
            <a:avLst/>
          </a:prstGeom>
          <a:noFill/>
        </p:spPr>
      </p:pic>
      <p:sp>
        <p:nvSpPr>
          <p:cNvPr id="9" name="TextBox 8"/>
          <p:cNvSpPr txBox="1"/>
          <p:nvPr/>
        </p:nvSpPr>
        <p:spPr>
          <a:xfrm>
            <a:off x="9220200" y="2971800"/>
            <a:ext cx="2677336" cy="523220"/>
          </a:xfrm>
          <a:prstGeom prst="rect">
            <a:avLst/>
          </a:prstGeom>
          <a:noFill/>
        </p:spPr>
        <p:txBody>
          <a:bodyPr wrap="none" rtlCol="0">
            <a:spAutoFit/>
          </a:bodyPr>
          <a:lstStyle/>
          <a:p>
            <a:pPr marL="342900" indent="-342900">
              <a:buClr>
                <a:srgbClr val="FFFF00"/>
              </a:buClr>
              <a:buFont typeface="Wingdings" pitchFamily="2" charset="2"/>
              <a:buChar char="Ø"/>
            </a:pPr>
            <a:r>
              <a:rPr lang="en-US" sz="2800" b="1" dirty="0" smtClean="0">
                <a:solidFill>
                  <a:srgbClr val="FFFF00"/>
                </a:solidFill>
              </a:rPr>
              <a:t>“Eagle sign”</a:t>
            </a:r>
          </a:p>
        </p:txBody>
      </p:sp>
    </p:spTree>
    <p:extLst>
      <p:ext uri="{BB962C8B-B14F-4D97-AF65-F5344CB8AC3E}">
        <p14:creationId xmlns:p14="http://schemas.microsoft.com/office/powerpoint/2010/main" val="2667030283"/>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good candidate for AH (single-arm)</a:t>
            </a: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31</a:t>
            </a:fld>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66800" y="1524000"/>
            <a:ext cx="3962400" cy="2205980"/>
          </a:xfrm>
          <a:prstGeom prst="rect">
            <a:avLst/>
          </a:prstGeom>
        </p:spPr>
      </p:pic>
      <p:cxnSp>
        <p:nvCxnSpPr>
          <p:cNvPr id="6" name="Straight Arrow Connector 5"/>
          <p:cNvCxnSpPr/>
          <p:nvPr/>
        </p:nvCxnSpPr>
        <p:spPr bwMode="auto">
          <a:xfrm flipH="1">
            <a:off x="3200400" y="1905000"/>
            <a:ext cx="228600" cy="381000"/>
          </a:xfrm>
          <a:prstGeom prst="straightConnector1">
            <a:avLst/>
          </a:prstGeom>
          <a:solidFill>
            <a:schemeClr val="accent1"/>
          </a:solidFill>
          <a:ln w="38100" cap="flat" cmpd="sng" algn="ctr">
            <a:solidFill>
              <a:schemeClr val="accent3"/>
            </a:solidFill>
            <a:prstDash val="solid"/>
            <a:round/>
            <a:headEnd type="none" w="sm" len="sm"/>
            <a:tailEnd type="arrow" w="sm" len="med"/>
          </a:ln>
          <a:effectLst/>
        </p:spPr>
      </p:cxnSp>
      <p:pic>
        <p:nvPicPr>
          <p:cNvPr id="7" name="Content Placeholder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6248400" y="1600200"/>
            <a:ext cx="4750904" cy="2133600"/>
          </a:xfrm>
          <a:prstGeom prst="rect">
            <a:avLst/>
          </a:prstGeom>
          <a:noFill/>
          <a:ln w="9525">
            <a:noFill/>
            <a:miter lim="800000"/>
            <a:headEnd/>
            <a:tailEnd/>
          </a:ln>
          <a:effectLst/>
        </p:spPr>
      </p:pic>
      <p:sp>
        <p:nvSpPr>
          <p:cNvPr id="9" name="TextBox 8"/>
          <p:cNvSpPr txBox="1"/>
          <p:nvPr/>
        </p:nvSpPr>
        <p:spPr>
          <a:xfrm>
            <a:off x="5029200" y="838200"/>
            <a:ext cx="1691489" cy="523220"/>
          </a:xfrm>
          <a:prstGeom prst="rect">
            <a:avLst/>
          </a:prstGeom>
          <a:noFill/>
        </p:spPr>
        <p:txBody>
          <a:bodyPr wrap="none" rtlCol="0">
            <a:spAutoFit/>
          </a:bodyPr>
          <a:lstStyle/>
          <a:p>
            <a:pPr marL="342900" indent="-342900">
              <a:buClr>
                <a:srgbClr val="FFFF00"/>
              </a:buClr>
              <a:buFont typeface="Wingdings" pitchFamily="2" charset="2"/>
              <a:buChar char="Ø"/>
            </a:pPr>
            <a:r>
              <a:rPr lang="en-US" sz="2800" b="1" dirty="0" smtClean="0"/>
              <a:t>Case 1</a:t>
            </a:r>
          </a:p>
        </p:txBody>
      </p:sp>
      <p:sp>
        <p:nvSpPr>
          <p:cNvPr id="10" name="Rectangle 9"/>
          <p:cNvSpPr/>
          <p:nvPr/>
        </p:nvSpPr>
        <p:spPr>
          <a:xfrm>
            <a:off x="5029200" y="3886200"/>
            <a:ext cx="1691489" cy="523220"/>
          </a:xfrm>
          <a:prstGeom prst="rect">
            <a:avLst/>
          </a:prstGeom>
        </p:spPr>
        <p:txBody>
          <a:bodyPr wrap="none">
            <a:spAutoFit/>
          </a:bodyPr>
          <a:lstStyle/>
          <a:p>
            <a:pPr marL="342900" indent="-342900">
              <a:buClr>
                <a:srgbClr val="FFFF00"/>
              </a:buClr>
              <a:buFont typeface="Wingdings" pitchFamily="2" charset="2"/>
              <a:buChar char="Ø"/>
            </a:pPr>
            <a:r>
              <a:rPr lang="en-US" sz="2800" b="1" dirty="0" smtClean="0"/>
              <a:t>Case 2</a:t>
            </a:r>
          </a:p>
        </p:txBody>
      </p:sp>
      <p:cxnSp>
        <p:nvCxnSpPr>
          <p:cNvPr id="11" name="Straight Arrow Connector 10"/>
          <p:cNvCxnSpPr/>
          <p:nvPr/>
        </p:nvCxnSpPr>
        <p:spPr bwMode="auto">
          <a:xfrm>
            <a:off x="5486400" y="2438400"/>
            <a:ext cx="457200" cy="0"/>
          </a:xfrm>
          <a:prstGeom prst="straightConnector1">
            <a:avLst/>
          </a:prstGeom>
          <a:solidFill>
            <a:schemeClr val="accent1"/>
          </a:solidFill>
          <a:ln w="38100" cap="flat" cmpd="sng" algn="ctr">
            <a:solidFill>
              <a:schemeClr val="tx1"/>
            </a:solidFill>
            <a:prstDash val="solid"/>
            <a:round/>
            <a:headEnd type="none" w="sm" len="sm"/>
            <a:tailEnd type="arrow" w="sm" len="med"/>
          </a:ln>
          <a:effectLst/>
        </p:spPr>
      </p:cxn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600" y="4495800"/>
            <a:ext cx="4114800" cy="2057399"/>
          </a:xfrm>
          <a:prstGeom prst="rect">
            <a:avLst/>
          </a:prstGeom>
        </p:spPr>
      </p:pic>
      <p:cxnSp>
        <p:nvCxnSpPr>
          <p:cNvPr id="15" name="Straight Arrow Connector 14"/>
          <p:cNvCxnSpPr/>
          <p:nvPr/>
        </p:nvCxnSpPr>
        <p:spPr bwMode="auto">
          <a:xfrm>
            <a:off x="5410200" y="5181600"/>
            <a:ext cx="457200" cy="0"/>
          </a:xfrm>
          <a:prstGeom prst="straightConnector1">
            <a:avLst/>
          </a:prstGeom>
          <a:solidFill>
            <a:schemeClr val="accent1"/>
          </a:solidFill>
          <a:ln w="38100" cap="flat" cmpd="sng" algn="ctr">
            <a:solidFill>
              <a:schemeClr val="tx1"/>
            </a:solidFill>
            <a:prstDash val="solid"/>
            <a:round/>
            <a:headEnd type="none" w="sm" len="sm"/>
            <a:tailEnd type="arrow" w="sm" len="med"/>
          </a:ln>
          <a:effectLst/>
        </p:spPr>
      </p:cxn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600" y="4495800"/>
            <a:ext cx="4648200" cy="2057400"/>
          </a:xfrm>
          <a:prstGeom prst="rect">
            <a:avLst/>
          </a:prstGeom>
        </p:spPr>
      </p:pic>
      <p:cxnSp>
        <p:nvCxnSpPr>
          <p:cNvPr id="17" name="Straight Arrow Connector 16"/>
          <p:cNvCxnSpPr/>
          <p:nvPr/>
        </p:nvCxnSpPr>
        <p:spPr bwMode="auto">
          <a:xfrm flipH="1">
            <a:off x="3276600" y="4419600"/>
            <a:ext cx="228600" cy="381000"/>
          </a:xfrm>
          <a:prstGeom prst="straightConnector1">
            <a:avLst/>
          </a:prstGeom>
          <a:solidFill>
            <a:schemeClr val="accent1"/>
          </a:solidFill>
          <a:ln w="38100" cap="flat" cmpd="sng" algn="ctr">
            <a:solidFill>
              <a:schemeClr val="accent3"/>
            </a:solidFill>
            <a:prstDash val="solid"/>
            <a:round/>
            <a:headEnd type="none" w="sm" len="sm"/>
            <a:tailEnd type="arrow" w="sm" len="med"/>
          </a:ln>
          <a:effectLst/>
        </p:spPr>
      </p:cxnSp>
      <p:sp>
        <p:nvSpPr>
          <p:cNvPr id="18" name="TextBox 17"/>
          <p:cNvSpPr txBox="1"/>
          <p:nvPr/>
        </p:nvSpPr>
        <p:spPr>
          <a:xfrm>
            <a:off x="5334000" y="2667000"/>
            <a:ext cx="782587" cy="461665"/>
          </a:xfrm>
          <a:prstGeom prst="rect">
            <a:avLst/>
          </a:prstGeom>
          <a:noFill/>
        </p:spPr>
        <p:txBody>
          <a:bodyPr wrap="none" rtlCol="0">
            <a:spAutoFit/>
          </a:bodyPr>
          <a:lstStyle/>
          <a:p>
            <a:pPr marL="342900" indent="-342900">
              <a:buClr>
                <a:srgbClr val="FFFF00"/>
              </a:buClr>
            </a:pPr>
            <a:r>
              <a:rPr lang="en-US" sz="2400" b="1" dirty="0" smtClean="0"/>
              <a:t>PVL</a:t>
            </a:r>
          </a:p>
        </p:txBody>
      </p:sp>
      <p:sp>
        <p:nvSpPr>
          <p:cNvPr id="19" name="Rectangle 18"/>
          <p:cNvSpPr/>
          <p:nvPr/>
        </p:nvSpPr>
        <p:spPr>
          <a:xfrm>
            <a:off x="5334000" y="5334000"/>
            <a:ext cx="782587" cy="461665"/>
          </a:xfrm>
          <a:prstGeom prst="rect">
            <a:avLst/>
          </a:prstGeom>
        </p:spPr>
        <p:txBody>
          <a:bodyPr wrap="none">
            <a:spAutoFit/>
          </a:bodyPr>
          <a:lstStyle/>
          <a:p>
            <a:pPr marL="342900" indent="-342900">
              <a:buClr>
                <a:srgbClr val="FFFF00"/>
              </a:buClr>
            </a:pPr>
            <a:r>
              <a:rPr lang="en-US" sz="2400" b="1" dirty="0" smtClean="0"/>
              <a:t>PVL</a:t>
            </a:r>
          </a:p>
        </p:txBody>
      </p:sp>
    </p:spTree>
    <p:extLst>
      <p:ext uri="{BB962C8B-B14F-4D97-AF65-F5344CB8AC3E}">
        <p14:creationId xmlns:p14="http://schemas.microsoft.com/office/powerpoint/2010/main" val="1667418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9144000" cy="6858000"/>
          </a:xfrm>
        </p:spPr>
        <p:txBody>
          <a:bodyPr/>
          <a:lstStyle/>
          <a:p>
            <a:r>
              <a:rPr lang="en-US" sz="4400" dirty="0"/>
              <a:t>Procedures for Both Studies</a:t>
            </a:r>
            <a:br>
              <a:rPr lang="en-US" sz="4400" dirty="0"/>
            </a:br>
            <a:endParaRPr lang="en-US" sz="4400" dirty="0">
              <a:solidFill>
                <a:schemeClr val="tx1"/>
              </a:solidFill>
            </a:endParaRP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32</a:t>
            </a:fld>
            <a:endParaRPr lang="en-US" dirty="0"/>
          </a:p>
        </p:txBody>
      </p:sp>
      <p:cxnSp>
        <p:nvCxnSpPr>
          <p:cNvPr id="5" name="Straight Connector 4"/>
          <p:cNvCxnSpPr/>
          <p:nvPr/>
        </p:nvCxnSpPr>
        <p:spPr bwMode="auto">
          <a:xfrm>
            <a:off x="1524000" y="3429000"/>
            <a:ext cx="9144000" cy="0"/>
          </a:xfrm>
          <a:prstGeom prst="line">
            <a:avLst/>
          </a:prstGeom>
          <a:solidFill>
            <a:schemeClr val="accent1"/>
          </a:solidFill>
          <a:ln w="38100" cap="flat" cmpd="sng" algn="ctr">
            <a:solidFill>
              <a:schemeClr val="accent3"/>
            </a:solidFill>
            <a:prstDash val="solid"/>
            <a:round/>
            <a:headEnd type="none" w="med" len="med"/>
            <a:tailEnd type="none" w="med" len="med"/>
          </a:ln>
          <a:effectLst/>
        </p:spPr>
      </p:cxnSp>
      <p:cxnSp>
        <p:nvCxnSpPr>
          <p:cNvPr id="6" name="Straight Connector 5"/>
          <p:cNvCxnSpPr/>
          <p:nvPr/>
        </p:nvCxnSpPr>
        <p:spPr bwMode="auto">
          <a:xfrm>
            <a:off x="1524000" y="3581400"/>
            <a:ext cx="9144000" cy="0"/>
          </a:xfrm>
          <a:prstGeom prst="line">
            <a:avLst/>
          </a:prstGeom>
          <a:solidFill>
            <a:schemeClr val="accent1"/>
          </a:solidFill>
          <a:ln w="158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62468313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1600200"/>
          </a:xfrm>
        </p:spPr>
        <p:txBody>
          <a:bodyPr/>
          <a:lstStyle/>
          <a:p>
            <a:r>
              <a:rPr lang="en-US" dirty="0"/>
              <a:t>C3F8 Perfluoropropane</a:t>
            </a:r>
          </a:p>
        </p:txBody>
      </p:sp>
      <p:sp>
        <p:nvSpPr>
          <p:cNvPr id="3" name="Content Placeholder 2"/>
          <p:cNvSpPr>
            <a:spLocks noGrp="1"/>
          </p:cNvSpPr>
          <p:nvPr>
            <p:ph idx="1"/>
          </p:nvPr>
        </p:nvSpPr>
        <p:spPr>
          <a:xfrm>
            <a:off x="533400" y="1219200"/>
            <a:ext cx="11277600" cy="4953000"/>
          </a:xfrm>
        </p:spPr>
        <p:txBody>
          <a:bodyPr/>
          <a:lstStyle/>
          <a:p>
            <a:pPr marL="458788" indent="-458788"/>
            <a:r>
              <a:rPr lang="en-US" sz="2400" dirty="0"/>
              <a:t>Commercially available C3F8 (Alcon or </a:t>
            </a:r>
            <a:r>
              <a:rPr lang="en-US" sz="2400" dirty="0" err="1"/>
              <a:t>Sonomed</a:t>
            </a:r>
            <a:r>
              <a:rPr lang="en-US" sz="2400" dirty="0"/>
              <a:t> Escalon) delivered from a pressurized canister and passed through a Millipore filter for injection into the vitreous cavity</a:t>
            </a:r>
          </a:p>
          <a:p>
            <a:pPr marL="458788" indent="-458788"/>
            <a:r>
              <a:rPr lang="en-US" sz="2400" dirty="0"/>
              <a:t>FDA approved as a surgical aid for use in the treatment of retinal detachment by pneumatic retinopexy</a:t>
            </a:r>
          </a:p>
          <a:p>
            <a:pPr marL="458788" indent="-458788"/>
            <a:r>
              <a:rPr lang="en-US" sz="2400" dirty="0"/>
              <a:t>Diffuses from the eye in ~6-8 weeks</a:t>
            </a:r>
          </a:p>
          <a:p>
            <a:pPr marL="458788" indent="-458788"/>
            <a:r>
              <a:rPr lang="en-US" sz="2400" dirty="0"/>
              <a:t>Must not be used if the cylinder pressure is below 50 psi as the expansion performance of the gas may change resulting in elevated IOP</a:t>
            </a:r>
          </a:p>
          <a:p>
            <a:pPr marL="458788" indent="-458788"/>
            <a:r>
              <a:rPr lang="en-US" sz="2400" dirty="0"/>
              <a:t>Nitrous Oxide should not be administered when a gas bubble is present in the eye</a:t>
            </a:r>
          </a:p>
          <a:p>
            <a:pPr marL="458788" indent="-458788"/>
            <a:r>
              <a:rPr lang="en-US" sz="2400" dirty="0"/>
              <a:t>Increase in elevation may cause elevated IOP</a:t>
            </a:r>
          </a:p>
          <a:p>
            <a:pPr marL="458788" indent="-458788"/>
            <a:r>
              <a:rPr lang="en-US" sz="2400" dirty="0"/>
              <a:t>Proper head positioning is required for </a:t>
            </a:r>
            <a:r>
              <a:rPr lang="en-US" sz="2400" dirty="0" err="1"/>
              <a:t>phakic</a:t>
            </a:r>
            <a:r>
              <a:rPr lang="en-US" sz="2400" dirty="0"/>
              <a:t> patients and patients with a macular hole</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33</a:t>
            </a:fld>
            <a:endParaRPr lang="en-US" dirty="0"/>
          </a:p>
        </p:txBody>
      </p:sp>
    </p:spTree>
    <p:extLst>
      <p:ext uri="{BB962C8B-B14F-4D97-AF65-F5344CB8AC3E}">
        <p14:creationId xmlns:p14="http://schemas.microsoft.com/office/powerpoint/2010/main" val="2456898376"/>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Injection Procedure</a:t>
            </a:r>
          </a:p>
        </p:txBody>
      </p:sp>
      <p:sp>
        <p:nvSpPr>
          <p:cNvPr id="3" name="Content Placeholder 2"/>
          <p:cNvSpPr>
            <a:spLocks noGrp="1"/>
          </p:cNvSpPr>
          <p:nvPr>
            <p:ph idx="1"/>
          </p:nvPr>
        </p:nvSpPr>
        <p:spPr>
          <a:xfrm>
            <a:off x="685800" y="1447800"/>
            <a:ext cx="10972800" cy="4876800"/>
          </a:xfrm>
        </p:spPr>
        <p:txBody>
          <a:bodyPr/>
          <a:lstStyle/>
          <a:p>
            <a:pPr marL="458788" indent="-458788">
              <a:defRPr/>
            </a:pPr>
            <a:r>
              <a:rPr lang="en-US" dirty="0">
                <a:solidFill>
                  <a:schemeClr val="tx1"/>
                </a:solidFill>
              </a:rPr>
              <a:t>For the RCT, the injection must be given on the day of randomization </a:t>
            </a:r>
          </a:p>
          <a:p>
            <a:pPr marL="458788" indent="-458788">
              <a:defRPr/>
            </a:pPr>
            <a:r>
              <a:rPr lang="en-US" i="1" u="sng" dirty="0">
                <a:solidFill>
                  <a:schemeClr val="accent3"/>
                </a:solidFill>
              </a:rPr>
              <a:t>Two individuals</a:t>
            </a:r>
            <a:r>
              <a:rPr lang="en-US" i="1" dirty="0">
                <a:solidFill>
                  <a:schemeClr val="accent3"/>
                </a:solidFill>
              </a:rPr>
              <a:t> </a:t>
            </a:r>
            <a:r>
              <a:rPr lang="en-US" dirty="0"/>
              <a:t>must confirm the study eye and treatment assignment against the printout or website</a:t>
            </a:r>
            <a:endParaRPr lang="en-US" sz="2000" dirty="0"/>
          </a:p>
          <a:p>
            <a:pPr marL="458788" indent="-458788">
              <a:defRPr/>
            </a:pPr>
            <a:r>
              <a:rPr lang="en-US" dirty="0"/>
              <a:t>Injection preparation</a:t>
            </a:r>
          </a:p>
          <a:p>
            <a:pPr lvl="1">
              <a:defRPr/>
            </a:pPr>
            <a:r>
              <a:rPr lang="en-US" dirty="0"/>
              <a:t>Apply topical anesthetic (solution or gel)</a:t>
            </a:r>
          </a:p>
          <a:p>
            <a:pPr lvl="1">
              <a:defRPr/>
            </a:pPr>
            <a:r>
              <a:rPr lang="en-US" dirty="0"/>
              <a:t>Place a lid speculum</a:t>
            </a:r>
          </a:p>
          <a:p>
            <a:pPr lvl="1">
              <a:defRPr/>
            </a:pPr>
            <a:r>
              <a:rPr lang="en-US" dirty="0"/>
              <a:t>Apply povidone iodine </a:t>
            </a:r>
          </a:p>
          <a:p>
            <a:pPr lvl="1">
              <a:defRPr/>
            </a:pPr>
            <a:r>
              <a:rPr lang="en-US" dirty="0"/>
              <a:t>Pre- and post-injection topical antibiotics </a:t>
            </a:r>
            <a:r>
              <a:rPr lang="en-US" dirty="0">
                <a:solidFill>
                  <a:srgbClr val="FFFF00"/>
                </a:solidFill>
                <a:sym typeface="Wingdings" panose="05000000000000000000" pitchFamily="2" charset="2"/>
              </a:rPr>
              <a:t>should NOT be used without prior approval </a:t>
            </a:r>
            <a:r>
              <a:rPr lang="en-US" dirty="0">
                <a:sym typeface="Wingdings" panose="05000000000000000000" pitchFamily="2" charset="2"/>
              </a:rPr>
              <a:t>from the Protocol Chair or Coordinating Center designee</a:t>
            </a:r>
          </a:p>
          <a:p>
            <a:pPr>
              <a:defRPr/>
            </a:pP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34</a:t>
            </a:fld>
            <a:endParaRPr lang="en-US" dirty="0"/>
          </a:p>
        </p:txBody>
      </p:sp>
    </p:spTree>
    <p:extLst>
      <p:ext uri="{BB962C8B-B14F-4D97-AF65-F5344CB8AC3E}">
        <p14:creationId xmlns:p14="http://schemas.microsoft.com/office/powerpoint/2010/main" val="2761564203"/>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Injection Procedure: PVL</a:t>
            </a:r>
          </a:p>
        </p:txBody>
      </p:sp>
      <p:sp>
        <p:nvSpPr>
          <p:cNvPr id="3" name="Content Placeholder 2"/>
          <p:cNvSpPr>
            <a:spLocks noGrp="1"/>
          </p:cNvSpPr>
          <p:nvPr>
            <p:ph idx="1"/>
          </p:nvPr>
        </p:nvSpPr>
        <p:spPr>
          <a:xfrm>
            <a:off x="838200" y="1371600"/>
            <a:ext cx="10972800" cy="4800600"/>
          </a:xfrm>
        </p:spPr>
        <p:txBody>
          <a:bodyPr/>
          <a:lstStyle/>
          <a:p>
            <a:pPr marL="458788" indent="-458788">
              <a:defRPr/>
            </a:pPr>
            <a:r>
              <a:rPr lang="en-US" altLang="en-US" sz="2400" dirty="0"/>
              <a:t>Confirm the C3F8 supply has not expired</a:t>
            </a:r>
          </a:p>
          <a:p>
            <a:pPr marL="458788" indent="-458788">
              <a:defRPr/>
            </a:pPr>
            <a:r>
              <a:rPr lang="en-US" altLang="en-US" sz="2400" dirty="0"/>
              <a:t>Confirm the cylinder pressure is at least 50 psi</a:t>
            </a:r>
          </a:p>
          <a:p>
            <a:pPr marL="458788" indent="-458788">
              <a:defRPr/>
            </a:pPr>
            <a:r>
              <a:rPr lang="en-US" altLang="en-US" sz="2400" dirty="0"/>
              <a:t>Prepare the C3F8 in agreement with manufacturer requirements (detailed in Gas Injection Procedures)</a:t>
            </a:r>
          </a:p>
          <a:p>
            <a:pPr marL="458788" indent="-458788">
              <a:defRPr/>
            </a:pPr>
            <a:r>
              <a:rPr lang="en-US" altLang="en-US" sz="2400" dirty="0"/>
              <a:t>The injection may be performed </a:t>
            </a:r>
            <a:r>
              <a:rPr lang="en-US" altLang="en-US" sz="2400" dirty="0" err="1"/>
              <a:t>supratemporal</a:t>
            </a:r>
            <a:r>
              <a:rPr lang="en-US" altLang="en-US" sz="2400" dirty="0"/>
              <a:t>, infratemporal, or </a:t>
            </a:r>
            <a:r>
              <a:rPr lang="en-US" altLang="en-US" sz="2400" dirty="0" err="1"/>
              <a:t>infranasal</a:t>
            </a:r>
            <a:r>
              <a:rPr lang="en-US" altLang="en-US" sz="2400" dirty="0"/>
              <a:t> at the discretion of the investigator</a:t>
            </a:r>
          </a:p>
          <a:p>
            <a:pPr lvl="1">
              <a:defRPr/>
            </a:pPr>
            <a:r>
              <a:rPr lang="en-US" altLang="en-US" sz="2000" dirty="0"/>
              <a:t>The position of the needle tip should be monitored by an assistant during the process</a:t>
            </a:r>
          </a:p>
          <a:p>
            <a:pPr marL="458788" indent="-458788">
              <a:defRPr/>
            </a:pPr>
            <a:r>
              <a:rPr lang="en-US" altLang="en-US" sz="2400" dirty="0"/>
              <a:t>Inject 0.3 mL C</a:t>
            </a:r>
            <a:r>
              <a:rPr lang="en-US" altLang="en-US" sz="2400" baseline="-25000" dirty="0"/>
              <a:t>3</a:t>
            </a:r>
            <a:r>
              <a:rPr lang="en-US" altLang="en-US" sz="2400" dirty="0"/>
              <a:t>F</a:t>
            </a:r>
            <a:r>
              <a:rPr lang="en-US" altLang="en-US" sz="2400" baseline="-25000" dirty="0"/>
              <a:t>8 </a:t>
            </a:r>
            <a:r>
              <a:rPr lang="en-US" altLang="en-US" sz="2400" dirty="0"/>
              <a:t>into the vitreous </a:t>
            </a:r>
          </a:p>
          <a:p>
            <a:pPr marL="458788" indent="-458788">
              <a:defRPr/>
            </a:pPr>
            <a:r>
              <a:rPr lang="en-US" altLang="en-US" sz="2400" dirty="0"/>
              <a:t>Immediately block the injection site with a sterile cotton tipped applicator, and rotate the study participant’s head away from the injection site to avoid bubble leakage </a:t>
            </a:r>
          </a:p>
          <a:p>
            <a:pPr>
              <a:defRPr/>
            </a:pP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35</a:t>
            </a:fld>
            <a:endParaRPr lang="en-US" dirty="0"/>
          </a:p>
        </p:txBody>
      </p:sp>
    </p:spTree>
    <p:extLst>
      <p:ext uri="{BB962C8B-B14F-4D97-AF65-F5344CB8AC3E}">
        <p14:creationId xmlns:p14="http://schemas.microsoft.com/office/powerpoint/2010/main" val="4207406417"/>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1600200"/>
          </a:xfrm>
        </p:spPr>
        <p:txBody>
          <a:bodyPr/>
          <a:lstStyle/>
          <a:p>
            <a:r>
              <a:rPr lang="en-US" sz="4400" dirty="0"/>
              <a:t>Injection Procedure: Observation</a:t>
            </a:r>
            <a:br>
              <a:rPr lang="en-US" sz="4400" dirty="0"/>
            </a:br>
            <a:r>
              <a:rPr lang="en-US" sz="3200" dirty="0"/>
              <a:t>(RCT Only)</a:t>
            </a:r>
          </a:p>
        </p:txBody>
      </p:sp>
      <p:sp>
        <p:nvSpPr>
          <p:cNvPr id="3" name="Content Placeholder 2"/>
          <p:cNvSpPr>
            <a:spLocks noGrp="1"/>
          </p:cNvSpPr>
          <p:nvPr>
            <p:ph idx="1"/>
          </p:nvPr>
        </p:nvSpPr>
        <p:spPr>
          <a:xfrm>
            <a:off x="609600" y="1913263"/>
            <a:ext cx="10972800" cy="3725537"/>
          </a:xfrm>
        </p:spPr>
        <p:txBody>
          <a:bodyPr/>
          <a:lstStyle/>
          <a:p>
            <a:pPr marL="458788" indent="-458788">
              <a:defRPr/>
            </a:pPr>
            <a:r>
              <a:rPr lang="en-US" altLang="en-US" dirty="0"/>
              <a:t>Use a syringe </a:t>
            </a:r>
            <a:r>
              <a:rPr lang="en-US" altLang="en-US" u="sng" dirty="0"/>
              <a:t>without</a:t>
            </a:r>
            <a:r>
              <a:rPr lang="en-US" altLang="en-US" dirty="0"/>
              <a:t> a needle </a:t>
            </a:r>
          </a:p>
          <a:p>
            <a:pPr marL="458788" indent="-458788">
              <a:defRPr/>
            </a:pPr>
            <a:r>
              <a:rPr lang="en-US" altLang="en-US" dirty="0"/>
              <a:t>Apply syringe hub to the conjunctival surface, pressing gently to stimulate the force of an actual injection</a:t>
            </a:r>
          </a:p>
          <a:p>
            <a:pPr>
              <a:defRPr/>
            </a:pPr>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36</a:t>
            </a:fld>
            <a:endParaRPr lang="en-US" dirty="0"/>
          </a:p>
        </p:txBody>
      </p:sp>
    </p:spTree>
    <p:extLst>
      <p:ext uri="{BB962C8B-B14F-4D97-AF65-F5344CB8AC3E}">
        <p14:creationId xmlns:p14="http://schemas.microsoft.com/office/powerpoint/2010/main" val="2938752722"/>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Post-Injection</a:t>
            </a:r>
          </a:p>
        </p:txBody>
      </p:sp>
      <p:sp>
        <p:nvSpPr>
          <p:cNvPr id="3" name="Content Placeholder 2"/>
          <p:cNvSpPr>
            <a:spLocks noGrp="1"/>
          </p:cNvSpPr>
          <p:nvPr>
            <p:ph idx="1"/>
          </p:nvPr>
        </p:nvSpPr>
        <p:spPr>
          <a:xfrm>
            <a:off x="609600" y="1600200"/>
            <a:ext cx="10972800" cy="4495800"/>
          </a:xfrm>
        </p:spPr>
        <p:txBody>
          <a:bodyPr/>
          <a:lstStyle/>
          <a:p>
            <a:pPr marL="458788" indent="-458788">
              <a:defRPr/>
            </a:pPr>
            <a:r>
              <a:rPr lang="en-US" sz="2600" dirty="0"/>
              <a:t>Assess for any complications via an indirect ophthalmoscopy or a vision check to confirm perception of vision</a:t>
            </a:r>
          </a:p>
          <a:p>
            <a:pPr marL="458788" indent="-458788">
              <a:defRPr/>
            </a:pPr>
            <a:r>
              <a:rPr lang="en-US" sz="2600" dirty="0"/>
              <a:t>Review and provide the post-injection subject instruction sheet </a:t>
            </a:r>
          </a:p>
          <a:p>
            <a:pPr marL="458788" indent="-458788">
              <a:defRPr/>
            </a:pPr>
            <a:r>
              <a:rPr lang="en-US" sz="2600" dirty="0"/>
              <a:t>Participants in Protocol AH (single-arm study) are automatically unmasked</a:t>
            </a:r>
          </a:p>
          <a:p>
            <a:pPr marL="458788" indent="-458788">
              <a:defRPr/>
            </a:pPr>
            <a:r>
              <a:rPr lang="en-US" sz="2600" dirty="0"/>
              <a:t>PVL participants in Protocol AG (RCT) may be unmasked to their treatment group since the gas bubble will be visible</a:t>
            </a:r>
          </a:p>
          <a:p>
            <a:pPr marL="458788" indent="-458788">
              <a:defRPr/>
            </a:pPr>
            <a:r>
              <a:rPr lang="en-US" sz="2600" dirty="0"/>
              <a:t>For the RCT, sham injection participants </a:t>
            </a:r>
            <a:r>
              <a:rPr lang="en-US" sz="2600" dirty="0">
                <a:solidFill>
                  <a:srgbClr val="FFFF00"/>
                </a:solidFill>
              </a:rPr>
              <a:t>must remain masked </a:t>
            </a:r>
            <a:r>
              <a:rPr lang="en-US" sz="2600" dirty="0"/>
              <a:t>and should be given the same post-injection instructions as the PVL group</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37</a:t>
            </a:fld>
            <a:endParaRPr lang="en-US" dirty="0"/>
          </a:p>
        </p:txBody>
      </p:sp>
    </p:spTree>
    <p:extLst>
      <p:ext uri="{BB962C8B-B14F-4D97-AF65-F5344CB8AC3E}">
        <p14:creationId xmlns:p14="http://schemas.microsoft.com/office/powerpoint/2010/main" val="1850547938"/>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Post-Injection Subject Instructions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38</a:t>
            </a:fld>
            <a:endParaRPr lang="en-US" dirty="0"/>
          </a:p>
        </p:txBody>
      </p:sp>
      <p:pic>
        <p:nvPicPr>
          <p:cNvPr id="5" name="Picture 4"/>
          <p:cNvPicPr>
            <a:picLocks noChangeAspect="1"/>
          </p:cNvPicPr>
          <p:nvPr/>
        </p:nvPicPr>
        <p:blipFill>
          <a:blip r:embed="rId2" cstate="print"/>
          <a:stretch>
            <a:fillRect/>
          </a:stretch>
        </p:blipFill>
        <p:spPr>
          <a:xfrm>
            <a:off x="3109912" y="1613834"/>
            <a:ext cx="5972175" cy="4878505"/>
          </a:xfrm>
          <a:prstGeom prst="rect">
            <a:avLst/>
          </a:prstGeom>
        </p:spPr>
      </p:pic>
    </p:spTree>
    <p:extLst>
      <p:ext uri="{BB962C8B-B14F-4D97-AF65-F5344CB8AC3E}">
        <p14:creationId xmlns:p14="http://schemas.microsoft.com/office/powerpoint/2010/main" val="4110629259"/>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3757723" y="2771776"/>
            <a:ext cx="4724400" cy="3781425"/>
          </a:xfrm>
          <a:prstGeom prst="rect">
            <a:avLst/>
          </a:prstGeom>
        </p:spPr>
      </p:pic>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39</a:t>
            </a:fld>
            <a:endParaRPr lang="en-US" dirty="0"/>
          </a:p>
        </p:txBody>
      </p:sp>
      <p:pic>
        <p:nvPicPr>
          <p:cNvPr id="2" name="Picture 1"/>
          <p:cNvPicPr>
            <a:picLocks noChangeAspect="1"/>
          </p:cNvPicPr>
          <p:nvPr/>
        </p:nvPicPr>
        <p:blipFill>
          <a:blip r:embed="rId4" cstate="print"/>
          <a:stretch>
            <a:fillRect/>
          </a:stretch>
        </p:blipFill>
        <p:spPr>
          <a:xfrm>
            <a:off x="3757724" y="457200"/>
            <a:ext cx="4724399" cy="2381250"/>
          </a:xfrm>
          <a:prstGeom prst="rect">
            <a:avLst/>
          </a:prstGeom>
        </p:spPr>
      </p:pic>
      <p:sp>
        <p:nvSpPr>
          <p:cNvPr id="6" name="Rectangle 5"/>
          <p:cNvSpPr/>
          <p:nvPr/>
        </p:nvSpPr>
        <p:spPr bwMode="auto">
          <a:xfrm>
            <a:off x="3810000" y="1367181"/>
            <a:ext cx="4572000" cy="2900019"/>
          </a:xfrm>
          <a:prstGeom prst="rect">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7" name="Rectangle 6"/>
          <p:cNvSpPr/>
          <p:nvPr/>
        </p:nvSpPr>
        <p:spPr bwMode="auto">
          <a:xfrm>
            <a:off x="3810000" y="757580"/>
            <a:ext cx="4572000" cy="537820"/>
          </a:xfrm>
          <a:prstGeom prst="rect">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latin typeface="Arial" charset="0"/>
            </a:endParaRPr>
          </a:p>
        </p:txBody>
      </p:sp>
      <p:sp>
        <p:nvSpPr>
          <p:cNvPr id="8" name="TextBox 7"/>
          <p:cNvSpPr txBox="1"/>
          <p:nvPr/>
        </p:nvSpPr>
        <p:spPr>
          <a:xfrm>
            <a:off x="533400" y="560117"/>
            <a:ext cx="2895600" cy="954107"/>
          </a:xfrm>
          <a:prstGeom prst="rect">
            <a:avLst/>
          </a:prstGeom>
          <a:noFill/>
        </p:spPr>
        <p:txBody>
          <a:bodyPr wrap="square" rtlCol="0">
            <a:spAutoFit/>
          </a:bodyPr>
          <a:lstStyle/>
          <a:p>
            <a:pPr>
              <a:buClr>
                <a:srgbClr val="FFFF00"/>
              </a:buClr>
            </a:pPr>
            <a:r>
              <a:rPr lang="en-US" sz="2800" b="1" dirty="0"/>
              <a:t>Single-arm study only</a:t>
            </a:r>
          </a:p>
        </p:txBody>
      </p:sp>
      <p:sp>
        <p:nvSpPr>
          <p:cNvPr id="9" name="TextBox 8"/>
          <p:cNvSpPr txBox="1"/>
          <p:nvPr/>
        </p:nvSpPr>
        <p:spPr>
          <a:xfrm>
            <a:off x="533400" y="1940779"/>
            <a:ext cx="2971800" cy="523220"/>
          </a:xfrm>
          <a:prstGeom prst="rect">
            <a:avLst/>
          </a:prstGeom>
          <a:noFill/>
        </p:spPr>
        <p:txBody>
          <a:bodyPr wrap="square" rtlCol="0">
            <a:spAutoFit/>
          </a:bodyPr>
          <a:lstStyle/>
          <a:p>
            <a:pPr>
              <a:buClr>
                <a:srgbClr val="FFFF00"/>
              </a:buClr>
            </a:pPr>
            <a:r>
              <a:rPr lang="en-US" sz="2800" b="1" dirty="0"/>
              <a:t>Both studies</a:t>
            </a:r>
          </a:p>
        </p:txBody>
      </p:sp>
      <p:cxnSp>
        <p:nvCxnSpPr>
          <p:cNvPr id="11" name="Straight Arrow Connector 10"/>
          <p:cNvCxnSpPr/>
          <p:nvPr/>
        </p:nvCxnSpPr>
        <p:spPr bwMode="auto">
          <a:xfrm>
            <a:off x="3352800" y="1026490"/>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2" name="Straight Arrow Connector 11"/>
          <p:cNvCxnSpPr/>
          <p:nvPr/>
        </p:nvCxnSpPr>
        <p:spPr bwMode="auto">
          <a:xfrm>
            <a:off x="3352800" y="2209800"/>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442343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Optional Paracentesis for PVL Eyes</a:t>
            </a:r>
          </a:p>
        </p:txBody>
      </p:sp>
      <p:sp>
        <p:nvSpPr>
          <p:cNvPr id="3" name="Content Placeholder 2"/>
          <p:cNvSpPr>
            <a:spLocks noGrp="1"/>
          </p:cNvSpPr>
          <p:nvPr>
            <p:ph idx="1"/>
          </p:nvPr>
        </p:nvSpPr>
        <p:spPr>
          <a:xfrm>
            <a:off x="609600" y="1600200"/>
            <a:ext cx="10972800" cy="3733800"/>
          </a:xfrm>
        </p:spPr>
        <p:txBody>
          <a:bodyPr/>
          <a:lstStyle/>
          <a:p>
            <a:pPr marL="458788" indent="-458788">
              <a:defRPr/>
            </a:pPr>
            <a:r>
              <a:rPr lang="en-US" dirty="0"/>
              <a:t>Pre-injection paracentesis should be considered due to the 4x expansion of C</a:t>
            </a:r>
            <a:r>
              <a:rPr lang="en-US" baseline="-25000" dirty="0"/>
              <a:t>3</a:t>
            </a:r>
            <a:r>
              <a:rPr lang="en-US" dirty="0"/>
              <a:t>F</a:t>
            </a:r>
            <a:r>
              <a:rPr lang="en-US" baseline="-25000" dirty="0"/>
              <a:t>8</a:t>
            </a:r>
            <a:r>
              <a:rPr lang="en-US" dirty="0"/>
              <a:t> gas and the associated risk of shallowing of the anterior chamber</a:t>
            </a:r>
          </a:p>
          <a:p>
            <a:pPr marL="458788" indent="-458788">
              <a:defRPr/>
            </a:pPr>
            <a:endParaRPr lang="en-US" dirty="0"/>
          </a:p>
          <a:p>
            <a:pPr marL="458788" indent="-458788">
              <a:defRPr/>
            </a:pPr>
            <a:r>
              <a:rPr lang="en-US" dirty="0"/>
              <a:t>However, the choice of when or whether or not to do a paracentesis is ultimately at the investigator’s discretion</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40</a:t>
            </a:fld>
            <a:endParaRPr lang="en-US" dirty="0"/>
          </a:p>
        </p:txBody>
      </p:sp>
    </p:spTree>
    <p:extLst>
      <p:ext uri="{BB962C8B-B14F-4D97-AF65-F5344CB8AC3E}">
        <p14:creationId xmlns:p14="http://schemas.microsoft.com/office/powerpoint/2010/main" val="369997165"/>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Aqueous Sample Collection</a:t>
            </a:r>
          </a:p>
        </p:txBody>
      </p:sp>
      <p:sp>
        <p:nvSpPr>
          <p:cNvPr id="3" name="Content Placeholder 2"/>
          <p:cNvSpPr>
            <a:spLocks noGrp="1"/>
          </p:cNvSpPr>
          <p:nvPr>
            <p:ph idx="1"/>
          </p:nvPr>
        </p:nvSpPr>
        <p:spPr>
          <a:xfrm>
            <a:off x="609600" y="1600200"/>
            <a:ext cx="10972800" cy="3733800"/>
          </a:xfrm>
        </p:spPr>
        <p:txBody>
          <a:bodyPr/>
          <a:lstStyle/>
          <a:p>
            <a:pPr marL="458788" indent="-458788">
              <a:defRPr/>
            </a:pPr>
            <a:r>
              <a:rPr lang="en-US" dirty="0"/>
              <a:t>It is expected that sites with the capability to ship intraocular fluids will participate, though not a requirement</a:t>
            </a:r>
          </a:p>
          <a:p>
            <a:pPr marL="458788" indent="-458788">
              <a:defRPr/>
            </a:pPr>
            <a:r>
              <a:rPr lang="en-US" dirty="0"/>
              <a:t>Participants will consent to the optional sample collection separately from the main study consent</a:t>
            </a:r>
          </a:p>
          <a:p>
            <a:pPr marL="458788" indent="-458788">
              <a:defRPr/>
            </a:pPr>
            <a:r>
              <a:rPr lang="en-US" dirty="0"/>
              <a:t>If paracentesis is performed and participant consent is obtained, aqueous fluid already being drawn as part of paracentesis may be collected and shipped on dry ice to a central laboratory for storage for future analyses</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41</a:t>
            </a:fld>
            <a:endParaRPr lang="en-US" dirty="0"/>
          </a:p>
        </p:txBody>
      </p:sp>
    </p:spTree>
    <p:extLst>
      <p:ext uri="{BB962C8B-B14F-4D97-AF65-F5344CB8AC3E}">
        <p14:creationId xmlns:p14="http://schemas.microsoft.com/office/powerpoint/2010/main" val="4281241399"/>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Reporting of Adverse Events</a:t>
            </a:r>
          </a:p>
        </p:txBody>
      </p:sp>
      <p:sp>
        <p:nvSpPr>
          <p:cNvPr id="3" name="Content Placeholder 2"/>
          <p:cNvSpPr>
            <a:spLocks noGrp="1"/>
          </p:cNvSpPr>
          <p:nvPr>
            <p:ph idx="1"/>
          </p:nvPr>
        </p:nvSpPr>
        <p:spPr>
          <a:xfrm>
            <a:off x="609600" y="1600200"/>
            <a:ext cx="10972800" cy="4191000"/>
          </a:xfrm>
        </p:spPr>
        <p:txBody>
          <a:bodyPr/>
          <a:lstStyle/>
          <a:p>
            <a:pPr marL="458788" indent="-458788"/>
            <a:r>
              <a:rPr lang="en-US" dirty="0"/>
              <a:t>Unlike prior DRCR.net studies, not all adverse events will be collected</a:t>
            </a:r>
          </a:p>
          <a:p>
            <a:pPr marL="458788" indent="-458788"/>
            <a:r>
              <a:rPr lang="en-US" u="sng" dirty="0"/>
              <a:t>Reportable</a:t>
            </a:r>
            <a:r>
              <a:rPr lang="en-US" dirty="0"/>
              <a:t> Adverse Events include:</a:t>
            </a:r>
          </a:p>
          <a:p>
            <a:pPr lvl="1"/>
            <a:r>
              <a:rPr lang="en-US" dirty="0"/>
              <a:t>An </a:t>
            </a:r>
            <a:r>
              <a:rPr lang="en-US" u="sng" dirty="0"/>
              <a:t>ocular</a:t>
            </a:r>
            <a:r>
              <a:rPr lang="en-US" dirty="0"/>
              <a:t> adverse event in the </a:t>
            </a:r>
            <a:r>
              <a:rPr lang="en-US" u="sng" dirty="0"/>
              <a:t>study eye</a:t>
            </a:r>
          </a:p>
          <a:p>
            <a:pPr lvl="1"/>
            <a:r>
              <a:rPr lang="en-US" dirty="0"/>
              <a:t>A </a:t>
            </a:r>
            <a:r>
              <a:rPr lang="en-US" u="sng" dirty="0"/>
              <a:t>serious</a:t>
            </a:r>
            <a:r>
              <a:rPr lang="en-US" dirty="0"/>
              <a:t> adverse event</a:t>
            </a:r>
          </a:p>
          <a:p>
            <a:pPr lvl="1"/>
            <a:r>
              <a:rPr lang="en-US" dirty="0"/>
              <a:t>An adverse device effect (AE that may have been caused by the gas)</a:t>
            </a:r>
          </a:p>
          <a:p>
            <a:pPr lvl="1"/>
            <a:r>
              <a:rPr lang="en-US" dirty="0"/>
              <a:t>An adverse event occurring in association with a study procedure</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42</a:t>
            </a:fld>
            <a:endParaRPr lang="en-US" dirty="0"/>
          </a:p>
        </p:txBody>
      </p:sp>
    </p:spTree>
    <p:extLst>
      <p:ext uri="{BB962C8B-B14F-4D97-AF65-F5344CB8AC3E}">
        <p14:creationId xmlns:p14="http://schemas.microsoft.com/office/powerpoint/2010/main" val="3552668794"/>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DRCR.net Website</a:t>
            </a:r>
          </a:p>
        </p:txBody>
      </p:sp>
      <p:sp>
        <p:nvSpPr>
          <p:cNvPr id="3" name="Content Placeholder 2"/>
          <p:cNvSpPr>
            <a:spLocks noGrp="1"/>
          </p:cNvSpPr>
          <p:nvPr>
            <p:ph idx="1"/>
          </p:nvPr>
        </p:nvSpPr>
        <p:spPr>
          <a:xfrm>
            <a:off x="609600" y="1600200"/>
            <a:ext cx="10972800" cy="4191000"/>
          </a:xfrm>
        </p:spPr>
        <p:txBody>
          <a:bodyPr/>
          <a:lstStyle/>
          <a:p>
            <a:pPr marL="458788" indent="-458788"/>
            <a:r>
              <a:rPr lang="en-US" altLang="en-US" dirty="0"/>
              <a:t>Like all DRCR.net trials, the website will help guide you though each visit, including:</a:t>
            </a:r>
          </a:p>
          <a:p>
            <a:pPr lvl="1"/>
            <a:r>
              <a:rPr lang="en-US" altLang="en-US" dirty="0"/>
              <a:t>Assessing eligibility </a:t>
            </a:r>
          </a:p>
          <a:p>
            <a:pPr lvl="1"/>
            <a:r>
              <a:rPr lang="en-US" altLang="en-US" dirty="0"/>
              <a:t>Rescue vitrectomy criteria</a:t>
            </a:r>
          </a:p>
          <a:p>
            <a:pPr lvl="1"/>
            <a:r>
              <a:rPr lang="en-US" altLang="en-US" dirty="0"/>
              <a:t>Visit schedule</a:t>
            </a:r>
          </a:p>
          <a:p>
            <a:endParaRPr lang="en-US"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43</a:t>
            </a:fld>
            <a:endParaRPr lang="en-US" dirty="0"/>
          </a:p>
        </p:txBody>
      </p:sp>
    </p:spTree>
    <p:extLst>
      <p:ext uri="{BB962C8B-B14F-4D97-AF65-F5344CB8AC3E}">
        <p14:creationId xmlns:p14="http://schemas.microsoft.com/office/powerpoint/2010/main" val="271877717"/>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Certification</a:t>
            </a:r>
          </a:p>
        </p:txBody>
      </p:sp>
      <p:sp>
        <p:nvSpPr>
          <p:cNvPr id="3" name="Content Placeholder 2"/>
          <p:cNvSpPr>
            <a:spLocks noGrp="1"/>
          </p:cNvSpPr>
          <p:nvPr>
            <p:ph idx="1"/>
          </p:nvPr>
        </p:nvSpPr>
        <p:spPr>
          <a:xfrm>
            <a:off x="609600" y="1295400"/>
            <a:ext cx="10972800" cy="4327524"/>
          </a:xfrm>
        </p:spPr>
        <p:txBody>
          <a:bodyPr/>
          <a:lstStyle/>
          <a:p>
            <a:pPr marL="458788" indent="-458788"/>
            <a:r>
              <a:rPr lang="en-US" sz="2400" dirty="0"/>
              <a:t>Both studies are expected to start in September</a:t>
            </a:r>
          </a:p>
          <a:p>
            <a:pPr marL="458788" indent="-458788"/>
            <a:r>
              <a:rPr lang="en-US" sz="2400" dirty="0"/>
              <a:t>C3F8 is considered a device, thus both studies are considered IDE studies </a:t>
            </a:r>
          </a:p>
          <a:p>
            <a:pPr lvl="1"/>
            <a:r>
              <a:rPr lang="en-US" sz="2000" dirty="0"/>
              <a:t>The FDA has approved the use of C3F8 in both studies</a:t>
            </a:r>
          </a:p>
          <a:p>
            <a:pPr marL="458788" indent="-458788"/>
            <a:r>
              <a:rPr lang="en-US" sz="2400" dirty="0"/>
              <a:t>Any U.S. site that believes they can enroll at least 3 participants (2 for RCT, 1 for Single-Arm study) are invited to indicate interest on the DRCR website.</a:t>
            </a:r>
          </a:p>
          <a:p>
            <a:pPr lvl="1"/>
            <a:r>
              <a:rPr lang="en-US" sz="2200" dirty="0"/>
              <a:t>51 sites have indicated interest so far</a:t>
            </a:r>
          </a:p>
          <a:p>
            <a:pPr lvl="1"/>
            <a:r>
              <a:rPr lang="en-US" sz="2200" dirty="0"/>
              <a:t>It is expected sites will participate in the single-arm study as well</a:t>
            </a:r>
          </a:p>
          <a:p>
            <a:pPr marL="458788" indent="-458788"/>
            <a:r>
              <a:rPr lang="en-US" sz="2400" dirty="0"/>
              <a:t>Be on the lookout for certification materials following expressing interest</a:t>
            </a:r>
          </a:p>
          <a:p>
            <a:pPr marL="458788" indent="-458788"/>
            <a:r>
              <a:rPr lang="en-US" sz="2400" u="sng" dirty="0"/>
              <a:t>All sites must use the Jaeb IRB</a:t>
            </a:r>
          </a:p>
          <a:p>
            <a:pPr lvl="1"/>
            <a:r>
              <a:rPr lang="en-US" sz="2000" dirty="0"/>
              <a:t>Please contact Jaeb IRB to begin reliance agreement if needed </a:t>
            </a:r>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44</a:t>
            </a:fld>
            <a:endParaRPr lang="en-US" dirty="0"/>
          </a:p>
        </p:txBody>
      </p:sp>
    </p:spTree>
    <p:extLst>
      <p:ext uri="{BB962C8B-B14F-4D97-AF65-F5344CB8AC3E}">
        <p14:creationId xmlns:p14="http://schemas.microsoft.com/office/powerpoint/2010/main" val="1913913343"/>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0200"/>
          </a:xfrm>
        </p:spPr>
        <p:txBody>
          <a:bodyPr/>
          <a:lstStyle/>
          <a:p>
            <a:r>
              <a:rPr lang="en-US" sz="4400" dirty="0"/>
              <a:t>Certification Requirements</a:t>
            </a:r>
          </a:p>
        </p:txBody>
      </p:sp>
      <p:sp>
        <p:nvSpPr>
          <p:cNvPr id="3" name="Content Placeholder 2"/>
          <p:cNvSpPr>
            <a:spLocks noGrp="1"/>
          </p:cNvSpPr>
          <p:nvPr>
            <p:ph idx="1"/>
          </p:nvPr>
        </p:nvSpPr>
        <p:spPr>
          <a:xfrm>
            <a:off x="838200" y="1371600"/>
            <a:ext cx="10972800" cy="5089525"/>
          </a:xfrm>
        </p:spPr>
        <p:txBody>
          <a:bodyPr/>
          <a:lstStyle/>
          <a:p>
            <a:pPr marL="458788" indent="-458788"/>
            <a:r>
              <a:rPr lang="en-US" sz="2400" dirty="0"/>
              <a:t>Protocol acknowledgement form</a:t>
            </a:r>
          </a:p>
          <a:p>
            <a:pPr marL="458788" indent="-458788"/>
            <a:r>
              <a:rPr lang="en-US" sz="2400" dirty="0"/>
              <a:t>Delegation log</a:t>
            </a:r>
          </a:p>
          <a:p>
            <a:pPr marL="458788" indent="-458788"/>
            <a:r>
              <a:rPr lang="en-US" sz="2400" dirty="0"/>
              <a:t>C3F8 Form</a:t>
            </a:r>
          </a:p>
          <a:p>
            <a:pPr marL="458788" indent="-458788"/>
            <a:r>
              <a:rPr lang="en-US" sz="2400" dirty="0"/>
              <a:t>Injection experience form</a:t>
            </a:r>
          </a:p>
          <a:p>
            <a:pPr marL="458788" indent="-458788"/>
            <a:r>
              <a:rPr lang="en-US" sz="2400" dirty="0"/>
              <a:t>IDE investigator agreement </a:t>
            </a:r>
          </a:p>
          <a:p>
            <a:pPr lvl="1"/>
            <a:r>
              <a:rPr lang="en-US" dirty="0"/>
              <a:t>Required by the FDA for IDE studies</a:t>
            </a:r>
          </a:p>
          <a:p>
            <a:pPr lvl="1"/>
            <a:r>
              <a:rPr lang="en-US" dirty="0"/>
              <a:t>All coordinators must be included on the form</a:t>
            </a:r>
          </a:p>
          <a:p>
            <a:pPr lvl="1"/>
            <a:r>
              <a:rPr lang="en-US" dirty="0"/>
              <a:t>Needs to be signed ASAP so FDA can approve site participation in study</a:t>
            </a:r>
          </a:p>
          <a:p>
            <a:pPr marL="458788" indent="-458788"/>
            <a:r>
              <a:rPr lang="en-US" sz="2400" dirty="0"/>
              <a:t>Masked OCT technician, VA tester, and </a:t>
            </a:r>
            <a:r>
              <a:rPr lang="en-US" sz="2400" dirty="0" err="1"/>
              <a:t>refractionist</a:t>
            </a:r>
            <a:r>
              <a:rPr lang="en-US" sz="2400" dirty="0"/>
              <a:t> for (RCT only)</a:t>
            </a:r>
          </a:p>
          <a:p>
            <a:pPr marL="458788" indent="-458788"/>
            <a:r>
              <a:rPr lang="en-US" sz="2400" dirty="0"/>
              <a:t>Aqueous sampling certification form</a:t>
            </a:r>
          </a:p>
          <a:p>
            <a:pPr marL="458788" indent="-458788"/>
            <a:r>
              <a:rPr lang="en-US" sz="2400" dirty="0" err="1"/>
              <a:t>Ipad</a:t>
            </a:r>
            <a:r>
              <a:rPr lang="en-US" sz="2400" dirty="0"/>
              <a:t> or Tablet for myVisionTrack (RCT only)</a:t>
            </a:r>
          </a:p>
          <a:p>
            <a:endParaRPr lang="en-US" sz="2400" dirty="0"/>
          </a:p>
          <a:p>
            <a:pPr marL="0" indent="0">
              <a:buNone/>
            </a:pPr>
            <a:endParaRPr lang="en-US" sz="2400" dirty="0"/>
          </a:p>
        </p:txBody>
      </p:sp>
      <p:sp>
        <p:nvSpPr>
          <p:cNvPr id="4" name="Slide Number Placeholder 3"/>
          <p:cNvSpPr>
            <a:spLocks noGrp="1"/>
          </p:cNvSpPr>
          <p:nvPr>
            <p:ph type="sldNum" sz="quarter" idx="10"/>
          </p:nvPr>
        </p:nvSpPr>
        <p:spPr/>
        <p:txBody>
          <a:bodyPr/>
          <a:lstStyle/>
          <a:p>
            <a:pPr>
              <a:defRPr/>
            </a:pPr>
            <a:fld id="{C3C2799D-32D5-4870-A0B5-9802DC66A87E}" type="slidenum">
              <a:rPr lang="en-US" smtClean="0"/>
              <a:pPr>
                <a:defRPr/>
              </a:pPr>
              <a:t>45</a:t>
            </a:fld>
            <a:endParaRPr lang="en-US" dirty="0"/>
          </a:p>
        </p:txBody>
      </p:sp>
    </p:spTree>
    <p:extLst>
      <p:ext uri="{BB962C8B-B14F-4D97-AF65-F5344CB8AC3E}">
        <p14:creationId xmlns:p14="http://schemas.microsoft.com/office/powerpoint/2010/main" val="1035695445"/>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1609725" y="1219200"/>
            <a:ext cx="9144000" cy="4106863"/>
          </a:xfrm>
        </p:spPr>
        <p:txBody>
          <a:bodyPr/>
          <a:lstStyle/>
          <a:p>
            <a:pPr algn="ctr">
              <a:buFont typeface="Wingdings" pitchFamily="2" charset="2"/>
              <a:buNone/>
            </a:pPr>
            <a:endParaRPr lang="en-US" altLang="en-US" sz="1600" dirty="0"/>
          </a:p>
          <a:p>
            <a:pPr algn="ctr">
              <a:buFont typeface="Wingdings" pitchFamily="2" charset="2"/>
              <a:buNone/>
            </a:pPr>
            <a:endParaRPr lang="en-US" altLang="en-US" sz="3600" dirty="0"/>
          </a:p>
          <a:p>
            <a:pPr algn="ctr">
              <a:buFont typeface="Wingdings" pitchFamily="2" charset="2"/>
              <a:buNone/>
            </a:pPr>
            <a:r>
              <a:rPr lang="en-US" altLang="en-US" sz="4400" dirty="0">
                <a:solidFill>
                  <a:schemeClr val="accent3"/>
                </a:solidFill>
                <a:latin typeface="+mj-lt"/>
              </a:rPr>
              <a:t>Thank You</a:t>
            </a:r>
          </a:p>
          <a:p>
            <a:pPr algn="ctr">
              <a:buFont typeface="Wingdings" pitchFamily="2" charset="2"/>
              <a:buNone/>
            </a:pPr>
            <a:endParaRPr lang="en-US" altLang="en-US" sz="4400" dirty="0">
              <a:solidFill>
                <a:schemeClr val="accent3"/>
              </a:solidFill>
              <a:latin typeface="+mj-lt"/>
              <a:cs typeface="Times New Roman" pitchFamily="18" charset="0"/>
            </a:endParaRPr>
          </a:p>
        </p:txBody>
      </p:sp>
      <p:sp>
        <p:nvSpPr>
          <p:cNvPr id="8" name="Slide Number Placeholder 3"/>
          <p:cNvSpPr txBox="1">
            <a:spLocks/>
          </p:cNvSpPr>
          <p:nvPr/>
        </p:nvSpPr>
        <p:spPr bwMode="auto">
          <a:xfrm>
            <a:off x="9829800" y="6300788"/>
            <a:ext cx="2133600" cy="47625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algn="r" rtl="0" eaLnBrk="0" fontAlgn="base" hangingPunct="0">
              <a:spcBef>
                <a:spcPct val="0"/>
              </a:spcBef>
              <a:spcAft>
                <a:spcPct val="0"/>
              </a:spcAft>
              <a:defRPr sz="1400" kern="1200">
                <a:solidFill>
                  <a:srgbClr val="FFFFFF"/>
                </a:solidFill>
                <a:effectLst>
                  <a:outerShdw blurRad="38100" dist="38100" dir="2700000" algn="tl">
                    <a:srgbClr val="000000"/>
                  </a:outerShdw>
                </a:effectLst>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F2A5C0FB-3F85-43E3-AB08-45A0E8CFC6DB}" type="slidenum">
              <a:rPr lang="en-US">
                <a:latin typeface="Arial" pitchFamily="34" charset="0"/>
              </a:rPr>
              <a:pPr>
                <a:defRPr/>
              </a:pPr>
              <a:t>46</a:t>
            </a:fld>
            <a:endParaRPr lang="en-US" dirty="0">
              <a:latin typeface="Arial" pitchFamily="34" charset="0"/>
            </a:endParaRPr>
          </a:p>
        </p:txBody>
      </p:sp>
      <p:cxnSp>
        <p:nvCxnSpPr>
          <p:cNvPr id="5" name="Straight Connector 4"/>
          <p:cNvCxnSpPr/>
          <p:nvPr/>
        </p:nvCxnSpPr>
        <p:spPr bwMode="auto">
          <a:xfrm>
            <a:off x="1524000" y="3352800"/>
            <a:ext cx="9144000" cy="0"/>
          </a:xfrm>
          <a:prstGeom prst="line">
            <a:avLst/>
          </a:prstGeom>
          <a:solidFill>
            <a:schemeClr val="accent1"/>
          </a:solidFill>
          <a:ln w="38100" cap="flat" cmpd="sng" algn="ctr">
            <a:solidFill>
              <a:schemeClr val="accent3"/>
            </a:solidFill>
            <a:prstDash val="solid"/>
            <a:round/>
            <a:headEnd type="none" w="med" len="med"/>
            <a:tailEnd type="none" w="med" len="med"/>
          </a:ln>
          <a:effectLst/>
        </p:spPr>
      </p:cxnSp>
      <p:cxnSp>
        <p:nvCxnSpPr>
          <p:cNvPr id="6" name="Straight Connector 5"/>
          <p:cNvCxnSpPr/>
          <p:nvPr/>
        </p:nvCxnSpPr>
        <p:spPr bwMode="auto">
          <a:xfrm>
            <a:off x="1524000" y="3505200"/>
            <a:ext cx="9144000" cy="0"/>
          </a:xfrm>
          <a:prstGeom prst="line">
            <a:avLst/>
          </a:prstGeom>
          <a:solidFill>
            <a:schemeClr val="accent1"/>
          </a:solidFill>
          <a:ln w="158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890811180"/>
      </p:ext>
    </p:extLst>
  </p:cSld>
  <p:clrMapOvr>
    <a:masterClrMapping/>
  </p:clrMapOvr>
  <p:transition>
    <p:fad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RCR Bkg 2">
  <a:themeElements>
    <a:clrScheme name="DRCR Bkg 2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fontScheme name="DRCR Bkg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RCR Bkg 2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clrMap bg1="dk2" tx1="lt1" bg2="dk1" tx2="lt2" accent1="accent1" accent2="accent2" accent3="accent3" accent4="accent4" accent5="accent5" accent6="accent6" hlink="hlink" folHlink="folHlink"/>
    </a:extraClrScheme>
    <a:extraClrScheme>
      <a:clrScheme name="DRCR Bkg 2 2">
        <a:dk1>
          <a:srgbClr val="000000"/>
        </a:dk1>
        <a:lt1>
          <a:srgbClr val="CCCCFF"/>
        </a:lt1>
        <a:dk2>
          <a:srgbClr val="003399"/>
        </a:dk2>
        <a:lt2>
          <a:srgbClr val="76E0E6"/>
        </a:lt2>
        <a:accent1>
          <a:srgbClr val="66CCFF"/>
        </a:accent1>
        <a:accent2>
          <a:srgbClr val="6666FF"/>
        </a:accent2>
        <a:accent3>
          <a:srgbClr val="E2E2FF"/>
        </a:accent3>
        <a:accent4>
          <a:srgbClr val="000000"/>
        </a:accent4>
        <a:accent5>
          <a:srgbClr val="B8E2FF"/>
        </a:accent5>
        <a:accent6>
          <a:srgbClr val="5C5CE7"/>
        </a:accent6>
        <a:hlink>
          <a:srgbClr val="00CCCC"/>
        </a:hlink>
        <a:folHlink>
          <a:srgbClr val="9999FF"/>
        </a:folHlink>
      </a:clrScheme>
      <a:clrMap bg1="lt1" tx1="dk1" bg2="lt2" tx2="dk2" accent1="accent1" accent2="accent2" accent3="accent3" accent4="accent4" accent5="accent5" accent6="accent6" hlink="hlink" folHlink="folHlink"/>
    </a:extraClrScheme>
    <a:extraClrScheme>
      <a:clrScheme name="DRCR Bkg 2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me1">
  <a:themeElements>
    <a:clrScheme name="Custom 1">
      <a:dk1>
        <a:srgbClr val="000000"/>
      </a:dk1>
      <a:lt1>
        <a:srgbClr val="F8F8F8"/>
      </a:lt1>
      <a:dk2>
        <a:srgbClr val="000066"/>
      </a:dk2>
      <a:lt2>
        <a:srgbClr val="00CCCC"/>
      </a:lt2>
      <a:accent1>
        <a:srgbClr val="E57200"/>
      </a:accent1>
      <a:accent2>
        <a:srgbClr val="00CCCC"/>
      </a:accent2>
      <a:accent3>
        <a:srgbClr val="FFFF00"/>
      </a:accent3>
      <a:accent4>
        <a:srgbClr val="7030A0"/>
      </a:accent4>
      <a:accent5>
        <a:srgbClr val="00B050"/>
      </a:accent5>
      <a:accent6>
        <a:srgbClr val="E78A2D"/>
      </a:accent6>
      <a:hlink>
        <a:srgbClr val="FFFF00"/>
      </a:hlink>
      <a:folHlink>
        <a:srgbClr val="FFFF00"/>
      </a:folHlink>
    </a:clrScheme>
    <a:fontScheme name="DRCR Bkg 2">
      <a:majorFont>
        <a:latin typeface="Arial"/>
        <a:ea typeface=""/>
        <a:cs typeface=""/>
      </a:majorFont>
      <a:minorFont>
        <a:latin typeface="Arial"/>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marL="342900" indent="-342900">
          <a:buClr>
            <a:srgbClr val="FFFF00"/>
          </a:buClr>
          <a:buFont typeface="Wingdings" pitchFamily="2" charset="2"/>
          <a:buChar char="Ø"/>
          <a:defRPr sz="2800" b="1" dirty="0" smtClean="0"/>
        </a:defPPr>
      </a:lstStyle>
    </a:txDef>
  </a:objectDefaults>
  <a:extraClrSchemeLst>
    <a:extraClrScheme>
      <a:clrScheme name="DRCR Bkg 2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clrMap bg1="dk2" tx1="lt1" bg2="dk1" tx2="lt2" accent1="accent1" accent2="accent2" accent3="accent3" accent4="accent4" accent5="accent5" accent6="accent6" hlink="hlink" folHlink="folHlink"/>
    </a:extraClrScheme>
    <a:extraClrScheme>
      <a:clrScheme name="DRCR Bkg 2 2">
        <a:dk1>
          <a:srgbClr val="000000"/>
        </a:dk1>
        <a:lt1>
          <a:srgbClr val="CCCCFF"/>
        </a:lt1>
        <a:dk2>
          <a:srgbClr val="003399"/>
        </a:dk2>
        <a:lt2>
          <a:srgbClr val="76E0E6"/>
        </a:lt2>
        <a:accent1>
          <a:srgbClr val="66CCFF"/>
        </a:accent1>
        <a:accent2>
          <a:srgbClr val="6666FF"/>
        </a:accent2>
        <a:accent3>
          <a:srgbClr val="E2E2FF"/>
        </a:accent3>
        <a:accent4>
          <a:srgbClr val="000000"/>
        </a:accent4>
        <a:accent5>
          <a:srgbClr val="B8E2FF"/>
        </a:accent5>
        <a:accent6>
          <a:srgbClr val="5C5CE7"/>
        </a:accent6>
        <a:hlink>
          <a:srgbClr val="00CCCC"/>
        </a:hlink>
        <a:folHlink>
          <a:srgbClr val="9999FF"/>
        </a:folHlink>
      </a:clrScheme>
      <a:clrMap bg1="lt1" tx1="dk1" bg2="lt2" tx2="dk2" accent1="accent1" accent2="accent2" accent3="accent3" accent4="accent4" accent5="accent5" accent6="accent6" hlink="hlink" folHlink="folHlink"/>
    </a:extraClrScheme>
    <a:extraClrScheme>
      <a:clrScheme name="DRCR Bkg 2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21516</TotalTime>
  <Words>3013</Words>
  <Application>Microsoft Office PowerPoint</Application>
  <PresentationFormat>Widescreen</PresentationFormat>
  <Paragraphs>389</Paragraphs>
  <Slides>46</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46</vt:i4>
      </vt:variant>
    </vt:vector>
  </HeadingPairs>
  <TitlesOfParts>
    <vt:vector size="52" baseType="lpstr">
      <vt:lpstr>Arial</vt:lpstr>
      <vt:lpstr>Calibri</vt:lpstr>
      <vt:lpstr>Times New Roman</vt:lpstr>
      <vt:lpstr>Wingdings</vt:lpstr>
      <vt:lpstr>DRCR Bkg 2</vt:lpstr>
      <vt:lpstr>Theme1</vt:lpstr>
      <vt:lpstr>DRCR.net</vt:lpstr>
      <vt:lpstr>Protocol AG  Randomized Clinical Trial Assessing the Effects of Pneumatic Vitreolysis on Vitreomacular Traction</vt:lpstr>
      <vt:lpstr>Background</vt:lpstr>
      <vt:lpstr>Background</vt:lpstr>
      <vt:lpstr>Public Health Impact</vt:lpstr>
      <vt:lpstr> Study Objective </vt:lpstr>
      <vt:lpstr>Study Design</vt:lpstr>
      <vt:lpstr>Major Patient Eligibility Criteria</vt:lpstr>
      <vt:lpstr>Major Ocular Eligibility Criteria</vt:lpstr>
      <vt:lpstr>Study Design</vt:lpstr>
      <vt:lpstr>Baseline Testing Procedures</vt:lpstr>
      <vt:lpstr>myVisionTrack</vt:lpstr>
      <vt:lpstr>Process of Reading Center Confirmation</vt:lpstr>
      <vt:lpstr>Follow-Up Testing Procedures</vt:lpstr>
      <vt:lpstr>Criteria for Rescue Vitrectomy</vt:lpstr>
      <vt:lpstr>Example of a good candidate for AG (RCT)</vt:lpstr>
      <vt:lpstr>Protocol AH  Single-Arm Study Assessing the Effects of Pneumatic Vitreolysis on Macular Hole </vt:lpstr>
      <vt:lpstr>Background</vt:lpstr>
      <vt:lpstr>Prior case series of PVL for Macular Hole</vt:lpstr>
      <vt:lpstr>Rationale for Single-Arm Study</vt:lpstr>
      <vt:lpstr>Public Health Impact</vt:lpstr>
      <vt:lpstr> Study Objective </vt:lpstr>
      <vt:lpstr>Study Design</vt:lpstr>
      <vt:lpstr>Major Patient Eligibility Criteria</vt:lpstr>
      <vt:lpstr>Major Ocular Eligibility Criteria</vt:lpstr>
      <vt:lpstr>Study Design</vt:lpstr>
      <vt:lpstr>Baseline Testing Procedures</vt:lpstr>
      <vt:lpstr>Follow-Up Testing Procedures</vt:lpstr>
      <vt:lpstr>Criteria for Rescue Vitrectomy</vt:lpstr>
      <vt:lpstr>Example of a good candidate for AG (RCT)</vt:lpstr>
      <vt:lpstr>Example of good candidate for AH (single-arm)</vt:lpstr>
      <vt:lpstr>Procedures for Both Studies </vt:lpstr>
      <vt:lpstr>C3F8 Perfluoropropane</vt:lpstr>
      <vt:lpstr>Injection Procedure</vt:lpstr>
      <vt:lpstr>Injection Procedure: PVL</vt:lpstr>
      <vt:lpstr>Injection Procedure: Observation (RCT Only)</vt:lpstr>
      <vt:lpstr>Post-Injection</vt:lpstr>
      <vt:lpstr>Post-Injection Subject Instructions</vt:lpstr>
      <vt:lpstr>PowerPoint Presentation</vt:lpstr>
      <vt:lpstr>Optional Paracentesis for PVL Eyes</vt:lpstr>
      <vt:lpstr>Aqueous Sample Collection</vt:lpstr>
      <vt:lpstr>Reporting of Adverse Events</vt:lpstr>
      <vt:lpstr>DRCR.net Website</vt:lpstr>
      <vt:lpstr>Certification</vt:lpstr>
      <vt:lpstr>Certification Requirements</vt:lpstr>
      <vt:lpstr>PowerPoint Presentation</vt:lpstr>
    </vt:vector>
  </TitlesOfParts>
  <Company>Jaeb Center for Health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Diabetic Retinopathy Clinical Research Network</dc:title>
  <dc:creator>Karisse Torres</dc:creator>
  <cp:lastModifiedBy>Brittany Kelly</cp:lastModifiedBy>
  <cp:revision>1044</cp:revision>
  <dcterms:created xsi:type="dcterms:W3CDTF">2012-04-11T11:56:34Z</dcterms:created>
  <dcterms:modified xsi:type="dcterms:W3CDTF">2018-08-28T14:07:56Z</dcterms:modified>
</cp:coreProperties>
</file>