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77" r:id="rId2"/>
  </p:sldMasterIdLst>
  <p:notesMasterIdLst>
    <p:notesMasterId r:id="rId12"/>
  </p:notesMasterIdLst>
  <p:handoutMasterIdLst>
    <p:handoutMasterId r:id="rId13"/>
  </p:handoutMasterIdLst>
  <p:sldIdLst>
    <p:sldId id="787" r:id="rId3"/>
    <p:sldId id="5497" r:id="rId4"/>
    <p:sldId id="5498" r:id="rId5"/>
    <p:sldId id="5500" r:id="rId6"/>
    <p:sldId id="5503" r:id="rId7"/>
    <p:sldId id="5504" r:id="rId8"/>
    <p:sldId id="5501" r:id="rId9"/>
    <p:sldId id="4956" r:id="rId10"/>
    <p:sldId id="5502" r:id="rId1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risse Torres" initials="KT" lastIdx="7" clrIdx="0"/>
  <p:cmAuthor id="1" name="Cindy Stockdale" initials="CS" lastIdx="17" clrIdx="1"/>
  <p:cmAuthor id="2" name="Adam Glassman" initials="AG" lastIdx="37" clrIdx="2"/>
  <p:cmAuthor id="3" name="Meagan Huggins" initials="MLH" lastIdx="2" clrIdx="3"/>
  <p:cmAuthor id="4" name="Michele Melia" initials="MM" lastIdx="5" clrIdx="4"/>
  <p:cmAuthor id="5" name="Danielle G. Wales" initials="DGW" lastIdx="7" clrIdx="5"/>
  <p:cmAuthor id="6" name="Cynthia Stockdale" initials="CS" lastIdx="33" clrIdx="6"/>
  <p:cmAuthor id="7" name="Sun, Jennifer" initials="JKS" lastIdx="1" clrIdx="7"/>
  <p:cmAuthor id="8" name="Danielle Wales" initials="DW" lastIdx="4" clrIdx="8"/>
  <p:cmAuthor id="9" name="Danielle Stanley" initials="DS" lastIdx="6" clrIdx="9"/>
  <p:cmAuthor id="10" name="Carin Preston" initials="CP" lastIdx="9" clrIdx="10"/>
  <p:cmAuthor id="11" name="Brittany Kelly" initials="BK" lastIdx="5" clrIdx="11"/>
  <p:cmAuthor id="12" name="Carrie Preston" initials="CP" lastIdx="3" clrIdx="12">
    <p:extLst>
      <p:ext uri="{19B8F6BF-5375-455C-9EA6-DF929625EA0E}">
        <p15:presenceInfo xmlns:p15="http://schemas.microsoft.com/office/powerpoint/2012/main" userId="S-1-5-21-484763869-1644491937-1801674531-14348" providerId="AD"/>
      </p:ext>
    </p:extLst>
  </p:cmAuthor>
  <p:cmAuthor id="13" name="Claire Boyle" initials="CB" lastIdx="35" clrIdx="13">
    <p:extLst>
      <p:ext uri="{19B8F6BF-5375-455C-9EA6-DF929625EA0E}">
        <p15:presenceInfo xmlns:p15="http://schemas.microsoft.com/office/powerpoint/2012/main" userId="S::cboyle@Jaeb.org::572bc642-d756-40ba-a562-a65e0d0e00c3" providerId="AD"/>
      </p:ext>
    </p:extLst>
  </p:cmAuthor>
  <p:cmAuthor id="14" name="Maguire, Maureen" initials="MM" lastIdx="1" clrIdx="14">
    <p:extLst>
      <p:ext uri="{19B8F6BF-5375-455C-9EA6-DF929625EA0E}">
        <p15:presenceInfo xmlns:p15="http://schemas.microsoft.com/office/powerpoint/2012/main" userId="Maguire, Maureen" providerId="None"/>
      </p:ext>
    </p:extLst>
  </p:cmAuthor>
  <p:cmAuthor id="15" name="Claire Calhoun" initials="CC" lastIdx="1" clrIdx="15">
    <p:extLst>
      <p:ext uri="{19B8F6BF-5375-455C-9EA6-DF929625EA0E}">
        <p15:presenceInfo xmlns:p15="http://schemas.microsoft.com/office/powerpoint/2012/main" userId="S::ccalhoun@jaeb.org::572bc642-d756-40ba-a562-a65e0d0e00c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FF"/>
    <a:srgbClr val="00FC00"/>
    <a:srgbClr val="27FB00"/>
    <a:srgbClr val="E78A2D"/>
    <a:srgbClr val="85FFFF"/>
    <a:srgbClr val="FF6565"/>
    <a:srgbClr val="FF6600"/>
    <a:srgbClr val="996633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9"/>
    <p:restoredTop sz="95226" autoAdjust="0"/>
  </p:normalViewPr>
  <p:slideViewPr>
    <p:cSldViewPr snapToGrid="0">
      <p:cViewPr varScale="1">
        <p:scale>
          <a:sx n="110" d="100"/>
          <a:sy n="110" d="100"/>
        </p:scale>
        <p:origin x="51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6AFE704C-73B4-4F4C-B19A-B33A9B872A80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14692567-8B87-4A4C-B362-97D35B61FF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310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6BD0ADC2-282B-472C-8C5C-661C227C4BE5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43036248-F13B-4645-8CAD-7975C8EEA1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135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83E65C-3EDF-4D90-B709-DF36352B28D7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18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36248-F13B-4645-8CAD-7975C8EEA1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41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8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06400" y="1905000"/>
            <a:ext cx="1158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538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429000"/>
            <a:ext cx="9347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617133" y="6232525"/>
            <a:ext cx="2540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DDDDD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868333" y="6232525"/>
            <a:ext cx="38608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DDDDD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5CC6D3-4110-46A4-928A-93CF087EECAF}" type="slidenum">
              <a:rPr lang="en-US" smtClean="0">
                <a:solidFill>
                  <a:srgbClr val="DDDDD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DDDDDD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61963" indent="-461963">
              <a:buClr>
                <a:srgbClr val="FFFF00"/>
              </a:buClr>
              <a:defRPr/>
            </a:lvl1pPr>
            <a:lvl2pPr marL="742950" indent="-285750">
              <a:buClr>
                <a:srgbClr val="FFFF00"/>
              </a:buClr>
              <a:defRPr/>
            </a:lvl2pPr>
            <a:lvl3pPr marL="1143000" indent="-228600">
              <a:buClr>
                <a:srgbClr val="FFFF00"/>
              </a:buClr>
              <a:defRPr/>
            </a:lvl3pPr>
            <a:lvl4pPr>
              <a:buClr>
                <a:srgbClr val="FFFF00"/>
              </a:buClr>
              <a:defRPr/>
            </a:lvl4pPr>
            <a:lvl5pPr>
              <a:buClr>
                <a:srgbClr val="FFFF00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2799D-32D5-4870-A0B5-9802DC66A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CBD41-95F4-4FF3-911B-26D30F7C1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3962400"/>
          </a:xfrm>
        </p:spPr>
        <p:txBody>
          <a:bodyPr/>
          <a:lstStyle>
            <a:lvl1pPr>
              <a:buClr>
                <a:srgbClr val="FFFF00"/>
              </a:buClr>
              <a:defRPr sz="2800"/>
            </a:lvl1pPr>
            <a:lvl2pPr>
              <a:buClr>
                <a:srgbClr val="FFFF00"/>
              </a:buClr>
              <a:defRPr sz="2400"/>
            </a:lvl2pPr>
            <a:lvl3pPr>
              <a:buClr>
                <a:srgbClr val="FFFF00"/>
              </a:buClr>
              <a:defRPr sz="2000"/>
            </a:lvl3pPr>
            <a:lvl4pPr>
              <a:buClr>
                <a:srgbClr val="FFFF00"/>
              </a:buClr>
              <a:defRPr sz="1800"/>
            </a:lvl4pPr>
            <a:lvl5pPr>
              <a:buClr>
                <a:srgbClr val="FFFF0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3962400"/>
          </a:xfrm>
        </p:spPr>
        <p:txBody>
          <a:bodyPr/>
          <a:lstStyle>
            <a:lvl1pPr>
              <a:buClr>
                <a:srgbClr val="FFFF00"/>
              </a:buClr>
              <a:defRPr sz="2800"/>
            </a:lvl1pPr>
            <a:lvl2pPr>
              <a:buClr>
                <a:srgbClr val="FFFF00"/>
              </a:buClr>
              <a:defRPr sz="2400"/>
            </a:lvl2pPr>
            <a:lvl3pPr>
              <a:buClr>
                <a:srgbClr val="FFFF00"/>
              </a:buClr>
              <a:defRPr sz="2000"/>
            </a:lvl3pPr>
            <a:lvl4pPr>
              <a:buClr>
                <a:srgbClr val="FFFF00"/>
              </a:buClr>
              <a:defRPr sz="1800"/>
            </a:lvl4pPr>
            <a:lvl5pPr>
              <a:buClr>
                <a:srgbClr val="FFFF0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7D267-3AEB-43CD-B491-75094A0B7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buClr>
                <a:srgbClr val="FFFF00"/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buClr>
                <a:srgbClr val="FFFF00"/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DFE31-A346-451D-94BF-0F0023984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2A547-3832-46EE-8B61-B6490F93C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E7BC9-F9FD-4F38-BBAB-00E97D0A3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D719B-B543-4D65-AC26-60484543F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9FE33-8D0C-4C8F-93B3-A89A1D9B3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2DEC-AC49-43FA-BFDC-3BADD6BE5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96B46-2CD6-4750-A5EA-0F24187AB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DS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73704" y="0"/>
            <a:ext cx="1018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Rectangle 536"/>
          <p:cNvSpPr/>
          <p:nvPr userDrawn="1"/>
        </p:nvSpPr>
        <p:spPr>
          <a:xfrm>
            <a:off x="1524" y="5913411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 bwMode="auto">
          <a:xfrm>
            <a:off x="1524" y="5867785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3971" y="10567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6583" y="3277898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>
                    <a:lumMod val="8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11121439" y="0"/>
            <a:ext cx="52265" cy="5884847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4804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DS tricolor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11125597" y="0"/>
            <a:ext cx="1066403" cy="6858000"/>
            <a:chOff x="11125597" y="0"/>
            <a:chExt cx="1066403" cy="6858000"/>
          </a:xfrm>
          <a:solidFill>
            <a:schemeClr val="accent1"/>
          </a:solidFill>
        </p:grpSpPr>
        <p:grpSp>
          <p:nvGrpSpPr>
            <p:cNvPr id="4" name="Group 3"/>
            <p:cNvGrpSpPr/>
            <p:nvPr userDrawn="1"/>
          </p:nvGrpSpPr>
          <p:grpSpPr>
            <a:xfrm flipH="1">
              <a:off x="11150145" y="0"/>
              <a:ext cx="1041855" cy="6858000"/>
              <a:chOff x="11196597" y="0"/>
              <a:chExt cx="1041855" cy="6858000"/>
            </a:xfrm>
            <a:grpFill/>
          </p:grpSpPr>
          <p:sp>
            <p:nvSpPr>
              <p:cNvPr id="13" name="Rectangle 12"/>
              <p:cNvSpPr/>
              <p:nvPr userDrawn="1"/>
            </p:nvSpPr>
            <p:spPr>
              <a:xfrm>
                <a:off x="11196597" y="0"/>
                <a:ext cx="32918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 userDrawn="1"/>
            </p:nvSpPr>
            <p:spPr>
              <a:xfrm>
                <a:off x="11862816" y="0"/>
                <a:ext cx="375636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 userDrawn="1"/>
            </p:nvSpPr>
            <p:spPr>
              <a:xfrm>
                <a:off x="11525135" y="0"/>
                <a:ext cx="33832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Isosceles Triangle 6"/>
            <p:cNvSpPr/>
            <p:nvPr userDrawn="1"/>
          </p:nvSpPr>
          <p:spPr>
            <a:xfrm rot="16200000" flipH="1">
              <a:off x="11151589" y="-25991"/>
              <a:ext cx="149452" cy="201435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3971" y="11563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6583" y="3278894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5" name="Straight Connector 14"/>
          <p:cNvCxnSpPr>
            <a:stCxn id="7" idx="0"/>
          </p:cNvCxnSpPr>
          <p:nvPr userDrawn="1"/>
        </p:nvCxnSpPr>
        <p:spPr bwMode="auto">
          <a:xfrm flipH="1">
            <a:off x="11121438" y="1"/>
            <a:ext cx="4160" cy="6750878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7" name="Rectangle 536"/>
          <p:cNvSpPr/>
          <p:nvPr userDrawn="1"/>
        </p:nvSpPr>
        <p:spPr>
          <a:xfrm>
            <a:off x="1524" y="5914407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1524" y="586878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5076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Archway Portal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75FE146-F4A2-4D4A-9D20-EFB31746D4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43"/>
          <a:stretch/>
        </p:blipFill>
        <p:spPr>
          <a:xfrm>
            <a:off x="10093039" y="-6875"/>
            <a:ext cx="1126251" cy="2098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Group 23"/>
          <p:cNvGrpSpPr/>
          <p:nvPr userDrawn="1"/>
        </p:nvGrpSpPr>
        <p:grpSpPr>
          <a:xfrm>
            <a:off x="11125597" y="0"/>
            <a:ext cx="1066403" cy="6858000"/>
            <a:chOff x="11125597" y="0"/>
            <a:chExt cx="1066403" cy="6858000"/>
          </a:xfrm>
        </p:grpSpPr>
        <p:grpSp>
          <p:nvGrpSpPr>
            <p:cNvPr id="25" name="Group 24"/>
            <p:cNvGrpSpPr/>
            <p:nvPr userDrawn="1"/>
          </p:nvGrpSpPr>
          <p:grpSpPr>
            <a:xfrm flipH="1">
              <a:off x="11150145" y="0"/>
              <a:ext cx="1041855" cy="6858000"/>
              <a:chOff x="11196597" y="0"/>
              <a:chExt cx="1041855" cy="6858000"/>
            </a:xfrm>
          </p:grpSpPr>
          <p:sp>
            <p:nvSpPr>
              <p:cNvPr id="28" name="Rectangle 27"/>
              <p:cNvSpPr/>
              <p:nvPr userDrawn="1"/>
            </p:nvSpPr>
            <p:spPr>
              <a:xfrm>
                <a:off x="11196597" y="0"/>
                <a:ext cx="329184" cy="685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 userDrawn="1"/>
            </p:nvSpPr>
            <p:spPr>
              <a:xfrm>
                <a:off x="11862816" y="0"/>
                <a:ext cx="375636" cy="685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 userDrawn="1"/>
            </p:nvSpPr>
            <p:spPr>
              <a:xfrm>
                <a:off x="11525135" y="0"/>
                <a:ext cx="338328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Isosceles Triangle 26"/>
            <p:cNvSpPr/>
            <p:nvPr userDrawn="1"/>
          </p:nvSpPr>
          <p:spPr>
            <a:xfrm rot="16200000" flipH="1">
              <a:off x="11151589" y="-25991"/>
              <a:ext cx="149452" cy="201435"/>
            </a:xfrm>
            <a:prstGeom prst="triangle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" name="Straight Connector 30"/>
          <p:cNvCxnSpPr/>
          <p:nvPr userDrawn="1"/>
        </p:nvCxnSpPr>
        <p:spPr bwMode="auto">
          <a:xfrm>
            <a:off x="11121437" y="101791"/>
            <a:ext cx="1" cy="6649088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32" y="-6350"/>
            <a:ext cx="2103120" cy="2103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3971" y="11563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6583" y="3278894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7" name="Rectangle 536"/>
          <p:cNvSpPr/>
          <p:nvPr userDrawn="1"/>
        </p:nvSpPr>
        <p:spPr>
          <a:xfrm>
            <a:off x="1524" y="5914407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6182285"/>
            <a:ext cx="3398892" cy="466344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 bwMode="auto">
          <a:xfrm>
            <a:off x="1524" y="586878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812" y="6244643"/>
            <a:ext cx="1079309" cy="24665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189" y="6235102"/>
            <a:ext cx="758742" cy="20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63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ortal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75FE146-F4A2-4D4A-9D20-EFB31746D4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43"/>
          <a:stretch/>
        </p:blipFill>
        <p:spPr>
          <a:xfrm>
            <a:off x="10093039" y="-6875"/>
            <a:ext cx="1126251" cy="2098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" name="Group 18"/>
          <p:cNvGrpSpPr/>
          <p:nvPr userDrawn="1"/>
        </p:nvGrpSpPr>
        <p:grpSpPr>
          <a:xfrm>
            <a:off x="11125597" y="0"/>
            <a:ext cx="1066403" cy="6858000"/>
            <a:chOff x="11125597" y="0"/>
            <a:chExt cx="1066403" cy="6858000"/>
          </a:xfrm>
        </p:grpSpPr>
        <p:grpSp>
          <p:nvGrpSpPr>
            <p:cNvPr id="22" name="Group 21"/>
            <p:cNvGrpSpPr/>
            <p:nvPr userDrawn="1"/>
          </p:nvGrpSpPr>
          <p:grpSpPr>
            <a:xfrm flipH="1">
              <a:off x="11150145" y="0"/>
              <a:ext cx="1041855" cy="6858000"/>
              <a:chOff x="11196597" y="0"/>
              <a:chExt cx="1041855" cy="6858000"/>
            </a:xfrm>
          </p:grpSpPr>
          <p:sp>
            <p:nvSpPr>
              <p:cNvPr id="25" name="Rectangle 24"/>
              <p:cNvSpPr/>
              <p:nvPr userDrawn="1"/>
            </p:nvSpPr>
            <p:spPr>
              <a:xfrm>
                <a:off x="11196597" y="0"/>
                <a:ext cx="329184" cy="685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 userDrawn="1"/>
            </p:nvSpPr>
            <p:spPr>
              <a:xfrm>
                <a:off x="11862816" y="0"/>
                <a:ext cx="375636" cy="685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 userDrawn="1"/>
            </p:nvSpPr>
            <p:spPr>
              <a:xfrm>
                <a:off x="11525135" y="0"/>
                <a:ext cx="338328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Isosceles Triangle 23"/>
            <p:cNvSpPr/>
            <p:nvPr userDrawn="1"/>
          </p:nvSpPr>
          <p:spPr>
            <a:xfrm rot="16200000" flipH="1">
              <a:off x="11151589" y="-25991"/>
              <a:ext cx="149452" cy="201435"/>
            </a:xfrm>
            <a:prstGeom prst="triangle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9" name="Straight Connector 28"/>
          <p:cNvCxnSpPr/>
          <p:nvPr userDrawn="1"/>
        </p:nvCxnSpPr>
        <p:spPr bwMode="auto">
          <a:xfrm>
            <a:off x="11121437" y="101791"/>
            <a:ext cx="1" cy="6649088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32" y="-6350"/>
            <a:ext cx="2103120" cy="2103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3971" y="11563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6583" y="3278894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7" name="Rectangle 536"/>
          <p:cNvSpPr/>
          <p:nvPr userDrawn="1"/>
        </p:nvSpPr>
        <p:spPr>
          <a:xfrm>
            <a:off x="1524" y="5914407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6182285"/>
            <a:ext cx="3398892" cy="466344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 bwMode="auto">
          <a:xfrm>
            <a:off x="1524" y="586878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957" y="6191826"/>
            <a:ext cx="920891" cy="24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73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Archway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75FE146-F4A2-4D4A-9D20-EFB31746D4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43"/>
          <a:stretch/>
        </p:blipFill>
        <p:spPr>
          <a:xfrm>
            <a:off x="10093039" y="-6875"/>
            <a:ext cx="1126251" cy="2098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0" name="Group 19"/>
          <p:cNvGrpSpPr/>
          <p:nvPr userDrawn="1"/>
        </p:nvGrpSpPr>
        <p:grpSpPr>
          <a:xfrm>
            <a:off x="11125597" y="0"/>
            <a:ext cx="1066403" cy="6858000"/>
            <a:chOff x="11125597" y="0"/>
            <a:chExt cx="1066403" cy="6858000"/>
          </a:xfrm>
        </p:grpSpPr>
        <p:grpSp>
          <p:nvGrpSpPr>
            <p:cNvPr id="22" name="Group 21"/>
            <p:cNvGrpSpPr/>
            <p:nvPr userDrawn="1"/>
          </p:nvGrpSpPr>
          <p:grpSpPr>
            <a:xfrm flipH="1">
              <a:off x="11150145" y="0"/>
              <a:ext cx="1041855" cy="6858000"/>
              <a:chOff x="11196597" y="0"/>
              <a:chExt cx="1041855" cy="6858000"/>
            </a:xfrm>
          </p:grpSpPr>
          <p:sp>
            <p:nvSpPr>
              <p:cNvPr id="25" name="Rectangle 24"/>
              <p:cNvSpPr/>
              <p:nvPr userDrawn="1"/>
            </p:nvSpPr>
            <p:spPr>
              <a:xfrm>
                <a:off x="11196597" y="0"/>
                <a:ext cx="329184" cy="685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 userDrawn="1"/>
            </p:nvSpPr>
            <p:spPr>
              <a:xfrm>
                <a:off x="11862816" y="0"/>
                <a:ext cx="375636" cy="685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 userDrawn="1"/>
            </p:nvSpPr>
            <p:spPr>
              <a:xfrm>
                <a:off x="11525135" y="0"/>
                <a:ext cx="338328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Isosceles Triangle 23"/>
            <p:cNvSpPr/>
            <p:nvPr userDrawn="1"/>
          </p:nvSpPr>
          <p:spPr>
            <a:xfrm rot="16200000" flipH="1">
              <a:off x="11151589" y="-25991"/>
              <a:ext cx="149452" cy="201435"/>
            </a:xfrm>
            <a:prstGeom prst="triangle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9" name="Straight Connector 28"/>
          <p:cNvCxnSpPr/>
          <p:nvPr userDrawn="1"/>
        </p:nvCxnSpPr>
        <p:spPr bwMode="auto">
          <a:xfrm>
            <a:off x="11121437" y="101791"/>
            <a:ext cx="1" cy="6649088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32" y="-6350"/>
            <a:ext cx="2103120" cy="2103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3971" y="11563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6583" y="3278894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7" name="Rectangle 536"/>
          <p:cNvSpPr/>
          <p:nvPr userDrawn="1"/>
        </p:nvSpPr>
        <p:spPr>
          <a:xfrm>
            <a:off x="1524" y="5914407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6182285"/>
            <a:ext cx="3398892" cy="466344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 bwMode="auto">
          <a:xfrm>
            <a:off x="1524" y="586878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188" y="6187799"/>
            <a:ext cx="1412671" cy="32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87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Archway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 flipH="1">
            <a:off x="11182696" y="-24097"/>
            <a:ext cx="10009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 userDrawn="1"/>
        </p:nvCxnSpPr>
        <p:spPr bwMode="auto">
          <a:xfrm flipH="1">
            <a:off x="11121438" y="0"/>
            <a:ext cx="4155" cy="6750879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763971" y="11563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76583" y="3278894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7" name="Rectangle 536"/>
          <p:cNvSpPr/>
          <p:nvPr userDrawn="1"/>
        </p:nvSpPr>
        <p:spPr>
          <a:xfrm>
            <a:off x="1524" y="5914407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1524" y="586878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10557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Ladder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75FE146-F4A2-4D4A-9D20-EFB31746D4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43"/>
          <a:stretch/>
        </p:blipFill>
        <p:spPr>
          <a:xfrm>
            <a:off x="10093039" y="-6875"/>
            <a:ext cx="1126251" cy="2098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0" name="Group 19"/>
          <p:cNvGrpSpPr/>
          <p:nvPr userDrawn="1"/>
        </p:nvGrpSpPr>
        <p:grpSpPr>
          <a:xfrm>
            <a:off x="11125597" y="0"/>
            <a:ext cx="1066403" cy="6858000"/>
            <a:chOff x="11125597" y="0"/>
            <a:chExt cx="1066403" cy="6858000"/>
          </a:xfrm>
        </p:grpSpPr>
        <p:grpSp>
          <p:nvGrpSpPr>
            <p:cNvPr id="22" name="Group 21"/>
            <p:cNvGrpSpPr/>
            <p:nvPr userDrawn="1"/>
          </p:nvGrpSpPr>
          <p:grpSpPr>
            <a:xfrm flipH="1">
              <a:off x="11150145" y="0"/>
              <a:ext cx="1041855" cy="6858000"/>
              <a:chOff x="11196597" y="0"/>
              <a:chExt cx="1041855" cy="6858000"/>
            </a:xfrm>
          </p:grpSpPr>
          <p:sp>
            <p:nvSpPr>
              <p:cNvPr id="25" name="Rectangle 24"/>
              <p:cNvSpPr/>
              <p:nvPr userDrawn="1"/>
            </p:nvSpPr>
            <p:spPr>
              <a:xfrm>
                <a:off x="11196597" y="0"/>
                <a:ext cx="329184" cy="685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 userDrawn="1"/>
            </p:nvSpPr>
            <p:spPr>
              <a:xfrm>
                <a:off x="11862816" y="0"/>
                <a:ext cx="375636" cy="685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 userDrawn="1"/>
            </p:nvSpPr>
            <p:spPr>
              <a:xfrm>
                <a:off x="11525135" y="0"/>
                <a:ext cx="338328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Isosceles Triangle 23"/>
            <p:cNvSpPr/>
            <p:nvPr userDrawn="1"/>
          </p:nvSpPr>
          <p:spPr>
            <a:xfrm rot="16200000" flipH="1">
              <a:off x="11151589" y="-25991"/>
              <a:ext cx="149452" cy="201435"/>
            </a:xfrm>
            <a:prstGeom prst="triangle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9" name="Straight Connector 28"/>
          <p:cNvCxnSpPr/>
          <p:nvPr userDrawn="1"/>
        </p:nvCxnSpPr>
        <p:spPr bwMode="auto">
          <a:xfrm>
            <a:off x="11121437" y="101791"/>
            <a:ext cx="1" cy="6649088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32" y="-6350"/>
            <a:ext cx="2103120" cy="2103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3971" y="11563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6583" y="3278894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7" name="Rectangle 536"/>
          <p:cNvSpPr/>
          <p:nvPr userDrawn="1"/>
        </p:nvSpPr>
        <p:spPr>
          <a:xfrm>
            <a:off x="1524" y="5914407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6182285"/>
            <a:ext cx="3398892" cy="466344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 bwMode="auto">
          <a:xfrm>
            <a:off x="1524" y="586878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764" y="6186824"/>
            <a:ext cx="1166235" cy="26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467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Ladder Archway">
    <p:bg>
      <p:bgPr>
        <a:solidFill>
          <a:srgbClr val="454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75FE146-F4A2-4D4A-9D20-EFB31746D4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43"/>
          <a:stretch/>
        </p:blipFill>
        <p:spPr>
          <a:xfrm>
            <a:off x="10093039" y="-6875"/>
            <a:ext cx="1126251" cy="2098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2" name="Group 21"/>
          <p:cNvGrpSpPr/>
          <p:nvPr userDrawn="1"/>
        </p:nvGrpSpPr>
        <p:grpSpPr>
          <a:xfrm>
            <a:off x="11125597" y="0"/>
            <a:ext cx="1066403" cy="6858000"/>
            <a:chOff x="11125597" y="0"/>
            <a:chExt cx="1066403" cy="6858000"/>
          </a:xfrm>
        </p:grpSpPr>
        <p:grpSp>
          <p:nvGrpSpPr>
            <p:cNvPr id="24" name="Group 23"/>
            <p:cNvGrpSpPr/>
            <p:nvPr userDrawn="1"/>
          </p:nvGrpSpPr>
          <p:grpSpPr>
            <a:xfrm flipH="1">
              <a:off x="11150145" y="0"/>
              <a:ext cx="1041855" cy="6858000"/>
              <a:chOff x="11196597" y="0"/>
              <a:chExt cx="1041855" cy="6858000"/>
            </a:xfrm>
          </p:grpSpPr>
          <p:sp>
            <p:nvSpPr>
              <p:cNvPr id="27" name="Rectangle 26"/>
              <p:cNvSpPr/>
              <p:nvPr userDrawn="1"/>
            </p:nvSpPr>
            <p:spPr>
              <a:xfrm>
                <a:off x="11196597" y="0"/>
                <a:ext cx="329184" cy="685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 userDrawn="1"/>
            </p:nvSpPr>
            <p:spPr>
              <a:xfrm>
                <a:off x="11862816" y="0"/>
                <a:ext cx="375636" cy="685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 userDrawn="1"/>
            </p:nvSpPr>
            <p:spPr>
              <a:xfrm>
                <a:off x="11525135" y="0"/>
                <a:ext cx="338328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Isosceles Triangle 24"/>
            <p:cNvSpPr/>
            <p:nvPr userDrawn="1"/>
          </p:nvSpPr>
          <p:spPr>
            <a:xfrm rot="16200000" flipH="1">
              <a:off x="11151589" y="-25991"/>
              <a:ext cx="149452" cy="201435"/>
            </a:xfrm>
            <a:prstGeom prst="triangle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Straight Connector 29"/>
          <p:cNvCxnSpPr/>
          <p:nvPr userDrawn="1"/>
        </p:nvCxnSpPr>
        <p:spPr bwMode="auto">
          <a:xfrm>
            <a:off x="11121437" y="101791"/>
            <a:ext cx="1" cy="6649088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32" y="-6350"/>
            <a:ext cx="2103120" cy="2103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3971" y="11563"/>
            <a:ext cx="9223110" cy="3329581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6583" y="3278894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400" b="1" i="0" cap="none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37" name="Rectangle 536"/>
          <p:cNvSpPr/>
          <p:nvPr userDrawn="1"/>
        </p:nvSpPr>
        <p:spPr>
          <a:xfrm>
            <a:off x="1524" y="5914407"/>
            <a:ext cx="12188952" cy="9435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6182285"/>
            <a:ext cx="3398892" cy="466344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 bwMode="auto">
          <a:xfrm>
            <a:off x="1524" y="586878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012" y="6186824"/>
            <a:ext cx="1166235" cy="2610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188" y="6187799"/>
            <a:ext cx="1412671" cy="32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45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P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217920"/>
          </a:xfrm>
          <a:prstGeom prst="rect">
            <a:avLst/>
          </a:prstGeom>
          <a:solidFill>
            <a:srgbClr val="454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1" y="6546087"/>
            <a:ext cx="1371600" cy="188190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 bwMode="auto">
          <a:xfrm>
            <a:off x="11121437" y="0"/>
            <a:ext cx="0" cy="6268831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 20"/>
          <p:cNvSpPr/>
          <p:nvPr userDrawn="1"/>
        </p:nvSpPr>
        <p:spPr>
          <a:xfrm>
            <a:off x="11173704" y="0"/>
            <a:ext cx="1018296" cy="6217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 bwMode="auto">
          <a:xfrm>
            <a:off x="1524" y="626883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 userDrawn="1"/>
        </p:nvSpPr>
        <p:spPr>
          <a:xfrm>
            <a:off x="0" y="5879205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120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Proprietary and Confidential Information of F. Hoffmann-La Roche, Ltd. and its affiliates</a:t>
            </a:r>
            <a:endParaRPr lang="en-US" sz="6000" b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20508809">
            <a:off x="125990" y="1778346"/>
            <a:ext cx="113103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chemeClr val="bg1">
                    <a:lumMod val="50000"/>
                  </a:schemeClr>
                </a:solidFill>
              </a:rPr>
              <a:t>Embargoed</a:t>
            </a:r>
            <a:r>
              <a:rPr lang="en-US" sz="6600" b="1" baseline="0">
                <a:solidFill>
                  <a:schemeClr val="bg1">
                    <a:lumMod val="50000"/>
                  </a:schemeClr>
                </a:solidFill>
              </a:rPr>
              <a:t> until public release </a:t>
            </a:r>
            <a:br>
              <a:rPr lang="en-US" sz="6600" b="1" baseline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6600" b="1" baseline="0">
                <a:solidFill>
                  <a:schemeClr val="bg1">
                    <a:lumMod val="50000"/>
                  </a:schemeClr>
                </a:solidFill>
              </a:rPr>
              <a:t>on July 26, 2020 at 11:00 EST</a:t>
            </a:r>
            <a:endParaRPr lang="en-US" sz="66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4955" y="395217"/>
            <a:ext cx="9741646" cy="3329581"/>
          </a:xfrm>
        </p:spPr>
        <p:txBody>
          <a:bodyPr anchor="b"/>
          <a:lstStyle>
            <a:lvl1pPr>
              <a:defRPr sz="44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DIVIDER SLIDE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4405" y="3662548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000" i="0" cap="none">
                <a:solidFill>
                  <a:schemeClr val="bg1">
                    <a:lumMod val="85000"/>
                  </a:schemeClr>
                </a:solidFill>
                <a:latin typeface="+mj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111827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Arch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217920"/>
          </a:xfrm>
          <a:prstGeom prst="rect">
            <a:avLst/>
          </a:prstGeom>
          <a:solidFill>
            <a:srgbClr val="454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4954" y="395217"/>
            <a:ext cx="9565607" cy="3329581"/>
          </a:xfrm>
        </p:spPr>
        <p:txBody>
          <a:bodyPr anchor="b"/>
          <a:lstStyle>
            <a:lvl1pPr>
              <a:defRPr sz="44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DIVIDER SLIDE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4405" y="3662548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000" i="0" cap="none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1" y="6546087"/>
            <a:ext cx="1371600" cy="188190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 bwMode="auto">
          <a:xfrm>
            <a:off x="11121437" y="0"/>
            <a:ext cx="0" cy="6268831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 20"/>
          <p:cNvSpPr/>
          <p:nvPr userDrawn="1"/>
        </p:nvSpPr>
        <p:spPr>
          <a:xfrm>
            <a:off x="11173704" y="0"/>
            <a:ext cx="1018296" cy="6217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2" y="6488025"/>
            <a:ext cx="943603" cy="215640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 bwMode="auto">
          <a:xfrm>
            <a:off x="1524" y="626883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5089524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Por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217920"/>
          </a:xfrm>
          <a:prstGeom prst="rect">
            <a:avLst/>
          </a:prstGeom>
          <a:solidFill>
            <a:srgbClr val="454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4954" y="395217"/>
            <a:ext cx="9637729" cy="3329581"/>
          </a:xfrm>
        </p:spPr>
        <p:txBody>
          <a:bodyPr anchor="b"/>
          <a:lstStyle>
            <a:lvl1pPr>
              <a:defRPr sz="44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DIVIDER SLIDE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4405" y="3662548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000" i="0" cap="none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1" y="6546087"/>
            <a:ext cx="1371600" cy="188190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 bwMode="auto">
          <a:xfrm>
            <a:off x="11121437" y="0"/>
            <a:ext cx="0" cy="6268831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 20"/>
          <p:cNvSpPr/>
          <p:nvPr userDrawn="1"/>
        </p:nvSpPr>
        <p:spPr>
          <a:xfrm>
            <a:off x="11173704" y="0"/>
            <a:ext cx="1018296" cy="6217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683" y="6479684"/>
            <a:ext cx="663342" cy="177043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 bwMode="auto">
          <a:xfrm>
            <a:off x="1524" y="626883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096106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0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Archway Por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217920"/>
          </a:xfrm>
          <a:prstGeom prst="rect">
            <a:avLst/>
          </a:prstGeom>
          <a:solidFill>
            <a:srgbClr val="454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1173704" y="0"/>
            <a:ext cx="517115" cy="6217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1676931" y="0"/>
            <a:ext cx="517115" cy="6217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4955" y="395217"/>
            <a:ext cx="9652746" cy="3329581"/>
          </a:xfrm>
        </p:spPr>
        <p:txBody>
          <a:bodyPr anchor="b"/>
          <a:lstStyle>
            <a:lvl1pPr>
              <a:defRPr sz="44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DIVIDER SLIDE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4405" y="3662548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000" i="0" cap="none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1" y="6546087"/>
            <a:ext cx="1371600" cy="1881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329" y="6479684"/>
            <a:ext cx="663342" cy="1770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518" y="6488025"/>
            <a:ext cx="943603" cy="215640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1524" y="626883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11121437" y="0"/>
            <a:ext cx="0" cy="6268831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4252171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0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Lad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217920"/>
          </a:xfrm>
          <a:prstGeom prst="rect">
            <a:avLst/>
          </a:prstGeom>
          <a:solidFill>
            <a:srgbClr val="454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4954" y="395217"/>
            <a:ext cx="10326471" cy="3329581"/>
          </a:xfrm>
        </p:spPr>
        <p:txBody>
          <a:bodyPr anchor="b"/>
          <a:lstStyle>
            <a:lvl1pPr>
              <a:defRPr sz="44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DIVIDER SLIDE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4405" y="3662548"/>
            <a:ext cx="8825658" cy="861420"/>
          </a:xfrm>
        </p:spPr>
        <p:txBody>
          <a:bodyPr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tabLst/>
              <a:defRPr sz="2000" i="0" cap="none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1" y="6546087"/>
            <a:ext cx="1371600" cy="188190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 bwMode="auto">
          <a:xfrm>
            <a:off x="11121437" y="0"/>
            <a:ext cx="0" cy="6268831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 20"/>
          <p:cNvSpPr/>
          <p:nvPr userDrawn="1"/>
        </p:nvSpPr>
        <p:spPr>
          <a:xfrm>
            <a:off x="11173704" y="1"/>
            <a:ext cx="1018296" cy="6222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789" y="6472633"/>
            <a:ext cx="829086" cy="185568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 bwMode="auto">
          <a:xfrm>
            <a:off x="1524" y="6268831"/>
            <a:ext cx="12188952" cy="0"/>
          </a:xfrm>
          <a:prstGeom prst="line">
            <a:avLst/>
          </a:prstGeom>
          <a:noFill/>
          <a:ln w="1143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118598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0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600200"/>
            <a:ext cx="10896600" cy="44323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7783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600200"/>
            <a:ext cx="10896600" cy="44323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0973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600200"/>
            <a:ext cx="10896600" cy="44323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047" y="6527938"/>
            <a:ext cx="482545" cy="1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286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600200"/>
            <a:ext cx="10896600" cy="44323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1" y="6368955"/>
            <a:ext cx="9652674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879" y="6531653"/>
            <a:ext cx="697123" cy="1593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047" y="6527938"/>
            <a:ext cx="482545" cy="1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49859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600200"/>
            <a:ext cx="10896600" cy="44323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578" y="6526497"/>
            <a:ext cx="588426" cy="13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0237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2222339"/>
            <a:ext cx="10896600" cy="402606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6113" y="1299256"/>
            <a:ext cx="10898187" cy="495300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 i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None/>
              <a:defRPr sz="1800" i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 sz="1600" i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None/>
              <a:defRPr sz="1600" i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</p:spTree>
    <p:extLst>
      <p:ext uri="{BB962C8B-B14F-4D97-AF65-F5344CB8AC3E}">
        <p14:creationId xmlns:p14="http://schemas.microsoft.com/office/powerpoint/2010/main" val="933588595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H="1">
            <a:off x="0" y="0"/>
            <a:ext cx="5181600" cy="6858000"/>
          </a:xfrm>
          <a:prstGeom prst="rect">
            <a:avLst/>
          </a:prstGeom>
          <a:solidFill>
            <a:srgbClr val="454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2209801"/>
            <a:ext cx="4351020" cy="46481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811838" y="747713"/>
            <a:ext cx="5732462" cy="53895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6111" y="747713"/>
            <a:ext cx="4535489" cy="1102895"/>
          </a:xfrm>
        </p:spPr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7701" y="6375882"/>
            <a:ext cx="4533900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</p:spTree>
    <p:extLst>
      <p:ext uri="{BB962C8B-B14F-4D97-AF65-F5344CB8AC3E}">
        <p14:creationId xmlns:p14="http://schemas.microsoft.com/office/powerpoint/2010/main" val="108473430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2" y="2060575"/>
            <a:ext cx="5232174" cy="419576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6229" y="2056092"/>
            <a:ext cx="5238071" cy="420024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</p:spTree>
    <p:extLst>
      <p:ext uri="{BB962C8B-B14F-4D97-AF65-F5344CB8AC3E}">
        <p14:creationId xmlns:p14="http://schemas.microsoft.com/office/powerpoint/2010/main" val="4169239811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112" y="1905000"/>
            <a:ext cx="5224489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12" y="2514600"/>
            <a:ext cx="5224490" cy="37417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46777" y="1905000"/>
            <a:ext cx="5197523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46777" y="2514600"/>
            <a:ext cx="5197523" cy="37417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 flipH="1">
            <a:off x="-528128" y="-115910"/>
            <a:ext cx="528125" cy="7005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80000"/>
              <a:buFont typeface="Wingdings 3" charset="2"/>
              <a:buChar char=""/>
            </a:pPr>
            <a:endParaRPr lang="en-US" sz="2000" b="0" i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</p:spTree>
    <p:extLst>
      <p:ext uri="{BB962C8B-B14F-4D97-AF65-F5344CB8AC3E}">
        <p14:creationId xmlns:p14="http://schemas.microsoft.com/office/powerpoint/2010/main" val="136735358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6112" y="6368955"/>
            <a:ext cx="10140342" cy="489045"/>
          </a:xfrm>
        </p:spPr>
        <p:txBody>
          <a:bodyPr bIns="91440" anchor="ctr" anchorCtr="0">
            <a:noAutofit/>
          </a:bodyPr>
          <a:lstStyle>
            <a:lvl1pPr marL="0" indent="0">
              <a:lnSpc>
                <a:spcPct val="95000"/>
              </a:lnSpc>
              <a:buNone/>
              <a:defRPr sz="800" baseline="0">
                <a:solidFill>
                  <a:schemeClr val="tx1"/>
                </a:solidFill>
              </a:defRPr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/>
              <a:t>FOOTNOTE: Sized to accommodate up to 3 lines, middle aligned.</a:t>
            </a:r>
          </a:p>
        </p:txBody>
      </p:sp>
    </p:spTree>
    <p:extLst>
      <p:ext uri="{BB962C8B-B14F-4D97-AF65-F5344CB8AC3E}">
        <p14:creationId xmlns:p14="http://schemas.microsoft.com/office/powerpoint/2010/main" val="1149869752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L + ARCHWAY - One colum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76000" y="373708"/>
            <a:ext cx="10811328" cy="12464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45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Main heading to be </a:t>
            </a:r>
            <a:br>
              <a:rPr lang="en-US"/>
            </a:br>
            <a:r>
              <a:rPr lang="en-US"/>
              <a:t>inserted here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76000" y="1853503"/>
            <a:ext cx="108113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6000" y="2255520"/>
            <a:ext cx="10811328" cy="3621405"/>
          </a:xfrm>
          <a:prstGeom prst="rect">
            <a:avLst/>
          </a:prstGeom>
        </p:spPr>
        <p:txBody>
          <a:bodyPr lIns="0" tIns="0" rIns="0" bIns="0" numCol="1" spcCol="0"/>
          <a:lstStyle>
            <a:lvl1pPr>
              <a:defRPr sz="1600" baseline="0">
                <a:solidFill>
                  <a:schemeClr val="tx1"/>
                </a:solidFill>
              </a:defRPr>
            </a:lvl1pPr>
            <a:lvl2pPr marL="4698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2pPr>
            <a:lvl3pPr marL="720000" indent="-228600">
              <a:buFont typeface="AppleSymbols" charset="0"/>
              <a:buChar char="⎻"/>
              <a:defRPr sz="1600" baseline="0">
                <a:solidFill>
                  <a:schemeClr val="tx1"/>
                </a:solidFill>
              </a:defRPr>
            </a:lvl3pPr>
            <a:lvl4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4pPr>
            <a:lvl5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5pPr>
            <a:lvl6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6pPr>
            <a:lvl7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7pPr>
            <a:lvl8pPr marL="3429000" indent="-228600">
              <a:buFont typeface="AppleSymbols" charset="0"/>
              <a:buChar char="⎻"/>
              <a:defRPr/>
            </a:lvl8pPr>
            <a:lvl9pPr marL="3886200" indent="-228600">
              <a:buFont typeface="AppleSymbols" charset="0"/>
              <a:buChar char="⎻"/>
              <a:defRPr/>
            </a:lvl9pPr>
          </a:lstStyle>
          <a:p>
            <a:pPr lvl="0"/>
            <a:r>
              <a:rPr lang="en-US"/>
              <a:t>One column copy to go here</a:t>
            </a:r>
          </a:p>
          <a:p>
            <a:pPr lvl="1"/>
            <a:r>
              <a:rPr lang="en-US"/>
              <a:t>Second level copy</a:t>
            </a:r>
          </a:p>
          <a:p>
            <a:pPr lvl="2"/>
            <a:r>
              <a:rPr lang="en-US"/>
              <a:t>Third level copy</a:t>
            </a:r>
          </a:p>
          <a:p>
            <a:pPr lvl="6"/>
            <a:endParaRPr lang="en-US"/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76000" y="6519867"/>
            <a:ext cx="8124117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Footnote or references go here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9006020" y="6296722"/>
            <a:ext cx="2815267" cy="363412"/>
            <a:chOff x="9006020" y="6296722"/>
            <a:chExt cx="2815267" cy="363412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0396" y="6341327"/>
              <a:ext cx="920891" cy="24578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6020" y="6337300"/>
              <a:ext cx="1412671" cy="322834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 userDrawn="1"/>
          </p:nvCxnSpPr>
          <p:spPr>
            <a:xfrm>
              <a:off x="10659544" y="6296722"/>
              <a:ext cx="0" cy="34197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11661667" y="6583371"/>
            <a:ext cx="418183" cy="253289"/>
          </a:xfrm>
          <a:prstGeom prst="rect">
            <a:avLst/>
          </a:prstGeom>
        </p:spPr>
        <p:txBody>
          <a:bodyPr vert="horz" lIns="91440" tIns="91440" rIns="0" bIns="164592" rtlCol="0" anchor="b"/>
          <a:lstStyle>
            <a:defPPr>
              <a:defRPr lang="en-US"/>
            </a:defPPr>
            <a:lvl1pPr marL="0" algn="r" defTabSz="457200" rtl="0" eaLnBrk="1" latinLnBrk="0" hangingPunct="1">
              <a:defRPr sz="9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02111984F565}" type="slidenum">
              <a:rPr lang="en-US" smtClean="0">
                <a:solidFill>
                  <a:srgbClr val="75767E"/>
                </a:solidFill>
                <a:latin typeface="Franklin Gothic Book"/>
              </a:rPr>
              <a:pPr/>
              <a:t>‹#›</a:t>
            </a:fld>
            <a:endParaRPr lang="en-US">
              <a:solidFill>
                <a:srgbClr val="75767E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16123151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L + ARCHWAY - Two colum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76000" y="373708"/>
            <a:ext cx="10811328" cy="12464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45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Main heading to be </a:t>
            </a:r>
            <a:br>
              <a:rPr lang="en-US"/>
            </a:br>
            <a:r>
              <a:rPr lang="en-US"/>
              <a:t>inserted here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76000" y="1853503"/>
            <a:ext cx="108113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6000" y="2255520"/>
            <a:ext cx="10811328" cy="3621405"/>
          </a:xfrm>
          <a:prstGeom prst="rect">
            <a:avLst/>
          </a:prstGeom>
        </p:spPr>
        <p:txBody>
          <a:bodyPr lIns="0" tIns="0" rIns="0" bIns="0" numCol="2" spcCol="288000"/>
          <a:lstStyle>
            <a:lvl1pPr>
              <a:defRPr sz="1600" baseline="0">
                <a:solidFill>
                  <a:schemeClr val="tx1"/>
                </a:solidFill>
              </a:defRPr>
            </a:lvl1pPr>
            <a:lvl2pPr marL="4698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2pPr>
            <a:lvl3pPr marL="720000" indent="-228600">
              <a:buFont typeface="AppleSymbols" charset="0"/>
              <a:buChar char="⎻"/>
              <a:defRPr sz="1600" baseline="0">
                <a:solidFill>
                  <a:schemeClr val="tx1"/>
                </a:solidFill>
              </a:defRPr>
            </a:lvl3pPr>
            <a:lvl4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4pPr>
            <a:lvl5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5pPr>
            <a:lvl6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6pPr>
            <a:lvl7pPr marL="720000" indent="-228600">
              <a:buFont typeface="AppleSymbols" charset="0"/>
              <a:buChar char="⎻"/>
              <a:defRPr sz="1600">
                <a:solidFill>
                  <a:schemeClr val="tx1"/>
                </a:solidFill>
              </a:defRPr>
            </a:lvl7pPr>
            <a:lvl8pPr marL="3429000" indent="-228600">
              <a:buFont typeface="AppleSymbols" charset="0"/>
              <a:buChar char="⎻"/>
              <a:defRPr/>
            </a:lvl8pPr>
            <a:lvl9pPr marL="3886200" indent="-228600">
              <a:buFont typeface="AppleSymbols" charset="0"/>
              <a:buChar char="⎻"/>
              <a:defRPr/>
            </a:lvl9pPr>
          </a:lstStyle>
          <a:p>
            <a:pPr lvl="0"/>
            <a:r>
              <a:rPr lang="en-US"/>
              <a:t>Two column copy to go here</a:t>
            </a:r>
          </a:p>
          <a:p>
            <a:pPr lvl="1"/>
            <a:r>
              <a:rPr lang="en-US"/>
              <a:t>Second level copy</a:t>
            </a:r>
          </a:p>
          <a:p>
            <a:pPr lvl="2"/>
            <a:r>
              <a:rPr lang="en-US"/>
              <a:t>Third level copy</a:t>
            </a:r>
          </a:p>
          <a:p>
            <a:pPr lvl="6"/>
            <a:endParaRPr lang="en-US"/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76000" y="6519867"/>
            <a:ext cx="8124117" cy="15388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Footnote or references go here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9006020" y="6296722"/>
            <a:ext cx="2815267" cy="363412"/>
            <a:chOff x="9006020" y="6296722"/>
            <a:chExt cx="2815267" cy="363412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0396" y="6341327"/>
              <a:ext cx="920891" cy="24578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6020" y="6337300"/>
              <a:ext cx="1412671" cy="322834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 userDrawn="1"/>
          </p:nvCxnSpPr>
          <p:spPr>
            <a:xfrm>
              <a:off x="10659544" y="6296722"/>
              <a:ext cx="0" cy="34197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11661667" y="6583371"/>
            <a:ext cx="418183" cy="253289"/>
          </a:xfrm>
          <a:prstGeom prst="rect">
            <a:avLst/>
          </a:prstGeom>
        </p:spPr>
        <p:txBody>
          <a:bodyPr vert="horz" lIns="91440" tIns="91440" rIns="0" bIns="164592" rtlCol="0" anchor="b"/>
          <a:lstStyle>
            <a:defPPr>
              <a:defRPr lang="en-US"/>
            </a:defPPr>
            <a:lvl1pPr marL="0" algn="r" defTabSz="457200" rtl="0" eaLnBrk="1" latinLnBrk="0" hangingPunct="1">
              <a:defRPr sz="9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02111984F565}" type="slidenum">
              <a:rPr lang="en-US" smtClean="0">
                <a:solidFill>
                  <a:srgbClr val="75767E"/>
                </a:solidFill>
                <a:latin typeface="Franklin Gothic Book"/>
              </a:rPr>
              <a:pPr/>
              <a:t>‹#›</a:t>
            </a:fld>
            <a:endParaRPr lang="en-US">
              <a:solidFill>
                <a:srgbClr val="75767E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23923849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436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0333" y="62325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38C36588-A492-4A5F-B71E-55F68003E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ts val="600"/>
        </a:spcAft>
        <a:buClr>
          <a:srgbClr val="FFFF00"/>
        </a:buClr>
        <a:buFont typeface="Wingdings" pitchFamily="2" charset="2"/>
        <a:buChar char="Ø"/>
        <a:defRPr sz="2800" b="1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ts val="600"/>
        </a:spcAft>
        <a:buClr>
          <a:srgbClr val="FFFF00"/>
        </a:buClr>
        <a:buFont typeface="Wingdings" panose="05000000000000000000" pitchFamily="2" charset="2"/>
        <a:buChar char="§"/>
        <a:defRPr sz="2400" b="1">
          <a:solidFill>
            <a:srgbClr val="FFFFFF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ts val="600"/>
        </a:spcAft>
        <a:buClr>
          <a:srgbClr val="FFFF00"/>
        </a:buClr>
        <a:buFont typeface="Arial" panose="020B0604020202020204" pitchFamily="34" charset="0"/>
        <a:buChar char="•"/>
        <a:defRPr sz="2400" b="1">
          <a:solidFill>
            <a:srgbClr val="FFFFFF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ts val="600"/>
        </a:spcAft>
        <a:buClr>
          <a:srgbClr val="FFFF00"/>
        </a:buClr>
        <a:buFont typeface="Wingdings" pitchFamily="2" charset="2"/>
        <a:buChar char="§"/>
        <a:defRPr sz="2400" b="1">
          <a:solidFill>
            <a:srgbClr val="FFFFFF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ts val="600"/>
        </a:spcAft>
        <a:buClr>
          <a:srgbClr val="FFFF00"/>
        </a:buClr>
        <a:buFont typeface="Wingdings" pitchFamily="2" charset="2"/>
        <a:buChar char="v"/>
        <a:defRPr sz="2400" b="1">
          <a:solidFill>
            <a:srgbClr val="FFFF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FFFF"/>
        </a:buClr>
        <a:buFont typeface="Wingdings" pitchFamily="2" charset="2"/>
        <a:buChar char="v"/>
        <a:defRPr sz="2000" b="1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FFFF"/>
        </a:buClr>
        <a:buFont typeface="Wingdings" pitchFamily="2" charset="2"/>
        <a:buChar char="v"/>
        <a:defRPr sz="2000" b="1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FFFF"/>
        </a:buClr>
        <a:buFont typeface="Wingdings" pitchFamily="2" charset="2"/>
        <a:buChar char="v"/>
        <a:defRPr sz="2000" b="1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FFFF"/>
        </a:buClr>
        <a:buFont typeface="Wingdings" pitchFamily="2" charset="2"/>
        <a:buChar char="v"/>
        <a:defRPr sz="2000" b="1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4" y="0"/>
            <a:ext cx="12188952" cy="6309360"/>
          </a:xfrm>
          <a:prstGeom prst="rect">
            <a:avLst/>
          </a:prstGeom>
          <a:solidFill>
            <a:srgbClr val="454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661667" y="6583371"/>
            <a:ext cx="418183" cy="253289"/>
          </a:xfrm>
          <a:prstGeom prst="rect">
            <a:avLst/>
          </a:prstGeom>
        </p:spPr>
        <p:txBody>
          <a:bodyPr vert="horz" lIns="91440" tIns="91440" rIns="0" bIns="164592" rtlCol="0" anchor="b"/>
          <a:lstStyle>
            <a:lvl1pPr algn="r">
              <a:defRPr sz="9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 bwMode="auto">
          <a:xfrm>
            <a:off x="1524" y="6329678"/>
            <a:ext cx="12188952" cy="0"/>
          </a:xfrm>
          <a:prstGeom prst="line">
            <a:avLst/>
          </a:prstGeom>
          <a:noFill/>
          <a:ln w="603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/>
          <p:cNvGrpSpPr/>
          <p:nvPr userDrawn="1"/>
        </p:nvGrpSpPr>
        <p:grpSpPr>
          <a:xfrm>
            <a:off x="11683183" y="0"/>
            <a:ext cx="508817" cy="6324751"/>
            <a:chOff x="11738183" y="0"/>
            <a:chExt cx="508817" cy="6324751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1810904" y="0"/>
              <a:ext cx="436096" cy="6309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1738183" y="0"/>
              <a:ext cx="78301" cy="1008297"/>
            </a:xfrm>
            <a:prstGeom prst="rect">
              <a:avLst/>
            </a:prstGeom>
            <a:solidFill>
              <a:srgbClr val="4546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 bwMode="auto">
            <a:xfrm>
              <a:off x="11800209" y="0"/>
              <a:ext cx="1" cy="6324751"/>
            </a:xfrm>
            <a:prstGeom prst="line">
              <a:avLst/>
            </a:prstGeom>
            <a:noFill/>
            <a:ln w="60325" cap="rnd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647700" y="1600200"/>
            <a:ext cx="10896600" cy="4648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646111" y="0"/>
            <a:ext cx="10898189" cy="11028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218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</p:sldLayoutIdLst>
  <p:transition>
    <p:fade/>
  </p:transition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accent1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bg2">
            <a:lumMod val="75000"/>
          </a:schemeClr>
        </a:buClr>
        <a:buSzPct val="80000"/>
        <a:buFont typeface="Wingdings 3" charset="2"/>
        <a:buChar char=""/>
        <a:defRPr sz="2000" b="0" i="0" kern="1200">
          <a:solidFill>
            <a:schemeClr val="bg1">
              <a:lumMod val="85000"/>
            </a:schemeClr>
          </a:solidFill>
          <a:latin typeface="+mn-lt"/>
          <a:ea typeface="+mj-ea"/>
          <a:cs typeface="+mj-cs"/>
        </a:defRPr>
      </a:lvl1pPr>
      <a:lvl2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SzPct val="80000"/>
        <a:buFont typeface="Symbol" panose="05050102010706020507" pitchFamily="18" charset="2"/>
        <a:buChar char="·"/>
        <a:defRPr sz="1800" b="0" i="0" kern="1200">
          <a:solidFill>
            <a:schemeClr val="bg1">
              <a:lumMod val="85000"/>
            </a:schemeClr>
          </a:solidFill>
          <a:latin typeface="+mn-lt"/>
          <a:ea typeface="+mj-ea"/>
          <a:cs typeface="+mj-cs"/>
        </a:defRPr>
      </a:lvl2pPr>
      <a:lvl3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SzPct val="80000"/>
        <a:buFont typeface="Arial" panose="020B0604020202020204" pitchFamily="34" charset="0"/>
        <a:buChar char="–"/>
        <a:defRPr sz="1600" b="0" i="0" kern="1200">
          <a:solidFill>
            <a:schemeClr val="bg1">
              <a:lumMod val="85000"/>
            </a:schemeClr>
          </a:solidFill>
          <a:latin typeface="+mn-lt"/>
          <a:ea typeface="+mj-ea"/>
          <a:cs typeface="+mj-cs"/>
        </a:defRPr>
      </a:lvl3pPr>
      <a:lvl4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SzPct val="80000"/>
        <a:buFont typeface="Wingdings" panose="05000000000000000000" pitchFamily="2" charset="2"/>
        <a:buChar char="§"/>
        <a:defRPr sz="1400" b="0" i="0" kern="1200">
          <a:solidFill>
            <a:schemeClr val="bg1">
              <a:lumMod val="85000"/>
            </a:schemeClr>
          </a:solidFill>
          <a:latin typeface="+mn-lt"/>
          <a:ea typeface="+mj-ea"/>
          <a:cs typeface="+mj-cs"/>
        </a:defRPr>
      </a:lvl4pPr>
      <a:lvl5pPr marL="2057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SzPct val="80000"/>
        <a:buFont typeface="Arial" panose="020B0604020202020204" pitchFamily="34" charset="0"/>
        <a:buChar char="•"/>
        <a:defRPr sz="1400" b="0" i="0" kern="1200">
          <a:solidFill>
            <a:schemeClr val="bg1">
              <a:lumMod val="85000"/>
            </a:schemeClr>
          </a:solidFill>
          <a:latin typeface="+mn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272">
          <p15:clr>
            <a:srgbClr val="F26B43"/>
          </p15:clr>
        </p15:guide>
        <p15:guide id="4" pos="408">
          <p15:clr>
            <a:srgbClr val="F26B43"/>
          </p15:clr>
        </p15:guide>
        <p15:guide id="5" orient="horz" pos="816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21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652232"/>
            <a:ext cx="11430000" cy="217301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200" b="1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/>
          </a:p>
        </p:txBody>
      </p:sp>
      <p:pic>
        <p:nvPicPr>
          <p:cNvPr id="5" name="Picture 3" descr="H:\Logos\NEI-Logo-Transparent-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947112"/>
            <a:ext cx="2848555" cy="67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HHS-Logo-White-lar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501" y="5903901"/>
            <a:ext cx="3719499" cy="7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National Institutes of Health Logo. National Institute of Diabetes and Digestive and Kidney Diseases.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8700" y="5985747"/>
            <a:ext cx="2714599" cy="58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10" name="Straight Connector 3"/>
          <p:cNvCxnSpPr>
            <a:cxnSpLocks noChangeShapeType="1"/>
          </p:cNvCxnSpPr>
          <p:nvPr/>
        </p:nvCxnSpPr>
        <p:spPr bwMode="auto">
          <a:xfrm>
            <a:off x="381000" y="5765473"/>
            <a:ext cx="11331187" cy="1349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3"/>
          <p:cNvSpPr txBox="1"/>
          <p:nvPr/>
        </p:nvSpPr>
        <p:spPr>
          <a:xfrm>
            <a:off x="1421816" y="1868031"/>
            <a:ext cx="94747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/>
                <a:latin typeface="+mj-lt"/>
                <a:ea typeface="Calibri" panose="020F0502020204030204" pitchFamily="34" charset="0"/>
              </a:rPr>
              <a:t>Home OCT Monitoring System: Feasibility Study</a:t>
            </a:r>
          </a:p>
          <a:p>
            <a:pPr algn="ctr"/>
            <a:r>
              <a:rPr lang="en-US" sz="4400" b="1" dirty="0">
                <a:solidFill>
                  <a:srgbClr val="FFFFFF"/>
                </a:solidFill>
                <a:latin typeface="+mj-lt"/>
              </a:rPr>
              <a:t>(Protocol AK)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331593" y="4724400"/>
            <a:ext cx="11430000" cy="102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None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None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Wingdings" panose="05000000000000000000" pitchFamily="2" charset="2"/>
              <a:buNone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Wingdings" panose="05000000000000000000" pitchFamily="2" charset="2"/>
              <a:buNone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kern="0" dirty="0">
                <a:effectLst/>
              </a:rPr>
              <a:t>Protocol Chair: Kevin Blinder, MD</a:t>
            </a:r>
          </a:p>
        </p:txBody>
      </p:sp>
      <p:pic>
        <p:nvPicPr>
          <p:cNvPr id="12" name="Picture 5" descr="Untitled art 3">
            <a:extLst>
              <a:ext uri="{FF2B5EF4-FFF2-40B4-BE49-F238E27FC236}">
                <a16:creationId xmlns:a16="http://schemas.microsoft.com/office/drawing/2014/main" id="{69576AFD-0754-6D4C-BBCD-64725C579B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" y="152400"/>
            <a:ext cx="1440650" cy="9329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5B362A8-2ED5-4B23-8618-3EF7C202CEFF}"/>
              </a:ext>
            </a:extLst>
          </p:cNvPr>
          <p:cNvSpPr txBox="1"/>
          <p:nvPr/>
        </p:nvSpPr>
        <p:spPr>
          <a:xfrm>
            <a:off x="1447800" y="353746"/>
            <a:ext cx="101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err="1">
                <a:solidFill>
                  <a:srgbClr val="FFFFFF"/>
                </a:solidFill>
                <a:ea typeface="ＭＳ Ｐゴシック" panose="020B0600070205080204" pitchFamily="34" charset="-128"/>
              </a:rPr>
              <a:t>DRCR</a:t>
            </a:r>
            <a:r>
              <a:rPr lang="en-US" sz="5400" b="1">
                <a:solidFill>
                  <a:srgbClr val="FFFFFF"/>
                </a:solidFill>
                <a:ea typeface="ＭＳ Ｐゴシック" panose="020B0600070205080204" pitchFamily="34" charset="-128"/>
              </a:rPr>
              <a:t> Retina Network</a:t>
            </a:r>
          </a:p>
        </p:txBody>
      </p:sp>
    </p:spTree>
    <p:extLst>
      <p:ext uri="{BB962C8B-B14F-4D97-AF65-F5344CB8AC3E}">
        <p14:creationId xmlns:p14="http://schemas.microsoft.com/office/powerpoint/2010/main" val="327843301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5BA7-4688-4BD3-BC41-99196F6F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1D97E-E72D-4B8C-AB3A-7C9B6B47F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 of neovascular AMD (nAMD) with anti-VEGF therapy is a major improvement but at a very high treatment burden and cost for patients and the healthcare system</a:t>
            </a:r>
          </a:p>
          <a:p>
            <a:r>
              <a:rPr lang="en-US" dirty="0"/>
              <a:t>The ability to perform daily monitoring of intraretinal fluid and subretinal fluid using a home optical coherence tomography (OCT) system offers the opportunity to obtain a detailed assessment of fluid over time</a:t>
            </a:r>
          </a:p>
          <a:p>
            <a:r>
              <a:rPr lang="en-US" dirty="0"/>
              <a:t>Understanding fluid dynamics for an individual patient may allow customization of treatment that may reduce treatment burden and improve long-term outcomes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DF5A-0D7C-4E6B-AA9C-1565A90F4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C2799D-32D5-4870-A0B5-9802DC66A87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6580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5BA7-4688-4BD3-BC41-99196F6F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Notal Vision Home OCT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1D97E-E72D-4B8C-AB3A-7C9B6B47F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Notal Vision has developed an OCT system for at-home use, called Home OCT system</a:t>
            </a:r>
          </a:p>
          <a:p>
            <a:pPr lvl="1"/>
            <a:r>
              <a:rPr lang="en-US" i="1" dirty="0"/>
              <a:t>The Notal Home OCT is an investigational device not cleared for clinical use</a:t>
            </a:r>
          </a:p>
          <a:p>
            <a:r>
              <a:rPr lang="en-US" dirty="0"/>
              <a:t>Patient self-images daily </a:t>
            </a:r>
          </a:p>
          <a:p>
            <a:pPr lvl="1"/>
            <a:r>
              <a:rPr lang="en-US" dirty="0"/>
              <a:t>Process takes less than one minute per eye</a:t>
            </a:r>
          </a:p>
          <a:p>
            <a:pPr lvl="1"/>
            <a:r>
              <a:rPr lang="en-US" dirty="0"/>
              <a:t>Dense 88 B-scans spaced 30 µm in 3x3 mm field of view visualizes small amounts of fluid</a:t>
            </a:r>
          </a:p>
          <a:p>
            <a:pPr lvl="1"/>
            <a:r>
              <a:rPr lang="en-US" dirty="0"/>
              <a:t>Automatic data transmission to cloud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DF5A-0D7C-4E6B-AA9C-1565A90F4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C2799D-32D5-4870-A0B5-9802DC66A87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6242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5BA7-4688-4BD3-BC41-99196F6F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Notal Vision Home OCT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1D97E-E72D-4B8C-AB3A-7C9B6B47F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0"/>
            <a:ext cx="5893539" cy="4191000"/>
          </a:xfrm>
        </p:spPr>
        <p:txBody>
          <a:bodyPr/>
          <a:lstStyle/>
          <a:p>
            <a:r>
              <a:rPr lang="en-US" dirty="0"/>
              <a:t>Monitoring center performs AI based quantification and tracking of intra- and subretinal fluid volume</a:t>
            </a:r>
          </a:p>
          <a:p>
            <a:r>
              <a:rPr lang="en-US" dirty="0"/>
              <a:t>Retina specialist </a:t>
            </a:r>
          </a:p>
          <a:p>
            <a:pPr lvl="1"/>
            <a:r>
              <a:rPr lang="en-US" dirty="0"/>
              <a:t>sets fluid volume thresholds and is notified by monitoring center when criteria are met</a:t>
            </a:r>
          </a:p>
          <a:p>
            <a:pPr lvl="1"/>
            <a:r>
              <a:rPr lang="en-US" dirty="0"/>
              <a:t>has 24/7 access to all images and data</a:t>
            </a:r>
          </a:p>
          <a:p>
            <a:pPr lvl="1"/>
            <a:r>
              <a:rPr lang="en-US" dirty="0"/>
              <a:t>bills for data review every 30 days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DF5A-0D7C-4E6B-AA9C-1565A90F4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C2799D-32D5-4870-A0B5-9802DC66A87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D26ED7-4E2F-4350-AADD-A44A00764BAC}"/>
              </a:ext>
            </a:extLst>
          </p:cNvPr>
          <p:cNvSpPr/>
          <p:nvPr/>
        </p:nvSpPr>
        <p:spPr bwMode="auto">
          <a:xfrm>
            <a:off x="6568751" y="1348929"/>
            <a:ext cx="5337110" cy="519183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F77885E7-3875-4FD2-86FC-D7FD950E98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7168"/>
          <a:stretch/>
        </p:blipFill>
        <p:spPr>
          <a:xfrm>
            <a:off x="9006059" y="3554047"/>
            <a:ext cx="2631095" cy="260001"/>
          </a:xfrm>
          <a:prstGeom prst="rect">
            <a:avLst/>
          </a:prstGeom>
          <a:noFill/>
        </p:spPr>
      </p:pic>
      <p:pic>
        <p:nvPicPr>
          <p:cNvPr id="6" name="Picture 16">
            <a:extLst>
              <a:ext uri="{FF2B5EF4-FFF2-40B4-BE49-F238E27FC236}">
                <a16:creationId xmlns:a16="http://schemas.microsoft.com/office/drawing/2014/main" id="{104BA4EF-CF96-4567-9217-067BBA7A32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8748" y="1752803"/>
            <a:ext cx="2994596" cy="1676197"/>
          </a:xfrm>
          <a:prstGeom prst="rect">
            <a:avLst/>
          </a:prstGeom>
        </p:spPr>
      </p:pic>
      <p:sp>
        <p:nvSpPr>
          <p:cNvPr id="7" name="TextBox 17">
            <a:extLst>
              <a:ext uri="{FF2B5EF4-FFF2-40B4-BE49-F238E27FC236}">
                <a16:creationId xmlns:a16="http://schemas.microsoft.com/office/drawing/2014/main" id="{89C43006-6DE4-4179-A252-0380FBA539C8}"/>
              </a:ext>
            </a:extLst>
          </p:cNvPr>
          <p:cNvSpPr txBox="1"/>
          <p:nvPr/>
        </p:nvSpPr>
        <p:spPr>
          <a:xfrm>
            <a:off x="8525116" y="1600866"/>
            <a:ext cx="3583198" cy="44319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/>
                <a:ea typeface="ＭＳ Ｐゴシック" charset="-128"/>
                <a:cs typeface="Arial" panose="020B0604020202020204" pitchFamily="34" charset="0"/>
              </a:rPr>
              <a:t>Home OCT Image</a:t>
            </a:r>
          </a:p>
        </p:txBody>
      </p:sp>
      <p:grpSp>
        <p:nvGrpSpPr>
          <p:cNvPr id="8" name="Gruppieren 1">
            <a:extLst>
              <a:ext uri="{FF2B5EF4-FFF2-40B4-BE49-F238E27FC236}">
                <a16:creationId xmlns:a16="http://schemas.microsoft.com/office/drawing/2014/main" id="{405AA332-7052-449C-910E-7CED6D3AC853}"/>
              </a:ext>
            </a:extLst>
          </p:cNvPr>
          <p:cNvGrpSpPr/>
          <p:nvPr/>
        </p:nvGrpSpPr>
        <p:grpSpPr>
          <a:xfrm>
            <a:off x="6617696" y="1441791"/>
            <a:ext cx="2465740" cy="2412862"/>
            <a:chOff x="6531149" y="2327113"/>
            <a:chExt cx="2465740" cy="2412862"/>
          </a:xfrm>
        </p:grpSpPr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D05C9E15-DFA9-4928-8FCD-1D0E76800498}"/>
                </a:ext>
              </a:extLst>
            </p:cNvPr>
            <p:cNvSpPr/>
            <p:nvPr/>
          </p:nvSpPr>
          <p:spPr>
            <a:xfrm>
              <a:off x="6531149" y="2327113"/>
              <a:ext cx="2465740" cy="44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Roman"/>
                  <a:ea typeface="ＭＳ Ｐゴシック" charset="-128"/>
                  <a:cs typeface="Arial" panose="020B0604020202020204" pitchFamily="34" charset="0"/>
                </a:rPr>
                <a:t>Home OCT Device</a:t>
              </a:r>
            </a:p>
          </p:txBody>
        </p:sp>
        <p:pic>
          <p:nvPicPr>
            <p:cNvPr id="10" name="Picture 2" descr="C:\Users\gidi\AppData\Local\Microsoft\Windows\Temporary Internet Files\Content.Outlook\03GWXHYU\notal 17.37.png">
              <a:extLst>
                <a:ext uri="{FF2B5EF4-FFF2-40B4-BE49-F238E27FC236}">
                  <a16:creationId xmlns:a16="http://schemas.microsoft.com/office/drawing/2014/main" id="{E9241611-4157-451D-BFF9-10BAD75E34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69059" y="2638125"/>
              <a:ext cx="1898445" cy="2101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Grafik 74">
            <a:extLst>
              <a:ext uri="{FF2B5EF4-FFF2-40B4-BE49-F238E27FC236}">
                <a16:creationId xmlns:a16="http://schemas.microsoft.com/office/drawing/2014/main" id="{F633C808-12E0-4C26-9DF8-8EAB1A1EF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514" y="4007693"/>
            <a:ext cx="4871972" cy="244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7193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37964-AB6B-40DE-9B33-C2C02592C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Prior Notal Vision Studies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72F00-9319-4A93-A56C-08EC5E293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In-Clinic Study</a:t>
            </a:r>
          </a:p>
          <a:p>
            <a:pPr lvl="1"/>
            <a:r>
              <a:rPr lang="en-US" dirty="0"/>
              <a:t>196 AMD patients (mean age 77 years) with VA &gt;20/400 </a:t>
            </a:r>
          </a:p>
          <a:p>
            <a:pPr lvl="1"/>
            <a:r>
              <a:rPr lang="en-US" dirty="0"/>
              <a:t>90% were able to self-operate the Notal Home OCT system and capture analyzable images following a 2 min tutorial</a:t>
            </a:r>
          </a:p>
          <a:p>
            <a:pPr lvl="1"/>
            <a:r>
              <a:rPr lang="en-US" dirty="0"/>
              <a:t>&gt;60% reported the self-scan method was quick and easy to understand and complete, and that the headrest was comfortable and easy to use</a:t>
            </a:r>
          </a:p>
          <a:p>
            <a:pPr lvl="1"/>
            <a:r>
              <a:rPr lang="en-US" dirty="0"/>
              <a:t>The accuracy of the Notal OCT Analyzer (NOA) vs. retina specialists was 91%±7%, sensitivity was 92%±6%, and specificity was 91%±6% for detecting fluid presence (142 cube scans)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EE66F-82F7-4B85-A10C-1733302B24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C2799D-32D5-4870-A0B5-9802DC66A87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0711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37964-AB6B-40DE-9B33-C2C02592C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Prior Notal Vision Studies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72F00-9319-4A93-A56C-08EC5E293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At-Home Study</a:t>
            </a:r>
          </a:p>
          <a:p>
            <a:pPr lvl="1"/>
            <a:r>
              <a:rPr lang="en-US" dirty="0"/>
              <a:t>4 participants (mean age 73.8 years) with nAMD (one or both eyes) completed daily self-imaging at home for 1 month</a:t>
            </a:r>
          </a:p>
          <a:p>
            <a:pPr lvl="1"/>
            <a:r>
              <a:rPr lang="en-US" dirty="0"/>
              <a:t>87.9% of imaging attempts were successful, 97.6% were satisfactory quality</a:t>
            </a:r>
          </a:p>
          <a:p>
            <a:pPr lvl="1"/>
            <a:r>
              <a:rPr lang="en-US" dirty="0"/>
              <a:t>The NOA and human determination of presence of fluid agreed in 94.7% of cases</a:t>
            </a:r>
          </a:p>
          <a:p>
            <a:pPr lvl="1"/>
            <a:r>
              <a:rPr lang="en-US" dirty="0"/>
              <a:t>From a subset of 24 scans with fluid, for agreement between NOA and human fluid volume measurements, the correlation coefficient was 0.996 and mean absolute difference was 1.5 </a:t>
            </a:r>
            <a:r>
              <a:rPr lang="en-US" dirty="0" err="1"/>
              <a:t>nl</a:t>
            </a:r>
            <a:r>
              <a:rPr lang="en-US" dirty="0"/>
              <a:t> (vs. 0.995 and 1.2 </a:t>
            </a:r>
            <a:r>
              <a:rPr lang="en-US" dirty="0" err="1"/>
              <a:t>nl</a:t>
            </a:r>
            <a:r>
              <a:rPr lang="en-US" dirty="0"/>
              <a:t>, respectively, for interhuman agreement)</a:t>
            </a:r>
          </a:p>
          <a:p>
            <a:pPr lvl="1"/>
            <a:endParaRPr lang="en-US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EE66F-82F7-4B85-A10C-1733302B24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C2799D-32D5-4870-A0B5-9802DC66A87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5048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5BA7-4688-4BD3-BC41-99196F6F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Critical Questions for Home OCT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1D97E-E72D-4B8C-AB3A-7C9B6B47F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Can the use of Home OCT monitoring reduce visit and treatment burden and at least maintain or possibly improve VA outcomes?</a:t>
            </a:r>
          </a:p>
          <a:p>
            <a:pPr lvl="1"/>
            <a:r>
              <a:rPr lang="en-US" sz="2000" dirty="0"/>
              <a:t>Need large RCT to determine its role in clinical practice</a:t>
            </a:r>
          </a:p>
          <a:p>
            <a:pPr lvl="1"/>
            <a:r>
              <a:rPr lang="en-US" sz="2000" dirty="0"/>
              <a:t>No such trial currently planned – will be FDA approved as a device with no efficacy trial required</a:t>
            </a:r>
          </a:p>
          <a:p>
            <a:r>
              <a:rPr lang="en-US" sz="2400" dirty="0"/>
              <a:t>What amount of recurrent fluid should be used as a threshold to prompt a follow up visit with a retina specialist?</a:t>
            </a:r>
          </a:p>
          <a:p>
            <a:r>
              <a:rPr lang="en-US" sz="2400" dirty="0"/>
              <a:t>Will AI be sufficient for screening for recurrent activity?</a:t>
            </a:r>
          </a:p>
          <a:p>
            <a:r>
              <a:rPr lang="en-US" sz="2400" dirty="0"/>
              <a:t>Logistics and how would interface with DRCR Retina Network not well understood</a:t>
            </a:r>
          </a:p>
          <a:p>
            <a:pPr lvl="1"/>
            <a:r>
              <a:rPr lang="en-US" sz="2000" dirty="0"/>
              <a:t>Need feasibility study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DF5A-0D7C-4E6B-AA9C-1565A90F4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C2799D-32D5-4870-A0B5-9802DC66A87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6732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00200"/>
          </a:xfrm>
        </p:spPr>
        <p:txBody>
          <a:bodyPr/>
          <a:lstStyle/>
          <a:p>
            <a:pPr>
              <a:defRPr/>
            </a:pPr>
            <a:r>
              <a:rPr lang="en-US" sz="4400"/>
              <a:t>Protocol AK: Home OCT Feasibility Study</a:t>
            </a:r>
            <a:endParaRPr lang="en-US" sz="2800"/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780452" y="2209800"/>
            <a:ext cx="10783491" cy="2585323"/>
          </a:xfrm>
          <a:prstGeom prst="rect">
            <a:avLst/>
          </a:prstGeom>
          <a:solidFill>
            <a:schemeClr val="bg2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6213"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Inclusion Criteria:</a:t>
            </a:r>
          </a:p>
          <a:p>
            <a:pPr marL="969963" marR="0" lvl="2" indent="-341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Best corrected E-ETDRS VA 20/20 to 20/320</a:t>
            </a:r>
          </a:p>
          <a:p>
            <a:pPr marL="969963" marR="0" lvl="2" indent="-341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b="1" dirty="0">
                <a:solidFill>
                  <a:srgbClr val="F8F8F8"/>
                </a:solidFill>
                <a:latin typeface="Arial"/>
              </a:rPr>
              <a:t>Ability to take daily Home OCT scans</a:t>
            </a:r>
          </a:p>
          <a:p>
            <a:pPr marL="969963" marR="0" lvl="2" indent="-341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Active choroidal neovascularization (CNV) due to AMD in at least one eye in which the investigator intends to treat with anti-VEGF</a:t>
            </a:r>
          </a:p>
          <a:p>
            <a:pPr marL="1311275" lvl="3" indent="-341313">
              <a:buClr>
                <a:srgbClr val="FFFF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AMD defined as presence of at least one large drusen in either eye</a:t>
            </a:r>
          </a:p>
          <a:p>
            <a:pPr marL="1311275" lvl="3" indent="-341313">
              <a:buClr>
                <a:srgbClr val="FFFF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Active CNV defined as presence of intraretinal or subretinal fluid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Exclusion Criteria:</a:t>
            </a:r>
          </a:p>
          <a:p>
            <a:pPr marL="969963" marR="0" lvl="2" indent="-341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History of CNV or treatment for CNV in the study eye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80452" y="5228272"/>
            <a:ext cx="10783491" cy="1200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anchor="ctr" anchorCtr="1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Participants will take daily Home OCT scans for 6 months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Follow-up visits will occur as normally seen 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kumimoji="0" lang="en-US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standard care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Any OCT scans obtained on the study eye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(none are mandated by the study) will be uploaded to the Coordinating Center for grading &amp; comparison with Home OCT scan taken same 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416B6-641F-8C42-91B0-0CCB61B51E91}"/>
              </a:ext>
            </a:extLst>
          </p:cNvPr>
          <p:cNvSpPr txBox="1"/>
          <p:nvPr/>
        </p:nvSpPr>
        <p:spPr>
          <a:xfrm>
            <a:off x="1398881" y="1295400"/>
            <a:ext cx="939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chemeClr val="accent3"/>
              </a:buClr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Observational Study of 15 participants from 3 sites</a:t>
            </a:r>
          </a:p>
        </p:txBody>
      </p:sp>
    </p:spTree>
    <p:extLst>
      <p:ext uri="{BB962C8B-B14F-4D97-AF65-F5344CB8AC3E}">
        <p14:creationId xmlns:p14="http://schemas.microsoft.com/office/powerpoint/2010/main" val="391712390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5BA7-4688-4BD3-BC41-99196F6F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What We Will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1D97E-E72D-4B8C-AB3A-7C9B6B47F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Methods and logistics of image/data interpretation and transfer from Notal</a:t>
            </a:r>
          </a:p>
          <a:p>
            <a:r>
              <a:rPr lang="en-US" dirty="0"/>
              <a:t>Willingness of patients to participate in and complete a program requiring home OCT monitoring</a:t>
            </a:r>
          </a:p>
          <a:p>
            <a:r>
              <a:rPr lang="en-US" dirty="0"/>
              <a:t>Ability of clinic and Notal staff to educate patient</a:t>
            </a:r>
          </a:p>
          <a:p>
            <a:r>
              <a:rPr lang="en-US" dirty="0"/>
              <a:t>Better understand fluid dynamics associated with treatment</a:t>
            </a:r>
          </a:p>
          <a:p>
            <a:r>
              <a:rPr lang="en-US" dirty="0"/>
              <a:t>Agreement between Reading Center assessment of fluid on in-office OCT versus NOA fluid determinations from Home OCT scans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DF5A-0D7C-4E6B-AA9C-1565A90F4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C2799D-32D5-4870-A0B5-9802DC66A87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4009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me1">
  <a:themeElements>
    <a:clrScheme name="Custom 1">
      <a:dk1>
        <a:srgbClr val="000000"/>
      </a:dk1>
      <a:lt1>
        <a:srgbClr val="F8F8F8"/>
      </a:lt1>
      <a:dk2>
        <a:srgbClr val="000066"/>
      </a:dk2>
      <a:lt2>
        <a:srgbClr val="00CCCC"/>
      </a:lt2>
      <a:accent1>
        <a:srgbClr val="E57200"/>
      </a:accent1>
      <a:accent2>
        <a:srgbClr val="00CCCC"/>
      </a:accent2>
      <a:accent3>
        <a:srgbClr val="FFFF00"/>
      </a:accent3>
      <a:accent4>
        <a:srgbClr val="7030A0"/>
      </a:accent4>
      <a:accent5>
        <a:srgbClr val="00B050"/>
      </a:accent5>
      <a:accent6>
        <a:srgbClr val="E78A2D"/>
      </a:accent6>
      <a:hlink>
        <a:srgbClr val="FFFF00"/>
      </a:hlink>
      <a:folHlink>
        <a:srgbClr val="FFFF00"/>
      </a:folHlink>
    </a:clrScheme>
    <a:fontScheme name="DRCR Bkg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2900" indent="-342900">
          <a:buClr>
            <a:srgbClr val="FFFF00"/>
          </a:buClr>
          <a:buFont typeface="Wingdings" pitchFamily="2" charset="2"/>
          <a:buChar char="Ø"/>
          <a:defRPr sz="2800" b="1" dirty="0" smtClean="0"/>
        </a:defPPr>
      </a:lstStyle>
    </a:txDef>
  </a:objectDefaults>
  <a:extraClrSchemeLst>
    <a:extraClrScheme>
      <a:clrScheme name="DRCR Bkg 2 1">
        <a:dk1>
          <a:srgbClr val="000000"/>
        </a:dk1>
        <a:lt1>
          <a:srgbClr val="DDDDDD"/>
        </a:lt1>
        <a:dk2>
          <a:srgbClr val="0000FF"/>
        </a:dk2>
        <a:lt2>
          <a:srgbClr val="00CCCC"/>
        </a:lt2>
        <a:accent1>
          <a:srgbClr val="B2B2B2"/>
        </a:accent1>
        <a:accent2>
          <a:srgbClr val="FF9933"/>
        </a:accent2>
        <a:accent3>
          <a:srgbClr val="AAAAFF"/>
        </a:accent3>
        <a:accent4>
          <a:srgbClr val="BDBDBD"/>
        </a:accent4>
        <a:accent5>
          <a:srgbClr val="D5D5D5"/>
        </a:accent5>
        <a:accent6>
          <a:srgbClr val="E78A2D"/>
        </a:accent6>
        <a:hlink>
          <a:srgbClr val="CC00CC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RCR Bkg 2 2">
        <a:dk1>
          <a:srgbClr val="000000"/>
        </a:dk1>
        <a:lt1>
          <a:srgbClr val="CCCCFF"/>
        </a:lt1>
        <a:dk2>
          <a:srgbClr val="003399"/>
        </a:dk2>
        <a:lt2>
          <a:srgbClr val="76E0E6"/>
        </a:lt2>
        <a:accent1>
          <a:srgbClr val="66CCFF"/>
        </a:accent1>
        <a:accent2>
          <a:srgbClr val="6666FF"/>
        </a:accent2>
        <a:accent3>
          <a:srgbClr val="E2E2FF"/>
        </a:accent3>
        <a:accent4>
          <a:srgbClr val="000000"/>
        </a:accent4>
        <a:accent5>
          <a:srgbClr val="B8E2FF"/>
        </a:accent5>
        <a:accent6>
          <a:srgbClr val="5C5CE7"/>
        </a:accent6>
        <a:hlink>
          <a:srgbClr val="00CCCC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CR Bkg 2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DS">
  <a:themeElements>
    <a:clrScheme name="Custom 24">
      <a:dk1>
        <a:srgbClr val="000000"/>
      </a:dk1>
      <a:lt1>
        <a:srgbClr val="FFFFFF"/>
      </a:lt1>
      <a:dk2>
        <a:srgbClr val="75767E"/>
      </a:dk2>
      <a:lt2>
        <a:srgbClr val="E8F5F8"/>
      </a:lt2>
      <a:accent1>
        <a:srgbClr val="68A9C6"/>
      </a:accent1>
      <a:accent2>
        <a:srgbClr val="00635D"/>
      </a:accent2>
      <a:accent3>
        <a:srgbClr val="54BCA1"/>
      </a:accent3>
      <a:accent4>
        <a:srgbClr val="C4D983"/>
      </a:accent4>
      <a:accent5>
        <a:srgbClr val="293664"/>
      </a:accent5>
      <a:accent6>
        <a:srgbClr val="7861C1"/>
      </a:accent6>
      <a:hlink>
        <a:srgbClr val="A4C440"/>
      </a:hlink>
      <a:folHlink>
        <a:srgbClr val="4C515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>
    <a:spDef>
      <a:spPr>
        <a:solidFill>
          <a:schemeClr val="accent2">
            <a:lumMod val="50000"/>
            <a:lumOff val="50000"/>
          </a:schemeClr>
        </a:solidFill>
        <a:ln>
          <a:solidFill>
            <a:srgbClr val="FF33CC"/>
          </a:solidFill>
        </a:ln>
      </a:spPr>
      <a:bodyPr rtlCol="0" anchor="t"/>
      <a:lstStyle>
        <a:defPPr>
          <a:defRPr sz="16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8575" cap="flat" cmpd="sng" algn="ctr">
          <a:solidFill>
            <a:schemeClr val="tx2">
              <a:lumMod val="90000"/>
            </a:schemeClr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 xmlns:p="http://schemas.openxmlformats.org/presentationml/2006/main" xmlns:r="http://schemas.openxmlformats.org/officeDocument/2006/relationships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 xmlns:p="http://schemas.openxmlformats.org/presentationml/2006/main" xmlns:r="http://schemas.openxmlformats.org/officeDocument/2006/relationships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solidFill>
          <a:srgbClr val="FFC000"/>
        </a:solidFill>
      </a:spPr>
      <a:bodyPr wrap="square" rtlCol="0">
        <a:spAutoFit/>
      </a:bodyPr>
      <a:lstStyle>
        <a:defPPr marL="182880" indent="-182880">
          <a:buFont typeface="Arial" panose="020B0604020202020204" pitchFamily="34" charset="0"/>
          <a:buChar char="•"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plan presentation (Ion green design, widescreen).potx" id="{866C028E-10C7-4672-8238-17D4366C073A}" vid="{2A820B7E-5093-43C8-ABD0-FF5B957D5EE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1871</TotalTime>
  <Words>756</Words>
  <Application>Microsoft Office PowerPoint</Application>
  <PresentationFormat>Widescreen</PresentationFormat>
  <Paragraphs>73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AppleSymbols</vt:lpstr>
      <vt:lpstr>Arial</vt:lpstr>
      <vt:lpstr>Avenir Roman</vt:lpstr>
      <vt:lpstr>Calibri</vt:lpstr>
      <vt:lpstr>Franklin Gothic Book</vt:lpstr>
      <vt:lpstr>Franklin Gothic Medium</vt:lpstr>
      <vt:lpstr>Symbol</vt:lpstr>
      <vt:lpstr>Times New Roman</vt:lpstr>
      <vt:lpstr>Wingdings</vt:lpstr>
      <vt:lpstr>Wingdings 3</vt:lpstr>
      <vt:lpstr>Theme1</vt:lpstr>
      <vt:lpstr>PDS</vt:lpstr>
      <vt:lpstr>PowerPoint Presentation</vt:lpstr>
      <vt:lpstr>Background</vt:lpstr>
      <vt:lpstr>Notal Vision Home OCT</vt:lpstr>
      <vt:lpstr>Notal Vision Home OCT</vt:lpstr>
      <vt:lpstr>Prior Notal Vision Studies</vt:lpstr>
      <vt:lpstr>Prior Notal Vision Studies</vt:lpstr>
      <vt:lpstr>Critical Questions for Home OCT</vt:lpstr>
      <vt:lpstr>Protocol AK: Home OCT Feasibility Study</vt:lpstr>
      <vt:lpstr>What We Will Learn</vt:lpstr>
    </vt:vector>
  </TitlesOfParts>
  <Company>Jaeb Center for Health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Diabetic Retinopathy Clinical Research Network</dc:title>
  <dc:creator>Karisse Torres</dc:creator>
  <cp:lastModifiedBy>Claire Calhoun</cp:lastModifiedBy>
  <cp:revision>115</cp:revision>
  <dcterms:created xsi:type="dcterms:W3CDTF">2012-04-11T11:56:34Z</dcterms:created>
  <dcterms:modified xsi:type="dcterms:W3CDTF">2022-02-07T18:14:29Z</dcterms:modified>
</cp:coreProperties>
</file>