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4"/>
    <p:sldMasterId id="2147484152" r:id="rId5"/>
    <p:sldMasterId id="2147484235" r:id="rId6"/>
  </p:sldMasterIdLst>
  <p:notesMasterIdLst>
    <p:notesMasterId r:id="rId103"/>
  </p:notesMasterIdLst>
  <p:handoutMasterIdLst>
    <p:handoutMasterId r:id="rId104"/>
  </p:handoutMasterIdLst>
  <p:sldIdLst>
    <p:sldId id="771" r:id="rId7"/>
    <p:sldId id="772" r:id="rId8"/>
    <p:sldId id="5697" r:id="rId9"/>
    <p:sldId id="398" r:id="rId10"/>
    <p:sldId id="399" r:id="rId11"/>
    <p:sldId id="591" r:id="rId12"/>
    <p:sldId id="800" r:id="rId13"/>
    <p:sldId id="798" r:id="rId14"/>
    <p:sldId id="793" r:id="rId15"/>
    <p:sldId id="5700" r:id="rId16"/>
    <p:sldId id="746" r:id="rId17"/>
    <p:sldId id="5702" r:id="rId18"/>
    <p:sldId id="936" r:id="rId19"/>
    <p:sldId id="937" r:id="rId20"/>
    <p:sldId id="5717" r:id="rId21"/>
    <p:sldId id="916" r:id="rId22"/>
    <p:sldId id="917" r:id="rId23"/>
    <p:sldId id="918" r:id="rId24"/>
    <p:sldId id="920" r:id="rId25"/>
    <p:sldId id="919" r:id="rId26"/>
    <p:sldId id="921" r:id="rId27"/>
    <p:sldId id="922" r:id="rId28"/>
    <p:sldId id="923" r:id="rId29"/>
    <p:sldId id="924" r:id="rId30"/>
    <p:sldId id="925" r:id="rId31"/>
    <p:sldId id="5703" r:id="rId32"/>
    <p:sldId id="5713" r:id="rId33"/>
    <p:sldId id="5704" r:id="rId34"/>
    <p:sldId id="827" r:id="rId35"/>
    <p:sldId id="858" r:id="rId36"/>
    <p:sldId id="829" r:id="rId37"/>
    <p:sldId id="830" r:id="rId38"/>
    <p:sldId id="834" r:id="rId39"/>
    <p:sldId id="835" r:id="rId40"/>
    <p:sldId id="838" r:id="rId41"/>
    <p:sldId id="482" r:id="rId42"/>
    <p:sldId id="402" r:id="rId43"/>
    <p:sldId id="683" r:id="rId44"/>
    <p:sldId id="686" r:id="rId45"/>
    <p:sldId id="483" r:id="rId46"/>
    <p:sldId id="684" r:id="rId47"/>
    <p:sldId id="690" r:id="rId48"/>
    <p:sldId id="5509" r:id="rId49"/>
    <p:sldId id="5510" r:id="rId50"/>
    <p:sldId id="439" r:id="rId51"/>
    <p:sldId id="5543" r:id="rId52"/>
    <p:sldId id="5544" r:id="rId53"/>
    <p:sldId id="816" r:id="rId54"/>
    <p:sldId id="417" r:id="rId55"/>
    <p:sldId id="822" r:id="rId56"/>
    <p:sldId id="5539" r:id="rId57"/>
    <p:sldId id="5503" r:id="rId58"/>
    <p:sldId id="5540" r:id="rId59"/>
    <p:sldId id="5541" r:id="rId60"/>
    <p:sldId id="5542" r:id="rId61"/>
    <p:sldId id="4920" r:id="rId62"/>
    <p:sldId id="5647" r:id="rId63"/>
    <p:sldId id="5691" r:id="rId64"/>
    <p:sldId id="5586" r:id="rId65"/>
    <p:sldId id="5693" r:id="rId66"/>
    <p:sldId id="403" r:id="rId67"/>
    <p:sldId id="392" r:id="rId68"/>
    <p:sldId id="647" r:id="rId69"/>
    <p:sldId id="5694" r:id="rId70"/>
    <p:sldId id="650" r:id="rId71"/>
    <p:sldId id="5695" r:id="rId72"/>
    <p:sldId id="5706" r:id="rId73"/>
    <p:sldId id="652" r:id="rId74"/>
    <p:sldId id="5707" r:id="rId75"/>
    <p:sldId id="654" r:id="rId76"/>
    <p:sldId id="404" r:id="rId77"/>
    <p:sldId id="5709" r:id="rId78"/>
    <p:sldId id="643" r:id="rId79"/>
    <p:sldId id="645" r:id="rId80"/>
    <p:sldId id="646" r:id="rId81"/>
    <p:sldId id="638" r:id="rId82"/>
    <p:sldId id="368" r:id="rId83"/>
    <p:sldId id="633" r:id="rId84"/>
    <p:sldId id="5715" r:id="rId85"/>
    <p:sldId id="5716" r:id="rId86"/>
    <p:sldId id="5714" r:id="rId87"/>
    <p:sldId id="599" r:id="rId88"/>
    <p:sldId id="260" r:id="rId89"/>
    <p:sldId id="615" r:id="rId90"/>
    <p:sldId id="634" r:id="rId91"/>
    <p:sldId id="327" r:id="rId92"/>
    <p:sldId id="314" r:id="rId93"/>
    <p:sldId id="624" r:id="rId94"/>
    <p:sldId id="743" r:id="rId95"/>
    <p:sldId id="791" r:id="rId96"/>
    <p:sldId id="5535" r:id="rId97"/>
    <p:sldId id="774" r:id="rId98"/>
    <p:sldId id="5524" r:id="rId99"/>
    <p:sldId id="266" r:id="rId100"/>
    <p:sldId id="356" r:id="rId101"/>
    <p:sldId id="612" r:id="rId10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668E2E-2840-4175-859A-F808AC8CD74C}">
          <p14:sldIdLst>
            <p14:sldId id="771"/>
            <p14:sldId id="772"/>
            <p14:sldId id="5697"/>
            <p14:sldId id="398"/>
            <p14:sldId id="399"/>
            <p14:sldId id="591"/>
            <p14:sldId id="800"/>
            <p14:sldId id="798"/>
            <p14:sldId id="793"/>
            <p14:sldId id="5700"/>
            <p14:sldId id="746"/>
            <p14:sldId id="5702"/>
            <p14:sldId id="936"/>
            <p14:sldId id="937"/>
            <p14:sldId id="5717"/>
            <p14:sldId id="916"/>
            <p14:sldId id="917"/>
            <p14:sldId id="918"/>
            <p14:sldId id="920"/>
            <p14:sldId id="919"/>
            <p14:sldId id="921"/>
            <p14:sldId id="922"/>
            <p14:sldId id="923"/>
            <p14:sldId id="924"/>
            <p14:sldId id="925"/>
            <p14:sldId id="5703"/>
            <p14:sldId id="5713"/>
            <p14:sldId id="5704"/>
            <p14:sldId id="827"/>
            <p14:sldId id="858"/>
            <p14:sldId id="829"/>
            <p14:sldId id="830"/>
            <p14:sldId id="834"/>
            <p14:sldId id="835"/>
            <p14:sldId id="838"/>
            <p14:sldId id="482"/>
            <p14:sldId id="402"/>
            <p14:sldId id="683"/>
            <p14:sldId id="686"/>
            <p14:sldId id="483"/>
            <p14:sldId id="684"/>
            <p14:sldId id="690"/>
            <p14:sldId id="5509"/>
            <p14:sldId id="5510"/>
            <p14:sldId id="439"/>
            <p14:sldId id="5543"/>
            <p14:sldId id="5544"/>
            <p14:sldId id="816"/>
            <p14:sldId id="417"/>
            <p14:sldId id="822"/>
            <p14:sldId id="5539"/>
            <p14:sldId id="5503"/>
            <p14:sldId id="5540"/>
            <p14:sldId id="5541"/>
            <p14:sldId id="5542"/>
            <p14:sldId id="4920"/>
            <p14:sldId id="5647"/>
            <p14:sldId id="5691"/>
            <p14:sldId id="5586"/>
            <p14:sldId id="5693"/>
            <p14:sldId id="403"/>
            <p14:sldId id="392"/>
            <p14:sldId id="647"/>
            <p14:sldId id="5694"/>
            <p14:sldId id="650"/>
            <p14:sldId id="5695"/>
            <p14:sldId id="5706"/>
            <p14:sldId id="652"/>
            <p14:sldId id="5707"/>
            <p14:sldId id="654"/>
            <p14:sldId id="404"/>
            <p14:sldId id="5709"/>
            <p14:sldId id="643"/>
            <p14:sldId id="645"/>
            <p14:sldId id="646"/>
            <p14:sldId id="638"/>
            <p14:sldId id="368"/>
            <p14:sldId id="633"/>
            <p14:sldId id="5715"/>
            <p14:sldId id="5716"/>
            <p14:sldId id="5714"/>
            <p14:sldId id="599"/>
            <p14:sldId id="260"/>
            <p14:sldId id="615"/>
            <p14:sldId id="634"/>
            <p14:sldId id="327"/>
            <p14:sldId id="314"/>
            <p14:sldId id="624"/>
            <p14:sldId id="743"/>
            <p14:sldId id="791"/>
            <p14:sldId id="5535"/>
            <p14:sldId id="774"/>
            <p14:sldId id="5524"/>
            <p14:sldId id="266"/>
            <p14:sldId id="356"/>
            <p14:sldId id="6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C4240C-1D80-A816-4E16-27E3A24920EE}" name="Brittany Kelly" initials="BK" userId="S::bkelly@jaeb.org::89c5cd3d-0a2a-4716-88fd-89d3e1f23b83" providerId="AD"/>
  <p188:author id="{11076711-72A2-9F0B-A7B5-DC856CB9BE74}" name="Sun, Jennifer" initials="SJ" userId="S::sunj_joslin.harvard.edu#ext#@jaeb.onmicrosoft.com::5a986153-f7dc-4109-9ff8-410f2a8dd128" providerId="AD"/>
  <p188:author id="{2C1BF05B-E405-D36A-F405-388E682B062E}" name="Cynthia Stockdale" initials="CS" userId="Cynthia Stockdale" providerId="None"/>
  <p188:author id="{5212A978-D1BD-F659-E629-BE87255012DD}" name="Carrie Preston" initials="CP" userId="S::cpreston@Jaeb.org::b1e85504-b89c-4684-bbab-787240212aea" providerId="AD"/>
  <p188:author id="{16515C9B-B889-23ED-FDE8-AADE549881E3}" name="Cynthia Stockdale" initials="CS" userId="S::cstockdale@Jaeb.org::d2e2ef3c-42d0-490e-ac5b-5bb3f50b274a" providerId="AD"/>
  <p188:author id="{96F42A9F-6E4C-3161-2E5F-5C88741FDE84}" name="Dara Dombrowski" initials="DD" userId="Dara Dombrowski" providerId="None"/>
  <p188:author id="{7D6A9FC8-38AE-F367-F037-511038BA2480}" name="Carrie Preston" initials="CP" userId="8KM/XFyp4DDEx557ZjbSfRlEbAoAn0kCrIvAjqDvzuQ=" providerId="None"/>
  <p188:author id="{BBB2DDCE-2D64-5432-1469-C47A74E00938}" name="Crystal Franklin" initials="CF" userId="Crystal Franklin" providerId="None"/>
  <p188:author id="{1FCEFDD0-3370-F495-F47E-151F6A2728AB}" name="Meagan Huggins" initials="MH" userId="Meagan Huggins" providerId="None"/>
  <p188:author id="{1C6FB9D2-30BC-F424-57EC-C49D69182DCD}" name="Darrell Baskin, MD" initials="DM" userId="S::darrellbaskin_gmail.com#ext#@jaeb.org::837b2a5b-af7e-45bb-93ad-d01062f5226b" providerId="AD"/>
  <p188:author id="{65F90ED6-B8A9-5700-5290-4EE4498E64D8}" name="Britney Meadows" initials="BM" userId="S::bmeadows@Jaeb.org::4b38898f-f40e-4de5-ad56-e122779d6716" providerId="AD"/>
  <p188:author id="{F1EFDDD7-6FF4-F050-A52C-C2D923A5604B}" name="Claire Calhoun" initials="CC" userId="Claire Calhoun" providerId="None"/>
  <p188:author id="{8680E5E8-1A91-15DF-B928-AE427573152E}" name="Brittany Kelly" initials="BK" userId="Brittany Kelly" providerId="None"/>
  <p188:author id="{D8893DFB-D691-5A68-F457-FA756995EFA6}" name="Britney Meadows" initials="BM" userId="Britney Meadow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ynthia Stockdale" initials="CS" lastIdx="9" clrIdx="6">
    <p:extLst>
      <p:ext uri="{19B8F6BF-5375-455C-9EA6-DF929625EA0E}">
        <p15:presenceInfo xmlns:p15="http://schemas.microsoft.com/office/powerpoint/2012/main" userId="S::cstockdale@Jaeb.org::d2e2ef3c-42d0-490e-ac5b-5bb3f50b274a" providerId="AD"/>
      </p:ext>
    </p:extLst>
  </p:cmAuthor>
  <p:cmAuthor id="1" name="Danielle Stanley" initials="DS" lastIdx="2" clrIdx="0">
    <p:extLst>
      <p:ext uri="{19B8F6BF-5375-455C-9EA6-DF929625EA0E}">
        <p15:presenceInfo xmlns:p15="http://schemas.microsoft.com/office/powerpoint/2012/main" userId="S-1-5-21-484763869-1644491937-1801674531-10635" providerId="AD"/>
      </p:ext>
    </p:extLst>
  </p:cmAuthor>
  <p:cmAuthor id="8" name="Britney Meadows" initials="BM" lastIdx="5" clrIdx="7">
    <p:extLst>
      <p:ext uri="{19B8F6BF-5375-455C-9EA6-DF929625EA0E}">
        <p15:presenceInfo xmlns:p15="http://schemas.microsoft.com/office/powerpoint/2012/main" userId="S::bmeadows@Jaeb.org::4b38898f-f40e-4de5-ad56-e122779d6716" providerId="AD"/>
      </p:ext>
    </p:extLst>
  </p:cmAuthor>
  <p:cmAuthor id="2" name="aglassman" initials="a" lastIdx="9" clrIdx="1">
    <p:extLst>
      <p:ext uri="{19B8F6BF-5375-455C-9EA6-DF929625EA0E}">
        <p15:presenceInfo xmlns:p15="http://schemas.microsoft.com/office/powerpoint/2012/main" userId="aglassman" providerId="None"/>
      </p:ext>
    </p:extLst>
  </p:cmAuthor>
  <p:cmAuthor id="3" name="Adam Glassman" initials="AG" lastIdx="5" clrIdx="2">
    <p:extLst>
      <p:ext uri="{19B8F6BF-5375-455C-9EA6-DF929625EA0E}">
        <p15:presenceInfo xmlns:p15="http://schemas.microsoft.com/office/powerpoint/2012/main" userId="S-1-5-21-484763869-1644491937-1801674531-1779" providerId="AD"/>
      </p:ext>
    </p:extLst>
  </p:cmAuthor>
  <p:cmAuthor id="4" name="Brittany Kelly" initials="BK" lastIdx="5" clrIdx="3">
    <p:extLst>
      <p:ext uri="{19B8F6BF-5375-455C-9EA6-DF929625EA0E}">
        <p15:presenceInfo xmlns:p15="http://schemas.microsoft.com/office/powerpoint/2012/main" userId="S-1-5-21-484763869-1644491937-1801674531-19150" providerId="AD"/>
      </p:ext>
    </p:extLst>
  </p:cmAuthor>
  <p:cmAuthor id="5" name="Brittany Kelly" initials="BK [2]" lastIdx="3" clrIdx="4">
    <p:extLst>
      <p:ext uri="{19B8F6BF-5375-455C-9EA6-DF929625EA0E}">
        <p15:presenceInfo xmlns:p15="http://schemas.microsoft.com/office/powerpoint/2012/main" userId="S::bkelly@jaeb.org::89c5cd3d-0a2a-4716-88fd-89d3e1f23b83" providerId="AD"/>
      </p:ext>
    </p:extLst>
  </p:cmAuthor>
  <p:cmAuthor id="6" name="Adam Glassman" initials="AG [2]" lastIdx="11" clrIdx="5">
    <p:extLst>
      <p:ext uri="{19B8F6BF-5375-455C-9EA6-DF929625EA0E}">
        <p15:presenceInfo xmlns:p15="http://schemas.microsoft.com/office/powerpoint/2012/main" userId="S::aglassman@Jaeb.org::b6946be8-25ba-4cbf-b620-5845da9be5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D0DEEC"/>
    <a:srgbClr val="4472C4"/>
    <a:srgbClr val="003399"/>
    <a:srgbClr val="032B48"/>
    <a:srgbClr val="ABBBC6"/>
    <a:srgbClr val="B4C4CF"/>
    <a:srgbClr val="D6C96C"/>
    <a:srgbClr val="FFFFFF"/>
    <a:srgbClr val="D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4" autoAdjust="0"/>
    <p:restoredTop sz="77908" autoAdjust="0"/>
  </p:normalViewPr>
  <p:slideViewPr>
    <p:cSldViewPr>
      <p:cViewPr varScale="1">
        <p:scale>
          <a:sx n="82" d="100"/>
          <a:sy n="82" d="100"/>
        </p:scale>
        <p:origin x="93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5836"/>
    </p:cViewPr>
  </p:sorterViewPr>
  <p:notesViewPr>
    <p:cSldViewPr>
      <p:cViewPr varScale="1">
        <p:scale>
          <a:sx n="83" d="100"/>
          <a:sy n="83" d="100"/>
        </p:scale>
        <p:origin x="295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viewProps" Target="view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microsoft.com/office/2016/11/relationships/changesInfo" Target="changesInfos/changesInfo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a Dombrowski" userId="33861225199_tp_box_2" providerId="OAuth2" clId="{605318A3-526F-4E9B-8342-5ECDCF7D256A}"/>
    <pc:docChg chg="modSld">
      <pc:chgData name="Dara Dombrowski" userId="33861225199_tp_box_2" providerId="OAuth2" clId="{605318A3-526F-4E9B-8342-5ECDCF7D256A}" dt="2025-08-20T20:10:00.143" v="153" actId="20577"/>
      <pc:docMkLst>
        <pc:docMk/>
      </pc:docMkLst>
      <pc:sldChg chg="modSp modNotesTx">
        <pc:chgData name="Dara Dombrowski" userId="33861225199_tp_box_2" providerId="OAuth2" clId="{605318A3-526F-4E9B-8342-5ECDCF7D256A}" dt="2025-08-20T20:10:00.143" v="153" actId="20577"/>
        <pc:sldMkLst>
          <pc:docMk/>
          <pc:sldMk cId="4199187512" sldId="591"/>
        </pc:sldMkLst>
        <pc:spChg chg="mod">
          <ac:chgData name="Dara Dombrowski" userId="33861225199_tp_box_2" providerId="OAuth2" clId="{605318A3-526F-4E9B-8342-5ECDCF7D256A}" dt="2025-08-20T20:02:56.928" v="39" actId="20577"/>
          <ac:spMkLst>
            <pc:docMk/>
            <pc:sldMk cId="4199187512" sldId="591"/>
            <ac:spMk id="19" creationId="{00000000-0000-0000-0000-000000000000}"/>
          </ac:spMkLst>
        </pc:spChg>
      </pc:sldChg>
      <pc:sldChg chg="modNotesTx">
        <pc:chgData name="Dara Dombrowski" userId="33861225199_tp_box_2" providerId="OAuth2" clId="{605318A3-526F-4E9B-8342-5ECDCF7D256A}" dt="2025-08-20T20:06:31.579" v="81" actId="20577"/>
        <pc:sldMkLst>
          <pc:docMk/>
          <pc:sldMk cId="1908619049" sldId="793"/>
        </pc:sldMkLst>
      </pc:sldChg>
      <pc:sldChg chg="modSp mod">
        <pc:chgData name="Dara Dombrowski" userId="33861225199_tp_box_2" providerId="OAuth2" clId="{605318A3-526F-4E9B-8342-5ECDCF7D256A}" dt="2025-08-20T20:04:06.769" v="49" actId="20577"/>
        <pc:sldMkLst>
          <pc:docMk/>
          <pc:sldMk cId="2203053745" sldId="798"/>
        </pc:sldMkLst>
        <pc:spChg chg="mod">
          <ac:chgData name="Dara Dombrowski" userId="33861225199_tp_box_2" providerId="OAuth2" clId="{605318A3-526F-4E9B-8342-5ECDCF7D256A}" dt="2025-08-20T20:03:46.544" v="43" actId="20577"/>
          <ac:spMkLst>
            <pc:docMk/>
            <pc:sldMk cId="2203053745" sldId="798"/>
            <ac:spMk id="7" creationId="{CCCF4CDE-B70A-9BF4-53E8-CB002345AED1}"/>
          </ac:spMkLst>
        </pc:spChg>
        <pc:spChg chg="mod">
          <ac:chgData name="Dara Dombrowski" userId="33861225199_tp_box_2" providerId="OAuth2" clId="{605318A3-526F-4E9B-8342-5ECDCF7D256A}" dt="2025-08-20T20:03:22.153" v="41" actId="20577"/>
          <ac:spMkLst>
            <pc:docMk/>
            <pc:sldMk cId="2203053745" sldId="798"/>
            <ac:spMk id="9" creationId="{5E46EF57-712B-D7B6-E2A2-5808C71BDCB5}"/>
          </ac:spMkLst>
        </pc:spChg>
        <pc:spChg chg="mod">
          <ac:chgData name="Dara Dombrowski" userId="33861225199_tp_box_2" providerId="OAuth2" clId="{605318A3-526F-4E9B-8342-5ECDCF7D256A}" dt="2025-08-20T20:04:02.786" v="47" actId="20577"/>
          <ac:spMkLst>
            <pc:docMk/>
            <pc:sldMk cId="2203053745" sldId="798"/>
            <ac:spMk id="18" creationId="{24819F67-F5D5-F429-DD84-8C39129E2427}"/>
          </ac:spMkLst>
        </pc:spChg>
        <pc:spChg chg="mod">
          <ac:chgData name="Dara Dombrowski" userId="33861225199_tp_box_2" providerId="OAuth2" clId="{605318A3-526F-4E9B-8342-5ECDCF7D256A}" dt="2025-08-20T20:04:06.769" v="49" actId="20577"/>
          <ac:spMkLst>
            <pc:docMk/>
            <pc:sldMk cId="2203053745" sldId="798"/>
            <ac:spMk id="19" creationId="{C53E55C8-2489-95EE-9F67-87AD6FD4E9A7}"/>
          </ac:spMkLst>
        </pc:spChg>
      </pc:sldChg>
      <pc:sldChg chg="modSp">
        <pc:chgData name="Dara Dombrowski" userId="33861225199_tp_box_2" providerId="OAuth2" clId="{605318A3-526F-4E9B-8342-5ECDCF7D256A}" dt="2025-08-20T20:01:40.362" v="31" actId="20577"/>
        <pc:sldMkLst>
          <pc:docMk/>
          <pc:sldMk cId="3853148683" sldId="800"/>
        </pc:sldMkLst>
        <pc:graphicFrameChg chg="mod">
          <ac:chgData name="Dara Dombrowski" userId="33861225199_tp_box_2" providerId="OAuth2" clId="{605318A3-526F-4E9B-8342-5ECDCF7D256A}" dt="2025-08-20T20:01:40.362" v="31" actId="20577"/>
          <ac:graphicFrameMkLst>
            <pc:docMk/>
            <pc:sldMk cId="3853148683" sldId="800"/>
            <ac:graphicFrameMk id="4" creationId="{8CA1C4DF-2079-49E2-8752-3CC719488FB7}"/>
          </ac:graphicFrameMkLst>
        </pc:graphicFrameChg>
      </pc:sldChg>
      <pc:sldChg chg="modSp mod modNotesTx">
        <pc:chgData name="Dara Dombrowski" userId="33861225199_tp_box_2" providerId="OAuth2" clId="{605318A3-526F-4E9B-8342-5ECDCF7D256A}" dt="2025-08-20T20:07:55.909" v="126" actId="20577"/>
        <pc:sldMkLst>
          <pc:docMk/>
          <pc:sldMk cId="2284874746" sldId="5700"/>
        </pc:sldMkLst>
        <pc:graphicFrameChg chg="modGraphic">
          <ac:chgData name="Dara Dombrowski" userId="33861225199_tp_box_2" providerId="OAuth2" clId="{605318A3-526F-4E9B-8342-5ECDCF7D256A}" dt="2025-08-20T20:07:43.824" v="118" actId="20577"/>
          <ac:graphicFrameMkLst>
            <pc:docMk/>
            <pc:sldMk cId="2284874746" sldId="5700"/>
            <ac:graphicFrameMk id="11" creationId="{5063D463-B9EF-366F-EDF7-9FE6B91B7ED0}"/>
          </ac:graphicFrameMkLst>
        </pc:graphicFrameChg>
      </pc:sldChg>
    </pc:docChg>
  </pc:docChgLst>
  <pc:docChgLst>
    <pc:chgData name="Cynthia Stockdale" userId="18192141331_tp_box_2" providerId="OAuth2" clId="{E07A37DF-6A6D-488C-AB2B-4CA9A98046BC}"/>
    <pc:docChg chg="custSel modSld sldOrd">
      <pc:chgData name="Cynthia Stockdale" userId="18192141331_tp_box_2" providerId="OAuth2" clId="{E07A37DF-6A6D-488C-AB2B-4CA9A98046BC}" dt="2025-09-10T17:10:10.212" v="316" actId="729"/>
      <pc:docMkLst>
        <pc:docMk/>
      </pc:docMkLst>
      <pc:sldChg chg="mod modShow">
        <pc:chgData name="Cynthia Stockdale" userId="18192141331_tp_box_2" providerId="OAuth2" clId="{E07A37DF-6A6D-488C-AB2B-4CA9A98046BC}" dt="2025-09-10T17:09:16.070" v="313" actId="729"/>
        <pc:sldMkLst>
          <pc:docMk/>
          <pc:sldMk cId="1975586063" sldId="613"/>
        </pc:sldMkLst>
      </pc:sldChg>
      <pc:sldChg chg="mod modShow">
        <pc:chgData name="Cynthia Stockdale" userId="18192141331_tp_box_2" providerId="OAuth2" clId="{E07A37DF-6A6D-488C-AB2B-4CA9A98046BC}" dt="2025-09-10T17:10:10.212" v="316" actId="729"/>
        <pc:sldMkLst>
          <pc:docMk/>
          <pc:sldMk cId="4222315932" sldId="616"/>
        </pc:sldMkLst>
      </pc:sldChg>
      <pc:sldChg chg="mod modShow">
        <pc:chgData name="Cynthia Stockdale" userId="18192141331_tp_box_2" providerId="OAuth2" clId="{E07A37DF-6A6D-488C-AB2B-4CA9A98046BC}" dt="2025-09-10T17:10:10.212" v="316" actId="729"/>
        <pc:sldMkLst>
          <pc:docMk/>
          <pc:sldMk cId="1933903887" sldId="649"/>
        </pc:sldMkLst>
      </pc:sldChg>
      <pc:sldChg chg="ord">
        <pc:chgData name="Cynthia Stockdale" userId="18192141331_tp_box_2" providerId="OAuth2" clId="{E07A37DF-6A6D-488C-AB2B-4CA9A98046BC}" dt="2025-09-10T17:09:25.351" v="315"/>
        <pc:sldMkLst>
          <pc:docMk/>
          <pc:sldMk cId="2457020" sldId="654"/>
        </pc:sldMkLst>
      </pc:sldChg>
      <pc:sldChg chg="mod modShow">
        <pc:chgData name="Cynthia Stockdale" userId="18192141331_tp_box_2" providerId="OAuth2" clId="{E07A37DF-6A6D-488C-AB2B-4CA9A98046BC}" dt="2025-09-10T17:10:10.212" v="316" actId="729"/>
        <pc:sldMkLst>
          <pc:docMk/>
          <pc:sldMk cId="3564963783" sldId="656"/>
        </pc:sldMkLst>
      </pc:sldChg>
      <pc:sldChg chg="mod modShow">
        <pc:chgData name="Cynthia Stockdale" userId="18192141331_tp_box_2" providerId="OAuth2" clId="{E07A37DF-6A6D-488C-AB2B-4CA9A98046BC}" dt="2025-09-10T17:10:10.212" v="316" actId="729"/>
        <pc:sldMkLst>
          <pc:docMk/>
          <pc:sldMk cId="1350537709" sldId="657"/>
        </pc:sldMkLst>
      </pc:sldChg>
      <pc:sldChg chg="mod modShow">
        <pc:chgData name="Cynthia Stockdale" userId="18192141331_tp_box_2" providerId="OAuth2" clId="{E07A37DF-6A6D-488C-AB2B-4CA9A98046BC}" dt="2025-09-10T17:10:10.212" v="316" actId="729"/>
        <pc:sldMkLst>
          <pc:docMk/>
          <pc:sldMk cId="3451019472" sldId="658"/>
        </pc:sldMkLst>
      </pc:sldChg>
      <pc:sldChg chg="mod modShow">
        <pc:chgData name="Cynthia Stockdale" userId="18192141331_tp_box_2" providerId="OAuth2" clId="{E07A37DF-6A6D-488C-AB2B-4CA9A98046BC}" dt="2025-09-10T17:08:22.365" v="311" actId="729"/>
        <pc:sldMkLst>
          <pc:docMk/>
          <pc:sldMk cId="3013978768" sldId="694"/>
        </pc:sldMkLst>
      </pc:sldChg>
      <pc:sldChg chg="mod modShow">
        <pc:chgData name="Cynthia Stockdale" userId="18192141331_tp_box_2" providerId="OAuth2" clId="{E07A37DF-6A6D-488C-AB2B-4CA9A98046BC}" dt="2025-09-10T17:07:50.700" v="309" actId="729"/>
        <pc:sldMkLst>
          <pc:docMk/>
          <pc:sldMk cId="224166543" sldId="836"/>
        </pc:sldMkLst>
      </pc:sldChg>
      <pc:sldChg chg="mod modShow">
        <pc:chgData name="Cynthia Stockdale" userId="18192141331_tp_box_2" providerId="OAuth2" clId="{E07A37DF-6A6D-488C-AB2B-4CA9A98046BC}" dt="2025-09-10T17:07:56.306" v="310" actId="729"/>
        <pc:sldMkLst>
          <pc:docMk/>
          <pc:sldMk cId="4050468683" sldId="837"/>
        </pc:sldMkLst>
      </pc:sldChg>
      <pc:sldChg chg="mod modShow">
        <pc:chgData name="Cynthia Stockdale" userId="18192141331_tp_box_2" providerId="OAuth2" clId="{E07A37DF-6A6D-488C-AB2B-4CA9A98046BC}" dt="2025-09-10T17:04:22.805" v="0" actId="729"/>
        <pc:sldMkLst>
          <pc:docMk/>
          <pc:sldMk cId="3417963281" sldId="5500"/>
        </pc:sldMkLst>
      </pc:sldChg>
      <pc:sldChg chg="mod modShow">
        <pc:chgData name="Cynthia Stockdale" userId="18192141331_tp_box_2" providerId="OAuth2" clId="{E07A37DF-6A6D-488C-AB2B-4CA9A98046BC}" dt="2025-09-10T17:04:43.335" v="2" actId="729"/>
        <pc:sldMkLst>
          <pc:docMk/>
          <pc:sldMk cId="1854133566" sldId="5521"/>
        </pc:sldMkLst>
      </pc:sldChg>
      <pc:sldChg chg="mod modShow">
        <pc:chgData name="Cynthia Stockdale" userId="18192141331_tp_box_2" providerId="OAuth2" clId="{E07A37DF-6A6D-488C-AB2B-4CA9A98046BC}" dt="2025-09-10T17:04:48.041" v="3" actId="729"/>
        <pc:sldMkLst>
          <pc:docMk/>
          <pc:sldMk cId="793489149" sldId="5522"/>
        </pc:sldMkLst>
      </pc:sldChg>
      <pc:sldChg chg="modSp mod">
        <pc:chgData name="Cynthia Stockdale" userId="18192141331_tp_box_2" providerId="OAuth2" clId="{E07A37DF-6A6D-488C-AB2B-4CA9A98046BC}" dt="2025-09-10T17:07:31.750" v="308" actId="255"/>
        <pc:sldMkLst>
          <pc:docMk/>
          <pc:sldMk cId="2009064652" sldId="5586"/>
        </pc:sldMkLst>
        <pc:spChg chg="mod">
          <ac:chgData name="Cynthia Stockdale" userId="18192141331_tp_box_2" providerId="OAuth2" clId="{E07A37DF-6A6D-488C-AB2B-4CA9A98046BC}" dt="2025-09-10T17:07:31.750" v="308" actId="255"/>
          <ac:spMkLst>
            <pc:docMk/>
            <pc:sldMk cId="2009064652" sldId="5586"/>
            <ac:spMk id="3" creationId="{D08195E1-7EC6-6C5E-A25B-8A8D715B4D2C}"/>
          </ac:spMkLst>
        </pc:spChg>
      </pc:sldChg>
      <pc:sldChg chg="mod modShow">
        <pc:chgData name="Cynthia Stockdale" userId="18192141331_tp_box_2" providerId="OAuth2" clId="{E07A37DF-6A6D-488C-AB2B-4CA9A98046BC}" dt="2025-09-10T17:04:26.864" v="1" actId="729"/>
        <pc:sldMkLst>
          <pc:docMk/>
          <pc:sldMk cId="4093716277" sldId="5690"/>
        </pc:sldMkLst>
      </pc:sldChg>
      <pc:sldChg chg="mod modShow">
        <pc:chgData name="Cynthia Stockdale" userId="18192141331_tp_box_2" providerId="OAuth2" clId="{E07A37DF-6A6D-488C-AB2B-4CA9A98046BC}" dt="2025-09-10T17:08:47.601" v="312" actId="729"/>
        <pc:sldMkLst>
          <pc:docMk/>
          <pc:sldMk cId="2049329028" sldId="5696"/>
        </pc:sldMkLst>
      </pc:sldChg>
      <pc:sldChg chg="mod modShow">
        <pc:chgData name="Cynthia Stockdale" userId="18192141331_tp_box_2" providerId="OAuth2" clId="{E07A37DF-6A6D-488C-AB2B-4CA9A98046BC}" dt="2025-09-10T17:09:16.070" v="313" actId="729"/>
        <pc:sldMkLst>
          <pc:docMk/>
          <pc:sldMk cId="1236411739" sldId="5708"/>
        </pc:sldMkLst>
      </pc:sldChg>
      <pc:sldChg chg="mod modShow">
        <pc:chgData name="Cynthia Stockdale" userId="18192141331_tp_box_2" providerId="OAuth2" clId="{E07A37DF-6A6D-488C-AB2B-4CA9A98046BC}" dt="2025-09-10T17:10:10.212" v="316" actId="729"/>
        <pc:sldMkLst>
          <pc:docMk/>
          <pc:sldMk cId="2795531308" sldId="5710"/>
        </pc:sldMkLst>
      </pc:sldChg>
      <pc:sldChg chg="mod modShow">
        <pc:chgData name="Cynthia Stockdale" userId="18192141331_tp_box_2" providerId="OAuth2" clId="{E07A37DF-6A6D-488C-AB2B-4CA9A98046BC}" dt="2025-09-10T17:10:10.212" v="316" actId="729"/>
        <pc:sldMkLst>
          <pc:docMk/>
          <pc:sldMk cId="571776167" sldId="5711"/>
        </pc:sldMkLst>
      </pc:sldChg>
    </pc:docChg>
  </pc:docChgLst>
  <pc:docChgLst>
    <pc:chgData name="Danni Liu" userId="18192121594_tp_box_2" providerId="OAuth2" clId="{B1EDF347-98E1-4F45-94EB-AF99E65C50CC}"/>
    <pc:docChg chg="modSld">
      <pc:chgData name="Danni Liu" userId="18192121594_tp_box_2" providerId="OAuth2" clId="{B1EDF347-98E1-4F45-94EB-AF99E65C50CC}" dt="2025-09-11T22:06:37.075" v="32" actId="14826"/>
      <pc:docMkLst>
        <pc:docMk/>
      </pc:docMkLst>
      <pc:sldChg chg="modSp modNotesTx">
        <pc:chgData name="Danni Liu" userId="18192121594_tp_box_2" providerId="OAuth2" clId="{B1EDF347-98E1-4F45-94EB-AF99E65C50CC}" dt="2025-09-11T22:06:26.148" v="31" actId="14826"/>
        <pc:sldMkLst>
          <pc:docMk/>
          <pc:sldMk cId="1908619049" sldId="793"/>
        </pc:sldMkLst>
        <pc:picChg chg="mod">
          <ac:chgData name="Danni Liu" userId="18192121594_tp_box_2" providerId="OAuth2" clId="{B1EDF347-98E1-4F45-94EB-AF99E65C50CC}" dt="2025-09-11T22:06:26.148" v="31" actId="14826"/>
          <ac:picMkLst>
            <pc:docMk/>
            <pc:sldMk cId="1908619049" sldId="793"/>
            <ac:picMk id="1028" creationId="{2B11CAC2-AFC7-04C9-AF7B-ACA408D19C8E}"/>
          </ac:picMkLst>
        </pc:picChg>
      </pc:sldChg>
      <pc:sldChg chg="modSp mod modNotesTx">
        <pc:chgData name="Danni Liu" userId="18192121594_tp_box_2" providerId="OAuth2" clId="{B1EDF347-98E1-4F45-94EB-AF99E65C50CC}" dt="2025-09-11T22:06:37.075" v="32" actId="14826"/>
        <pc:sldMkLst>
          <pc:docMk/>
          <pc:sldMk cId="2284874746" sldId="5700"/>
        </pc:sldMkLst>
        <pc:graphicFrameChg chg="modGraphic">
          <ac:chgData name="Danni Liu" userId="18192121594_tp_box_2" providerId="OAuth2" clId="{B1EDF347-98E1-4F45-94EB-AF99E65C50CC}" dt="2025-09-11T21:43:14.792" v="1" actId="20577"/>
          <ac:graphicFrameMkLst>
            <pc:docMk/>
            <pc:sldMk cId="2284874746" sldId="5700"/>
            <ac:graphicFrameMk id="11" creationId="{5063D463-B9EF-366F-EDF7-9FE6B91B7ED0}"/>
          </ac:graphicFrameMkLst>
        </pc:graphicFrameChg>
        <pc:picChg chg="mod">
          <ac:chgData name="Danni Liu" userId="18192121594_tp_box_2" providerId="OAuth2" clId="{B1EDF347-98E1-4F45-94EB-AF99E65C50CC}" dt="2025-09-11T22:06:37.075" v="32" actId="14826"/>
          <ac:picMkLst>
            <pc:docMk/>
            <pc:sldMk cId="2284874746" sldId="5700"/>
            <ac:picMk id="2052" creationId="{6255707D-119C-55A5-A7D4-0E3A0B21E22B}"/>
          </ac:picMkLst>
        </pc:picChg>
      </pc:sldChg>
    </pc:docChg>
  </pc:docChgLst>
  <pc:docChgLst>
    <pc:chgData name="Brittany Kelly" userId="3924259992_tp_box_2" providerId="OAuth2" clId="{3A128265-EB03-4B91-ABAD-EEF647B2612E}"/>
    <pc:docChg chg="custSel modSld">
      <pc:chgData name="Brittany Kelly" userId="3924259992_tp_box_2" providerId="OAuth2" clId="{3A128265-EB03-4B91-ABAD-EEF647B2612E}" dt="2025-09-16T12:45:18.671" v="9" actId="20577"/>
      <pc:docMkLst>
        <pc:docMk/>
      </pc:docMkLst>
      <pc:sldChg chg="modNotesTx">
        <pc:chgData name="Brittany Kelly" userId="3924259992_tp_box_2" providerId="OAuth2" clId="{3A128265-EB03-4B91-ABAD-EEF647B2612E}" dt="2025-09-16T12:41:47.616" v="3" actId="6549"/>
        <pc:sldMkLst>
          <pc:docMk/>
          <pc:sldMk cId="4199187512" sldId="591"/>
        </pc:sldMkLst>
      </pc:sldChg>
      <pc:sldChg chg="modNotesTx">
        <pc:chgData name="Brittany Kelly" userId="3924259992_tp_box_2" providerId="OAuth2" clId="{3A128265-EB03-4B91-ABAD-EEF647B2612E}" dt="2025-09-16T12:45:18.671" v="9" actId="20577"/>
        <pc:sldMkLst>
          <pc:docMk/>
          <pc:sldMk cId="1908619049" sldId="793"/>
        </pc:sldMkLst>
      </pc:sldChg>
      <pc:sldChg chg="delSp modSp mod">
        <pc:chgData name="Brittany Kelly" userId="3924259992_tp_box_2" providerId="OAuth2" clId="{3A128265-EB03-4B91-ABAD-EEF647B2612E}" dt="2025-09-12T12:45:50.865" v="2" actId="1076"/>
        <pc:sldMkLst>
          <pc:docMk/>
          <pc:sldMk cId="2203053745" sldId="798"/>
        </pc:sldMkLst>
        <pc:grpChg chg="mod">
          <ac:chgData name="Brittany Kelly" userId="3924259992_tp_box_2" providerId="OAuth2" clId="{3A128265-EB03-4B91-ABAD-EEF647B2612E}" dt="2025-09-12T12:45:50.865" v="2" actId="1076"/>
          <ac:grpSpMkLst>
            <pc:docMk/>
            <pc:sldMk cId="2203053745" sldId="798"/>
            <ac:grpSpMk id="20" creationId="{CFA01DE1-3DCC-FAF7-29A1-9F9EB57F0BDC}"/>
          </ac:grpSpMkLst>
        </pc:grpChg>
      </pc:sldChg>
      <pc:sldChg chg="modNotesTx">
        <pc:chgData name="Brittany Kelly" userId="3924259992_tp_box_2" providerId="OAuth2" clId="{3A128265-EB03-4B91-ABAD-EEF647B2612E}" dt="2025-09-16T12:42:08.940" v="4" actId="6549"/>
        <pc:sldMkLst>
          <pc:docMk/>
          <pc:sldMk cId="2284874746" sldId="5700"/>
        </pc:sldMkLst>
      </pc:sldChg>
    </pc:docChg>
  </pc:docChgLst>
  <pc:docChgLst>
    <pc:chgData name="Dara Dombrowski" userId="33861225199_tp_box_2" providerId="OAuth2" clId="{86D0498E-1F28-4E69-8E87-766B37BCE837}"/>
    <pc:docChg chg="delSld modSection">
      <pc:chgData name="Dara Dombrowski" userId="33861225199_tp_box_2" providerId="OAuth2" clId="{86D0498E-1F28-4E69-8E87-766B37BCE837}" dt="2025-09-11T15:04:46.747" v="17" actId="2696"/>
      <pc:docMkLst>
        <pc:docMk/>
      </pc:docMkLst>
      <pc:sldChg chg="del">
        <pc:chgData name="Dara Dombrowski" userId="33861225199_tp_box_2" providerId="OAuth2" clId="{86D0498E-1F28-4E69-8E87-766B37BCE837}" dt="2025-09-11T15:04:18.989" v="9" actId="2696"/>
        <pc:sldMkLst>
          <pc:docMk/>
          <pc:sldMk cId="1975586063" sldId="613"/>
        </pc:sldMkLst>
      </pc:sldChg>
      <pc:sldChg chg="del">
        <pc:chgData name="Dara Dombrowski" userId="33861225199_tp_box_2" providerId="OAuth2" clId="{86D0498E-1F28-4E69-8E87-766B37BCE837}" dt="2025-09-11T15:04:44.341" v="16" actId="2696"/>
        <pc:sldMkLst>
          <pc:docMk/>
          <pc:sldMk cId="4222315932" sldId="616"/>
        </pc:sldMkLst>
      </pc:sldChg>
      <pc:sldChg chg="del">
        <pc:chgData name="Dara Dombrowski" userId="33861225199_tp_box_2" providerId="OAuth2" clId="{86D0498E-1F28-4E69-8E87-766B37BCE837}" dt="2025-09-11T15:04:39.264" v="14" actId="2696"/>
        <pc:sldMkLst>
          <pc:docMk/>
          <pc:sldMk cId="1933903887" sldId="649"/>
        </pc:sldMkLst>
      </pc:sldChg>
      <pc:sldChg chg="del">
        <pc:chgData name="Dara Dombrowski" userId="33861225199_tp_box_2" providerId="OAuth2" clId="{86D0498E-1F28-4E69-8E87-766B37BCE837}" dt="2025-09-11T15:04:46.747" v="17" actId="2696"/>
        <pc:sldMkLst>
          <pc:docMk/>
          <pc:sldMk cId="3564963783" sldId="656"/>
        </pc:sldMkLst>
      </pc:sldChg>
      <pc:sldChg chg="del">
        <pc:chgData name="Dara Dombrowski" userId="33861225199_tp_box_2" providerId="OAuth2" clId="{86D0498E-1F28-4E69-8E87-766B37BCE837}" dt="2025-09-11T15:04:30.722" v="12" actId="2696"/>
        <pc:sldMkLst>
          <pc:docMk/>
          <pc:sldMk cId="1350537709" sldId="657"/>
        </pc:sldMkLst>
      </pc:sldChg>
      <pc:sldChg chg="del">
        <pc:chgData name="Dara Dombrowski" userId="33861225199_tp_box_2" providerId="OAuth2" clId="{86D0498E-1F28-4E69-8E87-766B37BCE837}" dt="2025-09-11T15:04:28.440" v="11" actId="2696"/>
        <pc:sldMkLst>
          <pc:docMk/>
          <pc:sldMk cId="3451019472" sldId="658"/>
        </pc:sldMkLst>
      </pc:sldChg>
      <pc:sldChg chg="del">
        <pc:chgData name="Dara Dombrowski" userId="33861225199_tp_box_2" providerId="OAuth2" clId="{86D0498E-1F28-4E69-8E87-766B37BCE837}" dt="2025-09-11T15:03:51.275" v="3" actId="2696"/>
        <pc:sldMkLst>
          <pc:docMk/>
          <pc:sldMk cId="3013978768" sldId="694"/>
        </pc:sldMkLst>
      </pc:sldChg>
      <pc:sldChg chg="del">
        <pc:chgData name="Dara Dombrowski" userId="33861225199_tp_box_2" providerId="OAuth2" clId="{86D0498E-1F28-4E69-8E87-766B37BCE837}" dt="2025-09-11T15:03:28.175" v="1" actId="2696"/>
        <pc:sldMkLst>
          <pc:docMk/>
          <pc:sldMk cId="224166543" sldId="836"/>
        </pc:sldMkLst>
      </pc:sldChg>
      <pc:sldChg chg="del">
        <pc:chgData name="Dara Dombrowski" userId="33861225199_tp_box_2" providerId="OAuth2" clId="{86D0498E-1F28-4E69-8E87-766B37BCE837}" dt="2025-09-11T15:03:33.585" v="2" actId="2696"/>
        <pc:sldMkLst>
          <pc:docMk/>
          <pc:sldMk cId="4050468683" sldId="837"/>
        </pc:sldMkLst>
      </pc:sldChg>
      <pc:sldChg chg="del">
        <pc:chgData name="Dara Dombrowski" userId="33861225199_tp_box_2" providerId="OAuth2" clId="{86D0498E-1F28-4E69-8E87-766B37BCE837}" dt="2025-09-11T15:04:00.472" v="4" actId="2696"/>
        <pc:sldMkLst>
          <pc:docMk/>
          <pc:sldMk cId="3417963281" sldId="5500"/>
        </pc:sldMkLst>
      </pc:sldChg>
      <pc:sldChg chg="del">
        <pc:chgData name="Dara Dombrowski" userId="33861225199_tp_box_2" providerId="OAuth2" clId="{86D0498E-1F28-4E69-8E87-766B37BCE837}" dt="2025-09-11T15:04:05.696" v="6" actId="2696"/>
        <pc:sldMkLst>
          <pc:docMk/>
          <pc:sldMk cId="1854133566" sldId="5521"/>
        </pc:sldMkLst>
      </pc:sldChg>
      <pc:sldChg chg="del">
        <pc:chgData name="Dara Dombrowski" userId="33861225199_tp_box_2" providerId="OAuth2" clId="{86D0498E-1F28-4E69-8E87-766B37BCE837}" dt="2025-09-11T15:04:07.972" v="7" actId="2696"/>
        <pc:sldMkLst>
          <pc:docMk/>
          <pc:sldMk cId="793489149" sldId="5522"/>
        </pc:sldMkLst>
      </pc:sldChg>
      <pc:sldChg chg="del">
        <pc:chgData name="Dara Dombrowski" userId="33861225199_tp_box_2" providerId="OAuth2" clId="{86D0498E-1F28-4E69-8E87-766B37BCE837}" dt="2025-09-11T15:04:02.492" v="5" actId="2696"/>
        <pc:sldMkLst>
          <pc:docMk/>
          <pc:sldMk cId="4093716277" sldId="5690"/>
        </pc:sldMkLst>
      </pc:sldChg>
      <pc:sldChg chg="del">
        <pc:chgData name="Dara Dombrowski" userId="33861225199_tp_box_2" providerId="OAuth2" clId="{86D0498E-1F28-4E69-8E87-766B37BCE837}" dt="2025-09-11T15:04:14.249" v="8" actId="2696"/>
        <pc:sldMkLst>
          <pc:docMk/>
          <pc:sldMk cId="2049329028" sldId="5696"/>
        </pc:sldMkLst>
      </pc:sldChg>
      <pc:sldChg chg="del">
        <pc:chgData name="Dara Dombrowski" userId="33861225199_tp_box_2" providerId="OAuth2" clId="{86D0498E-1F28-4E69-8E87-766B37BCE837}" dt="2025-09-11T15:04:21.047" v="10" actId="2696"/>
        <pc:sldMkLst>
          <pc:docMk/>
          <pc:sldMk cId="1236411739" sldId="5708"/>
        </pc:sldMkLst>
      </pc:sldChg>
      <pc:sldChg chg="del">
        <pc:chgData name="Dara Dombrowski" userId="33861225199_tp_box_2" providerId="OAuth2" clId="{86D0498E-1F28-4E69-8E87-766B37BCE837}" dt="2025-09-11T15:04:33.538" v="13" actId="2696"/>
        <pc:sldMkLst>
          <pc:docMk/>
          <pc:sldMk cId="2795531308" sldId="5710"/>
        </pc:sldMkLst>
      </pc:sldChg>
      <pc:sldChg chg="del">
        <pc:chgData name="Dara Dombrowski" userId="33861225199_tp_box_2" providerId="OAuth2" clId="{86D0498E-1F28-4E69-8E87-766B37BCE837}" dt="2025-09-11T15:04:41.349" v="15" actId="2696"/>
        <pc:sldMkLst>
          <pc:docMk/>
          <pc:sldMk cId="571776167" sldId="5711"/>
        </pc:sldMkLst>
      </pc:sldChg>
      <pc:sldChg chg="del">
        <pc:chgData name="Dara Dombrowski" userId="33861225199_tp_box_2" providerId="OAuth2" clId="{86D0498E-1F28-4E69-8E87-766B37BCE837}" dt="2025-09-11T15:03:18.631" v="0" actId="2696"/>
        <pc:sldMkLst>
          <pc:docMk/>
          <pc:sldMk cId="3446764601" sldId="5712"/>
        </pc:sldMkLst>
      </pc:sldChg>
      <pc:sldMasterChg chg="delSldLayout">
        <pc:chgData name="Dara Dombrowski" userId="33861225199_tp_box_2" providerId="OAuth2" clId="{86D0498E-1F28-4E69-8E87-766B37BCE837}" dt="2025-09-11T15:04:21.047" v="10" actId="2696"/>
        <pc:sldMasterMkLst>
          <pc:docMk/>
          <pc:sldMasterMk cId="3073008711" sldId="2147483960"/>
        </pc:sldMasterMkLst>
        <pc:sldLayoutChg chg="del">
          <pc:chgData name="Dara Dombrowski" userId="33861225199_tp_box_2" providerId="OAuth2" clId="{86D0498E-1F28-4E69-8E87-766B37BCE837}" dt="2025-09-11T15:03:33.585" v="2" actId="2696"/>
          <pc:sldLayoutMkLst>
            <pc:docMk/>
            <pc:sldMasterMk cId="3073008711" sldId="2147483960"/>
            <pc:sldLayoutMk cId="1584081412" sldId="2147484149"/>
          </pc:sldLayoutMkLst>
        </pc:sldLayoutChg>
        <pc:sldLayoutChg chg="del">
          <pc:chgData name="Dara Dombrowski" userId="33861225199_tp_box_2" providerId="OAuth2" clId="{86D0498E-1F28-4E69-8E87-766B37BCE837}" dt="2025-09-11T15:04:21.047" v="10" actId="2696"/>
          <pc:sldLayoutMkLst>
            <pc:docMk/>
            <pc:sldMasterMk cId="3073008711" sldId="2147483960"/>
            <pc:sldLayoutMk cId="4246341406" sldId="214748423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1"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Millions</a:t>
            </a:r>
          </a:p>
        </c:rich>
      </c:tx>
      <c:overlay val="0"/>
      <c:spPr>
        <a:noFill/>
        <a:ln>
          <a:noFill/>
        </a:ln>
        <a:effectLst/>
      </c:spPr>
      <c:txPr>
        <a:bodyPr rot="0" spcFirstLastPara="1" vertOverflow="ellipsis" vert="horz" wrap="square" anchor="ctr" anchorCtr="1"/>
        <a:lstStyle/>
        <a:p>
          <a:pPr>
            <a:defRPr sz="1915"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004640371229696E-3"/>
          <c:y val="3.4143077855015323E-2"/>
          <c:w val="0.97447795823665895"/>
          <c:h val="0.80394854242726232"/>
        </c:manualLayout>
      </c:layout>
      <c:ofPieChart>
        <c:ofPieType val="bar"/>
        <c:varyColors val="1"/>
        <c:ser>
          <c:idx val="0"/>
          <c:order val="0"/>
          <c:tx>
            <c:strRef>
              <c:f>Sheet1!$B$1</c:f>
              <c:strCache>
                <c:ptCount val="1"/>
                <c:pt idx="0">
                  <c:v>Millions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D7-4DB6-AB6B-31C40F19F0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D7-4DB6-AB6B-31C40F19F0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D7-4DB6-AB6B-31C40F19F0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D7-4DB6-AB6B-31C40F19F0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6D7-4DB6-AB6B-31C40F19F0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4289-F043-AAA6-102C0B812E65}"/>
              </c:ext>
            </c:extLst>
          </c:dPt>
          <c:dLbls>
            <c:dLbl>
              <c:idx val="0"/>
              <c:layout>
                <c:manualLayout>
                  <c:x val="0.1877374993149058"/>
                  <c:y val="-0.1987145769929722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fld id="{D2B2A6AE-4102-4233-B65F-E7E0A4092A8B}" type="CATEGORYNAME">
                      <a:rPr lang="en-US">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[CATEGORY NAME]</a:t>
                    </a:fld>
                    <a:r>
                      <a:rPr lang="en-US" baseline="0" dirty="0">
                        <a:latin typeface="Arial" panose="020B0604020202020204" pitchFamily="34" charset="0"/>
                        <a:cs typeface="Arial" panose="020B0604020202020204" pitchFamily="34" charset="0"/>
                      </a:rPr>
                      <a:t>, </a:t>
                    </a:r>
                    <a:fld id="{E0D911D1-400E-429A-A2FD-903FC2119B52}" type="VALUE">
                      <a:rPr lang="en-US" baseline="0">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[VALUE]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808000073076711"/>
                      <c:h val="0.14173517340669695"/>
                    </c:manualLayout>
                  </c15:layout>
                  <c15:dlblFieldTable/>
                  <c15:showDataLabelsRange val="0"/>
                </c:ext>
                <c:ext xmlns:c16="http://schemas.microsoft.com/office/drawing/2014/chart" uri="{C3380CC4-5D6E-409C-BE32-E72D297353CC}">
                  <c16:uniqueId val="{00000001-A6D7-4DB6-AB6B-31C40F19F0CC}"/>
                </c:ext>
              </c:extLst>
            </c:dLbl>
            <c:dLbl>
              <c:idx val="1"/>
              <c:layout>
                <c:manualLayout>
                  <c:x val="-0.12801327255786771"/>
                  <c:y val="0.22886038699988126"/>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fld id="{B5D48210-1EED-461E-B7AA-68FC7B632EA7}" type="CATEGORYNAME">
                      <a:rPr lang="en-US">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[CATEGORY NAME]</a:t>
                    </a:fld>
                    <a:r>
                      <a:rPr lang="en-US" baseline="0" dirty="0">
                        <a:latin typeface="Arial" panose="020B0604020202020204" pitchFamily="34" charset="0"/>
                        <a:cs typeface="Arial" panose="020B0604020202020204" pitchFamily="34" charset="0"/>
                      </a:rPr>
                      <a:t>, </a:t>
                    </a:r>
                    <a:fld id="{5AE90E0A-CC4B-458F-BFF3-32C4DC72EDA2}" type="VALUE">
                      <a:rPr lang="en-US" baseline="0">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[VALUE]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361948955916471"/>
                      <c:h val="0.12444445637598305"/>
                    </c:manualLayout>
                  </c15:layout>
                  <c15:dlblFieldTable/>
                  <c15:showDataLabelsRange val="0"/>
                </c:ext>
                <c:ext xmlns:c16="http://schemas.microsoft.com/office/drawing/2014/chart" uri="{C3380CC4-5D6E-409C-BE32-E72D297353CC}">
                  <c16:uniqueId val="{00000003-A6D7-4DB6-AB6B-31C40F19F0CC}"/>
                </c:ext>
              </c:extLst>
            </c:dLbl>
            <c:dLbl>
              <c:idx val="4"/>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14888055611378043"/>
                      <c:h val="9.7656021539665766E-2"/>
                    </c:manualLayout>
                  </c15:layout>
                </c:ext>
                <c:ext xmlns:c16="http://schemas.microsoft.com/office/drawing/2014/chart" uri="{C3380CC4-5D6E-409C-BE32-E72D297353CC}">
                  <c16:uniqueId val="{00000009-A6D7-4DB6-AB6B-31C40F19F0CC}"/>
                </c:ext>
              </c:extLst>
            </c:dLbl>
            <c:dLbl>
              <c:idx val="5"/>
              <c:layout>
                <c:manualLayout>
                  <c:x val="-0.12056049838317782"/>
                  <c:y val="-8.9293751258690037E-17"/>
                </c:manualLayout>
              </c:layout>
              <c:tx>
                <c:rich>
                  <a:bodyPr/>
                  <a:lstStyle/>
                  <a:p>
                    <a:r>
                      <a:rPr lang="en-US" baseline="0" dirty="0">
                        <a:latin typeface="Arial" panose="020B0604020202020204" pitchFamily="34" charset="0"/>
                        <a:cs typeface="Arial" panose="020B0604020202020204" pitchFamily="34" charset="0"/>
                      </a:rPr>
                      <a:t>VTDR, </a:t>
                    </a:r>
                    <a:fld id="{49C70329-BF35-F144-BD81-6287884CBDFD}" type="VALUE">
                      <a:rPr lang="en-US" baseline="0">
                        <a:latin typeface="Arial" panose="020B0604020202020204" pitchFamily="34" charset="0"/>
                        <a:cs typeface="Arial" panose="020B0604020202020204" pitchFamily="34" charset="0"/>
                      </a:rPr>
                      <a:pPr/>
                      <a:t>[VALUE]</a:t>
                    </a:fld>
                    <a:endParaRPr lang="en-US" baseline="0" dirty="0">
                      <a:latin typeface="Arial" panose="020B0604020202020204" pitchFamily="34" charset="0"/>
                      <a:cs typeface="Arial" panose="020B0604020202020204" pitchFamily="34" charset="0"/>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289-F043-AAA6-102C0B812E6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Diabetes without eye dz</c:v>
                </c:pt>
                <c:pt idx="1">
                  <c:v>Diabetic Retinopathy</c:v>
                </c:pt>
                <c:pt idx="2">
                  <c:v>Only PDR</c:v>
                </c:pt>
                <c:pt idx="3">
                  <c:v>Only DME</c:v>
                </c:pt>
                <c:pt idx="4">
                  <c:v>Both DME and PDR</c:v>
                </c:pt>
              </c:strCache>
            </c:strRef>
          </c:cat>
          <c:val>
            <c:numRef>
              <c:f>Sheet1!$B$2:$B$6</c:f>
              <c:numCache>
                <c:formatCode>0.0</c:formatCode>
                <c:ptCount val="5"/>
                <c:pt idx="0">
                  <c:v>26.7</c:v>
                </c:pt>
                <c:pt idx="1">
                  <c:v>7.8</c:v>
                </c:pt>
                <c:pt idx="2">
                  <c:v>1.2266666666666666</c:v>
                </c:pt>
                <c:pt idx="3">
                  <c:v>0.25824561403508772</c:v>
                </c:pt>
                <c:pt idx="4">
                  <c:v>0.35508771929824562</c:v>
                </c:pt>
              </c:numCache>
            </c:numRef>
          </c:val>
          <c:extLst>
            <c:ext xmlns:c16="http://schemas.microsoft.com/office/drawing/2014/chart" uri="{C3380CC4-5D6E-409C-BE32-E72D297353CC}">
              <c16:uniqueId val="{00000000-4289-F043-AAA6-102C0B812E65}"/>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D-A6D7-4DB6-AB6B-31C40F19F0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F-A6D7-4DB6-AB6B-31C40F19F0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1-A6D7-4DB6-AB6B-31C40F19F0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3-A6D7-4DB6-AB6B-31C40F19F0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5-A6D7-4DB6-AB6B-31C40F19F0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7-A6D7-4DB6-AB6B-31C40F19F0CC}"/>
              </c:ext>
            </c:extLst>
          </c:dPt>
          <c:cat>
            <c:strRef>
              <c:f>Sheet1!$A$2:$A$6</c:f>
              <c:strCache>
                <c:ptCount val="5"/>
                <c:pt idx="0">
                  <c:v> Diabetes without eye dz</c:v>
                </c:pt>
                <c:pt idx="1">
                  <c:v>Diabetic Retinopathy</c:v>
                </c:pt>
                <c:pt idx="2">
                  <c:v>Only PDR</c:v>
                </c:pt>
                <c:pt idx="3">
                  <c:v>Only DME</c:v>
                </c:pt>
                <c:pt idx="4">
                  <c:v>Both DME and PDR</c:v>
                </c:pt>
              </c:strCache>
            </c:strRef>
          </c:cat>
          <c:val>
            <c:numRef>
              <c:f>Sheet1!$C$2:$C$6</c:f>
              <c:numCache>
                <c:formatCode>General</c:formatCode>
                <c:ptCount val="5"/>
              </c:numCache>
            </c:numRef>
          </c:val>
          <c:extLst>
            <c:ext xmlns:c16="http://schemas.microsoft.com/office/drawing/2014/chart" uri="{C3380CC4-5D6E-409C-BE32-E72D297353CC}">
              <c16:uniqueId val="{00000001-4289-F043-AAA6-102C0B812E65}"/>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1.9531852311964484E-2"/>
          <c:y val="0.93123560265445204"/>
          <c:w val="0.95745592560790693"/>
          <c:h val="4.684658702492475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84331-8FD3-4F69-BE9A-92001F5B5A18}" type="doc">
      <dgm:prSet loTypeId="urn:microsoft.com/office/officeart/2005/8/layout/matrix3" loCatId="matrix" qsTypeId="urn:microsoft.com/office/officeart/2005/8/quickstyle/simple1" qsCatId="simple" csTypeId="urn:microsoft.com/office/officeart/2005/8/colors/accent3_2" csCatId="accent3" phldr="1"/>
      <dgm:spPr/>
      <dgm:t>
        <a:bodyPr/>
        <a:lstStyle/>
        <a:p>
          <a:endParaRPr lang="en-US"/>
        </a:p>
      </dgm:t>
    </dgm:pt>
    <dgm:pt modelId="{DE1EF2BC-B7FC-486A-B8BA-8512F23A9DDB}">
      <dgm:prSet phldrT="[Text]" custT="1"/>
      <dgm:spPr/>
      <dgm:t>
        <a:bodyPr/>
        <a:lstStyle/>
        <a:p>
          <a:r>
            <a:rPr lang="en-US" sz="3200" b="1" dirty="0">
              <a:solidFill>
                <a:schemeClr val="bg1"/>
              </a:solidFill>
              <a:latin typeface="Arial" panose="020B0604020202020204" pitchFamily="34" charset="0"/>
              <a:cs typeface="Arial" panose="020B0604020202020204" pitchFamily="34" charset="0"/>
            </a:rPr>
            <a:t>NEI</a:t>
          </a:r>
        </a:p>
        <a:p>
          <a:r>
            <a:rPr lang="en-US" sz="2600" b="1" dirty="0">
              <a:solidFill>
                <a:schemeClr val="tx1"/>
              </a:solidFill>
              <a:latin typeface="Arial" panose="020B0604020202020204" pitchFamily="34" charset="0"/>
              <a:cs typeface="Arial" panose="020B0604020202020204" pitchFamily="34" charset="0"/>
            </a:rPr>
            <a:t>Negin Atri</a:t>
          </a:r>
        </a:p>
      </dgm:t>
    </dgm:pt>
    <dgm:pt modelId="{EDBEAA8E-E88B-43E5-9328-309932F900FA}" type="parTrans" cxnId="{60AFECDC-8552-4184-986B-4F32CCF44C24}">
      <dgm:prSet/>
      <dgm:spPr/>
      <dgm:t>
        <a:bodyPr/>
        <a:lstStyle/>
        <a:p>
          <a:endParaRPr lang="en-US"/>
        </a:p>
      </dgm:t>
    </dgm:pt>
    <dgm:pt modelId="{E9D0BC0F-B2BF-4ACF-B1D4-6167ECDFABB7}" type="sibTrans" cxnId="{60AFECDC-8552-4184-986B-4F32CCF44C24}">
      <dgm:prSet/>
      <dgm:spPr/>
      <dgm:t>
        <a:bodyPr/>
        <a:lstStyle/>
        <a:p>
          <a:endParaRPr lang="en-US"/>
        </a:p>
      </dgm:t>
    </dgm:pt>
    <dgm:pt modelId="{BEAC509B-54B8-4C43-ACFC-ED24A921223B}">
      <dgm:prSet phldrT="[Text]" custT="1"/>
      <dgm:spPr/>
      <dgm:t>
        <a:bodyPr/>
        <a:lstStyle/>
        <a:p>
          <a:r>
            <a:rPr lang="en-US" sz="3200" b="1" kern="1200" dirty="0">
              <a:solidFill>
                <a:schemeClr val="bg1"/>
              </a:solidFill>
              <a:latin typeface="Arial" panose="020B0604020202020204" pitchFamily="34" charset="0"/>
              <a:cs typeface="Arial" panose="020B0604020202020204" pitchFamily="34" charset="0"/>
            </a:rPr>
            <a:t>Network Chairs</a:t>
          </a:r>
        </a:p>
        <a:p>
          <a:r>
            <a:rPr lang="en-US" sz="2600" b="1" kern="1200" dirty="0">
              <a:latin typeface="Arial" panose="020B0604020202020204" pitchFamily="34" charset="0"/>
              <a:ea typeface="+mn-ea"/>
              <a:cs typeface="Arial" panose="020B0604020202020204" pitchFamily="34" charset="0"/>
            </a:rPr>
            <a:t>Jennifer Sun  </a:t>
          </a:r>
        </a:p>
        <a:p>
          <a:r>
            <a:rPr lang="en-US" sz="2600" b="1" kern="1200" dirty="0">
              <a:latin typeface="Arial" panose="020B0604020202020204" pitchFamily="34" charset="0"/>
              <a:ea typeface="+mn-ea"/>
              <a:cs typeface="Arial" panose="020B0604020202020204" pitchFamily="34" charset="0"/>
            </a:rPr>
            <a:t>Daniel Martin</a:t>
          </a:r>
        </a:p>
      </dgm:t>
    </dgm:pt>
    <dgm:pt modelId="{75B05102-DDAB-4786-8272-0F10B5B7FB15}" type="parTrans" cxnId="{7939AE9A-25D1-4C27-9BAF-53B298E8BA33}">
      <dgm:prSet/>
      <dgm:spPr/>
      <dgm:t>
        <a:bodyPr/>
        <a:lstStyle/>
        <a:p>
          <a:endParaRPr lang="en-US"/>
        </a:p>
      </dgm:t>
    </dgm:pt>
    <dgm:pt modelId="{A0F69995-9D1E-4CD1-A8BA-92E02CA28D27}" type="sibTrans" cxnId="{7939AE9A-25D1-4C27-9BAF-53B298E8BA33}">
      <dgm:prSet/>
      <dgm:spPr/>
      <dgm:t>
        <a:bodyPr/>
        <a:lstStyle/>
        <a:p>
          <a:endParaRPr lang="en-US"/>
        </a:p>
      </dgm:t>
    </dgm:pt>
    <dgm:pt modelId="{1378F966-1E45-4C3C-9BBA-1AC8B37A02B9}">
      <dgm:prSet phldrT="[Text]"/>
      <dgm:spPr/>
      <dgm:t>
        <a:bodyPr/>
        <a:lstStyle/>
        <a:p>
          <a:endParaRPr lang="en-US"/>
        </a:p>
      </dgm:t>
    </dgm:pt>
    <dgm:pt modelId="{B10E99F8-000B-4A33-8E4D-353F95259E4B}" type="parTrans" cxnId="{FA88BD90-D9AA-41CB-BB67-F2DD52D76D0D}">
      <dgm:prSet/>
      <dgm:spPr/>
      <dgm:t>
        <a:bodyPr/>
        <a:lstStyle/>
        <a:p>
          <a:endParaRPr lang="en-US"/>
        </a:p>
      </dgm:t>
    </dgm:pt>
    <dgm:pt modelId="{8553856D-8DA8-432E-B432-559E1A9A97E8}" type="sibTrans" cxnId="{FA88BD90-D9AA-41CB-BB67-F2DD52D76D0D}">
      <dgm:prSet/>
      <dgm:spPr/>
      <dgm:t>
        <a:bodyPr/>
        <a:lstStyle/>
        <a:p>
          <a:endParaRPr lang="en-US"/>
        </a:p>
      </dgm:t>
    </dgm:pt>
    <dgm:pt modelId="{F8C8A11F-9FDC-4F93-93F0-67BC8E305113}">
      <dgm:prSet phldrT="[Text]"/>
      <dgm:spPr/>
      <dgm:t>
        <a:bodyPr/>
        <a:lstStyle/>
        <a:p>
          <a:endParaRPr lang="en-US"/>
        </a:p>
      </dgm:t>
    </dgm:pt>
    <dgm:pt modelId="{76D7F7C4-BA9A-4EBA-B5E6-02E8F8621A6A}" type="parTrans" cxnId="{09C7F316-48C2-472C-A3AF-4AD0EA806D91}">
      <dgm:prSet/>
      <dgm:spPr/>
      <dgm:t>
        <a:bodyPr/>
        <a:lstStyle/>
        <a:p>
          <a:endParaRPr lang="en-US"/>
        </a:p>
      </dgm:t>
    </dgm:pt>
    <dgm:pt modelId="{E75116C5-D84B-4030-B105-05A28707BB79}" type="sibTrans" cxnId="{09C7F316-48C2-472C-A3AF-4AD0EA806D91}">
      <dgm:prSet/>
      <dgm:spPr/>
      <dgm:t>
        <a:bodyPr/>
        <a:lstStyle/>
        <a:p>
          <a:endParaRPr lang="en-US"/>
        </a:p>
      </dgm:t>
    </dgm:pt>
    <dgm:pt modelId="{D549826C-8C34-476B-A92A-559EA11EA9F9}">
      <dgm:prSet phldrT="[Text]" custT="1"/>
      <dgm:spPr/>
      <dgm:t>
        <a:bodyPr/>
        <a:lstStyle/>
        <a:p>
          <a:pPr marL="0" lvl="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Clinical Sites</a:t>
          </a:r>
        </a:p>
        <a:p>
          <a:pPr marL="0" lvl="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426 Active Investigators</a:t>
          </a:r>
        </a:p>
      </dgm:t>
    </dgm:pt>
    <dgm:pt modelId="{8D727E70-DE8E-4C31-85A2-623140A1709F}" type="parTrans" cxnId="{2C217D3F-7D7B-47F5-BA33-EB43F233FDB8}">
      <dgm:prSet/>
      <dgm:spPr/>
      <dgm:t>
        <a:bodyPr/>
        <a:lstStyle/>
        <a:p>
          <a:endParaRPr lang="en-US"/>
        </a:p>
      </dgm:t>
    </dgm:pt>
    <dgm:pt modelId="{9719F69E-CDDA-45F0-9F51-4C26C87920DF}" type="sibTrans" cxnId="{2C217D3F-7D7B-47F5-BA33-EB43F233FDB8}">
      <dgm:prSet/>
      <dgm:spPr/>
      <dgm:t>
        <a:bodyPr/>
        <a:lstStyle/>
        <a:p>
          <a:endParaRPr lang="en-US"/>
        </a:p>
      </dgm:t>
    </dgm:pt>
    <dgm:pt modelId="{C3069413-F1BB-4D5E-9A71-410692CC77C9}">
      <dgm:prSet phldrT="[Text]"/>
      <dgm:spPr/>
      <dgm:t>
        <a:bodyPr/>
        <a:lstStyle/>
        <a:p>
          <a:endParaRPr lang="en-US" dirty="0"/>
        </a:p>
      </dgm:t>
    </dgm:pt>
    <dgm:pt modelId="{8F9C6080-0EA1-48DB-A739-7EBDC48BF9D6}" type="parTrans" cxnId="{0DEC9B2B-7B69-4ACB-B307-D22CCB2340F6}">
      <dgm:prSet/>
      <dgm:spPr/>
      <dgm:t>
        <a:bodyPr/>
        <a:lstStyle/>
        <a:p>
          <a:endParaRPr lang="en-US"/>
        </a:p>
      </dgm:t>
    </dgm:pt>
    <dgm:pt modelId="{35147B1F-131D-4734-924E-E2E5627D9500}" type="sibTrans" cxnId="{0DEC9B2B-7B69-4ACB-B307-D22CCB2340F6}">
      <dgm:prSet/>
      <dgm:spPr/>
      <dgm:t>
        <a:bodyPr/>
        <a:lstStyle/>
        <a:p>
          <a:endParaRPr lang="en-US"/>
        </a:p>
      </dgm:t>
    </dgm:pt>
    <dgm:pt modelId="{7AB423B3-0BEC-4B22-9031-F98A0B0152AF}">
      <dgm:prSet phldrT="[Text]" custT="1"/>
      <dgm:spPr/>
      <dgm:t>
        <a:bodyPr/>
        <a:lstStyle/>
        <a:p>
          <a:pPr marL="0" lvl="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Coordinating Center</a:t>
          </a:r>
        </a:p>
        <a:p>
          <a:pPr marL="0" lvl="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Adam Glassman </a:t>
          </a:r>
        </a:p>
        <a:p>
          <a:pPr marL="0" lvl="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Cindy Stockdale</a:t>
          </a:r>
        </a:p>
      </dgm:t>
    </dgm:pt>
    <dgm:pt modelId="{647818A6-1626-4B45-B0C7-71753370BEA7}" type="parTrans" cxnId="{BF7C3609-BF45-403A-96BF-1CC736915025}">
      <dgm:prSet/>
      <dgm:spPr/>
      <dgm:t>
        <a:bodyPr/>
        <a:lstStyle/>
        <a:p>
          <a:endParaRPr lang="en-US"/>
        </a:p>
      </dgm:t>
    </dgm:pt>
    <dgm:pt modelId="{8C8F1618-A69F-4122-9A12-3B73A2591090}" type="sibTrans" cxnId="{BF7C3609-BF45-403A-96BF-1CC736915025}">
      <dgm:prSet/>
      <dgm:spPr/>
      <dgm:t>
        <a:bodyPr/>
        <a:lstStyle/>
        <a:p>
          <a:endParaRPr lang="en-US"/>
        </a:p>
      </dgm:t>
    </dgm:pt>
    <dgm:pt modelId="{38C4823E-27B9-4D4F-B432-028039A69C18}" type="pres">
      <dgm:prSet presAssocID="{3C884331-8FD3-4F69-BE9A-92001F5B5A18}" presName="matrix" presStyleCnt="0">
        <dgm:presLayoutVars>
          <dgm:chMax val="1"/>
          <dgm:dir/>
          <dgm:resizeHandles val="exact"/>
        </dgm:presLayoutVars>
      </dgm:prSet>
      <dgm:spPr/>
    </dgm:pt>
    <dgm:pt modelId="{8294550E-40A4-4ACF-B2C5-5831A61251A7}" type="pres">
      <dgm:prSet presAssocID="{3C884331-8FD3-4F69-BE9A-92001F5B5A18}" presName="diamond" presStyleLbl="bgShp" presStyleIdx="0" presStyleCnt="1" custScaleX="168750"/>
      <dgm:spPr/>
    </dgm:pt>
    <dgm:pt modelId="{94190906-2478-4DFB-879B-51D462453E83}" type="pres">
      <dgm:prSet presAssocID="{3C884331-8FD3-4F69-BE9A-92001F5B5A18}" presName="quad1" presStyleLbl="node1" presStyleIdx="0" presStyleCnt="4" custScaleX="151442" custScaleY="103846" custLinFactNeighborX="-22849" custLinFactNeighborY="1923">
        <dgm:presLayoutVars>
          <dgm:chMax val="0"/>
          <dgm:chPref val="0"/>
          <dgm:bulletEnabled val="1"/>
        </dgm:presLayoutVars>
      </dgm:prSet>
      <dgm:spPr/>
    </dgm:pt>
    <dgm:pt modelId="{0BB9F2C5-79B8-4FBF-A525-EC82AA5DCAB9}" type="pres">
      <dgm:prSet presAssocID="{3C884331-8FD3-4F69-BE9A-92001F5B5A18}" presName="quad2" presStyleLbl="node1" presStyleIdx="1" presStyleCnt="4" custScaleX="151442" custScaleY="103846" custLinFactNeighborX="29953" custLinFactNeighborY="1923">
        <dgm:presLayoutVars>
          <dgm:chMax val="0"/>
          <dgm:chPref val="0"/>
          <dgm:bulletEnabled val="1"/>
        </dgm:presLayoutVars>
      </dgm:prSet>
      <dgm:spPr/>
    </dgm:pt>
    <dgm:pt modelId="{14E91286-F6BE-4B00-9411-BC561BF4A6AE}" type="pres">
      <dgm:prSet presAssocID="{3C884331-8FD3-4F69-BE9A-92001F5B5A18}" presName="quad3" presStyleLbl="node1" presStyleIdx="2" presStyleCnt="4" custScaleX="151442" custScaleY="103846" custLinFactNeighborX="-21875" custLinFactNeighborY="5282">
        <dgm:presLayoutVars>
          <dgm:chMax val="0"/>
          <dgm:chPref val="0"/>
          <dgm:bulletEnabled val="1"/>
        </dgm:presLayoutVars>
      </dgm:prSet>
      <dgm:spPr/>
    </dgm:pt>
    <dgm:pt modelId="{08C2D33F-BD88-4A07-AE36-CB5DB1E887B7}" type="pres">
      <dgm:prSet presAssocID="{3C884331-8FD3-4F69-BE9A-92001F5B5A18}" presName="quad4" presStyleLbl="node1" presStyleIdx="3" presStyleCnt="4" custScaleX="151442" custScaleY="103846" custLinFactNeighborX="29086" custLinFactNeighborY="6774">
        <dgm:presLayoutVars>
          <dgm:chMax val="0"/>
          <dgm:chPref val="0"/>
          <dgm:bulletEnabled val="1"/>
        </dgm:presLayoutVars>
      </dgm:prSet>
      <dgm:spPr/>
    </dgm:pt>
  </dgm:ptLst>
  <dgm:cxnLst>
    <dgm:cxn modelId="{60845600-1053-4DC5-B632-EFF207E61F04}" type="presOf" srcId="{DE1EF2BC-B7FC-486A-B8BA-8512F23A9DDB}" destId="{94190906-2478-4DFB-879B-51D462453E83}" srcOrd="0" destOrd="0" presId="urn:microsoft.com/office/officeart/2005/8/layout/matrix3"/>
    <dgm:cxn modelId="{BF7C3609-BF45-403A-96BF-1CC736915025}" srcId="{3C884331-8FD3-4F69-BE9A-92001F5B5A18}" destId="{7AB423B3-0BEC-4B22-9031-F98A0B0152AF}" srcOrd="2" destOrd="0" parTransId="{647818A6-1626-4B45-B0C7-71753370BEA7}" sibTransId="{8C8F1618-A69F-4122-9A12-3B73A2591090}"/>
    <dgm:cxn modelId="{1AE34F13-B924-4969-9C48-BB94E8E1C5DE}" type="presOf" srcId="{7AB423B3-0BEC-4B22-9031-F98A0B0152AF}" destId="{14E91286-F6BE-4B00-9411-BC561BF4A6AE}" srcOrd="0" destOrd="0" presId="urn:microsoft.com/office/officeart/2005/8/layout/matrix3"/>
    <dgm:cxn modelId="{09C7F316-48C2-472C-A3AF-4AD0EA806D91}" srcId="{3C884331-8FD3-4F69-BE9A-92001F5B5A18}" destId="{F8C8A11F-9FDC-4F93-93F0-67BC8E305113}" srcOrd="6" destOrd="0" parTransId="{76D7F7C4-BA9A-4EBA-B5E6-02E8F8621A6A}" sibTransId="{E75116C5-D84B-4030-B105-05A28707BB79}"/>
    <dgm:cxn modelId="{0DEC9B2B-7B69-4ACB-B307-D22CCB2340F6}" srcId="{3C884331-8FD3-4F69-BE9A-92001F5B5A18}" destId="{C3069413-F1BB-4D5E-9A71-410692CC77C9}" srcOrd="4" destOrd="0" parTransId="{8F9C6080-0EA1-48DB-A739-7EBDC48BF9D6}" sibTransId="{35147B1F-131D-4734-924E-E2E5627D9500}"/>
    <dgm:cxn modelId="{2C217D3F-7D7B-47F5-BA33-EB43F233FDB8}" srcId="{3C884331-8FD3-4F69-BE9A-92001F5B5A18}" destId="{D549826C-8C34-476B-A92A-559EA11EA9F9}" srcOrd="3" destOrd="0" parTransId="{8D727E70-DE8E-4C31-85A2-623140A1709F}" sibTransId="{9719F69E-CDDA-45F0-9F51-4C26C87920DF}"/>
    <dgm:cxn modelId="{66A1238A-CD11-432F-BCEE-9B851ED916DB}" type="presOf" srcId="{3C884331-8FD3-4F69-BE9A-92001F5B5A18}" destId="{38C4823E-27B9-4D4F-B432-028039A69C18}" srcOrd="0" destOrd="0" presId="urn:microsoft.com/office/officeart/2005/8/layout/matrix3"/>
    <dgm:cxn modelId="{FA88BD90-D9AA-41CB-BB67-F2DD52D76D0D}" srcId="{3C884331-8FD3-4F69-BE9A-92001F5B5A18}" destId="{1378F966-1E45-4C3C-9BBA-1AC8B37A02B9}" srcOrd="5" destOrd="0" parTransId="{B10E99F8-000B-4A33-8E4D-353F95259E4B}" sibTransId="{8553856D-8DA8-432E-B432-559E1A9A97E8}"/>
    <dgm:cxn modelId="{7939AE9A-25D1-4C27-9BAF-53B298E8BA33}" srcId="{3C884331-8FD3-4F69-BE9A-92001F5B5A18}" destId="{BEAC509B-54B8-4C43-ACFC-ED24A921223B}" srcOrd="1" destOrd="0" parTransId="{75B05102-DDAB-4786-8272-0F10B5B7FB15}" sibTransId="{A0F69995-9D1E-4CD1-A8BA-92E02CA28D27}"/>
    <dgm:cxn modelId="{7168DA9F-2FCC-47AA-BC8F-F402D9F81CD4}" type="presOf" srcId="{D549826C-8C34-476B-A92A-559EA11EA9F9}" destId="{08C2D33F-BD88-4A07-AE36-CB5DB1E887B7}" srcOrd="0" destOrd="0" presId="urn:microsoft.com/office/officeart/2005/8/layout/matrix3"/>
    <dgm:cxn modelId="{A5240AC6-B84B-4CD1-9ABC-4E36798CCA3F}" type="presOf" srcId="{BEAC509B-54B8-4C43-ACFC-ED24A921223B}" destId="{0BB9F2C5-79B8-4FBF-A525-EC82AA5DCAB9}" srcOrd="0" destOrd="0" presId="urn:microsoft.com/office/officeart/2005/8/layout/matrix3"/>
    <dgm:cxn modelId="{60AFECDC-8552-4184-986B-4F32CCF44C24}" srcId="{3C884331-8FD3-4F69-BE9A-92001F5B5A18}" destId="{DE1EF2BC-B7FC-486A-B8BA-8512F23A9DDB}" srcOrd="0" destOrd="0" parTransId="{EDBEAA8E-E88B-43E5-9328-309932F900FA}" sibTransId="{E9D0BC0F-B2BF-4ACF-B1D4-6167ECDFABB7}"/>
    <dgm:cxn modelId="{F2041814-BAFD-45B9-B9E9-DEE319F0F77A}" type="presParOf" srcId="{38C4823E-27B9-4D4F-B432-028039A69C18}" destId="{8294550E-40A4-4ACF-B2C5-5831A61251A7}" srcOrd="0" destOrd="0" presId="urn:microsoft.com/office/officeart/2005/8/layout/matrix3"/>
    <dgm:cxn modelId="{D5212EE2-195B-4EAF-B999-8B3F2D53FD04}" type="presParOf" srcId="{38C4823E-27B9-4D4F-B432-028039A69C18}" destId="{94190906-2478-4DFB-879B-51D462453E83}" srcOrd="1" destOrd="0" presId="urn:microsoft.com/office/officeart/2005/8/layout/matrix3"/>
    <dgm:cxn modelId="{AC865634-C36E-4735-B1B7-397E2C6A2433}" type="presParOf" srcId="{38C4823E-27B9-4D4F-B432-028039A69C18}" destId="{0BB9F2C5-79B8-4FBF-A525-EC82AA5DCAB9}" srcOrd="2" destOrd="0" presId="urn:microsoft.com/office/officeart/2005/8/layout/matrix3"/>
    <dgm:cxn modelId="{BAD1C18D-AB78-44A0-A0BA-15002734F485}" type="presParOf" srcId="{38C4823E-27B9-4D4F-B432-028039A69C18}" destId="{14E91286-F6BE-4B00-9411-BC561BF4A6AE}" srcOrd="3" destOrd="0" presId="urn:microsoft.com/office/officeart/2005/8/layout/matrix3"/>
    <dgm:cxn modelId="{2891BD2F-D79D-44C0-94F8-9938DCEAED89}" type="presParOf" srcId="{38C4823E-27B9-4D4F-B432-028039A69C18}" destId="{08C2D33F-BD88-4A07-AE36-CB5DB1E887B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F5FC2-3296-4EEC-8090-1C570DFC8E85}"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n-US"/>
        </a:p>
      </dgm:t>
    </dgm:pt>
    <dgm:pt modelId="{A9B9D429-FCB2-44CC-B06D-465633E3402F}">
      <dgm:prSet phldrT="[Text]" custT="1"/>
      <dgm:spPr>
        <a:xfrm>
          <a:off x="1664033" y="2711"/>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Enrollment visit and Randomization</a:t>
          </a:r>
        </a:p>
      </dgm:t>
    </dgm:pt>
    <dgm:pt modelId="{0CE3085A-A502-42B2-ADEF-9B8667EF65E9}" type="parTrans" cxnId="{61E31512-0910-4E94-906B-E1A843BBD780}">
      <dgm:prSet/>
      <dgm:spPr/>
      <dgm:t>
        <a:bodyPr/>
        <a:lstStyle/>
        <a:p>
          <a:endParaRPr lang="en-US" sz="1600" b="1">
            <a:latin typeface="+mj-lt"/>
          </a:endParaRPr>
        </a:p>
      </dgm:t>
    </dgm:pt>
    <dgm:pt modelId="{E2BF326C-371F-4606-B034-4D6B1480BBB2}" type="sibTrans" cxnId="{61E31512-0910-4E94-906B-E1A843BBD780}">
      <dgm:prSet/>
      <dgm:spPr/>
      <dgm:t>
        <a:bodyPr/>
        <a:lstStyle/>
        <a:p>
          <a:endParaRPr lang="en-US" sz="1600" b="1">
            <a:latin typeface="+mj-lt"/>
          </a:endParaRPr>
        </a:p>
      </dgm:t>
    </dgm:pt>
    <dgm:pt modelId="{BFC04114-558E-43CD-86EC-664EC2D99245}">
      <dgm:prSet phldrT="[Text]" custT="1"/>
      <dgm:spPr>
        <a:xfrm>
          <a:off x="3223579" y="1705220"/>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Deferred Surgery Group</a:t>
          </a:r>
        </a:p>
      </dgm:t>
    </dgm:pt>
    <dgm:pt modelId="{D3D5F246-0B9B-46AF-8262-EE5C7A49D4CB}" type="parTrans" cxnId="{266D7B55-15A9-406D-B7EB-A1FDA88E2FA9}">
      <dgm:prSet/>
      <dgm:spPr>
        <a:xfrm>
          <a:off x="2862983" y="1201661"/>
          <a:ext cx="1559546" cy="503559"/>
        </a:xfrm>
        <a:custGeom>
          <a:avLst/>
          <a:gdLst/>
          <a:ahLst/>
          <a:cxnLst/>
          <a:rect l="0" t="0" r="0" b="0"/>
          <a:pathLst>
            <a:path>
              <a:moveTo>
                <a:pt x="0" y="0"/>
              </a:moveTo>
              <a:lnTo>
                <a:pt x="0" y="251779"/>
              </a:lnTo>
              <a:lnTo>
                <a:pt x="1559546" y="251779"/>
              </a:lnTo>
              <a:lnTo>
                <a:pt x="1559546"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102F25CB-EF2A-4B74-9DE6-AFC94F8A6DDE}" type="sibTrans" cxnId="{266D7B55-15A9-406D-B7EB-A1FDA88E2FA9}">
      <dgm:prSet/>
      <dgm:spPr/>
      <dgm:t>
        <a:bodyPr/>
        <a:lstStyle/>
        <a:p>
          <a:endParaRPr lang="en-US" sz="1600" b="1">
            <a:latin typeface="+mj-lt"/>
          </a:endParaRPr>
        </a:p>
      </dgm:t>
    </dgm:pt>
    <dgm:pt modelId="{92B8E87A-E0D2-48C4-B5F9-4EC1D8BEA15D}">
      <dgm:prSet phldrT="[Text]" custT="1"/>
      <dgm:spPr>
        <a:xfrm>
          <a:off x="104486" y="1705220"/>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Immediate Surgery Group</a:t>
          </a:r>
        </a:p>
      </dgm:t>
    </dgm:pt>
    <dgm:pt modelId="{872D1678-EF36-4A20-ADA2-77E15FC94517}" type="parTrans" cxnId="{26692CD6-5C52-4CEE-9097-00616948D4E2}">
      <dgm:prSet/>
      <dgm:spPr>
        <a:xfrm>
          <a:off x="1303436" y="1201661"/>
          <a:ext cx="1559546" cy="503559"/>
        </a:xfrm>
        <a:custGeom>
          <a:avLst/>
          <a:gdLst/>
          <a:ahLst/>
          <a:cxnLst/>
          <a:rect l="0" t="0" r="0" b="0"/>
          <a:pathLst>
            <a:path>
              <a:moveTo>
                <a:pt x="1559546" y="0"/>
              </a:moveTo>
              <a:lnTo>
                <a:pt x="1559546" y="251779"/>
              </a:lnTo>
              <a:lnTo>
                <a:pt x="0" y="251779"/>
              </a:lnTo>
              <a:lnTo>
                <a:pt x="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B36A54F9-F371-487E-96C6-DF4CEB3A2A3D}" type="sibTrans" cxnId="{26692CD6-5C52-4CEE-9097-00616948D4E2}">
      <dgm:prSet/>
      <dgm:spPr/>
      <dgm:t>
        <a:bodyPr/>
        <a:lstStyle/>
        <a:p>
          <a:endParaRPr lang="en-US" sz="1600" b="1">
            <a:latin typeface="+mj-lt"/>
          </a:endParaRPr>
        </a:p>
      </dgm:t>
    </dgm:pt>
    <dgm:pt modelId="{646B5659-B24D-429C-B493-9266ED723C36}">
      <dgm:prSet custT="1"/>
      <dgm:spPr>
        <a:xfrm>
          <a:off x="104486" y="3407729"/>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Vitrectomy (within 1 month of randomization)</a:t>
          </a:r>
        </a:p>
      </dgm:t>
    </dgm:pt>
    <dgm:pt modelId="{713D135D-ACE1-4B33-A636-C0A9DB227BC7}" type="parTrans" cxnId="{A7001383-40B8-4EF9-8318-C440C00E6C69}">
      <dgm:prSet/>
      <dgm:spPr>
        <a:xfrm>
          <a:off x="1257716" y="2904170"/>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38A5CE1C-7455-4FCF-A0F2-5E2C5FB3FA8F}" type="sibTrans" cxnId="{A7001383-40B8-4EF9-8318-C440C00E6C69}">
      <dgm:prSet/>
      <dgm:spPr/>
      <dgm:t>
        <a:bodyPr/>
        <a:lstStyle/>
        <a:p>
          <a:endParaRPr lang="en-US" sz="1600" b="1">
            <a:latin typeface="+mj-lt"/>
          </a:endParaRPr>
        </a:p>
      </dgm:t>
    </dgm:pt>
    <dgm:pt modelId="{7A7F21E7-46D9-4346-9D61-313EEFC586BE}">
      <dgm:prSet custT="1"/>
      <dgm:spPr>
        <a:xfrm>
          <a:off x="104486" y="5110238"/>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1-month post-vitrectomy and 3, 6, 12, 18, 24, 30 (phone call) and 36 months post-randomization</a:t>
          </a:r>
        </a:p>
      </dgm:t>
    </dgm:pt>
    <dgm:pt modelId="{705E6F62-58B4-432C-883B-3FB7042FDA61}" type="parTrans" cxnId="{E5F85798-1C5E-40B2-BB98-24FA04F1673D}">
      <dgm:prSet/>
      <dgm:spPr>
        <a:xfrm>
          <a:off x="1257716" y="4606679"/>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7916D720-C272-4A68-A705-594A154A3113}" type="sibTrans" cxnId="{E5F85798-1C5E-40B2-BB98-24FA04F1673D}">
      <dgm:prSet/>
      <dgm:spPr/>
      <dgm:t>
        <a:bodyPr/>
        <a:lstStyle/>
        <a:p>
          <a:endParaRPr lang="en-US" sz="1600" b="1">
            <a:latin typeface="+mj-lt"/>
          </a:endParaRPr>
        </a:p>
      </dgm:t>
    </dgm:pt>
    <dgm:pt modelId="{722CE02E-2DCD-4461-93E9-0DBF2829885D}">
      <dgm:prSet custT="1"/>
      <dgm:spPr>
        <a:xfrm>
          <a:off x="3005946" y="3407729"/>
          <a:ext cx="2833166" cy="1333879"/>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3, 6, 12, 18, 24, 30 (phone call), and 36 months post-randomization.</a:t>
          </a:r>
        </a:p>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Vitrectomy may be performed during follow-up if protocol criteria is met. Eyes receiving vitrectomy during study will complete a 1-month post-vitrectomy visit </a:t>
          </a:r>
        </a:p>
      </dgm:t>
    </dgm:pt>
    <dgm:pt modelId="{14C79EDB-1644-49E2-A61D-437651975493}" type="parTrans" cxnId="{4EA9170A-D41D-44D0-A043-927B8D441495}">
      <dgm:prSet/>
      <dgm:spPr>
        <a:xfrm>
          <a:off x="4376809" y="2904170"/>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BA632639-6EFF-4390-9AA5-A193E1DF8966}" type="sibTrans" cxnId="{4EA9170A-D41D-44D0-A043-927B8D441495}">
      <dgm:prSet/>
      <dgm:spPr/>
      <dgm:t>
        <a:bodyPr/>
        <a:lstStyle/>
        <a:p>
          <a:endParaRPr lang="en-US" sz="1600" b="1">
            <a:latin typeface="+mj-lt"/>
          </a:endParaRPr>
        </a:p>
      </dgm:t>
    </dgm:pt>
    <dgm:pt modelId="{407A1490-820E-4F14-A998-F00FE2049F07}" type="pres">
      <dgm:prSet presAssocID="{A65F5FC2-3296-4EEC-8090-1C570DFC8E85}" presName="hierChild1" presStyleCnt="0">
        <dgm:presLayoutVars>
          <dgm:orgChart val="1"/>
          <dgm:chPref val="1"/>
          <dgm:dir val="rev"/>
          <dgm:animOne val="branch"/>
          <dgm:animLvl val="lvl"/>
          <dgm:resizeHandles/>
        </dgm:presLayoutVars>
      </dgm:prSet>
      <dgm:spPr/>
    </dgm:pt>
    <dgm:pt modelId="{2146C419-1669-438B-9D5E-9CFF228ED9E7}" type="pres">
      <dgm:prSet presAssocID="{A9B9D429-FCB2-44CC-B06D-465633E3402F}" presName="hierRoot1" presStyleCnt="0">
        <dgm:presLayoutVars>
          <dgm:hierBranch val="init"/>
        </dgm:presLayoutVars>
      </dgm:prSet>
      <dgm:spPr/>
    </dgm:pt>
    <dgm:pt modelId="{8739DF6D-9537-4F2F-98EB-F3A374A0D873}" type="pres">
      <dgm:prSet presAssocID="{A9B9D429-FCB2-44CC-B06D-465633E3402F}" presName="rootComposite1" presStyleCnt="0"/>
      <dgm:spPr/>
    </dgm:pt>
    <dgm:pt modelId="{AA60E403-BC86-471D-A900-575CFD72D181}" type="pres">
      <dgm:prSet presAssocID="{A9B9D429-FCB2-44CC-B06D-465633E3402F}" presName="rootText1" presStyleLbl="node0" presStyleIdx="0" presStyleCnt="1" custScaleX="139697">
        <dgm:presLayoutVars>
          <dgm:chPref val="3"/>
        </dgm:presLayoutVars>
      </dgm:prSet>
      <dgm:spPr/>
    </dgm:pt>
    <dgm:pt modelId="{71AE6157-4245-4C66-8428-75DDC0051910}" type="pres">
      <dgm:prSet presAssocID="{A9B9D429-FCB2-44CC-B06D-465633E3402F}" presName="rootConnector1" presStyleLbl="node1" presStyleIdx="0" presStyleCnt="0"/>
      <dgm:spPr/>
    </dgm:pt>
    <dgm:pt modelId="{50B83B99-DB7D-4425-983B-6816B0A885A3}" type="pres">
      <dgm:prSet presAssocID="{A9B9D429-FCB2-44CC-B06D-465633E3402F}" presName="hierChild2" presStyleCnt="0"/>
      <dgm:spPr/>
    </dgm:pt>
    <dgm:pt modelId="{E07A7B94-93CA-489F-BE79-5A0145527027}" type="pres">
      <dgm:prSet presAssocID="{D3D5F246-0B9B-46AF-8262-EE5C7A49D4CB}" presName="Name37" presStyleLbl="parChTrans1D2" presStyleIdx="0" presStyleCnt="2"/>
      <dgm:spPr/>
    </dgm:pt>
    <dgm:pt modelId="{DAA95396-E218-4332-9AA8-BC55E3A34405}" type="pres">
      <dgm:prSet presAssocID="{BFC04114-558E-43CD-86EC-664EC2D99245}" presName="hierRoot2" presStyleCnt="0">
        <dgm:presLayoutVars>
          <dgm:hierBranch/>
        </dgm:presLayoutVars>
      </dgm:prSet>
      <dgm:spPr/>
    </dgm:pt>
    <dgm:pt modelId="{D090F402-AE16-4647-9841-F8FCE00A83AB}" type="pres">
      <dgm:prSet presAssocID="{BFC04114-558E-43CD-86EC-664EC2D99245}" presName="rootComposite" presStyleCnt="0"/>
      <dgm:spPr/>
    </dgm:pt>
    <dgm:pt modelId="{EB307E25-D68B-4738-B8A6-D0C9218C309B}" type="pres">
      <dgm:prSet presAssocID="{BFC04114-558E-43CD-86EC-664EC2D99245}" presName="rootText" presStyleLbl="node2" presStyleIdx="0" presStyleCnt="2" custScaleX="212132">
        <dgm:presLayoutVars>
          <dgm:chPref val="3"/>
        </dgm:presLayoutVars>
      </dgm:prSet>
      <dgm:spPr/>
    </dgm:pt>
    <dgm:pt modelId="{CF4CFC26-61EE-4FB8-A253-FF9EBC21C736}" type="pres">
      <dgm:prSet presAssocID="{BFC04114-558E-43CD-86EC-664EC2D99245}" presName="rootConnector" presStyleLbl="node2" presStyleIdx="0" presStyleCnt="2"/>
      <dgm:spPr/>
    </dgm:pt>
    <dgm:pt modelId="{56C93AA7-A530-4EB2-BC7E-72B3AF4D6568}" type="pres">
      <dgm:prSet presAssocID="{BFC04114-558E-43CD-86EC-664EC2D99245}" presName="hierChild4" presStyleCnt="0"/>
      <dgm:spPr/>
    </dgm:pt>
    <dgm:pt modelId="{2FECC39B-3A3C-499F-B22A-7AB80843107E}" type="pres">
      <dgm:prSet presAssocID="{14C79EDB-1644-49E2-A61D-437651975493}" presName="Name35" presStyleLbl="parChTrans1D3" presStyleIdx="0" presStyleCnt="2"/>
      <dgm:spPr/>
    </dgm:pt>
    <dgm:pt modelId="{D83D81D1-EFBE-49B7-A8C6-D7E0FA43E338}" type="pres">
      <dgm:prSet presAssocID="{722CE02E-2DCD-4461-93E9-0DBF2829885D}" presName="hierRoot2" presStyleCnt="0">
        <dgm:presLayoutVars>
          <dgm:hierBranch val="l"/>
        </dgm:presLayoutVars>
      </dgm:prSet>
      <dgm:spPr/>
    </dgm:pt>
    <dgm:pt modelId="{B15C8AE7-3200-4665-B248-E8D18FBD5B8C}" type="pres">
      <dgm:prSet presAssocID="{722CE02E-2DCD-4461-93E9-0DBF2829885D}" presName="rootComposite" presStyleCnt="0"/>
      <dgm:spPr/>
    </dgm:pt>
    <dgm:pt modelId="{E6CA4B26-51E3-436C-A8DC-A13BB450DCDC}" type="pres">
      <dgm:prSet presAssocID="{722CE02E-2DCD-4461-93E9-0DBF2829885D}" presName="rootText" presStyleLbl="node3" presStyleIdx="0" presStyleCnt="2" custScaleX="212132" custScaleY="327437" custLinFactNeighborX="3171" custLinFactNeighborY="5104">
        <dgm:presLayoutVars>
          <dgm:chPref val="3"/>
        </dgm:presLayoutVars>
      </dgm:prSet>
      <dgm:spPr/>
    </dgm:pt>
    <dgm:pt modelId="{4CEF94BA-A666-4A27-B2FD-A46A686FBA6B}" type="pres">
      <dgm:prSet presAssocID="{722CE02E-2DCD-4461-93E9-0DBF2829885D}" presName="rootConnector" presStyleLbl="node3" presStyleIdx="0" presStyleCnt="2"/>
      <dgm:spPr/>
    </dgm:pt>
    <dgm:pt modelId="{AACC256F-1750-47B7-A4A4-BF771BA6896E}" type="pres">
      <dgm:prSet presAssocID="{722CE02E-2DCD-4461-93E9-0DBF2829885D}" presName="hierChild4" presStyleCnt="0"/>
      <dgm:spPr/>
    </dgm:pt>
    <dgm:pt modelId="{FF602190-B24C-4853-9B31-9E6A3076BC7E}" type="pres">
      <dgm:prSet presAssocID="{722CE02E-2DCD-4461-93E9-0DBF2829885D}" presName="hierChild5" presStyleCnt="0"/>
      <dgm:spPr/>
    </dgm:pt>
    <dgm:pt modelId="{D438F387-C18D-454B-A867-E6A4D255FD26}" type="pres">
      <dgm:prSet presAssocID="{BFC04114-558E-43CD-86EC-664EC2D99245}" presName="hierChild5" presStyleCnt="0"/>
      <dgm:spPr/>
    </dgm:pt>
    <dgm:pt modelId="{D64C6BB3-0F2F-403D-8CD7-A4F06FB50D23}" type="pres">
      <dgm:prSet presAssocID="{872D1678-EF36-4A20-ADA2-77E15FC94517}" presName="Name37" presStyleLbl="parChTrans1D2" presStyleIdx="1" presStyleCnt="2"/>
      <dgm:spPr/>
    </dgm:pt>
    <dgm:pt modelId="{487E41A9-3171-45CC-A8BD-C1CA2B775BA3}" type="pres">
      <dgm:prSet presAssocID="{92B8E87A-E0D2-48C4-B5F9-4EC1D8BEA15D}" presName="hierRoot2" presStyleCnt="0">
        <dgm:presLayoutVars>
          <dgm:hierBranch/>
        </dgm:presLayoutVars>
      </dgm:prSet>
      <dgm:spPr/>
    </dgm:pt>
    <dgm:pt modelId="{2EB3D0E1-4320-4FF0-B90B-EB38EF93F38C}" type="pres">
      <dgm:prSet presAssocID="{92B8E87A-E0D2-48C4-B5F9-4EC1D8BEA15D}" presName="rootComposite" presStyleCnt="0"/>
      <dgm:spPr/>
    </dgm:pt>
    <dgm:pt modelId="{E6F55009-CC40-4553-BB1A-1972C4B947FE}" type="pres">
      <dgm:prSet presAssocID="{92B8E87A-E0D2-48C4-B5F9-4EC1D8BEA15D}" presName="rootText" presStyleLbl="node2" presStyleIdx="1" presStyleCnt="2" custScaleX="212132">
        <dgm:presLayoutVars>
          <dgm:chPref val="3"/>
        </dgm:presLayoutVars>
      </dgm:prSet>
      <dgm:spPr/>
    </dgm:pt>
    <dgm:pt modelId="{E91D031A-21BD-48F5-9D43-99F08DCFF0B5}" type="pres">
      <dgm:prSet presAssocID="{92B8E87A-E0D2-48C4-B5F9-4EC1D8BEA15D}" presName="rootConnector" presStyleLbl="node2" presStyleIdx="1" presStyleCnt="2"/>
      <dgm:spPr/>
    </dgm:pt>
    <dgm:pt modelId="{89E597C2-6A0C-4090-ADBC-A35DCAE8620D}" type="pres">
      <dgm:prSet presAssocID="{92B8E87A-E0D2-48C4-B5F9-4EC1D8BEA15D}" presName="hierChild4" presStyleCnt="0"/>
      <dgm:spPr/>
    </dgm:pt>
    <dgm:pt modelId="{F22D3299-7FE2-45B6-A60A-CE10D525E452}" type="pres">
      <dgm:prSet presAssocID="{713D135D-ACE1-4B33-A636-C0A9DB227BC7}" presName="Name35" presStyleLbl="parChTrans1D3" presStyleIdx="1" presStyleCnt="2"/>
      <dgm:spPr/>
    </dgm:pt>
    <dgm:pt modelId="{6902152C-F8B9-41E3-9BFF-CECF8FD99646}" type="pres">
      <dgm:prSet presAssocID="{646B5659-B24D-429C-B493-9266ED723C36}" presName="hierRoot2" presStyleCnt="0">
        <dgm:presLayoutVars>
          <dgm:hierBranch/>
        </dgm:presLayoutVars>
      </dgm:prSet>
      <dgm:spPr/>
    </dgm:pt>
    <dgm:pt modelId="{B9C1072E-9FD3-4F9F-B44C-FB4CD5BC3357}" type="pres">
      <dgm:prSet presAssocID="{646B5659-B24D-429C-B493-9266ED723C36}" presName="rootComposite" presStyleCnt="0"/>
      <dgm:spPr/>
    </dgm:pt>
    <dgm:pt modelId="{C0A0680B-ED1C-44CF-BCB9-DB7F87D09D73}" type="pres">
      <dgm:prSet presAssocID="{646B5659-B24D-429C-B493-9266ED723C36}" presName="rootText" presStyleLbl="node3" presStyleIdx="1" presStyleCnt="2" custScaleX="212132" custLinFactNeighborX="3171" custLinFactNeighborY="5104">
        <dgm:presLayoutVars>
          <dgm:chPref val="3"/>
        </dgm:presLayoutVars>
      </dgm:prSet>
      <dgm:spPr/>
    </dgm:pt>
    <dgm:pt modelId="{11F3C571-262C-4223-B5C9-D05AADEEDBCD}" type="pres">
      <dgm:prSet presAssocID="{646B5659-B24D-429C-B493-9266ED723C36}" presName="rootConnector" presStyleLbl="node3" presStyleIdx="1" presStyleCnt="2"/>
      <dgm:spPr/>
    </dgm:pt>
    <dgm:pt modelId="{EC0F4F9C-0D69-4DB1-83A9-190F62EA80FB}" type="pres">
      <dgm:prSet presAssocID="{646B5659-B24D-429C-B493-9266ED723C36}" presName="hierChild4" presStyleCnt="0"/>
      <dgm:spPr/>
    </dgm:pt>
    <dgm:pt modelId="{C941B004-065B-4EA6-80B6-BD8E43B6E447}" type="pres">
      <dgm:prSet presAssocID="{705E6F62-58B4-432C-883B-3FB7042FDA61}" presName="Name35" presStyleLbl="parChTrans1D4" presStyleIdx="0" presStyleCnt="1"/>
      <dgm:spPr/>
    </dgm:pt>
    <dgm:pt modelId="{9B109BAB-38C4-4D8B-AA0F-C4D171D026AD}" type="pres">
      <dgm:prSet presAssocID="{7A7F21E7-46D9-4346-9D61-313EEFC586BE}" presName="hierRoot2" presStyleCnt="0">
        <dgm:presLayoutVars>
          <dgm:hierBranch/>
        </dgm:presLayoutVars>
      </dgm:prSet>
      <dgm:spPr/>
    </dgm:pt>
    <dgm:pt modelId="{9EDF3AF2-7B9C-492E-95A2-D6A8EE5349BA}" type="pres">
      <dgm:prSet presAssocID="{7A7F21E7-46D9-4346-9D61-313EEFC586BE}" presName="rootComposite" presStyleCnt="0"/>
      <dgm:spPr/>
    </dgm:pt>
    <dgm:pt modelId="{E1CD904E-D64E-4046-9BE1-A231BFFD7E8C}" type="pres">
      <dgm:prSet presAssocID="{7A7F21E7-46D9-4346-9D61-313EEFC586BE}" presName="rootText" presStyleLbl="node4" presStyleIdx="0" presStyleCnt="1" custScaleX="212132" custScaleY="164256">
        <dgm:presLayoutVars>
          <dgm:chPref val="3"/>
        </dgm:presLayoutVars>
      </dgm:prSet>
      <dgm:spPr/>
    </dgm:pt>
    <dgm:pt modelId="{678B461E-B46D-4F6D-B14D-9423C67F9E17}" type="pres">
      <dgm:prSet presAssocID="{7A7F21E7-46D9-4346-9D61-313EEFC586BE}" presName="rootConnector" presStyleLbl="node4" presStyleIdx="0" presStyleCnt="1"/>
      <dgm:spPr/>
    </dgm:pt>
    <dgm:pt modelId="{D2D719FD-3DAB-408B-90A2-1DF63C6B53B3}" type="pres">
      <dgm:prSet presAssocID="{7A7F21E7-46D9-4346-9D61-313EEFC586BE}" presName="hierChild4" presStyleCnt="0"/>
      <dgm:spPr/>
    </dgm:pt>
    <dgm:pt modelId="{F737FDF1-0899-469A-93AD-028DCB0892CE}" type="pres">
      <dgm:prSet presAssocID="{7A7F21E7-46D9-4346-9D61-313EEFC586BE}" presName="hierChild5" presStyleCnt="0"/>
      <dgm:spPr/>
    </dgm:pt>
    <dgm:pt modelId="{C5C3A9E6-ED53-43A4-B322-D149D76B39A2}" type="pres">
      <dgm:prSet presAssocID="{646B5659-B24D-429C-B493-9266ED723C36}" presName="hierChild5" presStyleCnt="0"/>
      <dgm:spPr/>
    </dgm:pt>
    <dgm:pt modelId="{89296EDB-51CE-4D08-8512-75EFE9900D06}" type="pres">
      <dgm:prSet presAssocID="{92B8E87A-E0D2-48C4-B5F9-4EC1D8BEA15D}" presName="hierChild5" presStyleCnt="0"/>
      <dgm:spPr/>
    </dgm:pt>
    <dgm:pt modelId="{3B6010D6-20CB-4DCF-99B2-D26B28601DE5}" type="pres">
      <dgm:prSet presAssocID="{A9B9D429-FCB2-44CC-B06D-465633E3402F}" presName="hierChild3" presStyleCnt="0"/>
      <dgm:spPr/>
    </dgm:pt>
  </dgm:ptLst>
  <dgm:cxnLst>
    <dgm:cxn modelId="{4EA9170A-D41D-44D0-A043-927B8D441495}" srcId="{BFC04114-558E-43CD-86EC-664EC2D99245}" destId="{722CE02E-2DCD-4461-93E9-0DBF2829885D}" srcOrd="0" destOrd="0" parTransId="{14C79EDB-1644-49E2-A61D-437651975493}" sibTransId="{BA632639-6EFF-4390-9AA5-A193E1DF8966}"/>
    <dgm:cxn modelId="{CA92A710-C915-4E8C-B93F-F8879293E0C6}" type="presOf" srcId="{646B5659-B24D-429C-B493-9266ED723C36}" destId="{C0A0680B-ED1C-44CF-BCB9-DB7F87D09D73}" srcOrd="0" destOrd="0" presId="urn:microsoft.com/office/officeart/2005/8/layout/orgChart1"/>
    <dgm:cxn modelId="{61E31512-0910-4E94-906B-E1A843BBD780}" srcId="{A65F5FC2-3296-4EEC-8090-1C570DFC8E85}" destId="{A9B9D429-FCB2-44CC-B06D-465633E3402F}" srcOrd="0" destOrd="0" parTransId="{0CE3085A-A502-42B2-ADEF-9B8667EF65E9}" sibTransId="{E2BF326C-371F-4606-B034-4D6B1480BBB2}"/>
    <dgm:cxn modelId="{4DDC851F-DD5C-49B3-BA2B-9EC4A1A0F92A}" type="presOf" srcId="{92B8E87A-E0D2-48C4-B5F9-4EC1D8BEA15D}" destId="{E6F55009-CC40-4553-BB1A-1972C4B947FE}" srcOrd="0" destOrd="0" presId="urn:microsoft.com/office/officeart/2005/8/layout/orgChart1"/>
    <dgm:cxn modelId="{AC5BDA21-8DDA-4530-9F84-E7EFEC98D768}" type="presOf" srcId="{713D135D-ACE1-4B33-A636-C0A9DB227BC7}" destId="{F22D3299-7FE2-45B6-A60A-CE10D525E452}" srcOrd="0" destOrd="0" presId="urn:microsoft.com/office/officeart/2005/8/layout/orgChart1"/>
    <dgm:cxn modelId="{47E80A30-AA8E-45F9-A710-EAEF9D290EB5}" type="presOf" srcId="{646B5659-B24D-429C-B493-9266ED723C36}" destId="{11F3C571-262C-4223-B5C9-D05AADEEDBCD}" srcOrd="1" destOrd="0" presId="urn:microsoft.com/office/officeart/2005/8/layout/orgChart1"/>
    <dgm:cxn modelId="{5F1C8E40-D313-403C-A5CA-29489F2D62E6}" type="presOf" srcId="{A65F5FC2-3296-4EEC-8090-1C570DFC8E85}" destId="{407A1490-820E-4F14-A998-F00FE2049F07}" srcOrd="0" destOrd="0" presId="urn:microsoft.com/office/officeart/2005/8/layout/orgChart1"/>
    <dgm:cxn modelId="{1FCC395B-F6BA-409F-9639-9CC0243CF7D7}" type="presOf" srcId="{872D1678-EF36-4A20-ADA2-77E15FC94517}" destId="{D64C6BB3-0F2F-403D-8CD7-A4F06FB50D23}" srcOrd="0" destOrd="0" presId="urn:microsoft.com/office/officeart/2005/8/layout/orgChart1"/>
    <dgm:cxn modelId="{9E0F4C6F-B6E5-4E17-92EC-99F0FFBCFBA7}" type="presOf" srcId="{D3D5F246-0B9B-46AF-8262-EE5C7A49D4CB}" destId="{E07A7B94-93CA-489F-BE79-5A0145527027}" srcOrd="0" destOrd="0" presId="urn:microsoft.com/office/officeart/2005/8/layout/orgChart1"/>
    <dgm:cxn modelId="{266D7B55-15A9-406D-B7EB-A1FDA88E2FA9}" srcId="{A9B9D429-FCB2-44CC-B06D-465633E3402F}" destId="{BFC04114-558E-43CD-86EC-664EC2D99245}" srcOrd="0" destOrd="0" parTransId="{D3D5F246-0B9B-46AF-8262-EE5C7A49D4CB}" sibTransId="{102F25CB-EF2A-4B74-9DE6-AFC94F8A6DDE}"/>
    <dgm:cxn modelId="{84488B7D-C343-4B29-9F39-24DDCBD8BA51}" type="presOf" srcId="{14C79EDB-1644-49E2-A61D-437651975493}" destId="{2FECC39B-3A3C-499F-B22A-7AB80843107E}" srcOrd="0" destOrd="0" presId="urn:microsoft.com/office/officeart/2005/8/layout/orgChart1"/>
    <dgm:cxn modelId="{A7001383-40B8-4EF9-8318-C440C00E6C69}" srcId="{92B8E87A-E0D2-48C4-B5F9-4EC1D8BEA15D}" destId="{646B5659-B24D-429C-B493-9266ED723C36}" srcOrd="0" destOrd="0" parTransId="{713D135D-ACE1-4B33-A636-C0A9DB227BC7}" sibTransId="{38A5CE1C-7455-4FCF-A0F2-5E2C5FB3FA8F}"/>
    <dgm:cxn modelId="{E5F85798-1C5E-40B2-BB98-24FA04F1673D}" srcId="{646B5659-B24D-429C-B493-9266ED723C36}" destId="{7A7F21E7-46D9-4346-9D61-313EEFC586BE}" srcOrd="0" destOrd="0" parTransId="{705E6F62-58B4-432C-883B-3FB7042FDA61}" sibTransId="{7916D720-C272-4A68-A705-594A154A3113}"/>
    <dgm:cxn modelId="{38F5DEA3-7D60-4104-B3D1-CCB510B07A17}" type="presOf" srcId="{BFC04114-558E-43CD-86EC-664EC2D99245}" destId="{CF4CFC26-61EE-4FB8-A253-FF9EBC21C736}" srcOrd="1" destOrd="0" presId="urn:microsoft.com/office/officeart/2005/8/layout/orgChart1"/>
    <dgm:cxn modelId="{DCBB02AB-3F3D-4EC3-B3B8-E05F2E8AB768}" type="presOf" srcId="{722CE02E-2DCD-4461-93E9-0DBF2829885D}" destId="{E6CA4B26-51E3-436C-A8DC-A13BB450DCDC}" srcOrd="0" destOrd="0" presId="urn:microsoft.com/office/officeart/2005/8/layout/orgChart1"/>
    <dgm:cxn modelId="{E567ADC0-4296-4184-A87D-A9D5E97EF9C2}" type="presOf" srcId="{7A7F21E7-46D9-4346-9D61-313EEFC586BE}" destId="{678B461E-B46D-4F6D-B14D-9423C67F9E17}" srcOrd="1" destOrd="0" presId="urn:microsoft.com/office/officeart/2005/8/layout/orgChart1"/>
    <dgm:cxn modelId="{DB0F78C5-D440-465E-8D73-7D64CC5B4346}" type="presOf" srcId="{A9B9D429-FCB2-44CC-B06D-465633E3402F}" destId="{AA60E403-BC86-471D-A900-575CFD72D181}" srcOrd="0" destOrd="0" presId="urn:microsoft.com/office/officeart/2005/8/layout/orgChart1"/>
    <dgm:cxn modelId="{26692CD6-5C52-4CEE-9097-00616948D4E2}" srcId="{A9B9D429-FCB2-44CC-B06D-465633E3402F}" destId="{92B8E87A-E0D2-48C4-B5F9-4EC1D8BEA15D}" srcOrd="1" destOrd="0" parTransId="{872D1678-EF36-4A20-ADA2-77E15FC94517}" sibTransId="{B36A54F9-F371-487E-96C6-DF4CEB3A2A3D}"/>
    <dgm:cxn modelId="{26517BE4-C1F4-42CF-8682-8D775F695BD4}" type="presOf" srcId="{A9B9D429-FCB2-44CC-B06D-465633E3402F}" destId="{71AE6157-4245-4C66-8428-75DDC0051910}" srcOrd="1" destOrd="0" presId="urn:microsoft.com/office/officeart/2005/8/layout/orgChart1"/>
    <dgm:cxn modelId="{FAD703E6-203C-422B-B911-79EF064251DF}" type="presOf" srcId="{705E6F62-58B4-432C-883B-3FB7042FDA61}" destId="{C941B004-065B-4EA6-80B6-BD8E43B6E447}" srcOrd="0" destOrd="0" presId="urn:microsoft.com/office/officeart/2005/8/layout/orgChart1"/>
    <dgm:cxn modelId="{984971EB-D51F-4FC5-BAED-AE23DC7A3F05}" type="presOf" srcId="{BFC04114-558E-43CD-86EC-664EC2D99245}" destId="{EB307E25-D68B-4738-B8A6-D0C9218C309B}" srcOrd="0" destOrd="0" presId="urn:microsoft.com/office/officeart/2005/8/layout/orgChart1"/>
    <dgm:cxn modelId="{4BE7FEF2-B058-4043-AAE7-F7943E2D648E}" type="presOf" srcId="{92B8E87A-E0D2-48C4-B5F9-4EC1D8BEA15D}" destId="{E91D031A-21BD-48F5-9D43-99F08DCFF0B5}" srcOrd="1" destOrd="0" presId="urn:microsoft.com/office/officeart/2005/8/layout/orgChart1"/>
    <dgm:cxn modelId="{0A31E8FB-25FE-4EC0-AC27-E64169B3143D}" type="presOf" srcId="{722CE02E-2DCD-4461-93E9-0DBF2829885D}" destId="{4CEF94BA-A666-4A27-B2FD-A46A686FBA6B}" srcOrd="1" destOrd="0" presId="urn:microsoft.com/office/officeart/2005/8/layout/orgChart1"/>
    <dgm:cxn modelId="{C13395FF-0FB8-47C4-B81D-588BE28E91DB}" type="presOf" srcId="{7A7F21E7-46D9-4346-9D61-313EEFC586BE}" destId="{E1CD904E-D64E-4046-9BE1-A231BFFD7E8C}" srcOrd="0" destOrd="0" presId="urn:microsoft.com/office/officeart/2005/8/layout/orgChart1"/>
    <dgm:cxn modelId="{65680DA6-BD8A-418B-B8EF-720F48877D91}" type="presParOf" srcId="{407A1490-820E-4F14-A998-F00FE2049F07}" destId="{2146C419-1669-438B-9D5E-9CFF228ED9E7}" srcOrd="0" destOrd="0" presId="urn:microsoft.com/office/officeart/2005/8/layout/orgChart1"/>
    <dgm:cxn modelId="{7AF640D2-AE58-46BF-9D1C-C7BDE40F0B24}" type="presParOf" srcId="{2146C419-1669-438B-9D5E-9CFF228ED9E7}" destId="{8739DF6D-9537-4F2F-98EB-F3A374A0D873}" srcOrd="0" destOrd="0" presId="urn:microsoft.com/office/officeart/2005/8/layout/orgChart1"/>
    <dgm:cxn modelId="{88B44547-B09E-4341-97B0-AEB93A5B1577}" type="presParOf" srcId="{8739DF6D-9537-4F2F-98EB-F3A374A0D873}" destId="{AA60E403-BC86-471D-A900-575CFD72D181}" srcOrd="0" destOrd="0" presId="urn:microsoft.com/office/officeart/2005/8/layout/orgChart1"/>
    <dgm:cxn modelId="{9CDBFF5E-1BC8-41CD-B3B4-EB64C2F27570}" type="presParOf" srcId="{8739DF6D-9537-4F2F-98EB-F3A374A0D873}" destId="{71AE6157-4245-4C66-8428-75DDC0051910}" srcOrd="1" destOrd="0" presId="urn:microsoft.com/office/officeart/2005/8/layout/orgChart1"/>
    <dgm:cxn modelId="{CEC1D32E-2948-4642-AA5B-955C0C551B8E}" type="presParOf" srcId="{2146C419-1669-438B-9D5E-9CFF228ED9E7}" destId="{50B83B99-DB7D-4425-983B-6816B0A885A3}" srcOrd="1" destOrd="0" presId="urn:microsoft.com/office/officeart/2005/8/layout/orgChart1"/>
    <dgm:cxn modelId="{84D0EBB8-082D-47D4-BC84-29850AE41E15}" type="presParOf" srcId="{50B83B99-DB7D-4425-983B-6816B0A885A3}" destId="{E07A7B94-93CA-489F-BE79-5A0145527027}" srcOrd="0" destOrd="0" presId="urn:microsoft.com/office/officeart/2005/8/layout/orgChart1"/>
    <dgm:cxn modelId="{1C38C615-A272-4190-860E-325042559549}" type="presParOf" srcId="{50B83B99-DB7D-4425-983B-6816B0A885A3}" destId="{DAA95396-E218-4332-9AA8-BC55E3A34405}" srcOrd="1" destOrd="0" presId="urn:microsoft.com/office/officeart/2005/8/layout/orgChart1"/>
    <dgm:cxn modelId="{C0AAC961-0DE4-42FD-B377-ED95F7D6D5E0}" type="presParOf" srcId="{DAA95396-E218-4332-9AA8-BC55E3A34405}" destId="{D090F402-AE16-4647-9841-F8FCE00A83AB}" srcOrd="0" destOrd="0" presId="urn:microsoft.com/office/officeart/2005/8/layout/orgChart1"/>
    <dgm:cxn modelId="{0818FC6C-372D-4F16-8C39-365F06132D67}" type="presParOf" srcId="{D090F402-AE16-4647-9841-F8FCE00A83AB}" destId="{EB307E25-D68B-4738-B8A6-D0C9218C309B}" srcOrd="0" destOrd="0" presId="urn:microsoft.com/office/officeart/2005/8/layout/orgChart1"/>
    <dgm:cxn modelId="{7C78E4B0-B39B-468C-92AA-320A6B33D7C1}" type="presParOf" srcId="{D090F402-AE16-4647-9841-F8FCE00A83AB}" destId="{CF4CFC26-61EE-4FB8-A253-FF9EBC21C736}" srcOrd="1" destOrd="0" presId="urn:microsoft.com/office/officeart/2005/8/layout/orgChart1"/>
    <dgm:cxn modelId="{08CBB5CE-C92A-4750-A1A2-023B47729877}" type="presParOf" srcId="{DAA95396-E218-4332-9AA8-BC55E3A34405}" destId="{56C93AA7-A530-4EB2-BC7E-72B3AF4D6568}" srcOrd="1" destOrd="0" presId="urn:microsoft.com/office/officeart/2005/8/layout/orgChart1"/>
    <dgm:cxn modelId="{83AA34EB-F084-416D-87CD-7BA6399F675C}" type="presParOf" srcId="{56C93AA7-A530-4EB2-BC7E-72B3AF4D6568}" destId="{2FECC39B-3A3C-499F-B22A-7AB80843107E}" srcOrd="0" destOrd="0" presId="urn:microsoft.com/office/officeart/2005/8/layout/orgChart1"/>
    <dgm:cxn modelId="{4EA32F0D-9B82-4F63-A960-44A950AE6FB6}" type="presParOf" srcId="{56C93AA7-A530-4EB2-BC7E-72B3AF4D6568}" destId="{D83D81D1-EFBE-49B7-A8C6-D7E0FA43E338}" srcOrd="1" destOrd="0" presId="urn:microsoft.com/office/officeart/2005/8/layout/orgChart1"/>
    <dgm:cxn modelId="{C4D8F8C9-B106-4DD8-83BF-08045A80AFCA}" type="presParOf" srcId="{D83D81D1-EFBE-49B7-A8C6-D7E0FA43E338}" destId="{B15C8AE7-3200-4665-B248-E8D18FBD5B8C}" srcOrd="0" destOrd="0" presId="urn:microsoft.com/office/officeart/2005/8/layout/orgChart1"/>
    <dgm:cxn modelId="{1DBD9E22-ED54-4254-8DE4-67EFC54B36D6}" type="presParOf" srcId="{B15C8AE7-3200-4665-B248-E8D18FBD5B8C}" destId="{E6CA4B26-51E3-436C-A8DC-A13BB450DCDC}" srcOrd="0" destOrd="0" presId="urn:microsoft.com/office/officeart/2005/8/layout/orgChart1"/>
    <dgm:cxn modelId="{F78A9B1F-412C-4405-BAD5-A7DEB1CEB261}" type="presParOf" srcId="{B15C8AE7-3200-4665-B248-E8D18FBD5B8C}" destId="{4CEF94BA-A666-4A27-B2FD-A46A686FBA6B}" srcOrd="1" destOrd="0" presId="urn:microsoft.com/office/officeart/2005/8/layout/orgChart1"/>
    <dgm:cxn modelId="{1697A62C-DB31-415B-8E54-1308008C1E19}" type="presParOf" srcId="{D83D81D1-EFBE-49B7-A8C6-D7E0FA43E338}" destId="{AACC256F-1750-47B7-A4A4-BF771BA6896E}" srcOrd="1" destOrd="0" presId="urn:microsoft.com/office/officeart/2005/8/layout/orgChart1"/>
    <dgm:cxn modelId="{A27B0AB5-6FA3-45C7-8CC4-01F990237A21}" type="presParOf" srcId="{D83D81D1-EFBE-49B7-A8C6-D7E0FA43E338}" destId="{FF602190-B24C-4853-9B31-9E6A3076BC7E}" srcOrd="2" destOrd="0" presId="urn:microsoft.com/office/officeart/2005/8/layout/orgChart1"/>
    <dgm:cxn modelId="{438CCAB2-8030-4F94-971C-DD735835A587}" type="presParOf" srcId="{DAA95396-E218-4332-9AA8-BC55E3A34405}" destId="{D438F387-C18D-454B-A867-E6A4D255FD26}" srcOrd="2" destOrd="0" presId="urn:microsoft.com/office/officeart/2005/8/layout/orgChart1"/>
    <dgm:cxn modelId="{07BA6FA7-AC35-42C0-B17F-C1235E737DC3}" type="presParOf" srcId="{50B83B99-DB7D-4425-983B-6816B0A885A3}" destId="{D64C6BB3-0F2F-403D-8CD7-A4F06FB50D23}" srcOrd="2" destOrd="0" presId="urn:microsoft.com/office/officeart/2005/8/layout/orgChart1"/>
    <dgm:cxn modelId="{E87FA8B3-0FD4-4D7E-86CF-831A74A5CD76}" type="presParOf" srcId="{50B83B99-DB7D-4425-983B-6816B0A885A3}" destId="{487E41A9-3171-45CC-A8BD-C1CA2B775BA3}" srcOrd="3" destOrd="0" presId="urn:microsoft.com/office/officeart/2005/8/layout/orgChart1"/>
    <dgm:cxn modelId="{96D7617B-557B-4708-B659-83751FEA314A}" type="presParOf" srcId="{487E41A9-3171-45CC-A8BD-C1CA2B775BA3}" destId="{2EB3D0E1-4320-4FF0-B90B-EB38EF93F38C}" srcOrd="0" destOrd="0" presId="urn:microsoft.com/office/officeart/2005/8/layout/orgChart1"/>
    <dgm:cxn modelId="{8B520C30-513C-4B21-83D6-0B29F0F2D541}" type="presParOf" srcId="{2EB3D0E1-4320-4FF0-B90B-EB38EF93F38C}" destId="{E6F55009-CC40-4553-BB1A-1972C4B947FE}" srcOrd="0" destOrd="0" presId="urn:microsoft.com/office/officeart/2005/8/layout/orgChart1"/>
    <dgm:cxn modelId="{D73519B7-2912-4A7F-8014-15748A00F668}" type="presParOf" srcId="{2EB3D0E1-4320-4FF0-B90B-EB38EF93F38C}" destId="{E91D031A-21BD-48F5-9D43-99F08DCFF0B5}" srcOrd="1" destOrd="0" presId="urn:microsoft.com/office/officeart/2005/8/layout/orgChart1"/>
    <dgm:cxn modelId="{96BCBB52-06F4-4EC4-AE7E-3E20A3E4FA8A}" type="presParOf" srcId="{487E41A9-3171-45CC-A8BD-C1CA2B775BA3}" destId="{89E597C2-6A0C-4090-ADBC-A35DCAE8620D}" srcOrd="1" destOrd="0" presId="urn:microsoft.com/office/officeart/2005/8/layout/orgChart1"/>
    <dgm:cxn modelId="{9CDADAEC-E023-4F51-BA9E-B96F359F47A7}" type="presParOf" srcId="{89E597C2-6A0C-4090-ADBC-A35DCAE8620D}" destId="{F22D3299-7FE2-45B6-A60A-CE10D525E452}" srcOrd="0" destOrd="0" presId="urn:microsoft.com/office/officeart/2005/8/layout/orgChart1"/>
    <dgm:cxn modelId="{78EC53D1-701C-470B-A269-AD2AE0D4F77D}" type="presParOf" srcId="{89E597C2-6A0C-4090-ADBC-A35DCAE8620D}" destId="{6902152C-F8B9-41E3-9BFF-CECF8FD99646}" srcOrd="1" destOrd="0" presId="urn:microsoft.com/office/officeart/2005/8/layout/orgChart1"/>
    <dgm:cxn modelId="{F52EB1EB-9CD7-49FE-BFE1-CFC53E6E22E8}" type="presParOf" srcId="{6902152C-F8B9-41E3-9BFF-CECF8FD99646}" destId="{B9C1072E-9FD3-4F9F-B44C-FB4CD5BC3357}" srcOrd="0" destOrd="0" presId="urn:microsoft.com/office/officeart/2005/8/layout/orgChart1"/>
    <dgm:cxn modelId="{3DEF6602-31AA-4EF9-AA6F-9AF88D9025F5}" type="presParOf" srcId="{B9C1072E-9FD3-4F9F-B44C-FB4CD5BC3357}" destId="{C0A0680B-ED1C-44CF-BCB9-DB7F87D09D73}" srcOrd="0" destOrd="0" presId="urn:microsoft.com/office/officeart/2005/8/layout/orgChart1"/>
    <dgm:cxn modelId="{E44DBEA3-10F2-4B03-A03D-21DC865185F9}" type="presParOf" srcId="{B9C1072E-9FD3-4F9F-B44C-FB4CD5BC3357}" destId="{11F3C571-262C-4223-B5C9-D05AADEEDBCD}" srcOrd="1" destOrd="0" presId="urn:microsoft.com/office/officeart/2005/8/layout/orgChart1"/>
    <dgm:cxn modelId="{C6D327D6-FEF6-4E91-8EF8-3BFB06064964}" type="presParOf" srcId="{6902152C-F8B9-41E3-9BFF-CECF8FD99646}" destId="{EC0F4F9C-0D69-4DB1-83A9-190F62EA80FB}" srcOrd="1" destOrd="0" presId="urn:microsoft.com/office/officeart/2005/8/layout/orgChart1"/>
    <dgm:cxn modelId="{16C78A27-BA8D-40B0-85C7-A50ABC54EC89}" type="presParOf" srcId="{EC0F4F9C-0D69-4DB1-83A9-190F62EA80FB}" destId="{C941B004-065B-4EA6-80B6-BD8E43B6E447}" srcOrd="0" destOrd="0" presId="urn:microsoft.com/office/officeart/2005/8/layout/orgChart1"/>
    <dgm:cxn modelId="{3FCBC71A-8A88-4B3D-B3F4-0654BB074A32}" type="presParOf" srcId="{EC0F4F9C-0D69-4DB1-83A9-190F62EA80FB}" destId="{9B109BAB-38C4-4D8B-AA0F-C4D171D026AD}" srcOrd="1" destOrd="0" presId="urn:microsoft.com/office/officeart/2005/8/layout/orgChart1"/>
    <dgm:cxn modelId="{831C740F-65AD-4899-82A3-03531AB2B13C}" type="presParOf" srcId="{9B109BAB-38C4-4D8B-AA0F-C4D171D026AD}" destId="{9EDF3AF2-7B9C-492E-95A2-D6A8EE5349BA}" srcOrd="0" destOrd="0" presId="urn:microsoft.com/office/officeart/2005/8/layout/orgChart1"/>
    <dgm:cxn modelId="{7EE64E60-13C7-4D4F-ABCD-82C42FC0ADEA}" type="presParOf" srcId="{9EDF3AF2-7B9C-492E-95A2-D6A8EE5349BA}" destId="{E1CD904E-D64E-4046-9BE1-A231BFFD7E8C}" srcOrd="0" destOrd="0" presId="urn:microsoft.com/office/officeart/2005/8/layout/orgChart1"/>
    <dgm:cxn modelId="{E8DAC88D-C879-4214-9C56-20049C948FD9}" type="presParOf" srcId="{9EDF3AF2-7B9C-492E-95A2-D6A8EE5349BA}" destId="{678B461E-B46D-4F6D-B14D-9423C67F9E17}" srcOrd="1" destOrd="0" presId="urn:microsoft.com/office/officeart/2005/8/layout/orgChart1"/>
    <dgm:cxn modelId="{41186AE1-5661-4380-AA1D-30B3E7B4B392}" type="presParOf" srcId="{9B109BAB-38C4-4D8B-AA0F-C4D171D026AD}" destId="{D2D719FD-3DAB-408B-90A2-1DF63C6B53B3}" srcOrd="1" destOrd="0" presId="urn:microsoft.com/office/officeart/2005/8/layout/orgChart1"/>
    <dgm:cxn modelId="{337D303E-EAB0-4E49-92F9-976309C88CDE}" type="presParOf" srcId="{9B109BAB-38C4-4D8B-AA0F-C4D171D026AD}" destId="{F737FDF1-0899-469A-93AD-028DCB0892CE}" srcOrd="2" destOrd="0" presId="urn:microsoft.com/office/officeart/2005/8/layout/orgChart1"/>
    <dgm:cxn modelId="{EFB79E45-FC32-4CAB-85E3-2DE83B16572E}" type="presParOf" srcId="{6902152C-F8B9-41E3-9BFF-CECF8FD99646}" destId="{C5C3A9E6-ED53-43A4-B322-D149D76B39A2}" srcOrd="2" destOrd="0" presId="urn:microsoft.com/office/officeart/2005/8/layout/orgChart1"/>
    <dgm:cxn modelId="{EE9FF78E-4EA5-467E-9F22-8D53C94B97A3}" type="presParOf" srcId="{487E41A9-3171-45CC-A8BD-C1CA2B775BA3}" destId="{89296EDB-51CE-4D08-8512-75EFE9900D06}" srcOrd="2" destOrd="0" presId="urn:microsoft.com/office/officeart/2005/8/layout/orgChart1"/>
    <dgm:cxn modelId="{E1FAC027-7021-432E-AF1E-F8B1BAEE6612}" type="presParOf" srcId="{2146C419-1669-438B-9D5E-9CFF228ED9E7}" destId="{3B6010D6-20CB-4DCF-99B2-D26B28601DE5}"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E49E3-86AC-4318-A8BC-4B6F5C9E8EED}" type="doc">
      <dgm:prSet loTypeId="urn:microsoft.com/office/officeart/2005/8/layout/hProcess9" loCatId="process" qsTypeId="urn:microsoft.com/office/officeart/2005/8/quickstyle/simple5" qsCatId="simple" csTypeId="urn:microsoft.com/office/officeart/2005/8/colors/accent1_2" csCatId="accent1" phldr="1"/>
      <dgm:spPr/>
    </dgm:pt>
    <dgm:pt modelId="{E3793A9B-79C3-46B4-B2AF-AC4C8BF42F2E}">
      <dgm:prSet phldrT="[Text]" custT="1"/>
      <dgm:spPr/>
      <dgm:t>
        <a:bodyPr/>
        <a:lstStyle/>
        <a:p>
          <a:r>
            <a:rPr lang="en-US" sz="2800" b="1" dirty="0">
              <a:solidFill>
                <a:schemeClr val="bg2"/>
              </a:solidFill>
              <a:latin typeface="Arial" panose="020B0604020202020204" pitchFamily="34" charset="0"/>
              <a:cs typeface="Arial" panose="020B0604020202020204" pitchFamily="34" charset="0"/>
            </a:rPr>
            <a:t>6 months </a:t>
          </a:r>
        </a:p>
        <a:p>
          <a:r>
            <a:rPr lang="en-US" sz="2800" b="1" dirty="0">
              <a:solidFill>
                <a:schemeClr val="bg2"/>
              </a:solidFill>
              <a:latin typeface="Arial" panose="020B0604020202020204" pitchFamily="34" charset="0"/>
              <a:cs typeface="Arial" panose="020B0604020202020204" pitchFamily="34" charset="0"/>
            </a:rPr>
            <a:t>on oral</a:t>
          </a:r>
        </a:p>
        <a:p>
          <a:r>
            <a:rPr lang="en-US" sz="2800" b="1" dirty="0">
              <a:solidFill>
                <a:schemeClr val="bg2"/>
              </a:solidFill>
              <a:latin typeface="Arial" panose="020B0604020202020204" pitchFamily="34" charset="0"/>
              <a:cs typeface="Arial" panose="020B0604020202020204" pitchFamily="34" charset="0"/>
            </a:rPr>
            <a:t>study drug</a:t>
          </a:r>
        </a:p>
      </dgm:t>
    </dgm:pt>
    <dgm:pt modelId="{3597921A-1587-474B-B5D8-90C7AB396958}" type="parTrans" cxnId="{67EF1A34-9FC1-4724-B9CB-FDADF174F4B7}">
      <dgm:prSet/>
      <dgm:spPr/>
      <dgm:t>
        <a:bodyPr/>
        <a:lstStyle/>
        <a:p>
          <a:endParaRPr lang="en-US"/>
        </a:p>
      </dgm:t>
    </dgm:pt>
    <dgm:pt modelId="{59DD7DB0-140F-4C9D-B6BE-5646856E9F20}" type="sibTrans" cxnId="{67EF1A34-9FC1-4724-B9CB-FDADF174F4B7}">
      <dgm:prSet/>
      <dgm:spPr/>
      <dgm:t>
        <a:bodyPr/>
        <a:lstStyle/>
        <a:p>
          <a:endParaRPr lang="en-US"/>
        </a:p>
      </dgm:t>
    </dgm:pt>
    <dgm:pt modelId="{C48C8DFB-AE18-43D4-B6C8-D4A605AF8A39}">
      <dgm:prSet phldrT="[Text]" custT="1"/>
      <dgm:spPr/>
      <dgm:t>
        <a:bodyPr/>
        <a:lstStyle/>
        <a:p>
          <a:r>
            <a:rPr lang="en-US" sz="2800" b="1" dirty="0">
              <a:solidFill>
                <a:schemeClr val="bg2"/>
              </a:solidFill>
              <a:latin typeface="Arial" panose="020B0604020202020204" pitchFamily="34" charset="0"/>
              <a:cs typeface="Arial" panose="020B0604020202020204" pitchFamily="34" charset="0"/>
            </a:rPr>
            <a:t>6 months </a:t>
          </a:r>
        </a:p>
        <a:p>
          <a:r>
            <a:rPr lang="en-US" sz="2800" b="1" dirty="0">
              <a:solidFill>
                <a:schemeClr val="bg2"/>
              </a:solidFill>
              <a:latin typeface="Arial" panose="020B0604020202020204" pitchFamily="34" charset="0"/>
              <a:cs typeface="Arial" panose="020B0604020202020204" pitchFamily="34" charset="0"/>
            </a:rPr>
            <a:t>follow-up </a:t>
          </a:r>
        </a:p>
        <a:p>
          <a:r>
            <a:rPr lang="en-US" sz="2800" b="1" dirty="0">
              <a:solidFill>
                <a:schemeClr val="bg2"/>
              </a:solidFill>
              <a:latin typeface="Arial" panose="020B0604020202020204" pitchFamily="34" charset="0"/>
              <a:cs typeface="Arial" panose="020B0604020202020204" pitchFamily="34" charset="0"/>
            </a:rPr>
            <a:t>(no study drug)</a:t>
          </a:r>
        </a:p>
      </dgm:t>
    </dgm:pt>
    <dgm:pt modelId="{DC737AD2-528E-4845-A8A2-2AD8B181751E}" type="parTrans" cxnId="{78DDAA85-32F7-4938-A712-6CA56210296D}">
      <dgm:prSet/>
      <dgm:spPr/>
      <dgm:t>
        <a:bodyPr/>
        <a:lstStyle/>
        <a:p>
          <a:endParaRPr lang="en-US"/>
        </a:p>
      </dgm:t>
    </dgm:pt>
    <dgm:pt modelId="{EFD08FCD-954D-4249-AECB-4B76A08B5155}" type="sibTrans" cxnId="{78DDAA85-32F7-4938-A712-6CA56210296D}">
      <dgm:prSet/>
      <dgm:spPr/>
      <dgm:t>
        <a:bodyPr/>
        <a:lstStyle/>
        <a:p>
          <a:endParaRPr lang="en-US"/>
        </a:p>
      </dgm:t>
    </dgm:pt>
    <dgm:pt modelId="{7D323D3E-F0C8-4B21-ADCB-5E8CF797C423}" type="pres">
      <dgm:prSet presAssocID="{316E49E3-86AC-4318-A8BC-4B6F5C9E8EED}" presName="CompostProcess" presStyleCnt="0">
        <dgm:presLayoutVars>
          <dgm:dir/>
          <dgm:resizeHandles val="exact"/>
        </dgm:presLayoutVars>
      </dgm:prSet>
      <dgm:spPr/>
    </dgm:pt>
    <dgm:pt modelId="{AAFD7945-8578-497E-A190-1FF485843853}" type="pres">
      <dgm:prSet presAssocID="{316E49E3-86AC-4318-A8BC-4B6F5C9E8EED}" presName="arrow" presStyleLbl="bgShp" presStyleIdx="0" presStyleCnt="1"/>
      <dgm:spPr/>
    </dgm:pt>
    <dgm:pt modelId="{5FF3DF46-6B0E-47F5-93FA-03BCE93BF93D}" type="pres">
      <dgm:prSet presAssocID="{316E49E3-86AC-4318-A8BC-4B6F5C9E8EED}" presName="linearProcess" presStyleCnt="0"/>
      <dgm:spPr/>
    </dgm:pt>
    <dgm:pt modelId="{C4F37FCC-22F0-453E-9E65-0622F2F5DE21}" type="pres">
      <dgm:prSet presAssocID="{E3793A9B-79C3-46B4-B2AF-AC4C8BF42F2E}" presName="textNode" presStyleLbl="node1" presStyleIdx="0" presStyleCnt="2" custScaleX="127058" custScaleY="109745">
        <dgm:presLayoutVars>
          <dgm:bulletEnabled val="1"/>
        </dgm:presLayoutVars>
      </dgm:prSet>
      <dgm:spPr/>
    </dgm:pt>
    <dgm:pt modelId="{AF8498DB-3A09-4AF6-9CF9-9D8B7667A5CB}" type="pres">
      <dgm:prSet presAssocID="{59DD7DB0-140F-4C9D-B6BE-5646856E9F20}" presName="sibTrans" presStyleCnt="0"/>
      <dgm:spPr/>
    </dgm:pt>
    <dgm:pt modelId="{C104A41F-CE16-4C90-90DA-43D4D4CC4E54}" type="pres">
      <dgm:prSet presAssocID="{C48C8DFB-AE18-43D4-B6C8-D4A605AF8A39}" presName="textNode" presStyleLbl="node1" presStyleIdx="1" presStyleCnt="2" custScaleX="123555" custScaleY="109745">
        <dgm:presLayoutVars>
          <dgm:bulletEnabled val="1"/>
        </dgm:presLayoutVars>
      </dgm:prSet>
      <dgm:spPr/>
    </dgm:pt>
  </dgm:ptLst>
  <dgm:cxnLst>
    <dgm:cxn modelId="{6EA90609-8CB3-4065-990C-DE13BA70E7B4}" type="presOf" srcId="{C48C8DFB-AE18-43D4-B6C8-D4A605AF8A39}" destId="{C104A41F-CE16-4C90-90DA-43D4D4CC4E54}" srcOrd="0" destOrd="0" presId="urn:microsoft.com/office/officeart/2005/8/layout/hProcess9"/>
    <dgm:cxn modelId="{2231B40D-54F9-4E67-AEE9-BA59B9EDAF09}" type="presOf" srcId="{316E49E3-86AC-4318-A8BC-4B6F5C9E8EED}" destId="{7D323D3E-F0C8-4B21-ADCB-5E8CF797C423}" srcOrd="0" destOrd="0" presId="urn:microsoft.com/office/officeart/2005/8/layout/hProcess9"/>
    <dgm:cxn modelId="{67EF1A34-9FC1-4724-B9CB-FDADF174F4B7}" srcId="{316E49E3-86AC-4318-A8BC-4B6F5C9E8EED}" destId="{E3793A9B-79C3-46B4-B2AF-AC4C8BF42F2E}" srcOrd="0" destOrd="0" parTransId="{3597921A-1587-474B-B5D8-90C7AB396958}" sibTransId="{59DD7DB0-140F-4C9D-B6BE-5646856E9F20}"/>
    <dgm:cxn modelId="{78DDAA85-32F7-4938-A712-6CA56210296D}" srcId="{316E49E3-86AC-4318-A8BC-4B6F5C9E8EED}" destId="{C48C8DFB-AE18-43D4-B6C8-D4A605AF8A39}" srcOrd="1" destOrd="0" parTransId="{DC737AD2-528E-4845-A8A2-2AD8B181751E}" sibTransId="{EFD08FCD-954D-4249-AECB-4B76A08B5155}"/>
    <dgm:cxn modelId="{5952888C-6D9E-4A4F-90D9-04E5D2E21790}" type="presOf" srcId="{E3793A9B-79C3-46B4-B2AF-AC4C8BF42F2E}" destId="{C4F37FCC-22F0-453E-9E65-0622F2F5DE21}" srcOrd="0" destOrd="0" presId="urn:microsoft.com/office/officeart/2005/8/layout/hProcess9"/>
    <dgm:cxn modelId="{8E6CA62A-BC20-4F10-8AD4-4533C90C61AC}" type="presParOf" srcId="{7D323D3E-F0C8-4B21-ADCB-5E8CF797C423}" destId="{AAFD7945-8578-497E-A190-1FF485843853}" srcOrd="0" destOrd="0" presId="urn:microsoft.com/office/officeart/2005/8/layout/hProcess9"/>
    <dgm:cxn modelId="{09B77C38-F468-4DA6-8F06-57F884B0727B}" type="presParOf" srcId="{7D323D3E-F0C8-4B21-ADCB-5E8CF797C423}" destId="{5FF3DF46-6B0E-47F5-93FA-03BCE93BF93D}" srcOrd="1" destOrd="0" presId="urn:microsoft.com/office/officeart/2005/8/layout/hProcess9"/>
    <dgm:cxn modelId="{318B42EB-3D80-4DD4-87E0-3B7F8E2D77E8}" type="presParOf" srcId="{5FF3DF46-6B0E-47F5-93FA-03BCE93BF93D}" destId="{C4F37FCC-22F0-453E-9E65-0622F2F5DE21}" srcOrd="0" destOrd="0" presId="urn:microsoft.com/office/officeart/2005/8/layout/hProcess9"/>
    <dgm:cxn modelId="{23BFEB31-6BD0-4159-9133-9698D65AEF37}" type="presParOf" srcId="{5FF3DF46-6B0E-47F5-93FA-03BCE93BF93D}" destId="{AF8498DB-3A09-4AF6-9CF9-9D8B7667A5CB}" srcOrd="1" destOrd="0" presId="urn:microsoft.com/office/officeart/2005/8/layout/hProcess9"/>
    <dgm:cxn modelId="{98AB1272-507D-492D-9EA8-94CEAA54FB7F}" type="presParOf" srcId="{5FF3DF46-6B0E-47F5-93FA-03BCE93BF93D}" destId="{C104A41F-CE16-4C90-90DA-43D4D4CC4E54}"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4550E-40A4-4ACF-B2C5-5831A61251A7}">
      <dsp:nvSpPr>
        <dsp:cNvPr id="0" name=""/>
        <dsp:cNvSpPr/>
      </dsp:nvSpPr>
      <dsp:spPr>
        <a:xfrm>
          <a:off x="914399" y="0"/>
          <a:ext cx="9144000" cy="5418667"/>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90906-2478-4DFB-879B-51D462453E83}">
      <dsp:nvSpPr>
        <dsp:cNvPr id="0" name=""/>
        <dsp:cNvSpPr/>
      </dsp:nvSpPr>
      <dsp:spPr>
        <a:xfrm>
          <a:off x="2265419" y="514773"/>
          <a:ext cx="3200393" cy="219455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NEI</a:t>
          </a:r>
        </a:p>
        <a:p>
          <a:pPr marL="0" lvl="0" indent="0" algn="ctr" defTabSz="1422400">
            <a:lnSpc>
              <a:spcPct val="90000"/>
            </a:lnSpc>
            <a:spcBef>
              <a:spcPct val="0"/>
            </a:spcBef>
            <a:spcAft>
              <a:spcPct val="35000"/>
            </a:spcAft>
            <a:buNone/>
          </a:pPr>
          <a:r>
            <a:rPr lang="en-US" sz="2600" b="1" kern="1200" dirty="0">
              <a:solidFill>
                <a:schemeClr val="tx1"/>
              </a:solidFill>
              <a:latin typeface="Arial" panose="020B0604020202020204" pitchFamily="34" charset="0"/>
              <a:cs typeface="Arial" panose="020B0604020202020204" pitchFamily="34" charset="0"/>
            </a:rPr>
            <a:t>Negin Atri</a:t>
          </a:r>
        </a:p>
      </dsp:txBody>
      <dsp:txXfrm>
        <a:off x="2372548" y="621902"/>
        <a:ext cx="2986135" cy="1980298"/>
      </dsp:txXfrm>
    </dsp:sp>
    <dsp:sp modelId="{0BB9F2C5-79B8-4FBF-A525-EC82AA5DCAB9}">
      <dsp:nvSpPr>
        <dsp:cNvPr id="0" name=""/>
        <dsp:cNvSpPr/>
      </dsp:nvSpPr>
      <dsp:spPr>
        <a:xfrm>
          <a:off x="5657114" y="514773"/>
          <a:ext cx="3200393" cy="219455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Network Chairs</a:t>
          </a:r>
        </a:p>
        <a:p>
          <a:pPr marL="0" lvl="0" indent="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Jennifer Sun  </a:t>
          </a:r>
        </a:p>
        <a:p>
          <a:pPr marL="0" lvl="0" indent="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Daniel Martin</a:t>
          </a:r>
        </a:p>
      </dsp:txBody>
      <dsp:txXfrm>
        <a:off x="5764243" y="621902"/>
        <a:ext cx="2986135" cy="1980298"/>
      </dsp:txXfrm>
    </dsp:sp>
    <dsp:sp modelId="{14E91286-F6BE-4B00-9411-BC561BF4A6AE}">
      <dsp:nvSpPr>
        <dsp:cNvPr id="0" name=""/>
        <dsp:cNvSpPr/>
      </dsp:nvSpPr>
      <dsp:spPr>
        <a:xfrm>
          <a:off x="2286003" y="2861598"/>
          <a:ext cx="3200393" cy="219455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Coordinating Center</a:t>
          </a:r>
        </a:p>
        <a:p>
          <a:pPr marL="0" lvl="0" indent="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Adam Glassman </a:t>
          </a:r>
        </a:p>
        <a:p>
          <a:pPr marL="0" lvl="0" indent="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Cindy Stockdale</a:t>
          </a:r>
        </a:p>
      </dsp:txBody>
      <dsp:txXfrm>
        <a:off x="2393132" y="2968727"/>
        <a:ext cx="2986135" cy="1980298"/>
      </dsp:txXfrm>
    </dsp:sp>
    <dsp:sp modelId="{08C2D33F-BD88-4A07-AE36-CB5DB1E887B7}">
      <dsp:nvSpPr>
        <dsp:cNvPr id="0" name=""/>
        <dsp:cNvSpPr/>
      </dsp:nvSpPr>
      <dsp:spPr>
        <a:xfrm>
          <a:off x="5638791" y="2893128"/>
          <a:ext cx="3200393" cy="219455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cs typeface="Arial" panose="020B0604020202020204" pitchFamily="34" charset="0"/>
            </a:rPr>
            <a:t>Clinical Sites</a:t>
          </a:r>
        </a:p>
        <a:p>
          <a:pPr marL="0" lvl="0" indent="0" algn="ctr" defTabSz="1422400">
            <a:lnSpc>
              <a:spcPct val="90000"/>
            </a:lnSpc>
            <a:spcBef>
              <a:spcPct val="0"/>
            </a:spcBef>
            <a:spcAft>
              <a:spcPct val="35000"/>
            </a:spcAft>
            <a:buNone/>
          </a:pPr>
          <a:r>
            <a:rPr lang="en-US" sz="2600" b="1" kern="1200" dirty="0">
              <a:latin typeface="Arial" panose="020B0604020202020204" pitchFamily="34" charset="0"/>
              <a:ea typeface="+mn-ea"/>
              <a:cs typeface="Arial" panose="020B0604020202020204" pitchFamily="34" charset="0"/>
            </a:rPr>
            <a:t>426 Active Investigators</a:t>
          </a:r>
        </a:p>
      </dsp:txBody>
      <dsp:txXfrm>
        <a:off x="5745920" y="3000257"/>
        <a:ext cx="2986135" cy="1980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1B004-065B-4EA6-80B6-BD8E43B6E447}">
      <dsp:nvSpPr>
        <dsp:cNvPr id="0" name=""/>
        <dsp:cNvSpPr/>
      </dsp:nvSpPr>
      <dsp:spPr>
        <a:xfrm>
          <a:off x="3150939" y="3442318"/>
          <a:ext cx="91440" cy="326200"/>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F22D3299-7FE2-45B6-A60A-CE10D525E452}">
      <dsp:nvSpPr>
        <dsp:cNvPr id="0" name=""/>
        <dsp:cNvSpPr/>
      </dsp:nvSpPr>
      <dsp:spPr>
        <a:xfrm>
          <a:off x="3150939" y="2141759"/>
          <a:ext cx="91440" cy="416450"/>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D64C6BB3-0F2F-403D-8CD7-A4F06FB50D23}">
      <dsp:nvSpPr>
        <dsp:cNvPr id="0" name=""/>
        <dsp:cNvSpPr/>
      </dsp:nvSpPr>
      <dsp:spPr>
        <a:xfrm>
          <a:off x="3196659" y="886324"/>
          <a:ext cx="2061140" cy="371325"/>
        </a:xfrm>
        <a:custGeom>
          <a:avLst/>
          <a:gdLst/>
          <a:ahLst/>
          <a:cxnLst/>
          <a:rect l="0" t="0" r="0" b="0"/>
          <a:pathLst>
            <a:path>
              <a:moveTo>
                <a:pt x="1559546" y="0"/>
              </a:moveTo>
              <a:lnTo>
                <a:pt x="1559546" y="251779"/>
              </a:lnTo>
              <a:lnTo>
                <a:pt x="0" y="251779"/>
              </a:lnTo>
              <a:lnTo>
                <a:pt x="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2FECC39B-3A3C-499F-B22A-7AB80843107E}">
      <dsp:nvSpPr>
        <dsp:cNvPr id="0" name=""/>
        <dsp:cNvSpPr/>
      </dsp:nvSpPr>
      <dsp:spPr>
        <a:xfrm>
          <a:off x="7273220" y="2141759"/>
          <a:ext cx="91440" cy="373541"/>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E07A7B94-93CA-489F-BE79-5A0145527027}">
      <dsp:nvSpPr>
        <dsp:cNvPr id="0" name=""/>
        <dsp:cNvSpPr/>
      </dsp:nvSpPr>
      <dsp:spPr>
        <a:xfrm>
          <a:off x="5257799" y="886324"/>
          <a:ext cx="2061140" cy="371325"/>
        </a:xfrm>
        <a:custGeom>
          <a:avLst/>
          <a:gdLst/>
          <a:ahLst/>
          <a:cxnLst/>
          <a:rect l="0" t="0" r="0" b="0"/>
          <a:pathLst>
            <a:path>
              <a:moveTo>
                <a:pt x="0" y="0"/>
              </a:moveTo>
              <a:lnTo>
                <a:pt x="0" y="251779"/>
              </a:lnTo>
              <a:lnTo>
                <a:pt x="1559546" y="251779"/>
              </a:lnTo>
              <a:lnTo>
                <a:pt x="1559546"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AA60E403-BC86-471D-A900-575CFD72D181}">
      <dsp:nvSpPr>
        <dsp:cNvPr id="0" name=""/>
        <dsp:cNvSpPr/>
      </dsp:nvSpPr>
      <dsp:spPr>
        <a:xfrm>
          <a:off x="4022726" y="2215"/>
          <a:ext cx="2470147"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Enrollment visit and Randomization</a:t>
          </a:r>
        </a:p>
      </dsp:txBody>
      <dsp:txXfrm>
        <a:off x="4022726" y="2215"/>
        <a:ext cx="2470147" cy="884108"/>
      </dsp:txXfrm>
    </dsp:sp>
    <dsp:sp modelId="{EB307E25-D68B-4738-B8A6-D0C9218C309B}">
      <dsp:nvSpPr>
        <dsp:cNvPr id="0" name=""/>
        <dsp:cNvSpPr/>
      </dsp:nvSpPr>
      <dsp:spPr>
        <a:xfrm>
          <a:off x="5443462" y="1257650"/>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Deferred Surgery Group</a:t>
          </a:r>
        </a:p>
      </dsp:txBody>
      <dsp:txXfrm>
        <a:off x="5443462" y="1257650"/>
        <a:ext cx="3750955" cy="884108"/>
      </dsp:txXfrm>
    </dsp:sp>
    <dsp:sp modelId="{E6CA4B26-51E3-436C-A8DC-A13BB450DCDC}">
      <dsp:nvSpPr>
        <dsp:cNvPr id="0" name=""/>
        <dsp:cNvSpPr/>
      </dsp:nvSpPr>
      <dsp:spPr>
        <a:xfrm>
          <a:off x="5499533" y="2515300"/>
          <a:ext cx="3750955" cy="2894899"/>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3, 6, 12, 18, 24, 30 (phone call), and 36 months post-randomization.</a:t>
          </a:r>
        </a:p>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Vitrectomy may be performed during follow-up if protocol criteria is met. Eyes receiving vitrectomy during study will complete a 1-month post-vitrectomy visit </a:t>
          </a:r>
        </a:p>
      </dsp:txBody>
      <dsp:txXfrm>
        <a:off x="5499533" y="2515300"/>
        <a:ext cx="3750955" cy="2894899"/>
      </dsp:txXfrm>
    </dsp:sp>
    <dsp:sp modelId="{E6F55009-CC40-4553-BB1A-1972C4B947FE}">
      <dsp:nvSpPr>
        <dsp:cNvPr id="0" name=""/>
        <dsp:cNvSpPr/>
      </dsp:nvSpPr>
      <dsp:spPr>
        <a:xfrm>
          <a:off x="1321181" y="1257650"/>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Immediate Surgery Group</a:t>
          </a:r>
        </a:p>
      </dsp:txBody>
      <dsp:txXfrm>
        <a:off x="1321181" y="1257650"/>
        <a:ext cx="3750955" cy="884108"/>
      </dsp:txXfrm>
    </dsp:sp>
    <dsp:sp modelId="{C0A0680B-ED1C-44CF-BCB9-DB7F87D09D73}">
      <dsp:nvSpPr>
        <dsp:cNvPr id="0" name=""/>
        <dsp:cNvSpPr/>
      </dsp:nvSpPr>
      <dsp:spPr>
        <a:xfrm>
          <a:off x="1377251" y="2558209"/>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Vitrectomy (within 1 month of randomization)</a:t>
          </a:r>
        </a:p>
      </dsp:txBody>
      <dsp:txXfrm>
        <a:off x="1377251" y="2558209"/>
        <a:ext cx="3750955" cy="884108"/>
      </dsp:txXfrm>
    </dsp:sp>
    <dsp:sp modelId="{E1CD904E-D64E-4046-9BE1-A231BFFD7E8C}">
      <dsp:nvSpPr>
        <dsp:cNvPr id="0" name=""/>
        <dsp:cNvSpPr/>
      </dsp:nvSpPr>
      <dsp:spPr>
        <a:xfrm>
          <a:off x="1321181" y="3768519"/>
          <a:ext cx="3750955" cy="1452201"/>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1-month post-vitrectomy and 3, 6, 12, 18, 24, 30 (phone call) and 36 months post-randomization</a:t>
          </a:r>
        </a:p>
      </dsp:txBody>
      <dsp:txXfrm>
        <a:off x="1321181" y="3768519"/>
        <a:ext cx="3750955" cy="1452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D7945-8578-497E-A190-1FF485843853}">
      <dsp:nvSpPr>
        <dsp:cNvPr id="0" name=""/>
        <dsp:cNvSpPr/>
      </dsp:nvSpPr>
      <dsp:spPr>
        <a:xfrm>
          <a:off x="563793" y="0"/>
          <a:ext cx="6389658" cy="3803073"/>
        </a:xfrm>
        <a:prstGeom prst="rightArrow">
          <a:avLst/>
        </a:prstGeom>
        <a:solidFill>
          <a:schemeClr val="accent1">
            <a:tint val="40000"/>
            <a:hueOff val="0"/>
            <a:satOff val="0"/>
            <a:lumOff val="0"/>
            <a:alphaOff val="0"/>
          </a:schemeClr>
        </a:solid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C4F37FCC-22F0-453E-9E65-0622F2F5DE21}">
      <dsp:nvSpPr>
        <dsp:cNvPr id="0" name=""/>
        <dsp:cNvSpPr/>
      </dsp:nvSpPr>
      <dsp:spPr>
        <a:xfrm>
          <a:off x="2842" y="1066800"/>
          <a:ext cx="3631303" cy="1669472"/>
        </a:xfrm>
        <a:prstGeom prst="roundRec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6 months </a:t>
          </a:r>
        </a:p>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on oral</a:t>
          </a:r>
        </a:p>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study drug</a:t>
          </a:r>
        </a:p>
      </dsp:txBody>
      <dsp:txXfrm>
        <a:off x="84339" y="1148297"/>
        <a:ext cx="3468309" cy="1506478"/>
      </dsp:txXfrm>
    </dsp:sp>
    <dsp:sp modelId="{C104A41F-CE16-4C90-90DA-43D4D4CC4E54}">
      <dsp:nvSpPr>
        <dsp:cNvPr id="0" name=""/>
        <dsp:cNvSpPr/>
      </dsp:nvSpPr>
      <dsp:spPr>
        <a:xfrm>
          <a:off x="3983213" y="1066800"/>
          <a:ext cx="3531188" cy="1669472"/>
        </a:xfrm>
        <a:prstGeom prst="roundRec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6 months </a:t>
          </a:r>
        </a:p>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follow-up </a:t>
          </a:r>
        </a:p>
        <a:p>
          <a:pPr marL="0" lvl="0" indent="0" algn="ctr" defTabSz="1244600">
            <a:lnSpc>
              <a:spcPct val="90000"/>
            </a:lnSpc>
            <a:spcBef>
              <a:spcPct val="0"/>
            </a:spcBef>
            <a:spcAft>
              <a:spcPct val="35000"/>
            </a:spcAft>
            <a:buNone/>
          </a:pPr>
          <a:r>
            <a:rPr lang="en-US" sz="2800" b="1" kern="1200" dirty="0">
              <a:solidFill>
                <a:schemeClr val="bg2"/>
              </a:solidFill>
              <a:latin typeface="Arial" panose="020B0604020202020204" pitchFamily="34" charset="0"/>
              <a:cs typeface="Arial" panose="020B0604020202020204" pitchFamily="34" charset="0"/>
            </a:rPr>
            <a:t>(no study drug)</a:t>
          </a:r>
        </a:p>
      </dsp:txBody>
      <dsp:txXfrm>
        <a:off x="4064710" y="1148297"/>
        <a:ext cx="3368194" cy="150647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defTabSz="928688">
              <a:defRPr sz="1200" dirty="0">
                <a:latin typeface="Arial" charset="0"/>
              </a:defRPr>
            </a:lvl1pPr>
          </a:lstStyle>
          <a:p>
            <a:pPr>
              <a:defRPr/>
            </a:pPr>
            <a:endParaRPr lang="en-US" dirty="0"/>
          </a:p>
        </p:txBody>
      </p:sp>
      <p:sp>
        <p:nvSpPr>
          <p:cNvPr id="13824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lgn="r" defTabSz="928688">
              <a:defRPr sz="1200" dirty="0">
                <a:latin typeface="Arial" charset="0"/>
              </a:defRPr>
            </a:lvl1pPr>
          </a:lstStyle>
          <a:p>
            <a:pPr>
              <a:defRPr/>
            </a:pPr>
            <a:endParaRPr lang="en-US" dirty="0"/>
          </a:p>
        </p:txBody>
      </p:sp>
      <p:sp>
        <p:nvSpPr>
          <p:cNvPr id="13824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defTabSz="928688">
              <a:defRPr sz="1200" dirty="0">
                <a:latin typeface="Arial" charset="0"/>
              </a:defRPr>
            </a:lvl1pPr>
          </a:lstStyle>
          <a:p>
            <a:pPr>
              <a:defRPr/>
            </a:pPr>
            <a:endParaRPr lang="en-US" dirty="0"/>
          </a:p>
        </p:txBody>
      </p:sp>
      <p:sp>
        <p:nvSpPr>
          <p:cNvPr id="13824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lgn="r" defTabSz="928688">
              <a:defRPr sz="1200"/>
            </a:lvl1pPr>
          </a:lstStyle>
          <a:p>
            <a:fld id="{F88EC20B-532E-4CCA-87F4-63478FA22C5B}" type="slidenum">
              <a:rPr lang="en-US" altLang="en-US"/>
              <a:pPr/>
              <a:t>‹#›</a:t>
            </a:fld>
            <a:endParaRPr lang="en-US" altLang="en-US" dirty="0"/>
          </a:p>
        </p:txBody>
      </p:sp>
    </p:spTree>
    <p:extLst>
      <p:ext uri="{BB962C8B-B14F-4D97-AF65-F5344CB8AC3E}">
        <p14:creationId xmlns:p14="http://schemas.microsoft.com/office/powerpoint/2010/main" val="15168400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7411"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lgn="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00356" name="Rectangle 4"/>
          <p:cNvSpPr>
            <a:spLocks noGrp="1" noRot="1" noChangeAspect="1" noChangeArrowheads="1" noTextEdit="1"/>
          </p:cNvSpPr>
          <p:nvPr>
            <p:ph type="sldImg" idx="2"/>
          </p:nvPr>
        </p:nvSpPr>
        <p:spPr bwMode="auto">
          <a:xfrm>
            <a:off x="407988" y="698500"/>
            <a:ext cx="6192837"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7415"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lgn="r" defTabSz="928688">
              <a:defRPr sz="1200">
                <a:effectLst>
                  <a:outerShdw blurRad="38100" dist="38100" dir="2700000" algn="tl">
                    <a:srgbClr val="C0C0C0"/>
                  </a:outerShdw>
                </a:effectLst>
              </a:defRPr>
            </a:lvl1pPr>
          </a:lstStyle>
          <a:p>
            <a:fld id="{245B1665-3A65-4E4C-96D9-462EF46CB597}" type="slidenum">
              <a:rPr lang="en-US" altLang="en-US"/>
              <a:pPr/>
              <a:t>‹#›</a:t>
            </a:fld>
            <a:endParaRPr lang="en-US" altLang="en-US" dirty="0"/>
          </a:p>
        </p:txBody>
      </p:sp>
    </p:spTree>
    <p:extLst>
      <p:ext uri="{BB962C8B-B14F-4D97-AF65-F5344CB8AC3E}">
        <p14:creationId xmlns:p14="http://schemas.microsoft.com/office/powerpoint/2010/main" val="43042588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491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44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48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8FE69-1C46-08C0-3A86-EE30D126DA54}"/>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400C381E-CCEF-3D05-623A-C21C6A6CEFE2}"/>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00B346E4-AD49-A107-D90F-9A84237BAE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14552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78C-387B-D442-651C-E4C0AF0EAF3F}"/>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C3429B36-2D67-CC40-7864-F35815F54E86}"/>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A411FDFE-A6A6-8407-4C83-DCEF03C83F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947950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FC7B-4D43-290C-887E-7BEC12D8BF92}"/>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28BC55FC-49F6-4226-3F7C-C441BE91DBC5}"/>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651DB67C-28AF-C111-D404-7C1396EDCF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347681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2837"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49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36248-F13B-4645-8CAD-7975C8EEA1FC}" type="slidenum">
              <a:rPr lang="en-US" smtClean="0"/>
              <a:pPr/>
              <a:t>33</a:t>
            </a:fld>
            <a:endParaRPr lang="en-US"/>
          </a:p>
        </p:txBody>
      </p:sp>
    </p:spTree>
    <p:extLst>
      <p:ext uri="{BB962C8B-B14F-4D97-AF65-F5344CB8AC3E}">
        <p14:creationId xmlns:p14="http://schemas.microsoft.com/office/powerpoint/2010/main" val="260594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34</a:t>
            </a:fld>
            <a:endParaRPr lang="en-US"/>
          </a:p>
        </p:txBody>
      </p:sp>
    </p:spTree>
    <p:extLst>
      <p:ext uri="{BB962C8B-B14F-4D97-AF65-F5344CB8AC3E}">
        <p14:creationId xmlns:p14="http://schemas.microsoft.com/office/powerpoint/2010/main" val="1962214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35</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36</a:t>
            </a:fld>
            <a:endParaRPr lang="en-US" altLang="en-US"/>
          </a:p>
        </p:txBody>
      </p:sp>
    </p:spTree>
    <p:extLst>
      <p:ext uri="{BB962C8B-B14F-4D97-AF65-F5344CB8AC3E}">
        <p14:creationId xmlns:p14="http://schemas.microsoft.com/office/powerpoint/2010/main" val="186859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36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37</a:t>
            </a:fld>
            <a:endParaRPr lang="en-US"/>
          </a:p>
        </p:txBody>
      </p:sp>
    </p:spTree>
    <p:extLst>
      <p:ext uri="{BB962C8B-B14F-4D97-AF65-F5344CB8AC3E}">
        <p14:creationId xmlns:p14="http://schemas.microsoft.com/office/powerpoint/2010/main" val="156218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40</a:t>
            </a:fld>
            <a:endParaRPr lang="en-US" altLang="en-US"/>
          </a:p>
        </p:txBody>
      </p:sp>
    </p:spTree>
    <p:extLst>
      <p:ext uri="{BB962C8B-B14F-4D97-AF65-F5344CB8AC3E}">
        <p14:creationId xmlns:p14="http://schemas.microsoft.com/office/powerpoint/2010/main" val="801776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7000"/>
              </a:lnSpc>
              <a:spcBef>
                <a:spcPts val="0"/>
              </a:spcBef>
              <a:spcAft>
                <a:spcPts val="60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41</a:t>
            </a:fld>
            <a:endParaRPr lang="en-US" altLang="en-US"/>
          </a:p>
        </p:txBody>
      </p:sp>
    </p:spTree>
    <p:extLst>
      <p:ext uri="{BB962C8B-B14F-4D97-AF65-F5344CB8AC3E}">
        <p14:creationId xmlns:p14="http://schemas.microsoft.com/office/powerpoint/2010/main" val="120846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42</a:t>
            </a:fld>
            <a:endParaRPr lang="en-US"/>
          </a:p>
        </p:txBody>
      </p:sp>
    </p:spTree>
    <p:extLst>
      <p:ext uri="{BB962C8B-B14F-4D97-AF65-F5344CB8AC3E}">
        <p14:creationId xmlns:p14="http://schemas.microsoft.com/office/powerpoint/2010/main" val="762753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9111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092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9986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5747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2279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49</a:t>
            </a:fld>
            <a:endParaRPr lang="en-US"/>
          </a:p>
        </p:txBody>
      </p:sp>
    </p:spTree>
    <p:extLst>
      <p:ext uri="{BB962C8B-B14F-4D97-AF65-F5344CB8AC3E}">
        <p14:creationId xmlns:p14="http://schemas.microsoft.com/office/powerpoint/2010/main" val="397944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xfrm>
            <a:off x="404813" y="698500"/>
            <a:ext cx="6197600" cy="3486150"/>
          </a:xfrm>
          <a:ln/>
        </p:spPr>
      </p:sp>
      <p:sp>
        <p:nvSpPr>
          <p:cNvPr id="102404"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946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51</a:t>
            </a:fld>
            <a:endParaRPr lang="en-US" altLang="en-US"/>
          </a:p>
        </p:txBody>
      </p:sp>
    </p:spTree>
    <p:extLst>
      <p:ext uri="{BB962C8B-B14F-4D97-AF65-F5344CB8AC3E}">
        <p14:creationId xmlns:p14="http://schemas.microsoft.com/office/powerpoint/2010/main" val="1173506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1383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91102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4843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36248-F13B-4645-8CAD-7975C8EEA1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384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60</a:t>
            </a:fld>
            <a:endParaRPr lang="en-US" altLang="en-US"/>
          </a:p>
        </p:txBody>
      </p:sp>
    </p:spTree>
    <p:extLst>
      <p:ext uri="{BB962C8B-B14F-4D97-AF65-F5344CB8AC3E}">
        <p14:creationId xmlns:p14="http://schemas.microsoft.com/office/powerpoint/2010/main" val="446801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61</a:t>
            </a:fld>
            <a:endParaRPr lang="en-US"/>
          </a:p>
        </p:txBody>
      </p:sp>
    </p:spTree>
    <p:extLst>
      <p:ext uri="{BB962C8B-B14F-4D97-AF65-F5344CB8AC3E}">
        <p14:creationId xmlns:p14="http://schemas.microsoft.com/office/powerpoint/2010/main" val="3509466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62</a:t>
            </a:fld>
            <a:endParaRPr lang="en-US"/>
          </a:p>
        </p:txBody>
      </p:sp>
    </p:spTree>
    <p:extLst>
      <p:ext uri="{BB962C8B-B14F-4D97-AF65-F5344CB8AC3E}">
        <p14:creationId xmlns:p14="http://schemas.microsoft.com/office/powerpoint/2010/main" val="3336089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64</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65</a:t>
            </a:fld>
            <a:endParaRPr lang="en-US"/>
          </a:p>
        </p:txBody>
      </p:sp>
    </p:spTree>
    <p:extLst>
      <p:ext uri="{BB962C8B-B14F-4D97-AF65-F5344CB8AC3E}">
        <p14:creationId xmlns:p14="http://schemas.microsoft.com/office/powerpoint/2010/main" val="140507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404813" y="698500"/>
            <a:ext cx="6197600" cy="3486150"/>
          </a:xfrm>
          <a:ln/>
        </p:spPr>
      </p:sp>
      <p:sp>
        <p:nvSpPr>
          <p:cNvPr id="103428"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92767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36248-F13B-4645-8CAD-7975C8EEA1FC}" type="slidenum">
              <a:rPr lang="en-US" smtClean="0"/>
              <a:pPr/>
              <a:t>66</a:t>
            </a:fld>
            <a:endParaRPr lang="en-US"/>
          </a:p>
        </p:txBody>
      </p:sp>
    </p:spTree>
    <p:extLst>
      <p:ext uri="{BB962C8B-B14F-4D97-AF65-F5344CB8AC3E}">
        <p14:creationId xmlns:p14="http://schemas.microsoft.com/office/powerpoint/2010/main" val="3316558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67</a:t>
            </a:fld>
            <a:endParaRPr lang="en-US" altLang="en-US"/>
          </a:p>
        </p:txBody>
      </p:sp>
    </p:spTree>
    <p:extLst>
      <p:ext uri="{BB962C8B-B14F-4D97-AF65-F5344CB8AC3E}">
        <p14:creationId xmlns:p14="http://schemas.microsoft.com/office/powerpoint/2010/main" val="618565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519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69</a:t>
            </a:fld>
            <a:endParaRPr lang="en-US"/>
          </a:p>
        </p:txBody>
      </p:sp>
    </p:spTree>
    <p:extLst>
      <p:ext uri="{BB962C8B-B14F-4D97-AF65-F5344CB8AC3E}">
        <p14:creationId xmlns:p14="http://schemas.microsoft.com/office/powerpoint/2010/main" val="2913433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71</a:t>
            </a:fld>
            <a:endParaRPr lang="en-US"/>
          </a:p>
        </p:txBody>
      </p:sp>
    </p:spTree>
    <p:extLst>
      <p:ext uri="{BB962C8B-B14F-4D97-AF65-F5344CB8AC3E}">
        <p14:creationId xmlns:p14="http://schemas.microsoft.com/office/powerpoint/2010/main" val="609421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72</a:t>
            </a:fld>
            <a:endParaRPr lang="en-US"/>
          </a:p>
        </p:txBody>
      </p:sp>
    </p:spTree>
    <p:extLst>
      <p:ext uri="{BB962C8B-B14F-4D97-AF65-F5344CB8AC3E}">
        <p14:creationId xmlns:p14="http://schemas.microsoft.com/office/powerpoint/2010/main" val="744626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73</a:t>
            </a:fld>
            <a:endParaRPr lang="en-US"/>
          </a:p>
        </p:txBody>
      </p:sp>
    </p:spTree>
    <p:extLst>
      <p:ext uri="{BB962C8B-B14F-4D97-AF65-F5344CB8AC3E}">
        <p14:creationId xmlns:p14="http://schemas.microsoft.com/office/powerpoint/2010/main" val="1470151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2314B-858B-484A-83C9-ED254A3C550E}" type="slidenum">
              <a:rPr lang="en-US" smtClean="0"/>
              <a:t>74</a:t>
            </a:fld>
            <a:endParaRPr lang="en-US"/>
          </a:p>
        </p:txBody>
      </p:sp>
    </p:spTree>
    <p:extLst>
      <p:ext uri="{BB962C8B-B14F-4D97-AF65-F5344CB8AC3E}">
        <p14:creationId xmlns:p14="http://schemas.microsoft.com/office/powerpoint/2010/main" val="2994087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77</a:t>
            </a:fld>
            <a:endParaRPr lang="en-US"/>
          </a:p>
        </p:txBody>
      </p:sp>
    </p:spTree>
    <p:extLst>
      <p:ext uri="{BB962C8B-B14F-4D97-AF65-F5344CB8AC3E}">
        <p14:creationId xmlns:p14="http://schemas.microsoft.com/office/powerpoint/2010/main" val="3729912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36248-F13B-4645-8CAD-7975C8EEA1FC}" type="slidenum">
              <a:rPr lang="en-US" smtClean="0"/>
              <a:pPr/>
              <a:t>78</a:t>
            </a:fld>
            <a:endParaRPr lang="en-US"/>
          </a:p>
        </p:txBody>
      </p:sp>
    </p:spTree>
    <p:extLst>
      <p:ext uri="{BB962C8B-B14F-4D97-AF65-F5344CB8AC3E}">
        <p14:creationId xmlns:p14="http://schemas.microsoft.com/office/powerpoint/2010/main" val="33165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82588" y="685800"/>
            <a:ext cx="6092825" cy="3427413"/>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Slide Number Placeholder 3"/>
          <p:cNvSpPr>
            <a:spLocks noGrp="1"/>
          </p:cNvSpPr>
          <p:nvPr>
            <p:ph type="sldNum" sz="quarter" idx="5"/>
          </p:nvPr>
        </p:nvSpPr>
        <p:spPr/>
        <p:txBody>
          <a:bodyPr/>
          <a:lstStyle/>
          <a:p>
            <a:pPr>
              <a:defRPr/>
            </a:pPr>
            <a:fld id="{8F86DEB2-DD03-46B2-A35A-DD708A7EEC23}" type="slidenum">
              <a:rPr lang="en-US" smtClean="0"/>
              <a:pPr>
                <a:defRPr/>
              </a:pPr>
              <a:t>6</a:t>
            </a:fld>
            <a:endParaRPr lang="en-US"/>
          </a:p>
        </p:txBody>
      </p:sp>
    </p:spTree>
    <p:extLst>
      <p:ext uri="{BB962C8B-B14F-4D97-AF65-F5344CB8AC3E}">
        <p14:creationId xmlns:p14="http://schemas.microsoft.com/office/powerpoint/2010/main" val="757933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C8035-7883-5C8C-0D27-94B4EA6F5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05F66-C90D-C53D-3EA6-326FD7E83506}"/>
              </a:ext>
            </a:extLst>
          </p:cNvPr>
          <p:cNvSpPr>
            <a:spLocks noGrp="1" noRot="1" noChangeAspect="1"/>
          </p:cNvSpPr>
          <p:nvPr>
            <p:ph type="sldImg"/>
          </p:nvPr>
        </p:nvSpPr>
        <p:spPr>
          <a:xfrm>
            <a:off x="407988" y="698500"/>
            <a:ext cx="6192837" cy="3484563"/>
          </a:xfrm>
        </p:spPr>
      </p:sp>
      <p:sp>
        <p:nvSpPr>
          <p:cNvPr id="3" name="Notes Placeholder 2">
            <a:extLst>
              <a:ext uri="{FF2B5EF4-FFF2-40B4-BE49-F238E27FC236}">
                <a16:creationId xmlns:a16="http://schemas.microsoft.com/office/drawing/2014/main" id="{9B8F93F3-732A-A06E-A3AB-98D94199B6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1692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82</a:t>
            </a:fld>
            <a:endParaRPr lang="en-US" altLang="en-US"/>
          </a:p>
        </p:txBody>
      </p:sp>
    </p:spTree>
    <p:extLst>
      <p:ext uri="{BB962C8B-B14F-4D97-AF65-F5344CB8AC3E}">
        <p14:creationId xmlns:p14="http://schemas.microsoft.com/office/powerpoint/2010/main" val="618565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83</a:t>
            </a:fld>
            <a:endParaRPr lang="en-US"/>
          </a:p>
        </p:txBody>
      </p:sp>
    </p:spTree>
    <p:extLst>
      <p:ext uri="{BB962C8B-B14F-4D97-AF65-F5344CB8AC3E}">
        <p14:creationId xmlns:p14="http://schemas.microsoft.com/office/powerpoint/2010/main" val="744626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36248-F13B-4645-8CAD-7975C8EEA1FC}" type="slidenum">
              <a:rPr lang="en-US" smtClean="0"/>
              <a:pPr/>
              <a:t>84</a:t>
            </a:fld>
            <a:endParaRPr lang="en-US"/>
          </a:p>
        </p:txBody>
      </p:sp>
    </p:spTree>
    <p:extLst>
      <p:ext uri="{BB962C8B-B14F-4D97-AF65-F5344CB8AC3E}">
        <p14:creationId xmlns:p14="http://schemas.microsoft.com/office/powerpoint/2010/main" val="380226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1"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43036248-F13B-4645-8CAD-7975C8EEA1FC}" type="slidenum">
              <a:rPr lang="en-US" smtClean="0"/>
              <a:pPr/>
              <a:t>86</a:t>
            </a:fld>
            <a:endParaRPr lang="en-US"/>
          </a:p>
        </p:txBody>
      </p:sp>
    </p:spTree>
    <p:extLst>
      <p:ext uri="{BB962C8B-B14F-4D97-AF65-F5344CB8AC3E}">
        <p14:creationId xmlns:p14="http://schemas.microsoft.com/office/powerpoint/2010/main" val="2913433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8507">
              <a:defRPr/>
            </a:pPr>
            <a:endParaRPr lang="en-US" sz="1800" dirty="0">
              <a:latin typeface="Times New Roman"/>
              <a:cs typeface="Times New Roman"/>
            </a:endParaRPr>
          </a:p>
        </p:txBody>
      </p:sp>
      <p:sp>
        <p:nvSpPr>
          <p:cNvPr id="4" name="Slide Number Placeholder 3"/>
          <p:cNvSpPr>
            <a:spLocks noGrp="1"/>
          </p:cNvSpPr>
          <p:nvPr>
            <p:ph type="sldNum" sz="quarter" idx="10"/>
          </p:nvPr>
        </p:nvSpPr>
        <p:spPr/>
        <p:txBody>
          <a:bodyPr/>
          <a:lstStyle/>
          <a:p>
            <a:fld id="{43036248-F13B-4645-8CAD-7975C8EEA1FC}" type="slidenum">
              <a:rPr lang="en-US" smtClean="0"/>
              <a:pPr/>
              <a:t>87</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58788" y="720725"/>
            <a:ext cx="6396037" cy="3598863"/>
          </a:xfrm>
          <a:ln/>
        </p:spPr>
      </p:sp>
      <p:sp>
        <p:nvSpPr>
          <p:cNvPr id="24579" name="Rectangle 3"/>
          <p:cNvSpPr>
            <a:spLocks noGrp="1" noChangeArrowheads="1"/>
          </p:cNvSpPr>
          <p:nvPr>
            <p:ph type="body" idx="1"/>
          </p:nvPr>
        </p:nvSpPr>
        <p:spPr>
          <a:noFill/>
          <a:ln/>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904793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717550" y="1162050"/>
            <a:ext cx="5575300" cy="31369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Slide Number Placeholder 3"/>
          <p:cNvSpPr>
            <a:spLocks noGrp="1"/>
          </p:cNvSpPr>
          <p:nvPr>
            <p:ph type="sldNum" sz="quarter" idx="5"/>
          </p:nvPr>
        </p:nvSpPr>
        <p:spPr/>
        <p:txBody>
          <a:bodyPr/>
          <a:lstStyle>
            <a:lvl1pPr defTabSz="980303" eaLnBrk="0" hangingPunct="0">
              <a:defRPr>
                <a:solidFill>
                  <a:schemeClr val="tx1"/>
                </a:solidFill>
                <a:latin typeface="Arial" panose="020B0604020202020204" pitchFamily="34" charset="0"/>
                <a:cs typeface="Arial" panose="020B0604020202020204" pitchFamily="34" charset="0"/>
              </a:defRPr>
            </a:lvl1pPr>
            <a:lvl2pPr marL="757066" indent="-291179" defTabSz="980303" eaLnBrk="0" hangingPunct="0">
              <a:defRPr>
                <a:solidFill>
                  <a:schemeClr val="tx1"/>
                </a:solidFill>
                <a:latin typeface="Arial" panose="020B0604020202020204" pitchFamily="34" charset="0"/>
                <a:cs typeface="Arial" panose="020B0604020202020204" pitchFamily="34" charset="0"/>
              </a:defRPr>
            </a:lvl2pPr>
            <a:lvl3pPr marL="1164717" indent="-232943" defTabSz="980303" eaLnBrk="0" hangingPunct="0">
              <a:defRPr>
                <a:solidFill>
                  <a:schemeClr val="tx1"/>
                </a:solidFill>
                <a:latin typeface="Arial" panose="020B0604020202020204" pitchFamily="34" charset="0"/>
                <a:cs typeface="Arial" panose="020B0604020202020204" pitchFamily="34" charset="0"/>
              </a:defRPr>
            </a:lvl3pPr>
            <a:lvl4pPr marL="1630604" indent="-232943" defTabSz="980303" eaLnBrk="0" hangingPunct="0">
              <a:defRPr>
                <a:solidFill>
                  <a:schemeClr val="tx1"/>
                </a:solidFill>
                <a:latin typeface="Arial" panose="020B0604020202020204" pitchFamily="34" charset="0"/>
                <a:cs typeface="Arial" panose="020B0604020202020204" pitchFamily="34" charset="0"/>
              </a:defRPr>
            </a:lvl4pPr>
            <a:lvl5pPr marL="2096491" indent="-232943" defTabSz="980303" eaLnBrk="0" hangingPunct="0">
              <a:defRPr>
                <a:solidFill>
                  <a:schemeClr val="tx1"/>
                </a:solidFill>
                <a:latin typeface="Arial" panose="020B0604020202020204" pitchFamily="34" charset="0"/>
                <a:cs typeface="Arial" panose="020B0604020202020204" pitchFamily="34" charset="0"/>
              </a:defRPr>
            </a:lvl5pPr>
            <a:lvl6pPr marL="2562377"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80303" rtl="0" eaLnBrk="0" fontAlgn="auto" latinLnBrk="0" hangingPunct="0">
              <a:lnSpc>
                <a:spcPct val="100000"/>
              </a:lnSpc>
              <a:spcBef>
                <a:spcPts val="0"/>
              </a:spcBef>
              <a:spcAft>
                <a:spcPts val="0"/>
              </a:spcAft>
              <a:buClrTx/>
              <a:buSzTx/>
              <a:buFontTx/>
              <a:buNone/>
              <a:tabLst/>
              <a:defRPr/>
            </a:pPr>
            <a:fld id="{4BA13258-ACBB-4BC3-8E2B-BDCE36C70492}" type="slidenum">
              <a:rPr kumimoji="0" lang="en-US" altLang="en-US"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80303" rtl="0" eaLnBrk="0" fontAlgn="auto" latinLnBrk="0" hangingPunct="0">
                <a:lnSpc>
                  <a:spcPct val="100000"/>
                </a:lnSpc>
                <a:spcBef>
                  <a:spcPts val="0"/>
                </a:spcBef>
                <a:spcAft>
                  <a:spcPts val="0"/>
                </a:spcAft>
                <a:buClrTx/>
                <a:buSzTx/>
                <a:buFontTx/>
                <a:buNone/>
                <a:tabLst/>
                <a:defRPr/>
              </a:pPr>
              <a:t>94</a:t>
            </a:fld>
            <a:endParaRPr kumimoji="0" lang="en-US" altLang="en-US" sz="13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87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717550" y="1162050"/>
            <a:ext cx="5575300" cy="31369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lvl1pPr defTabSz="980303" eaLnBrk="0" hangingPunct="0">
              <a:defRPr>
                <a:solidFill>
                  <a:schemeClr val="tx1"/>
                </a:solidFill>
                <a:latin typeface="Arial" panose="020B0604020202020204" pitchFamily="34" charset="0"/>
                <a:cs typeface="Arial" panose="020B0604020202020204" pitchFamily="34" charset="0"/>
              </a:defRPr>
            </a:lvl1pPr>
            <a:lvl2pPr marL="757066" indent="-291179" defTabSz="980303" eaLnBrk="0" hangingPunct="0">
              <a:defRPr>
                <a:solidFill>
                  <a:schemeClr val="tx1"/>
                </a:solidFill>
                <a:latin typeface="Arial" panose="020B0604020202020204" pitchFamily="34" charset="0"/>
                <a:cs typeface="Arial" panose="020B0604020202020204" pitchFamily="34" charset="0"/>
              </a:defRPr>
            </a:lvl2pPr>
            <a:lvl3pPr marL="1164717" indent="-232943" defTabSz="980303" eaLnBrk="0" hangingPunct="0">
              <a:defRPr>
                <a:solidFill>
                  <a:schemeClr val="tx1"/>
                </a:solidFill>
                <a:latin typeface="Arial" panose="020B0604020202020204" pitchFamily="34" charset="0"/>
                <a:cs typeface="Arial" panose="020B0604020202020204" pitchFamily="34" charset="0"/>
              </a:defRPr>
            </a:lvl3pPr>
            <a:lvl4pPr marL="1630604" indent="-232943" defTabSz="980303" eaLnBrk="0" hangingPunct="0">
              <a:defRPr>
                <a:solidFill>
                  <a:schemeClr val="tx1"/>
                </a:solidFill>
                <a:latin typeface="Arial" panose="020B0604020202020204" pitchFamily="34" charset="0"/>
                <a:cs typeface="Arial" panose="020B0604020202020204" pitchFamily="34" charset="0"/>
              </a:defRPr>
            </a:lvl4pPr>
            <a:lvl5pPr marL="2096491" indent="-232943" defTabSz="980303" eaLnBrk="0" hangingPunct="0">
              <a:defRPr>
                <a:solidFill>
                  <a:schemeClr val="tx1"/>
                </a:solidFill>
                <a:latin typeface="Arial" panose="020B0604020202020204" pitchFamily="34" charset="0"/>
                <a:cs typeface="Arial" panose="020B0604020202020204" pitchFamily="34" charset="0"/>
              </a:defRPr>
            </a:lvl5pPr>
            <a:lvl6pPr marL="2562377"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80303" rtl="0" eaLnBrk="0" fontAlgn="auto" latinLnBrk="0" hangingPunct="0">
              <a:lnSpc>
                <a:spcPct val="100000"/>
              </a:lnSpc>
              <a:spcBef>
                <a:spcPts val="0"/>
              </a:spcBef>
              <a:spcAft>
                <a:spcPts val="0"/>
              </a:spcAft>
              <a:buClrTx/>
              <a:buSzTx/>
              <a:buFontTx/>
              <a:buNone/>
              <a:tabLst/>
              <a:defRPr/>
            </a:pPr>
            <a:fld id="{4BA13258-ACBB-4BC3-8E2B-BDCE36C70492}" type="slidenum">
              <a:rPr kumimoji="0" lang="en-US" altLang="en-US"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80303" rtl="0" eaLnBrk="0" fontAlgn="auto" latinLnBrk="0" hangingPunct="0">
                <a:lnSpc>
                  <a:spcPct val="100000"/>
                </a:lnSpc>
                <a:spcBef>
                  <a:spcPts val="0"/>
                </a:spcBef>
                <a:spcAft>
                  <a:spcPts val="0"/>
                </a:spcAft>
                <a:buClrTx/>
                <a:buSzTx/>
                <a:buFontTx/>
                <a:buNone/>
                <a:tabLst/>
                <a:defRPr/>
              </a:pPr>
              <a:t>95</a:t>
            </a:fld>
            <a:endParaRPr kumimoji="0" lang="en-US" altLang="en-US" sz="13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87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2312988" y="527050"/>
            <a:ext cx="4668837" cy="2627313"/>
          </a:xfrm>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7865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xfrm>
            <a:off x="334963" y="665163"/>
            <a:ext cx="5900737" cy="3319462"/>
          </a:xfrm>
          <a:ln/>
        </p:spPr>
      </p:sp>
      <p:sp>
        <p:nvSpPr>
          <p:cNvPr id="102404" name="Rectangle 3"/>
          <p:cNvSpPr>
            <a:spLocks noGrp="1" noChangeArrowheads="1"/>
          </p:cNvSpPr>
          <p:nvPr>
            <p:ph type="body" idx="1"/>
          </p:nvPr>
        </p:nvSpPr>
        <p:spPr>
          <a:xfrm>
            <a:off x="875111" y="4206121"/>
            <a:ext cx="4822031" cy="39823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7662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074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9</a:t>
            </a:fld>
            <a:endParaRPr lang="en-US" altLang="en-US"/>
          </a:p>
        </p:txBody>
      </p:sp>
    </p:spTree>
    <p:extLst>
      <p:ext uri="{BB962C8B-B14F-4D97-AF65-F5344CB8AC3E}">
        <p14:creationId xmlns:p14="http://schemas.microsoft.com/office/powerpoint/2010/main" val="363627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10</a:t>
            </a:fld>
            <a:endParaRPr lang="en-US" altLang="en-US"/>
          </a:p>
        </p:txBody>
      </p:sp>
    </p:spTree>
    <p:extLst>
      <p:ext uri="{BB962C8B-B14F-4D97-AF65-F5344CB8AC3E}">
        <p14:creationId xmlns:p14="http://schemas.microsoft.com/office/powerpoint/2010/main" val="421498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50600403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85DE0B-F600-467C-8787-EB41A6388EEC}" type="slidenum">
              <a:rPr lang="en-US" smtClean="0"/>
              <a:pPr>
                <a:defRPr/>
              </a:pPr>
              <a:t>‹#›</a:t>
            </a:fld>
            <a:endParaRPr lang="en-US" dirty="0"/>
          </a:p>
        </p:txBody>
      </p:sp>
    </p:spTree>
    <p:extLst>
      <p:ext uri="{BB962C8B-B14F-4D97-AF65-F5344CB8AC3E}">
        <p14:creationId xmlns:p14="http://schemas.microsoft.com/office/powerpoint/2010/main" val="275734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020" y="63389"/>
            <a:ext cx="10031145" cy="13334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59020" y="2047125"/>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71152" y="2723929"/>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7328" y="2055592"/>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808" y="2723929"/>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219497" y="5271867"/>
            <a:ext cx="1143000"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2059120" y="5271867"/>
            <a:ext cx="7084177"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10438697" y="5271867"/>
            <a:ext cx="551167" cy="365125"/>
          </a:xfrm>
        </p:spPr>
        <p:txBody>
          <a:bodyPr/>
          <a:lstStyle/>
          <a:p>
            <a:pPr>
              <a:defRPr/>
            </a:pPr>
            <a:fld id="{375C9D86-3A8E-4BE6-8C0E-A8B0E06CEA38}" type="slidenum">
              <a:rPr lang="en-US" smtClean="0"/>
              <a:pPr>
                <a:defRPr/>
              </a:pPr>
              <a:t>‹#›</a:t>
            </a:fld>
            <a:endParaRPr lang="en-US" dirty="0"/>
          </a:p>
        </p:txBody>
      </p:sp>
    </p:spTree>
    <p:extLst>
      <p:ext uri="{BB962C8B-B14F-4D97-AF65-F5344CB8AC3E}">
        <p14:creationId xmlns:p14="http://schemas.microsoft.com/office/powerpoint/2010/main" val="1366880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39A93027-BBA5-4F0E-ADF2-88213C058D97}" type="slidenum">
              <a:rPr lang="en-US" smtClean="0"/>
              <a:pPr>
                <a:defRPr/>
              </a:pPr>
              <a:t>‹#›</a:t>
            </a:fld>
            <a:endParaRPr lang="en-US" dirty="0"/>
          </a:p>
        </p:txBody>
      </p:sp>
    </p:spTree>
    <p:extLst>
      <p:ext uri="{BB962C8B-B14F-4D97-AF65-F5344CB8AC3E}">
        <p14:creationId xmlns:p14="http://schemas.microsoft.com/office/powerpoint/2010/main" val="1901432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FE21F67-A994-45BB-858F-D1A125A1A861}" type="slidenum">
              <a:rPr lang="en-US" smtClean="0"/>
              <a:pPr>
                <a:defRPr/>
              </a:pPr>
              <a:t>‹#›</a:t>
            </a:fld>
            <a:endParaRPr lang="en-US" dirty="0"/>
          </a:p>
        </p:txBody>
      </p:sp>
    </p:spTree>
    <p:extLst>
      <p:ext uri="{BB962C8B-B14F-4D97-AF65-F5344CB8AC3E}">
        <p14:creationId xmlns:p14="http://schemas.microsoft.com/office/powerpoint/2010/main" val="263832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36E7A25-7B4B-42A2-8E19-28DF8DB813AE}" type="slidenum">
              <a:rPr lang="en-US" smtClean="0"/>
              <a:pPr>
                <a:defRPr/>
              </a:pPr>
              <a:t>‹#›</a:t>
            </a:fld>
            <a:endParaRPr lang="en-US" dirty="0"/>
          </a:p>
        </p:txBody>
      </p:sp>
    </p:spTree>
    <p:extLst>
      <p:ext uri="{BB962C8B-B14F-4D97-AF65-F5344CB8AC3E}">
        <p14:creationId xmlns:p14="http://schemas.microsoft.com/office/powerpoint/2010/main" val="95846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40345195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5431158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89920176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87952BD-0EF7-4DCF-B5D2-C8F4C640EFEA}" type="slidenum">
              <a:rPr lang="en-US" smtClean="0"/>
              <a:pPr>
                <a:defRPr/>
              </a:pPr>
              <a:t>‹#›</a:t>
            </a:fld>
            <a:endParaRPr lang="en-US" dirty="0"/>
          </a:p>
        </p:txBody>
      </p:sp>
    </p:spTree>
    <p:extLst>
      <p:ext uri="{BB962C8B-B14F-4D97-AF65-F5344CB8AC3E}">
        <p14:creationId xmlns:p14="http://schemas.microsoft.com/office/powerpoint/2010/main" val="2285405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14096"/>
            <a:ext cx="10363200" cy="1470025"/>
          </a:xfrm>
        </p:spPr>
        <p:txBody>
          <a:bodyPr/>
          <a:lstStyle>
            <a:lvl1pPr>
              <a:defRPr>
                <a:latin typeface="Arial" panose="020B0604020202020204" pitchFamily="34" charset="0"/>
                <a:cs typeface="Arial" panose="020B0604020202020204" pitchFamily="34" charset="0"/>
              </a:defRPr>
            </a:lvl1pPr>
          </a:lstStyle>
          <a:p>
            <a:r>
              <a:rPr lang="en-US" dirty="0"/>
              <a:t>Master title style</a:t>
            </a:r>
          </a:p>
        </p:txBody>
      </p:sp>
      <p:sp>
        <p:nvSpPr>
          <p:cNvPr id="3" name="Subtitle 2"/>
          <p:cNvSpPr>
            <a:spLocks noGrp="1"/>
          </p:cNvSpPr>
          <p:nvPr>
            <p:ph type="subTitle" idx="1"/>
          </p:nvPr>
        </p:nvSpPr>
        <p:spPr>
          <a:xfrm>
            <a:off x="914400" y="2067599"/>
            <a:ext cx="10363200" cy="1466434"/>
          </a:xfrm>
        </p:spPr>
        <p:txBody>
          <a:bodyPr/>
          <a:lstStyle>
            <a:lvl1pPr marL="0" indent="0" algn="ctr">
              <a:buNone/>
              <a:defRPr>
                <a:latin typeface="Arial" panose="020B0604020202020204" pitchFamily="34" charset="0"/>
                <a:cs typeface="Arial" panose="020B0604020202020204" pitchFamily="34" charset="0"/>
              </a:defRPr>
            </a:lvl1pPr>
            <a:lvl2pPr marL="467783" indent="0" algn="ctr">
              <a:buNone/>
              <a:defRPr/>
            </a:lvl2pPr>
            <a:lvl3pPr marL="935567" indent="0" algn="ctr">
              <a:buNone/>
              <a:defRPr/>
            </a:lvl3pPr>
            <a:lvl4pPr marL="1403352" indent="0" algn="ctr">
              <a:buNone/>
              <a:defRPr/>
            </a:lvl4pPr>
            <a:lvl5pPr marL="1871135" indent="0" algn="ctr">
              <a:buNone/>
              <a:defRPr/>
            </a:lvl5pPr>
            <a:lvl6pPr marL="2338918" indent="0" algn="ctr">
              <a:buNone/>
              <a:defRPr/>
            </a:lvl6pPr>
            <a:lvl7pPr marL="2806702" indent="0" algn="ctr">
              <a:buNone/>
              <a:defRPr/>
            </a:lvl7pPr>
            <a:lvl8pPr marL="3274485" indent="0" algn="ctr">
              <a:buNone/>
              <a:defRPr/>
            </a:lvl8pPr>
            <a:lvl9pPr marL="3742269" indent="0" algn="ctr">
              <a:buNone/>
              <a:defRPr/>
            </a:lvl9pPr>
          </a:lstStyle>
          <a:p>
            <a:r>
              <a:rPr lang="en-US"/>
              <a:t>Click to edit Master subtitle style</a:t>
            </a:r>
            <a:endParaRPr lang="en-US" dirty="0"/>
          </a:p>
        </p:txBody>
      </p:sp>
      <p:graphicFrame>
        <p:nvGraphicFramePr>
          <p:cNvPr id="4" name="Object 25"/>
          <p:cNvGraphicFramePr>
            <a:graphicFrameLocks noChangeAspect="1"/>
          </p:cNvGraphicFramePr>
          <p:nvPr/>
        </p:nvGraphicFramePr>
        <p:xfrm>
          <a:off x="5147159" y="4908986"/>
          <a:ext cx="1897681" cy="1767545"/>
        </p:xfrm>
        <a:graphic>
          <a:graphicData uri="http://schemas.openxmlformats.org/presentationml/2006/ole">
            <mc:AlternateContent xmlns:mc="http://schemas.openxmlformats.org/markup-compatibility/2006">
              <mc:Choice xmlns:v="urn:schemas-microsoft-com:vml" Requires="v">
                <p:oleObj name="A&amp;L Express Graphic" r:id="rId2" imgW="4385310" imgH="4085590" progId="">
                  <p:embed/>
                </p:oleObj>
              </mc:Choice>
              <mc:Fallback>
                <p:oleObj name="A&amp;L Express Graphic" r:id="rId2" imgW="4385310" imgH="4085590" progId="">
                  <p:embed/>
                  <p:pic>
                    <p:nvPicPr>
                      <p:cNvPr id="4" name="Object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159" y="4908986"/>
                        <a:ext cx="1897681" cy="1767545"/>
                      </a:xfrm>
                      <a:prstGeom prst="rect">
                        <a:avLst/>
                      </a:prstGeom>
                      <a:noFill/>
                      <a:ln>
                        <a:noFill/>
                      </a:ln>
                    </p:spPr>
                  </p:pic>
                </p:oleObj>
              </mc:Fallback>
            </mc:AlternateContent>
          </a:graphicData>
        </a:graphic>
      </p:graphicFrame>
      <p:sp>
        <p:nvSpPr>
          <p:cNvPr id="7" name="Text Placeholder 6"/>
          <p:cNvSpPr>
            <a:spLocks noGrp="1"/>
          </p:cNvSpPr>
          <p:nvPr>
            <p:ph type="body" sz="quarter" idx="10" hasCustomPrompt="1"/>
          </p:nvPr>
        </p:nvSpPr>
        <p:spPr>
          <a:xfrm>
            <a:off x="914400" y="3717511"/>
            <a:ext cx="10363200" cy="1102140"/>
          </a:xfrm>
        </p:spPr>
        <p:txBody>
          <a:bodyPr/>
          <a:lstStyle>
            <a:lvl1pPr marL="0" indent="0" algn="ctr">
              <a:buFontTx/>
              <a:buNone/>
              <a:defRPr sz="3200" baseline="0">
                <a:solidFill>
                  <a:schemeClr val="tx2"/>
                </a:solidFill>
              </a:defRPr>
            </a:lvl1pPr>
          </a:lstStyle>
          <a:p>
            <a:pPr lvl="0"/>
            <a:r>
              <a:rPr lang="en-US" dirty="0"/>
              <a:t>Click to edit Master subtitle style</a:t>
            </a:r>
          </a:p>
          <a:p>
            <a:pPr lvl="0"/>
            <a:endParaRPr lang="en-US" dirty="0"/>
          </a:p>
        </p:txBody>
      </p:sp>
    </p:spTree>
    <p:extLst>
      <p:ext uri="{BB962C8B-B14F-4D97-AF65-F5344CB8AC3E}">
        <p14:creationId xmlns:p14="http://schemas.microsoft.com/office/powerpoint/2010/main" val="418318592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dirty="0"/>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3236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914400" y="21336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313097"/>
      </p:ext>
    </p:extLst>
  </p:cSld>
  <p:clrMapOvr>
    <a:masterClrMapping/>
  </p:clrMapOvr>
  <p:transition>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133600"/>
            <a:ext cx="5080000" cy="3962400"/>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33600"/>
            <a:ext cx="5080000" cy="3962400"/>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ln/>
        </p:spPr>
        <p:txBody>
          <a:bodyPr/>
          <a:lstStyle>
            <a:lvl1pPr>
              <a:defRPr/>
            </a:lvl1pPr>
          </a:lstStyle>
          <a:p>
            <a:pPr>
              <a:defRPr/>
            </a:pPr>
            <a:fld id="{D2B7D267-3AEB-43CD-B491-75094A0B7839}" type="slidenum">
              <a:rPr lang="en-US"/>
              <a:pPr>
                <a:defRPr/>
              </a:pPr>
              <a:t>‹#›</a:t>
            </a:fld>
            <a:endParaRPr lang="en-US" dirty="0"/>
          </a:p>
        </p:txBody>
      </p:sp>
    </p:spTree>
    <p:extLst>
      <p:ext uri="{BB962C8B-B14F-4D97-AF65-F5344CB8AC3E}">
        <p14:creationId xmlns:p14="http://schemas.microsoft.com/office/powerpoint/2010/main" val="622296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normAutofit/>
          </a:bodyPr>
          <a:lstStyle>
            <a:lvl1pPr marL="0" indent="0" algn="ctr">
              <a:buNone/>
              <a:defRPr sz="2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0" name="Picture 2">
            <a:extLst>
              <a:ext uri="{FF2B5EF4-FFF2-40B4-BE49-F238E27FC236}">
                <a16:creationId xmlns:a16="http://schemas.microsoft.com/office/drawing/2014/main" id="{BB43EDD1-CF2A-3867-721B-2D6DBD008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4" y="188913"/>
            <a:ext cx="29527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Logos\NEI-Logo-Transparent-White.png">
            <a:extLst>
              <a:ext uri="{FF2B5EF4-FFF2-40B4-BE49-F238E27FC236}">
                <a16:creationId xmlns:a16="http://schemas.microsoft.com/office/drawing/2014/main" id="{3DF015E2-5BC5-B517-BE2A-347E170D988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HHS-Logo-White-large">
            <a:extLst>
              <a:ext uri="{FF2B5EF4-FFF2-40B4-BE49-F238E27FC236}">
                <a16:creationId xmlns:a16="http://schemas.microsoft.com/office/drawing/2014/main" id="{746699AD-B6BD-6DF5-6468-0CABE4EAF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National Institutes of Health Logo. National Institute of Diabetes and Digestive and Kidney Diseases.">
            <a:extLst>
              <a:ext uri="{FF2B5EF4-FFF2-40B4-BE49-F238E27FC236}">
                <a16:creationId xmlns:a16="http://schemas.microsoft.com/office/drawing/2014/main" id="{19BA8812-775E-1703-DDCE-2B1BE430DB41}"/>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28889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570006"/>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19432" y="1577734"/>
            <a:ext cx="10974470" cy="4977441"/>
          </a:xfrm>
        </p:spPr>
        <p:txBody>
          <a:bodyPr>
            <a:normAutofit/>
          </a:bodyPr>
          <a:lstStyle>
            <a:lvl1pPr marL="461963" indent="-461963">
              <a:buClr>
                <a:schemeClr val="accent2">
                  <a:lumMod val="60000"/>
                  <a:lumOff val="40000"/>
                </a:schemeClr>
              </a:buClr>
              <a:buSzPct val="75000"/>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914400" indent="-571500">
              <a:buClr>
                <a:schemeClr val="accent2">
                  <a:lumMod val="60000"/>
                  <a:lumOff val="40000"/>
                </a:schemeClr>
              </a:buClr>
              <a:buSzPct val="75000"/>
              <a:buFont typeface="Wingdings" panose="05000000000000000000" pitchFamily="2" charset="2"/>
              <a:buChar char="§"/>
              <a:tabLst>
                <a:tab pos="685800" algn="l"/>
              </a:tabLst>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chemeClr val="accent2">
                  <a:lumMod val="60000"/>
                  <a:lumOff val="40000"/>
                </a:schemeClr>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93559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02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extLst/>
          </a:lstStyle>
          <a:p>
            <a:pPr>
              <a:defRPr/>
            </a:pPr>
            <a:fld id="{BED3FB99-F8F8-4A6A-BB43-69ACB673FA80}" type="datetimeFigureOut">
              <a:rPr lang="en-US"/>
              <a:pPr>
                <a:defRPr/>
              </a:pPr>
              <a:t>9/16/2025</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Tree>
    <p:extLst>
      <p:ext uri="{BB962C8B-B14F-4D97-AF65-F5344CB8AC3E}">
        <p14:creationId xmlns:p14="http://schemas.microsoft.com/office/powerpoint/2010/main" val="543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304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600200"/>
          </a:xfrm>
        </p:spPr>
        <p:txBody>
          <a:bodyPr/>
          <a:lstStyle/>
          <a:p>
            <a:r>
              <a:rPr lang="en-US" dirty="0"/>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514013" y="5883277"/>
            <a:ext cx="753545" cy="365125"/>
          </a:xfrm>
          <a:prstGeom prst="rect">
            <a:avLst/>
          </a:prstGeom>
        </p:spPr>
        <p:txBody>
          <a:bodyPr/>
          <a:lstStyle/>
          <a:p>
            <a:pPr>
              <a:defRPr/>
            </a:pPr>
            <a:fld id="{601DFE31-A346-451D-94BF-0F0023984BF1}" type="slidenum">
              <a:rPr lang="en-US" smtClean="0"/>
              <a:pPr>
                <a:defRPr/>
              </a:pPr>
              <a:t>‹#›</a:t>
            </a:fld>
            <a:endParaRPr lang="en-US" dirty="0"/>
          </a:p>
        </p:txBody>
      </p:sp>
    </p:spTree>
    <p:extLst>
      <p:ext uri="{BB962C8B-B14F-4D97-AF65-F5344CB8AC3E}">
        <p14:creationId xmlns:p14="http://schemas.microsoft.com/office/powerpoint/2010/main" val="224157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514013" y="5883277"/>
            <a:ext cx="753545" cy="365125"/>
          </a:xfrm>
          <a:prstGeom prst="rect">
            <a:avLst/>
          </a:prstGeom>
        </p:spPr>
        <p:txBody>
          <a:bodyPr/>
          <a:lstStyle/>
          <a:p>
            <a:pPr>
              <a:defRPr/>
            </a:pPr>
            <a:fld id="{D2B7D267-3AEB-43CD-B491-75094A0B7839}" type="slidenum">
              <a:rPr lang="en-US" smtClean="0"/>
              <a:pPr>
                <a:defRPr/>
              </a:pPr>
              <a:t>‹#›</a:t>
            </a:fld>
            <a:endParaRPr lang="en-US"/>
          </a:p>
        </p:txBody>
      </p:sp>
      <p:sp>
        <p:nvSpPr>
          <p:cNvPr id="8" name="Title 1">
            <a:extLst>
              <a:ext uri="{FF2B5EF4-FFF2-40B4-BE49-F238E27FC236}">
                <a16:creationId xmlns:a16="http://schemas.microsoft.com/office/drawing/2014/main" id="{AA0D6A1F-0E9A-7790-0738-EF472BFA4AD0}"/>
              </a:ext>
            </a:extLst>
          </p:cNvPr>
          <p:cNvSpPr>
            <a:spLocks noGrp="1"/>
          </p:cNvSpPr>
          <p:nvPr>
            <p:ph type="title"/>
          </p:nvPr>
        </p:nvSpPr>
        <p:spPr>
          <a:xfrm>
            <a:off x="1" y="0"/>
            <a:ext cx="12192000" cy="1600200"/>
          </a:xfrm>
        </p:spPr>
        <p:txBody>
          <a:bodyPr/>
          <a:lstStyle>
            <a:lvl1pPr>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2068167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55213"/>
      </p:ext>
    </p:extLst>
  </p:cSld>
  <p:clrMapOvr>
    <a:masterClrMapping/>
  </p:clrMapOvr>
  <p:transition>
    <p:fade/>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298994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002060"/>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002060"/>
            </a:solidFill>
            <a:ln>
              <a:noFill/>
            </a:ln>
          </p:spPr>
          <p:txBody>
            <a:bodyPr/>
            <a:lstStyle/>
            <a:p>
              <a:endParaRPr lang="en-US" dirty="0"/>
            </a:p>
          </p:txBody>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5332412" y="5883275"/>
            <a:ext cx="4324044"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fld id="{A80142A2-EBCF-4D81-8B8D-7B14B94E3355}" type="slidenum">
              <a:rPr lang="en-US" smtClean="0"/>
              <a:t>‹#›</a:t>
            </a:fld>
            <a:endParaRPr lang="en-US" dirty="0"/>
          </a:p>
        </p:txBody>
      </p:sp>
      <p:pic>
        <p:nvPicPr>
          <p:cNvPr id="15" name="Picture 14">
            <a:extLst>
              <a:ext uri="{FF2B5EF4-FFF2-40B4-BE49-F238E27FC236}">
                <a16:creationId xmlns:a16="http://schemas.microsoft.com/office/drawing/2014/main" id="{3C3A8547-D9BB-4895-8E00-F04D3AD46446}"/>
              </a:ext>
            </a:extLst>
          </p:cNvPr>
          <p:cNvPicPr>
            <a:picLocks noChangeAspect="1"/>
          </p:cNvPicPr>
          <p:nvPr userDrawn="1"/>
        </p:nvPicPr>
        <p:blipFill>
          <a:blip r:embed="rId2"/>
          <a:stretch>
            <a:fillRect/>
          </a:stretch>
        </p:blipFill>
        <p:spPr>
          <a:xfrm>
            <a:off x="181143" y="4515570"/>
            <a:ext cx="1816203" cy="1690836"/>
          </a:xfrm>
          <a:prstGeom prst="rect">
            <a:avLst/>
          </a:prstGeom>
        </p:spPr>
      </p:pic>
      <p:pic>
        <p:nvPicPr>
          <p:cNvPr id="16" name="Picture 15">
            <a:extLst>
              <a:ext uri="{FF2B5EF4-FFF2-40B4-BE49-F238E27FC236}">
                <a16:creationId xmlns:a16="http://schemas.microsoft.com/office/drawing/2014/main" id="{C9334D43-C423-43F7-94EA-1E3794AFA8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4277" y="6249616"/>
            <a:ext cx="2375542" cy="55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07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3200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2pPr marL="742950" indent="-285750">
              <a:buSzPct val="100000"/>
              <a:buFont typeface="Courier New" panose="02070309020205020404" pitchFamily="49" charset="0"/>
              <a:buChar char="o"/>
              <a:defRPr/>
            </a:lvl2pPr>
            <a:lvl3pPr marL="1200150" indent="-285750">
              <a:buSzPct val="100000"/>
              <a:buFont typeface="Wingdings" panose="05000000000000000000" pitchFamily="2" charset="2"/>
              <a:buChar char="§"/>
              <a:defRPr/>
            </a:lvl3pPr>
            <a:lvl4pPr marL="1543050" indent="-171450">
              <a:buSzPct val="90000"/>
              <a:buFont typeface="Wingdings" panose="05000000000000000000" pitchFamily="2" charset="2"/>
              <a:buChar char="q"/>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pPr>
              <a:defRPr/>
            </a:pPr>
            <a:fld id="{A6611F31-9D47-4CBA-B581-81609C552327}" type="slidenum">
              <a:rPr lang="en-US" smtClean="0"/>
              <a:pPr>
                <a:defRPr/>
              </a:pPr>
              <a:t>‹#›</a:t>
            </a:fld>
            <a:endParaRPr lang="en-US" dirty="0"/>
          </a:p>
        </p:txBody>
      </p:sp>
    </p:spTree>
    <p:extLst>
      <p:ext uri="{BB962C8B-B14F-4D97-AF65-F5344CB8AC3E}">
        <p14:creationId xmlns:p14="http://schemas.microsoft.com/office/powerpoint/2010/main" val="338099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0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799"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3008711"/>
      </p:ext>
    </p:extLst>
  </p:cSld>
  <p:clrMap bg1="dk1" tx1="lt1" bg2="dk2" tx2="lt2" accent1="accent1" accent2="accent2" accent3="accent3" accent4="accent4" accent5="accent5" accent6="accent6" hlink="hlink" folHlink="folHlink"/>
  <p:sldLayoutIdLst>
    <p:sldLayoutId id="2147483961" r:id="rId1"/>
    <p:sldLayoutId id="2147484145" r:id="rId2"/>
    <p:sldLayoutId id="2147484146" r:id="rId3"/>
    <p:sldLayoutId id="2147484150" r:id="rId4"/>
    <p:sldLayoutId id="2147484188" r:id="rId5"/>
    <p:sldLayoutId id="2147484232" r:id="rId6"/>
    <p:sldLayoutId id="2147484233" r:id="rId7"/>
  </p:sldLayoutIdLst>
  <p:transition>
    <p:fade/>
  </p:transition>
  <p:hf hdr="0" ftr="0" dt="0"/>
  <p:txStyles>
    <p:titleStyle>
      <a:lvl1pPr algn="ctr" defTabSz="685800" rtl="0" eaLnBrk="1" latinLnBrk="0" hangingPunct="1">
        <a:lnSpc>
          <a:spcPct val="90000"/>
        </a:lnSpc>
        <a:spcBef>
          <a:spcPct val="0"/>
        </a:spcBef>
        <a:buNone/>
        <a:defRPr sz="44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4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0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grpSp>
        <p:nvGrpSpPr>
          <p:cNvPr id="7" name="Group 6"/>
          <p:cNvGrpSpPr/>
          <p:nvPr/>
        </p:nvGrpSpPr>
        <p:grpSpPr>
          <a:xfrm rot="5246285">
            <a:off x="5521507" y="-4810784"/>
            <a:ext cx="914400" cy="12406226"/>
            <a:chOff x="1320800" y="0"/>
            <a:chExt cx="1428751" cy="5329238"/>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002060"/>
            </a:solidFill>
            <a:ln>
              <a:noFill/>
            </a:ln>
          </p:spPr>
        </p:sp>
      </p:grpSp>
      <p:sp>
        <p:nvSpPr>
          <p:cNvPr id="2" name="Title Placeholder 1"/>
          <p:cNvSpPr>
            <a:spLocks noGrp="1"/>
          </p:cNvSpPr>
          <p:nvPr>
            <p:ph type="title"/>
          </p:nvPr>
        </p:nvSpPr>
        <p:spPr>
          <a:xfrm>
            <a:off x="1000976" y="-217987"/>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1757175"/>
            <a:ext cx="10198353" cy="423812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40613" y="6050619"/>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3CF9AFB-155B-4AF4-8DE2-B20A3843AE35}" type="slidenum">
              <a:rPr lang="en-US" smtClean="0"/>
              <a:pPr>
                <a:defRPr/>
              </a:pPr>
              <a:t>‹#›</a:t>
            </a:fld>
            <a:endParaRPr lang="en-US" dirty="0"/>
          </a:p>
        </p:txBody>
      </p:sp>
      <p:grpSp>
        <p:nvGrpSpPr>
          <p:cNvPr id="15" name="Group 14">
            <a:extLst>
              <a:ext uri="{FF2B5EF4-FFF2-40B4-BE49-F238E27FC236}">
                <a16:creationId xmlns:a16="http://schemas.microsoft.com/office/drawing/2014/main" id="{C00DE13C-10B1-45D9-92BC-9628525A4C95}"/>
              </a:ext>
            </a:extLst>
          </p:cNvPr>
          <p:cNvGrpSpPr/>
          <p:nvPr/>
        </p:nvGrpSpPr>
        <p:grpSpPr>
          <a:xfrm rot="5228445">
            <a:off x="5476096" y="522106"/>
            <a:ext cx="1057165" cy="12431894"/>
            <a:chOff x="1320800" y="0"/>
            <a:chExt cx="1428751" cy="5329238"/>
          </a:xfrm>
        </p:grpSpPr>
        <p:sp>
          <p:nvSpPr>
            <p:cNvPr id="16" name="Freeform 6">
              <a:extLst>
                <a:ext uri="{FF2B5EF4-FFF2-40B4-BE49-F238E27FC236}">
                  <a16:creationId xmlns:a16="http://schemas.microsoft.com/office/drawing/2014/main" id="{C3C65451-CF6E-4220-B1D1-64656321D42A}"/>
                </a:ext>
              </a:extLst>
            </p:cNvPr>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75B842E4-6D2B-4F4D-A957-B586C61EDDF7}"/>
                </a:ext>
              </a:extLst>
            </p:cNvPr>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002060"/>
            </a:solidFill>
            <a:ln>
              <a:noFill/>
            </a:ln>
          </p:spPr>
        </p:sp>
      </p:grpSp>
    </p:spTree>
    <p:extLst>
      <p:ext uri="{BB962C8B-B14F-4D97-AF65-F5344CB8AC3E}">
        <p14:creationId xmlns:p14="http://schemas.microsoft.com/office/powerpoint/2010/main" val="92319443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87" r:id="rId14"/>
  </p:sldLayoutIdLst>
  <p:transition>
    <p:fade/>
  </p:transition>
  <p:hf sldNum="0" hdr="0" ftr="0" dt="0"/>
  <p:txStyles>
    <p:titleStyle>
      <a:lvl1pPr algn="ctr" defTabSz="457200" rtl="0" eaLnBrk="1" latinLnBrk="0" hangingPunct="1">
        <a:spcBef>
          <a:spcPct val="0"/>
        </a:spcBef>
        <a:buNone/>
        <a:defRPr sz="4400" b="1" kern="1200" cap="none">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26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9768" y="1621708"/>
            <a:ext cx="10953135" cy="51410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27714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Lst>
  <p:hf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jaeb.org/drcrnet/pubs/" TargetMode="External"/><Relationship Id="rId2" Type="http://schemas.openxmlformats.org/officeDocument/2006/relationships/hyperlink" Target="https://public.jaeb.org/drcrnet/view/Home_Page" TargetMode="External"/><Relationship Id="rId1" Type="http://schemas.openxmlformats.org/officeDocument/2006/relationships/slideLayout" Target="../slideLayouts/slideLayout3.xml"/><Relationship Id="rId4" Type="http://schemas.openxmlformats.org/officeDocument/2006/relationships/hyperlink" Target="https://public.jaeb.org/drcrnet/view/Investig_Info"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public.jaeb.org/drcrnet/pubs/"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famvin.org/en/2017/10/28/one-person-collaborative-effor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D984490-72B3-F49C-3E73-FCC723F38BAA}"/>
              </a:ext>
            </a:extLst>
          </p:cNvPr>
          <p:cNvSpPr txBox="1"/>
          <p:nvPr/>
        </p:nvSpPr>
        <p:spPr>
          <a:xfrm>
            <a:off x="6324600" y="1034504"/>
            <a:ext cx="4038600" cy="3046988"/>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DRCR Retina Network</a:t>
            </a:r>
          </a:p>
          <a:p>
            <a:pPr algn="ctr"/>
            <a:endParaRPr lang="en-US" sz="4400" b="1" dirty="0">
              <a:latin typeface="Arial" panose="020B0604020202020204" pitchFamily="34" charset="0"/>
              <a:cs typeface="Arial" panose="020B0604020202020204" pitchFamily="34" charset="0"/>
            </a:endParaRPr>
          </a:p>
          <a:p>
            <a:pPr algn="ctr"/>
            <a:r>
              <a:rPr lang="en-US" sz="6000" b="1" dirty="0">
                <a:latin typeface="Arial" panose="020B0604020202020204" pitchFamily="34" charset="0"/>
                <a:cs typeface="Arial" panose="020B0604020202020204" pitchFamily="34" charset="0"/>
              </a:rPr>
              <a:t>Overview </a:t>
            </a:r>
          </a:p>
        </p:txBody>
      </p:sp>
      <p:pic>
        <p:nvPicPr>
          <p:cNvPr id="6" name="Picture 5" descr="DHHS-Logo-White-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518" y="595231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ational Institutes of Health Logo. National Institute of Diabetes and Digestive and Kidney Diseases."/>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bwMode="auto">
          <a:xfrm>
            <a:off x="4648200" y="6067952"/>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9" name="Group 18">
            <a:extLst>
              <a:ext uri="{FF2B5EF4-FFF2-40B4-BE49-F238E27FC236}">
                <a16:creationId xmlns:a16="http://schemas.microsoft.com/office/drawing/2014/main" id="{6FE4890F-8CC3-C95B-A761-7A86313AADA7}"/>
              </a:ext>
            </a:extLst>
          </p:cNvPr>
          <p:cNvGrpSpPr/>
          <p:nvPr/>
        </p:nvGrpSpPr>
        <p:grpSpPr>
          <a:xfrm>
            <a:off x="1653433" y="5982072"/>
            <a:ext cx="3719499" cy="714933"/>
            <a:chOff x="319101" y="5948221"/>
            <a:chExt cx="3719499" cy="714933"/>
          </a:xfrm>
        </p:grpSpPr>
        <p:pic>
          <p:nvPicPr>
            <p:cNvPr id="5" name="Picture 3" descr="H:\Logos\NEI-Logo-Transparent-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01" y="5948221"/>
              <a:ext cx="2611225" cy="614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8654D2-37F9-40B2-8F6A-4BC073D7B16A}"/>
                </a:ext>
              </a:extLst>
            </p:cNvPr>
            <p:cNvSpPr txBox="1"/>
            <p:nvPr/>
          </p:nvSpPr>
          <p:spPr>
            <a:xfrm>
              <a:off x="1295400" y="6324600"/>
              <a:ext cx="2743200" cy="338554"/>
            </a:xfrm>
            <a:prstGeom prst="rect">
              <a:avLst/>
            </a:prstGeom>
            <a:noFill/>
          </p:spPr>
          <p:txBody>
            <a:bodyPr wrap="square" rtlCol="0">
              <a:spAutoFit/>
            </a:bodyPr>
            <a:lstStyle/>
            <a:p>
              <a:r>
                <a:rPr lang="en-US" sz="1600" dirty="0">
                  <a:latin typeface="Cordia New" panose="020B0502040204020203" pitchFamily="34" charset="-34"/>
                  <a:cs typeface="Cordia New" panose="020B0502040204020203" pitchFamily="34" charset="-34"/>
                </a:rPr>
                <a:t>UG1EY014231</a:t>
              </a:r>
            </a:p>
          </p:txBody>
        </p:sp>
      </p:grpSp>
      <p:pic>
        <p:nvPicPr>
          <p:cNvPr id="11" name="Picture 10" descr="A black and white eyeball with a circle and a circle with a circle in the center&#10;&#10;Description automatically generated">
            <a:extLst>
              <a:ext uri="{FF2B5EF4-FFF2-40B4-BE49-F238E27FC236}">
                <a16:creationId xmlns:a16="http://schemas.microsoft.com/office/drawing/2014/main" id="{70A8CE72-D543-A53E-B380-D21696666099}"/>
              </a:ext>
            </a:extLst>
          </p:cNvPr>
          <p:cNvPicPr>
            <a:picLocks noChangeAspect="1"/>
          </p:cNvPicPr>
          <p:nvPr/>
        </p:nvPicPr>
        <p:blipFill>
          <a:blip r:embed="rId6" cstate="print">
            <a:alphaModFix amt="70000"/>
            <a:duotone>
              <a:prstClr val="black"/>
              <a:schemeClr val="tx1">
                <a:tint val="45000"/>
                <a:satMod val="400000"/>
              </a:schemeClr>
            </a:duotone>
            <a:extLst>
              <a:ext uri="{BEBA8EAE-BF5A-486C-A8C5-ECC9F3942E4B}">
                <a14:imgProps xmlns:a14="http://schemas.microsoft.com/office/drawing/2010/main">
                  <a14:imgLayer r:embed="rId7">
                    <a14:imgEffect>
                      <a14:artisticPlasticWrap/>
                    </a14:imgEffect>
                  </a14:imgLayer>
                </a14:imgProps>
              </a:ext>
              <a:ext uri="{28A0092B-C50C-407E-A947-70E740481C1C}">
                <a14:useLocalDpi xmlns:a14="http://schemas.microsoft.com/office/drawing/2010/main" val="0"/>
              </a:ext>
            </a:extLst>
          </a:blip>
          <a:stretch>
            <a:fillRect/>
          </a:stretch>
        </p:blipFill>
        <p:spPr>
          <a:xfrm rot="333131">
            <a:off x="1356193" y="753798"/>
            <a:ext cx="5641220" cy="3833815"/>
          </a:xfrm>
          <a:prstGeom prst="rect">
            <a:avLst/>
          </a:prstGeom>
        </p:spPr>
      </p:pic>
      <p:sp>
        <p:nvSpPr>
          <p:cNvPr id="14" name="Rectangle: Diagonal Corners Snipped 13">
            <a:extLst>
              <a:ext uri="{FF2B5EF4-FFF2-40B4-BE49-F238E27FC236}">
                <a16:creationId xmlns:a16="http://schemas.microsoft.com/office/drawing/2014/main" id="{565E4A1C-44BA-4F64-C1AA-97DF40B0D34D}"/>
              </a:ext>
            </a:extLst>
          </p:cNvPr>
          <p:cNvSpPr/>
          <p:nvPr/>
        </p:nvSpPr>
        <p:spPr>
          <a:xfrm>
            <a:off x="6532775" y="2568804"/>
            <a:ext cx="3429000" cy="203805"/>
          </a:xfrm>
          <a:prstGeom prst="snip2DiagRect">
            <a:avLst>
              <a:gd name="adj1" fmla="val 50000"/>
              <a:gd name="adj2" fmla="val 16667"/>
            </a:avLst>
          </a:prstGeom>
          <a:solidFill>
            <a:srgbClr val="ABBBC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006752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B7E82D-F1BB-F2B7-78F1-60F587449587}"/>
              </a:ext>
            </a:extLst>
          </p:cNvPr>
          <p:cNvSpPr>
            <a:spLocks noGrp="1"/>
          </p:cNvSpPr>
          <p:nvPr>
            <p:ph type="title"/>
          </p:nvPr>
        </p:nvSpPr>
        <p:spPr/>
        <p:txBody>
          <a:bodyPr/>
          <a:lstStyle/>
          <a:p>
            <a:r>
              <a:rPr lang="en-US" dirty="0"/>
              <a:t>Number of Participants by Location</a:t>
            </a:r>
          </a:p>
        </p:txBody>
      </p:sp>
      <p:sp>
        <p:nvSpPr>
          <p:cNvPr id="4" name="Slide Number Placeholder 3">
            <a:extLst>
              <a:ext uri="{FF2B5EF4-FFF2-40B4-BE49-F238E27FC236}">
                <a16:creationId xmlns:a16="http://schemas.microsoft.com/office/drawing/2014/main" id="{3FEAF963-D6CD-4258-B78F-6008F274A298}"/>
              </a:ext>
            </a:extLst>
          </p:cNvPr>
          <p:cNvSpPr>
            <a:spLocks noGrp="1"/>
          </p:cNvSpPr>
          <p:nvPr>
            <p:ph type="sldNum" sz="quarter" idx="4294967295"/>
          </p:nvPr>
        </p:nvSpPr>
        <p:spPr bwMode="auto">
          <a:xfrm>
            <a:off x="10514013" y="5883277"/>
            <a:ext cx="75354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64F039-66C0-455B-85F8-814E55F2BD41}" type="slidenum">
              <a:rPr lang="en-US" altLang="en-US" smtClean="0"/>
              <a:pPr>
                <a:defRPr/>
              </a:pPr>
              <a:t>10</a:t>
            </a:fld>
            <a:endParaRPr lang="en-US" altLang="en-US"/>
          </a:p>
        </p:txBody>
      </p:sp>
      <p:pic>
        <p:nvPicPr>
          <p:cNvPr id="2052" name="Picture 4">
            <a:extLst>
              <a:ext uri="{FF2B5EF4-FFF2-40B4-BE49-F238E27FC236}">
                <a16:creationId xmlns:a16="http://schemas.microsoft.com/office/drawing/2014/main" id="{6255707D-119C-55A5-A7D4-0E3A0B21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8303" y="1143000"/>
            <a:ext cx="10317377" cy="54863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5063D463-B9EF-366F-EDF7-9FE6B91B7ED0}"/>
              </a:ext>
            </a:extLst>
          </p:cNvPr>
          <p:cNvGraphicFramePr>
            <a:graphicFrameLocks noGrp="1"/>
          </p:cNvGraphicFramePr>
          <p:nvPr>
            <p:extLst>
              <p:ext uri="{D42A27DB-BD31-4B8C-83A1-F6EECF244321}">
                <p14:modId xmlns:p14="http://schemas.microsoft.com/office/powerpoint/2010/main" val="1442351869"/>
              </p:ext>
            </p:extLst>
          </p:nvPr>
        </p:nvGraphicFramePr>
        <p:xfrm>
          <a:off x="6881600" y="1405510"/>
          <a:ext cx="2044752" cy="419100"/>
        </p:xfrm>
        <a:graphic>
          <a:graphicData uri="http://schemas.openxmlformats.org/drawingml/2006/table">
            <a:tbl>
              <a:tblPr firstRow="1" firstCol="1" bandRow="1">
                <a:tableStyleId>{0505E3EF-67EA-436B-97B2-0124C06EBD24}</a:tableStyleId>
              </a:tblPr>
              <a:tblGrid>
                <a:gridCol w="681584">
                  <a:extLst>
                    <a:ext uri="{9D8B030D-6E8A-4147-A177-3AD203B41FA5}">
                      <a16:colId xmlns:a16="http://schemas.microsoft.com/office/drawing/2014/main" val="3631486679"/>
                    </a:ext>
                  </a:extLst>
                </a:gridCol>
                <a:gridCol w="681584">
                  <a:extLst>
                    <a:ext uri="{9D8B030D-6E8A-4147-A177-3AD203B41FA5}">
                      <a16:colId xmlns:a16="http://schemas.microsoft.com/office/drawing/2014/main" val="251687974"/>
                    </a:ext>
                  </a:extLst>
                </a:gridCol>
                <a:gridCol w="681584">
                  <a:extLst>
                    <a:ext uri="{9D8B030D-6E8A-4147-A177-3AD203B41FA5}">
                      <a16:colId xmlns:a16="http://schemas.microsoft.com/office/drawing/2014/main" val="801714386"/>
                    </a:ext>
                  </a:extLst>
                </a:gridCol>
              </a:tblGrid>
              <a:tr h="209550">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Province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 Pts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 Sites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74873626"/>
                  </a:ext>
                </a:extLst>
              </a:tr>
              <a:tr h="209550">
                <a:tc>
                  <a:txBody>
                    <a:bodyPr/>
                    <a:lstStyle/>
                    <a:p>
                      <a:pPr marL="0" marR="0" algn="ctr"/>
                      <a:r>
                        <a:rPr lang="en-US" sz="1100" dirty="0">
                          <a:effectLst/>
                          <a:latin typeface="Arial" panose="020B0604020202020204" pitchFamily="34" charset="0"/>
                          <a:cs typeface="Arial" panose="020B0604020202020204" pitchFamily="34" charset="0"/>
                        </a:rPr>
                        <a:t>ON</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11</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2</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89495349"/>
                  </a:ext>
                </a:extLst>
              </a:tr>
            </a:tbl>
          </a:graphicData>
        </a:graphic>
      </p:graphicFrame>
    </p:spTree>
    <p:extLst>
      <p:ext uri="{BB962C8B-B14F-4D97-AF65-F5344CB8AC3E}">
        <p14:creationId xmlns:p14="http://schemas.microsoft.com/office/powerpoint/2010/main" val="22848747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592470"/>
          </a:xfrm>
        </p:spPr>
        <p:txBody>
          <a:bodyPr>
            <a:normAutofit/>
          </a:bodyPr>
          <a:lstStyle/>
          <a:p>
            <a:pPr>
              <a:buClr>
                <a:schemeClr val="tx1"/>
              </a:buClr>
            </a:pPr>
            <a:r>
              <a:rPr lang="en-US" sz="5300" dirty="0"/>
              <a:t>Helpful Links</a:t>
            </a:r>
            <a:br>
              <a:rPr lang="en-US" sz="5300" dirty="0"/>
            </a:br>
            <a:r>
              <a:rPr lang="en-US" sz="5300" dirty="0"/>
              <a:t>www.drcr.net</a:t>
            </a:r>
            <a:endParaRPr lang="en-US" dirty="0">
              <a:solidFill>
                <a:schemeClr val="tx2"/>
              </a:solidFill>
            </a:endParaRPr>
          </a:p>
        </p:txBody>
      </p:sp>
      <p:sp>
        <p:nvSpPr>
          <p:cNvPr id="5" name="Content Placeholder 4">
            <a:extLst>
              <a:ext uri="{FF2B5EF4-FFF2-40B4-BE49-F238E27FC236}">
                <a16:creationId xmlns:a16="http://schemas.microsoft.com/office/drawing/2014/main" id="{F69024DF-9118-DA3F-11BA-884FE2D1A601}"/>
              </a:ext>
            </a:extLst>
          </p:cNvPr>
          <p:cNvSpPr>
            <a:spLocks noGrp="1"/>
          </p:cNvSpPr>
          <p:nvPr>
            <p:ph idx="1"/>
          </p:nvPr>
        </p:nvSpPr>
        <p:spPr>
          <a:xfrm>
            <a:off x="3810000" y="1752600"/>
            <a:ext cx="8153400" cy="4800600"/>
          </a:xfrm>
        </p:spPr>
        <p:txBody>
          <a:bodyPr>
            <a:normAutofit/>
          </a:bodyPr>
          <a:lstStyle/>
          <a:p>
            <a:r>
              <a:rPr lang="en-US" dirty="0">
                <a:solidFill>
                  <a:schemeClr val="tx2"/>
                </a:solidFill>
                <a:hlinkClick r:id="rId2">
                  <a:extLst>
                    <a:ext uri="{A12FA001-AC4F-418D-AE19-62706E023703}">
                      <ahyp:hlinkClr xmlns:ahyp="http://schemas.microsoft.com/office/drawing/2018/hyperlinkcolor" val="tx"/>
                    </a:ext>
                  </a:extLst>
                </a:hlinkClick>
              </a:rPr>
              <a:t>Information about the Network</a:t>
            </a:r>
            <a:endParaRPr lang="en-US" dirty="0">
              <a:solidFill>
                <a:schemeClr val="tx2"/>
              </a:solidFill>
              <a:hlinkClick r:id="rId3">
                <a:extLst>
                  <a:ext uri="{A12FA001-AC4F-418D-AE19-62706E023703}">
                    <ahyp:hlinkClr xmlns:ahyp="http://schemas.microsoft.com/office/drawing/2018/hyperlinkcolor" val="tx"/>
                  </a:ext>
                </a:extLst>
              </a:hlinkClick>
            </a:endParaRPr>
          </a:p>
          <a:p>
            <a:r>
              <a:rPr lang="en-US" dirty="0">
                <a:solidFill>
                  <a:schemeClr val="tx2"/>
                </a:solidFill>
                <a:hlinkClick r:id="rId3">
                  <a:extLst>
                    <a:ext uri="{A12FA001-AC4F-418D-AE19-62706E023703}">
                      <ahyp:hlinkClr xmlns:ahyp="http://schemas.microsoft.com/office/drawing/2018/hyperlinkcolor" val="tx"/>
                    </a:ext>
                  </a:extLst>
                </a:hlinkClick>
              </a:rPr>
              <a:t>Publication List</a:t>
            </a:r>
            <a:r>
              <a:rPr lang="en-US" dirty="0"/>
              <a:t>: References, links to PubMed manuscripts, and recent results presentations. </a:t>
            </a:r>
          </a:p>
          <a:p>
            <a:r>
              <a:rPr lang="en-US" dirty="0">
                <a:solidFill>
                  <a:schemeClr val="tx2"/>
                </a:solidFill>
                <a:hlinkClick r:id="rId4">
                  <a:extLst>
                    <a:ext uri="{A12FA001-AC4F-418D-AE19-62706E023703}">
                      <ahyp:hlinkClr xmlns:ahyp="http://schemas.microsoft.com/office/drawing/2018/hyperlinkcolor" val="tx"/>
                    </a:ext>
                  </a:extLst>
                </a:hlinkClick>
              </a:rPr>
              <a:t>Network Policies</a:t>
            </a:r>
            <a:r>
              <a:rPr lang="en-US" dirty="0"/>
              <a:t>, Protocols; downloadable idea forms: </a:t>
            </a:r>
          </a:p>
          <a:p>
            <a:pPr lvl="1"/>
            <a:r>
              <a:rPr lang="en-US" sz="2800" dirty="0"/>
              <a:t>Protocol </a:t>
            </a:r>
          </a:p>
          <a:p>
            <a:pPr lvl="1"/>
            <a:r>
              <a:rPr lang="en-US" sz="2800" dirty="0">
                <a:solidFill>
                  <a:schemeClr val="tx1"/>
                </a:solidFill>
              </a:rPr>
              <a:t>Ancillary Protocol, </a:t>
            </a:r>
          </a:p>
          <a:p>
            <a:pPr lvl="1"/>
            <a:r>
              <a:rPr lang="en-US" sz="2800" dirty="0">
                <a:solidFill>
                  <a:schemeClr val="tx1"/>
                </a:solidFill>
              </a:rPr>
              <a:t>Abstracts, and </a:t>
            </a:r>
          </a:p>
          <a:p>
            <a:pPr lvl="1"/>
            <a:r>
              <a:rPr lang="en-US" sz="2800" dirty="0">
                <a:solidFill>
                  <a:schemeClr val="tx1"/>
                </a:solidFill>
              </a:rPr>
              <a:t>Analysis/</a:t>
            </a:r>
            <a:r>
              <a:rPr lang="en-US" sz="2800" dirty="0"/>
              <a:t>Manuscript.</a:t>
            </a:r>
          </a:p>
        </p:txBody>
      </p:sp>
      <p:sp>
        <p:nvSpPr>
          <p:cNvPr id="9" name="Speech Bubble: Rectangle 8">
            <a:extLst>
              <a:ext uri="{FF2B5EF4-FFF2-40B4-BE49-F238E27FC236}">
                <a16:creationId xmlns:a16="http://schemas.microsoft.com/office/drawing/2014/main" id="{E1680F12-9982-386B-3C37-6BDF584FF8FB}"/>
              </a:ext>
            </a:extLst>
          </p:cNvPr>
          <p:cNvSpPr/>
          <p:nvPr/>
        </p:nvSpPr>
        <p:spPr>
          <a:xfrm>
            <a:off x="47171" y="2385390"/>
            <a:ext cx="3153229" cy="883479"/>
          </a:xfrm>
          <a:prstGeom prst="wedgeRectCallout">
            <a:avLst>
              <a:gd name="adj1" fmla="val 70477"/>
              <a:gd name="adj2" fmla="val -208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https://public.jaeb.org/drcrnet/pubs/</a:t>
            </a:r>
            <a:endParaRPr lang="en-US" b="1" dirty="0">
              <a:solidFill>
                <a:schemeClr val="bg1"/>
              </a:solidFill>
              <a:latin typeface="Arial" panose="020B060402020202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64A38C9B-5081-0325-6D12-4DACAAF82FE3}"/>
              </a:ext>
            </a:extLst>
          </p:cNvPr>
          <p:cNvSpPr/>
          <p:nvPr/>
        </p:nvSpPr>
        <p:spPr>
          <a:xfrm>
            <a:off x="76200" y="3428999"/>
            <a:ext cx="3153229" cy="883479"/>
          </a:xfrm>
          <a:prstGeom prst="wedgeRectCallout">
            <a:avLst>
              <a:gd name="adj1" fmla="val 71178"/>
              <a:gd name="adj2" fmla="val -2724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https://public.jaeb.org/drcrnet/view/Investig_Info</a:t>
            </a:r>
            <a:endParaRPr lang="en-US" b="1" dirty="0">
              <a:solidFill>
                <a:schemeClr val="bg1"/>
              </a:solidFill>
              <a:latin typeface="Arial" panose="020B0604020202020204" pitchFamily="34" charset="0"/>
              <a:cs typeface="Arial" panose="020B0604020202020204" pitchFamily="34" charset="0"/>
            </a:endParaRPr>
          </a:p>
        </p:txBody>
      </p:sp>
      <p:sp>
        <p:nvSpPr>
          <p:cNvPr id="12" name="Speech Bubble: Rectangle 11">
            <a:extLst>
              <a:ext uri="{FF2B5EF4-FFF2-40B4-BE49-F238E27FC236}">
                <a16:creationId xmlns:a16="http://schemas.microsoft.com/office/drawing/2014/main" id="{B5E5D425-A3B9-8814-5CA3-312D94192BE1}"/>
              </a:ext>
            </a:extLst>
          </p:cNvPr>
          <p:cNvSpPr/>
          <p:nvPr/>
        </p:nvSpPr>
        <p:spPr>
          <a:xfrm>
            <a:off x="47171" y="1341781"/>
            <a:ext cx="3153229" cy="883479"/>
          </a:xfrm>
          <a:prstGeom prst="wedgeRectCallout">
            <a:avLst>
              <a:gd name="adj1" fmla="val 69524"/>
              <a:gd name="adj2" fmla="val 2225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https://public.jaeb.org/drcrnet/view</a:t>
            </a:r>
            <a:r>
              <a:rPr lang="en-US"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/Home_Page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3262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45" y="1447800"/>
            <a:ext cx="3345955" cy="2514600"/>
          </a:xfrm>
        </p:spPr>
        <p:txBody>
          <a:bodyPr>
            <a:noAutofit/>
          </a:bodyPr>
          <a:lstStyle/>
          <a:p>
            <a:pPr>
              <a:buClr>
                <a:schemeClr val="tx1"/>
              </a:buClr>
            </a:pPr>
            <a:r>
              <a:rPr lang="en-US" sz="3200" dirty="0">
                <a:solidFill>
                  <a:schemeClr val="tx2"/>
                </a:solidFill>
                <a:hlinkClick r:id="rId5">
                  <a:extLst>
                    <a:ext uri="{A12FA001-AC4F-418D-AE19-62706E023703}">
                      <ahyp:hlinkClr xmlns:ahyp="http://schemas.microsoft.com/office/drawing/2018/hyperlinkcolor" val="tx"/>
                    </a:ext>
                  </a:extLst>
                </a:hlinkClick>
              </a:rPr>
              <a:t>Publication List</a:t>
            </a:r>
            <a:br>
              <a:rPr lang="en-US" sz="3200" dirty="0"/>
            </a:br>
            <a:r>
              <a:rPr lang="en-US" sz="3200" dirty="0"/>
              <a:t>www.drcr.net</a:t>
            </a:r>
            <a:br>
              <a:rPr lang="en-US" sz="2800" dirty="0"/>
            </a:br>
            <a:endParaRPr lang="en-US" sz="2800" dirty="0">
              <a:solidFill>
                <a:schemeClr val="tx2"/>
              </a:solidFill>
            </a:endParaRPr>
          </a:p>
        </p:txBody>
      </p:sp>
      <p:sp>
        <p:nvSpPr>
          <p:cNvPr id="6" name="Slide Number Placeholder 5"/>
          <p:cNvSpPr>
            <a:spLocks noGrp="1"/>
          </p:cNvSpPr>
          <p:nvPr>
            <p:ph type="sldNum" sz="quarter" idx="4294967295"/>
          </p:nvPr>
        </p:nvSpPr>
        <p:spPr>
          <a:xfrm>
            <a:off x="10514013" y="5883277"/>
            <a:ext cx="753545" cy="365125"/>
          </a:xfrm>
          <a:prstGeom prst="rect">
            <a:avLst/>
          </a:prstGeom>
        </p:spPr>
        <p:txBody>
          <a:bodyPr/>
          <a:lstStyle/>
          <a:p>
            <a:fld id="{2FFB7497-0081-4619-9D1C-99D2BD6757C3}" type="slidenum">
              <a:rPr lang="en-US" altLang="en-US" smtClean="0"/>
              <a:pPr/>
              <a:t>12</a:t>
            </a:fld>
            <a:endParaRPr lang="en-US" altLang="en-US" dirty="0"/>
          </a:p>
        </p:txBody>
      </p:sp>
      <p:pic>
        <p:nvPicPr>
          <p:cNvPr id="3" name="Screen Recording 2">
            <a:hlinkClick r:id="" action="ppaction://media"/>
            <a:extLst>
              <a:ext uri="{FF2B5EF4-FFF2-40B4-BE49-F238E27FC236}">
                <a16:creationId xmlns:a16="http://schemas.microsoft.com/office/drawing/2014/main" id="{F2CB881D-A12F-1BB8-52A7-227D5A14D89C}"/>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r="6727"/>
          <a:stretch/>
        </p:blipFill>
        <p:spPr>
          <a:xfrm>
            <a:off x="3598460" y="334962"/>
            <a:ext cx="8593540" cy="6188075"/>
          </a:xfrm>
          <a:prstGeom prst="rect">
            <a:avLst/>
          </a:prstGeom>
        </p:spPr>
      </p:pic>
    </p:spTree>
    <p:extLst>
      <p:ext uri="{BB962C8B-B14F-4D97-AF65-F5344CB8AC3E}">
        <p14:creationId xmlns:p14="http://schemas.microsoft.com/office/powerpoint/2010/main" val="50165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139">
            <a:extLst>
              <a:ext uri="{FF2B5EF4-FFF2-40B4-BE49-F238E27FC236}">
                <a16:creationId xmlns:a16="http://schemas.microsoft.com/office/drawing/2014/main" id="{5B19A901-44A5-CA26-B56D-E7EE6DBD7EC7}"/>
              </a:ext>
            </a:extLst>
          </p:cNvPr>
          <p:cNvSpPr txBox="1"/>
          <p:nvPr/>
        </p:nvSpPr>
        <p:spPr>
          <a:xfrm>
            <a:off x="1883569" y="3044279"/>
            <a:ext cx="8424862" cy="769441"/>
          </a:xfrm>
          <a:prstGeom prst="rect">
            <a:avLst/>
          </a:prstGeom>
          <a:noFill/>
        </p:spPr>
        <p:txBody>
          <a:bodyPr wrap="square" rtlCol="0" anchor="ctr">
            <a:spAutoFit/>
          </a:bodyPr>
          <a:lstStyle/>
          <a:p>
            <a:pPr algn="ctr"/>
            <a:r>
              <a:rPr lang="en-US" sz="4400" b="1" dirty="0">
                <a:solidFill>
                  <a:schemeClr val="accent2">
                    <a:lumMod val="60000"/>
                    <a:lumOff val="40000"/>
                  </a:schemeClr>
                </a:solidFill>
                <a:latin typeface="Arial" panose="020B0604020202020204" pitchFamily="34" charset="0"/>
                <a:ea typeface="+mj-ea"/>
                <a:cs typeface="Arial" panose="020B0604020202020204" pitchFamily="34" charset="0"/>
              </a:rPr>
              <a:t>Protocol Idea Review Process</a:t>
            </a:r>
          </a:p>
        </p:txBody>
      </p:sp>
    </p:spTree>
    <p:extLst>
      <p:ext uri="{BB962C8B-B14F-4D97-AF65-F5344CB8AC3E}">
        <p14:creationId xmlns:p14="http://schemas.microsoft.com/office/powerpoint/2010/main" val="12397341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281B01-D9D3-DA00-3B63-1E77E67F0B8C}"/>
              </a:ext>
            </a:extLst>
          </p:cNvPr>
          <p:cNvGrpSpPr/>
          <p:nvPr/>
        </p:nvGrpSpPr>
        <p:grpSpPr>
          <a:xfrm>
            <a:off x="0" y="838669"/>
            <a:ext cx="3725451" cy="3550451"/>
            <a:chOff x="0" y="838669"/>
            <a:chExt cx="3725451" cy="3550451"/>
          </a:xfrm>
        </p:grpSpPr>
        <p:sp>
          <p:nvSpPr>
            <p:cNvPr id="99" name="Arrow: Chevron 98">
              <a:extLst>
                <a:ext uri="{FF2B5EF4-FFF2-40B4-BE49-F238E27FC236}">
                  <a16:creationId xmlns:a16="http://schemas.microsoft.com/office/drawing/2014/main" id="{1FEC52C3-8F36-A431-7DFF-D50D3AF9E06B}"/>
                </a:ext>
              </a:extLst>
            </p:cNvPr>
            <p:cNvSpPr/>
            <p:nvPr/>
          </p:nvSpPr>
          <p:spPr>
            <a:xfrm>
              <a:off x="0" y="2468880"/>
              <a:ext cx="2623173" cy="1920240"/>
            </a:xfrm>
            <a:prstGeom prst="chevr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10" name="Oval 109">
              <a:extLst>
                <a:ext uri="{FF2B5EF4-FFF2-40B4-BE49-F238E27FC236}">
                  <a16:creationId xmlns:a16="http://schemas.microsoft.com/office/drawing/2014/main" id="{DF0C11A7-4818-F5CA-316F-629DEBBB4F96}"/>
                </a:ext>
              </a:extLst>
            </p:cNvPr>
            <p:cNvSpPr/>
            <p:nvPr/>
          </p:nvSpPr>
          <p:spPr>
            <a:xfrm>
              <a:off x="430398" y="856651"/>
              <a:ext cx="457200" cy="4572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31" name="Graphic 30" descr="Storytelling outline">
              <a:extLst>
                <a:ext uri="{FF2B5EF4-FFF2-40B4-BE49-F238E27FC236}">
                  <a16:creationId xmlns:a16="http://schemas.microsoft.com/office/drawing/2014/main" id="{6AA2070C-F25B-68FB-E1BA-C4A92AA190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7490" y="2875544"/>
              <a:ext cx="1049269" cy="1097280"/>
            </a:xfrm>
            <a:prstGeom prst="rect">
              <a:avLst/>
            </a:prstGeom>
          </p:spPr>
        </p:pic>
        <p:cxnSp>
          <p:nvCxnSpPr>
            <p:cNvPr id="107" name="Straight Connector 106">
              <a:extLst>
                <a:ext uri="{FF2B5EF4-FFF2-40B4-BE49-F238E27FC236}">
                  <a16:creationId xmlns:a16="http://schemas.microsoft.com/office/drawing/2014/main" id="{C46930E0-4E93-7416-ED10-2A473037CF69}"/>
                </a:ext>
              </a:extLst>
            </p:cNvPr>
            <p:cNvCxnSpPr>
              <a:cxnSpLocks/>
              <a:stCxn id="110" idx="4"/>
            </p:cNvCxnSpPr>
            <p:nvPr/>
          </p:nvCxnSpPr>
          <p:spPr>
            <a:xfrm>
              <a:off x="658998" y="1313851"/>
              <a:ext cx="0" cy="1021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90B2C537-691B-9DB3-4F10-37DC39642E9A}"/>
                </a:ext>
              </a:extLst>
            </p:cNvPr>
            <p:cNvSpPr txBox="1"/>
            <p:nvPr/>
          </p:nvSpPr>
          <p:spPr>
            <a:xfrm>
              <a:off x="982251" y="838669"/>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Submit ideas to drcr@jaeb.org</a:t>
              </a:r>
            </a:p>
          </p:txBody>
        </p:sp>
        <p:sp>
          <p:nvSpPr>
            <p:cNvPr id="134" name="TextBox 133">
              <a:extLst>
                <a:ext uri="{FF2B5EF4-FFF2-40B4-BE49-F238E27FC236}">
                  <a16:creationId xmlns:a16="http://schemas.microsoft.com/office/drawing/2014/main" id="{0C8326B3-3716-32B8-AEA9-BB1E3F90673F}"/>
                </a:ext>
              </a:extLst>
            </p:cNvPr>
            <p:cNvSpPr txBox="1"/>
            <p:nvPr/>
          </p:nvSpPr>
          <p:spPr>
            <a:xfrm>
              <a:off x="462170" y="85185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1</a:t>
              </a:r>
            </a:p>
          </p:txBody>
        </p:sp>
      </p:grpSp>
      <p:grpSp>
        <p:nvGrpSpPr>
          <p:cNvPr id="13" name="Group 12">
            <a:extLst>
              <a:ext uri="{FF2B5EF4-FFF2-40B4-BE49-F238E27FC236}">
                <a16:creationId xmlns:a16="http://schemas.microsoft.com/office/drawing/2014/main" id="{FE0EE5A2-76F3-9D75-34C2-E289AB74EDC5}"/>
              </a:ext>
            </a:extLst>
          </p:cNvPr>
          <p:cNvGrpSpPr/>
          <p:nvPr/>
        </p:nvGrpSpPr>
        <p:grpSpPr>
          <a:xfrm>
            <a:off x="3789028" y="838669"/>
            <a:ext cx="3719191" cy="3550451"/>
            <a:chOff x="3789028" y="838669"/>
            <a:chExt cx="3719191" cy="3550451"/>
          </a:xfrm>
        </p:grpSpPr>
        <p:sp>
          <p:nvSpPr>
            <p:cNvPr id="124" name="Oval 123">
              <a:extLst>
                <a:ext uri="{FF2B5EF4-FFF2-40B4-BE49-F238E27FC236}">
                  <a16:creationId xmlns:a16="http://schemas.microsoft.com/office/drawing/2014/main" id="{7850D828-B1DB-7C85-8361-B66EDCF8D314}"/>
                </a:ext>
              </a:extLst>
            </p:cNvPr>
            <p:cNvSpPr/>
            <p:nvPr/>
          </p:nvSpPr>
          <p:spPr>
            <a:xfrm>
              <a:off x="4082488" y="856651"/>
              <a:ext cx="457200" cy="4572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1" name="Arrow: Chevron 100">
              <a:extLst>
                <a:ext uri="{FF2B5EF4-FFF2-40B4-BE49-F238E27FC236}">
                  <a16:creationId xmlns:a16="http://schemas.microsoft.com/office/drawing/2014/main" id="{A9D125E1-20C6-D7D4-A950-9081619BC400}"/>
                </a:ext>
              </a:extLst>
            </p:cNvPr>
            <p:cNvSpPr/>
            <p:nvPr/>
          </p:nvSpPr>
          <p:spPr>
            <a:xfrm>
              <a:off x="3789028" y="2468880"/>
              <a:ext cx="2623173" cy="1920240"/>
            </a:xfrm>
            <a:prstGeom prst="chevron">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5" name="Graphic 34" descr="Teacher outline">
              <a:extLst>
                <a:ext uri="{FF2B5EF4-FFF2-40B4-BE49-F238E27FC236}">
                  <a16:creationId xmlns:a16="http://schemas.microsoft.com/office/drawing/2014/main" id="{1289F3C1-5869-0B93-C576-6C3B97FCB6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9536" y="2928159"/>
              <a:ext cx="1049269" cy="1097280"/>
            </a:xfrm>
            <a:prstGeom prst="rect">
              <a:avLst/>
            </a:prstGeom>
          </p:spPr>
        </p:pic>
        <p:cxnSp>
          <p:nvCxnSpPr>
            <p:cNvPr id="123" name="Straight Connector 122">
              <a:extLst>
                <a:ext uri="{FF2B5EF4-FFF2-40B4-BE49-F238E27FC236}">
                  <a16:creationId xmlns:a16="http://schemas.microsoft.com/office/drawing/2014/main" id="{C0D32F4E-F529-7A4F-0C78-AE801F565A6D}"/>
                </a:ext>
              </a:extLst>
            </p:cNvPr>
            <p:cNvCxnSpPr>
              <a:cxnSpLocks/>
              <a:stCxn id="124" idx="4"/>
            </p:cNvCxnSpPr>
            <p:nvPr/>
          </p:nvCxnSpPr>
          <p:spPr>
            <a:xfrm>
              <a:off x="4311088" y="1313851"/>
              <a:ext cx="0" cy="1021480"/>
            </a:xfrm>
            <a:prstGeom prst="line">
              <a:avLst/>
            </a:prstGeom>
            <a:solidFill>
              <a:schemeClr val="accent3">
                <a:lumMod val="40000"/>
                <a:lumOff val="60000"/>
              </a:schemeClr>
            </a:solidFill>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7B35387B-2A6C-642E-B426-633167A21D90}"/>
                </a:ext>
              </a:extLst>
            </p:cNvPr>
            <p:cNvSpPr txBox="1"/>
            <p:nvPr/>
          </p:nvSpPr>
          <p:spPr>
            <a:xfrm>
              <a:off x="4765019" y="838669"/>
              <a:ext cx="2743200"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SC designated ideas presented at semiannual meeting</a:t>
              </a:r>
            </a:p>
          </p:txBody>
        </p:sp>
        <p:sp>
          <p:nvSpPr>
            <p:cNvPr id="135" name="TextBox 134">
              <a:extLst>
                <a:ext uri="{FF2B5EF4-FFF2-40B4-BE49-F238E27FC236}">
                  <a16:creationId xmlns:a16="http://schemas.microsoft.com/office/drawing/2014/main" id="{2A68183C-E9C5-5302-8337-20C6DD621F48}"/>
                </a:ext>
              </a:extLst>
            </p:cNvPr>
            <p:cNvSpPr txBox="1"/>
            <p:nvPr/>
          </p:nvSpPr>
          <p:spPr>
            <a:xfrm>
              <a:off x="4138118" y="85185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3</a:t>
              </a:r>
            </a:p>
          </p:txBody>
        </p:sp>
      </p:grpSp>
      <p:grpSp>
        <p:nvGrpSpPr>
          <p:cNvPr id="15" name="Group 14">
            <a:extLst>
              <a:ext uri="{FF2B5EF4-FFF2-40B4-BE49-F238E27FC236}">
                <a16:creationId xmlns:a16="http://schemas.microsoft.com/office/drawing/2014/main" id="{6D3BD185-FE05-7D46-A1F7-8AFA4EB2A9ED}"/>
              </a:ext>
            </a:extLst>
          </p:cNvPr>
          <p:cNvGrpSpPr/>
          <p:nvPr/>
        </p:nvGrpSpPr>
        <p:grpSpPr>
          <a:xfrm>
            <a:off x="7578056" y="838669"/>
            <a:ext cx="3577527" cy="3550451"/>
            <a:chOff x="7578056" y="838669"/>
            <a:chExt cx="3577527" cy="3550451"/>
          </a:xfrm>
        </p:grpSpPr>
        <p:sp>
          <p:nvSpPr>
            <p:cNvPr id="127" name="Oval 126">
              <a:extLst>
                <a:ext uri="{FF2B5EF4-FFF2-40B4-BE49-F238E27FC236}">
                  <a16:creationId xmlns:a16="http://schemas.microsoft.com/office/drawing/2014/main" id="{14E0EC77-3134-ADEE-A371-0FB59250D969}"/>
                </a:ext>
              </a:extLst>
            </p:cNvPr>
            <p:cNvSpPr/>
            <p:nvPr/>
          </p:nvSpPr>
          <p:spPr>
            <a:xfrm>
              <a:off x="7799660" y="856651"/>
              <a:ext cx="457200" cy="4572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3" name="Arrow: Chevron 102">
              <a:extLst>
                <a:ext uri="{FF2B5EF4-FFF2-40B4-BE49-F238E27FC236}">
                  <a16:creationId xmlns:a16="http://schemas.microsoft.com/office/drawing/2014/main" id="{E496DBDF-D008-CD90-F368-AB332D61D924}"/>
                </a:ext>
              </a:extLst>
            </p:cNvPr>
            <p:cNvSpPr/>
            <p:nvPr/>
          </p:nvSpPr>
          <p:spPr>
            <a:xfrm>
              <a:off x="7578056" y="2468880"/>
              <a:ext cx="2623173" cy="1920240"/>
            </a:xfrm>
            <a:prstGeom prst="chevron">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9" name="Graphic 38" descr="Meeting outline">
              <a:extLst>
                <a:ext uri="{FF2B5EF4-FFF2-40B4-BE49-F238E27FC236}">
                  <a16:creationId xmlns:a16="http://schemas.microsoft.com/office/drawing/2014/main" id="{2D0F74BA-8518-EEED-E07C-E6082B0A2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8977" y="2880360"/>
              <a:ext cx="1049269" cy="1097280"/>
            </a:xfrm>
            <a:prstGeom prst="rect">
              <a:avLst/>
            </a:prstGeom>
          </p:spPr>
        </p:pic>
        <p:cxnSp>
          <p:nvCxnSpPr>
            <p:cNvPr id="126" name="Straight Connector 125">
              <a:extLst>
                <a:ext uri="{FF2B5EF4-FFF2-40B4-BE49-F238E27FC236}">
                  <a16:creationId xmlns:a16="http://schemas.microsoft.com/office/drawing/2014/main" id="{4A4C5CFF-FF30-0DA0-C655-4D0CA80EED95}"/>
                </a:ext>
              </a:extLst>
            </p:cNvPr>
            <p:cNvCxnSpPr>
              <a:cxnSpLocks/>
              <a:stCxn id="127" idx="4"/>
            </p:cNvCxnSpPr>
            <p:nvPr/>
          </p:nvCxnSpPr>
          <p:spPr>
            <a:xfrm>
              <a:off x="8028260" y="1313851"/>
              <a:ext cx="0" cy="1021480"/>
            </a:xfrm>
            <a:prstGeom prst="line">
              <a:avLst/>
            </a:prstGeom>
            <a:solidFill>
              <a:schemeClr val="accent3">
                <a:lumMod val="75000"/>
              </a:schemeClr>
            </a:solidFill>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67C7807-E5B3-A45E-3380-CC99AF14A218}"/>
                </a:ext>
              </a:extLst>
            </p:cNvPr>
            <p:cNvSpPr txBox="1"/>
            <p:nvPr/>
          </p:nvSpPr>
          <p:spPr>
            <a:xfrm>
              <a:off x="8412383" y="838669"/>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SC recommendation to EC</a:t>
              </a:r>
            </a:p>
          </p:txBody>
        </p:sp>
        <p:sp>
          <p:nvSpPr>
            <p:cNvPr id="136" name="TextBox 135">
              <a:extLst>
                <a:ext uri="{FF2B5EF4-FFF2-40B4-BE49-F238E27FC236}">
                  <a16:creationId xmlns:a16="http://schemas.microsoft.com/office/drawing/2014/main" id="{78713ED2-26CD-F00F-6DE7-757FB45D0CE3}"/>
                </a:ext>
              </a:extLst>
            </p:cNvPr>
            <p:cNvSpPr txBox="1"/>
            <p:nvPr/>
          </p:nvSpPr>
          <p:spPr>
            <a:xfrm>
              <a:off x="7860530" y="851160"/>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5</a:t>
              </a:r>
            </a:p>
          </p:txBody>
        </p:sp>
      </p:grpSp>
      <p:grpSp>
        <p:nvGrpSpPr>
          <p:cNvPr id="14" name="Group 13">
            <a:extLst>
              <a:ext uri="{FF2B5EF4-FFF2-40B4-BE49-F238E27FC236}">
                <a16:creationId xmlns:a16="http://schemas.microsoft.com/office/drawing/2014/main" id="{E4B5BE4C-4950-2026-4AF8-1FEC55F831AD}"/>
              </a:ext>
            </a:extLst>
          </p:cNvPr>
          <p:cNvGrpSpPr/>
          <p:nvPr/>
        </p:nvGrpSpPr>
        <p:grpSpPr>
          <a:xfrm>
            <a:off x="4311088" y="2468880"/>
            <a:ext cx="3995627" cy="3649098"/>
            <a:chOff x="4311088" y="2468880"/>
            <a:chExt cx="3995627" cy="3649098"/>
          </a:xfrm>
        </p:grpSpPr>
        <p:sp>
          <p:nvSpPr>
            <p:cNvPr id="118" name="Oval 117">
              <a:extLst>
                <a:ext uri="{FF2B5EF4-FFF2-40B4-BE49-F238E27FC236}">
                  <a16:creationId xmlns:a16="http://schemas.microsoft.com/office/drawing/2014/main" id="{6AD6304A-DCB3-ED4E-5488-27F072D849AE}"/>
                </a:ext>
              </a:extLst>
            </p:cNvPr>
            <p:cNvSpPr/>
            <p:nvPr/>
          </p:nvSpPr>
          <p:spPr>
            <a:xfrm flipV="1">
              <a:off x="6955563" y="5511499"/>
              <a:ext cx="457200" cy="4572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2" name="Arrow: Chevron 101">
              <a:extLst>
                <a:ext uri="{FF2B5EF4-FFF2-40B4-BE49-F238E27FC236}">
                  <a16:creationId xmlns:a16="http://schemas.microsoft.com/office/drawing/2014/main" id="{D0198CDB-0B84-38EF-C95C-88B49A18CAE7}"/>
                </a:ext>
              </a:extLst>
            </p:cNvPr>
            <p:cNvSpPr/>
            <p:nvPr/>
          </p:nvSpPr>
          <p:spPr>
            <a:xfrm>
              <a:off x="5683542" y="2468880"/>
              <a:ext cx="2623173" cy="1920240"/>
            </a:xfrm>
            <a:prstGeom prst="chevron">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7" name="Graphic 36" descr="Checklist outline">
              <a:extLst>
                <a:ext uri="{FF2B5EF4-FFF2-40B4-BE49-F238E27FC236}">
                  <a16:creationId xmlns:a16="http://schemas.microsoft.com/office/drawing/2014/main" id="{9B49C18F-9892-AAA5-EE4C-E15E84FAC0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9529" y="2912683"/>
              <a:ext cx="1049269" cy="1097280"/>
            </a:xfrm>
            <a:prstGeom prst="rect">
              <a:avLst/>
            </a:prstGeom>
          </p:spPr>
        </p:pic>
        <p:cxnSp>
          <p:nvCxnSpPr>
            <p:cNvPr id="117" name="Straight Connector 116">
              <a:extLst>
                <a:ext uri="{FF2B5EF4-FFF2-40B4-BE49-F238E27FC236}">
                  <a16:creationId xmlns:a16="http://schemas.microsoft.com/office/drawing/2014/main" id="{CA016A16-9996-175F-947C-A5C70825464C}"/>
                </a:ext>
              </a:extLst>
            </p:cNvPr>
            <p:cNvCxnSpPr>
              <a:cxnSpLocks/>
              <a:stCxn id="118" idx="4"/>
            </p:cNvCxnSpPr>
            <p:nvPr/>
          </p:nvCxnSpPr>
          <p:spPr>
            <a:xfrm flipV="1">
              <a:off x="7184163" y="4490019"/>
              <a:ext cx="0" cy="1021480"/>
            </a:xfrm>
            <a:prstGeom prst="line">
              <a:avLst/>
            </a:prstGeom>
            <a:solidFill>
              <a:schemeClr val="accent3">
                <a:lumMod val="60000"/>
                <a:lumOff val="40000"/>
              </a:schemeClr>
            </a:solidFill>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857D5C5-26FF-802E-1F9D-5D1ABC4E12ED}"/>
                </a:ext>
              </a:extLst>
            </p:cNvPr>
            <p:cNvSpPr txBox="1"/>
            <p:nvPr/>
          </p:nvSpPr>
          <p:spPr>
            <a:xfrm>
              <a:off x="4311088" y="5410092"/>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Investigator feedback taken back to SC</a:t>
              </a:r>
            </a:p>
          </p:txBody>
        </p:sp>
        <p:sp>
          <p:nvSpPr>
            <p:cNvPr id="138" name="TextBox 137">
              <a:extLst>
                <a:ext uri="{FF2B5EF4-FFF2-40B4-BE49-F238E27FC236}">
                  <a16:creationId xmlns:a16="http://schemas.microsoft.com/office/drawing/2014/main" id="{B1983952-CFB5-E4A1-2C09-FFD4442AB881}"/>
                </a:ext>
              </a:extLst>
            </p:cNvPr>
            <p:cNvSpPr txBox="1"/>
            <p:nvPr/>
          </p:nvSpPr>
          <p:spPr>
            <a:xfrm>
              <a:off x="7016433" y="550703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4</a:t>
              </a:r>
            </a:p>
          </p:txBody>
        </p:sp>
      </p:grpSp>
      <p:grpSp>
        <p:nvGrpSpPr>
          <p:cNvPr id="27" name="Group 26">
            <a:extLst>
              <a:ext uri="{FF2B5EF4-FFF2-40B4-BE49-F238E27FC236}">
                <a16:creationId xmlns:a16="http://schemas.microsoft.com/office/drawing/2014/main" id="{70E0CE94-4294-BE28-2558-10007FC14F0E}"/>
              </a:ext>
            </a:extLst>
          </p:cNvPr>
          <p:cNvGrpSpPr/>
          <p:nvPr/>
        </p:nvGrpSpPr>
        <p:grpSpPr>
          <a:xfrm>
            <a:off x="8060551" y="2479029"/>
            <a:ext cx="4103805" cy="4254502"/>
            <a:chOff x="8060551" y="2479029"/>
            <a:chExt cx="4103805" cy="4254502"/>
          </a:xfrm>
        </p:grpSpPr>
        <p:sp>
          <p:nvSpPr>
            <p:cNvPr id="104" name="Arrow: Chevron 103">
              <a:extLst>
                <a:ext uri="{FF2B5EF4-FFF2-40B4-BE49-F238E27FC236}">
                  <a16:creationId xmlns:a16="http://schemas.microsoft.com/office/drawing/2014/main" id="{2897AB89-6487-BC65-8A15-7F0C9E9D239F}"/>
                </a:ext>
              </a:extLst>
            </p:cNvPr>
            <p:cNvSpPr/>
            <p:nvPr/>
          </p:nvSpPr>
          <p:spPr>
            <a:xfrm>
              <a:off x="9541183" y="2479029"/>
              <a:ext cx="2623173" cy="1920240"/>
            </a:xfrm>
            <a:prstGeom prst="chevron">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43" name="Graphic 42" descr="Thumbs Down outline">
              <a:extLst>
                <a:ext uri="{FF2B5EF4-FFF2-40B4-BE49-F238E27FC236}">
                  <a16:creationId xmlns:a16="http://schemas.microsoft.com/office/drawing/2014/main" id="{EAD5C4A9-C0B3-9B56-56A8-C22E3AD2A9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44533" y="2679268"/>
              <a:ext cx="874391" cy="914400"/>
            </a:xfrm>
            <a:prstGeom prst="rect">
              <a:avLst/>
            </a:prstGeom>
          </p:spPr>
        </p:pic>
        <p:cxnSp>
          <p:nvCxnSpPr>
            <p:cNvPr id="114" name="Straight Connector 113">
              <a:extLst>
                <a:ext uri="{FF2B5EF4-FFF2-40B4-BE49-F238E27FC236}">
                  <a16:creationId xmlns:a16="http://schemas.microsoft.com/office/drawing/2014/main" id="{27A8318A-7794-644B-BB0C-41CF52DBC0D5}"/>
                </a:ext>
              </a:extLst>
            </p:cNvPr>
            <p:cNvCxnSpPr>
              <a:cxnSpLocks/>
              <a:stCxn id="115" idx="4"/>
            </p:cNvCxnSpPr>
            <p:nvPr/>
          </p:nvCxnSpPr>
          <p:spPr>
            <a:xfrm flipV="1">
              <a:off x="11020500" y="4490019"/>
              <a:ext cx="0" cy="1021480"/>
            </a:xfrm>
            <a:prstGeom prst="line">
              <a:avLst/>
            </a:prstGeom>
            <a:solidFill>
              <a:schemeClr val="accent3">
                <a:lumMod val="50000"/>
              </a:schemeClr>
            </a:solidFill>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CFC797B9-D25B-62DC-8DAA-A54351346CBD}"/>
                </a:ext>
              </a:extLst>
            </p:cNvPr>
            <p:cNvSpPr/>
            <p:nvPr/>
          </p:nvSpPr>
          <p:spPr>
            <a:xfrm flipV="1">
              <a:off x="10791900" y="5511499"/>
              <a:ext cx="457200" cy="457200"/>
            </a:xfrm>
            <a:prstGeom prst="ellipse">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3" name="TextBox 132">
              <a:extLst>
                <a:ext uri="{FF2B5EF4-FFF2-40B4-BE49-F238E27FC236}">
                  <a16:creationId xmlns:a16="http://schemas.microsoft.com/office/drawing/2014/main" id="{00CC5F68-F624-9C57-C112-4E1068BA3AE8}"/>
                </a:ext>
              </a:extLst>
            </p:cNvPr>
            <p:cNvSpPr txBox="1"/>
            <p:nvPr/>
          </p:nvSpPr>
          <p:spPr>
            <a:xfrm>
              <a:off x="8060551" y="5410092"/>
              <a:ext cx="27432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EC makes final decision as to whether a PDC will be created or not</a:t>
              </a:r>
            </a:p>
          </p:txBody>
        </p:sp>
        <p:sp>
          <p:nvSpPr>
            <p:cNvPr id="139" name="TextBox 138">
              <a:extLst>
                <a:ext uri="{FF2B5EF4-FFF2-40B4-BE49-F238E27FC236}">
                  <a16:creationId xmlns:a16="http://schemas.microsoft.com/office/drawing/2014/main" id="{C09908D8-20FA-3968-D438-9F0AAA94381B}"/>
                </a:ext>
              </a:extLst>
            </p:cNvPr>
            <p:cNvSpPr txBox="1"/>
            <p:nvPr/>
          </p:nvSpPr>
          <p:spPr>
            <a:xfrm>
              <a:off x="10852770" y="5507034"/>
              <a:ext cx="335460" cy="461665"/>
            </a:xfrm>
            <a:prstGeom prst="rect">
              <a:avLst/>
            </a:prstGeom>
            <a:noFill/>
          </p:spPr>
          <p:txBody>
            <a:bodyPr wrap="square" rtlCol="0">
              <a:spAutoFit/>
            </a:bodyPr>
            <a:lstStyle/>
            <a:p>
              <a:r>
                <a:rPr lang="en-US" sz="2400" b="1" dirty="0">
                  <a:latin typeface="Aptos" panose="020B0004020202020204" pitchFamily="34" charset="0"/>
                </a:rPr>
                <a:t>6</a:t>
              </a:r>
            </a:p>
          </p:txBody>
        </p:sp>
        <p:pic>
          <p:nvPicPr>
            <p:cNvPr id="41" name="Graphic 40" descr="Thumbs up sign outline">
              <a:extLst>
                <a:ext uri="{FF2B5EF4-FFF2-40B4-BE49-F238E27FC236}">
                  <a16:creationId xmlns:a16="http://schemas.microsoft.com/office/drawing/2014/main" id="{D7934942-91C8-45FE-5962-933D355E41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3491" y="3439149"/>
              <a:ext cx="874391" cy="914400"/>
            </a:xfrm>
            <a:prstGeom prst="rect">
              <a:avLst/>
            </a:prstGeom>
          </p:spPr>
        </p:pic>
      </p:grpSp>
      <p:grpSp>
        <p:nvGrpSpPr>
          <p:cNvPr id="24" name="Group 23">
            <a:extLst>
              <a:ext uri="{FF2B5EF4-FFF2-40B4-BE49-F238E27FC236}">
                <a16:creationId xmlns:a16="http://schemas.microsoft.com/office/drawing/2014/main" id="{6A6F8780-DDDF-081B-E3F5-E9FBFD8C485F}"/>
              </a:ext>
            </a:extLst>
          </p:cNvPr>
          <p:cNvGrpSpPr/>
          <p:nvPr/>
        </p:nvGrpSpPr>
        <p:grpSpPr>
          <a:xfrm>
            <a:off x="1125109" y="2468880"/>
            <a:ext cx="3392578" cy="3649098"/>
            <a:chOff x="1125109" y="2468880"/>
            <a:chExt cx="3392578" cy="3649098"/>
          </a:xfrm>
        </p:grpSpPr>
        <p:sp>
          <p:nvSpPr>
            <p:cNvPr id="121" name="Oval 120">
              <a:extLst>
                <a:ext uri="{FF2B5EF4-FFF2-40B4-BE49-F238E27FC236}">
                  <a16:creationId xmlns:a16="http://schemas.microsoft.com/office/drawing/2014/main" id="{70E7AB9E-CEBD-74C6-200B-BDABBFAB1289}"/>
                </a:ext>
              </a:extLst>
            </p:cNvPr>
            <p:cNvSpPr/>
            <p:nvPr/>
          </p:nvSpPr>
          <p:spPr>
            <a:xfrm flipV="1">
              <a:off x="2977500" y="5511499"/>
              <a:ext cx="457200" cy="457200"/>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cxnSp>
          <p:nvCxnSpPr>
            <p:cNvPr id="120" name="Straight Connector 119">
              <a:extLst>
                <a:ext uri="{FF2B5EF4-FFF2-40B4-BE49-F238E27FC236}">
                  <a16:creationId xmlns:a16="http://schemas.microsoft.com/office/drawing/2014/main" id="{FAFECD43-CD36-4AF1-0CB9-8B0D80DF671B}"/>
                </a:ext>
              </a:extLst>
            </p:cNvPr>
            <p:cNvCxnSpPr>
              <a:cxnSpLocks/>
              <a:stCxn id="121" idx="4"/>
            </p:cNvCxnSpPr>
            <p:nvPr/>
          </p:nvCxnSpPr>
          <p:spPr>
            <a:xfrm flipV="1">
              <a:off x="3206100" y="4490019"/>
              <a:ext cx="0" cy="1021480"/>
            </a:xfrm>
            <a:prstGeom prst="line">
              <a:avLst/>
            </a:prstGeom>
            <a:solidFill>
              <a:schemeClr val="accent3">
                <a:lumMod val="20000"/>
                <a:lumOff val="80000"/>
              </a:schemeClr>
            </a:solidFill>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0" name="Arrow: Chevron 99">
              <a:extLst>
                <a:ext uri="{FF2B5EF4-FFF2-40B4-BE49-F238E27FC236}">
                  <a16:creationId xmlns:a16="http://schemas.microsoft.com/office/drawing/2014/main" id="{7483ECA7-903D-0375-CD39-6DE69AC513C1}"/>
                </a:ext>
              </a:extLst>
            </p:cNvPr>
            <p:cNvSpPr/>
            <p:nvPr/>
          </p:nvSpPr>
          <p:spPr>
            <a:xfrm>
              <a:off x="1894514" y="2468880"/>
              <a:ext cx="2623173" cy="1920240"/>
            </a:xfrm>
            <a:prstGeom prst="chevron">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3" name="Graphic 32" descr="Woman Shrugging outline">
              <a:extLst>
                <a:ext uri="{FF2B5EF4-FFF2-40B4-BE49-F238E27FC236}">
                  <a16:creationId xmlns:a16="http://schemas.microsoft.com/office/drawing/2014/main" id="{E6B1A1C9-3B95-5F73-A912-4AEBEF025C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13516" y="2943963"/>
              <a:ext cx="1049269" cy="1097280"/>
            </a:xfrm>
            <a:prstGeom prst="rect">
              <a:avLst/>
            </a:prstGeom>
          </p:spPr>
        </p:pic>
        <p:sp>
          <p:nvSpPr>
            <p:cNvPr id="129" name="TextBox 128">
              <a:extLst>
                <a:ext uri="{FF2B5EF4-FFF2-40B4-BE49-F238E27FC236}">
                  <a16:creationId xmlns:a16="http://schemas.microsoft.com/office/drawing/2014/main" id="{B7BEDA2C-95FB-F22C-25DD-CE5265478A70}"/>
                </a:ext>
              </a:extLst>
            </p:cNvPr>
            <p:cNvSpPr txBox="1"/>
            <p:nvPr/>
          </p:nvSpPr>
          <p:spPr>
            <a:xfrm>
              <a:off x="1125109" y="5410092"/>
              <a:ext cx="178338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Present to the applicable SC</a:t>
              </a:r>
            </a:p>
          </p:txBody>
        </p:sp>
        <p:sp>
          <p:nvSpPr>
            <p:cNvPr id="23" name="TextBox 22">
              <a:extLst>
                <a:ext uri="{FF2B5EF4-FFF2-40B4-BE49-F238E27FC236}">
                  <a16:creationId xmlns:a16="http://schemas.microsoft.com/office/drawing/2014/main" id="{05B9CA3E-E928-EFA3-6AEB-DBCC6E110B05}"/>
                </a:ext>
              </a:extLst>
            </p:cNvPr>
            <p:cNvSpPr txBox="1"/>
            <p:nvPr/>
          </p:nvSpPr>
          <p:spPr>
            <a:xfrm>
              <a:off x="3091799" y="5507033"/>
              <a:ext cx="228601" cy="461665"/>
            </a:xfrm>
            <a:prstGeom prst="rect">
              <a:avLst/>
            </a:prstGeom>
            <a:noFill/>
          </p:spPr>
          <p:txBody>
            <a:bodyPr wrap="square" rtlCol="0">
              <a:spAutoFit/>
            </a:bodyPr>
            <a:lstStyle/>
            <a:p>
              <a:pPr algn="ctr"/>
              <a:r>
                <a:rPr lang="en-US" sz="2400" b="1" dirty="0">
                  <a:solidFill>
                    <a:schemeClr val="tx2">
                      <a:lumMod val="25000"/>
                    </a:schemeClr>
                  </a:solidFill>
                  <a:latin typeface="Aptos" panose="020B0004020202020204" pitchFamily="34" charset="0"/>
                </a:rPr>
                <a:t>2</a:t>
              </a:r>
            </a:p>
          </p:txBody>
        </p:sp>
      </p:grpSp>
    </p:spTree>
    <p:extLst>
      <p:ext uri="{BB962C8B-B14F-4D97-AF65-F5344CB8AC3E}">
        <p14:creationId xmlns:p14="http://schemas.microsoft.com/office/powerpoint/2010/main" val="3682068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Laser superior to corticosteroid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B </a:t>
            </a:r>
          </a:p>
        </p:txBody>
      </p:sp>
      <p:grpSp>
        <p:nvGrpSpPr>
          <p:cNvPr id="16" name="Group 15">
            <a:extLst>
              <a:ext uri="{FF2B5EF4-FFF2-40B4-BE49-F238E27FC236}">
                <a16:creationId xmlns:a16="http://schemas.microsoft.com/office/drawing/2014/main" id="{D3B542FB-4544-79A5-C8EB-57288319CF10}"/>
              </a:ext>
            </a:extLst>
          </p:cNvPr>
          <p:cNvGrpSpPr/>
          <p:nvPr/>
        </p:nvGrpSpPr>
        <p:grpSpPr>
          <a:xfrm>
            <a:off x="1080339" y="2690654"/>
            <a:ext cx="15144851" cy="584775"/>
            <a:chOff x="1886725" y="2679413"/>
            <a:chExt cx="15144851" cy="584775"/>
          </a:xfrm>
        </p:grpSpPr>
        <p:sp>
          <p:nvSpPr>
            <p:cNvPr id="10" name="TextBox 9">
              <a:extLst>
                <a:ext uri="{FF2B5EF4-FFF2-40B4-BE49-F238E27FC236}">
                  <a16:creationId xmlns:a16="http://schemas.microsoft.com/office/drawing/2014/main" id="{7A43B963-DBFA-E8F2-E761-1FB1C066907B}"/>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2008</a:t>
              </a:r>
            </a:p>
          </p:txBody>
        </p:sp>
        <p:sp>
          <p:nvSpPr>
            <p:cNvPr id="11" name="TextBox 10">
              <a:extLst>
                <a:ext uri="{FF2B5EF4-FFF2-40B4-BE49-F238E27FC236}">
                  <a16:creationId xmlns:a16="http://schemas.microsoft.com/office/drawing/2014/main" id="{B7B20A20-D9F1-5B51-5A3A-281CB7474A79}"/>
                </a:ext>
              </a:extLst>
            </p:cNvPr>
            <p:cNvSpPr txBox="1"/>
            <p:nvPr/>
          </p:nvSpPr>
          <p:spPr>
            <a:xfrm>
              <a:off x="3796277"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2" name="TextBox 11">
              <a:extLst>
                <a:ext uri="{FF2B5EF4-FFF2-40B4-BE49-F238E27FC236}">
                  <a16:creationId xmlns:a16="http://schemas.microsoft.com/office/drawing/2014/main" id="{86255C2B-D5EB-DDCC-0B28-DC5DE9020F9D}"/>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3" name="TextBox 12">
              <a:extLst>
                <a:ext uri="{FF2B5EF4-FFF2-40B4-BE49-F238E27FC236}">
                  <a16:creationId xmlns:a16="http://schemas.microsoft.com/office/drawing/2014/main" id="{56FDE7EE-DA6E-A32A-E527-EF1AD3E47C3E}"/>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4" name="TextBox 13">
              <a:extLst>
                <a:ext uri="{FF2B5EF4-FFF2-40B4-BE49-F238E27FC236}">
                  <a16:creationId xmlns:a16="http://schemas.microsoft.com/office/drawing/2014/main" id="{38982FE3-F4D1-540A-5CF4-53262B82DE36}"/>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5" name="TextBox 14">
              <a:extLst>
                <a:ext uri="{FF2B5EF4-FFF2-40B4-BE49-F238E27FC236}">
                  <a16:creationId xmlns:a16="http://schemas.microsoft.com/office/drawing/2014/main" id="{BB9912AE-F4A8-D409-B1A3-8EC80123FC43}"/>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 name="TextBox 1">
              <a:extLst>
                <a:ext uri="{FF2B5EF4-FFF2-40B4-BE49-F238E27FC236}">
                  <a16:creationId xmlns:a16="http://schemas.microsoft.com/office/drawing/2014/main" id="{A1632804-C6C6-67D7-E063-F1A4FBAC4A77}"/>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3" name="TextBox 2">
              <a:extLst>
                <a:ext uri="{FF2B5EF4-FFF2-40B4-BE49-F238E27FC236}">
                  <a16:creationId xmlns:a16="http://schemas.microsoft.com/office/drawing/2014/main" id="{E55B41AF-D37E-ADE7-02C4-76F0A73DC22D}"/>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5" name="TextBox 4">
              <a:extLst>
                <a:ext uri="{FF2B5EF4-FFF2-40B4-BE49-F238E27FC236}">
                  <a16:creationId xmlns:a16="http://schemas.microsoft.com/office/drawing/2014/main" id="{BA20D064-FEE1-0516-9524-5208FACB7DD0}"/>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769762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r>
              <a:rPr lang="en-US" sz="4400" b="1">
                <a:solidFill>
                  <a:schemeClr val="accent2">
                    <a:lumMod val="60000"/>
                    <a:lumOff val="40000"/>
                  </a:schemeClr>
                </a:solidFill>
                <a:latin typeface="+mn-lt"/>
                <a:cs typeface="Times New Roman" panose="02020603050405020304" pitchFamily="18" charset="0"/>
              </a:rPr>
              <a:t>DRCR Major Findings</a:t>
            </a:r>
            <a:endParaRPr lang="en-US" sz="4400" b="1">
              <a:solidFill>
                <a:schemeClr val="accent2">
                  <a:lumMod val="60000"/>
                  <a:lumOff val="40000"/>
                </a:schemeClr>
              </a:solidFill>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algn="ctr"/>
            <a:r>
              <a:rPr lang="en-US" sz="2000" b="1">
                <a:latin typeface="+mj-lt"/>
                <a:cs typeface="Times New Roman" panose="02020603050405020304" pitchFamily="18" charset="0"/>
              </a:rPr>
              <a:t>Two Decades of Revolutionizing Diabetic Retinopathy Care: </a:t>
            </a:r>
          </a:p>
          <a:p>
            <a:pPr algn="ctr"/>
            <a:r>
              <a:rPr lang="en-US" sz="2000" b="1">
                <a:solidFill>
                  <a:schemeClr val="accent3">
                    <a:lumMod val="40000"/>
                    <a:lumOff val="60000"/>
                  </a:schemeClr>
                </a:solidFill>
                <a:latin typeface="+mj-lt"/>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1903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5016257"/>
            <a:ext cx="8229600" cy="461665"/>
          </a:xfrm>
          <a:prstGeom prst="rect">
            <a:avLst/>
          </a:prstGeom>
          <a:noFill/>
        </p:spPr>
        <p:txBody>
          <a:bodyPr wrap="square">
            <a:spAutoFit/>
          </a:bodyPr>
          <a:lstStyle/>
          <a:p>
            <a:pPr algn="ctr" eaLnBrk="0" hangingPunct="0"/>
            <a:r>
              <a:rPr lang="en-US" sz="2400" b="1"/>
              <a:t>Anti-VEGF superior to laser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6495" y="4489704"/>
            <a:ext cx="2743200" cy="1514773"/>
          </a:xfrm>
          <a:prstGeom prst="ellipse">
            <a:avLst/>
          </a:prstGeom>
          <a:solidFill>
            <a:schemeClr val="tx1">
              <a:lumMod val="85000"/>
            </a:schemeClr>
          </a:solidFill>
        </p:spPr>
        <p:txBody>
          <a:bodyPr wrap="square" anchor="ctr">
            <a:spAutoFit/>
          </a:bodyPr>
          <a:lstStyle/>
          <a:p>
            <a:pPr algn="ctr" eaLnBrk="0" hangingPunct="0"/>
            <a:r>
              <a:rPr lang="en-US" sz="3200" b="1">
                <a:solidFill>
                  <a:schemeClr val="accent3">
                    <a:lumMod val="50000"/>
                  </a:schemeClr>
                </a:solidFill>
              </a:rPr>
              <a:t>Protocol I</a:t>
            </a:r>
          </a:p>
        </p:txBody>
      </p:sp>
      <p:grpSp>
        <p:nvGrpSpPr>
          <p:cNvPr id="10" name="Group 9">
            <a:extLst>
              <a:ext uri="{FF2B5EF4-FFF2-40B4-BE49-F238E27FC236}">
                <a16:creationId xmlns:a16="http://schemas.microsoft.com/office/drawing/2014/main" id="{B4F309FD-C476-BE92-E152-29D7B1C1767C}"/>
              </a:ext>
            </a:extLst>
          </p:cNvPr>
          <p:cNvGrpSpPr/>
          <p:nvPr/>
        </p:nvGrpSpPr>
        <p:grpSpPr>
          <a:xfrm>
            <a:off x="-776259" y="2679413"/>
            <a:ext cx="15144851" cy="593698"/>
            <a:chOff x="1886725" y="2679413"/>
            <a:chExt cx="15144851" cy="593698"/>
          </a:xfrm>
        </p:grpSpPr>
        <p:sp>
          <p:nvSpPr>
            <p:cNvPr id="11" name="TextBox 10">
              <a:extLst>
                <a:ext uri="{FF2B5EF4-FFF2-40B4-BE49-F238E27FC236}">
                  <a16:creationId xmlns:a16="http://schemas.microsoft.com/office/drawing/2014/main" id="{2E5BA2D2-0344-DB1B-9921-F9B658B35F53}"/>
                </a:ext>
              </a:extLst>
            </p:cNvPr>
            <p:cNvSpPr txBox="1"/>
            <p:nvPr/>
          </p:nvSpPr>
          <p:spPr>
            <a:xfrm>
              <a:off x="1886725" y="2679413"/>
              <a:ext cx="1097280" cy="584775"/>
            </a:xfrm>
            <a:prstGeom prst="rect">
              <a:avLst/>
            </a:prstGeom>
            <a:noFill/>
          </p:spPr>
          <p:txBody>
            <a:bodyPr wrap="square" rtlCol="0" anchor="ctr">
              <a:spAutoFit/>
            </a:bodyPr>
            <a:lstStyle/>
            <a:p>
              <a:r>
                <a:rPr lang="en-US" sz="3200" dirty="0"/>
                <a:t>2008</a:t>
              </a:r>
            </a:p>
          </p:txBody>
        </p:sp>
        <p:sp>
          <p:nvSpPr>
            <p:cNvPr id="12" name="TextBox 11">
              <a:extLst>
                <a:ext uri="{FF2B5EF4-FFF2-40B4-BE49-F238E27FC236}">
                  <a16:creationId xmlns:a16="http://schemas.microsoft.com/office/drawing/2014/main" id="{030755A8-7825-7EF1-08BC-AA633E787702}"/>
                </a:ext>
              </a:extLst>
            </p:cNvPr>
            <p:cNvSpPr txBox="1"/>
            <p:nvPr/>
          </p:nvSpPr>
          <p:spPr>
            <a:xfrm>
              <a:off x="3796277" y="2688336"/>
              <a:ext cx="1097280" cy="584775"/>
            </a:xfrm>
            <a:prstGeom prst="rect">
              <a:avLst/>
            </a:prstGeom>
            <a:noFill/>
          </p:spPr>
          <p:txBody>
            <a:bodyPr wrap="square" rtlCol="0" anchor="ctr">
              <a:spAutoFit/>
            </a:bodyPr>
            <a:lstStyle/>
            <a:p>
              <a:r>
                <a:rPr lang="en-US" sz="3200" b="1" dirty="0">
                  <a:solidFill>
                    <a:schemeClr val="accent2">
                      <a:lumMod val="60000"/>
                      <a:lumOff val="40000"/>
                    </a:schemeClr>
                  </a:solidFill>
                </a:rPr>
                <a:t>2010</a:t>
              </a:r>
            </a:p>
          </p:txBody>
        </p:sp>
        <p:sp>
          <p:nvSpPr>
            <p:cNvPr id="13" name="TextBox 12">
              <a:extLst>
                <a:ext uri="{FF2B5EF4-FFF2-40B4-BE49-F238E27FC236}">
                  <a16:creationId xmlns:a16="http://schemas.microsoft.com/office/drawing/2014/main" id="{9F0A6FA6-83D8-10E1-9138-DF7CC5CCF64E}"/>
                </a:ext>
              </a:extLst>
            </p:cNvPr>
            <p:cNvSpPr txBox="1"/>
            <p:nvPr/>
          </p:nvSpPr>
          <p:spPr>
            <a:xfrm>
              <a:off x="5705829" y="2679413"/>
              <a:ext cx="1097280" cy="584775"/>
            </a:xfrm>
            <a:prstGeom prst="rect">
              <a:avLst/>
            </a:prstGeom>
            <a:noFill/>
          </p:spPr>
          <p:txBody>
            <a:bodyPr wrap="square" rtlCol="0" anchor="ctr">
              <a:spAutoFit/>
            </a:bodyPr>
            <a:lstStyle/>
            <a:p>
              <a:r>
                <a:rPr lang="en-US" sz="3200"/>
                <a:t>2015</a:t>
              </a:r>
            </a:p>
          </p:txBody>
        </p:sp>
        <p:sp>
          <p:nvSpPr>
            <p:cNvPr id="14" name="TextBox 13">
              <a:extLst>
                <a:ext uri="{FF2B5EF4-FFF2-40B4-BE49-F238E27FC236}">
                  <a16:creationId xmlns:a16="http://schemas.microsoft.com/office/drawing/2014/main" id="{6C0D9D24-8AAE-6740-3526-53729D46F338}"/>
                </a:ext>
              </a:extLst>
            </p:cNvPr>
            <p:cNvSpPr txBox="1"/>
            <p:nvPr/>
          </p:nvSpPr>
          <p:spPr>
            <a:xfrm>
              <a:off x="9524933" y="2679413"/>
              <a:ext cx="1097280" cy="584775"/>
            </a:xfrm>
            <a:prstGeom prst="rect">
              <a:avLst/>
            </a:prstGeom>
            <a:noFill/>
          </p:spPr>
          <p:txBody>
            <a:bodyPr wrap="square" rtlCol="0" anchor="ctr">
              <a:spAutoFit/>
            </a:bodyPr>
            <a:lstStyle/>
            <a:p>
              <a:r>
                <a:rPr lang="en-US" sz="3200" dirty="0"/>
                <a:t>2019</a:t>
              </a:r>
            </a:p>
          </p:txBody>
        </p:sp>
        <p:sp>
          <p:nvSpPr>
            <p:cNvPr id="15" name="TextBox 14">
              <a:extLst>
                <a:ext uri="{FF2B5EF4-FFF2-40B4-BE49-F238E27FC236}">
                  <a16:creationId xmlns:a16="http://schemas.microsoft.com/office/drawing/2014/main" id="{4B7BE66D-8DC6-B2CA-FD3C-55CD85468848}"/>
                </a:ext>
              </a:extLst>
            </p:cNvPr>
            <p:cNvSpPr txBox="1"/>
            <p:nvPr/>
          </p:nvSpPr>
          <p:spPr>
            <a:xfrm>
              <a:off x="7615381" y="2679413"/>
              <a:ext cx="1097280" cy="584775"/>
            </a:xfrm>
            <a:prstGeom prst="rect">
              <a:avLst/>
            </a:prstGeom>
            <a:noFill/>
          </p:spPr>
          <p:txBody>
            <a:bodyPr wrap="square" rtlCol="0" anchor="ctr">
              <a:spAutoFit/>
            </a:bodyPr>
            <a:lstStyle/>
            <a:p>
              <a:r>
                <a:rPr lang="en-US" sz="3200"/>
                <a:t>2018</a:t>
              </a:r>
            </a:p>
          </p:txBody>
        </p:sp>
        <p:sp>
          <p:nvSpPr>
            <p:cNvPr id="21" name="TextBox 20">
              <a:extLst>
                <a:ext uri="{FF2B5EF4-FFF2-40B4-BE49-F238E27FC236}">
                  <a16:creationId xmlns:a16="http://schemas.microsoft.com/office/drawing/2014/main" id="{41B46ED6-7059-06B4-A1C8-3BF1F6106168}"/>
                </a:ext>
              </a:extLst>
            </p:cNvPr>
            <p:cNvSpPr txBox="1"/>
            <p:nvPr/>
          </p:nvSpPr>
          <p:spPr>
            <a:xfrm>
              <a:off x="11434485" y="2679413"/>
              <a:ext cx="1097280" cy="584775"/>
            </a:xfrm>
            <a:prstGeom prst="rect">
              <a:avLst/>
            </a:prstGeom>
            <a:noFill/>
          </p:spPr>
          <p:txBody>
            <a:bodyPr wrap="square" rtlCol="0" anchor="ctr">
              <a:spAutoFit/>
            </a:bodyPr>
            <a:lstStyle/>
            <a:p>
              <a:r>
                <a:rPr lang="en-US" sz="3200" dirty="0"/>
                <a:t>2020</a:t>
              </a:r>
            </a:p>
          </p:txBody>
        </p:sp>
        <p:sp>
          <p:nvSpPr>
            <p:cNvPr id="23" name="TextBox 22">
              <a:extLst>
                <a:ext uri="{FF2B5EF4-FFF2-40B4-BE49-F238E27FC236}">
                  <a16:creationId xmlns:a16="http://schemas.microsoft.com/office/drawing/2014/main" id="{D05D89F4-D76A-EFA3-1400-F2DFE64589BD}"/>
                </a:ext>
              </a:extLst>
            </p:cNvPr>
            <p:cNvSpPr txBox="1"/>
            <p:nvPr/>
          </p:nvSpPr>
          <p:spPr>
            <a:xfrm>
              <a:off x="12934422" y="2679413"/>
              <a:ext cx="1097280" cy="584775"/>
            </a:xfrm>
            <a:prstGeom prst="rect">
              <a:avLst/>
            </a:prstGeom>
            <a:noFill/>
          </p:spPr>
          <p:txBody>
            <a:bodyPr wrap="square" rtlCol="0" anchor="ctr">
              <a:spAutoFit/>
            </a:bodyPr>
            <a:lstStyle/>
            <a:p>
              <a:r>
                <a:rPr lang="en-US" sz="3200" dirty="0"/>
                <a:t>2021</a:t>
              </a:r>
            </a:p>
          </p:txBody>
        </p:sp>
        <p:sp>
          <p:nvSpPr>
            <p:cNvPr id="24" name="TextBox 23">
              <a:extLst>
                <a:ext uri="{FF2B5EF4-FFF2-40B4-BE49-F238E27FC236}">
                  <a16:creationId xmlns:a16="http://schemas.microsoft.com/office/drawing/2014/main" id="{71404895-53C9-359D-BFD8-30E934115CDD}"/>
                </a:ext>
              </a:extLst>
            </p:cNvPr>
            <p:cNvSpPr txBox="1"/>
            <p:nvPr/>
          </p:nvSpPr>
          <p:spPr>
            <a:xfrm>
              <a:off x="14434359" y="2679413"/>
              <a:ext cx="1097280" cy="584775"/>
            </a:xfrm>
            <a:prstGeom prst="rect">
              <a:avLst/>
            </a:prstGeom>
            <a:noFill/>
          </p:spPr>
          <p:txBody>
            <a:bodyPr wrap="square" rtlCol="0" anchor="ctr">
              <a:spAutoFit/>
            </a:bodyPr>
            <a:lstStyle/>
            <a:p>
              <a:r>
                <a:rPr lang="en-US" sz="3200" dirty="0"/>
                <a:t>2022</a:t>
              </a:r>
            </a:p>
          </p:txBody>
        </p:sp>
        <p:sp>
          <p:nvSpPr>
            <p:cNvPr id="25" name="TextBox 24">
              <a:extLst>
                <a:ext uri="{FF2B5EF4-FFF2-40B4-BE49-F238E27FC236}">
                  <a16:creationId xmlns:a16="http://schemas.microsoft.com/office/drawing/2014/main" id="{4AC11A0F-108E-B529-0CC9-03F5BF6024A6}"/>
                </a:ext>
              </a:extLst>
            </p:cNvPr>
            <p:cNvSpPr txBox="1"/>
            <p:nvPr/>
          </p:nvSpPr>
          <p:spPr>
            <a:xfrm>
              <a:off x="15934296" y="2679413"/>
              <a:ext cx="1097280" cy="584775"/>
            </a:xfrm>
            <a:prstGeom prst="rect">
              <a:avLst/>
            </a:prstGeom>
            <a:noFill/>
          </p:spPr>
          <p:txBody>
            <a:bodyPr wrap="square" rtlCol="0" anchor="ctr">
              <a:spAutoFit/>
            </a:bodyPr>
            <a:lstStyle/>
            <a:p>
              <a:r>
                <a:rPr lang="en-US" sz="3200" dirty="0"/>
                <a:t>2023</a:t>
              </a:r>
            </a:p>
          </p:txBody>
        </p:sp>
      </p:grpSp>
    </p:spTree>
    <p:extLst>
      <p:ext uri="{BB962C8B-B14F-4D97-AF65-F5344CB8AC3E}">
        <p14:creationId xmlns:p14="http://schemas.microsoft.com/office/powerpoint/2010/main" val="2858621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3813177"/>
            <a:ext cx="8597064" cy="2651760"/>
          </a:xfrm>
          <a:prstGeom prst="rect">
            <a:avLst/>
          </a:prstGeom>
          <a:noFill/>
        </p:spPr>
        <p:txBody>
          <a:bodyPr wrap="square"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a:rPr>
              <a:t>On average, aflibercept outperforms other anti-VEGF agents for DME at one year when starting with moderate or worse vision loss (20/50 or worse)</a:t>
            </a:r>
            <a:endPar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Times New Roman"/>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a:rPr>
              <a:t>On average, bevacizumab and ranibizumab 0.3-mg perform similarly to aflibercept at 1 year when starting with mild vision loss (20/32 to 20/40)</a:t>
            </a: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T</a:t>
            </a:r>
          </a:p>
        </p:txBody>
      </p:sp>
      <p:grpSp>
        <p:nvGrpSpPr>
          <p:cNvPr id="10" name="Group 9">
            <a:extLst>
              <a:ext uri="{FF2B5EF4-FFF2-40B4-BE49-F238E27FC236}">
                <a16:creationId xmlns:a16="http://schemas.microsoft.com/office/drawing/2014/main" id="{1BAADC1B-B1BA-4030-871B-3CF6BD0DA259}"/>
              </a:ext>
            </a:extLst>
          </p:cNvPr>
          <p:cNvGrpSpPr/>
          <p:nvPr/>
        </p:nvGrpSpPr>
        <p:grpSpPr>
          <a:xfrm>
            <a:off x="-2701313" y="2679413"/>
            <a:ext cx="15144851" cy="593698"/>
            <a:chOff x="1886725" y="2679413"/>
            <a:chExt cx="15144851" cy="593698"/>
          </a:xfrm>
        </p:grpSpPr>
        <p:sp>
          <p:nvSpPr>
            <p:cNvPr id="11" name="TextBox 10">
              <a:extLst>
                <a:ext uri="{FF2B5EF4-FFF2-40B4-BE49-F238E27FC236}">
                  <a16:creationId xmlns:a16="http://schemas.microsoft.com/office/drawing/2014/main" id="{CDEDCEE3-CD20-503E-A93A-EBF0D988CCA3}"/>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BEFE3816-D9F7-14EC-F101-C5205E1EAB47}"/>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4FC4A472-842C-39A6-3CDC-13298CAF0F3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3D500948-0579-69AD-46A2-3CBA73B7F8C0}"/>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FC3D47D3-D667-ED96-8EA7-FB98CD13DBF9}"/>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1" name="TextBox 20">
              <a:extLst>
                <a:ext uri="{FF2B5EF4-FFF2-40B4-BE49-F238E27FC236}">
                  <a16:creationId xmlns:a16="http://schemas.microsoft.com/office/drawing/2014/main" id="{ADEDDFD5-83F7-32F0-2A89-00740FC87BB2}"/>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3" name="TextBox 22">
              <a:extLst>
                <a:ext uri="{FF2B5EF4-FFF2-40B4-BE49-F238E27FC236}">
                  <a16:creationId xmlns:a16="http://schemas.microsoft.com/office/drawing/2014/main" id="{3570F4AB-F6D1-2655-30C5-90E804612403}"/>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210F4328-E8CB-2DD9-DBA0-8F1970AFFF88}"/>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36F33D1A-E0C2-C359-F184-B5CA6AD4FC8C}"/>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429489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648491"/>
            <a:ext cx="8674186" cy="1200329"/>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Dexamethasone + ranibizumab does not improve VA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At 6 months compared with ranibizumab alone for eyes with persistent DME following anti-VEGF therapy</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7904"/>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U </a:t>
            </a:r>
          </a:p>
        </p:txBody>
      </p:sp>
      <p:grpSp>
        <p:nvGrpSpPr>
          <p:cNvPr id="2" name="Group 1">
            <a:extLst>
              <a:ext uri="{FF2B5EF4-FFF2-40B4-BE49-F238E27FC236}">
                <a16:creationId xmlns:a16="http://schemas.microsoft.com/office/drawing/2014/main" id="{B7C46918-F673-13CA-0E7E-174728C897E6}"/>
              </a:ext>
            </a:extLst>
          </p:cNvPr>
          <p:cNvGrpSpPr/>
          <p:nvPr/>
        </p:nvGrpSpPr>
        <p:grpSpPr>
          <a:xfrm>
            <a:off x="-4514065" y="2679413"/>
            <a:ext cx="15144851" cy="593698"/>
            <a:chOff x="1886725" y="2679413"/>
            <a:chExt cx="15144851" cy="593698"/>
          </a:xfrm>
        </p:grpSpPr>
        <p:sp>
          <p:nvSpPr>
            <p:cNvPr id="3" name="TextBox 2">
              <a:extLst>
                <a:ext uri="{FF2B5EF4-FFF2-40B4-BE49-F238E27FC236}">
                  <a16:creationId xmlns:a16="http://schemas.microsoft.com/office/drawing/2014/main" id="{859CC2B2-554A-DEC8-F2A5-9A34866BEEB8}"/>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10" name="TextBox 9">
              <a:extLst>
                <a:ext uri="{FF2B5EF4-FFF2-40B4-BE49-F238E27FC236}">
                  <a16:creationId xmlns:a16="http://schemas.microsoft.com/office/drawing/2014/main" id="{AF813F28-16A6-37DD-2BE7-A35324263821}"/>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11" name="TextBox 10">
              <a:extLst>
                <a:ext uri="{FF2B5EF4-FFF2-40B4-BE49-F238E27FC236}">
                  <a16:creationId xmlns:a16="http://schemas.microsoft.com/office/drawing/2014/main" id="{B42C1589-5BD2-2B5A-4A94-2658F942C6CA}"/>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2" name="TextBox 11">
              <a:extLst>
                <a:ext uri="{FF2B5EF4-FFF2-40B4-BE49-F238E27FC236}">
                  <a16:creationId xmlns:a16="http://schemas.microsoft.com/office/drawing/2014/main" id="{150D42BA-0FEF-5D19-1EC1-281D4E3C601C}"/>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3" name="TextBox 12">
              <a:extLst>
                <a:ext uri="{FF2B5EF4-FFF2-40B4-BE49-F238E27FC236}">
                  <a16:creationId xmlns:a16="http://schemas.microsoft.com/office/drawing/2014/main" id="{0FE5B88C-CB1B-9552-45AF-42770FBE3C4B}"/>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2018</a:t>
              </a:r>
            </a:p>
          </p:txBody>
        </p:sp>
        <p:sp>
          <p:nvSpPr>
            <p:cNvPr id="14" name="TextBox 13">
              <a:extLst>
                <a:ext uri="{FF2B5EF4-FFF2-40B4-BE49-F238E27FC236}">
                  <a16:creationId xmlns:a16="http://schemas.microsoft.com/office/drawing/2014/main" id="{C4F649B2-4D70-4A5A-8DB7-CC256259A5D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15" name="TextBox 14">
              <a:extLst>
                <a:ext uri="{FF2B5EF4-FFF2-40B4-BE49-F238E27FC236}">
                  <a16:creationId xmlns:a16="http://schemas.microsoft.com/office/drawing/2014/main" id="{944A2982-A01D-1124-68EA-F612461046BB}"/>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54BC1872-ED7F-C877-F6C3-A4E0FFDAFB01}"/>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E7468AF5-BBFE-6B54-692B-BF95ACA05625}"/>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152203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512312"/>
            <a:ext cx="8835188" cy="1569660"/>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Among eyes with CI-DME and good visual acuity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(20/25 or better), VA loss after 2 years was similar regardless of whether initial management was aflibercept, laser, or observation</a:t>
            </a: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V </a:t>
            </a:r>
          </a:p>
        </p:txBody>
      </p:sp>
      <p:grpSp>
        <p:nvGrpSpPr>
          <p:cNvPr id="10" name="Group 9">
            <a:extLst>
              <a:ext uri="{FF2B5EF4-FFF2-40B4-BE49-F238E27FC236}">
                <a16:creationId xmlns:a16="http://schemas.microsoft.com/office/drawing/2014/main" id="{3739DA4E-961A-FA6A-8F64-0FBE8408DD6D}"/>
              </a:ext>
            </a:extLst>
          </p:cNvPr>
          <p:cNvGrpSpPr/>
          <p:nvPr/>
        </p:nvGrpSpPr>
        <p:grpSpPr>
          <a:xfrm>
            <a:off x="-6358908" y="2679413"/>
            <a:ext cx="15144851" cy="593698"/>
            <a:chOff x="1886725" y="2679413"/>
            <a:chExt cx="15144851" cy="593698"/>
          </a:xfrm>
        </p:grpSpPr>
        <p:sp>
          <p:nvSpPr>
            <p:cNvPr id="11" name="TextBox 10">
              <a:extLst>
                <a:ext uri="{FF2B5EF4-FFF2-40B4-BE49-F238E27FC236}">
                  <a16:creationId xmlns:a16="http://schemas.microsoft.com/office/drawing/2014/main" id="{C4104314-936D-AB87-B7E0-4DE3AC8B6074}"/>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A5460C16-8C20-877B-7D12-8DAA2FD33F13}"/>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B8AD7599-12D9-DFA4-181B-63931662C87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FFD70208-AB79-CA52-0CA1-1EB521534A51}"/>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B3599066-7C19-3AEF-D05C-203944112642}"/>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1" name="TextBox 20">
              <a:extLst>
                <a:ext uri="{FF2B5EF4-FFF2-40B4-BE49-F238E27FC236}">
                  <a16:creationId xmlns:a16="http://schemas.microsoft.com/office/drawing/2014/main" id="{E787F85D-77D0-189F-FAFD-8F967011FB05}"/>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3" name="TextBox 22">
              <a:extLst>
                <a:ext uri="{FF2B5EF4-FFF2-40B4-BE49-F238E27FC236}">
                  <a16:creationId xmlns:a16="http://schemas.microsoft.com/office/drawing/2014/main" id="{E2F18A51-75EF-99A7-A7B2-544B4B3C4464}"/>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9A81D97E-CB0B-48CD-4004-1A9885BE1F9B}"/>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9DC5003F-7ADB-3D20-8EBE-D6FDE202DA0E}"/>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355302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0AD9F6CA-76DD-2479-7364-8224AAFC5AE2}"/>
              </a:ext>
            </a:extLst>
          </p:cNvPr>
          <p:cNvSpPr/>
          <p:nvPr/>
        </p:nvSpPr>
        <p:spPr>
          <a:xfrm>
            <a:off x="533400" y="1524000"/>
            <a:ext cx="6477604" cy="3581400"/>
          </a:xfrm>
          <a:prstGeom prst="homePlat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0"/>
            <a:ext cx="12192000" cy="1524000"/>
          </a:xfrm>
        </p:spPr>
        <p:txBody>
          <a:bodyPr>
            <a:normAutofit/>
          </a:bodyPr>
          <a:lstStyle/>
          <a:p>
            <a:r>
              <a:rPr lang="en-US" sz="4800" dirty="0"/>
              <a:t>Funding</a:t>
            </a:r>
          </a:p>
        </p:txBody>
      </p:sp>
      <p:sp>
        <p:nvSpPr>
          <p:cNvPr id="3" name="Content Placeholder 2"/>
          <p:cNvSpPr>
            <a:spLocks noGrp="1"/>
          </p:cNvSpPr>
          <p:nvPr>
            <p:ph idx="1"/>
          </p:nvPr>
        </p:nvSpPr>
        <p:spPr>
          <a:xfrm>
            <a:off x="7162800" y="1524000"/>
            <a:ext cx="4343400" cy="4648200"/>
          </a:xfrm>
        </p:spPr>
        <p:txBody>
          <a:bodyPr>
            <a:normAutofit/>
          </a:bodyPr>
          <a:lstStyle/>
          <a:p>
            <a:r>
              <a:rPr lang="en-US" altLang="en-US" sz="2800" b="1" dirty="0">
                <a:cs typeface="Times New Roman" panose="02020603050405020304" pitchFamily="18" charset="0"/>
              </a:rPr>
              <a:t>Sponsored cooperative agreement;</a:t>
            </a:r>
            <a:r>
              <a:rPr lang="en-US" altLang="en-US" sz="2800" b="1" dirty="0"/>
              <a:t> initiated September 2002</a:t>
            </a:r>
          </a:p>
          <a:p>
            <a:pPr marL="0" indent="0">
              <a:buNone/>
            </a:pPr>
            <a:endParaRPr lang="en-US" altLang="en-US" sz="2800" b="1" dirty="0"/>
          </a:p>
          <a:p>
            <a:r>
              <a:rPr lang="en-US" altLang="en-US" sz="2800" b="1" dirty="0"/>
              <a:t>Current award </a:t>
            </a:r>
            <a:r>
              <a:rPr lang="en-US" altLang="en-US" sz="2800" dirty="0"/>
              <a:t>2024-2028; </a:t>
            </a:r>
            <a:r>
              <a:rPr lang="en-US" sz="2800" dirty="0"/>
              <a:t>UG1EY014231</a:t>
            </a:r>
            <a:endParaRPr lang="en-US" altLang="en-US" sz="2800" dirty="0"/>
          </a:p>
        </p:txBody>
      </p:sp>
      <p:pic>
        <p:nvPicPr>
          <p:cNvPr id="5" name="Picture 3" descr="H:\Logos\NEI-Logo-Transparent-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896" y="1867721"/>
            <a:ext cx="4627117" cy="113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National Institutes of Health Logo. National Institute of Diabetes and Digestive and Kidney Diseases."/>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bwMode="auto">
          <a:xfrm>
            <a:off x="913796" y="3429000"/>
            <a:ext cx="4923326" cy="115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7774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64097" y="3461921"/>
            <a:ext cx="8698685"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Photobiomodulation as given in this study, while safe and well tolerated, was not found to be effective for the treatment of CI-DME in eyes with good vision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No evidence of a significant difference in visual outcomes over a 2-year period between aflibercept monotherapy and treatment with bevacizumab first with a switch to aflibercept in the case of suboptimal response</a:t>
            </a: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3554041"/>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AE </a:t>
            </a:r>
          </a:p>
        </p:txBody>
      </p:sp>
      <p:sp>
        <p:nvSpPr>
          <p:cNvPr id="2" name="TextBox 1">
            <a:extLst>
              <a:ext uri="{FF2B5EF4-FFF2-40B4-BE49-F238E27FC236}">
                <a16:creationId xmlns:a16="http://schemas.microsoft.com/office/drawing/2014/main" id="{4E702E6E-9F14-6ACA-3AFB-E7A2238E4FDA}"/>
              </a:ext>
            </a:extLst>
          </p:cNvPr>
          <p:cNvSpPr txBox="1"/>
          <p:nvPr/>
        </p:nvSpPr>
        <p:spPr>
          <a:xfrm>
            <a:off x="237744" y="519385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AC </a:t>
            </a:r>
          </a:p>
        </p:txBody>
      </p:sp>
      <p:grpSp>
        <p:nvGrpSpPr>
          <p:cNvPr id="10" name="Group 9">
            <a:extLst>
              <a:ext uri="{FF2B5EF4-FFF2-40B4-BE49-F238E27FC236}">
                <a16:creationId xmlns:a16="http://schemas.microsoft.com/office/drawing/2014/main" id="{9C9EDA7A-BB08-99F4-28B3-344D6DE6B76C}"/>
              </a:ext>
            </a:extLst>
          </p:cNvPr>
          <p:cNvGrpSpPr/>
          <p:nvPr/>
        </p:nvGrpSpPr>
        <p:grpSpPr>
          <a:xfrm>
            <a:off x="-13000340" y="2679413"/>
            <a:ext cx="15144851" cy="593698"/>
            <a:chOff x="1886725" y="2679413"/>
            <a:chExt cx="15144851" cy="593698"/>
          </a:xfrm>
        </p:grpSpPr>
        <p:sp>
          <p:nvSpPr>
            <p:cNvPr id="11" name="TextBox 10">
              <a:extLst>
                <a:ext uri="{FF2B5EF4-FFF2-40B4-BE49-F238E27FC236}">
                  <a16:creationId xmlns:a16="http://schemas.microsoft.com/office/drawing/2014/main" id="{DDEB2DC5-FB88-16E2-7D71-5E985D51C451}"/>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A5F224F8-5180-EC42-A592-87F9A9113B16}"/>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7ADF67EE-0F7B-2053-0A22-66E47B22B06B}"/>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62452FB0-3BB1-CA6B-B6B2-376BAEC20851}"/>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DD30F6B9-A181-DB6B-42A6-F25E06A54569}"/>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3" name="TextBox 22">
              <a:extLst>
                <a:ext uri="{FF2B5EF4-FFF2-40B4-BE49-F238E27FC236}">
                  <a16:creationId xmlns:a16="http://schemas.microsoft.com/office/drawing/2014/main" id="{E6A80438-2703-73DB-8222-46D2DD47B224}"/>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4" name="TextBox 23">
              <a:extLst>
                <a:ext uri="{FF2B5EF4-FFF2-40B4-BE49-F238E27FC236}">
                  <a16:creationId xmlns:a16="http://schemas.microsoft.com/office/drawing/2014/main" id="{33173DED-ACCE-AB5A-D625-DDF043A8EF06}"/>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5" name="TextBox 24">
              <a:extLst>
                <a:ext uri="{FF2B5EF4-FFF2-40B4-BE49-F238E27FC236}">
                  <a16:creationId xmlns:a16="http://schemas.microsoft.com/office/drawing/2014/main" id="{F5A86445-AD54-DB6A-3E3C-B73B0DB9ACE4}"/>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6" name="TextBox 25">
              <a:extLst>
                <a:ext uri="{FF2B5EF4-FFF2-40B4-BE49-F238E27FC236}">
                  <a16:creationId xmlns:a16="http://schemas.microsoft.com/office/drawing/2014/main" id="{73D4079A-D218-012A-7B30-0C80CB7E4F55}"/>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2023</a:t>
              </a:r>
            </a:p>
          </p:txBody>
        </p:sp>
      </p:grpSp>
    </p:spTree>
    <p:extLst>
      <p:ext uri="{BB962C8B-B14F-4D97-AF65-F5344CB8AC3E}">
        <p14:creationId xmlns:p14="http://schemas.microsoft.com/office/powerpoint/2010/main" val="373723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Anti-VEGF at least as good as PRP for VA at 2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grpSp>
        <p:nvGrpSpPr>
          <p:cNvPr id="2" name="Group 1">
            <a:extLst>
              <a:ext uri="{FF2B5EF4-FFF2-40B4-BE49-F238E27FC236}">
                <a16:creationId xmlns:a16="http://schemas.microsoft.com/office/drawing/2014/main" id="{87981310-E98D-BBAD-C9F0-8826834F2DDC}"/>
              </a:ext>
            </a:extLst>
          </p:cNvPr>
          <p:cNvGrpSpPr/>
          <p:nvPr/>
        </p:nvGrpSpPr>
        <p:grpSpPr>
          <a:xfrm>
            <a:off x="-2572974" y="2679413"/>
            <a:ext cx="15144851" cy="593698"/>
            <a:chOff x="1886725" y="2679413"/>
            <a:chExt cx="15144851" cy="593698"/>
          </a:xfrm>
        </p:grpSpPr>
        <p:sp>
          <p:nvSpPr>
            <p:cNvPr id="3" name="TextBox 2">
              <a:extLst>
                <a:ext uri="{FF2B5EF4-FFF2-40B4-BE49-F238E27FC236}">
                  <a16:creationId xmlns:a16="http://schemas.microsoft.com/office/drawing/2014/main" id="{B92D94F1-E982-F1B9-B8A8-E2998E76774C}"/>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FD17AEBD-88BC-731E-BC42-2D81B8BD9A33}"/>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B7069C11-0112-94AB-29A6-EBDC510BCED7}"/>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3993A03A-90B6-189F-84A6-DB7DB69C8D96}"/>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B0CE6053-A9A3-A098-9CA9-5CD37AD882DE}"/>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FF39E2D0-7737-470F-68CF-4EF170DB0BD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3B84EE88-BB76-3D25-1E7B-956221E9147C}"/>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274FF18F-D205-978E-A214-667E03ACE1ED}"/>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815E088F-CA66-D817-D5DD-6C8F59C7F7C1}"/>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272220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406553" y="4832991"/>
            <a:ext cx="8169442" cy="830997"/>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Mean change in VA with ranibizumab similar to PRP at 5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grpSp>
        <p:nvGrpSpPr>
          <p:cNvPr id="2" name="Group 1">
            <a:extLst>
              <a:ext uri="{FF2B5EF4-FFF2-40B4-BE49-F238E27FC236}">
                <a16:creationId xmlns:a16="http://schemas.microsoft.com/office/drawing/2014/main" id="{244F6E35-38B2-BE58-918B-D73537A0877F}"/>
              </a:ext>
            </a:extLst>
          </p:cNvPr>
          <p:cNvGrpSpPr/>
          <p:nvPr/>
        </p:nvGrpSpPr>
        <p:grpSpPr>
          <a:xfrm>
            <a:off x="-4465939" y="2679413"/>
            <a:ext cx="15144851" cy="593698"/>
            <a:chOff x="1886725" y="2679413"/>
            <a:chExt cx="15144851" cy="593698"/>
          </a:xfrm>
        </p:grpSpPr>
        <p:sp>
          <p:nvSpPr>
            <p:cNvPr id="3" name="TextBox 2">
              <a:extLst>
                <a:ext uri="{FF2B5EF4-FFF2-40B4-BE49-F238E27FC236}">
                  <a16:creationId xmlns:a16="http://schemas.microsoft.com/office/drawing/2014/main" id="{BC27E08E-D5DA-A074-DD28-25406C8D7F38}"/>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CD942362-271B-FD81-ADD0-F60816D8145E}"/>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F6A993C9-15CB-4866-D152-86E9BF66B812}"/>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8F074C6C-BFA4-B556-4EB3-8DDAFF799B25}"/>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50D28E9A-F032-C842-BFE1-15A649562BDC}"/>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17A7188C-0852-D2BE-AB27-15250B22FC1A}"/>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835ED26D-1956-0234-B366-3E41D7EBEBF0}"/>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D6E4FEFE-36BF-3F40-FFD6-18D621864D31}"/>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BBF1A44B-6FA6-1CFD-E9FA-02F510B25C48}"/>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27570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1904" y="4491104"/>
            <a:ext cx="8204997" cy="1569660"/>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In eyes with VH from PDR, vision improved more quickly with vitrectomy compared with aflibercept but there was no significant difference in mean VA letter score over 24 weeks</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AB </a:t>
            </a:r>
          </a:p>
        </p:txBody>
      </p:sp>
      <p:grpSp>
        <p:nvGrpSpPr>
          <p:cNvPr id="2" name="Group 1">
            <a:extLst>
              <a:ext uri="{FF2B5EF4-FFF2-40B4-BE49-F238E27FC236}">
                <a16:creationId xmlns:a16="http://schemas.microsoft.com/office/drawing/2014/main" id="{F28D7090-0813-8DCC-8CF5-6F92A467491E}"/>
              </a:ext>
            </a:extLst>
          </p:cNvPr>
          <p:cNvGrpSpPr/>
          <p:nvPr/>
        </p:nvGrpSpPr>
        <p:grpSpPr>
          <a:xfrm>
            <a:off x="-8428345" y="2679413"/>
            <a:ext cx="15144851" cy="593698"/>
            <a:chOff x="1886725" y="2679413"/>
            <a:chExt cx="15144851" cy="593698"/>
          </a:xfrm>
        </p:grpSpPr>
        <p:sp>
          <p:nvSpPr>
            <p:cNvPr id="3" name="TextBox 2">
              <a:extLst>
                <a:ext uri="{FF2B5EF4-FFF2-40B4-BE49-F238E27FC236}">
                  <a16:creationId xmlns:a16="http://schemas.microsoft.com/office/drawing/2014/main" id="{FABDB292-290E-53FE-4DBE-87AD95AC704E}"/>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DE69779B-DB92-7993-A798-3C33C8B5F1CA}"/>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2512040C-B8AA-7B70-55B1-25550D17F2EE}"/>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944536B7-7AB0-643A-4245-A289885F7677}"/>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1452EEB7-FBF1-913F-137E-3AC46D5932BC}"/>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268563EB-2C5D-43F7-1F71-D142D6EA03B7}"/>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60B5800E-D97E-8C08-1FD9-E3796EDC666F}"/>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E4DBB8E7-BB20-3952-EEA6-3F8721D25B11}"/>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9A54FB85-F0A0-7DC8-D01B-FBD7D551CD67}"/>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421397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70998" y="4278994"/>
            <a:ext cx="8239552" cy="1938992"/>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(2-Year):  Among eyes with moderately severe to severe NPDR, the proportion that developed PDR or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CI-DME was lower with periodic aflibercept treatment compared with sham but did not result in VA benefit through at least 2 years</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grpSp>
        <p:nvGrpSpPr>
          <p:cNvPr id="2" name="Group 1">
            <a:extLst>
              <a:ext uri="{FF2B5EF4-FFF2-40B4-BE49-F238E27FC236}">
                <a16:creationId xmlns:a16="http://schemas.microsoft.com/office/drawing/2014/main" id="{69743E27-9549-54F1-DB5C-ED8776398BD9}"/>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46AA9A50-5AEF-8710-3831-BE76A0C34778}"/>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9DDC0C67-438D-4A0C-A3EF-99402161A77C}"/>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A876AF80-102A-C04B-F0E2-BE8366C6832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04342BC7-7E53-D2F7-5ECD-EE8C355EAD6C}"/>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8533559F-5079-24A0-4E2D-20FE2BDBF202}"/>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DFBBAE61-3742-A32E-D53E-81F8FAD3CC18}"/>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F3BD958B-22F1-B4EB-914E-E131EF630F18}"/>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4B4A92B6-0BA0-E0F5-4645-868F599FB7CA}"/>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60697956-17D1-496C-E438-2035A03BEBA8}"/>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56403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8293" y="3909662"/>
            <a:ext cx="8239552" cy="2677656"/>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(4-Year):  Preventative aflibercept treatment compared to sham in eyes with moderate to severe NPDR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(DRSS level 43-53) and VA 20/25 or better (≥ 79 letters)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Lowered the probability of developing PDR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    CI-DME within 4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Did not confer VA benefit at 4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grpSp>
        <p:nvGrpSpPr>
          <p:cNvPr id="2" name="Group 1">
            <a:extLst>
              <a:ext uri="{FF2B5EF4-FFF2-40B4-BE49-F238E27FC236}">
                <a16:creationId xmlns:a16="http://schemas.microsoft.com/office/drawing/2014/main" id="{68B28AD3-0040-7B41-6150-6E0121541991}"/>
              </a:ext>
            </a:extLst>
          </p:cNvPr>
          <p:cNvGrpSpPr/>
          <p:nvPr/>
        </p:nvGrpSpPr>
        <p:grpSpPr>
          <a:xfrm>
            <a:off x="-12727627" y="2679413"/>
            <a:ext cx="15144851" cy="593698"/>
            <a:chOff x="1886725" y="2679413"/>
            <a:chExt cx="15144851" cy="593698"/>
          </a:xfrm>
        </p:grpSpPr>
        <p:sp>
          <p:nvSpPr>
            <p:cNvPr id="3" name="TextBox 2">
              <a:extLst>
                <a:ext uri="{FF2B5EF4-FFF2-40B4-BE49-F238E27FC236}">
                  <a16:creationId xmlns:a16="http://schemas.microsoft.com/office/drawing/2014/main" id="{6FAB7413-89CB-E430-C05F-7754CBEE8600}"/>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8479BA78-E693-A871-18BD-837A2A6A2A7F}"/>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62E73A07-508B-BA21-9964-FFC5C85DD0EA}"/>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90E34931-8021-FAE9-D616-7F969BED289D}"/>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6D7F7C4A-1F92-03EA-4EE9-0F507F77F968}"/>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769D311F-355A-BF1E-3A92-F636AE4B2D07}"/>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3966D9CE-436E-625A-D6F3-D62815E661A4}"/>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F7AA91DB-3500-C86B-04DC-0AFC5EEB87F4}"/>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97A969FD-F9AF-26C9-B72D-B45C235B2C1D}"/>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2023</a:t>
              </a:r>
            </a:p>
          </p:txBody>
        </p:sp>
      </p:grpSp>
    </p:spTree>
    <p:extLst>
      <p:ext uri="{BB962C8B-B14F-4D97-AF65-F5344CB8AC3E}">
        <p14:creationId xmlns:p14="http://schemas.microsoft.com/office/powerpoint/2010/main" val="66336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A940B-D09C-137C-5936-74F3A72E2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79875-D67D-F898-364F-865B15756EAE}"/>
              </a:ext>
            </a:extLst>
          </p:cNvPr>
          <p:cNvSpPr>
            <a:spLocks noGrp="1"/>
          </p:cNvSpPr>
          <p:nvPr>
            <p:ph type="title"/>
          </p:nvPr>
        </p:nvSpPr>
        <p:spPr>
          <a:xfrm>
            <a:off x="0" y="0"/>
            <a:ext cx="12192000" cy="1552256"/>
          </a:xfrm>
        </p:spPr>
        <p:txBody>
          <a:bodyPr/>
          <a:lstStyle/>
          <a:p>
            <a:pPr>
              <a:defRPr/>
            </a:pPr>
            <a:r>
              <a:rPr lang="en-US" dirty="0"/>
              <a:t>Protocols Enrolling/Certifying Sites</a:t>
            </a:r>
          </a:p>
        </p:txBody>
      </p:sp>
      <p:graphicFrame>
        <p:nvGraphicFramePr>
          <p:cNvPr id="3" name="Table 2">
            <a:extLst>
              <a:ext uri="{FF2B5EF4-FFF2-40B4-BE49-F238E27FC236}">
                <a16:creationId xmlns:a16="http://schemas.microsoft.com/office/drawing/2014/main" id="{62FA4414-AC28-00B1-4649-B2FBD444D96B}"/>
              </a:ext>
            </a:extLst>
          </p:cNvPr>
          <p:cNvGraphicFramePr>
            <a:graphicFrameLocks noGrp="1"/>
          </p:cNvGraphicFramePr>
          <p:nvPr>
            <p:extLst>
              <p:ext uri="{D42A27DB-BD31-4B8C-83A1-F6EECF244321}">
                <p14:modId xmlns:p14="http://schemas.microsoft.com/office/powerpoint/2010/main" val="3585514189"/>
              </p:ext>
            </p:extLst>
          </p:nvPr>
        </p:nvGraphicFramePr>
        <p:xfrm>
          <a:off x="457200" y="1143000"/>
          <a:ext cx="11277600" cy="5657069"/>
        </p:xfrm>
        <a:graphic>
          <a:graphicData uri="http://schemas.openxmlformats.org/drawingml/2006/table">
            <a:tbl>
              <a:tblPr firstRow="1" firstCol="1" bandRow="1">
                <a:tableStyleId>{8799B23B-EC83-4686-B30A-512413B5E67A}</a:tableStyleId>
              </a:tblPr>
              <a:tblGrid>
                <a:gridCol w="2100732">
                  <a:extLst>
                    <a:ext uri="{9D8B030D-6E8A-4147-A177-3AD203B41FA5}">
                      <a16:colId xmlns:a16="http://schemas.microsoft.com/office/drawing/2014/main" val="736856655"/>
                    </a:ext>
                  </a:extLst>
                </a:gridCol>
                <a:gridCol w="9176868">
                  <a:extLst>
                    <a:ext uri="{9D8B030D-6E8A-4147-A177-3AD203B41FA5}">
                      <a16:colId xmlns:a16="http://schemas.microsoft.com/office/drawing/2014/main" val="3346433594"/>
                    </a:ext>
                  </a:extLst>
                </a:gridCol>
              </a:tblGrid>
              <a:tr h="688666">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A Randomized Trial Evaluating Fenofibrate for Prevention of Diabetic Retinopathy Worsening</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381429"/>
                  </a:ext>
                </a:extLst>
              </a:tr>
              <a:tr h="479864">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Diabetic Retinopathy and Changes in Lipid Metabolism</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897899"/>
                  </a:ext>
                </a:extLst>
              </a:tr>
              <a:tr h="1403323">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AL</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Intravitreal Faricimab (6.0 mg) Injections or Fluocinolone Acetonide (0.19 mg) Intravitreal Implants vs Observation for Prevention of Visual Acuity Loss due to Radiation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202316"/>
                  </a:ext>
                </a:extLst>
              </a:tr>
              <a:tr h="688666">
                <a:tc>
                  <a:txBody>
                    <a:bodyPr/>
                    <a:lstStyle/>
                    <a:p>
                      <a:pPr marL="0" marR="0" algn="ctr">
                        <a:lnSpc>
                          <a:spcPct val="107000"/>
                        </a:lnSpc>
                        <a:spcAft>
                          <a:spcPts val="800"/>
                        </a:spcAft>
                      </a:pPr>
                      <a:r>
                        <a:rPr lang="en-US" sz="2200" kern="0">
                          <a:effectLst/>
                          <a:latin typeface="Arial" panose="020B0604020202020204" pitchFamily="34" charset="0"/>
                          <a:cs typeface="Arial" panose="020B0604020202020204" pitchFamily="34" charset="0"/>
                        </a:rPr>
                        <a:t>AM</a:t>
                      </a:r>
                      <a:endParaRPr lang="en-US"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Randomized Trial Comparing Immediate versus Deferred Surgery for Symptomatic Epiretinal Membranes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625573"/>
                  </a:ext>
                </a:extLst>
              </a:tr>
              <a:tr h="688666">
                <a:tc>
                  <a:txBody>
                    <a:bodyPr/>
                    <a:lstStyle/>
                    <a:p>
                      <a:pPr marL="0" marR="0" algn="ctr">
                        <a:lnSpc>
                          <a:spcPct val="107000"/>
                        </a:lnSpc>
                        <a:spcAft>
                          <a:spcPts val="800"/>
                        </a:spcAft>
                      </a:pPr>
                      <a:r>
                        <a:rPr lang="en-US" sz="2200" kern="0">
                          <a:effectLst/>
                          <a:latin typeface="Arial" panose="020B0604020202020204" pitchFamily="34" charset="0"/>
                          <a:cs typeface="Arial" panose="020B0604020202020204" pitchFamily="34" charset="0"/>
                        </a:rPr>
                        <a:t>AO</a:t>
                      </a:r>
                      <a:endParaRPr lang="en-US"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Home OCT-Guided Treatment versus Treat and Extend for the Management of Neovascular AMD</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654933"/>
                  </a:ext>
                </a:extLst>
              </a:tr>
              <a:tr h="1045995">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AP</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Combination </a:t>
                      </a:r>
                      <a:r>
                        <a:rPr lang="en-US" sz="2200" kern="0" dirty="0" err="1">
                          <a:effectLst/>
                          <a:latin typeface="Arial" panose="020B0604020202020204" pitchFamily="34" charset="0"/>
                          <a:cs typeface="Arial" panose="020B0604020202020204" pitchFamily="34" charset="0"/>
                        </a:rPr>
                        <a:t>Faricimab</a:t>
                      </a:r>
                      <a:r>
                        <a:rPr lang="en-US" sz="2200" kern="0" dirty="0">
                          <a:effectLst/>
                          <a:latin typeface="Arial" panose="020B0604020202020204" pitchFamily="34" charset="0"/>
                          <a:cs typeface="Arial" panose="020B0604020202020204" pitchFamily="34" charset="0"/>
                        </a:rPr>
                        <a:t> + PRP vs. Vitrectomy + </a:t>
                      </a:r>
                      <a:r>
                        <a:rPr lang="en-US" sz="2200" kern="0" dirty="0" err="1">
                          <a:effectLst/>
                          <a:latin typeface="Arial" panose="020B0604020202020204" pitchFamily="34" charset="0"/>
                          <a:cs typeface="Arial" panose="020B0604020202020204" pitchFamily="34" charset="0"/>
                        </a:rPr>
                        <a:t>Endolaser</a:t>
                      </a:r>
                      <a:r>
                        <a:rPr lang="en-US" sz="2200" kern="0" dirty="0">
                          <a:effectLst/>
                          <a:latin typeface="Arial" panose="020B0604020202020204" pitchFamily="34" charset="0"/>
                          <a:cs typeface="Arial" panose="020B0604020202020204" pitchFamily="34" charset="0"/>
                        </a:rPr>
                        <a:t> for Treatment of Proliferative Diabetic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9325925"/>
                  </a:ext>
                </a:extLst>
              </a:tr>
              <a:tr h="64362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GEN</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Genetics in Retinal Diseases Project</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780533"/>
                  </a:ext>
                </a:extLst>
              </a:tr>
            </a:tbl>
          </a:graphicData>
        </a:graphic>
      </p:graphicFrame>
    </p:spTree>
    <p:extLst>
      <p:ext uri="{BB962C8B-B14F-4D97-AF65-F5344CB8AC3E}">
        <p14:creationId xmlns:p14="http://schemas.microsoft.com/office/powerpoint/2010/main" val="22911242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9D8E-053D-562F-A232-F23AAE913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BDB99-1676-D38E-0B3B-6DE845A931CE}"/>
              </a:ext>
            </a:extLst>
          </p:cNvPr>
          <p:cNvSpPr>
            <a:spLocks noGrp="1"/>
          </p:cNvSpPr>
          <p:nvPr>
            <p:ph type="title"/>
          </p:nvPr>
        </p:nvSpPr>
        <p:spPr>
          <a:xfrm>
            <a:off x="0" y="0"/>
            <a:ext cx="12192000" cy="1552256"/>
          </a:xfrm>
        </p:spPr>
        <p:txBody>
          <a:bodyPr/>
          <a:lstStyle/>
          <a:p>
            <a:pPr>
              <a:defRPr/>
            </a:pPr>
            <a:r>
              <a:rPr lang="en-US" dirty="0"/>
              <a:t>Upcoming Studies</a:t>
            </a:r>
          </a:p>
        </p:txBody>
      </p:sp>
      <p:graphicFrame>
        <p:nvGraphicFramePr>
          <p:cNvPr id="3" name="Table 2">
            <a:extLst>
              <a:ext uri="{FF2B5EF4-FFF2-40B4-BE49-F238E27FC236}">
                <a16:creationId xmlns:a16="http://schemas.microsoft.com/office/drawing/2014/main" id="{6008AFB1-FDAE-7D36-E172-BB8AA30428D0}"/>
              </a:ext>
            </a:extLst>
          </p:cNvPr>
          <p:cNvGraphicFramePr>
            <a:graphicFrameLocks noGrp="1"/>
          </p:cNvGraphicFramePr>
          <p:nvPr>
            <p:extLst>
              <p:ext uri="{D42A27DB-BD31-4B8C-83A1-F6EECF244321}">
                <p14:modId xmlns:p14="http://schemas.microsoft.com/office/powerpoint/2010/main" val="1601582957"/>
              </p:ext>
            </p:extLst>
          </p:nvPr>
        </p:nvGraphicFramePr>
        <p:xfrm>
          <a:off x="533400" y="1295400"/>
          <a:ext cx="11201400" cy="1382904"/>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672259">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AR</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00" dirty="0">
                          <a:effectLst/>
                          <a:latin typeface="Arial" panose="020B0604020202020204" pitchFamily="34" charset="0"/>
                          <a:cs typeface="Arial" panose="020B0604020202020204" pitchFamily="34" charset="0"/>
                        </a:rPr>
                        <a:t>Longitudinal Natural History Study of Retinal Function in Eyes of Patients with Diabetes</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r h="437682">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kern="100" dirty="0">
                          <a:effectLst/>
                          <a:latin typeface="Arial" panose="020B0604020202020204" pitchFamily="34" charset="0"/>
                          <a:cs typeface="Arial" panose="020B0604020202020204" pitchFamily="34" charset="0"/>
                        </a:rPr>
                        <a:t>Longitudinal Study of Retinal Function in Eyes Treated for Diabetic Macular Edema with Anti-VEGF Agents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0610504"/>
                  </a:ext>
                </a:extLst>
              </a:tr>
            </a:tbl>
          </a:graphicData>
        </a:graphic>
      </p:graphicFrame>
    </p:spTree>
    <p:extLst>
      <p:ext uri="{BB962C8B-B14F-4D97-AF65-F5344CB8AC3E}">
        <p14:creationId xmlns:p14="http://schemas.microsoft.com/office/powerpoint/2010/main" val="15531226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C0D4-155A-72B4-2B1E-48D82D912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FE99D-0599-2392-AE62-D26F06348B58}"/>
              </a:ext>
            </a:extLst>
          </p:cNvPr>
          <p:cNvSpPr>
            <a:spLocks noGrp="1"/>
          </p:cNvSpPr>
          <p:nvPr>
            <p:ph type="title"/>
          </p:nvPr>
        </p:nvSpPr>
        <p:spPr>
          <a:xfrm>
            <a:off x="0" y="0"/>
            <a:ext cx="12192000" cy="1552256"/>
          </a:xfrm>
        </p:spPr>
        <p:txBody>
          <a:bodyPr/>
          <a:lstStyle/>
          <a:p>
            <a:pPr>
              <a:defRPr/>
            </a:pPr>
            <a:r>
              <a:rPr lang="en-US" dirty="0"/>
              <a:t>Other Projects</a:t>
            </a:r>
          </a:p>
        </p:txBody>
      </p:sp>
      <p:graphicFrame>
        <p:nvGraphicFramePr>
          <p:cNvPr id="3" name="Table 2">
            <a:extLst>
              <a:ext uri="{FF2B5EF4-FFF2-40B4-BE49-F238E27FC236}">
                <a16:creationId xmlns:a16="http://schemas.microsoft.com/office/drawing/2014/main" id="{847158DD-6C38-CD80-171C-2C370031B590}"/>
              </a:ext>
            </a:extLst>
          </p:cNvPr>
          <p:cNvGraphicFramePr>
            <a:graphicFrameLocks noGrp="1"/>
          </p:cNvGraphicFramePr>
          <p:nvPr>
            <p:extLst>
              <p:ext uri="{D42A27DB-BD31-4B8C-83A1-F6EECF244321}">
                <p14:modId xmlns:p14="http://schemas.microsoft.com/office/powerpoint/2010/main" val="543779648"/>
              </p:ext>
            </p:extLst>
          </p:nvPr>
        </p:nvGraphicFramePr>
        <p:xfrm>
          <a:off x="533400" y="1295400"/>
          <a:ext cx="11201400" cy="2100454"/>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672259">
                <a:tc>
                  <a:txBody>
                    <a:bodyPr/>
                    <a:lstStyle/>
                    <a:p>
                      <a:pPr marL="0" marR="0" algn="ctr">
                        <a:lnSpc>
                          <a:spcPct val="107000"/>
                        </a:lnSpc>
                        <a:spcAft>
                          <a:spcPts val="800"/>
                        </a:spcAft>
                      </a:pPr>
                      <a:r>
                        <a:rPr lang="en-US" sz="2200" b="1" dirty="0">
                          <a:latin typeface="Arial" panose="020B0604020202020204" pitchFamily="34" charset="0"/>
                          <a:cs typeface="Arial" panose="020B0604020202020204" pitchFamily="34" charset="0"/>
                        </a:rPr>
                        <a:t>ROP4</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200" dirty="0">
                          <a:solidFill>
                            <a:schemeClr val="tx1"/>
                          </a:solidFill>
                          <a:latin typeface="Arial" panose="020B0604020202020204" pitchFamily="34" charset="0"/>
                          <a:cs typeface="Arial" panose="020B0604020202020204" pitchFamily="34" charset="0"/>
                        </a:rPr>
                        <a:t>Collaboration with the Pediatric Eye Disease Investigator Group evaluating bevacizumab for treatment of type 1 retinopathy of prematurity </a:t>
                      </a:r>
                      <a:endParaRPr lang="en-US" sz="22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654933"/>
                  </a:ext>
                </a:extLst>
              </a:tr>
              <a:tr h="672259">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AI</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dirty="0">
                          <a:latin typeface="Arial" panose="020B0604020202020204" pitchFamily="34" charset="0"/>
                          <a:cs typeface="Arial" panose="020B0604020202020204" pitchFamily="34" charset="0"/>
                        </a:rPr>
                        <a:t>Collaborations with groups that have active machine or deep learning efforts underway for automated detection of retinal disease or automated predication of disease progression </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bl>
          </a:graphicData>
        </a:graphic>
      </p:graphicFrame>
    </p:spTree>
    <p:extLst>
      <p:ext uri="{BB962C8B-B14F-4D97-AF65-F5344CB8AC3E}">
        <p14:creationId xmlns:p14="http://schemas.microsoft.com/office/powerpoint/2010/main" val="41830110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1595268" y="2235200"/>
            <a:ext cx="9001463" cy="2387600"/>
          </a:xfrm>
        </p:spPr>
        <p:txBody>
          <a:bodyPr/>
          <a:lstStyle/>
          <a:p>
            <a:r>
              <a:rPr lang="en-US" altLang="en-US" sz="5400" dirty="0"/>
              <a:t>Recruiting Studies</a:t>
            </a:r>
            <a:br>
              <a:rPr lang="en-US" altLang="en-US" sz="5400" dirty="0"/>
            </a:br>
            <a:endParaRPr lang="en-US" altLang="en-US" sz="5400" dirty="0"/>
          </a:p>
        </p:txBody>
      </p:sp>
    </p:spTree>
    <p:extLst>
      <p:ext uri="{BB962C8B-B14F-4D97-AF65-F5344CB8AC3E}">
        <p14:creationId xmlns:p14="http://schemas.microsoft.com/office/powerpoint/2010/main" val="26794742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6918-C551-A068-87E6-5131DD0C68A9}"/>
              </a:ext>
            </a:extLst>
          </p:cNvPr>
          <p:cNvSpPr>
            <a:spLocks noGrp="1"/>
          </p:cNvSpPr>
          <p:nvPr>
            <p:ph type="title"/>
          </p:nvPr>
        </p:nvSpPr>
        <p:spPr/>
        <p:txBody>
          <a:bodyPr/>
          <a:lstStyle/>
          <a:p>
            <a:r>
              <a:rPr lang="en-US" dirty="0"/>
              <a:t>Other Financial Relationships</a:t>
            </a:r>
          </a:p>
        </p:txBody>
      </p:sp>
      <p:graphicFrame>
        <p:nvGraphicFramePr>
          <p:cNvPr id="7" name="Content Placeholder 6">
            <a:extLst>
              <a:ext uri="{FF2B5EF4-FFF2-40B4-BE49-F238E27FC236}">
                <a16:creationId xmlns:a16="http://schemas.microsoft.com/office/drawing/2014/main" id="{162571CB-C04C-BABF-D72E-A22D8EE7E65E}"/>
              </a:ext>
            </a:extLst>
          </p:cNvPr>
          <p:cNvGraphicFramePr>
            <a:graphicFrameLocks noGrp="1"/>
          </p:cNvGraphicFramePr>
          <p:nvPr>
            <p:ph idx="1"/>
            <p:extLst>
              <p:ext uri="{D42A27DB-BD31-4B8C-83A1-F6EECF244321}">
                <p14:modId xmlns:p14="http://schemas.microsoft.com/office/powerpoint/2010/main" val="397297310"/>
              </p:ext>
            </p:extLst>
          </p:nvPr>
        </p:nvGraphicFramePr>
        <p:xfrm>
          <a:off x="969168" y="1219200"/>
          <a:ext cx="10253664" cy="5517968"/>
        </p:xfrm>
        <a:graphic>
          <a:graphicData uri="http://schemas.openxmlformats.org/drawingml/2006/table">
            <a:tbl>
              <a:tblPr>
                <a:tableStyleId>{5C22544A-7EE6-4342-B048-85BDC9FD1C3A}</a:tableStyleId>
              </a:tblPr>
              <a:tblGrid>
                <a:gridCol w="3417888">
                  <a:extLst>
                    <a:ext uri="{9D8B030D-6E8A-4147-A177-3AD203B41FA5}">
                      <a16:colId xmlns:a16="http://schemas.microsoft.com/office/drawing/2014/main" val="1934860041"/>
                    </a:ext>
                  </a:extLst>
                </a:gridCol>
                <a:gridCol w="3417888">
                  <a:extLst>
                    <a:ext uri="{9D8B030D-6E8A-4147-A177-3AD203B41FA5}">
                      <a16:colId xmlns:a16="http://schemas.microsoft.com/office/drawing/2014/main" val="1694632699"/>
                    </a:ext>
                  </a:extLst>
                </a:gridCol>
                <a:gridCol w="3417888">
                  <a:extLst>
                    <a:ext uri="{9D8B030D-6E8A-4147-A177-3AD203B41FA5}">
                      <a16:colId xmlns:a16="http://schemas.microsoft.com/office/drawing/2014/main" val="450005113"/>
                    </a:ext>
                  </a:extLst>
                </a:gridCol>
              </a:tblGrid>
              <a:tr h="541564">
                <a:tc>
                  <a:txBody>
                    <a:bodyPr/>
                    <a:lstStyle/>
                    <a:p>
                      <a:pPr algn="ctr" fontAlgn="ctr"/>
                      <a:r>
                        <a:rPr lang="en-US" sz="2800" b="1" u="none" strike="noStrike" dirty="0">
                          <a:solidFill>
                            <a:schemeClr val="tx1">
                              <a:lumMod val="95000"/>
                            </a:schemeClr>
                          </a:solidFill>
                          <a:effectLst/>
                          <a:latin typeface="Arial" panose="020B0604020202020204" pitchFamily="34" charset="0"/>
                          <a:cs typeface="Arial" panose="020B0604020202020204" pitchFamily="34" charset="0"/>
                        </a:rPr>
                        <a:t>Entity</a:t>
                      </a:r>
                      <a:endParaRPr lang="en-US" sz="28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tc>
                  <a:txBody>
                    <a:bodyPr/>
                    <a:lstStyle/>
                    <a:p>
                      <a:pPr algn="ctr" fontAlgn="ctr"/>
                      <a:r>
                        <a:rPr lang="en-US" sz="2800" b="1" i="0" u="none" strike="noStrike" dirty="0">
                          <a:solidFill>
                            <a:schemeClr val="tx1">
                              <a:lumMod val="95000"/>
                            </a:schemeClr>
                          </a:solidFill>
                          <a:effectLst/>
                          <a:latin typeface="Arial" panose="020B0604020202020204" pitchFamily="34" charset="0"/>
                          <a:cs typeface="Arial" panose="020B0604020202020204" pitchFamily="34" charset="0"/>
                        </a:rPr>
                        <a:t>Type of Funding</a:t>
                      </a:r>
                    </a:p>
                  </a:txBody>
                  <a:tcPr marL="7620" marR="7620" marT="7620" marB="0" anchor="ctr">
                    <a:solidFill>
                      <a:schemeClr val="tx1">
                        <a:lumMod val="50000"/>
                      </a:schemeClr>
                    </a:solidFill>
                  </a:tcPr>
                </a:tc>
                <a:tc>
                  <a:txBody>
                    <a:bodyPr/>
                    <a:lstStyle/>
                    <a:p>
                      <a:pPr algn="ctr" fontAlgn="ctr"/>
                      <a:r>
                        <a:rPr lang="en-US" sz="2800" b="1" u="none" strike="noStrike" dirty="0">
                          <a:solidFill>
                            <a:schemeClr val="tx1">
                              <a:lumMod val="95000"/>
                            </a:schemeClr>
                          </a:solidFill>
                          <a:effectLst/>
                          <a:latin typeface="Arial" panose="020B0604020202020204" pitchFamily="34" charset="0"/>
                          <a:cs typeface="Arial" panose="020B0604020202020204" pitchFamily="34" charset="0"/>
                        </a:rPr>
                        <a:t>Protocol</a:t>
                      </a:r>
                      <a:endParaRPr lang="en-US" sz="28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extLst>
                  <a:ext uri="{0D108BD9-81ED-4DB2-BD59-A6C34878D82A}">
                    <a16:rowId xmlns:a16="http://schemas.microsoft.com/office/drawing/2014/main" val="1601835004"/>
                  </a:ext>
                </a:extLst>
              </a:tr>
              <a:tr h="541564">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Breakthrough T1D Foundation </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AN, AA, W, AE, AF</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308398526"/>
                  </a:ext>
                </a:extLst>
              </a:tr>
              <a:tr h="541564">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Helmsley Charitable Trust Foundation</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AF</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798008825"/>
                  </a:ext>
                </a:extLst>
              </a:tr>
              <a:tr h="541564">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Roche/Genentech</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pt-BR" sz="2400" b="1" u="none" strike="noStrike" dirty="0">
                          <a:solidFill>
                            <a:schemeClr val="tx1">
                              <a:lumMod val="95000"/>
                            </a:schemeClr>
                          </a:solidFill>
                          <a:effectLst/>
                          <a:latin typeface="Arial" panose="020B0604020202020204" pitchFamily="34" charset="0"/>
                          <a:cs typeface="Arial" panose="020B0604020202020204" pitchFamily="34" charset="0"/>
                        </a:rPr>
                        <a:t>AF, AO, AL, AP</a:t>
                      </a:r>
                      <a:endParaRPr lang="pt-BR"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4057864053"/>
                  </a:ext>
                </a:extLst>
              </a:tr>
              <a:tr h="541564">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Notal</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Supplies (Devices) </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AO</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3842023258"/>
                  </a:ext>
                </a:extLst>
              </a:tr>
              <a:tr h="541564">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Alimera</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AL</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411196013"/>
                  </a:ext>
                </a:extLst>
              </a:tr>
              <a:tr h="541564">
                <a:tc>
                  <a:txBody>
                    <a:bodyPr/>
                    <a:lstStyle/>
                    <a:p>
                      <a:pPr algn="ctr" fontAlgn="ctr"/>
                      <a:r>
                        <a:rPr lang="en-US" sz="2400" b="1" u="none" strike="noStrike" dirty="0" err="1">
                          <a:solidFill>
                            <a:schemeClr val="tx1">
                              <a:lumMod val="95000"/>
                            </a:schemeClr>
                          </a:solidFill>
                          <a:effectLst/>
                          <a:latin typeface="Arial" panose="020B0604020202020204" pitchFamily="34" charset="0"/>
                          <a:cs typeface="Arial" panose="020B0604020202020204" pitchFamily="34" charset="0"/>
                        </a:rPr>
                        <a:t>InflammX</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AN</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1586012495"/>
                  </a:ext>
                </a:extLst>
              </a:tr>
              <a:tr h="541564">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Regeneron</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DNA Sequencing, Statistical Analysis</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Genetics</a:t>
                      </a:r>
                    </a:p>
                  </a:txBody>
                  <a:tcPr marL="7620" marR="7620" marT="7620" marB="0" anchor="ctr">
                    <a:solidFill>
                      <a:schemeClr val="bg1"/>
                    </a:solidFill>
                  </a:tcPr>
                </a:tc>
                <a:extLst>
                  <a:ext uri="{0D108BD9-81ED-4DB2-BD59-A6C34878D82A}">
                    <a16:rowId xmlns:a16="http://schemas.microsoft.com/office/drawing/2014/main" val="2917266985"/>
                  </a:ext>
                </a:extLst>
              </a:tr>
            </a:tbl>
          </a:graphicData>
        </a:graphic>
      </p:graphicFrame>
    </p:spTree>
    <p:extLst>
      <p:ext uri="{BB962C8B-B14F-4D97-AF65-F5344CB8AC3E}">
        <p14:creationId xmlns:p14="http://schemas.microsoft.com/office/powerpoint/2010/main" val="31012507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10972800" cy="5486400"/>
          </a:xfrm>
        </p:spPr>
        <p:txBody>
          <a:bodyPr/>
          <a:lstStyle/>
          <a:p>
            <a:br>
              <a:rPr lang="en-US" sz="4400" dirty="0"/>
            </a:br>
            <a:endParaRPr lang="en-US" sz="4400" dirty="0"/>
          </a:p>
        </p:txBody>
      </p:sp>
      <p:sp>
        <p:nvSpPr>
          <p:cNvPr id="3" name="Rectangle 2"/>
          <p:cNvSpPr/>
          <p:nvPr/>
        </p:nvSpPr>
        <p:spPr>
          <a:xfrm>
            <a:off x="609600" y="20574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AF</a:t>
            </a:r>
          </a:p>
          <a:p>
            <a:pPr lvl="0" algn="ctr">
              <a:spcBef>
                <a:spcPct val="20000"/>
              </a:spcBef>
              <a:buClr>
                <a:srgbClr val="FFFF00"/>
              </a:buClr>
              <a:buSzPct val="75000"/>
            </a:pPr>
            <a:r>
              <a:rPr lang="en-US" sz="3200" b="1" dirty="0">
                <a:latin typeface="Arial" panose="020B0604020202020204" pitchFamily="34" charset="0"/>
                <a:cs typeface="Arial" panose="020B0604020202020204" pitchFamily="34" charset="0"/>
              </a:rPr>
              <a:t>A Randomized Trial Evaluating Fenofibrate for Prevention of Diabetic Retinopathy Worsening</a:t>
            </a:r>
            <a:endParaRPr lang="en-US" altLang="en-US" sz="3200"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30311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a:xfrm>
            <a:off x="1" y="0"/>
            <a:ext cx="12192000" cy="1587640"/>
          </a:xfrm>
        </p:spPr>
        <p:txBody>
          <a:bodyPr/>
          <a:lstStyle/>
          <a:p>
            <a:r>
              <a:rPr lang="en-US" dirty="0"/>
              <a:t>Study Rationale</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a:xfrm>
            <a:off x="609600" y="1600200"/>
            <a:ext cx="10972799" cy="5029200"/>
          </a:xfrm>
        </p:spPr>
        <p:txBody>
          <a:bodyPr>
            <a:normAutofit lnSpcReduction="10000"/>
          </a:bodyPr>
          <a:lstStyle/>
          <a:p>
            <a:pPr marL="461963" indent="-461963">
              <a:spcAft>
                <a:spcPts val="1200"/>
              </a:spcAft>
            </a:pPr>
            <a:r>
              <a:rPr lang="en-US" sz="2800" dirty="0"/>
              <a:t>Widespread use of an oral agent, fenofibrate, that is effective at reducing worsening of DR might decrease the numbers of patients who develop vision-threatening complications and need to undergo invasive treatment</a:t>
            </a:r>
          </a:p>
          <a:p>
            <a:pPr marL="914400" lvl="1" indent="-341313">
              <a:spcAft>
                <a:spcPts val="1200"/>
              </a:spcAft>
            </a:pPr>
            <a:r>
              <a:rPr lang="en-US" sz="2400" dirty="0"/>
              <a:t>Reduce vision loss from advanced DR</a:t>
            </a:r>
          </a:p>
          <a:p>
            <a:pPr marL="914400" lvl="1" indent="-341313">
              <a:spcAft>
                <a:spcPts val="1200"/>
              </a:spcAft>
            </a:pPr>
            <a:r>
              <a:rPr lang="en-US" sz="2400" dirty="0"/>
              <a:t>Reduce complications/adverse events associated with invasive and expensive treatments</a:t>
            </a:r>
          </a:p>
          <a:p>
            <a:pPr>
              <a:spcAft>
                <a:spcPts val="1200"/>
              </a:spcAft>
            </a:pPr>
            <a:r>
              <a:rPr lang="en-US" sz="2800" dirty="0"/>
              <a:t>Long term study will provide opportunities to evaluate new imaging, visual function tests, methods for DR detection</a:t>
            </a:r>
          </a:p>
        </p:txBody>
      </p:sp>
    </p:spTree>
    <p:extLst>
      <p:ext uri="{BB962C8B-B14F-4D97-AF65-F5344CB8AC3E}">
        <p14:creationId xmlns:p14="http://schemas.microsoft.com/office/powerpoint/2010/main" val="21036279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C3EF-7D6B-46AA-AE21-157E688BD8CA}"/>
              </a:ext>
            </a:extLst>
          </p:cNvPr>
          <p:cNvSpPr>
            <a:spLocks noGrp="1"/>
          </p:cNvSpPr>
          <p:nvPr>
            <p:ph type="title"/>
          </p:nvPr>
        </p:nvSpPr>
        <p:spPr/>
        <p:txBody>
          <a:bodyPr/>
          <a:lstStyle/>
          <a:p>
            <a:r>
              <a:rPr lang="en-US" dirty="0"/>
              <a:t>History of Fenofibrate</a:t>
            </a:r>
          </a:p>
        </p:txBody>
      </p:sp>
      <p:sp>
        <p:nvSpPr>
          <p:cNvPr id="3" name="Content Placeholder 2">
            <a:extLst>
              <a:ext uri="{FF2B5EF4-FFF2-40B4-BE49-F238E27FC236}">
                <a16:creationId xmlns:a16="http://schemas.microsoft.com/office/drawing/2014/main" id="{88D4FF2E-D571-49B6-838E-BDBFD407334B}"/>
              </a:ext>
            </a:extLst>
          </p:cNvPr>
          <p:cNvSpPr>
            <a:spLocks noGrp="1"/>
          </p:cNvSpPr>
          <p:nvPr>
            <p:ph idx="1"/>
          </p:nvPr>
        </p:nvSpPr>
        <p:spPr>
          <a:xfrm>
            <a:off x="609601" y="1600200"/>
            <a:ext cx="10972799" cy="5181600"/>
          </a:xfrm>
        </p:spPr>
        <p:txBody>
          <a:bodyPr>
            <a:normAutofit fontScale="92500" lnSpcReduction="10000"/>
          </a:bodyPr>
          <a:lstStyle/>
          <a:p>
            <a:r>
              <a:rPr lang="en-US" sz="3000" dirty="0"/>
              <a:t>Two</a:t>
            </a:r>
            <a:r>
              <a:rPr lang="en-US" sz="3000" dirty="0">
                <a:latin typeface="Arial" panose="020B0604020202020204" pitchFamily="34" charset="0"/>
                <a:cs typeface="Arial" panose="020B0604020202020204" pitchFamily="34" charset="0"/>
              </a:rPr>
              <a:t> placebo-controlled clinical trials (FIELD and ACCORD) demonstrated a beneficial effect of fenofibrate on diabetic retinopathy as part of pre-planned secondary analyses</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However, for various reasons, treatment with fenofibrate has not been adopted by retina or systemic care practitioners</a:t>
            </a:r>
            <a:endParaRPr lang="en-US" sz="3000" dirty="0"/>
          </a:p>
          <a:p>
            <a:pPr marL="914400" lvl="1" indent="-457200"/>
            <a:r>
              <a:rPr lang="en-US" sz="2600" dirty="0">
                <a:latin typeface="Arial" panose="020B0604020202020204" pitchFamily="34" charset="0"/>
                <a:cs typeface="Arial" panose="020B0604020202020204" pitchFamily="34" charset="0"/>
              </a:rPr>
              <a:t>lack of information </a:t>
            </a:r>
          </a:p>
          <a:p>
            <a:pPr marL="914400" lvl="1" indent="-457200"/>
            <a:r>
              <a:rPr lang="en-US" sz="2600" dirty="0">
                <a:latin typeface="Arial" panose="020B0604020202020204" pitchFamily="34" charset="0"/>
                <a:cs typeface="Arial" panose="020B0604020202020204" pitchFamily="34" charset="0"/>
              </a:rPr>
              <a:t>belief that data is not strong enough to change practice </a:t>
            </a:r>
          </a:p>
          <a:p>
            <a:pPr marL="914400" lvl="1" indent="-457200"/>
            <a:r>
              <a:rPr lang="en-US" sz="2600" dirty="0">
                <a:latin typeface="Arial" panose="020B0604020202020204" pitchFamily="34" charset="0"/>
                <a:cs typeface="Arial" panose="020B0604020202020204" pitchFamily="34" charset="0"/>
              </a:rPr>
              <a:t>hesitation to use a systemic drug by ophthalmologists</a:t>
            </a:r>
          </a:p>
          <a:p>
            <a:pPr marL="914400" lvl="1" indent="-457200"/>
            <a:r>
              <a:rPr lang="en-US" sz="2600" dirty="0">
                <a:latin typeface="Arial" panose="020B0604020202020204" pitchFamily="34" charset="0"/>
                <a:cs typeface="Arial" panose="020B0604020202020204" pitchFamily="34" charset="0"/>
              </a:rPr>
              <a:t>inability to successfully grade retinal disease by PCPs</a:t>
            </a:r>
            <a:endParaRPr lang="en-US" sz="2600" dirty="0"/>
          </a:p>
          <a:p>
            <a:pPr marL="0" indent="0">
              <a:buNone/>
            </a:pPr>
            <a:endParaRPr lang="en-US" dirty="0"/>
          </a:p>
        </p:txBody>
      </p:sp>
    </p:spTree>
    <p:extLst>
      <p:ext uri="{BB962C8B-B14F-4D97-AF65-F5344CB8AC3E}">
        <p14:creationId xmlns:p14="http://schemas.microsoft.com/office/powerpoint/2010/main" val="1831163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272D-6518-4B7F-BFC4-7668D7BAFF97}"/>
              </a:ext>
            </a:extLst>
          </p:cNvPr>
          <p:cNvSpPr>
            <a:spLocks noGrp="1"/>
          </p:cNvSpPr>
          <p:nvPr>
            <p:ph type="title"/>
          </p:nvPr>
        </p:nvSpPr>
        <p:spPr/>
        <p:txBody>
          <a:bodyPr>
            <a:normAutofit/>
          </a:bodyPr>
          <a:lstStyle/>
          <a:p>
            <a:r>
              <a:rPr lang="en-US" dirty="0">
                <a:latin typeface="Arial" pitchFamily="34" charset="0"/>
                <a:cs typeface="Arial" pitchFamily="34" charset="0"/>
              </a:rPr>
              <a:t>DRCR Retina Network Study Objectives</a:t>
            </a:r>
            <a:endParaRPr lang="en-US" dirty="0"/>
          </a:p>
        </p:txBody>
      </p:sp>
      <p:sp>
        <p:nvSpPr>
          <p:cNvPr id="3" name="Content Placeholder 2">
            <a:extLst>
              <a:ext uri="{FF2B5EF4-FFF2-40B4-BE49-F238E27FC236}">
                <a16:creationId xmlns:a16="http://schemas.microsoft.com/office/drawing/2014/main" id="{BE0CB350-4DCD-4FA4-9003-3AED1712EA78}"/>
              </a:ext>
            </a:extLst>
          </p:cNvPr>
          <p:cNvSpPr>
            <a:spLocks noGrp="1"/>
          </p:cNvSpPr>
          <p:nvPr>
            <p:ph idx="1"/>
          </p:nvPr>
        </p:nvSpPr>
        <p:spPr>
          <a:xfrm>
            <a:off x="609600" y="1426949"/>
            <a:ext cx="10972800" cy="5431051"/>
          </a:xfrm>
        </p:spPr>
        <p:txBody>
          <a:bodyPr>
            <a:normAutofit lnSpcReduction="10000"/>
          </a:bodyPr>
          <a:lstStyle/>
          <a:p>
            <a:pPr marL="461963" indent="-461963"/>
            <a:r>
              <a:rPr lang="en-US" dirty="0"/>
              <a:t>To determine if fenofibrate is effective at preventing DR worsening in participants with mild to moderate non-proliferative DR and no CI-DME at baseline through </a:t>
            </a:r>
            <a:r>
              <a:rPr lang="en-US"/>
              <a:t>up to 6</a:t>
            </a:r>
            <a:r>
              <a:rPr lang="en-US" dirty="0"/>
              <a:t> years of follow-up</a:t>
            </a:r>
          </a:p>
          <a:p>
            <a:pPr marL="461963" indent="-461963"/>
            <a:r>
              <a:rPr lang="en-US" dirty="0"/>
              <a:t>If effective, additional goals of the study are</a:t>
            </a:r>
          </a:p>
          <a:p>
            <a:pPr marL="974725" indent="-403225">
              <a:buFont typeface="+mj-lt"/>
              <a:buAutoNum type="arabicPeriod"/>
            </a:pPr>
            <a:r>
              <a:rPr lang="en-US" sz="2400" dirty="0"/>
              <a:t>To provide a model for ophthalmologists to prescribe and/or collaborate with an internist to prescribe and monitor the drug safely	</a:t>
            </a:r>
          </a:p>
          <a:p>
            <a:pPr marL="974725" indent="-403225">
              <a:buFont typeface="+mj-lt"/>
              <a:buAutoNum type="arabicPeriod"/>
            </a:pPr>
            <a:r>
              <a:rPr lang="en-US" sz="2400" dirty="0"/>
              <a:t>Disseminate standardized prescribing guidelines with the aim to encourage broader use</a:t>
            </a:r>
          </a:p>
          <a:p>
            <a:pPr marL="974725" indent="-403225">
              <a:buFont typeface="+mj-lt"/>
              <a:buAutoNum type="arabicPeriod"/>
            </a:pPr>
            <a:r>
              <a:rPr lang="en-US" sz="2400" dirty="0"/>
              <a:t>Collect information on potential predictive biomarkers via blood sampling, functional and structural testing as well as glucose level from CGM over course of DR progression.</a:t>
            </a:r>
          </a:p>
        </p:txBody>
      </p:sp>
    </p:spTree>
    <p:extLst>
      <p:ext uri="{BB962C8B-B14F-4D97-AF65-F5344CB8AC3E}">
        <p14:creationId xmlns:p14="http://schemas.microsoft.com/office/powerpoint/2010/main" val="377935747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FB7D-D316-487B-9406-924E362BA370}"/>
              </a:ext>
            </a:extLst>
          </p:cNvPr>
          <p:cNvSpPr>
            <a:spLocks noGrp="1"/>
          </p:cNvSpPr>
          <p:nvPr>
            <p:ph type="title"/>
          </p:nvPr>
        </p:nvSpPr>
        <p:spPr/>
        <p:txBody>
          <a:bodyPr wrap="square" anchor="ctr">
            <a:normAutofit/>
          </a:bodyPr>
          <a:lstStyle/>
          <a:p>
            <a:r>
              <a:rPr lang="en-US" dirty="0"/>
              <a:t>Ancillary Ocular Components</a:t>
            </a:r>
          </a:p>
        </p:txBody>
      </p:sp>
      <p:sp>
        <p:nvSpPr>
          <p:cNvPr id="18" name="Content Placeholder 17">
            <a:extLst>
              <a:ext uri="{FF2B5EF4-FFF2-40B4-BE49-F238E27FC236}">
                <a16:creationId xmlns:a16="http://schemas.microsoft.com/office/drawing/2014/main" id="{AE8ED9D6-3472-433A-8E0D-FC8FEEA92502}"/>
              </a:ext>
            </a:extLst>
          </p:cNvPr>
          <p:cNvSpPr>
            <a:spLocks noGrp="1"/>
          </p:cNvSpPr>
          <p:nvPr>
            <p:ph idx="1"/>
          </p:nvPr>
        </p:nvSpPr>
        <p:spPr>
          <a:xfrm>
            <a:off x="609600" y="1524000"/>
            <a:ext cx="10972799" cy="5257800"/>
          </a:xfrm>
        </p:spPr>
        <p:txBody>
          <a:bodyPr>
            <a:normAutofit/>
          </a:bodyPr>
          <a:lstStyle/>
          <a:p>
            <a:r>
              <a:rPr lang="en-US" dirty="0"/>
              <a:t>Data from visual function assessments such as contrast sensitivity, visual field (VF) testing and structural data from OCT angiography (OCTA) will provide valuable info on potential predictive biomarkers of functional outcomes over natural history of DR progression</a:t>
            </a:r>
          </a:p>
          <a:p>
            <a:r>
              <a:rPr lang="en-US" dirty="0"/>
              <a:t>Specific objectives include:</a:t>
            </a:r>
          </a:p>
          <a:p>
            <a:pPr marL="800100" lvl="1" indent="-514350">
              <a:buFont typeface="+mj-lt"/>
              <a:buAutoNum type="arabicPeriod"/>
            </a:pPr>
            <a:r>
              <a:rPr lang="en-US" sz="2200" dirty="0"/>
              <a:t>Quantification of VF and contrast sensitivity at baseline &amp; evaluation of relationship with DR severity level</a:t>
            </a:r>
          </a:p>
          <a:p>
            <a:pPr marL="800100" lvl="1" indent="-514350">
              <a:buFont typeface="+mj-lt"/>
              <a:buAutoNum type="arabicPeriod"/>
            </a:pPr>
            <a:r>
              <a:rPr lang="en-US" sz="2200" dirty="0"/>
              <a:t>Identification of biomarkers on OCTA at baseline that are associated with retinopathy progression</a:t>
            </a:r>
          </a:p>
          <a:p>
            <a:pPr marL="800100" lvl="1" indent="-514350">
              <a:buFont typeface="+mj-lt"/>
              <a:buAutoNum type="arabicPeriod"/>
            </a:pPr>
            <a:r>
              <a:rPr lang="en-US" sz="2200" dirty="0"/>
              <a:t>Explore whether fenofibrate treatment has any effect on VF and/or contrast sensitivity</a:t>
            </a:r>
          </a:p>
          <a:p>
            <a:pPr marL="800100" lvl="1" indent="-514350">
              <a:buFont typeface="+mj-lt"/>
              <a:buAutoNum type="arabicPeriod"/>
            </a:pPr>
            <a:endParaRPr lang="en-US" dirty="0"/>
          </a:p>
        </p:txBody>
      </p:sp>
    </p:spTree>
    <p:extLst>
      <p:ext uri="{BB962C8B-B14F-4D97-AF65-F5344CB8AC3E}">
        <p14:creationId xmlns:p14="http://schemas.microsoft.com/office/powerpoint/2010/main" val="2006218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781028" y="5250537"/>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990600"/>
          </a:xfrm>
        </p:spPr>
        <p:txBody>
          <a:bodyPr/>
          <a:lstStyle/>
          <a:p>
            <a:pPr>
              <a:defRPr/>
            </a:pPr>
            <a:r>
              <a:rPr lang="en-US" sz="4400" dirty="0"/>
              <a:t>Study Design</a:t>
            </a:r>
          </a:p>
        </p:txBody>
      </p:sp>
      <p:sp>
        <p:nvSpPr>
          <p:cNvPr id="8" name="Text Box 14"/>
          <p:cNvSpPr txBox="1">
            <a:spLocks noChangeArrowheads="1"/>
          </p:cNvSpPr>
          <p:nvPr/>
        </p:nvSpPr>
        <p:spPr bwMode="auto">
          <a:xfrm>
            <a:off x="685800" y="1576684"/>
            <a:ext cx="11294532" cy="3822876"/>
          </a:xfrm>
          <a:prstGeom prst="rect">
            <a:avLst/>
          </a:prstGeom>
          <a:solidFill>
            <a:srgbClr val="000000"/>
          </a:solidFill>
          <a:ln w="25400">
            <a:solidFill>
              <a:srgbClr val="FFFFFF"/>
            </a:solidFill>
            <a:miter lim="800000"/>
            <a:headEnd/>
            <a:tailEnd/>
          </a:ln>
        </p:spPr>
        <p:txBody>
          <a:bodyPr wrap="square">
            <a:noAutofit/>
          </a:bodyPr>
          <a:lstStyle/>
          <a:p>
            <a:pPr lvl="0">
              <a:spcAft>
                <a:spcPts val="300"/>
              </a:spcAft>
            </a:pPr>
            <a:r>
              <a:rPr lang="en-US" sz="1800" b="1" dirty="0">
                <a:solidFill>
                  <a:schemeClr val="accent2"/>
                </a:solidFill>
                <a:latin typeface="Arial" panose="020B0604020202020204" pitchFamily="34" charset="0"/>
                <a:cs typeface="Arial" pitchFamily="34" charset="0"/>
              </a:rPr>
              <a:t>Major Patient-level criteria:</a:t>
            </a:r>
          </a:p>
          <a:p>
            <a:pPr marL="285750" lvl="0" indent="-28575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contraindication to fenofibrate use, no severe renal disease, no liver disease (defined via central lab values)</a:t>
            </a:r>
          </a:p>
          <a:p>
            <a:pPr lvl="0">
              <a:spcAft>
                <a:spcPts val="300"/>
              </a:spcAft>
            </a:pPr>
            <a:r>
              <a:rPr lang="en-US" sz="1800" b="1" dirty="0">
                <a:solidFill>
                  <a:schemeClr val="accent2"/>
                </a:solidFill>
                <a:latin typeface="Arial" panose="020B0604020202020204" pitchFamily="34" charset="0"/>
                <a:cs typeface="Arial" pitchFamily="34" charset="0"/>
              </a:rPr>
              <a:t>At </a:t>
            </a:r>
            <a:r>
              <a:rPr lang="en-US" b="1" dirty="0">
                <a:solidFill>
                  <a:schemeClr val="accent2"/>
                </a:solidFill>
                <a:latin typeface="Arial" panose="020B0604020202020204" pitchFamily="34" charset="0"/>
                <a:cs typeface="Arial" pitchFamily="34" charset="0"/>
              </a:rPr>
              <a:t>least one e</a:t>
            </a:r>
            <a:r>
              <a:rPr lang="en-US" sz="1800" b="1" dirty="0">
                <a:solidFill>
                  <a:schemeClr val="accent2"/>
                </a:solidFill>
                <a:latin typeface="Arial" panose="020B0604020202020204" pitchFamily="34" charset="0"/>
                <a:cs typeface="Arial" pitchFamily="34" charset="0"/>
              </a:rPr>
              <a:t>ye that meets these criteria* (according to the investigator, confirmed by RC grading):</a:t>
            </a:r>
          </a:p>
          <a:p>
            <a:pPr marL="34290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ETDRS DR severity level between 35 and 47 (mild NPDR to moderately severe NPDR)</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Best-corrected E-ETDRS VA letter score ≥74</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evidence of CI-DME (using standard DRCR OCT thresholds)</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prior treatment for DME or DR (other than focal/grid laser, but must be &gt; 12 months prior) </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anticipated need for intravitreous anti-VEGF or PRP in the next 6 months </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history of intravitreous anti-VEGF or corticosteroid treatment within the prior year</a:t>
            </a:r>
          </a:p>
          <a:p>
            <a:pPr lvl="0">
              <a:spcAft>
                <a:spcPts val="300"/>
              </a:spcAft>
            </a:pPr>
            <a:r>
              <a:rPr lang="en-US" sz="1600" b="1" i="1" dirty="0">
                <a:solidFill>
                  <a:schemeClr val="accent3">
                    <a:lumMod val="40000"/>
                    <a:lumOff val="60000"/>
                  </a:schemeClr>
                </a:solidFill>
                <a:latin typeface="Arial" panose="020B0604020202020204" pitchFamily="34" charset="0"/>
                <a:cs typeface="Arial" panose="020B0604020202020204" pitchFamily="34" charset="0"/>
              </a:rPr>
              <a:t>* If only one eye is eligible, the non-study eye must have at least microaneurysms only (DR severity level 20) but there is no upper limit in DR severity level, and no exclusion criteria based on prior treatment.</a:t>
            </a:r>
            <a:endParaRPr lang="en-US" sz="1600" b="1" i="1" dirty="0">
              <a:latin typeface="Arial" panose="020B0604020202020204" pitchFamily="34" charset="0"/>
              <a:cs typeface="Arial" panose="020B0604020202020204" pitchFamily="34" charset="0"/>
            </a:endParaRPr>
          </a:p>
        </p:txBody>
      </p:sp>
      <p:sp>
        <p:nvSpPr>
          <p:cNvPr id="7177" name="Text Box 14"/>
          <p:cNvSpPr txBox="1">
            <a:spLocks noChangeArrowheads="1"/>
          </p:cNvSpPr>
          <p:nvPr/>
        </p:nvSpPr>
        <p:spPr bwMode="auto">
          <a:xfrm>
            <a:off x="2590800" y="85804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dirty="0">
                <a:solidFill>
                  <a:schemeClr val="accent2"/>
                </a:solidFill>
                <a:latin typeface="Arial" pitchFamily="34" charset="0"/>
                <a:cs typeface="Arial" pitchFamily="34" charset="0"/>
              </a:rPr>
              <a:t>Multi-Center Randomized Clinical Trial </a:t>
            </a:r>
          </a:p>
          <a:p>
            <a:pPr algn="ctr"/>
            <a:r>
              <a:rPr lang="en-US" sz="2000" b="1" dirty="0">
                <a:solidFill>
                  <a:schemeClr val="accent2"/>
                </a:solidFill>
                <a:latin typeface="Arial" pitchFamily="34" charset="0"/>
                <a:cs typeface="Arial" pitchFamily="34" charset="0"/>
              </a:rPr>
              <a:t>(N = 560)</a:t>
            </a:r>
          </a:p>
        </p:txBody>
      </p:sp>
      <p:sp>
        <p:nvSpPr>
          <p:cNvPr id="20" name="TextBox 19"/>
          <p:cNvSpPr txBox="1"/>
          <p:nvPr/>
        </p:nvSpPr>
        <p:spPr>
          <a:xfrm>
            <a:off x="1531213" y="6099256"/>
            <a:ext cx="903302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lvl="0" algn="ctr"/>
            <a:r>
              <a:rPr lang="en-US" sz="2000" b="1" dirty="0">
                <a:solidFill>
                  <a:schemeClr val="bg2"/>
                </a:solidFill>
                <a:latin typeface="Arial" pitchFamily="34" charset="0"/>
                <a:cs typeface="Arial" pitchFamily="34" charset="0"/>
              </a:rPr>
              <a:t>Primary Outcome: Proportion of eyes with DR worsening </a:t>
            </a:r>
            <a:r>
              <a:rPr lang="en-US" sz="2000" b="1">
                <a:solidFill>
                  <a:schemeClr val="bg2"/>
                </a:solidFill>
                <a:latin typeface="Arial" pitchFamily="34" charset="0"/>
                <a:cs typeface="Arial" pitchFamily="34" charset="0"/>
              </a:rPr>
              <a:t>through 6</a:t>
            </a:r>
            <a:r>
              <a:rPr lang="en-US" sz="2000" b="1" dirty="0">
                <a:solidFill>
                  <a:schemeClr val="bg2"/>
                </a:solidFill>
                <a:latin typeface="Arial" pitchFamily="34" charset="0"/>
                <a:cs typeface="Arial" pitchFamily="34" charset="0"/>
              </a:rPr>
              <a:t> years</a:t>
            </a:r>
            <a:endParaRPr lang="en-US" sz="2000" b="1" dirty="0">
              <a:solidFill>
                <a:schemeClr val="bg2"/>
              </a:solidFill>
            </a:endParaRPr>
          </a:p>
        </p:txBody>
      </p:sp>
      <p:sp>
        <p:nvSpPr>
          <p:cNvPr id="11" name="Rectangle 11"/>
          <p:cNvSpPr>
            <a:spLocks noChangeArrowheads="1"/>
          </p:cNvSpPr>
          <p:nvPr/>
        </p:nvSpPr>
        <p:spPr bwMode="auto">
          <a:xfrm>
            <a:off x="2743200" y="5549875"/>
            <a:ext cx="2816442" cy="400110"/>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itchFamily="34" charset="0"/>
                <a:cs typeface="Arial" pitchFamily="34" charset="0"/>
              </a:rPr>
              <a:t>160 mg Fenofibrate</a:t>
            </a:r>
          </a:p>
        </p:txBody>
      </p:sp>
      <p:sp>
        <p:nvSpPr>
          <p:cNvPr id="12" name="Rectangle 11"/>
          <p:cNvSpPr>
            <a:spLocks noChangeArrowheads="1"/>
          </p:cNvSpPr>
          <p:nvPr/>
        </p:nvSpPr>
        <p:spPr bwMode="auto">
          <a:xfrm>
            <a:off x="6578344" y="5549353"/>
            <a:ext cx="2957338" cy="400110"/>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itchFamily="34" charset="0"/>
                <a:cs typeface="Arial" pitchFamily="34" charset="0"/>
              </a:rPr>
              <a:t>Placebo</a:t>
            </a:r>
          </a:p>
        </p:txBody>
      </p:sp>
    </p:spTree>
    <p:extLst>
      <p:ext uri="{BB962C8B-B14F-4D97-AF65-F5344CB8AC3E}">
        <p14:creationId xmlns:p14="http://schemas.microsoft.com/office/powerpoint/2010/main" val="89619883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D862-89A1-3F20-873A-B8D90D5295E3}"/>
              </a:ext>
            </a:extLst>
          </p:cNvPr>
          <p:cNvSpPr>
            <a:spLocks noGrp="1"/>
          </p:cNvSpPr>
          <p:nvPr>
            <p:ph type="ctrTitle"/>
          </p:nvPr>
        </p:nvSpPr>
        <p:spPr>
          <a:xfrm>
            <a:off x="304800" y="2235200"/>
            <a:ext cx="11582400" cy="2387600"/>
          </a:xfrm>
        </p:spPr>
        <p:txBody>
          <a:bodyPr>
            <a:normAutofit/>
          </a:bodyPr>
          <a:lstStyle/>
          <a:p>
            <a:r>
              <a:rPr lang="en-US" sz="4400" dirty="0"/>
              <a:t>Protocol AF Ancillary Study: Protocol AFA</a:t>
            </a:r>
            <a:br>
              <a:rPr lang="en-US" sz="4400" dirty="0"/>
            </a:br>
            <a:r>
              <a:rPr lang="en-US" sz="3600" dirty="0">
                <a:solidFill>
                  <a:schemeClr val="tx1"/>
                </a:solidFill>
                <a:effectLst/>
                <a:latin typeface="Arial" panose="020B0604020202020204" pitchFamily="34" charset="0"/>
                <a:ea typeface="Calibri" panose="020F0502020204030204" pitchFamily="34" charset="0"/>
              </a:rPr>
              <a:t>Diabetic Retinopathy and Changes </a:t>
            </a:r>
            <a:br>
              <a:rPr lang="en-US" sz="3600" dirty="0">
                <a:solidFill>
                  <a:schemeClr val="tx1"/>
                </a:solidFill>
                <a:effectLst/>
                <a:latin typeface="Arial" panose="020B0604020202020204" pitchFamily="34" charset="0"/>
                <a:ea typeface="Calibri" panose="020F0502020204030204" pitchFamily="34" charset="0"/>
              </a:rPr>
            </a:br>
            <a:r>
              <a:rPr lang="en-US" sz="3600" dirty="0">
                <a:solidFill>
                  <a:schemeClr val="tx1"/>
                </a:solidFill>
                <a:effectLst/>
                <a:latin typeface="Arial" panose="020B0604020202020204" pitchFamily="34" charset="0"/>
                <a:ea typeface="Calibri" panose="020F0502020204030204" pitchFamily="34" charset="0"/>
              </a:rPr>
              <a:t>in Lipid Metabolism </a:t>
            </a:r>
            <a:br>
              <a:rPr lang="en-US" sz="4400" dirty="0">
                <a:effectLst/>
                <a:latin typeface="Arial" panose="020B0604020202020204" pitchFamily="34" charset="0"/>
                <a:ea typeface="Calibri" panose="020F0502020204030204" pitchFamily="34" charset="0"/>
              </a:rPr>
            </a:br>
            <a:endParaRPr lang="en-US" sz="4400" dirty="0"/>
          </a:p>
        </p:txBody>
      </p:sp>
    </p:spTree>
    <p:extLst>
      <p:ext uri="{BB962C8B-B14F-4D97-AF65-F5344CB8AC3E}">
        <p14:creationId xmlns:p14="http://schemas.microsoft.com/office/powerpoint/2010/main" val="371656255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p:txBody>
          <a:bodyPr/>
          <a:lstStyle/>
          <a:p>
            <a:r>
              <a:rPr lang="en-US"/>
              <a:t>Predictive Biomarkers</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p:txBody>
          <a:bodyPr vert="horz" lIns="91440" tIns="45720" rIns="91440" bIns="45720" rtlCol="0" anchor="t">
            <a:normAutofit/>
          </a:bodyPr>
          <a:lstStyle/>
          <a:p>
            <a:pPr marL="461645" indent="-461645">
              <a:spcAft>
                <a:spcPts val="1200"/>
              </a:spcAft>
            </a:pPr>
            <a:r>
              <a:rPr lang="en-US" sz="2400" dirty="0">
                <a:effectLst/>
                <a:latin typeface="Arial"/>
                <a:ea typeface="Calibri" panose="020F0502020204030204" pitchFamily="34" charset="0"/>
                <a:cs typeface="Times New Roman"/>
              </a:rPr>
              <a:t>While the primary objective of Protocol AF is to determine if fenofibrate is effective at preventing DR worsening, an additional goal is to collect information on potential predictive biomarkers via blood sampling over the course of DR progression</a:t>
            </a:r>
            <a:endParaRPr lang="en-US" dirty="0">
              <a:latin typeface="Arial"/>
              <a:cs typeface="Times New Roman"/>
            </a:endParaRPr>
          </a:p>
          <a:p>
            <a:pPr marL="461645" indent="-461645">
              <a:spcAft>
                <a:spcPts val="1200"/>
              </a:spcAft>
            </a:pPr>
            <a:r>
              <a:rPr lang="en-US" sz="2400" dirty="0">
                <a:effectLst/>
                <a:latin typeface="Arial" panose="020B0604020202020204" pitchFamily="34" charset="0"/>
                <a:ea typeface="Calibri" panose="020F0502020204030204" pitchFamily="34" charset="0"/>
              </a:rPr>
              <a:t>Diabetic Retinopathy and Changes in Lipid Metabolism (</a:t>
            </a:r>
            <a:r>
              <a:rPr lang="en-US" sz="2400" dirty="0"/>
              <a:t>Protocol AFA) is an ancillary study for Protocol AF</a:t>
            </a:r>
          </a:p>
          <a:p>
            <a:pPr marL="461645" indent="-461645">
              <a:spcAft>
                <a:spcPts val="12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Protocol AFA will include AF participants in analyses, but will also recruit populations with DR severity differing from the Protocol AF cohort (DR severit</a:t>
            </a:r>
            <a:r>
              <a:rPr lang="en-US" sz="2400" dirty="0">
                <a:latin typeface="Arial" panose="020B0604020202020204" pitchFamily="34" charset="0"/>
                <a:ea typeface="Calibri" panose="020F0502020204030204" pitchFamily="34" charset="0"/>
                <a:cs typeface="Times New Roman" panose="02020603050405020304" pitchFamily="18" charset="0"/>
              </a:rPr>
              <a:t>y &lt;35 &amp; &gt;47)</a:t>
            </a:r>
            <a:endParaRPr lang="en-US" sz="1600" dirty="0"/>
          </a:p>
        </p:txBody>
      </p:sp>
    </p:spTree>
    <p:extLst>
      <p:ext uri="{BB962C8B-B14F-4D97-AF65-F5344CB8AC3E}">
        <p14:creationId xmlns:p14="http://schemas.microsoft.com/office/powerpoint/2010/main" val="2803660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1999-C36F-5D99-E0E7-4A2AEEDB1A3B}"/>
              </a:ext>
            </a:extLst>
          </p:cNvPr>
          <p:cNvSpPr>
            <a:spLocks noGrp="1"/>
          </p:cNvSpPr>
          <p:nvPr>
            <p:ph type="title"/>
          </p:nvPr>
        </p:nvSpPr>
        <p:spPr/>
        <p:txBody>
          <a:bodyPr/>
          <a:lstStyle/>
          <a:p>
            <a:r>
              <a:rPr lang="en-US"/>
              <a:t>Collaboration </a:t>
            </a:r>
          </a:p>
        </p:txBody>
      </p:sp>
      <p:sp>
        <p:nvSpPr>
          <p:cNvPr id="3" name="Content Placeholder 2">
            <a:extLst>
              <a:ext uri="{FF2B5EF4-FFF2-40B4-BE49-F238E27FC236}">
                <a16:creationId xmlns:a16="http://schemas.microsoft.com/office/drawing/2014/main" id="{FAA99743-2679-B62B-923B-984F926E9ED3}"/>
              </a:ext>
            </a:extLst>
          </p:cNvPr>
          <p:cNvSpPr>
            <a:spLocks noGrp="1"/>
          </p:cNvSpPr>
          <p:nvPr>
            <p:ph idx="1"/>
          </p:nvPr>
        </p:nvSpPr>
        <p:spPr>
          <a:xfrm>
            <a:off x="609601" y="1615647"/>
            <a:ext cx="6206323" cy="4780491"/>
          </a:xfrm>
        </p:spPr>
        <p:txBody>
          <a:bodyPr>
            <a:normAutofit/>
          </a:bodyPr>
          <a:lstStyle/>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Protocol AFA is a collaborative effort between DRCR and the Lowy Medical Research Institute (LMRI)</a:t>
            </a:r>
          </a:p>
          <a:p>
            <a:pPr>
              <a:buClr>
                <a:schemeClr val="accent2">
                  <a:lumMod val="60000"/>
                  <a:lumOff val="40000"/>
                </a:schemeClr>
              </a:buClr>
            </a:pP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LMRI will be performing the metabolite analyses with the de-identified serum samples and the genetic sequencing and associated analyses</a:t>
            </a:r>
            <a:endParaRPr lang="en-US" sz="3600"/>
          </a:p>
        </p:txBody>
      </p:sp>
      <p:pic>
        <p:nvPicPr>
          <p:cNvPr id="7" name="Picture 6">
            <a:extLst>
              <a:ext uri="{FF2B5EF4-FFF2-40B4-BE49-F238E27FC236}">
                <a16:creationId xmlns:a16="http://schemas.microsoft.com/office/drawing/2014/main" id="{EA363369-9D97-B3BB-4818-6A81C857C2EE}"/>
              </a:ext>
            </a:extLst>
          </p:cNvPr>
          <p:cNvPicPr>
            <a:picLocks noChangeAspect="1"/>
          </p:cNvPicPr>
          <p:nvPr/>
        </p:nvPicPr>
        <p:blipFill>
          <a:blip r:embed="rId2"/>
          <a:stretch>
            <a:fillRect/>
          </a:stretch>
        </p:blipFill>
        <p:spPr>
          <a:xfrm>
            <a:off x="7329321" y="5187952"/>
            <a:ext cx="3362325" cy="695325"/>
          </a:xfrm>
          <a:prstGeom prst="rect">
            <a:avLst/>
          </a:prstGeom>
        </p:spPr>
      </p:pic>
      <p:pic>
        <p:nvPicPr>
          <p:cNvPr id="9" name="Picture 8" descr="A close-up of words&#10;&#10;Description automatically generated">
            <a:extLst>
              <a:ext uri="{FF2B5EF4-FFF2-40B4-BE49-F238E27FC236}">
                <a16:creationId xmlns:a16="http://schemas.microsoft.com/office/drawing/2014/main" id="{EF39DC19-820B-25C8-4F79-0E23ECA6A71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5924" y="1600200"/>
            <a:ext cx="4389120" cy="3233928"/>
          </a:xfrm>
          <a:prstGeom prst="rect">
            <a:avLst/>
          </a:prstGeom>
        </p:spPr>
      </p:pic>
      <p:sp>
        <p:nvSpPr>
          <p:cNvPr id="10" name="TextBox 9">
            <a:extLst>
              <a:ext uri="{FF2B5EF4-FFF2-40B4-BE49-F238E27FC236}">
                <a16:creationId xmlns:a16="http://schemas.microsoft.com/office/drawing/2014/main" id="{73ED87B6-EC21-D3C6-EA30-C46AEFD3EA7B}"/>
              </a:ext>
            </a:extLst>
          </p:cNvPr>
          <p:cNvSpPr txBox="1"/>
          <p:nvPr/>
        </p:nvSpPr>
        <p:spPr>
          <a:xfrm>
            <a:off x="8229599" y="4839416"/>
            <a:ext cx="3674417" cy="153888"/>
          </a:xfrm>
          <a:prstGeom prst="rect">
            <a:avLst/>
          </a:prstGeom>
          <a:noFill/>
        </p:spPr>
        <p:txBody>
          <a:bodyPr wrap="square" rtlCol="0">
            <a:spAutoFit/>
          </a:bodyPr>
          <a:lstStyle/>
          <a:p>
            <a:r>
              <a:rPr lang="en-US" sz="400">
                <a:solidFill>
                  <a:schemeClr val="bg2"/>
                </a:solidFill>
                <a:hlinkClick r:id="rId4" tooltip="https://famvin.org/en/2017/10/28/one-person-collaborative-effort/">
                  <a:extLst>
                    <a:ext uri="{A12FA001-AC4F-418D-AE19-62706E023703}">
                      <ahyp:hlinkClr xmlns:ahyp="http://schemas.microsoft.com/office/drawing/2018/hyperlinkcolor" val="tx"/>
                    </a:ext>
                  </a:extLst>
                </a:hlinkClick>
              </a:rPr>
              <a:t>This Photo</a:t>
            </a:r>
            <a:r>
              <a:rPr lang="en-US" sz="400">
                <a:solidFill>
                  <a:schemeClr val="bg2"/>
                </a:solidFill>
              </a:rPr>
              <a:t> by Unknown Author is licensed under </a:t>
            </a:r>
            <a:r>
              <a:rPr lang="en-US" sz="400">
                <a:solidFill>
                  <a:schemeClr val="bg2"/>
                </a:solidFill>
                <a:hlinkClick r:id="rId5" tooltip="https://creativecommons.org/licenses/by/3.0/">
                  <a:extLst>
                    <a:ext uri="{A12FA001-AC4F-418D-AE19-62706E023703}">
                      <ahyp:hlinkClr xmlns:ahyp="http://schemas.microsoft.com/office/drawing/2018/hyperlinkcolor" val="tx"/>
                    </a:ext>
                  </a:extLst>
                </a:hlinkClick>
              </a:rPr>
              <a:t>CC BY</a:t>
            </a:r>
            <a:endParaRPr lang="en-US" sz="400">
              <a:solidFill>
                <a:schemeClr val="bg2"/>
              </a:solidFill>
            </a:endParaRPr>
          </a:p>
        </p:txBody>
      </p:sp>
    </p:spTree>
    <p:extLst>
      <p:ext uri="{BB962C8B-B14F-4D97-AF65-F5344CB8AC3E}">
        <p14:creationId xmlns:p14="http://schemas.microsoft.com/office/powerpoint/2010/main" val="3925766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18BC-522D-7B7C-2CC4-708E02332622}"/>
              </a:ext>
            </a:extLst>
          </p:cNvPr>
          <p:cNvSpPr>
            <a:spLocks noGrp="1"/>
          </p:cNvSpPr>
          <p:nvPr>
            <p:ph type="title"/>
          </p:nvPr>
        </p:nvSpPr>
        <p:spPr/>
        <p:txBody>
          <a:bodyPr/>
          <a:lstStyle/>
          <a:p>
            <a:r>
              <a:rPr lang="en-US"/>
              <a:t>Protocol AFA Rationale</a:t>
            </a:r>
          </a:p>
        </p:txBody>
      </p:sp>
      <p:sp>
        <p:nvSpPr>
          <p:cNvPr id="3" name="Content Placeholder 2">
            <a:extLst>
              <a:ext uri="{FF2B5EF4-FFF2-40B4-BE49-F238E27FC236}">
                <a16:creationId xmlns:a16="http://schemas.microsoft.com/office/drawing/2014/main" id="{46F11351-C6B2-67AE-EE37-BA844FBF1402}"/>
              </a:ext>
            </a:extLst>
          </p:cNvPr>
          <p:cNvSpPr>
            <a:spLocks noGrp="1"/>
          </p:cNvSpPr>
          <p:nvPr>
            <p:ph idx="1"/>
          </p:nvPr>
        </p:nvSpPr>
        <p:spPr>
          <a:xfrm>
            <a:off x="609601" y="1127343"/>
            <a:ext cx="10972800" cy="5571170"/>
          </a:xfrm>
        </p:spPr>
        <p:txBody>
          <a:bodyPr>
            <a:normAutofit/>
          </a:bodyPr>
          <a:lstStyle/>
          <a:p>
            <a:pPr marL="461963" indent="-461963">
              <a:spcAft>
                <a:spcPts val="1200"/>
              </a:spcAft>
            </a:pPr>
            <a:r>
              <a:rPr lang="en-US" dirty="0" err="1">
                <a:ea typeface="Calibri" panose="020F0502020204030204" pitchFamily="34" charset="0"/>
                <a:cs typeface="Times New Roman" panose="02020603050405020304" pitchFamily="18" charset="0"/>
              </a:rPr>
              <a:t>D</a:t>
            </a:r>
            <a:r>
              <a:rPr lang="en-US" dirty="0" err="1">
                <a:effectLst/>
                <a:latin typeface="Arial" panose="020B0604020202020204" pitchFamily="34" charset="0"/>
                <a:ea typeface="Calibri" panose="020F0502020204030204" pitchFamily="34" charset="0"/>
                <a:cs typeface="Times New Roman" panose="02020603050405020304" pitchFamily="18" charset="0"/>
              </a:rPr>
              <a:t>eoxysphingolipids</a:t>
            </a:r>
            <a:r>
              <a:rPr lang="en-US" dirty="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Times New Roman" panose="02020603050405020304" pitchFamily="18" charset="0"/>
              </a:rPr>
              <a:t>have been demonstrated to be elevated in both type 1 and 2 diabetes, and to be associated with an increased risk of developing diabetic polyneuropathy</a:t>
            </a:r>
          </a:p>
          <a:p>
            <a:pPr marL="461963" indent="-461963">
              <a:spcAft>
                <a:spcPts val="1200"/>
              </a:spcAft>
            </a:pPr>
            <a:r>
              <a:rPr lang="en-US" dirty="0">
                <a:effectLst/>
                <a:latin typeface="Arial" panose="020B0604020202020204" pitchFamily="34" charset="0"/>
                <a:ea typeface="Calibri" panose="020F0502020204030204" pitchFamily="34" charset="0"/>
                <a:cs typeface="Times New Roman" panose="02020603050405020304" pitchFamily="18" charset="0"/>
              </a:rPr>
              <a:t>A 2019 NEJM paper found an association between elevated </a:t>
            </a:r>
            <a:r>
              <a:rPr lang="en-US" dirty="0" err="1">
                <a:effectLst/>
                <a:latin typeface="Arial" panose="020B0604020202020204" pitchFamily="34" charset="0"/>
                <a:ea typeface="Calibri" panose="020F0502020204030204" pitchFamily="34" charset="0"/>
                <a:cs typeface="Times New Roman" panose="02020603050405020304" pitchFamily="18" charset="0"/>
              </a:rPr>
              <a:t>deoxysphingolipids</a:t>
            </a:r>
            <a:r>
              <a:rPr lang="en-US" dirty="0">
                <a:effectLst/>
                <a:latin typeface="Arial" panose="020B0604020202020204" pitchFamily="34" charset="0"/>
                <a:ea typeface="Calibri" panose="020F0502020204030204" pitchFamily="34" charset="0"/>
                <a:cs typeface="Times New Roman" panose="02020603050405020304" pitchFamily="18" charset="0"/>
              </a:rPr>
              <a:t> and </a:t>
            </a:r>
            <a:r>
              <a:rPr lang="en-US" dirty="0" err="1">
                <a:effectLst/>
                <a:latin typeface="Arial" panose="020B0604020202020204" pitchFamily="34" charset="0"/>
                <a:ea typeface="Calibri" panose="020F0502020204030204" pitchFamily="34" charset="0"/>
                <a:cs typeface="Times New Roman" panose="02020603050405020304" pitchFamily="18" charset="0"/>
              </a:rPr>
              <a:t>MacTel</a:t>
            </a:r>
            <a:r>
              <a:rPr lang="en-US" dirty="0">
                <a:effectLst/>
                <a:latin typeface="Arial" panose="020B0604020202020204" pitchFamily="34" charset="0"/>
                <a:ea typeface="Calibri" panose="020F0502020204030204" pitchFamily="34" charset="0"/>
                <a:cs typeface="Times New Roman" panose="02020603050405020304" pitchFamily="18" charset="0"/>
              </a:rPr>
              <a:t> Type 2</a:t>
            </a:r>
          </a:p>
          <a:p>
            <a:pPr marL="461963" indent="-461963"/>
            <a:r>
              <a:rPr lang="en-US" dirty="0">
                <a:effectLst/>
                <a:latin typeface="Arial" panose="020B0604020202020204" pitchFamily="34" charset="0"/>
                <a:ea typeface="Calibri" panose="020F0502020204030204" pitchFamily="34" charset="0"/>
              </a:rPr>
              <a:t>This study will help </a:t>
            </a:r>
            <a:r>
              <a:rPr lang="en-US" dirty="0">
                <a:ea typeface="Calibri" panose="020F0502020204030204" pitchFamily="34" charset="0"/>
              </a:rPr>
              <a:t>evaluate </a:t>
            </a:r>
          </a:p>
          <a:p>
            <a:pPr marL="457200" indent="0">
              <a:spcBef>
                <a:spcPts val="0"/>
              </a:spcBef>
              <a:buNone/>
            </a:pPr>
            <a:r>
              <a:rPr lang="en-US" dirty="0">
                <a:ea typeface="Calibri" panose="020F0502020204030204" pitchFamily="34" charset="0"/>
              </a:rPr>
              <a:t>if </a:t>
            </a:r>
            <a:r>
              <a:rPr lang="en-US" dirty="0" err="1">
                <a:ea typeface="Calibri" panose="020F0502020204030204" pitchFamily="34" charset="0"/>
              </a:rPr>
              <a:t>deoxysphingolipid</a:t>
            </a:r>
            <a:r>
              <a:rPr lang="en-US" dirty="0">
                <a:ea typeface="Calibri" panose="020F0502020204030204" pitchFamily="34" charset="0"/>
              </a:rPr>
              <a:t> serum </a:t>
            </a:r>
          </a:p>
          <a:p>
            <a:pPr marL="457200" indent="0">
              <a:spcBef>
                <a:spcPts val="0"/>
              </a:spcBef>
              <a:buNone/>
            </a:pPr>
            <a:r>
              <a:rPr lang="en-US" dirty="0">
                <a:ea typeface="Calibri" panose="020F0502020204030204" pitchFamily="34" charset="0"/>
              </a:rPr>
              <a:t>levels are correlated with </a:t>
            </a:r>
          </a:p>
          <a:p>
            <a:pPr marL="457200" indent="0">
              <a:spcBef>
                <a:spcPts val="0"/>
              </a:spcBef>
              <a:buNone/>
            </a:pPr>
            <a:r>
              <a:rPr lang="en-US" dirty="0">
                <a:ea typeface="Calibri" panose="020F0502020204030204" pitchFamily="34" charset="0"/>
              </a:rPr>
              <a:t>DR severity </a:t>
            </a:r>
          </a:p>
        </p:txBody>
      </p:sp>
      <p:pic>
        <p:nvPicPr>
          <p:cNvPr id="5" name="Picture 4">
            <a:extLst>
              <a:ext uri="{FF2B5EF4-FFF2-40B4-BE49-F238E27FC236}">
                <a16:creationId xmlns:a16="http://schemas.microsoft.com/office/drawing/2014/main" id="{1EF45128-D8EF-E2B4-4B6D-EC78E794845C}"/>
              </a:ext>
            </a:extLst>
          </p:cNvPr>
          <p:cNvPicPr>
            <a:picLocks noChangeAspect="1"/>
          </p:cNvPicPr>
          <p:nvPr/>
        </p:nvPicPr>
        <p:blipFill>
          <a:blip r:embed="rId2"/>
          <a:stretch>
            <a:fillRect/>
          </a:stretch>
        </p:blipFill>
        <p:spPr>
          <a:xfrm>
            <a:off x="6226281" y="4370757"/>
            <a:ext cx="5660920" cy="1972848"/>
          </a:xfrm>
          <a:prstGeom prst="rect">
            <a:avLst/>
          </a:prstGeom>
        </p:spPr>
      </p:pic>
    </p:spTree>
    <p:extLst>
      <p:ext uri="{BB962C8B-B14F-4D97-AF65-F5344CB8AC3E}">
        <p14:creationId xmlns:p14="http://schemas.microsoft.com/office/powerpoint/2010/main" val="2617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half" idx="1"/>
          </p:nvPr>
        </p:nvSpPr>
        <p:spPr>
          <a:xfrm>
            <a:off x="913795" y="1752600"/>
            <a:ext cx="5106004" cy="3702881"/>
          </a:xfrm>
        </p:spPr>
        <p:txBody>
          <a:bodyPr vert="horz" lIns="91440" tIns="45720" rIns="91440" bIns="45720" rtlCol="0">
            <a:normAutofit fontScale="92500" lnSpcReduction="20000"/>
          </a:bodyPr>
          <a:lstStyle/>
          <a:p>
            <a:pPr marL="0" indent="0" algn="ctr">
              <a:buNone/>
            </a:pPr>
            <a:r>
              <a:rPr lang="en-US" sz="4000" dirty="0">
                <a:solidFill>
                  <a:schemeClr val="accent2">
                    <a:lumMod val="60000"/>
                    <a:lumOff val="40000"/>
                  </a:schemeClr>
                </a:solidFill>
              </a:rPr>
              <a:t>Our mission </a:t>
            </a:r>
          </a:p>
          <a:p>
            <a:pPr marL="0" indent="0" algn="ctr">
              <a:buNone/>
            </a:pPr>
            <a:r>
              <a:rPr lang="en-US" sz="3200" dirty="0"/>
              <a:t>is to conduct high-quality, collaborative clinical research that improves vision and quality of life for people with retinal diseases. </a:t>
            </a:r>
          </a:p>
        </p:txBody>
      </p:sp>
      <p:sp>
        <p:nvSpPr>
          <p:cNvPr id="27650" name="Rectangle 2"/>
          <p:cNvSpPr>
            <a:spLocks noGrp="1" noChangeArrowheads="1"/>
          </p:cNvSpPr>
          <p:nvPr>
            <p:ph type="title"/>
          </p:nvPr>
        </p:nvSpPr>
        <p:spPr/>
        <p:txBody>
          <a:bodyPr vert="horz" lIns="91440" tIns="45720" rIns="91440" bIns="45720" rtlCol="0" anchor="ctr">
            <a:normAutofit/>
          </a:bodyPr>
          <a:lstStyle/>
          <a:p>
            <a:r>
              <a:rPr lang="en-US" altLang="en-US" sz="4800" b="1" i="0" kern="1200" cap="none" baseline="0" dirty="0">
                <a:effectLst/>
              </a:rPr>
              <a:t>DRCR Retina Network</a:t>
            </a:r>
          </a:p>
        </p:txBody>
      </p:sp>
      <p:sp>
        <p:nvSpPr>
          <p:cNvPr id="3" name="TextBox 2">
            <a:extLst>
              <a:ext uri="{FF2B5EF4-FFF2-40B4-BE49-F238E27FC236}">
                <a16:creationId xmlns:a16="http://schemas.microsoft.com/office/drawing/2014/main" id="{6444FB0D-439D-11C6-35ED-859F121F78D5}"/>
              </a:ext>
            </a:extLst>
          </p:cNvPr>
          <p:cNvSpPr txBox="1"/>
          <p:nvPr/>
        </p:nvSpPr>
        <p:spPr>
          <a:xfrm>
            <a:off x="6173402" y="1829558"/>
            <a:ext cx="5094154" cy="4236281"/>
          </a:xfrm>
          <a:prstGeom prst="rect">
            <a:avLst/>
          </a:prstGeom>
        </p:spPr>
        <p:txBody>
          <a:bodyPr vert="horz" lIns="91440" tIns="45720" rIns="91440" bIns="45720" rtlCol="0">
            <a:normAutofit fontScale="92500" lnSpcReduction="20000"/>
          </a:bodyPr>
          <a:lstStyle/>
          <a:p>
            <a:pPr marL="344488" indent="-344488" defTabSz="685800">
              <a:lnSpc>
                <a:spcPct val="110000"/>
              </a:lnSpc>
              <a:spcBef>
                <a:spcPts val="750"/>
              </a:spcBef>
              <a:buClr>
                <a:schemeClr val="accent2"/>
              </a:buClr>
              <a:buFont typeface="Wingdings" panose="05000000000000000000" pitchFamily="2" charset="2"/>
              <a:buChar char="Ø"/>
            </a:pPr>
            <a:r>
              <a:rPr lang="en-US" sz="2800" b="1" dirty="0">
                <a:effectLst/>
                <a:latin typeface="Arial" panose="020B0604020202020204" pitchFamily="34" charset="0"/>
                <a:cs typeface="Arial" panose="020B0604020202020204" pitchFamily="34" charset="0"/>
              </a:rPr>
              <a:t>We support the identification, design, and implementation of multicenter clinical research initiatives focused on retinal disorders. </a:t>
            </a:r>
          </a:p>
          <a:p>
            <a:pPr marL="344488" indent="-344488" defTabSz="685800">
              <a:lnSpc>
                <a:spcPct val="110000"/>
              </a:lnSpc>
              <a:spcBef>
                <a:spcPts val="750"/>
              </a:spcBef>
              <a:buClr>
                <a:schemeClr val="accent2"/>
              </a:buClr>
              <a:buFont typeface="Wingdings" panose="05000000000000000000" pitchFamily="2" charset="2"/>
              <a:buChar char="Ø"/>
            </a:pPr>
            <a:r>
              <a:rPr lang="en-US" sz="2800" b="1" dirty="0">
                <a:effectLst/>
                <a:latin typeface="Arial" panose="020B0604020202020204" pitchFamily="34" charset="0"/>
                <a:cs typeface="Arial" panose="020B0604020202020204" pitchFamily="34" charset="0"/>
              </a:rPr>
              <a:t>With a principal emphasis on clinical trials and epidemiologic outcomes</a:t>
            </a:r>
            <a:r>
              <a:rPr lang="en-US" sz="2800" b="1" dirty="0">
                <a:latin typeface="Arial" panose="020B0604020202020204" pitchFamily="34" charset="0"/>
                <a:cs typeface="Arial" panose="020B0604020202020204" pitchFamily="34" charset="0"/>
              </a:rPr>
              <a:t>;</a:t>
            </a:r>
            <a:r>
              <a:rPr lang="en-US" sz="2800" b="1" dirty="0">
                <a:effectLst/>
                <a:latin typeface="Arial" panose="020B0604020202020204" pitchFamily="34" charset="0"/>
                <a:cs typeface="Arial" panose="020B0604020202020204" pitchFamily="34" charset="0"/>
              </a:rPr>
              <a:t> other research may also be supported.</a:t>
            </a:r>
            <a:endParaRPr lang="en-US" altLang="en-US" sz="28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389-7981-C398-EA09-20E23329488B}"/>
              </a:ext>
            </a:extLst>
          </p:cNvPr>
          <p:cNvSpPr>
            <a:spLocks noGrp="1"/>
          </p:cNvSpPr>
          <p:nvPr>
            <p:ph type="title"/>
          </p:nvPr>
        </p:nvSpPr>
        <p:spPr/>
        <p:txBody>
          <a:bodyPr>
            <a:normAutofit/>
          </a:bodyPr>
          <a:lstStyle/>
          <a:p>
            <a:r>
              <a:rPr lang="en-US"/>
              <a:t>Description of Groups for Analyses</a:t>
            </a:r>
            <a:br>
              <a:rPr lang="en-US"/>
            </a:br>
            <a:endParaRPr lang="en-US"/>
          </a:p>
        </p:txBody>
      </p:sp>
      <p:graphicFrame>
        <p:nvGraphicFramePr>
          <p:cNvPr id="5" name="Content Placeholder 4">
            <a:extLst>
              <a:ext uri="{FF2B5EF4-FFF2-40B4-BE49-F238E27FC236}">
                <a16:creationId xmlns:a16="http://schemas.microsoft.com/office/drawing/2014/main" id="{96BDD4CB-72C6-32A1-B0A8-95BEDEC9B863}"/>
              </a:ext>
            </a:extLst>
          </p:cNvPr>
          <p:cNvGraphicFramePr>
            <a:graphicFrameLocks noGrp="1"/>
          </p:cNvGraphicFramePr>
          <p:nvPr>
            <p:ph idx="1"/>
            <p:extLst>
              <p:ext uri="{D42A27DB-BD31-4B8C-83A1-F6EECF244321}">
                <p14:modId xmlns:p14="http://schemas.microsoft.com/office/powerpoint/2010/main" val="2530015778"/>
              </p:ext>
            </p:extLst>
          </p:nvPr>
        </p:nvGraphicFramePr>
        <p:xfrm>
          <a:off x="516194" y="1532061"/>
          <a:ext cx="11159611" cy="4846321"/>
        </p:xfrm>
        <a:graphic>
          <a:graphicData uri="http://schemas.openxmlformats.org/drawingml/2006/table">
            <a:tbl>
              <a:tblPr firstRow="1" firstCol="1" bandRow="1">
                <a:tableStyleId>{93296810-A885-4BE3-A3E7-6D5BEEA58F35}</a:tableStyleId>
              </a:tblPr>
              <a:tblGrid>
                <a:gridCol w="2707925">
                  <a:extLst>
                    <a:ext uri="{9D8B030D-6E8A-4147-A177-3AD203B41FA5}">
                      <a16:colId xmlns:a16="http://schemas.microsoft.com/office/drawing/2014/main" val="3868947225"/>
                    </a:ext>
                  </a:extLst>
                </a:gridCol>
                <a:gridCol w="6839196">
                  <a:extLst>
                    <a:ext uri="{9D8B030D-6E8A-4147-A177-3AD203B41FA5}">
                      <a16:colId xmlns:a16="http://schemas.microsoft.com/office/drawing/2014/main" val="2593038846"/>
                    </a:ext>
                  </a:extLst>
                </a:gridCol>
                <a:gridCol w="1612490">
                  <a:extLst>
                    <a:ext uri="{9D8B030D-6E8A-4147-A177-3AD203B41FA5}">
                      <a16:colId xmlns:a16="http://schemas.microsoft.com/office/drawing/2014/main" val="4138920854"/>
                    </a:ext>
                  </a:extLst>
                </a:gridCol>
              </a:tblGrid>
              <a:tr h="694309">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Analysis Group</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Group Description</a:t>
                      </a:r>
                      <a:endParaRPr lang="en-US" sz="180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Participants with Type 2 Diabetes, </a:t>
                      </a:r>
                      <a:r>
                        <a:rPr lang="en-US" sz="1800" b="1" u="sng" dirty="0">
                          <a:solidFill>
                            <a:srgbClr val="000000"/>
                          </a:solidFill>
                          <a:effectLst/>
                          <a:latin typeface="Arial" panose="020B0604020202020204" pitchFamily="34" charset="0"/>
                          <a:cs typeface="Arial" panose="020B0604020202020204" pitchFamily="34" charset="0"/>
                        </a:rPr>
                        <a:t>and worse eye</a:t>
                      </a:r>
                      <a:r>
                        <a:rPr lang="en-US" sz="1800" b="1" dirty="0">
                          <a:solidFill>
                            <a:srgbClr val="000000"/>
                          </a:solidFill>
                          <a:effectLst/>
                          <a:latin typeface="Arial" panose="020B0604020202020204" pitchFamily="34" charset="0"/>
                          <a:cs typeface="Arial" panose="020B0604020202020204" pitchFamily="34" charset="0"/>
                        </a:rPr>
                        <a:t>:</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Number of</a:t>
                      </a:r>
                      <a:endParaRPr lang="en-US" sz="1800">
                        <a:solidFill>
                          <a:srgbClr val="00000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Participants </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6570290"/>
                  </a:ext>
                </a:extLst>
              </a:tr>
              <a:tr h="664732">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1</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Absent of DR, or microaneurysms only (Diabetes ≥15 yrs)</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10 to 20)</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86746066"/>
                  </a:ext>
                </a:extLst>
              </a:tr>
              <a:tr h="697456">
                <a:tc>
                  <a:txBody>
                    <a:bodyPr/>
                    <a:lstStyle/>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Group 2 </a:t>
                      </a:r>
                    </a:p>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(Protocol AF Cohort)</a:t>
                      </a:r>
                      <a:endParaRPr lang="en-US" sz="180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solidFill>
                            <a:schemeClr val="bg2"/>
                          </a:solidFill>
                          <a:effectLst/>
                          <a:latin typeface="Arial" panose="020B0604020202020204" pitchFamily="34" charset="0"/>
                          <a:cs typeface="Arial" panose="020B0604020202020204" pitchFamily="34" charset="0"/>
                        </a:rPr>
                        <a:t>Mild to moderately severe DR</a:t>
                      </a:r>
                    </a:p>
                    <a:p>
                      <a:pPr marL="0" marR="0" algn="just">
                        <a:spcBef>
                          <a:spcPts val="0"/>
                        </a:spcBef>
                        <a:spcAft>
                          <a:spcPts val="0"/>
                        </a:spcAft>
                      </a:pPr>
                      <a:r>
                        <a:rPr lang="en-US" sz="1800" b="1" dirty="0">
                          <a:solidFill>
                            <a:schemeClr val="bg2"/>
                          </a:solidFill>
                          <a:effectLst/>
                          <a:latin typeface="Arial" panose="020B0604020202020204" pitchFamily="34" charset="0"/>
                          <a:cs typeface="Arial" panose="020B0604020202020204" pitchFamily="34" charset="0"/>
                        </a:rPr>
                        <a:t>(DR severity level 35 to 47)</a:t>
                      </a:r>
                      <a:endParaRPr lang="en-US" sz="1800" b="1" dirty="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200</a:t>
                      </a:r>
                      <a:endParaRPr lang="en-US" sz="180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25184226"/>
                  </a:ext>
                </a:extLst>
              </a:tr>
              <a:tr h="697456">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3</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Severe non-proliferative DR </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53)</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537365"/>
                  </a:ext>
                </a:extLst>
              </a:tr>
              <a:tr h="697456">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4</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Proliferative DR </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61 to 81)</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29534087"/>
                  </a:ext>
                </a:extLst>
              </a:tr>
              <a:tr h="1046185">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5</a:t>
                      </a:r>
                    </a:p>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(Healthy Controls)</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Absent of any diagnosis of diabetes and absent evidence of retinal disease as determined by color fundus photography and OCT imaging</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20</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71593417"/>
                  </a:ext>
                </a:extLst>
              </a:tr>
              <a:tr h="348727">
                <a:tc gridSpan="2">
                  <a:txBody>
                    <a:bodyPr/>
                    <a:lstStyle/>
                    <a:p>
                      <a:pPr marL="0" marR="0" algn="r">
                        <a:spcBef>
                          <a:spcPts val="0"/>
                        </a:spcBef>
                        <a:spcAft>
                          <a:spcPts val="0"/>
                        </a:spcAft>
                      </a:pPr>
                      <a:r>
                        <a:rPr lang="en-US" sz="1800" b="1">
                          <a:solidFill>
                            <a:schemeClr val="tx1"/>
                          </a:solidFill>
                          <a:effectLst/>
                          <a:latin typeface="Arial" panose="020B0604020202020204" pitchFamily="34" charset="0"/>
                          <a:cs typeface="Arial" panose="020B0604020202020204" pitchFamily="34" charset="0"/>
                        </a:rPr>
                        <a:t>Total Number of Participants in the Analysis Pool (AF &amp; AFA)</a:t>
                      </a:r>
                      <a:endParaRPr lang="en-US" sz="1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460</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25184117"/>
                  </a:ext>
                </a:extLst>
              </a:tr>
            </a:tbl>
          </a:graphicData>
        </a:graphic>
      </p:graphicFrame>
    </p:spTree>
    <p:extLst>
      <p:ext uri="{BB962C8B-B14F-4D97-AF65-F5344CB8AC3E}">
        <p14:creationId xmlns:p14="http://schemas.microsoft.com/office/powerpoint/2010/main" val="2546960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2EAF-A032-8F49-3EB0-0DDAAB0CD825}"/>
              </a:ext>
            </a:extLst>
          </p:cNvPr>
          <p:cNvSpPr>
            <a:spLocks noGrp="1"/>
          </p:cNvSpPr>
          <p:nvPr>
            <p:ph type="title"/>
          </p:nvPr>
        </p:nvSpPr>
        <p:spPr/>
        <p:txBody>
          <a:bodyPr/>
          <a:lstStyle/>
          <a:p>
            <a:r>
              <a:rPr lang="en-US"/>
              <a:t>Major Eligibility Criteria</a:t>
            </a:r>
          </a:p>
        </p:txBody>
      </p:sp>
      <p:sp>
        <p:nvSpPr>
          <p:cNvPr id="3" name="Content Placeholder 2">
            <a:extLst>
              <a:ext uri="{FF2B5EF4-FFF2-40B4-BE49-F238E27FC236}">
                <a16:creationId xmlns:a16="http://schemas.microsoft.com/office/drawing/2014/main" id="{3BA7E621-F582-2363-084F-9681C73A659A}"/>
              </a:ext>
            </a:extLst>
          </p:cNvPr>
          <p:cNvSpPr>
            <a:spLocks noGrp="1"/>
          </p:cNvSpPr>
          <p:nvPr>
            <p:ph sz="half" idx="1"/>
          </p:nvPr>
        </p:nvSpPr>
        <p:spPr>
          <a:xfrm>
            <a:off x="825910" y="1474838"/>
            <a:ext cx="5120640" cy="4846320"/>
          </a:xfrm>
          <a:ln w="38100">
            <a:solidFill>
              <a:schemeClr val="accent1">
                <a:lumMod val="60000"/>
                <a:lumOff val="40000"/>
              </a:schemeClr>
            </a:solidFill>
          </a:ln>
        </p:spPr>
        <p:txBody>
          <a:bodyPr>
            <a:noAutofit/>
          </a:bodyPr>
          <a:lstStyle/>
          <a:p>
            <a:pPr marL="0" indent="0" algn="ctr">
              <a:lnSpc>
                <a:spcPct val="107000"/>
              </a:lnSpc>
              <a:spcBef>
                <a:spcPts val="0"/>
              </a:spcBef>
              <a:buNone/>
              <a:tabLst>
                <a:tab pos="228600" algn="l"/>
              </a:tabLst>
            </a:pPr>
            <a:r>
              <a:rPr lang="en-US" sz="2000" dirty="0">
                <a:solidFill>
                  <a:schemeClr val="accent1">
                    <a:lumMod val="60000"/>
                    <a:lumOff val="40000"/>
                  </a:schemeClr>
                </a:solidFill>
                <a:effectLst/>
                <a:ea typeface="Calibri" panose="020F0502020204030204" pitchFamily="34" charset="0"/>
              </a:rPr>
              <a:t>Inclusion</a:t>
            </a:r>
          </a:p>
          <a:p>
            <a:pPr algn="just">
              <a:lnSpc>
                <a:spcPct val="107000"/>
              </a:lnSpc>
              <a:spcBef>
                <a:spcPts val="0"/>
              </a:spcBef>
              <a:buClr>
                <a:schemeClr val="accent2">
                  <a:lumMod val="60000"/>
                  <a:lumOff val="40000"/>
                </a:schemeClr>
              </a:buClr>
              <a:buFont typeface="+mj-lt"/>
              <a:buAutoNum type="alphaLcPeriod"/>
              <a:tabLst>
                <a:tab pos="228600" algn="l"/>
              </a:tabLst>
            </a:pPr>
            <a:r>
              <a:rPr lang="en-US" sz="2000" dirty="0">
                <a:solidFill>
                  <a:schemeClr val="tx1"/>
                </a:solidFill>
                <a:effectLst/>
                <a:ea typeface="Calibri" panose="020F0502020204030204" pitchFamily="34" charset="0"/>
              </a:rPr>
              <a:t>Age ≥ 18 and &lt; 80 years</a:t>
            </a:r>
          </a:p>
          <a:p>
            <a:pPr algn="just">
              <a:lnSpc>
                <a:spcPct val="107000"/>
              </a:lnSpc>
              <a:spcBef>
                <a:spcPts val="0"/>
              </a:spcBef>
              <a:spcAft>
                <a:spcPts val="600"/>
              </a:spcAft>
              <a:buClr>
                <a:schemeClr val="accent2">
                  <a:lumMod val="60000"/>
                  <a:lumOff val="40000"/>
                </a:schemeClr>
              </a:buClr>
              <a:buFont typeface="+mj-lt"/>
              <a:buAutoNum type="alphaLcPeriod"/>
              <a:tabLst>
                <a:tab pos="457200" algn="l"/>
              </a:tabLst>
            </a:pPr>
            <a:r>
              <a:rPr lang="en-US" sz="2000" dirty="0">
                <a:solidFill>
                  <a:schemeClr val="tx1"/>
                </a:solidFill>
                <a:effectLst/>
                <a:ea typeface="Calibri" panose="020F0502020204030204" pitchFamily="34" charset="0"/>
              </a:rPr>
              <a:t>Diagnosis of T2DM, falling under:</a:t>
            </a:r>
          </a:p>
          <a:p>
            <a:pPr marL="800100" lvl="1" indent="-342900">
              <a:spcBef>
                <a:spcPts val="0"/>
              </a:spcBef>
              <a:buClr>
                <a:schemeClr val="accent2">
                  <a:lumMod val="60000"/>
                  <a:lumOff val="40000"/>
                </a:schemeClr>
              </a:buClr>
            </a:pPr>
            <a:r>
              <a:rPr lang="en-US" sz="2000" dirty="0">
                <a:solidFill>
                  <a:schemeClr val="tx1"/>
                </a:solidFill>
                <a:effectLst/>
                <a:ea typeface="Times New Roman" panose="02020603050405020304" pitchFamily="18" charset="0"/>
              </a:rPr>
              <a:t>DR Severity 10 to 20 the patient must have been diagnosed </a:t>
            </a:r>
            <a:r>
              <a:rPr lang="en-US" sz="2000" dirty="0">
                <a:solidFill>
                  <a:schemeClr val="accent1">
                    <a:lumMod val="60000"/>
                    <a:lumOff val="40000"/>
                  </a:schemeClr>
                </a:solidFill>
                <a:effectLst/>
                <a:ea typeface="Times New Roman" panose="02020603050405020304" pitchFamily="18" charset="0"/>
              </a:rPr>
              <a:t>≥15 years ago </a:t>
            </a:r>
          </a:p>
          <a:p>
            <a:pPr marL="800100" lvl="1" indent="-342900">
              <a:spcBef>
                <a:spcPts val="0"/>
              </a:spcBef>
              <a:buClr>
                <a:schemeClr val="accent2">
                  <a:lumMod val="60000"/>
                  <a:lumOff val="40000"/>
                </a:schemeClr>
              </a:buClr>
            </a:pPr>
            <a:r>
              <a:rPr lang="en-US" sz="2000" dirty="0">
                <a:solidFill>
                  <a:schemeClr val="tx1"/>
                </a:solidFill>
                <a:effectLst/>
                <a:ea typeface="Calibri" panose="020F0502020204030204" pitchFamily="34" charset="0"/>
              </a:rPr>
              <a:t>Any amount of time if DR Severity ≥ 35 </a:t>
            </a:r>
            <a:r>
              <a:rPr lang="en-US" sz="2000" b="1" dirty="0">
                <a:solidFill>
                  <a:schemeClr val="tx1"/>
                </a:solidFill>
                <a:effectLst/>
                <a:ea typeface="Times New Roman" panose="02020603050405020304" pitchFamily="18" charset="0"/>
              </a:rPr>
              <a:t>	             </a:t>
            </a:r>
            <a:endParaRPr lang="en-US" sz="2000" dirty="0">
              <a:ea typeface="Times New Roman" panose="02020603050405020304" pitchFamily="18" charset="0"/>
            </a:endParaRPr>
          </a:p>
          <a:p>
            <a:pPr marL="457200" lvl="1" indent="0">
              <a:spcBef>
                <a:spcPts val="0"/>
              </a:spcBef>
              <a:buClr>
                <a:schemeClr val="accent2">
                  <a:lumMod val="60000"/>
                  <a:lumOff val="40000"/>
                </a:schemeClr>
              </a:buClr>
              <a:buNone/>
            </a:pPr>
            <a:r>
              <a:rPr lang="en-US" sz="2000" b="1" dirty="0">
                <a:solidFill>
                  <a:schemeClr val="tx1"/>
                </a:solidFill>
                <a:effectLst/>
                <a:ea typeface="Times New Roman" panose="02020603050405020304" pitchFamily="18" charset="0"/>
              </a:rPr>
              <a:t>OR</a:t>
            </a:r>
            <a:endParaRPr lang="en-US" sz="2000" dirty="0">
              <a:solidFill>
                <a:schemeClr val="tx1"/>
              </a:solidFill>
              <a:effectLst/>
              <a:ea typeface="Times New Roman" panose="02020603050405020304" pitchFamily="18" charset="0"/>
            </a:endParaRPr>
          </a:p>
          <a:p>
            <a:pPr marL="795337" lvl="1" indent="-342900">
              <a:spcBef>
                <a:spcPts val="0"/>
              </a:spcBef>
              <a:spcAft>
                <a:spcPts val="600"/>
              </a:spcAft>
              <a:buClr>
                <a:schemeClr val="accent2">
                  <a:lumMod val="60000"/>
                  <a:lumOff val="40000"/>
                </a:schemeClr>
              </a:buClr>
            </a:pPr>
            <a:r>
              <a:rPr lang="en-US" sz="2000" dirty="0">
                <a:solidFill>
                  <a:schemeClr val="tx1"/>
                </a:solidFill>
                <a:effectLst/>
                <a:ea typeface="Times New Roman" panose="02020603050405020304" pitchFamily="18" charset="0"/>
              </a:rPr>
              <a:t>Non-diabetic, healthy controls (n=20) </a:t>
            </a:r>
          </a:p>
          <a:p>
            <a:pPr marL="342900" indent="-342900" algn="just">
              <a:spcBef>
                <a:spcPts val="0"/>
              </a:spcBef>
              <a:spcAft>
                <a:spcPts val="600"/>
              </a:spcAft>
              <a:buClr>
                <a:schemeClr val="accent2">
                  <a:lumMod val="60000"/>
                  <a:lumOff val="40000"/>
                </a:schemeClr>
              </a:buClr>
              <a:buFont typeface="+mj-lt"/>
              <a:buAutoNum type="alphaLcPeriod"/>
            </a:pPr>
            <a:r>
              <a:rPr lang="en-US" sz="2000" dirty="0">
                <a:solidFill>
                  <a:schemeClr val="tx1"/>
                </a:solidFill>
              </a:rPr>
              <a:t>Able and willing to provide genetics sample for AFA analyses</a:t>
            </a:r>
          </a:p>
          <a:p>
            <a:endParaRPr lang="en-US" sz="2000" dirty="0">
              <a:solidFill>
                <a:schemeClr val="tx1"/>
              </a:solidFill>
              <a:latin typeface="+mn-lt"/>
            </a:endParaRPr>
          </a:p>
        </p:txBody>
      </p:sp>
      <p:sp>
        <p:nvSpPr>
          <p:cNvPr id="5" name="Content Placeholder 4">
            <a:extLst>
              <a:ext uri="{FF2B5EF4-FFF2-40B4-BE49-F238E27FC236}">
                <a16:creationId xmlns:a16="http://schemas.microsoft.com/office/drawing/2014/main" id="{356B9CD0-21A3-888B-F455-FC5593ACB6DF}"/>
              </a:ext>
            </a:extLst>
          </p:cNvPr>
          <p:cNvSpPr>
            <a:spLocks noGrp="1"/>
          </p:cNvSpPr>
          <p:nvPr>
            <p:ph sz="half" idx="2"/>
          </p:nvPr>
        </p:nvSpPr>
        <p:spPr>
          <a:xfrm>
            <a:off x="6432266" y="1474838"/>
            <a:ext cx="5120640" cy="4846320"/>
          </a:xfrm>
          <a:ln w="38100">
            <a:solidFill>
              <a:schemeClr val="accent3">
                <a:lumMod val="60000"/>
                <a:lumOff val="40000"/>
              </a:schemeClr>
            </a:solidFill>
          </a:ln>
        </p:spPr>
        <p:txBody>
          <a:bodyPr>
            <a:normAutofit/>
          </a:bodyPr>
          <a:lstStyle/>
          <a:p>
            <a:pPr marL="0" indent="0" algn="ctr">
              <a:buNone/>
            </a:pPr>
            <a:r>
              <a:rPr lang="en-US" sz="2000" dirty="0">
                <a:solidFill>
                  <a:schemeClr val="accent3">
                    <a:lumMod val="60000"/>
                    <a:lumOff val="40000"/>
                  </a:schemeClr>
                </a:solidFill>
              </a:rPr>
              <a:t>Exclusion</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Participation in an investigational trial that involved Tx in last 30 days (with exception of Protocol AF)</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Known allergy to fluorescein dye</a:t>
            </a:r>
          </a:p>
          <a:p>
            <a:pPr marL="342900" marR="0" lvl="0" indent="-342900">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Any retinal condition that complicates the Dx &amp; grading of DR, or shows signs of retinal diseases other than DR</a:t>
            </a:r>
          </a:p>
          <a:p>
            <a:pPr marL="342900" marR="0" lvl="0" indent="-342900">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Has taken a PPAR-agonist in last 90 days or a serine or glycine supplement in last 60 days</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Currently pregnant or lactating</a:t>
            </a:r>
          </a:p>
          <a:p>
            <a:endParaRPr lang="en-US" sz="2000" dirty="0">
              <a:latin typeface="+mn-lt"/>
            </a:endParaRPr>
          </a:p>
        </p:txBody>
      </p:sp>
    </p:spTree>
    <p:extLst>
      <p:ext uri="{BB962C8B-B14F-4D97-AF65-F5344CB8AC3E}">
        <p14:creationId xmlns:p14="http://schemas.microsoft.com/office/powerpoint/2010/main" val="4203830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FD50-1E1D-459C-9C91-9E47E9C89FC0}"/>
              </a:ext>
            </a:extLst>
          </p:cNvPr>
          <p:cNvSpPr>
            <a:spLocks noGrp="1"/>
          </p:cNvSpPr>
          <p:nvPr>
            <p:ph type="title"/>
          </p:nvPr>
        </p:nvSpPr>
        <p:spPr>
          <a:xfrm>
            <a:off x="161679" y="0"/>
            <a:ext cx="6149523" cy="1597891"/>
          </a:xfrm>
        </p:spPr>
        <p:txBody>
          <a:bodyPr/>
          <a:lstStyle/>
          <a:p>
            <a:r>
              <a:rPr lang="en-US" dirty="0"/>
              <a:t>Procedures</a:t>
            </a:r>
          </a:p>
        </p:txBody>
      </p:sp>
      <p:sp>
        <p:nvSpPr>
          <p:cNvPr id="15" name="TextBox 14">
            <a:extLst>
              <a:ext uri="{FF2B5EF4-FFF2-40B4-BE49-F238E27FC236}">
                <a16:creationId xmlns:a16="http://schemas.microsoft.com/office/drawing/2014/main" id="{B25E3000-D586-4859-8829-820A43AE1C07}"/>
              </a:ext>
            </a:extLst>
          </p:cNvPr>
          <p:cNvSpPr txBox="1"/>
          <p:nvPr/>
        </p:nvSpPr>
        <p:spPr>
          <a:xfrm>
            <a:off x="7190617" y="6314939"/>
            <a:ext cx="4635854" cy="523220"/>
          </a:xfrm>
          <a:prstGeom prst="rect">
            <a:avLst/>
          </a:prstGeom>
          <a:noFill/>
        </p:spPr>
        <p:txBody>
          <a:bodyPr wrap="square" rtlCol="0">
            <a:spAutoFit/>
          </a:bodyPr>
          <a:lstStyle/>
          <a:p>
            <a:pPr>
              <a:buClr>
                <a:srgbClr val="FFFF00"/>
              </a:buClr>
            </a:pPr>
            <a:r>
              <a:rPr lang="en-US" sz="1400" i="1" dirty="0">
                <a:latin typeface="Arial" panose="020B0604020202020204" pitchFamily="34" charset="0"/>
                <a:cs typeface="Arial" panose="020B0604020202020204" pitchFamily="34" charset="0"/>
              </a:rPr>
              <a:t>*Ancillary component at select sites/select participants</a:t>
            </a:r>
          </a:p>
          <a:p>
            <a:pPr>
              <a:buClr>
                <a:srgbClr val="FFFF00"/>
              </a:buClr>
            </a:pPr>
            <a:r>
              <a:rPr lang="en-US" sz="1400" i="1" dirty="0">
                <a:latin typeface="Arial" panose="020B0604020202020204" pitchFamily="34" charset="0"/>
                <a:cs typeface="Arial" panose="020B0604020202020204" pitchFamily="34" charset="0"/>
              </a:rPr>
              <a:t>** FA will NOT be done for healthy controls</a:t>
            </a:r>
          </a:p>
        </p:txBody>
      </p:sp>
      <p:sp>
        <p:nvSpPr>
          <p:cNvPr id="3" name="TextBox 2">
            <a:extLst>
              <a:ext uri="{FF2B5EF4-FFF2-40B4-BE49-F238E27FC236}">
                <a16:creationId xmlns:a16="http://schemas.microsoft.com/office/drawing/2014/main" id="{7B860273-EC0D-9D69-2678-C24456BBCABD}"/>
              </a:ext>
            </a:extLst>
          </p:cNvPr>
          <p:cNvSpPr txBox="1"/>
          <p:nvPr/>
        </p:nvSpPr>
        <p:spPr>
          <a:xfrm>
            <a:off x="716924" y="1371600"/>
            <a:ext cx="5039031" cy="224676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Study procedures mirror the Protocol AF Screening visit </a:t>
            </a:r>
          </a:p>
          <a:p>
            <a:pPr algn="ctr"/>
            <a:r>
              <a:rPr lang="en-US" sz="2800" b="1" dirty="0">
                <a:latin typeface="Arial" panose="020B0604020202020204" pitchFamily="34" charset="0"/>
                <a:cs typeface="Arial" panose="020B0604020202020204" pitchFamily="34" charset="0"/>
              </a:rPr>
              <a:t>except OCTA* and Contrast Sensitivity* will also </a:t>
            </a:r>
          </a:p>
          <a:p>
            <a:pPr algn="ctr"/>
            <a:r>
              <a:rPr lang="en-US" sz="2800" b="1" dirty="0">
                <a:latin typeface="Arial" panose="020B0604020202020204" pitchFamily="34" charset="0"/>
                <a:cs typeface="Arial" panose="020B0604020202020204" pitchFamily="34" charset="0"/>
              </a:rPr>
              <a:t>be completed</a:t>
            </a:r>
          </a:p>
        </p:txBody>
      </p:sp>
      <p:pic>
        <p:nvPicPr>
          <p:cNvPr id="6" name="Picture 5">
            <a:extLst>
              <a:ext uri="{FF2B5EF4-FFF2-40B4-BE49-F238E27FC236}">
                <a16:creationId xmlns:a16="http://schemas.microsoft.com/office/drawing/2014/main" id="{E874A30A-B1FA-CB55-E685-CA802500EF21}"/>
              </a:ext>
            </a:extLst>
          </p:cNvPr>
          <p:cNvPicPr>
            <a:picLocks noChangeAspect="1"/>
          </p:cNvPicPr>
          <p:nvPr/>
        </p:nvPicPr>
        <p:blipFill>
          <a:blip r:embed="rId3"/>
          <a:stretch>
            <a:fillRect/>
          </a:stretch>
        </p:blipFill>
        <p:spPr>
          <a:xfrm>
            <a:off x="1107985" y="3800063"/>
            <a:ext cx="4523488" cy="2776486"/>
          </a:xfrm>
          <a:prstGeom prst="rect">
            <a:avLst/>
          </a:prstGeom>
        </p:spPr>
      </p:pic>
      <p:sp>
        <p:nvSpPr>
          <p:cNvPr id="5" name="Scroll: Vertical 4">
            <a:extLst>
              <a:ext uri="{FF2B5EF4-FFF2-40B4-BE49-F238E27FC236}">
                <a16:creationId xmlns:a16="http://schemas.microsoft.com/office/drawing/2014/main" id="{C71C09C5-D0E4-2424-2B71-7038EDAE8D03}"/>
              </a:ext>
            </a:extLst>
          </p:cNvPr>
          <p:cNvSpPr/>
          <p:nvPr/>
        </p:nvSpPr>
        <p:spPr>
          <a:xfrm>
            <a:off x="6096000" y="195956"/>
            <a:ext cx="5987845" cy="6101851"/>
          </a:xfrm>
          <a:prstGeom prst="verticalScroll">
            <a:avLst/>
          </a:prstGeom>
          <a:solidFill>
            <a:schemeClr val="tx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lvl="0" indent="-285750">
              <a:buFont typeface="Arial" panose="020B0604020202020204" pitchFamily="34" charset="0"/>
              <a:buChar char="•"/>
            </a:pPr>
            <a:endParaRPr lang="en-US" sz="2200" b="1"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Medical History</a:t>
            </a:r>
          </a:p>
          <a:p>
            <a:pPr marL="28575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BP, weight and height</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Fasting blood &amp; serum samples, including serum shipped on dry ice and genetics sample collection</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Urine sample</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Protocol refraction/ETDRS VA</a:t>
            </a:r>
          </a:p>
          <a:p>
            <a:pPr marL="285750" indent="-285750">
              <a:buFont typeface="Arial" panose="020B0604020202020204" pitchFamily="34" charset="0"/>
              <a:buChar char="•"/>
            </a:pPr>
            <a:r>
              <a:rPr lang="en-US" sz="2200" b="1" dirty="0" err="1">
                <a:solidFill>
                  <a:schemeClr val="bg1"/>
                </a:solidFill>
                <a:latin typeface="Arial"/>
                <a:cs typeface="Arial"/>
              </a:rPr>
              <a:t>Spectralis</a:t>
            </a:r>
            <a:r>
              <a:rPr lang="en-US" sz="2200" b="1" dirty="0">
                <a:solidFill>
                  <a:schemeClr val="bg1"/>
                </a:solidFill>
                <a:latin typeface="Arial"/>
                <a:cs typeface="Arial"/>
              </a:rPr>
              <a:t> SD OCT (including RNFL) </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Ocular exam</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Fundus photos and FA**, using widest field</a:t>
            </a:r>
          </a:p>
          <a:p>
            <a:pPr marL="285750" lvl="0" indent="-285750">
              <a:buFont typeface="Arial" panose="020B0604020202020204" pitchFamily="34" charset="0"/>
              <a:buChar char="•"/>
            </a:pPr>
            <a:r>
              <a:rPr lang="en-US" sz="2200" b="1" i="1" dirty="0">
                <a:solidFill>
                  <a:schemeClr val="bg1"/>
                </a:solidFill>
                <a:latin typeface="Arial" panose="020B0604020202020204" pitchFamily="34" charset="0"/>
                <a:cs typeface="Arial" panose="020B0604020202020204" pitchFamily="34" charset="0"/>
              </a:rPr>
              <a:t>OCT Angiography*</a:t>
            </a:r>
          </a:p>
          <a:p>
            <a:pPr marL="285750" lvl="0" indent="-285750">
              <a:buFont typeface="Arial" panose="020B0604020202020204" pitchFamily="34" charset="0"/>
              <a:buChar char="•"/>
            </a:pPr>
            <a:r>
              <a:rPr lang="en-US" sz="2200" b="1" i="1" dirty="0">
                <a:solidFill>
                  <a:schemeClr val="bg1"/>
                </a:solidFill>
                <a:latin typeface="Arial" panose="020B0604020202020204" pitchFamily="34" charset="0"/>
                <a:cs typeface="Arial" panose="020B0604020202020204" pitchFamily="34" charset="0"/>
              </a:rPr>
              <a:t>Contrast Sensitivity*</a:t>
            </a:r>
          </a:p>
          <a:p>
            <a:pPr algn="ctr"/>
            <a:endParaRPr lang="en-US" dirty="0"/>
          </a:p>
        </p:txBody>
      </p:sp>
    </p:spTree>
    <p:extLst>
      <p:ext uri="{BB962C8B-B14F-4D97-AF65-F5344CB8AC3E}">
        <p14:creationId xmlns:p14="http://schemas.microsoft.com/office/powerpoint/2010/main" val="2865982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
            <a:ext cx="10972800" cy="5486400"/>
          </a:xfrm>
        </p:spPr>
        <p:txBody>
          <a:bodyPr/>
          <a:lstStyle/>
          <a:p>
            <a:br>
              <a:rPr lang="en-US" sz="4400" dirty="0"/>
            </a:br>
            <a:endParaRPr lang="en-US" sz="4400" dirty="0"/>
          </a:p>
        </p:txBody>
      </p:sp>
      <p:sp>
        <p:nvSpPr>
          <p:cNvPr id="4" name="Rectangle 3">
            <a:extLst>
              <a:ext uri="{FF2B5EF4-FFF2-40B4-BE49-F238E27FC236}">
                <a16:creationId xmlns:a16="http://schemas.microsoft.com/office/drawing/2014/main" id="{25B09803-2479-7F26-505D-668A097B30A6}"/>
              </a:ext>
            </a:extLst>
          </p:cNvPr>
          <p:cNvSpPr/>
          <p:nvPr/>
        </p:nvSpPr>
        <p:spPr>
          <a:xfrm>
            <a:off x="609600" y="22098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AM</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alt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pitchFamily="34" charset="-128"/>
                <a:cs typeface="Arial" panose="020B0604020202020204" pitchFamily="34" charset="0"/>
              </a:rPr>
              <a:t>Randomized Trial Comparing Immediate vs Deferred Surgery for Symptomatic ERMs</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24545160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60000"/>
                    <a:lumOff val="40000"/>
                  </a:schemeClr>
                </a:solidFill>
              </a:rPr>
              <a:t>Rationale</a:t>
            </a:r>
          </a:p>
        </p:txBody>
      </p:sp>
      <p:sp>
        <p:nvSpPr>
          <p:cNvPr id="3" name="Content Placeholder 2"/>
          <p:cNvSpPr>
            <a:spLocks noGrp="1"/>
          </p:cNvSpPr>
          <p:nvPr>
            <p:ph idx="1"/>
          </p:nvPr>
        </p:nvSpPr>
        <p:spPr>
          <a:xfrm>
            <a:off x="609600" y="1590676"/>
            <a:ext cx="10972800" cy="4889500"/>
          </a:xfrm>
        </p:spPr>
        <p:txBody>
          <a:bodyPr>
            <a:noAutofit/>
          </a:bodyPr>
          <a:lstStyle/>
          <a:p>
            <a:pPr marL="411163" indent="-411163"/>
            <a:r>
              <a:rPr lang="en-US" sz="2800" dirty="0"/>
              <a:t>Vitrectomy with ERM peeling has a high success rate, yet some patients experience less than optimal VA improvement</a:t>
            </a:r>
          </a:p>
          <a:p>
            <a:pPr marL="411163" indent="-411163"/>
            <a:r>
              <a:rPr lang="en-US" sz="2800" dirty="0"/>
              <a:t>Patients with significant macular changes on OCT but relatively good vision advised to defer surgery until vision declines to 20/40 or worse</a:t>
            </a:r>
          </a:p>
        </p:txBody>
      </p:sp>
    </p:spTree>
    <p:extLst>
      <p:ext uri="{BB962C8B-B14F-4D97-AF65-F5344CB8AC3E}">
        <p14:creationId xmlns:p14="http://schemas.microsoft.com/office/powerpoint/2010/main" val="271678092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60000"/>
                    <a:lumOff val="40000"/>
                  </a:schemeClr>
                </a:solidFill>
              </a:rPr>
              <a:t>Rationale</a:t>
            </a:r>
          </a:p>
        </p:txBody>
      </p:sp>
      <p:sp>
        <p:nvSpPr>
          <p:cNvPr id="3" name="Content Placeholder 2"/>
          <p:cNvSpPr>
            <a:spLocks noGrp="1"/>
          </p:cNvSpPr>
          <p:nvPr>
            <p:ph idx="1"/>
          </p:nvPr>
        </p:nvSpPr>
        <p:spPr>
          <a:xfrm>
            <a:off x="609600" y="1600200"/>
            <a:ext cx="10972800" cy="4860925"/>
          </a:xfrm>
        </p:spPr>
        <p:txBody>
          <a:bodyPr>
            <a:noAutofit/>
          </a:bodyPr>
          <a:lstStyle/>
          <a:p>
            <a:pPr marL="411163" indent="-411163"/>
            <a:r>
              <a:rPr lang="en-US" sz="2800" dirty="0"/>
              <a:t>It is unknown whether delaying surgery, which allows the foveal architecture to remain compromised and potentially to deteriorate, results in worse VA outcomes than if surgery is performed earlier</a:t>
            </a:r>
          </a:p>
          <a:p>
            <a:pPr marL="411163" indent="-411163"/>
            <a:r>
              <a:rPr lang="en-US" sz="2800" dirty="0"/>
              <a:t>There is a need to better understand predictors of outcomes when surgery is performed and predictors of progression when surgery is deferred</a:t>
            </a:r>
          </a:p>
        </p:txBody>
      </p:sp>
    </p:spTree>
    <p:extLst>
      <p:ext uri="{BB962C8B-B14F-4D97-AF65-F5344CB8AC3E}">
        <p14:creationId xmlns:p14="http://schemas.microsoft.com/office/powerpoint/2010/main" val="214022491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a:xfrm>
            <a:off x="609600" y="1600200"/>
            <a:ext cx="10972799" cy="4953000"/>
          </a:xfrm>
        </p:spPr>
        <p:txBody>
          <a:bodyPr>
            <a:normAutofit/>
          </a:bodyPr>
          <a:lstStyle/>
          <a:p>
            <a:r>
              <a:rPr lang="en-US" sz="2400" dirty="0"/>
              <a:t>Primary</a:t>
            </a:r>
          </a:p>
          <a:p>
            <a:pPr lvl="1"/>
            <a:r>
              <a:rPr lang="en-US" sz="2400" dirty="0"/>
              <a:t>Compare visual acuity outcomes at 36 months between eyes randomized to immediate versus deferred surgery</a:t>
            </a:r>
          </a:p>
          <a:p>
            <a:r>
              <a:rPr lang="en-US" sz="2400" dirty="0"/>
              <a:t> Secondary – </a:t>
            </a:r>
            <a:r>
              <a:rPr lang="en-US" sz="2400" i="1" dirty="0"/>
              <a:t>between-group comparisons</a:t>
            </a:r>
          </a:p>
          <a:p>
            <a:pPr lvl="1"/>
            <a:r>
              <a:rPr lang="en-US" sz="2400" dirty="0"/>
              <a:t>Compare changes in visual function (using M-CHARTS), reading speed (using MNREAD), and OCT outcomes from randomization at 36 months between eyes randomized to immediate versus deferred surgery</a:t>
            </a:r>
          </a:p>
          <a:p>
            <a:pPr lvl="1"/>
            <a:r>
              <a:rPr lang="en-US" sz="2400" dirty="0"/>
              <a:t>Compare complication rates between eyes randomized to immediate versus deferred surgery </a:t>
            </a:r>
          </a:p>
          <a:p>
            <a:endParaRPr lang="en-US" sz="2400" dirty="0"/>
          </a:p>
        </p:txBody>
      </p:sp>
    </p:spTree>
    <p:extLst>
      <p:ext uri="{BB962C8B-B14F-4D97-AF65-F5344CB8AC3E}">
        <p14:creationId xmlns:p14="http://schemas.microsoft.com/office/powerpoint/2010/main" val="213616970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normAutofit/>
          </a:bodyPr>
          <a:lstStyle/>
          <a:p>
            <a:r>
              <a:rPr lang="en-US" sz="2400" dirty="0"/>
              <a:t>Secondary – </a:t>
            </a:r>
            <a:r>
              <a:rPr lang="en-US" sz="2400" i="1" dirty="0"/>
              <a:t>within-group comparisons</a:t>
            </a:r>
          </a:p>
          <a:p>
            <a:pPr lvl="1"/>
            <a:r>
              <a:rPr lang="en-US" sz="2400" dirty="0"/>
              <a:t>Determine the rate of and time to progression of ERM to needing vitrectomy in eyes randomized to deferred surgery </a:t>
            </a:r>
          </a:p>
          <a:p>
            <a:pPr lvl="1"/>
            <a:r>
              <a:rPr lang="en-US" sz="2400" dirty="0"/>
              <a:t>Determine if there are baseline or later variables (such as performance of cataract surgery or OCT findings) that predict ERM progression to needing vitrectomy in eyes randomized to deferred surgery </a:t>
            </a:r>
          </a:p>
          <a:p>
            <a:endParaRPr lang="en-US" sz="2400" dirty="0"/>
          </a:p>
        </p:txBody>
      </p:sp>
    </p:spTree>
    <p:extLst>
      <p:ext uri="{BB962C8B-B14F-4D97-AF65-F5344CB8AC3E}">
        <p14:creationId xmlns:p14="http://schemas.microsoft.com/office/powerpoint/2010/main" val="15637113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noAutofit/>
          </a:bodyPr>
          <a:lstStyle/>
          <a:p>
            <a:r>
              <a:rPr lang="en-US" sz="2400" dirty="0"/>
              <a:t>Other objectives</a:t>
            </a:r>
            <a:endParaRPr lang="en-US" sz="2400" i="1" dirty="0"/>
          </a:p>
          <a:p>
            <a:pPr lvl="1"/>
            <a:r>
              <a:rPr lang="en-US" sz="2400" dirty="0"/>
              <a:t>Explore associations between participant factors and retinal anatomy with outcomes</a:t>
            </a:r>
          </a:p>
          <a:p>
            <a:pPr lvl="1"/>
            <a:r>
              <a:rPr lang="en-US" sz="2400" dirty="0"/>
              <a:t>Assess how often lens removal is needed after phakic vitrectomy (among eyes receiving surgery during the study)  </a:t>
            </a:r>
          </a:p>
          <a:p>
            <a:pPr lvl="1"/>
            <a:r>
              <a:rPr lang="en-US" sz="2400" dirty="0"/>
              <a:t>Collect natural history data for deferred surgery eyes</a:t>
            </a:r>
          </a:p>
          <a:p>
            <a:pPr lvl="1"/>
            <a:r>
              <a:rPr lang="en-US" sz="2400" dirty="0"/>
              <a:t>Assess whether fundus autofluorescence (FAF) images are of value in assessing the progression of ERM or improvement in macular anatomy after ERM removal (as part of an ancillary study among sites with machine capabilities)</a:t>
            </a:r>
          </a:p>
        </p:txBody>
      </p:sp>
    </p:spTree>
    <p:extLst>
      <p:ext uri="{BB962C8B-B14F-4D97-AF65-F5344CB8AC3E}">
        <p14:creationId xmlns:p14="http://schemas.microsoft.com/office/powerpoint/2010/main" val="166637865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a:off x="5905500" y="4267200"/>
            <a:ext cx="533400" cy="851829"/>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4" name="Down Arrow 13"/>
          <p:cNvSpPr/>
          <p:nvPr/>
        </p:nvSpPr>
        <p:spPr>
          <a:xfrm>
            <a:off x="3581400" y="5381365"/>
            <a:ext cx="533400" cy="843633"/>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6" name="Down Arrow 15"/>
          <p:cNvSpPr/>
          <p:nvPr/>
        </p:nvSpPr>
        <p:spPr>
          <a:xfrm>
            <a:off x="8001000" y="5417152"/>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0"/>
            <a:ext cx="12192000" cy="1661002"/>
          </a:xfrm>
        </p:spPr>
        <p:txBody>
          <a:bodyPr/>
          <a:lstStyle/>
          <a:p>
            <a:pPr>
              <a:defRPr/>
            </a:pPr>
            <a:r>
              <a:rPr lang="en-US" dirty="0"/>
              <a:t>Study Design</a:t>
            </a:r>
          </a:p>
        </p:txBody>
      </p:sp>
      <p:sp>
        <p:nvSpPr>
          <p:cNvPr id="8" name="Text Box 14"/>
          <p:cNvSpPr txBox="1">
            <a:spLocks noChangeArrowheads="1"/>
          </p:cNvSpPr>
          <p:nvPr/>
        </p:nvSpPr>
        <p:spPr bwMode="auto">
          <a:xfrm>
            <a:off x="552450" y="2120949"/>
            <a:ext cx="11239500" cy="2616101"/>
          </a:xfrm>
          <a:prstGeom prst="rect">
            <a:avLst/>
          </a:prstGeom>
          <a:solidFill>
            <a:srgbClr val="000000"/>
          </a:solidFill>
          <a:ln w="25400">
            <a:solidFill>
              <a:srgbClr val="FFFFFF"/>
            </a:solidFill>
            <a:miter lim="800000"/>
            <a:headEnd/>
            <a:tailEnd/>
          </a:ln>
        </p:spPr>
        <p:txBody>
          <a:bodyPr wrap="square">
            <a:spAutoFit/>
          </a:bodyPr>
          <a:lstStyle/>
          <a:p>
            <a:pPr lvl="0" algn="ctr"/>
            <a:r>
              <a:rPr lang="en-US" sz="2000" b="1" dirty="0">
                <a:solidFill>
                  <a:schemeClr val="accent2">
                    <a:lumMod val="60000"/>
                    <a:lumOff val="40000"/>
                  </a:schemeClr>
                </a:solidFill>
                <a:latin typeface="Arial" panose="020B0604020202020204" pitchFamily="34" charset="0"/>
                <a:cs typeface="Arial" pitchFamily="34" charset="0"/>
              </a:rPr>
              <a:t>At least 1 eye meeting all the following criteria</a:t>
            </a:r>
          </a:p>
          <a:p>
            <a:pPr marL="285750" lvl="0" indent="-285750">
              <a:buFont typeface="Arial" panose="020B0604020202020204" pitchFamily="34" charset="0"/>
              <a:buChar char="•"/>
            </a:pPr>
            <a:r>
              <a:rPr lang="en-US" b="1" dirty="0">
                <a:latin typeface="Arial" panose="020B0604020202020204" pitchFamily="34" charset="0"/>
                <a:cs typeface="Arial" pitchFamily="34" charset="0"/>
              </a:rPr>
              <a:t>E-ETDRS visual acuity 20/40 or better (≥69 letters)</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ERM must be thought to be the primary cause of vision loss</a:t>
            </a:r>
          </a:p>
          <a:p>
            <a:pPr marL="285750" lvl="0" indent="-285750">
              <a:buFont typeface="Arial" panose="020B0604020202020204" pitchFamily="34" charset="0"/>
              <a:buChar char="•"/>
            </a:pPr>
            <a:r>
              <a:rPr lang="en-US" b="1" dirty="0">
                <a:latin typeface="Arial" panose="020B0604020202020204" pitchFamily="34" charset="0"/>
                <a:cs typeface="Arial" pitchFamily="34" charset="0"/>
              </a:rPr>
              <a:t>ERM meeting the following criteria (no RC confirmation required)</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ERM is not secondary to another condition</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Symptoms of visual loss and/or distortion (and in the opinion of the investigator, the ERM is contributing to the participant’s symptoms); either new or worsening in the past 24 months</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Epiretinal membrane involving or altering the central 3 mm of the macula on OCT </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Distortion within the central subfield by ERM on OCT </a:t>
            </a:r>
          </a:p>
        </p:txBody>
      </p:sp>
      <p:sp>
        <p:nvSpPr>
          <p:cNvPr id="7177" name="Text Box 14"/>
          <p:cNvSpPr txBox="1">
            <a:spLocks noChangeArrowheads="1"/>
          </p:cNvSpPr>
          <p:nvPr/>
        </p:nvSpPr>
        <p:spPr bwMode="auto">
          <a:xfrm>
            <a:off x="2667000" y="1195948"/>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dirty="0">
                <a:solidFill>
                  <a:schemeClr val="accent2">
                    <a:lumMod val="60000"/>
                    <a:lumOff val="40000"/>
                  </a:schemeClr>
                </a:solidFill>
                <a:latin typeface="Arial" pitchFamily="34" charset="0"/>
                <a:cs typeface="Arial" pitchFamily="34" charset="0"/>
              </a:rPr>
              <a:t>Multi-Center Randomized Clinical Trial </a:t>
            </a:r>
          </a:p>
          <a:p>
            <a:pPr algn="ctr"/>
            <a:r>
              <a:rPr lang="en-US" sz="2000" b="1" dirty="0">
                <a:solidFill>
                  <a:schemeClr val="accent2">
                    <a:lumMod val="60000"/>
                    <a:lumOff val="40000"/>
                  </a:schemeClr>
                </a:solidFill>
                <a:latin typeface="Arial" pitchFamily="34" charset="0"/>
                <a:cs typeface="Arial" pitchFamily="34" charset="0"/>
              </a:rPr>
              <a:t>(400 Eyes)</a:t>
            </a:r>
          </a:p>
        </p:txBody>
      </p:sp>
      <p:sp>
        <p:nvSpPr>
          <p:cNvPr id="20" name="TextBox 19"/>
          <p:cNvSpPr txBox="1"/>
          <p:nvPr/>
        </p:nvSpPr>
        <p:spPr>
          <a:xfrm>
            <a:off x="609600" y="6276360"/>
            <a:ext cx="10972800" cy="40011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2"/>
                </a:solidFill>
                <a:latin typeface="Arial" panose="020B0604020202020204" pitchFamily="34" charset="0"/>
                <a:cs typeface="Arial" pitchFamily="34" charset="0"/>
              </a:rPr>
              <a:t>Primary Outcome: Mean change in visual acuity letter score from baseline to 36 months</a:t>
            </a:r>
            <a:endParaRPr lang="en-US" sz="2000" dirty="0">
              <a:latin typeface="Arial" panose="020B0604020202020204" pitchFamily="34" charset="0"/>
              <a:cs typeface="Arial" panose="020B0604020202020204" pitchFamily="34" charset="0"/>
            </a:endParaRPr>
          </a:p>
        </p:txBody>
      </p:sp>
      <p:sp>
        <p:nvSpPr>
          <p:cNvPr id="11" name="Rectangle 11"/>
          <p:cNvSpPr>
            <a:spLocks noChangeArrowheads="1"/>
          </p:cNvSpPr>
          <p:nvPr/>
        </p:nvSpPr>
        <p:spPr bwMode="auto">
          <a:xfrm>
            <a:off x="2133600" y="5005626"/>
            <a:ext cx="3657600" cy="707886"/>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anose="020B0604020202020204" pitchFamily="34" charset="0"/>
                <a:cs typeface="Arial" pitchFamily="34" charset="0"/>
              </a:rPr>
              <a:t>Immediate Surgery (within 4 weeks)</a:t>
            </a:r>
          </a:p>
        </p:txBody>
      </p:sp>
      <p:sp>
        <p:nvSpPr>
          <p:cNvPr id="12" name="Rectangle 11"/>
          <p:cNvSpPr>
            <a:spLocks noChangeArrowheads="1"/>
          </p:cNvSpPr>
          <p:nvPr/>
        </p:nvSpPr>
        <p:spPr bwMode="auto">
          <a:xfrm>
            <a:off x="6553200" y="4851737"/>
            <a:ext cx="3657600" cy="1015663"/>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anose="020B0604020202020204" pitchFamily="34" charset="0"/>
                <a:cs typeface="Arial" pitchFamily="34" charset="0"/>
              </a:rPr>
              <a:t>Deferred Surgery (vitrectomy only if protocol criteria met)</a:t>
            </a:r>
          </a:p>
        </p:txBody>
      </p:sp>
    </p:spTree>
    <p:extLst>
      <p:ext uri="{BB962C8B-B14F-4D97-AF65-F5344CB8AC3E}">
        <p14:creationId xmlns:p14="http://schemas.microsoft.com/office/powerpoint/2010/main" val="274158577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dirty="0"/>
              <a:t>Priority Initiatives</a:t>
            </a:r>
          </a:p>
        </p:txBody>
      </p:sp>
      <p:sp>
        <p:nvSpPr>
          <p:cNvPr id="5123" name="Rectangle 3"/>
          <p:cNvSpPr>
            <a:spLocks noGrp="1" noChangeArrowheads="1"/>
          </p:cNvSpPr>
          <p:nvPr>
            <p:ph idx="1"/>
          </p:nvPr>
        </p:nvSpPr>
        <p:spPr>
          <a:xfrm>
            <a:off x="609600" y="1600200"/>
            <a:ext cx="10972800" cy="5029200"/>
          </a:xfrm>
          <a:ln w="25400"/>
        </p:spPr>
        <p:txBody>
          <a:bodyPr>
            <a:normAutofit/>
          </a:bodyPr>
          <a:lstStyle/>
          <a:p>
            <a:pPr eaLnBrk="1" hangingPunct="1">
              <a:lnSpc>
                <a:spcPct val="80000"/>
              </a:lnSpc>
              <a:buSzTx/>
              <a:defRPr/>
            </a:pPr>
            <a:endParaRPr lang="en-US" sz="1200" b="1" dirty="0">
              <a:effectLst>
                <a:outerShdw blurRad="38100" dist="38100" dir="2700000" algn="tl">
                  <a:srgbClr val="000000">
                    <a:alpha val="43137"/>
                  </a:srgbClr>
                </a:outerShdw>
              </a:effectLst>
              <a:cs typeface="Times New Roman" pitchFamily="18" charset="0"/>
            </a:endParaRPr>
          </a:p>
          <a:p>
            <a:pPr marL="514350" indent="-514350" eaLnBrk="1" hangingPunct="1">
              <a:spcBef>
                <a:spcPts val="720"/>
              </a:spcBef>
              <a:buClr>
                <a:schemeClr val="tx1"/>
              </a:buClr>
              <a:buSzTx/>
              <a:buFont typeface="+mj-lt"/>
              <a:buAutoNum type="arabicPeriod"/>
              <a:defRPr/>
            </a:pPr>
            <a:r>
              <a:rPr lang="en-US" sz="2800" dirty="0">
                <a:cs typeface="Times New Roman" panose="02020603050405020304" pitchFamily="18" charset="0"/>
              </a:rPr>
              <a:t>Involvement of community-based practices, as well as “academic” or university-based centers.  </a:t>
            </a:r>
          </a:p>
          <a:p>
            <a:pPr marL="514350" indent="-514350" eaLnBrk="1" hangingPunct="1">
              <a:spcBef>
                <a:spcPts val="720"/>
              </a:spcBef>
              <a:buClr>
                <a:schemeClr val="tx1"/>
              </a:buClr>
              <a:buSzTx/>
              <a:buFont typeface="+mj-lt"/>
              <a:buAutoNum type="arabicPeriod"/>
              <a:defRPr/>
            </a:pPr>
            <a:r>
              <a:rPr lang="en-US" sz="2800" dirty="0">
                <a:cs typeface="Times New Roman" panose="02020603050405020304" pitchFamily="18" charset="0"/>
              </a:rPr>
              <a:t>Collaborate with industry to facilitate investigations and pursue opportunities otherwise not possible and to do so in a manner consistent with the Network’s dedication to academic integrity and optimal clinical trial performance.</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99F9-3169-42EB-8958-6EFB9BD8B2AA}"/>
              </a:ext>
            </a:extLst>
          </p:cNvPr>
          <p:cNvSpPr>
            <a:spLocks noGrp="1"/>
          </p:cNvSpPr>
          <p:nvPr>
            <p:ph type="title"/>
          </p:nvPr>
        </p:nvSpPr>
        <p:spPr/>
        <p:txBody>
          <a:bodyPr/>
          <a:lstStyle/>
          <a:p>
            <a:r>
              <a:rPr lang="en-US" dirty="0"/>
              <a:t>Schematic of Study Design</a:t>
            </a:r>
          </a:p>
        </p:txBody>
      </p:sp>
      <p:graphicFrame>
        <p:nvGraphicFramePr>
          <p:cNvPr id="8" name="Diagram 7">
            <a:extLst>
              <a:ext uri="{FF2B5EF4-FFF2-40B4-BE49-F238E27FC236}">
                <a16:creationId xmlns:a16="http://schemas.microsoft.com/office/drawing/2014/main" id="{5D029A58-6465-4053-8255-D4546EED6452}"/>
              </a:ext>
            </a:extLst>
          </p:cNvPr>
          <p:cNvGraphicFramePr/>
          <p:nvPr>
            <p:extLst>
              <p:ext uri="{D42A27DB-BD31-4B8C-83A1-F6EECF244321}">
                <p14:modId xmlns:p14="http://schemas.microsoft.com/office/powerpoint/2010/main" val="1535924726"/>
              </p:ext>
            </p:extLst>
          </p:nvPr>
        </p:nvGraphicFramePr>
        <p:xfrm>
          <a:off x="685800" y="1219200"/>
          <a:ext cx="10515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80189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8A06C-51F1-FED0-FEF7-657E0512F43D}"/>
              </a:ext>
            </a:extLst>
          </p:cNvPr>
          <p:cNvSpPr/>
          <p:nvPr/>
        </p:nvSpPr>
        <p:spPr>
          <a:xfrm>
            <a:off x="609600" y="23622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AO</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Home OCT-Guided Treatment versus Treat and Extend for the Management of Neovascular AMD</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4169303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00200"/>
          </a:xfrm>
        </p:spPr>
        <p:txBody>
          <a:bodyPr>
            <a:normAutofit/>
          </a:bodyPr>
          <a:lstStyle/>
          <a:p>
            <a:r>
              <a:rPr lang="en-US">
                <a:cs typeface="Arial"/>
              </a:rPr>
              <a:t>Background</a:t>
            </a:r>
          </a:p>
        </p:txBody>
      </p:sp>
      <p:sp>
        <p:nvSpPr>
          <p:cNvPr id="3" name="Content Placeholder 2"/>
          <p:cNvSpPr>
            <a:spLocks noGrp="1"/>
          </p:cNvSpPr>
          <p:nvPr>
            <p:ph idx="1"/>
          </p:nvPr>
        </p:nvSpPr>
        <p:spPr>
          <a:xfrm>
            <a:off x="554635" y="1600200"/>
            <a:ext cx="11387983" cy="4901184"/>
          </a:xfrm>
        </p:spPr>
        <p:txBody>
          <a:bodyPr>
            <a:noAutofit/>
          </a:bodyPr>
          <a:lstStyle/>
          <a:p>
            <a:pPr marL="467995" indent="-467995"/>
            <a:r>
              <a:rPr lang="en-US" sz="2200" dirty="0">
                <a:cs typeface="Arial"/>
              </a:rPr>
              <a:t>Treatment of nAMD with anti-VEGF is highly effective but is associated with considerable treatment burden and cost for patients and healthcare systems</a:t>
            </a:r>
          </a:p>
          <a:p>
            <a:pPr marL="467995" indent="-467995"/>
            <a:r>
              <a:rPr lang="en-US" sz="2200" kern="0" dirty="0">
                <a:latin typeface="Arial" panose="020B0604020202020204" pitchFamily="34" charset="0"/>
                <a:cs typeface="Arial" panose="020B0604020202020204" pitchFamily="34" charset="0"/>
              </a:rPr>
              <a:t>Optimal timing and the number of injections needed to achieve best visual acuity and disease control for each patient is unknown</a:t>
            </a:r>
          </a:p>
          <a:p>
            <a:pPr marL="467995" indent="-467995"/>
            <a:r>
              <a:rPr lang="en-US" sz="2200" kern="0" dirty="0">
                <a:latin typeface="Arial" panose="020B0604020202020204" pitchFamily="34" charset="0"/>
                <a:cs typeface="Arial" panose="020B0604020202020204" pitchFamily="34" charset="0"/>
              </a:rPr>
              <a:t>Innovations are needed to reduce the burden of anti-VEGF injections and monitoring while still maintaining vision and treatment efficacy</a:t>
            </a:r>
          </a:p>
          <a:p>
            <a:pPr marL="467995" indent="-467995"/>
            <a:endParaRPr lang="en-US" sz="2200" dirty="0">
              <a:cs typeface="Arial"/>
            </a:endParaRPr>
          </a:p>
        </p:txBody>
      </p:sp>
    </p:spTree>
    <p:extLst>
      <p:ext uri="{BB962C8B-B14F-4D97-AF65-F5344CB8AC3E}">
        <p14:creationId xmlns:p14="http://schemas.microsoft.com/office/powerpoint/2010/main" val="3283990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00200"/>
          </a:xfrm>
        </p:spPr>
        <p:txBody>
          <a:bodyPr>
            <a:normAutofit/>
          </a:bodyPr>
          <a:lstStyle/>
          <a:p>
            <a:r>
              <a:rPr lang="en-US" sz="4400">
                <a:effectLst/>
                <a:cs typeface="Arial"/>
              </a:rPr>
              <a:t>Notal Home OCT</a:t>
            </a:r>
          </a:p>
        </p:txBody>
      </p:sp>
      <p:sp>
        <p:nvSpPr>
          <p:cNvPr id="3" name="Content Placeholder 2"/>
          <p:cNvSpPr>
            <a:spLocks noGrp="1"/>
          </p:cNvSpPr>
          <p:nvPr>
            <p:ph idx="1"/>
          </p:nvPr>
        </p:nvSpPr>
        <p:spPr>
          <a:xfrm>
            <a:off x="554635" y="1592826"/>
            <a:ext cx="7537805" cy="4908558"/>
          </a:xfrm>
        </p:spPr>
        <p:txBody>
          <a:bodyPr>
            <a:noAutofit/>
          </a:bodyPr>
          <a:lstStyle/>
          <a:p>
            <a:pPr marL="467995" indent="-467995"/>
            <a:r>
              <a:rPr lang="en-US" sz="2200" kern="0" dirty="0">
                <a:latin typeface="Arial" panose="020B0604020202020204" pitchFamily="34" charset="0"/>
                <a:cs typeface="Arial"/>
              </a:rPr>
              <a:t>Designed for technician-free operation in the home setting </a:t>
            </a:r>
          </a:p>
          <a:p>
            <a:pPr marL="467995" indent="-467995"/>
            <a:r>
              <a:rPr lang="en-US" sz="2200" kern="0" dirty="0">
                <a:latin typeface="Arial" panose="020B0604020202020204" pitchFamily="34" charset="0"/>
                <a:cs typeface="Arial"/>
              </a:rPr>
              <a:t>Allows daily disease activity monitoring and the possibility of a tailored and more personalized approach to managing nAMD</a:t>
            </a:r>
          </a:p>
          <a:p>
            <a:pPr marL="467995" indent="-467995"/>
            <a:r>
              <a:rPr lang="en-US" sz="2200" kern="0" dirty="0">
                <a:cs typeface="Arial"/>
              </a:rPr>
              <a:t>Notal Vision provides Home OCT device, data analytics and compliance monitoring </a:t>
            </a:r>
          </a:p>
          <a:p>
            <a:pPr marL="467995" indent="-467995"/>
            <a:endParaRPr lang="en-US" sz="2800" kern="0" dirty="0">
              <a:cs typeface="Arial"/>
            </a:endParaRPr>
          </a:p>
          <a:p>
            <a:pPr marL="467995" indent="-467995"/>
            <a:endParaRPr lang="en-US" sz="2800" kern="0" dirty="0">
              <a:latin typeface="Arial" panose="020B0604020202020204" pitchFamily="34" charset="0"/>
              <a:cs typeface="Arial" panose="020B0604020202020204" pitchFamily="34" charset="0"/>
            </a:endParaRPr>
          </a:p>
          <a:p>
            <a:pPr marL="467995" indent="-467995"/>
            <a:endParaRPr lang="en-US" dirty="0">
              <a:cs typeface="Arial"/>
            </a:endParaRPr>
          </a:p>
        </p:txBody>
      </p:sp>
      <p:pic>
        <p:nvPicPr>
          <p:cNvPr id="10" name="Picture 2" descr="C:\Users\gidi\AppData\Local\Microsoft\Windows\Temporary Internet Files\Content.Outlook\03GWXHYU\notal 17.37.png">
            <a:extLst>
              <a:ext uri="{FF2B5EF4-FFF2-40B4-BE49-F238E27FC236}">
                <a16:creationId xmlns:a16="http://schemas.microsoft.com/office/drawing/2014/main" id="{330F71A0-0FFC-9332-5390-A604C31CE7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28010" y="1988278"/>
            <a:ext cx="2602594" cy="288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35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2C69-5E2D-A3E2-B0E8-06AE6E889808}"/>
              </a:ext>
            </a:extLst>
          </p:cNvPr>
          <p:cNvSpPr>
            <a:spLocks noGrp="1"/>
          </p:cNvSpPr>
          <p:nvPr>
            <p:ph type="title"/>
          </p:nvPr>
        </p:nvSpPr>
        <p:spPr>
          <a:xfrm>
            <a:off x="0" y="1"/>
            <a:ext cx="12192000" cy="1580928"/>
          </a:xfrm>
        </p:spPr>
        <p:txBody>
          <a:bodyPr>
            <a:normAutofit/>
          </a:bodyPr>
          <a:lstStyle/>
          <a:p>
            <a:pPr algn="ctr"/>
            <a:r>
              <a:rPr lang="en-US" sz="4400">
                <a:cs typeface="Arial"/>
              </a:rPr>
              <a:t>Notal Home OCT</a:t>
            </a:r>
          </a:p>
        </p:txBody>
      </p:sp>
      <p:grpSp>
        <p:nvGrpSpPr>
          <p:cNvPr id="13" name="Group 12">
            <a:extLst>
              <a:ext uri="{FF2B5EF4-FFF2-40B4-BE49-F238E27FC236}">
                <a16:creationId xmlns:a16="http://schemas.microsoft.com/office/drawing/2014/main" id="{C6D94A99-9CD9-37E3-512B-22F0C28814AB}"/>
              </a:ext>
            </a:extLst>
          </p:cNvPr>
          <p:cNvGrpSpPr/>
          <p:nvPr/>
        </p:nvGrpSpPr>
        <p:grpSpPr>
          <a:xfrm>
            <a:off x="2861253" y="1722342"/>
            <a:ext cx="2310884" cy="1442985"/>
            <a:chOff x="9774831" y="4447128"/>
            <a:chExt cx="2310884" cy="1442985"/>
          </a:xfrm>
        </p:grpSpPr>
        <p:pic>
          <p:nvPicPr>
            <p:cNvPr id="4" name="Picture 16">
              <a:extLst>
                <a:ext uri="{FF2B5EF4-FFF2-40B4-BE49-F238E27FC236}">
                  <a16:creationId xmlns:a16="http://schemas.microsoft.com/office/drawing/2014/main" id="{E0AF1007-1450-3DAC-54F8-0D79D00E2E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5" name="Picture 16">
              <a:extLst>
                <a:ext uri="{FF2B5EF4-FFF2-40B4-BE49-F238E27FC236}">
                  <a16:creationId xmlns:a16="http://schemas.microsoft.com/office/drawing/2014/main" id="{44D6953E-FD12-FB6E-1911-DAF13B9051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6" name="Picture 16">
              <a:extLst>
                <a:ext uri="{FF2B5EF4-FFF2-40B4-BE49-F238E27FC236}">
                  <a16:creationId xmlns:a16="http://schemas.microsoft.com/office/drawing/2014/main" id="{A01DF340-26EE-FA77-0739-D8775BF5B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7" name="Picture 16">
              <a:extLst>
                <a:ext uri="{FF2B5EF4-FFF2-40B4-BE49-F238E27FC236}">
                  <a16:creationId xmlns:a16="http://schemas.microsoft.com/office/drawing/2014/main" id="{4552AAE3-8B91-5655-1E04-1DD347B8B5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8" name="Straight Arrow Connector 7">
              <a:extLst>
                <a:ext uri="{FF2B5EF4-FFF2-40B4-BE49-F238E27FC236}">
                  <a16:creationId xmlns:a16="http://schemas.microsoft.com/office/drawing/2014/main" id="{0B091486-9A86-84C6-3F98-FF2C0243C21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28C2E6-ABA8-EBA7-2477-5FB1F9635820}"/>
                </a:ext>
              </a:extLst>
            </p:cNvPr>
            <p:cNvSpPr txBox="1"/>
            <p:nvPr/>
          </p:nvSpPr>
          <p:spPr>
            <a:xfrm>
              <a:off x="9774831" y="5428448"/>
              <a:ext cx="101487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10" name="Straight Arrow Connector 9">
              <a:extLst>
                <a:ext uri="{FF2B5EF4-FFF2-40B4-BE49-F238E27FC236}">
                  <a16:creationId xmlns:a16="http://schemas.microsoft.com/office/drawing/2014/main" id="{267E1787-625C-AC25-669B-FFECA2DB3F06}"/>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6">
              <a:extLst>
                <a:ext uri="{FF2B5EF4-FFF2-40B4-BE49-F238E27FC236}">
                  <a16:creationId xmlns:a16="http://schemas.microsoft.com/office/drawing/2014/main" id="{45566DF3-265A-5B49-A606-98FA1CADEB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12" name="TextBox 11">
              <a:extLst>
                <a:ext uri="{FF2B5EF4-FFF2-40B4-BE49-F238E27FC236}">
                  <a16:creationId xmlns:a16="http://schemas.microsoft.com/office/drawing/2014/main" id="{6A412049-FC4C-563D-4CA8-1757A4FCFEBD}"/>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14" name="TextBox 13">
            <a:extLst>
              <a:ext uri="{FF2B5EF4-FFF2-40B4-BE49-F238E27FC236}">
                <a16:creationId xmlns:a16="http://schemas.microsoft.com/office/drawing/2014/main" id="{CF8600C8-D449-B95D-7228-049A443550F0}"/>
              </a:ext>
            </a:extLst>
          </p:cNvPr>
          <p:cNvSpPr txBox="1"/>
          <p:nvPr/>
        </p:nvSpPr>
        <p:spPr>
          <a:xfrm>
            <a:off x="204482" y="1873536"/>
            <a:ext cx="2438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Patients Acquire Daily OCT Scans</a:t>
            </a:r>
          </a:p>
        </p:txBody>
      </p:sp>
      <p:grpSp>
        <p:nvGrpSpPr>
          <p:cNvPr id="15" name="Group 14">
            <a:extLst>
              <a:ext uri="{FF2B5EF4-FFF2-40B4-BE49-F238E27FC236}">
                <a16:creationId xmlns:a16="http://schemas.microsoft.com/office/drawing/2014/main" id="{6D548953-695D-EF35-4531-71619BF22194}"/>
              </a:ext>
            </a:extLst>
          </p:cNvPr>
          <p:cNvGrpSpPr/>
          <p:nvPr/>
        </p:nvGrpSpPr>
        <p:grpSpPr>
          <a:xfrm>
            <a:off x="6272445" y="1752222"/>
            <a:ext cx="2310884" cy="1442985"/>
            <a:chOff x="9774831" y="4447128"/>
            <a:chExt cx="2310884" cy="1442985"/>
          </a:xfrm>
        </p:grpSpPr>
        <p:pic>
          <p:nvPicPr>
            <p:cNvPr id="16" name="Picture 16">
              <a:extLst>
                <a:ext uri="{FF2B5EF4-FFF2-40B4-BE49-F238E27FC236}">
                  <a16:creationId xmlns:a16="http://schemas.microsoft.com/office/drawing/2014/main" id="{4B8142F0-ACB1-8820-E9A0-40F5662A66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17" name="Picture 16">
              <a:extLst>
                <a:ext uri="{FF2B5EF4-FFF2-40B4-BE49-F238E27FC236}">
                  <a16:creationId xmlns:a16="http://schemas.microsoft.com/office/drawing/2014/main" id="{E8A0A7FB-E368-C380-7C0B-DB8BD0485D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18" name="Picture 16">
              <a:extLst>
                <a:ext uri="{FF2B5EF4-FFF2-40B4-BE49-F238E27FC236}">
                  <a16:creationId xmlns:a16="http://schemas.microsoft.com/office/drawing/2014/main" id="{BE9787D8-F1BD-61D3-C376-A75D340046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19" name="Picture 16">
              <a:extLst>
                <a:ext uri="{FF2B5EF4-FFF2-40B4-BE49-F238E27FC236}">
                  <a16:creationId xmlns:a16="http://schemas.microsoft.com/office/drawing/2014/main" id="{4E574995-6AE3-DE99-4044-210665D029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20" name="Straight Arrow Connector 19">
              <a:extLst>
                <a:ext uri="{FF2B5EF4-FFF2-40B4-BE49-F238E27FC236}">
                  <a16:creationId xmlns:a16="http://schemas.microsoft.com/office/drawing/2014/main" id="{214C56DC-9F81-DB64-E35D-9A8F9265D9C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2A9DC09-604C-03F5-5A6E-E309B2791EBA}"/>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22" name="Straight Arrow Connector 21">
              <a:extLst>
                <a:ext uri="{FF2B5EF4-FFF2-40B4-BE49-F238E27FC236}">
                  <a16:creationId xmlns:a16="http://schemas.microsoft.com/office/drawing/2014/main" id="{D4C4F808-D425-2549-A8A0-4AF7448935FF}"/>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16">
              <a:extLst>
                <a:ext uri="{FF2B5EF4-FFF2-40B4-BE49-F238E27FC236}">
                  <a16:creationId xmlns:a16="http://schemas.microsoft.com/office/drawing/2014/main" id="{ABCBBC28-F340-E6DF-5D78-273248DB95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24" name="TextBox 23">
              <a:extLst>
                <a:ext uri="{FF2B5EF4-FFF2-40B4-BE49-F238E27FC236}">
                  <a16:creationId xmlns:a16="http://schemas.microsoft.com/office/drawing/2014/main" id="{73C0BF76-7477-F8E2-C665-FF9AA02EE6D3}"/>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grpSp>
        <p:nvGrpSpPr>
          <p:cNvPr id="25" name="Group 24">
            <a:extLst>
              <a:ext uri="{FF2B5EF4-FFF2-40B4-BE49-F238E27FC236}">
                <a16:creationId xmlns:a16="http://schemas.microsoft.com/office/drawing/2014/main" id="{9285CF03-26EF-4D97-6B73-ED7FB35DCAE8}"/>
              </a:ext>
            </a:extLst>
          </p:cNvPr>
          <p:cNvGrpSpPr/>
          <p:nvPr/>
        </p:nvGrpSpPr>
        <p:grpSpPr>
          <a:xfrm>
            <a:off x="9744824" y="1638517"/>
            <a:ext cx="2310884" cy="1442985"/>
            <a:chOff x="9774831" y="4447128"/>
            <a:chExt cx="2310884" cy="1442985"/>
          </a:xfrm>
        </p:grpSpPr>
        <p:pic>
          <p:nvPicPr>
            <p:cNvPr id="26" name="Picture 16">
              <a:extLst>
                <a:ext uri="{FF2B5EF4-FFF2-40B4-BE49-F238E27FC236}">
                  <a16:creationId xmlns:a16="http://schemas.microsoft.com/office/drawing/2014/main" id="{00E41592-08BB-BA1F-23A6-93E3A35B98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27" name="Picture 26">
              <a:extLst>
                <a:ext uri="{FF2B5EF4-FFF2-40B4-BE49-F238E27FC236}">
                  <a16:creationId xmlns:a16="http://schemas.microsoft.com/office/drawing/2014/main" id="{0FFA430B-2DFE-089C-9A3C-86F994F12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28" name="Picture 16">
              <a:extLst>
                <a:ext uri="{FF2B5EF4-FFF2-40B4-BE49-F238E27FC236}">
                  <a16:creationId xmlns:a16="http://schemas.microsoft.com/office/drawing/2014/main" id="{2FB78BBC-E92E-1E89-3BDF-3C48239A7C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29" name="Picture 16">
              <a:extLst>
                <a:ext uri="{FF2B5EF4-FFF2-40B4-BE49-F238E27FC236}">
                  <a16:creationId xmlns:a16="http://schemas.microsoft.com/office/drawing/2014/main" id="{11008AB3-2580-B2C1-D3C8-D606EF221B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30" name="Straight Arrow Connector 29">
              <a:extLst>
                <a:ext uri="{FF2B5EF4-FFF2-40B4-BE49-F238E27FC236}">
                  <a16:creationId xmlns:a16="http://schemas.microsoft.com/office/drawing/2014/main" id="{359E3419-2A5C-BBDD-7A24-5BC1E731DA4C}"/>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FDEBAF-7EE9-92A0-2C7A-9E16D92DD9BD}"/>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32" name="Straight Arrow Connector 31">
              <a:extLst>
                <a:ext uri="{FF2B5EF4-FFF2-40B4-BE49-F238E27FC236}">
                  <a16:creationId xmlns:a16="http://schemas.microsoft.com/office/drawing/2014/main" id="{93C62EE8-5C0A-8066-176E-258532A46049}"/>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Picture 16">
              <a:extLst>
                <a:ext uri="{FF2B5EF4-FFF2-40B4-BE49-F238E27FC236}">
                  <a16:creationId xmlns:a16="http://schemas.microsoft.com/office/drawing/2014/main" id="{69CDD86A-BCD1-8E5D-E124-1E70CA5572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34" name="TextBox 33">
              <a:extLst>
                <a:ext uri="{FF2B5EF4-FFF2-40B4-BE49-F238E27FC236}">
                  <a16:creationId xmlns:a16="http://schemas.microsoft.com/office/drawing/2014/main" id="{A11D2D65-1519-649E-0C77-61B5A83066EE}"/>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35" name="TextBox 34">
            <a:extLst>
              <a:ext uri="{FF2B5EF4-FFF2-40B4-BE49-F238E27FC236}">
                <a16:creationId xmlns:a16="http://schemas.microsoft.com/office/drawing/2014/main" id="{C92531FF-1F91-7B72-C789-C0126F938AEA}"/>
              </a:ext>
            </a:extLst>
          </p:cNvPr>
          <p:cNvSpPr txBox="1"/>
          <p:nvPr/>
        </p:nvSpPr>
        <p:spPr>
          <a:xfrm>
            <a:off x="274490" y="3237221"/>
            <a:ext cx="21686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AI detects fluids, provides quantified spatial fluid maps</a:t>
            </a:r>
          </a:p>
        </p:txBody>
      </p:sp>
      <p:pic>
        <p:nvPicPr>
          <p:cNvPr id="36" name="Picture 35">
            <a:extLst>
              <a:ext uri="{FF2B5EF4-FFF2-40B4-BE49-F238E27FC236}">
                <a16:creationId xmlns:a16="http://schemas.microsoft.com/office/drawing/2014/main" id="{6A9F0B14-F04A-28E5-4244-817B388C8967}"/>
              </a:ext>
            </a:extLst>
          </p:cNvPr>
          <p:cNvPicPr>
            <a:picLocks noChangeAspect="1"/>
          </p:cNvPicPr>
          <p:nvPr/>
        </p:nvPicPr>
        <p:blipFill rotWithShape="1">
          <a:blip r:embed="rId3"/>
          <a:srcRect t="1373" b="-1373"/>
          <a:stretch/>
        </p:blipFill>
        <p:spPr>
          <a:xfrm>
            <a:off x="6189478" y="3225169"/>
            <a:ext cx="1642940" cy="1327496"/>
          </a:xfrm>
          <a:prstGeom prst="rect">
            <a:avLst/>
          </a:prstGeom>
        </p:spPr>
      </p:pic>
      <p:pic>
        <p:nvPicPr>
          <p:cNvPr id="37" name="Picture 36">
            <a:extLst>
              <a:ext uri="{FF2B5EF4-FFF2-40B4-BE49-F238E27FC236}">
                <a16:creationId xmlns:a16="http://schemas.microsoft.com/office/drawing/2014/main" id="{3E484596-EFAF-5D51-65B5-011FA1EB1868}"/>
              </a:ext>
            </a:extLst>
          </p:cNvPr>
          <p:cNvPicPr>
            <a:picLocks noChangeAspect="1"/>
          </p:cNvPicPr>
          <p:nvPr/>
        </p:nvPicPr>
        <p:blipFill rotWithShape="1">
          <a:blip r:embed="rId4"/>
          <a:srcRect t="2746"/>
          <a:stretch/>
        </p:blipFill>
        <p:spPr>
          <a:xfrm>
            <a:off x="2855585" y="3245882"/>
            <a:ext cx="1642940" cy="1314778"/>
          </a:xfrm>
          <a:prstGeom prst="rect">
            <a:avLst/>
          </a:prstGeom>
        </p:spPr>
      </p:pic>
      <p:pic>
        <p:nvPicPr>
          <p:cNvPr id="38" name="Picture 37">
            <a:extLst>
              <a:ext uri="{FF2B5EF4-FFF2-40B4-BE49-F238E27FC236}">
                <a16:creationId xmlns:a16="http://schemas.microsoft.com/office/drawing/2014/main" id="{DC59839F-9013-2CC6-11C8-F5F97EFAE563}"/>
              </a:ext>
            </a:extLst>
          </p:cNvPr>
          <p:cNvPicPr>
            <a:picLocks noChangeAspect="1"/>
          </p:cNvPicPr>
          <p:nvPr/>
        </p:nvPicPr>
        <p:blipFill rotWithShape="1">
          <a:blip r:embed="rId5"/>
          <a:srcRect t="2462"/>
          <a:stretch/>
        </p:blipFill>
        <p:spPr>
          <a:xfrm>
            <a:off x="9573944" y="3257921"/>
            <a:ext cx="1556476" cy="1249517"/>
          </a:xfrm>
          <a:prstGeom prst="rect">
            <a:avLst/>
          </a:prstGeom>
        </p:spPr>
      </p:pic>
      <p:sp>
        <p:nvSpPr>
          <p:cNvPr id="39" name="TextBox 38">
            <a:extLst>
              <a:ext uri="{FF2B5EF4-FFF2-40B4-BE49-F238E27FC236}">
                <a16:creationId xmlns:a16="http://schemas.microsoft.com/office/drawing/2014/main" id="{B89C824F-EF78-DB63-0BB8-81955F90E6BE}"/>
              </a:ext>
            </a:extLst>
          </p:cNvPr>
          <p:cNvSpPr txBox="1"/>
          <p:nvPr/>
        </p:nvSpPr>
        <p:spPr>
          <a:xfrm>
            <a:off x="274490" y="5083340"/>
            <a:ext cx="23689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Total volume for each day is mapped to fluid volume trajectory</a:t>
            </a:r>
          </a:p>
        </p:txBody>
      </p:sp>
      <p:pic>
        <p:nvPicPr>
          <p:cNvPr id="40" name="Picture 39">
            <a:extLst>
              <a:ext uri="{FF2B5EF4-FFF2-40B4-BE49-F238E27FC236}">
                <a16:creationId xmlns:a16="http://schemas.microsoft.com/office/drawing/2014/main" id="{E67C5B16-774D-446D-DC52-9AA061B97C73}"/>
              </a:ext>
            </a:extLst>
          </p:cNvPr>
          <p:cNvPicPr>
            <a:picLocks noChangeAspect="1"/>
          </p:cNvPicPr>
          <p:nvPr/>
        </p:nvPicPr>
        <p:blipFill rotWithShape="1">
          <a:blip r:embed="rId6"/>
          <a:srcRect t="6474"/>
          <a:stretch/>
        </p:blipFill>
        <p:spPr>
          <a:xfrm>
            <a:off x="2838318" y="4922303"/>
            <a:ext cx="8492547" cy="1307532"/>
          </a:xfrm>
          <a:prstGeom prst="rect">
            <a:avLst/>
          </a:prstGeom>
        </p:spPr>
      </p:pic>
      <p:cxnSp>
        <p:nvCxnSpPr>
          <p:cNvPr id="42" name="Straight Arrow Connector 41">
            <a:extLst>
              <a:ext uri="{FF2B5EF4-FFF2-40B4-BE49-F238E27FC236}">
                <a16:creationId xmlns:a16="http://schemas.microsoft.com/office/drawing/2014/main" id="{94CD85DE-3C4F-524D-7E0E-3344B4620B55}"/>
              </a:ext>
            </a:extLst>
          </p:cNvPr>
          <p:cNvCxnSpPr/>
          <p:nvPr/>
        </p:nvCxnSpPr>
        <p:spPr>
          <a:xfrm>
            <a:off x="2764675" y="6357842"/>
            <a:ext cx="84925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092FDEC-082F-4E3B-D286-B5B8D30CAF8D}"/>
              </a:ext>
            </a:extLst>
          </p:cNvPr>
          <p:cNvSpPr txBox="1"/>
          <p:nvPr/>
        </p:nvSpPr>
        <p:spPr>
          <a:xfrm>
            <a:off x="6259155" y="6503793"/>
            <a:ext cx="16822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effectLst/>
                <a:uLnTx/>
                <a:uFillTx/>
                <a:latin typeface="Calibri" panose="020F0502020204030204"/>
                <a:ea typeface="+mn-ea"/>
                <a:cs typeface="+mn-cs"/>
              </a:rPr>
              <a:t>days</a:t>
            </a:r>
          </a:p>
        </p:txBody>
      </p:sp>
    </p:spTree>
    <p:extLst>
      <p:ext uri="{BB962C8B-B14F-4D97-AF65-F5344CB8AC3E}">
        <p14:creationId xmlns:p14="http://schemas.microsoft.com/office/powerpoint/2010/main" val="19368442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76400"/>
          </a:xfrm>
        </p:spPr>
        <p:txBody>
          <a:bodyPr>
            <a:normAutofit/>
          </a:bodyPr>
          <a:lstStyle/>
          <a:p>
            <a:r>
              <a:rPr lang="en-US">
                <a:cs typeface="Arial"/>
              </a:rPr>
              <a:t>Summary of Rationale</a:t>
            </a:r>
          </a:p>
        </p:txBody>
      </p:sp>
      <p:sp>
        <p:nvSpPr>
          <p:cNvPr id="3" name="Content Placeholder 2"/>
          <p:cNvSpPr>
            <a:spLocks noGrp="1"/>
          </p:cNvSpPr>
          <p:nvPr>
            <p:ph idx="1"/>
          </p:nvPr>
        </p:nvSpPr>
        <p:spPr>
          <a:xfrm>
            <a:off x="623459" y="1600200"/>
            <a:ext cx="11046815" cy="4901184"/>
          </a:xfrm>
        </p:spPr>
        <p:txBody>
          <a:bodyPr>
            <a:noAutofit/>
          </a:bodyPr>
          <a:lstStyle/>
          <a:p>
            <a:pPr marL="467995" indent="-467995">
              <a:buClr>
                <a:schemeClr val="accent2">
                  <a:lumMod val="60000"/>
                  <a:lumOff val="40000"/>
                </a:schemeClr>
              </a:buClr>
            </a:pPr>
            <a:r>
              <a:rPr lang="en-US" sz="2400" kern="0" dirty="0">
                <a:cs typeface="Arial"/>
              </a:rPr>
              <a:t>A large randomized trial is needed to determine the role of Home OCT in clinical practice</a:t>
            </a:r>
          </a:p>
          <a:p>
            <a:pPr marL="467995" indent="-467995">
              <a:buClr>
                <a:schemeClr val="accent2">
                  <a:lumMod val="60000"/>
                  <a:lumOff val="40000"/>
                </a:schemeClr>
              </a:buClr>
            </a:pPr>
            <a:r>
              <a:rPr lang="en-US" sz="2400" kern="0" dirty="0">
                <a:cs typeface="Arial"/>
              </a:rPr>
              <a:t>This trial will also provide guidance for using Home OCT </a:t>
            </a:r>
          </a:p>
          <a:p>
            <a:pPr marL="925195" lvl="1" indent="-467995">
              <a:buClr>
                <a:schemeClr val="accent2">
                  <a:lumMod val="60000"/>
                  <a:lumOff val="40000"/>
                </a:schemeClr>
              </a:buClr>
            </a:pPr>
            <a:r>
              <a:rPr lang="en-US" sz="2400" kern="0" dirty="0">
                <a:cs typeface="Arial"/>
              </a:rPr>
              <a:t>Setting fluid thresholds </a:t>
            </a:r>
          </a:p>
          <a:p>
            <a:pPr marL="925195" lvl="1" indent="-467995">
              <a:buClr>
                <a:schemeClr val="accent2">
                  <a:lumMod val="60000"/>
                  <a:lumOff val="40000"/>
                </a:schemeClr>
              </a:buClr>
            </a:pPr>
            <a:r>
              <a:rPr lang="en-US" sz="2400" kern="0" dirty="0">
                <a:cs typeface="Arial"/>
              </a:rPr>
              <a:t>Rules for bringing participants into the office for assessment</a:t>
            </a:r>
          </a:p>
          <a:p>
            <a:pPr marL="467995" indent="-467995">
              <a:buClr>
                <a:schemeClr val="accent2">
                  <a:lumMod val="60000"/>
                  <a:lumOff val="40000"/>
                </a:schemeClr>
              </a:buClr>
            </a:pPr>
            <a:r>
              <a:rPr lang="en-US" sz="2400" kern="0" dirty="0">
                <a:cs typeface="Arial"/>
              </a:rPr>
              <a:t>It is important to understand visual acuity outcomes and visit and injection frequencies using a Home OCT-guided treatment strategy versus Treat and Extend (T&amp;E), the most common regimen used in clinical practice</a:t>
            </a:r>
          </a:p>
          <a:p>
            <a:pPr marL="0" indent="0">
              <a:buNone/>
            </a:pPr>
            <a:r>
              <a:rPr lang="en-US" sz="2400" kern="0" dirty="0">
                <a:cs typeface="Arial"/>
              </a:rPr>
              <a:t> </a:t>
            </a:r>
          </a:p>
          <a:p>
            <a:pPr marL="467995" indent="-467995"/>
            <a:endParaRPr lang="en-US" sz="2400" kern="0" dirty="0">
              <a:latin typeface="Arial" panose="020B0604020202020204" pitchFamily="34" charset="0"/>
              <a:cs typeface="Arial" panose="020B0604020202020204" pitchFamily="34" charset="0"/>
            </a:endParaRPr>
          </a:p>
          <a:p>
            <a:pPr marL="467995" indent="-467995"/>
            <a:endParaRPr lang="en-US" sz="2400" dirty="0">
              <a:cs typeface="Arial"/>
            </a:endParaRPr>
          </a:p>
        </p:txBody>
      </p:sp>
    </p:spTree>
    <p:extLst>
      <p:ext uri="{BB962C8B-B14F-4D97-AF65-F5344CB8AC3E}">
        <p14:creationId xmlns:p14="http://schemas.microsoft.com/office/powerpoint/2010/main" val="14384459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827822" y="4353936"/>
            <a:ext cx="533400" cy="56197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0" y="0"/>
            <a:ext cx="12192000" cy="1601688"/>
          </a:xfrm>
        </p:spPr>
        <p:txBody>
          <a:bodyPr/>
          <a:lstStyle/>
          <a:p>
            <a:pPr>
              <a:defRPr/>
            </a:pPr>
            <a:r>
              <a:rPr lang="en-US" sz="4400"/>
              <a:t>Protocol AO: Home OCT vs. T&amp;E</a:t>
            </a:r>
            <a:endParaRPr lang="en-US" sz="2800"/>
          </a:p>
        </p:txBody>
      </p:sp>
      <p:sp>
        <p:nvSpPr>
          <p:cNvPr id="8" name="Text Box 14"/>
          <p:cNvSpPr txBox="1">
            <a:spLocks noChangeArrowheads="1"/>
          </p:cNvSpPr>
          <p:nvPr/>
        </p:nvSpPr>
        <p:spPr bwMode="auto">
          <a:xfrm>
            <a:off x="1824941" y="2313755"/>
            <a:ext cx="8539162" cy="2031325"/>
          </a:xfrm>
          <a:prstGeom prst="rect">
            <a:avLst/>
          </a:prstGeom>
          <a:solidFill>
            <a:srgbClr val="000000"/>
          </a:solidFill>
          <a:ln w="25400">
            <a:solidFill>
              <a:srgbClr val="FFFFFF"/>
            </a:solidFill>
            <a:miter lim="800000"/>
            <a:headEnd/>
            <a:tailEnd/>
          </a:ln>
        </p:spPr>
        <p:txBody>
          <a:bodyPr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Inclusion Criteria:</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Age ≥ 50 years </a:t>
            </a:r>
          </a:p>
          <a:p>
            <a:pPr lvl="2" indent="-285750" defTabSz="914400">
              <a:buClr>
                <a:srgbClr val="FFC000"/>
              </a:buClr>
              <a:buFont typeface="Wingdings" panose="05000000000000000000" pitchFamily="2" charset="2"/>
              <a:buChar char="§"/>
              <a:defRPr/>
            </a:pPr>
            <a:r>
              <a:rPr kumimoji="0" lang="en-US" sz="1800" b="1" i="0" u="none" strike="noStrike" kern="1200" cap="none" spc="0" normalizeH="0" baseline="0" noProof="0">
                <a:ln>
                  <a:noFill/>
                </a:ln>
                <a:solidFill>
                  <a:srgbClr val="F8F8F8"/>
                </a:solidFill>
                <a:effectLst/>
                <a:uLnTx/>
                <a:uFillTx/>
                <a:latin typeface="Arial"/>
                <a:ea typeface="+mn-ea"/>
                <a:cs typeface="+mn-cs"/>
              </a:rPr>
              <a:t>Best corrected E-ETDRS VA </a:t>
            </a:r>
            <a:r>
              <a:rPr lang="en-US" b="1">
                <a:solidFill>
                  <a:srgbClr val="F8F8F8"/>
                </a:solidFill>
                <a:latin typeface="Arial"/>
              </a:rPr>
              <a:t>≥24 letters (20/320 or better)</a:t>
            </a:r>
          </a:p>
          <a:p>
            <a:pPr lvl="2" indent="-285750" defTabSz="914400">
              <a:buClr>
                <a:srgbClr val="FFC000"/>
              </a:buClr>
              <a:buFont typeface="Wingdings" panose="05000000000000000000" pitchFamily="2" charset="2"/>
              <a:buChar char="§"/>
              <a:defRPr/>
            </a:pPr>
            <a:r>
              <a:rPr lang="en-US" b="1">
                <a:solidFill>
                  <a:srgbClr val="F8F8F8"/>
                </a:solidFill>
                <a:latin typeface="Arial"/>
              </a:rPr>
              <a:t>Active MNV lesion (IRF or SRF) secondary to AMD</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MNV or s</a:t>
            </a:r>
            <a:r>
              <a:rPr lang="en-US" b="1" err="1">
                <a:solidFill>
                  <a:srgbClr val="F8F8F8"/>
                </a:solidFill>
                <a:latin typeface="Arial"/>
              </a:rPr>
              <a:t>equela</a:t>
            </a:r>
            <a:r>
              <a:rPr lang="en-US" b="1">
                <a:solidFill>
                  <a:srgbClr val="F8F8F8"/>
                </a:solidFill>
                <a:latin typeface="Arial"/>
              </a:rPr>
              <a:t> of the MNV involving the foveal center</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 1 drusen (&gt;63 microns) in either eye OR late AMD (MNV or macular atrophy) in the other eye</a:t>
            </a:r>
          </a:p>
        </p:txBody>
      </p:sp>
      <p:sp>
        <p:nvSpPr>
          <p:cNvPr id="7177" name="Text Box 14"/>
          <p:cNvSpPr txBox="1">
            <a:spLocks noChangeArrowheads="1"/>
          </p:cNvSpPr>
          <p:nvPr/>
        </p:nvSpPr>
        <p:spPr bwMode="auto">
          <a:xfrm>
            <a:off x="2590800" y="1499587"/>
            <a:ext cx="7162800" cy="707886"/>
          </a:xfrm>
          <a:prstGeom prst="rect">
            <a:avLst/>
          </a:prstGeom>
          <a:solidFill>
            <a:srgbClr val="000000"/>
          </a:solidFill>
          <a:ln w="25400">
            <a:solidFill>
              <a:srgbClr val="FFFFFF"/>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Multi-Center Randomized Clinical Trial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600 Eyes from 80 Sites</a:t>
            </a:r>
          </a:p>
        </p:txBody>
      </p:sp>
      <p:sp>
        <p:nvSpPr>
          <p:cNvPr id="11" name="Rectangle 11"/>
          <p:cNvSpPr>
            <a:spLocks noChangeArrowheads="1"/>
          </p:cNvSpPr>
          <p:nvPr/>
        </p:nvSpPr>
        <p:spPr bwMode="auto">
          <a:xfrm>
            <a:off x="3156980" y="4686259"/>
            <a:ext cx="2611654" cy="707886"/>
          </a:xfrm>
          <a:prstGeom prst="rect">
            <a:avLst/>
          </a:prstGeom>
          <a:solidFill>
            <a:schemeClr val="accent1"/>
          </a:solidFill>
          <a:ln>
            <a:solidFill>
              <a:schemeClr val="accent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Treat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and Extend</a:t>
            </a:r>
          </a:p>
        </p:txBody>
      </p:sp>
      <p:sp>
        <p:nvSpPr>
          <p:cNvPr id="12" name="Rectangle 11"/>
          <p:cNvSpPr>
            <a:spLocks noChangeArrowheads="1"/>
          </p:cNvSpPr>
          <p:nvPr/>
        </p:nvSpPr>
        <p:spPr bwMode="auto">
          <a:xfrm>
            <a:off x="6441122" y="4667406"/>
            <a:ext cx="2611654" cy="707886"/>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Home OCT-Guided Treatment</a:t>
            </a:r>
          </a:p>
        </p:txBody>
      </p:sp>
      <p:sp>
        <p:nvSpPr>
          <p:cNvPr id="3" name="Rectangle 2">
            <a:extLst>
              <a:ext uri="{FF2B5EF4-FFF2-40B4-BE49-F238E27FC236}">
                <a16:creationId xmlns:a16="http://schemas.microsoft.com/office/drawing/2014/main" id="{F6DA4474-30D4-4091-9F95-81730DC21B60}"/>
              </a:ext>
            </a:extLst>
          </p:cNvPr>
          <p:cNvSpPr/>
          <p:nvPr/>
        </p:nvSpPr>
        <p:spPr>
          <a:xfrm>
            <a:off x="1370029" y="5505815"/>
            <a:ext cx="9451942" cy="707886"/>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0" lang="en-US" sz="2000" b="1" i="0" u="none" strike="noStrike" kern="1200" cap="none" spc="0" normalizeH="0" baseline="0" noProof="0">
                <a:ln>
                  <a:noFill/>
                </a:ln>
                <a:solidFill>
                  <a:srgbClr val="000000"/>
                </a:solidFill>
                <a:effectLst/>
                <a:uLnTx/>
                <a:uFillTx/>
                <a:latin typeface="Arial" pitchFamily="34" charset="0"/>
                <a:ea typeface="+mn-ea"/>
                <a:cs typeface="Arial" pitchFamily="34" charset="0"/>
              </a:rPr>
              <a:t>Co-primary </a:t>
            </a:r>
            <a:r>
              <a:rPr lang="en-US" sz="2000" b="1">
                <a:solidFill>
                  <a:srgbClr val="000000"/>
                </a:solidFill>
                <a:latin typeface="Arial" pitchFamily="34" charset="0"/>
                <a:cs typeface="Arial" pitchFamily="34" charset="0"/>
              </a:rPr>
              <a:t>o</a:t>
            </a:r>
            <a:r>
              <a:rPr kumimoji="0" lang="en-US" sz="2000" b="1" i="0" u="none" strike="noStrike" kern="1200" cap="none" spc="0" normalizeH="0" baseline="0" noProof="0" err="1">
                <a:ln>
                  <a:noFill/>
                </a:ln>
                <a:solidFill>
                  <a:srgbClr val="000000"/>
                </a:solidFill>
                <a:effectLst/>
                <a:uLnTx/>
                <a:uFillTx/>
                <a:latin typeface="Arial" pitchFamily="34" charset="0"/>
                <a:ea typeface="+mn-ea"/>
                <a:cs typeface="Arial" pitchFamily="34" charset="0"/>
              </a:rPr>
              <a:t>utcom</a:t>
            </a:r>
            <a:r>
              <a:rPr lang="en-US" sz="2000" b="1">
                <a:solidFill>
                  <a:srgbClr val="000000"/>
                </a:solidFill>
                <a:latin typeface="Arial" pitchFamily="34" charset="0"/>
                <a:cs typeface="Arial" pitchFamily="34" charset="0"/>
              </a:rPr>
              <a:t>es: Superiority comparison of mean change in visual acuity and number of injections from baseline to 104 weeks</a:t>
            </a:r>
            <a:endParaRPr lang="en-US" sz="2000"/>
          </a:p>
        </p:txBody>
      </p:sp>
    </p:spTree>
    <p:extLst>
      <p:ext uri="{BB962C8B-B14F-4D97-AF65-F5344CB8AC3E}">
        <p14:creationId xmlns:p14="http://schemas.microsoft.com/office/powerpoint/2010/main" val="447454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1B2F-09DC-40EB-981D-0FA0254F44ED}"/>
              </a:ext>
            </a:extLst>
          </p:cNvPr>
          <p:cNvSpPr>
            <a:spLocks noGrp="1"/>
          </p:cNvSpPr>
          <p:nvPr>
            <p:ph type="title"/>
          </p:nvPr>
        </p:nvSpPr>
        <p:spPr/>
        <p:txBody>
          <a:bodyPr>
            <a:normAutofit/>
          </a:bodyPr>
          <a:lstStyle/>
          <a:p>
            <a:r>
              <a:rPr lang="en-US"/>
              <a:t>Objectives</a:t>
            </a:r>
          </a:p>
        </p:txBody>
      </p:sp>
      <p:sp>
        <p:nvSpPr>
          <p:cNvPr id="3" name="Content Placeholder 2">
            <a:extLst>
              <a:ext uri="{FF2B5EF4-FFF2-40B4-BE49-F238E27FC236}">
                <a16:creationId xmlns:a16="http://schemas.microsoft.com/office/drawing/2014/main" id="{A4FB5DCF-E892-40E7-835D-D7F7FBE292C1}"/>
              </a:ext>
            </a:extLst>
          </p:cNvPr>
          <p:cNvSpPr>
            <a:spLocks noGrp="1"/>
          </p:cNvSpPr>
          <p:nvPr>
            <p:ph idx="1"/>
          </p:nvPr>
        </p:nvSpPr>
        <p:spPr>
          <a:xfrm>
            <a:off x="609600" y="1066800"/>
            <a:ext cx="10972800" cy="4495800"/>
          </a:xfrm>
        </p:spPr>
        <p:txBody>
          <a:bodyPr>
            <a:noAutofit/>
          </a:bodyPr>
          <a:lstStyle/>
          <a:p>
            <a:pPr>
              <a:spcBef>
                <a:spcPts val="0"/>
              </a:spcBef>
            </a:pPr>
            <a:r>
              <a:rPr lang="en-US" sz="2400" dirty="0">
                <a:effectLst/>
                <a:ea typeface="Times New Roman" panose="02020603050405020304" pitchFamily="18" charset="0"/>
              </a:rPr>
              <a:t>Primary</a:t>
            </a:r>
          </a:p>
          <a:p>
            <a:pPr lvl="1">
              <a:spcBef>
                <a:spcPts val="0"/>
              </a:spcBef>
            </a:pPr>
            <a:r>
              <a:rPr lang="en-US" sz="2400" dirty="0">
                <a:effectLst/>
                <a:ea typeface="Times New Roman" panose="02020603050405020304" pitchFamily="18" charset="0"/>
              </a:rPr>
              <a:t>Determine if Home OCT results in 1) better visual acuity outcomes and/or 2) fewer number of injections over 104 weeks compared with T&amp;E</a:t>
            </a:r>
            <a:endParaRPr lang="en-US" sz="1600" dirty="0">
              <a:effectLst/>
              <a:ea typeface="Times New Roman" panose="02020603050405020304" pitchFamily="18" charset="0"/>
            </a:endParaRPr>
          </a:p>
          <a:p>
            <a:pPr>
              <a:spcBef>
                <a:spcPts val="0"/>
              </a:spcBef>
            </a:pPr>
            <a:r>
              <a:rPr lang="en-US" sz="2400" dirty="0">
                <a:effectLst/>
                <a:ea typeface="Times New Roman" panose="02020603050405020304" pitchFamily="18" charset="0"/>
              </a:rPr>
              <a:t>Secondary</a:t>
            </a:r>
          </a:p>
          <a:p>
            <a:pPr lvl="1">
              <a:spcBef>
                <a:spcPts val="0"/>
              </a:spcBef>
              <a:spcAft>
                <a:spcPts val="600"/>
              </a:spcAft>
            </a:pPr>
            <a:r>
              <a:rPr lang="en-US" sz="2400" dirty="0">
                <a:effectLst/>
                <a:ea typeface="Times New Roman" panose="02020603050405020304" pitchFamily="18" charset="0"/>
              </a:rPr>
              <a:t>Compare the number of visits</a:t>
            </a:r>
          </a:p>
          <a:p>
            <a:pPr lvl="1">
              <a:spcBef>
                <a:spcPts val="0"/>
              </a:spcBef>
              <a:spcAft>
                <a:spcPts val="600"/>
              </a:spcAft>
            </a:pPr>
            <a:r>
              <a:rPr lang="en-US" sz="2400" dirty="0">
                <a:effectLst/>
                <a:ea typeface="Times New Roman" panose="02020603050405020304" pitchFamily="18" charset="0"/>
              </a:rPr>
              <a:t>Compare the rates of development of fibrosis and macular atrophy</a:t>
            </a:r>
          </a:p>
          <a:p>
            <a:pPr lvl="1">
              <a:spcBef>
                <a:spcPts val="0"/>
              </a:spcBef>
              <a:spcAft>
                <a:spcPts val="600"/>
              </a:spcAft>
            </a:pPr>
            <a:r>
              <a:rPr lang="en-US" sz="2400" dirty="0">
                <a:effectLst/>
                <a:ea typeface="Times New Roman" panose="02020603050405020304" pitchFamily="18" charset="0"/>
              </a:rPr>
              <a:t>Understand fluid dynamics in the retina (Home OCT group)</a:t>
            </a:r>
          </a:p>
          <a:p>
            <a:pPr lvl="1">
              <a:spcBef>
                <a:spcPts val="0"/>
              </a:spcBef>
              <a:spcAft>
                <a:spcPts val="600"/>
              </a:spcAft>
            </a:pPr>
            <a:r>
              <a:rPr lang="en-US" sz="2400" dirty="0">
                <a:effectLst/>
                <a:ea typeface="Times New Roman" panose="02020603050405020304" pitchFamily="18" charset="0"/>
              </a:rPr>
              <a:t>Understand the distribution of injection intervals </a:t>
            </a:r>
          </a:p>
          <a:p>
            <a:pPr lvl="1">
              <a:spcBef>
                <a:spcPts val="0"/>
              </a:spcBef>
              <a:spcAft>
                <a:spcPts val="600"/>
              </a:spcAft>
            </a:pPr>
            <a:r>
              <a:rPr lang="en-US" sz="2400" dirty="0">
                <a:effectLst/>
                <a:ea typeface="Times New Roman" panose="02020603050405020304" pitchFamily="18" charset="0"/>
              </a:rPr>
              <a:t>Compare participant- and site-reported outcomes related to treatment and monitoring burden</a:t>
            </a:r>
          </a:p>
          <a:p>
            <a:pPr lvl="1">
              <a:spcBef>
                <a:spcPts val="0"/>
              </a:spcBef>
              <a:spcAft>
                <a:spcPts val="600"/>
              </a:spcAft>
            </a:pPr>
            <a:r>
              <a:rPr lang="en-US" sz="2400" dirty="0">
                <a:effectLst/>
                <a:ea typeface="Times New Roman" panose="02020603050405020304" pitchFamily="18" charset="0"/>
              </a:rPr>
              <a:t>Compare cost over 2 years</a:t>
            </a:r>
            <a:endParaRPr lang="en-US" sz="2400" dirty="0"/>
          </a:p>
        </p:txBody>
      </p:sp>
    </p:spTree>
    <p:extLst>
      <p:ext uri="{BB962C8B-B14F-4D97-AF65-F5344CB8AC3E}">
        <p14:creationId xmlns:p14="http://schemas.microsoft.com/office/powerpoint/2010/main" val="24176460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1B2F-09DC-40EB-981D-0FA0254F44ED}"/>
              </a:ext>
            </a:extLst>
          </p:cNvPr>
          <p:cNvSpPr>
            <a:spLocks noGrp="1"/>
          </p:cNvSpPr>
          <p:nvPr>
            <p:ph type="title"/>
          </p:nvPr>
        </p:nvSpPr>
        <p:spPr/>
        <p:txBody>
          <a:bodyPr>
            <a:normAutofit/>
          </a:bodyPr>
          <a:lstStyle/>
          <a:p>
            <a:r>
              <a:rPr lang="en-US" dirty="0"/>
              <a:t>Ancillary Study</a:t>
            </a:r>
          </a:p>
        </p:txBody>
      </p:sp>
      <p:sp>
        <p:nvSpPr>
          <p:cNvPr id="3" name="Content Placeholder 2">
            <a:extLst>
              <a:ext uri="{FF2B5EF4-FFF2-40B4-BE49-F238E27FC236}">
                <a16:creationId xmlns:a16="http://schemas.microsoft.com/office/drawing/2014/main" id="{A4FB5DCF-E892-40E7-835D-D7F7FBE292C1}"/>
              </a:ext>
            </a:extLst>
          </p:cNvPr>
          <p:cNvSpPr>
            <a:spLocks noGrp="1"/>
          </p:cNvSpPr>
          <p:nvPr>
            <p:ph idx="1"/>
          </p:nvPr>
        </p:nvSpPr>
        <p:spPr>
          <a:xfrm>
            <a:off x="644577" y="1387519"/>
            <a:ext cx="10972800" cy="5219505"/>
          </a:xfrm>
        </p:spPr>
        <p:txBody>
          <a:bodyPr>
            <a:noAutofit/>
          </a:bodyPr>
          <a:lstStyle/>
          <a:p>
            <a:pPr>
              <a:spcBef>
                <a:spcPts val="0"/>
              </a:spcBef>
              <a:spcAft>
                <a:spcPts val="600"/>
              </a:spcAft>
            </a:pPr>
            <a:r>
              <a:rPr lang="en-US" sz="2400" dirty="0">
                <a:cs typeface="Arial"/>
              </a:rPr>
              <a:t>Based on CATT and other studies:</a:t>
            </a:r>
          </a:p>
          <a:p>
            <a:pPr lvl="1">
              <a:spcBef>
                <a:spcPts val="0"/>
              </a:spcBef>
              <a:spcAft>
                <a:spcPts val="600"/>
              </a:spcAft>
            </a:pPr>
            <a:r>
              <a:rPr lang="en-US" sz="2400" dirty="0">
                <a:cs typeface="Arial"/>
              </a:rPr>
              <a:t>50-75% of patients at baseline will have unilateral disease</a:t>
            </a:r>
          </a:p>
          <a:p>
            <a:pPr lvl="1">
              <a:spcBef>
                <a:spcPts val="0"/>
              </a:spcBef>
              <a:spcAft>
                <a:spcPts val="600"/>
              </a:spcAft>
            </a:pPr>
            <a:r>
              <a:rPr lang="en-US" sz="2400" dirty="0">
                <a:cs typeface="Arial"/>
              </a:rPr>
              <a:t>Risk of fellow eye conversion to exudative disease is 10% per year</a:t>
            </a:r>
          </a:p>
          <a:p>
            <a:pPr>
              <a:spcBef>
                <a:spcPts val="0"/>
              </a:spcBef>
              <a:spcAft>
                <a:spcPts val="600"/>
              </a:spcAft>
            </a:pPr>
            <a:r>
              <a:rPr lang="en-US" sz="2400" dirty="0">
                <a:cs typeface="Arial"/>
              </a:rPr>
              <a:t>Fellow eyes at risk will be followed with multimodal imaging (including OCTA) to:</a:t>
            </a:r>
          </a:p>
          <a:p>
            <a:pPr lvl="1">
              <a:spcBef>
                <a:spcPts val="0"/>
              </a:spcBef>
              <a:spcAft>
                <a:spcPts val="600"/>
              </a:spcAft>
            </a:pPr>
            <a:r>
              <a:rPr lang="en-US" sz="2400" dirty="0">
                <a:cs typeface="Arial"/>
              </a:rPr>
              <a:t>Describe the incidence and prevalence of non-exudative CNV and the rate of progression to exudative disease</a:t>
            </a:r>
          </a:p>
          <a:p>
            <a:pPr lvl="1">
              <a:spcBef>
                <a:spcPts val="0"/>
              </a:spcBef>
              <a:spcAft>
                <a:spcPts val="600"/>
              </a:spcAft>
            </a:pPr>
            <a:r>
              <a:rPr lang="en-US" sz="2400" dirty="0">
                <a:cs typeface="Arial"/>
              </a:rPr>
              <a:t>Compare time to diagnosis of nAMD, visual acuity when diagnosed, and 2-year vision and imaging outcomes between groups </a:t>
            </a:r>
          </a:p>
        </p:txBody>
      </p:sp>
    </p:spTree>
    <p:extLst>
      <p:ext uri="{BB962C8B-B14F-4D97-AF65-F5344CB8AC3E}">
        <p14:creationId xmlns:p14="http://schemas.microsoft.com/office/powerpoint/2010/main" val="21799570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7235-46FA-999A-6731-443C63684A8A}"/>
              </a:ext>
            </a:extLst>
          </p:cNvPr>
          <p:cNvSpPr>
            <a:spLocks noGrp="1"/>
          </p:cNvSpPr>
          <p:nvPr>
            <p:ph type="title"/>
          </p:nvPr>
        </p:nvSpPr>
        <p:spPr>
          <a:xfrm>
            <a:off x="0" y="0"/>
            <a:ext cx="12192000" cy="1614284"/>
          </a:xfrm>
        </p:spPr>
        <p:txBody>
          <a:bodyPr/>
          <a:lstStyle/>
          <a:p>
            <a:r>
              <a:rPr lang="en-US"/>
              <a:t>Visit Schedule</a:t>
            </a:r>
          </a:p>
        </p:txBody>
      </p:sp>
      <p:sp>
        <p:nvSpPr>
          <p:cNvPr id="3" name="Content Placeholder 2">
            <a:extLst>
              <a:ext uri="{FF2B5EF4-FFF2-40B4-BE49-F238E27FC236}">
                <a16:creationId xmlns:a16="http://schemas.microsoft.com/office/drawing/2014/main" id="{D08195E1-7EC6-6C5E-A25B-8A8D715B4D2C}"/>
              </a:ext>
            </a:extLst>
          </p:cNvPr>
          <p:cNvSpPr>
            <a:spLocks noGrp="1"/>
          </p:cNvSpPr>
          <p:nvPr>
            <p:ph idx="1"/>
          </p:nvPr>
        </p:nvSpPr>
        <p:spPr/>
        <p:txBody>
          <a:bodyPr>
            <a:normAutofit/>
          </a:bodyPr>
          <a:lstStyle/>
          <a:p>
            <a:pPr>
              <a:lnSpc>
                <a:spcPct val="100000"/>
              </a:lnSpc>
              <a:spcBef>
                <a:spcPts val="600"/>
              </a:spcBef>
              <a:spcAft>
                <a:spcPts val="600"/>
              </a:spcAft>
            </a:pPr>
            <a:r>
              <a:rPr lang="en-US" sz="2400" dirty="0"/>
              <a:t>Required visits for both groups</a:t>
            </a:r>
          </a:p>
          <a:p>
            <a:pPr lvl="1">
              <a:lnSpc>
                <a:spcPct val="100000"/>
              </a:lnSpc>
              <a:spcBef>
                <a:spcPts val="600"/>
              </a:spcBef>
              <a:spcAft>
                <a:spcPts val="600"/>
              </a:spcAft>
            </a:pPr>
            <a:r>
              <a:rPr lang="en-US" sz="2400" dirty="0"/>
              <a:t>52 weeks</a:t>
            </a:r>
          </a:p>
          <a:p>
            <a:pPr lvl="1">
              <a:lnSpc>
                <a:spcPct val="100000"/>
              </a:lnSpc>
              <a:spcBef>
                <a:spcPts val="600"/>
              </a:spcBef>
              <a:spcAft>
                <a:spcPts val="600"/>
              </a:spcAft>
            </a:pPr>
            <a:r>
              <a:rPr lang="en-US" sz="2400" dirty="0"/>
              <a:t>104 weeks</a:t>
            </a:r>
          </a:p>
          <a:p>
            <a:pPr>
              <a:lnSpc>
                <a:spcPct val="100000"/>
              </a:lnSpc>
              <a:spcBef>
                <a:spcPts val="600"/>
              </a:spcBef>
              <a:spcAft>
                <a:spcPts val="600"/>
              </a:spcAft>
            </a:pPr>
            <a:r>
              <a:rPr lang="en-US" sz="2400" dirty="0"/>
              <a:t>All other visits occur according to treatment </a:t>
            </a:r>
            <a:r>
              <a:rPr lang="en-US" dirty="0"/>
              <a:t>group:</a:t>
            </a:r>
          </a:p>
          <a:p>
            <a:pPr lvl="1">
              <a:lnSpc>
                <a:spcPct val="100000"/>
              </a:lnSpc>
              <a:spcBef>
                <a:spcPts val="600"/>
              </a:spcBef>
              <a:spcAft>
                <a:spcPts val="600"/>
              </a:spcAft>
            </a:pPr>
            <a:r>
              <a:rPr lang="en-US" sz="2400" dirty="0"/>
              <a:t>Treat and Extend – monthly injections until stable, increase by 2-week increments to a maximum of 18 weeks until recurrent disease activity</a:t>
            </a:r>
          </a:p>
          <a:p>
            <a:pPr lvl="1">
              <a:lnSpc>
                <a:spcPct val="100000"/>
              </a:lnSpc>
              <a:spcBef>
                <a:spcPts val="600"/>
              </a:spcBef>
              <a:spcAft>
                <a:spcPts val="600"/>
              </a:spcAft>
            </a:pPr>
            <a:r>
              <a:rPr lang="en-US" sz="2400" dirty="0"/>
              <a:t>Home OCT – after initial injection, participant returns based on fluid detected by Home OCT algorithm</a:t>
            </a:r>
          </a:p>
          <a:p>
            <a:pPr>
              <a:lnSpc>
                <a:spcPct val="100000"/>
              </a:lnSpc>
              <a:spcBef>
                <a:spcPts val="600"/>
              </a:spcBef>
              <a:spcAft>
                <a:spcPts val="600"/>
              </a:spcAft>
            </a:pPr>
            <a:endParaRPr lang="en-US" sz="2400" dirty="0"/>
          </a:p>
          <a:p>
            <a:pPr marL="574675" lvl="1" indent="0">
              <a:lnSpc>
                <a:spcPct val="100000"/>
              </a:lnSpc>
              <a:spcBef>
                <a:spcPts val="600"/>
              </a:spcBef>
              <a:spcAft>
                <a:spcPts val="600"/>
              </a:spcAft>
              <a:buNone/>
            </a:pPr>
            <a:endParaRPr lang="en-US" sz="2400" dirty="0"/>
          </a:p>
        </p:txBody>
      </p:sp>
      <p:pic>
        <p:nvPicPr>
          <p:cNvPr id="1026" name="Picture 2" descr="OneCalendar - Discover the best calendar app of 2023">
            <a:extLst>
              <a:ext uri="{FF2B5EF4-FFF2-40B4-BE49-F238E27FC236}">
                <a16:creationId xmlns:a16="http://schemas.microsoft.com/office/drawing/2014/main" id="{0CC54D06-16DF-5A9A-F13D-CC06A5FD8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12954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646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1"/>
          <p:cNvSpPr/>
          <p:nvPr/>
        </p:nvSpPr>
        <p:spPr>
          <a:xfrm>
            <a:off x="-1595273" y="1143000"/>
            <a:ext cx="13096548" cy="9316437"/>
          </a:xfrm>
          <a:prstGeom prst="swooshArrow">
            <a:avLst>
              <a:gd name="adj1" fmla="val 25000"/>
              <a:gd name="adj2" fmla="val 25000"/>
            </a:avLst>
          </a:prstGeom>
          <a:solidFill>
            <a:schemeClr val="tx2">
              <a:lumMod val="75000"/>
            </a:schemeClr>
          </a:solidFill>
          <a:scene3d>
            <a:camera prst="orthographicFront"/>
            <a:lightRig rig="threePt" dir="t"/>
          </a:scene3d>
          <a:sp3d>
            <a:bevelT w="139700" prst="cross"/>
          </a:sp3d>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31"/>
          <p:cNvSpPr/>
          <p:nvPr/>
        </p:nvSpPr>
        <p:spPr>
          <a:xfrm>
            <a:off x="2286000" y="5622837"/>
            <a:ext cx="603925" cy="605896"/>
          </a:xfrm>
          <a:prstGeom prst="ellipse">
            <a:avLst/>
          </a:prstGeom>
          <a:blipFill rotWithShape="0">
            <a:blip r:embed="rId3">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34" name="Oval 33"/>
          <p:cNvSpPr/>
          <p:nvPr/>
        </p:nvSpPr>
        <p:spPr>
          <a:xfrm>
            <a:off x="4943131" y="3817835"/>
            <a:ext cx="1160627" cy="1193219"/>
          </a:xfrm>
          <a:prstGeom prst="ellipse">
            <a:avLst/>
          </a:prstGeom>
          <a:solidFill>
            <a:schemeClr val="tx2">
              <a:lumMod val="40000"/>
              <a:lumOff val="6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35" name="Oval 34"/>
          <p:cNvSpPr/>
          <p:nvPr/>
        </p:nvSpPr>
        <p:spPr>
          <a:xfrm>
            <a:off x="8091878" y="2789571"/>
            <a:ext cx="1421277" cy="1459377"/>
          </a:xfrm>
          <a:prstGeom prst="ellipse">
            <a:avLst/>
          </a:prstGeom>
          <a:solidFill>
            <a:schemeClr val="accent3">
              <a:lumMod val="75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11266" name="Title 1"/>
          <p:cNvSpPr>
            <a:spLocks noGrp="1"/>
          </p:cNvSpPr>
          <p:nvPr>
            <p:ph type="title"/>
          </p:nvPr>
        </p:nvSpPr>
        <p:spPr>
          <a:xfrm>
            <a:off x="0" y="0"/>
            <a:ext cx="12192000" cy="1422112"/>
          </a:xfrm>
        </p:spPr>
        <p:txBody>
          <a:bodyPr/>
          <a:lstStyle/>
          <a:p>
            <a:pPr algn="ctr"/>
            <a:r>
              <a:rPr lang="en-US" dirty="0"/>
              <a:t>DRCR Retina Network Evolution </a:t>
            </a:r>
          </a:p>
        </p:txBody>
      </p:sp>
      <p:sp>
        <p:nvSpPr>
          <p:cNvPr id="19" name="TextBox 18"/>
          <p:cNvSpPr txBox="1"/>
          <p:nvPr/>
        </p:nvSpPr>
        <p:spPr>
          <a:xfrm>
            <a:off x="7126664" y="2459504"/>
            <a:ext cx="4719973" cy="193899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600" b="1" dirty="0">
                <a:solidFill>
                  <a:schemeClr val="tx1"/>
                </a:solidFill>
                <a:latin typeface="Arial" panose="020B0604020202020204" pitchFamily="34" charset="0"/>
                <a:cs typeface="Arial" panose="020B0604020202020204" pitchFamily="34" charset="0"/>
              </a:rPr>
              <a:t>2003 - 2025</a:t>
            </a:r>
          </a:p>
          <a:p>
            <a:pPr algn="ctr">
              <a:defRPr/>
            </a:pPr>
            <a:r>
              <a:rPr lang="en-US" sz="2800" b="1" dirty="0">
                <a:solidFill>
                  <a:schemeClr val="tx1"/>
                </a:solidFill>
                <a:latin typeface="Arial" panose="020B0604020202020204" pitchFamily="34" charset="0"/>
                <a:cs typeface="Arial" panose="020B0604020202020204" pitchFamily="34" charset="0"/>
              </a:rPr>
              <a:t>42 Multicenter Studies</a:t>
            </a:r>
          </a:p>
          <a:p>
            <a:pPr algn="ctr">
              <a:defRPr/>
            </a:pPr>
            <a:r>
              <a:rPr lang="en-US" sz="2800" b="1" dirty="0">
                <a:solidFill>
                  <a:schemeClr val="tx1"/>
                </a:solidFill>
                <a:latin typeface="Arial" panose="020B0604020202020204" pitchFamily="34" charset="0"/>
                <a:cs typeface="Arial" panose="020B0604020202020204" pitchFamily="34" charset="0"/>
              </a:rPr>
              <a:t>132 Publications* </a:t>
            </a:r>
          </a:p>
          <a:p>
            <a:pPr algn="ctr">
              <a:defRPr/>
            </a:pPr>
            <a:r>
              <a:rPr lang="en-US" sz="2800" b="1" dirty="0">
                <a:solidFill>
                  <a:schemeClr val="tx1"/>
                </a:solidFill>
                <a:latin typeface="Arial" panose="020B0604020202020204" pitchFamily="34" charset="0"/>
                <a:cs typeface="Arial" panose="020B0604020202020204" pitchFamily="34" charset="0"/>
              </a:rPr>
              <a:t>132 Active Clinical Sites</a:t>
            </a:r>
          </a:p>
        </p:txBody>
      </p:sp>
      <p:sp>
        <p:nvSpPr>
          <p:cNvPr id="28" name="TextBox 27"/>
          <p:cNvSpPr txBox="1"/>
          <p:nvPr/>
        </p:nvSpPr>
        <p:spPr>
          <a:xfrm>
            <a:off x="4245336" y="3310229"/>
            <a:ext cx="2556215" cy="1877437"/>
          </a:xfrm>
          <a:prstGeom prst="rect">
            <a:avLst/>
          </a:prstGeom>
          <a:solidFill>
            <a:schemeClr val="accent3">
              <a:lumMod val="75000"/>
              <a:alpha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200" b="1" dirty="0">
                <a:solidFill>
                  <a:schemeClr val="tx1"/>
                </a:solidFill>
                <a:latin typeface="Arial" panose="020B0604020202020204" pitchFamily="34" charset="0"/>
                <a:cs typeface="Arial" panose="020B0604020202020204" pitchFamily="34" charset="0"/>
              </a:rPr>
              <a:t>2017</a:t>
            </a:r>
          </a:p>
          <a:p>
            <a:pPr algn="ctr">
              <a:defRPr/>
            </a:pPr>
            <a:r>
              <a:rPr lang="en-US" sz="2800" b="1" dirty="0">
                <a:solidFill>
                  <a:schemeClr val="tx1"/>
                </a:solidFill>
                <a:latin typeface="Arial" panose="020B0604020202020204" pitchFamily="34" charset="0"/>
                <a:cs typeface="Arial" panose="020B0604020202020204" pitchFamily="34" charset="0"/>
              </a:rPr>
              <a:t>Expansion to All Retinal Diseases</a:t>
            </a:r>
          </a:p>
        </p:txBody>
      </p:sp>
      <p:sp>
        <p:nvSpPr>
          <p:cNvPr id="26" name="TextBox 25"/>
          <p:cNvSpPr txBox="1"/>
          <p:nvPr/>
        </p:nvSpPr>
        <p:spPr>
          <a:xfrm>
            <a:off x="883671" y="4745674"/>
            <a:ext cx="2663872" cy="1508105"/>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600" b="1" dirty="0">
                <a:solidFill>
                  <a:schemeClr val="tx1"/>
                </a:solidFill>
                <a:latin typeface="Arial" panose="020B0604020202020204" pitchFamily="34" charset="0"/>
                <a:cs typeface="Arial" panose="020B0604020202020204" pitchFamily="34" charset="0"/>
              </a:rPr>
              <a:t>2002</a:t>
            </a:r>
          </a:p>
          <a:p>
            <a:pPr algn="ctr">
              <a:defRPr/>
            </a:pPr>
            <a:r>
              <a:rPr lang="en-US" sz="2800" b="1" dirty="0">
                <a:solidFill>
                  <a:schemeClr val="tx1"/>
                </a:solidFill>
                <a:latin typeface="Arial" panose="020B0604020202020204" pitchFamily="34" charset="0"/>
                <a:cs typeface="Arial" panose="020B0604020202020204" pitchFamily="34" charset="0"/>
              </a:rPr>
              <a:t>DRCR.net</a:t>
            </a:r>
          </a:p>
          <a:p>
            <a:pPr algn="ctr">
              <a:defRPr/>
            </a:pPr>
            <a:r>
              <a:rPr lang="en-US" sz="2800" b="1" dirty="0">
                <a:solidFill>
                  <a:schemeClr val="tx1"/>
                </a:solidFill>
                <a:latin typeface="Arial" panose="020B0604020202020204" pitchFamily="34" charset="0"/>
                <a:cs typeface="Arial" panose="020B0604020202020204" pitchFamily="34" charset="0"/>
              </a:rPr>
              <a:t>Created </a:t>
            </a:r>
          </a:p>
        </p:txBody>
      </p:sp>
      <p:sp>
        <p:nvSpPr>
          <p:cNvPr id="2" name="TextBox 1">
            <a:extLst>
              <a:ext uri="{FF2B5EF4-FFF2-40B4-BE49-F238E27FC236}">
                <a16:creationId xmlns:a16="http://schemas.microsoft.com/office/drawing/2014/main" id="{DB5DCD31-33E1-EC48-B931-74D335794F70}"/>
              </a:ext>
            </a:extLst>
          </p:cNvPr>
          <p:cNvSpPr txBox="1"/>
          <p:nvPr/>
        </p:nvSpPr>
        <p:spPr>
          <a:xfrm>
            <a:off x="5366285" y="6360980"/>
            <a:ext cx="6741237" cy="369332"/>
          </a:xfrm>
          <a:prstGeom prst="rect">
            <a:avLst/>
          </a:prstGeom>
          <a:noFill/>
        </p:spPr>
        <p:txBody>
          <a:bodyPr wrap="square" rtlCol="0">
            <a:spAutoFit/>
          </a:bodyPr>
          <a:lstStyle/>
          <a:p>
            <a:pPr algn="r"/>
            <a:r>
              <a:rPr lang="en-US" b="1" dirty="0">
                <a:solidFill>
                  <a:schemeClr val="tx2"/>
                </a:solidFill>
                <a:latin typeface="Arial" panose="020B0604020202020204" pitchFamily="34" charset="0"/>
                <a:cs typeface="Arial" panose="020B0604020202020204" pitchFamily="34" charset="0"/>
              </a:rPr>
              <a:t>*http://public.jaeb.org/drcrnet/pubs</a:t>
            </a:r>
          </a:p>
        </p:txBody>
      </p:sp>
    </p:spTree>
    <p:extLst>
      <p:ext uri="{BB962C8B-B14F-4D97-AF65-F5344CB8AC3E}">
        <p14:creationId xmlns:p14="http://schemas.microsoft.com/office/powerpoint/2010/main" val="419918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8A06C-51F1-FED0-FEF7-657E0512F43D}"/>
              </a:ext>
            </a:extLst>
          </p:cNvPr>
          <p:cNvSpPr/>
          <p:nvPr/>
        </p:nvSpPr>
        <p:spPr>
          <a:xfrm>
            <a:off x="609600" y="1981200"/>
            <a:ext cx="10972800" cy="2499146"/>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AL</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A Randomized Clinical Trial Evaluating </a:t>
            </a:r>
            <a:r>
              <a:rPr lang="en-US" altLang="en-US" sz="3200" b="1" dirty="0" err="1">
                <a:solidFill>
                  <a:srgbClr val="F8F8F8"/>
                </a:solidFill>
                <a:latin typeface="Arial" panose="020B0604020202020204" pitchFamily="34" charset="0"/>
                <a:ea typeface="ＭＳ Ｐゴシック" pitchFamily="34" charset="-128"/>
                <a:cs typeface="Arial" panose="020B0604020202020204" pitchFamily="34" charset="0"/>
              </a:rPr>
              <a:t>Faricimab</a:t>
            </a: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 or </a:t>
            </a:r>
            <a:r>
              <a:rPr lang="en-US" altLang="en-US" sz="3200" b="1" dirty="0" err="1">
                <a:solidFill>
                  <a:srgbClr val="F8F8F8"/>
                </a:solidFill>
                <a:latin typeface="Arial" panose="020B0604020202020204" pitchFamily="34" charset="0"/>
                <a:ea typeface="ＭＳ Ｐゴシック" pitchFamily="34" charset="-128"/>
                <a:cs typeface="Arial" panose="020B0604020202020204" pitchFamily="34" charset="0"/>
              </a:rPr>
              <a:t>Iluvien</a:t>
            </a: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 vs Observation for the Prevention of VA loss due to Radiation Retinopathy</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47239297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solidFill>
                  <a:schemeClr val="accent2">
                    <a:lumMod val="60000"/>
                    <a:lumOff val="40000"/>
                  </a:schemeClr>
                </a:solidFill>
              </a:rPr>
              <a:t>Radiation Retinopathy (RR)</a:t>
            </a:r>
          </a:p>
        </p:txBody>
      </p:sp>
      <p:sp>
        <p:nvSpPr>
          <p:cNvPr id="4" name="Content Placeholder 3">
            <a:extLst>
              <a:ext uri="{FF2B5EF4-FFF2-40B4-BE49-F238E27FC236}">
                <a16:creationId xmlns:a16="http://schemas.microsoft.com/office/drawing/2014/main" id="{EB068BB4-6108-9C02-ED94-94405E7A9506}"/>
              </a:ext>
            </a:extLst>
          </p:cNvPr>
          <p:cNvSpPr>
            <a:spLocks noGrp="1"/>
          </p:cNvSpPr>
          <p:nvPr>
            <p:ph idx="1"/>
          </p:nvPr>
        </p:nvSpPr>
        <p:spPr>
          <a:xfrm>
            <a:off x="913794" y="1326322"/>
            <a:ext cx="10353763" cy="5150677"/>
          </a:xfrm>
        </p:spPr>
        <p:txBody>
          <a:bodyPr>
            <a:noAutofit/>
          </a:bodyPr>
          <a:lstStyle/>
          <a:p>
            <a:pPr marL="457200" indent="-457200" defTabSz="257175">
              <a:buFont typeface="Wingdings" panose="05000000000000000000" pitchFamily="2" charset="2"/>
              <a:buChar char="Ø"/>
            </a:pPr>
            <a:r>
              <a:rPr lang="en-US" sz="2400" b="1" dirty="0">
                <a:latin typeface="Arial" panose="020B0604020202020204" pitchFamily="34" charset="0"/>
                <a:cs typeface="Arial" panose="020B0604020202020204" pitchFamily="34" charset="0"/>
              </a:rPr>
              <a:t>RR is a common complication after I-125 plaque brachytherapy for choroidal melanoma</a:t>
            </a:r>
          </a:p>
          <a:p>
            <a:pPr marL="457200" indent="-457200" defTabSz="257175">
              <a:buFont typeface="Wingdings" panose="05000000000000000000" pitchFamily="2" charset="2"/>
              <a:buChar char="Ø"/>
            </a:pPr>
            <a:r>
              <a:rPr lang="en-US" sz="2400" b="1" dirty="0">
                <a:latin typeface="Arial"/>
                <a:cs typeface="Arial"/>
              </a:rPr>
              <a:t>Development is similar to other retinal vascular diseases and may include:</a:t>
            </a:r>
          </a:p>
          <a:p>
            <a:pPr marL="914400" lvl="1" indent="-457200" defTabSz="257175">
              <a:buFont typeface="Wingdings" panose="05000000000000000000" pitchFamily="2" charset="2"/>
              <a:buChar char="§"/>
            </a:pPr>
            <a:r>
              <a:rPr lang="en-US" sz="2400" b="1" dirty="0">
                <a:latin typeface="Arial"/>
                <a:cs typeface="Arial"/>
              </a:rPr>
              <a:t>Capillary leakage</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Macular edema</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Vision loss secondary to progressive macular and retinal ischemia </a:t>
            </a:r>
          </a:p>
          <a:p>
            <a:pPr marL="457200" indent="-457200" defTabSz="257175">
              <a:buFont typeface="Wingdings" panose="05000000000000000000" pitchFamily="2" charset="2"/>
              <a:buChar char="Ø"/>
            </a:pPr>
            <a:r>
              <a:rPr lang="en-US" sz="2400" b="1" dirty="0">
                <a:latin typeface="Arial" panose="020B0604020202020204" pitchFamily="34" charset="0"/>
                <a:cs typeface="Arial" panose="020B0604020202020204" pitchFamily="34" charset="0"/>
              </a:rPr>
              <a:t>RR frequently progresses over time to profound vision loss</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The Collaborative Ocular Melanoma Study (COMS) reported that at 3 years, only 43% of patients have VA better than 20/200</a:t>
            </a:r>
          </a:p>
        </p:txBody>
      </p:sp>
    </p:spTree>
    <p:extLst>
      <p:ext uri="{BB962C8B-B14F-4D97-AF65-F5344CB8AC3E}">
        <p14:creationId xmlns:p14="http://schemas.microsoft.com/office/powerpoint/2010/main" val="98150219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F537B5-1FE7-6133-2337-50CB3FA152A0}"/>
              </a:ext>
            </a:extLst>
          </p:cNvPr>
          <p:cNvSpPr>
            <a:spLocks noGrp="1"/>
          </p:cNvSpPr>
          <p:nvPr>
            <p:ph type="title"/>
          </p:nvPr>
        </p:nvSpPr>
        <p:spPr/>
        <p:txBody>
          <a:bodyPr/>
          <a:lstStyle/>
          <a:p>
            <a:r>
              <a:rPr lang="en-US" dirty="0">
                <a:latin typeface="Arial"/>
                <a:cs typeface="Arial"/>
              </a:rPr>
              <a:t>Rationale</a:t>
            </a:r>
            <a:endParaRPr lang="en-US" dirty="0"/>
          </a:p>
        </p:txBody>
      </p:sp>
      <p:sp>
        <p:nvSpPr>
          <p:cNvPr id="4" name="Content Placeholder 3">
            <a:extLst>
              <a:ext uri="{FF2B5EF4-FFF2-40B4-BE49-F238E27FC236}">
                <a16:creationId xmlns:a16="http://schemas.microsoft.com/office/drawing/2014/main" id="{DC94E562-2FFE-47FC-9FC7-CEF8CD4D5382}"/>
              </a:ext>
            </a:extLst>
          </p:cNvPr>
          <p:cNvSpPr>
            <a:spLocks noGrp="1"/>
          </p:cNvSpPr>
          <p:nvPr>
            <p:ph idx="1"/>
          </p:nvPr>
        </p:nvSpPr>
        <p:spPr>
          <a:xfrm>
            <a:off x="954921" y="1326322"/>
            <a:ext cx="10353763" cy="5226877"/>
          </a:xfrm>
        </p:spPr>
        <p:txBody>
          <a:bodyPr>
            <a:normAutofit/>
          </a:bodyPr>
          <a:lstStyle/>
          <a:p>
            <a:pPr defTabSz="257175">
              <a:lnSpc>
                <a:spcPct val="100000"/>
              </a:lnSpc>
              <a:spcBef>
                <a:spcPts val="600"/>
              </a:spcBef>
              <a:spcAft>
                <a:spcPts val="600"/>
              </a:spcAft>
            </a:pPr>
            <a:r>
              <a:rPr lang="en-US" sz="2400" dirty="0">
                <a:solidFill>
                  <a:schemeClr val="tx1"/>
                </a:solidFill>
              </a:rPr>
              <a:t>P</a:t>
            </a:r>
            <a:r>
              <a:rPr lang="en-US" sz="2400" dirty="0">
                <a:solidFill>
                  <a:schemeClr val="tx1"/>
                </a:solidFill>
                <a:effectLst/>
              </a:rPr>
              <a:t>revious studies suggest that anti-VEGF and steroids may each have a role in preventing macular edema and vision loss associated with radiation retinopathy.  </a:t>
            </a:r>
          </a:p>
          <a:p>
            <a:pPr defTabSz="257175">
              <a:lnSpc>
                <a:spcPct val="100000"/>
              </a:lnSpc>
              <a:spcBef>
                <a:spcPts val="600"/>
              </a:spcBef>
              <a:spcAft>
                <a:spcPts val="600"/>
              </a:spcAft>
            </a:pPr>
            <a:r>
              <a:rPr lang="en-US" sz="2400" dirty="0">
                <a:solidFill>
                  <a:schemeClr val="tx1"/>
                </a:solidFill>
                <a:effectLst/>
              </a:rPr>
              <a:t>A large randomized, controlled trial has not been performed</a:t>
            </a:r>
          </a:p>
          <a:p>
            <a:pPr defTabSz="257175">
              <a:lnSpc>
                <a:spcPct val="100000"/>
              </a:lnSpc>
              <a:spcBef>
                <a:spcPts val="600"/>
              </a:spcBef>
              <a:spcAft>
                <a:spcPts val="600"/>
              </a:spcAft>
            </a:pPr>
            <a:r>
              <a:rPr lang="en-US" sz="2400" dirty="0">
                <a:solidFill>
                  <a:schemeClr val="tx1"/>
                </a:solidFill>
                <a:effectLst/>
              </a:rPr>
              <a:t>A treatment that prevents the development of RR would have important consequences for many eyes successfully treated for choroidal melanoma but are at risk of severe RR and vision loss over time.</a:t>
            </a:r>
          </a:p>
          <a:p>
            <a:pPr>
              <a:spcBef>
                <a:spcPts val="0"/>
              </a:spcBef>
            </a:pPr>
            <a:endParaRPr lang="en-US" sz="2000" dirty="0"/>
          </a:p>
        </p:txBody>
      </p:sp>
      <p:sp>
        <p:nvSpPr>
          <p:cNvPr id="6" name="Title 1">
            <a:extLst>
              <a:ext uri="{FF2B5EF4-FFF2-40B4-BE49-F238E27FC236}">
                <a16:creationId xmlns:a16="http://schemas.microsoft.com/office/drawing/2014/main" id="{09C9352A-1D32-444F-AD4F-D94A5FD51017}"/>
              </a:ext>
            </a:extLst>
          </p:cNvPr>
          <p:cNvSpPr txBox="1">
            <a:spLocks/>
          </p:cNvSpPr>
          <p:nvPr/>
        </p:nvSpPr>
        <p:spPr>
          <a:xfrm>
            <a:off x="1524000" y="3048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extLst>
      <p:ext uri="{BB962C8B-B14F-4D97-AF65-F5344CB8AC3E}">
        <p14:creationId xmlns:p14="http://schemas.microsoft.com/office/powerpoint/2010/main" val="78828097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DA9E404-F2E7-30EE-3FF9-E369F0C5C845}"/>
              </a:ext>
            </a:extLst>
          </p:cNvPr>
          <p:cNvSpPr>
            <a:spLocks noGrp="1"/>
          </p:cNvSpPr>
          <p:nvPr>
            <p:ph type="title"/>
          </p:nvPr>
        </p:nvSpPr>
        <p:spPr/>
        <p:txBody>
          <a:bodyPr/>
          <a:lstStyle/>
          <a:p>
            <a:r>
              <a:rPr lang="en-US" dirty="0"/>
              <a:t>Objectives</a:t>
            </a:r>
          </a:p>
        </p:txBody>
      </p:sp>
      <p:sp>
        <p:nvSpPr>
          <p:cNvPr id="8" name="Rectangle: Diagonal Corners Rounded 7">
            <a:extLst>
              <a:ext uri="{FF2B5EF4-FFF2-40B4-BE49-F238E27FC236}">
                <a16:creationId xmlns:a16="http://schemas.microsoft.com/office/drawing/2014/main" id="{76BDABD9-AF6F-241A-F6A4-6F8D32F4C3FA}"/>
              </a:ext>
            </a:extLst>
          </p:cNvPr>
          <p:cNvSpPr/>
          <p:nvPr/>
        </p:nvSpPr>
        <p:spPr>
          <a:xfrm>
            <a:off x="854767" y="1616765"/>
            <a:ext cx="3260037" cy="4996070"/>
          </a:xfrm>
          <a:prstGeom prst="round2Diag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257175">
              <a:spcBef>
                <a:spcPts val="600"/>
              </a:spcBef>
              <a:spcAft>
                <a:spcPts val="1200"/>
              </a:spcAft>
              <a:buClr>
                <a:srgbClr val="FFC000"/>
              </a:buClr>
            </a:pPr>
            <a:r>
              <a:rPr lang="en-US" sz="2400" b="1" dirty="0">
                <a:solidFill>
                  <a:schemeClr val="bg2"/>
                </a:solidFill>
                <a:latin typeface="Arial"/>
                <a:cs typeface="Arial"/>
              </a:rPr>
              <a:t>Compare long-term VA outcomes in eyes treated with repeated anti-VEGF injections or sustained-release steroid with eyes initially observed and treated only if </a:t>
            </a:r>
            <a:r>
              <a:rPr lang="en-US" sz="2400" b="1">
                <a:solidFill>
                  <a:schemeClr val="bg2"/>
                </a:solidFill>
                <a:latin typeface="Arial"/>
                <a:cs typeface="Arial"/>
              </a:rPr>
              <a:t>ME develops.</a:t>
            </a:r>
            <a:endParaRPr lang="en-US" sz="2400" b="1" dirty="0">
              <a:solidFill>
                <a:schemeClr val="bg2"/>
              </a:solidFill>
              <a:latin typeface="Arial" panose="020B0604020202020204" pitchFamily="34"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id="{EA30A81F-D2D4-73C3-E458-DCE4C644ED72}"/>
              </a:ext>
            </a:extLst>
          </p:cNvPr>
          <p:cNvSpPr/>
          <p:nvPr/>
        </p:nvSpPr>
        <p:spPr>
          <a:xfrm>
            <a:off x="4196767" y="1616765"/>
            <a:ext cx="3380779" cy="4996069"/>
          </a:xfrm>
          <a:prstGeom prst="round2Diag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dirty="0">
                <a:solidFill>
                  <a:schemeClr val="bg2"/>
                </a:solidFill>
                <a:latin typeface="Arial" panose="020B0604020202020204" pitchFamily="34" charset="0"/>
                <a:cs typeface="Arial" panose="020B0604020202020204" pitchFamily="34" charset="0"/>
              </a:rPr>
              <a:t>Determine if treatment with repeated anti-VEGF or sustained-release steroid versus initial observation can prevent or alter the course of RR and its consequences, such as ME.</a:t>
            </a:r>
          </a:p>
        </p:txBody>
      </p:sp>
      <p:sp>
        <p:nvSpPr>
          <p:cNvPr id="10" name="Rectangle: Diagonal Corners Rounded 9">
            <a:extLst>
              <a:ext uri="{FF2B5EF4-FFF2-40B4-BE49-F238E27FC236}">
                <a16:creationId xmlns:a16="http://schemas.microsoft.com/office/drawing/2014/main" id="{138A4290-FC06-958F-918A-824D2F8E1482}"/>
              </a:ext>
            </a:extLst>
          </p:cNvPr>
          <p:cNvSpPr/>
          <p:nvPr/>
        </p:nvSpPr>
        <p:spPr>
          <a:xfrm>
            <a:off x="7659755" y="1616765"/>
            <a:ext cx="3260036" cy="4996067"/>
          </a:xfrm>
          <a:prstGeom prst="round2Diag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dirty="0">
                <a:solidFill>
                  <a:schemeClr val="bg2"/>
                </a:solidFill>
                <a:latin typeface="Arial" panose="020B0604020202020204" pitchFamily="34" charset="0"/>
                <a:cs typeface="Arial" panose="020B0604020202020204" pitchFamily="34" charset="0"/>
              </a:rPr>
              <a:t>Evaluate the natural history of RR with frequent multimodal imaging.</a:t>
            </a:r>
          </a:p>
        </p:txBody>
      </p:sp>
      <p:sp>
        <p:nvSpPr>
          <p:cNvPr id="11" name="Isosceles Triangle 10">
            <a:extLst>
              <a:ext uri="{FF2B5EF4-FFF2-40B4-BE49-F238E27FC236}">
                <a16:creationId xmlns:a16="http://schemas.microsoft.com/office/drawing/2014/main" id="{2945A099-A8E5-FE96-B9E9-8B78F24084C3}"/>
              </a:ext>
            </a:extLst>
          </p:cNvPr>
          <p:cNvSpPr/>
          <p:nvPr/>
        </p:nvSpPr>
        <p:spPr>
          <a:xfrm rot="5400000">
            <a:off x="3671508" y="5864739"/>
            <a:ext cx="820328"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CB66FA7-ABFE-8107-7DCC-37A3AF96D8E0}"/>
              </a:ext>
            </a:extLst>
          </p:cNvPr>
          <p:cNvSpPr/>
          <p:nvPr/>
        </p:nvSpPr>
        <p:spPr>
          <a:xfrm rot="5400000">
            <a:off x="7130322" y="5864738"/>
            <a:ext cx="820330"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851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4">
            <a:extLst>
              <a:ext uri="{FF2B5EF4-FFF2-40B4-BE49-F238E27FC236}">
                <a16:creationId xmlns:a16="http://schemas.microsoft.com/office/drawing/2014/main" id="{A57A369E-95ED-424E-81A3-7BE099EF2FC2}"/>
              </a:ext>
            </a:extLst>
          </p:cNvPr>
          <p:cNvSpPr/>
          <p:nvPr/>
        </p:nvSpPr>
        <p:spPr>
          <a:xfrm rot="16200000">
            <a:off x="6873605" y="5002368"/>
            <a:ext cx="850741" cy="1469610"/>
          </a:xfrm>
          <a:prstGeom prst="downArrow">
            <a:avLst/>
          </a:prstGeom>
          <a:solidFill>
            <a:schemeClr val="tx1"/>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7" name="Down Arrow 14">
            <a:extLst>
              <a:ext uri="{FF2B5EF4-FFF2-40B4-BE49-F238E27FC236}">
                <a16:creationId xmlns:a16="http://schemas.microsoft.com/office/drawing/2014/main" id="{817010E0-2761-4E53-967E-B85EFD6EA725}"/>
              </a:ext>
            </a:extLst>
          </p:cNvPr>
          <p:cNvSpPr/>
          <p:nvPr/>
        </p:nvSpPr>
        <p:spPr>
          <a:xfrm rot="16200000">
            <a:off x="6873606" y="1966045"/>
            <a:ext cx="850741" cy="1469610"/>
          </a:xfrm>
          <a:prstGeom prst="downArrow">
            <a:avLst/>
          </a:prstGeom>
          <a:solidFill>
            <a:schemeClr val="accent6"/>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5" name="Down Arrow 14"/>
          <p:cNvSpPr/>
          <p:nvPr/>
        </p:nvSpPr>
        <p:spPr>
          <a:xfrm rot="16200000">
            <a:off x="6874108" y="3514400"/>
            <a:ext cx="850741" cy="1469610"/>
          </a:xfrm>
          <a:prstGeom prst="downArrow">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1101376"/>
          </a:xfrm>
        </p:spPr>
        <p:txBody>
          <a:bodyPr>
            <a:normAutofit/>
          </a:bodyPr>
          <a:lstStyle/>
          <a:p>
            <a:pPr>
              <a:defRPr/>
            </a:pPr>
            <a:r>
              <a:rPr lang="en-US" dirty="0"/>
              <a:t>Study Design</a:t>
            </a:r>
          </a:p>
        </p:txBody>
      </p:sp>
      <p:sp>
        <p:nvSpPr>
          <p:cNvPr id="4" name="Slide Number Placeholder 3"/>
          <p:cNvSpPr>
            <a:spLocks noGrp="1"/>
          </p:cNvSpPr>
          <p:nvPr>
            <p:ph type="sldNum" sz="quarter" idx="4294967295"/>
          </p:nvPr>
        </p:nvSpPr>
        <p:spPr>
          <a:xfrm>
            <a:off x="10514013" y="5883277"/>
            <a:ext cx="753545" cy="365125"/>
          </a:xfrm>
          <a:prstGeom prst="rect">
            <a:avLst/>
          </a:prstGeom>
        </p:spPr>
        <p:txBody>
          <a:bodyPr/>
          <a:lstStyle/>
          <a:p>
            <a:pPr>
              <a:defRPr/>
            </a:pPr>
            <a:fld id="{C3C2799D-32D5-4870-A0B5-9802DC66A87E}" type="slidenum">
              <a:rPr lang="en-US" smtClean="0"/>
              <a:pPr>
                <a:defRPr/>
              </a:pPr>
              <a:t>64</a:t>
            </a:fld>
            <a:endParaRPr lang="en-US"/>
          </a:p>
        </p:txBody>
      </p:sp>
      <p:sp>
        <p:nvSpPr>
          <p:cNvPr id="8" name="Text Box 14"/>
          <p:cNvSpPr txBox="1">
            <a:spLocks noChangeArrowheads="1"/>
          </p:cNvSpPr>
          <p:nvPr/>
        </p:nvSpPr>
        <p:spPr bwMode="auto">
          <a:xfrm>
            <a:off x="950762" y="2081094"/>
            <a:ext cx="3941762" cy="4216539"/>
          </a:xfrm>
          <a:prstGeom prst="rect">
            <a:avLst/>
          </a:prstGeom>
          <a:solidFill>
            <a:srgbClr val="000000"/>
          </a:solidFill>
          <a:ln w="25400">
            <a:solidFill>
              <a:srgbClr val="FFFFFF"/>
            </a:solidFill>
            <a:miter lim="800000"/>
            <a:headEnd/>
            <a:tailEnd/>
          </a:ln>
        </p:spPr>
        <p:txBody>
          <a:bodyPr wrap="square">
            <a:spAutoFit/>
          </a:bodyPr>
          <a:lstStyle/>
          <a:p>
            <a:pPr lvl="0"/>
            <a:r>
              <a:rPr lang="en-US" sz="2400" b="1" dirty="0">
                <a:solidFill>
                  <a:schemeClr val="accent3">
                    <a:lumMod val="60000"/>
                    <a:lumOff val="40000"/>
                  </a:schemeClr>
                </a:solidFill>
                <a:latin typeface="Arial" pitchFamily="34" charset="0"/>
                <a:cs typeface="Arial" pitchFamily="34" charset="0"/>
              </a:rPr>
              <a:t>At least 1 eye that meets all the following criteria</a:t>
            </a:r>
            <a:r>
              <a:rPr lang="en-US" sz="2000" b="1" dirty="0">
                <a:solidFill>
                  <a:schemeClr val="accent3">
                    <a:lumMod val="60000"/>
                    <a:lumOff val="40000"/>
                  </a:schemeClr>
                </a:solidFill>
                <a:latin typeface="Arial" pitchFamily="34" charset="0"/>
                <a:cs typeface="Arial" pitchFamily="34" charset="0"/>
              </a:rPr>
              <a:t>:</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Primary choroidal melanoma receiving treatment with I-125 plaque</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Baseline VA ≥ 20/200</a:t>
            </a:r>
          </a:p>
          <a:p>
            <a:pPr marL="342900" indent="-342900">
              <a:buClr>
                <a:srgbClr val="FFC000"/>
              </a:buClr>
              <a:buFont typeface="Wingdings" panose="05000000000000000000" pitchFamily="2" charset="2"/>
              <a:buChar char="§"/>
            </a:pPr>
            <a:r>
              <a:rPr lang="en-US" sz="2000" b="1" dirty="0">
                <a:latin typeface="Arial" pitchFamily="34" charset="0"/>
                <a:cs typeface="Arial" pitchFamily="34" charset="0"/>
              </a:rPr>
              <a:t>Calculated planned dose to the macula ≥ 30 </a:t>
            </a:r>
            <a:r>
              <a:rPr lang="en-US" sz="2000" b="1" dirty="0" err="1">
                <a:latin typeface="Arial" pitchFamily="34" charset="0"/>
                <a:cs typeface="Arial" pitchFamily="34" charset="0"/>
              </a:rPr>
              <a:t>Gy</a:t>
            </a:r>
            <a:endParaRPr lang="en-US" sz="2000" b="1" dirty="0">
              <a:latin typeface="Arial" pitchFamily="34" charset="0"/>
              <a:cs typeface="Arial" pitchFamily="34" charset="0"/>
            </a:endParaRP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Tumor cannot be directly under the geometric center of the fovea</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Tumor cannot touch the optic disc</a:t>
            </a:r>
          </a:p>
        </p:txBody>
      </p:sp>
      <p:sp>
        <p:nvSpPr>
          <p:cNvPr id="7177" name="Text Box 14"/>
          <p:cNvSpPr txBox="1">
            <a:spLocks noChangeArrowheads="1"/>
          </p:cNvSpPr>
          <p:nvPr/>
        </p:nvSpPr>
        <p:spPr bwMode="auto">
          <a:xfrm>
            <a:off x="2590800" y="89390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a:latin typeface="Arial" pitchFamily="34" charset="0"/>
                <a:cs typeface="Arial" pitchFamily="34" charset="0"/>
              </a:rPr>
              <a:t>Multi-Center Randomized Clinical Trial </a:t>
            </a:r>
          </a:p>
          <a:p>
            <a:pPr algn="ctr"/>
            <a:r>
              <a:rPr lang="en-US" sz="2000" b="1">
                <a:latin typeface="Arial" pitchFamily="34" charset="0"/>
                <a:cs typeface="Arial" pitchFamily="34" charset="0"/>
              </a:rPr>
              <a:t>(600 Eyes, 600 Participants)</a:t>
            </a:r>
          </a:p>
        </p:txBody>
      </p:sp>
      <p:sp>
        <p:nvSpPr>
          <p:cNvPr id="20" name="TextBox 19"/>
          <p:cNvSpPr txBox="1"/>
          <p:nvPr/>
        </p:nvSpPr>
        <p:spPr>
          <a:xfrm>
            <a:off x="8504192" y="2079505"/>
            <a:ext cx="3114952" cy="2308324"/>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dirty="0">
                <a:solidFill>
                  <a:schemeClr val="bg2">
                    <a:lumMod val="50000"/>
                  </a:schemeClr>
                </a:solidFill>
                <a:latin typeface="Arial" pitchFamily="34" charset="0"/>
                <a:cs typeface="Arial" pitchFamily="34" charset="0"/>
              </a:rPr>
              <a:t>Primary Outcomes:</a:t>
            </a:r>
          </a:p>
          <a:p>
            <a:pPr lvl="0" algn="ctr"/>
            <a:r>
              <a:rPr lang="en-US" sz="2400" b="1" dirty="0">
                <a:solidFill>
                  <a:schemeClr val="bg2">
                    <a:lumMod val="50000"/>
                  </a:schemeClr>
                </a:solidFill>
                <a:latin typeface="Arial" pitchFamily="34" charset="0"/>
                <a:cs typeface="Arial" pitchFamily="34" charset="0"/>
              </a:rPr>
              <a:t>Change in VA from baseline to 3 years,</a:t>
            </a:r>
          </a:p>
          <a:p>
            <a:pPr lvl="0" algn="ctr"/>
            <a:r>
              <a:rPr lang="en-US" sz="2400" b="1" dirty="0">
                <a:solidFill>
                  <a:schemeClr val="bg2">
                    <a:lumMod val="50000"/>
                  </a:schemeClr>
                </a:solidFill>
                <a:latin typeface="Arial" pitchFamily="34" charset="0"/>
                <a:cs typeface="Arial" pitchFamily="34" charset="0"/>
              </a:rPr>
              <a:t>Loss of 15 or more letters of VA from baseline to 3 years</a:t>
            </a:r>
            <a:endParaRPr lang="en-US" sz="2400" b="1" dirty="0">
              <a:solidFill>
                <a:schemeClr val="bg2">
                  <a:lumMod val="50000"/>
                </a:schemeClr>
              </a:solidFill>
            </a:endParaRPr>
          </a:p>
        </p:txBody>
      </p:sp>
      <p:sp>
        <p:nvSpPr>
          <p:cNvPr id="13" name="TextBox 12">
            <a:extLst>
              <a:ext uri="{FF2B5EF4-FFF2-40B4-BE49-F238E27FC236}">
                <a16:creationId xmlns:a16="http://schemas.microsoft.com/office/drawing/2014/main" id="{10920B23-38D6-4E6C-A959-B6FADD5E1C56}"/>
              </a:ext>
            </a:extLst>
          </p:cNvPr>
          <p:cNvSpPr txBox="1"/>
          <p:nvPr/>
        </p:nvSpPr>
        <p:spPr>
          <a:xfrm>
            <a:off x="8504192" y="4763451"/>
            <a:ext cx="3114952" cy="1569660"/>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dirty="0">
                <a:solidFill>
                  <a:schemeClr val="bg2">
                    <a:lumMod val="50000"/>
                  </a:schemeClr>
                </a:solidFill>
                <a:latin typeface="Arial" pitchFamily="34" charset="0"/>
                <a:cs typeface="Arial" pitchFamily="34" charset="0"/>
              </a:rPr>
              <a:t>Key Secondary Outcome: Development of ME on OCT</a:t>
            </a:r>
            <a:endParaRPr lang="en-US" sz="2400" b="1" dirty="0">
              <a:solidFill>
                <a:schemeClr val="bg2">
                  <a:lumMod val="50000"/>
                </a:schemeClr>
              </a:solidFill>
            </a:endParaRPr>
          </a:p>
        </p:txBody>
      </p:sp>
      <p:sp>
        <p:nvSpPr>
          <p:cNvPr id="3" name="Rectangle 2">
            <a:extLst>
              <a:ext uri="{FF2B5EF4-FFF2-40B4-BE49-F238E27FC236}">
                <a16:creationId xmlns:a16="http://schemas.microsoft.com/office/drawing/2014/main" id="{404789FA-E548-428C-9F08-9A68F211BA16}"/>
              </a:ext>
            </a:extLst>
          </p:cNvPr>
          <p:cNvSpPr/>
          <p:nvPr/>
        </p:nvSpPr>
        <p:spPr>
          <a:xfrm>
            <a:off x="5276044" y="2017664"/>
            <a:ext cx="2023435" cy="124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err="1">
                <a:solidFill>
                  <a:schemeClr val="bg2">
                    <a:lumMod val="50000"/>
                  </a:schemeClr>
                </a:solidFill>
                <a:latin typeface="Arial" panose="020B0604020202020204" pitchFamily="34" charset="0"/>
                <a:cs typeface="Arial" panose="020B0604020202020204" pitchFamily="34" charset="0"/>
              </a:rPr>
              <a:t>Faricimab</a:t>
            </a:r>
            <a:endParaRPr lang="en-US" sz="2400" b="1">
              <a:solidFill>
                <a:schemeClr val="bg2">
                  <a:lumMod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296514E-FDF1-4A00-860E-A4DD9FFCB286}"/>
              </a:ext>
            </a:extLst>
          </p:cNvPr>
          <p:cNvSpPr/>
          <p:nvPr/>
        </p:nvSpPr>
        <p:spPr>
          <a:xfrm>
            <a:off x="5276043" y="3567064"/>
            <a:ext cx="2023435" cy="124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Iluvien</a:t>
            </a:r>
          </a:p>
        </p:txBody>
      </p:sp>
      <p:sp>
        <p:nvSpPr>
          <p:cNvPr id="16" name="Rectangle 15">
            <a:extLst>
              <a:ext uri="{FF2B5EF4-FFF2-40B4-BE49-F238E27FC236}">
                <a16:creationId xmlns:a16="http://schemas.microsoft.com/office/drawing/2014/main" id="{78374BCD-A8BA-4E80-9741-83D66B31446A}"/>
              </a:ext>
            </a:extLst>
          </p:cNvPr>
          <p:cNvSpPr/>
          <p:nvPr/>
        </p:nvSpPr>
        <p:spPr>
          <a:xfrm>
            <a:off x="5276043" y="5114874"/>
            <a:ext cx="2023435" cy="1244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Observation</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AE7E77C-12B2-9AD0-D494-ACA6F6ED3892}"/>
              </a:ext>
            </a:extLst>
          </p:cNvPr>
          <p:cNvSpPr>
            <a:spLocks noGrp="1"/>
          </p:cNvSpPr>
          <p:nvPr>
            <p:ph type="title"/>
          </p:nvPr>
        </p:nvSpPr>
        <p:spPr/>
        <p:txBody>
          <a:bodyPr/>
          <a:lstStyle/>
          <a:p>
            <a:r>
              <a:rPr lang="en-US" dirty="0"/>
              <a:t>Treatment Groups</a:t>
            </a:r>
          </a:p>
        </p:txBody>
      </p:sp>
      <p:sp>
        <p:nvSpPr>
          <p:cNvPr id="7" name="TextBox 6">
            <a:extLst>
              <a:ext uri="{FF2B5EF4-FFF2-40B4-BE49-F238E27FC236}">
                <a16:creationId xmlns:a16="http://schemas.microsoft.com/office/drawing/2014/main" id="{7FD7A25A-8E8A-BA43-A0B6-436A848158FB}"/>
              </a:ext>
            </a:extLst>
          </p:cNvPr>
          <p:cNvSpPr txBox="1"/>
          <p:nvPr/>
        </p:nvSpPr>
        <p:spPr>
          <a:xfrm>
            <a:off x="619432" y="5929122"/>
            <a:ext cx="10982633"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If the 24-month visit is missed, or the implant cannot be given at the 24 month visit for any reason, the second implant may be administered at the next study visit through the 33-month visit.</a:t>
            </a:r>
          </a:p>
        </p:txBody>
      </p:sp>
      <p:sp>
        <p:nvSpPr>
          <p:cNvPr id="8" name="Down Arrow 14">
            <a:extLst>
              <a:ext uri="{FF2B5EF4-FFF2-40B4-BE49-F238E27FC236}">
                <a16:creationId xmlns:a16="http://schemas.microsoft.com/office/drawing/2014/main" id="{5C7BB5AB-2E75-AF48-FD4A-3CFBBAF72DCD}"/>
              </a:ext>
            </a:extLst>
          </p:cNvPr>
          <p:cNvSpPr/>
          <p:nvPr/>
        </p:nvSpPr>
        <p:spPr>
          <a:xfrm rot="16200000">
            <a:off x="2568621" y="4292731"/>
            <a:ext cx="850741" cy="1469610"/>
          </a:xfrm>
          <a:prstGeom prst="downArrow">
            <a:avLst/>
          </a:prstGeom>
          <a:solidFill>
            <a:schemeClr val="tx1"/>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1" name="Down Arrow 14">
            <a:extLst>
              <a:ext uri="{FF2B5EF4-FFF2-40B4-BE49-F238E27FC236}">
                <a16:creationId xmlns:a16="http://schemas.microsoft.com/office/drawing/2014/main" id="{0FD3A555-2E2F-D4B0-6313-0F75FAFD8B05}"/>
              </a:ext>
            </a:extLst>
          </p:cNvPr>
          <p:cNvSpPr/>
          <p:nvPr/>
        </p:nvSpPr>
        <p:spPr>
          <a:xfrm rot="16200000">
            <a:off x="2568622" y="1256408"/>
            <a:ext cx="850741" cy="1469610"/>
          </a:xfrm>
          <a:prstGeom prst="downArrow">
            <a:avLst/>
          </a:prstGeom>
          <a:solidFill>
            <a:schemeClr val="accent6"/>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2" name="Down Arrow 14">
            <a:extLst>
              <a:ext uri="{FF2B5EF4-FFF2-40B4-BE49-F238E27FC236}">
                <a16:creationId xmlns:a16="http://schemas.microsoft.com/office/drawing/2014/main" id="{FBF5D2B7-BF44-9D67-C7D5-46CB312902C7}"/>
              </a:ext>
            </a:extLst>
          </p:cNvPr>
          <p:cNvSpPr/>
          <p:nvPr/>
        </p:nvSpPr>
        <p:spPr>
          <a:xfrm rot="16200000">
            <a:off x="2569124" y="2804763"/>
            <a:ext cx="850741" cy="1469610"/>
          </a:xfrm>
          <a:prstGeom prst="downArrow">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DFC179F1-3EAA-0D2E-8F5A-A323876B482B}"/>
              </a:ext>
            </a:extLst>
          </p:cNvPr>
          <p:cNvSpPr/>
          <p:nvPr/>
        </p:nvSpPr>
        <p:spPr>
          <a:xfrm>
            <a:off x="971060" y="1308027"/>
            <a:ext cx="2023435" cy="124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bg2">
                    <a:lumMod val="50000"/>
                  </a:schemeClr>
                </a:solidFill>
                <a:latin typeface="Arial" panose="020B0604020202020204" pitchFamily="34" charset="0"/>
                <a:cs typeface="Arial" panose="020B0604020202020204" pitchFamily="34" charset="0"/>
              </a:rPr>
              <a:t>Faricimab</a:t>
            </a: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BD46861-54F3-CF64-5176-37FB2C2A2D34}"/>
              </a:ext>
            </a:extLst>
          </p:cNvPr>
          <p:cNvSpPr/>
          <p:nvPr/>
        </p:nvSpPr>
        <p:spPr>
          <a:xfrm>
            <a:off x="971059" y="2857427"/>
            <a:ext cx="2023435" cy="124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Iluvien</a:t>
            </a:r>
          </a:p>
        </p:txBody>
      </p:sp>
      <p:sp>
        <p:nvSpPr>
          <p:cNvPr id="19" name="Rectangle 18">
            <a:extLst>
              <a:ext uri="{FF2B5EF4-FFF2-40B4-BE49-F238E27FC236}">
                <a16:creationId xmlns:a16="http://schemas.microsoft.com/office/drawing/2014/main" id="{8EAD55F9-E6F4-5288-9A2D-5023FC3772AD}"/>
              </a:ext>
            </a:extLst>
          </p:cNvPr>
          <p:cNvSpPr/>
          <p:nvPr/>
        </p:nvSpPr>
        <p:spPr>
          <a:xfrm>
            <a:off x="971059" y="4405237"/>
            <a:ext cx="2023435" cy="1244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Observation</a:t>
            </a:r>
          </a:p>
        </p:txBody>
      </p:sp>
      <p:sp>
        <p:nvSpPr>
          <p:cNvPr id="23" name="Rectangle 22">
            <a:extLst>
              <a:ext uri="{FF2B5EF4-FFF2-40B4-BE49-F238E27FC236}">
                <a16:creationId xmlns:a16="http://schemas.microsoft.com/office/drawing/2014/main" id="{1B0DB503-476F-BA34-AF5A-18D083E72D5B}"/>
              </a:ext>
            </a:extLst>
          </p:cNvPr>
          <p:cNvSpPr/>
          <p:nvPr/>
        </p:nvSpPr>
        <p:spPr>
          <a:xfrm>
            <a:off x="3989304" y="4479489"/>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panose="020B0604020202020204" pitchFamily="34" charset="0"/>
                <a:cs typeface="Arial" panose="020B0604020202020204" pitchFamily="34" charset="0"/>
              </a:rPr>
              <a:t>No treatment unless ME develops</a:t>
            </a:r>
          </a:p>
        </p:txBody>
      </p:sp>
      <p:sp>
        <p:nvSpPr>
          <p:cNvPr id="24" name="Rectangle 23">
            <a:extLst>
              <a:ext uri="{FF2B5EF4-FFF2-40B4-BE49-F238E27FC236}">
                <a16:creationId xmlns:a16="http://schemas.microsoft.com/office/drawing/2014/main" id="{CF6C2D79-2AEC-6705-8822-2CC484356522}"/>
              </a:ext>
            </a:extLst>
          </p:cNvPr>
          <p:cNvSpPr/>
          <p:nvPr/>
        </p:nvSpPr>
        <p:spPr>
          <a:xfrm>
            <a:off x="3989304" y="2991521"/>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panose="020B0604020202020204" pitchFamily="34" charset="0"/>
                <a:cs typeface="Arial" panose="020B0604020202020204" pitchFamily="34" charset="0"/>
              </a:rPr>
              <a:t>Implant at randomization and at 24* months</a:t>
            </a:r>
          </a:p>
        </p:txBody>
      </p:sp>
      <p:sp>
        <p:nvSpPr>
          <p:cNvPr id="25" name="Rectangle 24">
            <a:extLst>
              <a:ext uri="{FF2B5EF4-FFF2-40B4-BE49-F238E27FC236}">
                <a16:creationId xmlns:a16="http://schemas.microsoft.com/office/drawing/2014/main" id="{E423A701-A5CC-1101-0A6C-C8F3B635FE5A}"/>
              </a:ext>
            </a:extLst>
          </p:cNvPr>
          <p:cNvSpPr/>
          <p:nvPr/>
        </p:nvSpPr>
        <p:spPr>
          <a:xfrm>
            <a:off x="3989304" y="1443166"/>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a:cs typeface="Arial"/>
              </a:rPr>
              <a:t>Injection at randomization &amp; every 3 months</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264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EFCFA4-09FF-9F86-9566-3C861B2F906B}"/>
              </a:ext>
            </a:extLst>
          </p:cNvPr>
          <p:cNvSpPr>
            <a:spLocks noGrp="1"/>
          </p:cNvSpPr>
          <p:nvPr>
            <p:ph type="title"/>
          </p:nvPr>
        </p:nvSpPr>
        <p:spPr/>
        <p:txBody>
          <a:bodyPr/>
          <a:lstStyle/>
          <a:p>
            <a:r>
              <a:rPr lang="en-US" dirty="0"/>
              <a:t>Follow Up</a:t>
            </a:r>
          </a:p>
        </p:txBody>
      </p:sp>
      <p:sp>
        <p:nvSpPr>
          <p:cNvPr id="3" name="Content Placeholder 2"/>
          <p:cNvSpPr>
            <a:spLocks noGrp="1"/>
          </p:cNvSpPr>
          <p:nvPr>
            <p:ph idx="1"/>
          </p:nvPr>
        </p:nvSpPr>
        <p:spPr>
          <a:xfrm>
            <a:off x="2045474" y="4483983"/>
            <a:ext cx="1993126" cy="457200"/>
          </a:xfrm>
        </p:spPr>
        <p:txBody>
          <a:bodyPr>
            <a:normAutofit fontScale="92500"/>
          </a:bodyPr>
          <a:lstStyle/>
          <a:p>
            <a:pPr marL="0" indent="0" algn="ctr">
              <a:buNone/>
            </a:pPr>
            <a:r>
              <a:rPr lang="en-US" dirty="0"/>
              <a:t>1</a:t>
            </a:r>
            <a:r>
              <a:rPr lang="en-US" baseline="30000" dirty="0"/>
              <a:t>st</a:t>
            </a:r>
            <a:r>
              <a:rPr lang="en-US" dirty="0"/>
              <a:t> Year</a:t>
            </a:r>
          </a:p>
        </p:txBody>
      </p:sp>
      <p:sp>
        <p:nvSpPr>
          <p:cNvPr id="5" name="Pentagon 4"/>
          <p:cNvSpPr/>
          <p:nvPr/>
        </p:nvSpPr>
        <p:spPr bwMode="auto">
          <a:xfrm>
            <a:off x="741484" y="1858962"/>
            <a:ext cx="2198077" cy="1342687"/>
          </a:xfrm>
          <a:prstGeom prst="homePlate">
            <a:avLst/>
          </a:prstGeom>
          <a:solidFill>
            <a:schemeClr val="tx2"/>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pPr>
            <a:r>
              <a:rPr lang="en-US" sz="2400" b="1" dirty="0">
                <a:solidFill>
                  <a:schemeClr val="bg2">
                    <a:lumMod val="50000"/>
                  </a:schemeClr>
                </a:solidFill>
                <a:latin typeface="Arial"/>
                <a:cs typeface="Arial"/>
              </a:rPr>
              <a:t>4-week</a:t>
            </a:r>
          </a:p>
          <a:p>
            <a:pPr algn="ctr">
              <a:spcBef>
                <a:spcPct val="0"/>
              </a:spcBef>
              <a:spcAft>
                <a:spcPct val="0"/>
              </a:spcAft>
            </a:pPr>
            <a:r>
              <a:rPr lang="en-US" sz="2400" b="1" dirty="0">
                <a:solidFill>
                  <a:schemeClr val="bg2">
                    <a:lumMod val="50000"/>
                  </a:schemeClr>
                </a:solidFill>
                <a:latin typeface="Arial"/>
                <a:cs typeface="Arial"/>
              </a:rPr>
              <a:t>Visit </a:t>
            </a:r>
          </a:p>
          <a:p>
            <a:pPr algn="ctr">
              <a:spcBef>
                <a:spcPct val="0"/>
              </a:spcBef>
              <a:spcAft>
                <a:spcPct val="0"/>
              </a:spcAft>
            </a:pPr>
            <a:r>
              <a:rPr lang="en-US" sz="2000" b="1" i="1" dirty="0">
                <a:solidFill>
                  <a:schemeClr val="bg2">
                    <a:lumMod val="50000"/>
                  </a:schemeClr>
                </a:solidFill>
                <a:latin typeface="Arial"/>
                <a:cs typeface="Arial"/>
              </a:rPr>
              <a:t>(</a:t>
            </a:r>
            <a:r>
              <a:rPr lang="en-US" sz="2000" b="1" i="1" dirty="0" err="1">
                <a:solidFill>
                  <a:schemeClr val="bg2">
                    <a:lumMod val="50000"/>
                  </a:schemeClr>
                </a:solidFill>
                <a:latin typeface="Arial"/>
                <a:cs typeface="Arial"/>
              </a:rPr>
              <a:t>Iluvien</a:t>
            </a:r>
            <a:r>
              <a:rPr lang="en-US" sz="2000" b="1" i="1" dirty="0">
                <a:solidFill>
                  <a:schemeClr val="bg2">
                    <a:lumMod val="50000"/>
                  </a:schemeClr>
                </a:solidFill>
                <a:latin typeface="Arial"/>
                <a:cs typeface="Arial"/>
              </a:rPr>
              <a:t> </a:t>
            </a:r>
          </a:p>
          <a:p>
            <a:pPr algn="ctr">
              <a:spcBef>
                <a:spcPct val="0"/>
              </a:spcBef>
              <a:spcAft>
                <a:spcPct val="0"/>
              </a:spcAft>
            </a:pPr>
            <a:r>
              <a:rPr lang="en-US" sz="2000" b="1" i="1" dirty="0">
                <a:solidFill>
                  <a:schemeClr val="bg2">
                    <a:lumMod val="50000"/>
                  </a:schemeClr>
                </a:solidFill>
                <a:latin typeface="Arial"/>
                <a:cs typeface="Arial"/>
              </a:rPr>
              <a:t>arm only)</a:t>
            </a:r>
            <a:endParaRPr lang="en-US" sz="2000" i="1" dirty="0">
              <a:solidFill>
                <a:schemeClr val="bg2">
                  <a:lumMod val="50000"/>
                </a:schemeClr>
              </a:solidFill>
              <a:cs typeface="Arial"/>
            </a:endParaRPr>
          </a:p>
        </p:txBody>
      </p:sp>
      <p:sp>
        <p:nvSpPr>
          <p:cNvPr id="6" name="Chevron 5"/>
          <p:cNvSpPr/>
          <p:nvPr/>
        </p:nvSpPr>
        <p:spPr bwMode="auto">
          <a:xfrm>
            <a:off x="4940107" y="1830050"/>
            <a:ext cx="3276600"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2">
                    <a:lumMod val="50000"/>
                  </a:schemeClr>
                </a:solidFill>
                <a:latin typeface="Arial"/>
                <a:cs typeface="Arial"/>
              </a:rPr>
              <a:t>Visits q 3 months</a:t>
            </a:r>
            <a:endParaRPr lang="en-US" sz="2000" b="1" dirty="0">
              <a:solidFill>
                <a:schemeClr val="bg2">
                  <a:lumMod val="50000"/>
                </a:schemeClr>
              </a:solidFill>
              <a:latin typeface="Arial"/>
              <a:cs typeface="Arial"/>
            </a:endParaRPr>
          </a:p>
        </p:txBody>
      </p:sp>
      <p:cxnSp>
        <p:nvCxnSpPr>
          <p:cNvPr id="9" name="Straight Arrow Connector 8"/>
          <p:cNvCxnSpPr>
            <a:cxnSpLocks/>
          </p:cNvCxnSpPr>
          <p:nvPr/>
        </p:nvCxnSpPr>
        <p:spPr bwMode="auto">
          <a:xfrm>
            <a:off x="657225" y="4388023"/>
            <a:ext cx="10508864"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0" name="Content Placeholder 2"/>
          <p:cNvSpPr txBox="1">
            <a:spLocks/>
          </p:cNvSpPr>
          <p:nvPr/>
        </p:nvSpPr>
        <p:spPr bwMode="auto">
          <a:xfrm>
            <a:off x="5401356" y="443506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2</a:t>
            </a:r>
            <a:r>
              <a:rPr lang="en-US" kern="0" baseline="30000">
                <a:solidFill>
                  <a:schemeClr val="tx1"/>
                </a:solidFill>
                <a:latin typeface="Arial" panose="020B0604020202020204" pitchFamily="34" charset="0"/>
                <a:cs typeface="Arial" panose="020B0604020202020204" pitchFamily="34" charset="0"/>
              </a:rPr>
              <a:t>nd</a:t>
            </a:r>
            <a:r>
              <a:rPr lang="en-US" kern="0">
                <a:solidFill>
                  <a:schemeClr val="tx1"/>
                </a:solidFill>
                <a:latin typeface="Arial" panose="020B0604020202020204" pitchFamily="34" charset="0"/>
                <a:cs typeface="Arial" panose="020B0604020202020204" pitchFamily="34" charset="0"/>
              </a:rPr>
              <a:t> Year</a:t>
            </a:r>
          </a:p>
        </p:txBody>
      </p:sp>
      <p:sp>
        <p:nvSpPr>
          <p:cNvPr id="11" name="TextBox 10"/>
          <p:cNvSpPr txBox="1"/>
          <p:nvPr/>
        </p:nvSpPr>
        <p:spPr>
          <a:xfrm>
            <a:off x="657225" y="5396502"/>
            <a:ext cx="10944840" cy="523220"/>
          </a:xfrm>
          <a:prstGeom prst="rect">
            <a:avLst/>
          </a:prstGeom>
          <a:noFill/>
        </p:spPr>
        <p:txBody>
          <a:bodyPr wrap="square" rtlCol="0">
            <a:spAutoFit/>
          </a:bodyPr>
          <a:lstStyle/>
          <a:p>
            <a:pPr marL="0" lvl="2"/>
            <a:r>
              <a:rPr lang="en-US" sz="2800" b="1" dirty="0">
                <a:latin typeface="Arial" panose="020B0604020202020204" pitchFamily="34" charset="0"/>
                <a:cs typeface="Arial" panose="020B0604020202020204" pitchFamily="34" charset="0"/>
              </a:rPr>
              <a:t>Wide field fundus photographs, wide-field FA, OCT, and OCTA</a:t>
            </a:r>
          </a:p>
        </p:txBody>
      </p:sp>
      <p:sp>
        <p:nvSpPr>
          <p:cNvPr id="12" name="Rounded Rectangle 11"/>
          <p:cNvSpPr/>
          <p:nvPr/>
        </p:nvSpPr>
        <p:spPr bwMode="auto">
          <a:xfrm>
            <a:off x="1840523" y="330153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3" name="Rounded Rectangle 12"/>
          <p:cNvSpPr/>
          <p:nvPr/>
        </p:nvSpPr>
        <p:spPr bwMode="auto">
          <a:xfrm>
            <a:off x="5105400" y="331402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4" name="Chevron 13">
            <a:extLst>
              <a:ext uri="{FF2B5EF4-FFF2-40B4-BE49-F238E27FC236}">
                <a16:creationId xmlns:a16="http://schemas.microsoft.com/office/drawing/2014/main" id="{096AF319-8D79-0E4E-B385-C3918A81BE4B}"/>
              </a:ext>
            </a:extLst>
          </p:cNvPr>
          <p:cNvSpPr/>
          <p:nvPr/>
        </p:nvSpPr>
        <p:spPr bwMode="auto">
          <a:xfrm>
            <a:off x="7889489" y="1858962"/>
            <a:ext cx="3276600"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Visits q 3 months</a:t>
            </a:r>
            <a:endParaRPr lang="en-US" sz="2400" b="1" dirty="0">
              <a:solidFill>
                <a:schemeClr val="bg2">
                  <a:lumMod val="50000"/>
                </a:schemeClr>
              </a:solidFill>
              <a:latin typeface="Arial" charset="0"/>
            </a:endParaRPr>
          </a:p>
        </p:txBody>
      </p:sp>
      <p:sp>
        <p:nvSpPr>
          <p:cNvPr id="15" name="Rounded Rectangle 14">
            <a:extLst>
              <a:ext uri="{FF2B5EF4-FFF2-40B4-BE49-F238E27FC236}">
                <a16:creationId xmlns:a16="http://schemas.microsoft.com/office/drawing/2014/main" id="{44245050-4AF1-F54E-89EF-17CCE0E6FC85}"/>
              </a:ext>
            </a:extLst>
          </p:cNvPr>
          <p:cNvSpPr/>
          <p:nvPr/>
        </p:nvSpPr>
        <p:spPr bwMode="auto">
          <a:xfrm>
            <a:off x="8317523" y="3315481"/>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6" name="Content Placeholder 2">
            <a:extLst>
              <a:ext uri="{FF2B5EF4-FFF2-40B4-BE49-F238E27FC236}">
                <a16:creationId xmlns:a16="http://schemas.microsoft.com/office/drawing/2014/main" id="{549AEC12-C1E9-264D-A6C1-56837236BD8D}"/>
              </a:ext>
            </a:extLst>
          </p:cNvPr>
          <p:cNvSpPr txBox="1">
            <a:spLocks/>
          </p:cNvSpPr>
          <p:nvPr/>
        </p:nvSpPr>
        <p:spPr bwMode="auto">
          <a:xfrm>
            <a:off x="8613479" y="448398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3</a:t>
            </a:r>
            <a:r>
              <a:rPr lang="en-US" kern="0" baseline="30000">
                <a:solidFill>
                  <a:schemeClr val="tx1"/>
                </a:solidFill>
                <a:latin typeface="Arial" panose="020B0604020202020204" pitchFamily="34" charset="0"/>
                <a:cs typeface="Arial" panose="020B0604020202020204" pitchFamily="34" charset="0"/>
              </a:rPr>
              <a:t>rd </a:t>
            </a:r>
            <a:r>
              <a:rPr lang="en-US" kern="0">
                <a:solidFill>
                  <a:schemeClr val="tx1"/>
                </a:solidFill>
                <a:latin typeface="Arial" panose="020B0604020202020204" pitchFamily="34" charset="0"/>
                <a:cs typeface="Arial" panose="020B0604020202020204" pitchFamily="34" charset="0"/>
              </a:rPr>
              <a:t>Year</a:t>
            </a:r>
          </a:p>
        </p:txBody>
      </p:sp>
      <p:sp>
        <p:nvSpPr>
          <p:cNvPr id="18" name="Chevron 5">
            <a:extLst>
              <a:ext uri="{FF2B5EF4-FFF2-40B4-BE49-F238E27FC236}">
                <a16:creationId xmlns:a16="http://schemas.microsoft.com/office/drawing/2014/main" id="{6D7892DB-5315-BA29-0F6D-9822675D802E}"/>
              </a:ext>
            </a:extLst>
          </p:cNvPr>
          <p:cNvSpPr/>
          <p:nvPr/>
        </p:nvSpPr>
        <p:spPr bwMode="auto">
          <a:xfrm>
            <a:off x="2400300" y="1841991"/>
            <a:ext cx="2867025"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2">
                    <a:lumMod val="50000"/>
                  </a:schemeClr>
                </a:solidFill>
                <a:latin typeface="Arial"/>
                <a:cs typeface="Arial"/>
              </a:rPr>
              <a:t>Visits q3 months</a:t>
            </a:r>
          </a:p>
        </p:txBody>
      </p:sp>
    </p:spTree>
    <p:extLst>
      <p:ext uri="{BB962C8B-B14F-4D97-AF65-F5344CB8AC3E}">
        <p14:creationId xmlns:p14="http://schemas.microsoft.com/office/powerpoint/2010/main" val="298550673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diagram of a human eye&#10;&#10;Description automatically generated">
            <a:extLst>
              <a:ext uri="{FF2B5EF4-FFF2-40B4-BE49-F238E27FC236}">
                <a16:creationId xmlns:a16="http://schemas.microsoft.com/office/drawing/2014/main" id="{1A39A86F-B6FA-04E3-0AB9-1A9DAB953C91}"/>
              </a:ext>
            </a:extLst>
          </p:cNvPr>
          <p:cNvPicPr>
            <a:picLocks noChangeAspect="1"/>
          </p:cNvPicPr>
          <p:nvPr/>
        </p:nvPicPr>
        <p:blipFill>
          <a:blip r:embed="rId3"/>
          <a:stretch>
            <a:fillRect/>
          </a:stretch>
        </p:blipFill>
        <p:spPr>
          <a:xfrm>
            <a:off x="8849558" y="265883"/>
            <a:ext cx="2732841" cy="2929899"/>
          </a:xfrm>
          <a:prstGeom prst="rect">
            <a:avLst/>
          </a:prstGeom>
        </p:spPr>
      </p:pic>
      <p:sp>
        <p:nvSpPr>
          <p:cNvPr id="15" name="Rectangle 3">
            <a:extLst>
              <a:ext uri="{FF2B5EF4-FFF2-40B4-BE49-F238E27FC236}">
                <a16:creationId xmlns:a16="http://schemas.microsoft.com/office/drawing/2014/main" id="{562C4EBA-DC9F-474B-A303-2E9725321111}"/>
              </a:ext>
            </a:extLst>
          </p:cNvPr>
          <p:cNvSpPr>
            <a:spLocks noChangeArrowheads="1"/>
          </p:cNvSpPr>
          <p:nvPr/>
        </p:nvSpPr>
        <p:spPr bwMode="auto">
          <a:xfrm>
            <a:off x="609599" y="1776240"/>
            <a:ext cx="10972800"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685800" fontAlgn="base">
              <a:lnSpc>
                <a:spcPct val="90000"/>
              </a:lnSpc>
              <a:spcBef>
                <a:spcPct val="0"/>
              </a:spcBef>
              <a:spcAft>
                <a:spcPct val="0"/>
              </a:spcAft>
            </a:pPr>
            <a:r>
              <a:rPr lang="en-US" altLang="en-US" sz="4400" b="1" dirty="0">
                <a:solidFill>
                  <a:schemeClr val="accent2">
                    <a:lumMod val="60000"/>
                    <a:lumOff val="40000"/>
                  </a:schemeClr>
                </a:solidFill>
                <a:latin typeface="Arial"/>
                <a:ea typeface="+mj-ea"/>
                <a:cs typeface="Arial"/>
              </a:rPr>
              <a:t>Protocol AP</a:t>
            </a:r>
          </a:p>
          <a:p>
            <a:pPr lvl="0" algn="ctr" defTabSz="685800" fontAlgn="base">
              <a:lnSpc>
                <a:spcPct val="90000"/>
              </a:lnSpc>
              <a:spcBef>
                <a:spcPct val="0"/>
              </a:spcBef>
              <a:spcAft>
                <a:spcPct val="0"/>
              </a:spcAft>
            </a:pPr>
            <a:endParaRPr lang="en-US" altLang="en-US" sz="4400" b="1" dirty="0">
              <a:solidFill>
                <a:schemeClr val="accent2">
                  <a:lumMod val="60000"/>
                  <a:lumOff val="40000"/>
                </a:schemeClr>
              </a:solidFill>
              <a:latin typeface="Arial"/>
              <a:ea typeface="+mj-ea"/>
              <a:cs typeface="Arial"/>
            </a:endParaRPr>
          </a:p>
          <a:p>
            <a:pPr algn="ctr" defTabSz="685800">
              <a:lnSpc>
                <a:spcPct val="90000"/>
              </a:lnSpc>
              <a:spcBef>
                <a:spcPct val="0"/>
              </a:spcBef>
              <a:spcAft>
                <a:spcPct val="0"/>
              </a:spcAft>
            </a:pPr>
            <a:endParaRPr lang="en-US" altLang="en-US" sz="2000" b="1" dirty="0">
              <a:solidFill>
                <a:schemeClr val="accent2">
                  <a:lumMod val="60000"/>
                  <a:lumOff val="40000"/>
                </a:schemeClr>
              </a:solidFill>
              <a:latin typeface="Arial"/>
              <a:ea typeface="+mj-ea"/>
              <a:cs typeface="Arial"/>
            </a:endParaRPr>
          </a:p>
          <a:p>
            <a:pPr algn="ctr" defTabSz="685800" fontAlgn="base">
              <a:lnSpc>
                <a:spcPct val="90000"/>
              </a:lnSpc>
              <a:spcBef>
                <a:spcPct val="0"/>
              </a:spcBef>
              <a:spcAft>
                <a:spcPct val="0"/>
              </a:spcAft>
            </a:pPr>
            <a:r>
              <a:rPr lang="en-US" altLang="en-US" sz="4000" b="1" dirty="0">
                <a:solidFill>
                  <a:schemeClr val="accent2">
                    <a:lumMod val="60000"/>
                    <a:lumOff val="40000"/>
                  </a:schemeClr>
                </a:solidFill>
                <a:latin typeface="Arial"/>
                <a:ea typeface="+mj-ea"/>
                <a:cs typeface="Arial"/>
              </a:rPr>
              <a:t>Combination Anti-VEGF + PRP vs. Vitrectomy + Endolaser for PDR</a:t>
            </a:r>
            <a:endParaRPr lang="en-US" altLang="en-US" sz="4000" b="1" dirty="0">
              <a:solidFill>
                <a:schemeClr val="accent2">
                  <a:lumMod val="60000"/>
                  <a:lumOff val="40000"/>
                </a:schemeClr>
              </a:solidFill>
              <a:latin typeface="Arial" panose="020B0604020202020204" pitchFamily="34" charset="0"/>
              <a:ea typeface="+mj-ea"/>
              <a:cs typeface="Arial" panose="020B0604020202020204" pitchFamily="34" charset="0"/>
            </a:endParaRPr>
          </a:p>
          <a:p>
            <a:pPr algn="ctr" defTabSz="685800">
              <a:lnSpc>
                <a:spcPct val="90000"/>
              </a:lnSpc>
              <a:spcBef>
                <a:spcPct val="0"/>
              </a:spcBef>
              <a:spcAft>
                <a:spcPct val="0"/>
              </a:spcAft>
            </a:pPr>
            <a:endParaRPr lang="en-US" altLang="en-US" sz="2000" b="1" dirty="0">
              <a:solidFill>
                <a:schemeClr val="accent2">
                  <a:lumMod val="60000"/>
                  <a:lumOff val="40000"/>
                </a:schemeClr>
              </a:solidFill>
              <a:latin typeface="Arial"/>
              <a:ea typeface="+mj-ea"/>
              <a:cs typeface="Arial"/>
            </a:endParaRPr>
          </a:p>
          <a:p>
            <a:pPr algn="ctr" defTabSz="685800" fontAlgn="base">
              <a:lnSpc>
                <a:spcPct val="90000"/>
              </a:lnSpc>
              <a:spcBef>
                <a:spcPct val="0"/>
              </a:spcBef>
              <a:spcAft>
                <a:spcPct val="0"/>
              </a:spcAft>
            </a:pPr>
            <a:r>
              <a:rPr lang="en-US" altLang="en-US" sz="2400" b="1" dirty="0">
                <a:latin typeface="Arial"/>
                <a:ea typeface="+mj-ea"/>
                <a:cs typeface="Arial"/>
              </a:rPr>
              <a:t>Presenter: Raj K. Maturi, MD </a:t>
            </a:r>
            <a:endParaRPr lang="en-US" altLang="en-US" sz="2400" b="1" dirty="0">
              <a:latin typeface="Arial" panose="020B0604020202020204" pitchFamily="34" charset="0"/>
              <a:ea typeface="+mj-ea"/>
              <a:cs typeface="Arial" panose="020B0604020202020204" pitchFamily="34" charset="0"/>
            </a:endParaRPr>
          </a:p>
        </p:txBody>
      </p:sp>
      <p:grpSp>
        <p:nvGrpSpPr>
          <p:cNvPr id="9" name="Group 8">
            <a:extLst>
              <a:ext uri="{FF2B5EF4-FFF2-40B4-BE49-F238E27FC236}">
                <a16:creationId xmlns:a16="http://schemas.microsoft.com/office/drawing/2014/main" id="{74992931-C17E-43EA-8806-1AC739B08C8D}"/>
              </a:ext>
            </a:extLst>
          </p:cNvPr>
          <p:cNvGrpSpPr/>
          <p:nvPr/>
        </p:nvGrpSpPr>
        <p:grpSpPr>
          <a:xfrm>
            <a:off x="1309900" y="5685183"/>
            <a:ext cx="10443143" cy="838342"/>
            <a:chOff x="1309900" y="5685183"/>
            <a:chExt cx="10443143" cy="838342"/>
          </a:xfrm>
        </p:grpSpPr>
        <p:pic>
          <p:nvPicPr>
            <p:cNvPr id="10" name="Picture 3" descr="H:\Logos\NEI-Logo-Transparent-White.png">
              <a:extLst>
                <a:ext uri="{FF2B5EF4-FFF2-40B4-BE49-F238E27FC236}">
                  <a16:creationId xmlns:a16="http://schemas.microsoft.com/office/drawing/2014/main" id="{68FC0511-ECDF-4451-A9A1-15BDD4352A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9900" y="5685183"/>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HHS-Logo-White-large">
              <a:extLst>
                <a:ext uri="{FF2B5EF4-FFF2-40B4-BE49-F238E27FC236}">
                  <a16:creationId xmlns:a16="http://schemas.microsoft.com/office/drawing/2014/main" id="{8534D87A-BFA8-422E-B69D-907C43DECE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3544" y="577883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National Institutes of Health Logo. National Institute of Diabetes and Digestive and Kidney Diseases.">
              <a:extLst>
                <a:ext uri="{FF2B5EF4-FFF2-40B4-BE49-F238E27FC236}">
                  <a16:creationId xmlns:a16="http://schemas.microsoft.com/office/drawing/2014/main" id="{7D1CA222-D09C-4DF3-BF49-2E4436E933C6}"/>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bwMode="auto">
            <a:xfrm>
              <a:off x="4738700" y="5778837"/>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TextBox 1">
            <a:extLst>
              <a:ext uri="{FF2B5EF4-FFF2-40B4-BE49-F238E27FC236}">
                <a16:creationId xmlns:a16="http://schemas.microsoft.com/office/drawing/2014/main" id="{45044F44-2985-DB69-C8F3-A7AF440A838B}"/>
              </a:ext>
            </a:extLst>
          </p:cNvPr>
          <p:cNvSpPr txBox="1"/>
          <p:nvPr/>
        </p:nvSpPr>
        <p:spPr>
          <a:xfrm>
            <a:off x="540774" y="529712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712416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0F15-3B8B-1705-B244-0CF2A067B73A}"/>
              </a:ext>
            </a:extLst>
          </p:cNvPr>
          <p:cNvSpPr>
            <a:spLocks noGrp="1"/>
          </p:cNvSpPr>
          <p:nvPr>
            <p:ph type="title"/>
          </p:nvPr>
        </p:nvSpPr>
        <p:spPr>
          <a:xfrm>
            <a:off x="0" y="2"/>
            <a:ext cx="12192000" cy="2475343"/>
          </a:xfrm>
        </p:spPr>
        <p:txBody>
          <a:bodyPr>
            <a:normAutofit/>
          </a:bodyPr>
          <a:lstStyle/>
          <a:p>
            <a:r>
              <a:rPr lang="en-US" sz="3600">
                <a:latin typeface="Arial"/>
                <a:cs typeface="Arial"/>
              </a:rPr>
              <a:t>Prevalence of Diabetic Retinopathy in the US in 2021*</a:t>
            </a:r>
          </a:p>
          <a:p>
            <a:br>
              <a:rPr lang="en-US"/>
            </a:br>
            <a:endParaRPr lang="en-US"/>
          </a:p>
        </p:txBody>
      </p:sp>
      <p:graphicFrame>
        <p:nvGraphicFramePr>
          <p:cNvPr id="6" name="Content Placeholder 5">
            <a:extLst>
              <a:ext uri="{FF2B5EF4-FFF2-40B4-BE49-F238E27FC236}">
                <a16:creationId xmlns:a16="http://schemas.microsoft.com/office/drawing/2014/main" id="{1E610923-EA24-DBF5-21E2-E0A79AF4F016}"/>
              </a:ext>
            </a:extLst>
          </p:cNvPr>
          <p:cNvGraphicFramePr>
            <a:graphicFrameLocks noGrp="1"/>
          </p:cNvGraphicFramePr>
          <p:nvPr>
            <p:ph idx="1"/>
            <p:extLst>
              <p:ext uri="{D42A27DB-BD31-4B8C-83A1-F6EECF244321}">
                <p14:modId xmlns:p14="http://schemas.microsoft.com/office/powerpoint/2010/main" val="493571826"/>
              </p:ext>
            </p:extLst>
          </p:nvPr>
        </p:nvGraphicFramePr>
        <p:xfrm>
          <a:off x="620713" y="1163638"/>
          <a:ext cx="10947400" cy="52149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4895753-B737-2A4E-F1FC-2A984F5EFED6}"/>
              </a:ext>
            </a:extLst>
          </p:cNvPr>
          <p:cNvSpPr txBox="1"/>
          <p:nvPr/>
        </p:nvSpPr>
        <p:spPr>
          <a:xfrm>
            <a:off x="1758460" y="6376375"/>
            <a:ext cx="40515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panose="020B0604020202020204" pitchFamily="34" charset="0"/>
                <a:cs typeface="Arial" panose="020B0604020202020204" pitchFamily="34" charset="0"/>
              </a:rPr>
              <a:t>*Lundeen, et. al.  JAMA </a:t>
            </a:r>
            <a:r>
              <a:rPr lang="en-US" sz="1100" b="1" dirty="0" err="1">
                <a:latin typeface="Arial" panose="020B0604020202020204" pitchFamily="34" charset="0"/>
                <a:cs typeface="Arial" panose="020B0604020202020204" pitchFamily="34" charset="0"/>
              </a:rPr>
              <a:t>Oph</a:t>
            </a:r>
            <a:r>
              <a:rPr lang="en-US" sz="1100" b="1" dirty="0">
                <a:latin typeface="Arial" panose="020B0604020202020204" pitchFamily="34" charset="0"/>
                <a:cs typeface="Arial" panose="020B0604020202020204" pitchFamily="34" charset="0"/>
              </a:rPr>
              <a:t> 2023</a:t>
            </a:r>
          </a:p>
        </p:txBody>
      </p:sp>
      <p:sp>
        <p:nvSpPr>
          <p:cNvPr id="8" name="TextBox 7">
            <a:extLst>
              <a:ext uri="{FF2B5EF4-FFF2-40B4-BE49-F238E27FC236}">
                <a16:creationId xmlns:a16="http://schemas.microsoft.com/office/drawing/2014/main" id="{1D2C4672-B55D-ACAD-938E-D7D50BEF3AB4}"/>
              </a:ext>
            </a:extLst>
          </p:cNvPr>
          <p:cNvSpPr txBox="1"/>
          <p:nvPr/>
        </p:nvSpPr>
        <p:spPr>
          <a:xfrm>
            <a:off x="6350998" y="6376375"/>
            <a:ext cx="4363993" cy="261610"/>
          </a:xfrm>
          <a:prstGeom prst="rect">
            <a:avLst/>
          </a:prstGeom>
          <a:noFill/>
        </p:spPr>
        <p:txBody>
          <a:bodyPr wrap="square" lIns="91440" tIns="45720" rIns="91440" bIns="45720" rtlCol="0" anchor="t">
            <a:spAutoFit/>
          </a:bodyPr>
          <a:lstStyle/>
          <a:p>
            <a:r>
              <a:rPr lang="en-US" sz="1100" b="1" dirty="0">
                <a:latin typeface="Arial" panose="020B0604020202020204" pitchFamily="34" charset="0"/>
                <a:cs typeface="Arial" panose="020B0604020202020204" pitchFamily="34" charset="0"/>
              </a:rPr>
              <a:t>** breakdown of VTDR based on Protocol W progression rates</a:t>
            </a:r>
          </a:p>
        </p:txBody>
      </p:sp>
      <p:sp>
        <p:nvSpPr>
          <p:cNvPr id="3" name="TextBox 2">
            <a:extLst>
              <a:ext uri="{FF2B5EF4-FFF2-40B4-BE49-F238E27FC236}">
                <a16:creationId xmlns:a16="http://schemas.microsoft.com/office/drawing/2014/main" id="{EB237C8A-2446-B7D2-12A4-6A76B389274E}"/>
              </a:ext>
            </a:extLst>
          </p:cNvPr>
          <p:cNvSpPr txBox="1"/>
          <p:nvPr/>
        </p:nvSpPr>
        <p:spPr>
          <a:xfrm>
            <a:off x="674157" y="1089823"/>
            <a:ext cx="286337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2">
                    <a:lumMod val="60000"/>
                    <a:lumOff val="40000"/>
                  </a:schemeClr>
                </a:solidFill>
                <a:latin typeface="Arial" panose="020B0604020202020204" pitchFamily="34" charset="0"/>
                <a:cs typeface="Arial" panose="020B0604020202020204" pitchFamily="34" charset="0"/>
              </a:rPr>
              <a:t>DM: 36 M</a:t>
            </a:r>
            <a:endParaRPr lang="en-US" dirty="0">
              <a:solidFill>
                <a:schemeClr val="accent2">
                  <a:lumMod val="60000"/>
                  <a:lumOff val="40000"/>
                </a:schemeClr>
              </a:solidFill>
              <a:latin typeface="Arial" panose="020B0604020202020204" pitchFamily="34" charset="0"/>
              <a:cs typeface="Arial" panose="020B0604020202020204" pitchFamily="34" charset="0"/>
            </a:endParaRPr>
          </a:p>
          <a:p>
            <a:endParaRPr lang="en-US" sz="2800" b="1" dirty="0">
              <a:solidFill>
                <a:schemeClr val="accent2">
                  <a:lumMod val="60000"/>
                  <a:lumOff val="40000"/>
                </a:schemeClr>
              </a:solidFill>
              <a:latin typeface="Arial" panose="020B0604020202020204" pitchFamily="34" charset="0"/>
              <a:cs typeface="Arial" panose="020B0604020202020204" pitchFamily="34" charset="0"/>
            </a:endParaRPr>
          </a:p>
          <a:p>
            <a:r>
              <a:rPr lang="en-US" sz="2800" b="1" dirty="0">
                <a:solidFill>
                  <a:schemeClr val="accent2">
                    <a:lumMod val="60000"/>
                    <a:lumOff val="40000"/>
                  </a:schemeClr>
                </a:solidFill>
                <a:latin typeface="Arial" panose="020B0604020202020204" pitchFamily="34" charset="0"/>
                <a:cs typeface="Arial" panose="020B0604020202020204" pitchFamily="34" charset="0"/>
              </a:rPr>
              <a:t>DR: ~10 M (1/33)</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F1EC8EF2-10F5-175D-2DC9-187257F47DC1}"/>
              </a:ext>
            </a:extLst>
          </p:cNvPr>
          <p:cNvSpPr/>
          <p:nvPr/>
        </p:nvSpPr>
        <p:spPr>
          <a:xfrm>
            <a:off x="7887854" y="2475345"/>
            <a:ext cx="1487055" cy="908754"/>
          </a:xfrm>
          <a:prstGeom prst="ellipse">
            <a:avLst/>
          </a:prstGeom>
          <a:noFill/>
          <a:ln w="82550">
            <a:solidFill>
              <a:schemeClr val="accent4"/>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1768B1-3FA4-C5AC-A9BB-4CBAFA7B2E2A}"/>
              </a:ext>
            </a:extLst>
          </p:cNvPr>
          <p:cNvSpPr txBox="1"/>
          <p:nvPr/>
        </p:nvSpPr>
        <p:spPr>
          <a:xfrm>
            <a:off x="6550568" y="3301160"/>
            <a:ext cx="363494" cy="261610"/>
          </a:xfrm>
          <a:prstGeom prst="rect">
            <a:avLst/>
          </a:prstGeom>
          <a:noFill/>
        </p:spPr>
        <p:txBody>
          <a:bodyPr wrap="square" lIns="91440" tIns="45720" rIns="91440" bIns="45720" rtlCol="0" anchor="t">
            <a:spAutoFit/>
          </a:bodyPr>
          <a:lstStyle/>
          <a:p>
            <a:r>
              <a:rPr lang="en-US" sz="1100" b="1" dirty="0">
                <a:solidFill>
                  <a:schemeClr val="bg1"/>
                </a:solidFill>
              </a:rPr>
              <a:t>**</a:t>
            </a:r>
            <a:r>
              <a:rPr lang="en-US" sz="1100" b="1" dirty="0"/>
              <a:t> </a:t>
            </a:r>
            <a:endParaRPr lang="en-US" sz="1100" b="1" dirty="0">
              <a:cs typeface="Arial"/>
            </a:endParaRPr>
          </a:p>
        </p:txBody>
      </p:sp>
    </p:spTree>
    <p:extLst>
      <p:ext uri="{BB962C8B-B14F-4D97-AF65-F5344CB8AC3E}">
        <p14:creationId xmlns:p14="http://schemas.microsoft.com/office/powerpoint/2010/main" val="32114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612635"/>
          </a:xfrm>
        </p:spPr>
        <p:txBody>
          <a:bodyPr anchor="ctr">
            <a:normAutofit/>
          </a:bodyPr>
          <a:lstStyle/>
          <a:p>
            <a:r>
              <a:rPr lang="en-US" dirty="0">
                <a:latin typeface="Arial"/>
                <a:cs typeface="Arial"/>
              </a:rPr>
              <a:t>Current</a:t>
            </a:r>
            <a:r>
              <a:rPr lang="en-US" cap="small" dirty="0">
                <a:latin typeface="Arial"/>
                <a:cs typeface="Arial"/>
              </a:rPr>
              <a:t> PDR T</a:t>
            </a:r>
            <a:r>
              <a:rPr lang="en-US" dirty="0">
                <a:latin typeface="Arial"/>
                <a:cs typeface="Arial"/>
              </a:rPr>
              <a:t>reatments</a:t>
            </a:r>
            <a:endParaRPr lang="en-US" cap="small" dirty="0">
              <a:latin typeface="Arial" pitchFamily="34" charset="0"/>
              <a:cs typeface="Arial" pitchFamily="34" charset="0"/>
            </a:endParaRPr>
          </a:p>
        </p:txBody>
      </p:sp>
      <p:sp>
        <p:nvSpPr>
          <p:cNvPr id="5" name="TextBox 4"/>
          <p:cNvSpPr txBox="1"/>
          <p:nvPr/>
        </p:nvSpPr>
        <p:spPr>
          <a:xfrm>
            <a:off x="618836" y="1612637"/>
            <a:ext cx="10972895" cy="4925644"/>
          </a:xfrm>
          <a:prstGeom prst="rect">
            <a:avLst/>
          </a:prstGeom>
          <a:noFill/>
        </p:spPr>
        <p:txBody>
          <a:bodyPr wrap="square" lIns="91440" tIns="45720" rIns="91440" bIns="45720" rtlCol="0" anchor="t">
            <a:spAutoFit/>
          </a:bodyPr>
          <a:lstStyle/>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dirty="0">
                <a:latin typeface="Arial"/>
                <a:cs typeface="Arial"/>
              </a:rPr>
              <a:t>Prior studies (Protocol S, CLARITY) show anti-VEGF and PRP are viable treatments for PDR</a:t>
            </a:r>
          </a:p>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Neither anti-VEGF nor PRP is a perfectly effective or durable therapy for PDR</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PRP: ~50% of eyes with full PRP will need additional treatment for NV recurrence or VH; causes on average greater visual field loss, greater chance of DME development, and greater chance of vitreous hemorrhage within 2 years</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Anti-VEGF: most eyes with PDR need continued anti-VEGF injections through at least 5 years; noncompliance with injections may cause recurrent NV</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dirty="0"/>
              <a:t>Collaborative Network</a:t>
            </a:r>
          </a:p>
        </p:txBody>
      </p:sp>
      <p:graphicFrame>
        <p:nvGraphicFramePr>
          <p:cNvPr id="4" name="Diagram 3">
            <a:extLst>
              <a:ext uri="{FF2B5EF4-FFF2-40B4-BE49-F238E27FC236}">
                <a16:creationId xmlns:a16="http://schemas.microsoft.com/office/drawing/2014/main" id="{8CA1C4DF-2079-49E2-8752-3CC719488FB7}"/>
              </a:ext>
            </a:extLst>
          </p:cNvPr>
          <p:cNvGraphicFramePr/>
          <p:nvPr>
            <p:extLst>
              <p:ext uri="{D42A27DB-BD31-4B8C-83A1-F6EECF244321}">
                <p14:modId xmlns:p14="http://schemas.microsoft.com/office/powerpoint/2010/main" val="3824574262"/>
              </p:ext>
            </p:extLst>
          </p:nvPr>
        </p:nvGraphicFramePr>
        <p:xfrm>
          <a:off x="609600" y="1145482"/>
          <a:ext cx="109728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1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6DED-0931-C946-4FB3-4D8F0708CC70}"/>
              </a:ext>
            </a:extLst>
          </p:cNvPr>
          <p:cNvSpPr>
            <a:spLocks noGrp="1"/>
          </p:cNvSpPr>
          <p:nvPr>
            <p:ph type="title"/>
          </p:nvPr>
        </p:nvSpPr>
        <p:spPr/>
        <p:txBody>
          <a:bodyPr/>
          <a:lstStyle/>
          <a:p>
            <a:r>
              <a:rPr lang="en-US" dirty="0"/>
              <a:t>Study Rationale</a:t>
            </a:r>
          </a:p>
        </p:txBody>
      </p:sp>
      <p:sp>
        <p:nvSpPr>
          <p:cNvPr id="3" name="Content Placeholder 2">
            <a:extLst>
              <a:ext uri="{FF2B5EF4-FFF2-40B4-BE49-F238E27FC236}">
                <a16:creationId xmlns:a16="http://schemas.microsoft.com/office/drawing/2014/main" id="{F4E62D66-9520-2976-6F11-A351D60E1C2B}"/>
              </a:ext>
            </a:extLst>
          </p:cNvPr>
          <p:cNvSpPr>
            <a:spLocks noGrp="1"/>
          </p:cNvSpPr>
          <p:nvPr>
            <p:ph idx="1"/>
          </p:nvPr>
        </p:nvSpPr>
        <p:spPr/>
        <p:txBody>
          <a:bodyPr>
            <a:normAutofit/>
          </a:bodyPr>
          <a:lstStyle/>
          <a:p>
            <a:r>
              <a:rPr lang="en-US" sz="2800" dirty="0"/>
              <a:t>No long-term data on a standardized approach to combination therapy from a large randomized clinical trial</a:t>
            </a:r>
          </a:p>
          <a:p>
            <a:endParaRPr lang="en-US" sz="2800" dirty="0"/>
          </a:p>
          <a:p>
            <a:r>
              <a:rPr lang="en-US" sz="2800" dirty="0"/>
              <a:t>Advances in surgical technique in addition to the advantages of removing the hyaloid during surgery make vitrectomy with endolaser an appealing option needing further investigation </a:t>
            </a:r>
          </a:p>
        </p:txBody>
      </p:sp>
    </p:spTree>
    <p:extLst>
      <p:ext uri="{BB962C8B-B14F-4D97-AF65-F5344CB8AC3E}">
        <p14:creationId xmlns:p14="http://schemas.microsoft.com/office/powerpoint/2010/main" val="2457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solidFill>
                  <a:schemeClr val="accent2">
                    <a:lumMod val="60000"/>
                    <a:lumOff val="40000"/>
                  </a:schemeClr>
                </a:solidFill>
                <a:latin typeface="Arial" pitchFamily="34" charset="0"/>
                <a:cs typeface="Arial" pitchFamily="34" charset="0"/>
              </a:rPr>
              <a:t>Study Treatments</a:t>
            </a:r>
          </a:p>
        </p:txBody>
      </p:sp>
      <p:sp>
        <p:nvSpPr>
          <p:cNvPr id="3" name="Content Placeholder 2">
            <a:extLst>
              <a:ext uri="{FF2B5EF4-FFF2-40B4-BE49-F238E27FC236}">
                <a16:creationId xmlns:a16="http://schemas.microsoft.com/office/drawing/2014/main" id="{802D3219-BC9A-3841-9D45-EA8BAC5068EE}"/>
              </a:ext>
            </a:extLst>
          </p:cNvPr>
          <p:cNvSpPr>
            <a:spLocks noGrp="1"/>
          </p:cNvSpPr>
          <p:nvPr>
            <p:ph idx="1"/>
          </p:nvPr>
        </p:nvSpPr>
        <p:spPr/>
        <p:txBody>
          <a:bodyPr>
            <a:normAutofit lnSpcReduction="10000"/>
          </a:bodyPr>
          <a:lstStyle/>
          <a:p>
            <a:pPr marL="457200" indent="-457200" defTabSz="257175">
              <a:lnSpc>
                <a:spcPct val="130000"/>
              </a:lnSpc>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Anti-VEGF + PRP</a:t>
            </a: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a:cs typeface="Arial"/>
              </a:rPr>
              <a:t>Many clinicians are using combination therapy, but there is little data on the long-term visual acuity outcomes of this approach</a:t>
            </a:r>
          </a:p>
          <a:p>
            <a:pPr marL="457200" indent="-457200" defTabSz="257175">
              <a:lnSpc>
                <a:spcPct val="130000"/>
              </a:lnSpc>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57200" indent="-457200" defTabSz="257175">
              <a:lnSpc>
                <a:spcPct val="130000"/>
              </a:lnSpc>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Vitrectomy with Endolaser</a:t>
            </a: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PPV allows full PRP while also removing attached hyaloid, which can contribute to PDR worsening, development of TRD and other complications</a:t>
            </a:r>
            <a:endParaRPr lang="en-US" sz="2800" b="1" dirty="0">
              <a:latin typeface="Arial" panose="020B0604020202020204" pitchFamily="34" charset="0"/>
              <a:cs typeface="Arial" panose="020B0604020202020204" pitchFamily="34" charset="0"/>
            </a:endParaRP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Modern techniques have reduced surgical times and complications </a:t>
            </a:r>
          </a:p>
          <a:p>
            <a:pPr marL="0" indent="0">
              <a:buNone/>
            </a:pPr>
            <a:endParaRPr lang="en-US" dirty="0"/>
          </a:p>
        </p:txBody>
      </p:sp>
    </p:spTree>
    <p:extLst>
      <p:ext uri="{BB962C8B-B14F-4D97-AF65-F5344CB8AC3E}">
        <p14:creationId xmlns:p14="http://schemas.microsoft.com/office/powerpoint/2010/main" val="2161968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4BF-DBB6-441D-9779-FAD2E2056A36}"/>
              </a:ext>
            </a:extLst>
          </p:cNvPr>
          <p:cNvSpPr>
            <a:spLocks noGrp="1"/>
          </p:cNvSpPr>
          <p:nvPr>
            <p:ph type="title"/>
          </p:nvPr>
        </p:nvSpPr>
        <p:spPr/>
        <p:txBody>
          <a:bodyPr/>
          <a:lstStyle/>
          <a:p>
            <a:r>
              <a:rPr lang="en-US"/>
              <a:t>Study Objectives</a:t>
            </a:r>
          </a:p>
        </p:txBody>
      </p:sp>
      <p:sp>
        <p:nvSpPr>
          <p:cNvPr id="3" name="Content Placeholder 2"/>
          <p:cNvSpPr>
            <a:spLocks noGrp="1"/>
          </p:cNvSpPr>
          <p:nvPr>
            <p:ph idx="1"/>
          </p:nvPr>
        </p:nvSpPr>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23726" y="1595666"/>
            <a:ext cx="11199973" cy="4910062"/>
          </a:xfrm>
          <a:prstGeom prst="rect">
            <a:avLst/>
          </a:prstGeom>
          <a:noFill/>
        </p:spPr>
        <p:txBody>
          <a:bodyPr wrap="square" rtlCol="0">
            <a:spAutoFit/>
          </a:bodyPr>
          <a:lstStyle/>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To evaluate the safety and efficacy of the two treatment strategies:</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long-term visual acuity outcomes</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visit and treatment burden</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complications (VH, recurrent NV, TRD)</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73075" indent="-473075">
              <a:spcBef>
                <a:spcPts val="2400"/>
              </a:spcBef>
              <a:spcAft>
                <a:spcPts val="1200"/>
              </a:spcAft>
              <a:buClr>
                <a:srgbClr val="FFFF00"/>
              </a:buClr>
              <a:buFont typeface="Wingdings" pitchFamily="2" charset="2"/>
              <a:buChar char="Ø"/>
            </a:pPr>
            <a:endParaRPr lang="en-US" sz="2800" b="1" dirty="0"/>
          </a:p>
        </p:txBody>
      </p:sp>
      <p:sp>
        <p:nvSpPr>
          <p:cNvPr id="6" name="Title 1">
            <a:extLst>
              <a:ext uri="{FF2B5EF4-FFF2-40B4-BE49-F238E27FC236}">
                <a16:creationId xmlns:a16="http://schemas.microsoft.com/office/drawing/2014/main" id="{6604479F-6A19-7F41-8654-0F5D27BB53AB}"/>
              </a:ext>
            </a:extLst>
          </p:cNvPr>
          <p:cNvSpPr txBox="1">
            <a:spLocks/>
          </p:cNvSpPr>
          <p:nvPr/>
        </p:nvSpPr>
        <p:spPr>
          <a:xfrm>
            <a:off x="1524000" y="1524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4BF-DBB6-441D-9779-FAD2E2056A36}"/>
              </a:ext>
            </a:extLst>
          </p:cNvPr>
          <p:cNvSpPr>
            <a:spLocks noGrp="1"/>
          </p:cNvSpPr>
          <p:nvPr>
            <p:ph type="title"/>
          </p:nvPr>
        </p:nvSpPr>
        <p:spPr/>
        <p:txBody>
          <a:bodyPr/>
          <a:lstStyle/>
          <a:p>
            <a:r>
              <a:rPr lang="en-US"/>
              <a:t>Study Objectives</a:t>
            </a:r>
          </a:p>
        </p:txBody>
      </p:sp>
      <p:sp>
        <p:nvSpPr>
          <p:cNvPr id="3" name="Content Placeholder 2"/>
          <p:cNvSpPr>
            <a:spLocks noGrp="1"/>
          </p:cNvSpPr>
          <p:nvPr>
            <p:ph idx="1"/>
          </p:nvPr>
        </p:nvSpPr>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23978" y="1595666"/>
            <a:ext cx="10944045" cy="4937760"/>
          </a:xfrm>
          <a:prstGeom prst="rect">
            <a:avLst/>
          </a:prstGeom>
          <a:noFill/>
        </p:spPr>
        <p:txBody>
          <a:bodyPr wrap="square" rtlCol="0">
            <a:spAutoFit/>
          </a:bodyPr>
          <a:lstStyle/>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Develop reliable methods for characterizing the presence and extent of vitreous adherence at baseline using OCT</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Assess whether degree of adherence of the vitreous predicts treatment prognosis</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Provide a standardized strategy for combination treatment</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Provide a standardized vitrectomy approach</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73075" indent="-473075">
              <a:spcBef>
                <a:spcPts val="2400"/>
              </a:spcBef>
              <a:spcAft>
                <a:spcPts val="1200"/>
              </a:spcAft>
              <a:buClr>
                <a:srgbClr val="FFFF00"/>
              </a:buClr>
              <a:buFont typeface="Wingdings" pitchFamily="2" charset="2"/>
              <a:buChar char="Ø"/>
            </a:pPr>
            <a:endParaRPr lang="en-US" sz="2800" b="1" dirty="0"/>
          </a:p>
        </p:txBody>
      </p:sp>
      <p:sp>
        <p:nvSpPr>
          <p:cNvPr id="6" name="Title 1">
            <a:extLst>
              <a:ext uri="{FF2B5EF4-FFF2-40B4-BE49-F238E27FC236}">
                <a16:creationId xmlns:a16="http://schemas.microsoft.com/office/drawing/2014/main" id="{6604479F-6A19-7F41-8654-0F5D27BB53AB}"/>
              </a:ext>
            </a:extLst>
          </p:cNvPr>
          <p:cNvSpPr txBox="1">
            <a:spLocks/>
          </p:cNvSpPr>
          <p:nvPr/>
        </p:nvSpPr>
        <p:spPr>
          <a:xfrm>
            <a:off x="1524000" y="1524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extLst>
      <p:ext uri="{BB962C8B-B14F-4D97-AF65-F5344CB8AC3E}">
        <p14:creationId xmlns:p14="http://schemas.microsoft.com/office/powerpoint/2010/main" val="2676916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33">
            <a:extLst>
              <a:ext uri="{FF2B5EF4-FFF2-40B4-BE49-F238E27FC236}">
                <a16:creationId xmlns:a16="http://schemas.microsoft.com/office/drawing/2014/main" id="{4DF7D229-FD88-CEB7-EBA7-5C42370BF61F}"/>
              </a:ext>
            </a:extLst>
          </p:cNvPr>
          <p:cNvSpPr>
            <a:spLocks noChangeArrowheads="1"/>
          </p:cNvSpPr>
          <p:nvPr/>
        </p:nvSpPr>
        <p:spPr bwMode="auto">
          <a:xfrm rot="5400000">
            <a:off x="7265954" y="5026962"/>
            <a:ext cx="765175" cy="246063"/>
          </a:xfrm>
          <a:prstGeom prst="rightArrow">
            <a:avLst>
              <a:gd name="adj1" fmla="val 50000"/>
              <a:gd name="adj2" fmla="val 50071"/>
            </a:avLst>
          </a:prstGeom>
          <a:solidFill>
            <a:schemeClr val="accent2">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12" name="Right Arrow 33">
            <a:extLst>
              <a:ext uri="{FF2B5EF4-FFF2-40B4-BE49-F238E27FC236}">
                <a16:creationId xmlns:a16="http://schemas.microsoft.com/office/drawing/2014/main" id="{0E5C9201-01E9-88DF-6EB1-89A2E5096403}"/>
              </a:ext>
            </a:extLst>
          </p:cNvPr>
          <p:cNvSpPr>
            <a:spLocks noChangeArrowheads="1"/>
          </p:cNvSpPr>
          <p:nvPr/>
        </p:nvSpPr>
        <p:spPr bwMode="auto">
          <a:xfrm rot="5400000">
            <a:off x="4179761" y="5026963"/>
            <a:ext cx="765175" cy="246063"/>
          </a:xfrm>
          <a:prstGeom prst="rightArrow">
            <a:avLst>
              <a:gd name="adj1" fmla="val 50000"/>
              <a:gd name="adj2" fmla="val 50071"/>
            </a:avLst>
          </a:prstGeom>
          <a:solidFill>
            <a:schemeClr val="accent1">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2" name="Title 1">
            <a:extLst>
              <a:ext uri="{FF2B5EF4-FFF2-40B4-BE49-F238E27FC236}">
                <a16:creationId xmlns:a16="http://schemas.microsoft.com/office/drawing/2014/main" id="{B07FB5AF-9A94-75C0-23E5-E54419A28BE5}"/>
              </a:ext>
            </a:extLst>
          </p:cNvPr>
          <p:cNvSpPr>
            <a:spLocks noGrp="1"/>
          </p:cNvSpPr>
          <p:nvPr>
            <p:ph type="title"/>
          </p:nvPr>
        </p:nvSpPr>
        <p:spPr>
          <a:xfrm>
            <a:off x="0" y="2"/>
            <a:ext cx="12192000" cy="1168005"/>
          </a:xfrm>
        </p:spPr>
        <p:txBody>
          <a:bodyPr/>
          <a:lstStyle/>
          <a:p>
            <a:r>
              <a:rPr lang="en-US"/>
              <a:t>Study Design</a:t>
            </a:r>
          </a:p>
        </p:txBody>
      </p:sp>
      <p:sp>
        <p:nvSpPr>
          <p:cNvPr id="8" name="Rectangle 187">
            <a:extLst>
              <a:ext uri="{FF2B5EF4-FFF2-40B4-BE49-F238E27FC236}">
                <a16:creationId xmlns:a16="http://schemas.microsoft.com/office/drawing/2014/main" id="{6878ED9A-3377-4254-13FC-67C2DDF57FED}"/>
              </a:ext>
            </a:extLst>
          </p:cNvPr>
          <p:cNvSpPr>
            <a:spLocks noChangeArrowheads="1"/>
          </p:cNvSpPr>
          <p:nvPr/>
        </p:nvSpPr>
        <p:spPr bwMode="auto">
          <a:xfrm>
            <a:off x="3395533" y="1139794"/>
            <a:ext cx="5104826" cy="990600"/>
          </a:xfrm>
          <a:prstGeom prst="rect">
            <a:avLst/>
          </a:prstGeom>
          <a:solidFill>
            <a:schemeClr val="bg2"/>
          </a:solidFill>
          <a:ln w="12700" algn="ctr">
            <a:solidFill>
              <a:schemeClr val="tx1"/>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altLang="ja-JP" sz="2000" b="1" dirty="0">
                <a:latin typeface="Arial" charset="0"/>
                <a:ea typeface="MS Mincho" pitchFamily="49" charset="-128"/>
              </a:rPr>
              <a:t>Multi-Center Randomized Clinical Trial:</a:t>
            </a:r>
          </a:p>
          <a:p>
            <a:pPr algn="ctr" eaLnBrk="0" hangingPunct="0">
              <a:defRPr/>
            </a:pPr>
            <a:r>
              <a:rPr lang="en-US" altLang="ja-JP" sz="2000" b="1" dirty="0">
                <a:latin typeface="Arial" charset="0"/>
                <a:ea typeface="MS Mincho" pitchFamily="49" charset="-128"/>
              </a:rPr>
              <a:t>N ~426 eyes (2 study eyes allowed)</a:t>
            </a:r>
          </a:p>
        </p:txBody>
      </p:sp>
      <p:sp>
        <p:nvSpPr>
          <p:cNvPr id="9" name="TextBox 8">
            <a:extLst>
              <a:ext uri="{FF2B5EF4-FFF2-40B4-BE49-F238E27FC236}">
                <a16:creationId xmlns:a16="http://schemas.microsoft.com/office/drawing/2014/main" id="{ABE7CC07-BE8B-1AF5-D1AD-78A4ECDE10CE}"/>
              </a:ext>
            </a:extLst>
          </p:cNvPr>
          <p:cNvSpPr txBox="1"/>
          <p:nvPr/>
        </p:nvSpPr>
        <p:spPr>
          <a:xfrm>
            <a:off x="1627419" y="2156816"/>
            <a:ext cx="8641055" cy="2158052"/>
          </a:xfrm>
          <a:prstGeom prst="rect">
            <a:avLst/>
          </a:prstGeom>
          <a:solidFill>
            <a:schemeClr val="bg2"/>
          </a:solidFill>
          <a:ln>
            <a:solidFill>
              <a:schemeClr val="tx1"/>
            </a:solidFill>
          </a:ln>
        </p:spPr>
        <p:txBody>
          <a:bodyPr wrap="square" lIns="91440" tIns="45720" rIns="91440" bIns="45720" rtlCol="0" anchor="ctr">
            <a:noAutofit/>
          </a:bodyPr>
          <a:lstStyle/>
          <a:p>
            <a:r>
              <a:rPr lang="en-US" sz="2400" b="1" dirty="0">
                <a:latin typeface="Arial" panose="020B0604020202020204" pitchFamily="34" charset="0"/>
                <a:cs typeface="Arial" panose="020B0604020202020204" pitchFamily="34" charset="0"/>
              </a:rPr>
              <a:t>At least 1 eye that meets the following criteria:</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PDR (level 65 or worse) by central reading center</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TRD involving the macula</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significant VH that would preclude PRP</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CI-DME</a:t>
            </a:r>
          </a:p>
        </p:txBody>
      </p:sp>
      <p:sp>
        <p:nvSpPr>
          <p:cNvPr id="10" name="Text Box 206">
            <a:extLst>
              <a:ext uri="{FF2B5EF4-FFF2-40B4-BE49-F238E27FC236}">
                <a16:creationId xmlns:a16="http://schemas.microsoft.com/office/drawing/2014/main" id="{AA37C972-C7CE-8F39-B025-E9ABB0EAAE37}"/>
              </a:ext>
            </a:extLst>
          </p:cNvPr>
          <p:cNvSpPr txBox="1">
            <a:spLocks noChangeArrowheads="1"/>
          </p:cNvSpPr>
          <p:nvPr/>
        </p:nvSpPr>
        <p:spPr bwMode="auto">
          <a:xfrm>
            <a:off x="3609848" y="4341290"/>
            <a:ext cx="1905000" cy="893136"/>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40" tIns="45720" rIns="91440" bIns="45720" anchor="ctr"/>
          <a:lstStyle/>
          <a:p>
            <a:pPr algn="ctr" eaLnBrk="0" hangingPunct="0">
              <a:defRPr/>
            </a:pPr>
            <a:r>
              <a:rPr lang="en-US" altLang="ja-JP" sz="2000" b="1">
                <a:solidFill>
                  <a:schemeClr val="bg2"/>
                </a:solidFill>
                <a:latin typeface="Arial"/>
                <a:ea typeface="MS Mincho"/>
                <a:cs typeface="Arial"/>
              </a:rPr>
              <a:t>Immediate PPV + Endolaser</a:t>
            </a:r>
            <a:endParaRPr lang="en-US">
              <a:solidFill>
                <a:schemeClr val="bg2"/>
              </a:solidFill>
            </a:endParaRPr>
          </a:p>
        </p:txBody>
      </p:sp>
      <p:sp>
        <p:nvSpPr>
          <p:cNvPr id="11" name="Text Box 206">
            <a:extLst>
              <a:ext uri="{FF2B5EF4-FFF2-40B4-BE49-F238E27FC236}">
                <a16:creationId xmlns:a16="http://schemas.microsoft.com/office/drawing/2014/main" id="{F09AA8EC-1B11-545C-1EB4-7712AF208E9D}"/>
              </a:ext>
            </a:extLst>
          </p:cNvPr>
          <p:cNvSpPr txBox="1">
            <a:spLocks noChangeArrowheads="1"/>
          </p:cNvSpPr>
          <p:nvPr/>
        </p:nvSpPr>
        <p:spPr bwMode="auto">
          <a:xfrm>
            <a:off x="6722416" y="4341290"/>
            <a:ext cx="1852252" cy="89313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hangingPunct="0">
              <a:defRPr/>
            </a:pPr>
            <a:r>
              <a:rPr lang="en-US" altLang="ja-JP" sz="2000" b="1">
                <a:solidFill>
                  <a:schemeClr val="bg2"/>
                </a:solidFill>
                <a:latin typeface="Arial" charset="0"/>
                <a:ea typeface="MS Mincho" pitchFamily="49" charset="-128"/>
              </a:rPr>
              <a:t>Anti-VEGF + PRP</a:t>
            </a:r>
          </a:p>
        </p:txBody>
      </p:sp>
      <p:sp>
        <p:nvSpPr>
          <p:cNvPr id="14" name="Rectangle 13">
            <a:extLst>
              <a:ext uri="{FF2B5EF4-FFF2-40B4-BE49-F238E27FC236}">
                <a16:creationId xmlns:a16="http://schemas.microsoft.com/office/drawing/2014/main" id="{553BA10A-4BEF-2632-9706-D1AA81906CD0}"/>
              </a:ext>
            </a:extLst>
          </p:cNvPr>
          <p:cNvSpPr/>
          <p:nvPr/>
        </p:nvSpPr>
        <p:spPr bwMode="auto">
          <a:xfrm>
            <a:off x="1915428" y="5532582"/>
            <a:ext cx="8296977" cy="1210925"/>
          </a:xfrm>
          <a:prstGeom prst="rect">
            <a:avLst/>
          </a:prstGeom>
          <a:solidFill>
            <a:schemeClr val="tx2"/>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nchor="ctr">
            <a:normAutofit lnSpcReduction="10000"/>
          </a:bodyPr>
          <a:lstStyle/>
          <a:p>
            <a:pPr algn="ctr" eaLnBrk="0" hangingPunct="0">
              <a:defRPr/>
            </a:pPr>
            <a:r>
              <a:rPr lang="en-US" sz="2000" b="1">
                <a:solidFill>
                  <a:schemeClr val="bg2"/>
                </a:solidFill>
                <a:latin typeface="Arial"/>
                <a:cs typeface="Arial"/>
              </a:rPr>
              <a:t>Primary Outcomes: </a:t>
            </a:r>
            <a:br>
              <a:rPr lang="en-US" sz="2000" b="1">
                <a:solidFill>
                  <a:schemeClr val="bg2"/>
                </a:solidFill>
                <a:latin typeface="Arial"/>
                <a:cs typeface="Arial"/>
              </a:rPr>
            </a:br>
            <a:r>
              <a:rPr lang="en-US" sz="2000" b="1">
                <a:solidFill>
                  <a:schemeClr val="bg2"/>
                </a:solidFill>
                <a:latin typeface="Arial"/>
                <a:cs typeface="Arial"/>
              </a:rPr>
              <a:t>Change in visual acuity from baseline to 3 years</a:t>
            </a:r>
          </a:p>
          <a:p>
            <a:pPr algn="ctr" eaLnBrk="0" hangingPunct="0">
              <a:defRPr/>
            </a:pPr>
            <a:r>
              <a:rPr lang="en-US" sz="2000" b="1">
                <a:solidFill>
                  <a:schemeClr val="bg2"/>
                </a:solidFill>
                <a:latin typeface="Arial" charset="0"/>
                <a:cs typeface="Arial"/>
              </a:rPr>
              <a:t>Number of in-office treatments (injections or PRP) following the end of randomized treatment over 3 years</a:t>
            </a:r>
          </a:p>
        </p:txBody>
      </p:sp>
    </p:spTree>
    <p:extLst>
      <p:ext uri="{BB962C8B-B14F-4D97-AF65-F5344CB8AC3E}">
        <p14:creationId xmlns:p14="http://schemas.microsoft.com/office/powerpoint/2010/main" val="91110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E9552-F95C-224F-8E74-D979EE83B422}"/>
              </a:ext>
            </a:extLst>
          </p:cNvPr>
          <p:cNvSpPr>
            <a:spLocks noGrp="1"/>
          </p:cNvSpPr>
          <p:nvPr>
            <p:ph type="title"/>
          </p:nvPr>
        </p:nvSpPr>
        <p:spPr/>
        <p:txBody>
          <a:bodyPr/>
          <a:lstStyle/>
          <a:p>
            <a:r>
              <a:rPr lang="en-US" dirty="0"/>
              <a:t>Key Secondary Outcomes</a:t>
            </a:r>
          </a:p>
        </p:txBody>
      </p:sp>
      <p:sp>
        <p:nvSpPr>
          <p:cNvPr id="3" name="Content Placeholder 2">
            <a:extLst>
              <a:ext uri="{FF2B5EF4-FFF2-40B4-BE49-F238E27FC236}">
                <a16:creationId xmlns:a16="http://schemas.microsoft.com/office/drawing/2014/main" id="{0E5EA33A-896C-AE80-0686-3F489FE4BEA8}"/>
              </a:ext>
            </a:extLst>
          </p:cNvPr>
          <p:cNvSpPr>
            <a:spLocks noGrp="1"/>
          </p:cNvSpPr>
          <p:nvPr>
            <p:ph idx="1"/>
          </p:nvPr>
        </p:nvSpPr>
        <p:spPr>
          <a:xfrm>
            <a:off x="622539" y="1606538"/>
            <a:ext cx="10946921" cy="4798964"/>
          </a:xfrm>
        </p:spPr>
        <p:txBody>
          <a:bodyPr>
            <a:normAutofit/>
          </a:bodyPr>
          <a:lstStyle/>
          <a:p>
            <a:pPr>
              <a:buClr>
                <a:schemeClr val="accent2">
                  <a:lumMod val="60000"/>
                  <a:lumOff val="40000"/>
                </a:schemeClr>
              </a:buClr>
            </a:pPr>
            <a:r>
              <a:rPr lang="en-US" sz="2800" dirty="0"/>
              <a:t>Development of complications (VH, recurrent NV, any TRD, macula threatening TRD) over 3 years</a:t>
            </a:r>
          </a:p>
          <a:p>
            <a:pPr>
              <a:lnSpc>
                <a:spcPct val="150000"/>
              </a:lnSpc>
              <a:buClr>
                <a:schemeClr val="accent2">
                  <a:lumMod val="60000"/>
                  <a:lumOff val="40000"/>
                </a:schemeClr>
              </a:buClr>
            </a:pPr>
            <a:r>
              <a:rPr lang="en-US" sz="2800" dirty="0"/>
              <a:t>Change in VA AUC over 3 years</a:t>
            </a:r>
          </a:p>
          <a:p>
            <a:pPr>
              <a:lnSpc>
                <a:spcPct val="150000"/>
              </a:lnSpc>
              <a:buClr>
                <a:schemeClr val="accent2">
                  <a:lumMod val="60000"/>
                  <a:lumOff val="40000"/>
                </a:schemeClr>
              </a:buClr>
            </a:pPr>
            <a:r>
              <a:rPr lang="en-US" sz="2800" dirty="0"/>
              <a:t>Number of visits over 3 years</a:t>
            </a:r>
          </a:p>
          <a:p>
            <a:pPr>
              <a:lnSpc>
                <a:spcPct val="100000"/>
              </a:lnSpc>
              <a:buClr>
                <a:schemeClr val="accent2">
                  <a:lumMod val="60000"/>
                  <a:lumOff val="40000"/>
                </a:schemeClr>
              </a:buClr>
            </a:pPr>
            <a:r>
              <a:rPr lang="en-US" sz="2800" dirty="0"/>
              <a:t>Number of additional procedures after end of randomization treatment to treat PDR (injections, laser, vitrectomy) over 3 years</a:t>
            </a:r>
          </a:p>
          <a:p>
            <a:endParaRPr lang="en-US" dirty="0"/>
          </a:p>
        </p:txBody>
      </p:sp>
    </p:spTree>
    <p:extLst>
      <p:ext uri="{BB962C8B-B14F-4D97-AF65-F5344CB8AC3E}">
        <p14:creationId xmlns:p14="http://schemas.microsoft.com/office/powerpoint/2010/main" val="12534612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0F47-8201-9A46-7900-0E7772DE8068}"/>
              </a:ext>
            </a:extLst>
          </p:cNvPr>
          <p:cNvSpPr>
            <a:spLocks noGrp="1"/>
          </p:cNvSpPr>
          <p:nvPr>
            <p:ph type="title"/>
          </p:nvPr>
        </p:nvSpPr>
        <p:spPr/>
        <p:txBody>
          <a:bodyPr/>
          <a:lstStyle/>
          <a:p>
            <a:r>
              <a:rPr lang="en-US" dirty="0"/>
              <a:t>Other Key Eligibility Criteria</a:t>
            </a:r>
          </a:p>
        </p:txBody>
      </p:sp>
      <p:sp>
        <p:nvSpPr>
          <p:cNvPr id="3" name="Content Placeholder 2">
            <a:extLst>
              <a:ext uri="{FF2B5EF4-FFF2-40B4-BE49-F238E27FC236}">
                <a16:creationId xmlns:a16="http://schemas.microsoft.com/office/drawing/2014/main" id="{53416BC3-5B46-B484-D472-DDB39E96F729}"/>
              </a:ext>
            </a:extLst>
          </p:cNvPr>
          <p:cNvSpPr>
            <a:spLocks noGrp="1"/>
          </p:cNvSpPr>
          <p:nvPr>
            <p:ph idx="1"/>
          </p:nvPr>
        </p:nvSpPr>
        <p:spPr>
          <a:xfrm>
            <a:off x="612475" y="1632415"/>
            <a:ext cx="10955547" cy="5111091"/>
          </a:xfrm>
        </p:spPr>
        <p:txBody>
          <a:bodyPr vert="horz" lIns="91440" tIns="45720" rIns="91440" bIns="45720" rtlCol="0" anchor="t">
            <a:noAutofit/>
          </a:bodyPr>
          <a:lstStyle/>
          <a:p>
            <a:pPr marL="461645" indent="-461645">
              <a:lnSpc>
                <a:spcPct val="100000"/>
              </a:lnSpc>
              <a:buClr>
                <a:schemeClr val="accent2">
                  <a:lumMod val="60000"/>
                  <a:lumOff val="40000"/>
                </a:schemeClr>
              </a:buClr>
            </a:pPr>
            <a:r>
              <a:rPr lang="en-US" sz="3200" dirty="0">
                <a:solidFill>
                  <a:srgbClr val="FFFFFF"/>
                </a:solidFill>
                <a:latin typeface="Arial"/>
                <a:cs typeface="Arial"/>
              </a:rPr>
              <a:t>VA ≥ 20/100</a:t>
            </a:r>
          </a:p>
          <a:p>
            <a:pPr marL="461645" indent="-461645">
              <a:lnSpc>
                <a:spcPct val="100000"/>
              </a:lnSpc>
              <a:buClr>
                <a:schemeClr val="accent2">
                  <a:lumMod val="60000"/>
                  <a:lumOff val="40000"/>
                </a:schemeClr>
              </a:buClr>
            </a:pPr>
            <a:r>
              <a:rPr lang="en-US" sz="3200" dirty="0"/>
              <a:t>No significant VMT</a:t>
            </a:r>
          </a:p>
          <a:p>
            <a:pPr marL="461645" indent="-461645">
              <a:lnSpc>
                <a:spcPct val="100000"/>
              </a:lnSpc>
              <a:buClr>
                <a:schemeClr val="accent2">
                  <a:lumMod val="60000"/>
                  <a:lumOff val="40000"/>
                </a:schemeClr>
              </a:buClr>
            </a:pPr>
            <a:r>
              <a:rPr lang="en-US" sz="3200" dirty="0"/>
              <a:t>No prior vitrectomy</a:t>
            </a:r>
          </a:p>
          <a:p>
            <a:pPr marL="461645" indent="-461645">
              <a:lnSpc>
                <a:spcPct val="100000"/>
              </a:lnSpc>
              <a:buClr>
                <a:schemeClr val="accent2">
                  <a:lumMod val="60000"/>
                  <a:lumOff val="40000"/>
                </a:schemeClr>
              </a:buClr>
            </a:pPr>
            <a:r>
              <a:rPr lang="en-US" sz="3200" dirty="0"/>
              <a:t>No prior PRP</a:t>
            </a:r>
          </a:p>
          <a:p>
            <a:pPr marL="461645" indent="-461645">
              <a:lnSpc>
                <a:spcPct val="100000"/>
              </a:lnSpc>
              <a:buClr>
                <a:schemeClr val="accent2">
                  <a:lumMod val="60000"/>
                  <a:lumOff val="40000"/>
                </a:schemeClr>
              </a:buClr>
            </a:pPr>
            <a:r>
              <a:rPr lang="en-US" sz="3200" dirty="0"/>
              <a:t>No treatment for DME within the prior 6 months</a:t>
            </a:r>
          </a:p>
          <a:p>
            <a:pPr marL="461645" indent="-461645">
              <a:lnSpc>
                <a:spcPct val="100000"/>
              </a:lnSpc>
              <a:buClr>
                <a:schemeClr val="accent2">
                  <a:lumMod val="60000"/>
                  <a:lumOff val="40000"/>
                </a:schemeClr>
              </a:buClr>
            </a:pPr>
            <a:r>
              <a:rPr lang="en-US" sz="3200" dirty="0"/>
              <a:t>No intravitreal anti-VEGF for </a:t>
            </a:r>
            <a:r>
              <a:rPr lang="en-US" sz="3200"/>
              <a:t>any indication, other than DME, within </a:t>
            </a:r>
            <a:r>
              <a:rPr lang="en-US" sz="3200" dirty="0"/>
              <a:t>the prior year</a:t>
            </a:r>
          </a:p>
          <a:p>
            <a:pPr marL="461645" indent="-461645">
              <a:lnSpc>
                <a:spcPct val="100000"/>
              </a:lnSpc>
              <a:buClr>
                <a:schemeClr val="accent2">
                  <a:lumMod val="60000"/>
                  <a:lumOff val="40000"/>
                </a:schemeClr>
              </a:buClr>
            </a:pPr>
            <a:r>
              <a:rPr lang="en-US" sz="3200" dirty="0"/>
              <a:t>No intravitreal or peribulbar corticosteroid in prior 4 months</a:t>
            </a:r>
          </a:p>
          <a:p>
            <a:pPr lvl="1" indent="-254635"/>
            <a:endParaRPr lang="en-US" sz="3200" dirty="0"/>
          </a:p>
        </p:txBody>
      </p:sp>
    </p:spTree>
    <p:extLst>
      <p:ext uri="{BB962C8B-B14F-4D97-AF65-F5344CB8AC3E}">
        <p14:creationId xmlns:p14="http://schemas.microsoft.com/office/powerpoint/2010/main" val="551392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78542"/>
          </a:xfrm>
        </p:spPr>
        <p:txBody>
          <a:bodyPr>
            <a:normAutofit/>
          </a:bodyPr>
          <a:lstStyle/>
          <a:p>
            <a:r>
              <a:rPr lang="en-US" dirty="0"/>
              <a:t>Treatment Groups</a:t>
            </a:r>
          </a:p>
        </p:txBody>
      </p:sp>
      <p:grpSp>
        <p:nvGrpSpPr>
          <p:cNvPr id="4" name="Group 3">
            <a:extLst>
              <a:ext uri="{FF2B5EF4-FFF2-40B4-BE49-F238E27FC236}">
                <a16:creationId xmlns:a16="http://schemas.microsoft.com/office/drawing/2014/main" id="{53EDC4B9-62DF-4E90-946B-2884A326D21D}"/>
              </a:ext>
            </a:extLst>
          </p:cNvPr>
          <p:cNvGrpSpPr/>
          <p:nvPr/>
        </p:nvGrpSpPr>
        <p:grpSpPr>
          <a:xfrm>
            <a:off x="535685" y="2127060"/>
            <a:ext cx="5560315" cy="4360436"/>
            <a:chOff x="378667" y="1472541"/>
            <a:chExt cx="3625162" cy="5152877"/>
          </a:xfrm>
        </p:grpSpPr>
        <p:sp>
          <p:nvSpPr>
            <p:cNvPr id="10" name="TextBox 9"/>
            <p:cNvSpPr txBox="1"/>
            <p:nvPr/>
          </p:nvSpPr>
          <p:spPr>
            <a:xfrm>
              <a:off x="378667" y="2951946"/>
              <a:ext cx="3625162" cy="3673472"/>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3 injections (1</a:t>
              </a:r>
              <a:r>
                <a:rPr lang="en-US" sz="2800" b="1" baseline="30000" dirty="0">
                  <a:solidFill>
                    <a:schemeClr val="tx1"/>
                  </a:solidFill>
                  <a:latin typeface="Arial"/>
                  <a:cs typeface="Arial"/>
                </a:rPr>
                <a:t>st</a:t>
              </a:r>
              <a:r>
                <a:rPr lang="en-US" sz="2800" b="1" dirty="0">
                  <a:solidFill>
                    <a:schemeClr val="tx1"/>
                  </a:solidFill>
                  <a:latin typeface="Arial"/>
                  <a:cs typeface="Arial"/>
                </a:rPr>
                <a:t> is at randomization then q4 week injections)</a:t>
              </a:r>
            </a:p>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Complete PRP in 1-3 sessions</a:t>
              </a:r>
            </a:p>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All completed within 90 days of randomization</a:t>
              </a:r>
            </a:p>
          </p:txBody>
        </p:sp>
        <p:sp>
          <p:nvSpPr>
            <p:cNvPr id="14" name="Rectangle 13">
              <a:extLst>
                <a:ext uri="{FF2B5EF4-FFF2-40B4-BE49-F238E27FC236}">
                  <a16:creationId xmlns:a16="http://schemas.microsoft.com/office/drawing/2014/main" id="{92F15F02-F81B-4454-B698-83EDF8A39486}"/>
                </a:ext>
              </a:extLst>
            </p:cNvPr>
            <p:cNvSpPr/>
            <p:nvPr/>
          </p:nvSpPr>
          <p:spPr>
            <a:xfrm>
              <a:off x="1098119" y="1472541"/>
              <a:ext cx="2023435" cy="1244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bg2">
                      <a:lumMod val="50000"/>
                    </a:schemeClr>
                  </a:solidFill>
                  <a:latin typeface="Arial" panose="020B0604020202020204" pitchFamily="34" charset="0"/>
                  <a:cs typeface="Arial" panose="020B0604020202020204" pitchFamily="34" charset="0"/>
                </a:rPr>
                <a:t>Anti-VEGF + PRP</a:t>
              </a:r>
            </a:p>
          </p:txBody>
        </p:sp>
      </p:grpSp>
      <p:grpSp>
        <p:nvGrpSpPr>
          <p:cNvPr id="5" name="Group 4">
            <a:extLst>
              <a:ext uri="{FF2B5EF4-FFF2-40B4-BE49-F238E27FC236}">
                <a16:creationId xmlns:a16="http://schemas.microsoft.com/office/drawing/2014/main" id="{3E93D531-39A5-441B-9AE9-9FB4AD816E92}"/>
              </a:ext>
            </a:extLst>
          </p:cNvPr>
          <p:cNvGrpSpPr/>
          <p:nvPr/>
        </p:nvGrpSpPr>
        <p:grpSpPr>
          <a:xfrm>
            <a:off x="6635422" y="2127060"/>
            <a:ext cx="5184400" cy="3498662"/>
            <a:chOff x="4114799" y="1518695"/>
            <a:chExt cx="4661826" cy="4070757"/>
          </a:xfrm>
        </p:grpSpPr>
        <p:sp>
          <p:nvSpPr>
            <p:cNvPr id="9" name="TextBox 8"/>
            <p:cNvSpPr txBox="1"/>
            <p:nvPr/>
          </p:nvSpPr>
          <p:spPr>
            <a:xfrm>
              <a:off x="4114799" y="2975295"/>
              <a:ext cx="4661826" cy="261415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pPr marL="457200"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Must be within 4 weeks of randomization </a:t>
              </a:r>
              <a:endParaRPr lang="en-US" sz="2800" b="1" dirty="0">
                <a:solidFill>
                  <a:schemeClr val="tx1"/>
                </a:solidFill>
                <a:latin typeface="Arial" panose="020B0604020202020204" pitchFamily="34" charset="0"/>
                <a:cs typeface="Arial" panose="020B0604020202020204" pitchFamily="34" charset="0"/>
              </a:endParaRPr>
            </a:p>
            <a:p>
              <a:pPr marL="457200"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1 injection of anti-VEGF allowed prior to vitrectomy</a:t>
              </a:r>
            </a:p>
          </p:txBody>
        </p:sp>
        <p:sp>
          <p:nvSpPr>
            <p:cNvPr id="15" name="Rectangle 14">
              <a:extLst>
                <a:ext uri="{FF2B5EF4-FFF2-40B4-BE49-F238E27FC236}">
                  <a16:creationId xmlns:a16="http://schemas.microsoft.com/office/drawing/2014/main" id="{519A3A5D-F6FF-48A4-984A-9068D3EBFAFC}"/>
                </a:ext>
              </a:extLst>
            </p:cNvPr>
            <p:cNvSpPr/>
            <p:nvPr/>
          </p:nvSpPr>
          <p:spPr>
            <a:xfrm>
              <a:off x="4990225" y="1518695"/>
              <a:ext cx="2910975" cy="12464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Vitrectomy with </a:t>
              </a:r>
              <a:r>
                <a:rPr lang="en-US" sz="2400" b="1" dirty="0" err="1">
                  <a:solidFill>
                    <a:schemeClr val="bg2">
                      <a:lumMod val="50000"/>
                    </a:schemeClr>
                  </a:solidFill>
                  <a:latin typeface="Arial" panose="020B0604020202020204" pitchFamily="34" charset="0"/>
                  <a:cs typeface="Arial" panose="020B0604020202020204" pitchFamily="34" charset="0"/>
                </a:rPr>
                <a:t>endolaser</a:t>
              </a:r>
              <a:endParaRPr lang="en-US" sz="2400" b="1" dirty="0">
                <a:solidFill>
                  <a:schemeClr val="bg2">
                    <a:lumMod val="50000"/>
                  </a:schemeClr>
                </a:solidFill>
                <a:latin typeface="Arial" panose="020B0604020202020204" pitchFamily="34" charset="0"/>
                <a:cs typeface="Arial" panose="020B0604020202020204" pitchFamily="34" charset="0"/>
              </a:endParaRPr>
            </a:p>
          </p:txBody>
        </p:sp>
      </p:grpSp>
      <p:sp>
        <p:nvSpPr>
          <p:cNvPr id="8" name="Speech Bubble: Rectangle with Corners Rounded 7">
            <a:extLst>
              <a:ext uri="{FF2B5EF4-FFF2-40B4-BE49-F238E27FC236}">
                <a16:creationId xmlns:a16="http://schemas.microsoft.com/office/drawing/2014/main" id="{22F2530D-AD00-8D6B-465A-6F53B35ED00E}"/>
              </a:ext>
            </a:extLst>
          </p:cNvPr>
          <p:cNvSpPr/>
          <p:nvPr/>
        </p:nvSpPr>
        <p:spPr>
          <a:xfrm>
            <a:off x="6021073" y="5806367"/>
            <a:ext cx="6026590" cy="861774"/>
          </a:xfrm>
          <a:prstGeom prst="wedgeRoundRectCallout">
            <a:avLst>
              <a:gd name="adj1" fmla="val -62739"/>
              <a:gd name="adj2" fmla="val -50798"/>
              <a:gd name="adj3" fmla="val 16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The window was increased to 90 days based on feedback at the last meeting</a:t>
            </a:r>
          </a:p>
        </p:txBody>
      </p:sp>
    </p:spTree>
    <p:extLst>
      <p:ext uri="{BB962C8B-B14F-4D97-AF65-F5344CB8AC3E}">
        <p14:creationId xmlns:p14="http://schemas.microsoft.com/office/powerpoint/2010/main" val="21785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41671"/>
          </a:xfrm>
        </p:spPr>
        <p:txBody>
          <a:bodyPr>
            <a:normAutofit/>
          </a:bodyPr>
          <a:lstStyle/>
          <a:p>
            <a:r>
              <a:rPr lang="en-US"/>
              <a:t>Follow-up Schedule</a:t>
            </a:r>
          </a:p>
        </p:txBody>
      </p:sp>
      <p:sp>
        <p:nvSpPr>
          <p:cNvPr id="3" name="Content Placeholder 2"/>
          <p:cNvSpPr>
            <a:spLocks noGrp="1"/>
          </p:cNvSpPr>
          <p:nvPr>
            <p:ph idx="1"/>
          </p:nvPr>
        </p:nvSpPr>
        <p:spPr>
          <a:xfrm>
            <a:off x="2045474" y="4483983"/>
            <a:ext cx="1993126" cy="457200"/>
          </a:xfrm>
        </p:spPr>
        <p:txBody>
          <a:bodyPr>
            <a:normAutofit fontScale="92500"/>
          </a:bodyPr>
          <a:lstStyle/>
          <a:p>
            <a:pPr marL="0" indent="0" algn="ctr">
              <a:buNone/>
            </a:pPr>
            <a:r>
              <a:rPr lang="en-US"/>
              <a:t>1</a:t>
            </a:r>
            <a:r>
              <a:rPr lang="en-US" baseline="30000"/>
              <a:t>st</a:t>
            </a:r>
            <a:r>
              <a:rPr lang="en-US"/>
              <a:t> Year</a:t>
            </a:r>
          </a:p>
        </p:txBody>
      </p:sp>
      <p:sp>
        <p:nvSpPr>
          <p:cNvPr id="6" name="Chevron 5"/>
          <p:cNvSpPr/>
          <p:nvPr/>
        </p:nvSpPr>
        <p:spPr bwMode="auto">
          <a:xfrm>
            <a:off x="4683175" y="1830050"/>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68, 84, 104-week visits</a:t>
            </a:r>
            <a:endParaRPr lang="en-US" sz="2400" b="1" dirty="0">
              <a:solidFill>
                <a:schemeClr val="bg2">
                  <a:lumMod val="50000"/>
                </a:schemeClr>
              </a:solidFill>
              <a:latin typeface="Arial"/>
              <a:cs typeface="Arial"/>
            </a:endParaRPr>
          </a:p>
        </p:txBody>
      </p:sp>
      <p:cxnSp>
        <p:nvCxnSpPr>
          <p:cNvPr id="9" name="Straight Arrow Connector 8"/>
          <p:cNvCxnSpPr>
            <a:cxnSpLocks/>
          </p:cNvCxnSpPr>
          <p:nvPr/>
        </p:nvCxnSpPr>
        <p:spPr bwMode="auto">
          <a:xfrm>
            <a:off x="657225" y="4388023"/>
            <a:ext cx="10508864"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0" name="Content Placeholder 2"/>
          <p:cNvSpPr txBox="1">
            <a:spLocks/>
          </p:cNvSpPr>
          <p:nvPr/>
        </p:nvSpPr>
        <p:spPr bwMode="auto">
          <a:xfrm>
            <a:off x="5401356" y="443506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2</a:t>
            </a:r>
            <a:r>
              <a:rPr lang="en-US" kern="0" baseline="30000">
                <a:solidFill>
                  <a:schemeClr val="tx1"/>
                </a:solidFill>
                <a:latin typeface="Arial" panose="020B0604020202020204" pitchFamily="34" charset="0"/>
                <a:cs typeface="Arial" panose="020B0604020202020204" pitchFamily="34" charset="0"/>
              </a:rPr>
              <a:t>nd</a:t>
            </a:r>
            <a:r>
              <a:rPr lang="en-US" kern="0">
                <a:solidFill>
                  <a:schemeClr val="tx1"/>
                </a:solidFill>
                <a:latin typeface="Arial" panose="020B0604020202020204" pitchFamily="34" charset="0"/>
                <a:cs typeface="Arial" panose="020B0604020202020204" pitchFamily="34" charset="0"/>
              </a:rPr>
              <a:t> Year</a:t>
            </a:r>
          </a:p>
        </p:txBody>
      </p:sp>
      <p:sp>
        <p:nvSpPr>
          <p:cNvPr id="11" name="TextBox 10"/>
          <p:cNvSpPr txBox="1"/>
          <p:nvPr/>
        </p:nvSpPr>
        <p:spPr>
          <a:xfrm>
            <a:off x="1950526" y="5416198"/>
            <a:ext cx="7588011" cy="461665"/>
          </a:xfrm>
          <a:prstGeom prst="rect">
            <a:avLst/>
          </a:prstGeom>
          <a:noFill/>
        </p:spPr>
        <p:txBody>
          <a:bodyPr wrap="square" rtlCol="0">
            <a:spAutoFit/>
          </a:bodyPr>
          <a:lstStyle/>
          <a:p>
            <a:pPr marL="0" lvl="2"/>
            <a:r>
              <a:rPr lang="en-US" sz="2400" b="1">
                <a:latin typeface="Arial" panose="020B0604020202020204" pitchFamily="34" charset="0"/>
                <a:cs typeface="Arial" panose="020B0604020202020204" pitchFamily="34" charset="0"/>
              </a:rPr>
              <a:t>Wide field fundus photographs, wide-field FA, OCT</a:t>
            </a:r>
          </a:p>
        </p:txBody>
      </p:sp>
      <p:sp>
        <p:nvSpPr>
          <p:cNvPr id="12" name="Rounded Rectangle 11"/>
          <p:cNvSpPr/>
          <p:nvPr/>
        </p:nvSpPr>
        <p:spPr bwMode="auto">
          <a:xfrm>
            <a:off x="1840523" y="330153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3" name="Rounded Rectangle 12"/>
          <p:cNvSpPr/>
          <p:nvPr/>
        </p:nvSpPr>
        <p:spPr bwMode="auto">
          <a:xfrm>
            <a:off x="5105400" y="331402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4" name="Chevron 13">
            <a:extLst>
              <a:ext uri="{FF2B5EF4-FFF2-40B4-BE49-F238E27FC236}">
                <a16:creationId xmlns:a16="http://schemas.microsoft.com/office/drawing/2014/main" id="{096AF319-8D79-0E4E-B385-C3918A81BE4B}"/>
              </a:ext>
            </a:extLst>
          </p:cNvPr>
          <p:cNvSpPr/>
          <p:nvPr/>
        </p:nvSpPr>
        <p:spPr bwMode="auto">
          <a:xfrm>
            <a:off x="8026400" y="1849694"/>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120, 136, 156-week visits </a:t>
            </a:r>
            <a:endParaRPr lang="en-US" sz="2400" b="1" dirty="0">
              <a:solidFill>
                <a:schemeClr val="bg2">
                  <a:lumMod val="50000"/>
                </a:schemeClr>
              </a:solidFill>
              <a:latin typeface="Arial" charset="0"/>
            </a:endParaRPr>
          </a:p>
        </p:txBody>
      </p:sp>
      <p:sp>
        <p:nvSpPr>
          <p:cNvPr id="15" name="Rounded Rectangle 14">
            <a:extLst>
              <a:ext uri="{FF2B5EF4-FFF2-40B4-BE49-F238E27FC236}">
                <a16:creationId xmlns:a16="http://schemas.microsoft.com/office/drawing/2014/main" id="{44245050-4AF1-F54E-89EF-17CCE0E6FC85}"/>
              </a:ext>
            </a:extLst>
          </p:cNvPr>
          <p:cNvSpPr/>
          <p:nvPr/>
        </p:nvSpPr>
        <p:spPr bwMode="auto">
          <a:xfrm>
            <a:off x="8317523" y="3315481"/>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6" name="Content Placeholder 2">
            <a:extLst>
              <a:ext uri="{FF2B5EF4-FFF2-40B4-BE49-F238E27FC236}">
                <a16:creationId xmlns:a16="http://schemas.microsoft.com/office/drawing/2014/main" id="{549AEC12-C1E9-264D-A6C1-56837236BD8D}"/>
              </a:ext>
            </a:extLst>
          </p:cNvPr>
          <p:cNvSpPr txBox="1">
            <a:spLocks/>
          </p:cNvSpPr>
          <p:nvPr/>
        </p:nvSpPr>
        <p:spPr bwMode="auto">
          <a:xfrm>
            <a:off x="8613479" y="448398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3</a:t>
            </a:r>
            <a:r>
              <a:rPr lang="en-US" kern="0" baseline="30000">
                <a:solidFill>
                  <a:schemeClr val="tx1"/>
                </a:solidFill>
                <a:latin typeface="Arial" panose="020B0604020202020204" pitchFamily="34" charset="0"/>
                <a:cs typeface="Arial" panose="020B0604020202020204" pitchFamily="34" charset="0"/>
              </a:rPr>
              <a:t>rd </a:t>
            </a:r>
            <a:r>
              <a:rPr lang="en-US" kern="0">
                <a:solidFill>
                  <a:schemeClr val="tx1"/>
                </a:solidFill>
                <a:latin typeface="Arial" panose="020B0604020202020204" pitchFamily="34" charset="0"/>
                <a:cs typeface="Arial" panose="020B0604020202020204" pitchFamily="34" charset="0"/>
              </a:rPr>
              <a:t>Year</a:t>
            </a:r>
          </a:p>
        </p:txBody>
      </p:sp>
      <p:sp>
        <p:nvSpPr>
          <p:cNvPr id="18" name="Chevron 5">
            <a:extLst>
              <a:ext uri="{FF2B5EF4-FFF2-40B4-BE49-F238E27FC236}">
                <a16:creationId xmlns:a16="http://schemas.microsoft.com/office/drawing/2014/main" id="{6D7892DB-5315-BA29-0F6D-9822675D802E}"/>
              </a:ext>
            </a:extLst>
          </p:cNvPr>
          <p:cNvSpPr/>
          <p:nvPr/>
        </p:nvSpPr>
        <p:spPr bwMode="auto">
          <a:xfrm>
            <a:off x="1245757" y="1816097"/>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16,24,36, 52-week visits</a:t>
            </a:r>
          </a:p>
        </p:txBody>
      </p:sp>
    </p:spTree>
    <p:extLst>
      <p:ext uri="{BB962C8B-B14F-4D97-AF65-F5344CB8AC3E}">
        <p14:creationId xmlns:p14="http://schemas.microsoft.com/office/powerpoint/2010/main" val="701459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8071-0FEC-045E-6354-0982E5933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ECDC2-62B1-3C0A-3F74-ACF6212C6367}"/>
              </a:ext>
            </a:extLst>
          </p:cNvPr>
          <p:cNvSpPr>
            <a:spLocks noGrp="1"/>
          </p:cNvSpPr>
          <p:nvPr>
            <p:ph type="ctrTitle"/>
          </p:nvPr>
        </p:nvSpPr>
        <p:spPr>
          <a:xfrm>
            <a:off x="1216734" y="1371600"/>
            <a:ext cx="9758532" cy="2387600"/>
          </a:xfrm>
        </p:spPr>
        <p:txBody>
          <a:bodyPr>
            <a:normAutofit/>
          </a:bodyPr>
          <a:lstStyle/>
          <a:p>
            <a:r>
              <a:rPr lang="en-US" sz="5400" dirty="0"/>
              <a:t>Genetics</a:t>
            </a:r>
            <a:br>
              <a:rPr lang="en-US" sz="4400" dirty="0"/>
            </a:br>
            <a:r>
              <a:rPr lang="en-US" sz="4000" dirty="0">
                <a:solidFill>
                  <a:schemeClr val="tx1"/>
                </a:solidFill>
              </a:rPr>
              <a:t>Genes in Diabetic Retinopathy Project</a:t>
            </a:r>
            <a:endParaRPr lang="en-US" dirty="0">
              <a:solidFill>
                <a:schemeClr val="tx1"/>
              </a:solidFill>
            </a:endParaRPr>
          </a:p>
        </p:txBody>
      </p:sp>
    </p:spTree>
    <p:extLst>
      <p:ext uri="{BB962C8B-B14F-4D97-AF65-F5344CB8AC3E}">
        <p14:creationId xmlns:p14="http://schemas.microsoft.com/office/powerpoint/2010/main" val="23690882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37FD-ED15-4C21-A26E-80E260F15269}"/>
              </a:ext>
            </a:extLst>
          </p:cNvPr>
          <p:cNvSpPr>
            <a:spLocks noGrp="1"/>
          </p:cNvSpPr>
          <p:nvPr>
            <p:ph type="title"/>
          </p:nvPr>
        </p:nvSpPr>
        <p:spPr>
          <a:xfrm>
            <a:off x="-19050" y="64120"/>
            <a:ext cx="7410450" cy="1692612"/>
          </a:xfrm>
        </p:spPr>
        <p:txBody>
          <a:bodyPr>
            <a:normAutofit/>
          </a:bodyPr>
          <a:lstStyle/>
          <a:p>
            <a:r>
              <a:rPr lang="en-US" sz="5400" dirty="0"/>
              <a:t>Collaborative Network</a:t>
            </a:r>
          </a:p>
        </p:txBody>
      </p:sp>
      <p:grpSp>
        <p:nvGrpSpPr>
          <p:cNvPr id="20" name="Group 19">
            <a:extLst>
              <a:ext uri="{FF2B5EF4-FFF2-40B4-BE49-F238E27FC236}">
                <a16:creationId xmlns:a16="http://schemas.microsoft.com/office/drawing/2014/main" id="{CFA01DE1-3DCC-FAF7-29A1-9F9EB57F0BDC}"/>
              </a:ext>
            </a:extLst>
          </p:cNvPr>
          <p:cNvGrpSpPr/>
          <p:nvPr/>
        </p:nvGrpSpPr>
        <p:grpSpPr>
          <a:xfrm>
            <a:off x="533400" y="2458932"/>
            <a:ext cx="5418748" cy="3320307"/>
            <a:chOff x="6567885" y="1940852"/>
            <a:chExt cx="5418748" cy="3320307"/>
          </a:xfrm>
        </p:grpSpPr>
        <p:sp>
          <p:nvSpPr>
            <p:cNvPr id="6" name="Flowchart: Connector 5">
              <a:extLst>
                <a:ext uri="{FF2B5EF4-FFF2-40B4-BE49-F238E27FC236}">
                  <a16:creationId xmlns:a16="http://schemas.microsoft.com/office/drawing/2014/main" id="{BC4298F9-0F3A-84CF-8011-1EBB58A1A779}"/>
                </a:ext>
              </a:extLst>
            </p:cNvPr>
            <p:cNvSpPr/>
            <p:nvPr/>
          </p:nvSpPr>
          <p:spPr>
            <a:xfrm>
              <a:off x="6567885" y="3765766"/>
              <a:ext cx="1590038" cy="1495393"/>
            </a:xfrm>
            <a:prstGeom prst="flowChartConnector">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3</a:t>
              </a:r>
            </a:p>
          </p:txBody>
        </p:sp>
        <p:sp>
          <p:nvSpPr>
            <p:cNvPr id="9" name="Flowchart: Connector 8">
              <a:extLst>
                <a:ext uri="{FF2B5EF4-FFF2-40B4-BE49-F238E27FC236}">
                  <a16:creationId xmlns:a16="http://schemas.microsoft.com/office/drawing/2014/main" id="{5E46EF57-712B-D7B6-E2A2-5808C71BDCB5}"/>
                </a:ext>
              </a:extLst>
            </p:cNvPr>
            <p:cNvSpPr/>
            <p:nvPr/>
          </p:nvSpPr>
          <p:spPr>
            <a:xfrm>
              <a:off x="6572031" y="1940852"/>
              <a:ext cx="1625352" cy="1495393"/>
            </a:xfrm>
            <a:prstGeom prst="flowChartConnector">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32</a:t>
              </a:r>
            </a:p>
          </p:txBody>
        </p:sp>
        <p:sp>
          <p:nvSpPr>
            <p:cNvPr id="13" name="TextBox 12">
              <a:extLst>
                <a:ext uri="{FF2B5EF4-FFF2-40B4-BE49-F238E27FC236}">
                  <a16:creationId xmlns:a16="http://schemas.microsoft.com/office/drawing/2014/main" id="{16B48C51-5F9A-84FB-93BE-0FACEAA076EB}"/>
                </a:ext>
              </a:extLst>
            </p:cNvPr>
            <p:cNvSpPr txBox="1"/>
            <p:nvPr/>
          </p:nvSpPr>
          <p:spPr>
            <a:xfrm>
              <a:off x="8674719" y="2465042"/>
              <a:ext cx="3311914" cy="584775"/>
            </a:xfrm>
            <a:prstGeom prst="rect">
              <a:avLst/>
            </a:prstGeom>
            <a:noFill/>
          </p:spPr>
          <p:txBody>
            <a:bodyPr wrap="square" rtlCol="0">
              <a:spAutoFit/>
            </a:bodyPr>
            <a:lstStyle/>
            <a:p>
              <a:r>
                <a:rPr lang="en-US" sz="3200" b="1" dirty="0">
                  <a:solidFill>
                    <a:schemeClr val="tx1">
                      <a:lumMod val="95000"/>
                    </a:schemeClr>
                  </a:solidFill>
                  <a:latin typeface="Arial" panose="020B0604020202020204" pitchFamily="34" charset="0"/>
                  <a:cs typeface="Arial" panose="020B0604020202020204" pitchFamily="34" charset="0"/>
                </a:rPr>
                <a:t>US States</a:t>
              </a:r>
            </a:p>
          </p:txBody>
        </p:sp>
        <p:sp>
          <p:nvSpPr>
            <p:cNvPr id="15" name="TextBox 14">
              <a:extLst>
                <a:ext uri="{FF2B5EF4-FFF2-40B4-BE49-F238E27FC236}">
                  <a16:creationId xmlns:a16="http://schemas.microsoft.com/office/drawing/2014/main" id="{4CAF4A90-97CF-855B-EF1D-B18DA4E78177}"/>
                </a:ext>
              </a:extLst>
            </p:cNvPr>
            <p:cNvSpPr txBox="1"/>
            <p:nvPr/>
          </p:nvSpPr>
          <p:spPr>
            <a:xfrm>
              <a:off x="8674719" y="3974853"/>
              <a:ext cx="2497940" cy="1077218"/>
            </a:xfrm>
            <a:prstGeom prst="rect">
              <a:avLst/>
            </a:prstGeom>
            <a:noFill/>
          </p:spPr>
          <p:txBody>
            <a:bodyPr wrap="square" rtlCol="0">
              <a:spAutoFit/>
            </a:bodyPr>
            <a:lstStyle/>
            <a:p>
              <a:r>
                <a:rPr lang="en-US" sz="3200" b="1" dirty="0">
                  <a:solidFill>
                    <a:schemeClr val="tx1">
                      <a:lumMod val="95000"/>
                    </a:schemeClr>
                  </a:solidFill>
                  <a:latin typeface="Arial" panose="020B0604020202020204" pitchFamily="34" charset="0"/>
                  <a:cs typeface="Arial" panose="020B0604020202020204" pitchFamily="34" charset="0"/>
                </a:rPr>
                <a:t>Canadian</a:t>
              </a:r>
            </a:p>
            <a:p>
              <a:r>
                <a:rPr lang="en-US" sz="3200" b="1" dirty="0">
                  <a:solidFill>
                    <a:schemeClr val="tx1">
                      <a:lumMod val="95000"/>
                    </a:schemeClr>
                  </a:solidFill>
                  <a:latin typeface="Arial" panose="020B0604020202020204" pitchFamily="34" charset="0"/>
                  <a:cs typeface="Arial" panose="020B0604020202020204" pitchFamily="34" charset="0"/>
                </a:rPr>
                <a:t>Provinces</a:t>
              </a:r>
            </a:p>
          </p:txBody>
        </p:sp>
      </p:grpSp>
      <p:grpSp>
        <p:nvGrpSpPr>
          <p:cNvPr id="21" name="Group 20">
            <a:extLst>
              <a:ext uri="{FF2B5EF4-FFF2-40B4-BE49-F238E27FC236}">
                <a16:creationId xmlns:a16="http://schemas.microsoft.com/office/drawing/2014/main" id="{59F7ADAE-D355-3B94-1A01-DD802547F350}"/>
              </a:ext>
            </a:extLst>
          </p:cNvPr>
          <p:cNvGrpSpPr/>
          <p:nvPr/>
        </p:nvGrpSpPr>
        <p:grpSpPr>
          <a:xfrm>
            <a:off x="6781800" y="672634"/>
            <a:ext cx="4580286" cy="5512732"/>
            <a:chOff x="766583" y="855246"/>
            <a:chExt cx="4580286" cy="5512732"/>
          </a:xfrm>
        </p:grpSpPr>
        <p:sp>
          <p:nvSpPr>
            <p:cNvPr id="7" name="Rectangle: Top Corners Snipped 6">
              <a:extLst>
                <a:ext uri="{FF2B5EF4-FFF2-40B4-BE49-F238E27FC236}">
                  <a16:creationId xmlns:a16="http://schemas.microsoft.com/office/drawing/2014/main" id="{CCCF4CDE-B70A-9BF4-53E8-CB002345AED1}"/>
                </a:ext>
              </a:extLst>
            </p:cNvPr>
            <p:cNvSpPr/>
            <p:nvPr/>
          </p:nvSpPr>
          <p:spPr>
            <a:xfrm>
              <a:off x="3401873" y="855246"/>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132</a:t>
              </a:r>
            </a:p>
          </p:txBody>
        </p:sp>
        <p:sp>
          <p:nvSpPr>
            <p:cNvPr id="11" name="TextBox 10">
              <a:extLst>
                <a:ext uri="{FF2B5EF4-FFF2-40B4-BE49-F238E27FC236}">
                  <a16:creationId xmlns:a16="http://schemas.microsoft.com/office/drawing/2014/main" id="{54318503-AD11-C289-EDD8-A1E98DC390C6}"/>
                </a:ext>
              </a:extLst>
            </p:cNvPr>
            <p:cNvSpPr txBox="1"/>
            <p:nvPr/>
          </p:nvSpPr>
          <p:spPr>
            <a:xfrm>
              <a:off x="1111735" y="986779"/>
              <a:ext cx="2087142" cy="1077218"/>
            </a:xfrm>
            <a:prstGeom prst="rect">
              <a:avLst/>
            </a:prstGeom>
            <a:noFill/>
          </p:spPr>
          <p:txBody>
            <a:bodyPr wrap="square" rtlCol="0">
              <a:spAutoFit/>
            </a:bodyPr>
            <a:lstStyle/>
            <a:p>
              <a:pPr algn="r"/>
              <a:r>
                <a:rPr lang="en-US" sz="3200" b="1" dirty="0">
                  <a:solidFill>
                    <a:schemeClr val="tx1">
                      <a:lumMod val="95000"/>
                    </a:schemeClr>
                  </a:solidFill>
                  <a:latin typeface="Arial" panose="020B0604020202020204" pitchFamily="34" charset="0"/>
                  <a:cs typeface="Arial" panose="020B0604020202020204" pitchFamily="34" charset="0"/>
                </a:rPr>
                <a:t>Certified </a:t>
              </a:r>
            </a:p>
            <a:p>
              <a:pPr algn="r"/>
              <a:r>
                <a:rPr lang="en-US" sz="3200" b="1" dirty="0">
                  <a:solidFill>
                    <a:schemeClr val="tx1">
                      <a:lumMod val="95000"/>
                    </a:schemeClr>
                  </a:solidFill>
                  <a:latin typeface="Arial" panose="020B0604020202020204" pitchFamily="34" charset="0"/>
                  <a:cs typeface="Arial" panose="020B0604020202020204" pitchFamily="34" charset="0"/>
                </a:rPr>
                <a:t>Clinics</a:t>
              </a:r>
            </a:p>
          </p:txBody>
        </p:sp>
        <p:sp>
          <p:nvSpPr>
            <p:cNvPr id="12" name="TextBox 11">
              <a:extLst>
                <a:ext uri="{FF2B5EF4-FFF2-40B4-BE49-F238E27FC236}">
                  <a16:creationId xmlns:a16="http://schemas.microsoft.com/office/drawing/2014/main" id="{19A51472-841B-9A3B-ADE0-F217AC18AFEF}"/>
                </a:ext>
              </a:extLst>
            </p:cNvPr>
            <p:cNvSpPr txBox="1"/>
            <p:nvPr/>
          </p:nvSpPr>
          <p:spPr>
            <a:xfrm>
              <a:off x="766583" y="5462181"/>
              <a:ext cx="3311914" cy="584775"/>
            </a:xfrm>
            <a:prstGeom prst="rect">
              <a:avLst/>
            </a:prstGeom>
            <a:noFill/>
          </p:spPr>
          <p:txBody>
            <a:bodyPr wrap="square" rtlCol="0">
              <a:spAutoFit/>
            </a:bodyPr>
            <a:lstStyle/>
            <a:p>
              <a:r>
                <a:rPr lang="en-US" sz="3200" b="1" dirty="0">
                  <a:solidFill>
                    <a:schemeClr val="tx1">
                      <a:lumMod val="95000"/>
                    </a:schemeClr>
                  </a:solidFill>
                  <a:latin typeface="Arial" panose="020B0604020202020204" pitchFamily="34" charset="0"/>
                  <a:cs typeface="Arial" panose="020B0604020202020204" pitchFamily="34" charset="0"/>
                </a:rPr>
                <a:t>Investigators</a:t>
              </a:r>
            </a:p>
          </p:txBody>
        </p:sp>
        <p:sp>
          <p:nvSpPr>
            <p:cNvPr id="14" name="TextBox 13">
              <a:extLst>
                <a:ext uri="{FF2B5EF4-FFF2-40B4-BE49-F238E27FC236}">
                  <a16:creationId xmlns:a16="http://schemas.microsoft.com/office/drawing/2014/main" id="{0C0FDE95-2849-EB17-B7C7-D8150EDBB27F}"/>
                </a:ext>
              </a:extLst>
            </p:cNvPr>
            <p:cNvSpPr txBox="1"/>
            <p:nvPr/>
          </p:nvSpPr>
          <p:spPr>
            <a:xfrm>
              <a:off x="791597" y="3224480"/>
              <a:ext cx="2483024" cy="1077218"/>
            </a:xfrm>
            <a:prstGeom prst="rect">
              <a:avLst/>
            </a:prstGeom>
            <a:noFill/>
          </p:spPr>
          <p:txBody>
            <a:bodyPr wrap="square" rtlCol="0">
              <a:spAutoFit/>
            </a:bodyPr>
            <a:lstStyle/>
            <a:p>
              <a:pPr algn="r"/>
              <a:r>
                <a:rPr lang="en-US" sz="3200" b="1" dirty="0">
                  <a:solidFill>
                    <a:schemeClr val="tx1">
                      <a:lumMod val="95000"/>
                    </a:schemeClr>
                  </a:solidFill>
                  <a:latin typeface="Arial" panose="020B0604020202020204" pitchFamily="34" charset="0"/>
                  <a:cs typeface="Arial" panose="020B0604020202020204" pitchFamily="34" charset="0"/>
                </a:rPr>
                <a:t>Clinic</a:t>
              </a:r>
            </a:p>
            <a:p>
              <a:pPr algn="r"/>
              <a:r>
                <a:rPr lang="en-US" sz="3200" b="1" dirty="0">
                  <a:solidFill>
                    <a:schemeClr val="tx1">
                      <a:lumMod val="95000"/>
                    </a:schemeClr>
                  </a:solidFill>
                  <a:latin typeface="Arial" panose="020B0604020202020204" pitchFamily="34" charset="0"/>
                  <a:cs typeface="Arial" panose="020B0604020202020204" pitchFamily="34" charset="0"/>
                </a:rPr>
                <a:t>Personnel </a:t>
              </a:r>
            </a:p>
          </p:txBody>
        </p:sp>
        <p:sp>
          <p:nvSpPr>
            <p:cNvPr id="18" name="Rectangle: Top Corners Snipped 17">
              <a:extLst>
                <a:ext uri="{FF2B5EF4-FFF2-40B4-BE49-F238E27FC236}">
                  <a16:creationId xmlns:a16="http://schemas.microsoft.com/office/drawing/2014/main" id="{24819F67-F5D5-F429-DD84-8C39129E2427}"/>
                </a:ext>
              </a:extLst>
            </p:cNvPr>
            <p:cNvSpPr/>
            <p:nvPr/>
          </p:nvSpPr>
          <p:spPr>
            <a:xfrm>
              <a:off x="3414239" y="2893030"/>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1031</a:t>
              </a:r>
            </a:p>
          </p:txBody>
        </p:sp>
        <p:sp>
          <p:nvSpPr>
            <p:cNvPr id="19" name="Rectangle: Top Corners Snipped 18">
              <a:extLst>
                <a:ext uri="{FF2B5EF4-FFF2-40B4-BE49-F238E27FC236}">
                  <a16:creationId xmlns:a16="http://schemas.microsoft.com/office/drawing/2014/main" id="{C53E55C8-2489-95EE-9F67-87AD6FD4E9A7}"/>
                </a:ext>
              </a:extLst>
            </p:cNvPr>
            <p:cNvSpPr/>
            <p:nvPr/>
          </p:nvSpPr>
          <p:spPr>
            <a:xfrm>
              <a:off x="3428314" y="4934019"/>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426</a:t>
              </a:r>
            </a:p>
          </p:txBody>
        </p:sp>
      </p:grpSp>
    </p:spTree>
    <p:extLst>
      <p:ext uri="{BB962C8B-B14F-4D97-AF65-F5344CB8AC3E}">
        <p14:creationId xmlns:p14="http://schemas.microsoft.com/office/powerpoint/2010/main" val="220305374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7876-40C2-C9AF-00DB-D3A633DDBF8D}"/>
            </a:ext>
          </a:extLst>
        </p:cNvPr>
        <p:cNvGrpSpPr/>
        <p:nvPr/>
      </p:nvGrpSpPr>
      <p:grpSpPr>
        <a:xfrm>
          <a:off x="0" y="0"/>
          <a:ext cx="0" cy="0"/>
          <a:chOff x="0" y="0"/>
          <a:chExt cx="0" cy="0"/>
        </a:xfrm>
      </p:grpSpPr>
      <p:sp>
        <p:nvSpPr>
          <p:cNvPr id="84994" name="Title 1">
            <a:extLst>
              <a:ext uri="{FF2B5EF4-FFF2-40B4-BE49-F238E27FC236}">
                <a16:creationId xmlns:a16="http://schemas.microsoft.com/office/drawing/2014/main" id="{E85E917F-2CCF-8FFA-BD49-B64E4A6D525A}"/>
              </a:ext>
            </a:extLst>
          </p:cNvPr>
          <p:cNvSpPr>
            <a:spLocks noGrp="1"/>
          </p:cNvSpPr>
          <p:nvPr>
            <p:ph type="title"/>
          </p:nvPr>
        </p:nvSpPr>
        <p:spPr/>
        <p:txBody>
          <a:bodyPr>
            <a:normAutofit/>
          </a:bodyPr>
          <a:lstStyle/>
          <a:p>
            <a:r>
              <a:rPr lang="en-US" altLang="en-US" dirty="0"/>
              <a:t>Genes in Diabetic Retinopathy Project</a:t>
            </a:r>
          </a:p>
        </p:txBody>
      </p:sp>
      <p:sp>
        <p:nvSpPr>
          <p:cNvPr id="22531" name="Content Placeholder 2">
            <a:extLst>
              <a:ext uri="{FF2B5EF4-FFF2-40B4-BE49-F238E27FC236}">
                <a16:creationId xmlns:a16="http://schemas.microsoft.com/office/drawing/2014/main" id="{6064A80B-19C8-6E7A-6ECD-B3E5197EE5FB}"/>
              </a:ext>
            </a:extLst>
          </p:cNvPr>
          <p:cNvSpPr>
            <a:spLocks noGrp="1"/>
          </p:cNvSpPr>
          <p:nvPr>
            <p:ph idx="1"/>
          </p:nvPr>
        </p:nvSpPr>
        <p:spPr>
          <a:xfrm>
            <a:off x="609599" y="1600199"/>
            <a:ext cx="11006295" cy="4953001"/>
          </a:xfrm>
        </p:spPr>
        <p:txBody>
          <a:bodyPr>
            <a:normAutofit/>
          </a:bodyPr>
          <a:lstStyle/>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Objective</a:t>
            </a:r>
          </a:p>
          <a:p>
            <a:pPr marL="738188" lvl="1" indent="-342900">
              <a:lnSpc>
                <a:spcPct val="90000"/>
              </a:lnSpc>
              <a:spcBef>
                <a:spcPts val="600"/>
              </a:spcBef>
              <a:spcAft>
                <a:spcPts val="600"/>
              </a:spcAft>
              <a:defRPr/>
            </a:pPr>
            <a:r>
              <a:rPr lang="en-US" sz="2400" b="1" dirty="0">
                <a:latin typeface="Arial" charset="0"/>
                <a:cs typeface="Arial" charset="0"/>
              </a:rPr>
              <a:t>To create a repository of genetic material and clinical phenotype information as a resource for the research community </a:t>
            </a:r>
          </a:p>
          <a:p>
            <a:pPr marL="738188" lvl="1" indent="-342900">
              <a:lnSpc>
                <a:spcPct val="90000"/>
              </a:lnSpc>
              <a:spcBef>
                <a:spcPts val="600"/>
              </a:spcBef>
              <a:spcAft>
                <a:spcPts val="600"/>
              </a:spcAft>
              <a:defRPr/>
            </a:pPr>
            <a:r>
              <a:rPr lang="en-US" sz="2400" b="1" dirty="0">
                <a:latin typeface="Arial" charset="0"/>
                <a:cs typeface="Arial" charset="0"/>
              </a:rPr>
              <a:t>The database may provide the opportunity to assess genetic susceptibility and resistance to DR and also variants impacting visually important biomarkers for ME and neovascularization</a:t>
            </a:r>
          </a:p>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Major Eligibility Criteria</a:t>
            </a:r>
          </a:p>
          <a:p>
            <a:pPr lvl="1" eaLnBrk="1" hangingPunct="1">
              <a:lnSpc>
                <a:spcPct val="90000"/>
              </a:lnSpc>
              <a:spcBef>
                <a:spcPts val="600"/>
              </a:spcBef>
              <a:spcAft>
                <a:spcPts val="600"/>
              </a:spcAft>
              <a:defRPr/>
            </a:pPr>
            <a:r>
              <a:rPr lang="en-US" sz="2400" b="1" dirty="0">
                <a:latin typeface="Arial" charset="0"/>
                <a:cs typeface="Arial" charset="0"/>
              </a:rPr>
              <a:t>Previous/current participant in a DRCR Retina Network study</a:t>
            </a:r>
          </a:p>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Enrollment (Ongoing)</a:t>
            </a:r>
            <a:endParaRPr lang="en-US" sz="2400" b="1" dirty="0">
              <a:solidFill>
                <a:schemeClr val="accent4"/>
              </a:solidFill>
              <a:latin typeface="Arial" charset="0"/>
              <a:cs typeface="Times New Roman" pitchFamily="18" charset="0"/>
            </a:endParaRPr>
          </a:p>
          <a:p>
            <a:pPr lvl="1" eaLnBrk="1" hangingPunct="1">
              <a:lnSpc>
                <a:spcPct val="90000"/>
              </a:lnSpc>
              <a:spcBef>
                <a:spcPts val="600"/>
              </a:spcBef>
              <a:spcAft>
                <a:spcPts val="600"/>
              </a:spcAft>
              <a:defRPr/>
            </a:pPr>
            <a:r>
              <a:rPr lang="en-US" sz="2400" b="1" dirty="0">
                <a:latin typeface="Arial" charset="0"/>
                <a:cs typeface="Times New Roman" pitchFamily="18" charset="0"/>
              </a:rPr>
              <a:t>Total enrolled: 2,739 subjects (as of 5/19/23)</a:t>
            </a:r>
          </a:p>
          <a:p>
            <a:pPr>
              <a:spcBef>
                <a:spcPts val="600"/>
              </a:spcBef>
              <a:spcAft>
                <a:spcPts val="600"/>
              </a:spcAft>
              <a:defRPr/>
            </a:pPr>
            <a:endParaRPr lang="en-US" sz="2400" dirty="0">
              <a:latin typeface="Arial" charset="0"/>
              <a:cs typeface="Arial" charset="0"/>
            </a:endParaRPr>
          </a:p>
        </p:txBody>
      </p:sp>
    </p:spTree>
    <p:extLst>
      <p:ext uri="{BB962C8B-B14F-4D97-AF65-F5344CB8AC3E}">
        <p14:creationId xmlns:p14="http://schemas.microsoft.com/office/powerpoint/2010/main" val="158336813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27E61-DFDF-D848-18C8-4FDEADCFFC87}"/>
            </a:ext>
          </a:extLst>
        </p:cNvPr>
        <p:cNvGrpSpPr/>
        <p:nvPr/>
      </p:nvGrpSpPr>
      <p:grpSpPr>
        <a:xfrm>
          <a:off x="0" y="0"/>
          <a:ext cx="0" cy="0"/>
          <a:chOff x="0" y="0"/>
          <a:chExt cx="0" cy="0"/>
        </a:xfrm>
      </p:grpSpPr>
      <p:sp>
        <p:nvSpPr>
          <p:cNvPr id="68610" name="Title 1">
            <a:extLst>
              <a:ext uri="{FF2B5EF4-FFF2-40B4-BE49-F238E27FC236}">
                <a16:creationId xmlns:a16="http://schemas.microsoft.com/office/drawing/2014/main" id="{7BC0F02A-3028-84A5-D88C-F5B7F90738A1}"/>
              </a:ext>
            </a:extLst>
          </p:cNvPr>
          <p:cNvSpPr>
            <a:spLocks noGrp="1"/>
          </p:cNvSpPr>
          <p:nvPr>
            <p:ph type="ctrTitle"/>
          </p:nvPr>
        </p:nvSpPr>
        <p:spPr>
          <a:xfrm>
            <a:off x="1595268" y="2235200"/>
            <a:ext cx="9001463" cy="2387600"/>
          </a:xfrm>
        </p:spPr>
        <p:txBody>
          <a:bodyPr/>
          <a:lstStyle/>
          <a:p>
            <a:r>
              <a:rPr lang="en-US" altLang="en-US" sz="5400" dirty="0"/>
              <a:t>Studies in Follow-Up</a:t>
            </a:r>
            <a:br>
              <a:rPr lang="en-US" altLang="en-US" sz="5400" dirty="0"/>
            </a:br>
            <a:endParaRPr lang="en-US" altLang="en-US" sz="5400" dirty="0"/>
          </a:p>
        </p:txBody>
      </p:sp>
    </p:spTree>
    <p:extLst>
      <p:ext uri="{BB962C8B-B14F-4D97-AF65-F5344CB8AC3E}">
        <p14:creationId xmlns:p14="http://schemas.microsoft.com/office/powerpoint/2010/main" val="373447517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8A06C-51F1-FED0-FEF7-657E0512F43D}"/>
              </a:ext>
            </a:extLst>
          </p:cNvPr>
          <p:cNvSpPr/>
          <p:nvPr/>
        </p:nvSpPr>
        <p:spPr>
          <a:xfrm>
            <a:off x="609600" y="22860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AN</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alt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pitchFamily="34" charset="-128"/>
                <a:cs typeface="Arial" panose="020B0604020202020204" pitchFamily="34" charset="0"/>
              </a:rPr>
              <a:t>A Phase 2 Evaluation of Tonabersat for Diabetic Macular Edema</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171411382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i="1" dirty="0">
                <a:latin typeface="Arial" pitchFamily="34" charset="0"/>
                <a:cs typeface="Arial" pitchFamily="34" charset="0"/>
              </a:rPr>
            </a:br>
            <a:r>
              <a:rPr lang="en-US" dirty="0">
                <a:latin typeface="Arial"/>
                <a:cs typeface="Arial"/>
              </a:rPr>
              <a:t>Phase 2 Study Objective</a:t>
            </a:r>
            <a:br>
              <a:rPr lang="en-US" dirty="0">
                <a:latin typeface="Arial" pitchFamily="34" charset="0"/>
                <a:cs typeface="Arial" pitchFamily="34" charset="0"/>
              </a:rPr>
            </a:br>
            <a:endParaRPr lang="en-US" i="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676400" y="1246095"/>
            <a:ext cx="8839200" cy="2755671"/>
          </a:xfrm>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09600" y="2123379"/>
            <a:ext cx="6041758" cy="3394968"/>
          </a:xfrm>
          <a:prstGeom prst="rect">
            <a:avLst/>
          </a:prstGeom>
          <a:noFill/>
        </p:spPr>
        <p:txBody>
          <a:bodyPr wrap="square" lIns="91440" tIns="45720" rIns="91440" bIns="45720" rtlCol="0" anchor="t">
            <a:spAutoFit/>
          </a:bodyPr>
          <a:lstStyle/>
          <a:p>
            <a:pPr marL="457200" indent="-457200">
              <a:lnSpc>
                <a:spcPct val="130000"/>
              </a:lnSpc>
              <a:buClr>
                <a:srgbClr val="FFC000"/>
              </a:buClr>
              <a:buFont typeface="Wingdings" panose="05000000000000000000" pitchFamily="2" charset="2"/>
              <a:buChar char="Ø"/>
            </a:pPr>
            <a:r>
              <a:rPr lang="en-US" sz="2800" b="1" dirty="0">
                <a:latin typeface="Arial"/>
                <a:cs typeface="Arial"/>
              </a:rPr>
              <a:t>Assess the effects of orally available </a:t>
            </a:r>
            <a:r>
              <a:rPr lang="en-US" sz="2800" b="1" dirty="0">
                <a:solidFill>
                  <a:srgbClr val="FFFF00"/>
                </a:solidFill>
                <a:latin typeface="Arial"/>
                <a:cs typeface="Arial"/>
              </a:rPr>
              <a:t>tonabersat</a:t>
            </a:r>
            <a:r>
              <a:rPr lang="en-US" sz="2800" b="1" dirty="0">
                <a:latin typeface="Arial"/>
                <a:cs typeface="Arial"/>
              </a:rPr>
              <a:t> on central subfield thickness (CST) compared to placebo in eyes with center-involved DME (CI-DME) and good visual acuity</a:t>
            </a:r>
          </a:p>
        </p:txBody>
      </p:sp>
      <p:pic>
        <p:nvPicPr>
          <p:cNvPr id="11" name="Picture 10" descr="Doctor holding capsule">
            <a:extLst>
              <a:ext uri="{FF2B5EF4-FFF2-40B4-BE49-F238E27FC236}">
                <a16:creationId xmlns:a16="http://schemas.microsoft.com/office/drawing/2014/main" id="{2B3C777D-E2D3-4155-8BA0-EE1EDC1A1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051" y="2443027"/>
            <a:ext cx="4133507" cy="2755671"/>
          </a:xfrm>
          <a:prstGeom prst="rect">
            <a:avLst/>
          </a:prstGeom>
          <a:ln>
            <a:noFill/>
          </a:ln>
          <a:effectLst>
            <a:softEdge rad="112500"/>
          </a:effectLst>
        </p:spPr>
      </p:pic>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65ADE9-6E8E-496A-6EE2-AF41065FE9A1}"/>
              </a:ext>
            </a:extLst>
          </p:cNvPr>
          <p:cNvSpPr>
            <a:spLocks noGrp="1"/>
          </p:cNvSpPr>
          <p:nvPr>
            <p:ph sz="half" idx="1"/>
          </p:nvPr>
        </p:nvSpPr>
        <p:spPr>
          <a:xfrm>
            <a:off x="739184" y="1730478"/>
            <a:ext cx="10952690" cy="3717822"/>
          </a:xfrm>
        </p:spPr>
        <p:txBody>
          <a:bodyPr vert="horz" lIns="91440" tIns="45720" rIns="91440" bIns="45720" rtlCol="0" anchor="t">
            <a:normAutofit/>
          </a:bodyPr>
          <a:lstStyle/>
          <a:p>
            <a:pPr marL="457200" indent="-457200">
              <a:buClr>
                <a:schemeClr val="accent2">
                  <a:lumMod val="60000"/>
                  <a:lumOff val="40000"/>
                </a:schemeClr>
              </a:buClr>
              <a:buFont typeface="Wingdings" panose="05000000000000000000" pitchFamily="2" charset="2"/>
              <a:buChar char="Ø"/>
            </a:pPr>
            <a:r>
              <a:rPr lang="en-US" sz="2800" b="1" dirty="0">
                <a:latin typeface="Arial"/>
                <a:cs typeface="Arial"/>
              </a:rPr>
              <a:t>Phase 2 trial will determine whether a phase 3 trial has merit </a:t>
            </a:r>
            <a:endParaRPr lang="en-US" sz="2800" b="1" dirty="0">
              <a:latin typeface="Arial" panose="020B0604020202020204" pitchFamily="34" charset="0"/>
              <a:cs typeface="Arial" panose="020B0604020202020204" pitchFamily="34" charset="0"/>
            </a:endParaRPr>
          </a:p>
          <a:p>
            <a:pPr marL="457200" indent="-457200">
              <a:buClr>
                <a:schemeClr val="accent2">
                  <a:lumMod val="60000"/>
                  <a:lumOff val="40000"/>
                </a:schemeClr>
              </a:buClr>
              <a:buFont typeface="Wingdings" panose="05000000000000000000" pitchFamily="2" charset="2"/>
              <a:buChar char="Ø"/>
            </a:pPr>
            <a:r>
              <a:rPr lang="en-US" sz="2800" b="1" dirty="0">
                <a:latin typeface="Arial"/>
                <a:cs typeface="Arial"/>
              </a:rPr>
              <a:t>Short duration: 12 months</a:t>
            </a:r>
            <a:endParaRPr lang="en-US" sz="2800"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25D5536-DFA4-0582-A921-EF8C1D5D9F88}"/>
              </a:ext>
            </a:extLst>
          </p:cNvPr>
          <p:cNvSpPr>
            <a:spLocks noGrp="1"/>
          </p:cNvSpPr>
          <p:nvPr>
            <p:ph type="title"/>
          </p:nvPr>
        </p:nvSpPr>
        <p:spPr>
          <a:xfrm>
            <a:off x="1" y="0"/>
            <a:ext cx="12192000" cy="1600200"/>
          </a:xfrm>
        </p:spPr>
        <p:txBody>
          <a:bodyPr anchor="ctr">
            <a:normAutofit/>
          </a:bodyPr>
          <a:lstStyle/>
          <a:p>
            <a:r>
              <a:rPr lang="en-US" sz="4400" dirty="0"/>
              <a:t>Protocol AN: </a:t>
            </a:r>
            <a:br>
              <a:rPr lang="en-US" sz="4400" dirty="0"/>
            </a:br>
            <a:r>
              <a:rPr lang="en-US" sz="4400" dirty="0"/>
              <a:t>Tonabersat for DME</a:t>
            </a:r>
          </a:p>
        </p:txBody>
      </p:sp>
      <p:graphicFrame>
        <p:nvGraphicFramePr>
          <p:cNvPr id="9" name="Diagram 8">
            <a:extLst>
              <a:ext uri="{FF2B5EF4-FFF2-40B4-BE49-F238E27FC236}">
                <a16:creationId xmlns:a16="http://schemas.microsoft.com/office/drawing/2014/main" id="{641DFDE3-A503-5EC2-9F99-38121A0081F3}"/>
              </a:ext>
            </a:extLst>
          </p:cNvPr>
          <p:cNvGraphicFramePr/>
          <p:nvPr/>
        </p:nvGraphicFramePr>
        <p:xfrm>
          <a:off x="2665846" y="2905993"/>
          <a:ext cx="7517245" cy="3803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644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D9E432-6064-6091-984A-727E129D1CF7}"/>
              </a:ext>
            </a:extLst>
          </p:cNvPr>
          <p:cNvSpPr>
            <a:spLocks noGrp="1"/>
          </p:cNvSpPr>
          <p:nvPr>
            <p:ph type="title"/>
          </p:nvPr>
        </p:nvSpPr>
        <p:spPr/>
        <p:txBody>
          <a:bodyPr/>
          <a:lstStyle/>
          <a:p>
            <a:r>
              <a:rPr lang="en-US" dirty="0"/>
              <a:t>Study Rationale</a:t>
            </a:r>
          </a:p>
        </p:txBody>
      </p:sp>
      <p:sp>
        <p:nvSpPr>
          <p:cNvPr id="12" name="Content Placeholder 2">
            <a:extLst>
              <a:ext uri="{FF2B5EF4-FFF2-40B4-BE49-F238E27FC236}">
                <a16:creationId xmlns:a16="http://schemas.microsoft.com/office/drawing/2014/main" id="{5C2B0556-637C-BE1D-EE89-42437863D0DF}"/>
              </a:ext>
            </a:extLst>
          </p:cNvPr>
          <p:cNvSpPr>
            <a:spLocks noGrp="1"/>
          </p:cNvSpPr>
          <p:nvPr>
            <p:ph idx="1"/>
          </p:nvPr>
        </p:nvSpPr>
        <p:spPr>
          <a:xfrm>
            <a:off x="623864" y="1614884"/>
            <a:ext cx="10958536" cy="4557315"/>
          </a:xfrm>
        </p:spPr>
        <p:txBody>
          <a:bodyPr>
            <a:normAutofit/>
          </a:bodyPr>
          <a:lstStyle/>
          <a:p>
            <a:pPr marL="457200" indent="-457200" defTabSz="257175">
              <a:spcAft>
                <a:spcPts val="800"/>
              </a:spcAft>
              <a:buClr>
                <a:srgbClr val="FFC000"/>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Current DME treatments are costly, invasive and can require frequent visits</a:t>
            </a:r>
            <a:endParaRPr lang="en-US" sz="2800" b="1" dirty="0">
              <a:latin typeface="Arial"/>
              <a:cs typeface="Arial"/>
            </a:endParaRPr>
          </a:p>
          <a:p>
            <a:pPr marL="457200" indent="-457200" defTabSz="257175">
              <a:spcAft>
                <a:spcPts val="800"/>
              </a:spcAft>
              <a:buClr>
                <a:srgbClr val="FFC000"/>
              </a:buClr>
              <a:buFont typeface="Wingdings" panose="05000000000000000000" pitchFamily="2" charset="2"/>
              <a:buChar char="Ø"/>
            </a:pPr>
            <a:r>
              <a:rPr lang="en-US" sz="2800" b="1" dirty="0">
                <a:latin typeface="Arial"/>
                <a:cs typeface="Arial"/>
              </a:rPr>
              <a:t>An effective, well-tolerated, low-cost, and non-invasive treatment for DME would reduce patient burden by:</a:t>
            </a:r>
          </a:p>
          <a:p>
            <a:pPr marL="914400" lvl="1" indent="-457200" defTabSz="257175">
              <a:spcAft>
                <a:spcPts val="800"/>
              </a:spcAft>
              <a:buClr>
                <a:srgbClr val="FFC000"/>
              </a:buClr>
              <a:buFont typeface="Wingdings" panose="05000000000000000000" pitchFamily="2" charset="2"/>
              <a:buChar char="ü"/>
            </a:pPr>
            <a:r>
              <a:rPr lang="en-US" sz="2400" b="1" dirty="0">
                <a:solidFill>
                  <a:schemeClr val="accent1"/>
                </a:solidFill>
                <a:latin typeface="Arial" panose="020B0604020202020204" pitchFamily="34" charset="0"/>
                <a:cs typeface="Arial" panose="020B0604020202020204" pitchFamily="34" charset="0"/>
              </a:rPr>
              <a:t>reducing costs</a:t>
            </a:r>
          </a:p>
          <a:p>
            <a:pPr marL="914400" lvl="1" indent="-457200" defTabSz="257175">
              <a:spcAft>
                <a:spcPts val="800"/>
              </a:spcAft>
              <a:buClr>
                <a:srgbClr val="FFC000"/>
              </a:buClr>
              <a:buFont typeface="Wingdings" panose="05000000000000000000" pitchFamily="2" charset="2"/>
              <a:buChar char="ü"/>
            </a:pPr>
            <a:r>
              <a:rPr lang="en-US" sz="2400" b="1" dirty="0">
                <a:solidFill>
                  <a:schemeClr val="accent1"/>
                </a:solidFill>
                <a:latin typeface="Arial" panose="020B0604020202020204" pitchFamily="34" charset="0"/>
                <a:cs typeface="Arial" panose="020B0604020202020204" pitchFamily="34" charset="0"/>
              </a:rPr>
              <a:t>reducing frequency of treatment visits</a:t>
            </a:r>
          </a:p>
          <a:p>
            <a:pPr marL="914400" lvl="1" indent="-457200" defTabSz="257175">
              <a:spcAft>
                <a:spcPts val="800"/>
              </a:spcAft>
              <a:buClr>
                <a:srgbClr val="FFC000"/>
              </a:buClr>
              <a:buFont typeface="Wingdings" panose="05000000000000000000" pitchFamily="2" charset="2"/>
              <a:buChar char="ü"/>
            </a:pPr>
            <a:r>
              <a:rPr lang="en-US" sz="2400" b="1" dirty="0">
                <a:solidFill>
                  <a:schemeClr val="accent1"/>
                </a:solidFill>
                <a:latin typeface="Arial" panose="020B0604020202020204" pitchFamily="34" charset="0"/>
                <a:cs typeface="Arial" panose="020B0604020202020204" pitchFamily="34" charset="0"/>
              </a:rPr>
              <a:t>delay or avoid injections or other invasive treatments</a:t>
            </a:r>
          </a:p>
          <a:p>
            <a:endParaRPr lang="en-US" dirty="0"/>
          </a:p>
        </p:txBody>
      </p:sp>
    </p:spTree>
    <p:extLst>
      <p:ext uri="{BB962C8B-B14F-4D97-AF65-F5344CB8AC3E}">
        <p14:creationId xmlns:p14="http://schemas.microsoft.com/office/powerpoint/2010/main" val="90448319"/>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618691"/>
          </a:xfrm>
        </p:spPr>
        <p:txBody>
          <a:bodyPr vert="horz" lIns="91440" tIns="45720" rIns="91440" bIns="45720" rtlCol="0" anchor="ctr">
            <a:normAutofit/>
          </a:bodyPr>
          <a:lstStyle/>
          <a:p>
            <a:r>
              <a:rPr lang="en-US" b="1" i="0" kern="1200" cap="none" baseline="0" dirty="0" err="1">
                <a:effectLst/>
                <a:latin typeface="Arial" panose="020B0604020202020204" pitchFamily="34" charset="0"/>
                <a:ea typeface="+mj-ea"/>
                <a:cs typeface="Arial" panose="020B0604020202020204" pitchFamily="34" charset="0"/>
              </a:rPr>
              <a:t>Tonabersat</a:t>
            </a:r>
            <a:r>
              <a:rPr lang="en-US" b="1" i="0" kern="1200" cap="none" baseline="0" dirty="0">
                <a:effectLst/>
                <a:latin typeface="Arial" panose="020B0604020202020204" pitchFamily="34" charset="0"/>
                <a:ea typeface="+mj-ea"/>
                <a:cs typeface="Arial" panose="020B0604020202020204" pitchFamily="34" charset="0"/>
              </a:rPr>
              <a:t> Background</a:t>
            </a:r>
          </a:p>
        </p:txBody>
      </p:sp>
      <p:sp>
        <p:nvSpPr>
          <p:cNvPr id="5" name="TextBox 4"/>
          <p:cNvSpPr txBox="1"/>
          <p:nvPr/>
        </p:nvSpPr>
        <p:spPr>
          <a:xfrm>
            <a:off x="620464" y="1618691"/>
            <a:ext cx="5613067" cy="4858310"/>
          </a:xfrm>
          <a:prstGeom prst="rect">
            <a:avLst/>
          </a:prstGeom>
        </p:spPr>
        <p:txBody>
          <a:bodyPr vert="horz" lIns="91440" tIns="45720" rIns="91440" bIns="45720" rtlCol="0">
            <a:noAutofit/>
          </a:bodyPr>
          <a:lstStyle/>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Orally available</a:t>
            </a:r>
          </a:p>
          <a:p>
            <a:pPr marL="457200" indent="-457200" defTabSz="685800">
              <a:lnSpc>
                <a:spcPct val="110000"/>
              </a:lnSpc>
              <a:spcBef>
                <a:spcPts val="1200"/>
              </a:spcBef>
              <a:buClr>
                <a:srgbClr val="FFC000"/>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Dosed once daily </a:t>
            </a:r>
            <a:r>
              <a:rPr lang="en-US" sz="2400" b="1">
                <a:latin typeface="Arial" panose="020B0604020202020204" pitchFamily="34" charset="0"/>
                <a:cs typeface="Arial" panose="020B0604020202020204" pitchFamily="34" charset="0"/>
              </a:rPr>
              <a:t>at bedtime </a:t>
            </a:r>
            <a:r>
              <a:rPr lang="en-US" sz="2400" b="1" dirty="0">
                <a:latin typeface="Arial" panose="020B0604020202020204" pitchFamily="34" charset="0"/>
                <a:cs typeface="Arial" panose="020B0604020202020204" pitchFamily="34" charset="0"/>
              </a:rPr>
              <a:t>(two pills, 80mg total)</a:t>
            </a:r>
            <a:endParaRPr lang="en-US" sz="2400" b="1">
              <a:latin typeface="Arial" panose="020B0604020202020204" pitchFamily="34" charset="0"/>
              <a:cs typeface="Arial" panose="020B0604020202020204" pitchFamily="34" charset="0"/>
            </a:endParaRP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Targets connexin43 hemichannels that are overexpressed in DR, reducing the activation and recycling of proinflammatory cytokines</a:t>
            </a: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Initially developed for treatment of migraine</a:t>
            </a:r>
          </a:p>
        </p:txBody>
      </p:sp>
      <p:pic>
        <p:nvPicPr>
          <p:cNvPr id="3" name="Picture 7">
            <a:extLst>
              <a:ext uri="{FF2B5EF4-FFF2-40B4-BE49-F238E27FC236}">
                <a16:creationId xmlns:a16="http://schemas.microsoft.com/office/drawing/2014/main" id="{9DED961C-91A6-8019-586E-B8E1E8641CF1}"/>
              </a:ext>
            </a:extLst>
          </p:cNvPr>
          <p:cNvPicPr>
            <a:picLocks noChangeAspect="1"/>
          </p:cNvPicPr>
          <p:nvPr/>
        </p:nvPicPr>
        <p:blipFill>
          <a:blip r:embed="rId3"/>
          <a:stretch>
            <a:fillRect/>
          </a:stretch>
        </p:blipFill>
        <p:spPr>
          <a:xfrm>
            <a:off x="7848600" y="2209800"/>
            <a:ext cx="2250659" cy="2878968"/>
          </a:xfrm>
          <a:prstGeom prst="rect">
            <a:avLst/>
          </a:prstGeom>
          <a:noFill/>
        </p:spPr>
      </p:pic>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BE8A39AF-CFF7-4F65-ADA0-613B4BD5600E}"/>
              </a:ext>
            </a:extLst>
          </p:cNvPr>
          <p:cNvSpPr/>
          <p:nvPr/>
        </p:nvSpPr>
        <p:spPr>
          <a:xfrm rot="5400000">
            <a:off x="5295899" y="4226825"/>
            <a:ext cx="1600200" cy="81515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5643"/>
            <a:ext cx="12192000" cy="1143000"/>
          </a:xfrm>
        </p:spPr>
        <p:txBody>
          <a:bodyPr>
            <a:normAutofit/>
          </a:bodyPr>
          <a:lstStyle/>
          <a:p>
            <a:pPr>
              <a:defRPr/>
            </a:pPr>
            <a:r>
              <a:rPr lang="en-US" dirty="0"/>
              <a:t>Study Design</a:t>
            </a:r>
          </a:p>
        </p:txBody>
      </p:sp>
      <p:sp>
        <p:nvSpPr>
          <p:cNvPr id="8" name="Text Box 14"/>
          <p:cNvSpPr txBox="1">
            <a:spLocks noChangeArrowheads="1"/>
          </p:cNvSpPr>
          <p:nvPr/>
        </p:nvSpPr>
        <p:spPr bwMode="auto">
          <a:xfrm>
            <a:off x="629916" y="1609494"/>
            <a:ext cx="10978504" cy="3191643"/>
          </a:xfrm>
          <a:prstGeom prst="rect">
            <a:avLst/>
          </a:prstGeom>
          <a:solidFill>
            <a:srgbClr val="000000"/>
          </a:solidFill>
          <a:ln w="25400">
            <a:solidFill>
              <a:srgbClr val="FFFFFF"/>
            </a:solidFill>
            <a:miter lim="800000"/>
            <a:headEnd/>
            <a:tailEnd/>
          </a:ln>
        </p:spPr>
        <p:txBody>
          <a:bodyPr wrap="square" lIns="91440" tIns="45720" rIns="91440" bIns="45720" anchor="t">
            <a:spAutoFit/>
          </a:bodyPr>
          <a:lstStyle/>
          <a:p>
            <a:pPr lvl="0">
              <a:buClr>
                <a:srgbClr val="FFC000"/>
              </a:buClr>
            </a:pPr>
            <a:r>
              <a:rPr lang="en-US" sz="2000" b="1" i="0" dirty="0">
                <a:solidFill>
                  <a:srgbClr val="F8F8F8"/>
                </a:solidFill>
                <a:effectLst/>
                <a:latin typeface="Arial" panose="020B0604020202020204" pitchFamily="34" charset="0"/>
              </a:rPr>
              <a:t>Inclusion:</a:t>
            </a:r>
          </a:p>
          <a:p>
            <a:pPr marL="914400" lvl="1" indent="-346075">
              <a:buClr>
                <a:srgbClr val="FFC000"/>
              </a:buClr>
              <a:buFont typeface="Wingdings" panose="05000000000000000000" pitchFamily="2" charset="2"/>
              <a:buChar char="§"/>
            </a:pPr>
            <a:r>
              <a:rPr lang="en-US" sz="2000" b="1" dirty="0">
                <a:latin typeface="Arial" pitchFamily="34" charset="0"/>
                <a:cs typeface="Arial" pitchFamily="34" charset="0"/>
              </a:rPr>
              <a:t>Adults with type 1 or 2 DM</a:t>
            </a:r>
          </a:p>
          <a:p>
            <a:pPr marL="914400" indent="-342900">
              <a:lnSpc>
                <a:spcPct val="107000"/>
              </a:lnSpc>
              <a:buClr>
                <a:srgbClr val="FFC000"/>
              </a:buClr>
              <a:buFont typeface="Wingdings" panose="05000000000000000000" pitchFamily="2" charset="2"/>
              <a:buChar char="§"/>
            </a:pPr>
            <a:r>
              <a:rPr lang="en-US" sz="2000" b="1" dirty="0">
                <a:latin typeface="Arial"/>
                <a:cs typeface="Arial"/>
              </a:rPr>
              <a:t>Best corrected E-ETDRS VA letter score ≥ </a:t>
            </a:r>
            <a:r>
              <a:rPr lang="en-US" sz="2000" b="1">
                <a:latin typeface="Arial"/>
                <a:cs typeface="Arial"/>
              </a:rPr>
              <a:t>74</a:t>
            </a:r>
            <a:endParaRPr lang="en-US" sz="2000" b="1" dirty="0">
              <a:latin typeface="Arial"/>
              <a:cs typeface="Arial"/>
            </a:endParaRPr>
          </a:p>
          <a:p>
            <a:pPr marL="914400" lvl="0" indent="-342900">
              <a:buClr>
                <a:srgbClr val="FFC000"/>
              </a:buClr>
              <a:buFont typeface="Wingdings" panose="05000000000000000000" pitchFamily="2" charset="2"/>
              <a:buChar char="§"/>
            </a:pPr>
            <a:r>
              <a:rPr lang="en-US" sz="2000" b="1" dirty="0">
                <a:latin typeface="Arial" pitchFamily="34" charset="0"/>
                <a:cs typeface="Arial" pitchFamily="34" charset="0"/>
              </a:rPr>
              <a:t>CI-DME confirmed by CST on OCT</a:t>
            </a:r>
          </a:p>
          <a:p>
            <a:pPr lvl="0">
              <a:buClr>
                <a:srgbClr val="FFC000"/>
              </a:buClr>
            </a:pPr>
            <a:r>
              <a:rPr lang="en-US" sz="2000" b="1" dirty="0">
                <a:latin typeface="Arial" pitchFamily="34" charset="0"/>
                <a:cs typeface="Arial" pitchFamily="34" charset="0"/>
              </a:rPr>
              <a:t>Exclusion: </a:t>
            </a:r>
          </a:p>
          <a:p>
            <a:pPr marL="914400" lvl="0" indent="-342900">
              <a:buClr>
                <a:srgbClr val="FFC000"/>
              </a:buClr>
              <a:buFont typeface="Wingdings" panose="05000000000000000000" pitchFamily="2" charset="2"/>
              <a:buChar char="§"/>
            </a:pPr>
            <a:r>
              <a:rPr lang="en-US" sz="2000" b="1">
                <a:latin typeface="Arial" pitchFamily="34" charset="0"/>
                <a:cs typeface="Arial" pitchFamily="34" charset="0"/>
              </a:rPr>
              <a:t>Chronic renal failure requiring dialysis or kidney transplant</a:t>
            </a:r>
          </a:p>
          <a:p>
            <a:pPr marL="914400" lvl="0" indent="-342900">
              <a:buClr>
                <a:srgbClr val="FFC000"/>
              </a:buClr>
              <a:buFont typeface="Wingdings" panose="05000000000000000000" pitchFamily="2" charset="2"/>
              <a:buChar char="§"/>
            </a:pPr>
            <a:r>
              <a:rPr lang="en-US" sz="2000" b="1">
                <a:latin typeface="Arial" pitchFamily="34" charset="0"/>
                <a:cs typeface="Arial" pitchFamily="34" charset="0"/>
              </a:rPr>
              <a:t>Moderate to severe hepatic impairment</a:t>
            </a:r>
            <a:endParaRPr lang="en-US" sz="2000" b="1" dirty="0">
              <a:latin typeface="Arial" pitchFamily="34" charset="0"/>
              <a:cs typeface="Arial" pitchFamily="34" charset="0"/>
            </a:endParaRPr>
          </a:p>
          <a:p>
            <a:pPr marL="914400" indent="-342900">
              <a:buClr>
                <a:srgbClr val="FFC000"/>
              </a:buClr>
              <a:buFont typeface="Wingdings,Sans-Serif" panose="05000000000000000000" pitchFamily="2" charset="2"/>
              <a:buChar char="§"/>
            </a:pPr>
            <a:r>
              <a:rPr lang="en-US" sz="2000" b="1">
                <a:latin typeface="Arial" pitchFamily="34" charset="0"/>
                <a:cs typeface="Arial" pitchFamily="34" charset="0"/>
              </a:rPr>
              <a:t>Anticipated need to treat DME or DR in first 6 months</a:t>
            </a:r>
            <a:endParaRPr lang="en-US" sz="2000">
              <a:latin typeface="Arial" panose="020B0604020202020204" pitchFamily="34" charset="0"/>
              <a:ea typeface="+mn-lt"/>
              <a:cs typeface="Arial" panose="020B0604020202020204" pitchFamily="34" charset="0"/>
            </a:endParaRPr>
          </a:p>
          <a:p>
            <a:pPr marL="914400" indent="-342900">
              <a:buClr>
                <a:srgbClr val="FFC000"/>
              </a:buClr>
              <a:buFont typeface="Wingdings,Sans-Serif" panose="05000000000000000000" pitchFamily="2" charset="2"/>
              <a:buChar char="§"/>
            </a:pPr>
            <a:r>
              <a:rPr lang="en-US" sz="2000" b="1">
                <a:latin typeface="Arial" panose="020B0604020202020204" pitchFamily="34" charset="0"/>
                <a:cs typeface="Arial" panose="020B0604020202020204" pitchFamily="34" charset="0"/>
              </a:rPr>
              <a:t>Major ocular surgery in past 4 months</a:t>
            </a:r>
          </a:p>
          <a:p>
            <a:pPr marL="914400" indent="-342900">
              <a:buClr>
                <a:srgbClr val="FFC000"/>
              </a:buClr>
              <a:buFont typeface="Wingdings,Sans-Serif" panose="05000000000000000000" pitchFamily="2" charset="2"/>
              <a:buChar char="§"/>
            </a:pPr>
            <a:r>
              <a:rPr lang="en-US" sz="2000" b="1">
                <a:latin typeface="Arial" panose="020B0604020202020204" pitchFamily="34" charset="0"/>
                <a:cs typeface="Arial" panose="020B0604020202020204" pitchFamily="34" charset="0"/>
              </a:rPr>
              <a:t>Treatment for DME or DR in past year</a:t>
            </a:r>
          </a:p>
        </p:txBody>
      </p:sp>
      <p:sp>
        <p:nvSpPr>
          <p:cNvPr id="7177" name="Text Box 14"/>
          <p:cNvSpPr txBox="1">
            <a:spLocks noChangeArrowheads="1"/>
          </p:cNvSpPr>
          <p:nvPr/>
        </p:nvSpPr>
        <p:spPr bwMode="auto">
          <a:xfrm>
            <a:off x="2590800" y="96851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dirty="0">
                <a:latin typeface="Arial" pitchFamily="34" charset="0"/>
                <a:cs typeface="Arial" pitchFamily="34" charset="0"/>
              </a:rPr>
              <a:t>Multi-Center Randomized Clinical Trial </a:t>
            </a:r>
          </a:p>
          <a:p>
            <a:pPr algn="ctr"/>
            <a:r>
              <a:rPr lang="en-US" sz="2000" b="1" dirty="0">
                <a:latin typeface="Arial" pitchFamily="34" charset="0"/>
                <a:cs typeface="Arial" pitchFamily="34" charset="0"/>
              </a:rPr>
              <a:t>(128 Participants)</a:t>
            </a:r>
          </a:p>
        </p:txBody>
      </p:sp>
      <p:sp>
        <p:nvSpPr>
          <p:cNvPr id="20" name="TextBox 19"/>
          <p:cNvSpPr txBox="1"/>
          <p:nvPr/>
        </p:nvSpPr>
        <p:spPr>
          <a:xfrm>
            <a:off x="1452042" y="6220287"/>
            <a:ext cx="9287913" cy="523220"/>
          </a:xfrm>
          <a:prstGeom prst="rect">
            <a:avLst/>
          </a:prstGeom>
          <a:solidFill>
            <a:schemeClr val="accent3">
              <a:lumMod val="60000"/>
              <a:lumOff val="4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lgn="ctr"/>
            <a:r>
              <a:rPr lang="en-US" sz="2800" b="1" dirty="0">
                <a:solidFill>
                  <a:schemeClr val="tx2">
                    <a:lumMod val="25000"/>
                  </a:schemeClr>
                </a:solidFill>
                <a:latin typeface="Arial" pitchFamily="34" charset="0"/>
                <a:cs typeface="Arial" pitchFamily="34" charset="0"/>
              </a:rPr>
              <a:t>Primary Outcome: </a:t>
            </a:r>
            <a:r>
              <a:rPr lang="en-US" sz="2800" b="1" dirty="0">
                <a:solidFill>
                  <a:schemeClr val="bg2">
                    <a:lumMod val="50000"/>
                  </a:schemeClr>
                </a:solidFill>
                <a:latin typeface="Arial" pitchFamily="34" charset="0"/>
                <a:cs typeface="Arial" pitchFamily="34" charset="0"/>
              </a:rPr>
              <a:t>Mean change in CST at 6 months</a:t>
            </a:r>
            <a:endParaRPr lang="en-US" sz="2800" b="1" dirty="0">
              <a:solidFill>
                <a:schemeClr val="bg2">
                  <a:lumMod val="50000"/>
                </a:schemeClr>
              </a:solidFill>
            </a:endParaRPr>
          </a:p>
        </p:txBody>
      </p:sp>
      <p:sp>
        <p:nvSpPr>
          <p:cNvPr id="12" name="Rectangle 11"/>
          <p:cNvSpPr>
            <a:spLocks noChangeArrowheads="1"/>
          </p:cNvSpPr>
          <p:nvPr/>
        </p:nvSpPr>
        <p:spPr bwMode="auto">
          <a:xfrm>
            <a:off x="7203790" y="5051302"/>
            <a:ext cx="2397407" cy="98488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nchor="ctr" anchorCtr="1">
            <a:spAutoFit/>
          </a:bodyPr>
          <a:lstStyle/>
          <a:p>
            <a:pPr lvl="0" algn="ctr">
              <a:spcBef>
                <a:spcPts val="600"/>
              </a:spcBef>
              <a:spcAft>
                <a:spcPts val="600"/>
              </a:spcAft>
            </a:pPr>
            <a:r>
              <a:rPr lang="en-US" sz="2400" b="1" dirty="0">
                <a:solidFill>
                  <a:schemeClr val="bg2">
                    <a:lumMod val="50000"/>
                  </a:schemeClr>
                </a:solidFill>
                <a:latin typeface="Arial" pitchFamily="34" charset="0"/>
                <a:cs typeface="Arial" pitchFamily="34" charset="0"/>
              </a:rPr>
              <a:t>Placebo</a:t>
            </a:r>
          </a:p>
          <a:p>
            <a:pPr lvl="0" algn="ctr">
              <a:spcBef>
                <a:spcPts val="600"/>
              </a:spcBef>
              <a:spcAft>
                <a:spcPts val="600"/>
              </a:spcAft>
            </a:pPr>
            <a:r>
              <a:rPr lang="en-US" sz="2400" b="1" dirty="0">
                <a:solidFill>
                  <a:schemeClr val="bg2">
                    <a:lumMod val="50000"/>
                  </a:schemeClr>
                </a:solidFill>
                <a:latin typeface="Arial" pitchFamily="34" charset="0"/>
                <a:cs typeface="Arial" pitchFamily="34" charset="0"/>
              </a:rPr>
              <a:t>(two pills)</a:t>
            </a:r>
            <a:endParaRPr lang="en-US" sz="800" b="1" dirty="0">
              <a:solidFill>
                <a:schemeClr val="bg2">
                  <a:lumMod val="50000"/>
                </a:schemeClr>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8640FD3A-0C56-45FE-8505-38AC6634C97B}"/>
              </a:ext>
            </a:extLst>
          </p:cNvPr>
          <p:cNvSpPr/>
          <p:nvPr/>
        </p:nvSpPr>
        <p:spPr>
          <a:xfrm>
            <a:off x="2590800" y="5016550"/>
            <a:ext cx="2397408" cy="1054391"/>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400" b="1" dirty="0">
                <a:solidFill>
                  <a:schemeClr val="bg2">
                    <a:lumMod val="50000"/>
                  </a:schemeClr>
                </a:solidFill>
                <a:latin typeface="Arial"/>
                <a:cs typeface="Arial"/>
              </a:rPr>
              <a:t>80mg </a:t>
            </a:r>
            <a:r>
              <a:rPr lang="en-US" sz="2400" b="1" dirty="0" err="1">
                <a:solidFill>
                  <a:schemeClr val="bg2">
                    <a:lumMod val="50000"/>
                  </a:schemeClr>
                </a:solidFill>
                <a:latin typeface="Arial"/>
                <a:cs typeface="Arial"/>
              </a:rPr>
              <a:t>qd</a:t>
            </a:r>
            <a:endParaRPr lang="en-US" sz="2400" b="1" dirty="0" err="1">
              <a:solidFill>
                <a:schemeClr val="bg2">
                  <a:lumMod val="50000"/>
                </a:schemeClr>
              </a:solidFill>
              <a:latin typeface="Arial" panose="020B0604020202020204" pitchFamily="34" charset="0"/>
              <a:cs typeface="Arial" panose="020B0604020202020204" pitchFamily="34" charset="0"/>
            </a:endParaRPr>
          </a:p>
          <a:p>
            <a:pPr algn="ctr"/>
            <a:r>
              <a:rPr lang="en-US" sz="2400" b="1" dirty="0">
                <a:solidFill>
                  <a:schemeClr val="bg2">
                    <a:lumMod val="50000"/>
                  </a:schemeClr>
                </a:solidFill>
                <a:latin typeface="Arial"/>
                <a:cs typeface="Arial"/>
              </a:rPr>
              <a:t>Tonabersat</a:t>
            </a:r>
            <a:endParaRPr lang="en-US" sz="2400" b="1" dirty="0">
              <a:solidFill>
                <a:schemeClr val="bg2">
                  <a:lumMod val="50000"/>
                </a:schemeClr>
              </a:solidFill>
              <a:latin typeface="Arial" panose="020B0604020202020204" pitchFamily="34" charset="0"/>
              <a:cs typeface="Arial" panose="020B0604020202020204" pitchFamily="34" charset="0"/>
            </a:endParaRPr>
          </a:p>
          <a:p>
            <a:pPr algn="ctr"/>
            <a:r>
              <a:rPr lang="en-US" sz="2400" b="1" dirty="0">
                <a:solidFill>
                  <a:schemeClr val="bg2">
                    <a:lumMod val="50000"/>
                  </a:schemeClr>
                </a:solidFill>
                <a:latin typeface="Arial" panose="020B0604020202020204" pitchFamily="34" charset="0"/>
                <a:cs typeface="Arial" panose="020B0604020202020204" pitchFamily="34" charset="0"/>
              </a:rPr>
              <a:t>(two pills)</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03C1-8602-4091-7755-9027A698940A}"/>
              </a:ext>
            </a:extLst>
          </p:cNvPr>
          <p:cNvSpPr>
            <a:spLocks noGrp="1"/>
          </p:cNvSpPr>
          <p:nvPr>
            <p:ph type="title"/>
          </p:nvPr>
        </p:nvSpPr>
        <p:spPr>
          <a:xfrm>
            <a:off x="364375" y="93065"/>
            <a:ext cx="5539437" cy="1326321"/>
          </a:xfrm>
        </p:spPr>
        <p:txBody>
          <a:bodyPr>
            <a:normAutofit/>
          </a:bodyPr>
          <a:lstStyle/>
          <a:p>
            <a:r>
              <a:rPr lang="en-US" sz="4400" dirty="0"/>
              <a:t>Follow-up</a:t>
            </a:r>
          </a:p>
        </p:txBody>
      </p:sp>
      <p:cxnSp>
        <p:nvCxnSpPr>
          <p:cNvPr id="5" name="Straight Connector 4">
            <a:extLst>
              <a:ext uri="{FF2B5EF4-FFF2-40B4-BE49-F238E27FC236}">
                <a16:creationId xmlns:a16="http://schemas.microsoft.com/office/drawing/2014/main" id="{367B2E73-4EC0-781F-4D22-D91BE091FCCE}"/>
              </a:ext>
            </a:extLst>
          </p:cNvPr>
          <p:cNvCxnSpPr/>
          <p:nvPr/>
        </p:nvCxnSpPr>
        <p:spPr>
          <a:xfrm>
            <a:off x="1192585" y="1954316"/>
            <a:ext cx="0" cy="5347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3F5A75-5C33-42D1-855F-A25CB1BEDAFE}"/>
              </a:ext>
            </a:extLst>
          </p:cNvPr>
          <p:cNvCxnSpPr/>
          <p:nvPr/>
        </p:nvCxnSpPr>
        <p:spPr>
          <a:xfrm>
            <a:off x="3861952" y="2002722"/>
            <a:ext cx="0" cy="609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4526B4-1ACE-6102-B98C-6497A22F457E}"/>
              </a:ext>
            </a:extLst>
          </p:cNvPr>
          <p:cNvCxnSpPr/>
          <p:nvPr/>
        </p:nvCxnSpPr>
        <p:spPr>
          <a:xfrm>
            <a:off x="10165402" y="2133094"/>
            <a:ext cx="0" cy="3900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ight Arrow 3">
            <a:extLst>
              <a:ext uri="{FF2B5EF4-FFF2-40B4-BE49-F238E27FC236}">
                <a16:creationId xmlns:a16="http://schemas.microsoft.com/office/drawing/2014/main" id="{3A7C79DA-901B-12E4-870D-4341FEF188DA}"/>
              </a:ext>
            </a:extLst>
          </p:cNvPr>
          <p:cNvSpPr/>
          <p:nvPr/>
        </p:nvSpPr>
        <p:spPr>
          <a:xfrm>
            <a:off x="83128" y="1545522"/>
            <a:ext cx="11897202"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875D85-3F91-2879-5BB9-749DC5F5E89F}"/>
              </a:ext>
            </a:extLst>
          </p:cNvPr>
          <p:cNvSpPr txBox="1"/>
          <p:nvPr/>
        </p:nvSpPr>
        <p:spPr>
          <a:xfrm>
            <a:off x="190542" y="2491791"/>
            <a:ext cx="2428333"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b="1" u="sng" dirty="0">
                <a:solidFill>
                  <a:srgbClr val="3366CC"/>
                </a:solidFill>
                <a:latin typeface="Arial" panose="020B0604020202020204" pitchFamily="34" charset="0"/>
                <a:cs typeface="Arial" panose="020B0604020202020204" pitchFamily="34" charset="0"/>
              </a:rPr>
              <a:t>Months 1 &amp; 3 Visits</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BCVA</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OCT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Eye Exam</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Blood Pressure</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On-site </a:t>
            </a:r>
            <a:r>
              <a:rPr lang="en-US" sz="1600" b="1" dirty="0" err="1">
                <a:solidFill>
                  <a:sysClr val="windowText" lastClr="000000"/>
                </a:solidFill>
                <a:latin typeface="Arial" panose="020B0604020202020204" pitchFamily="34" charset="0"/>
                <a:cs typeface="Arial" panose="020B0604020202020204" pitchFamily="34" charset="0"/>
              </a:rPr>
              <a:t>preg</a:t>
            </a:r>
            <a:r>
              <a:rPr lang="en-US" sz="1600" b="1" dirty="0">
                <a:solidFill>
                  <a:sysClr val="windowText" lastClr="000000"/>
                </a:solidFill>
                <a:latin typeface="Arial" panose="020B0604020202020204" pitchFamily="34" charset="0"/>
                <a:cs typeface="Arial" panose="020B0604020202020204" pitchFamily="34" charset="0"/>
              </a:rPr>
              <a:t> test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Safety Assessment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Drug Compliance</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Urine sample </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Blood sample</a:t>
            </a:r>
          </a:p>
        </p:txBody>
      </p:sp>
      <p:sp>
        <p:nvSpPr>
          <p:cNvPr id="10" name="TextBox 9">
            <a:extLst>
              <a:ext uri="{FF2B5EF4-FFF2-40B4-BE49-F238E27FC236}">
                <a16:creationId xmlns:a16="http://schemas.microsoft.com/office/drawing/2014/main" id="{4FB80913-585C-95C3-750C-421ABD028D88}"/>
              </a:ext>
            </a:extLst>
          </p:cNvPr>
          <p:cNvSpPr txBox="1"/>
          <p:nvPr/>
        </p:nvSpPr>
        <p:spPr>
          <a:xfrm>
            <a:off x="8905010" y="2517402"/>
            <a:ext cx="2693428" cy="2616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b="1" u="sng" dirty="0">
                <a:solidFill>
                  <a:srgbClr val="3366CC"/>
                </a:solidFill>
                <a:latin typeface="Arial" panose="020B0604020202020204" pitchFamily="34" charset="0"/>
                <a:cs typeface="Arial" panose="020B0604020202020204" pitchFamily="34" charset="0"/>
              </a:rPr>
              <a:t>Month 12 Visit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BCVA</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OCT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Eye Exam</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Blood Pressure</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On-site </a:t>
            </a:r>
            <a:r>
              <a:rPr lang="en-US" sz="1600" b="1" dirty="0" err="1">
                <a:solidFill>
                  <a:sysClr val="windowText" lastClr="000000"/>
                </a:solidFill>
                <a:latin typeface="Arial" panose="020B0604020202020204" pitchFamily="34" charset="0"/>
                <a:cs typeface="Arial" panose="020B0604020202020204" pitchFamily="34" charset="0"/>
              </a:rPr>
              <a:t>preg</a:t>
            </a:r>
            <a:r>
              <a:rPr lang="en-US" sz="1600" b="1" dirty="0">
                <a:solidFill>
                  <a:sysClr val="windowText" lastClr="000000"/>
                </a:solidFill>
                <a:latin typeface="Arial" panose="020B0604020202020204" pitchFamily="34" charset="0"/>
                <a:cs typeface="Arial" panose="020B0604020202020204" pitchFamily="34" charset="0"/>
              </a:rPr>
              <a:t> test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Safety Assessment</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Urine sample </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Blood sample</a:t>
            </a:r>
          </a:p>
          <a:p>
            <a:pPr lvl="0" algn="ctr"/>
            <a:endParaRPr lang="en-US"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1BEAB99-EB78-35D4-D91D-5526498BA521}"/>
              </a:ext>
            </a:extLst>
          </p:cNvPr>
          <p:cNvSpPr/>
          <p:nvPr/>
        </p:nvSpPr>
        <p:spPr>
          <a:xfrm>
            <a:off x="2875775" y="2503440"/>
            <a:ext cx="2428333"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1600" b="1" u="sng" dirty="0">
                <a:solidFill>
                  <a:srgbClr val="3366CC"/>
                </a:solidFill>
                <a:latin typeface="Arial" panose="020B0604020202020204" pitchFamily="34" charset="0"/>
                <a:cs typeface="Arial" panose="020B0604020202020204" pitchFamily="34" charset="0"/>
              </a:rPr>
              <a:t>Months 2, 4 &amp; 5 Visits</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BCVA</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OCT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Eye Exam</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Blood Pressure</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On-site </a:t>
            </a:r>
            <a:r>
              <a:rPr lang="en-US" sz="1600" b="1" dirty="0" err="1">
                <a:solidFill>
                  <a:sysClr val="windowText" lastClr="000000"/>
                </a:solidFill>
                <a:latin typeface="Arial" panose="020B0604020202020204" pitchFamily="34" charset="0"/>
                <a:cs typeface="Arial" panose="020B0604020202020204" pitchFamily="34" charset="0"/>
              </a:rPr>
              <a:t>preg</a:t>
            </a:r>
            <a:r>
              <a:rPr lang="en-US" sz="1600" b="1" dirty="0">
                <a:solidFill>
                  <a:sysClr val="windowText" lastClr="000000"/>
                </a:solidFill>
                <a:latin typeface="Arial" panose="020B0604020202020204" pitchFamily="34" charset="0"/>
                <a:cs typeface="Arial" panose="020B0604020202020204" pitchFamily="34" charset="0"/>
              </a:rPr>
              <a:t> test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Safety Assessment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Drug Compliance</a:t>
            </a:r>
          </a:p>
        </p:txBody>
      </p:sp>
      <p:sp>
        <p:nvSpPr>
          <p:cNvPr id="14" name="TextBox 13">
            <a:extLst>
              <a:ext uri="{FF2B5EF4-FFF2-40B4-BE49-F238E27FC236}">
                <a16:creationId xmlns:a16="http://schemas.microsoft.com/office/drawing/2014/main" id="{4161F4AF-BDA0-92BF-1DB7-2E6E9B050A69}"/>
              </a:ext>
            </a:extLst>
          </p:cNvPr>
          <p:cNvSpPr txBox="1"/>
          <p:nvPr/>
        </p:nvSpPr>
        <p:spPr>
          <a:xfrm>
            <a:off x="258694" y="6018000"/>
            <a:ext cx="4389506" cy="523220"/>
          </a:xfrm>
          <a:prstGeom prst="rect">
            <a:avLst/>
          </a:prstGeom>
          <a:noFill/>
        </p:spPr>
        <p:txBody>
          <a:bodyPr wrap="square" rtlCol="0" anchor="ctr">
            <a:spAutoFit/>
          </a:bodyPr>
          <a:lstStyle/>
          <a:p>
            <a:pPr algn="ctr">
              <a:buClr>
                <a:srgbClr val="FFFF00"/>
              </a:buClr>
            </a:pPr>
            <a:endParaRPr lang="en-US" sz="1400" b="1" dirty="0">
              <a:latin typeface="Arial" panose="020B0604020202020204" pitchFamily="34" charset="0"/>
              <a:cs typeface="Arial" panose="020B0604020202020204" pitchFamily="34" charset="0"/>
            </a:endParaRPr>
          </a:p>
          <a:p>
            <a:pPr algn="ctr">
              <a:buClr>
                <a:srgbClr val="FFFF00"/>
              </a:buClr>
            </a:pPr>
            <a:r>
              <a:rPr lang="en-US" sz="1400" b="1" dirty="0">
                <a:latin typeface="Arial" panose="020B0604020202020204" pitchFamily="34" charset="0"/>
                <a:cs typeface="Arial" panose="020B0604020202020204" pitchFamily="34" charset="0"/>
              </a:rPr>
              <a:t>*OCTA at select sites, only in the study eye(s)</a:t>
            </a:r>
          </a:p>
        </p:txBody>
      </p:sp>
      <p:cxnSp>
        <p:nvCxnSpPr>
          <p:cNvPr id="15" name="Straight Connector 14">
            <a:extLst>
              <a:ext uri="{FF2B5EF4-FFF2-40B4-BE49-F238E27FC236}">
                <a16:creationId xmlns:a16="http://schemas.microsoft.com/office/drawing/2014/main" id="{3098E7A5-0997-4687-D3C2-11AB5147C852}"/>
              </a:ext>
            </a:extLst>
          </p:cNvPr>
          <p:cNvCxnSpPr/>
          <p:nvPr/>
        </p:nvCxnSpPr>
        <p:spPr>
          <a:xfrm>
            <a:off x="7137922" y="2099035"/>
            <a:ext cx="0" cy="3900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9CE6727-D7A0-321C-6CBC-3427645CF9C9}"/>
              </a:ext>
            </a:extLst>
          </p:cNvPr>
          <p:cNvSpPr txBox="1"/>
          <p:nvPr/>
        </p:nvSpPr>
        <p:spPr>
          <a:xfrm>
            <a:off x="5541179" y="2489115"/>
            <a:ext cx="3191185" cy="40934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b="1" u="sng" dirty="0">
                <a:solidFill>
                  <a:srgbClr val="3366CC"/>
                </a:solidFill>
                <a:latin typeface="Arial" panose="020B0604020202020204" pitchFamily="34" charset="0"/>
                <a:cs typeface="Arial" panose="020B0604020202020204" pitchFamily="34" charset="0"/>
              </a:rPr>
              <a:t>Month 6 Visit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BCVA</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OCT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Eye Exam</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Blood Pressure</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On-site </a:t>
            </a:r>
            <a:r>
              <a:rPr lang="en-US" sz="1600" b="1" dirty="0" err="1">
                <a:solidFill>
                  <a:sysClr val="windowText" lastClr="000000"/>
                </a:solidFill>
                <a:latin typeface="Arial" panose="020B0604020202020204" pitchFamily="34" charset="0"/>
                <a:cs typeface="Arial" panose="020B0604020202020204" pitchFamily="34" charset="0"/>
              </a:rPr>
              <a:t>preg</a:t>
            </a:r>
            <a:r>
              <a:rPr lang="en-US" sz="1600" b="1" dirty="0">
                <a:solidFill>
                  <a:sysClr val="windowText" lastClr="000000"/>
                </a:solidFill>
                <a:latin typeface="Arial" panose="020B0604020202020204" pitchFamily="34" charset="0"/>
                <a:cs typeface="Arial" panose="020B0604020202020204" pitchFamily="34" charset="0"/>
              </a:rPr>
              <a:t> test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Safety Assessment</a:t>
            </a:r>
          </a:p>
          <a:p>
            <a:pPr marL="285750" lvl="0" indent="-285750">
              <a:buFont typeface="Arial" panose="020B0604020202020204" pitchFamily="34" charset="0"/>
              <a:buChar char="•"/>
            </a:pPr>
            <a:r>
              <a:rPr lang="en-US" sz="1600" b="1" dirty="0">
                <a:solidFill>
                  <a:sysClr val="windowText" lastClr="000000"/>
                </a:solidFill>
                <a:latin typeface="Arial" panose="020B0604020202020204" pitchFamily="34" charset="0"/>
                <a:cs typeface="Arial" panose="020B0604020202020204" pitchFamily="34" charset="0"/>
              </a:rPr>
              <a:t>Drug Compliance</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Urine sample </a:t>
            </a:r>
          </a:p>
          <a:p>
            <a:pPr marL="285750" lvl="0" indent="-285750">
              <a:buFont typeface="Arial" panose="020B0604020202020204" pitchFamily="34" charset="0"/>
              <a:buChar char="•"/>
            </a:pPr>
            <a:r>
              <a:rPr lang="en-US" sz="1600" b="1" dirty="0">
                <a:solidFill>
                  <a:schemeClr val="accent6">
                    <a:lumMod val="75000"/>
                  </a:schemeClr>
                </a:solidFill>
                <a:latin typeface="Arial" panose="020B0604020202020204" pitchFamily="34" charset="0"/>
                <a:cs typeface="Arial" panose="020B0604020202020204" pitchFamily="34" charset="0"/>
              </a:rPr>
              <a:t>Blood sample</a:t>
            </a:r>
          </a:p>
          <a:p>
            <a:pPr marL="285750" lvl="0" indent="-285750">
              <a:buFont typeface="Arial" panose="020B0604020202020204" pitchFamily="34" charset="0"/>
              <a:buChar char="•"/>
            </a:pPr>
            <a:r>
              <a:rPr lang="en-US" sz="1600" b="1" dirty="0">
                <a:solidFill>
                  <a:schemeClr val="bg1">
                    <a:lumMod val="65000"/>
                    <a:lumOff val="35000"/>
                  </a:schemeClr>
                </a:solidFill>
                <a:latin typeface="Arial" panose="020B0604020202020204" pitchFamily="34" charset="0"/>
                <a:cs typeface="Arial" panose="020B0604020202020204" pitchFamily="34" charset="0"/>
              </a:rPr>
              <a:t>Fundus photos</a:t>
            </a:r>
          </a:p>
          <a:p>
            <a:pPr marL="285750" lvl="0" indent="-285750">
              <a:buFont typeface="Arial" panose="020B0604020202020204" pitchFamily="34" charset="0"/>
              <a:buChar char="•"/>
            </a:pPr>
            <a:r>
              <a:rPr lang="en-US" sz="1600" b="1" dirty="0">
                <a:solidFill>
                  <a:schemeClr val="bg1">
                    <a:lumMod val="65000"/>
                    <a:lumOff val="35000"/>
                  </a:schemeClr>
                </a:solidFill>
                <a:latin typeface="Arial" panose="020B0604020202020204" pitchFamily="34" charset="0"/>
                <a:cs typeface="Arial" panose="020B0604020202020204" pitchFamily="34" charset="0"/>
              </a:rPr>
              <a:t>OCTA*</a:t>
            </a:r>
          </a:p>
          <a:p>
            <a:pPr marL="285750" lvl="0" indent="-285750">
              <a:buFont typeface="Arial" panose="020B0604020202020204" pitchFamily="34" charset="0"/>
              <a:buChar char="•"/>
            </a:pPr>
            <a:r>
              <a:rPr lang="en-US" sz="1600" b="1" dirty="0">
                <a:solidFill>
                  <a:schemeClr val="bg1">
                    <a:lumMod val="65000"/>
                    <a:lumOff val="35000"/>
                  </a:schemeClr>
                </a:solidFill>
                <a:latin typeface="Arial" panose="020B0604020202020204" pitchFamily="34" charset="0"/>
                <a:cs typeface="Arial" panose="020B0604020202020204" pitchFamily="34" charset="0"/>
              </a:rPr>
              <a:t>Additional biomarker labs (dry ice needed)</a:t>
            </a:r>
          </a:p>
          <a:p>
            <a:pPr marL="285750" lvl="0" indent="-285750">
              <a:buFont typeface="Arial" panose="020B0604020202020204" pitchFamily="34" charset="0"/>
              <a:buChar char="•"/>
            </a:pPr>
            <a:endParaRPr lang="en-US" sz="1600" b="1" dirty="0">
              <a:solidFill>
                <a:schemeClr val="bg1">
                  <a:lumMod val="65000"/>
                  <a:lumOff val="35000"/>
                </a:schemeClr>
              </a:solidFill>
              <a:latin typeface="Arial" panose="020B0604020202020204" pitchFamily="34" charset="0"/>
              <a:cs typeface="Arial" panose="020B0604020202020204" pitchFamily="34" charset="0"/>
            </a:endParaRPr>
          </a:p>
          <a:p>
            <a:pPr algn="ctr"/>
            <a:r>
              <a:rPr lang="en-US" b="1" dirty="0">
                <a:solidFill>
                  <a:srgbClr val="FF0000"/>
                </a:solidFill>
                <a:latin typeface="Arial" panose="020B0604020202020204" pitchFamily="34" charset="0"/>
                <a:cs typeface="Arial" panose="020B0604020202020204" pitchFamily="34" charset="0"/>
              </a:rPr>
              <a:t>PRIMARY OUTCOME </a:t>
            </a:r>
            <a:endParaRPr lang="en-US" sz="1600" b="1" dirty="0">
              <a:solidFill>
                <a:srgbClr val="FF0000"/>
              </a:solidFill>
              <a:latin typeface="Arial" panose="020B0604020202020204" pitchFamily="34" charset="0"/>
              <a:cs typeface="Arial" panose="020B0604020202020204" pitchFamily="34" charset="0"/>
            </a:endParaRPr>
          </a:p>
        </p:txBody>
      </p:sp>
      <p:sp>
        <p:nvSpPr>
          <p:cNvPr id="17" name="Octagon 16">
            <a:extLst>
              <a:ext uri="{FF2B5EF4-FFF2-40B4-BE49-F238E27FC236}">
                <a16:creationId xmlns:a16="http://schemas.microsoft.com/office/drawing/2014/main" id="{C054E047-7D88-32E9-14E5-AA6725CEB641}"/>
              </a:ext>
            </a:extLst>
          </p:cNvPr>
          <p:cNvSpPr/>
          <p:nvPr/>
        </p:nvSpPr>
        <p:spPr>
          <a:xfrm>
            <a:off x="6185058" y="444915"/>
            <a:ext cx="1943074" cy="1781454"/>
          </a:xfrm>
          <a:prstGeom prst="oct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STOP STUDY DRUG</a:t>
            </a:r>
          </a:p>
        </p:txBody>
      </p:sp>
    </p:spTree>
    <p:extLst>
      <p:ext uri="{BB962C8B-B14F-4D97-AF65-F5344CB8AC3E}">
        <p14:creationId xmlns:p14="http://schemas.microsoft.com/office/powerpoint/2010/main" val="249595209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895600" y="732282"/>
            <a:ext cx="8574622" cy="2616199"/>
          </a:xfrm>
        </p:spPr>
        <p:txBody>
          <a:bodyPr>
            <a:noAutofit/>
          </a:bodyPr>
          <a:lstStyle/>
          <a:p>
            <a:pPr algn="ctr"/>
            <a:br>
              <a:rPr lang="en-US" altLang="en-US" dirty="0">
                <a:ea typeface="ＭＳ Ｐゴシック" pitchFamily="34" charset="-128"/>
                <a:cs typeface="Arial" charset="0"/>
              </a:rPr>
            </a:br>
            <a:r>
              <a:rPr lang="en-US" altLang="en-US" sz="5400" dirty="0">
                <a:ea typeface="ＭＳ Ｐゴシック" pitchFamily="34" charset="-128"/>
                <a:cs typeface="Arial" charset="0"/>
              </a:rPr>
              <a:t>ROP Studies – Collaboration with PEDIG </a:t>
            </a:r>
            <a:endParaRPr lang="en-US" altLang="en-US" dirty="0">
              <a:ea typeface="ＭＳ Ｐゴシック" pitchFamily="34" charset="-128"/>
              <a:cs typeface="Arial" charset="0"/>
            </a:endParaRPr>
          </a:p>
        </p:txBody>
      </p:sp>
      <p:sp>
        <p:nvSpPr>
          <p:cNvPr id="5" name="Subtitle 2"/>
          <p:cNvSpPr>
            <a:spLocks noGrp="1"/>
          </p:cNvSpPr>
          <p:nvPr>
            <p:ph type="subTitle" idx="1"/>
          </p:nvPr>
        </p:nvSpPr>
        <p:spPr>
          <a:xfrm>
            <a:off x="3859728" y="3722678"/>
            <a:ext cx="6987645" cy="1597301"/>
          </a:xfrm>
        </p:spPr>
        <p:txBody>
          <a:bodyPr>
            <a:normAutofit/>
          </a:bodyPr>
          <a:lstStyle/>
          <a:p>
            <a:pPr>
              <a:spcBef>
                <a:spcPts val="0"/>
              </a:spcBef>
            </a:pPr>
            <a:endParaRPr lang="en-US" sz="2800" dirty="0">
              <a:ea typeface="ＭＳ Ｐゴシック"/>
              <a:cs typeface="Arial"/>
            </a:endParaRPr>
          </a:p>
          <a:p>
            <a:pPr>
              <a:spcBef>
                <a:spcPts val="0"/>
              </a:spcBef>
            </a:pPr>
            <a:endParaRPr lang="en-US" sz="2800" dirty="0">
              <a:ea typeface="ＭＳ Ｐゴシック"/>
              <a:cs typeface="Arial"/>
            </a:endParaRPr>
          </a:p>
          <a:p>
            <a:pPr>
              <a:spcBef>
                <a:spcPts val="0"/>
              </a:spcBef>
            </a:pPr>
            <a:endParaRPr lang="en-US" sz="2800" dirty="0">
              <a:ea typeface="ＭＳ Ｐゴシック"/>
              <a:cs typeface="Arial"/>
            </a:endParaRPr>
          </a:p>
        </p:txBody>
      </p:sp>
      <p:pic>
        <p:nvPicPr>
          <p:cNvPr id="6" name="Picture 5" descr="A picture containing text&#10;&#10;Description automatically generated">
            <a:extLst>
              <a:ext uri="{FF2B5EF4-FFF2-40B4-BE49-F238E27FC236}">
                <a16:creationId xmlns:a16="http://schemas.microsoft.com/office/drawing/2014/main" id="{0738BE24-92E2-D2DA-B9FA-87C306FDB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451" y="4740723"/>
            <a:ext cx="3342832" cy="1384995"/>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F71E5C-4342-8E8B-BD00-D0A17F81DD9F}"/>
              </a:ext>
            </a:extLst>
          </p:cNvPr>
          <p:cNvSpPr>
            <a:spLocks noGrp="1"/>
          </p:cNvSpPr>
          <p:nvPr>
            <p:ph type="title"/>
          </p:nvPr>
        </p:nvSpPr>
        <p:spPr/>
        <p:txBody>
          <a:bodyPr/>
          <a:lstStyle/>
          <a:p>
            <a:r>
              <a:rPr lang="en-US" dirty="0"/>
              <a:t>Number of Active Sites by Location</a:t>
            </a:r>
          </a:p>
        </p:txBody>
      </p:sp>
      <p:sp>
        <p:nvSpPr>
          <p:cNvPr id="4" name="Slide Number Placeholder 3">
            <a:extLst>
              <a:ext uri="{FF2B5EF4-FFF2-40B4-BE49-F238E27FC236}">
                <a16:creationId xmlns:a16="http://schemas.microsoft.com/office/drawing/2014/main" id="{6E6E0F1D-A42D-4706-882C-205146946E80}"/>
              </a:ext>
            </a:extLst>
          </p:cNvPr>
          <p:cNvSpPr>
            <a:spLocks noGrp="1"/>
          </p:cNvSpPr>
          <p:nvPr>
            <p:ph type="sldNum" sz="quarter" idx="4294967295"/>
          </p:nvPr>
        </p:nvSpPr>
        <p:spPr bwMode="auto">
          <a:xfrm>
            <a:off x="10514013" y="5883277"/>
            <a:ext cx="75354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64F039-66C0-455B-85F8-814E55F2BD41}" type="slidenum">
              <a:rPr lang="en-US" altLang="en-US" smtClean="0"/>
              <a:pPr>
                <a:defRPr/>
              </a:pPr>
              <a:t>9</a:t>
            </a:fld>
            <a:endParaRPr lang="en-US" altLang="en-US"/>
          </a:p>
        </p:txBody>
      </p:sp>
      <p:pic>
        <p:nvPicPr>
          <p:cNvPr id="1028" name="Picture 4">
            <a:extLst>
              <a:ext uri="{FF2B5EF4-FFF2-40B4-BE49-F238E27FC236}">
                <a16:creationId xmlns:a16="http://schemas.microsoft.com/office/drawing/2014/main" id="{2B11CAC2-AFC7-04C9-AF7B-ACA408D19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98566" y="1143000"/>
            <a:ext cx="10317377"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619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910" y="119642"/>
            <a:ext cx="8229600" cy="1264778"/>
          </a:xfrm>
        </p:spPr>
        <p:txBody>
          <a:bodyPr/>
          <a:lstStyle/>
          <a:p>
            <a:r>
              <a:rPr lang="en-US" dirty="0"/>
              <a:t>ROP4 Study Questions</a:t>
            </a:r>
          </a:p>
        </p:txBody>
      </p:sp>
      <p:sp>
        <p:nvSpPr>
          <p:cNvPr id="3" name="Content Placeholder 2"/>
          <p:cNvSpPr>
            <a:spLocks noGrp="1"/>
          </p:cNvSpPr>
          <p:nvPr>
            <p:ph idx="1"/>
          </p:nvPr>
        </p:nvSpPr>
        <p:spPr>
          <a:xfrm>
            <a:off x="609600" y="2209800"/>
            <a:ext cx="10972800" cy="3810000"/>
          </a:xfrm>
        </p:spPr>
        <p:txBody>
          <a:bodyPr/>
          <a:lstStyle/>
          <a:p>
            <a:r>
              <a:rPr lang="en-US" dirty="0"/>
              <a:t>Primary study question:  For eyes with type 1 ROP in zone I, what is the short-term effectiveness of 0.063 mg and 0.25mg?</a:t>
            </a:r>
          </a:p>
          <a:p>
            <a:pPr marL="0" indent="0">
              <a:buNone/>
            </a:pPr>
            <a:endParaRPr lang="en-US" dirty="0"/>
          </a:p>
          <a:p>
            <a:r>
              <a:rPr lang="en-US" dirty="0"/>
              <a:t>Secondary questions:</a:t>
            </a:r>
          </a:p>
          <a:p>
            <a:pPr lvl="1"/>
            <a:r>
              <a:rPr lang="en-US" dirty="0">
                <a:effectLst/>
              </a:rPr>
              <a:t>What are refractive outcomes?</a:t>
            </a:r>
          </a:p>
          <a:p>
            <a:pPr lvl="1"/>
            <a:r>
              <a:rPr lang="en-US" dirty="0">
                <a:effectLst/>
              </a:rPr>
              <a:t>What is the extent of retinal vascularization?</a:t>
            </a:r>
          </a:p>
          <a:p>
            <a:endParaRPr lang="en-US" dirty="0"/>
          </a:p>
        </p:txBody>
      </p:sp>
    </p:spTree>
    <p:extLst>
      <p:ext uri="{BB962C8B-B14F-4D97-AF65-F5344CB8AC3E}">
        <p14:creationId xmlns:p14="http://schemas.microsoft.com/office/powerpoint/2010/main" val="29842714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367326"/>
          </a:xfrm>
        </p:spPr>
        <p:txBody>
          <a:bodyPr/>
          <a:lstStyle/>
          <a:p>
            <a:r>
              <a:rPr lang="en-US" dirty="0"/>
              <a:t>Design</a:t>
            </a:r>
          </a:p>
        </p:txBody>
      </p:sp>
      <p:sp>
        <p:nvSpPr>
          <p:cNvPr id="3" name="Content Placeholder 2"/>
          <p:cNvSpPr>
            <a:spLocks noGrp="1"/>
          </p:cNvSpPr>
          <p:nvPr>
            <p:ph idx="1"/>
          </p:nvPr>
        </p:nvSpPr>
        <p:spPr>
          <a:xfrm>
            <a:off x="609600" y="2524125"/>
            <a:ext cx="10972800" cy="2057400"/>
          </a:xfrm>
        </p:spPr>
        <p:txBody>
          <a:bodyPr/>
          <a:lstStyle/>
          <a:p>
            <a:pPr marL="0" indent="0">
              <a:buNone/>
            </a:pPr>
            <a:r>
              <a:rPr lang="en-US" sz="3200" dirty="0"/>
              <a:t>RCT, with 1:1 randomization to:</a:t>
            </a:r>
          </a:p>
          <a:p>
            <a:pPr lvl="1"/>
            <a:r>
              <a:rPr lang="en-US" sz="2800" dirty="0"/>
              <a:t>0.063 mg bevacizumab</a:t>
            </a:r>
          </a:p>
          <a:p>
            <a:pPr lvl="1"/>
            <a:r>
              <a:rPr lang="en-US" sz="2800" dirty="0"/>
              <a:t>0.25 mg bevacizumab</a:t>
            </a:r>
          </a:p>
          <a:p>
            <a:endParaRPr lang="en-US" dirty="0"/>
          </a:p>
        </p:txBody>
      </p:sp>
    </p:spTree>
    <p:extLst>
      <p:ext uri="{BB962C8B-B14F-4D97-AF65-F5344CB8AC3E}">
        <p14:creationId xmlns:p14="http://schemas.microsoft.com/office/powerpoint/2010/main" val="2252029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0"/>
            <a:ext cx="9862457" cy="1138844"/>
          </a:xfrm>
        </p:spPr>
        <p:txBody>
          <a:bodyPr/>
          <a:lstStyle/>
          <a:p>
            <a:r>
              <a:rPr lang="en-US" sz="4500" dirty="0"/>
              <a:t>ROP4 Update</a:t>
            </a:r>
          </a:p>
        </p:txBody>
      </p:sp>
      <p:sp>
        <p:nvSpPr>
          <p:cNvPr id="5" name="Content Placeholder 4"/>
          <p:cNvSpPr>
            <a:spLocks noGrp="1"/>
          </p:cNvSpPr>
          <p:nvPr>
            <p:ph idx="1"/>
          </p:nvPr>
        </p:nvSpPr>
        <p:spPr>
          <a:xfrm>
            <a:off x="609600" y="1612646"/>
            <a:ext cx="10972800" cy="4114800"/>
          </a:xfrm>
        </p:spPr>
        <p:txBody>
          <a:bodyPr>
            <a:normAutofit/>
          </a:bodyPr>
          <a:lstStyle/>
          <a:p>
            <a:r>
              <a:rPr lang="en-US" dirty="0"/>
              <a:t>33 subjects enrolled so far towards goal of 80</a:t>
            </a:r>
          </a:p>
          <a:p>
            <a:r>
              <a:rPr lang="en-US" dirty="0"/>
              <a:t>23 Sites, 3 pending certification </a:t>
            </a:r>
          </a:p>
          <a:p>
            <a:r>
              <a:rPr lang="en-US" dirty="0"/>
              <a:t>Protocol amendment to add 2-year Bayley IV Neurological Testing and Ocular Exam </a:t>
            </a:r>
          </a:p>
          <a:p>
            <a:pPr lvl="1"/>
            <a:endParaRPr lang="en-US" dirty="0"/>
          </a:p>
        </p:txBody>
      </p:sp>
    </p:spTree>
    <p:extLst>
      <p:ext uri="{BB962C8B-B14F-4D97-AF65-F5344CB8AC3E}">
        <p14:creationId xmlns:p14="http://schemas.microsoft.com/office/powerpoint/2010/main" val="3775280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8" y="2235200"/>
            <a:ext cx="9001463" cy="2387600"/>
          </a:xfrm>
        </p:spPr>
        <p:txBody>
          <a:bodyPr>
            <a:normAutofit/>
          </a:bodyPr>
          <a:lstStyle/>
          <a:p>
            <a:r>
              <a:rPr lang="en-US" altLang="en-US" dirty="0"/>
              <a:t>DRCR Retina Network Role in </a:t>
            </a:r>
            <a:br>
              <a:rPr lang="en-US" altLang="en-US" dirty="0"/>
            </a:br>
            <a:r>
              <a:rPr lang="en-US" altLang="en-US" dirty="0"/>
              <a:t>AI Efforts for Retinal Disease</a:t>
            </a:r>
            <a:br>
              <a:rPr lang="en-US" sz="4400" dirty="0"/>
            </a:br>
            <a:endParaRPr lang="en-US" dirty="0">
              <a:solidFill>
                <a:schemeClr val="tx1"/>
              </a:solidFill>
            </a:endParaRPr>
          </a:p>
        </p:txBody>
      </p:sp>
    </p:spTree>
    <p:extLst>
      <p:ext uri="{BB962C8B-B14F-4D97-AF65-F5344CB8AC3E}">
        <p14:creationId xmlns:p14="http://schemas.microsoft.com/office/powerpoint/2010/main" val="3090717707"/>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
            <a:ext cx="12192000" cy="1682790"/>
          </a:xfrm>
        </p:spPr>
        <p:txBody>
          <a:bodyPr/>
          <a:lstStyle/>
          <a:p>
            <a:r>
              <a:rPr lang="en-US" altLang="en-US"/>
              <a:t>DRCR Retina Network Role in </a:t>
            </a:r>
            <a:br>
              <a:rPr lang="en-US" altLang="en-US"/>
            </a:br>
            <a:r>
              <a:rPr lang="en-US" altLang="en-US"/>
              <a:t>AI Efforts for Retinal Disease</a:t>
            </a:r>
          </a:p>
        </p:txBody>
      </p:sp>
      <p:sp>
        <p:nvSpPr>
          <p:cNvPr id="21507" name="Content Placeholder 2"/>
          <p:cNvSpPr>
            <a:spLocks noGrp="1"/>
          </p:cNvSpPr>
          <p:nvPr>
            <p:ph idx="1"/>
          </p:nvPr>
        </p:nvSpPr>
        <p:spPr>
          <a:xfrm>
            <a:off x="581891" y="1710830"/>
            <a:ext cx="10983191" cy="5006935"/>
          </a:xfrm>
        </p:spPr>
        <p:txBody>
          <a:bodyPr>
            <a:normAutofit/>
          </a:bodyPr>
          <a:lstStyle/>
          <a:p>
            <a:pPr>
              <a:spcAft>
                <a:spcPts val="1200"/>
              </a:spcAft>
            </a:pPr>
            <a:r>
              <a:rPr lang="en-US" altLang="en-US" sz="2400" dirty="0"/>
              <a:t>Multiple groups currently working on detection algorithms for DR, AMD, and other retinal disease</a:t>
            </a:r>
          </a:p>
          <a:p>
            <a:r>
              <a:rPr lang="en-US" altLang="en-US" sz="2400" dirty="0"/>
              <a:t>The Network is uniquely poised to contribute to these efforts</a:t>
            </a:r>
          </a:p>
          <a:p>
            <a:pPr lvl="1"/>
            <a:r>
              <a:rPr lang="en-US" altLang="en-US" sz="2400" dirty="0"/>
              <a:t> High-quality images</a:t>
            </a:r>
          </a:p>
          <a:p>
            <a:pPr lvl="1"/>
            <a:r>
              <a:rPr lang="en-US" altLang="en-US" sz="2400" dirty="0"/>
              <a:t>Rigorous phenotyping of study participants</a:t>
            </a:r>
          </a:p>
          <a:p>
            <a:pPr lvl="1"/>
            <a:r>
              <a:rPr lang="en-US" altLang="en-US" sz="2400" dirty="0"/>
              <a:t>Longitudinal datasets</a:t>
            </a:r>
          </a:p>
          <a:p>
            <a:pPr lvl="1"/>
            <a:r>
              <a:rPr lang="en-US" altLang="en-US" sz="2400" dirty="0"/>
              <a:t>Outcomes addressing treatment response</a:t>
            </a:r>
          </a:p>
          <a:p>
            <a:pPr lvl="1"/>
            <a:r>
              <a:rPr lang="en-US" altLang="en-US" sz="2400" dirty="0"/>
              <a:t>Collective expertise in diagnosis and management of retinal disease</a:t>
            </a:r>
          </a:p>
        </p:txBody>
      </p:sp>
    </p:spTree>
    <p:extLst>
      <p:ext uri="{BB962C8B-B14F-4D97-AF65-F5344CB8AC3E}">
        <p14:creationId xmlns:p14="http://schemas.microsoft.com/office/powerpoint/2010/main" val="153148483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
            <a:ext cx="12192000" cy="1589809"/>
          </a:xfrm>
        </p:spPr>
        <p:txBody>
          <a:bodyPr/>
          <a:lstStyle/>
          <a:p>
            <a:r>
              <a:rPr lang="en-US" altLang="en-US" dirty="0"/>
              <a:t>DRCR Retina Collaborations in AI</a:t>
            </a:r>
          </a:p>
        </p:txBody>
      </p:sp>
      <p:sp>
        <p:nvSpPr>
          <p:cNvPr id="21507" name="Content Placeholder 2"/>
          <p:cNvSpPr>
            <a:spLocks noGrp="1"/>
          </p:cNvSpPr>
          <p:nvPr>
            <p:ph idx="1"/>
          </p:nvPr>
        </p:nvSpPr>
        <p:spPr>
          <a:xfrm>
            <a:off x="617333" y="1589808"/>
            <a:ext cx="11328169" cy="5099916"/>
          </a:xfrm>
        </p:spPr>
        <p:txBody>
          <a:bodyPr>
            <a:noAutofit/>
          </a:bodyPr>
          <a:lstStyle/>
          <a:p>
            <a:pPr marL="461645" indent="-461645"/>
            <a:r>
              <a:rPr lang="en-US" altLang="en-US" sz="2400" dirty="0"/>
              <a:t>The Network is interested in collaborating with groups with active AI efforts </a:t>
            </a:r>
            <a:endParaRPr lang="en-US" sz="2400" dirty="0"/>
          </a:p>
          <a:p>
            <a:pPr lvl="1"/>
            <a:r>
              <a:rPr lang="en-US" altLang="en-US" sz="2400" dirty="0"/>
              <a:t>Detecting retinal disease </a:t>
            </a:r>
          </a:p>
          <a:p>
            <a:pPr lvl="1"/>
            <a:r>
              <a:rPr lang="en-US" altLang="en-US" sz="2400" dirty="0"/>
              <a:t>Identifying the risk of worsening </a:t>
            </a:r>
          </a:p>
          <a:p>
            <a:pPr lvl="1"/>
            <a:r>
              <a:rPr lang="en-US" altLang="en-US" sz="2400" dirty="0"/>
              <a:t>Predicting treatment response</a:t>
            </a:r>
            <a:endParaRPr lang="en-US" altLang="en-US" sz="2400" dirty="0">
              <a:cs typeface="Arial"/>
            </a:endParaRPr>
          </a:p>
          <a:p>
            <a:pPr marL="461645" indent="-461645"/>
            <a:r>
              <a:rPr lang="en-US" altLang="en-US" sz="2400" dirty="0"/>
              <a:t>Collaborators may be academic or industry partners</a:t>
            </a:r>
            <a:endParaRPr lang="en-US" altLang="en-US" sz="2400" dirty="0">
              <a:cs typeface="Arial"/>
            </a:endParaRPr>
          </a:p>
          <a:p>
            <a:pPr lvl="1"/>
            <a:r>
              <a:rPr lang="en-US" altLang="en-US" sz="2400" dirty="0"/>
              <a:t>AI/Deep Learning Proposal Idea Form available on the Public Website</a:t>
            </a:r>
          </a:p>
          <a:p>
            <a:pPr marL="461645" indent="-461645"/>
            <a:r>
              <a:rPr lang="en-US" altLang="en-US" sz="2400" dirty="0"/>
              <a:t>Major goals:</a:t>
            </a:r>
            <a:endParaRPr lang="en-US" altLang="en-US" sz="2400" dirty="0">
              <a:cs typeface="Arial"/>
            </a:endParaRPr>
          </a:p>
          <a:p>
            <a:pPr lvl="1"/>
            <a:r>
              <a:rPr lang="en-US" altLang="en-US" sz="2400" dirty="0"/>
              <a:t>Encourage widespread use of DRCR Retina Network images/data</a:t>
            </a:r>
          </a:p>
          <a:p>
            <a:pPr lvl="1"/>
            <a:r>
              <a:rPr lang="en-US" altLang="en-US" sz="2400" dirty="0"/>
              <a:t>Meaningful Network participation in interpreting and reporting results</a:t>
            </a:r>
          </a:p>
          <a:p>
            <a:pPr lvl="1"/>
            <a:endParaRPr lang="en-US" altLang="en-US" sz="2400" dirty="0"/>
          </a:p>
        </p:txBody>
      </p:sp>
    </p:spTree>
    <p:extLst>
      <p:ext uri="{BB962C8B-B14F-4D97-AF65-F5344CB8AC3E}">
        <p14:creationId xmlns:p14="http://schemas.microsoft.com/office/powerpoint/2010/main" val="4111896543"/>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4294967295"/>
          </p:nvPr>
        </p:nvSpPr>
        <p:spPr>
          <a:xfrm>
            <a:off x="3875088" y="2119313"/>
            <a:ext cx="8316912" cy="1479550"/>
          </a:xfrm>
        </p:spPr>
        <p:txBody>
          <a:bodyPr/>
          <a:lstStyle/>
          <a:p>
            <a:pPr algn="ctr" eaLnBrk="1" hangingPunct="1">
              <a:buFont typeface="Wingdings" pitchFamily="2" charset="2"/>
              <a:buNone/>
            </a:pPr>
            <a:endParaRPr lang="en-US" altLang="en-US" sz="2000">
              <a:cs typeface="Arial" pitchFamily="34" charset="0"/>
            </a:endParaRPr>
          </a:p>
          <a:p>
            <a:pPr algn="ctr" eaLnBrk="1" hangingPunct="1">
              <a:buFont typeface="Wingdings" pitchFamily="2" charset="2"/>
              <a:buNone/>
            </a:pPr>
            <a:endParaRPr lang="en-US" altLang="en-US" sz="2000">
              <a:cs typeface="Arial" pitchFamily="34" charset="0"/>
            </a:endParaRPr>
          </a:p>
          <a:p>
            <a:pPr algn="ctr" eaLnBrk="1" hangingPunct="1">
              <a:buFont typeface="Wingdings" pitchFamily="2" charset="2"/>
              <a:buNone/>
            </a:pPr>
            <a:endParaRPr lang="en-US" altLang="en-US">
              <a:cs typeface="Arial" pitchFamily="34" charset="0"/>
            </a:endParaRPr>
          </a:p>
          <a:p>
            <a:pPr algn="ctr" eaLnBrk="1" hangingPunct="1">
              <a:buFont typeface="Wingdings" pitchFamily="2" charset="2"/>
              <a:buNone/>
            </a:pPr>
            <a:endParaRPr lang="en-US" altLang="en-US">
              <a:cs typeface="Arial" pitchFamily="34" charset="0"/>
            </a:endParaRPr>
          </a:p>
          <a:p>
            <a:pPr algn="ctr" eaLnBrk="1" hangingPunct="1">
              <a:buFont typeface="Wingdings" pitchFamily="2" charset="2"/>
              <a:buNone/>
            </a:pPr>
            <a:endParaRPr lang="en-US" altLang="en-US" sz="2400" i="1">
              <a:cs typeface="Times New Roman" pitchFamily="18" charset="0"/>
            </a:endParaRPr>
          </a:p>
          <a:p>
            <a:pPr algn="ctr" eaLnBrk="1" hangingPunct="1">
              <a:buFont typeface="Wingdings" pitchFamily="2" charset="2"/>
              <a:buNone/>
            </a:pPr>
            <a:endParaRPr lang="en-US" altLang="en-US" sz="2400">
              <a:cs typeface="Times New Roman" pitchFamily="18" charset="0"/>
            </a:endParaRPr>
          </a:p>
        </p:txBody>
      </p:sp>
      <p:sp>
        <p:nvSpPr>
          <p:cNvPr id="2" name="TextBox 1"/>
          <p:cNvSpPr txBox="1"/>
          <p:nvPr/>
        </p:nvSpPr>
        <p:spPr>
          <a:xfrm>
            <a:off x="1523999" y="1447800"/>
            <a:ext cx="9144000"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i="1" u="none" strike="noStrike" kern="1200" cap="none" spc="0" normalizeH="0" baseline="0" noProof="0" dirty="0">
                <a:ln>
                  <a:noFill/>
                </a:ln>
                <a:solidFill>
                  <a:prstClr val="white"/>
                </a:solidFill>
                <a:effectLst/>
                <a:uLnTx/>
                <a:uFillTx/>
                <a:latin typeface="French Script MT" panose="03020402040607040605" pitchFamily="66"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ptos" panose="020B0004020202020204" pitchFamily="34" charset="0"/>
                <a:cs typeface="Arial" panose="020B0604020202020204" pitchFamily="34" charset="0"/>
              </a:rPr>
              <a:t>To join the DRCR Retina Network email </a:t>
            </a:r>
            <a:r>
              <a:rPr lang="en-US" sz="4000" b="1" dirty="0">
                <a:solidFill>
                  <a:prstClr val="white"/>
                </a:solidFill>
                <a:latin typeface="Aptos" panose="020B0004020202020204" pitchFamily="34" charset="0"/>
                <a:cs typeface="Arial" panose="020B0604020202020204" pitchFamily="34" charset="0"/>
              </a:rPr>
              <a:t>drcrnet@jaeb.org</a:t>
            </a:r>
            <a:endParaRPr kumimoji="0" lang="en-US" sz="4000" b="1"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E1698DA-4DB9-4624-9D14-F8F800B5D2C4}"/>
              </a:ext>
            </a:extLst>
          </p:cNvPr>
          <p:cNvGrpSpPr/>
          <p:nvPr/>
        </p:nvGrpSpPr>
        <p:grpSpPr>
          <a:xfrm>
            <a:off x="1309900" y="5685183"/>
            <a:ext cx="10443143" cy="838342"/>
            <a:chOff x="1309900" y="5685183"/>
            <a:chExt cx="10443143" cy="838342"/>
          </a:xfrm>
        </p:grpSpPr>
        <p:pic>
          <p:nvPicPr>
            <p:cNvPr id="10" name="Picture 3" descr="H:\Logos\NEI-Logo-Transparent-White.png">
              <a:extLst>
                <a:ext uri="{FF2B5EF4-FFF2-40B4-BE49-F238E27FC236}">
                  <a16:creationId xmlns:a16="http://schemas.microsoft.com/office/drawing/2014/main" id="{AAC6C911-2371-46E0-9777-74539A516A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900" y="5685183"/>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HHS-Logo-White-large">
              <a:extLst>
                <a:ext uri="{FF2B5EF4-FFF2-40B4-BE49-F238E27FC236}">
                  <a16:creationId xmlns:a16="http://schemas.microsoft.com/office/drawing/2014/main" id="{CBE3EAEB-DE27-4FB1-A9B7-53DF7BC30A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3544" y="577883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ational Institutes of Health Logo. National Institute of Diabetes and Digestive and Kidney Diseases.">
              <a:extLst>
                <a:ext uri="{FF2B5EF4-FFF2-40B4-BE49-F238E27FC236}">
                  <a16:creationId xmlns:a16="http://schemas.microsoft.com/office/drawing/2014/main" id="{F938A904-488F-4C5B-9E06-9E84D4E7CFCE}"/>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738700" y="5778837"/>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4" name="Picture 3">
            <a:extLst>
              <a:ext uri="{FF2B5EF4-FFF2-40B4-BE49-F238E27FC236}">
                <a16:creationId xmlns:a16="http://schemas.microsoft.com/office/drawing/2014/main" id="{3D6E403E-9B9D-7764-ACA2-DFAF14538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981" y="230689"/>
            <a:ext cx="3242910" cy="1374591"/>
          </a:xfrm>
          <a:prstGeom prst="rect">
            <a:avLst/>
          </a:prstGeom>
        </p:spPr>
      </p:pic>
    </p:spTree>
    <p:extLst>
      <p:ext uri="{BB962C8B-B14F-4D97-AF65-F5344CB8AC3E}">
        <p14:creationId xmlns:p14="http://schemas.microsoft.com/office/powerpoint/2010/main" val="4245523718"/>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BDD9F697-FA8B-4844-A918-724384CAD43C}" vid="{B315EC98-6C17-4F6F-BC3A-7C95DE40C86A}"/>
    </a:ext>
  </a:extLst>
</a:theme>
</file>

<file path=ppt/theme/theme2.xml><?xml version="1.0" encoding="utf-8"?>
<a:theme xmlns:a="http://schemas.openxmlformats.org/drawingml/2006/main" name="Theme1">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edig Template 2020" id="{786681D8-9349-4F02-BF4A-490D66378B8B}" vid="{30E1E5C3-30C5-4806-B995-54EF9BC17D30}"/>
    </a:ext>
  </a:extLst>
</a:theme>
</file>

<file path=ppt/theme/theme3.xml><?xml version="1.0" encoding="utf-8"?>
<a:theme xmlns:a="http://schemas.openxmlformats.org/drawingml/2006/main" name="1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7717775D-D3AB-4D8E-8116-DABA3BF2E9BE}" vid="{8AACD152-BD6E-47A6-B58C-15226ED6757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A6DD227C74994A8B8586797FBF8710" ma:contentTypeVersion="7" ma:contentTypeDescription="Create a new document." ma:contentTypeScope="" ma:versionID="ca9c87628f54cf427b46ec38ddf1dc69">
  <xsd:schema xmlns:xsd="http://www.w3.org/2001/XMLSchema" xmlns:xs="http://www.w3.org/2001/XMLSchema" xmlns:p="http://schemas.microsoft.com/office/2006/metadata/properties" xmlns:ns3="27c720cd-f6a7-4462-b537-9e7c8128409e" xmlns:ns4="6c0ef3a1-ded3-4157-bc79-f8dfab32a191" targetNamespace="http://schemas.microsoft.com/office/2006/metadata/properties" ma:root="true" ma:fieldsID="beb49feedb7843a7df572dcd48f6a8ac" ns3:_="" ns4:_="">
    <xsd:import namespace="27c720cd-f6a7-4462-b537-9e7c8128409e"/>
    <xsd:import namespace="6c0ef3a1-ded3-4157-bc79-f8dfab32a19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720cd-f6a7-4462-b537-9e7c812840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0ef3a1-ded3-4157-bc79-f8dfab32a19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D02927-0413-43BB-AA13-5FEEC9BBA180}">
  <ds:schemaRefs>
    <ds:schemaRef ds:uri="http://purl.org/dc/dcmitype/"/>
    <ds:schemaRef ds:uri="6c0ef3a1-ded3-4157-bc79-f8dfab32a191"/>
    <ds:schemaRef ds:uri="http://purl.org/dc/terms/"/>
    <ds:schemaRef ds:uri="http://schemas.microsoft.com/office/2006/documentManagement/types"/>
    <ds:schemaRef ds:uri="http://schemas.microsoft.com/office/2006/metadata/properties"/>
    <ds:schemaRef ds:uri="http://purl.org/dc/elements/1.1/"/>
    <ds:schemaRef ds:uri="27c720cd-f6a7-4462-b537-9e7c8128409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49D119-492E-43AD-AA6C-6A9EFA3154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720cd-f6a7-4462-b537-9e7c8128409e"/>
    <ds:schemaRef ds:uri="6c0ef3a1-ded3-4157-bc79-f8dfab32a1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92E3E-6CD8-4E50-A5ED-95F37C453B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25896</TotalTime>
  <Words>5344</Words>
  <Application>Microsoft Office PowerPoint</Application>
  <PresentationFormat>Widescreen</PresentationFormat>
  <Paragraphs>877</Paragraphs>
  <Slides>96</Slides>
  <Notes>59</Notes>
  <HiddenSlides>0</HiddenSlides>
  <MMClips>1</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96</vt:i4>
      </vt:variant>
    </vt:vector>
  </HeadingPairs>
  <TitlesOfParts>
    <vt:vector size="111" baseType="lpstr">
      <vt:lpstr>ＭＳ Ｐゴシック</vt:lpstr>
      <vt:lpstr>Aptos</vt:lpstr>
      <vt:lpstr>Arial</vt:lpstr>
      <vt:lpstr>Calibri</vt:lpstr>
      <vt:lpstr>Corbel</vt:lpstr>
      <vt:lpstr>Cordia New</vt:lpstr>
      <vt:lpstr>Courier New</vt:lpstr>
      <vt:lpstr>French Script MT</vt:lpstr>
      <vt:lpstr>Times New Roman</vt:lpstr>
      <vt:lpstr>Wingdings</vt:lpstr>
      <vt:lpstr>Wingdings,Sans-Serif</vt:lpstr>
      <vt:lpstr>2_DRCR2022</vt:lpstr>
      <vt:lpstr>Theme1</vt:lpstr>
      <vt:lpstr>1_DRCR2022</vt:lpstr>
      <vt:lpstr>A&amp;L Express Graphic</vt:lpstr>
      <vt:lpstr>PowerPoint Presentation</vt:lpstr>
      <vt:lpstr>Funding</vt:lpstr>
      <vt:lpstr>Other Financial Relationships</vt:lpstr>
      <vt:lpstr>DRCR Retina Network</vt:lpstr>
      <vt:lpstr>Priority Initiatives</vt:lpstr>
      <vt:lpstr>DRCR Retina Network Evolution </vt:lpstr>
      <vt:lpstr>Collaborative Network</vt:lpstr>
      <vt:lpstr>Collaborative Network</vt:lpstr>
      <vt:lpstr>Number of Active Sites by Location</vt:lpstr>
      <vt:lpstr>Number of Participants by Location</vt:lpstr>
      <vt:lpstr>Helpful Links www.drcr.net</vt:lpstr>
      <vt:lpstr>Publication List www.drcr.net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Protocols Enrolling/Certifying Sites</vt:lpstr>
      <vt:lpstr>Upcoming Studies</vt:lpstr>
      <vt:lpstr>Other Projects</vt:lpstr>
      <vt:lpstr>Recruiting Studies </vt:lpstr>
      <vt:lpstr> </vt:lpstr>
      <vt:lpstr>Study Rationale</vt:lpstr>
      <vt:lpstr>History of Fenofibrate</vt:lpstr>
      <vt:lpstr>DRCR Retina Network Study Objectives</vt:lpstr>
      <vt:lpstr>Ancillary Ocular Components</vt:lpstr>
      <vt:lpstr>Study Design</vt:lpstr>
      <vt:lpstr>Protocol AF Ancillary Study: Protocol AFA Diabetic Retinopathy and Changes  in Lipid Metabolism  </vt:lpstr>
      <vt:lpstr>Predictive Biomarkers</vt:lpstr>
      <vt:lpstr>Collaboration </vt:lpstr>
      <vt:lpstr>Protocol AFA Rationale</vt:lpstr>
      <vt:lpstr>Description of Groups for Analyses </vt:lpstr>
      <vt:lpstr>Major Eligibility Criteria</vt:lpstr>
      <vt:lpstr>Procedures</vt:lpstr>
      <vt:lpstr> </vt:lpstr>
      <vt:lpstr>Rationale</vt:lpstr>
      <vt:lpstr>Rationale</vt:lpstr>
      <vt:lpstr>Study Objectives</vt:lpstr>
      <vt:lpstr>Study Objectives</vt:lpstr>
      <vt:lpstr>Study Objectives</vt:lpstr>
      <vt:lpstr>Study Design</vt:lpstr>
      <vt:lpstr>Schematic of Study Design</vt:lpstr>
      <vt:lpstr>PowerPoint Presentation</vt:lpstr>
      <vt:lpstr>Background</vt:lpstr>
      <vt:lpstr>Notal Home OCT</vt:lpstr>
      <vt:lpstr>Notal Home OCT</vt:lpstr>
      <vt:lpstr>Summary of Rationale</vt:lpstr>
      <vt:lpstr>Protocol AO: Home OCT vs. T&amp;E</vt:lpstr>
      <vt:lpstr>Objectives</vt:lpstr>
      <vt:lpstr>Ancillary Study</vt:lpstr>
      <vt:lpstr>Visit Schedule</vt:lpstr>
      <vt:lpstr>PowerPoint Presentation</vt:lpstr>
      <vt:lpstr>Radiation Retinopathy (RR)</vt:lpstr>
      <vt:lpstr>Rationale</vt:lpstr>
      <vt:lpstr>Objectives</vt:lpstr>
      <vt:lpstr>Study Design</vt:lpstr>
      <vt:lpstr>Treatment Groups</vt:lpstr>
      <vt:lpstr>Follow Up</vt:lpstr>
      <vt:lpstr>PowerPoint Presentation</vt:lpstr>
      <vt:lpstr>Prevalence of Diabetic Retinopathy in the US in 2021*  </vt:lpstr>
      <vt:lpstr>Current PDR Treatments</vt:lpstr>
      <vt:lpstr>Study Rationale</vt:lpstr>
      <vt:lpstr>Study Treatments</vt:lpstr>
      <vt:lpstr>Study Objectives</vt:lpstr>
      <vt:lpstr>Study Objectives</vt:lpstr>
      <vt:lpstr>Study Design</vt:lpstr>
      <vt:lpstr>Key Secondary Outcomes</vt:lpstr>
      <vt:lpstr>Other Key Eligibility Criteria</vt:lpstr>
      <vt:lpstr>Treatment Groups</vt:lpstr>
      <vt:lpstr>Follow-up Schedule</vt:lpstr>
      <vt:lpstr>Genetics Genes in Diabetic Retinopathy Project</vt:lpstr>
      <vt:lpstr>Genes in Diabetic Retinopathy Project</vt:lpstr>
      <vt:lpstr>Studies in Follow-Up </vt:lpstr>
      <vt:lpstr>PowerPoint Presentation</vt:lpstr>
      <vt:lpstr> Phase 2 Study Objective </vt:lpstr>
      <vt:lpstr>Protocol AN:  Tonabersat for DME</vt:lpstr>
      <vt:lpstr>Study Rationale</vt:lpstr>
      <vt:lpstr>Tonabersat Background</vt:lpstr>
      <vt:lpstr>Study Design</vt:lpstr>
      <vt:lpstr>Follow-up</vt:lpstr>
      <vt:lpstr> ROP Studies – Collaboration with PEDIG </vt:lpstr>
      <vt:lpstr>ROP4 Study Questions</vt:lpstr>
      <vt:lpstr>Design</vt:lpstr>
      <vt:lpstr>ROP4 Update</vt:lpstr>
      <vt:lpstr>DRCR Retina Network Role in  AI Efforts for Retinal Disease </vt:lpstr>
      <vt:lpstr>DRCR Retina Network Role in  AI Efforts for Retinal Disease</vt:lpstr>
      <vt:lpstr>DRCR Retina Collaborations in AI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Overview</dc:title>
  <dc:creator>Brittany Kelly</dc:creator>
  <cp:lastModifiedBy>Brittany Kelly</cp:lastModifiedBy>
  <cp:revision>53</cp:revision>
  <dcterms:created xsi:type="dcterms:W3CDTF">2021-02-05T20:21:06Z</dcterms:created>
  <dcterms:modified xsi:type="dcterms:W3CDTF">2025-09-16T12:45:19Z</dcterms:modified>
</cp:coreProperties>
</file>