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7" r:id="rId5"/>
  </p:sldMasterIdLst>
  <p:notesMasterIdLst>
    <p:notesMasterId r:id="rId26"/>
  </p:notesMasterIdLst>
  <p:handoutMasterIdLst>
    <p:handoutMasterId r:id="rId27"/>
  </p:handoutMasterIdLst>
  <p:sldIdLst>
    <p:sldId id="256" r:id="rId6"/>
    <p:sldId id="1523" r:id="rId7"/>
    <p:sldId id="779" r:id="rId8"/>
    <p:sldId id="834" r:id="rId9"/>
    <p:sldId id="855" r:id="rId10"/>
    <p:sldId id="835" r:id="rId11"/>
    <p:sldId id="851" r:id="rId12"/>
    <p:sldId id="831" r:id="rId13"/>
    <p:sldId id="837" r:id="rId14"/>
    <p:sldId id="854" r:id="rId15"/>
    <p:sldId id="839" r:id="rId16"/>
    <p:sldId id="841" r:id="rId17"/>
    <p:sldId id="844" r:id="rId18"/>
    <p:sldId id="836" r:id="rId19"/>
    <p:sldId id="845" r:id="rId20"/>
    <p:sldId id="847" r:id="rId21"/>
    <p:sldId id="785" r:id="rId22"/>
    <p:sldId id="843" r:id="rId23"/>
    <p:sldId id="850" r:id="rId24"/>
    <p:sldId id="83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2" userDrawn="1">
          <p15:clr>
            <a:srgbClr val="A4A3A4"/>
          </p15:clr>
        </p15:guide>
        <p15:guide id="2" pos="1152" userDrawn="1">
          <p15:clr>
            <a:srgbClr val="A4A3A4"/>
          </p15:clr>
        </p15:guide>
        <p15:guide id="3" pos="7176" userDrawn="1">
          <p15:clr>
            <a:srgbClr val="A4A3A4"/>
          </p15:clr>
        </p15:guide>
        <p15:guide id="4" pos="456" userDrawn="1">
          <p15:clr>
            <a:srgbClr val="A4A3A4"/>
          </p15:clr>
        </p15:guide>
        <p15:guide id="5" orient="horz" pos="30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D52714-AA8D-60BD-A4C0-EF29922981AC}" name="Jennifer Shah" initials="JS" userId="Jennifer Shah" providerId="None"/>
  <p188:author id="{239E3D5F-E448-0BE9-EA2D-166AE2562E68}" name="Lassana Samarakoon" initials="LS" userId="S::lsamarakoon@Jaeb.org::87f719a7-1b31-4974-ad4e-c03fa2c8ba72" providerId="AD"/>
  <p188:author id="{F62B9173-731D-A401-ED50-AAB1DEE6F187}" name="David Birch" initials="DB" userId="S::dbirch@rfsw.org::9cd73164-d187-43d0-85b4-c2a8ce938073" providerId="AD"/>
  <p188:author id="{E8581A85-5ED1-22A0-120D-EB62E688BE7A}" name="Lassana Samarakoon" initials="LS" userId="Lassana Samarako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65"/>
    <a:srgbClr val="D76F2C"/>
    <a:srgbClr val="00C1D5"/>
    <a:srgbClr val="A3A015"/>
    <a:srgbClr val="7E5E77"/>
    <a:srgbClr val="C6C21A"/>
    <a:srgbClr val="9A646C"/>
    <a:srgbClr val="7A9C6A"/>
    <a:srgbClr val="0069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2"/>
    <p:restoredTop sz="94672"/>
  </p:normalViewPr>
  <p:slideViewPr>
    <p:cSldViewPr snapToGrid="0">
      <p:cViewPr varScale="1">
        <p:scale>
          <a:sx n="88" d="100"/>
          <a:sy n="88" d="100"/>
        </p:scale>
        <p:origin x="120" y="270"/>
      </p:cViewPr>
      <p:guideLst>
        <p:guide orient="horz" pos="1032"/>
        <p:guide pos="1152"/>
        <p:guide pos="7176"/>
        <p:guide pos="456"/>
        <p:guide orient="horz" pos="30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984C27-75D2-A96C-6006-85CC57CAF6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39DB82-C9E1-20AF-2E0D-B79BBE146D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34664-1AFD-4056-868A-E7F665E5722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29DA64-43E8-9E40-07C5-6D8FBCCDCA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CF2B2-F70D-2F01-4222-7C6298381D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E0E6A-92C3-4B87-9F74-BD338E5EB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9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0205A-7888-41F4-B6F5-E9FA2254EC1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4F15A-12B5-4AD1-B1D9-CC7C5414E3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02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4F15A-12B5-4AD1-B1D9-CC7C5414E3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91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D353D-EFE2-B484-2BF2-D8162BA15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BE1B6-101C-2284-57AA-6AEF0CC30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70BA3-A42C-08F6-1E9F-1CB7C21BE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F6AA3-7000-931C-EE21-8CFA2681C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252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92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D373-CDC4-E3AC-60A7-FF5B2769D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B46F3-EAB2-40C7-11D6-ABDD90B28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99009-C73C-4B72-486E-307AA63EB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FCB17-C218-179D-3E4E-B476AFD4A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00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2EF2E-4FAA-0695-F2CC-A575E6139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7E883E-4362-9E39-041E-C34B159BE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D62A9-200F-7C3C-B5E2-0666FD652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7625-FA51-7786-0B54-038CE6721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54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CD29A-3535-0637-7444-8DC234934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BD492-0F47-AF6C-3423-F19BE9CBF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0764C-20A9-C453-4D95-543B219B6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97186-FB42-9BCA-E629-CB392A53B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3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B0E3-F077-253C-E56B-F6C0E27B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AA698-5277-82ED-E0D9-92887A127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FB65C-0812-C925-5064-5C4CF089A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2872D-964B-2B07-7B5C-EF4666A43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37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AD70E-BC1D-BF4B-092E-2F64DAA46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232D2-9510-C631-6024-C06AD0BE2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77CDB1-6C5C-EAB9-896B-995CA8E4C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74D14-97CE-0C7D-DEFA-6DF7C9F31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32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3D2D2-D49A-5B84-E028-B0AC1F46E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AD2C4-AA97-7373-8255-77FC8FB39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0BC7B-660D-EC5F-8C4E-A3EB7D743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546BF-371D-EC9B-CB23-90185705C7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17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9392E-DE89-F5E9-F612-E8D1BE68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BEED3-52CF-E5DB-A9D3-5B9681C6D9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1410F-BF52-4108-3BE0-3E86DA8BA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1143F-B48F-05AA-5B7A-EA79FDE4F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08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B3ACD-97FB-565E-0272-ED431890A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15FF1-C313-D773-D72E-37C833B28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C12FFB-BC97-4269-3809-6E0F67F50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B4A3B-255B-E771-CFDC-B394B7263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18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93371-167B-5E12-B94D-CCE3B09A3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4E1E4-A917-19DD-030C-B651EE755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242CA6-365B-CE01-9D77-A227DC27B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BEB6C-5D88-0EB6-8CCD-7C9C1768B7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85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B47D6-54FF-9C32-C788-11EB431DD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DFDC1-2F3E-75F5-5139-D2693E2F5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84365F-41EB-3BE1-CC77-7AFF68174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69F03-D46A-E341-B388-0F7593349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76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F2121-0E85-6514-79B6-53FDA261E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2BFF1-6B79-87A8-CE1A-DE6A8B20A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39D409-0475-A995-4995-3B99ABA11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0B632-C064-A88B-C0F9-0F28C3FBF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75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F7A3-B7F9-0614-4318-D8E8D15ED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E4AAB8-1168-258D-92B8-7B045D1CE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5282CD-109D-1029-2F44-36BC5C8B6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4F549-ED58-16F7-E707-F29606EE6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03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45E8-CCCC-0DFA-E6F4-D72D58244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6C8CA-5587-E5EF-4305-0493273DE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4CB8F-09EE-AAE7-C44C-13C8F0CDA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326E5-EB3A-B05B-B239-F450A0D99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236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F51CB-2A7A-7AB9-DC96-E7B3520D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0DD43-638B-B86F-142E-D29371EFE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83A8A8-F166-7652-7B9B-C0C637FDF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37CE4-2CD2-14FF-4521-088454408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17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E61EC-5813-C19A-BB30-D08508851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A361D9-0FF7-E652-4F9C-F03905636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04CD5-DEF6-A3F5-1488-C381688E2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Dietary supplement use has about the same effect size as being older or in the ARRP group. More analysis is necessary on this, as is replication.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977D0-360F-E365-F4BB-14E5156BF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40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3552D-B27A-52CB-F494-C427B3BB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3C283-CC3F-0C08-9494-1C8609972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40A684-7885-087F-992A-E2D345C6B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48A3A-8CB7-5CC9-A726-F0C3895C8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94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722E6-24FF-FC08-7A18-62C6746E4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7A877-36E1-3339-CB11-8F41F366F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23FC3-196D-286F-14D3-A3F2C2EBE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763AE-E8E3-93A3-6979-2A90521FC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B667E1-E601-4AAF-B95C-B25720D70A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97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 circle and eye&#10;&#10;Description automatically generated with medium confidence">
            <a:extLst>
              <a:ext uri="{FF2B5EF4-FFF2-40B4-BE49-F238E27FC236}">
                <a16:creationId xmlns:a16="http://schemas.microsoft.com/office/drawing/2014/main" id="{11E732DF-59F9-DDAE-6756-AA8ABF43F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BB507-C52D-BCA5-CE04-A469F093E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5565" y="4066359"/>
            <a:ext cx="7740869" cy="1535184"/>
          </a:xfrm>
          <a:noFill/>
        </p:spPr>
        <p:txBody>
          <a:bodyPr wrap="square" anchor="b">
            <a:noAutofit/>
          </a:bodyPr>
          <a:lstStyle>
            <a:lvl1pPr algn="ctr">
              <a:lnSpc>
                <a:spcPts val="4400"/>
              </a:lnSpc>
              <a:defRPr lang="en-US" b="1" spc="30">
                <a:solidFill>
                  <a:srgbClr val="0038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F7754-F9ED-97BC-B1D1-B95CD7D67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3104" y="5934177"/>
            <a:ext cx="5880538" cy="717316"/>
          </a:xfrm>
          <a:noFill/>
        </p:spPr>
        <p:txBody>
          <a:bodyPr wrap="square">
            <a:noAutofit/>
          </a:bodyPr>
          <a:lstStyle>
            <a:lvl1pPr marL="0" indent="0" algn="ctr">
              <a:buNone/>
              <a:defRPr lang="en-US" sz="2000" spc="30">
                <a:solidFill>
                  <a:srgbClr val="0038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04393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ircle with orange text&#10;&#10;Description automatically generated">
            <a:extLst>
              <a:ext uri="{FF2B5EF4-FFF2-40B4-BE49-F238E27FC236}">
                <a16:creationId xmlns:a16="http://schemas.microsoft.com/office/drawing/2014/main" id="{3C3395B5-3C72-F54A-8017-FC2789F45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BB507-C52D-BCA5-CE04-A469F093E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599" y="2377866"/>
            <a:ext cx="5800725" cy="1535184"/>
          </a:xfrm>
          <a:noFill/>
        </p:spPr>
        <p:txBody>
          <a:bodyPr wrap="square" anchor="b">
            <a:noAutofit/>
          </a:bodyPr>
          <a:lstStyle>
            <a:lvl1pPr>
              <a:lnSpc>
                <a:spcPts val="4400"/>
              </a:lnSpc>
              <a:defRPr lang="en-US" b="1" spc="3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F7754-F9ED-97BC-B1D1-B95CD7D67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649" y="4087851"/>
            <a:ext cx="5800725" cy="717316"/>
          </a:xfrm>
          <a:noFill/>
        </p:spPr>
        <p:txBody>
          <a:bodyPr wrap="square">
            <a:noAutofit/>
          </a:bodyPr>
          <a:lstStyle>
            <a:lvl1pPr marL="0" indent="0">
              <a:buNone/>
              <a:defRPr lang="en-US" sz="2000" spc="3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4149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D4E5-85D0-2A23-E116-8B519BC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1031429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FB8B8B4-B837-5887-5E0C-3EACB019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D5332D-47F1-FFAD-682B-24CBFEEC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52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D4E5-85D0-2A23-E116-8B519BC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822707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FB8B8B4-B837-5887-5E0C-3EACB019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D5332D-47F1-FFAD-682B-24CBFEEC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89274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6251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Open quotation mark with solid fill">
            <a:extLst>
              <a:ext uri="{FF2B5EF4-FFF2-40B4-BE49-F238E27FC236}">
                <a16:creationId xmlns:a16="http://schemas.microsoft.com/office/drawing/2014/main" id="{D8B3C98C-C73D-296B-A26E-4FE10014B1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2983106" y="1291875"/>
            <a:ext cx="914400" cy="9144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3375EC7-14B6-C86A-865F-31BB7030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3552" y="2058988"/>
            <a:ext cx="7955280" cy="3808412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69F74-3F9B-B264-6227-04DD978F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87240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7236870-3EB0-7E41-A1B2-5C335BF4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2EC96A-89B7-3DDD-003B-893F7389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0261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3552" y="1519331"/>
            <a:ext cx="8469630" cy="44958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71B335-CE5A-EF5A-1252-83470FB0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641077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D586CB2-EC29-6144-F363-2D7A300D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C3A64F-C243-B961-86DE-BAB20868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45880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283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62184" y="1519331"/>
            <a:ext cx="8453566" cy="44958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D76F2C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761C117-71FC-F33E-987B-6ED14349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875495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51E1CFC-4745-2061-9609-27C29425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FF5AA6-CDD6-4DB5-083D-E994A3964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6511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&amp; Headline &amp;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6627" y="1528721"/>
            <a:ext cx="11571073" cy="4495800"/>
          </a:xfrm>
        </p:spPr>
        <p:txBody>
          <a:bodyPr numCol="2" spcCol="27432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FA22975E-C316-5799-E762-9299D449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6627" y="6415516"/>
            <a:ext cx="1075065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bg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4D69750-B25C-B65F-ABCF-D43BB035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FE973A1-78A7-E846-6F9C-DD4D05105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23125"/>
            <a:ext cx="8917459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06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56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 circle and eye&#10;&#10;Description automatically generated with medium confidence">
            <a:extLst>
              <a:ext uri="{FF2B5EF4-FFF2-40B4-BE49-F238E27FC236}">
                <a16:creationId xmlns:a16="http://schemas.microsoft.com/office/drawing/2014/main" id="{11E732DF-59F9-DDAE-6756-AA8ABF43F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BB507-C52D-BCA5-CE04-A469F093E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5565" y="4066359"/>
            <a:ext cx="7740869" cy="1535184"/>
          </a:xfrm>
          <a:noFill/>
        </p:spPr>
        <p:txBody>
          <a:bodyPr wrap="square" anchor="b">
            <a:noAutofit/>
          </a:bodyPr>
          <a:lstStyle>
            <a:lvl1pPr algn="ctr">
              <a:lnSpc>
                <a:spcPts val="4400"/>
              </a:lnSpc>
              <a:defRPr lang="en-US" b="1" spc="30">
                <a:solidFill>
                  <a:srgbClr val="00386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F7754-F9ED-97BC-B1D1-B95CD7D67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3104" y="5934177"/>
            <a:ext cx="5880538" cy="717316"/>
          </a:xfrm>
          <a:noFill/>
        </p:spPr>
        <p:txBody>
          <a:bodyPr wrap="square">
            <a:noAutofit/>
          </a:bodyPr>
          <a:lstStyle>
            <a:lvl1pPr marL="0" indent="0" algn="ctr">
              <a:buNone/>
              <a:defRPr lang="en-US" sz="2000" spc="30">
                <a:solidFill>
                  <a:srgbClr val="0038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6301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circle with orange text&#10;&#10;Description automatically generated">
            <a:extLst>
              <a:ext uri="{FF2B5EF4-FFF2-40B4-BE49-F238E27FC236}">
                <a16:creationId xmlns:a16="http://schemas.microsoft.com/office/drawing/2014/main" id="{3C3395B5-3C72-F54A-8017-FC2789F45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EBB507-C52D-BCA5-CE04-A469F093E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599" y="2377866"/>
            <a:ext cx="5800725" cy="1535184"/>
          </a:xfrm>
          <a:noFill/>
        </p:spPr>
        <p:txBody>
          <a:bodyPr wrap="square" anchor="b">
            <a:noAutofit/>
          </a:bodyPr>
          <a:lstStyle>
            <a:lvl1pPr>
              <a:lnSpc>
                <a:spcPts val="4400"/>
              </a:lnSpc>
              <a:defRPr lang="en-US" b="1" spc="3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EF7754-F9ED-97BC-B1D1-B95CD7D67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2649" y="4087851"/>
            <a:ext cx="5800725" cy="717316"/>
          </a:xfrm>
          <a:noFill/>
        </p:spPr>
        <p:txBody>
          <a:bodyPr wrap="square">
            <a:noAutofit/>
          </a:bodyPr>
          <a:lstStyle>
            <a:lvl1pPr marL="0" indent="0">
              <a:buNone/>
              <a:defRPr lang="en-US" sz="2000" spc="3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358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D4E5-85D0-2A23-E116-8B519BC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1031429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FB8B8B4-B837-5887-5E0C-3EACB019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D5332D-47F1-FFAD-682B-24CBFEEC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004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D4E5-85D0-2A23-E116-8B519BC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822707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FB8B8B4-B837-5887-5E0C-3EACB019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D5332D-47F1-FFAD-682B-24CBFEEC0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89274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827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Open quotation mark with solid fill">
            <a:extLst>
              <a:ext uri="{FF2B5EF4-FFF2-40B4-BE49-F238E27FC236}">
                <a16:creationId xmlns:a16="http://schemas.microsoft.com/office/drawing/2014/main" id="{D8B3C98C-C73D-296B-A26E-4FE10014B1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2983106" y="1291875"/>
            <a:ext cx="914400" cy="9144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3375EC7-14B6-C86A-865F-31BB70302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3552" y="2058988"/>
            <a:ext cx="7955280" cy="3808412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7569F74-3F9B-B264-6227-04DD978F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87240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7236870-3EB0-7E41-A1B2-5C335BF4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2EC96A-89B7-3DDD-003B-893F7389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400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&amp;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3552" y="1519331"/>
            <a:ext cx="8469630" cy="44958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71B335-CE5A-EF5A-1252-83470FB0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10641077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D586CB2-EC29-6144-F363-2D7A300D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C3A64F-C243-B961-86DE-BAB208689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45880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26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62184" y="1519331"/>
            <a:ext cx="8453566" cy="44958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200"/>
              </a:spcBef>
              <a:spcAft>
                <a:spcPts val="6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32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D76F2C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761C117-71FC-F33E-987B-6ED14349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971" y="6415516"/>
            <a:ext cx="875495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51E1CFC-4745-2061-9609-27C29425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FF5AA6-CDD6-4DB5-083D-E994A3964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552" y="123125"/>
            <a:ext cx="8929816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968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8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&amp; Headline &amp;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333849-715B-B2DD-7665-5D7AE5179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6627" y="1528721"/>
            <a:ext cx="11571073" cy="4495800"/>
          </a:xfrm>
        </p:spPr>
        <p:txBody>
          <a:bodyPr numCol="2" spcCol="27432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00C1D5"/>
              </a:buClr>
              <a:buSzPct val="150000"/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Clr>
                <a:srgbClr val="E3B923"/>
              </a:buClr>
              <a:buFont typeface="Arial" panose="020B0604020202020204" pitchFamily="34" charset="0"/>
              <a:buNone/>
              <a:defRPr lang="en-US" sz="20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Third level</a:t>
            </a:r>
          </a:p>
          <a:p>
            <a:pPr lvl="1"/>
            <a:r>
              <a:rPr lang="en-US"/>
              <a:t>Fourth level</a:t>
            </a:r>
          </a:p>
          <a:p>
            <a:pPr lvl="1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FA22975E-C316-5799-E762-9299D449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6627" y="6415516"/>
            <a:ext cx="10649053" cy="365125"/>
          </a:xfrm>
        </p:spPr>
        <p:txBody>
          <a:bodyPr vert="horz" lIns="91440" tIns="45720" rIns="91440" bIns="45720" rtlCol="0" anchor="b"/>
          <a:lstStyle>
            <a:lvl1pPr>
              <a:defRPr lang="en-US" sz="1000" dirty="0"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4D69750-B25C-B65F-ABCF-D43BB035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950" y="6451600"/>
            <a:ext cx="6858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FE973A1-78A7-E846-6F9C-DD4D05105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23125"/>
            <a:ext cx="8917459" cy="1096533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ts val="3200"/>
              </a:lnSpc>
              <a:defRPr lang="en-US" sz="3200" b="1" kern="1200" dirty="0">
                <a:solidFill>
                  <a:srgbClr val="00C1D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7647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56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buClr>
                <a:srgbClr val="00C1D5"/>
              </a:buClr>
              <a:defRPr>
                <a:latin typeface="Calibri" panose="020F0502020204030204" pitchFamily="34" charset="0"/>
              </a:defRPr>
            </a:lvl2pPr>
            <a:lvl3pPr>
              <a:buClr>
                <a:srgbClr val="00C1D5"/>
              </a:buClr>
              <a:defRPr>
                <a:latin typeface="Calibri" panose="020F0502020204030204" pitchFamily="34" charset="0"/>
              </a:defRPr>
            </a:lvl3pPr>
            <a:lvl4pPr>
              <a:buClr>
                <a:srgbClr val="00C1D5"/>
              </a:buCl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buClr>
                <a:srgbClr val="00C1D5"/>
              </a:buCl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40B2-7C8D-42DE-9377-EDF90492D4FC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14B2DE-6F6B-6282-6E14-B4897CBCE3D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222"/>
            <a:ext cx="12192001" cy="1270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4ABC74-92AF-2721-C98F-A64EF7A4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0792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DF465-9031-58BF-87CF-0E1E3F2ED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C76DA-A94A-0B63-5C65-25F37DEC1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D58A-9C91-CFE5-88B9-FA8C40BA8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E7AA-BAD8-E49B-2052-8CE582AD2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E2B6535-AB6B-44B4-837D-2BEADB2BA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3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6" r:id="rId4"/>
    <p:sldLayoutId id="2147483657" r:id="rId5"/>
    <p:sldLayoutId id="2147483651" r:id="rId6"/>
    <p:sldLayoutId id="2147483652" r:id="rId7"/>
    <p:sldLayoutId id="214748365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C1D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C1D5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14B2DE-6F6B-6282-6E14-B4897CBCE3D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222"/>
            <a:ext cx="12192001" cy="1270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4ABC74-92AF-2721-C98F-A64EF7A41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0792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DF465-9031-58BF-87CF-0E1E3F2ED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C76DA-A94A-0B63-5C65-25F37DEC1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BD58A-9C91-CFE5-88B9-FA8C40BA8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E7AA-BAD8-E49B-2052-8CE582AD2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B6535-AB6B-44B4-837D-2BEADB2BA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5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C1D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C1D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C1D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CDD5-9816-9873-867D-7B37CB1C7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765" y="4648200"/>
            <a:ext cx="7740869" cy="717316"/>
          </a:xfrm>
        </p:spPr>
        <p:txBody>
          <a:bodyPr anchor="ctr"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Progression of Dark-Adapted Visual Fields over Three Years in the Rate of Progression in USH2A-related Retinal Degeneration (RUSH2A) Study</a:t>
            </a:r>
          </a:p>
        </p:txBody>
      </p:sp>
    </p:spTree>
    <p:extLst>
      <p:ext uri="{BB962C8B-B14F-4D97-AF65-F5344CB8AC3E}">
        <p14:creationId xmlns:p14="http://schemas.microsoft.com/office/powerpoint/2010/main" val="31606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F5B46-2A6E-59E7-BDDE-40C722775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FAD27-C0AD-93E1-C1D3-2FEDE7DCD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60" y="1420898"/>
            <a:ext cx="10744201" cy="5317831"/>
          </a:xfrm>
        </p:spPr>
        <p:txBody>
          <a:bodyPr wrap="square" lIns="0" tIns="0" rIns="109728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None/>
            </a:pPr>
            <a:r>
              <a:rPr lang="en-US" sz="2200" b="1" dirty="0">
                <a:solidFill>
                  <a:srgbClr val="D8702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Citation</a:t>
            </a:r>
            <a:endParaRPr lang="en-US" sz="2200" b="1" i="0" dirty="0">
              <a:solidFill>
                <a:srgbClr val="D87029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Birch DG, Duncan JL, Samarakoon L, Melia M, Audo I, Ayala AR, Cheetham JK, Durham TA, Huckfeldt RM, Maldonado R, Michaelides M, Pennesi ME, Stingl K; Foundation Fighting Blindness Clinical Consortium Investigator Group. Progression of Dark-Adapted Visual Fields Over 3 Years in the Rate of Progression in USH2A-Related Retinal Degeneration (RUSH2A) Study. Invest </a:t>
            </a:r>
            <a:r>
              <a:rPr lang="en-US" sz="2000" b="0" i="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Ophthalmol</a:t>
            </a: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Vis Sci. 2025 Aug 1;66(11):27. </a:t>
            </a:r>
            <a:r>
              <a:rPr lang="en-US" sz="2000" b="0" i="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2000" b="0" i="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10.1167/iovs.66.11.27.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-US" sz="2200" b="1" i="0" dirty="0">
                <a:solidFill>
                  <a:srgbClr val="D8702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Funding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-US" sz="2000" dirty="0">
                <a:solidFill>
                  <a:srgbClr val="00386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This study was funded by Foundation Fighting Blindness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-US" sz="2200" b="1" dirty="0">
                <a:solidFill>
                  <a:srgbClr val="D8702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Disclaimer</a:t>
            </a:r>
            <a:endParaRPr lang="en-US" sz="2200" dirty="0">
              <a:solidFill>
                <a:srgbClr val="003865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  <a:buNone/>
            </a:pPr>
            <a:r>
              <a:rPr lang="en-US" sz="2000" dirty="0">
                <a:solidFill>
                  <a:srgbClr val="00386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 source of the data is the Foundation Fighting Blindness Clinical Consortium, but the analyses, content and conclusions presented herein are solely the responsibility of the authors/presenters and may not reflect the views of the Foundation Fighting Blindness.</a:t>
            </a:r>
            <a:endParaRPr lang="en-US" sz="2200" i="0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2A4977-BB0B-9B31-7143-F646CAEC3FB5}"/>
              </a:ext>
            </a:extLst>
          </p:cNvPr>
          <p:cNvSpPr txBox="1"/>
          <p:nvPr/>
        </p:nvSpPr>
        <p:spPr>
          <a:xfrm>
            <a:off x="3389242" y="283238"/>
            <a:ext cx="7839589" cy="677108"/>
          </a:xfrm>
          <a:prstGeom prst="rect">
            <a:avLst/>
          </a:prstGeom>
          <a:noFill/>
        </p:spPr>
        <p:txBody>
          <a:bodyPr wrap="square" lIns="18288" tIns="0" rIns="18288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Citation, Funding, Disclaimer</a:t>
            </a:r>
          </a:p>
        </p:txBody>
      </p:sp>
      <p:sp>
        <p:nvSpPr>
          <p:cNvPr id="7" name="Funding statement accent rule">
            <a:extLst>
              <a:ext uri="{FF2B5EF4-FFF2-40B4-BE49-F238E27FC236}">
                <a16:creationId xmlns:a16="http://schemas.microsoft.com/office/drawing/2014/main" id="{D94D6FEF-1C5A-42E5-7047-5E019536B460}"/>
              </a:ext>
            </a:extLst>
          </p:cNvPr>
          <p:cNvSpPr/>
          <p:nvPr/>
        </p:nvSpPr>
        <p:spPr>
          <a:xfrm>
            <a:off x="423141" y="1420898"/>
            <a:ext cx="240395" cy="5158805"/>
          </a:xfrm>
          <a:prstGeom prst="rect">
            <a:avLst/>
          </a:prstGeom>
          <a:solidFill>
            <a:srgbClr val="D87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73196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57B83-593F-48E4-B540-33FF467F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30F77-4D25-4A09-8D2B-A890DEFE8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Dark adapted visual field (DAVF) testing is an ancillary study created for the purpose of studying rod function, beginning at the 12-month RUSH2A visit in six selected sites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This study measures rod-mediated visual field thresholds using DAVF with two-color dark-adapted chromatic (DAC) perimetry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9084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4ACBA-9C38-2A1B-C41F-93F700336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A2AC0-443D-7C59-8111-7B305B9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D5163-A1ED-859D-3B31-B4159A24D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Purpose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In those with evidence of rod function on their initial DAVF test:  What is the annual rate of change in sensitivity in rod-mediated regions as measured by cyan mean sensitivity?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1000" b="1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Explore longitudinal relationships between DAVF measures and rod function based on ERG and FST results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3200" b="1" dirty="0"/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88852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D4CA0-5C48-1D13-1325-66DEC6BC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8A30-C993-E9D8-39EF-56895895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15093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Methods: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07A8D-CFD0-5395-CA51-E54074DC3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45734"/>
            <a:ext cx="7237379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/>
              <a:t>Study eye dark adapted for 45 minutes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000" b="1" dirty="0"/>
              <a:t>Phenylephrine 2.5% and tropicamide 1.0% administered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/>
              <a:t>Stimulus parameters: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1.72⁰ stimulus size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200 </a:t>
            </a:r>
            <a:r>
              <a:rPr lang="en-US" sz="2200" b="1" dirty="0" err="1"/>
              <a:t>ms</a:t>
            </a:r>
            <a:r>
              <a:rPr lang="en-US" sz="2200" b="1" dirty="0"/>
              <a:t> presentation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400 </a:t>
            </a:r>
            <a:r>
              <a:rPr lang="en-US" sz="2200" b="1" dirty="0" err="1"/>
              <a:t>ms</a:t>
            </a:r>
            <a:r>
              <a:rPr lang="en-US" sz="2200" b="1" dirty="0"/>
              <a:t> response time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Inter-stimulus interval of 1.1 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Maximum red (625 nm) luminance of 4.64 cd/m</a:t>
            </a:r>
            <a:r>
              <a:rPr lang="en-US" sz="2200" b="1" baseline="30000" dirty="0"/>
              <a:t>2</a:t>
            </a:r>
            <a:endParaRPr lang="en-US" sz="2200" b="1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Maximum cyan (505 nm) luminance of 12.58 cd/m</a:t>
            </a:r>
            <a:r>
              <a:rPr lang="en-US" sz="2200" b="1" baseline="30000" dirty="0"/>
              <a:t>2</a:t>
            </a:r>
            <a:endParaRPr lang="en-US" sz="2200" b="1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Dynamic range of 75 dB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3200" b="1" dirty="0"/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3EA379-4D97-1A11-FFA3-3D2F2553256A}"/>
              </a:ext>
            </a:extLst>
          </p:cNvPr>
          <p:cNvSpPr txBox="1">
            <a:spLocks/>
          </p:cNvSpPr>
          <p:nvPr/>
        </p:nvSpPr>
        <p:spPr>
          <a:xfrm>
            <a:off x="6684198" y="1845734"/>
            <a:ext cx="5271096" cy="4497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C1D5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C1D5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C1D5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C1D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C1D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b="1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/>
              <a:t>Grid parameters: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75 test points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Points separated by 12⁰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132⁰ across temporal to nasal field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200" b="1" dirty="0"/>
              <a:t>78⁰ across superior to inferior field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3200" b="1" dirty="0"/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77125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351DB-3F16-FE3D-5330-4DECA5CB5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DAE2-8401-F8E0-BC9F-96032D8A8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15093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Methods: Measures of Visual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9330B-A3E3-CC5D-0E1D-7B5297C7B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328193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i="1" dirty="0"/>
              <a:t>Cyan - Red Sensitivity (used to define DAVF Rod Function)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Conducted starting at 12M and annual follow-up visits on study eye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 err="1"/>
              <a:t>Medmont</a:t>
            </a:r>
            <a:r>
              <a:rPr lang="en-US" sz="2800" b="1" dirty="0"/>
              <a:t> DAC perimeter used with cyan and red grids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400" b="1" dirty="0"/>
              <a:t>Investigator review determined the presence of at least one cluster (location with three or more adjacent rod-mediated points) of rod-mediated points in the visual field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400" b="1" dirty="0"/>
              <a:t>DAVF Rod function assumed if Cyan sensitivity 5 dB greater than Red sensitivity in a cluster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400" b="1" dirty="0"/>
              <a:t>Locations showing rod-mediated thresholds analyzed by Hill of Vision software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3200" b="1" dirty="0"/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98212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C2010-19E5-E33E-ABFD-6E35E401F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1A378-DE9B-EB67-5010-4155032B9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685088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Visual Field Modeling and Analysis</a:t>
            </a:r>
          </a:p>
        </p:txBody>
      </p:sp>
      <p:pic>
        <p:nvPicPr>
          <p:cNvPr id="7" name="Picture 6" descr="Chart, radar chart&#10;&#10;Description automatically generated">
            <a:extLst>
              <a:ext uri="{FF2B5EF4-FFF2-40B4-BE49-F238E27FC236}">
                <a16:creationId xmlns:a16="http://schemas.microsoft.com/office/drawing/2014/main" id="{7274C300-FB97-84B1-E963-7377D60F5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230" y="2475143"/>
            <a:ext cx="3394398" cy="3058621"/>
          </a:xfrm>
          <a:prstGeom prst="rect">
            <a:avLst/>
          </a:prstGeom>
          <a:ln>
            <a:solidFill>
              <a:srgbClr val="003865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70D451-EB80-3075-87EF-C10A3E61AC10}"/>
              </a:ext>
            </a:extLst>
          </p:cNvPr>
          <p:cNvSpPr txBox="1"/>
          <p:nvPr/>
        </p:nvSpPr>
        <p:spPr>
          <a:xfrm>
            <a:off x="1836362" y="1900792"/>
            <a:ext cx="806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Cyan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A439DB-A9AA-0F8D-EA8C-436B320D2674}"/>
              </a:ext>
            </a:extLst>
          </p:cNvPr>
          <p:cNvSpPr txBox="1"/>
          <p:nvPr/>
        </p:nvSpPr>
        <p:spPr>
          <a:xfrm>
            <a:off x="6069220" y="1903073"/>
            <a:ext cx="673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E0232E-C931-44F0-A4DD-7A601FC09538}"/>
              </a:ext>
            </a:extLst>
          </p:cNvPr>
          <p:cNvSpPr txBox="1"/>
          <p:nvPr/>
        </p:nvSpPr>
        <p:spPr>
          <a:xfrm>
            <a:off x="9366190" y="1900792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Hill of Vision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45816-0EB8-816C-6C14-E5D57635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392" y="2475140"/>
            <a:ext cx="4003558" cy="3058037"/>
          </a:xfrm>
          <a:prstGeom prst="rect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288008-3DAA-EFEC-86BF-FC033A3CA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372" y="2475140"/>
            <a:ext cx="4014741" cy="305803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640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FE82B-F88B-A7F0-95C1-8A20495F8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83527-870A-6822-1292-893A99E52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DAVF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E0425-D180-B304-93E5-EB992AFD1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Number of rod loci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>
                <a:cs typeface="Calibri" panose="020F0502020204030204" pitchFamily="34" charset="0"/>
              </a:rPr>
              <a:t>Maximum sensitivity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>
                <a:cs typeface="Calibri" panose="020F0502020204030204" pitchFamily="34" charset="0"/>
              </a:rPr>
              <a:t>Mean full-field sensitivity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3200" b="1" dirty="0"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r>
              <a:rPr lang="en-US" sz="3200" b="1" dirty="0">
                <a:cs typeface="Calibri" panose="020F0502020204030204" pitchFamily="34" charset="0"/>
              </a:rPr>
              <a:t>Hill of Vision calculations: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>
                <a:cs typeface="Calibri" panose="020F0502020204030204" pitchFamily="34" charset="0"/>
              </a:rPr>
              <a:t>V</a:t>
            </a:r>
            <a:r>
              <a:rPr lang="en-US" sz="3200" b="1" baseline="-25000" dirty="0">
                <a:cs typeface="Calibri" panose="020F0502020204030204" pitchFamily="34" charset="0"/>
              </a:rPr>
              <a:t>TOT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>
                <a:cs typeface="Calibri" panose="020F0502020204030204" pitchFamily="34" charset="0"/>
              </a:rPr>
              <a:t>V</a:t>
            </a:r>
            <a:r>
              <a:rPr lang="en-US" sz="3200" b="1" baseline="-25000" dirty="0">
                <a:cs typeface="Calibri" panose="020F0502020204030204" pitchFamily="34" charset="0"/>
              </a:rPr>
              <a:t>30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>
                <a:cs typeface="Calibri" panose="020F0502020204030204" pitchFamily="34" charset="0"/>
              </a:rPr>
              <a:t>Mean Sensitivity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F93130E-D315-E0EE-7655-8D9ABADAF6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19" t="18624" r="44709" b="33757"/>
          <a:stretch/>
        </p:blipFill>
        <p:spPr>
          <a:xfrm>
            <a:off x="6739613" y="1737360"/>
            <a:ext cx="4416067" cy="4022725"/>
          </a:xfrm>
          <a:prstGeom prst="rect">
            <a:avLst/>
          </a:prstGeom>
          <a:ln>
            <a:solidFill>
              <a:srgbClr val="003865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F74AB1-F280-E271-39AC-91516D25FD7B}"/>
              </a:ext>
            </a:extLst>
          </p:cNvPr>
          <p:cNvSpPr txBox="1"/>
          <p:nvPr/>
        </p:nvSpPr>
        <p:spPr>
          <a:xfrm>
            <a:off x="7665928" y="2029216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= 57.2 dB-</a:t>
            </a:r>
            <a:r>
              <a:rPr lang="en-US" b="1" dirty="0" err="1"/>
              <a:t>sr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35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9C498-DA2B-2FBC-4F26-B52C6B25D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DB75C-C632-0F81-0EC0-E6FFC682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Methods: Statistical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D89B0-2988-A76C-9600-80FE3CB44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Mixed effect models with a random intercept were used to estimate annual rates of change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Also fit model with outliers down-weighted according to individual participant slopes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Models with covariates were adjusted for baseline DAVF measure and interaction between baseline measure and covariate</a:t>
            </a: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Spearman correlations were used to assess associations among change in DAVF measures with change in other visual function measures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24112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F29A3-7289-E251-C629-8107B4D94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CA640-AF16-2228-F222-1C7C663CF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15093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Results: Participant Disposition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DDD0DA-CB21-09DA-ED1F-05D1D2397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977" y="1343818"/>
            <a:ext cx="4458045" cy="53410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631796-26FB-C3E0-BA17-AEF368674BE9}"/>
              </a:ext>
            </a:extLst>
          </p:cNvPr>
          <p:cNvSpPr txBox="1"/>
          <p:nvPr/>
        </p:nvSpPr>
        <p:spPr>
          <a:xfrm>
            <a:off x="9268344" y="5095204"/>
            <a:ext cx="2370378" cy="1477328"/>
          </a:xfrm>
          <a:prstGeom prst="rect">
            <a:avLst/>
          </a:prstGeom>
          <a:noFill/>
          <a:ln>
            <a:solidFill>
              <a:srgbClr val="003865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*Not done reasons include virtual visits (6) and other reasons including use of wrong grid (4)</a:t>
            </a:r>
          </a:p>
        </p:txBody>
      </p:sp>
    </p:spTree>
    <p:extLst>
      <p:ext uri="{BB962C8B-B14F-4D97-AF65-F5344CB8AC3E}">
        <p14:creationId xmlns:p14="http://schemas.microsoft.com/office/powerpoint/2010/main" val="4167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BC49-4D70-BC19-90C5-C13F76730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2598-EA0B-54D4-29DD-BFE62DF9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Results: Cohort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0564E-E9A8-5994-54B5-E59C7B005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00878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Participants screened for rod function at DAVF Baseline N=49, Evidence of rod function in 38/49 (78%) participants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Baseline Cohort N=38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Participant summary – 55% female; 95% white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Median participant age – 37 years [IQR: 28 , 49]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Median disease duration – 13 years [IQR: 7 , 20]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Participants diagnosed with Usher syndrome type 2a (USH2) vs non-syndromic RP (ARRP) – 19 (50%) vs 19 (50%)</a:t>
            </a:r>
          </a:p>
          <a:p>
            <a:pPr marL="1371600" lvl="2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4440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7F239-8079-61F9-4BBA-445CCD309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8FFF7-5766-0AAB-61DE-1A02BBC2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Change Over 4 Years: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DAVF Mean Sensitivity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AF6EA-8EDA-B1B5-50C6-4DF7BFF59D4B}"/>
              </a:ext>
            </a:extLst>
          </p:cNvPr>
          <p:cNvSpPr txBox="1"/>
          <p:nvPr/>
        </p:nvSpPr>
        <p:spPr>
          <a:xfrm>
            <a:off x="993102" y="2370178"/>
            <a:ext cx="16483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29337-1DE8-5097-2407-BC975DBC183C}"/>
              </a:ext>
            </a:extLst>
          </p:cNvPr>
          <p:cNvSpPr txBox="1"/>
          <p:nvPr/>
        </p:nvSpPr>
        <p:spPr>
          <a:xfrm>
            <a:off x="3616116" y="1911935"/>
            <a:ext cx="1127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</a:rPr>
              <a:t>P</a:t>
            </a:r>
            <a:r>
              <a:rPr lang="en-US" sz="100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AB4078-92CC-F745-8602-039D89549813}"/>
              </a:ext>
            </a:extLst>
          </p:cNvPr>
          <p:cNvSpPr txBox="1"/>
          <p:nvPr/>
        </p:nvSpPr>
        <p:spPr>
          <a:xfrm>
            <a:off x="5925397" y="2311764"/>
            <a:ext cx="979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58C4B9-005B-986D-1C7C-1D347F72C6CE}"/>
              </a:ext>
            </a:extLst>
          </p:cNvPr>
          <p:cNvSpPr txBox="1"/>
          <p:nvPr/>
        </p:nvSpPr>
        <p:spPr>
          <a:xfrm>
            <a:off x="8476311" y="3549292"/>
            <a:ext cx="354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BB5322-DE8B-BAEA-FA21-6868157CAC70}"/>
              </a:ext>
            </a:extLst>
          </p:cNvPr>
          <p:cNvSpPr txBox="1"/>
          <p:nvPr/>
        </p:nvSpPr>
        <p:spPr>
          <a:xfrm>
            <a:off x="359527" y="2044539"/>
            <a:ext cx="8666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latin typeface="Calibri" panose="020F0502020204030204" pitchFamily="34" charset="0"/>
                <a:cs typeface="Calibri" panose="020F0502020204030204" pitchFamily="34" charset="0"/>
              </a:rPr>
              <a:t>        DISEASE DURATION              	  YEARS FROM BASELINE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8B5822-5BBC-807E-C44A-E17BEA768A1D}"/>
              </a:ext>
            </a:extLst>
          </p:cNvPr>
          <p:cNvSpPr txBox="1"/>
          <p:nvPr/>
        </p:nvSpPr>
        <p:spPr>
          <a:xfrm>
            <a:off x="9026013" y="2035045"/>
            <a:ext cx="3097161" cy="4160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LONGITUDINAL MODEL ANNUAL RATE OF CHANGE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(95% CI) dB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200" b="1" u="sng" dirty="0">
                <a:solidFill>
                  <a:srgbClr val="D76F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Equally weighted</a:t>
            </a:r>
          </a:p>
          <a:p>
            <a:pPr marL="0" lvl="1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-1.55 (-2.39, -0.71)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200" b="1" u="sng" dirty="0">
                <a:solidFill>
                  <a:srgbClr val="D76F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Outliers down-weighted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-1.06 (-1.66, -0.47)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7751D2-2743-A180-B08D-D22E83036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6" y="2631788"/>
            <a:ext cx="4437887" cy="3328415"/>
          </a:xfrm>
          <a:prstGeom prst="rect">
            <a:avLst/>
          </a:prstGeom>
          <a:ln>
            <a:solidFill>
              <a:srgbClr val="003865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155281-19ED-2EDA-19DD-7E6AD6702B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126" y="2646160"/>
            <a:ext cx="4437887" cy="3328415"/>
          </a:xfrm>
          <a:prstGeom prst="rect">
            <a:avLst/>
          </a:prstGeom>
          <a:ln>
            <a:solidFill>
              <a:srgbClr val="003865"/>
            </a:solidFill>
          </a:ln>
        </p:spPr>
      </p:pic>
    </p:spTree>
    <p:extLst>
      <p:ext uri="{BB962C8B-B14F-4D97-AF65-F5344CB8AC3E}">
        <p14:creationId xmlns:p14="http://schemas.microsoft.com/office/powerpoint/2010/main" val="34045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C7D4-AFE1-2815-F50A-27096F163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DE55-3F58-5128-CB43-C619395E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49"/>
            <a:ext cx="8079259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Change Over 4 Years: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DAVF V</a:t>
            </a:r>
            <a:r>
              <a:rPr lang="en-US" b="1" baseline="-25000">
                <a:solidFill>
                  <a:schemeClr val="bg1"/>
                </a:solidFill>
              </a:rPr>
              <a:t>TOT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C1655E-A91D-4D39-51D3-5017C5A2E32F}"/>
              </a:ext>
            </a:extLst>
          </p:cNvPr>
          <p:cNvSpPr txBox="1"/>
          <p:nvPr/>
        </p:nvSpPr>
        <p:spPr>
          <a:xfrm>
            <a:off x="993102" y="2370178"/>
            <a:ext cx="16483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8555C-157F-67C6-8751-CDBE686FE502}"/>
              </a:ext>
            </a:extLst>
          </p:cNvPr>
          <p:cNvSpPr txBox="1"/>
          <p:nvPr/>
        </p:nvSpPr>
        <p:spPr>
          <a:xfrm>
            <a:off x="3616116" y="1911935"/>
            <a:ext cx="1127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1">
                <a:solidFill>
                  <a:schemeClr val="bg1"/>
                </a:solidFill>
              </a:rPr>
              <a:t>P</a:t>
            </a:r>
            <a:r>
              <a:rPr lang="en-US" sz="100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730F8-AA80-ED56-A8E3-99CA8CC437E2}"/>
              </a:ext>
            </a:extLst>
          </p:cNvPr>
          <p:cNvSpPr txBox="1"/>
          <p:nvPr/>
        </p:nvSpPr>
        <p:spPr>
          <a:xfrm>
            <a:off x="5925397" y="2311764"/>
            <a:ext cx="979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E46C15-DF6D-F532-B401-4F271B77C7B7}"/>
              </a:ext>
            </a:extLst>
          </p:cNvPr>
          <p:cNvSpPr txBox="1"/>
          <p:nvPr/>
        </p:nvSpPr>
        <p:spPr>
          <a:xfrm>
            <a:off x="8476311" y="3549292"/>
            <a:ext cx="354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   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F879A6-DF5D-1F19-D902-D6355980DDED}"/>
              </a:ext>
            </a:extLst>
          </p:cNvPr>
          <p:cNvSpPr txBox="1"/>
          <p:nvPr/>
        </p:nvSpPr>
        <p:spPr>
          <a:xfrm>
            <a:off x="359527" y="2044539"/>
            <a:ext cx="8666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latin typeface="Calibri" panose="020F0502020204030204" pitchFamily="34" charset="0"/>
                <a:cs typeface="Calibri" panose="020F0502020204030204" pitchFamily="34" charset="0"/>
              </a:rPr>
              <a:t>        DISEASE DURATION              	  YEARS FROM BASELINE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FEC043-0621-FF73-069F-5082F4EF92FA}"/>
              </a:ext>
            </a:extLst>
          </p:cNvPr>
          <p:cNvSpPr txBox="1"/>
          <p:nvPr/>
        </p:nvSpPr>
        <p:spPr>
          <a:xfrm>
            <a:off x="9026013" y="2035045"/>
            <a:ext cx="3097161" cy="4129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LONGITUDINAL MODEL ANNUAL RATE OF CHANGE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(95% CI) dB-</a:t>
            </a:r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sr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200" b="1" u="sng" dirty="0">
                <a:solidFill>
                  <a:srgbClr val="D76F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Equally weighted</a:t>
            </a:r>
          </a:p>
          <a:p>
            <a:pPr marL="0" lvl="1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-4.01 (-6.23, -1.79)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200" b="1" u="sng" dirty="0">
                <a:solidFill>
                  <a:srgbClr val="D76F2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Outliers down-weighted</a:t>
            </a:r>
          </a:p>
          <a:p>
            <a:pPr marL="0" lvl="1" algn="ctr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-2.68 (-4.28, -1.09)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45DE3C-3A40-CAA0-2949-C4FDD54B4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6" y="2640841"/>
            <a:ext cx="4437888" cy="3328416"/>
          </a:xfrm>
          <a:prstGeom prst="rect">
            <a:avLst/>
          </a:prstGeom>
          <a:ln>
            <a:solidFill>
              <a:srgbClr val="003865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E1D230-0C89-3A77-3EF1-EAC7FD95E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209" y="2631788"/>
            <a:ext cx="4437887" cy="3328415"/>
          </a:xfrm>
          <a:prstGeom prst="rect">
            <a:avLst/>
          </a:prstGeom>
          <a:ln>
            <a:solidFill>
              <a:srgbClr val="003865"/>
            </a:solidFill>
          </a:ln>
        </p:spPr>
      </p:pic>
    </p:spTree>
    <p:extLst>
      <p:ext uri="{BB962C8B-B14F-4D97-AF65-F5344CB8AC3E}">
        <p14:creationId xmlns:p14="http://schemas.microsoft.com/office/powerpoint/2010/main" val="372217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96C17-319D-87A6-0E57-CB8EC30C9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46044-12CA-6CDC-EADC-3F72D299D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58550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DAVF Results: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Distribution of Change Over 4 Years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779D4F-2FED-4CE1-3D2A-B1B942AE9509}"/>
              </a:ext>
            </a:extLst>
          </p:cNvPr>
          <p:cNvSpPr txBox="1"/>
          <p:nvPr/>
        </p:nvSpPr>
        <p:spPr>
          <a:xfrm>
            <a:off x="687648" y="2104639"/>
            <a:ext cx="979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9CC167-2900-46A6-8F23-977DFA5766DC}"/>
              </a:ext>
            </a:extLst>
          </p:cNvPr>
          <p:cNvSpPr txBox="1"/>
          <p:nvPr/>
        </p:nvSpPr>
        <p:spPr>
          <a:xfrm>
            <a:off x="993102" y="2370178"/>
            <a:ext cx="16483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3BDC5D-641C-3AFF-90EA-B78583130A5C}"/>
              </a:ext>
            </a:extLst>
          </p:cNvPr>
          <p:cNvSpPr txBox="1"/>
          <p:nvPr/>
        </p:nvSpPr>
        <p:spPr>
          <a:xfrm>
            <a:off x="5925397" y="2311764"/>
            <a:ext cx="979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>
                <a:solidFill>
                  <a:schemeClr val="bg1"/>
                </a:solidFill>
              </a:rPr>
              <a:t>P</a:t>
            </a:r>
            <a:r>
              <a:rPr lang="en-US" sz="1050" b="1">
                <a:solidFill>
                  <a:schemeClr val="bg1"/>
                </a:solidFill>
              </a:rPr>
              <a:t>&lt;0.01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E3CD89-11CE-9924-F6E4-E10A46732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78" y="2057400"/>
            <a:ext cx="5502787" cy="4127090"/>
          </a:xfrm>
          <a:prstGeom prst="rect">
            <a:avLst/>
          </a:prstGeom>
          <a:ln>
            <a:solidFill>
              <a:srgbClr val="003865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406FD2-D2AB-025B-EBFD-F692018B4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35" y="2057400"/>
            <a:ext cx="5502787" cy="4127090"/>
          </a:xfrm>
          <a:prstGeom prst="rect">
            <a:avLst/>
          </a:prstGeom>
          <a:ln>
            <a:solidFill>
              <a:srgbClr val="003865"/>
            </a:solidFill>
          </a:ln>
        </p:spPr>
      </p:pic>
    </p:spTree>
    <p:extLst>
      <p:ext uri="{BB962C8B-B14F-4D97-AF65-F5344CB8AC3E}">
        <p14:creationId xmlns:p14="http://schemas.microsoft.com/office/powerpoint/2010/main" val="219564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FE6D4-7EB1-66B1-DF22-24A9C7A0C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C65B-F530-91AF-5988-AB653FE7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576446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Mean Change in 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DAVF Mean Sensitivity Over 4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F417CD-03F6-9928-919F-5FA8C53B9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421" y="1793061"/>
            <a:ext cx="6075157" cy="4556368"/>
          </a:xfrm>
          <a:prstGeom prst="rect">
            <a:avLst/>
          </a:prstGeom>
          <a:ln>
            <a:solidFill>
              <a:srgbClr val="003865"/>
            </a:solidFill>
          </a:ln>
        </p:spPr>
      </p:pic>
    </p:spTree>
    <p:extLst>
      <p:ext uri="{BB962C8B-B14F-4D97-AF65-F5344CB8AC3E}">
        <p14:creationId xmlns:p14="http://schemas.microsoft.com/office/powerpoint/2010/main" val="44709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EC2B7-4217-056B-080D-BF8E3B5CB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7C1A-7580-98C8-5890-CD4E185B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49"/>
            <a:ext cx="8576446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Mean Change in 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DAVF V</a:t>
            </a:r>
            <a:r>
              <a:rPr lang="en-US" b="1" baseline="-25000">
                <a:solidFill>
                  <a:schemeClr val="bg1"/>
                </a:solidFill>
              </a:rPr>
              <a:t>TOT</a:t>
            </a:r>
            <a:r>
              <a:rPr lang="en-US" b="1">
                <a:solidFill>
                  <a:schemeClr val="bg1"/>
                </a:solidFill>
              </a:rPr>
              <a:t> Over 4 Years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03BB99-C04A-54BE-A109-1814B3DBA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274" y="1803113"/>
            <a:ext cx="6075452" cy="4556589"/>
          </a:xfrm>
          <a:prstGeom prst="rect">
            <a:avLst/>
          </a:prstGeom>
          <a:ln>
            <a:solidFill>
              <a:srgbClr val="003865"/>
            </a:solidFill>
          </a:ln>
        </p:spPr>
      </p:pic>
    </p:spTree>
    <p:extLst>
      <p:ext uri="{BB962C8B-B14F-4D97-AF65-F5344CB8AC3E}">
        <p14:creationId xmlns:p14="http://schemas.microsoft.com/office/powerpoint/2010/main" val="25142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8ED8D-75A4-8DBA-3957-A96D4DB52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B1C5D-BD9C-9104-F903-7E7C5E34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91746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Spearman Correlation of 3-Year Change in DAVF with Change in Other Measures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61BD62C3-896C-5A74-3365-1B2A65A6ED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998704"/>
              </p:ext>
            </p:extLst>
          </p:nvPr>
        </p:nvGraphicFramePr>
        <p:xfrm>
          <a:off x="152400" y="1532239"/>
          <a:ext cx="11887200" cy="43180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163209859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58992088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26672424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2574489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60150374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13841339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217793748"/>
                    </a:ext>
                  </a:extLst>
                </a:gridCol>
              </a:tblGrid>
              <a:tr h="493890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Visual Measures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Mean Sensitivity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2800" b="1" i="0" u="none" strike="noStrike" baseline="-25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2800" b="1" i="0" u="none" strike="noStrike" baseline="-25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Rod Loci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Maximum</a:t>
                      </a:r>
                    </a:p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Sensitivity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field rod mean</a:t>
                      </a:r>
                    </a:p>
                    <a:p>
                      <a:pPr algn="ctr" fontAlgn="b"/>
                      <a:r>
                        <a:rPr lang="en-US" sz="26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sensitivity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455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BCVA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0.24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0923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 mean sensitivity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0.14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0.15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0.06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8910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 V</a:t>
                      </a:r>
                      <a:r>
                        <a:rPr lang="en-US" sz="2200" b="1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</a:t>
                      </a:r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0.08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0.11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0.11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096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 V</a:t>
                      </a:r>
                      <a:r>
                        <a:rPr lang="en-US" sz="2200" b="1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0.21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0.15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4973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MP mean sensitivity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-0.05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-0.08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9543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FST (white)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-0.16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-0.05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25608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Ellipsoid Zone Area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-0.01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-0.32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-0.44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108534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Central Subfield Thickness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-0.46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-0.43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-0.32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-0.18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0.23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-0.24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0196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2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 0.01 ERG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0.60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0.59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0.65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0.02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0.37</a:t>
                      </a:r>
                    </a:p>
                  </a:txBody>
                  <a:tcPr marL="6350" marR="6350" marT="635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556453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A5FC51-7389-3824-593F-9AC5D75CC465}"/>
              </a:ext>
            </a:extLst>
          </p:cNvPr>
          <p:cNvSpPr/>
          <p:nvPr/>
        </p:nvSpPr>
        <p:spPr>
          <a:xfrm>
            <a:off x="413441" y="6038660"/>
            <a:ext cx="5299295" cy="547553"/>
          </a:xfrm>
          <a:prstGeom prst="roundRect">
            <a:avLst/>
          </a:prstGeom>
          <a:solidFill>
            <a:srgbClr val="00386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164592" algn="ctr"/>
            <a:r>
              <a:rPr lang="en-U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Significant correlations (</a:t>
            </a:r>
            <a:r>
              <a:rPr lang="en-US" sz="200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&lt;0.05) are highlighted</a:t>
            </a:r>
          </a:p>
        </p:txBody>
      </p:sp>
    </p:spTree>
    <p:extLst>
      <p:ext uri="{BB962C8B-B14F-4D97-AF65-F5344CB8AC3E}">
        <p14:creationId xmlns:p14="http://schemas.microsoft.com/office/powerpoint/2010/main" val="162067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2D741-B1DF-EE7B-63D9-DF5E5BD82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C293-ECD2-C288-D90E-0FC534C1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917460" cy="132556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Association of Baseline Characteristics with Changes in DAVF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667E-5C4C-D8DD-0A57-D932DE7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9791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USH2 participants have a greater change in DAVF measures over time, compared to ARRP participants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Change in DAVF measures over time is associated with enrollment age. Younger participants have a greater change over time.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Dietary supplement use showed significant benefit, but caution is warranted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71952D-8806-0026-4BA1-6F8312DDBAE7}"/>
              </a:ext>
            </a:extLst>
          </p:cNvPr>
          <p:cNvSpPr/>
          <p:nvPr/>
        </p:nvSpPr>
        <p:spPr>
          <a:xfrm>
            <a:off x="3146095" y="6069873"/>
            <a:ext cx="5899810" cy="547553"/>
          </a:xfrm>
          <a:prstGeom prst="roundRect">
            <a:avLst/>
          </a:prstGeom>
          <a:solidFill>
            <a:srgbClr val="00386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164592"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analyses adjusted for baseline DAVF measures</a:t>
            </a:r>
          </a:p>
        </p:txBody>
      </p:sp>
    </p:spTree>
    <p:extLst>
      <p:ext uri="{BB962C8B-B14F-4D97-AF65-F5344CB8AC3E}">
        <p14:creationId xmlns:p14="http://schemas.microsoft.com/office/powerpoint/2010/main" val="257262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AF718-F3C5-49DF-7CB7-160608C2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A906-FF34-7ED7-7A47-10F433201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540" y="18255"/>
            <a:ext cx="8917460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DAVF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1C91C-1CD1-FBF0-5865-A299316CE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97" y="1546969"/>
            <a:ext cx="10363955" cy="5034899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Two-color DAVFs reliably identify rod-mediated function in the majority of patients with </a:t>
            </a:r>
            <a:r>
              <a:rPr lang="en-US" sz="3200" b="1" i="1" dirty="0"/>
              <a:t>USH2A</a:t>
            </a:r>
            <a:r>
              <a:rPr lang="en-US" sz="3200" b="1" dirty="0"/>
              <a:t> mutations, even though many show no evidence of rod ERG function</a:t>
            </a: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200" b="1" dirty="0"/>
              <a:t>Average yearly change in mean DAVF sensitivity = 1.55 dB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Comparable to the rate of change for FST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800" b="1" dirty="0"/>
              <a:t>Much faster change than light-adapted mean sensitivity</a:t>
            </a:r>
            <a:endParaRPr lang="en-US" sz="22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000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3000" b="1" dirty="0"/>
              <a:t>DAVF testing may </a:t>
            </a:r>
            <a:r>
              <a:rPr lang="en-US" sz="3000" b="1"/>
              <a:t>be noisy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94557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AB87A-8C1A-7679-59BE-5CE028400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732EEB0-DB47-93AC-DCAF-51FB2CBA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77E08EF-F569-90E5-3D9B-836FA14D00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2" r="158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  <a:noFill/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20E0318-E110-E257-0E31-A5C047375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D3520D-B7AE-5751-5D01-37625B3C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47" y="2479044"/>
            <a:ext cx="3822189" cy="1899912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D76F2C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9836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linical Consortium: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F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inical Consortium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F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9db99da-39f3-4308-8b83-fa29c1f3a1bf">
      <UserInfo>
        <DisplayName>David Birch</DisplayName>
        <AccountId>399</AccountId>
        <AccountType/>
      </UserInfo>
      <UserInfo>
        <DisplayName>Lassana Samarakoon</DisplayName>
        <AccountId>869</AccountId>
        <AccountType/>
      </UserInfo>
    </SharedWithUsers>
    <_ip_UnifiedCompliancePolicyUIAction xmlns="http://schemas.microsoft.com/sharepoint/v3" xsi:nil="true"/>
    <Person xmlns="c6a047d3-036d-48da-9b3f-db5024bc9fc0">
      <UserInfo>
        <DisplayName/>
        <AccountId xsi:nil="true"/>
        <AccountType/>
      </UserInfo>
    </Person>
    <lcf76f155ced4ddcb4097134ff3c332f xmlns="c6a047d3-036d-48da-9b3f-db5024bc9fc0">
      <Terms xmlns="http://schemas.microsoft.com/office/infopath/2007/PartnerControls"/>
    </lcf76f155ced4ddcb4097134ff3c332f>
    <_ip_UnifiedCompliancePolicyProperties xmlns="http://schemas.microsoft.com/sharepoint/v3" xsi:nil="true"/>
    <TaxCatchAll xmlns="6f25678a-5e89-4346-9460-1dc02b3e46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5847232633DD4E8222B2E68854991C" ma:contentTypeVersion="21" ma:contentTypeDescription="Create a new document." ma:contentTypeScope="" ma:versionID="052b3de4caed944626c9b6dda8174627">
  <xsd:schema xmlns:xsd="http://www.w3.org/2001/XMLSchema" xmlns:xs="http://www.w3.org/2001/XMLSchema" xmlns:p="http://schemas.microsoft.com/office/2006/metadata/properties" xmlns:ns1="http://schemas.microsoft.com/sharepoint/v3" xmlns:ns2="69db99da-39f3-4308-8b83-fa29c1f3a1bf" xmlns:ns3="c6a047d3-036d-48da-9b3f-db5024bc9fc0" xmlns:ns4="6f25678a-5e89-4346-9460-1dc02b3e46c2" targetNamespace="http://schemas.microsoft.com/office/2006/metadata/properties" ma:root="true" ma:fieldsID="30856156468ef9bd7974fe61c099fdda" ns1:_="" ns2:_="" ns3:_="" ns4:_="">
    <xsd:import namespace="http://schemas.microsoft.com/sharepoint/v3"/>
    <xsd:import namespace="69db99da-39f3-4308-8b83-fa29c1f3a1bf"/>
    <xsd:import namespace="c6a047d3-036d-48da-9b3f-db5024bc9fc0"/>
    <xsd:import namespace="6f25678a-5e89-4346-9460-1dc02b3e46c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Person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db99da-39f3-4308-8b83-fa29c1f3a1b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047d3-036d-48da-9b3f-db5024bc9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erson" ma:index="19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922b07e-dbff-4fc8-8f58-02e814dca8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25678a-5e89-4346-9460-1dc02b3e46c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898c9a08-aed6-4dc1-8d3f-4969a3d57fa0}" ma:internalName="TaxCatchAll" ma:showField="CatchAllData" ma:web="6f25678a-5e89-4346-9460-1dc02b3e46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7218D9-7232-487B-9CE3-E65A58F5529F}">
  <ds:schemaRefs>
    <ds:schemaRef ds:uri="http://schemas.microsoft.com/office/2006/metadata/properties"/>
    <ds:schemaRef ds:uri="http://schemas.microsoft.com/office/infopath/2007/PartnerControls"/>
    <ds:schemaRef ds:uri="69db99da-39f3-4308-8b83-fa29c1f3a1bf"/>
    <ds:schemaRef ds:uri="http://schemas.microsoft.com/sharepoint/v3"/>
    <ds:schemaRef ds:uri="c6a047d3-036d-48da-9b3f-db5024bc9fc0"/>
    <ds:schemaRef ds:uri="6f25678a-5e89-4346-9460-1dc02b3e46c2"/>
  </ds:schemaRefs>
</ds:datastoreItem>
</file>

<file path=customXml/itemProps2.xml><?xml version="1.0" encoding="utf-8"?>
<ds:datastoreItem xmlns:ds="http://schemas.openxmlformats.org/officeDocument/2006/customXml" ds:itemID="{3EA2723F-8CE6-4BDF-9F2F-E68CE5B242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3FD4DC-2EE8-4ED7-AC62-84B7FBB52E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9db99da-39f3-4308-8b83-fa29c1f3a1bf"/>
    <ds:schemaRef ds:uri="c6a047d3-036d-48da-9b3f-db5024bc9fc0"/>
    <ds:schemaRef ds:uri="6f25678a-5e89-4346-9460-1dc02b3e46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6824</TotalTime>
  <Words>1129</Words>
  <Application>Microsoft Office PowerPoint</Application>
  <PresentationFormat>Widescreen</PresentationFormat>
  <Paragraphs>211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Clinical Consortium: Dark</vt:lpstr>
      <vt:lpstr>Clinical Consortium: Light</vt:lpstr>
      <vt:lpstr>Progression of Dark-Adapted Visual Fields over Three Years in the Rate of Progression in USH2A-related Retinal Degeneration (RUSH2A) Study</vt:lpstr>
      <vt:lpstr>PowerPoint Presentation</vt:lpstr>
      <vt:lpstr>Background</vt:lpstr>
      <vt:lpstr>Background</vt:lpstr>
      <vt:lpstr>Methods: Testing</vt:lpstr>
      <vt:lpstr>Methods: Measures of Visual Function</vt:lpstr>
      <vt:lpstr>Visual Field Modeling and Analysis</vt:lpstr>
      <vt:lpstr>DAVF Measures</vt:lpstr>
      <vt:lpstr>Methods: Statistical</vt:lpstr>
      <vt:lpstr>Results: Participant Disposition</vt:lpstr>
      <vt:lpstr>Results: Cohort Characteristics</vt:lpstr>
      <vt:lpstr>Change Over 4 Years: DAVF Mean Sensitivity</vt:lpstr>
      <vt:lpstr>Change Over 4 Years: DAVF VTOT</vt:lpstr>
      <vt:lpstr>DAVF Results: Distribution of Change Over 4 Years </vt:lpstr>
      <vt:lpstr>Mean Change in  DAVF Mean Sensitivity Over 4 Years</vt:lpstr>
      <vt:lpstr>Mean Change in  DAVF VTOT Over 4 Years</vt:lpstr>
      <vt:lpstr>Spearman Correlation of 3-Year Change in DAVF with Change in Other Measures</vt:lpstr>
      <vt:lpstr>Association of Baseline Characteristics with Changes in DAVF Measures</vt:lpstr>
      <vt:lpstr>DAVF Discussion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Adams</dc:creator>
  <cp:lastModifiedBy>Sara Hatch</cp:lastModifiedBy>
  <cp:revision>6</cp:revision>
  <dcterms:created xsi:type="dcterms:W3CDTF">2023-03-08T17:26:10Z</dcterms:created>
  <dcterms:modified xsi:type="dcterms:W3CDTF">2026-09-11T13:49:11Z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0x010100FB5847232633DD4E8222B2E68854991C</vt:lpwstr>
  </property>
  <property fmtid="{D5CDD505-2E9C-101B-9397-08002B2CF9AE}" pid="3" name="MediaServiceImageTags">
    <vt:lpwstr/>
  </property>
</Properties>
</file>