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7" r:id="rId1"/>
    <p:sldMasterId id="2147483679" r:id="rId2"/>
    <p:sldMasterId id="2147483688" r:id="rId3"/>
  </p:sldMasterIdLst>
  <p:notesMasterIdLst>
    <p:notesMasterId r:id="rId32"/>
  </p:notesMasterIdLst>
  <p:handoutMasterIdLst>
    <p:handoutMasterId r:id="rId33"/>
  </p:handoutMasterIdLst>
  <p:sldIdLst>
    <p:sldId id="1515" r:id="rId4"/>
    <p:sldId id="1523" r:id="rId5"/>
    <p:sldId id="779" r:id="rId6"/>
    <p:sldId id="832" r:id="rId7"/>
    <p:sldId id="833" r:id="rId8"/>
    <p:sldId id="834" r:id="rId9"/>
    <p:sldId id="835" r:id="rId10"/>
    <p:sldId id="836" r:id="rId11"/>
    <p:sldId id="837" r:id="rId12"/>
    <p:sldId id="838" r:id="rId13"/>
    <p:sldId id="839" r:id="rId14"/>
    <p:sldId id="840" r:id="rId15"/>
    <p:sldId id="785" r:id="rId16"/>
    <p:sldId id="841" r:id="rId17"/>
    <p:sldId id="842" r:id="rId18"/>
    <p:sldId id="843" r:id="rId19"/>
    <p:sldId id="844" r:id="rId20"/>
    <p:sldId id="845" r:id="rId21"/>
    <p:sldId id="846" r:id="rId22"/>
    <p:sldId id="847" r:id="rId23"/>
    <p:sldId id="849" r:id="rId24"/>
    <p:sldId id="848" r:id="rId25"/>
    <p:sldId id="831" r:id="rId26"/>
    <p:sldId id="850" r:id="rId27"/>
    <p:sldId id="851" r:id="rId28"/>
    <p:sldId id="852" r:id="rId29"/>
    <p:sldId id="853" r:id="rId30"/>
    <p:sldId id="854" r:id="rId3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32" userDrawn="1">
          <p15:clr>
            <a:srgbClr val="A4A3A4"/>
          </p15:clr>
        </p15:guide>
        <p15:guide id="2" pos="1152" userDrawn="1">
          <p15:clr>
            <a:srgbClr val="A4A3A4"/>
          </p15:clr>
        </p15:guide>
        <p15:guide id="3" pos="7176" userDrawn="1">
          <p15:clr>
            <a:srgbClr val="A4A3A4"/>
          </p15:clr>
        </p15:guide>
        <p15:guide id="4" pos="456" userDrawn="1">
          <p15:clr>
            <a:srgbClr val="A4A3A4"/>
          </p15:clr>
        </p15:guide>
        <p15:guide id="5" orient="horz" pos="302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76F2C"/>
    <a:srgbClr val="00C1D5"/>
    <a:srgbClr val="003865"/>
    <a:srgbClr val="A3A015"/>
    <a:srgbClr val="7E5E77"/>
    <a:srgbClr val="C6C21A"/>
    <a:srgbClr val="9A646C"/>
    <a:srgbClr val="7A9C6A"/>
    <a:srgbClr val="00697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7CC13CD-2CF8-4F18-88BC-E33733D12D56}" v="2" dt="2026-08-26T20:50:01.677"/>
    <p1510:client id="{CABB7F4B-928F-4D7E-AB8E-F30BCF642B94}" v="4" dt="2026-08-26T20:47:40.32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1" d="100"/>
          <a:sy n="101" d="100"/>
        </p:scale>
        <p:origin x="876" y="108"/>
      </p:cViewPr>
      <p:guideLst>
        <p:guide orient="horz" pos="1032"/>
        <p:guide pos="1152"/>
        <p:guide pos="7176"/>
        <p:guide pos="456"/>
        <p:guide orient="horz" pos="3024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21" Type="http://schemas.openxmlformats.org/officeDocument/2006/relationships/slide" Target="slides/slide18.xml"/><Relationship Id="rId34" Type="http://schemas.openxmlformats.org/officeDocument/2006/relationships/presProps" Target="pres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handoutMaster" Target="handoutMasters/handoutMaster1.xml"/><Relationship Id="rId38" Type="http://schemas.microsoft.com/office/2015/10/relationships/revisionInfo" Target="revisionInfo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viewProps" Target="viewProps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7D984C27-75D2-A96C-6006-85CC57CAF67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839DB82-C9E1-20AF-2E0D-B79BBE146D4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834664-1AFD-4056-868A-E7F665E5722B}" type="datetimeFigureOut">
              <a:rPr lang="en-US" smtClean="0"/>
              <a:t>8/27/2026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929DA64-43E8-9E40-07C5-6D8FBCCDCA0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FFCF2B2-F70D-2F01-4222-7C6298381D3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0E0E6A-92C3-4B87-9F74-BD338E5EB2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169675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E0205A-7888-41F4-B6F5-E9FA2254EC1B}" type="datetimeFigureOut">
              <a:rPr lang="en-US" smtClean="0"/>
              <a:t>8/27/2026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14F15A-12B5-4AD1-B1D9-CC7C5414E3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07022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AD353D-EFE2-B484-2BF2-D8162BA151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10BE1B6-101C-2284-57AA-6AEF0CC3067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B770BA3-A42C-08F6-1E9F-1CB7C21BE4B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5FF6AA3-7000-931C-EE21-8CFA2681CE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B667E1-E601-4AAF-B95C-B25720D70A6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1625299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B208C5-89A0-16D0-B7DE-56EA5D3F5A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6DFEA3B-47DC-4B11-E35B-CCA04258FCB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7C0A573-DA1B-1FD8-6D7A-C7D03511FEE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9B3A8BF-9715-8C56-D54F-F8C763F60AA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B667E1-E601-4AAF-B95C-B25720D70A6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360130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BB98F0-6954-FA94-CF78-DEA3EC411D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076D1F6-E49E-7B2F-F056-EA2057990F3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8AFED1B-E2AC-ECC4-FA90-FAC1D46D426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A84C64D-DED8-EC1E-48BB-1354E9F76D4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B667E1-E601-4AAF-B95C-B25720D70A6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527136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CCCF91-BC6B-B6D9-11C9-400AE5A3E3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56FE596-EF97-34AA-14D9-A81F9A5794A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18F09A4-84BE-26E9-DF01-FDD62032BF9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75A9BE1-BB8A-2C3B-DF3F-6E6347CBF86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B667E1-E601-4AAF-B95C-B25720D70A6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5253813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DFF2FD-5DFF-7C82-7816-BDEE11AF76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C131E66-3E59-3F20-FC0E-C0FCD20E312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A1F5F97-D121-1777-C365-74147220B9F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B8C6981-337F-3DF8-BAF6-0BA6576D62D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B667E1-E601-4AAF-B95C-B25720D70A6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886722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B667E1-E601-4AAF-B95C-B25720D70A60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19920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90A011-F221-1CEF-BCFA-A47F91CAFF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659FF48-3D6C-13D7-4A25-F299CC0B77D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B310FFD-5405-300F-6081-0196926760C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70332E3-FEF6-BC5F-C509-07EAFFEB9E0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B667E1-E601-4AAF-B95C-B25720D70A6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860049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F7F48E-E646-6661-F85C-0081A9C188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9347A62-1BBC-9A1E-BA6F-EC1D4366960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F92B2A4-C6A6-3025-799A-DD4AFC19B90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4AD9DE0-EA99-11C8-240A-C700F36E83C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B667E1-E601-4AAF-B95C-B25720D70A6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964360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3C77F0-EFE4-1AF0-34A4-5903B2DE17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0DD4223-48B3-9A57-165F-883FD6D7CB6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B89F2B5-16C7-C4D4-4D0B-B3D83557308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FF8466E-174F-4218-0299-05DA3AE0A9C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B667E1-E601-4AAF-B95C-B25720D70A6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9065523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946C2B-6825-35BF-F790-370674180B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6117285-AA8E-1B74-609C-1B457021D81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D94E39C-6059-C2BF-2E52-FE6E0DDC956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B9304C0-D413-D97E-6251-8B434C9375B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B667E1-E601-4AAF-B95C-B25720D70A6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0016533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9F51CB-2A7A-7AB9-DC96-E7B3520D3A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E60DD43-638B-B86F-142E-D29371EFEAB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C83A8A8-F166-7652-7B9B-C0C637FDF32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9237CE4-2CD2-14FF-4521-088454408EC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B667E1-E601-4AAF-B95C-B25720D70A60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621742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C61AC6-A063-04EA-4A76-2D31661A1C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24EEFA5-B22D-A08C-280B-E61F71E37C6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F581AB3-3ACC-0B8F-5525-54FD9D770B9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695A92B-5BC9-5CEC-C58A-B669AF757A3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B667E1-E601-4AAF-B95C-B25720D70A6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8114982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72D94E-8587-B6B9-1822-2B1EFBA838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5F73B37-2E1B-994D-90E0-DFCFEB70DFA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B54616F-D21A-EA82-5BEA-0CA7BC64B1E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9A77353-054E-CA19-BC42-EBE3C527C42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B667E1-E601-4AAF-B95C-B25720D70A6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820730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ov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logo with a circle and eye&#10;&#10;Description automatically generated with medium confidence">
            <a:extLst>
              <a:ext uri="{FF2B5EF4-FFF2-40B4-BE49-F238E27FC236}">
                <a16:creationId xmlns:a16="http://schemas.microsoft.com/office/drawing/2014/main" id="{11E732DF-59F9-DDAE-6756-AA8ABF43FBC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CEBB507-C52D-BCA5-CE04-A469F093EB3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225565" y="4066359"/>
            <a:ext cx="7740869" cy="871401"/>
          </a:xfrm>
          <a:noFill/>
        </p:spPr>
        <p:txBody>
          <a:bodyPr wrap="square" anchor="b">
            <a:noAutofit/>
          </a:bodyPr>
          <a:lstStyle>
            <a:lvl1pPr algn="ctr">
              <a:lnSpc>
                <a:spcPts val="4400"/>
              </a:lnSpc>
              <a:defRPr lang="en-US" sz="4400" b="1" spc="30">
                <a:solidFill>
                  <a:srgbClr val="0038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marL="0" lvl="0">
              <a:lnSpc>
                <a:spcPts val="4200"/>
              </a:lnSpc>
            </a:pPr>
            <a:r>
              <a:rPr lang="en-US" dirty="0"/>
              <a:t>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DEF7754-F9ED-97BC-B1D1-B95CD7D677E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155730" y="5440401"/>
            <a:ext cx="5880538" cy="717316"/>
          </a:xfrm>
          <a:noFill/>
        </p:spPr>
        <p:txBody>
          <a:bodyPr wrap="square">
            <a:noAutofit/>
          </a:bodyPr>
          <a:lstStyle>
            <a:lvl1pPr marL="0" indent="0" algn="ctr">
              <a:buNone/>
              <a:defRPr lang="en-US" sz="2400" b="0" spc="30">
                <a:solidFill>
                  <a:srgbClr val="0038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marL="0" lvl="0"/>
            <a:r>
              <a:rPr lang="en-US" dirty="0"/>
              <a:t>Meeting</a:t>
            </a:r>
          </a:p>
          <a:p>
            <a:pPr marL="0" lvl="0"/>
            <a:r>
              <a:rPr lang="en-US" dirty="0"/>
              <a:t>Date</a:t>
            </a:r>
          </a:p>
          <a:p>
            <a:pPr marL="0" lvl="0"/>
            <a:r>
              <a:rPr lang="en-US" dirty="0"/>
              <a:t>Presenter</a:t>
            </a:r>
          </a:p>
        </p:txBody>
      </p:sp>
    </p:spTree>
    <p:extLst>
      <p:ext uri="{BB962C8B-B14F-4D97-AF65-F5344CB8AC3E}">
        <p14:creationId xmlns:p14="http://schemas.microsoft.com/office/powerpoint/2010/main" val="41263014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528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and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E3333849-715B-B2DD-7665-5D7AE51790E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262184" y="1519331"/>
            <a:ext cx="8453566" cy="4495800"/>
          </a:xfr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114000"/>
              </a:lnSpc>
              <a:spcBef>
                <a:spcPts val="1200"/>
              </a:spcBef>
              <a:spcAft>
                <a:spcPts val="600"/>
              </a:spcAft>
              <a:buClr>
                <a:srgbClr val="E3B923"/>
              </a:buClr>
              <a:buFont typeface="Arial" panose="020B0604020202020204" pitchFamily="34" charset="0"/>
              <a:buNone/>
              <a:defRPr lang="en-US" sz="3200" b="1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800100" indent="-342900" algn="l" defTabSz="914400" rtl="0" eaLnBrk="1" latinLnBrk="0" hangingPunct="1">
              <a:lnSpc>
                <a:spcPct val="114000"/>
              </a:lnSpc>
              <a:spcBef>
                <a:spcPts val="0"/>
              </a:spcBef>
              <a:spcAft>
                <a:spcPts val="1200"/>
              </a:spcAft>
              <a:buClr>
                <a:srgbClr val="00C1D5"/>
              </a:buClr>
              <a:buSzPct val="150000"/>
              <a:buFont typeface="Arial" panose="020B0604020202020204" pitchFamily="34" charset="0"/>
              <a:buChar char="•"/>
              <a:defRPr lang="en-US" sz="20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342900" indent="-342900" algn="l" defTabSz="914400" rtl="0" eaLnBrk="1" latinLnBrk="0" hangingPunct="1">
              <a:lnSpc>
                <a:spcPct val="114000"/>
              </a:lnSpc>
              <a:spcBef>
                <a:spcPts val="0"/>
              </a:spcBef>
              <a:spcAft>
                <a:spcPts val="1800"/>
              </a:spcAft>
              <a:buClr>
                <a:srgbClr val="D76F2C"/>
              </a:buClr>
              <a:buSzPct val="150000"/>
              <a:buFont typeface="Arial" panose="020B0604020202020204" pitchFamily="34" charset="0"/>
              <a:buChar char="•"/>
              <a:defRPr lang="en-US" sz="2000" kern="1200" dirty="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0" indent="0" algn="l" defTabSz="914400" rtl="0" eaLnBrk="1" latinLnBrk="0" hangingPunct="1">
              <a:lnSpc>
                <a:spcPct val="114000"/>
              </a:lnSpc>
              <a:spcBef>
                <a:spcPts val="0"/>
              </a:spcBef>
              <a:spcAft>
                <a:spcPts val="1800"/>
              </a:spcAft>
              <a:buClr>
                <a:srgbClr val="E3B923"/>
              </a:buClr>
              <a:buFont typeface="Arial" panose="020B0604020202020204" pitchFamily="34" charset="0"/>
              <a:buNone/>
              <a:defRPr lang="en-US" sz="2000" kern="1200" dirty="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143000" indent="-342900" algn="l" defTabSz="914400" rtl="0" eaLnBrk="1" latinLnBrk="0" hangingPunct="1">
              <a:lnSpc>
                <a:spcPct val="114000"/>
              </a:lnSpc>
              <a:spcBef>
                <a:spcPts val="0"/>
              </a:spcBef>
              <a:spcAft>
                <a:spcPts val="1800"/>
              </a:spcAft>
              <a:buClr>
                <a:srgbClr val="00C1D5"/>
              </a:buClr>
              <a:buSzPct val="150000"/>
              <a:buFont typeface="Arial" panose="020B0604020202020204" pitchFamily="34" charset="0"/>
              <a:buChar char="•"/>
              <a:defRPr lang="en-US" sz="20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4"/>
            <a:r>
              <a:rPr lang="en-US"/>
              <a:t>Third level</a:t>
            </a:r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5761C117-71FC-F33E-987B-6ED143491D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69971" y="6415516"/>
            <a:ext cx="8754953" cy="365125"/>
          </a:xfrm>
        </p:spPr>
        <p:txBody>
          <a:bodyPr vert="horz" lIns="91440" tIns="45720" rIns="91440" bIns="45720" rtlCol="0" anchor="b"/>
          <a:lstStyle>
            <a:lvl1pPr>
              <a:defRPr lang="en-US" sz="1000" dirty="0">
                <a:solidFill>
                  <a:schemeClr val="bg1"/>
                </a:solidFill>
              </a:defRPr>
            </a:lvl1pPr>
          </a:lstStyle>
          <a:p>
            <a:pPr algn="l"/>
            <a:endParaRPr lang="en-US"/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651E1CFC-4745-2061-9609-27C294257C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0950" y="6451600"/>
            <a:ext cx="685800" cy="365125"/>
          </a:xfrm>
        </p:spPr>
        <p:txBody>
          <a:bodyPr/>
          <a:lstStyle>
            <a:lvl1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E2B6535-AB6B-44B4-837D-2BEADB2BA51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F1FF5AA6-CDD6-4DB5-083D-E994A3964F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73552" y="123125"/>
            <a:ext cx="8929816" cy="1096533"/>
          </a:xfrm>
        </p:spPr>
        <p:txBody>
          <a:bodyPr>
            <a:noAutofit/>
          </a:bodyPr>
          <a:lstStyle>
            <a:lvl1pPr marL="0" algn="l" defTabSz="914400" rtl="0" eaLnBrk="1" latinLnBrk="0" hangingPunct="1">
              <a:lnSpc>
                <a:spcPts val="3200"/>
              </a:lnSpc>
              <a:defRPr lang="en-US" sz="3200" b="1" kern="1200" dirty="0">
                <a:solidFill>
                  <a:srgbClr val="00C1D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5892013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1488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hoto &amp; Headline &amp; 2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E3333849-715B-B2DD-7665-5D7AE51790E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06627" y="1528721"/>
            <a:ext cx="11571073" cy="4495800"/>
          </a:xfrm>
        </p:spPr>
        <p:txBody>
          <a:bodyPr numCol="2" spcCol="274320">
            <a:noAutofit/>
          </a:bodyPr>
          <a:lstStyle>
            <a:lvl1pPr marL="0" indent="0" algn="l" defTabSz="914400" rtl="0" eaLnBrk="1" latinLnBrk="0" hangingPunct="1">
              <a:lnSpc>
                <a:spcPct val="114000"/>
              </a:lnSpc>
              <a:spcBef>
                <a:spcPts val="0"/>
              </a:spcBef>
              <a:spcAft>
                <a:spcPts val="1800"/>
              </a:spcAft>
              <a:buClr>
                <a:srgbClr val="E3B923"/>
              </a:buClr>
              <a:buFont typeface="Arial" panose="020B0604020202020204" pitchFamily="34" charset="0"/>
              <a:buNone/>
              <a:defRPr lang="en-US" sz="2000" kern="1200" dirty="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342900" indent="-342900" algn="l" defTabSz="914400" rtl="0" eaLnBrk="1" latinLnBrk="0" hangingPunct="1">
              <a:lnSpc>
                <a:spcPct val="114000"/>
              </a:lnSpc>
              <a:spcBef>
                <a:spcPts val="0"/>
              </a:spcBef>
              <a:spcAft>
                <a:spcPts val="1800"/>
              </a:spcAft>
              <a:buClr>
                <a:srgbClr val="00C1D5"/>
              </a:buClr>
              <a:buSzPct val="150000"/>
              <a:buFont typeface="Arial" panose="020B0604020202020204" pitchFamily="34" charset="0"/>
              <a:buChar char="•"/>
              <a:defRPr lang="en-US" sz="2000" kern="1200" dirty="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0" indent="0" algn="l" defTabSz="914400" rtl="0" eaLnBrk="1" latinLnBrk="0" hangingPunct="1">
              <a:lnSpc>
                <a:spcPct val="114000"/>
              </a:lnSpc>
              <a:spcBef>
                <a:spcPts val="0"/>
              </a:spcBef>
              <a:spcAft>
                <a:spcPts val="1800"/>
              </a:spcAft>
              <a:buClr>
                <a:srgbClr val="E3B923"/>
              </a:buClr>
              <a:buFont typeface="Arial" panose="020B0604020202020204" pitchFamily="34" charset="0"/>
              <a:buNone/>
              <a:defRPr lang="en-US" sz="2000" kern="1200" dirty="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0" indent="0" algn="l" defTabSz="914400" rtl="0" eaLnBrk="1" latinLnBrk="0" hangingPunct="1">
              <a:lnSpc>
                <a:spcPct val="114000"/>
              </a:lnSpc>
              <a:spcBef>
                <a:spcPts val="0"/>
              </a:spcBef>
              <a:spcAft>
                <a:spcPts val="1800"/>
              </a:spcAft>
              <a:buClr>
                <a:srgbClr val="E3B923"/>
              </a:buClr>
              <a:buFont typeface="Arial" panose="020B0604020202020204" pitchFamily="34" charset="0"/>
              <a:buNone/>
              <a:defRPr lang="en-US" sz="2000" kern="1200" dirty="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0" indent="0" algn="l" defTabSz="914400" rtl="0" eaLnBrk="1" latinLnBrk="0" hangingPunct="1">
              <a:lnSpc>
                <a:spcPct val="114000"/>
              </a:lnSpc>
              <a:spcBef>
                <a:spcPts val="0"/>
              </a:spcBef>
              <a:spcAft>
                <a:spcPts val="1800"/>
              </a:spcAft>
              <a:buClr>
                <a:srgbClr val="E3B923"/>
              </a:buClr>
              <a:buFont typeface="Arial" panose="020B0604020202020204" pitchFamily="34" charset="0"/>
              <a:buNone/>
              <a:defRPr lang="en-US" sz="20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1"/>
            <a:r>
              <a:rPr lang="en-US"/>
              <a:t>Third level</a:t>
            </a:r>
          </a:p>
          <a:p>
            <a:pPr lvl="1"/>
            <a:r>
              <a:rPr lang="en-US"/>
              <a:t>Fourth level</a:t>
            </a:r>
          </a:p>
          <a:p>
            <a:pPr lvl="1"/>
            <a:r>
              <a:rPr lang="en-US"/>
              <a:t>Fifth level</a:t>
            </a:r>
          </a:p>
        </p:txBody>
      </p:sp>
      <p:sp>
        <p:nvSpPr>
          <p:cNvPr id="17" name="Footer Placeholder 4">
            <a:extLst>
              <a:ext uri="{FF2B5EF4-FFF2-40B4-BE49-F238E27FC236}">
                <a16:creationId xmlns:a16="http://schemas.microsoft.com/office/drawing/2014/main" id="{FA22975E-C316-5799-E762-9299D4498E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06627" y="6415516"/>
            <a:ext cx="10750653" cy="365125"/>
          </a:xfrm>
        </p:spPr>
        <p:txBody>
          <a:bodyPr vert="horz" lIns="91440" tIns="45720" rIns="91440" bIns="45720" rtlCol="0" anchor="b"/>
          <a:lstStyle>
            <a:lvl1pPr>
              <a:defRPr lang="en-US" sz="1000" dirty="0">
                <a:solidFill>
                  <a:schemeClr val="bg1"/>
                </a:solidFill>
              </a:defRPr>
            </a:lvl1pPr>
          </a:lstStyle>
          <a:p>
            <a:pPr algn="l"/>
            <a:endParaRPr lang="en-US"/>
          </a:p>
        </p:txBody>
      </p:sp>
      <p:sp>
        <p:nvSpPr>
          <p:cNvPr id="21" name="Slide Number Placeholder 5">
            <a:extLst>
              <a:ext uri="{FF2B5EF4-FFF2-40B4-BE49-F238E27FC236}">
                <a16:creationId xmlns:a16="http://schemas.microsoft.com/office/drawing/2014/main" id="{74D69750-B25C-B65F-ABCF-D43BB03551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0950" y="6451600"/>
            <a:ext cx="685800" cy="365125"/>
          </a:xfrm>
        </p:spPr>
        <p:txBody>
          <a:bodyPr/>
          <a:lstStyle>
            <a:lvl1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E2B6535-AB6B-44B4-837D-2BEADB2BA51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3FE973A1-78A7-E846-6F9C-DD4D05105B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74540" y="123125"/>
            <a:ext cx="8917459" cy="1096533"/>
          </a:xfrm>
        </p:spPr>
        <p:txBody>
          <a:bodyPr>
            <a:noAutofit/>
          </a:bodyPr>
          <a:lstStyle>
            <a:lvl1pPr marL="0" algn="l" defTabSz="914400" rtl="0" eaLnBrk="1" latinLnBrk="0" hangingPunct="1">
              <a:lnSpc>
                <a:spcPts val="3200"/>
              </a:lnSpc>
              <a:defRPr lang="en-US" sz="3200" b="1" kern="1200" dirty="0">
                <a:solidFill>
                  <a:srgbClr val="00C1D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5472505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568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ov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logo with a circle and eye&#10;&#10;Description automatically generated with medium confidence">
            <a:extLst>
              <a:ext uri="{FF2B5EF4-FFF2-40B4-BE49-F238E27FC236}">
                <a16:creationId xmlns:a16="http://schemas.microsoft.com/office/drawing/2014/main" id="{11E732DF-59F9-DDAE-6756-AA8ABF43FBC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CEBB507-C52D-BCA5-CE04-A469F093EB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25565" y="4066359"/>
            <a:ext cx="7740869" cy="1535184"/>
          </a:xfrm>
          <a:noFill/>
        </p:spPr>
        <p:txBody>
          <a:bodyPr wrap="square" anchor="b">
            <a:noAutofit/>
          </a:bodyPr>
          <a:lstStyle>
            <a:lvl1pPr algn="ctr">
              <a:lnSpc>
                <a:spcPts val="4400"/>
              </a:lnSpc>
              <a:defRPr lang="en-US" b="1" spc="30">
                <a:solidFill>
                  <a:srgbClr val="00386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marL="0" lvl="0">
              <a:lnSpc>
                <a:spcPts val="4200"/>
              </a:lnSpc>
            </a:pPr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DEF7754-F9ED-97BC-B1D1-B95CD7D677E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53104" y="5934177"/>
            <a:ext cx="5880538" cy="717316"/>
          </a:xfrm>
          <a:noFill/>
        </p:spPr>
        <p:txBody>
          <a:bodyPr wrap="square">
            <a:noAutofit/>
          </a:bodyPr>
          <a:lstStyle>
            <a:lvl1pPr marL="0" indent="0" algn="ctr">
              <a:buNone/>
              <a:defRPr lang="en-US" sz="2000" spc="3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lvl="0"/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9881810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528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Cov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ue and white circle with orange text&#10;&#10;Description automatically generated">
            <a:extLst>
              <a:ext uri="{FF2B5EF4-FFF2-40B4-BE49-F238E27FC236}">
                <a16:creationId xmlns:a16="http://schemas.microsoft.com/office/drawing/2014/main" id="{3C3395B5-3C72-F54A-8017-FC2789F4585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CEBB507-C52D-BCA5-CE04-A469F093EB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43599" y="2377866"/>
            <a:ext cx="5800725" cy="1535184"/>
          </a:xfrm>
          <a:noFill/>
        </p:spPr>
        <p:txBody>
          <a:bodyPr wrap="square" anchor="b">
            <a:noAutofit/>
          </a:bodyPr>
          <a:lstStyle>
            <a:lvl1pPr>
              <a:lnSpc>
                <a:spcPts val="4400"/>
              </a:lnSpc>
              <a:defRPr lang="en-US" b="1" spc="30">
                <a:solidFill>
                  <a:srgbClr val="00C1D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marL="0" lvl="0">
              <a:lnSpc>
                <a:spcPts val="4200"/>
              </a:lnSpc>
            </a:pPr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DEF7754-F9ED-97BC-B1D1-B95CD7D677E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962649" y="4087851"/>
            <a:ext cx="5800725" cy="717316"/>
          </a:xfrm>
          <a:noFill/>
        </p:spPr>
        <p:txBody>
          <a:bodyPr wrap="square">
            <a:noAutofit/>
          </a:bodyPr>
          <a:lstStyle>
            <a:lvl1pPr marL="0" indent="0">
              <a:buNone/>
              <a:defRPr lang="en-US" sz="2000" spc="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lvl="0"/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9324079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0CD4E5-85D0-2A23-E116-8B519BC9CC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69971" y="6415516"/>
            <a:ext cx="11031429" cy="365125"/>
          </a:xfrm>
        </p:spPr>
        <p:txBody>
          <a:bodyPr vert="horz" lIns="91440" tIns="45720" rIns="91440" bIns="45720" rtlCol="0" anchor="b"/>
          <a:lstStyle>
            <a:lvl1pPr>
              <a:defRPr lang="en-US" sz="1000" dirty="0">
                <a:solidFill>
                  <a:schemeClr val="tx1"/>
                </a:solidFill>
              </a:defRPr>
            </a:lvl1pPr>
          </a:lstStyle>
          <a:p>
            <a:pPr algn="l"/>
            <a:endParaRPr lang="en-US"/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2FB8B8B4-B837-5887-5E0C-3EACB019E6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0950" y="6451600"/>
            <a:ext cx="685800" cy="365125"/>
          </a:xfrm>
        </p:spPr>
        <p:txBody>
          <a:bodyPr/>
          <a:lstStyle>
            <a:lvl1pPr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E2B6535-AB6B-44B4-837D-2BEADB2BA51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BDD5332D-47F1-FFAD-682B-24CBFEEC03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73552" y="123125"/>
            <a:ext cx="8929816" cy="1096533"/>
          </a:xfrm>
        </p:spPr>
        <p:txBody>
          <a:bodyPr>
            <a:noAutofit/>
          </a:bodyPr>
          <a:lstStyle>
            <a:lvl1pPr marL="0" algn="l" defTabSz="914400" rtl="0" eaLnBrk="1" latinLnBrk="0" hangingPunct="1">
              <a:lnSpc>
                <a:spcPts val="3200"/>
              </a:lnSpc>
              <a:defRPr lang="en-US" sz="3200" b="1" kern="1200" dirty="0">
                <a:solidFill>
                  <a:srgbClr val="00C1D5"/>
                </a:solidFill>
                <a:latin typeface="+mj-lt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811683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rtn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0CD4E5-85D0-2A23-E116-8B519BC9CC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69971" y="6415516"/>
            <a:ext cx="10822707" cy="365125"/>
          </a:xfrm>
        </p:spPr>
        <p:txBody>
          <a:bodyPr vert="horz" lIns="91440" tIns="45720" rIns="91440" bIns="45720" rtlCol="0" anchor="b"/>
          <a:lstStyle>
            <a:lvl1pPr>
              <a:defRPr lang="en-US" sz="1000" dirty="0">
                <a:solidFill>
                  <a:schemeClr val="tx1"/>
                </a:solidFill>
              </a:defRPr>
            </a:lvl1pPr>
          </a:lstStyle>
          <a:p>
            <a:pPr algn="l"/>
            <a:endParaRPr lang="en-US"/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2FB8B8B4-B837-5887-5E0C-3EACB019E6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0950" y="6451600"/>
            <a:ext cx="685800" cy="365125"/>
          </a:xfrm>
        </p:spPr>
        <p:txBody>
          <a:bodyPr/>
          <a:lstStyle>
            <a:lvl1pPr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E2B6535-AB6B-44B4-837D-2BEADB2BA51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BDD5332D-47F1-FFAD-682B-24CBFEEC03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73552" y="123125"/>
            <a:ext cx="8892746" cy="1096533"/>
          </a:xfrm>
        </p:spPr>
        <p:txBody>
          <a:bodyPr>
            <a:noAutofit/>
          </a:bodyPr>
          <a:lstStyle>
            <a:lvl1pPr marL="0" algn="l" defTabSz="914400" rtl="0" eaLnBrk="1" latinLnBrk="0" hangingPunct="1">
              <a:lnSpc>
                <a:spcPts val="3200"/>
              </a:lnSpc>
              <a:defRPr lang="en-US" sz="3200" b="1" kern="1200" dirty="0">
                <a:solidFill>
                  <a:srgbClr val="00C1D5"/>
                </a:solidFill>
                <a:latin typeface="+mj-lt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0382706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 descr="Open quotation mark with solid fill">
            <a:extLst>
              <a:ext uri="{FF2B5EF4-FFF2-40B4-BE49-F238E27FC236}">
                <a16:creationId xmlns:a16="http://schemas.microsoft.com/office/drawing/2014/main" id="{D8B3C98C-C73D-296B-A26E-4FE10014B14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 flipV="1">
            <a:off x="2983106" y="1291875"/>
            <a:ext cx="914400" cy="914400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3375EC7-14B6-C86A-865F-31BB70302CE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273552" y="2058988"/>
            <a:ext cx="7955280" cy="3808412"/>
          </a:xfr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114000"/>
              </a:lnSpc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None/>
              <a:defRPr lang="en-US" sz="2400" kern="1200" dirty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0" indent="0" algn="l" defTabSz="914400" rtl="0" eaLnBrk="1" latinLnBrk="0" hangingPunct="1">
              <a:lnSpc>
                <a:spcPct val="114000"/>
              </a:lnSpc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None/>
              <a:defRPr lang="en-US" sz="2400" kern="1200" dirty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2pPr>
            <a:lvl3pPr marL="0" indent="0" algn="l" defTabSz="914400" rtl="0" eaLnBrk="1" latinLnBrk="0" hangingPunct="1">
              <a:lnSpc>
                <a:spcPct val="114000"/>
              </a:lnSpc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None/>
              <a:defRPr lang="en-US" sz="2400" kern="1200" dirty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3pPr>
            <a:lvl4pPr marL="0" indent="0" algn="l" defTabSz="914400" rtl="0" eaLnBrk="1" latinLnBrk="0" hangingPunct="1">
              <a:lnSpc>
                <a:spcPct val="114000"/>
              </a:lnSpc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None/>
              <a:defRPr lang="en-US" sz="2400" kern="1200" dirty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4pPr>
            <a:lvl5pPr marL="0" indent="0" algn="l" defTabSz="914400" rtl="0" eaLnBrk="1" latinLnBrk="0" hangingPunct="1">
              <a:lnSpc>
                <a:spcPct val="114000"/>
              </a:lnSpc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None/>
              <a:defRPr lang="en-US" sz="2400" kern="1200" dirty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07569F74-3F9B-B264-6227-04DD978FD6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69971" y="6415516"/>
            <a:ext cx="10872403" cy="365125"/>
          </a:xfrm>
        </p:spPr>
        <p:txBody>
          <a:bodyPr vert="horz" lIns="91440" tIns="45720" rIns="91440" bIns="45720" rtlCol="0" anchor="b"/>
          <a:lstStyle>
            <a:lvl1pPr>
              <a:defRPr lang="en-US" sz="1000" dirty="0">
                <a:solidFill>
                  <a:schemeClr val="tx1"/>
                </a:solidFill>
              </a:defRPr>
            </a:lvl1pPr>
          </a:lstStyle>
          <a:p>
            <a:pPr algn="l"/>
            <a:endParaRPr lang="en-US"/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97236870-3EB0-7E41-A1B2-5C335BF4FE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0950" y="6451600"/>
            <a:ext cx="685800" cy="365125"/>
          </a:xfrm>
        </p:spPr>
        <p:txBody>
          <a:bodyPr/>
          <a:lstStyle>
            <a:lvl1pPr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E2B6535-AB6B-44B4-837D-2BEADB2BA51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4E2EC96A-89B7-3DDD-003B-893F738955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73552" y="123125"/>
            <a:ext cx="8929816" cy="1096533"/>
          </a:xfrm>
        </p:spPr>
        <p:txBody>
          <a:bodyPr>
            <a:noAutofit/>
          </a:bodyPr>
          <a:lstStyle>
            <a:lvl1pPr marL="0" algn="l" defTabSz="914400" rtl="0" eaLnBrk="1" latinLnBrk="0" hangingPunct="1">
              <a:lnSpc>
                <a:spcPts val="3200"/>
              </a:lnSpc>
              <a:defRPr lang="en-US" sz="3200" b="1" kern="1200" dirty="0">
                <a:solidFill>
                  <a:srgbClr val="00C1D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7979778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1488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&amp; Body Cop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E3333849-715B-B2DD-7665-5D7AE51790E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273552" y="1519331"/>
            <a:ext cx="8469630" cy="4495800"/>
          </a:xfr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114000"/>
              </a:lnSpc>
              <a:spcBef>
                <a:spcPts val="0"/>
              </a:spcBef>
              <a:spcAft>
                <a:spcPts val="1800"/>
              </a:spcAft>
              <a:buClr>
                <a:srgbClr val="E3B923"/>
              </a:buClr>
              <a:buFont typeface="Arial" panose="020B0604020202020204" pitchFamily="34" charset="0"/>
              <a:buNone/>
              <a:defRPr lang="en-US" sz="200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342900" indent="-342900" algn="l" defTabSz="914400" rtl="0" eaLnBrk="1" latinLnBrk="0" hangingPunct="1">
              <a:lnSpc>
                <a:spcPct val="114000"/>
              </a:lnSpc>
              <a:spcBef>
                <a:spcPts val="0"/>
              </a:spcBef>
              <a:spcAft>
                <a:spcPts val="1800"/>
              </a:spcAft>
              <a:buClr>
                <a:srgbClr val="00C1D5"/>
              </a:buClr>
              <a:buSzPct val="150000"/>
              <a:buFont typeface="Arial" panose="020B0604020202020204" pitchFamily="34" charset="0"/>
              <a:buChar char="•"/>
              <a:defRPr lang="en-US" sz="200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0" indent="0" algn="l" defTabSz="914400" rtl="0" eaLnBrk="1" latinLnBrk="0" hangingPunct="1">
              <a:lnSpc>
                <a:spcPct val="114000"/>
              </a:lnSpc>
              <a:spcBef>
                <a:spcPts val="0"/>
              </a:spcBef>
              <a:spcAft>
                <a:spcPts val="1800"/>
              </a:spcAft>
              <a:buClr>
                <a:srgbClr val="E3B923"/>
              </a:buClr>
              <a:buFont typeface="Arial" panose="020B0604020202020204" pitchFamily="34" charset="0"/>
              <a:buNone/>
              <a:defRPr lang="en-US" sz="2000" kern="1200" dirty="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0" indent="0" algn="l" defTabSz="914400" rtl="0" eaLnBrk="1" latinLnBrk="0" hangingPunct="1">
              <a:lnSpc>
                <a:spcPct val="114000"/>
              </a:lnSpc>
              <a:spcBef>
                <a:spcPts val="0"/>
              </a:spcBef>
              <a:spcAft>
                <a:spcPts val="1800"/>
              </a:spcAft>
              <a:buClr>
                <a:srgbClr val="E3B923"/>
              </a:buClr>
              <a:buFont typeface="Arial" panose="020B0604020202020204" pitchFamily="34" charset="0"/>
              <a:buNone/>
              <a:defRPr lang="en-US" sz="2000" kern="1200" dirty="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0" indent="0" algn="l" defTabSz="914400" rtl="0" eaLnBrk="1" latinLnBrk="0" hangingPunct="1">
              <a:lnSpc>
                <a:spcPct val="114000"/>
              </a:lnSpc>
              <a:spcBef>
                <a:spcPts val="0"/>
              </a:spcBef>
              <a:spcAft>
                <a:spcPts val="1800"/>
              </a:spcAft>
              <a:buClr>
                <a:srgbClr val="E3B923"/>
              </a:buClr>
              <a:buFont typeface="Arial" panose="020B0604020202020204" pitchFamily="34" charset="0"/>
              <a:buNone/>
              <a:defRPr lang="en-US" sz="20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1"/>
            <a:r>
              <a:rPr lang="en-US"/>
              <a:t>Third level</a:t>
            </a:r>
          </a:p>
          <a:p>
            <a:pPr lvl="1"/>
            <a:r>
              <a:rPr lang="en-US"/>
              <a:t>Fourth level</a:t>
            </a:r>
          </a:p>
          <a:p>
            <a:pPr lvl="1"/>
            <a:r>
              <a:rPr lang="en-US"/>
              <a:t>Fifth level</a:t>
            </a:r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B671B335-CE5A-EF5A-1252-83470FB0D8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69971" y="6415516"/>
            <a:ext cx="10641077" cy="365125"/>
          </a:xfrm>
        </p:spPr>
        <p:txBody>
          <a:bodyPr vert="horz" lIns="91440" tIns="45720" rIns="91440" bIns="45720" rtlCol="0" anchor="b"/>
          <a:lstStyle>
            <a:lvl1pPr>
              <a:defRPr lang="en-US" sz="1000" dirty="0">
                <a:solidFill>
                  <a:schemeClr val="tx1"/>
                </a:solidFill>
              </a:defRPr>
            </a:lvl1pPr>
          </a:lstStyle>
          <a:p>
            <a:pPr algn="l"/>
            <a:endParaRPr lang="en-US"/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CD586CB2-EC29-6144-F363-2D7A300DBB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0950" y="6451600"/>
            <a:ext cx="685800" cy="365125"/>
          </a:xfrm>
        </p:spPr>
        <p:txBody>
          <a:bodyPr/>
          <a:lstStyle>
            <a:lvl1pPr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E2B6535-AB6B-44B4-837D-2BEADB2BA51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08C3A64F-C243-B961-86DE-BAB208689F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73552" y="123125"/>
            <a:ext cx="8945880" cy="1096533"/>
          </a:xfrm>
        </p:spPr>
        <p:txBody>
          <a:bodyPr>
            <a:noAutofit/>
          </a:bodyPr>
          <a:lstStyle>
            <a:lvl1pPr marL="0" algn="l" defTabSz="914400" rtl="0" eaLnBrk="1" latinLnBrk="0" hangingPunct="1">
              <a:lnSpc>
                <a:spcPts val="3200"/>
              </a:lnSpc>
              <a:defRPr lang="en-US" sz="3200" b="1" kern="1200" dirty="0">
                <a:solidFill>
                  <a:srgbClr val="00C1D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24859416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and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E3333849-715B-B2DD-7665-5D7AE51790E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262184" y="1519331"/>
            <a:ext cx="8453566" cy="4495800"/>
          </a:xfr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114000"/>
              </a:lnSpc>
              <a:spcBef>
                <a:spcPts val="1200"/>
              </a:spcBef>
              <a:spcAft>
                <a:spcPts val="600"/>
              </a:spcAft>
              <a:buClr>
                <a:srgbClr val="E3B923"/>
              </a:buClr>
              <a:buFont typeface="Arial" panose="020B0604020202020204" pitchFamily="34" charset="0"/>
              <a:buNone/>
              <a:defRPr lang="en-US" sz="3200" b="1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800100" indent="-342900" algn="l" defTabSz="914400" rtl="0" eaLnBrk="1" latinLnBrk="0" hangingPunct="1">
              <a:lnSpc>
                <a:spcPct val="114000"/>
              </a:lnSpc>
              <a:spcBef>
                <a:spcPts val="0"/>
              </a:spcBef>
              <a:spcAft>
                <a:spcPts val="1200"/>
              </a:spcAft>
              <a:buClr>
                <a:srgbClr val="00C1D5"/>
              </a:buClr>
              <a:buSzPct val="150000"/>
              <a:buFont typeface="Arial" panose="020B0604020202020204" pitchFamily="34" charset="0"/>
              <a:buChar char="•"/>
              <a:defRPr lang="en-US" sz="20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342900" indent="-342900" algn="l" defTabSz="914400" rtl="0" eaLnBrk="1" latinLnBrk="0" hangingPunct="1">
              <a:lnSpc>
                <a:spcPct val="114000"/>
              </a:lnSpc>
              <a:spcBef>
                <a:spcPts val="0"/>
              </a:spcBef>
              <a:spcAft>
                <a:spcPts val="1800"/>
              </a:spcAft>
              <a:buClr>
                <a:srgbClr val="D76F2C"/>
              </a:buClr>
              <a:buSzPct val="150000"/>
              <a:buFont typeface="Arial" panose="020B0604020202020204" pitchFamily="34" charset="0"/>
              <a:buChar char="•"/>
              <a:defRPr lang="en-US" sz="2000" kern="1200" dirty="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0" indent="0" algn="l" defTabSz="914400" rtl="0" eaLnBrk="1" latinLnBrk="0" hangingPunct="1">
              <a:lnSpc>
                <a:spcPct val="114000"/>
              </a:lnSpc>
              <a:spcBef>
                <a:spcPts val="0"/>
              </a:spcBef>
              <a:spcAft>
                <a:spcPts val="1800"/>
              </a:spcAft>
              <a:buClr>
                <a:srgbClr val="E3B923"/>
              </a:buClr>
              <a:buFont typeface="Arial" panose="020B0604020202020204" pitchFamily="34" charset="0"/>
              <a:buNone/>
              <a:defRPr lang="en-US" sz="2000" kern="1200" dirty="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143000" indent="-342900" algn="l" defTabSz="914400" rtl="0" eaLnBrk="1" latinLnBrk="0" hangingPunct="1">
              <a:lnSpc>
                <a:spcPct val="114000"/>
              </a:lnSpc>
              <a:spcBef>
                <a:spcPts val="0"/>
              </a:spcBef>
              <a:spcAft>
                <a:spcPts val="1800"/>
              </a:spcAft>
              <a:buClr>
                <a:srgbClr val="00C1D5"/>
              </a:buClr>
              <a:buSzPct val="150000"/>
              <a:buFont typeface="Arial" panose="020B0604020202020204" pitchFamily="34" charset="0"/>
              <a:buChar char="•"/>
              <a:defRPr lang="en-US" sz="20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4"/>
            <a:r>
              <a:rPr lang="en-US"/>
              <a:t>Third level</a:t>
            </a:r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5761C117-71FC-F33E-987B-6ED143491D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69971" y="6415516"/>
            <a:ext cx="8754953" cy="365125"/>
          </a:xfrm>
        </p:spPr>
        <p:txBody>
          <a:bodyPr vert="horz" lIns="91440" tIns="45720" rIns="91440" bIns="45720" rtlCol="0" anchor="b"/>
          <a:lstStyle>
            <a:lvl1pPr>
              <a:defRPr lang="en-US" sz="1000" dirty="0">
                <a:solidFill>
                  <a:schemeClr val="tx1"/>
                </a:solidFill>
              </a:defRPr>
            </a:lvl1pPr>
          </a:lstStyle>
          <a:p>
            <a:pPr algn="l"/>
            <a:endParaRPr lang="en-US"/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651E1CFC-4745-2061-9609-27C294257C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0950" y="6451600"/>
            <a:ext cx="685800" cy="365125"/>
          </a:xfrm>
        </p:spPr>
        <p:txBody>
          <a:bodyPr/>
          <a:lstStyle>
            <a:lvl1pPr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E2B6535-AB6B-44B4-837D-2BEADB2BA51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F1FF5AA6-CDD6-4DB5-083D-E994A3964F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73552" y="123125"/>
            <a:ext cx="8929816" cy="1096533"/>
          </a:xfrm>
        </p:spPr>
        <p:txBody>
          <a:bodyPr>
            <a:noAutofit/>
          </a:bodyPr>
          <a:lstStyle>
            <a:lvl1pPr marL="0" algn="l" defTabSz="914400" rtl="0" eaLnBrk="1" latinLnBrk="0" hangingPunct="1">
              <a:lnSpc>
                <a:spcPts val="3200"/>
              </a:lnSpc>
              <a:defRPr lang="en-US" sz="3200" b="1" kern="1200" dirty="0">
                <a:solidFill>
                  <a:srgbClr val="00C1D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3136306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1488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hoto &amp; Headline &amp; 2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E3333849-715B-B2DD-7665-5D7AE51790E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06627" y="1528721"/>
            <a:ext cx="11571073" cy="4495800"/>
          </a:xfrm>
        </p:spPr>
        <p:txBody>
          <a:bodyPr numCol="2" spcCol="274320">
            <a:noAutofit/>
          </a:bodyPr>
          <a:lstStyle>
            <a:lvl1pPr marL="0" indent="0" algn="l" defTabSz="914400" rtl="0" eaLnBrk="1" latinLnBrk="0" hangingPunct="1">
              <a:lnSpc>
                <a:spcPct val="114000"/>
              </a:lnSpc>
              <a:spcBef>
                <a:spcPts val="0"/>
              </a:spcBef>
              <a:spcAft>
                <a:spcPts val="1800"/>
              </a:spcAft>
              <a:buClr>
                <a:srgbClr val="E3B923"/>
              </a:buClr>
              <a:buFont typeface="Arial" panose="020B0604020202020204" pitchFamily="34" charset="0"/>
              <a:buNone/>
              <a:defRPr lang="en-US" sz="200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342900" indent="-342900" algn="l" defTabSz="914400" rtl="0" eaLnBrk="1" latinLnBrk="0" hangingPunct="1">
              <a:lnSpc>
                <a:spcPct val="114000"/>
              </a:lnSpc>
              <a:spcBef>
                <a:spcPts val="0"/>
              </a:spcBef>
              <a:spcAft>
                <a:spcPts val="1800"/>
              </a:spcAft>
              <a:buClr>
                <a:srgbClr val="00C1D5"/>
              </a:buClr>
              <a:buSzPct val="150000"/>
              <a:buFont typeface="Arial" panose="020B0604020202020204" pitchFamily="34" charset="0"/>
              <a:buChar char="•"/>
              <a:defRPr lang="en-US" sz="200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0" indent="0" algn="l" defTabSz="914400" rtl="0" eaLnBrk="1" latinLnBrk="0" hangingPunct="1">
              <a:lnSpc>
                <a:spcPct val="114000"/>
              </a:lnSpc>
              <a:spcBef>
                <a:spcPts val="0"/>
              </a:spcBef>
              <a:spcAft>
                <a:spcPts val="1800"/>
              </a:spcAft>
              <a:buClr>
                <a:srgbClr val="E3B923"/>
              </a:buClr>
              <a:buFont typeface="Arial" panose="020B0604020202020204" pitchFamily="34" charset="0"/>
              <a:buNone/>
              <a:defRPr lang="en-US" sz="2000" kern="1200" dirty="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0" indent="0" algn="l" defTabSz="914400" rtl="0" eaLnBrk="1" latinLnBrk="0" hangingPunct="1">
              <a:lnSpc>
                <a:spcPct val="114000"/>
              </a:lnSpc>
              <a:spcBef>
                <a:spcPts val="0"/>
              </a:spcBef>
              <a:spcAft>
                <a:spcPts val="1800"/>
              </a:spcAft>
              <a:buClr>
                <a:srgbClr val="E3B923"/>
              </a:buClr>
              <a:buFont typeface="Arial" panose="020B0604020202020204" pitchFamily="34" charset="0"/>
              <a:buNone/>
              <a:defRPr lang="en-US" sz="2000" kern="1200" dirty="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0" indent="0" algn="l" defTabSz="914400" rtl="0" eaLnBrk="1" latinLnBrk="0" hangingPunct="1">
              <a:lnSpc>
                <a:spcPct val="114000"/>
              </a:lnSpc>
              <a:spcBef>
                <a:spcPts val="0"/>
              </a:spcBef>
              <a:spcAft>
                <a:spcPts val="1800"/>
              </a:spcAft>
              <a:buClr>
                <a:srgbClr val="E3B923"/>
              </a:buClr>
              <a:buFont typeface="Arial" panose="020B0604020202020204" pitchFamily="34" charset="0"/>
              <a:buNone/>
              <a:defRPr lang="en-US" sz="20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1"/>
            <a:r>
              <a:rPr lang="en-US"/>
              <a:t>Third level</a:t>
            </a:r>
          </a:p>
          <a:p>
            <a:pPr lvl="1"/>
            <a:r>
              <a:rPr lang="en-US"/>
              <a:t>Fourth level</a:t>
            </a:r>
          </a:p>
          <a:p>
            <a:pPr lvl="1"/>
            <a:r>
              <a:rPr lang="en-US"/>
              <a:t>Fifth level</a:t>
            </a:r>
          </a:p>
        </p:txBody>
      </p:sp>
      <p:sp>
        <p:nvSpPr>
          <p:cNvPr id="17" name="Footer Placeholder 4">
            <a:extLst>
              <a:ext uri="{FF2B5EF4-FFF2-40B4-BE49-F238E27FC236}">
                <a16:creationId xmlns:a16="http://schemas.microsoft.com/office/drawing/2014/main" id="{FA22975E-C316-5799-E762-9299D4498E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06627" y="6415516"/>
            <a:ext cx="10649053" cy="365125"/>
          </a:xfrm>
        </p:spPr>
        <p:txBody>
          <a:bodyPr vert="horz" lIns="91440" tIns="45720" rIns="91440" bIns="45720" rtlCol="0" anchor="b"/>
          <a:lstStyle>
            <a:lvl1pPr>
              <a:defRPr lang="en-US" sz="1000" dirty="0">
                <a:solidFill>
                  <a:schemeClr val="tx1"/>
                </a:solidFill>
              </a:defRPr>
            </a:lvl1pPr>
          </a:lstStyle>
          <a:p>
            <a:pPr algn="l"/>
            <a:endParaRPr lang="en-US"/>
          </a:p>
        </p:txBody>
      </p:sp>
      <p:sp>
        <p:nvSpPr>
          <p:cNvPr id="21" name="Slide Number Placeholder 5">
            <a:extLst>
              <a:ext uri="{FF2B5EF4-FFF2-40B4-BE49-F238E27FC236}">
                <a16:creationId xmlns:a16="http://schemas.microsoft.com/office/drawing/2014/main" id="{74D69750-B25C-B65F-ABCF-D43BB03551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0950" y="6451600"/>
            <a:ext cx="685800" cy="365125"/>
          </a:xfrm>
        </p:spPr>
        <p:txBody>
          <a:bodyPr/>
          <a:lstStyle>
            <a:lvl1pPr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E2B6535-AB6B-44B4-837D-2BEADB2BA51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3FE973A1-78A7-E846-6F9C-DD4D05105B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74540" y="123125"/>
            <a:ext cx="8917459" cy="1096533"/>
          </a:xfrm>
        </p:spPr>
        <p:txBody>
          <a:bodyPr>
            <a:noAutofit/>
          </a:bodyPr>
          <a:lstStyle>
            <a:lvl1pPr marL="0" algn="l" defTabSz="914400" rtl="0" eaLnBrk="1" latinLnBrk="0" hangingPunct="1">
              <a:lnSpc>
                <a:spcPts val="3200"/>
              </a:lnSpc>
              <a:defRPr lang="en-US" sz="3200" b="1" kern="1200" dirty="0">
                <a:solidFill>
                  <a:srgbClr val="00C1D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70135370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568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Cov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ue and white circle with orange text&#10;&#10;Description automatically generated">
            <a:extLst>
              <a:ext uri="{FF2B5EF4-FFF2-40B4-BE49-F238E27FC236}">
                <a16:creationId xmlns:a16="http://schemas.microsoft.com/office/drawing/2014/main" id="{3C3395B5-3C72-F54A-8017-FC2789F4585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CEBB507-C52D-BCA5-CE04-A469F093EB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43599" y="2377866"/>
            <a:ext cx="5800725" cy="1535184"/>
          </a:xfrm>
          <a:noFill/>
        </p:spPr>
        <p:txBody>
          <a:bodyPr wrap="square" anchor="b">
            <a:noAutofit/>
          </a:bodyPr>
          <a:lstStyle>
            <a:lvl1pPr>
              <a:lnSpc>
                <a:spcPts val="4400"/>
              </a:lnSpc>
              <a:defRPr lang="en-US" b="1" spc="3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marL="0" lvl="0">
              <a:lnSpc>
                <a:spcPts val="4200"/>
              </a:lnSpc>
            </a:pPr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DEF7754-F9ED-97BC-B1D1-B95CD7D677E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962649" y="4087851"/>
            <a:ext cx="5800725" cy="717316"/>
          </a:xfrm>
          <a:noFill/>
        </p:spPr>
        <p:txBody>
          <a:bodyPr wrap="square">
            <a:noAutofit/>
          </a:bodyPr>
          <a:lstStyle>
            <a:lvl1pPr marL="0" indent="0">
              <a:buNone/>
              <a:defRPr lang="en-US" sz="2000" b="0" spc="3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marL="0" lvl="0"/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7453585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  <a:lvl2pPr>
              <a:buClr>
                <a:srgbClr val="00C1D5"/>
              </a:buClr>
              <a:defRPr>
                <a:latin typeface="Calibri" panose="020F0502020204030204" pitchFamily="34" charset="0"/>
              </a:defRPr>
            </a:lvl2pPr>
            <a:lvl3pPr>
              <a:buClr>
                <a:srgbClr val="00C1D5"/>
              </a:buClr>
              <a:defRPr>
                <a:latin typeface="Calibri" panose="020F0502020204030204" pitchFamily="34" charset="0"/>
              </a:defRPr>
            </a:lvl3pPr>
            <a:lvl4pPr>
              <a:buClr>
                <a:srgbClr val="00C1D5"/>
              </a:buCl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>
              <a:buClr>
                <a:srgbClr val="00C1D5"/>
              </a:buCl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C40B2-7C8D-42DE-9377-EDF90492D4FC}" type="datetime1">
              <a:rPr lang="en-US" smtClean="0"/>
              <a:t>8/27/2026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8824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457200" indent="-457200">
              <a:buClr>
                <a:schemeClr val="tx1"/>
              </a:buClr>
              <a:defRPr>
                <a:latin typeface="Calibri" panose="020F0502020204030204" pitchFamily="34" charset="0"/>
              </a:defRPr>
            </a:lvl1pPr>
            <a:lvl2pPr marL="914400" indent="-457200">
              <a:buClr>
                <a:schemeClr val="tx1"/>
              </a:buClr>
              <a:defRPr>
                <a:latin typeface="Calibri" panose="020F0502020204030204" pitchFamily="34" charset="0"/>
              </a:defRPr>
            </a:lvl2pPr>
            <a:lvl3pPr marL="1371600" indent="-457200">
              <a:buClr>
                <a:schemeClr val="tx1"/>
              </a:buClr>
              <a:defRPr>
                <a:latin typeface="Calibri" panose="020F0502020204030204" pitchFamily="34" charset="0"/>
              </a:defRPr>
            </a:lvl3pPr>
            <a:lvl4pPr marL="1828800" indent="-457200">
              <a:buClr>
                <a:schemeClr val="tx1"/>
              </a:buCl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286000" indent="-457200">
              <a:buClr>
                <a:schemeClr val="tx1"/>
              </a:buCl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24890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ov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logo with a circle and eye&#10;&#10;Description automatically generated with medium confidence">
            <a:extLst>
              <a:ext uri="{FF2B5EF4-FFF2-40B4-BE49-F238E27FC236}">
                <a16:creationId xmlns:a16="http://schemas.microsoft.com/office/drawing/2014/main" id="{11E732DF-59F9-DDAE-6756-AA8ABF43FBC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CEBB507-C52D-BCA5-CE04-A469F093EB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25565" y="4066359"/>
            <a:ext cx="7740869" cy="1535184"/>
          </a:xfrm>
          <a:noFill/>
        </p:spPr>
        <p:txBody>
          <a:bodyPr wrap="square" anchor="b">
            <a:noAutofit/>
          </a:bodyPr>
          <a:lstStyle>
            <a:lvl1pPr algn="ctr">
              <a:lnSpc>
                <a:spcPts val="4400"/>
              </a:lnSpc>
              <a:defRPr lang="en-US" b="1" spc="30">
                <a:solidFill>
                  <a:srgbClr val="00386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marL="0" lvl="0">
              <a:lnSpc>
                <a:spcPts val="4200"/>
              </a:lnSpc>
            </a:pPr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DEF7754-F9ED-97BC-B1D1-B95CD7D677E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53104" y="5934177"/>
            <a:ext cx="5880538" cy="717316"/>
          </a:xfrm>
          <a:noFill/>
        </p:spPr>
        <p:txBody>
          <a:bodyPr wrap="square">
            <a:noAutofit/>
          </a:bodyPr>
          <a:lstStyle>
            <a:lvl1pPr marL="0" indent="0" algn="ctr">
              <a:buNone/>
              <a:defRPr lang="en-US" sz="2000" spc="3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lvl="0"/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3109567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528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Cov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ue and white circle with orange text&#10;&#10;Description automatically generated">
            <a:extLst>
              <a:ext uri="{FF2B5EF4-FFF2-40B4-BE49-F238E27FC236}">
                <a16:creationId xmlns:a16="http://schemas.microsoft.com/office/drawing/2014/main" id="{3C3395B5-3C72-F54A-8017-FC2789F4585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CEBB507-C52D-BCA5-CE04-A469F093EB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43599" y="2377866"/>
            <a:ext cx="5800725" cy="1535184"/>
          </a:xfrm>
          <a:noFill/>
        </p:spPr>
        <p:txBody>
          <a:bodyPr wrap="square" anchor="b">
            <a:noAutofit/>
          </a:bodyPr>
          <a:lstStyle>
            <a:lvl1pPr>
              <a:lnSpc>
                <a:spcPts val="4400"/>
              </a:lnSpc>
              <a:defRPr lang="en-US" b="1" spc="30">
                <a:solidFill>
                  <a:srgbClr val="00C1D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marL="0" lvl="0">
              <a:lnSpc>
                <a:spcPts val="4200"/>
              </a:lnSpc>
            </a:pPr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DEF7754-F9ED-97BC-B1D1-B95CD7D677E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962649" y="4087851"/>
            <a:ext cx="5800725" cy="717316"/>
          </a:xfrm>
          <a:noFill/>
        </p:spPr>
        <p:txBody>
          <a:bodyPr wrap="square">
            <a:noAutofit/>
          </a:bodyPr>
          <a:lstStyle>
            <a:lvl1pPr marL="0" indent="0">
              <a:buNone/>
              <a:defRPr lang="en-US" sz="2000" spc="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lvl="0"/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7565916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0CD4E5-85D0-2A23-E116-8B519BC9CC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69971" y="6415516"/>
            <a:ext cx="11031429" cy="365125"/>
          </a:xfrm>
        </p:spPr>
        <p:txBody>
          <a:bodyPr vert="horz" lIns="91440" tIns="45720" rIns="91440" bIns="45720" rtlCol="0" anchor="b"/>
          <a:lstStyle>
            <a:lvl1pPr>
              <a:defRPr lang="en-US" sz="1000" dirty="0">
                <a:solidFill>
                  <a:schemeClr val="bg1"/>
                </a:solidFill>
              </a:defRPr>
            </a:lvl1pPr>
          </a:lstStyle>
          <a:p>
            <a:pPr algn="l"/>
            <a:endParaRPr lang="en-US"/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2FB8B8B4-B837-5887-5E0C-3EACB019E6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0950" y="6451600"/>
            <a:ext cx="685800" cy="365125"/>
          </a:xfrm>
        </p:spPr>
        <p:txBody>
          <a:bodyPr/>
          <a:lstStyle>
            <a:lvl1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E2B6535-AB6B-44B4-837D-2BEADB2BA51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BDD5332D-47F1-FFAD-682B-24CBFEEC03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73552" y="123125"/>
            <a:ext cx="8929816" cy="1096533"/>
          </a:xfrm>
        </p:spPr>
        <p:txBody>
          <a:bodyPr>
            <a:noAutofit/>
          </a:bodyPr>
          <a:lstStyle>
            <a:lvl1pPr marL="0" algn="l" defTabSz="914400" rtl="0" eaLnBrk="1" latinLnBrk="0" hangingPunct="1">
              <a:lnSpc>
                <a:spcPts val="3200"/>
              </a:lnSpc>
              <a:defRPr lang="en-US" sz="3200" b="1" kern="1200" dirty="0">
                <a:solidFill>
                  <a:srgbClr val="00C1D5"/>
                </a:solidFill>
                <a:latin typeface="+mj-lt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236194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rtn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0CD4E5-85D0-2A23-E116-8B519BC9CC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69971" y="6415516"/>
            <a:ext cx="10822707" cy="365125"/>
          </a:xfrm>
        </p:spPr>
        <p:txBody>
          <a:bodyPr vert="horz" lIns="91440" tIns="45720" rIns="91440" bIns="45720" rtlCol="0" anchor="b"/>
          <a:lstStyle>
            <a:lvl1pPr>
              <a:defRPr lang="en-US" sz="1000" dirty="0">
                <a:solidFill>
                  <a:schemeClr val="bg1"/>
                </a:solidFill>
              </a:defRPr>
            </a:lvl1pPr>
          </a:lstStyle>
          <a:p>
            <a:pPr algn="l"/>
            <a:endParaRPr lang="en-US"/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2FB8B8B4-B837-5887-5E0C-3EACB019E6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0950" y="6451600"/>
            <a:ext cx="685800" cy="365125"/>
          </a:xfrm>
        </p:spPr>
        <p:txBody>
          <a:bodyPr/>
          <a:lstStyle>
            <a:lvl1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E2B6535-AB6B-44B4-837D-2BEADB2BA51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BDD5332D-47F1-FFAD-682B-24CBFEEC03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73552" y="123125"/>
            <a:ext cx="8892746" cy="1096533"/>
          </a:xfrm>
        </p:spPr>
        <p:txBody>
          <a:bodyPr>
            <a:noAutofit/>
          </a:bodyPr>
          <a:lstStyle>
            <a:lvl1pPr marL="0" algn="l" defTabSz="914400" rtl="0" eaLnBrk="1" latinLnBrk="0" hangingPunct="1">
              <a:lnSpc>
                <a:spcPts val="3200"/>
              </a:lnSpc>
              <a:defRPr lang="en-US" sz="3200" b="1" kern="1200" dirty="0">
                <a:solidFill>
                  <a:srgbClr val="00C1D5"/>
                </a:solidFill>
                <a:latin typeface="+mj-lt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22578371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 descr="Open quotation mark with solid fill">
            <a:extLst>
              <a:ext uri="{FF2B5EF4-FFF2-40B4-BE49-F238E27FC236}">
                <a16:creationId xmlns:a16="http://schemas.microsoft.com/office/drawing/2014/main" id="{D8B3C98C-C73D-296B-A26E-4FE10014B14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 flipV="1">
            <a:off x="2983106" y="1291875"/>
            <a:ext cx="914400" cy="914400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3375EC7-14B6-C86A-865F-31BB70302CE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273552" y="2058988"/>
            <a:ext cx="7955280" cy="3808412"/>
          </a:xfr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114000"/>
              </a:lnSpc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None/>
              <a:defRPr lang="en-US" sz="2400" kern="1200" dirty="0" smtClean="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0" indent="0" algn="l" defTabSz="914400" rtl="0" eaLnBrk="1" latinLnBrk="0" hangingPunct="1">
              <a:lnSpc>
                <a:spcPct val="114000"/>
              </a:lnSpc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None/>
              <a:defRPr lang="en-US" sz="2400" kern="1200" dirty="0" smtClean="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defRPr>
            </a:lvl2pPr>
            <a:lvl3pPr marL="0" indent="0" algn="l" defTabSz="914400" rtl="0" eaLnBrk="1" latinLnBrk="0" hangingPunct="1">
              <a:lnSpc>
                <a:spcPct val="114000"/>
              </a:lnSpc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None/>
              <a:defRPr lang="en-US" sz="2400" kern="1200" dirty="0" smtClean="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defRPr>
            </a:lvl3pPr>
            <a:lvl4pPr marL="0" indent="0" algn="l" defTabSz="914400" rtl="0" eaLnBrk="1" latinLnBrk="0" hangingPunct="1">
              <a:lnSpc>
                <a:spcPct val="114000"/>
              </a:lnSpc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None/>
              <a:defRPr lang="en-US" sz="2400" kern="1200" dirty="0" smtClean="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defRPr>
            </a:lvl4pPr>
            <a:lvl5pPr marL="0" indent="0" algn="l" defTabSz="914400" rtl="0" eaLnBrk="1" latinLnBrk="0" hangingPunct="1">
              <a:lnSpc>
                <a:spcPct val="114000"/>
              </a:lnSpc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None/>
              <a:defRPr lang="en-US" sz="2400" kern="1200" dirty="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07569F74-3F9B-B264-6227-04DD978FD6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69971" y="6415516"/>
            <a:ext cx="10872403" cy="365125"/>
          </a:xfrm>
        </p:spPr>
        <p:txBody>
          <a:bodyPr vert="horz" lIns="91440" tIns="45720" rIns="91440" bIns="45720" rtlCol="0" anchor="b"/>
          <a:lstStyle>
            <a:lvl1pPr>
              <a:defRPr lang="en-US" sz="1000" dirty="0">
                <a:solidFill>
                  <a:schemeClr val="bg1"/>
                </a:solidFill>
              </a:defRPr>
            </a:lvl1pPr>
          </a:lstStyle>
          <a:p>
            <a:pPr algn="l"/>
            <a:endParaRPr lang="en-US"/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97236870-3EB0-7E41-A1B2-5C335BF4FE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0950" y="6451600"/>
            <a:ext cx="685800" cy="365125"/>
          </a:xfrm>
        </p:spPr>
        <p:txBody>
          <a:bodyPr/>
          <a:lstStyle>
            <a:lvl1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E2B6535-AB6B-44B4-837D-2BEADB2BA51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4E2EC96A-89B7-3DDD-003B-893F738955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73552" y="123125"/>
            <a:ext cx="8929816" cy="1096533"/>
          </a:xfrm>
        </p:spPr>
        <p:txBody>
          <a:bodyPr>
            <a:noAutofit/>
          </a:bodyPr>
          <a:lstStyle>
            <a:lvl1pPr marL="0" algn="l" defTabSz="914400" rtl="0" eaLnBrk="1" latinLnBrk="0" hangingPunct="1">
              <a:lnSpc>
                <a:spcPts val="3200"/>
              </a:lnSpc>
              <a:defRPr lang="en-US" sz="3200" b="1" kern="1200" dirty="0">
                <a:solidFill>
                  <a:srgbClr val="00C1D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2115173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1488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&amp; Body Cop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E3333849-715B-B2DD-7665-5D7AE51790E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273552" y="1519331"/>
            <a:ext cx="8469630" cy="4495800"/>
          </a:xfr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114000"/>
              </a:lnSpc>
              <a:spcBef>
                <a:spcPts val="0"/>
              </a:spcBef>
              <a:spcAft>
                <a:spcPts val="1800"/>
              </a:spcAft>
              <a:buClr>
                <a:srgbClr val="E3B923"/>
              </a:buClr>
              <a:buFont typeface="Arial" panose="020B0604020202020204" pitchFamily="34" charset="0"/>
              <a:buNone/>
              <a:defRPr lang="en-US" sz="2000" kern="1200" dirty="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342900" indent="-342900" algn="l" defTabSz="914400" rtl="0" eaLnBrk="1" latinLnBrk="0" hangingPunct="1">
              <a:lnSpc>
                <a:spcPct val="114000"/>
              </a:lnSpc>
              <a:spcBef>
                <a:spcPts val="0"/>
              </a:spcBef>
              <a:spcAft>
                <a:spcPts val="1800"/>
              </a:spcAft>
              <a:buClr>
                <a:srgbClr val="00C1D5"/>
              </a:buClr>
              <a:buSzPct val="150000"/>
              <a:buFont typeface="Arial" panose="020B0604020202020204" pitchFamily="34" charset="0"/>
              <a:buChar char="•"/>
              <a:defRPr lang="en-US" sz="2000" kern="1200" dirty="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0" indent="0" algn="l" defTabSz="914400" rtl="0" eaLnBrk="1" latinLnBrk="0" hangingPunct="1">
              <a:lnSpc>
                <a:spcPct val="114000"/>
              </a:lnSpc>
              <a:spcBef>
                <a:spcPts val="0"/>
              </a:spcBef>
              <a:spcAft>
                <a:spcPts val="1800"/>
              </a:spcAft>
              <a:buClr>
                <a:srgbClr val="E3B923"/>
              </a:buClr>
              <a:buFont typeface="Arial" panose="020B0604020202020204" pitchFamily="34" charset="0"/>
              <a:buNone/>
              <a:defRPr lang="en-US" sz="2000" kern="1200" dirty="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0" indent="0" algn="l" defTabSz="914400" rtl="0" eaLnBrk="1" latinLnBrk="0" hangingPunct="1">
              <a:lnSpc>
                <a:spcPct val="114000"/>
              </a:lnSpc>
              <a:spcBef>
                <a:spcPts val="0"/>
              </a:spcBef>
              <a:spcAft>
                <a:spcPts val="1800"/>
              </a:spcAft>
              <a:buClr>
                <a:srgbClr val="E3B923"/>
              </a:buClr>
              <a:buFont typeface="Arial" panose="020B0604020202020204" pitchFamily="34" charset="0"/>
              <a:buNone/>
              <a:defRPr lang="en-US" sz="2000" kern="1200" dirty="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0" indent="0" algn="l" defTabSz="914400" rtl="0" eaLnBrk="1" latinLnBrk="0" hangingPunct="1">
              <a:lnSpc>
                <a:spcPct val="114000"/>
              </a:lnSpc>
              <a:spcBef>
                <a:spcPts val="0"/>
              </a:spcBef>
              <a:spcAft>
                <a:spcPts val="1800"/>
              </a:spcAft>
              <a:buClr>
                <a:srgbClr val="E3B923"/>
              </a:buClr>
              <a:buFont typeface="Arial" panose="020B0604020202020204" pitchFamily="34" charset="0"/>
              <a:buNone/>
              <a:defRPr lang="en-US" sz="20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1"/>
            <a:r>
              <a:rPr lang="en-US"/>
              <a:t>Third level</a:t>
            </a:r>
          </a:p>
          <a:p>
            <a:pPr lvl="1"/>
            <a:r>
              <a:rPr lang="en-US"/>
              <a:t>Fourth level</a:t>
            </a:r>
          </a:p>
          <a:p>
            <a:pPr lvl="1"/>
            <a:r>
              <a:rPr lang="en-US"/>
              <a:t>Fifth level</a:t>
            </a:r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B671B335-CE5A-EF5A-1252-83470FB0D8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69971" y="6415516"/>
            <a:ext cx="10641077" cy="365125"/>
          </a:xfrm>
        </p:spPr>
        <p:txBody>
          <a:bodyPr vert="horz" lIns="91440" tIns="45720" rIns="91440" bIns="45720" rtlCol="0" anchor="b"/>
          <a:lstStyle>
            <a:lvl1pPr>
              <a:defRPr lang="en-US" sz="1000" dirty="0">
                <a:solidFill>
                  <a:schemeClr val="bg1"/>
                </a:solidFill>
              </a:defRPr>
            </a:lvl1pPr>
          </a:lstStyle>
          <a:p>
            <a:pPr algn="l"/>
            <a:endParaRPr lang="en-US"/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CD586CB2-EC29-6144-F363-2D7A300DBB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0950" y="6451600"/>
            <a:ext cx="685800" cy="365125"/>
          </a:xfrm>
        </p:spPr>
        <p:txBody>
          <a:bodyPr/>
          <a:lstStyle>
            <a:lvl1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E2B6535-AB6B-44B4-837D-2BEADB2BA51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08C3A64F-C243-B961-86DE-BAB208689F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73552" y="123125"/>
            <a:ext cx="8945880" cy="1096533"/>
          </a:xfrm>
        </p:spPr>
        <p:txBody>
          <a:bodyPr>
            <a:noAutofit/>
          </a:bodyPr>
          <a:lstStyle>
            <a:lvl1pPr marL="0" algn="l" defTabSz="914400" rtl="0" eaLnBrk="1" latinLnBrk="0" hangingPunct="1">
              <a:lnSpc>
                <a:spcPts val="3200"/>
              </a:lnSpc>
              <a:defRPr lang="en-US" sz="3200" b="1" kern="1200" dirty="0">
                <a:solidFill>
                  <a:srgbClr val="00C1D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7578916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jpeg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5" Type="http://schemas.openxmlformats.org/officeDocument/2006/relationships/slideLayout" Target="../slideLayouts/slideLayout8.xml"/><Relationship Id="rId10" Type="http://schemas.openxmlformats.org/officeDocument/2006/relationships/image" Target="../media/image1.jpeg"/><Relationship Id="rId4" Type="http://schemas.openxmlformats.org/officeDocument/2006/relationships/slideLayout" Target="../slideLayouts/slideLayout7.xml"/><Relationship Id="rId9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16.xml"/><Relationship Id="rId10" Type="http://schemas.openxmlformats.org/officeDocument/2006/relationships/theme" Target="../theme/theme3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FC14B2DE-6F6B-6282-6E14-B4897CBCE3DC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6222"/>
            <a:ext cx="12192001" cy="12700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74ABC74-92AF-2721-C98F-A64EF7A41B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74540" y="18255"/>
            <a:ext cx="8079259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FDF465-9031-58BF-87CF-0E1E3F2EDD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981508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8" r:id="rId3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bg1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</a:defRPr>
      </a:lvl1pPr>
    </p:titleStyle>
    <p:bodyStyle>
      <a:lvl1pPr marL="457200" indent="-457200" algn="l" defTabSz="914400" rtl="0" eaLnBrk="1" latinLnBrk="0" hangingPunct="1">
        <a:lnSpc>
          <a:spcPct val="9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800" b="1" kern="1200">
          <a:solidFill>
            <a:schemeClr val="tx1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</a:defRPr>
      </a:lvl1pPr>
      <a:lvl2pPr marL="914400" indent="-457200" algn="l" defTabSz="914400" rtl="0" eaLnBrk="1" latinLnBrk="0" hangingPunct="1">
        <a:lnSpc>
          <a:spcPct val="9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</a:defRPr>
      </a:lvl2pPr>
      <a:lvl3pPr marL="1371600" indent="-457200" algn="l" defTabSz="914400" rtl="0" eaLnBrk="1" latinLnBrk="0" hangingPunct="1">
        <a:lnSpc>
          <a:spcPct val="9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</a:defRPr>
      </a:lvl3pPr>
      <a:lvl4pPr marL="1828800" indent="-457200" algn="l" defTabSz="914400" rtl="0" eaLnBrk="1" latinLnBrk="0" hangingPunct="1">
        <a:lnSpc>
          <a:spcPct val="9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</a:defRPr>
      </a:lvl4pPr>
      <a:lvl5pPr marL="2286000" indent="-457200" algn="l" defTabSz="914400" rtl="0" eaLnBrk="1" latinLnBrk="0" hangingPunct="1">
        <a:lnSpc>
          <a:spcPct val="9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86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FC14B2DE-6F6B-6282-6E14-B4897CBCE3DC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6222"/>
            <a:ext cx="12192001" cy="12700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74ABC74-92AF-2721-C98F-A64EF7A41B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74540" y="18255"/>
            <a:ext cx="8079259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FDF465-9031-58BF-87CF-0E1E3F2EDD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1C76DA-A94A-0B63-5C65-25F37DEC13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EBD58A-9C91-CFE5-88B9-FA8C40BA8D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C4E7AA-BAD8-E49B-2052-8CE582AD2C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BE2B6535-AB6B-44B4-837D-2BEADB2BA51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31246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00C1D5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00C1D5"/>
        </a:buClr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0C1D5"/>
        </a:buClr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0C1D5"/>
        </a:buClr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0C1D5"/>
        </a:buClr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0C1D5"/>
        </a:buClr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FC14B2DE-6F6B-6282-6E14-B4897CBCE3DC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6222"/>
            <a:ext cx="12192001" cy="12700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74ABC74-92AF-2721-C98F-A64EF7A41B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74540" y="18255"/>
            <a:ext cx="8079259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FDF465-9031-58BF-87CF-0E1E3F2EDD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1C76DA-A94A-0B63-5C65-25F37DEC13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EBD58A-9C91-CFE5-88B9-FA8C40BA8D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C4E7AA-BAD8-E49B-2052-8CE582AD2C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2B6535-AB6B-44B4-837D-2BEADB2BA5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2704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00C1D5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00C1D5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0C1D5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0C1D5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0C1D5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0C1D5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9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0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3276B0-6314-C126-A565-B006E40772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46579" y="4004602"/>
            <a:ext cx="7708392" cy="2103120"/>
          </a:xfrm>
        </p:spPr>
        <p:txBody>
          <a:bodyPr wrap="square" lIns="27432" tIns="18288" rIns="27432" bIns="18288" anchor="ctr"/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</a:pPr>
            <a:r>
              <a:rPr lang="en-US" sz="3200" b="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Change in Cone Structure Over 24 Months </a:t>
            </a:r>
            <a:br>
              <a:rPr lang="en-US" sz="3200" b="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3200" b="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 USH2A-Related Retinal Degeneration</a:t>
            </a:r>
          </a:p>
        </p:txBody>
      </p:sp>
    </p:spTree>
    <p:extLst>
      <p:ext uri="{BB962C8B-B14F-4D97-AF65-F5344CB8AC3E}">
        <p14:creationId xmlns:p14="http://schemas.microsoft.com/office/powerpoint/2010/main" val="7251083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95BBE3-2E4B-7C14-0275-832EC6D1EA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5112C2-3B46-1953-808E-F9C36FFE42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74540" y="18256"/>
            <a:ext cx="8079259" cy="1220610"/>
          </a:xfrm>
        </p:spPr>
        <p:txBody>
          <a:bodyPr/>
          <a:lstStyle/>
          <a:p>
            <a:r>
              <a:rPr lang="en-US" dirty="0"/>
              <a:t>AOSLO Examples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C1FAB32-C9DF-6644-2B8E-C7B9156ADF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295566"/>
            <a:ext cx="10515600" cy="1339492"/>
          </a:xfrm>
        </p:spPr>
        <p:txBody>
          <a:bodyPr>
            <a:normAutofit/>
          </a:bodyPr>
          <a:lstStyle/>
          <a:p>
            <a:r>
              <a:rPr lang="en-US" sz="2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Cones marked by 3 independent graders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16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n-US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one spacing (CS, average nearest neighbor in arcminutes)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16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</a:t>
            </a:r>
            <a:r>
              <a:rPr lang="en-US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uality score (QS) assessments by each grader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Scale bar, 0.1 degree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9268AF2-418C-97AE-CE98-41199A975E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2718" y="1809056"/>
            <a:ext cx="3243353" cy="314162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53695BE-BBDD-E908-1BAC-9C710682D1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74323" y="1828661"/>
            <a:ext cx="3243353" cy="320067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CEF3E67-00D9-52C0-0C81-9A1648E96DB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55928" y="1828661"/>
            <a:ext cx="3146676" cy="3220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5230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78FEB9-0812-5679-D379-8448913FE4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BA0748-1392-787D-FFF8-748D753553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74540" y="18256"/>
            <a:ext cx="8079259" cy="1250106"/>
          </a:xfrm>
        </p:spPr>
        <p:txBody>
          <a:bodyPr>
            <a:normAutofit/>
          </a:bodyPr>
          <a:lstStyle/>
          <a:p>
            <a:r>
              <a:rPr lang="en-US" dirty="0"/>
              <a:t>Statistical Methods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6C409C-F307-7513-F54D-F23B3F4CAB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4497916"/>
          </a:xfrm>
        </p:spPr>
        <p:txBody>
          <a:bodyPr>
            <a:noAutofit/>
          </a:bodyPr>
          <a:lstStyle/>
          <a:p>
            <a:pPr marL="457200" indent="-457200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</a:pPr>
            <a:r>
              <a:rPr lang="en-US" sz="3000" dirty="0"/>
              <a:t>Cone spacing -&gt; robust measure of cone structure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</a:pPr>
            <a:r>
              <a:rPr lang="en-US" sz="3000" dirty="0"/>
              <a:t>Cone spacing measures were converted to Z-scores </a:t>
            </a:r>
          </a:p>
          <a:p>
            <a:pPr marL="914400" marR="0" lvl="1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600" dirty="0">
                <a:solidFill>
                  <a:prstClr val="black"/>
                </a:solidFill>
              </a:rPr>
              <a:t>Z-scores were based on cone spacing at the same location among 40 normal people aged 18 to 82 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Inter-test and inter-grader variability were evaluated using intraclass coefficient (ICC) and Bland-Altman plots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Cone spacing was compared with clinical characteristics using weighted linear mixed effects regression</a:t>
            </a:r>
          </a:p>
          <a:p>
            <a:pPr marL="914400" marR="0" lvl="1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Weights were determined using quality score as the inverse Root-Mean Square Deviation (RMSD) </a:t>
            </a:r>
          </a:p>
          <a:p>
            <a:pPr marL="457200" lvl="1" indent="0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  <a:buNone/>
            </a:pP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2831789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1C4BB4-E870-5B8D-CCE7-40089AA1C1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28B081-4A30-8EE7-64CF-6A326D0EAB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74540" y="18256"/>
            <a:ext cx="8079259" cy="1229520"/>
          </a:xfrm>
        </p:spPr>
        <p:txBody>
          <a:bodyPr/>
          <a:lstStyle/>
          <a:p>
            <a:r>
              <a:rPr lang="en-US" dirty="0"/>
              <a:t>Study Participant Count Summary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90BDD1C7-3BFA-A03D-24EF-C8DC11587F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7665" y="1825625"/>
            <a:ext cx="3333750" cy="4351338"/>
          </a:xfrm>
        </p:spPr>
        <p:txBody>
          <a:bodyPr/>
          <a:lstStyle/>
          <a:p>
            <a:pPr marR="0" lv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</a:pPr>
            <a:r>
              <a:rPr lang="en-US" sz="3400" dirty="0">
                <a:ea typeface="Times New Roman" panose="02020603050405020304" pitchFamily="18" charset="0"/>
                <a:cs typeface="Calibri" panose="020F0502020204030204" pitchFamily="34" charset="0"/>
              </a:rPr>
              <a:t>32 pts consented</a:t>
            </a:r>
          </a:p>
          <a:p>
            <a:pPr marR="0" lv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</a:pPr>
            <a:r>
              <a:rPr lang="en-US" sz="3400" dirty="0">
                <a:ea typeface="Times New Roman" panose="02020603050405020304" pitchFamily="18" charset="0"/>
                <a:cs typeface="Calibri" panose="020F0502020204030204" pitchFamily="34" charset="0"/>
              </a:rPr>
              <a:t>14 continued</a:t>
            </a:r>
            <a:r>
              <a:rPr lang="en-US" sz="3200" dirty="0"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</a:p>
          <a:p>
            <a:pPr marL="749808" lvl="1" indent="-4572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US" sz="2800" dirty="0">
                <a:ea typeface="Times New Roman" panose="02020603050405020304" pitchFamily="18" charset="0"/>
                <a:cs typeface="Calibri" panose="020F0502020204030204" pitchFamily="34" charset="0"/>
              </a:rPr>
              <a:t>USH2: 6</a:t>
            </a:r>
          </a:p>
          <a:p>
            <a:pPr marL="749808" lvl="1" indent="-4572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US" sz="2800" dirty="0">
                <a:ea typeface="Times New Roman" panose="02020603050405020304" pitchFamily="18" charset="0"/>
                <a:cs typeface="Calibri" panose="020F0502020204030204" pitchFamily="34" charset="0"/>
              </a:rPr>
              <a:t>ARRP: 8</a:t>
            </a:r>
            <a:endParaRPr lang="en-US" sz="28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92608" lvl="1" indent="0">
              <a:buNone/>
            </a:pPr>
            <a:endParaRPr lang="en-US" sz="2800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A8EB833-CA7C-EC2F-D135-91620147C8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00811" y="1556586"/>
            <a:ext cx="5657578" cy="4889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764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08ED8D-75A4-8DBA-3957-A96D4DB52F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5B1C5D-BD9C-9104-F903-7E7C5E34D9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74540" y="18255"/>
            <a:ext cx="8079259" cy="1219995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Study Cohort</a:t>
            </a:r>
          </a:p>
        </p:txBody>
      </p:sp>
      <p:graphicFrame>
        <p:nvGraphicFramePr>
          <p:cNvPr id="12" name="Content Placeholder 11">
            <a:extLst>
              <a:ext uri="{FF2B5EF4-FFF2-40B4-BE49-F238E27FC236}">
                <a16:creationId xmlns:a16="http://schemas.microsoft.com/office/drawing/2014/main" id="{61BD62C3-896C-5A74-3365-1B2A65A6EDB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66897553"/>
              </p:ext>
            </p:extLst>
          </p:nvPr>
        </p:nvGraphicFramePr>
        <p:xfrm>
          <a:off x="1962149" y="1515105"/>
          <a:ext cx="8582025" cy="5017258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4304831">
                  <a:extLst>
                    <a:ext uri="{9D8B030D-6E8A-4147-A177-3AD203B41FA5}">
                      <a16:colId xmlns:a16="http://schemas.microsoft.com/office/drawing/2014/main" val="1632098594"/>
                    </a:ext>
                  </a:extLst>
                </a:gridCol>
                <a:gridCol w="4277194">
                  <a:extLst>
                    <a:ext uri="{9D8B030D-6E8A-4147-A177-3AD203B41FA5}">
                      <a16:colId xmlns:a16="http://schemas.microsoft.com/office/drawing/2014/main" val="3217793748"/>
                    </a:ext>
                  </a:extLst>
                </a:gridCol>
              </a:tblGrid>
              <a:tr h="794263">
                <a:tc>
                  <a:txBody>
                    <a:bodyPr/>
                    <a:lstStyle/>
                    <a:p>
                      <a:pPr algn="l"/>
                      <a:r>
                        <a:rPr lang="en-US" sz="2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Characteristic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C1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Overall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N-4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C1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2455217"/>
                  </a:ext>
                </a:extLst>
              </a:tr>
              <a:tr h="44167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500" b="0" dirty="0">
                          <a:effectLst/>
                        </a:rPr>
                        <a:t>Gender</a:t>
                      </a:r>
                      <a:endParaRPr lang="en-US" sz="25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287" marR="5728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500" dirty="0">
                          <a:effectLst/>
                        </a:rPr>
                        <a:t> </a:t>
                      </a:r>
                      <a:endParaRPr lang="en-US" sz="2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287" marR="57287" marT="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70923420"/>
                  </a:ext>
                </a:extLst>
              </a:tr>
              <a:tr h="44167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500" b="0" dirty="0">
                          <a:effectLst/>
                        </a:rPr>
                        <a:t>   Male</a:t>
                      </a:r>
                      <a:endParaRPr lang="en-US" sz="25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287" marR="5728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500" dirty="0">
                          <a:effectLst/>
                        </a:rPr>
                        <a:t>10 (71%)</a:t>
                      </a:r>
                      <a:endParaRPr lang="en-US" sz="2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287" marR="57287" marT="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572301937"/>
                  </a:ext>
                </a:extLst>
              </a:tr>
              <a:tr h="44167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500" b="0" dirty="0">
                          <a:effectLst/>
                        </a:rPr>
                        <a:t>Race/Ethnicity</a:t>
                      </a:r>
                      <a:endParaRPr lang="en-US" sz="25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287" marR="5728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500" dirty="0">
                          <a:effectLst/>
                        </a:rPr>
                        <a:t> </a:t>
                      </a:r>
                      <a:endParaRPr lang="en-US" sz="2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287" marR="57287" marT="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34080746"/>
                  </a:ext>
                </a:extLst>
              </a:tr>
              <a:tr h="44167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500" b="0" dirty="0">
                          <a:effectLst/>
                        </a:rPr>
                        <a:t>   White</a:t>
                      </a:r>
                      <a:endParaRPr lang="en-US" sz="25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287" marR="5728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500" dirty="0">
                          <a:effectLst/>
                        </a:rPr>
                        <a:t>11 (79%)</a:t>
                      </a:r>
                      <a:endParaRPr lang="en-US" sz="2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287" marR="57287" marT="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556854745"/>
                  </a:ext>
                </a:extLst>
              </a:tr>
              <a:tr h="44167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500" b="0" dirty="0">
                          <a:effectLst/>
                        </a:rPr>
                        <a:t>   Hispanic</a:t>
                      </a:r>
                      <a:endParaRPr lang="en-US" sz="25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287" marR="5728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500" dirty="0">
                          <a:effectLst/>
                        </a:rPr>
                        <a:t>1 (7%)</a:t>
                      </a:r>
                      <a:endParaRPr lang="en-US" sz="2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287" marR="57287" marT="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107894922"/>
                  </a:ext>
                </a:extLst>
              </a:tr>
              <a:tr h="44167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500" b="0" dirty="0">
                          <a:effectLst/>
                        </a:rPr>
                        <a:t>   Asian</a:t>
                      </a:r>
                      <a:endParaRPr lang="en-US" sz="25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287" marR="5728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500" dirty="0">
                          <a:effectLst/>
                        </a:rPr>
                        <a:t>2 (14%)</a:t>
                      </a:r>
                      <a:endParaRPr lang="en-US" sz="2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287" marR="57287" marT="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960100376"/>
                  </a:ext>
                </a:extLst>
              </a:tr>
              <a:tr h="44167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500" b="0" dirty="0">
                          <a:effectLst/>
                        </a:rPr>
                        <a:t>Enrollment area</a:t>
                      </a:r>
                      <a:endParaRPr lang="en-US" sz="25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287" marR="5728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500" dirty="0">
                          <a:effectLst/>
                        </a:rPr>
                        <a:t> </a:t>
                      </a:r>
                      <a:endParaRPr lang="en-US" sz="2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287" marR="57287" marT="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781085349"/>
                  </a:ext>
                </a:extLst>
              </a:tr>
              <a:tr h="49033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500" b="0" dirty="0">
                          <a:effectLst/>
                        </a:rPr>
                        <a:t>   United States/Canada</a:t>
                      </a:r>
                      <a:endParaRPr lang="en-US" sz="25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287" marR="5728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500" dirty="0">
                          <a:effectLst/>
                        </a:rPr>
                        <a:t>8 (57%)</a:t>
                      </a:r>
                      <a:endParaRPr lang="en-US" sz="2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287" marR="57287" marT="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9019685"/>
                  </a:ext>
                </a:extLst>
              </a:tr>
              <a:tr h="49033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500" b="0" dirty="0">
                          <a:effectLst/>
                        </a:rPr>
                        <a:t>   Europe/UK</a:t>
                      </a:r>
                      <a:endParaRPr lang="en-US" sz="25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287" marR="5728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500" dirty="0">
                          <a:effectLst/>
                        </a:rPr>
                        <a:t>6 (43%)</a:t>
                      </a:r>
                      <a:endParaRPr lang="en-US" sz="2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287" marR="57287" marT="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445564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20675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47C2EF-E8F2-BAFF-AFE0-1476339FE3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00DCDC-84FD-C1D6-8F6E-3C837010A0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Slide Header</a:t>
            </a:r>
          </a:p>
        </p:txBody>
      </p:sp>
      <p:graphicFrame>
        <p:nvGraphicFramePr>
          <p:cNvPr id="12" name="Content Placeholder 11">
            <a:extLst>
              <a:ext uri="{FF2B5EF4-FFF2-40B4-BE49-F238E27FC236}">
                <a16:creationId xmlns:a16="http://schemas.microsoft.com/office/drawing/2014/main" id="{E2B81B5C-805B-3146-806D-FBEE41B42EE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32642013"/>
              </p:ext>
            </p:extLst>
          </p:nvPr>
        </p:nvGraphicFramePr>
        <p:xfrm>
          <a:off x="1361109" y="1517650"/>
          <a:ext cx="9173540" cy="4373042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4582491">
                  <a:extLst>
                    <a:ext uri="{9D8B030D-6E8A-4147-A177-3AD203B41FA5}">
                      <a16:colId xmlns:a16="http://schemas.microsoft.com/office/drawing/2014/main" val="1632098594"/>
                    </a:ext>
                  </a:extLst>
                </a:gridCol>
                <a:gridCol w="4591049">
                  <a:extLst>
                    <a:ext uri="{9D8B030D-6E8A-4147-A177-3AD203B41FA5}">
                      <a16:colId xmlns:a16="http://schemas.microsoft.com/office/drawing/2014/main" val="3217793748"/>
                    </a:ext>
                  </a:extLst>
                </a:gridCol>
              </a:tblGrid>
              <a:tr h="493890">
                <a:tc>
                  <a:txBody>
                    <a:bodyPr/>
                    <a:lstStyle/>
                    <a:p>
                      <a:pPr algn="l"/>
                      <a:r>
                        <a:rPr lang="en-US" sz="2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Characteristic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C1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Overall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N=14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C1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2455217"/>
                  </a:ext>
                </a:extLst>
              </a:tr>
              <a:tr h="55111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500" b="0" dirty="0">
                          <a:effectLst/>
                        </a:rPr>
                        <a:t>Age at enrollment, years</a:t>
                      </a:r>
                      <a:r>
                        <a:rPr lang="en-US" sz="2500" b="0" baseline="30000" dirty="0">
                          <a:effectLst/>
                        </a:rPr>
                        <a:t> </a:t>
                      </a:r>
                      <a:endParaRPr lang="en-US" sz="25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287" marR="5728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500" dirty="0">
                          <a:effectLst/>
                        </a:rPr>
                        <a:t> </a:t>
                      </a:r>
                      <a:endParaRPr lang="en-US" sz="2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287" marR="57287" marT="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70923420"/>
                  </a:ext>
                </a:extLst>
              </a:tr>
              <a:tr h="55111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500" b="0" dirty="0">
                          <a:effectLst/>
                        </a:rPr>
                        <a:t>   Median (IQR) </a:t>
                      </a:r>
                      <a:endParaRPr lang="en-US" sz="25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287" marR="5728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500" dirty="0">
                          <a:effectLst/>
                        </a:rPr>
                        <a:t>38 (27, 48)</a:t>
                      </a:r>
                      <a:endParaRPr lang="en-US" sz="2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287" marR="57287" marT="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88111742"/>
                  </a:ext>
                </a:extLst>
              </a:tr>
              <a:tr h="55111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500" b="0" dirty="0">
                          <a:effectLst/>
                        </a:rPr>
                        <a:t>Age of onset, years</a:t>
                      </a:r>
                      <a:endParaRPr lang="en-US" sz="25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287" marR="5728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500" dirty="0">
                          <a:effectLst/>
                        </a:rPr>
                        <a:t> </a:t>
                      </a:r>
                      <a:endParaRPr lang="en-US" sz="2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287" marR="57287" marT="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87615057"/>
                  </a:ext>
                </a:extLst>
              </a:tr>
              <a:tr h="55111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500" b="0" dirty="0">
                          <a:effectLst/>
                        </a:rPr>
                        <a:t>   Median (IQR) </a:t>
                      </a:r>
                      <a:endParaRPr lang="en-US" sz="25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287" marR="5728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500" dirty="0">
                          <a:effectLst/>
                        </a:rPr>
                        <a:t>21 (14, 42)</a:t>
                      </a:r>
                      <a:endParaRPr lang="en-US" sz="2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287" marR="57287" marT="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781085349"/>
                  </a:ext>
                </a:extLst>
              </a:tr>
              <a:tr h="611843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500" b="0" dirty="0">
                          <a:effectLst/>
                        </a:rPr>
                        <a:t>Duration of Disease, years</a:t>
                      </a:r>
                      <a:endParaRPr lang="en-US" sz="25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287" marR="5728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500" dirty="0">
                          <a:effectLst/>
                        </a:rPr>
                        <a:t> </a:t>
                      </a:r>
                      <a:endParaRPr lang="en-US" sz="2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287" marR="57287" marT="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9019685"/>
                  </a:ext>
                </a:extLst>
              </a:tr>
              <a:tr h="611843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500" b="0" dirty="0">
                          <a:effectLst/>
                        </a:rPr>
                        <a:t>   Median (IQR) </a:t>
                      </a:r>
                      <a:endParaRPr lang="en-US" sz="25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287" marR="5728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500" dirty="0">
                          <a:effectLst/>
                        </a:rPr>
                        <a:t>12 (6, 16)</a:t>
                      </a:r>
                      <a:endParaRPr lang="en-US" sz="2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287" marR="57287" marT="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445564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8188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07CCA4-A1DD-7308-2FA3-A223920625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47AA06-5B47-AE89-9CC8-1DADA38B55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74540" y="18256"/>
            <a:ext cx="8079259" cy="1172370"/>
          </a:xfrm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chemeClr val="bg1"/>
                </a:solidFill>
              </a:rPr>
              <a:t>Association Between Z-score and Participant Characteristics at Baseline</a:t>
            </a:r>
          </a:p>
        </p:txBody>
      </p:sp>
      <p:graphicFrame>
        <p:nvGraphicFramePr>
          <p:cNvPr id="12" name="Content Placeholder 11">
            <a:extLst>
              <a:ext uri="{FF2B5EF4-FFF2-40B4-BE49-F238E27FC236}">
                <a16:creationId xmlns:a16="http://schemas.microsoft.com/office/drawing/2014/main" id="{63CA1488-F3B0-63C4-6581-8956CE07700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12856511"/>
              </p:ext>
            </p:extLst>
          </p:nvPr>
        </p:nvGraphicFramePr>
        <p:xfrm>
          <a:off x="1057276" y="1362077"/>
          <a:ext cx="10410824" cy="4761965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3428999">
                  <a:extLst>
                    <a:ext uri="{9D8B030D-6E8A-4147-A177-3AD203B41FA5}">
                      <a16:colId xmlns:a16="http://schemas.microsoft.com/office/drawing/2014/main" val="1632098594"/>
                    </a:ext>
                  </a:extLst>
                </a:gridCol>
                <a:gridCol w="1856360">
                  <a:extLst>
                    <a:ext uri="{9D8B030D-6E8A-4147-A177-3AD203B41FA5}">
                      <a16:colId xmlns:a16="http://schemas.microsoft.com/office/drawing/2014/main" val="3217793748"/>
                    </a:ext>
                  </a:extLst>
                </a:gridCol>
                <a:gridCol w="2647121">
                  <a:extLst>
                    <a:ext uri="{9D8B030D-6E8A-4147-A177-3AD203B41FA5}">
                      <a16:colId xmlns:a16="http://schemas.microsoft.com/office/drawing/2014/main" val="1237000332"/>
                    </a:ext>
                  </a:extLst>
                </a:gridCol>
                <a:gridCol w="2478344">
                  <a:extLst>
                    <a:ext uri="{9D8B030D-6E8A-4147-A177-3AD203B41FA5}">
                      <a16:colId xmlns:a16="http://schemas.microsoft.com/office/drawing/2014/main" val="218062703"/>
                    </a:ext>
                  </a:extLst>
                </a:gridCol>
              </a:tblGrid>
              <a:tr h="577751">
                <a:tc>
                  <a:txBody>
                    <a:bodyPr/>
                    <a:lstStyle/>
                    <a:p>
                      <a:pPr algn="l"/>
                      <a:r>
                        <a:rPr lang="en-US" sz="200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Column Heading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C1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Model Estimate (Weighted)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C1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Z-score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Univariate P value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C1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Adjusted P value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0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C1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2455217"/>
                  </a:ext>
                </a:extLst>
              </a:tr>
              <a:tr h="52400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Clinical diagnosis (ARRP)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-1.40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0.21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 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70923420"/>
                  </a:ext>
                </a:extLst>
              </a:tr>
              <a:tr h="32655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Sex (Male)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-0.41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0.75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 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807790269"/>
                  </a:ext>
                </a:extLst>
              </a:tr>
              <a:tr h="32655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Grader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-0.09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0.21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 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249276897"/>
                  </a:ext>
                </a:extLst>
              </a:tr>
              <a:tr h="33252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Test number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0.04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0.56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 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040504233"/>
                  </a:ext>
                </a:extLst>
              </a:tr>
              <a:tr h="32655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Site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-0.27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0.13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 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73732303"/>
                  </a:ext>
                </a:extLst>
              </a:tr>
              <a:tr h="52400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highlight>
                            <a:srgbClr val="FFFF00"/>
                          </a:highlight>
                        </a:rPr>
                        <a:t>Eccentricity (degree)</a:t>
                      </a:r>
                      <a:endParaRPr lang="en-US" sz="2000" dirty="0">
                        <a:effectLst/>
                        <a:highlight>
                          <a:srgbClr val="FFFF00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-1.21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&lt;0.001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&lt;0.001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71590883"/>
                  </a:ext>
                </a:extLst>
              </a:tr>
              <a:tr h="33252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highlight>
                            <a:srgbClr val="FFFF00"/>
                          </a:highlight>
                        </a:rPr>
                        <a:t>Quality score</a:t>
                      </a:r>
                      <a:endParaRPr lang="en-US" sz="2000" dirty="0">
                        <a:effectLst/>
                        <a:highlight>
                          <a:srgbClr val="FFFF00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-0.18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0.008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0.004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781085349"/>
                  </a:ext>
                </a:extLst>
              </a:tr>
              <a:tr h="52400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highlight>
                            <a:srgbClr val="FFFF00"/>
                          </a:highlight>
                        </a:rPr>
                        <a:t>Disease duration, years </a:t>
                      </a:r>
                      <a:endParaRPr lang="en-US" sz="2000" dirty="0">
                        <a:effectLst/>
                        <a:highlight>
                          <a:srgbClr val="FFFF00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0.19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0.007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0.02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9019685"/>
                  </a:ext>
                </a:extLst>
              </a:tr>
              <a:tr h="844202">
                <a:tc>
                  <a:txBody>
                    <a:bodyPr/>
                    <a:lstStyle/>
                    <a:p>
                      <a:pPr marL="219075" marR="0" indent="-219075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Number of regions of interest (ROIs)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-0.22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0.14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 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445564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98144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524AFB-1CA3-544B-381A-27441E0968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30CC68-8AE5-60C5-344B-0F8D1D717F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74541" y="514350"/>
            <a:ext cx="8079259" cy="714375"/>
          </a:xfrm>
        </p:spPr>
        <p:txBody>
          <a:bodyPr>
            <a:normAutofit fontScale="90000"/>
          </a:bodyPr>
          <a:lstStyle/>
          <a:p>
            <a:r>
              <a:rPr lang="en-US" dirty="0"/>
              <a:t>BL Inter-test Variability (Z-scores)</a:t>
            </a:r>
            <a:br>
              <a:rPr lang="en-US" dirty="0"/>
            </a:br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0A8679CD-A0E2-ED39-FE2D-85E3A1D64E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53657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3400" dirty="0">
                <a:solidFill>
                  <a:schemeClr val="tx1"/>
                </a:solidFill>
              </a:rPr>
              <a:t>ICC = 0.76</a:t>
            </a:r>
            <a:endParaRPr lang="en-US" sz="3400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F868DB2-5CEA-79E7-6C40-F7F3EF5F13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0550" y="2614307"/>
            <a:ext cx="3639627" cy="265808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34B9335-D595-B133-6318-05DF5063B3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98750" y="2614307"/>
            <a:ext cx="3743268" cy="265808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DFB33BC-84BF-4D54-8DA4-E9ED201E576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10591" y="2614307"/>
            <a:ext cx="3743268" cy="2658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6653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A6457A-44DF-3CF2-E0D5-B796EBEE31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3AC228-A014-2C0E-2014-EEC20941A9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74540" y="428625"/>
            <a:ext cx="8079259" cy="809625"/>
          </a:xfrm>
        </p:spPr>
        <p:txBody>
          <a:bodyPr>
            <a:normAutofit fontScale="90000"/>
          </a:bodyPr>
          <a:lstStyle/>
          <a:p>
            <a:r>
              <a:rPr lang="en-US" dirty="0"/>
              <a:t>BL Inter-grader Variability (Z-scores)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ECA471-30C1-1A6D-A294-574B64DD48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4875" y="1454150"/>
            <a:ext cx="10515600" cy="641350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ICC = 0.70</a:t>
            </a:r>
          </a:p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D963A40-2811-B877-BFD6-4F6396570B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80662" y="2311400"/>
            <a:ext cx="3907875" cy="292633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7AB8A5A-6900-D712-B83C-38CE0EC27E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39014" y="2311400"/>
            <a:ext cx="3913971" cy="292633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0274FD6-5190-2A5F-FAB6-C4A7695C36D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1204" y="2242058"/>
            <a:ext cx="3913971" cy="2926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5095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BA2310-45CC-6CD3-BDEC-B7003A07D7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3FFB70-83A3-2293-0700-7A057CD271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74540" y="142875"/>
            <a:ext cx="8079259" cy="1114425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Cone Spacing (arcmin) Over 24 Months</a:t>
            </a:r>
          </a:p>
        </p:txBody>
      </p:sp>
      <p:graphicFrame>
        <p:nvGraphicFramePr>
          <p:cNvPr id="12" name="Content Placeholder 11">
            <a:extLst>
              <a:ext uri="{FF2B5EF4-FFF2-40B4-BE49-F238E27FC236}">
                <a16:creationId xmlns:a16="http://schemas.microsoft.com/office/drawing/2014/main" id="{70DE5261-CA6A-DB34-9EB7-A0AB7027902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82666712"/>
              </p:ext>
            </p:extLst>
          </p:nvPr>
        </p:nvGraphicFramePr>
        <p:xfrm>
          <a:off x="1418259" y="2498725"/>
          <a:ext cx="9173538" cy="2545272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2029791">
                  <a:extLst>
                    <a:ext uri="{9D8B030D-6E8A-4147-A177-3AD203B41FA5}">
                      <a16:colId xmlns:a16="http://schemas.microsoft.com/office/drawing/2014/main" val="1632098594"/>
                    </a:ext>
                  </a:extLst>
                </a:gridCol>
                <a:gridCol w="3562350">
                  <a:extLst>
                    <a:ext uri="{9D8B030D-6E8A-4147-A177-3AD203B41FA5}">
                      <a16:colId xmlns:a16="http://schemas.microsoft.com/office/drawing/2014/main" val="3217793748"/>
                    </a:ext>
                  </a:extLst>
                </a:gridCol>
                <a:gridCol w="1438275">
                  <a:extLst>
                    <a:ext uri="{9D8B030D-6E8A-4147-A177-3AD203B41FA5}">
                      <a16:colId xmlns:a16="http://schemas.microsoft.com/office/drawing/2014/main" val="4024954701"/>
                    </a:ext>
                  </a:extLst>
                </a:gridCol>
                <a:gridCol w="2143122">
                  <a:extLst>
                    <a:ext uri="{9D8B030D-6E8A-4147-A177-3AD203B41FA5}">
                      <a16:colId xmlns:a16="http://schemas.microsoft.com/office/drawing/2014/main" val="3528077081"/>
                    </a:ext>
                  </a:extLst>
                </a:gridCol>
              </a:tblGrid>
              <a:tr h="493890">
                <a:tc>
                  <a:txBody>
                    <a:bodyPr/>
                    <a:lstStyle/>
                    <a:p>
                      <a:pPr algn="l"/>
                      <a:r>
                        <a:rPr lang="en-US" sz="2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Outcome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C1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Baseline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(N=763)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C1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12M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(N=254)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C1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24M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(N=292)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C1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2455217"/>
                  </a:ext>
                </a:extLst>
              </a:tr>
              <a:tr h="551119">
                <a:tc>
                  <a:txBody>
                    <a:bodyPr/>
                    <a:lstStyle/>
                    <a:p>
                      <a:pPr marL="0" marR="0" indent="10160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Mean</a:t>
                      </a:r>
                    </a:p>
                    <a:p>
                      <a:pPr marL="0" marR="0" indent="10160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 (SD)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highlight>
                            <a:srgbClr val="FFFF00"/>
                          </a:highlight>
                        </a:rPr>
                        <a:t>1.36</a:t>
                      </a:r>
                      <a:r>
                        <a:rPr lang="en-US" sz="2000" dirty="0">
                          <a:effectLst/>
                        </a:rPr>
                        <a:t> 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(0.23) 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highlight>
                            <a:srgbClr val="FFFF00"/>
                          </a:highlight>
                        </a:rPr>
                        <a:t>1.39</a:t>
                      </a:r>
                      <a:r>
                        <a:rPr lang="en-US" sz="2000" dirty="0">
                          <a:effectLst/>
                        </a:rPr>
                        <a:t> 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(0.25) 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highlight>
                            <a:srgbClr val="FFFF00"/>
                          </a:highlight>
                        </a:rPr>
                        <a:t>1.37 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(0.23) 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70923420"/>
                  </a:ext>
                </a:extLst>
              </a:tr>
              <a:tr h="551119">
                <a:tc>
                  <a:txBody>
                    <a:bodyPr/>
                    <a:lstStyle/>
                    <a:p>
                      <a:pPr marL="0" marR="0" indent="10160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Median</a:t>
                      </a:r>
                    </a:p>
                    <a:p>
                      <a:pPr marL="0" marR="0" indent="10160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 (IQR)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highlight>
                            <a:srgbClr val="FFFF00"/>
                          </a:highlight>
                        </a:rPr>
                        <a:t>1.33</a:t>
                      </a:r>
                      <a:endParaRPr lang="en-US" sz="2000" dirty="0">
                        <a:effectLst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(1.20, 1.48)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highlight>
                            <a:srgbClr val="FFFF00"/>
                          </a:highlight>
                        </a:rPr>
                        <a:t>1.36 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(1.22, 1.49)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highlight>
                            <a:srgbClr val="FFFF00"/>
                          </a:highlight>
                        </a:rPr>
                        <a:t>1.33 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(1.20, 1.46)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781085349"/>
                  </a:ext>
                </a:extLst>
              </a:tr>
              <a:tr h="611843">
                <a:tc>
                  <a:txBody>
                    <a:bodyPr/>
                    <a:lstStyle/>
                    <a:p>
                      <a:pPr marL="0" marR="0" indent="10160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Range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0.72 to 2.26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0.89 to 2.26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0.80 to 2.04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901968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71919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CCCD28-563B-A833-D2FA-AE85B7C2C7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C99AB8-CD40-D2A6-2FAC-AC943B149F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74540" y="18256"/>
            <a:ext cx="8822210" cy="1248570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Cone Density (cones/mm2) </a:t>
            </a:r>
            <a:br>
              <a:rPr lang="en-US" b="1" dirty="0">
                <a:solidFill>
                  <a:schemeClr val="bg1"/>
                </a:solidFill>
              </a:rPr>
            </a:br>
            <a:r>
              <a:rPr lang="en-US" b="1" dirty="0">
                <a:solidFill>
                  <a:schemeClr val="bg1"/>
                </a:solidFill>
              </a:rPr>
              <a:t>Over 24 Months</a:t>
            </a:r>
          </a:p>
        </p:txBody>
      </p:sp>
      <p:graphicFrame>
        <p:nvGraphicFramePr>
          <p:cNvPr id="12" name="Content Placeholder 11">
            <a:extLst>
              <a:ext uri="{FF2B5EF4-FFF2-40B4-BE49-F238E27FC236}">
                <a16:creationId xmlns:a16="http://schemas.microsoft.com/office/drawing/2014/main" id="{F3FBBC5D-6A43-5BF2-1E33-A54EF87452A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03297030"/>
              </p:ext>
            </p:extLst>
          </p:nvPr>
        </p:nvGraphicFramePr>
        <p:xfrm>
          <a:off x="1694484" y="1412875"/>
          <a:ext cx="9173538" cy="2833835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1385715">
                  <a:extLst>
                    <a:ext uri="{9D8B030D-6E8A-4147-A177-3AD203B41FA5}">
                      <a16:colId xmlns:a16="http://schemas.microsoft.com/office/drawing/2014/main" val="1632098594"/>
                    </a:ext>
                  </a:extLst>
                </a:gridCol>
                <a:gridCol w="2595941">
                  <a:extLst>
                    <a:ext uri="{9D8B030D-6E8A-4147-A177-3AD203B41FA5}">
                      <a16:colId xmlns:a16="http://schemas.microsoft.com/office/drawing/2014/main" val="3217793748"/>
                    </a:ext>
                  </a:extLst>
                </a:gridCol>
                <a:gridCol w="2595941">
                  <a:extLst>
                    <a:ext uri="{9D8B030D-6E8A-4147-A177-3AD203B41FA5}">
                      <a16:colId xmlns:a16="http://schemas.microsoft.com/office/drawing/2014/main" val="3879764504"/>
                    </a:ext>
                  </a:extLst>
                </a:gridCol>
                <a:gridCol w="2595941">
                  <a:extLst>
                    <a:ext uri="{9D8B030D-6E8A-4147-A177-3AD203B41FA5}">
                      <a16:colId xmlns:a16="http://schemas.microsoft.com/office/drawing/2014/main" val="2162845139"/>
                    </a:ext>
                  </a:extLst>
                </a:gridCol>
              </a:tblGrid>
              <a:tr h="49389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Outcome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C1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Baseline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(N=763)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C1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12M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(N=254)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C1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24M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(N=292)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C1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2455217"/>
                  </a:ext>
                </a:extLst>
              </a:tr>
              <a:tr h="551119">
                <a:tc>
                  <a:txBody>
                    <a:bodyPr/>
                    <a:lstStyle/>
                    <a:p>
                      <a:pPr marL="0" marR="0" indent="1016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b="1" dirty="0">
                          <a:effectLst/>
                        </a:rPr>
                        <a:t>Mean </a:t>
                      </a:r>
                    </a:p>
                    <a:p>
                      <a:pPr marL="0" marR="0" indent="1016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b="1" dirty="0">
                          <a:effectLst/>
                        </a:rPr>
                        <a:t>(SD)</a:t>
                      </a:r>
                      <a:endParaRPr lang="en-US" sz="2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dirty="0">
                          <a:effectLst/>
                          <a:highlight>
                            <a:srgbClr val="FFFF00"/>
                          </a:highlight>
                        </a:rPr>
                        <a:t>22827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dirty="0">
                          <a:effectLst/>
                        </a:rPr>
                        <a:t> (8752.4) </a:t>
                      </a:r>
                      <a:endParaRPr lang="en-US" sz="2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dirty="0">
                          <a:effectLst/>
                          <a:highlight>
                            <a:srgbClr val="FFFF00"/>
                          </a:highlight>
                        </a:rPr>
                        <a:t>20173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dirty="0">
                          <a:effectLst/>
                        </a:rPr>
                        <a:t> (7830.6) </a:t>
                      </a:r>
                      <a:endParaRPr lang="en-US" sz="2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dirty="0">
                          <a:effectLst/>
                          <a:highlight>
                            <a:srgbClr val="FFFF00"/>
                          </a:highlight>
                        </a:rPr>
                        <a:t>21835</a:t>
                      </a:r>
                      <a:r>
                        <a:rPr lang="en-US" sz="2200" dirty="0">
                          <a:effectLst/>
                        </a:rPr>
                        <a:t> 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dirty="0">
                          <a:effectLst/>
                        </a:rPr>
                        <a:t>(8334.0) </a:t>
                      </a:r>
                      <a:endParaRPr lang="en-US" sz="2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70923420"/>
                  </a:ext>
                </a:extLst>
              </a:tr>
              <a:tr h="551119">
                <a:tc>
                  <a:txBody>
                    <a:bodyPr/>
                    <a:lstStyle/>
                    <a:p>
                      <a:pPr marL="0" marR="0" indent="1016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b="1" dirty="0">
                          <a:effectLst/>
                        </a:rPr>
                        <a:t>Median</a:t>
                      </a:r>
                    </a:p>
                    <a:p>
                      <a:pPr marL="0" marR="0" indent="1016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b="1" dirty="0">
                          <a:effectLst/>
                        </a:rPr>
                        <a:t>(IQR)</a:t>
                      </a:r>
                      <a:endParaRPr lang="en-US" sz="2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dirty="0">
                          <a:effectLst/>
                        </a:rPr>
                        <a:t>21457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dirty="0">
                          <a:effectLst/>
                        </a:rPr>
                        <a:t>(16936, 27311)</a:t>
                      </a:r>
                      <a:endParaRPr lang="en-US" sz="2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dirty="0">
                          <a:effectLst/>
                        </a:rPr>
                        <a:t>19028 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dirty="0">
                          <a:effectLst/>
                        </a:rPr>
                        <a:t>(14529, 23954)</a:t>
                      </a:r>
                      <a:endParaRPr lang="en-US" sz="2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dirty="0">
                          <a:effectLst/>
                        </a:rPr>
                        <a:t>20411 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dirty="0">
                          <a:effectLst/>
                        </a:rPr>
                        <a:t>(15983, 26765)</a:t>
                      </a:r>
                      <a:endParaRPr lang="en-US" sz="2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781085349"/>
                  </a:ext>
                </a:extLst>
              </a:tr>
              <a:tr h="611843">
                <a:tc>
                  <a:txBody>
                    <a:bodyPr/>
                    <a:lstStyle/>
                    <a:p>
                      <a:pPr marL="0" marR="0" indent="1016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b="1" dirty="0">
                          <a:effectLst/>
                        </a:rPr>
                        <a:t>Range</a:t>
                      </a:r>
                      <a:endParaRPr lang="en-US" sz="2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dirty="0">
                          <a:effectLst/>
                        </a:rPr>
                        <a:t>2252 to 64616</a:t>
                      </a:r>
                      <a:endParaRPr lang="en-US" sz="2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dirty="0">
                          <a:effectLst/>
                        </a:rPr>
                        <a:t>4682.0 to 52298</a:t>
                      </a:r>
                      <a:endParaRPr lang="en-US" sz="2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dirty="0">
                          <a:effectLst/>
                        </a:rPr>
                        <a:t>8082.0 to 55206</a:t>
                      </a:r>
                      <a:endParaRPr lang="en-US" sz="2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9019685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593937B1-C9B1-5A58-A8BD-62E8D2D2DDF9}"/>
              </a:ext>
            </a:extLst>
          </p:cNvPr>
          <p:cNvSpPr txBox="1"/>
          <p:nvPr/>
        </p:nvSpPr>
        <p:spPr>
          <a:xfrm>
            <a:off x="1021080" y="5260459"/>
            <a:ext cx="1096314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Cone density had a significant negative correlation with cone spacing (-0.74 with 95% CI -0.76 to -0.71).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3135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AF5B46-2A6E-59E7-BDDE-40C7227752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7FAD27-C0AD-93E1-C1D3-2FEDE7DCD5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4460" y="1420898"/>
            <a:ext cx="10744201" cy="5317831"/>
          </a:xfrm>
        </p:spPr>
        <p:txBody>
          <a:bodyPr wrap="square" lIns="0" tIns="0" rIns="109728" bIns="0" anchor="t"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tx1"/>
              </a:buClr>
              <a:buNone/>
            </a:pPr>
            <a:r>
              <a:rPr lang="en-US" sz="2200" b="1" dirty="0">
                <a:solidFill>
                  <a:srgbClr val="D87029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Citation</a:t>
            </a:r>
            <a:endParaRPr lang="en-US" sz="2200" b="1" i="0" dirty="0">
              <a:solidFill>
                <a:srgbClr val="D87029"/>
              </a:solidFill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1700"/>
              </a:spcAft>
              <a:buNone/>
            </a:pPr>
            <a:r>
              <a:rPr lang="en-US" sz="2000" b="0" i="0" dirty="0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  <a:cs typeface="Calibri" panose="020F0502020204030204" pitchFamily="34" charset="0"/>
              </a:rPr>
              <a:t>Duncan JL, Liang W, Maguire MG, Porco TC, Wong J, Audo I, Cava JA, Grieve K, Kalitzeos A, Kreis J, Michaelides M, Norberg N, Paques M, Carroll J; Foundation Fighting Blindness Consortium Investigator Group. Change in Cone Structure Over 24 Months in USH2A-Related Retinal Degeneration. Am J </a:t>
            </a:r>
            <a:r>
              <a:rPr lang="en-US" sz="2000" b="0" i="0" dirty="0" err="1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  <a:cs typeface="Calibri" panose="020F0502020204030204" pitchFamily="34" charset="0"/>
              </a:rPr>
              <a:t>Ophthalmol</a:t>
            </a:r>
            <a:r>
              <a:rPr lang="en-US" sz="2000" b="0" i="0" dirty="0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  <a:cs typeface="Calibri" panose="020F0502020204030204" pitchFamily="34" charset="0"/>
              </a:rPr>
              <a:t>. 2023 Aug;252:77-93. </a:t>
            </a:r>
            <a:r>
              <a:rPr lang="en-US" sz="2000" b="0" i="0" dirty="0" err="1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  <a:cs typeface="Calibri" panose="020F0502020204030204" pitchFamily="34" charset="0"/>
              </a:rPr>
              <a:t>doi</a:t>
            </a:r>
            <a:r>
              <a:rPr lang="en-US" sz="2000" b="0" i="0" dirty="0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  <a:cs typeface="Calibri" panose="020F0502020204030204" pitchFamily="34" charset="0"/>
              </a:rPr>
              <a:t>: 10.1016/j.ajo.2023.03.006.</a:t>
            </a:r>
          </a:p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1700"/>
              </a:spcAft>
              <a:buNone/>
            </a:pPr>
            <a:r>
              <a:rPr lang="en-US" sz="2200" b="1" i="0" dirty="0">
                <a:solidFill>
                  <a:srgbClr val="D87029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Funding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700"/>
              </a:spcAft>
              <a:buNone/>
            </a:pPr>
            <a:r>
              <a:rPr lang="en-US" sz="2000" dirty="0">
                <a:solidFill>
                  <a:srgbClr val="003865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This study was funded by Foundation Fighting Blindness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700"/>
              </a:spcAft>
              <a:buNone/>
            </a:pPr>
            <a:r>
              <a:rPr lang="en-US" sz="2200" b="1" dirty="0">
                <a:solidFill>
                  <a:srgbClr val="D87029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Disclaimer</a:t>
            </a:r>
            <a:endParaRPr lang="en-US" sz="2200" dirty="0">
              <a:solidFill>
                <a:srgbClr val="003865"/>
              </a:solidFill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700"/>
              </a:spcAft>
              <a:buNone/>
            </a:pPr>
            <a:r>
              <a:rPr lang="en-US" sz="2000" dirty="0">
                <a:solidFill>
                  <a:srgbClr val="003865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The source of the data is the Foundation Fighting Blindness Clinical Consortium, but the analyses, content and conclusions presented herein are solely the responsibility of the authors/presenters and may not reflect the views of the Foundation Fighting Blindness.</a:t>
            </a:r>
            <a:endParaRPr lang="en-US" sz="2200" i="0" dirty="0">
              <a:solidFill>
                <a:schemeClr val="accent1">
                  <a:lumMod val="50000"/>
                </a:schemeClr>
              </a:solidFill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32A4977-BB0B-9B31-7143-F646CAEC3FB5}"/>
              </a:ext>
            </a:extLst>
          </p:cNvPr>
          <p:cNvSpPr txBox="1"/>
          <p:nvPr/>
        </p:nvSpPr>
        <p:spPr>
          <a:xfrm>
            <a:off x="3389242" y="283238"/>
            <a:ext cx="7839589" cy="677108"/>
          </a:xfrm>
          <a:prstGeom prst="rect">
            <a:avLst/>
          </a:prstGeom>
          <a:noFill/>
        </p:spPr>
        <p:txBody>
          <a:bodyPr wrap="square" lIns="18288" tIns="0" rIns="18288" bIns="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Citation, Funding, Disclaimer</a:t>
            </a:r>
          </a:p>
        </p:txBody>
      </p:sp>
      <p:sp>
        <p:nvSpPr>
          <p:cNvPr id="7" name="Funding statement accent rule">
            <a:extLst>
              <a:ext uri="{FF2B5EF4-FFF2-40B4-BE49-F238E27FC236}">
                <a16:creationId xmlns:a16="http://schemas.microsoft.com/office/drawing/2014/main" id="{D94D6FEF-1C5A-42E5-7047-5E019536B460}"/>
              </a:ext>
            </a:extLst>
          </p:cNvPr>
          <p:cNvSpPr/>
          <p:nvPr/>
        </p:nvSpPr>
        <p:spPr>
          <a:xfrm>
            <a:off x="423141" y="1420898"/>
            <a:ext cx="240395" cy="5158805"/>
          </a:xfrm>
          <a:prstGeom prst="rect">
            <a:avLst/>
          </a:prstGeom>
          <a:solidFill>
            <a:srgbClr val="D8702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84731960"/>
      </p:ext>
    </p:extLst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DDAE38-D47A-470A-81E2-A54EE0EE73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B6003D-AF72-4F43-612E-8FC38996F9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74540" y="18256"/>
            <a:ext cx="8917460" cy="1229520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Cone Spacing (Z-score) </a:t>
            </a:r>
            <a:br>
              <a:rPr lang="en-US" b="1" dirty="0">
                <a:solidFill>
                  <a:schemeClr val="bg1"/>
                </a:solidFill>
              </a:rPr>
            </a:br>
            <a:r>
              <a:rPr lang="en-US" b="1" dirty="0">
                <a:solidFill>
                  <a:schemeClr val="bg1"/>
                </a:solidFill>
              </a:rPr>
              <a:t>over 24 months</a:t>
            </a:r>
          </a:p>
        </p:txBody>
      </p:sp>
      <p:graphicFrame>
        <p:nvGraphicFramePr>
          <p:cNvPr id="12" name="Content Placeholder 11">
            <a:extLst>
              <a:ext uri="{FF2B5EF4-FFF2-40B4-BE49-F238E27FC236}">
                <a16:creationId xmlns:a16="http://schemas.microsoft.com/office/drawing/2014/main" id="{724E18CF-6873-46D7-89FE-CB98C3604CC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35354127"/>
              </p:ext>
            </p:extLst>
          </p:nvPr>
        </p:nvGraphicFramePr>
        <p:xfrm>
          <a:off x="1846884" y="2003425"/>
          <a:ext cx="9173538" cy="2828375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2401266">
                  <a:extLst>
                    <a:ext uri="{9D8B030D-6E8A-4147-A177-3AD203B41FA5}">
                      <a16:colId xmlns:a16="http://schemas.microsoft.com/office/drawing/2014/main" val="1632098594"/>
                    </a:ext>
                  </a:extLst>
                </a:gridCol>
                <a:gridCol w="2181225">
                  <a:extLst>
                    <a:ext uri="{9D8B030D-6E8A-4147-A177-3AD203B41FA5}">
                      <a16:colId xmlns:a16="http://schemas.microsoft.com/office/drawing/2014/main" val="3217793748"/>
                    </a:ext>
                  </a:extLst>
                </a:gridCol>
                <a:gridCol w="1995106">
                  <a:extLst>
                    <a:ext uri="{9D8B030D-6E8A-4147-A177-3AD203B41FA5}">
                      <a16:colId xmlns:a16="http://schemas.microsoft.com/office/drawing/2014/main" val="2619864112"/>
                    </a:ext>
                  </a:extLst>
                </a:gridCol>
                <a:gridCol w="2595941">
                  <a:extLst>
                    <a:ext uri="{9D8B030D-6E8A-4147-A177-3AD203B41FA5}">
                      <a16:colId xmlns:a16="http://schemas.microsoft.com/office/drawing/2014/main" val="3075032534"/>
                    </a:ext>
                  </a:extLst>
                </a:gridCol>
              </a:tblGrid>
              <a:tr h="49389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Outcome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C1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Baseline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(N=763)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C1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12M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(N=254)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C1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24M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(N=292)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C1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2455217"/>
                  </a:ext>
                </a:extLst>
              </a:tr>
              <a:tr h="551119">
                <a:tc>
                  <a:txBody>
                    <a:bodyPr/>
                    <a:lstStyle/>
                    <a:p>
                      <a:pPr marL="0" marR="0" indent="10160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Mean </a:t>
                      </a:r>
                    </a:p>
                    <a:p>
                      <a:pPr marL="0" marR="0" indent="10160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(SD)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highlight>
                            <a:srgbClr val="FFFF00"/>
                          </a:highlight>
                        </a:rPr>
                        <a:t>1.36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 (2.55) 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highlight>
                            <a:srgbClr val="FFFF00"/>
                          </a:highlight>
                        </a:rPr>
                        <a:t>1.53</a:t>
                      </a:r>
                      <a:r>
                        <a:rPr lang="en-US" sz="2000" dirty="0">
                          <a:effectLst/>
                        </a:rPr>
                        <a:t> 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(2.57) 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highlight>
                            <a:srgbClr val="FFFF00"/>
                          </a:highlight>
                        </a:rPr>
                        <a:t>1.80</a:t>
                      </a:r>
                      <a:r>
                        <a:rPr lang="en-US" sz="2000" dirty="0">
                          <a:effectLst/>
                        </a:rPr>
                        <a:t> 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(2.78) 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70923420"/>
                  </a:ext>
                </a:extLst>
              </a:tr>
              <a:tr h="551119">
                <a:tc>
                  <a:txBody>
                    <a:bodyPr/>
                    <a:lstStyle/>
                    <a:p>
                      <a:pPr marL="0" marR="0" indent="10160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Median</a:t>
                      </a:r>
                    </a:p>
                    <a:p>
                      <a:pPr marL="0" marR="0" indent="10160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(IQR)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0.86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(-0.27, 2.45)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1.09 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(-0.24, 2.90)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1.22 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(0.01, 2.92)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781085349"/>
                  </a:ext>
                </a:extLst>
              </a:tr>
              <a:tr h="611843">
                <a:tc>
                  <a:txBody>
                    <a:bodyPr/>
                    <a:lstStyle/>
                    <a:p>
                      <a:pPr marL="0" marR="0" indent="10160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Range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-4.37 to 13.95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-3.13 to 12.95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-3.12 to 15.27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901968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57794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1FC350-C0E1-28BB-B192-E2049CBD74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427680-614F-8A28-FC19-8B0B615275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74540" y="18256"/>
            <a:ext cx="8079259" cy="1191420"/>
          </a:xfrm>
        </p:spPr>
        <p:txBody>
          <a:bodyPr>
            <a:normAutofit fontScale="90000"/>
          </a:bodyPr>
          <a:lstStyle/>
          <a:p>
            <a:r>
              <a:rPr lang="en-US" dirty="0"/>
              <a:t>Cone Spacing (arcmin or Z-score) </a:t>
            </a:r>
            <a:br>
              <a:rPr lang="en-US" dirty="0"/>
            </a:br>
            <a:r>
              <a:rPr lang="en-US" dirty="0"/>
              <a:t>vs Eccentricity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D7726A7-7434-699E-4899-78A540789640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838200" y="1825625"/>
            <a:ext cx="1362075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en-US" sz="3000" b="1" dirty="0"/>
              <a:t>Arcmin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BB77FBE-BB5B-265D-1B5B-799276B4BC05}"/>
              </a:ext>
            </a:extLst>
          </p:cNvPr>
          <p:cNvSpPr txBox="1"/>
          <p:nvPr/>
        </p:nvSpPr>
        <p:spPr>
          <a:xfrm>
            <a:off x="10330269" y="1954213"/>
            <a:ext cx="165450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/>
              <a:t>Z-score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C2DF837-F623-98B1-4E05-7659F0B5AC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79331" y="1609507"/>
            <a:ext cx="3749365" cy="502963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CD30B9D-1D78-8E40-C5B0-F574432584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59665" y="1609507"/>
            <a:ext cx="3853006" cy="5029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3905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472923-8356-4BEA-8D6D-C5097C8A00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45C997-01E1-7DC2-8D72-BEEA833E9A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74540" y="18255"/>
            <a:ext cx="8422160" cy="1219995"/>
          </a:xfrm>
        </p:spPr>
        <p:txBody>
          <a:bodyPr>
            <a:normAutofit/>
          </a:bodyPr>
          <a:lstStyle/>
          <a:p>
            <a:r>
              <a:rPr lang="en-US" dirty="0">
                <a:cs typeface="Times New Roman" panose="02020603050405020304" pitchFamily="18" charset="0"/>
              </a:rPr>
              <a:t>Estimated Average Annual Change </a:t>
            </a:r>
            <a:endParaRPr lang="en-US" b="1" dirty="0">
              <a:solidFill>
                <a:schemeClr val="bg1"/>
              </a:solidFill>
            </a:endParaRPr>
          </a:p>
        </p:txBody>
      </p:sp>
      <p:graphicFrame>
        <p:nvGraphicFramePr>
          <p:cNvPr id="12" name="Content Placeholder 11">
            <a:extLst>
              <a:ext uri="{FF2B5EF4-FFF2-40B4-BE49-F238E27FC236}">
                <a16:creationId xmlns:a16="http://schemas.microsoft.com/office/drawing/2014/main" id="{365B3A3B-9473-7A3F-3DAB-62801B46037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86901760"/>
              </p:ext>
            </p:extLst>
          </p:nvPr>
        </p:nvGraphicFramePr>
        <p:xfrm>
          <a:off x="1704975" y="1441450"/>
          <a:ext cx="9124950" cy="4537390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2609850">
                  <a:extLst>
                    <a:ext uri="{9D8B030D-6E8A-4147-A177-3AD203B41FA5}">
                      <a16:colId xmlns:a16="http://schemas.microsoft.com/office/drawing/2014/main" val="1632098594"/>
                    </a:ext>
                  </a:extLst>
                </a:gridCol>
                <a:gridCol w="3346341">
                  <a:extLst>
                    <a:ext uri="{9D8B030D-6E8A-4147-A177-3AD203B41FA5}">
                      <a16:colId xmlns:a16="http://schemas.microsoft.com/office/drawing/2014/main" val="3217793748"/>
                    </a:ext>
                  </a:extLst>
                </a:gridCol>
                <a:gridCol w="3168759">
                  <a:extLst>
                    <a:ext uri="{9D8B030D-6E8A-4147-A177-3AD203B41FA5}">
                      <a16:colId xmlns:a16="http://schemas.microsoft.com/office/drawing/2014/main" val="3479306921"/>
                    </a:ext>
                  </a:extLst>
                </a:gridCol>
              </a:tblGrid>
              <a:tr h="493890">
                <a:tc rowSpan="2">
                  <a:txBody>
                    <a:bodyPr/>
                    <a:lstStyle/>
                    <a:p>
                      <a:pPr algn="l"/>
                      <a:r>
                        <a:rPr lang="en-US" sz="2000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Outcomes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C1D5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00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Z-score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C1D5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0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C1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80701988"/>
                  </a:ext>
                </a:extLst>
              </a:tr>
              <a:tr h="493890">
                <a:tc vMerge="1">
                  <a:txBody>
                    <a:bodyPr/>
                    <a:lstStyle/>
                    <a:p>
                      <a:endParaRPr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C1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000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Entire cohort (N=14, n=1309)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C1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Univariate P value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C1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2455217"/>
                  </a:ext>
                </a:extLst>
              </a:tr>
              <a:tr h="55111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Cone spacing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 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 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70923420"/>
                  </a:ext>
                </a:extLst>
              </a:tr>
              <a:tr h="55111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   Annual change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0.14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&lt;0.001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781085349"/>
                  </a:ext>
                </a:extLst>
              </a:tr>
              <a:tr h="611843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   95% Conf. Interval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(0.07, 0.21)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 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794171729"/>
                  </a:ext>
                </a:extLst>
              </a:tr>
              <a:tr h="611843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Number of ROIs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 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 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9019685"/>
                  </a:ext>
                </a:extLst>
              </a:tr>
              <a:tr h="611843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   Annual change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-0.18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&lt;0.001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78966474"/>
                  </a:ext>
                </a:extLst>
              </a:tr>
              <a:tr h="611843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   95% Conf. Interval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(-0.23, -0.12)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 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445564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87663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B43FA6-08C0-BF25-3A72-03471ADA0A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74540" y="18256"/>
            <a:ext cx="8079259" cy="1210470"/>
          </a:xfrm>
        </p:spPr>
        <p:txBody>
          <a:bodyPr/>
          <a:lstStyle/>
          <a:p>
            <a:r>
              <a:rPr lang="en-US" dirty="0"/>
              <a:t>Z-score and Other Measurements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6054FC-BFFE-CAA2-B647-047F2AAE45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400" y="1558925"/>
            <a:ext cx="10515600" cy="4351338"/>
          </a:xfrm>
        </p:spPr>
        <p:txBody>
          <a:bodyPr/>
          <a:lstStyle/>
          <a:p>
            <a:r>
              <a:rPr lang="en-US" dirty="0"/>
              <a:t>Correlation between Z-score with below measurements were explored</a:t>
            </a:r>
          </a:p>
          <a:p>
            <a:pPr lvl="1"/>
            <a:r>
              <a:rPr lang="en-US" dirty="0"/>
              <a:t>BCVA</a:t>
            </a:r>
          </a:p>
          <a:p>
            <a:pPr lvl="1"/>
            <a:r>
              <a:rPr lang="en-US" dirty="0"/>
              <a:t>FST</a:t>
            </a:r>
          </a:p>
          <a:p>
            <a:pPr lvl="1"/>
            <a:r>
              <a:rPr lang="en-US" dirty="0"/>
              <a:t>OCT EZ Area</a:t>
            </a:r>
          </a:p>
          <a:p>
            <a:pPr lvl="1"/>
            <a:r>
              <a:rPr lang="en-US" dirty="0"/>
              <a:t>MP mean sensitivity</a:t>
            </a:r>
          </a:p>
          <a:p>
            <a:r>
              <a:rPr lang="en-US" dirty="0"/>
              <a:t>No significant correlation (cross-sectional or longitudinal)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2918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3CCADA-8C10-7878-0C99-95DED9F605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22140" y="571500"/>
            <a:ext cx="8079259" cy="657225"/>
          </a:xfrm>
        </p:spPr>
        <p:txBody>
          <a:bodyPr>
            <a:normAutofit fontScale="90000"/>
          </a:bodyPr>
          <a:lstStyle/>
          <a:p>
            <a:r>
              <a:rPr lang="en-US" dirty="0"/>
              <a:t>Quality Score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DB03F2-0070-47C9-401D-5F5417CA17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81125"/>
            <a:ext cx="5895975" cy="4795838"/>
          </a:xfrm>
        </p:spPr>
        <p:txBody>
          <a:bodyPr>
            <a:normAutofit/>
          </a:bodyPr>
          <a:lstStyle/>
          <a:p>
            <a:r>
              <a:rPr lang="en-US" dirty="0"/>
              <a:t>Intergrader variation (Z-score) difference </a:t>
            </a:r>
          </a:p>
          <a:p>
            <a:pPr lvl="1"/>
            <a:r>
              <a:rPr lang="en-US" dirty="0"/>
              <a:t>Greater at ROIs with image quality scores of 1 and 2 vs 3-5 </a:t>
            </a:r>
          </a:p>
          <a:p>
            <a:pPr lvl="1"/>
            <a:r>
              <a:rPr lang="en-US" dirty="0"/>
              <a:t>Median 1.50 vs 1.18 vs 0.69 (P &lt; 0.001)</a:t>
            </a:r>
          </a:p>
          <a:p>
            <a:r>
              <a:rPr lang="en-US" dirty="0"/>
              <a:t>Lower image quality was associated with greater difference between graders </a:t>
            </a:r>
          </a:p>
          <a:p>
            <a:pPr lvl="1"/>
            <a:r>
              <a:rPr lang="en-US" dirty="0"/>
              <a:t>mean increase = 0.13 arcmin/1 point quality score decrease</a:t>
            </a:r>
          </a:p>
          <a:p>
            <a:pPr lvl="1"/>
            <a:r>
              <a:rPr lang="en-US" dirty="0"/>
              <a:t>P=0.005</a:t>
            </a:r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8A6DF77-4FFB-9F10-FE72-4E23D95AAE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26143" y="1620095"/>
            <a:ext cx="4255377" cy="3755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1017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B8E29B-3F6B-78E7-AAB0-C88C05A7C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69790" y="681037"/>
            <a:ext cx="8079259" cy="566738"/>
          </a:xfrm>
        </p:spPr>
        <p:txBody>
          <a:bodyPr>
            <a:normAutofit fontScale="90000"/>
          </a:bodyPr>
          <a:lstStyle/>
          <a:p>
            <a:r>
              <a:rPr lang="en-US" dirty="0"/>
              <a:t>Discussion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3DC10E-FD72-7F45-F64B-5E5EB091BE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At baseline:</a:t>
            </a:r>
          </a:p>
          <a:p>
            <a:pPr lvl="1"/>
            <a:r>
              <a:rPr lang="en-US" dirty="0"/>
              <a:t>Cone spacing and density correlated with eccentricity </a:t>
            </a:r>
          </a:p>
          <a:p>
            <a:pPr lvl="1"/>
            <a:r>
              <a:rPr lang="en-US" dirty="0"/>
              <a:t>Cone spacing correlated with disease duration </a:t>
            </a:r>
          </a:p>
          <a:p>
            <a:pPr lvl="2"/>
            <a:r>
              <a:rPr lang="en-US" dirty="0"/>
              <a:t>Longer disease duration results in fewer cones remaining</a:t>
            </a:r>
          </a:p>
          <a:p>
            <a:r>
              <a:rPr lang="en-US" dirty="0"/>
              <a:t>Cone spacing was not significantly different between USH2 and ARRP participants that were eligible for AOSLO imaging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0659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A9D016-4DF6-C273-C3B7-1B511B5CF6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79290" y="590550"/>
            <a:ext cx="8079259" cy="638176"/>
          </a:xfrm>
        </p:spPr>
        <p:txBody>
          <a:bodyPr>
            <a:normAutofit fontScale="90000"/>
          </a:bodyPr>
          <a:lstStyle/>
          <a:p>
            <a:r>
              <a:rPr lang="en-US" dirty="0"/>
              <a:t>Discussion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E6DD29-337D-399E-003E-C9915AEC3C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Image quality was significantly lower for the second baseline montage, suggesting </a:t>
            </a:r>
            <a:r>
              <a:rPr lang="en-US" dirty="0">
                <a:solidFill>
                  <a:srgbClr val="D76F2C"/>
                </a:solidFill>
              </a:rPr>
              <a:t>one baseline image is sufficient</a:t>
            </a:r>
          </a:p>
          <a:p>
            <a:r>
              <a:rPr lang="en-US" dirty="0"/>
              <a:t>Adding a qualitative image quality score can be a useful approach to handle inter-grader inconsistencies while minimizing the loss of data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3080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091A06-FE4E-450B-B7B8-B3A473451F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74540" y="18256"/>
            <a:ext cx="8079259" cy="1229520"/>
          </a:xfrm>
        </p:spPr>
        <p:txBody>
          <a:bodyPr>
            <a:normAutofit fontScale="90000"/>
          </a:bodyPr>
          <a:lstStyle/>
          <a:p>
            <a:br>
              <a:rPr lang="en-US" dirty="0"/>
            </a:br>
            <a:r>
              <a:rPr lang="en-US" dirty="0"/>
              <a:t>Discussion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2D0E85-349C-5074-C208-2740F2A704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400" y="1473200"/>
            <a:ext cx="10515600" cy="4351338"/>
          </a:xfrm>
        </p:spPr>
        <p:txBody>
          <a:bodyPr>
            <a:normAutofit/>
          </a:bodyPr>
          <a:lstStyle/>
          <a:p>
            <a:r>
              <a:rPr lang="en-US" dirty="0"/>
              <a:t>Although cone spacing and density did not change significantly over 24 months,</a:t>
            </a:r>
          </a:p>
          <a:p>
            <a:r>
              <a:rPr lang="en-US" dirty="0">
                <a:solidFill>
                  <a:srgbClr val="D76F2C"/>
                </a:solidFill>
              </a:rPr>
              <a:t>Cone spacing Z score increased </a:t>
            </a:r>
            <a:r>
              <a:rPr lang="en-US" dirty="0"/>
              <a:t>(+0.14, 95% confidence interval 0.07 to 0.21, P  &lt; 0.001)</a:t>
            </a:r>
          </a:p>
          <a:p>
            <a:r>
              <a:rPr lang="en-US" dirty="0"/>
              <a:t>Correcting for eccentricity, distance between cones increased during 24 months follow up</a:t>
            </a:r>
          </a:p>
          <a:p>
            <a:r>
              <a:rPr lang="en-US" dirty="0"/>
              <a:t>We observed a significant reduction of gradable ROIs with remaining cones </a:t>
            </a:r>
          </a:p>
          <a:p>
            <a:pPr lvl="1"/>
            <a:r>
              <a:rPr lang="en-US" dirty="0"/>
              <a:t>-0.18 ROIs/year, 95% confidence interval -0.23 to -0.12</a:t>
            </a:r>
          </a:p>
          <a:p>
            <a:pPr lvl="1"/>
            <a:r>
              <a:rPr lang="en-US" dirty="0"/>
              <a:t>P &lt; 0.001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0216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1B095A-DA28-98EE-4061-65E4D20B83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74540" y="18256"/>
            <a:ext cx="8079259" cy="1229520"/>
          </a:xfrm>
        </p:spPr>
        <p:txBody>
          <a:bodyPr/>
          <a:lstStyle/>
          <a:p>
            <a:r>
              <a:rPr lang="en-US" dirty="0"/>
              <a:t>Conclusions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D1F864-6945-E03F-E88B-7AABD42948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Longer disease duration was associated with greater cone spacing </a:t>
            </a:r>
          </a:p>
          <a:p>
            <a:r>
              <a:rPr lang="en-US" dirty="0"/>
              <a:t>Image quality was lower with repeat imaging at baseline</a:t>
            </a:r>
          </a:p>
          <a:p>
            <a:r>
              <a:rPr lang="en-US" dirty="0"/>
              <a:t>We observed a significant increase in cone spacing Z-score over 24 months </a:t>
            </a:r>
          </a:p>
          <a:p>
            <a:r>
              <a:rPr lang="en-US" dirty="0"/>
              <a:t>The number of gradable ROIs with remaining cones declined over 24 months</a:t>
            </a:r>
          </a:p>
          <a:p>
            <a:r>
              <a:rPr lang="en-US" dirty="0"/>
              <a:t>We did not find a significant difference between USH2 and ARRP participants at baseline, or in the rate of change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4606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357B83-593F-48E4-B540-33FF467FD7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74540" y="18256"/>
            <a:ext cx="8079259" cy="1250106"/>
          </a:xfrm>
        </p:spPr>
        <p:txBody>
          <a:bodyPr>
            <a:normAutofit/>
          </a:bodyPr>
          <a:lstStyle/>
          <a:p>
            <a:r>
              <a:rPr lang="en-US" dirty="0"/>
              <a:t>Background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930F77-4D25-4A09-8D2B-A890DEFE88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4497916"/>
          </a:xfrm>
        </p:spPr>
        <p:txBody>
          <a:bodyPr>
            <a:noAutofit/>
          </a:bodyPr>
          <a:lstStyle/>
          <a:p>
            <a:pPr marL="457200" indent="-457200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</a:pPr>
            <a:r>
              <a:rPr lang="en-US" sz="3000" dirty="0"/>
              <a:t>P</a:t>
            </a:r>
            <a:r>
              <a:rPr lang="en-US" sz="3000" b="1" dirty="0"/>
              <a:t>rior studies have not described cone structure with high-resolution images of USH2A-related retinal degeneration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</a:pPr>
            <a:r>
              <a:rPr lang="en-US" sz="3000" b="1" dirty="0"/>
              <a:t>AOSLO</a:t>
            </a:r>
          </a:p>
          <a:p>
            <a:pPr marL="914400" lvl="1" indent="-457200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</a:pPr>
            <a:r>
              <a:rPr lang="en-US" sz="2600" dirty="0"/>
              <a:t>Non-invasive method </a:t>
            </a:r>
          </a:p>
          <a:p>
            <a:pPr marL="914400" lvl="1" indent="-457200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</a:pPr>
            <a:r>
              <a:rPr lang="en-US" sz="2600" dirty="0"/>
              <a:t>Visualize cone photoreceptors with high resolution</a:t>
            </a:r>
          </a:p>
          <a:p>
            <a:pPr marL="914400" lvl="1" indent="-457200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</a:pPr>
            <a:r>
              <a:rPr lang="en-US" sz="2600" dirty="0"/>
              <a:t>4 RUSH2A centers with AOSLO expertise:</a:t>
            </a:r>
          </a:p>
          <a:p>
            <a:pPr marL="1371600" lvl="2" indent="-457200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</a:pPr>
            <a:r>
              <a:rPr lang="en-US" sz="2200" dirty="0"/>
              <a:t>UCSF, MCW, </a:t>
            </a:r>
            <a:r>
              <a:rPr lang="en-US" sz="2200" dirty="0" err="1"/>
              <a:t>Moorfields</a:t>
            </a:r>
            <a:r>
              <a:rPr lang="en-US" sz="2200" dirty="0"/>
              <a:t>, Paris</a:t>
            </a:r>
          </a:p>
          <a:p>
            <a:pPr marL="1371600" lvl="2" indent="-457200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</a:pPr>
            <a:endParaRPr lang="en-US" sz="2200" b="1" dirty="0"/>
          </a:p>
        </p:txBody>
      </p:sp>
    </p:spTree>
    <p:extLst>
      <p:ext uri="{BB962C8B-B14F-4D97-AF65-F5344CB8AC3E}">
        <p14:creationId xmlns:p14="http://schemas.microsoft.com/office/powerpoint/2010/main" val="1908460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89619D-6EAC-826A-0068-976E6F9399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5D5AB5-F2A1-B8DA-7875-958921C6B7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74540" y="681036"/>
            <a:ext cx="8917460" cy="572577"/>
          </a:xfrm>
        </p:spPr>
        <p:txBody>
          <a:bodyPr>
            <a:normAutofit fontScale="90000"/>
          </a:bodyPr>
          <a:lstStyle/>
          <a:p>
            <a:r>
              <a:rPr lang="en-US" dirty="0"/>
              <a:t>Adaptive Optics: Imaging Individual Cones</a:t>
            </a:r>
            <a:br>
              <a:rPr lang="en-US" dirty="0"/>
            </a:br>
            <a:endParaRPr lang="en-US" dirty="0"/>
          </a:p>
        </p:txBody>
      </p:sp>
      <p:pic>
        <p:nvPicPr>
          <p:cNvPr id="4" name="Picture 7">
            <a:extLst>
              <a:ext uri="{FF2B5EF4-FFF2-40B4-BE49-F238E27FC236}">
                <a16:creationId xmlns:a16="http://schemas.microsoft.com/office/drawing/2014/main" id="{2C9C1522-E502-7737-E97B-9EE0D3C988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205" y="1272072"/>
            <a:ext cx="5745163" cy="343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Straight Arrow Connector 18">
            <a:extLst>
              <a:ext uri="{FF2B5EF4-FFF2-40B4-BE49-F238E27FC236}">
                <a16:creationId xmlns:a16="http://schemas.microsoft.com/office/drawing/2014/main" id="{4FF65C88-A9AF-A801-9E9D-E448F5428BB3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5023582" y="3697425"/>
            <a:ext cx="0" cy="457674"/>
          </a:xfrm>
          <a:prstGeom prst="straightConnector1">
            <a:avLst/>
          </a:prstGeom>
          <a:noFill/>
          <a:ln w="38100" algn="ctr">
            <a:solidFill>
              <a:srgbClr val="3353BB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" name="Straight Connector 21">
            <a:extLst>
              <a:ext uri="{FF2B5EF4-FFF2-40B4-BE49-F238E27FC236}">
                <a16:creationId xmlns:a16="http://schemas.microsoft.com/office/drawing/2014/main" id="{7F1D62B9-A804-931D-F3C0-E730ABCCF471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6166719" y="1400585"/>
            <a:ext cx="683778" cy="0"/>
          </a:xfrm>
          <a:prstGeom prst="line">
            <a:avLst/>
          </a:prstGeom>
          <a:noFill/>
          <a:ln w="38100" algn="ctr">
            <a:solidFill>
              <a:srgbClr val="3353BB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" name="Straight Arrow Connector 27">
            <a:extLst>
              <a:ext uri="{FF2B5EF4-FFF2-40B4-BE49-F238E27FC236}">
                <a16:creationId xmlns:a16="http://schemas.microsoft.com/office/drawing/2014/main" id="{10A7C1B3-64C8-B027-836E-EE4A4D756841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6832241" y="1400585"/>
            <a:ext cx="0" cy="457200"/>
          </a:xfrm>
          <a:prstGeom prst="straightConnector1">
            <a:avLst/>
          </a:prstGeom>
          <a:noFill/>
          <a:ln w="38100" algn="ctr">
            <a:solidFill>
              <a:srgbClr val="3353BB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9" name="TextBox 29">
            <a:extLst>
              <a:ext uri="{FF2B5EF4-FFF2-40B4-BE49-F238E27FC236}">
                <a16:creationId xmlns:a16="http://schemas.microsoft.com/office/drawing/2014/main" id="{E455D129-981C-0C35-635E-1D61134342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63578" y="1688106"/>
            <a:ext cx="7397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altLang="en-US" sz="2000" i="1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alt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 - I</a:t>
            </a:r>
            <a:r>
              <a:rPr lang="en-US" altLang="en-US" sz="2000" i="1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10" name="TextBox 23">
            <a:extLst>
              <a:ext uri="{FF2B5EF4-FFF2-40B4-BE49-F238E27FC236}">
                <a16:creationId xmlns:a16="http://schemas.microsoft.com/office/drawing/2014/main" id="{49702D1B-0AFD-1DD0-305D-EAC152796F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63578" y="2063937"/>
            <a:ext cx="80486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altLang="en-US" sz="2000" i="1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alt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 + I</a:t>
            </a:r>
            <a:r>
              <a:rPr lang="en-US" altLang="en-US" sz="2000" i="1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cxnSp>
        <p:nvCxnSpPr>
          <p:cNvPr id="11" name="Straight Connector 32">
            <a:extLst>
              <a:ext uri="{FF2B5EF4-FFF2-40B4-BE49-F238E27FC236}">
                <a16:creationId xmlns:a16="http://schemas.microsoft.com/office/drawing/2014/main" id="{9CCB4610-F9E0-EE20-2FA6-61C746FD908F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6489341" y="2076567"/>
            <a:ext cx="685800" cy="0"/>
          </a:xfrm>
          <a:prstGeom prst="line">
            <a:avLst/>
          </a:prstGeom>
          <a:noFill/>
          <a:ln w="1905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2" name="Straight Connector 22">
            <a:extLst>
              <a:ext uri="{FF2B5EF4-FFF2-40B4-BE49-F238E27FC236}">
                <a16:creationId xmlns:a16="http://schemas.microsoft.com/office/drawing/2014/main" id="{0201BF5D-141D-D8FE-AC67-88411C9ED759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6619153" y="2961211"/>
            <a:ext cx="246856" cy="0"/>
          </a:xfrm>
          <a:prstGeom prst="line">
            <a:avLst/>
          </a:prstGeom>
          <a:noFill/>
          <a:ln w="38100" algn="ctr">
            <a:solidFill>
              <a:srgbClr val="3353BB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3" name="Straight Arrow Connector 34">
            <a:extLst>
              <a:ext uri="{FF2B5EF4-FFF2-40B4-BE49-F238E27FC236}">
                <a16:creationId xmlns:a16="http://schemas.microsoft.com/office/drawing/2014/main" id="{9AAB2909-9E5F-2BC2-61B0-10581E67CB77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6853313" y="2463987"/>
            <a:ext cx="0" cy="497224"/>
          </a:xfrm>
          <a:prstGeom prst="straightConnector1">
            <a:avLst/>
          </a:prstGeom>
          <a:noFill/>
          <a:ln w="38100" algn="ctr">
            <a:solidFill>
              <a:srgbClr val="3353BB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4" name="Straight Connector 3">
            <a:extLst>
              <a:ext uri="{FF2B5EF4-FFF2-40B4-BE49-F238E27FC236}">
                <a16:creationId xmlns:a16="http://schemas.microsoft.com/office/drawing/2014/main" id="{21DDF6BA-C7D1-A706-5FEF-7FA101A98AA0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7268440" y="1913340"/>
            <a:ext cx="299244" cy="0"/>
          </a:xfrm>
          <a:prstGeom prst="line">
            <a:avLst/>
          </a:prstGeom>
          <a:noFill/>
          <a:ln w="38100" algn="ctr">
            <a:solidFill>
              <a:srgbClr val="3353BB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5" name="Straight Arrow Connector 5">
            <a:extLst>
              <a:ext uri="{FF2B5EF4-FFF2-40B4-BE49-F238E27FC236}">
                <a16:creationId xmlns:a16="http://schemas.microsoft.com/office/drawing/2014/main" id="{87CA884B-BD10-8DA6-AB9D-747FA89C7C39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7559634" y="1888131"/>
            <a:ext cx="0" cy="2266968"/>
          </a:xfrm>
          <a:prstGeom prst="straightConnector1">
            <a:avLst/>
          </a:prstGeom>
          <a:noFill/>
          <a:ln w="38100" algn="ctr">
            <a:solidFill>
              <a:srgbClr val="3353BB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29" name="Picture 16">
            <a:extLst>
              <a:ext uri="{FF2B5EF4-FFF2-40B4-BE49-F238E27FC236}">
                <a16:creationId xmlns:a16="http://schemas.microsoft.com/office/drawing/2014/main" id="{D061DCA7-E5CF-14A4-16D5-BA293BAF4E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9021" y="4155099"/>
            <a:ext cx="2621207" cy="26212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" name="Picture 15">
            <a:extLst>
              <a:ext uri="{FF2B5EF4-FFF2-40B4-BE49-F238E27FC236}">
                <a16:creationId xmlns:a16="http://schemas.microsoft.com/office/drawing/2014/main" id="{38FF2981-9E34-9FE7-87E6-426E021CC1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229" y="4155099"/>
            <a:ext cx="2589214" cy="25892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25610B64-21DF-FB89-B9A0-31370444BB69}"/>
              </a:ext>
            </a:extLst>
          </p:cNvPr>
          <p:cNvSpPr txBox="1"/>
          <p:nvPr/>
        </p:nvSpPr>
        <p:spPr>
          <a:xfrm>
            <a:off x="7740650" y="1253613"/>
            <a:ext cx="4451350" cy="23082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sng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Confocal AOSLO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:</a:t>
            </a: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Rejects light from any layer not conjugate to the plane</a:t>
            </a: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Cone IS/OS junction waveguides light when OS/RPE is intact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D508B1D1-28C2-E04D-B4D9-B7A68018466F}"/>
              </a:ext>
            </a:extLst>
          </p:cNvPr>
          <p:cNvSpPr txBox="1"/>
          <p:nvPr/>
        </p:nvSpPr>
        <p:spPr>
          <a:xfrm>
            <a:off x="8945392" y="3561838"/>
            <a:ext cx="3197225" cy="34163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sng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Split Detector AOSLO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:</a:t>
            </a:r>
          </a:p>
          <a:p>
            <a:pPr marL="230188" marR="0" lvl="0" indent="-230188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Collects multiply scattered light</a:t>
            </a:r>
          </a:p>
          <a:p>
            <a:pPr marL="230188" marR="0" lvl="0" indent="-230188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Reveals structure from all layers</a:t>
            </a:r>
          </a:p>
          <a:p>
            <a:pPr marL="230188" marR="0" lvl="0" indent="-230188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Mitochondria in IS scatter strongly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</a:endParaRPr>
          </a:p>
        </p:txBody>
      </p:sp>
      <p:sp>
        <p:nvSpPr>
          <p:cNvPr id="37" name="TextBox 11">
            <a:extLst>
              <a:ext uri="{FF2B5EF4-FFF2-40B4-BE49-F238E27FC236}">
                <a16:creationId xmlns:a16="http://schemas.microsoft.com/office/drawing/2014/main" id="{0E038A54-2E49-97D3-D7F5-78670474F5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3351" y="6244840"/>
            <a:ext cx="90328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2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50 </a:t>
            </a:r>
            <a:r>
              <a:rPr lang="en-US" altLang="en-US" sz="2000" dirty="0">
                <a:solidFill>
                  <a:prstClr val="white"/>
                </a:solidFill>
                <a:latin typeface="Symbol" panose="05050102010706020507" pitchFamily="18" charset="2"/>
                <a:cs typeface="Arial" panose="020B0604020202020204" pitchFamily="34" charset="0"/>
              </a:rPr>
              <a:t>m</a:t>
            </a:r>
            <a:r>
              <a:rPr lang="en-US" altLang="en-US" sz="2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</a:p>
        </p:txBody>
      </p:sp>
      <p:sp>
        <p:nvSpPr>
          <p:cNvPr id="38" name="Rectangle 10">
            <a:extLst>
              <a:ext uri="{FF2B5EF4-FFF2-40B4-BE49-F238E27FC236}">
                <a16:creationId xmlns:a16="http://schemas.microsoft.com/office/drawing/2014/main" id="{62B4837C-7377-4F80-DBB1-E1551C8366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92059" y="6610907"/>
            <a:ext cx="1152525" cy="111125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en-US" sz="2400">
              <a:solidFill>
                <a:prstClr val="white"/>
              </a:solidFill>
              <a:latin typeface="Times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4350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129C0A-8B04-76D6-97BB-B3AB7CD5FF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55DADD-8360-9DF4-937C-296B61AAAC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74540" y="18256"/>
            <a:ext cx="8079259" cy="1250106"/>
          </a:xfrm>
        </p:spPr>
        <p:txBody>
          <a:bodyPr>
            <a:normAutofit/>
          </a:bodyPr>
          <a:lstStyle/>
          <a:p>
            <a:r>
              <a:rPr lang="en-US" dirty="0"/>
              <a:t>Objectives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7953C3-87C7-39F8-F1BE-44321BB2C4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4497916"/>
          </a:xfrm>
        </p:spPr>
        <p:txBody>
          <a:bodyPr>
            <a:noAutofit/>
          </a:bodyPr>
          <a:lstStyle/>
          <a:p>
            <a:pPr marL="457200" indent="-457200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</a:pPr>
            <a:r>
              <a:rPr lang="en-US" sz="3000" dirty="0"/>
              <a:t>To describe baseline cone spacing (at RUSH2A 12 </a:t>
            </a:r>
            <a:r>
              <a:rPr lang="en-US" sz="3000" dirty="0" err="1"/>
              <a:t>mo</a:t>
            </a:r>
            <a:r>
              <a:rPr lang="en-US" sz="3000" dirty="0"/>
              <a:t> visit)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</a:pPr>
            <a:r>
              <a:rPr lang="en-US" sz="3000" dirty="0"/>
              <a:t>To explore inter-grader and inter-test variability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</a:pPr>
            <a:r>
              <a:rPr lang="en-US" sz="3000" dirty="0"/>
              <a:t>To describe cone structure changes overtime</a:t>
            </a:r>
          </a:p>
          <a:p>
            <a:pPr marL="914400" lvl="1" indent="-457200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</a:pPr>
            <a:r>
              <a:rPr lang="en-US" sz="2600" dirty="0"/>
              <a:t>AOSLO twice at baseline </a:t>
            </a:r>
          </a:p>
          <a:p>
            <a:pPr marL="914400" lvl="1" indent="-457200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</a:pPr>
            <a:r>
              <a:rPr lang="en-US" sz="2600" dirty="0"/>
              <a:t>1-year AOSLO images </a:t>
            </a:r>
          </a:p>
          <a:p>
            <a:pPr marL="914400" lvl="1" indent="-457200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</a:pPr>
            <a:r>
              <a:rPr lang="en-US" sz="2600" dirty="0"/>
              <a:t>2-year AOSLO images </a:t>
            </a:r>
            <a:endParaRPr lang="en-US" sz="2200" b="1" dirty="0"/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To compare cone spacing in USH2 vs ARRP patients</a:t>
            </a:r>
          </a:p>
          <a:p>
            <a:pPr marL="457200" lvl="1" indent="0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  <a:buNone/>
            </a:pP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4053160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53EE55-7819-A910-25B9-A879021A48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E2AD16-000F-1B7F-424D-FC5CBBEBF1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74540" y="18256"/>
            <a:ext cx="8079259" cy="1250106"/>
          </a:xfrm>
        </p:spPr>
        <p:txBody>
          <a:bodyPr>
            <a:normAutofit/>
          </a:bodyPr>
          <a:lstStyle/>
          <a:p>
            <a:r>
              <a:rPr lang="en-US" dirty="0"/>
              <a:t>Methods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F6007A-8D80-A657-2032-5F911A9441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4497916"/>
          </a:xfrm>
        </p:spPr>
        <p:txBody>
          <a:bodyPr>
            <a:noAutofit/>
          </a:bodyPr>
          <a:lstStyle/>
          <a:p>
            <a:pPr marL="457200" indent="-457200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</a:pPr>
            <a:r>
              <a:rPr lang="en-US" sz="3000" dirty="0"/>
              <a:t>Two baseline AOSLO montages of the cone mosaic were obtained from each of 14 participants with USH2A-related retinal degeneration</a:t>
            </a:r>
          </a:p>
          <a:p>
            <a:pPr marL="914400" lvl="1" indent="-457200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</a:pPr>
            <a:r>
              <a:rPr lang="en-US" sz="2600" dirty="0"/>
              <a:t>32 participants were eligible</a:t>
            </a:r>
          </a:p>
          <a:p>
            <a:pPr marL="914400" lvl="1" indent="-457200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</a:pPr>
            <a:r>
              <a:rPr lang="en-US" sz="2600" dirty="0"/>
              <a:t>Goal: </a:t>
            </a:r>
          </a:p>
          <a:p>
            <a:pPr marL="1371600" marR="0" lvl="2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 baseline AOSLO montages</a:t>
            </a:r>
          </a:p>
          <a:p>
            <a:pPr marL="1371600" marR="0" lvl="2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 AOSLO montage at each annual visit</a:t>
            </a:r>
          </a:p>
          <a:p>
            <a:pPr marL="457200" lvl="1" indent="0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  <a:buNone/>
            </a:pP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3563837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31A55D-FB23-B970-F63C-907730B35F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E2F212-6C28-4510-83E7-A1E303AD0B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74540" y="18256"/>
            <a:ext cx="8079259" cy="1250106"/>
          </a:xfrm>
        </p:spPr>
        <p:txBody>
          <a:bodyPr>
            <a:normAutofit/>
          </a:bodyPr>
          <a:lstStyle/>
          <a:p>
            <a:r>
              <a:rPr lang="en-US" dirty="0"/>
              <a:t>Methods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40188E-B7A4-7DFC-C9F9-59B3254363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4497916"/>
          </a:xfrm>
        </p:spPr>
        <p:txBody>
          <a:bodyPr>
            <a:noAutofit/>
          </a:bodyPr>
          <a:lstStyle/>
          <a:p>
            <a:pPr marL="457200" indent="-457200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</a:pPr>
            <a:r>
              <a:rPr lang="en-US" sz="3000" dirty="0"/>
              <a:t>Two graders masked to disease category measured </a:t>
            </a:r>
          </a:p>
          <a:p>
            <a:pPr marL="914400" marR="0" lvl="1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600" dirty="0">
                <a:solidFill>
                  <a:prstClr val="black"/>
                </a:solidFill>
              </a:rPr>
              <a:t>C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one spacing</a:t>
            </a:r>
          </a:p>
          <a:p>
            <a:pPr marL="914400" marR="0" lvl="1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600" dirty="0">
                <a:solidFill>
                  <a:prstClr val="black"/>
                </a:solidFill>
              </a:rPr>
              <a:t>C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one density </a:t>
            </a:r>
          </a:p>
          <a:p>
            <a:pPr marL="914400" marR="0" lvl="1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600" dirty="0">
                <a:solidFill>
                  <a:prstClr val="black"/>
                </a:solidFill>
              </a:rPr>
              <a:t>I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mage quality score (1= poor, 5= excellent)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Poor quality images (image quality score = 0) were confirmed not gradable by a masked clinician.</a:t>
            </a:r>
          </a:p>
          <a:p>
            <a:pPr marL="457200" lvl="1" indent="0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  <a:buNone/>
            </a:pP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695364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0BEEB5-FF50-29AD-3886-F1F50A07A7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E61FCB-F145-4943-C70B-576A8D985A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AOSLO Examples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D6CE5B95-15DD-CF2F-8B55-279C593A0A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4073013" cy="4351338"/>
          </a:xfrm>
        </p:spPr>
        <p:txBody>
          <a:bodyPr>
            <a:noAutofit/>
          </a:bodyPr>
          <a:lstStyle/>
          <a:p>
            <a:endParaRPr lang="en-US" sz="2000" dirty="0">
              <a:effectLst/>
            </a:endParaRPr>
          </a:p>
          <a:p>
            <a:r>
              <a:rPr lang="en-US" sz="2000" dirty="0">
                <a:effectLst/>
              </a:rPr>
              <a:t>A)</a:t>
            </a:r>
            <a:r>
              <a:rPr lang="en-US" sz="2000" b="1" dirty="0">
                <a:effectLst/>
              </a:rPr>
              <a:t> </a:t>
            </a:r>
            <a:r>
              <a:rPr lang="en-US" sz="2000" dirty="0">
                <a:effectLst/>
              </a:rPr>
              <a:t>Color fundus photo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000" dirty="0">
                <a:effectLst/>
              </a:rPr>
              <a:t>AOSLO montage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000" dirty="0">
                <a:effectLst/>
              </a:rPr>
              <a:t>SD-OCT B-scans through the fovea (green lines)</a:t>
            </a:r>
          </a:p>
          <a:p>
            <a:endParaRPr lang="en-US" sz="2000" dirty="0">
              <a:effectLst/>
            </a:endParaRPr>
          </a:p>
          <a:p>
            <a:r>
              <a:rPr lang="en-US" sz="2000" dirty="0">
                <a:effectLst/>
              </a:rPr>
              <a:t>B) Magnified AOSLO montage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000" dirty="0">
                <a:effectLst/>
              </a:rPr>
              <a:t>Regions of interest (ROIs) in red boxes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000" dirty="0"/>
              <a:t>G</a:t>
            </a:r>
            <a:r>
              <a:rPr lang="en-US" sz="2000" dirty="0">
                <a:effectLst/>
              </a:rPr>
              <a:t>reen box: ROI magnified on next slides</a:t>
            </a:r>
          </a:p>
          <a:p>
            <a:pPr marL="0" indent="0">
              <a:buNone/>
            </a:pPr>
            <a:endParaRPr lang="en-US" sz="20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76DD982-B094-0708-14C3-482A34846C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11586" y="2282098"/>
            <a:ext cx="6741201" cy="3438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5057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86BFFD-C430-EC4F-4959-29B589F1C8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2A7DEA-FA4A-CA92-3214-7D6A838116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74540" y="18256"/>
            <a:ext cx="8079259" cy="1250106"/>
          </a:xfrm>
        </p:spPr>
        <p:txBody>
          <a:bodyPr/>
          <a:lstStyle/>
          <a:p>
            <a:r>
              <a:rPr lang="en-US" dirty="0"/>
              <a:t>AOSLO Examples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3A2C7E2F-1AD1-7656-C0C1-FB81E3422E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76716" y="1943613"/>
            <a:ext cx="2583426" cy="395574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>
                <a:effectLst/>
              </a:rPr>
              <a:t>Cone mosaic: cone profiles of varying reflectivity</a:t>
            </a:r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2D0B29C-CCCD-37DE-DCFB-B329849378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1742911"/>
            <a:ext cx="4383160" cy="4156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729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Clinical Consortium: Ligh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FFB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linical Consortium: Dark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FFB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linical Consortium: Ligh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FFB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313</TotalTime>
  <Words>1431</Words>
  <Application>Microsoft Office PowerPoint</Application>
  <PresentationFormat>Widescreen</PresentationFormat>
  <Paragraphs>318</Paragraphs>
  <Slides>28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28</vt:i4>
      </vt:variant>
    </vt:vector>
  </HeadingPairs>
  <TitlesOfParts>
    <vt:vector size="37" baseType="lpstr">
      <vt:lpstr>Arial</vt:lpstr>
      <vt:lpstr>Calibri</vt:lpstr>
      <vt:lpstr>Symbol</vt:lpstr>
      <vt:lpstr>Times</vt:lpstr>
      <vt:lpstr>Times New Roman</vt:lpstr>
      <vt:lpstr>Wingdings</vt:lpstr>
      <vt:lpstr>Clinical Consortium: Light</vt:lpstr>
      <vt:lpstr>Clinical Consortium: Dark</vt:lpstr>
      <vt:lpstr>1_Clinical Consortium: Light</vt:lpstr>
      <vt:lpstr>Change in Cone Structure Over 24 Months  in USH2A-Related Retinal Degeneration</vt:lpstr>
      <vt:lpstr>PowerPoint Presentation</vt:lpstr>
      <vt:lpstr>Background</vt:lpstr>
      <vt:lpstr>Adaptive Optics: Imaging Individual Cones </vt:lpstr>
      <vt:lpstr>Objectives</vt:lpstr>
      <vt:lpstr>Methods</vt:lpstr>
      <vt:lpstr>Methods</vt:lpstr>
      <vt:lpstr>AOSLO Examples</vt:lpstr>
      <vt:lpstr>AOSLO Examples</vt:lpstr>
      <vt:lpstr>AOSLO Examples</vt:lpstr>
      <vt:lpstr>Statistical Methods</vt:lpstr>
      <vt:lpstr>Study Participant Count Summary</vt:lpstr>
      <vt:lpstr>Study Cohort</vt:lpstr>
      <vt:lpstr>Slide Header</vt:lpstr>
      <vt:lpstr>Association Between Z-score and Participant Characteristics at Baseline</vt:lpstr>
      <vt:lpstr>BL Inter-test Variability (Z-scores) </vt:lpstr>
      <vt:lpstr>BL Inter-grader Variability (Z-scores) </vt:lpstr>
      <vt:lpstr>Cone Spacing (arcmin) Over 24 Months</vt:lpstr>
      <vt:lpstr>Cone Density (cones/mm2)  Over 24 Months</vt:lpstr>
      <vt:lpstr>Cone Spacing (Z-score)  over 24 months</vt:lpstr>
      <vt:lpstr>Cone Spacing (arcmin or Z-score)  vs Eccentricity</vt:lpstr>
      <vt:lpstr>Estimated Average Annual Change </vt:lpstr>
      <vt:lpstr>Z-score and Other Measurements </vt:lpstr>
      <vt:lpstr>Quality Score </vt:lpstr>
      <vt:lpstr>Discussion </vt:lpstr>
      <vt:lpstr>Discussion </vt:lpstr>
      <vt:lpstr> Discussion </vt:lpstr>
      <vt:lpstr>Conclusions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Chris Adams</dc:creator>
  <cp:lastModifiedBy>Sara Hatch</cp:lastModifiedBy>
  <cp:revision>2</cp:revision>
  <dcterms:created xsi:type="dcterms:W3CDTF">2023-03-08T17:26:10Z</dcterms:created>
  <dcterms:modified xsi:type="dcterms:W3CDTF">2026-08-27T16:26:18Z</dcterms:modified>
</cp:coreProperties>
</file>