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30"/>
  </p:notesMasterIdLst>
  <p:handoutMasterIdLst>
    <p:handoutMasterId r:id="rId31"/>
  </p:handoutMasterIdLst>
  <p:sldIdLst>
    <p:sldId id="256" r:id="rId2"/>
    <p:sldId id="779" r:id="rId3"/>
    <p:sldId id="832" r:id="rId4"/>
    <p:sldId id="833" r:id="rId5"/>
    <p:sldId id="834" r:id="rId6"/>
    <p:sldId id="835" r:id="rId7"/>
    <p:sldId id="836" r:id="rId8"/>
    <p:sldId id="837" r:id="rId9"/>
    <p:sldId id="838" r:id="rId10"/>
    <p:sldId id="839" r:id="rId11"/>
    <p:sldId id="840" r:id="rId12"/>
    <p:sldId id="785" r:id="rId13"/>
    <p:sldId id="841" r:id="rId14"/>
    <p:sldId id="842" r:id="rId15"/>
    <p:sldId id="843" r:id="rId16"/>
    <p:sldId id="844" r:id="rId17"/>
    <p:sldId id="845" r:id="rId18"/>
    <p:sldId id="846" r:id="rId19"/>
    <p:sldId id="847" r:id="rId20"/>
    <p:sldId id="849" r:id="rId21"/>
    <p:sldId id="848" r:id="rId22"/>
    <p:sldId id="831" r:id="rId23"/>
    <p:sldId id="850" r:id="rId24"/>
    <p:sldId id="851" r:id="rId25"/>
    <p:sldId id="852" r:id="rId26"/>
    <p:sldId id="853" r:id="rId27"/>
    <p:sldId id="854" r:id="rId28"/>
    <p:sldId id="85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" userDrawn="1">
          <p15:clr>
            <a:srgbClr val="A4A3A4"/>
          </p15:clr>
        </p15:guide>
        <p15:guide id="2" pos="1152" userDrawn="1">
          <p15:clr>
            <a:srgbClr val="A4A3A4"/>
          </p15:clr>
        </p15:guide>
        <p15:guide id="3" pos="7176" userDrawn="1">
          <p15:clr>
            <a:srgbClr val="A4A3A4"/>
          </p15:clr>
        </p15:guide>
        <p15:guide id="4" pos="456" userDrawn="1">
          <p15:clr>
            <a:srgbClr val="A4A3A4"/>
          </p15:clr>
        </p15:guide>
        <p15:guide id="5" orient="horz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6F2C"/>
    <a:srgbClr val="00C1D5"/>
    <a:srgbClr val="003865"/>
    <a:srgbClr val="A3A015"/>
    <a:srgbClr val="7E5E77"/>
    <a:srgbClr val="C6C21A"/>
    <a:srgbClr val="9A646C"/>
    <a:srgbClr val="7A9C6A"/>
    <a:srgbClr val="006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BBAD8A-3F24-4459-AF5F-CB38B70C7234}" v="102" dt="2025-09-25T19:56:35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1032"/>
        <p:guide pos="1152"/>
        <p:guide pos="7176"/>
        <p:guide pos="456"/>
        <p:guide orient="horz" pos="30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yle Salvant-Sorhaindo" userId="35442001962_tp_box_2" providerId="OAuth2" clId="{E3B4D22B-BAC7-4ADE-90E8-AF57528A2E1C}"/>
    <pc:docChg chg="undo custSel modSld">
      <pc:chgData name="Khyle Salvant-Sorhaindo" userId="35442001962_tp_box_2" providerId="OAuth2" clId="{E3B4D22B-BAC7-4ADE-90E8-AF57528A2E1C}" dt="2025-01-22T21:28:10.972" v="192" actId="20577"/>
      <pc:docMkLst>
        <pc:docMk/>
      </pc:docMkLst>
      <pc:sldChg chg="modSp mod">
        <pc:chgData name="Khyle Salvant-Sorhaindo" userId="35442001962_tp_box_2" providerId="OAuth2" clId="{E3B4D22B-BAC7-4ADE-90E8-AF57528A2E1C}" dt="2025-01-22T21:28:10.972" v="192" actId="20577"/>
        <pc:sldMkLst>
          <pc:docMk/>
          <pc:sldMk cId="316068263" sldId="256"/>
        </pc:sldMkLst>
      </pc:sldChg>
    </pc:docChg>
  </pc:docChgLst>
  <pc:docChgLst>
    <pc:chgData name="Allison Ayala" userId="18192097390_tp_box_2" providerId="OAuth2" clId="{4EEBC0ED-9EB8-49B7-994F-457C95BDFA5E}"/>
    <pc:docChg chg="undo redo custSel addSld delSld modSld sldOrd modMainMaster">
      <pc:chgData name="Allison Ayala" userId="18192097390_tp_box_2" providerId="OAuth2" clId="{4EEBC0ED-9EB8-49B7-994F-457C95BDFA5E}" dt="2025-01-17T19:46:11.915" v="334" actId="948"/>
      <pc:docMkLst>
        <pc:docMk/>
      </pc:docMkLst>
      <pc:sldChg chg="modSp mod">
        <pc:chgData name="Allison Ayala" userId="18192097390_tp_box_2" providerId="OAuth2" clId="{4EEBC0ED-9EB8-49B7-994F-457C95BDFA5E}" dt="2025-01-17T19:46:11.915" v="334" actId="948"/>
        <pc:sldMkLst>
          <pc:docMk/>
          <pc:sldMk cId="316068263" sldId="256"/>
        </pc:sldMkLst>
      </pc:sldChg>
      <pc:sldChg chg="modSp mod ord">
        <pc:chgData name="Allison Ayala" userId="18192097390_tp_box_2" providerId="OAuth2" clId="{4EEBC0ED-9EB8-49B7-994F-457C95BDFA5E}" dt="2025-01-17T19:29:02.933" v="83"/>
        <pc:sldMkLst>
          <pc:docMk/>
          <pc:sldMk cId="1365310597" sldId="258"/>
        </pc:sldMkLst>
      </pc:sldChg>
      <pc:sldChg chg="modSp mod">
        <pc:chgData name="Allison Ayala" userId="18192097390_tp_box_2" providerId="OAuth2" clId="{4EEBC0ED-9EB8-49B7-994F-457C95BDFA5E}" dt="2025-01-17T19:41:31.422" v="332" actId="113"/>
        <pc:sldMkLst>
          <pc:docMk/>
          <pc:sldMk cId="1908460283" sldId="779"/>
        </pc:sldMkLst>
      </pc:sldChg>
      <pc:sldChg chg="modSp">
        <pc:chgData name="Allison Ayala" userId="18192097390_tp_box_2" providerId="OAuth2" clId="{4EEBC0ED-9EB8-49B7-994F-457C95BDFA5E}" dt="2025-01-17T19:25:41.045" v="65"/>
        <pc:sldMkLst>
          <pc:docMk/>
          <pc:sldMk cId="1620675654" sldId="785"/>
        </pc:sldMkLst>
      </pc:sldChg>
      <pc:sldChg chg="add del">
        <pc:chgData name="Allison Ayala" userId="18192097390_tp_box_2" providerId="OAuth2" clId="{4EEBC0ED-9EB8-49B7-994F-457C95BDFA5E}" dt="2025-01-17T19:16:03.468" v="12" actId="47"/>
        <pc:sldMkLst>
          <pc:docMk/>
          <pc:sldMk cId="564976313" sldId="786"/>
        </pc:sldMkLst>
      </pc:sldChg>
      <pc:sldChg chg="addSp delSp modSp add del mod ord">
        <pc:chgData name="Allison Ayala" userId="18192097390_tp_box_2" providerId="OAuth2" clId="{4EEBC0ED-9EB8-49B7-994F-457C95BDFA5E}" dt="2025-01-17T19:36:31.135" v="331"/>
        <pc:sldMkLst>
          <pc:docMk/>
          <pc:sldMk cId="1048664010" sldId="806"/>
        </pc:sldMkLst>
      </pc:sldChg>
      <pc:sldChg chg="addSp delSp add del setBg delDesignElem">
        <pc:chgData name="Allison Ayala" userId="18192097390_tp_box_2" providerId="OAuth2" clId="{4EEBC0ED-9EB8-49B7-994F-457C95BDFA5E}" dt="2025-01-17T19:25:41.045" v="65"/>
        <pc:sldMkLst>
          <pc:docMk/>
          <pc:sldMk cId="498368303" sldId="830"/>
        </pc:sldMkLst>
      </pc:sldChg>
      <pc:sldChg chg="new del">
        <pc:chgData name="Allison Ayala" userId="18192097390_tp_box_2" providerId="OAuth2" clId="{4EEBC0ED-9EB8-49B7-994F-457C95BDFA5E}" dt="2025-01-17T19:16:20.245" v="17" actId="680"/>
        <pc:sldMkLst>
          <pc:docMk/>
          <pc:sldMk cId="196528472" sldId="831"/>
        </pc:sldMkLst>
      </pc:sldChg>
      <pc:sldChg chg="addSp delSp modSp new del mod chgLayout">
        <pc:chgData name="Allison Ayala" userId="18192097390_tp_box_2" providerId="OAuth2" clId="{4EEBC0ED-9EB8-49B7-994F-457C95BDFA5E}" dt="2025-01-17T19:30:13.388" v="112" actId="47"/>
        <pc:sldMkLst>
          <pc:docMk/>
          <pc:sldMk cId="906760968" sldId="831"/>
        </pc:sldMkLst>
      </pc:sldChg>
      <pc:sldChg chg="new del">
        <pc:chgData name="Allison Ayala" userId="18192097390_tp_box_2" providerId="OAuth2" clId="{4EEBC0ED-9EB8-49B7-994F-457C95BDFA5E}" dt="2025-01-17T19:32:25.240" v="117" actId="47"/>
        <pc:sldMkLst>
          <pc:docMk/>
          <pc:sldMk cId="3861029786" sldId="831"/>
        </pc:sldMkLst>
      </pc:sldChg>
      <pc:sldChg chg="new del">
        <pc:chgData name="Allison Ayala" userId="18192097390_tp_box_2" providerId="OAuth2" clId="{4EEBC0ED-9EB8-49B7-994F-457C95BDFA5E}" dt="2025-01-17T19:30:14.448" v="113" actId="47"/>
        <pc:sldMkLst>
          <pc:docMk/>
          <pc:sldMk cId="1208718921" sldId="832"/>
        </pc:sldMkLst>
      </pc:sldChg>
      <pc:sldChg chg="new del">
        <pc:chgData name="Allison Ayala" userId="18192097390_tp_box_2" providerId="OAuth2" clId="{4EEBC0ED-9EB8-49B7-994F-457C95BDFA5E}" dt="2025-01-17T19:30:25.939" v="116" actId="680"/>
        <pc:sldMkLst>
          <pc:docMk/>
          <pc:sldMk cId="2900059685" sldId="832"/>
        </pc:sldMkLst>
      </pc:sldChg>
      <pc:sldMasterChg chg="delSp modSp mod modSldLayout">
        <pc:chgData name="Allison Ayala" userId="18192097390_tp_box_2" providerId="OAuth2" clId="{4EEBC0ED-9EB8-49B7-994F-457C95BDFA5E}" dt="2025-01-17T19:28:29.644" v="82" actId="2711"/>
        <pc:sldMasterMkLst>
          <pc:docMk/>
          <pc:sldMasterMk cId="2098150857" sldId="2147483667"/>
        </pc:sldMasterMkLst>
        <pc:sldLayoutChg chg="modSp mod">
          <pc:chgData name="Allison Ayala" userId="18192097390_tp_box_2" providerId="OAuth2" clId="{4EEBC0ED-9EB8-49B7-994F-457C95BDFA5E}" dt="2025-01-17T19:28:21.383" v="80" actId="255"/>
          <pc:sldLayoutMkLst>
            <pc:docMk/>
            <pc:sldMasterMk cId="2098150857" sldId="2147483667"/>
            <pc:sldLayoutMk cId="4126301464" sldId="2147483668"/>
          </pc:sldLayoutMkLst>
        </pc:sldLayoutChg>
        <pc:sldLayoutChg chg="modSp">
          <pc:chgData name="Allison Ayala" userId="18192097390_tp_box_2" providerId="OAuth2" clId="{4EEBC0ED-9EB8-49B7-994F-457C95BDFA5E}" dt="2025-01-17T19:28:29.644" v="82" actId="2711"/>
          <pc:sldLayoutMkLst>
            <pc:docMk/>
            <pc:sldMasterMk cId="2098150857" sldId="2147483667"/>
            <pc:sldLayoutMk cId="2745358590" sldId="2147483669"/>
          </pc:sldLayoutMkLst>
        </pc:sldLayoutChg>
        <pc:sldLayoutChg chg="modSp mod">
          <pc:chgData name="Allison Ayala" userId="18192097390_tp_box_2" providerId="OAuth2" clId="{4EEBC0ED-9EB8-49B7-994F-457C95BDFA5E}" dt="2025-01-17T19:25:20.365" v="62" actId="6549"/>
          <pc:sldLayoutMkLst>
            <pc:docMk/>
            <pc:sldMasterMk cId="2098150857" sldId="2147483667"/>
            <pc:sldLayoutMk cId="617647940" sldId="2147483675"/>
          </pc:sldLayoutMkLst>
        </pc:sldLayoutChg>
        <pc:sldLayoutChg chg="delSp modSp mod">
          <pc:chgData name="Allison Ayala" userId="18192097390_tp_box_2" providerId="OAuth2" clId="{4EEBC0ED-9EB8-49B7-994F-457C95BDFA5E}" dt="2025-01-17T19:24:03.197" v="28" actId="21"/>
          <pc:sldLayoutMkLst>
            <pc:docMk/>
            <pc:sldMasterMk cId="2098150857" sldId="2147483667"/>
            <pc:sldLayoutMk cId="524890940" sldId="214748367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984C27-75D2-A96C-6006-85CC57CAF6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9DB82-C9E1-20AF-2E0D-B79BBE146D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34664-1AFD-4056-868A-E7F665E572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9DA64-43E8-9E40-07C5-6D8FBCCDCA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CF2B2-F70D-2F01-4222-7C6298381D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E0E6A-92C3-4B87-9F74-BD338E5E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96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0205A-7888-41F4-B6F5-E9FA2254EC1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4F15A-12B5-4AD1-B1D9-CC7C5414E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0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4F15A-12B5-4AD1-B1D9-CC7C5414E3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9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208C5-89A0-16D0-B7DE-56EA5D3F5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DFEA3B-47DC-4B11-E35B-CCA04258F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C0A573-DA1B-1FD8-6D7A-C7D03511F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3A8BF-9715-8C56-D54F-F8C763F60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01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B98F0-6954-FA94-CF78-DEA3EC411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76D1F6-E49E-7B2F-F056-EA2057990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AFED1B-E2AC-ECC4-FA90-FAC1D46D4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4C64D-DED8-EC1E-48BB-1354E9F76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271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CCF91-BC6B-B6D9-11C9-400AE5A3E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6FE596-EF97-34AA-14D9-A81F9A5794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8F09A4-84BE-26E9-DF01-FDD62032B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A9BE1-BB8A-2C3B-DF3F-6E6347CBF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538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FF2FD-5DFF-7C82-7816-BDEE11AF7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131E66-3E59-3F20-FC0E-C0FCD20E3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F5F97-D121-1777-C365-74147220B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C6981-337F-3DF8-BAF6-0BA6576D6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672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9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0A011-F221-1CEF-BCFA-A47F91CAF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59FF48-3D6C-13D7-4A25-F299CC0B7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10FFD-5405-300F-6081-019692676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332E3-FEF6-BC5F-C509-07EAFFEB9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00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7F48E-E646-6661-F85C-0081A9C18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347A62-1BBC-9A1E-BA6F-EC1D436696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92B2A4-C6A6-3025-799A-DD4AFC19B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D9DE0-EA99-11C8-240A-C700F36E8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436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C77F0-EFE4-1AF0-34A4-5903B2DE1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DD4223-48B3-9A57-165F-883FD6D7C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89F2B5-16C7-C4D4-4D0B-B3D835573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8466E-174F-4218-0299-05DA3AE0A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55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46C2B-6825-35BF-F790-370674180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117285-AA8E-1B74-609C-1B457021D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94E39C-6059-C2BF-2E52-FE6E0DDC9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304C0-D413-D97E-6251-8B434C937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6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F51CB-2A7A-7AB9-DC96-E7B3520D3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60DD43-638B-B86F-142E-D29371EFE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83A8A8-F166-7652-7B9B-C0C637FDF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37CE4-2CD2-14FF-4521-088454408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61AC6-A063-04EA-4A76-2D31661A1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EEFA5-B22D-A08C-280B-E61F71E37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581AB3-3ACC-0B8F-5525-54FD9D770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5A92B-5BC9-5CEC-C58A-B669AF757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149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2D94E-8587-B6B9-1822-2B1EFBA83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F73B37-2E1B-994D-90E0-DFCFEB70D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54616F-D21A-EA82-5BEA-0CA7BC64B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77353-054E-CA19-BC42-EBE3C527C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07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a circle and eye&#10;&#10;Description automatically generated with medium confidence">
            <a:extLst>
              <a:ext uri="{FF2B5EF4-FFF2-40B4-BE49-F238E27FC236}">
                <a16:creationId xmlns:a16="http://schemas.microsoft.com/office/drawing/2014/main" id="{11E732DF-59F9-DDAE-6756-AA8ABF43F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BB507-C52D-BCA5-CE04-A469F093EB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25565" y="4066359"/>
            <a:ext cx="7740869" cy="871401"/>
          </a:xfrm>
          <a:noFill/>
        </p:spPr>
        <p:txBody>
          <a:bodyPr wrap="square" anchor="b">
            <a:noAutofit/>
          </a:bodyPr>
          <a:lstStyle>
            <a:lvl1pPr algn="ctr">
              <a:lnSpc>
                <a:spcPts val="4400"/>
              </a:lnSpc>
              <a:defRPr lang="en-US" sz="4400" b="1" spc="30">
                <a:solidFill>
                  <a:srgbClr val="0038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ts val="4200"/>
              </a:lnSpc>
            </a:pP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F7754-F9ED-97BC-B1D1-B95CD7D677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5730" y="5440401"/>
            <a:ext cx="5880538" cy="717316"/>
          </a:xfrm>
          <a:noFill/>
        </p:spPr>
        <p:txBody>
          <a:bodyPr wrap="square">
            <a:noAutofit/>
          </a:bodyPr>
          <a:lstStyle>
            <a:lvl1pPr marL="0" indent="0" algn="ctr">
              <a:buNone/>
              <a:defRPr lang="en-US" sz="2400" b="0" spc="30">
                <a:solidFill>
                  <a:srgbClr val="0038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Meeting</a:t>
            </a:r>
          </a:p>
          <a:p>
            <a:pPr marL="0" lvl="0"/>
            <a:r>
              <a:rPr lang="en-US" dirty="0"/>
              <a:t>Date</a:t>
            </a:r>
          </a:p>
          <a:p>
            <a:pPr marL="0"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4126301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circle with orange text&#10;&#10;Description automatically generated">
            <a:extLst>
              <a:ext uri="{FF2B5EF4-FFF2-40B4-BE49-F238E27FC236}">
                <a16:creationId xmlns:a16="http://schemas.microsoft.com/office/drawing/2014/main" id="{3C3395B5-3C72-F54A-8017-FC2789F45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BB507-C52D-BCA5-CE04-A469F093E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9" y="2377866"/>
            <a:ext cx="5800725" cy="1535184"/>
          </a:xfrm>
          <a:noFill/>
        </p:spPr>
        <p:txBody>
          <a:bodyPr wrap="square" anchor="b">
            <a:noAutofit/>
          </a:bodyPr>
          <a:lstStyle>
            <a:lvl1pPr>
              <a:lnSpc>
                <a:spcPts val="4400"/>
              </a:lnSpc>
              <a:defRPr lang="en-US" b="1" spc="3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ts val="42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F7754-F9ED-97BC-B1D1-B95CD7D67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649" y="4087851"/>
            <a:ext cx="5800725" cy="717316"/>
          </a:xfrm>
          <a:noFill/>
        </p:spPr>
        <p:txBody>
          <a:bodyPr wrap="square">
            <a:noAutofit/>
          </a:bodyPr>
          <a:lstStyle>
            <a:lvl1pPr marL="0" indent="0">
              <a:buNone/>
              <a:defRPr lang="en-US" sz="2000" b="0" spc="3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358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tx1"/>
              </a:buClr>
              <a:defRPr>
                <a:latin typeface="Calibri" panose="020F0502020204030204" pitchFamily="34" charset="0"/>
              </a:defRPr>
            </a:lvl1pPr>
            <a:lvl2pPr marL="914400" indent="-457200">
              <a:buClr>
                <a:schemeClr val="tx1"/>
              </a:buClr>
              <a:defRPr>
                <a:latin typeface="Calibri" panose="020F0502020204030204" pitchFamily="34" charset="0"/>
              </a:defRPr>
            </a:lvl2pPr>
            <a:lvl3pPr marL="1371600" indent="-457200">
              <a:buClr>
                <a:schemeClr val="tx1"/>
              </a:buClr>
              <a:defRPr>
                <a:latin typeface="Calibri" panose="020F0502020204030204" pitchFamily="34" charset="0"/>
              </a:defRPr>
            </a:lvl3pPr>
            <a:lvl4pPr marL="1828800" indent="-457200">
              <a:buClr>
                <a:schemeClr val="tx1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57200">
              <a:buClr>
                <a:schemeClr val="tx1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8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14B2DE-6F6B-6282-6E14-B4897CBCE3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22"/>
            <a:ext cx="12192001" cy="1270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4ABC74-92AF-2721-C98F-A64EF7A4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079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DF465-9031-58BF-87CF-0E1E3F2ED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15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8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CDD5-9816-9873-867D-7B37CB1C7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565" y="4626514"/>
            <a:ext cx="7740869" cy="1020801"/>
          </a:xfrm>
        </p:spPr>
        <p:txBody>
          <a:bodyPr/>
          <a:lstStyle/>
          <a:p>
            <a:r>
              <a:rPr lang="en-US" sz="3600" dirty="0"/>
              <a:t>RUSH2A Change in Cone Structure Over 24m in USH2A-related Retinal Degeneration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AA3BC-AA55-3141-65F0-FF28FAF7C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5730" y="5853793"/>
            <a:ext cx="5880538" cy="71731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FFB Clinical Consortium</a:t>
            </a:r>
          </a:p>
        </p:txBody>
      </p:sp>
    </p:spTree>
    <p:extLst>
      <p:ext uri="{BB962C8B-B14F-4D97-AF65-F5344CB8AC3E}">
        <p14:creationId xmlns:p14="http://schemas.microsoft.com/office/powerpoint/2010/main" val="31606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8FEB9-0812-5679-D379-8448913FE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0748-1392-787D-FFF8-748D7535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6"/>
            <a:ext cx="8079259" cy="1250106"/>
          </a:xfrm>
        </p:spPr>
        <p:txBody>
          <a:bodyPr>
            <a:normAutofit/>
          </a:bodyPr>
          <a:lstStyle/>
          <a:p>
            <a:r>
              <a:rPr lang="en-US" dirty="0"/>
              <a:t>Statistical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409C-F307-7513-F54D-F23B3F4CA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791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dirty="0"/>
              <a:t>Cone spacing -&gt; robust measure of cone structure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dirty="0"/>
              <a:t>Cone spacing measures were converted to Z-scores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</a:rPr>
              <a:t>Z-scores were based on cone spacing at the same location among 40 normal people aged 18 to 82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Inter-test and inter-grader variability were evaluated using intraclass coefficient (ICC) and Bland-Altman plots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Cone spacing was compared with clinical characteristics using weighted linear mixed effects regression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Weights were determined using quality score as the inverse Root-Mean Square Deviation (RMSD)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3178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C4BB4-E870-5B8D-CCE7-40089AA1C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8B081-4A30-8EE7-64CF-6A326D0E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6"/>
            <a:ext cx="8079259" cy="1229520"/>
          </a:xfrm>
        </p:spPr>
        <p:txBody>
          <a:bodyPr/>
          <a:lstStyle/>
          <a:p>
            <a:r>
              <a:rPr lang="en-US" dirty="0"/>
              <a:t>Study Participant Count Summary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BDD1C7-3BFA-A03D-24EF-C8DC11587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665" y="1825625"/>
            <a:ext cx="3333750" cy="4351338"/>
          </a:xfrm>
        </p:spPr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3400" dirty="0">
                <a:ea typeface="Times New Roman" panose="02020603050405020304" pitchFamily="18" charset="0"/>
                <a:cs typeface="Calibri" panose="020F0502020204030204" pitchFamily="34" charset="0"/>
              </a:rPr>
              <a:t>32 pts consented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3400" dirty="0">
                <a:ea typeface="Times New Roman" panose="02020603050405020304" pitchFamily="18" charset="0"/>
                <a:cs typeface="Calibri" panose="020F0502020204030204" pitchFamily="34" charset="0"/>
              </a:rPr>
              <a:t>14 continued</a:t>
            </a:r>
            <a:r>
              <a:rPr lang="en-US" sz="32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749808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ea typeface="Times New Roman" panose="02020603050405020304" pitchFamily="18" charset="0"/>
                <a:cs typeface="Calibri" panose="020F0502020204030204" pitchFamily="34" charset="0"/>
              </a:rPr>
              <a:t>USH2: 6</a:t>
            </a:r>
          </a:p>
          <a:p>
            <a:pPr marL="749808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ea typeface="Times New Roman" panose="02020603050405020304" pitchFamily="18" charset="0"/>
                <a:cs typeface="Calibri" panose="020F0502020204030204" pitchFamily="34" charset="0"/>
              </a:rPr>
              <a:t>ARRP: 8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EB833-CA7C-EC2F-D135-91620147C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811" y="1556586"/>
            <a:ext cx="5657578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8ED8D-75A4-8DBA-3957-A96D4DB52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1C5D-BD9C-9104-F903-7E7C5E34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079259" cy="12199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Study Cohort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1BD62C3-896C-5A74-3365-1B2A65A6ED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897553"/>
              </p:ext>
            </p:extLst>
          </p:nvPr>
        </p:nvGraphicFramePr>
        <p:xfrm>
          <a:off x="1962149" y="1515105"/>
          <a:ext cx="8582025" cy="501725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304831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4277194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</a:tblGrid>
              <a:tr h="794263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Characteristic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N-4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441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effectLst/>
                        </a:rPr>
                        <a:t>Gender</a:t>
                      </a:r>
                      <a:endParaRPr lang="en-US" sz="2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23420"/>
                  </a:ext>
                </a:extLst>
              </a:tr>
              <a:tr h="441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effectLst/>
                        </a:rPr>
                        <a:t>   Male</a:t>
                      </a:r>
                      <a:endParaRPr lang="en-US" sz="2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10 (71%)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2301937"/>
                  </a:ext>
                </a:extLst>
              </a:tr>
              <a:tr h="441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effectLst/>
                        </a:rPr>
                        <a:t>Race/Ethnicity</a:t>
                      </a:r>
                      <a:endParaRPr lang="en-US" sz="2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80746"/>
                  </a:ext>
                </a:extLst>
              </a:tr>
              <a:tr h="441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effectLst/>
                        </a:rPr>
                        <a:t>   White</a:t>
                      </a:r>
                      <a:endParaRPr lang="en-US" sz="2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11 (79%)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6854745"/>
                  </a:ext>
                </a:extLst>
              </a:tr>
              <a:tr h="441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effectLst/>
                        </a:rPr>
                        <a:t>   Hispanic</a:t>
                      </a:r>
                      <a:endParaRPr lang="en-US" sz="2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 (7%)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7894922"/>
                  </a:ext>
                </a:extLst>
              </a:tr>
              <a:tr h="441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effectLst/>
                        </a:rPr>
                        <a:t>   Asian</a:t>
                      </a:r>
                      <a:endParaRPr lang="en-US" sz="2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 (14%)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0100376"/>
                  </a:ext>
                </a:extLst>
              </a:tr>
              <a:tr h="441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effectLst/>
                        </a:rPr>
                        <a:t>Enrollment area</a:t>
                      </a:r>
                      <a:endParaRPr lang="en-US" sz="2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085349"/>
                  </a:ext>
                </a:extLst>
              </a:tr>
              <a:tr h="4903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effectLst/>
                        </a:rPr>
                        <a:t>   United States/Canada</a:t>
                      </a:r>
                      <a:endParaRPr lang="en-US" sz="2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8 (57%)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19685"/>
                  </a:ext>
                </a:extLst>
              </a:tr>
              <a:tr h="4903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effectLst/>
                        </a:rPr>
                        <a:t>   Europe/UK</a:t>
                      </a:r>
                      <a:endParaRPr lang="en-US" sz="2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6 (43%)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55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6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7C2EF-E8F2-BAFF-AFE0-1476339FE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DCDC-84FD-C1D6-8F6E-3C837010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Slide Header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2B81B5C-805B-3146-806D-FBEE41B42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642013"/>
              </p:ext>
            </p:extLst>
          </p:nvPr>
        </p:nvGraphicFramePr>
        <p:xfrm>
          <a:off x="1361109" y="1517650"/>
          <a:ext cx="9173540" cy="437304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82491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4591049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</a:tblGrid>
              <a:tr h="49389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Characteristic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N=14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551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effectLst/>
                        </a:rPr>
                        <a:t>Age at enrollment, years</a:t>
                      </a:r>
                      <a:r>
                        <a:rPr lang="en-US" sz="2500" b="0" baseline="30000" dirty="0">
                          <a:effectLst/>
                        </a:rPr>
                        <a:t> </a:t>
                      </a:r>
                      <a:endParaRPr lang="en-US" sz="2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23420"/>
                  </a:ext>
                </a:extLst>
              </a:tr>
              <a:tr h="551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effectLst/>
                        </a:rPr>
                        <a:t>   Median (IQR) </a:t>
                      </a:r>
                      <a:endParaRPr lang="en-US" sz="2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38 (27, 48)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111742"/>
                  </a:ext>
                </a:extLst>
              </a:tr>
              <a:tr h="551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effectLst/>
                        </a:rPr>
                        <a:t>Age of onset, years</a:t>
                      </a:r>
                      <a:endParaRPr lang="en-US" sz="2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615057"/>
                  </a:ext>
                </a:extLst>
              </a:tr>
              <a:tr h="551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effectLst/>
                        </a:rPr>
                        <a:t>   Median (IQR) </a:t>
                      </a:r>
                      <a:endParaRPr lang="en-US" sz="2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21 (14, 42)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085349"/>
                  </a:ext>
                </a:extLst>
              </a:tr>
              <a:tr h="611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effectLst/>
                        </a:rPr>
                        <a:t>Duration of Disease, years</a:t>
                      </a:r>
                      <a:endParaRPr lang="en-US" sz="2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19685"/>
                  </a:ext>
                </a:extLst>
              </a:tr>
              <a:tr h="611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effectLst/>
                        </a:rPr>
                        <a:t>   Median (IQR) </a:t>
                      </a:r>
                      <a:endParaRPr lang="en-US" sz="2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12 (6, 16)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7" marR="57287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55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1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7CCA4-A1DD-7308-2FA3-A22392062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AA06-5B47-AE89-9CC8-1DADA38B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6"/>
            <a:ext cx="8079259" cy="117237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Association Between Z-score and Participant Characteristics at Baseline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3CA1488-F3B0-63C4-6581-8956CE077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856511"/>
              </p:ext>
            </p:extLst>
          </p:nvPr>
        </p:nvGraphicFramePr>
        <p:xfrm>
          <a:off x="1057276" y="1362077"/>
          <a:ext cx="10410824" cy="47619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428999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1856360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  <a:gridCol w="2647121">
                  <a:extLst>
                    <a:ext uri="{9D8B030D-6E8A-4147-A177-3AD203B41FA5}">
                      <a16:colId xmlns:a16="http://schemas.microsoft.com/office/drawing/2014/main" val="1237000332"/>
                    </a:ext>
                  </a:extLst>
                </a:gridCol>
                <a:gridCol w="2478344">
                  <a:extLst>
                    <a:ext uri="{9D8B030D-6E8A-4147-A177-3AD203B41FA5}">
                      <a16:colId xmlns:a16="http://schemas.microsoft.com/office/drawing/2014/main" val="218062703"/>
                    </a:ext>
                  </a:extLst>
                </a:gridCol>
              </a:tblGrid>
              <a:tr h="577751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Column Heading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Estimate (Weighted)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Z-score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Univariate P value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Adjusted P value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Clinical diagnosis (ARRP)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-1.40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23420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Sex (Male)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-0.41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0.75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7790269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Grader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-0.09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9276897"/>
                  </a:ext>
                </a:extLst>
              </a:tr>
              <a:tr h="332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Test number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0.56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0504233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Site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-0.27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3732303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Eccentricity (degree)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-1.21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&lt;0.001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&lt;0.001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1590883"/>
                  </a:ext>
                </a:extLst>
              </a:tr>
              <a:tr h="332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Quality score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085349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Disease duration, years 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19685"/>
                  </a:ext>
                </a:extLst>
              </a:tr>
              <a:tr h="844202">
                <a:tc>
                  <a:txBody>
                    <a:bodyPr/>
                    <a:lstStyle/>
                    <a:p>
                      <a:pPr marL="219075" marR="0" indent="-2190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regions of interest (ROIs)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55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1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24AFB-1CA3-544B-381A-27441E096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C68-8AE5-60C5-344B-0F8D1D71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1" y="514350"/>
            <a:ext cx="8079259" cy="714375"/>
          </a:xfrm>
        </p:spPr>
        <p:txBody>
          <a:bodyPr>
            <a:normAutofit fontScale="90000"/>
          </a:bodyPr>
          <a:lstStyle/>
          <a:p>
            <a:r>
              <a:rPr lang="en-US" dirty="0"/>
              <a:t>BL Inter-test Variability (Z-scores)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8679CD-A0E2-ED39-FE2D-85E3A1D64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6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ICC = 0.76</a:t>
            </a:r>
            <a:endParaRPr lang="en-US" sz="3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68DB2-5CEA-79E7-6C40-F7F3EF5F1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2614307"/>
            <a:ext cx="3639627" cy="2658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4B9335-D595-B133-6318-05DF5063B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750" y="2614307"/>
            <a:ext cx="3743268" cy="2658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FB33BC-84BF-4D54-8DA4-E9ED201E5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591" y="2614307"/>
            <a:ext cx="3743268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5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6457A-44DF-3CF2-E0D5-B796EBEE3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C228-A014-2C0E-2014-EEC20941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428625"/>
            <a:ext cx="8079259" cy="809625"/>
          </a:xfrm>
        </p:spPr>
        <p:txBody>
          <a:bodyPr>
            <a:normAutofit fontScale="90000"/>
          </a:bodyPr>
          <a:lstStyle/>
          <a:p>
            <a:r>
              <a:rPr lang="en-US" dirty="0"/>
              <a:t>BL Inter-grader Variability (Z-scores)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CA471-30C1-1A6D-A294-574B64DD4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54150"/>
            <a:ext cx="10515600" cy="641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ICC = 0.70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63A40-2811-B877-BFD6-4F6396570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662" y="2311400"/>
            <a:ext cx="3907875" cy="292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B8A5A-6900-D712-B83C-38CE0EC27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014" y="2311400"/>
            <a:ext cx="3913971" cy="2926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274FD6-5190-2A5F-FAB6-C4A7695C3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04" y="2242058"/>
            <a:ext cx="3913971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9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A2310-45CC-6CD3-BDEC-B7003A07D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FB70-83A3-2293-0700-7A057CD2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42875"/>
            <a:ext cx="8079259" cy="11144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Cone Spacing (arcmin) Over 24 Months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0DE5261-CA6A-DB34-9EB7-A0AB702790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666712"/>
              </p:ext>
            </p:extLst>
          </p:nvPr>
        </p:nvGraphicFramePr>
        <p:xfrm>
          <a:off x="1418259" y="2498725"/>
          <a:ext cx="9173538" cy="254527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29791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3562350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4024954701"/>
                    </a:ext>
                  </a:extLst>
                </a:gridCol>
                <a:gridCol w="2143122">
                  <a:extLst>
                    <a:ext uri="{9D8B030D-6E8A-4147-A177-3AD203B41FA5}">
                      <a16:colId xmlns:a16="http://schemas.microsoft.com/office/drawing/2014/main" val="3528077081"/>
                    </a:ext>
                  </a:extLst>
                </a:gridCol>
              </a:tblGrid>
              <a:tr h="49389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Baseline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(N=763)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(N=254)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(N=292)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551119">
                <a:tc>
                  <a:txBody>
                    <a:bodyPr/>
                    <a:lstStyle/>
                    <a:p>
                      <a:pPr marL="0" marR="0" indent="101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</a:t>
                      </a:r>
                    </a:p>
                    <a:p>
                      <a:pPr marL="0" marR="0" indent="101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(SD)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1.36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(0.23)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1.39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(0.25)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1.37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(0.23)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23420"/>
                  </a:ext>
                </a:extLst>
              </a:tr>
              <a:tr h="551119">
                <a:tc>
                  <a:txBody>
                    <a:bodyPr/>
                    <a:lstStyle/>
                    <a:p>
                      <a:pPr marL="0" marR="0" indent="101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Median</a:t>
                      </a:r>
                    </a:p>
                    <a:p>
                      <a:pPr marL="0" marR="0" indent="101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(IQR)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1.33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(1.20, 1.48)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1.36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(1.22, 1.49)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1.33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(1.20, 1.46)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085349"/>
                  </a:ext>
                </a:extLst>
              </a:tr>
              <a:tr h="611843">
                <a:tc>
                  <a:txBody>
                    <a:bodyPr/>
                    <a:lstStyle/>
                    <a:p>
                      <a:pPr marL="0" marR="0" indent="101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Range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0.72 to 2.26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0.89 to 2.26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0.80 to 2.04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1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9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CCD28-563B-A833-D2FA-AE85B7C2C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9AB8-CD40-D2A6-2FAC-AC943B149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6"/>
            <a:ext cx="8822210" cy="124857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Cone Density (cones/mm2)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Over 24 Months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F3FBBC5D-6A43-5BF2-1E33-A54EF87452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297030"/>
              </p:ext>
            </p:extLst>
          </p:nvPr>
        </p:nvGraphicFramePr>
        <p:xfrm>
          <a:off x="1694484" y="1412875"/>
          <a:ext cx="9173538" cy="283383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85715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2595941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  <a:gridCol w="2595941">
                  <a:extLst>
                    <a:ext uri="{9D8B030D-6E8A-4147-A177-3AD203B41FA5}">
                      <a16:colId xmlns:a16="http://schemas.microsoft.com/office/drawing/2014/main" val="3879764504"/>
                    </a:ext>
                  </a:extLst>
                </a:gridCol>
                <a:gridCol w="2595941">
                  <a:extLst>
                    <a:ext uri="{9D8B030D-6E8A-4147-A177-3AD203B41FA5}">
                      <a16:colId xmlns:a16="http://schemas.microsoft.com/office/drawing/2014/main" val="2162845139"/>
                    </a:ext>
                  </a:extLst>
                </a:gridCol>
              </a:tblGrid>
              <a:tr h="4938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(N=763)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(N=254)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(N=292)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551119">
                <a:tc>
                  <a:txBody>
                    <a:bodyPr/>
                    <a:lstStyle/>
                    <a:p>
                      <a:pPr marL="0" marR="0" indent="101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Mean </a:t>
                      </a:r>
                    </a:p>
                    <a:p>
                      <a:pPr marL="0" marR="0" indent="101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(SD)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highlight>
                            <a:srgbClr val="FFFF00"/>
                          </a:highlight>
                        </a:rPr>
                        <a:t>22827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(8752.4)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highlight>
                            <a:srgbClr val="FFFF00"/>
                          </a:highlight>
                        </a:rPr>
                        <a:t>20173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(7830.6)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highlight>
                            <a:srgbClr val="FFFF00"/>
                          </a:highlight>
                        </a:rPr>
                        <a:t>21835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(8334.0)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23420"/>
                  </a:ext>
                </a:extLst>
              </a:tr>
              <a:tr h="551119">
                <a:tc>
                  <a:txBody>
                    <a:bodyPr/>
                    <a:lstStyle/>
                    <a:p>
                      <a:pPr marL="0" marR="0" indent="101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Median</a:t>
                      </a:r>
                    </a:p>
                    <a:p>
                      <a:pPr marL="0" marR="0" indent="101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(IQR)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21457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(16936, 27311)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19028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(14529, 23954)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20411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(15983, 26765)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085349"/>
                  </a:ext>
                </a:extLst>
              </a:tr>
              <a:tr h="611843">
                <a:tc>
                  <a:txBody>
                    <a:bodyPr/>
                    <a:lstStyle/>
                    <a:p>
                      <a:pPr marL="0" marR="0" indent="101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Range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2252 to 64616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4682.0 to 52298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8082.0 to 55206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196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3937B1-C9B1-5A58-A8BD-62E8D2D2DDF9}"/>
              </a:ext>
            </a:extLst>
          </p:cNvPr>
          <p:cNvSpPr txBox="1"/>
          <p:nvPr/>
        </p:nvSpPr>
        <p:spPr>
          <a:xfrm>
            <a:off x="1021080" y="5260459"/>
            <a:ext cx="10963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Cone density had a significant negative correlation with cone spacing (-0.74 with 95% CI -0.76 to -0.71).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DAE38-D47A-470A-81E2-A54EE0EE7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6003D-AF72-4F43-612E-8FC38996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6"/>
            <a:ext cx="8917460" cy="12295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Cone Spacing (Z-score)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over 24 months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24E18CF-6873-46D7-89FE-CB98C3604C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354127"/>
              </p:ext>
            </p:extLst>
          </p:nvPr>
        </p:nvGraphicFramePr>
        <p:xfrm>
          <a:off x="1846884" y="2003425"/>
          <a:ext cx="9173538" cy="28283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01266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  <a:gridCol w="1995106">
                  <a:extLst>
                    <a:ext uri="{9D8B030D-6E8A-4147-A177-3AD203B41FA5}">
                      <a16:colId xmlns:a16="http://schemas.microsoft.com/office/drawing/2014/main" val="2619864112"/>
                    </a:ext>
                  </a:extLst>
                </a:gridCol>
                <a:gridCol w="2595941">
                  <a:extLst>
                    <a:ext uri="{9D8B030D-6E8A-4147-A177-3AD203B41FA5}">
                      <a16:colId xmlns:a16="http://schemas.microsoft.com/office/drawing/2014/main" val="3075032534"/>
                    </a:ext>
                  </a:extLst>
                </a:gridCol>
              </a:tblGrid>
              <a:tr h="493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(N=763)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(N=254)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(N=292)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551119">
                <a:tc>
                  <a:txBody>
                    <a:bodyPr/>
                    <a:lstStyle/>
                    <a:p>
                      <a:pPr marL="0" marR="0" indent="101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 </a:t>
                      </a:r>
                    </a:p>
                    <a:p>
                      <a:pPr marL="0" marR="0" indent="101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(SD)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1.36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(2.55)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1.53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(2.57)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1.80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(2.78)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23420"/>
                  </a:ext>
                </a:extLst>
              </a:tr>
              <a:tr h="551119">
                <a:tc>
                  <a:txBody>
                    <a:bodyPr/>
                    <a:lstStyle/>
                    <a:p>
                      <a:pPr marL="0" marR="0" indent="101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Median</a:t>
                      </a:r>
                    </a:p>
                    <a:p>
                      <a:pPr marL="0" marR="0" indent="101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(IQR)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0.86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(-0.27, 2.45)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1.09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(-0.24, 2.90)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1.22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(0.01, 2.92)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085349"/>
                  </a:ext>
                </a:extLst>
              </a:tr>
              <a:tr h="611843">
                <a:tc>
                  <a:txBody>
                    <a:bodyPr/>
                    <a:lstStyle/>
                    <a:p>
                      <a:pPr marL="0" marR="0" indent="101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Range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-4.37 to 13.95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-3.13 to 12.95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-3.12 to 15.27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1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7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7B83-593F-48E4-B540-33FF467F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6"/>
            <a:ext cx="8079259" cy="1250106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30F77-4D25-4A09-8D2B-A890DEFE8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791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dirty="0"/>
              <a:t>P</a:t>
            </a:r>
            <a:r>
              <a:rPr lang="en-US" sz="3000" b="1" dirty="0"/>
              <a:t>rior studies have not described cone structure with high-resolution images of USH2A-related retinal degeneration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b="1" dirty="0"/>
              <a:t>AOSLO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/>
              <a:t>Non-invasive method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/>
              <a:t>Visualize cone photoreceptors with high resolution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/>
              <a:t>4 RUSH2A centers with AOSLO expertise: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200" dirty="0"/>
              <a:t>UCSF, MCW, </a:t>
            </a:r>
            <a:r>
              <a:rPr lang="en-US" sz="2200" dirty="0" err="1"/>
              <a:t>Moorfields</a:t>
            </a:r>
            <a:r>
              <a:rPr lang="en-US" sz="2200" dirty="0"/>
              <a:t>, Paris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084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FC350-C0E1-28BB-B192-E2049CBD7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680-614F-8A28-FC19-8B0B6152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6"/>
            <a:ext cx="8079259" cy="1191420"/>
          </a:xfrm>
        </p:spPr>
        <p:txBody>
          <a:bodyPr>
            <a:normAutofit fontScale="90000"/>
          </a:bodyPr>
          <a:lstStyle/>
          <a:p>
            <a:r>
              <a:rPr lang="en-US" dirty="0"/>
              <a:t>Cone Spacing (arcmin or Z-score) </a:t>
            </a:r>
            <a:br>
              <a:rPr lang="en-US" dirty="0"/>
            </a:br>
            <a:r>
              <a:rPr lang="en-US" dirty="0"/>
              <a:t>vs Eccentricity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726A7-7434-699E-4899-78A5407896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3620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000" b="1" dirty="0"/>
              <a:t>Arcmin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77FBE-BB5B-265D-1B5B-799276B4BC05}"/>
              </a:ext>
            </a:extLst>
          </p:cNvPr>
          <p:cNvSpPr txBox="1"/>
          <p:nvPr/>
        </p:nvSpPr>
        <p:spPr>
          <a:xfrm>
            <a:off x="10330269" y="1954213"/>
            <a:ext cx="1654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Z-score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2DF837-F623-98B1-4E05-7659F0B5A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331" y="1609507"/>
            <a:ext cx="3749365" cy="5029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D30B9D-1D78-8E40-C5B0-F57443258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65" y="1609507"/>
            <a:ext cx="3853006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72923-8356-4BEA-8D6D-C5097C8A0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5C997-01E1-7DC2-8D72-BEEA833E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422160" cy="1219995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Estimated Average Annual Change 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65B3A3B-9473-7A3F-3DAB-62801B4603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901760"/>
              </p:ext>
            </p:extLst>
          </p:nvPr>
        </p:nvGraphicFramePr>
        <p:xfrm>
          <a:off x="1704975" y="1441450"/>
          <a:ext cx="9124950" cy="453739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3346341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  <a:gridCol w="3168759">
                  <a:extLst>
                    <a:ext uri="{9D8B030D-6E8A-4147-A177-3AD203B41FA5}">
                      <a16:colId xmlns:a16="http://schemas.microsoft.com/office/drawing/2014/main" val="3479306921"/>
                    </a:ext>
                  </a:extLst>
                </a:gridCol>
              </a:tblGrid>
              <a:tr h="493890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Outcomes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Z-score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01988"/>
                  </a:ext>
                </a:extLst>
              </a:tr>
              <a:tr h="49389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cohort (N=14, n=1309)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Univariate P value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551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Cone spacing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23420"/>
                  </a:ext>
                </a:extLst>
              </a:tr>
              <a:tr h="551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Annual change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&lt;0.001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085349"/>
                  </a:ext>
                </a:extLst>
              </a:tr>
              <a:tr h="611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95% Conf. Interval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(0.07, 0.21)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4171729"/>
                  </a:ext>
                </a:extLst>
              </a:tr>
              <a:tr h="611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ROIs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19685"/>
                  </a:ext>
                </a:extLst>
              </a:tr>
              <a:tr h="611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Annual change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&lt;0.001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8966474"/>
                  </a:ext>
                </a:extLst>
              </a:tr>
              <a:tr h="611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95% Conf. Interval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(-0.23, -0.12)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55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66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43FA6-08C0-BF25-3A72-03471ADA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6"/>
            <a:ext cx="8079259" cy="1210470"/>
          </a:xfrm>
        </p:spPr>
        <p:txBody>
          <a:bodyPr/>
          <a:lstStyle/>
          <a:p>
            <a:r>
              <a:rPr lang="en-US" dirty="0"/>
              <a:t>Z-score and Other Measurements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054FC-BFFE-CAA2-B647-047F2AAE4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58925"/>
            <a:ext cx="10515600" cy="4351338"/>
          </a:xfrm>
        </p:spPr>
        <p:txBody>
          <a:bodyPr/>
          <a:lstStyle/>
          <a:p>
            <a:r>
              <a:rPr lang="en-US" dirty="0"/>
              <a:t>Correlation between Z-score with below measurements were explored</a:t>
            </a:r>
          </a:p>
          <a:p>
            <a:pPr lvl="1"/>
            <a:r>
              <a:rPr lang="en-US" dirty="0"/>
              <a:t>BCVA</a:t>
            </a:r>
          </a:p>
          <a:p>
            <a:pPr lvl="1"/>
            <a:r>
              <a:rPr lang="en-US" dirty="0"/>
              <a:t>FST</a:t>
            </a:r>
          </a:p>
          <a:p>
            <a:pPr lvl="1"/>
            <a:r>
              <a:rPr lang="en-US" dirty="0"/>
              <a:t>OCT EZ Area</a:t>
            </a:r>
          </a:p>
          <a:p>
            <a:pPr lvl="1"/>
            <a:r>
              <a:rPr lang="en-US" dirty="0"/>
              <a:t>MP mean sensitivity</a:t>
            </a:r>
          </a:p>
          <a:p>
            <a:r>
              <a:rPr lang="en-US" dirty="0"/>
              <a:t>No significant correlation (cross-sectional or longitudinal)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CADA-8C10-7878-0C99-95DED9F6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140" y="571500"/>
            <a:ext cx="8079259" cy="657225"/>
          </a:xfrm>
        </p:spPr>
        <p:txBody>
          <a:bodyPr>
            <a:normAutofit fontScale="90000"/>
          </a:bodyPr>
          <a:lstStyle/>
          <a:p>
            <a:r>
              <a:rPr lang="en-US" dirty="0"/>
              <a:t>Quality Score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B03F2-0070-47C9-401D-5F5417CA1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25"/>
            <a:ext cx="5895975" cy="4795838"/>
          </a:xfrm>
        </p:spPr>
        <p:txBody>
          <a:bodyPr>
            <a:normAutofit/>
          </a:bodyPr>
          <a:lstStyle/>
          <a:p>
            <a:r>
              <a:rPr lang="en-US" dirty="0"/>
              <a:t>Intergrader variation (Z-score) difference </a:t>
            </a:r>
          </a:p>
          <a:p>
            <a:pPr lvl="1"/>
            <a:r>
              <a:rPr lang="en-US" dirty="0"/>
              <a:t>Greater at ROIs with image quality scores of 1 and 2 vs 3-5 </a:t>
            </a:r>
          </a:p>
          <a:p>
            <a:pPr lvl="1"/>
            <a:r>
              <a:rPr lang="en-US" dirty="0"/>
              <a:t>Median 1.50 vs 1.18 vs 0.69 (P &lt; 0.001)</a:t>
            </a:r>
          </a:p>
          <a:p>
            <a:r>
              <a:rPr lang="en-US" dirty="0"/>
              <a:t>Lower image quality was associated with greater difference between graders </a:t>
            </a:r>
          </a:p>
          <a:p>
            <a:pPr lvl="1"/>
            <a:r>
              <a:rPr lang="en-US" dirty="0"/>
              <a:t>mean increase = 0.13 arcmin/1 point quality score decrease</a:t>
            </a:r>
          </a:p>
          <a:p>
            <a:pPr lvl="1"/>
            <a:r>
              <a:rPr lang="en-US" dirty="0"/>
              <a:t>P=0.005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A6DF77-4FFB-9F10-FE72-4E23D95AA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143" y="1620095"/>
            <a:ext cx="4255377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1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E29B-3F6B-78E7-AAB0-C88C05A7C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790" y="681037"/>
            <a:ext cx="8079259" cy="566738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DC10E-FD72-7F45-F64B-5E5EB091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baseline:</a:t>
            </a:r>
          </a:p>
          <a:p>
            <a:pPr lvl="1"/>
            <a:r>
              <a:rPr lang="en-US" dirty="0"/>
              <a:t>Cone spacing and density correlated with eccentricity </a:t>
            </a:r>
          </a:p>
          <a:p>
            <a:pPr lvl="1"/>
            <a:r>
              <a:rPr lang="en-US" dirty="0"/>
              <a:t>Cone spacing correlated with disease duration </a:t>
            </a:r>
          </a:p>
          <a:p>
            <a:pPr lvl="2"/>
            <a:r>
              <a:rPr lang="en-US" dirty="0"/>
              <a:t>Longer disease duration results in fewer cones remaining</a:t>
            </a:r>
          </a:p>
          <a:p>
            <a:r>
              <a:rPr lang="en-US" dirty="0"/>
              <a:t>Cone spacing was not significantly different between USH2 and ARRP participants that were eligible for AOSLO imaging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D016-4DF6-C273-C3B7-1B511B5C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90" y="590550"/>
            <a:ext cx="8079259" cy="638176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6DD29-337D-399E-003E-C9915AEC3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quality was significantly lower for the second baseline montage, suggesting </a:t>
            </a:r>
            <a:r>
              <a:rPr lang="en-US" dirty="0">
                <a:solidFill>
                  <a:srgbClr val="D76F2C"/>
                </a:solidFill>
              </a:rPr>
              <a:t>one baseline image is sufficient</a:t>
            </a:r>
          </a:p>
          <a:p>
            <a:r>
              <a:rPr lang="en-US" dirty="0"/>
              <a:t>Adding a qualitative image quality score can be a useful approach to handle inter-grader inconsistencies while minimizing the loss of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8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1A06-FE4E-450B-B7B8-B3A47345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6"/>
            <a:ext cx="8079259" cy="122952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Discussion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D0E85-349C-5074-C208-2740F2A70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7320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Although cone spacing and density did not change significantly over 24 months,</a:t>
            </a:r>
          </a:p>
          <a:p>
            <a:r>
              <a:rPr lang="en-US" dirty="0">
                <a:solidFill>
                  <a:srgbClr val="D76F2C"/>
                </a:solidFill>
              </a:rPr>
              <a:t>Cone spacing Z score increased </a:t>
            </a:r>
            <a:r>
              <a:rPr lang="en-US" dirty="0"/>
              <a:t>(+0.14, 95% confidence interval 0.07 to 0.21, P  &lt; 0.001)</a:t>
            </a:r>
          </a:p>
          <a:p>
            <a:r>
              <a:rPr lang="en-US" dirty="0"/>
              <a:t>Correcting for eccentricity, distance between cones increased during 24 months follow up</a:t>
            </a:r>
          </a:p>
          <a:p>
            <a:r>
              <a:rPr lang="en-US" dirty="0"/>
              <a:t>We observed a significant reduction of gradable ROIs with remaining cones </a:t>
            </a:r>
          </a:p>
          <a:p>
            <a:pPr lvl="1"/>
            <a:r>
              <a:rPr lang="en-US" dirty="0"/>
              <a:t>-0.18 ROIs/year, 95% confidence interval -0.23 to -0.12</a:t>
            </a:r>
          </a:p>
          <a:p>
            <a:pPr lvl="1"/>
            <a:r>
              <a:rPr lang="en-US" dirty="0"/>
              <a:t>P &lt; 0.001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095A-DA28-98EE-4061-65E4D20B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6"/>
            <a:ext cx="8079259" cy="122952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1F864-6945-E03F-E88B-7AABD4294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Longer disease duration was associated with greater cone spacing </a:t>
            </a:r>
          </a:p>
          <a:p>
            <a:r>
              <a:rPr lang="en-US" dirty="0"/>
              <a:t>Image quality was lower with repeat imaging at baseline</a:t>
            </a:r>
          </a:p>
          <a:p>
            <a:r>
              <a:rPr lang="en-US" dirty="0"/>
              <a:t>We observed a significant increase in cone spacing Z-score over 24 months </a:t>
            </a:r>
          </a:p>
          <a:p>
            <a:r>
              <a:rPr lang="en-US" dirty="0"/>
              <a:t>The number of gradable ROIs with remaining cones declined over 24 months</a:t>
            </a:r>
          </a:p>
          <a:p>
            <a:r>
              <a:rPr lang="en-US" dirty="0"/>
              <a:t>We did not find a significant difference between USH2 and ARRP participants at baseline, or in the rate of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43759-42F4-2D03-8B57-156DBF3B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079259" cy="123904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Writing Committee Members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7C872-19B4-34DD-69FF-DE181CFA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8622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Jacque Duncan (Lead)</a:t>
            </a:r>
          </a:p>
          <a:p>
            <a:pPr marL="0" indent="0">
              <a:buNone/>
            </a:pPr>
            <a:r>
              <a:rPr lang="en-US" dirty="0"/>
              <a:t>Allison Ayala</a:t>
            </a:r>
          </a:p>
          <a:p>
            <a:pPr marL="0" indent="0">
              <a:buNone/>
            </a:pPr>
            <a:r>
              <a:rPr lang="en-US" dirty="0"/>
              <a:t>Isabelle Audo</a:t>
            </a:r>
          </a:p>
          <a:p>
            <a:pPr marL="0" indent="0">
              <a:buNone/>
            </a:pPr>
            <a:r>
              <a:rPr lang="en-US" dirty="0"/>
              <a:t>Joseph Carroll</a:t>
            </a:r>
          </a:p>
          <a:p>
            <a:pPr marL="0" indent="0">
              <a:buNone/>
            </a:pPr>
            <a:r>
              <a:rPr lang="en-US" dirty="0"/>
              <a:t>Jenna Cava</a:t>
            </a:r>
          </a:p>
          <a:p>
            <a:pPr marL="0" indent="0">
              <a:buNone/>
            </a:pPr>
            <a:r>
              <a:rPr lang="en-US" dirty="0"/>
              <a:t>Janet Cheetham</a:t>
            </a:r>
          </a:p>
          <a:p>
            <a:pPr marL="0" indent="0">
              <a:buNone/>
            </a:pPr>
            <a:r>
              <a:rPr lang="en-US" dirty="0"/>
              <a:t>Todd Durham</a:t>
            </a:r>
          </a:p>
          <a:p>
            <a:pPr marL="0" indent="0">
              <a:buNone/>
            </a:pPr>
            <a:r>
              <a:rPr lang="en-US" dirty="0"/>
              <a:t>Kate Grieve</a:t>
            </a:r>
          </a:p>
          <a:p>
            <a:pPr marL="0" indent="0">
              <a:buNone/>
            </a:pPr>
            <a:r>
              <a:rPr lang="en-US" dirty="0"/>
              <a:t>Angelos Kalitzeos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38BDD-9378-33E7-58A4-33BDD7462371}"/>
              </a:ext>
            </a:extLst>
          </p:cNvPr>
          <p:cNvSpPr txBox="1"/>
          <p:nvPr/>
        </p:nvSpPr>
        <p:spPr>
          <a:xfrm>
            <a:off x="6819900" y="1825625"/>
            <a:ext cx="35242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Joseph Kreis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Wendi Liang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Maureen Maguire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Michel Michaelides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Nathaniel Norberg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Michel Paques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Travis Porco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Jessica Wong</a:t>
            </a:r>
          </a:p>
        </p:txBody>
      </p:sp>
    </p:spTree>
    <p:extLst>
      <p:ext uri="{BB962C8B-B14F-4D97-AF65-F5344CB8AC3E}">
        <p14:creationId xmlns:p14="http://schemas.microsoft.com/office/powerpoint/2010/main" val="2555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9619D-6EAC-826A-0068-976E6F939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5AB5-F2A1-B8DA-7875-958921C6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681036"/>
            <a:ext cx="8917460" cy="572577"/>
          </a:xfrm>
        </p:spPr>
        <p:txBody>
          <a:bodyPr>
            <a:normAutofit fontScale="90000"/>
          </a:bodyPr>
          <a:lstStyle/>
          <a:p>
            <a:r>
              <a:rPr lang="en-US" dirty="0"/>
              <a:t>Adaptive Optics: Imaging Individual Cones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C9C1522-E502-7737-E97B-9EE0D3C98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05" y="1272072"/>
            <a:ext cx="5745163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18">
            <a:extLst>
              <a:ext uri="{FF2B5EF4-FFF2-40B4-BE49-F238E27FC236}">
                <a16:creationId xmlns:a16="http://schemas.microsoft.com/office/drawing/2014/main" id="{4FF65C88-A9AF-A801-9E9D-E448F5428B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3582" y="3697425"/>
            <a:ext cx="0" cy="457674"/>
          </a:xfrm>
          <a:prstGeom prst="straightConnector1">
            <a:avLst/>
          </a:prstGeom>
          <a:noFill/>
          <a:ln w="38100" algn="ctr">
            <a:solidFill>
              <a:srgbClr val="3353BB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7F1D62B9-A804-931D-F3C0-E730ABCCF4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66719" y="1400585"/>
            <a:ext cx="683778" cy="0"/>
          </a:xfrm>
          <a:prstGeom prst="line">
            <a:avLst/>
          </a:prstGeom>
          <a:noFill/>
          <a:ln w="38100" algn="ctr">
            <a:solidFill>
              <a:srgbClr val="3353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27">
            <a:extLst>
              <a:ext uri="{FF2B5EF4-FFF2-40B4-BE49-F238E27FC236}">
                <a16:creationId xmlns:a16="http://schemas.microsoft.com/office/drawing/2014/main" id="{10A7C1B3-64C8-B027-836E-EE4A4D7568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32241" y="1400585"/>
            <a:ext cx="0" cy="457200"/>
          </a:xfrm>
          <a:prstGeom prst="straightConnector1">
            <a:avLst/>
          </a:prstGeom>
          <a:noFill/>
          <a:ln w="38100" algn="ctr">
            <a:solidFill>
              <a:srgbClr val="3353BB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29">
            <a:extLst>
              <a:ext uri="{FF2B5EF4-FFF2-40B4-BE49-F238E27FC236}">
                <a16:creationId xmlns:a16="http://schemas.microsoft.com/office/drawing/2014/main" id="{E455D129-981C-0C35-635E-1D6113434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578" y="1688106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- I</a:t>
            </a:r>
            <a:r>
              <a:rPr lang="en-US" alt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49702D1B-0AFD-1DD0-305D-EAC152796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578" y="2063937"/>
            <a:ext cx="80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+ I</a:t>
            </a:r>
            <a:r>
              <a:rPr lang="en-US" alt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1" name="Straight Connector 32">
            <a:extLst>
              <a:ext uri="{FF2B5EF4-FFF2-40B4-BE49-F238E27FC236}">
                <a16:creationId xmlns:a16="http://schemas.microsoft.com/office/drawing/2014/main" id="{9CCB4610-F9E0-EE20-2FA6-61C746FD90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89341" y="2076567"/>
            <a:ext cx="6858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2">
            <a:extLst>
              <a:ext uri="{FF2B5EF4-FFF2-40B4-BE49-F238E27FC236}">
                <a16:creationId xmlns:a16="http://schemas.microsoft.com/office/drawing/2014/main" id="{0201BF5D-141D-D8FE-AC67-88411C9ED7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9153" y="2961211"/>
            <a:ext cx="246856" cy="0"/>
          </a:xfrm>
          <a:prstGeom prst="line">
            <a:avLst/>
          </a:prstGeom>
          <a:noFill/>
          <a:ln w="38100" algn="ctr">
            <a:solidFill>
              <a:srgbClr val="3353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34">
            <a:extLst>
              <a:ext uri="{FF2B5EF4-FFF2-40B4-BE49-F238E27FC236}">
                <a16:creationId xmlns:a16="http://schemas.microsoft.com/office/drawing/2014/main" id="{9AAB2909-9E5F-2BC2-61B0-10581E67CB7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53313" y="2463987"/>
            <a:ext cx="0" cy="497224"/>
          </a:xfrm>
          <a:prstGeom prst="straightConnector1">
            <a:avLst/>
          </a:prstGeom>
          <a:noFill/>
          <a:ln w="38100" algn="ctr">
            <a:solidFill>
              <a:srgbClr val="3353BB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3">
            <a:extLst>
              <a:ext uri="{FF2B5EF4-FFF2-40B4-BE49-F238E27FC236}">
                <a16:creationId xmlns:a16="http://schemas.microsoft.com/office/drawing/2014/main" id="{21DDF6BA-C7D1-A706-5FEF-7FA101A98A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68440" y="1913340"/>
            <a:ext cx="299244" cy="0"/>
          </a:xfrm>
          <a:prstGeom prst="line">
            <a:avLst/>
          </a:prstGeom>
          <a:noFill/>
          <a:ln w="38100" algn="ctr">
            <a:solidFill>
              <a:srgbClr val="3353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5">
            <a:extLst>
              <a:ext uri="{FF2B5EF4-FFF2-40B4-BE49-F238E27FC236}">
                <a16:creationId xmlns:a16="http://schemas.microsoft.com/office/drawing/2014/main" id="{87CA884B-BD10-8DA6-AB9D-747FA89C7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9634" y="1888131"/>
            <a:ext cx="0" cy="2266968"/>
          </a:xfrm>
          <a:prstGeom prst="straightConnector1">
            <a:avLst/>
          </a:prstGeom>
          <a:noFill/>
          <a:ln w="38100" algn="ctr">
            <a:solidFill>
              <a:srgbClr val="3353BB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Picture 16">
            <a:extLst>
              <a:ext uri="{FF2B5EF4-FFF2-40B4-BE49-F238E27FC236}">
                <a16:creationId xmlns:a16="http://schemas.microsoft.com/office/drawing/2014/main" id="{D061DCA7-E5CF-14A4-16D5-BA293BAF4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21" y="4155099"/>
            <a:ext cx="2621207" cy="262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5">
            <a:extLst>
              <a:ext uri="{FF2B5EF4-FFF2-40B4-BE49-F238E27FC236}">
                <a16:creationId xmlns:a16="http://schemas.microsoft.com/office/drawing/2014/main" id="{38FF2981-9E34-9FE7-87E6-426E021CC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29" y="4155099"/>
            <a:ext cx="2589214" cy="258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5610B64-21DF-FB89-B9A0-31370444BB69}"/>
              </a:ext>
            </a:extLst>
          </p:cNvPr>
          <p:cNvSpPr txBox="1"/>
          <p:nvPr/>
        </p:nvSpPr>
        <p:spPr>
          <a:xfrm>
            <a:off x="7740650" y="1253613"/>
            <a:ext cx="44513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Confocal AOSLO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Rejects light from any layer not conjugate to the plane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Cone IS/OS junction waveguides light when OS/RPE is intact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08B1D1-28C2-E04D-B4D9-B7A68018466F}"/>
              </a:ext>
            </a:extLst>
          </p:cNvPr>
          <p:cNvSpPr txBox="1"/>
          <p:nvPr/>
        </p:nvSpPr>
        <p:spPr>
          <a:xfrm>
            <a:off x="8945392" y="3561838"/>
            <a:ext cx="31972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Split Detector AOSLO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</a:t>
            </a:r>
          </a:p>
          <a:p>
            <a:pPr marL="230188" marR="0" lvl="0" indent="-2301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Collects multiply scattered light</a:t>
            </a:r>
          </a:p>
          <a:p>
            <a:pPr marL="230188" marR="0" lvl="0" indent="-2301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Reveals structure from all layers</a:t>
            </a:r>
          </a:p>
          <a:p>
            <a:pPr marL="230188" marR="0" lvl="0" indent="-2301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Mitochondria in IS scatter strongly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0E038A54-2E49-97D3-D7F5-78670474F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351" y="6244840"/>
            <a:ext cx="903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altLang="en-US" sz="2000" dirty="0">
                <a:solidFill>
                  <a:prstClr val="white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62B4837C-7377-4F80-DBB1-E1551C836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059" y="6610907"/>
            <a:ext cx="1152525" cy="111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prstClr val="white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5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29C0A-8B04-76D6-97BB-B3AB7CD5F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DADD-8360-9DF4-937C-296B61AAA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6"/>
            <a:ext cx="8079259" cy="1250106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953C3-87C7-39F8-F1BE-44321BB2C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791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dirty="0"/>
              <a:t>To describe baseline cone spacing (at RUSH2A 12 </a:t>
            </a:r>
            <a:r>
              <a:rPr lang="en-US" sz="3000" dirty="0" err="1"/>
              <a:t>mo</a:t>
            </a:r>
            <a:r>
              <a:rPr lang="en-US" sz="3000" dirty="0"/>
              <a:t> visit)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dirty="0"/>
              <a:t>To explore inter-grader and inter-test variability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dirty="0"/>
              <a:t>To describe cone structure changes overtime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/>
              <a:t>AOSLO twice at baseline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/>
              <a:t>1-year AOSLO images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/>
              <a:t>2-year AOSLO images </a:t>
            </a:r>
            <a:endParaRPr lang="en-US" sz="2200" b="1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compare cone spacing in USH2 vs ARRP patients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531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3EE55-7819-A910-25B9-A879021A4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AD16-000F-1B7F-424D-FC5CBBEB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6"/>
            <a:ext cx="8079259" cy="1250106"/>
          </a:xfrm>
        </p:spPr>
        <p:txBody>
          <a:bodyPr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6007A-8D80-A657-2032-5F911A944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791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dirty="0"/>
              <a:t>Two baseline AOSLO montages of the cone mosaic were obtained from each of 14 participants with USH2A-related retinal degeneration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/>
              <a:t>32 participants were eligible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/>
              <a:t>Goal: 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baseline AOSLO montages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AOSLO montage at each annual visit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383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1A55D-FB23-B970-F63C-907730B35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F212-6C28-4510-83E7-A1E303AD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6"/>
            <a:ext cx="8079259" cy="1250106"/>
          </a:xfrm>
        </p:spPr>
        <p:txBody>
          <a:bodyPr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0188E-B7A4-7DFC-C9F9-59B325436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791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dirty="0"/>
              <a:t>Two graders masked to disease category measured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</a:rPr>
              <a:t>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spacing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</a:rPr>
              <a:t>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density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mage quality score (1= poor, 5= excellent)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Poor quality images (image quality score = 0) were confirmed not gradable by a masked clinician.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953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BEEB5-FF50-29AD-3886-F1F50A07A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1FCB-F145-4943-C70B-576A8D98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AOSLO Examples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CE5B95-15DD-CF2F-8B55-279C593A0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73013" cy="4351338"/>
          </a:xfrm>
        </p:spPr>
        <p:txBody>
          <a:bodyPr>
            <a:noAutofit/>
          </a:bodyPr>
          <a:lstStyle/>
          <a:p>
            <a:endParaRPr lang="en-US" sz="2000" dirty="0">
              <a:effectLst/>
            </a:endParaRPr>
          </a:p>
          <a:p>
            <a:r>
              <a:rPr lang="en-US" sz="2000" dirty="0">
                <a:effectLst/>
              </a:rPr>
              <a:t>A)</a:t>
            </a:r>
            <a:r>
              <a:rPr lang="en-US" sz="2000" b="1" dirty="0">
                <a:effectLst/>
              </a:rPr>
              <a:t> </a:t>
            </a:r>
            <a:r>
              <a:rPr lang="en-US" sz="2000" dirty="0">
                <a:effectLst/>
              </a:rPr>
              <a:t>Color fundus photo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</a:rPr>
              <a:t>AOSLO montage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</a:rPr>
              <a:t>SD-OCT B-scans through the fovea (green lines)</a:t>
            </a:r>
          </a:p>
          <a:p>
            <a:endParaRPr lang="en-US" sz="2000" dirty="0">
              <a:effectLst/>
            </a:endParaRPr>
          </a:p>
          <a:p>
            <a:r>
              <a:rPr lang="en-US" sz="2000" dirty="0">
                <a:effectLst/>
              </a:rPr>
              <a:t>B) Magnified AOSLO montage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</a:rPr>
              <a:t>Regions of interest (ROIs) in red boxes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G</a:t>
            </a:r>
            <a:r>
              <a:rPr lang="en-US" sz="2000" dirty="0">
                <a:effectLst/>
              </a:rPr>
              <a:t>reen box: ROI magnified on next slides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DD982-B094-0708-14C3-482A34846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586" y="2282098"/>
            <a:ext cx="6741201" cy="343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5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6BFFD-C430-EC4F-4959-29B589F1C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7DEA-FA4A-CA92-3214-7D6A8381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6"/>
            <a:ext cx="8079259" cy="1250106"/>
          </a:xfrm>
        </p:spPr>
        <p:txBody>
          <a:bodyPr/>
          <a:lstStyle/>
          <a:p>
            <a:r>
              <a:rPr lang="en-US" dirty="0"/>
              <a:t>AOSLO Examples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2C7E2F-1AD1-7656-C0C1-FB81E3422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716" y="1943613"/>
            <a:ext cx="2583426" cy="3955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/>
              </a:rPr>
              <a:t>Cone mosaic: cone profiles of varying reflectivity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0B29C-CCCD-37DE-DCFB-B32984937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42911"/>
            <a:ext cx="4383160" cy="41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2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5BBE3-2E4B-7C14-0275-832EC6D1E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12C2-3B46-1953-808E-F9C36FFE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6"/>
            <a:ext cx="8079259" cy="1220610"/>
          </a:xfrm>
        </p:spPr>
        <p:txBody>
          <a:bodyPr/>
          <a:lstStyle/>
          <a:p>
            <a:r>
              <a:rPr lang="en-US" dirty="0"/>
              <a:t>AOSLO Examples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1FAB32-C9DF-6644-2B8E-C7B9156AD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95566"/>
            <a:ext cx="10515600" cy="1339492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Cones marked by 3 independent graders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spacing (CS, average nearest neighbor in arcminutes)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uality score (QS) assessments by each grader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Scale bar, 0.1 degree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68AF2-418C-97AE-CE98-41199A975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18" y="1809056"/>
            <a:ext cx="3243353" cy="3141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3695BE-BBDD-E908-1BAC-9C710682D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323" y="1828661"/>
            <a:ext cx="3243353" cy="3200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F3E67-00D9-52C0-0C81-9A1648E96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928" y="1828661"/>
            <a:ext cx="3146676" cy="32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inical Consortium: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F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1336</Words>
  <Application>Microsoft Office PowerPoint</Application>
  <PresentationFormat>Widescreen</PresentationFormat>
  <Paragraphs>330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Symbol</vt:lpstr>
      <vt:lpstr>Times</vt:lpstr>
      <vt:lpstr>Times New Roman</vt:lpstr>
      <vt:lpstr>Wingdings</vt:lpstr>
      <vt:lpstr>Clinical Consortium: Light</vt:lpstr>
      <vt:lpstr>RUSH2A Change in Cone Structure Over 24m in USH2A-related Retinal Degeneration</vt:lpstr>
      <vt:lpstr>Background</vt:lpstr>
      <vt:lpstr>Adaptive Optics: Imaging Individual Cones </vt:lpstr>
      <vt:lpstr>Objectives</vt:lpstr>
      <vt:lpstr>Methods</vt:lpstr>
      <vt:lpstr>Methods</vt:lpstr>
      <vt:lpstr>AOSLO Examples</vt:lpstr>
      <vt:lpstr>AOSLO Examples</vt:lpstr>
      <vt:lpstr>AOSLO Examples</vt:lpstr>
      <vt:lpstr>Statistical Methods</vt:lpstr>
      <vt:lpstr>Study Participant Count Summary</vt:lpstr>
      <vt:lpstr>Study Cohort</vt:lpstr>
      <vt:lpstr>Slide Header</vt:lpstr>
      <vt:lpstr>Association Between Z-score and Participant Characteristics at Baseline</vt:lpstr>
      <vt:lpstr>BL Inter-test Variability (Z-scores) </vt:lpstr>
      <vt:lpstr>BL Inter-grader Variability (Z-scores) </vt:lpstr>
      <vt:lpstr>Cone Spacing (arcmin) Over 24 Months</vt:lpstr>
      <vt:lpstr>Cone Density (cones/mm2)  Over 24 Months</vt:lpstr>
      <vt:lpstr>Cone Spacing (Z-score)  over 24 months</vt:lpstr>
      <vt:lpstr>Cone Spacing (arcmin or Z-score)  vs Eccentricity</vt:lpstr>
      <vt:lpstr>Estimated Average Annual Change </vt:lpstr>
      <vt:lpstr>Z-score and Other Measurements </vt:lpstr>
      <vt:lpstr>Quality Score </vt:lpstr>
      <vt:lpstr>Discussion </vt:lpstr>
      <vt:lpstr>Discussion </vt:lpstr>
      <vt:lpstr> Discussion </vt:lpstr>
      <vt:lpstr>Conclusions</vt:lpstr>
      <vt:lpstr> Writing Committee Members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Adams</dc:creator>
  <cp:lastModifiedBy>Sara Hatch</cp:lastModifiedBy>
  <cp:revision>2</cp:revision>
  <dcterms:created xsi:type="dcterms:W3CDTF">2023-03-08T17:26:10Z</dcterms:created>
  <dcterms:modified xsi:type="dcterms:W3CDTF">2025-09-25T20:10:06Z</dcterms:modified>
</cp:coreProperties>
</file>