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27" r:id="rId2"/>
    <p:sldMasterId id="2147483736" r:id="rId3"/>
  </p:sldMasterIdLst>
  <p:notesMasterIdLst>
    <p:notesMasterId r:id="rId30"/>
  </p:notesMasterIdLst>
  <p:handoutMasterIdLst>
    <p:handoutMasterId r:id="rId31"/>
  </p:handoutMasterIdLst>
  <p:sldIdLst>
    <p:sldId id="1515" r:id="rId4"/>
    <p:sldId id="1523" r:id="rId5"/>
    <p:sldId id="779" r:id="rId6"/>
    <p:sldId id="780" r:id="rId7"/>
    <p:sldId id="781" r:id="rId8"/>
    <p:sldId id="782" r:id="rId9"/>
    <p:sldId id="783" r:id="rId10"/>
    <p:sldId id="784" r:id="rId11"/>
    <p:sldId id="785" r:id="rId12"/>
    <p:sldId id="786" r:id="rId13"/>
    <p:sldId id="787" r:id="rId14"/>
    <p:sldId id="788" r:id="rId15"/>
    <p:sldId id="793" r:id="rId16"/>
    <p:sldId id="794" r:id="rId17"/>
    <p:sldId id="795" r:id="rId18"/>
    <p:sldId id="796" r:id="rId19"/>
    <p:sldId id="797" r:id="rId20"/>
    <p:sldId id="798" r:id="rId21"/>
    <p:sldId id="799" r:id="rId22"/>
    <p:sldId id="800" r:id="rId23"/>
    <p:sldId id="801" r:id="rId24"/>
    <p:sldId id="802" r:id="rId25"/>
    <p:sldId id="809" r:id="rId26"/>
    <p:sldId id="810" r:id="rId27"/>
    <p:sldId id="805" r:id="rId28"/>
    <p:sldId id="80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6F2C"/>
    <a:srgbClr val="00C1D5"/>
    <a:srgbClr val="EF2538"/>
    <a:srgbClr val="C02000"/>
    <a:srgbClr val="4183D0"/>
    <a:srgbClr val="4182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7D0543-3D5A-446F-BE75-CB4AADAF6716}" v="2" dt="2026-08-27T16:24:22.974"/>
  </p1510:revLst>
</p1510:revInfo>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70" autoAdjust="0"/>
    <p:restoredTop sz="83069" autoAdjust="0"/>
  </p:normalViewPr>
  <p:slideViewPr>
    <p:cSldViewPr snapToGrid="0">
      <p:cViewPr varScale="1">
        <p:scale>
          <a:sx n="85" d="100"/>
          <a:sy n="85" d="100"/>
        </p:scale>
        <p:origin x="1512" y="66"/>
      </p:cViewPr>
      <p:guideLst/>
    </p:cSldViewPr>
  </p:slideViewPr>
  <p:outlineViewPr>
    <p:cViewPr>
      <p:scale>
        <a:sx n="33" d="100"/>
        <a:sy n="33" d="100"/>
      </p:scale>
      <p:origin x="0" y="-4086"/>
    </p:cViewPr>
  </p:outlineViewPr>
  <p:notesTextViewPr>
    <p:cViewPr>
      <p:scale>
        <a:sx n="3" d="2"/>
        <a:sy n="3" d="2"/>
      </p:scale>
      <p:origin x="0" y="0"/>
    </p:cViewPr>
  </p:notesTextViewPr>
  <p:sorterViewPr>
    <p:cViewPr>
      <p:scale>
        <a:sx n="66" d="100"/>
        <a:sy n="66" d="100"/>
      </p:scale>
      <p:origin x="0" y="0"/>
    </p:cViewPr>
  </p:sorterViewPr>
  <p:notesViewPr>
    <p:cSldViewPr snapToGrid="0">
      <p:cViewPr varScale="1">
        <p:scale>
          <a:sx n="68" d="100"/>
          <a:sy n="68" d="100"/>
        </p:scale>
        <p:origin x="3024" y="6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2.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solidFill>
                <a:latin typeface="Calibri" panose="020F0502020204030204" pitchFamily="34" charset="0"/>
                <a:ea typeface="+mn-ea"/>
                <a:cs typeface="Calibri" panose="020F0502020204030204" pitchFamily="34" charset="0"/>
              </a:defRPr>
            </a:pPr>
            <a:r>
              <a:rPr lang="en-US"/>
              <a:t>Gender</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rgbClr val="00C1D5"/>
            </a:solidFill>
            <a:ln>
              <a:noFill/>
            </a:ln>
            <a:effectLst/>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Female</c:v>
                </c:pt>
                <c:pt idx="1">
                  <c:v>Male</c:v>
                </c:pt>
              </c:strCache>
            </c:strRef>
          </c:cat>
          <c:val>
            <c:numRef>
              <c:f>Sheet1!$B$2:$B$3</c:f>
              <c:numCache>
                <c:formatCode>0%</c:formatCode>
                <c:ptCount val="2"/>
                <c:pt idx="0">
                  <c:v>0.54</c:v>
                </c:pt>
                <c:pt idx="1">
                  <c:v>0.46</c:v>
                </c:pt>
              </c:numCache>
            </c:numRef>
          </c:val>
          <c:extLst>
            <c:ext xmlns:c16="http://schemas.microsoft.com/office/drawing/2014/chart" uri="{C3380CC4-5D6E-409C-BE32-E72D297353CC}">
              <c16:uniqueId val="{00000000-8F1C-4222-8851-7B4CD4B710B5}"/>
            </c:ext>
          </c:extLst>
        </c:ser>
        <c:dLbls>
          <c:showLegendKey val="0"/>
          <c:showVal val="0"/>
          <c:showCatName val="0"/>
          <c:showSerName val="0"/>
          <c:showPercent val="0"/>
          <c:showBubbleSize val="0"/>
        </c:dLbls>
        <c:gapWidth val="219"/>
        <c:overlap val="-27"/>
        <c:axId val="2131241151"/>
        <c:axId val="642790463"/>
      </c:barChart>
      <c:catAx>
        <c:axId val="213124115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642790463"/>
        <c:crosses val="autoZero"/>
        <c:auto val="1"/>
        <c:lblAlgn val="ctr"/>
        <c:lblOffset val="100"/>
        <c:noMultiLvlLbl val="0"/>
      </c:catAx>
      <c:valAx>
        <c:axId val="642790463"/>
        <c:scaling>
          <c:orientation val="minMax"/>
          <c:max val="1"/>
          <c:min val="0"/>
        </c:scaling>
        <c:delete val="0"/>
        <c:axPos val="l"/>
        <c:majorGridlines>
          <c:spPr>
            <a:ln w="9525" cap="flat" cmpd="sng" algn="ctr">
              <a:noFill/>
              <a:round/>
            </a:ln>
            <a:effectLst/>
          </c:spPr>
        </c:majorGridlines>
        <c:numFmt formatCode="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2131241151"/>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1">
          <a:solidFill>
            <a:schemeClr val="tx1"/>
          </a:solidFill>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solidFill>
                <a:latin typeface="Calibri" panose="020F0502020204030204" pitchFamily="34" charset="0"/>
                <a:ea typeface="+mn-ea"/>
                <a:cs typeface="Calibri" panose="020F0502020204030204" pitchFamily="34" charset="0"/>
              </a:defRPr>
            </a:pPr>
            <a:r>
              <a:rPr lang="en-US"/>
              <a:t>Race/Ethnicity</a:t>
            </a:r>
          </a:p>
        </c:rich>
      </c:tx>
      <c:overlay val="0"/>
      <c:spPr>
        <a:noFill/>
        <a:ln>
          <a:noFill/>
        </a:ln>
        <a:effectLst/>
      </c:spPr>
      <c:txPr>
        <a:bodyPr rot="0" spcFirstLastPara="1" vertOverflow="ellipsis" vert="horz" wrap="square" anchor="ctr" anchorCtr="1"/>
        <a:lstStyle/>
        <a:p>
          <a:pPr>
            <a:defRPr sz="1862" b="1" i="0" u="none" strike="noStrike" kern="1200" spc="0" baseline="0">
              <a:solidFill>
                <a:schemeClr val="tx1"/>
              </a:solidFill>
              <a:latin typeface="Calibri" panose="020F0502020204030204" pitchFamily="34" charset="0"/>
              <a:ea typeface="+mn-ea"/>
              <a:cs typeface="Calibri" panose="020F0502020204030204" pitchFamily="34" charset="0"/>
            </a:defRPr>
          </a:pPr>
          <a:endParaRPr lang="en-US"/>
        </a:p>
      </c:txPr>
    </c:title>
    <c:autoTitleDeleted val="0"/>
    <c:plotArea>
      <c:layout/>
      <c:barChart>
        <c:barDir val="col"/>
        <c:grouping val="clustered"/>
        <c:varyColors val="0"/>
        <c:ser>
          <c:idx val="0"/>
          <c:order val="0"/>
          <c:tx>
            <c:strRef>
              <c:f>Sheet1!$B$1</c:f>
              <c:strCache>
                <c:ptCount val="1"/>
                <c:pt idx="0">
                  <c:v>Series 1</c:v>
                </c:pt>
              </c:strCache>
            </c:strRef>
          </c:tx>
          <c:spPr>
            <a:solidFill>
              <a:srgbClr val="00C1D5"/>
            </a:solidFill>
            <a:ln>
              <a:noFill/>
            </a:ln>
            <a:effectLst/>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White</c:v>
                </c:pt>
                <c:pt idx="1">
                  <c:v>Hispanic/Latino</c:v>
                </c:pt>
                <c:pt idx="2">
                  <c:v>Asian</c:v>
                </c:pt>
              </c:strCache>
            </c:strRef>
          </c:cat>
          <c:val>
            <c:numRef>
              <c:f>Sheet1!$B$2:$B$4</c:f>
              <c:numCache>
                <c:formatCode>0%</c:formatCode>
                <c:ptCount val="3"/>
                <c:pt idx="0">
                  <c:v>0.89</c:v>
                </c:pt>
                <c:pt idx="1">
                  <c:v>7.0000000000000007E-2</c:v>
                </c:pt>
                <c:pt idx="2">
                  <c:v>0.04</c:v>
                </c:pt>
              </c:numCache>
            </c:numRef>
          </c:val>
          <c:extLst>
            <c:ext xmlns:c16="http://schemas.microsoft.com/office/drawing/2014/chart" uri="{C3380CC4-5D6E-409C-BE32-E72D297353CC}">
              <c16:uniqueId val="{00000000-F913-42C8-A80E-6F0912C7FFAD}"/>
            </c:ext>
          </c:extLst>
        </c:ser>
        <c:dLbls>
          <c:showLegendKey val="0"/>
          <c:showVal val="0"/>
          <c:showCatName val="0"/>
          <c:showSerName val="0"/>
          <c:showPercent val="0"/>
          <c:showBubbleSize val="0"/>
        </c:dLbls>
        <c:gapWidth val="219"/>
        <c:overlap val="-27"/>
        <c:axId val="1315616432"/>
        <c:axId val="1257014784"/>
      </c:barChart>
      <c:catAx>
        <c:axId val="1315616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1257014784"/>
        <c:crosses val="autoZero"/>
        <c:auto val="1"/>
        <c:lblAlgn val="ctr"/>
        <c:lblOffset val="100"/>
        <c:noMultiLvlLbl val="0"/>
      </c:catAx>
      <c:valAx>
        <c:axId val="1257014784"/>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97"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1315616432"/>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1">
          <a:solidFill>
            <a:schemeClr val="tx1"/>
          </a:solidFill>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USH2 (N=75)</c:v>
                </c:pt>
              </c:strCache>
            </c:strRef>
          </c:tx>
          <c:spPr>
            <a:solidFill>
              <a:srgbClr val="00C1D5"/>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Normal</c:v>
                </c:pt>
                <c:pt idx="1">
                  <c:v>Mild</c:v>
                </c:pt>
                <c:pt idx="2">
                  <c:v>Moderate</c:v>
                </c:pt>
                <c:pt idx="3">
                  <c:v>Severe</c:v>
                </c:pt>
                <c:pt idx="4">
                  <c:v>Profound</c:v>
                </c:pt>
              </c:strCache>
            </c:strRef>
          </c:cat>
          <c:val>
            <c:numRef>
              <c:f>Sheet1!$B$2:$B$6</c:f>
              <c:numCache>
                <c:formatCode>0%</c:formatCode>
                <c:ptCount val="5"/>
                <c:pt idx="0">
                  <c:v>0</c:v>
                </c:pt>
                <c:pt idx="1">
                  <c:v>0.03</c:v>
                </c:pt>
                <c:pt idx="2">
                  <c:v>0.72</c:v>
                </c:pt>
                <c:pt idx="3">
                  <c:v>0.2</c:v>
                </c:pt>
                <c:pt idx="4">
                  <c:v>0.05</c:v>
                </c:pt>
              </c:numCache>
            </c:numRef>
          </c:val>
          <c:extLst>
            <c:ext xmlns:c16="http://schemas.microsoft.com/office/drawing/2014/chart" uri="{C3380CC4-5D6E-409C-BE32-E72D297353CC}">
              <c16:uniqueId val="{00000000-01D8-4B33-BC79-54F72809E759}"/>
            </c:ext>
          </c:extLst>
        </c:ser>
        <c:ser>
          <c:idx val="1"/>
          <c:order val="1"/>
          <c:tx>
            <c:strRef>
              <c:f>Sheet1!$C$1</c:f>
              <c:strCache>
                <c:ptCount val="1"/>
                <c:pt idx="0">
                  <c:v>ARRP (N=47)</c:v>
                </c:pt>
              </c:strCache>
            </c:strRef>
          </c:tx>
          <c:spPr>
            <a:solidFill>
              <a:srgbClr val="D76F2C"/>
            </a:solidFill>
            <a:ln>
              <a:noFill/>
            </a:ln>
            <a:effectLst/>
          </c:spPr>
          <c:invertIfNegative val="0"/>
          <c:dLbls>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Normal</c:v>
                </c:pt>
                <c:pt idx="1">
                  <c:v>Mild</c:v>
                </c:pt>
                <c:pt idx="2">
                  <c:v>Moderate</c:v>
                </c:pt>
                <c:pt idx="3">
                  <c:v>Severe</c:v>
                </c:pt>
                <c:pt idx="4">
                  <c:v>Profound</c:v>
                </c:pt>
              </c:strCache>
            </c:strRef>
          </c:cat>
          <c:val>
            <c:numRef>
              <c:f>Sheet1!$C$2:$C$6</c:f>
              <c:numCache>
                <c:formatCode>0%</c:formatCode>
                <c:ptCount val="5"/>
                <c:pt idx="0">
                  <c:v>0.74</c:v>
                </c:pt>
                <c:pt idx="1">
                  <c:v>0.17</c:v>
                </c:pt>
                <c:pt idx="2">
                  <c:v>0.09</c:v>
                </c:pt>
                <c:pt idx="3">
                  <c:v>0</c:v>
                </c:pt>
                <c:pt idx="4">
                  <c:v>0</c:v>
                </c:pt>
              </c:numCache>
            </c:numRef>
          </c:val>
          <c:extLst>
            <c:ext xmlns:c16="http://schemas.microsoft.com/office/drawing/2014/chart" uri="{C3380CC4-5D6E-409C-BE32-E72D297353CC}">
              <c16:uniqueId val="{00000001-01D8-4B33-BC79-54F72809E759}"/>
            </c:ext>
          </c:extLst>
        </c:ser>
        <c:dLbls>
          <c:showLegendKey val="0"/>
          <c:showVal val="0"/>
          <c:showCatName val="0"/>
          <c:showSerName val="0"/>
          <c:showPercent val="0"/>
          <c:showBubbleSize val="0"/>
        </c:dLbls>
        <c:gapWidth val="219"/>
        <c:overlap val="-27"/>
        <c:axId val="417188111"/>
        <c:axId val="417311599"/>
      </c:barChart>
      <c:catAx>
        <c:axId val="417188111"/>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417311599"/>
        <c:crosses val="autoZero"/>
        <c:auto val="1"/>
        <c:lblAlgn val="ctr"/>
        <c:lblOffset val="100"/>
        <c:noMultiLvlLbl val="0"/>
      </c:catAx>
      <c:valAx>
        <c:axId val="417311599"/>
        <c:scaling>
          <c:orientation val="minMax"/>
          <c:max val="1"/>
        </c:scaling>
        <c:delete val="0"/>
        <c:axPos val="l"/>
        <c:majorGridlines>
          <c:spPr>
            <a:ln w="9525" cap="flat" cmpd="sng" algn="ctr">
              <a:noFill/>
              <a:round/>
            </a:ln>
            <a:effectLst/>
          </c:spPr>
        </c:majorGridlines>
        <c:numFmt formatCode="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1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417188111"/>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100" b="1">
          <a:solidFill>
            <a:schemeClr val="tx1"/>
          </a:solidFill>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USH2 (N=64)</c:v>
                </c:pt>
              </c:strCache>
            </c:strRef>
          </c:tx>
          <c:spPr>
            <a:solidFill>
              <a:srgbClr val="00C1D5"/>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Not Screened</c:v>
                </c:pt>
                <c:pt idx="1">
                  <c:v>Screened/Passed</c:v>
                </c:pt>
                <c:pt idx="2">
                  <c:v>Screened/Failed</c:v>
                </c:pt>
                <c:pt idx="3">
                  <c:v>Screened/Unknown</c:v>
                </c:pt>
              </c:strCache>
            </c:strRef>
          </c:cat>
          <c:val>
            <c:numRef>
              <c:f>Sheet1!$B$2:$B$5</c:f>
              <c:numCache>
                <c:formatCode>0%</c:formatCode>
                <c:ptCount val="4"/>
                <c:pt idx="0">
                  <c:v>0.78</c:v>
                </c:pt>
                <c:pt idx="1">
                  <c:v>0.11</c:v>
                </c:pt>
                <c:pt idx="2">
                  <c:v>0.08</c:v>
                </c:pt>
                <c:pt idx="3">
                  <c:v>0.03</c:v>
                </c:pt>
              </c:numCache>
            </c:numRef>
          </c:val>
          <c:extLst>
            <c:ext xmlns:c16="http://schemas.microsoft.com/office/drawing/2014/chart" uri="{C3380CC4-5D6E-409C-BE32-E72D297353CC}">
              <c16:uniqueId val="{00000000-BAB1-47FA-98D7-FF13C957ADAB}"/>
            </c:ext>
          </c:extLst>
        </c:ser>
        <c:ser>
          <c:idx val="1"/>
          <c:order val="1"/>
          <c:tx>
            <c:strRef>
              <c:f>Sheet1!$C$1</c:f>
              <c:strCache>
                <c:ptCount val="1"/>
                <c:pt idx="0">
                  <c:v>ARRP (N=26)</c:v>
                </c:pt>
              </c:strCache>
            </c:strRef>
          </c:tx>
          <c:spPr>
            <a:solidFill>
              <a:srgbClr val="D76F2C"/>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Not Screened</c:v>
                </c:pt>
                <c:pt idx="1">
                  <c:v>Screened/Passed</c:v>
                </c:pt>
                <c:pt idx="2">
                  <c:v>Screened/Failed</c:v>
                </c:pt>
                <c:pt idx="3">
                  <c:v>Screened/Unknown</c:v>
                </c:pt>
              </c:strCache>
            </c:strRef>
          </c:cat>
          <c:val>
            <c:numRef>
              <c:f>Sheet1!$C$2:$C$5</c:f>
              <c:numCache>
                <c:formatCode>0%</c:formatCode>
                <c:ptCount val="4"/>
                <c:pt idx="0">
                  <c:v>0.81</c:v>
                </c:pt>
                <c:pt idx="1">
                  <c:v>0.19</c:v>
                </c:pt>
                <c:pt idx="2">
                  <c:v>0</c:v>
                </c:pt>
                <c:pt idx="3">
                  <c:v>0</c:v>
                </c:pt>
              </c:numCache>
            </c:numRef>
          </c:val>
          <c:extLst>
            <c:ext xmlns:c16="http://schemas.microsoft.com/office/drawing/2014/chart" uri="{C3380CC4-5D6E-409C-BE32-E72D297353CC}">
              <c16:uniqueId val="{00000001-BAB1-47FA-98D7-FF13C957ADAB}"/>
            </c:ext>
          </c:extLst>
        </c:ser>
        <c:dLbls>
          <c:showLegendKey val="0"/>
          <c:showVal val="0"/>
          <c:showCatName val="0"/>
          <c:showSerName val="0"/>
          <c:showPercent val="0"/>
          <c:showBubbleSize val="0"/>
        </c:dLbls>
        <c:gapWidth val="219"/>
        <c:overlap val="-27"/>
        <c:axId val="1205164607"/>
        <c:axId val="1203345999"/>
      </c:barChart>
      <c:catAx>
        <c:axId val="1205164607"/>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1203345999"/>
        <c:crosses val="autoZero"/>
        <c:auto val="1"/>
        <c:lblAlgn val="ctr"/>
        <c:lblOffset val="100"/>
        <c:noMultiLvlLbl val="0"/>
      </c:catAx>
      <c:valAx>
        <c:axId val="1203345999"/>
        <c:scaling>
          <c:orientation val="minMax"/>
        </c:scaling>
        <c:delete val="0"/>
        <c:axPos val="l"/>
        <c:majorGridlines>
          <c:spPr>
            <a:ln w="9525" cap="flat" cmpd="sng" algn="ctr">
              <a:noFill/>
              <a:round/>
            </a:ln>
            <a:effectLst/>
          </c:spPr>
        </c:majorGridlines>
        <c:numFmt formatCode="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6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1205164607"/>
        <c:crosses val="autoZero"/>
        <c:crossBetween val="between"/>
        <c:majorUnit val="0.2"/>
      </c:valAx>
      <c:spPr>
        <a:noFill/>
        <a:ln>
          <a:noFill/>
        </a:ln>
        <a:effectLst/>
      </c:spPr>
    </c:plotArea>
    <c:legend>
      <c:legendPos val="b"/>
      <c:overlay val="0"/>
      <c:spPr>
        <a:noFill/>
        <a:ln>
          <a:noFill/>
        </a:ln>
        <a:effectLst/>
      </c:spPr>
      <c:txPr>
        <a:bodyPr rot="0" spcFirstLastPara="1" vertOverflow="ellipsis" vert="horz" wrap="square" anchor="ctr" anchorCtr="1"/>
        <a:lstStyle/>
        <a:p>
          <a:pPr>
            <a:defRPr sz="16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600">
          <a:solidFill>
            <a:schemeClr val="tx1"/>
          </a:solidFill>
          <a:latin typeface="Calibri" panose="020F0502020204030204" pitchFamily="34" charset="0"/>
          <a:cs typeface="Calibri" panose="020F050202020403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0EA5F0D-C1DC-412F-A146-DDB3A74B588F}" type="datetimeFigureOut">
              <a:rPr lang="en-US"/>
              <a:t>8/27/2026</a:t>
            </a:fld>
            <a:endParaRPr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BAE14B8-3CC9-472D-9BC5-A84D80684DE2}" type="slidenum">
              <a:rPr/>
              <a:t>‹#›</a:t>
            </a:fld>
            <a:endParaRPr dirty="0"/>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CDE508-72C8-4AB5-AA9C-1584D31690E0}" type="datetimeFigureOut">
              <a:rPr lang="en-US"/>
              <a:t>8/27/2026</a:t>
            </a:fld>
            <a:endParaRPr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dirty="0"/>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667E1-E601-4AAF-B95C-B25720D70A60}" type="slidenum">
              <a:rPr/>
              <a:t>‹#›</a:t>
            </a:fld>
            <a:endParaRPr dirty="0"/>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D353D-EFE2-B484-2BF2-D8162BA15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0BE1B6-101C-2284-57AA-6AEF0CC306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770BA3-A42C-08F6-1E9F-1CB7C21BE4B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5FF6AA3-7000-931C-EE21-8CFA2681CE2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6252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51CB-2A7A-7AB9-DC96-E7B3520D3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0DD43-638B-B86F-142E-D29371EFE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3A8A8-F166-7652-7B9B-C0C637FDF3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9237CE4-2CD2-14FF-4521-088454408E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2174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Five USH2 participants had missing 4F-PTA data – 3 excluded due to cochlear implants, 2 excluded due to missed the hearing examination.</a:t>
            </a:r>
          </a:p>
          <a:p>
            <a:endParaRPr lang="en-US" dirty="0"/>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51CB-2A7A-7AB9-DC96-E7B3520D3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0DD43-638B-B86F-142E-D29371EFE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3A8A8-F166-7652-7B9B-C0C637FDF32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Hearing loss type among those participants who had hearing loss.</a:t>
            </a:r>
          </a:p>
          <a:p>
            <a:endParaRPr lang="en-US" dirty="0"/>
          </a:p>
        </p:txBody>
      </p:sp>
      <p:sp>
        <p:nvSpPr>
          <p:cNvPr id="4" name="Slide Number Placeholder 3">
            <a:extLst>
              <a:ext uri="{FF2B5EF4-FFF2-40B4-BE49-F238E27FC236}">
                <a16:creationId xmlns:a16="http://schemas.microsoft.com/office/drawing/2014/main" id="{59237CE4-2CD2-14FF-4521-088454408E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2174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51CB-2A7A-7AB9-DC96-E7B3520D3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0DD43-638B-B86F-142E-D29371EFE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3A8A8-F166-7652-7B9B-C0C637FDF3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9237CE4-2CD2-14FF-4521-088454408E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2174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51CB-2A7A-7AB9-DC96-E7B3520D3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0DD43-638B-B86F-142E-D29371EFE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3A8A8-F166-7652-7B9B-C0C637FDF3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9237CE4-2CD2-14FF-4521-088454408E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2174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C4FD5-B0E2-1343-898B-82825C5E9A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949996-C3F1-6F3C-1549-21220E3D0C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5CF35-F9EC-526B-761B-D1750BD0B9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8E1D10-7DFF-28E0-BAD5-5A28DAA306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0797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9F51CB-2A7A-7AB9-DC96-E7B3520D3A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60DD43-638B-B86F-142E-D29371EFEA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83A8A8-F166-7652-7B9B-C0C637FDF32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9237CE4-2CD2-14FF-4521-088454408E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62174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report focuses on USH2.</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FB667E1-E601-4AAF-B95C-B25720D70A6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9920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2225565" y="4066359"/>
            <a:ext cx="7740869" cy="1535184"/>
          </a:xfrm>
          <a:noFill/>
        </p:spPr>
        <p:txBody>
          <a:bodyPr wrap="square" anchor="b">
            <a:noAutofit/>
          </a:bodyPr>
          <a:lstStyle>
            <a:lvl1pPr algn="ctr">
              <a:lnSpc>
                <a:spcPts val="4400"/>
              </a:lnSpc>
              <a:defRPr lang="en-US" b="1" spc="30">
                <a:solidFill>
                  <a:srgbClr val="00386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3153104" y="5934177"/>
            <a:ext cx="5880538" cy="717316"/>
          </a:xfrm>
          <a:noFill/>
        </p:spPr>
        <p:txBody>
          <a:bodyPr wrap="square">
            <a:noAutofit/>
          </a:bodyPr>
          <a:lstStyle>
            <a:lvl1pPr marL="0" indent="0" algn="ctr">
              <a:buNone/>
              <a:defRPr lang="en-US" sz="2000" spc="30">
                <a:solidFill>
                  <a:srgbClr val="003865"/>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46777792"/>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rgbClr val="00C1D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spc="30">
                <a:solidFill>
                  <a:schemeClr val="bg1"/>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37184897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1031429"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0870984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082270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89274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2592719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Headline Quote">
    <p:spTree>
      <p:nvGrpSpPr>
        <p:cNvPr id="1" name=""/>
        <p:cNvGrpSpPr/>
        <p:nvPr/>
      </p:nvGrpSpPr>
      <p:grpSpPr>
        <a:xfrm>
          <a:off x="0" y="0"/>
          <a:ext cx="0" cy="0"/>
          <a:chOff x="0" y="0"/>
          <a:chExt cx="0" cy="0"/>
        </a:xfrm>
      </p:grpSpPr>
      <p:pic>
        <p:nvPicPr>
          <p:cNvPr id="9" name="Graphic 8" descr="Open quotation mark with solid fill">
            <a:extLst>
              <a:ext uri="{FF2B5EF4-FFF2-40B4-BE49-F238E27FC236}">
                <a16:creationId xmlns:a16="http://schemas.microsoft.com/office/drawing/2014/main" id="{D8B3C98C-C73D-296B-A26E-4FE10014B14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2983106" y="1291875"/>
            <a:ext cx="914400" cy="914400"/>
          </a:xfrm>
          <a:prstGeom prst="rect">
            <a:avLst/>
          </a:prstGeom>
        </p:spPr>
      </p:pic>
      <p:sp>
        <p:nvSpPr>
          <p:cNvPr id="12" name="Text Placeholder 11">
            <a:extLst>
              <a:ext uri="{FF2B5EF4-FFF2-40B4-BE49-F238E27FC236}">
                <a16:creationId xmlns:a16="http://schemas.microsoft.com/office/drawing/2014/main" id="{53375EC7-14B6-C86A-865F-31BB70302CE9}"/>
              </a:ext>
            </a:extLst>
          </p:cNvPr>
          <p:cNvSpPr>
            <a:spLocks noGrp="1"/>
          </p:cNvSpPr>
          <p:nvPr>
            <p:ph type="body" sz="quarter" idx="13"/>
          </p:nvPr>
        </p:nvSpPr>
        <p:spPr>
          <a:xfrm>
            <a:off x="3273552" y="2058988"/>
            <a:ext cx="7955280" cy="3808412"/>
          </a:xfrm>
        </p:spPr>
        <p:txBody>
          <a:bodyPr>
            <a:noAutofit/>
          </a:bodyPr>
          <a:lstStyle>
            <a:lvl1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1pPr>
            <a:lvl2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tx1"/>
                </a:solidFill>
                <a:latin typeface="+mn-lt"/>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a:solidFill>
                  <a:schemeClr val="tx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07569F74-3F9B-B264-6227-04DD978FD66C}"/>
              </a:ext>
            </a:extLst>
          </p:cNvPr>
          <p:cNvSpPr>
            <a:spLocks noGrp="1"/>
          </p:cNvSpPr>
          <p:nvPr>
            <p:ph type="ftr" sz="quarter" idx="11"/>
          </p:nvPr>
        </p:nvSpPr>
        <p:spPr>
          <a:xfrm>
            <a:off x="169971" y="6415516"/>
            <a:ext cx="1087240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97236870-3EB0-7E41-A1B2-5C335BF4FEAA}"/>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4E2EC96A-89B7-3DDD-003B-893F7389550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4077307641"/>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eadline &amp; Body Cop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73552" y="1519331"/>
            <a:ext cx="8469630" cy="4495800"/>
          </a:xfrm>
        </p:spPr>
        <p:txBody>
          <a:bodyPr>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3" name="Footer Placeholder 4">
            <a:extLst>
              <a:ext uri="{FF2B5EF4-FFF2-40B4-BE49-F238E27FC236}">
                <a16:creationId xmlns:a16="http://schemas.microsoft.com/office/drawing/2014/main" id="{B671B335-CE5A-EF5A-1252-83470FB0D8D8}"/>
              </a:ext>
            </a:extLst>
          </p:cNvPr>
          <p:cNvSpPr>
            <a:spLocks noGrp="1"/>
          </p:cNvSpPr>
          <p:nvPr>
            <p:ph type="ftr" sz="quarter" idx="11"/>
          </p:nvPr>
        </p:nvSpPr>
        <p:spPr>
          <a:xfrm>
            <a:off x="169971" y="6415516"/>
            <a:ext cx="10641077"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7" name="Slide Number Placeholder 5">
            <a:extLst>
              <a:ext uri="{FF2B5EF4-FFF2-40B4-BE49-F238E27FC236}">
                <a16:creationId xmlns:a16="http://schemas.microsoft.com/office/drawing/2014/main" id="{CD586CB2-EC29-6144-F363-2D7A300DBBFB}"/>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08C3A64F-C243-B961-86DE-BAB208689F15}"/>
              </a:ext>
            </a:extLst>
          </p:cNvPr>
          <p:cNvSpPr>
            <a:spLocks noGrp="1"/>
          </p:cNvSpPr>
          <p:nvPr>
            <p:ph type="title"/>
          </p:nvPr>
        </p:nvSpPr>
        <p:spPr>
          <a:xfrm>
            <a:off x="3273552" y="123125"/>
            <a:ext cx="8945880"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19494994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Headline and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62184" y="1519331"/>
            <a:ext cx="8453566" cy="4495800"/>
          </a:xfrm>
        </p:spPr>
        <p:txBody>
          <a:bodyPr>
            <a:noAutofit/>
          </a:bodyPr>
          <a:lstStyle>
            <a:lvl1pPr marL="0" indent="0" algn="l" defTabSz="914400" rtl="0" eaLnBrk="1" latinLnBrk="0" hangingPunct="1">
              <a:lnSpc>
                <a:spcPct val="114000"/>
              </a:lnSpc>
              <a:spcBef>
                <a:spcPts val="1200"/>
              </a:spcBef>
              <a:spcAft>
                <a:spcPts val="600"/>
              </a:spcAft>
              <a:buClr>
                <a:srgbClr val="E3B923"/>
              </a:buClr>
              <a:buFont typeface="Arial" panose="020B0604020202020204" pitchFamily="34" charset="0"/>
              <a:buNone/>
              <a:defRPr lang="en-US" sz="3200" b="1" kern="1200" dirty="0">
                <a:solidFill>
                  <a:schemeClr val="tx1"/>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114000"/>
              </a:lnSpc>
              <a:spcBef>
                <a:spcPts val="0"/>
              </a:spcBef>
              <a:spcAft>
                <a:spcPts val="12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2pPr>
            <a:lvl3pPr marL="342900" indent="-342900" algn="l" defTabSz="914400" rtl="0" eaLnBrk="1" latinLnBrk="0" hangingPunct="1">
              <a:lnSpc>
                <a:spcPct val="114000"/>
              </a:lnSpc>
              <a:spcBef>
                <a:spcPts val="0"/>
              </a:spcBef>
              <a:spcAft>
                <a:spcPts val="1800"/>
              </a:spcAft>
              <a:buClr>
                <a:srgbClr val="D76F2C"/>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11430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a:solidFill>
                  <a:schemeClr val="tx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4"/>
            <a:r>
              <a:rPr lang="en-US"/>
              <a:t>Third level</a:t>
            </a:r>
          </a:p>
        </p:txBody>
      </p:sp>
      <p:sp>
        <p:nvSpPr>
          <p:cNvPr id="12" name="Footer Placeholder 4">
            <a:extLst>
              <a:ext uri="{FF2B5EF4-FFF2-40B4-BE49-F238E27FC236}">
                <a16:creationId xmlns:a16="http://schemas.microsoft.com/office/drawing/2014/main" id="{5761C117-71FC-F33E-987B-6ED143491D5E}"/>
              </a:ext>
            </a:extLst>
          </p:cNvPr>
          <p:cNvSpPr>
            <a:spLocks noGrp="1"/>
          </p:cNvSpPr>
          <p:nvPr>
            <p:ph type="ftr" sz="quarter" idx="11"/>
          </p:nvPr>
        </p:nvSpPr>
        <p:spPr>
          <a:xfrm>
            <a:off x="169971" y="6415516"/>
            <a:ext cx="87549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16" name="Slide Number Placeholder 5">
            <a:extLst>
              <a:ext uri="{FF2B5EF4-FFF2-40B4-BE49-F238E27FC236}">
                <a16:creationId xmlns:a16="http://schemas.microsoft.com/office/drawing/2014/main" id="{651E1CFC-4745-2061-9609-27C294257C77}"/>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F1FF5AA6-CDD6-4DB5-083D-E994A3964F1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161988350"/>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hoto &amp; Headline &amp; 2Col">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506627" y="1528721"/>
            <a:ext cx="11571073" cy="4495800"/>
          </a:xfrm>
        </p:spPr>
        <p:txBody>
          <a:bodyPr numCol="2" spcCol="274320">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tx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tx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7" name="Footer Placeholder 4">
            <a:extLst>
              <a:ext uri="{FF2B5EF4-FFF2-40B4-BE49-F238E27FC236}">
                <a16:creationId xmlns:a16="http://schemas.microsoft.com/office/drawing/2014/main" id="{FA22975E-C316-5799-E762-9299D4498E27}"/>
              </a:ext>
            </a:extLst>
          </p:cNvPr>
          <p:cNvSpPr>
            <a:spLocks noGrp="1"/>
          </p:cNvSpPr>
          <p:nvPr>
            <p:ph type="ftr" sz="quarter" idx="11"/>
          </p:nvPr>
        </p:nvSpPr>
        <p:spPr>
          <a:xfrm>
            <a:off x="506627" y="6415516"/>
            <a:ext cx="10649053" cy="365125"/>
          </a:xfrm>
        </p:spPr>
        <p:txBody>
          <a:bodyPr vert="horz" lIns="91440" tIns="45720" rIns="91440" bIns="45720" rtlCol="0" anchor="b"/>
          <a:lstStyle>
            <a:lvl1pPr>
              <a:defRPr lang="en-US" sz="1000" dirty="0">
                <a:solidFill>
                  <a:schemeClr val="tx1"/>
                </a:solidFill>
              </a:defRPr>
            </a:lvl1pPr>
          </a:lstStyle>
          <a:p>
            <a:pPr algn="l"/>
            <a:endParaRPr lang="en-US"/>
          </a:p>
        </p:txBody>
      </p:sp>
      <p:sp>
        <p:nvSpPr>
          <p:cNvPr id="21" name="Slide Number Placeholder 5">
            <a:extLst>
              <a:ext uri="{FF2B5EF4-FFF2-40B4-BE49-F238E27FC236}">
                <a16:creationId xmlns:a16="http://schemas.microsoft.com/office/drawing/2014/main" id="{74D69750-B25C-B65F-ABCF-D43BB0355192}"/>
              </a:ext>
            </a:extLst>
          </p:cNvPr>
          <p:cNvSpPr>
            <a:spLocks noGrp="1"/>
          </p:cNvSpPr>
          <p:nvPr>
            <p:ph type="sldNum" sz="quarter" idx="12"/>
          </p:nvPr>
        </p:nvSpPr>
        <p:spPr>
          <a:xfrm>
            <a:off x="11410950" y="6451600"/>
            <a:ext cx="685800" cy="365125"/>
          </a:xfrm>
        </p:spPr>
        <p:txBody>
          <a:bodyPr/>
          <a:lstStyle>
            <a:lvl1pPr>
              <a:defRPr sz="1400">
                <a:solidFill>
                  <a:schemeClr val="tx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3FE973A1-78A7-E846-6F9C-DD4D05105B84}"/>
              </a:ext>
            </a:extLst>
          </p:cNvPr>
          <p:cNvSpPr>
            <a:spLocks noGrp="1"/>
          </p:cNvSpPr>
          <p:nvPr>
            <p:ph type="title"/>
          </p:nvPr>
        </p:nvSpPr>
        <p:spPr>
          <a:xfrm>
            <a:off x="3274540" y="123125"/>
            <a:ext cx="8917459"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104562533"/>
      </p:ext>
    </p:extLst>
  </p:cSld>
  <p:clrMapOvr>
    <a:masterClrMapping/>
  </p:clrMapOvr>
  <p:extLst>
    <p:ext uri="{DCECCB84-F9BA-43D5-87BE-67443E8EF086}">
      <p15:sldGuideLst xmlns:p15="http://schemas.microsoft.com/office/powerpoint/2012/main">
        <p15:guide id="1" orient="horz" pos="2160">
          <p15:clr>
            <a:srgbClr val="FBAE40"/>
          </p15:clr>
        </p15:guide>
        <p15:guide id="2" pos="256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Calibri" panose="020F0502020204030204" pitchFamily="34" charset="0"/>
              </a:defRPr>
            </a:lvl1pPr>
            <a:lvl2pPr>
              <a:buClr>
                <a:srgbClr val="00C1D5"/>
              </a:buClr>
              <a:defRPr>
                <a:latin typeface="Calibri" panose="020F0502020204030204" pitchFamily="34" charset="0"/>
              </a:defRPr>
            </a:lvl2pPr>
            <a:lvl3pPr>
              <a:buClr>
                <a:srgbClr val="00C1D5"/>
              </a:buClr>
              <a:defRPr>
                <a:latin typeface="Calibri" panose="020F0502020204030204" pitchFamily="34" charset="0"/>
              </a:defRPr>
            </a:lvl3pPr>
            <a:lvl4pPr>
              <a:buClr>
                <a:srgbClr val="00C1D5"/>
              </a:buClr>
              <a:defRPr>
                <a:solidFill>
                  <a:schemeClr val="tx1"/>
                </a:solidFill>
                <a:latin typeface="Calibri" panose="020F0502020204030204" pitchFamily="34" charset="0"/>
              </a:defRPr>
            </a:lvl4pPr>
            <a:lvl5pPr>
              <a:buClr>
                <a:srgbClr val="00C1D5"/>
              </a:buClr>
              <a:defRPr>
                <a:solidFill>
                  <a:schemeClr val="tx1"/>
                </a:solidFill>
                <a:latin typeface="Calibri" panose="020F05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30C40B2-7C8D-42DE-9377-EDF90492D4FC}" type="datetime1">
              <a:rPr lang="en-US" smtClean="0"/>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D9AD5-F248-4919-864A-CFD76CC027D6}" type="slidenum">
              <a:rPr lang="en-US" smtClean="0"/>
              <a:t>‹#›</a:t>
            </a:fld>
            <a:endParaRPr lang="en-US"/>
          </a:p>
        </p:txBody>
      </p:sp>
    </p:spTree>
    <p:extLst>
      <p:ext uri="{BB962C8B-B14F-4D97-AF65-F5344CB8AC3E}">
        <p14:creationId xmlns:p14="http://schemas.microsoft.com/office/powerpoint/2010/main" val="1459284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Cover Slide">
    <p:spTree>
      <p:nvGrpSpPr>
        <p:cNvPr id="1" name=""/>
        <p:cNvGrpSpPr/>
        <p:nvPr/>
      </p:nvGrpSpPr>
      <p:grpSpPr>
        <a:xfrm>
          <a:off x="0" y="0"/>
          <a:ext cx="0" cy="0"/>
          <a:chOff x="0" y="0"/>
          <a:chExt cx="0" cy="0"/>
        </a:xfrm>
      </p:grpSpPr>
      <p:pic>
        <p:nvPicPr>
          <p:cNvPr id="5" name="Picture 4" descr="A blue and white circle with orange text&#10;&#10;Description automatically generated">
            <a:extLst>
              <a:ext uri="{FF2B5EF4-FFF2-40B4-BE49-F238E27FC236}">
                <a16:creationId xmlns:a16="http://schemas.microsoft.com/office/drawing/2014/main" id="{3C3395B5-3C72-F54A-8017-FC2789F458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5943599" y="2377866"/>
            <a:ext cx="5800725" cy="1535184"/>
          </a:xfrm>
          <a:noFill/>
        </p:spPr>
        <p:txBody>
          <a:bodyPr wrap="square" anchor="b">
            <a:noAutofit/>
          </a:bodyPr>
          <a:lstStyle>
            <a:lvl1pPr>
              <a:lnSpc>
                <a:spcPts val="4400"/>
              </a:lnSpc>
              <a:defRPr lang="en-US" b="1" spc="30">
                <a:solidFill>
                  <a:srgbClr val="00C1D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5962649" y="4087851"/>
            <a:ext cx="5800725" cy="717316"/>
          </a:xfrm>
          <a:noFill/>
        </p:spPr>
        <p:txBody>
          <a:bodyPr wrap="square">
            <a:noAutofit/>
          </a:bodyPr>
          <a:lstStyle>
            <a:lvl1pPr marL="0" indent="0">
              <a:buNone/>
              <a:defRPr lang="en-US" sz="2000" spc="30">
                <a:solidFill>
                  <a:schemeClr val="bg1"/>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13388632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1031429"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8045037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artner Slid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C0CD4E5-85D0-2A23-E116-8B519BC9CC38}"/>
              </a:ext>
            </a:extLst>
          </p:cNvPr>
          <p:cNvSpPr>
            <a:spLocks noGrp="1"/>
          </p:cNvSpPr>
          <p:nvPr>
            <p:ph type="ftr" sz="quarter" idx="11"/>
          </p:nvPr>
        </p:nvSpPr>
        <p:spPr>
          <a:xfrm>
            <a:off x="169971" y="6415516"/>
            <a:ext cx="10822707"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2FB8B8B4-B837-5887-5E0C-3EACB019E62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BDD5332D-47F1-FFAD-682B-24CBFEEC03E9}"/>
              </a:ext>
            </a:extLst>
          </p:cNvPr>
          <p:cNvSpPr>
            <a:spLocks noGrp="1"/>
          </p:cNvSpPr>
          <p:nvPr>
            <p:ph type="title"/>
          </p:nvPr>
        </p:nvSpPr>
        <p:spPr>
          <a:xfrm>
            <a:off x="3273552" y="123125"/>
            <a:ext cx="8892746" cy="1096533"/>
          </a:xfrm>
        </p:spPr>
        <p:txBody>
          <a:bodyPr>
            <a:noAutofit/>
          </a:bodyPr>
          <a:lstStyle>
            <a:lvl1pPr marL="0" algn="l" defTabSz="914400" rtl="0" eaLnBrk="1" latinLnBrk="0" hangingPunct="1">
              <a:lnSpc>
                <a:spcPts val="3200"/>
              </a:lnSpc>
              <a:defRPr lang="en-US" sz="3200" b="1" kern="1200" dirty="0">
                <a:solidFill>
                  <a:srgbClr val="00C1D5"/>
                </a:solidFill>
                <a:latin typeface="+mj-lt"/>
                <a:ea typeface="+mn-ea"/>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1332298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eadline Quote">
    <p:spTree>
      <p:nvGrpSpPr>
        <p:cNvPr id="1" name=""/>
        <p:cNvGrpSpPr/>
        <p:nvPr/>
      </p:nvGrpSpPr>
      <p:grpSpPr>
        <a:xfrm>
          <a:off x="0" y="0"/>
          <a:ext cx="0" cy="0"/>
          <a:chOff x="0" y="0"/>
          <a:chExt cx="0" cy="0"/>
        </a:xfrm>
      </p:grpSpPr>
      <p:pic>
        <p:nvPicPr>
          <p:cNvPr id="9" name="Graphic 8" descr="Open quotation mark with solid fill">
            <a:extLst>
              <a:ext uri="{FF2B5EF4-FFF2-40B4-BE49-F238E27FC236}">
                <a16:creationId xmlns:a16="http://schemas.microsoft.com/office/drawing/2014/main" id="{D8B3C98C-C73D-296B-A26E-4FE10014B14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flipV="1">
            <a:off x="2983106" y="1291875"/>
            <a:ext cx="914400" cy="914400"/>
          </a:xfrm>
          <a:prstGeom prst="rect">
            <a:avLst/>
          </a:prstGeom>
        </p:spPr>
      </p:pic>
      <p:sp>
        <p:nvSpPr>
          <p:cNvPr id="12" name="Text Placeholder 11">
            <a:extLst>
              <a:ext uri="{FF2B5EF4-FFF2-40B4-BE49-F238E27FC236}">
                <a16:creationId xmlns:a16="http://schemas.microsoft.com/office/drawing/2014/main" id="{53375EC7-14B6-C86A-865F-31BB70302CE9}"/>
              </a:ext>
            </a:extLst>
          </p:cNvPr>
          <p:cNvSpPr>
            <a:spLocks noGrp="1"/>
          </p:cNvSpPr>
          <p:nvPr>
            <p:ph type="body" sz="quarter" idx="13"/>
          </p:nvPr>
        </p:nvSpPr>
        <p:spPr>
          <a:xfrm>
            <a:off x="3273552" y="2058988"/>
            <a:ext cx="7955280" cy="3808412"/>
          </a:xfrm>
        </p:spPr>
        <p:txBody>
          <a:bodyPr>
            <a:noAutofit/>
          </a:bodyPr>
          <a:lstStyle>
            <a:lvl1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1pPr>
            <a:lvl2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smtClean="0">
                <a:solidFill>
                  <a:schemeClr val="bg1"/>
                </a:solidFill>
                <a:latin typeface="+mn-lt"/>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Font typeface="Arial" panose="020B0604020202020204" pitchFamily="34" charset="0"/>
              <a:buNone/>
              <a:defRPr lang="en-US" sz="2400" kern="1200" dirty="0">
                <a:solidFill>
                  <a:schemeClr val="bg1"/>
                </a:solidFill>
                <a:latin typeface="+mn-lt"/>
                <a:ea typeface="+mn-ea"/>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ooter Placeholder 4">
            <a:extLst>
              <a:ext uri="{FF2B5EF4-FFF2-40B4-BE49-F238E27FC236}">
                <a16:creationId xmlns:a16="http://schemas.microsoft.com/office/drawing/2014/main" id="{07569F74-3F9B-B264-6227-04DD978FD66C}"/>
              </a:ext>
            </a:extLst>
          </p:cNvPr>
          <p:cNvSpPr>
            <a:spLocks noGrp="1"/>
          </p:cNvSpPr>
          <p:nvPr>
            <p:ph type="ftr" sz="quarter" idx="11"/>
          </p:nvPr>
        </p:nvSpPr>
        <p:spPr>
          <a:xfrm>
            <a:off x="169971" y="6415516"/>
            <a:ext cx="1087240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97236870-3EB0-7E41-A1B2-5C335BF4FEAA}"/>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4E2EC96A-89B7-3DDD-003B-893F7389550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27058285"/>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eadline &amp; Body Copy">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73552" y="1519331"/>
            <a:ext cx="8469630" cy="4495800"/>
          </a:xfrm>
        </p:spPr>
        <p:txBody>
          <a:bodyPr>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3" name="Footer Placeholder 4">
            <a:extLst>
              <a:ext uri="{FF2B5EF4-FFF2-40B4-BE49-F238E27FC236}">
                <a16:creationId xmlns:a16="http://schemas.microsoft.com/office/drawing/2014/main" id="{B671B335-CE5A-EF5A-1252-83470FB0D8D8}"/>
              </a:ext>
            </a:extLst>
          </p:cNvPr>
          <p:cNvSpPr>
            <a:spLocks noGrp="1"/>
          </p:cNvSpPr>
          <p:nvPr>
            <p:ph type="ftr" sz="quarter" idx="11"/>
          </p:nvPr>
        </p:nvSpPr>
        <p:spPr>
          <a:xfrm>
            <a:off x="169971" y="6415516"/>
            <a:ext cx="10641077"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7" name="Slide Number Placeholder 5">
            <a:extLst>
              <a:ext uri="{FF2B5EF4-FFF2-40B4-BE49-F238E27FC236}">
                <a16:creationId xmlns:a16="http://schemas.microsoft.com/office/drawing/2014/main" id="{CD586CB2-EC29-6144-F363-2D7A300DBBFB}"/>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08C3A64F-C243-B961-86DE-BAB208689F15}"/>
              </a:ext>
            </a:extLst>
          </p:cNvPr>
          <p:cNvSpPr>
            <a:spLocks noGrp="1"/>
          </p:cNvSpPr>
          <p:nvPr>
            <p:ph type="title"/>
          </p:nvPr>
        </p:nvSpPr>
        <p:spPr>
          <a:xfrm>
            <a:off x="3273552" y="123125"/>
            <a:ext cx="8945880"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2235281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line and Bullets">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3262184" y="1519331"/>
            <a:ext cx="8453566" cy="4495800"/>
          </a:xfrm>
        </p:spPr>
        <p:txBody>
          <a:bodyPr>
            <a:noAutofit/>
          </a:bodyPr>
          <a:lstStyle>
            <a:lvl1pPr marL="0" indent="0" algn="l" defTabSz="914400" rtl="0" eaLnBrk="1" latinLnBrk="0" hangingPunct="1">
              <a:lnSpc>
                <a:spcPct val="114000"/>
              </a:lnSpc>
              <a:spcBef>
                <a:spcPts val="1200"/>
              </a:spcBef>
              <a:spcAft>
                <a:spcPts val="600"/>
              </a:spcAft>
              <a:buClr>
                <a:srgbClr val="E3B923"/>
              </a:buClr>
              <a:buFont typeface="Arial" panose="020B0604020202020204" pitchFamily="34" charset="0"/>
              <a:buNone/>
              <a:defRPr lang="en-US" sz="3200" b="1" kern="1200" dirty="0">
                <a:solidFill>
                  <a:schemeClr val="bg1"/>
                </a:solidFill>
                <a:latin typeface="Arial" panose="020B0604020202020204" pitchFamily="34" charset="0"/>
                <a:ea typeface="+mn-ea"/>
                <a:cs typeface="Arial" panose="020B0604020202020204" pitchFamily="34" charset="0"/>
              </a:defRPr>
            </a:lvl1pPr>
            <a:lvl2pPr marL="800100" indent="-342900" algn="l" defTabSz="914400" rtl="0" eaLnBrk="1" latinLnBrk="0" hangingPunct="1">
              <a:lnSpc>
                <a:spcPct val="114000"/>
              </a:lnSpc>
              <a:spcBef>
                <a:spcPts val="0"/>
              </a:spcBef>
              <a:spcAft>
                <a:spcPts val="1200"/>
              </a:spcAft>
              <a:buClr>
                <a:srgbClr val="00C1D5"/>
              </a:buClr>
              <a:buSzPct val="150000"/>
              <a:buFont typeface="Arial" panose="020B0604020202020204" pitchFamily="34" charset="0"/>
              <a:buChar char="•"/>
              <a:defRPr lang="en-US" sz="2000" kern="1200" dirty="0">
                <a:solidFill>
                  <a:schemeClr val="bg1"/>
                </a:solidFill>
                <a:latin typeface="Arial" panose="020B0604020202020204" pitchFamily="34" charset="0"/>
                <a:ea typeface="+mn-ea"/>
                <a:cs typeface="Arial" panose="020B0604020202020204" pitchFamily="34" charset="0"/>
              </a:defRPr>
            </a:lvl2pPr>
            <a:lvl3pPr marL="342900" indent="-342900" algn="l" defTabSz="914400" rtl="0" eaLnBrk="1" latinLnBrk="0" hangingPunct="1">
              <a:lnSpc>
                <a:spcPct val="114000"/>
              </a:lnSpc>
              <a:spcBef>
                <a:spcPts val="0"/>
              </a:spcBef>
              <a:spcAft>
                <a:spcPts val="1800"/>
              </a:spcAft>
              <a:buClr>
                <a:srgbClr val="D76F2C"/>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11430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4"/>
            <a:r>
              <a:rPr lang="en-US"/>
              <a:t>Third level</a:t>
            </a:r>
          </a:p>
        </p:txBody>
      </p:sp>
      <p:sp>
        <p:nvSpPr>
          <p:cNvPr id="12" name="Footer Placeholder 4">
            <a:extLst>
              <a:ext uri="{FF2B5EF4-FFF2-40B4-BE49-F238E27FC236}">
                <a16:creationId xmlns:a16="http://schemas.microsoft.com/office/drawing/2014/main" id="{5761C117-71FC-F33E-987B-6ED143491D5E}"/>
              </a:ext>
            </a:extLst>
          </p:cNvPr>
          <p:cNvSpPr>
            <a:spLocks noGrp="1"/>
          </p:cNvSpPr>
          <p:nvPr>
            <p:ph type="ftr" sz="quarter" idx="11"/>
          </p:nvPr>
        </p:nvSpPr>
        <p:spPr>
          <a:xfrm>
            <a:off x="169971" y="6415516"/>
            <a:ext cx="875495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16" name="Slide Number Placeholder 5">
            <a:extLst>
              <a:ext uri="{FF2B5EF4-FFF2-40B4-BE49-F238E27FC236}">
                <a16:creationId xmlns:a16="http://schemas.microsoft.com/office/drawing/2014/main" id="{651E1CFC-4745-2061-9609-27C294257C77}"/>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F1FF5AA6-CDD6-4DB5-083D-E994A3964F1D}"/>
              </a:ext>
            </a:extLst>
          </p:cNvPr>
          <p:cNvSpPr>
            <a:spLocks noGrp="1"/>
          </p:cNvSpPr>
          <p:nvPr>
            <p:ph type="title"/>
          </p:nvPr>
        </p:nvSpPr>
        <p:spPr>
          <a:xfrm>
            <a:off x="3273552" y="123125"/>
            <a:ext cx="8929816"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3848902236"/>
      </p:ext>
    </p:extLst>
  </p:cSld>
  <p:clrMapOvr>
    <a:masterClrMapping/>
  </p:clrMapOvr>
  <p:extLst>
    <p:ext uri="{DCECCB84-F9BA-43D5-87BE-67443E8EF086}">
      <p15:sldGuideLst xmlns:p15="http://schemas.microsoft.com/office/powerpoint/2012/main">
        <p15:guide id="1" orient="horz" pos="2160">
          <p15:clr>
            <a:srgbClr val="FBAE40"/>
          </p15:clr>
        </p15:guide>
        <p15:guide id="2" pos="148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Photo &amp; Headline &amp; 2Col">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E3333849-715B-B2DD-7665-5D7AE51790E5}"/>
              </a:ext>
            </a:extLst>
          </p:cNvPr>
          <p:cNvSpPr>
            <a:spLocks noGrp="1"/>
          </p:cNvSpPr>
          <p:nvPr>
            <p:ph type="body" sz="quarter" idx="13"/>
          </p:nvPr>
        </p:nvSpPr>
        <p:spPr>
          <a:xfrm>
            <a:off x="506627" y="1528721"/>
            <a:ext cx="11571073" cy="4495800"/>
          </a:xfrm>
        </p:spPr>
        <p:txBody>
          <a:bodyPr numCol="2" spcCol="274320">
            <a:noAutofit/>
          </a:bodyPr>
          <a:lstStyle>
            <a:lvl1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1pPr>
            <a:lvl2pPr marL="342900" indent="-342900" algn="l" defTabSz="914400" rtl="0" eaLnBrk="1" latinLnBrk="0" hangingPunct="1">
              <a:lnSpc>
                <a:spcPct val="114000"/>
              </a:lnSpc>
              <a:spcBef>
                <a:spcPts val="0"/>
              </a:spcBef>
              <a:spcAft>
                <a:spcPts val="1800"/>
              </a:spcAft>
              <a:buClr>
                <a:srgbClr val="00C1D5"/>
              </a:buClr>
              <a:buSzPct val="150000"/>
              <a:buFont typeface="Arial" panose="020B0604020202020204" pitchFamily="34" charset="0"/>
              <a:buChar char="•"/>
              <a:defRPr lang="en-US" sz="2000" kern="1200" dirty="0" smtClean="0">
                <a:solidFill>
                  <a:schemeClr val="bg1"/>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3pPr>
            <a:lvl4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smtClean="0">
                <a:solidFill>
                  <a:schemeClr val="bg1"/>
                </a:solidFill>
                <a:latin typeface="Arial" panose="020B0604020202020204" pitchFamily="34" charset="0"/>
                <a:ea typeface="+mn-ea"/>
                <a:cs typeface="Arial" panose="020B0604020202020204" pitchFamily="34" charset="0"/>
              </a:defRPr>
            </a:lvl4pPr>
            <a:lvl5pPr marL="0" indent="0" algn="l" defTabSz="914400" rtl="0" eaLnBrk="1" latinLnBrk="0" hangingPunct="1">
              <a:lnSpc>
                <a:spcPct val="114000"/>
              </a:lnSpc>
              <a:spcBef>
                <a:spcPts val="0"/>
              </a:spcBef>
              <a:spcAft>
                <a:spcPts val="1800"/>
              </a:spcAft>
              <a:buClr>
                <a:srgbClr val="E3B923"/>
              </a:buClr>
              <a:buFont typeface="Arial" panose="020B0604020202020204" pitchFamily="34" charset="0"/>
              <a:buNone/>
              <a:defRPr lang="en-US" sz="2000" kern="1200" dirty="0">
                <a:solidFill>
                  <a:schemeClr val="bg1"/>
                </a:solidFill>
                <a:latin typeface="Arial" panose="020B0604020202020204" pitchFamily="34" charset="0"/>
                <a:ea typeface="+mn-ea"/>
                <a:cs typeface="Arial" panose="020B0604020202020204" pitchFamily="34" charset="0"/>
              </a:defRPr>
            </a:lvl5pPr>
          </a:lstStyle>
          <a:p>
            <a:pPr lvl="0"/>
            <a:r>
              <a:rPr lang="en-US"/>
              <a:t>Click to edit Master text styles</a:t>
            </a:r>
          </a:p>
          <a:p>
            <a:pPr lvl="1"/>
            <a:r>
              <a:rPr lang="en-US"/>
              <a:t>Second level</a:t>
            </a:r>
          </a:p>
          <a:p>
            <a:pPr lvl="1"/>
            <a:r>
              <a:rPr lang="en-US"/>
              <a:t>Third level</a:t>
            </a:r>
          </a:p>
          <a:p>
            <a:pPr lvl="1"/>
            <a:r>
              <a:rPr lang="en-US"/>
              <a:t>Fourth level</a:t>
            </a:r>
          </a:p>
          <a:p>
            <a:pPr lvl="1"/>
            <a:r>
              <a:rPr lang="en-US"/>
              <a:t>Fifth level</a:t>
            </a:r>
          </a:p>
        </p:txBody>
      </p:sp>
      <p:sp>
        <p:nvSpPr>
          <p:cNvPr id="17" name="Footer Placeholder 4">
            <a:extLst>
              <a:ext uri="{FF2B5EF4-FFF2-40B4-BE49-F238E27FC236}">
                <a16:creationId xmlns:a16="http://schemas.microsoft.com/office/drawing/2014/main" id="{FA22975E-C316-5799-E762-9299D4498E27}"/>
              </a:ext>
            </a:extLst>
          </p:cNvPr>
          <p:cNvSpPr>
            <a:spLocks noGrp="1"/>
          </p:cNvSpPr>
          <p:nvPr>
            <p:ph type="ftr" sz="quarter" idx="11"/>
          </p:nvPr>
        </p:nvSpPr>
        <p:spPr>
          <a:xfrm>
            <a:off x="506627" y="6415516"/>
            <a:ext cx="10750653" cy="365125"/>
          </a:xfrm>
        </p:spPr>
        <p:txBody>
          <a:bodyPr vert="horz" lIns="91440" tIns="45720" rIns="91440" bIns="45720" rtlCol="0" anchor="b"/>
          <a:lstStyle>
            <a:lvl1pPr>
              <a:defRPr lang="en-US" sz="1000" dirty="0">
                <a:solidFill>
                  <a:schemeClr val="bg1"/>
                </a:solidFill>
              </a:defRPr>
            </a:lvl1pPr>
          </a:lstStyle>
          <a:p>
            <a:pPr algn="l"/>
            <a:endParaRPr lang="en-US"/>
          </a:p>
        </p:txBody>
      </p:sp>
      <p:sp>
        <p:nvSpPr>
          <p:cNvPr id="21" name="Slide Number Placeholder 5">
            <a:extLst>
              <a:ext uri="{FF2B5EF4-FFF2-40B4-BE49-F238E27FC236}">
                <a16:creationId xmlns:a16="http://schemas.microsoft.com/office/drawing/2014/main" id="{74D69750-B25C-B65F-ABCF-D43BB0355192}"/>
              </a:ext>
            </a:extLst>
          </p:cNvPr>
          <p:cNvSpPr>
            <a:spLocks noGrp="1"/>
          </p:cNvSpPr>
          <p:nvPr>
            <p:ph type="sldNum" sz="quarter" idx="12"/>
          </p:nvPr>
        </p:nvSpPr>
        <p:spPr>
          <a:xfrm>
            <a:off x="11410950" y="6451600"/>
            <a:ext cx="685800" cy="365125"/>
          </a:xfrm>
        </p:spPr>
        <p:txBody>
          <a:bodyPr/>
          <a:lstStyle>
            <a:lvl1pPr>
              <a:defRPr sz="1400">
                <a:solidFill>
                  <a:schemeClr val="bg1"/>
                </a:solidFill>
                <a:latin typeface="Arial" panose="020B0604020202020204" pitchFamily="34" charset="0"/>
                <a:cs typeface="Arial" panose="020B0604020202020204" pitchFamily="34" charset="0"/>
              </a:defRPr>
            </a:lvl1pPr>
          </a:lstStyle>
          <a:p>
            <a:fld id="{BE2B6535-AB6B-44B4-837D-2BEADB2BA517}" type="slidenum">
              <a:rPr lang="en-US" smtClean="0"/>
              <a:pPr/>
              <a:t>‹#›</a:t>
            </a:fld>
            <a:endParaRPr lang="en-US"/>
          </a:p>
        </p:txBody>
      </p:sp>
      <p:sp>
        <p:nvSpPr>
          <p:cNvPr id="3" name="Title 1">
            <a:extLst>
              <a:ext uri="{FF2B5EF4-FFF2-40B4-BE49-F238E27FC236}">
                <a16:creationId xmlns:a16="http://schemas.microsoft.com/office/drawing/2014/main" id="{3FE973A1-78A7-E846-6F9C-DD4D05105B84}"/>
              </a:ext>
            </a:extLst>
          </p:cNvPr>
          <p:cNvSpPr>
            <a:spLocks noGrp="1"/>
          </p:cNvSpPr>
          <p:nvPr>
            <p:ph type="title"/>
          </p:nvPr>
        </p:nvSpPr>
        <p:spPr>
          <a:xfrm>
            <a:off x="3274540" y="123125"/>
            <a:ext cx="8917459" cy="1096533"/>
          </a:xfrm>
        </p:spPr>
        <p:txBody>
          <a:bodyPr>
            <a:noAutofit/>
          </a:bodyPr>
          <a:lstStyle>
            <a:lvl1pPr marL="0" algn="l" defTabSz="914400" rtl="0" eaLnBrk="1" latinLnBrk="0" hangingPunct="1">
              <a:lnSpc>
                <a:spcPts val="3200"/>
              </a:lnSpc>
              <a:defRPr lang="en-US" sz="3200" b="1" kern="1200" dirty="0">
                <a:solidFill>
                  <a:srgbClr val="00C1D5"/>
                </a:solidFill>
                <a:latin typeface="Arial" panose="020B0604020202020204" pitchFamily="34" charset="0"/>
                <a:ea typeface="+mn-ea"/>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567437864"/>
      </p:ext>
    </p:extLst>
  </p:cSld>
  <p:clrMapOvr>
    <a:masterClrMapping/>
  </p:clrMapOvr>
  <p:extLst>
    <p:ext uri="{DCECCB84-F9BA-43D5-87BE-67443E8EF086}">
      <p15:sldGuideLst xmlns:p15="http://schemas.microsoft.com/office/powerpoint/2012/main">
        <p15:guide id="1" orient="horz" pos="2160">
          <p15:clr>
            <a:srgbClr val="FBAE40"/>
          </p15:clr>
        </p15:guide>
        <p15:guide id="2" pos="256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pic>
        <p:nvPicPr>
          <p:cNvPr id="10" name="Picture 9" descr="A logo with a circle and eye&#10;&#10;Description automatically generated with medium confidence">
            <a:extLst>
              <a:ext uri="{FF2B5EF4-FFF2-40B4-BE49-F238E27FC236}">
                <a16:creationId xmlns:a16="http://schemas.microsoft.com/office/drawing/2014/main" id="{11E732DF-59F9-DDAE-6756-AA8ABF43FBC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BB507-C52D-BCA5-CE04-A469F093EB35}"/>
              </a:ext>
            </a:extLst>
          </p:cNvPr>
          <p:cNvSpPr>
            <a:spLocks noGrp="1"/>
          </p:cNvSpPr>
          <p:nvPr>
            <p:ph type="ctrTitle"/>
          </p:nvPr>
        </p:nvSpPr>
        <p:spPr>
          <a:xfrm>
            <a:off x="2225565" y="4066359"/>
            <a:ext cx="7740869" cy="1535184"/>
          </a:xfrm>
          <a:noFill/>
        </p:spPr>
        <p:txBody>
          <a:bodyPr wrap="square" anchor="b">
            <a:noAutofit/>
          </a:bodyPr>
          <a:lstStyle>
            <a:lvl1pPr algn="ctr">
              <a:lnSpc>
                <a:spcPts val="4400"/>
              </a:lnSpc>
              <a:defRPr lang="en-US" b="1" spc="30">
                <a:solidFill>
                  <a:srgbClr val="003865"/>
                </a:solidFill>
                <a:latin typeface="Arial" panose="020B0604020202020204" pitchFamily="34" charset="0"/>
                <a:ea typeface="+mn-ea"/>
                <a:cs typeface="Arial" panose="020B0604020202020204" pitchFamily="34" charset="0"/>
              </a:defRPr>
            </a:lvl1pPr>
          </a:lstStyle>
          <a:p>
            <a:pPr marL="0" lvl="0">
              <a:lnSpc>
                <a:spcPts val="4200"/>
              </a:lnSpc>
            </a:pPr>
            <a:r>
              <a:rPr lang="en-US"/>
              <a:t>Click to edit Master title style</a:t>
            </a:r>
          </a:p>
        </p:txBody>
      </p:sp>
      <p:sp>
        <p:nvSpPr>
          <p:cNvPr id="3" name="Subtitle 2">
            <a:extLst>
              <a:ext uri="{FF2B5EF4-FFF2-40B4-BE49-F238E27FC236}">
                <a16:creationId xmlns:a16="http://schemas.microsoft.com/office/drawing/2014/main" id="{1DEF7754-F9ED-97BC-B1D1-B95CD7D677E3}"/>
              </a:ext>
            </a:extLst>
          </p:cNvPr>
          <p:cNvSpPr>
            <a:spLocks noGrp="1"/>
          </p:cNvSpPr>
          <p:nvPr>
            <p:ph type="subTitle" idx="1"/>
          </p:nvPr>
        </p:nvSpPr>
        <p:spPr>
          <a:xfrm>
            <a:off x="3153104" y="5934177"/>
            <a:ext cx="5880538" cy="717316"/>
          </a:xfrm>
          <a:noFill/>
        </p:spPr>
        <p:txBody>
          <a:bodyPr wrap="square">
            <a:noAutofit/>
          </a:bodyPr>
          <a:lstStyle>
            <a:lvl1pPr marL="0" indent="0" algn="ctr">
              <a:buNone/>
              <a:defRPr lang="en-US" sz="2000" spc="30">
                <a:solidFill>
                  <a:srgbClr val="003865"/>
                </a:solidFill>
                <a:latin typeface="Arial" panose="020B0604020202020204" pitchFamily="34" charset="0"/>
                <a:cs typeface="Arial" panose="020B0604020202020204" pitchFamily="34" charset="0"/>
              </a:defRPr>
            </a:lvl1pPr>
          </a:lstStyle>
          <a:p>
            <a:pPr marL="0" lvl="0"/>
            <a:r>
              <a:rPr lang="en-US"/>
              <a:t>Click to edit Master subtitle style</a:t>
            </a:r>
          </a:p>
        </p:txBody>
      </p:sp>
    </p:spTree>
    <p:extLst>
      <p:ext uri="{BB962C8B-B14F-4D97-AF65-F5344CB8AC3E}">
        <p14:creationId xmlns:p14="http://schemas.microsoft.com/office/powerpoint/2010/main" val="958397766"/>
      </p:ext>
    </p:extLst>
  </p:cSld>
  <p:clrMapOvr>
    <a:masterClrMapping/>
  </p:clrMapOvr>
  <p:extLst>
    <p:ext uri="{DCECCB84-F9BA-43D5-87BE-67443E8EF086}">
      <p15:sldGuideLst xmlns:p15="http://schemas.microsoft.com/office/powerpoint/2012/main">
        <p15:guide id="1" orient="horz" pos="2160">
          <p15:clr>
            <a:srgbClr val="FBAE40"/>
          </p15:clr>
        </p15:guide>
        <p15:guide id="2" pos="52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image" Target="../media/image1.jpeg"/><Relationship Id="rId5" Type="http://schemas.openxmlformats.org/officeDocument/2006/relationships/slideLayout" Target="../slideLayouts/slideLayout13.xml"/><Relationship Id="rId10" Type="http://schemas.openxmlformats.org/officeDocument/2006/relationships/theme" Target="../theme/theme2.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865"/>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1C76DA-A94A-0B63-5C65-25F37DEC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5" name="Footer Placeholder 4">
            <a:extLst>
              <a:ext uri="{FF2B5EF4-FFF2-40B4-BE49-F238E27FC236}">
                <a16:creationId xmlns:a16="http://schemas.microsoft.com/office/drawing/2014/main" id="{10EBD58A-9C91-CFE5-88B9-FA8C40BA8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a:extLst>
              <a:ext uri="{FF2B5EF4-FFF2-40B4-BE49-F238E27FC236}">
                <a16:creationId xmlns:a16="http://schemas.microsoft.com/office/drawing/2014/main" id="{BBC4E7AA-BAD8-E49B-2052-8CE582AD2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BE2B6535-AB6B-44B4-837D-2BEADB2BA517}" type="slidenum">
              <a:rPr lang="en-US" smtClean="0"/>
              <a:pPr/>
              <a:t>‹#›</a:t>
            </a:fld>
            <a:endParaRPr lang="en-US"/>
          </a:p>
        </p:txBody>
      </p:sp>
    </p:spTree>
    <p:extLst>
      <p:ext uri="{BB962C8B-B14F-4D97-AF65-F5344CB8AC3E}">
        <p14:creationId xmlns:p14="http://schemas.microsoft.com/office/powerpoint/2010/main" val="3795744150"/>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Lst>
  <p:hf hdr="0" dt="0"/>
  <p:txStyles>
    <p:titleStyle>
      <a:lvl1pPr algn="l" defTabSz="914400" rtl="0" eaLnBrk="1" latinLnBrk="0" hangingPunct="1">
        <a:lnSpc>
          <a:spcPct val="90000"/>
        </a:lnSpc>
        <a:spcBef>
          <a:spcPct val="0"/>
        </a:spcBef>
        <a:buNone/>
        <a:defRPr sz="4400" kern="1200">
          <a:solidFill>
            <a:srgbClr val="00C1D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C14B2DE-6F6B-6282-6E14-B4897CBCE3DC}"/>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 y="-6222"/>
            <a:ext cx="12192001" cy="1270000"/>
          </a:xfrm>
          <a:prstGeom prst="rect">
            <a:avLst/>
          </a:prstGeom>
        </p:spPr>
      </p:pic>
      <p:sp>
        <p:nvSpPr>
          <p:cNvPr id="2" name="Title Placeholder 1">
            <a:extLst>
              <a:ext uri="{FF2B5EF4-FFF2-40B4-BE49-F238E27FC236}">
                <a16:creationId xmlns:a16="http://schemas.microsoft.com/office/drawing/2014/main" id="{674ABC74-92AF-2721-C98F-A64EF7A41B4C}"/>
              </a:ext>
            </a:extLst>
          </p:cNvPr>
          <p:cNvSpPr>
            <a:spLocks noGrp="1"/>
          </p:cNvSpPr>
          <p:nvPr>
            <p:ph type="title"/>
          </p:nvPr>
        </p:nvSpPr>
        <p:spPr>
          <a:xfrm>
            <a:off x="3274540" y="18255"/>
            <a:ext cx="8079259"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7FDF465-9031-58BF-87CF-0E1E3F2EDD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1C76DA-A94A-0B63-5C65-25F37DEC13E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10EBD58A-9C91-CFE5-88B9-FA8C40BA8D7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BC4E7AA-BAD8-E49B-2052-8CE582AD2C2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2B6535-AB6B-44B4-837D-2BEADB2BA517}" type="slidenum">
              <a:rPr lang="en-US" smtClean="0"/>
              <a:t>‹#›</a:t>
            </a:fld>
            <a:endParaRPr lang="en-US"/>
          </a:p>
        </p:txBody>
      </p:sp>
    </p:spTree>
    <p:extLst>
      <p:ext uri="{BB962C8B-B14F-4D97-AF65-F5344CB8AC3E}">
        <p14:creationId xmlns:p14="http://schemas.microsoft.com/office/powerpoint/2010/main" val="1138957372"/>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Lst>
  <p:hf hdr="0" dt="0"/>
  <p:txStyles>
    <p:titleStyle>
      <a:lvl1pPr algn="l" defTabSz="914400" rtl="0" eaLnBrk="1" latinLnBrk="0" hangingPunct="1">
        <a:lnSpc>
          <a:spcPct val="90000"/>
        </a:lnSpc>
        <a:spcBef>
          <a:spcPct val="0"/>
        </a:spcBef>
        <a:buNone/>
        <a:defRPr sz="4400" kern="1200">
          <a:solidFill>
            <a:srgbClr val="00C1D5"/>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00C1D5"/>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C1D5"/>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00C1D5"/>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C1D5"/>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chart" Target="../charts/chart2.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7.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276B0-6314-C126-A565-B006E4077293}"/>
              </a:ext>
            </a:extLst>
          </p:cNvPr>
          <p:cNvSpPr>
            <a:spLocks noGrp="1"/>
          </p:cNvSpPr>
          <p:nvPr>
            <p:ph type="ctrTitle"/>
          </p:nvPr>
        </p:nvSpPr>
        <p:spPr>
          <a:xfrm>
            <a:off x="2241804" y="4408551"/>
            <a:ext cx="7708392" cy="1901938"/>
          </a:xfrm>
        </p:spPr>
        <p:txBody>
          <a:bodyPr wrap="square" lIns="27432" tIns="18288" rIns="27432" bIns="18288" anchor="ctr"/>
          <a:lstStyle/>
          <a:p>
            <a:pPr algn="ctr">
              <a:lnSpc>
                <a:spcPct val="100000"/>
              </a:lnSpc>
              <a:spcBef>
                <a:spcPts val="0"/>
              </a:spcBef>
              <a:spcAft>
                <a:spcPts val="500"/>
              </a:spcAft>
            </a:pPr>
            <a:r>
              <a:rPr lang="en-US" sz="3200" b="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Auditory and olfactory findings in patients with USH2A-related retinal degeneration – Findings at baseline from the rate of progression in USH2A-related retinal degeneration natural degeneration </a:t>
            </a:r>
            <a:br>
              <a:rPr lang="en-US" sz="3200" b="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br>
            <a:r>
              <a:rPr lang="en-US" sz="3200" b="0" dirty="0">
                <a:solidFill>
                  <a:schemeClr val="accent1">
                    <a:lumMod val="50000"/>
                  </a:schemeClr>
                </a:solidFill>
                <a:latin typeface="Calibri" panose="020F0502020204030204" pitchFamily="34" charset="0"/>
                <a:ea typeface="Calibri" panose="020F0502020204030204" pitchFamily="34" charset="0"/>
                <a:cs typeface="Calibri" panose="020F0502020204030204" pitchFamily="34" charset="0"/>
              </a:rPr>
              <a:t>natural history study (RUSH2A)</a:t>
            </a:r>
          </a:p>
        </p:txBody>
      </p:sp>
    </p:spTree>
    <p:extLst>
      <p:ext uri="{BB962C8B-B14F-4D97-AF65-F5344CB8AC3E}">
        <p14:creationId xmlns:p14="http://schemas.microsoft.com/office/powerpoint/2010/main" val="7251083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Methods – Statistical</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spcAft>
                <a:spcPts val="600"/>
              </a:spcAft>
              <a:buClr>
                <a:schemeClr val="tx1"/>
              </a:buClr>
            </a:pPr>
            <a:r>
              <a:rPr lang="en-US" sz="3000" b="1" dirty="0"/>
              <a:t>Distributions of 4F-PTA data and UPSIT scores were summarized using means and standard deviations (SDs)</a:t>
            </a:r>
          </a:p>
          <a:p>
            <a:pPr marL="457200" indent="-457200">
              <a:lnSpc>
                <a:spcPct val="100000"/>
              </a:lnSpc>
              <a:spcBef>
                <a:spcPts val="0"/>
              </a:spcBef>
              <a:spcAft>
                <a:spcPts val="600"/>
              </a:spcAft>
              <a:buClr>
                <a:schemeClr val="tx1"/>
              </a:buClr>
            </a:pPr>
            <a:r>
              <a:rPr lang="en-US" sz="3000" b="1" dirty="0"/>
              <a:t>4F-PTA was compared with age- and gender-matched percentile bands of normative data from ISO standards for USH2 and ARRP participants separately</a:t>
            </a:r>
          </a:p>
          <a:p>
            <a:pPr marL="457200" indent="-457200">
              <a:lnSpc>
                <a:spcPct val="100000"/>
              </a:lnSpc>
              <a:spcBef>
                <a:spcPts val="0"/>
              </a:spcBef>
              <a:spcAft>
                <a:spcPts val="600"/>
              </a:spcAft>
              <a:buClr>
                <a:schemeClr val="tx1"/>
              </a:buClr>
            </a:pPr>
            <a:r>
              <a:rPr lang="en-US" sz="3000" b="1" dirty="0"/>
              <a:t>Associations between participant characteristics and 4F-PTA thresholds within USH2 and ARRP groups were assessed separately by linear regression models</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28165658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Methods – Statistical</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181363" y="1688079"/>
            <a:ext cx="10058400" cy="4497916"/>
          </a:xfrm>
        </p:spPr>
        <p:txBody>
          <a:bodyPr>
            <a:noAutofit/>
          </a:bodyPr>
          <a:lstStyle/>
          <a:p>
            <a:pPr marL="457200" indent="-457200">
              <a:lnSpc>
                <a:spcPct val="100000"/>
              </a:lnSpc>
              <a:spcBef>
                <a:spcPts val="0"/>
              </a:spcBef>
              <a:spcAft>
                <a:spcPts val="600"/>
              </a:spcAft>
              <a:buClr>
                <a:schemeClr val="tx1"/>
              </a:buClr>
            </a:pPr>
            <a:r>
              <a:rPr lang="en-US" b="1" dirty="0"/>
              <a:t>UPSIT scores from RUSH2A participants were compared to healthy historical controls from an UPSIT database using a linear regression model with adjustment for age and gender</a:t>
            </a:r>
          </a:p>
          <a:p>
            <a:pPr marL="457200" indent="-457200">
              <a:lnSpc>
                <a:spcPct val="100000"/>
              </a:lnSpc>
              <a:spcBef>
                <a:spcPts val="0"/>
              </a:spcBef>
              <a:spcAft>
                <a:spcPts val="600"/>
              </a:spcAft>
              <a:buClr>
                <a:schemeClr val="tx1"/>
              </a:buClr>
            </a:pPr>
            <a:r>
              <a:rPr lang="en-US" b="1" dirty="0"/>
              <a:t>Linear regression models were also used to assess the association between study participant characteristics and UPSIT scores</a:t>
            </a:r>
          </a:p>
          <a:p>
            <a:pPr marL="457200" indent="-457200">
              <a:lnSpc>
                <a:spcPct val="100000"/>
              </a:lnSpc>
              <a:spcBef>
                <a:spcPts val="0"/>
              </a:spcBef>
              <a:spcAft>
                <a:spcPts val="600"/>
              </a:spcAft>
              <a:buClr>
                <a:schemeClr val="tx1"/>
              </a:buClr>
            </a:pPr>
            <a:r>
              <a:rPr lang="en-US" b="1" dirty="0"/>
              <a:t>Correlations between UPSIT scores, 4F-PTA thresholds, and selected visual functional and structural measures were assessed with Spearman partial correlations adjusted for age</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27182414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D8D-75A4-8DBA-3957-A96D4DB52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B1C5D-BD9C-9104-F903-7E7C5E34D9F2}"/>
              </a:ext>
            </a:extLst>
          </p:cNvPr>
          <p:cNvSpPr>
            <a:spLocks noGrp="1"/>
          </p:cNvSpPr>
          <p:nvPr>
            <p:ph type="title"/>
          </p:nvPr>
        </p:nvSpPr>
        <p:spPr/>
        <p:txBody>
          <a:bodyPr>
            <a:normAutofit/>
          </a:bodyPr>
          <a:lstStyle/>
          <a:p>
            <a:r>
              <a:rPr lang="en-US" b="1" dirty="0">
                <a:solidFill>
                  <a:schemeClr val="bg1"/>
                </a:solidFill>
              </a:rPr>
              <a:t>Study Population (N=127)</a:t>
            </a:r>
          </a:p>
        </p:txBody>
      </p:sp>
      <p:graphicFrame>
        <p:nvGraphicFramePr>
          <p:cNvPr id="12" name="Content Placeholder 11">
            <a:extLst>
              <a:ext uri="{FF2B5EF4-FFF2-40B4-BE49-F238E27FC236}">
                <a16:creationId xmlns:a16="http://schemas.microsoft.com/office/drawing/2014/main" id="{61BD62C3-896C-5A74-3365-1B2A65A6EDB8}"/>
              </a:ext>
            </a:extLst>
          </p:cNvPr>
          <p:cNvGraphicFramePr>
            <a:graphicFrameLocks noGrp="1"/>
          </p:cNvGraphicFramePr>
          <p:nvPr>
            <p:ph idx="1"/>
            <p:extLst>
              <p:ext uri="{D42A27DB-BD31-4B8C-83A1-F6EECF244321}">
                <p14:modId xmlns:p14="http://schemas.microsoft.com/office/powerpoint/2010/main" val="1055510672"/>
              </p:ext>
            </p:extLst>
          </p:nvPr>
        </p:nvGraphicFramePr>
        <p:xfrm>
          <a:off x="2105194" y="1973208"/>
          <a:ext cx="7981611" cy="2200770"/>
        </p:xfrm>
        <a:graphic>
          <a:graphicData uri="http://schemas.openxmlformats.org/drawingml/2006/table">
            <a:tbl>
              <a:tblPr firstRow="1" bandRow="1">
                <a:tableStyleId>{B301B821-A1FF-4177-AEE7-76D212191A09}</a:tableStyleId>
              </a:tblPr>
              <a:tblGrid>
                <a:gridCol w="3115322">
                  <a:extLst>
                    <a:ext uri="{9D8B030D-6E8A-4147-A177-3AD203B41FA5}">
                      <a16:colId xmlns:a16="http://schemas.microsoft.com/office/drawing/2014/main" val="1632098594"/>
                    </a:ext>
                  </a:extLst>
                </a:gridCol>
                <a:gridCol w="2454370">
                  <a:extLst>
                    <a:ext uri="{9D8B030D-6E8A-4147-A177-3AD203B41FA5}">
                      <a16:colId xmlns:a16="http://schemas.microsoft.com/office/drawing/2014/main" val="2120511101"/>
                    </a:ext>
                  </a:extLst>
                </a:gridCol>
                <a:gridCol w="2411919">
                  <a:extLst>
                    <a:ext uri="{9D8B030D-6E8A-4147-A177-3AD203B41FA5}">
                      <a16:colId xmlns:a16="http://schemas.microsoft.com/office/drawing/2014/main" val="3217793748"/>
                    </a:ext>
                  </a:extLst>
                </a:gridCol>
              </a:tblGrid>
              <a:tr h="493890">
                <a:tc>
                  <a:txBody>
                    <a:bodyPr/>
                    <a:lstStyle/>
                    <a:p>
                      <a:endParaRPr lang="en-US" sz="2000" b="1" dirty="0">
                        <a:latin typeface="Calibri" panose="020F0502020204030204" pitchFamily="34" charset="0"/>
                        <a:cs typeface="Calibri" panose="020F0502020204030204" pitchFamily="34" charset="0"/>
                      </a:endParaRPr>
                    </a:p>
                  </a:txBody>
                  <a:tcP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000" b="1" dirty="0">
                          <a:latin typeface="Calibri" panose="020F0502020204030204" pitchFamily="34" charset="0"/>
                          <a:cs typeface="Calibri" panose="020F0502020204030204" pitchFamily="34" charset="0"/>
                        </a:rPr>
                        <a:t>USH2 (N=80)</a:t>
                      </a:r>
                    </a:p>
                  </a:txBody>
                  <a:tcP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000" b="1" dirty="0">
                          <a:latin typeface="Calibri" panose="020F0502020204030204" pitchFamily="34" charset="0"/>
                          <a:cs typeface="Calibri" panose="020F0502020204030204" pitchFamily="34" charset="0"/>
                        </a:rPr>
                        <a:t>ARRP (N=47)</a:t>
                      </a:r>
                    </a:p>
                  </a:txBody>
                  <a:tcP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551119">
                <a:tc>
                  <a:txBody>
                    <a:bodyPr/>
                    <a:lstStyle/>
                    <a:p>
                      <a:r>
                        <a:rPr lang="en-US" sz="2000" b="1" dirty="0">
                          <a:latin typeface="Calibri" panose="020F0502020204030204" pitchFamily="34" charset="0"/>
                          <a:cs typeface="Calibri" panose="020F0502020204030204" pitchFamily="34" charset="0"/>
                        </a:rPr>
                        <a:t>Age at Enrollment (years) </a:t>
                      </a:r>
                    </a:p>
                    <a:p>
                      <a:r>
                        <a:rPr lang="en-US" sz="2000" b="1" i="1" dirty="0">
                          <a:latin typeface="Calibri" panose="020F0502020204030204" pitchFamily="34" charset="0"/>
                          <a:cs typeface="Calibri" panose="020F0502020204030204" pitchFamily="34" charset="0"/>
                        </a:rPr>
                        <a:t>Median (IQR)</a:t>
                      </a: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37 (27, 44)</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44 (36, 50)</a:t>
                      </a: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551119">
                <a:tc>
                  <a:txBody>
                    <a:bodyPr/>
                    <a:lstStyle/>
                    <a:p>
                      <a:r>
                        <a:rPr lang="en-US" sz="2000" b="1" dirty="0">
                          <a:latin typeface="Calibri" panose="020F0502020204030204" pitchFamily="34" charset="0"/>
                          <a:cs typeface="Calibri" panose="020F0502020204030204" pitchFamily="34" charset="0"/>
                        </a:rPr>
                        <a:t>Age at Onset of Vision Loss (years)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i="1" dirty="0">
                          <a:latin typeface="Calibri" panose="020F0502020204030204" pitchFamily="34" charset="0"/>
                          <a:cs typeface="Calibri" panose="020F0502020204030204" pitchFamily="34" charset="0"/>
                        </a:rPr>
                        <a:t>Median (IQR)</a:t>
                      </a:r>
                    </a:p>
                  </a:txBody>
                  <a:tcP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16 (13,22)</a:t>
                      </a:r>
                    </a:p>
                  </a:txBody>
                  <a:tcP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32 (20, 41)</a:t>
                      </a:r>
                    </a:p>
                  </a:txBody>
                  <a:tcP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bl>
          </a:graphicData>
        </a:graphic>
      </p:graphicFrame>
    </p:spTree>
    <p:extLst>
      <p:ext uri="{BB962C8B-B14F-4D97-AF65-F5344CB8AC3E}">
        <p14:creationId xmlns:p14="http://schemas.microsoft.com/office/powerpoint/2010/main" val="16206756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5"/>
            <a:ext cx="8079259" cy="1211455"/>
          </a:xfrm>
        </p:spPr>
        <p:txBody>
          <a:bodyPr>
            <a:normAutofit/>
          </a:bodyPr>
          <a:lstStyle/>
          <a:p>
            <a:r>
              <a:rPr lang="en-US" b="1" dirty="0">
                <a:solidFill>
                  <a:schemeClr val="bg1"/>
                </a:solidFill>
              </a:rPr>
              <a:t>Study Population (</a:t>
            </a:r>
            <a:r>
              <a:rPr lang="en-US" b="1" dirty="0" err="1">
                <a:solidFill>
                  <a:schemeClr val="bg1"/>
                </a:solidFill>
              </a:rPr>
              <a:t>Cont</a:t>
            </a:r>
            <a:r>
              <a:rPr lang="en-US" b="1" dirty="0">
                <a:solidFill>
                  <a:schemeClr val="bg1"/>
                </a:solidFill>
              </a:rPr>
              <a:t>)</a:t>
            </a:r>
          </a:p>
        </p:txBody>
      </p:sp>
      <p:graphicFrame>
        <p:nvGraphicFramePr>
          <p:cNvPr id="11" name="Chart 10">
            <a:extLst>
              <a:ext uri="{FF2B5EF4-FFF2-40B4-BE49-F238E27FC236}">
                <a16:creationId xmlns:a16="http://schemas.microsoft.com/office/drawing/2014/main" id="{BC976913-AD49-BDDD-196C-F43E4728420F}"/>
              </a:ext>
            </a:extLst>
          </p:cNvPr>
          <p:cNvGraphicFramePr/>
          <p:nvPr>
            <p:extLst>
              <p:ext uri="{D42A27DB-BD31-4B8C-83A1-F6EECF244321}">
                <p14:modId xmlns:p14="http://schemas.microsoft.com/office/powerpoint/2010/main" val="1721646671"/>
              </p:ext>
            </p:extLst>
          </p:nvPr>
        </p:nvGraphicFramePr>
        <p:xfrm>
          <a:off x="835352" y="2097063"/>
          <a:ext cx="4564987" cy="36152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Chart 11">
            <a:extLst>
              <a:ext uri="{FF2B5EF4-FFF2-40B4-BE49-F238E27FC236}">
                <a16:creationId xmlns:a16="http://schemas.microsoft.com/office/drawing/2014/main" id="{1D4E6F23-C8DE-91DE-CDF8-B053D66A97B7}"/>
              </a:ext>
            </a:extLst>
          </p:cNvPr>
          <p:cNvGraphicFramePr/>
          <p:nvPr>
            <p:extLst>
              <p:ext uri="{D42A27DB-BD31-4B8C-83A1-F6EECF244321}">
                <p14:modId xmlns:p14="http://schemas.microsoft.com/office/powerpoint/2010/main" val="2036153827"/>
              </p:ext>
            </p:extLst>
          </p:nvPr>
        </p:nvGraphicFramePr>
        <p:xfrm>
          <a:off x="6341455" y="2178799"/>
          <a:ext cx="4674375" cy="353351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23452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6"/>
            <a:ext cx="8079259" cy="1232476"/>
          </a:xfrm>
        </p:spPr>
        <p:txBody>
          <a:bodyPr>
            <a:normAutofit fontScale="90000"/>
          </a:bodyPr>
          <a:lstStyle/>
          <a:p>
            <a:r>
              <a:rPr lang="en-US" b="1" dirty="0">
                <a:solidFill>
                  <a:schemeClr val="bg1"/>
                </a:solidFill>
              </a:rPr>
              <a:t>Degree of hearing loss based on 4F-PTA by clinical diagnosis</a:t>
            </a:r>
          </a:p>
        </p:txBody>
      </p:sp>
      <p:graphicFrame>
        <p:nvGraphicFramePr>
          <p:cNvPr id="3" name="Content Placeholder 2">
            <a:extLst>
              <a:ext uri="{FF2B5EF4-FFF2-40B4-BE49-F238E27FC236}">
                <a16:creationId xmlns:a16="http://schemas.microsoft.com/office/drawing/2014/main" id="{9AB5EB2C-2579-D215-8B67-D46C449613D9}"/>
              </a:ext>
            </a:extLst>
          </p:cNvPr>
          <p:cNvGraphicFramePr>
            <a:graphicFrameLocks noGrp="1"/>
          </p:cNvGraphicFramePr>
          <p:nvPr>
            <p:ph idx="1"/>
            <p:extLst>
              <p:ext uri="{D42A27DB-BD31-4B8C-83A1-F6EECF244321}">
                <p14:modId xmlns:p14="http://schemas.microsoft.com/office/powerpoint/2010/main" val="1037494732"/>
              </p:ext>
            </p:extLst>
          </p:nvPr>
        </p:nvGraphicFramePr>
        <p:xfrm>
          <a:off x="838200" y="1825625"/>
          <a:ext cx="10515600" cy="43513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233360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D8D-75A4-8DBA-3957-A96D4DB52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B1C5D-BD9C-9104-F903-7E7C5E34D9F2}"/>
              </a:ext>
            </a:extLst>
          </p:cNvPr>
          <p:cNvSpPr>
            <a:spLocks noGrp="1"/>
          </p:cNvSpPr>
          <p:nvPr>
            <p:ph type="title"/>
          </p:nvPr>
        </p:nvSpPr>
        <p:spPr>
          <a:xfrm>
            <a:off x="3274540" y="18256"/>
            <a:ext cx="8079259" cy="1242986"/>
          </a:xfrm>
        </p:spPr>
        <p:txBody>
          <a:bodyPr>
            <a:normAutofit/>
          </a:bodyPr>
          <a:lstStyle/>
          <a:p>
            <a:r>
              <a:rPr lang="en-US" b="1" dirty="0">
                <a:solidFill>
                  <a:schemeClr val="bg1"/>
                </a:solidFill>
              </a:rPr>
              <a:t>Hearing loss type </a:t>
            </a:r>
          </a:p>
        </p:txBody>
      </p:sp>
      <p:graphicFrame>
        <p:nvGraphicFramePr>
          <p:cNvPr id="12" name="Content Placeholder 11">
            <a:extLst>
              <a:ext uri="{FF2B5EF4-FFF2-40B4-BE49-F238E27FC236}">
                <a16:creationId xmlns:a16="http://schemas.microsoft.com/office/drawing/2014/main" id="{61BD62C3-896C-5A74-3365-1B2A65A6EDB8}"/>
              </a:ext>
            </a:extLst>
          </p:cNvPr>
          <p:cNvGraphicFramePr>
            <a:graphicFrameLocks noGrp="1"/>
          </p:cNvGraphicFramePr>
          <p:nvPr>
            <p:ph idx="1"/>
            <p:extLst>
              <p:ext uri="{D42A27DB-BD31-4B8C-83A1-F6EECF244321}">
                <p14:modId xmlns:p14="http://schemas.microsoft.com/office/powerpoint/2010/main" val="4045631036"/>
              </p:ext>
            </p:extLst>
          </p:nvPr>
        </p:nvGraphicFramePr>
        <p:xfrm>
          <a:off x="1418259" y="2498725"/>
          <a:ext cx="9173539" cy="2207971"/>
        </p:xfrm>
        <a:graphic>
          <a:graphicData uri="http://schemas.openxmlformats.org/drawingml/2006/table">
            <a:tbl>
              <a:tblPr firstRow="1" bandRow="1">
                <a:tableStyleId>{B301B821-A1FF-4177-AEE7-76D212191A09}</a:tableStyleId>
              </a:tblPr>
              <a:tblGrid>
                <a:gridCol w="2649244">
                  <a:extLst>
                    <a:ext uri="{9D8B030D-6E8A-4147-A177-3AD203B41FA5}">
                      <a16:colId xmlns:a16="http://schemas.microsoft.com/office/drawing/2014/main" val="1632098594"/>
                    </a:ext>
                  </a:extLst>
                </a:gridCol>
                <a:gridCol w="2903829">
                  <a:extLst>
                    <a:ext uri="{9D8B030D-6E8A-4147-A177-3AD203B41FA5}">
                      <a16:colId xmlns:a16="http://schemas.microsoft.com/office/drawing/2014/main" val="3818758494"/>
                    </a:ext>
                  </a:extLst>
                </a:gridCol>
                <a:gridCol w="3620466">
                  <a:extLst>
                    <a:ext uri="{9D8B030D-6E8A-4147-A177-3AD203B41FA5}">
                      <a16:colId xmlns:a16="http://schemas.microsoft.com/office/drawing/2014/main" val="3217793748"/>
                    </a:ext>
                  </a:extLst>
                </a:gridCol>
              </a:tblGrid>
              <a:tr h="493890">
                <a:tc>
                  <a:txBody>
                    <a:bodyPr/>
                    <a:lstStyle/>
                    <a:p>
                      <a:r>
                        <a:rPr lang="en-US" sz="2000" b="1" dirty="0">
                          <a:latin typeface="Calibri" panose="020F0502020204030204" pitchFamily="34" charset="0"/>
                          <a:cs typeface="Calibri" panose="020F0502020204030204" pitchFamily="34" charset="0"/>
                        </a:rPr>
                        <a:t>Hearing Loss Type</a:t>
                      </a:r>
                    </a:p>
                  </a:txBody>
                  <a:tcP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000" b="1" dirty="0">
                          <a:latin typeface="Calibri" panose="020F0502020204030204" pitchFamily="34" charset="0"/>
                          <a:cs typeface="Calibri" panose="020F0502020204030204" pitchFamily="34" charset="0"/>
                        </a:rPr>
                        <a:t>USH2 (N=75)</a:t>
                      </a:r>
                    </a:p>
                  </a:txBody>
                  <a:tcP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000" b="1" dirty="0">
                          <a:latin typeface="Calibri" panose="020F0502020204030204" pitchFamily="34" charset="0"/>
                          <a:cs typeface="Calibri" panose="020F0502020204030204" pitchFamily="34" charset="0"/>
                        </a:rPr>
                        <a:t>ARRP (N=12)</a:t>
                      </a:r>
                    </a:p>
                  </a:txBody>
                  <a:tcP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551119">
                <a:tc>
                  <a:txBody>
                    <a:bodyPr/>
                    <a:lstStyle/>
                    <a:p>
                      <a:r>
                        <a:rPr lang="en-US" sz="2000" b="1" i="1" dirty="0">
                          <a:latin typeface="Calibri" panose="020F0502020204030204" pitchFamily="34" charset="0"/>
                          <a:cs typeface="Calibri" panose="020F0502020204030204" pitchFamily="34" charset="0"/>
                        </a:rPr>
                        <a:t>SNHL</a:t>
                      </a: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74</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11</a:t>
                      </a: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551119">
                <a:tc>
                  <a:txBody>
                    <a:bodyPr/>
                    <a:lstStyle/>
                    <a:p>
                      <a:r>
                        <a:rPr lang="en-US" sz="2000" b="1" i="1" dirty="0">
                          <a:latin typeface="Calibri" panose="020F0502020204030204" pitchFamily="34" charset="0"/>
                          <a:cs typeface="Calibri" panose="020F0502020204030204" pitchFamily="34" charset="0"/>
                        </a:rPr>
                        <a:t>Mixed</a:t>
                      </a: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1</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0</a:t>
                      </a: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611843">
                <a:tc>
                  <a:txBody>
                    <a:bodyPr/>
                    <a:lstStyle/>
                    <a:p>
                      <a:r>
                        <a:rPr lang="en-US" sz="2000" b="1" i="1" dirty="0">
                          <a:latin typeface="Calibri" panose="020F0502020204030204" pitchFamily="34" charset="0"/>
                          <a:cs typeface="Calibri" panose="020F0502020204030204" pitchFamily="34" charset="0"/>
                        </a:rPr>
                        <a:t>Conductive</a:t>
                      </a:r>
                    </a:p>
                  </a:txBody>
                  <a:tcP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0</a:t>
                      </a:r>
                    </a:p>
                  </a:txBody>
                  <a:tcP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1</a:t>
                      </a:r>
                    </a:p>
                  </a:txBody>
                  <a:tcP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bl>
          </a:graphicData>
        </a:graphic>
      </p:graphicFrame>
    </p:spTree>
    <p:extLst>
      <p:ext uri="{BB962C8B-B14F-4D97-AF65-F5344CB8AC3E}">
        <p14:creationId xmlns:p14="http://schemas.microsoft.com/office/powerpoint/2010/main" val="7261226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p:txBody>
          <a:bodyPr>
            <a:normAutofit/>
          </a:bodyPr>
          <a:lstStyle/>
          <a:p>
            <a:r>
              <a:rPr lang="en-US" b="1" dirty="0">
                <a:solidFill>
                  <a:schemeClr val="bg1"/>
                </a:solidFill>
              </a:rPr>
              <a:t>4F-PTA vs Age</a:t>
            </a:r>
          </a:p>
        </p:txBody>
      </p:sp>
      <p:pic>
        <p:nvPicPr>
          <p:cNvPr id="3" name="Picture 2">
            <a:extLst>
              <a:ext uri="{FF2B5EF4-FFF2-40B4-BE49-F238E27FC236}">
                <a16:creationId xmlns:a16="http://schemas.microsoft.com/office/drawing/2014/main" id="{3E89931D-2F47-C110-81A2-93C8AABC65D8}"/>
              </a:ext>
            </a:extLst>
          </p:cNvPr>
          <p:cNvPicPr>
            <a:picLocks noChangeAspect="1"/>
          </p:cNvPicPr>
          <p:nvPr/>
        </p:nvPicPr>
        <p:blipFill>
          <a:blip r:embed="rId3"/>
          <a:stretch>
            <a:fillRect/>
          </a:stretch>
        </p:blipFill>
        <p:spPr>
          <a:xfrm>
            <a:off x="701805" y="1572056"/>
            <a:ext cx="5145470" cy="4291956"/>
          </a:xfrm>
          <a:prstGeom prst="rect">
            <a:avLst/>
          </a:prstGeom>
        </p:spPr>
      </p:pic>
      <p:pic>
        <p:nvPicPr>
          <p:cNvPr id="5" name="Picture 4">
            <a:extLst>
              <a:ext uri="{FF2B5EF4-FFF2-40B4-BE49-F238E27FC236}">
                <a16:creationId xmlns:a16="http://schemas.microsoft.com/office/drawing/2014/main" id="{17F27F47-E46F-187B-CE33-4D8AFF5B30EB}"/>
              </a:ext>
            </a:extLst>
          </p:cNvPr>
          <p:cNvPicPr>
            <a:picLocks noChangeAspect="1"/>
          </p:cNvPicPr>
          <p:nvPr/>
        </p:nvPicPr>
        <p:blipFill>
          <a:blip r:embed="rId4"/>
          <a:stretch>
            <a:fillRect/>
          </a:stretch>
        </p:blipFill>
        <p:spPr>
          <a:xfrm>
            <a:off x="6350822" y="1572056"/>
            <a:ext cx="5139373" cy="4291956"/>
          </a:xfrm>
          <a:prstGeom prst="rect">
            <a:avLst/>
          </a:prstGeom>
        </p:spPr>
      </p:pic>
    </p:spTree>
    <p:extLst>
      <p:ext uri="{BB962C8B-B14F-4D97-AF65-F5344CB8AC3E}">
        <p14:creationId xmlns:p14="http://schemas.microsoft.com/office/powerpoint/2010/main" val="32760326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D8D-75A4-8DBA-3957-A96D4DB52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B1C5D-BD9C-9104-F903-7E7C5E34D9F2}"/>
              </a:ext>
            </a:extLst>
          </p:cNvPr>
          <p:cNvSpPr>
            <a:spLocks noGrp="1"/>
          </p:cNvSpPr>
          <p:nvPr>
            <p:ph type="title"/>
          </p:nvPr>
        </p:nvSpPr>
        <p:spPr/>
        <p:txBody>
          <a:bodyPr>
            <a:normAutofit/>
          </a:bodyPr>
          <a:lstStyle/>
          <a:p>
            <a:r>
              <a:rPr lang="en-US" b="1" dirty="0">
                <a:solidFill>
                  <a:schemeClr val="bg1"/>
                </a:solidFill>
              </a:rPr>
              <a:t>Difference in 4F-PTA by age</a:t>
            </a:r>
          </a:p>
        </p:txBody>
      </p:sp>
      <p:graphicFrame>
        <p:nvGraphicFramePr>
          <p:cNvPr id="12" name="Content Placeholder 11">
            <a:extLst>
              <a:ext uri="{FF2B5EF4-FFF2-40B4-BE49-F238E27FC236}">
                <a16:creationId xmlns:a16="http://schemas.microsoft.com/office/drawing/2014/main" id="{61BD62C3-896C-5A74-3365-1B2A65A6EDB8}"/>
              </a:ext>
            </a:extLst>
          </p:cNvPr>
          <p:cNvGraphicFramePr>
            <a:graphicFrameLocks noGrp="1"/>
          </p:cNvGraphicFramePr>
          <p:nvPr>
            <p:ph idx="1"/>
            <p:extLst>
              <p:ext uri="{D42A27DB-BD31-4B8C-83A1-F6EECF244321}">
                <p14:modId xmlns:p14="http://schemas.microsoft.com/office/powerpoint/2010/main" val="1341078063"/>
              </p:ext>
            </p:extLst>
          </p:nvPr>
        </p:nvGraphicFramePr>
        <p:xfrm>
          <a:off x="840828" y="2498725"/>
          <a:ext cx="10636468" cy="2207971"/>
        </p:xfrm>
        <a:graphic>
          <a:graphicData uri="http://schemas.openxmlformats.org/drawingml/2006/table">
            <a:tbl>
              <a:tblPr firstRow="1" bandRow="1">
                <a:tableStyleId>{B301B821-A1FF-4177-AEE7-76D212191A09}</a:tableStyleId>
              </a:tblPr>
              <a:tblGrid>
                <a:gridCol w="4445875">
                  <a:extLst>
                    <a:ext uri="{9D8B030D-6E8A-4147-A177-3AD203B41FA5}">
                      <a16:colId xmlns:a16="http://schemas.microsoft.com/office/drawing/2014/main" val="1632098594"/>
                    </a:ext>
                  </a:extLst>
                </a:gridCol>
                <a:gridCol w="2532994">
                  <a:extLst>
                    <a:ext uri="{9D8B030D-6E8A-4147-A177-3AD203B41FA5}">
                      <a16:colId xmlns:a16="http://schemas.microsoft.com/office/drawing/2014/main" val="1990133116"/>
                    </a:ext>
                  </a:extLst>
                </a:gridCol>
                <a:gridCol w="346841">
                  <a:extLst>
                    <a:ext uri="{9D8B030D-6E8A-4147-A177-3AD203B41FA5}">
                      <a16:colId xmlns:a16="http://schemas.microsoft.com/office/drawing/2014/main" val="3327130289"/>
                    </a:ext>
                  </a:extLst>
                </a:gridCol>
                <a:gridCol w="3310758">
                  <a:extLst>
                    <a:ext uri="{9D8B030D-6E8A-4147-A177-3AD203B41FA5}">
                      <a16:colId xmlns:a16="http://schemas.microsoft.com/office/drawing/2014/main" val="563464104"/>
                    </a:ext>
                  </a:extLst>
                </a:gridCol>
              </a:tblGrid>
              <a:tr h="493890">
                <a:tc>
                  <a:txBody>
                    <a:bodyPr/>
                    <a:lstStyle/>
                    <a:p>
                      <a:endParaRPr lang="en-US" sz="2000" b="1" dirty="0"/>
                    </a:p>
                  </a:txBody>
                  <a:tcP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algn="ctr"/>
                      <a:r>
                        <a:rPr lang="en-US" sz="2000" b="1" dirty="0"/>
                        <a:t>USH2 (N=80)</a:t>
                      </a:r>
                    </a:p>
                  </a:txBody>
                  <a:tcP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gridSpan="2">
                  <a:txBody>
                    <a:bodyPr/>
                    <a:lstStyle/>
                    <a:p>
                      <a:pPr algn="ctr"/>
                      <a:r>
                        <a:rPr lang="en-US" sz="2000" b="1" dirty="0"/>
                        <a:t>ARRP (N=47)</a:t>
                      </a:r>
                    </a:p>
                  </a:txBody>
                  <a:tcP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hMerge="1">
                  <a:txBody>
                    <a:bodyPr/>
                    <a:lstStyle/>
                    <a:p>
                      <a:pPr algn="ctr"/>
                      <a:endParaRPr lang="en-US" sz="2000" b="1" dirty="0"/>
                    </a:p>
                  </a:txBody>
                  <a:tcP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551119">
                <a:tc>
                  <a:txBody>
                    <a:bodyPr/>
                    <a:lstStyle/>
                    <a:p>
                      <a:r>
                        <a:rPr lang="en-US" sz="2000" b="1" i="0" dirty="0">
                          <a:latin typeface="Calibri" panose="020F0502020204030204" pitchFamily="34" charset="0"/>
                          <a:cs typeface="Calibri" panose="020F0502020204030204" pitchFamily="34" charset="0"/>
                        </a:rPr>
                        <a:t>Difference in 4F-PTA (dB HL/year)</a:t>
                      </a: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gridSpan="3">
                  <a:txBody>
                    <a:bodyPr/>
                    <a:lstStyle/>
                    <a:p>
                      <a:pPr algn="ctr"/>
                      <a:r>
                        <a:rPr lang="en-US" sz="2000" b="1" dirty="0">
                          <a:latin typeface="Calibri" panose="020F0502020204030204" pitchFamily="34" charset="0"/>
                          <a:cs typeface="Calibri" panose="020F0502020204030204" pitchFamily="34" charset="0"/>
                        </a:rPr>
                        <a:t>Mean (95% C.I.)</a:t>
                      </a: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hMerge="1">
                  <a:txBody>
                    <a:bodyPr/>
                    <a:lstStyle/>
                    <a:p>
                      <a:pPr algn="ctr"/>
                      <a:endParaRPr lang="en-US" sz="2000" dirty="0"/>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hMerge="1">
                  <a:txBody>
                    <a:bodyPr/>
                    <a:lstStyle/>
                    <a:p>
                      <a:pPr algn="ctr"/>
                      <a:endParaRPr lang="en-US" sz="2000" dirty="0"/>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551119">
                <a:tc>
                  <a:txBody>
                    <a:bodyPr/>
                    <a:lstStyle/>
                    <a:p>
                      <a:r>
                        <a:rPr lang="en-US" sz="2000" b="1" i="1" dirty="0">
                          <a:latin typeface="Calibri" panose="020F0502020204030204" pitchFamily="34" charset="0"/>
                          <a:cs typeface="Calibri" panose="020F0502020204030204" pitchFamily="34" charset="0"/>
                        </a:rPr>
                        <a:t>    Female</a:t>
                      </a:r>
                    </a:p>
                  </a:txBody>
                  <a:tcPr>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gridSpan="2">
                  <a:txBody>
                    <a:bodyPr/>
                    <a:lstStyle/>
                    <a:p>
                      <a:pPr algn="ctr"/>
                      <a:r>
                        <a:rPr lang="en-US" sz="2000" b="1" dirty="0">
                          <a:latin typeface="Calibri" panose="020F0502020204030204" pitchFamily="34" charset="0"/>
                          <a:cs typeface="Calibri" panose="020F0502020204030204" pitchFamily="34" charset="0"/>
                        </a:rPr>
                        <a:t>-0.01 (-0.34, 0.32)</a:t>
                      </a:r>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hMerge="1">
                  <a:txBody>
                    <a:bodyPr/>
                    <a:lstStyle/>
                    <a:p>
                      <a:pPr algn="ctr"/>
                      <a:endParaRPr lang="en-US" sz="2000" dirty="0"/>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0.54 (0.31, 0.78) </a:t>
                      </a:r>
                    </a:p>
                  </a:txBody>
                  <a:tcPr>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611843">
                <a:tc>
                  <a:txBody>
                    <a:bodyPr/>
                    <a:lstStyle/>
                    <a:p>
                      <a:r>
                        <a:rPr lang="en-US" sz="2000" b="1" i="1" dirty="0">
                          <a:latin typeface="Calibri" panose="020F0502020204030204" pitchFamily="34" charset="0"/>
                          <a:cs typeface="Calibri" panose="020F0502020204030204" pitchFamily="34" charset="0"/>
                        </a:rPr>
                        <a:t>    Male</a:t>
                      </a:r>
                    </a:p>
                  </a:txBody>
                  <a:tcPr>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lang="en-US" sz="2000" b="1" dirty="0">
                          <a:latin typeface="Calibri" panose="020F0502020204030204" pitchFamily="34" charset="0"/>
                          <a:cs typeface="Calibri" panose="020F0502020204030204" pitchFamily="34" charset="0"/>
                        </a:rPr>
                        <a:t>0.19 (-0.09, 0.46) </a:t>
                      </a:r>
                    </a:p>
                  </a:txBody>
                  <a:tcP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US" sz="2000" dirty="0"/>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ctr"/>
                      <a:r>
                        <a:rPr lang="en-US" sz="2000" b="1" dirty="0">
                          <a:latin typeface="Calibri" panose="020F0502020204030204" pitchFamily="34" charset="0"/>
                          <a:cs typeface="Calibri" panose="020F0502020204030204" pitchFamily="34" charset="0"/>
                        </a:rPr>
                        <a:t>0.99 (0.65, 1.32) </a:t>
                      </a:r>
                    </a:p>
                  </a:txBody>
                  <a:tcPr>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bl>
          </a:graphicData>
        </a:graphic>
      </p:graphicFrame>
    </p:spTree>
    <p:extLst>
      <p:ext uri="{BB962C8B-B14F-4D97-AF65-F5344CB8AC3E}">
        <p14:creationId xmlns:p14="http://schemas.microsoft.com/office/powerpoint/2010/main" val="42535592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D8D-75A4-8DBA-3957-A96D4DB52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B1C5D-BD9C-9104-F903-7E7C5E34D9F2}"/>
              </a:ext>
            </a:extLst>
          </p:cNvPr>
          <p:cNvSpPr>
            <a:spLocks noGrp="1"/>
          </p:cNvSpPr>
          <p:nvPr>
            <p:ph type="title"/>
          </p:nvPr>
        </p:nvSpPr>
        <p:spPr>
          <a:xfrm>
            <a:off x="3274540" y="18255"/>
            <a:ext cx="8079259" cy="1190435"/>
          </a:xfrm>
        </p:spPr>
        <p:txBody>
          <a:bodyPr>
            <a:noAutofit/>
          </a:bodyPr>
          <a:lstStyle/>
          <a:p>
            <a:r>
              <a:rPr lang="en-US" sz="3200" b="1" dirty="0">
                <a:solidFill>
                  <a:schemeClr val="bg1"/>
                </a:solidFill>
              </a:rPr>
              <a:t>Association Between 4F-PTA and Participant Characteristics by Clinical Diagnosis</a:t>
            </a:r>
          </a:p>
        </p:txBody>
      </p:sp>
      <p:graphicFrame>
        <p:nvGraphicFramePr>
          <p:cNvPr id="3" name="Table 2">
            <a:extLst>
              <a:ext uri="{FF2B5EF4-FFF2-40B4-BE49-F238E27FC236}">
                <a16:creationId xmlns:a16="http://schemas.microsoft.com/office/drawing/2014/main" id="{6A194B2B-B031-E8F6-0BE1-6341461D948A}"/>
              </a:ext>
            </a:extLst>
          </p:cNvPr>
          <p:cNvGraphicFramePr>
            <a:graphicFrameLocks noGrp="1"/>
          </p:cNvGraphicFramePr>
          <p:nvPr>
            <p:extLst>
              <p:ext uri="{D42A27DB-BD31-4B8C-83A1-F6EECF244321}">
                <p14:modId xmlns:p14="http://schemas.microsoft.com/office/powerpoint/2010/main" val="2721341013"/>
              </p:ext>
            </p:extLst>
          </p:nvPr>
        </p:nvGraphicFramePr>
        <p:xfrm>
          <a:off x="2544063" y="1455806"/>
          <a:ext cx="7103873" cy="4810189"/>
        </p:xfrm>
        <a:graphic>
          <a:graphicData uri="http://schemas.openxmlformats.org/drawingml/2006/table">
            <a:tbl>
              <a:tblPr bandRow="1">
                <a:tableStyleId>{B301B821-A1FF-4177-AEE7-76D212191A09}</a:tableStyleId>
              </a:tblPr>
              <a:tblGrid>
                <a:gridCol w="2192120">
                  <a:extLst>
                    <a:ext uri="{9D8B030D-6E8A-4147-A177-3AD203B41FA5}">
                      <a16:colId xmlns:a16="http://schemas.microsoft.com/office/drawing/2014/main" val="1450857049"/>
                    </a:ext>
                  </a:extLst>
                </a:gridCol>
                <a:gridCol w="772091">
                  <a:extLst>
                    <a:ext uri="{9D8B030D-6E8A-4147-A177-3AD203B41FA5}">
                      <a16:colId xmlns:a16="http://schemas.microsoft.com/office/drawing/2014/main" val="1242100488"/>
                    </a:ext>
                  </a:extLst>
                </a:gridCol>
                <a:gridCol w="1028505">
                  <a:extLst>
                    <a:ext uri="{9D8B030D-6E8A-4147-A177-3AD203B41FA5}">
                      <a16:colId xmlns:a16="http://schemas.microsoft.com/office/drawing/2014/main" val="3892752477"/>
                    </a:ext>
                  </a:extLst>
                </a:gridCol>
                <a:gridCol w="729355">
                  <a:extLst>
                    <a:ext uri="{9D8B030D-6E8A-4147-A177-3AD203B41FA5}">
                      <a16:colId xmlns:a16="http://schemas.microsoft.com/office/drawing/2014/main" val="2825796986"/>
                    </a:ext>
                  </a:extLst>
                </a:gridCol>
                <a:gridCol w="745865">
                  <a:extLst>
                    <a:ext uri="{9D8B030D-6E8A-4147-A177-3AD203B41FA5}">
                      <a16:colId xmlns:a16="http://schemas.microsoft.com/office/drawing/2014/main" val="2023244647"/>
                    </a:ext>
                  </a:extLst>
                </a:gridCol>
                <a:gridCol w="869806">
                  <a:extLst>
                    <a:ext uri="{9D8B030D-6E8A-4147-A177-3AD203B41FA5}">
                      <a16:colId xmlns:a16="http://schemas.microsoft.com/office/drawing/2014/main" val="2659040693"/>
                    </a:ext>
                  </a:extLst>
                </a:gridCol>
                <a:gridCol w="766131">
                  <a:extLst>
                    <a:ext uri="{9D8B030D-6E8A-4147-A177-3AD203B41FA5}">
                      <a16:colId xmlns:a16="http://schemas.microsoft.com/office/drawing/2014/main" val="714073002"/>
                    </a:ext>
                  </a:extLst>
                </a:gridCol>
              </a:tblGrid>
              <a:tr h="198052">
                <a:tc rowSpan="2">
                  <a:txBody>
                    <a:bodyPr/>
                    <a:lstStyle/>
                    <a:p>
                      <a:pPr marL="0" marR="0">
                        <a:lnSpc>
                          <a:spcPct val="107000"/>
                        </a:lnSpc>
                        <a:spcBef>
                          <a:spcPts val="335"/>
                        </a:spcBef>
                        <a:spcAft>
                          <a:spcPts val="335"/>
                        </a:spcAft>
                      </a:pPr>
                      <a:r>
                        <a:rPr lang="en-US" sz="1400" b="1" dirty="0">
                          <a:solidFill>
                            <a:schemeClr val="bg1"/>
                          </a:solidFill>
                          <a:effectLst/>
                          <a:latin typeface="Calibri" panose="020F0502020204030204" pitchFamily="34" charset="0"/>
                          <a:cs typeface="Calibri" panose="020F0502020204030204" pitchFamily="34" charset="0"/>
                        </a:rPr>
                        <a:t>Characteristic</a:t>
                      </a:r>
                      <a:endPar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ct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C1D5"/>
                    </a:solidFill>
                  </a:tcPr>
                </a:tc>
                <a:tc gridSpan="3">
                  <a:txBody>
                    <a:bodyPr/>
                    <a:lstStyle/>
                    <a:p>
                      <a:pPr marL="0" marR="0" algn="ctr">
                        <a:lnSpc>
                          <a:spcPct val="107000"/>
                        </a:lnSpc>
                        <a:spcBef>
                          <a:spcPts val="335"/>
                        </a:spcBef>
                        <a:spcAft>
                          <a:spcPts val="335"/>
                        </a:spcAft>
                      </a:pPr>
                      <a:r>
                        <a:rPr lang="en-US" sz="1400" b="1" dirty="0">
                          <a:solidFill>
                            <a:schemeClr val="bg1"/>
                          </a:solidFill>
                          <a:effectLst/>
                          <a:latin typeface="Calibri" panose="020F0502020204030204" pitchFamily="34" charset="0"/>
                          <a:cs typeface="Calibri" panose="020F0502020204030204" pitchFamily="34" charset="0"/>
                        </a:rPr>
                        <a:t>USH2 (N=75)</a:t>
                      </a:r>
                      <a:endPar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C1D5"/>
                    </a:solidFill>
                  </a:tcPr>
                </a:tc>
                <a:tc hMerge="1">
                  <a:txBody>
                    <a:bodyPr/>
                    <a:lstStyle/>
                    <a:p>
                      <a:endParaRPr lang="en-US"/>
                    </a:p>
                  </a:txBody>
                  <a:tcPr/>
                </a:tc>
                <a:tc hMerge="1">
                  <a:txBody>
                    <a:bodyPr/>
                    <a:lstStyle/>
                    <a:p>
                      <a:endParaRPr lang="en-US"/>
                    </a:p>
                  </a:txBody>
                  <a:tcPr/>
                </a:tc>
                <a:tc gridSpan="3">
                  <a:txBody>
                    <a:bodyPr/>
                    <a:lstStyle/>
                    <a:p>
                      <a:pPr marL="0" marR="0" algn="ctr">
                        <a:lnSpc>
                          <a:spcPct val="107000"/>
                        </a:lnSpc>
                        <a:spcBef>
                          <a:spcPts val="335"/>
                        </a:spcBef>
                        <a:spcAft>
                          <a:spcPts val="335"/>
                        </a:spcAft>
                      </a:pPr>
                      <a:r>
                        <a:rPr lang="en-US" sz="1400" b="1" dirty="0">
                          <a:solidFill>
                            <a:schemeClr val="bg1"/>
                          </a:solidFill>
                          <a:effectLst/>
                          <a:latin typeface="Calibri" panose="020F0502020204030204" pitchFamily="34" charset="0"/>
                          <a:cs typeface="Calibri" panose="020F0502020204030204" pitchFamily="34" charset="0"/>
                        </a:rPr>
                        <a:t>ARRP (N=47)</a:t>
                      </a:r>
                      <a:endPar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C1D5"/>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49263371"/>
                  </a:ext>
                </a:extLst>
              </a:tr>
              <a:tr h="410626">
                <a:tc vMerge="1">
                  <a:txBody>
                    <a:bodyPr/>
                    <a:lstStyle/>
                    <a:p>
                      <a:endParaRPr lang="en-US"/>
                    </a:p>
                  </a:txBody>
                  <a:tcPr/>
                </a:tc>
                <a:tc>
                  <a:txBody>
                    <a:bodyPr/>
                    <a:lstStyle/>
                    <a:p>
                      <a:pPr marL="0" marR="0" algn="ctr">
                        <a:lnSpc>
                          <a:spcPct val="107000"/>
                        </a:lnSpc>
                        <a:spcBef>
                          <a:spcPts val="335"/>
                        </a:spcBef>
                        <a:spcAft>
                          <a:spcPts val="335"/>
                        </a:spcAft>
                      </a:pPr>
                      <a:r>
                        <a:rPr lang="en-US" sz="1400" b="1" dirty="0">
                          <a:solidFill>
                            <a:schemeClr val="bg1"/>
                          </a:solidFill>
                          <a:effectLst/>
                          <a:latin typeface="Calibri" panose="020F0502020204030204" pitchFamily="34" charset="0"/>
                          <a:cs typeface="Calibri" panose="020F0502020204030204" pitchFamily="34" charset="0"/>
                        </a:rPr>
                        <a:t>N</a:t>
                      </a:r>
                      <a:endPar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335"/>
                        </a:spcBef>
                        <a:spcAft>
                          <a:spcPts val="335"/>
                        </a:spcAft>
                      </a:pPr>
                      <a:r>
                        <a:rPr lang="en-US" sz="1400" b="1" dirty="0">
                          <a:solidFill>
                            <a:schemeClr val="bg1"/>
                          </a:solidFill>
                          <a:effectLst/>
                          <a:latin typeface="Calibri" panose="020F0502020204030204" pitchFamily="34" charset="0"/>
                          <a:cs typeface="Calibri" panose="020F0502020204030204" pitchFamily="34" charset="0"/>
                        </a:rPr>
                        <a:t>Mean ± SD (dB HL)</a:t>
                      </a:r>
                      <a:endPar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335"/>
                        </a:spcBef>
                        <a:spcAft>
                          <a:spcPts val="335"/>
                        </a:spcAft>
                      </a:pPr>
                      <a:r>
                        <a:rPr lang="en-US" sz="1400" b="1" dirty="0">
                          <a:solidFill>
                            <a:schemeClr val="bg1"/>
                          </a:solidFill>
                          <a:effectLst/>
                          <a:latin typeface="Calibri" panose="020F0502020204030204" pitchFamily="34" charset="0"/>
                          <a:cs typeface="Calibri" panose="020F0502020204030204" pitchFamily="34" charset="0"/>
                        </a:rPr>
                        <a:t>P-value</a:t>
                      </a:r>
                      <a:endPar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335"/>
                        </a:spcBef>
                        <a:spcAft>
                          <a:spcPts val="335"/>
                        </a:spcAft>
                      </a:pPr>
                      <a:r>
                        <a:rPr lang="en-US" sz="1400" b="1" dirty="0">
                          <a:solidFill>
                            <a:schemeClr val="bg1"/>
                          </a:solidFill>
                          <a:effectLst/>
                          <a:latin typeface="Calibri" panose="020F0502020204030204" pitchFamily="34" charset="0"/>
                          <a:cs typeface="Calibri" panose="020F0502020204030204" pitchFamily="34" charset="0"/>
                        </a:rPr>
                        <a:t>N</a:t>
                      </a:r>
                      <a:endPar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335"/>
                        </a:spcBef>
                        <a:spcAft>
                          <a:spcPts val="335"/>
                        </a:spcAft>
                      </a:pPr>
                      <a:r>
                        <a:rPr lang="en-US" sz="1400" b="1" dirty="0">
                          <a:solidFill>
                            <a:schemeClr val="bg1"/>
                          </a:solidFill>
                          <a:effectLst/>
                          <a:latin typeface="Calibri" panose="020F0502020204030204" pitchFamily="34" charset="0"/>
                          <a:cs typeface="Calibri" panose="020F0502020204030204" pitchFamily="34" charset="0"/>
                        </a:rPr>
                        <a:t>Mean ± SD (dB HL)</a:t>
                      </a:r>
                      <a:endPar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335"/>
                        </a:spcBef>
                        <a:spcAft>
                          <a:spcPts val="335"/>
                        </a:spcAft>
                      </a:pPr>
                      <a:r>
                        <a:rPr lang="en-US" sz="1400" b="1" dirty="0">
                          <a:solidFill>
                            <a:schemeClr val="bg1"/>
                          </a:solidFill>
                          <a:effectLst/>
                          <a:latin typeface="Calibri" panose="020F0502020204030204" pitchFamily="34" charset="0"/>
                          <a:cs typeface="Calibri" panose="020F0502020204030204" pitchFamily="34" charset="0"/>
                        </a:rPr>
                        <a:t>P-value</a:t>
                      </a:r>
                      <a:endPar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1417326320"/>
                  </a:ext>
                </a:extLst>
              </a:tr>
              <a:tr h="198052">
                <a:tc>
                  <a:txBody>
                    <a:bodyPr/>
                    <a:lstStyle/>
                    <a:p>
                      <a:pPr marL="0" marR="0">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Age at Enrollment (years)</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0.46</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&lt;0.001</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8369721"/>
                  </a:ext>
                </a:extLst>
              </a:tr>
              <a:tr h="198052">
                <a:tc>
                  <a:txBody>
                    <a:bodyPr/>
                    <a:lstStyle/>
                    <a:p>
                      <a:pPr marL="127000" marR="0">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&lt;30</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24</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63 ± 8</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6</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9 ± 7</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6857259"/>
                  </a:ext>
                </a:extLst>
              </a:tr>
              <a:tr h="198052">
                <a:tc>
                  <a:txBody>
                    <a:bodyPr/>
                    <a:lstStyle/>
                    <a:p>
                      <a:pPr marL="127000" marR="0">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30-39</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20</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64 ± 10</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13</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9 ± 6</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3079615"/>
                  </a:ext>
                </a:extLst>
              </a:tr>
              <a:tr h="198052">
                <a:tc>
                  <a:txBody>
                    <a:bodyPr/>
                    <a:lstStyle/>
                    <a:p>
                      <a:pPr marL="127000" marR="0">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40-49</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dirty="0">
                          <a:effectLst/>
                          <a:latin typeface="Calibri" panose="020F0502020204030204" pitchFamily="34" charset="0"/>
                          <a:cs typeface="Calibri" panose="020F0502020204030204" pitchFamily="34" charset="0"/>
                        </a:rPr>
                        <a:t>18</a:t>
                      </a:r>
                      <a:endParaRPr lang="en-US" sz="1400" b="1" dirty="0">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67 ± 14</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16</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15 ± 6</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65751376"/>
                  </a:ext>
                </a:extLst>
              </a:tr>
              <a:tr h="198052">
                <a:tc>
                  <a:txBody>
                    <a:bodyPr/>
                    <a:lstStyle/>
                    <a:p>
                      <a:pPr marL="127000" marR="0">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50-59</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7</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77 ± 24</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3</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21 ± 11</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303411"/>
                  </a:ext>
                </a:extLst>
              </a:tr>
              <a:tr h="198052">
                <a:tc>
                  <a:txBody>
                    <a:bodyPr/>
                    <a:lstStyle/>
                    <a:p>
                      <a:pPr marL="127000" marR="0">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≥60</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6</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61 ± 15</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9</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34 ± 14</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01800716"/>
                  </a:ext>
                </a:extLst>
              </a:tr>
              <a:tr h="198052">
                <a:tc>
                  <a:txBody>
                    <a:bodyPr/>
                    <a:lstStyle/>
                    <a:p>
                      <a:pPr marL="0" marR="0">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Gender</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0.40</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0.87</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02261913"/>
                  </a:ext>
                </a:extLst>
              </a:tr>
              <a:tr h="198052">
                <a:tc>
                  <a:txBody>
                    <a:bodyPr/>
                    <a:lstStyle/>
                    <a:p>
                      <a:pPr marL="127000" marR="0">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Female</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43</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67 ± 14</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24</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16 ± 12</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8040125"/>
                  </a:ext>
                </a:extLst>
              </a:tr>
              <a:tr h="198052">
                <a:tc>
                  <a:txBody>
                    <a:bodyPr/>
                    <a:lstStyle/>
                    <a:p>
                      <a:pPr marL="127000" marR="0">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Male</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32</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64 ± 11</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23</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17 ± 13</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19610"/>
                  </a:ext>
                </a:extLst>
              </a:tr>
              <a:tr h="198052">
                <a:tc>
                  <a:txBody>
                    <a:bodyPr/>
                    <a:lstStyle/>
                    <a:p>
                      <a:pPr marL="0" marR="0">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Race/Ethnicity</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0.79</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0.60</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5440651"/>
                  </a:ext>
                </a:extLst>
              </a:tr>
              <a:tr h="198052">
                <a:tc>
                  <a:txBody>
                    <a:bodyPr/>
                    <a:lstStyle/>
                    <a:p>
                      <a:pPr marL="127000" marR="0">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Non-Hispanic White</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65</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65 ± 13</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43</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17 ± 13</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39805450"/>
                  </a:ext>
                </a:extLst>
              </a:tr>
              <a:tr h="198052">
                <a:tc>
                  <a:txBody>
                    <a:bodyPr/>
                    <a:lstStyle/>
                    <a:p>
                      <a:pPr marL="127000" marR="0">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Other</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10</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67 ± 17</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4</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13 ± 8</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63964220"/>
                  </a:ext>
                </a:extLst>
              </a:tr>
              <a:tr h="198052">
                <a:tc>
                  <a:txBody>
                    <a:bodyPr/>
                    <a:lstStyle/>
                    <a:p>
                      <a:pPr marL="0" marR="0">
                        <a:lnSpc>
                          <a:spcPct val="107000"/>
                        </a:lnSpc>
                        <a:spcBef>
                          <a:spcPts val="335"/>
                        </a:spcBef>
                        <a:spcAft>
                          <a:spcPts val="335"/>
                        </a:spcAft>
                      </a:pPr>
                      <a:r>
                        <a:rPr lang="en-US" sz="1400" b="1" dirty="0">
                          <a:effectLst/>
                          <a:latin typeface="Calibri" panose="020F0502020204030204" pitchFamily="34" charset="0"/>
                          <a:cs typeface="Calibri" panose="020F0502020204030204" pitchFamily="34" charset="0"/>
                        </a:rPr>
                        <a:t>Duration of Disease (years)</a:t>
                      </a:r>
                      <a:r>
                        <a:rPr lang="en-US" sz="1400" b="1" baseline="30000" dirty="0">
                          <a:effectLst/>
                          <a:latin typeface="Calibri" panose="020F0502020204030204" pitchFamily="34" charset="0"/>
                          <a:cs typeface="Calibri" panose="020F0502020204030204" pitchFamily="34" charset="0"/>
                        </a:rPr>
                        <a:t> </a:t>
                      </a:r>
                      <a:endParaRPr lang="en-US" sz="1400" b="1" dirty="0">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0.11</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0.03</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123677615"/>
                  </a:ext>
                </a:extLst>
              </a:tr>
              <a:tr h="198052">
                <a:tc>
                  <a:txBody>
                    <a:bodyPr/>
                    <a:lstStyle/>
                    <a:p>
                      <a:pPr marL="127000" marR="0">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&lt;10</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19</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65 ± 6</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17</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13 ± 6</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96738160"/>
                  </a:ext>
                </a:extLst>
              </a:tr>
              <a:tr h="198052">
                <a:tc>
                  <a:txBody>
                    <a:bodyPr/>
                    <a:lstStyle/>
                    <a:p>
                      <a:pPr marL="127000" marR="0">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10-19</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25</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63 ± 14</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21</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17 ± 13</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04207264"/>
                  </a:ext>
                </a:extLst>
              </a:tr>
              <a:tr h="198052">
                <a:tc>
                  <a:txBody>
                    <a:bodyPr/>
                    <a:lstStyle/>
                    <a:p>
                      <a:pPr marL="127000" marR="0">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≥20</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31</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68 ± 16</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8</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25 ± 15</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32899965"/>
                  </a:ext>
                </a:extLst>
              </a:tr>
              <a:tr h="198052">
                <a:tc>
                  <a:txBody>
                    <a:bodyPr/>
                    <a:lstStyle/>
                    <a:p>
                      <a:pPr marL="0" marR="0">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Daily Smoker Ever</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0.27</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0.16</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53657052"/>
                  </a:ext>
                </a:extLst>
              </a:tr>
              <a:tr h="198052">
                <a:tc>
                  <a:txBody>
                    <a:bodyPr/>
                    <a:lstStyle/>
                    <a:p>
                      <a:pPr marL="127000" marR="0">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Yes</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19</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63 ± 13</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13</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21 ± 15</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43526899"/>
                  </a:ext>
                </a:extLst>
              </a:tr>
              <a:tr h="198052">
                <a:tc>
                  <a:txBody>
                    <a:bodyPr/>
                    <a:lstStyle/>
                    <a:p>
                      <a:pPr marL="127000" marR="0">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No</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56</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67 ± 13</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35222" marR="35222"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 </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34</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a:effectLst/>
                          <a:latin typeface="Calibri" panose="020F0502020204030204" pitchFamily="34" charset="0"/>
                          <a:cs typeface="Calibri" panose="020F0502020204030204" pitchFamily="34" charset="0"/>
                        </a:rPr>
                        <a:t>15 ± 11</a:t>
                      </a:r>
                      <a:endParaRPr lang="en-US" sz="1400" b="1">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1400" b="1" dirty="0">
                          <a:effectLst/>
                          <a:latin typeface="Calibri" panose="020F0502020204030204" pitchFamily="34" charset="0"/>
                          <a:cs typeface="Calibri" panose="020F0502020204030204" pitchFamily="34" charset="0"/>
                        </a:rPr>
                        <a:t> </a:t>
                      </a:r>
                      <a:endParaRPr lang="en-US" sz="1400" b="1"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47191812"/>
                  </a:ext>
                </a:extLst>
              </a:tr>
            </a:tbl>
          </a:graphicData>
        </a:graphic>
      </p:graphicFrame>
    </p:spTree>
    <p:extLst>
      <p:ext uri="{BB962C8B-B14F-4D97-AF65-F5344CB8AC3E}">
        <p14:creationId xmlns:p14="http://schemas.microsoft.com/office/powerpoint/2010/main" val="33135817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6"/>
            <a:ext cx="8079259" cy="1242986"/>
          </a:xfrm>
        </p:spPr>
        <p:txBody>
          <a:bodyPr>
            <a:normAutofit fontScale="90000"/>
          </a:bodyPr>
          <a:lstStyle/>
          <a:p>
            <a:r>
              <a:rPr lang="en-US" b="1" dirty="0">
                <a:solidFill>
                  <a:schemeClr val="bg1"/>
                </a:solidFill>
              </a:rPr>
              <a:t>Self-Reported Newborn Hearing Screening</a:t>
            </a:r>
          </a:p>
        </p:txBody>
      </p:sp>
      <p:graphicFrame>
        <p:nvGraphicFramePr>
          <p:cNvPr id="3" name="Chart 2">
            <a:extLst>
              <a:ext uri="{FF2B5EF4-FFF2-40B4-BE49-F238E27FC236}">
                <a16:creationId xmlns:a16="http://schemas.microsoft.com/office/drawing/2014/main" id="{5CE65F15-7F61-8C1D-A640-ECED3A77AA0B}"/>
              </a:ext>
            </a:extLst>
          </p:cNvPr>
          <p:cNvGraphicFramePr/>
          <p:nvPr>
            <p:extLst>
              <p:ext uri="{D42A27DB-BD31-4B8C-83A1-F6EECF244321}">
                <p14:modId xmlns:p14="http://schemas.microsoft.com/office/powerpoint/2010/main" val="112561241"/>
              </p:ext>
            </p:extLst>
          </p:nvPr>
        </p:nvGraphicFramePr>
        <p:xfrm>
          <a:off x="1803699" y="2022438"/>
          <a:ext cx="8136368" cy="421699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617372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F5B46-2A6E-59E7-BDDE-40C72277526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7FAD27-C0AD-93E1-C1D3-2FEDE7DCD55A}"/>
              </a:ext>
            </a:extLst>
          </p:cNvPr>
          <p:cNvSpPr>
            <a:spLocks noGrp="1"/>
          </p:cNvSpPr>
          <p:nvPr>
            <p:ph idx="1"/>
          </p:nvPr>
        </p:nvSpPr>
        <p:spPr>
          <a:xfrm>
            <a:off x="904460" y="1420898"/>
            <a:ext cx="10744201" cy="5317831"/>
          </a:xfrm>
        </p:spPr>
        <p:txBody>
          <a:bodyPr wrap="square" lIns="0" tIns="0" rIns="109728" bIns="0" anchor="t">
            <a:noAutofit/>
          </a:bodyPr>
          <a:lstStyle/>
          <a:p>
            <a:pPr marL="0" indent="0">
              <a:lnSpc>
                <a:spcPct val="100000"/>
              </a:lnSpc>
              <a:spcBef>
                <a:spcPts val="0"/>
              </a:spcBef>
              <a:spcAft>
                <a:spcPts val="1200"/>
              </a:spcAft>
              <a:buClr>
                <a:schemeClr val="tx1"/>
              </a:buClr>
              <a:buNone/>
            </a:pPr>
            <a:r>
              <a:rPr lang="en-US" sz="2200" b="1" dirty="0">
                <a:solidFill>
                  <a:srgbClr val="D87029"/>
                </a:solidFill>
                <a:ea typeface="Calibri" panose="020F0502020204030204" pitchFamily="34" charset="0"/>
                <a:cs typeface="Calibri" panose="020F0502020204030204" pitchFamily="34" charset="0"/>
              </a:rPr>
              <a:t>Citation</a:t>
            </a:r>
            <a:endParaRPr lang="en-US" sz="2200" b="1" i="0" dirty="0">
              <a:solidFill>
                <a:srgbClr val="D87029"/>
              </a:solidFill>
              <a:ea typeface="Calibri" panose="020F0502020204030204" pitchFamily="34" charset="0"/>
              <a:cs typeface="Calibri" panose="020F0502020204030204" pitchFamily="34" charset="0"/>
            </a:endParaRPr>
          </a:p>
          <a:p>
            <a:pPr marL="0" indent="0" algn="l">
              <a:lnSpc>
                <a:spcPct val="100000"/>
              </a:lnSpc>
              <a:spcBef>
                <a:spcPts val="0"/>
              </a:spcBef>
              <a:spcAft>
                <a:spcPts val="1700"/>
              </a:spcAft>
              <a:buNone/>
            </a:pPr>
            <a:r>
              <a:rPr lang="en-US" sz="2000" b="0" i="0" dirty="0">
                <a:solidFill>
                  <a:schemeClr val="accent1">
                    <a:lumMod val="50000"/>
                  </a:schemeClr>
                </a:solidFill>
                <a:ea typeface="Calibri" panose="020F0502020204030204" pitchFamily="34" charset="0"/>
                <a:cs typeface="Calibri" panose="020F0502020204030204" pitchFamily="34" charset="0"/>
              </a:rPr>
              <a:t>Iannaccone A, Brewer CC, Cheng P, Duncan JL, Maguire MG, Audo I, Ayala AR, Bernstein PS, Bidelman GM, Cheetham JK, Doty RL, Durham TA, Hufnagel RB, Myers MH, Stingl K, Zein WM; Foundation Fighting Blindness Consortium Investigator Group. Auditory and olfactory findings in patients with USH2A-related retinal degeneration-Findings at baseline from the rate of progression in USH2A-related retinal degeneration natural history study (RUSH2A). Am J Med Genet A. 2021 Dec;185(12):3717-3727. </a:t>
            </a:r>
            <a:r>
              <a:rPr lang="en-US" sz="2000" b="0" i="0" dirty="0" err="1">
                <a:solidFill>
                  <a:schemeClr val="accent1">
                    <a:lumMod val="50000"/>
                  </a:schemeClr>
                </a:solidFill>
                <a:ea typeface="Calibri" panose="020F0502020204030204" pitchFamily="34" charset="0"/>
                <a:cs typeface="Calibri" panose="020F0502020204030204" pitchFamily="34" charset="0"/>
              </a:rPr>
              <a:t>doi</a:t>
            </a:r>
            <a:r>
              <a:rPr lang="en-US" sz="2000" b="0" i="0" dirty="0">
                <a:solidFill>
                  <a:schemeClr val="accent1">
                    <a:lumMod val="50000"/>
                  </a:schemeClr>
                </a:solidFill>
                <a:ea typeface="Calibri" panose="020F0502020204030204" pitchFamily="34" charset="0"/>
                <a:cs typeface="Calibri" panose="020F0502020204030204" pitchFamily="34" charset="0"/>
              </a:rPr>
              <a:t>: 10.1002/ajmg.a.62437.</a:t>
            </a:r>
          </a:p>
          <a:p>
            <a:pPr marL="0" indent="0" algn="l">
              <a:lnSpc>
                <a:spcPct val="100000"/>
              </a:lnSpc>
              <a:spcBef>
                <a:spcPts val="0"/>
              </a:spcBef>
              <a:spcAft>
                <a:spcPts val="1700"/>
              </a:spcAft>
              <a:buNone/>
            </a:pPr>
            <a:r>
              <a:rPr lang="en-US" sz="2200" b="1" i="0" dirty="0">
                <a:solidFill>
                  <a:srgbClr val="D87029"/>
                </a:solidFill>
                <a:ea typeface="Calibri" panose="020F0502020204030204" pitchFamily="34" charset="0"/>
                <a:cs typeface="Calibri" panose="020F0502020204030204" pitchFamily="34" charset="0"/>
              </a:rPr>
              <a:t>Funding</a:t>
            </a:r>
          </a:p>
          <a:p>
            <a:pPr marL="0" indent="0">
              <a:lnSpc>
                <a:spcPct val="100000"/>
              </a:lnSpc>
              <a:spcBef>
                <a:spcPts val="0"/>
              </a:spcBef>
              <a:spcAft>
                <a:spcPts val="1700"/>
              </a:spcAft>
              <a:buNone/>
            </a:pPr>
            <a:r>
              <a:rPr lang="en-US" sz="2000" dirty="0">
                <a:solidFill>
                  <a:srgbClr val="003865"/>
                </a:solidFill>
                <a:ea typeface="Calibri" panose="020F0502020204030204" pitchFamily="34" charset="0"/>
                <a:cs typeface="Calibri" panose="020F0502020204030204" pitchFamily="34" charset="0"/>
              </a:rPr>
              <a:t>This study was funded by Foundation Fighting Blindness </a:t>
            </a:r>
          </a:p>
          <a:p>
            <a:pPr marL="0" indent="0">
              <a:lnSpc>
                <a:spcPct val="100000"/>
              </a:lnSpc>
              <a:spcBef>
                <a:spcPts val="0"/>
              </a:spcBef>
              <a:spcAft>
                <a:spcPts val="1700"/>
              </a:spcAft>
              <a:buNone/>
            </a:pPr>
            <a:r>
              <a:rPr lang="en-US" sz="2200" b="1" dirty="0">
                <a:solidFill>
                  <a:srgbClr val="D87029"/>
                </a:solidFill>
                <a:ea typeface="Calibri" panose="020F0502020204030204" pitchFamily="34" charset="0"/>
                <a:cs typeface="Calibri" panose="020F0502020204030204" pitchFamily="34" charset="0"/>
              </a:rPr>
              <a:t>Disclaimer</a:t>
            </a:r>
            <a:endParaRPr lang="en-US" sz="2200" dirty="0">
              <a:solidFill>
                <a:srgbClr val="003865"/>
              </a:solidFill>
              <a:ea typeface="Calibri" panose="020F0502020204030204" pitchFamily="34" charset="0"/>
              <a:cs typeface="Calibri" panose="020F0502020204030204" pitchFamily="34" charset="0"/>
            </a:endParaRPr>
          </a:p>
          <a:p>
            <a:pPr marL="0" indent="0">
              <a:lnSpc>
                <a:spcPct val="100000"/>
              </a:lnSpc>
              <a:spcBef>
                <a:spcPts val="0"/>
              </a:spcBef>
              <a:spcAft>
                <a:spcPts val="1700"/>
              </a:spcAft>
              <a:buNone/>
            </a:pPr>
            <a:r>
              <a:rPr lang="en-US" sz="2000" dirty="0">
                <a:solidFill>
                  <a:srgbClr val="003865"/>
                </a:solidFill>
                <a:ea typeface="Calibri" panose="020F0502020204030204" pitchFamily="34" charset="0"/>
                <a:cs typeface="Calibri" panose="020F0502020204030204" pitchFamily="34" charset="0"/>
              </a:rPr>
              <a:t>The source of the data is the Foundation Fighting Blindness Clinical Consortium, but the analyses, content and conclusions presented herein are solely the responsibility of the authors/presenters and may not reflect the views of the Foundation Fighting Blindness.</a:t>
            </a:r>
            <a:endParaRPr lang="en-US" sz="2200" i="0" dirty="0">
              <a:solidFill>
                <a:schemeClr val="accent1">
                  <a:lumMod val="50000"/>
                </a:schemeClr>
              </a:solidFill>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732A4977-BB0B-9B31-7143-F646CAEC3FB5}"/>
              </a:ext>
            </a:extLst>
          </p:cNvPr>
          <p:cNvSpPr txBox="1"/>
          <p:nvPr/>
        </p:nvSpPr>
        <p:spPr>
          <a:xfrm>
            <a:off x="3389242" y="283238"/>
            <a:ext cx="7839589" cy="677108"/>
          </a:xfrm>
          <a:prstGeom prst="rect">
            <a:avLst/>
          </a:prstGeom>
          <a:noFill/>
        </p:spPr>
        <p:txBody>
          <a:bodyPr wrap="square" lIns="18288" tIns="0" rIns="18288" bIns="0"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Calibri" panose="020F0502020204030204" pitchFamily="34" charset="0"/>
              </a:rPr>
              <a:t>Citation, Funding, Disclaimer</a:t>
            </a:r>
          </a:p>
        </p:txBody>
      </p:sp>
      <p:sp>
        <p:nvSpPr>
          <p:cNvPr id="7" name="Funding statement accent rule">
            <a:extLst>
              <a:ext uri="{FF2B5EF4-FFF2-40B4-BE49-F238E27FC236}">
                <a16:creationId xmlns:a16="http://schemas.microsoft.com/office/drawing/2014/main" id="{D94D6FEF-1C5A-42E5-7047-5E019536B460}"/>
              </a:ext>
            </a:extLst>
          </p:cNvPr>
          <p:cNvSpPr/>
          <p:nvPr/>
        </p:nvSpPr>
        <p:spPr>
          <a:xfrm>
            <a:off x="423141" y="1420898"/>
            <a:ext cx="240395" cy="5158805"/>
          </a:xfrm>
          <a:prstGeom prst="rect">
            <a:avLst/>
          </a:prstGeom>
          <a:solidFill>
            <a:srgbClr val="D8702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198473196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6"/>
            <a:ext cx="8079259" cy="1242986"/>
          </a:xfrm>
        </p:spPr>
        <p:txBody>
          <a:bodyPr>
            <a:normAutofit fontScale="90000"/>
          </a:bodyPr>
          <a:lstStyle/>
          <a:p>
            <a:r>
              <a:rPr lang="en-US" b="1" dirty="0">
                <a:solidFill>
                  <a:schemeClr val="bg1"/>
                </a:solidFill>
              </a:rPr>
              <a:t>Mean WRS vs WR-PTA Averaged From Both Ears</a:t>
            </a:r>
          </a:p>
        </p:txBody>
      </p:sp>
      <p:pic>
        <p:nvPicPr>
          <p:cNvPr id="3" name="Picture 2" descr="Chart, scatter chart&#10;&#10;Description automatically generated">
            <a:extLst>
              <a:ext uri="{FF2B5EF4-FFF2-40B4-BE49-F238E27FC236}">
                <a16:creationId xmlns:a16="http://schemas.microsoft.com/office/drawing/2014/main" id="{03A7C574-8F90-42E8-5485-AAD6B9E219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34870" y="1812962"/>
            <a:ext cx="5443370" cy="4536142"/>
          </a:xfrm>
          <a:prstGeom prst="rect">
            <a:avLst/>
          </a:prstGeom>
        </p:spPr>
      </p:pic>
    </p:spTree>
    <p:extLst>
      <p:ext uri="{BB962C8B-B14F-4D97-AF65-F5344CB8AC3E}">
        <p14:creationId xmlns:p14="http://schemas.microsoft.com/office/powerpoint/2010/main" val="20022159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E6398C-1CDE-EF8F-33ED-2950300451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E6EF75-0368-C2CD-7735-5B1BFB6EEB6A}"/>
              </a:ext>
            </a:extLst>
          </p:cNvPr>
          <p:cNvSpPr>
            <a:spLocks noGrp="1"/>
          </p:cNvSpPr>
          <p:nvPr>
            <p:ph type="title"/>
          </p:nvPr>
        </p:nvSpPr>
        <p:spPr>
          <a:xfrm>
            <a:off x="3274540" y="18256"/>
            <a:ext cx="8079259" cy="1221966"/>
          </a:xfrm>
        </p:spPr>
        <p:txBody>
          <a:bodyPr>
            <a:normAutofit fontScale="90000"/>
          </a:bodyPr>
          <a:lstStyle/>
          <a:p>
            <a:r>
              <a:rPr lang="en-US" b="1" dirty="0">
                <a:solidFill>
                  <a:schemeClr val="bg1"/>
                </a:solidFill>
              </a:rPr>
              <a:t>Smell Function Loss Severity by Clinical Diagnosis</a:t>
            </a:r>
          </a:p>
        </p:txBody>
      </p:sp>
      <p:pic>
        <p:nvPicPr>
          <p:cNvPr id="6" name="Picture 5" descr="Chart, bar chart&#10;&#10;Description automatically generated">
            <a:extLst>
              <a:ext uri="{FF2B5EF4-FFF2-40B4-BE49-F238E27FC236}">
                <a16:creationId xmlns:a16="http://schemas.microsoft.com/office/drawing/2014/main" id="{7DD9FFC9-E150-6239-4442-61CE0FA0DE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2860" y="1983619"/>
            <a:ext cx="6046279" cy="4180513"/>
          </a:xfrm>
          <a:prstGeom prst="rect">
            <a:avLst/>
          </a:prstGeom>
        </p:spPr>
      </p:pic>
    </p:spTree>
    <p:extLst>
      <p:ext uri="{BB962C8B-B14F-4D97-AF65-F5344CB8AC3E}">
        <p14:creationId xmlns:p14="http://schemas.microsoft.com/office/powerpoint/2010/main" val="36409816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08ED8D-75A4-8DBA-3957-A96D4DB52F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B1C5D-BD9C-9104-F903-7E7C5E34D9F2}"/>
              </a:ext>
            </a:extLst>
          </p:cNvPr>
          <p:cNvSpPr>
            <a:spLocks noGrp="1"/>
          </p:cNvSpPr>
          <p:nvPr>
            <p:ph type="title"/>
          </p:nvPr>
        </p:nvSpPr>
        <p:spPr>
          <a:xfrm>
            <a:off x="3274540" y="18256"/>
            <a:ext cx="8079259" cy="1221966"/>
          </a:xfrm>
        </p:spPr>
        <p:txBody>
          <a:bodyPr>
            <a:normAutofit fontScale="90000"/>
          </a:bodyPr>
          <a:lstStyle/>
          <a:p>
            <a:r>
              <a:rPr lang="en-US" b="1" dirty="0">
                <a:solidFill>
                  <a:schemeClr val="bg1"/>
                </a:solidFill>
              </a:rPr>
              <a:t>Smell function for RUSH2A cohort vs healthy control</a:t>
            </a:r>
          </a:p>
        </p:txBody>
      </p:sp>
      <p:graphicFrame>
        <p:nvGraphicFramePr>
          <p:cNvPr id="12" name="Content Placeholder 11">
            <a:extLst>
              <a:ext uri="{FF2B5EF4-FFF2-40B4-BE49-F238E27FC236}">
                <a16:creationId xmlns:a16="http://schemas.microsoft.com/office/drawing/2014/main" id="{61BD62C3-896C-5A74-3365-1B2A65A6EDB8}"/>
              </a:ext>
            </a:extLst>
          </p:cNvPr>
          <p:cNvGraphicFramePr>
            <a:graphicFrameLocks noGrp="1"/>
          </p:cNvGraphicFramePr>
          <p:nvPr>
            <p:ph idx="1"/>
            <p:extLst>
              <p:ext uri="{D42A27DB-BD31-4B8C-83A1-F6EECF244321}">
                <p14:modId xmlns:p14="http://schemas.microsoft.com/office/powerpoint/2010/main" val="781270884"/>
              </p:ext>
            </p:extLst>
          </p:nvPr>
        </p:nvGraphicFramePr>
        <p:xfrm>
          <a:off x="430924" y="1479222"/>
          <a:ext cx="11288110" cy="3039918"/>
        </p:xfrm>
        <a:graphic>
          <a:graphicData uri="http://schemas.openxmlformats.org/drawingml/2006/table">
            <a:tbl>
              <a:tblPr firstRow="1" bandRow="1">
                <a:tableStyleId>{B301B821-A1FF-4177-AEE7-76D212191A09}</a:tableStyleId>
              </a:tblPr>
              <a:tblGrid>
                <a:gridCol w="6011917">
                  <a:extLst>
                    <a:ext uri="{9D8B030D-6E8A-4147-A177-3AD203B41FA5}">
                      <a16:colId xmlns:a16="http://schemas.microsoft.com/office/drawing/2014/main" val="1632098594"/>
                    </a:ext>
                  </a:extLst>
                </a:gridCol>
                <a:gridCol w="1471449">
                  <a:extLst>
                    <a:ext uri="{9D8B030D-6E8A-4147-A177-3AD203B41FA5}">
                      <a16:colId xmlns:a16="http://schemas.microsoft.com/office/drawing/2014/main" val="2546115024"/>
                    </a:ext>
                  </a:extLst>
                </a:gridCol>
                <a:gridCol w="2438472">
                  <a:extLst>
                    <a:ext uri="{9D8B030D-6E8A-4147-A177-3AD203B41FA5}">
                      <a16:colId xmlns:a16="http://schemas.microsoft.com/office/drawing/2014/main" val="3521690826"/>
                    </a:ext>
                  </a:extLst>
                </a:gridCol>
                <a:gridCol w="1366272">
                  <a:extLst>
                    <a:ext uri="{9D8B030D-6E8A-4147-A177-3AD203B41FA5}">
                      <a16:colId xmlns:a16="http://schemas.microsoft.com/office/drawing/2014/main" val="3217793748"/>
                    </a:ext>
                  </a:extLst>
                </a:gridCol>
              </a:tblGrid>
              <a:tr h="493890">
                <a:tc>
                  <a:txBody>
                    <a:bodyPr/>
                    <a:lstStyle/>
                    <a:p>
                      <a:pPr marL="0" marR="0" algn="ctr">
                        <a:lnSpc>
                          <a:spcPct val="107000"/>
                        </a:lnSpc>
                        <a:spcBef>
                          <a:spcPts val="335"/>
                        </a:spcBef>
                        <a:spcAft>
                          <a:spcPts val="335"/>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92806" marR="92806"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335"/>
                        </a:spcBef>
                        <a:spcAft>
                          <a:spcPts val="335"/>
                        </a:spcAft>
                      </a:pPr>
                      <a:r>
                        <a:rPr lang="en-US" sz="2000" b="1" dirty="0">
                          <a:effectLst/>
                          <a:latin typeface="Calibri" panose="020F0502020204030204" pitchFamily="34" charset="0"/>
                          <a:cs typeface="Calibri" panose="020F0502020204030204" pitchFamily="34" charset="0"/>
                        </a:rPr>
                        <a:t>RUSH2A</a:t>
                      </a:r>
                    </a:p>
                    <a:p>
                      <a:pPr marL="0" marR="0" algn="ctr">
                        <a:lnSpc>
                          <a:spcPct val="107000"/>
                        </a:lnSpc>
                        <a:spcBef>
                          <a:spcPts val="335"/>
                        </a:spcBef>
                        <a:spcAft>
                          <a:spcPts val="335"/>
                        </a:spcAft>
                      </a:pPr>
                      <a:r>
                        <a:rPr lang="en-US" sz="2000" b="1" dirty="0">
                          <a:effectLst/>
                          <a:latin typeface="Calibri" panose="020F0502020204030204" pitchFamily="34" charset="0"/>
                          <a:cs typeface="Calibri" panose="020F0502020204030204" pitchFamily="34" charset="0"/>
                        </a:rPr>
                        <a:t>(N=127)</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92806" marR="92806" marT="0" marB="0"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335"/>
                        </a:spcBef>
                        <a:spcAft>
                          <a:spcPts val="335"/>
                        </a:spcAft>
                      </a:pPr>
                      <a:r>
                        <a:rPr lang="en-US" sz="2000" b="1" dirty="0">
                          <a:effectLst/>
                          <a:latin typeface="Calibri" panose="020F0502020204030204" pitchFamily="34" charset="0"/>
                          <a:cs typeface="Calibri" panose="020F0502020204030204" pitchFamily="34" charset="0"/>
                        </a:rPr>
                        <a:t>Historical Control</a:t>
                      </a:r>
                    </a:p>
                    <a:p>
                      <a:pPr marL="0" marR="0" algn="ctr">
                        <a:lnSpc>
                          <a:spcPct val="107000"/>
                        </a:lnSpc>
                        <a:spcBef>
                          <a:spcPts val="335"/>
                        </a:spcBef>
                        <a:spcAft>
                          <a:spcPts val="335"/>
                        </a:spcAft>
                      </a:pPr>
                      <a:r>
                        <a:rPr lang="en-US" sz="2000" b="1" dirty="0">
                          <a:effectLst/>
                          <a:latin typeface="Calibri" panose="020F0502020204030204" pitchFamily="34" charset="0"/>
                          <a:cs typeface="Calibri" panose="020F0502020204030204" pitchFamily="34" charset="0"/>
                        </a:rPr>
                        <a:t>(N=77)</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92806" marR="92806" marT="0" marB="0" anchor="ctr">
                    <a:lnL>
                      <a:noFill/>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335"/>
                        </a:spcBef>
                        <a:spcAft>
                          <a:spcPts val="335"/>
                        </a:spcAft>
                      </a:pPr>
                      <a:r>
                        <a:rPr lang="en-US" sz="2000" b="1" dirty="0">
                          <a:effectLst/>
                          <a:latin typeface="Calibri" panose="020F0502020204030204" pitchFamily="34" charset="0"/>
                          <a:cs typeface="Calibri" panose="020F0502020204030204" pitchFamily="34" charset="0"/>
                        </a:rPr>
                        <a:t>P-value</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3492455217"/>
                  </a:ext>
                </a:extLst>
              </a:tr>
              <a:tr h="551119">
                <a:tc>
                  <a:txBody>
                    <a:bodyPr/>
                    <a:lstStyle/>
                    <a:p>
                      <a:pPr marL="0" marR="0">
                        <a:lnSpc>
                          <a:spcPct val="107000"/>
                        </a:lnSpc>
                        <a:spcBef>
                          <a:spcPts val="335"/>
                        </a:spcBef>
                        <a:spcAft>
                          <a:spcPts val="335"/>
                        </a:spcAft>
                      </a:pPr>
                      <a:r>
                        <a:rPr lang="en-US" sz="2000" b="1" dirty="0">
                          <a:effectLst/>
                          <a:latin typeface="Calibri" panose="020F0502020204030204" pitchFamily="34" charset="0"/>
                          <a:cs typeface="Calibri" panose="020F0502020204030204" pitchFamily="34" charset="0"/>
                        </a:rPr>
                        <a:t>UPSIT Total Score</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92806" marR="92806"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2000" b="1">
                          <a:effectLst/>
                          <a:latin typeface="Calibri" panose="020F0502020204030204" pitchFamily="34" charset="0"/>
                          <a:cs typeface="Calibri" panose="020F0502020204030204" pitchFamily="34" charset="0"/>
                        </a:rPr>
                        <a:t> </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92806" marR="92806"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92806" marR="92806"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2000" b="1"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70923420"/>
                  </a:ext>
                </a:extLst>
              </a:tr>
              <a:tr h="551119">
                <a:tc>
                  <a:txBody>
                    <a:bodyPr/>
                    <a:lstStyle/>
                    <a:p>
                      <a:pPr marL="127000" marR="0">
                        <a:lnSpc>
                          <a:spcPct val="107000"/>
                        </a:lnSpc>
                        <a:spcBef>
                          <a:spcPts val="335"/>
                        </a:spcBef>
                        <a:spcAft>
                          <a:spcPts val="335"/>
                        </a:spcAft>
                      </a:pPr>
                      <a:r>
                        <a:rPr lang="en-US" sz="2000" b="1" dirty="0">
                          <a:effectLst/>
                          <a:latin typeface="Calibri" panose="020F0502020204030204" pitchFamily="34" charset="0"/>
                          <a:cs typeface="Calibri" panose="020F0502020204030204" pitchFamily="34" charset="0"/>
                        </a:rPr>
                        <a:t>Mean ± SD</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92806" marR="92806"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2000" b="1">
                          <a:effectLst/>
                          <a:latin typeface="Calibri" panose="020F0502020204030204" pitchFamily="34" charset="0"/>
                          <a:cs typeface="Calibri" panose="020F0502020204030204" pitchFamily="34" charset="0"/>
                        </a:rPr>
                        <a:t>35 ± 3</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92806" marR="92806"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2000" b="1">
                          <a:effectLst/>
                          <a:latin typeface="Calibri" panose="020F0502020204030204" pitchFamily="34" charset="0"/>
                          <a:cs typeface="Calibri" panose="020F0502020204030204" pitchFamily="34" charset="0"/>
                        </a:rPr>
                        <a:t>34 ± 3</a:t>
                      </a:r>
                      <a:endParaRPr lang="en-US" sz="2000" b="1">
                        <a:effectLst/>
                        <a:latin typeface="Calibri" panose="020F0502020204030204" pitchFamily="34" charset="0"/>
                        <a:ea typeface="Calibri" panose="020F0502020204030204" pitchFamily="34" charset="0"/>
                        <a:cs typeface="Calibri" panose="020F0502020204030204" pitchFamily="34" charset="0"/>
                      </a:endParaRPr>
                    </a:p>
                  </a:txBody>
                  <a:tcPr marL="92806" marR="92806"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2000" b="1" dirty="0">
                          <a:effectLst/>
                          <a:latin typeface="Calibri" panose="020F0502020204030204" pitchFamily="34" charset="0"/>
                          <a:cs typeface="Calibri" panose="020F0502020204030204" pitchFamily="34" charset="0"/>
                        </a:rPr>
                        <a:t>NA</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81085349"/>
                  </a:ext>
                </a:extLst>
              </a:tr>
              <a:tr h="611843">
                <a:tc>
                  <a:txBody>
                    <a:bodyPr/>
                    <a:lstStyle/>
                    <a:p>
                      <a:pPr marL="127000" marR="0">
                        <a:lnSpc>
                          <a:spcPct val="107000"/>
                        </a:lnSpc>
                        <a:spcBef>
                          <a:spcPts val="335"/>
                        </a:spcBef>
                        <a:spcAft>
                          <a:spcPts val="335"/>
                        </a:spcAft>
                      </a:pPr>
                      <a:r>
                        <a:rPr lang="en-US" sz="2000" b="1" dirty="0">
                          <a:effectLst/>
                          <a:latin typeface="Calibri" panose="020F0502020204030204" pitchFamily="34" charset="0"/>
                          <a:cs typeface="Calibri" panose="020F0502020204030204" pitchFamily="34" charset="0"/>
                        </a:rPr>
                        <a:t>Mean Adjusted Difference (RUSH2A – Control)</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92806" marR="92806" marT="0" marB="0">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gridSpan="2">
                  <a:txBody>
                    <a:bodyPr/>
                    <a:lstStyle/>
                    <a:p>
                      <a:pPr marL="0" marR="0" algn="ctr">
                        <a:lnSpc>
                          <a:spcPct val="107000"/>
                        </a:lnSpc>
                        <a:spcBef>
                          <a:spcPts val="335"/>
                        </a:spcBef>
                        <a:spcAft>
                          <a:spcPts val="335"/>
                        </a:spcAft>
                      </a:pPr>
                      <a:r>
                        <a:rPr lang="en-US" sz="2000" b="1" dirty="0">
                          <a:effectLst/>
                          <a:latin typeface="Calibri" panose="020F0502020204030204" pitchFamily="34" charset="0"/>
                          <a:cs typeface="Calibri" panose="020F0502020204030204" pitchFamily="34" charset="0"/>
                        </a:rPr>
                        <a:t>0.39</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92806" marR="92806" marT="0" marB="0">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hMerge="1">
                  <a:txBody>
                    <a:bodyPr/>
                    <a:lstStyle/>
                    <a:p>
                      <a:endParaRPr lang="en-US"/>
                    </a:p>
                  </a:txBody>
                  <a:tcPr>
                    <a:lnL>
                      <a:noFill/>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2000" b="1" dirty="0">
                          <a:effectLst/>
                          <a:latin typeface="Calibri" panose="020F0502020204030204" pitchFamily="34" charset="0"/>
                          <a:cs typeface="Calibri" panose="020F0502020204030204" pitchFamily="34" charset="0"/>
                        </a:rPr>
                        <a:t>0.39</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9019685"/>
                  </a:ext>
                </a:extLst>
              </a:tr>
              <a:tr h="611843">
                <a:tc>
                  <a:txBody>
                    <a:bodyPr/>
                    <a:lstStyle/>
                    <a:p>
                      <a:pPr marL="127000" marR="0">
                        <a:lnSpc>
                          <a:spcPct val="107000"/>
                        </a:lnSpc>
                        <a:spcBef>
                          <a:spcPts val="335"/>
                        </a:spcBef>
                        <a:spcAft>
                          <a:spcPts val="335"/>
                        </a:spcAft>
                      </a:pPr>
                      <a:r>
                        <a:rPr lang="en-US" sz="2000" b="1" dirty="0">
                          <a:effectLst/>
                          <a:latin typeface="Calibri" panose="020F0502020204030204" pitchFamily="34" charset="0"/>
                          <a:cs typeface="Calibri" panose="020F0502020204030204" pitchFamily="34" charset="0"/>
                        </a:rPr>
                        <a:t>95% C.I. Adjusted Difference (RUSH2A – Control)</a:t>
                      </a:r>
                      <a:r>
                        <a:rPr lang="en-US" sz="2000" b="1" baseline="30000" dirty="0">
                          <a:effectLst/>
                          <a:latin typeface="Calibri" panose="020F0502020204030204" pitchFamily="34" charset="0"/>
                          <a:cs typeface="Calibri" panose="020F0502020204030204" pitchFamily="34" charset="0"/>
                        </a:rPr>
                        <a:t> </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92806" marR="92806" marT="0" marB="0">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marL="0" marR="0" algn="ctr">
                        <a:lnSpc>
                          <a:spcPct val="107000"/>
                        </a:lnSpc>
                        <a:spcBef>
                          <a:spcPts val="335"/>
                        </a:spcBef>
                        <a:spcAft>
                          <a:spcPts val="335"/>
                        </a:spcAft>
                      </a:pPr>
                      <a:r>
                        <a:rPr lang="en-US" sz="2000" b="1" dirty="0">
                          <a:effectLst/>
                          <a:latin typeface="Calibri" panose="020F0502020204030204" pitchFamily="34" charset="0"/>
                          <a:cs typeface="Calibri" panose="020F0502020204030204" pitchFamily="34" charset="0"/>
                        </a:rPr>
                        <a:t>(-0.50, 1.28)</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92806" marR="92806" marT="0" marB="0">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lnL>
                      <a:noFill/>
                    </a:lnL>
                    <a:lnR w="12700" cap="flat" cmpd="sng" algn="ctr">
                      <a:no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335"/>
                        </a:spcBef>
                        <a:spcAft>
                          <a:spcPts val="335"/>
                        </a:spcAft>
                      </a:pPr>
                      <a:r>
                        <a:rPr lang="en-US" sz="2000" b="1" dirty="0">
                          <a:effectLst/>
                          <a:latin typeface="Calibri" panose="020F0502020204030204" pitchFamily="34" charset="0"/>
                          <a:cs typeface="Calibri" panose="020F0502020204030204" pitchFamily="34" charset="0"/>
                        </a:rPr>
                        <a:t>NA</a:t>
                      </a:r>
                      <a:endParaRPr lang="en-US" sz="2000" b="1" dirty="0">
                        <a:effectLst/>
                        <a:latin typeface="Calibri" panose="020F0502020204030204" pitchFamily="34" charset="0"/>
                        <a:ea typeface="Calibri" panose="020F0502020204030204" pitchFamily="34" charset="0"/>
                        <a:cs typeface="Calibri" panose="020F0502020204030204" pitchFamily="34" charset="0"/>
                      </a:endParaRPr>
                    </a:p>
                  </a:txBody>
                  <a:tcPr marL="0" marR="0" marT="0" marB="0">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556453"/>
                  </a:ext>
                </a:extLst>
              </a:tr>
            </a:tbl>
          </a:graphicData>
        </a:graphic>
      </p:graphicFrame>
    </p:spTree>
    <p:extLst>
      <p:ext uri="{BB962C8B-B14F-4D97-AF65-F5344CB8AC3E}">
        <p14:creationId xmlns:p14="http://schemas.microsoft.com/office/powerpoint/2010/main" val="39821500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B936764E-C68B-E161-1F6F-9DA2E701BD0B}"/>
              </a:ext>
            </a:extLst>
          </p:cNvPr>
          <p:cNvGraphicFramePr>
            <a:graphicFrameLocks noGrp="1"/>
          </p:cNvGraphicFramePr>
          <p:nvPr>
            <p:extLst>
              <p:ext uri="{D42A27DB-BD31-4B8C-83A1-F6EECF244321}">
                <p14:modId xmlns:p14="http://schemas.microsoft.com/office/powerpoint/2010/main" val="2654421877"/>
              </p:ext>
            </p:extLst>
          </p:nvPr>
        </p:nvGraphicFramePr>
        <p:xfrm>
          <a:off x="6243148" y="355604"/>
          <a:ext cx="4971393" cy="6146791"/>
        </p:xfrm>
        <a:graphic>
          <a:graphicData uri="http://schemas.openxmlformats.org/drawingml/2006/table">
            <a:tbl>
              <a:tblPr bandRow="1">
                <a:solidFill>
                  <a:schemeClr val="bg1"/>
                </a:solidFill>
                <a:tableStyleId>{C083E6E3-FA7D-4D7B-A595-EF9225AFEA82}</a:tableStyleId>
              </a:tblPr>
              <a:tblGrid>
                <a:gridCol w="2368593">
                  <a:extLst>
                    <a:ext uri="{9D8B030D-6E8A-4147-A177-3AD203B41FA5}">
                      <a16:colId xmlns:a16="http://schemas.microsoft.com/office/drawing/2014/main" val="2673401423"/>
                    </a:ext>
                  </a:extLst>
                </a:gridCol>
                <a:gridCol w="481674">
                  <a:extLst>
                    <a:ext uri="{9D8B030D-6E8A-4147-A177-3AD203B41FA5}">
                      <a16:colId xmlns:a16="http://schemas.microsoft.com/office/drawing/2014/main" val="3614872121"/>
                    </a:ext>
                  </a:extLst>
                </a:gridCol>
                <a:gridCol w="1126849">
                  <a:extLst>
                    <a:ext uri="{9D8B030D-6E8A-4147-A177-3AD203B41FA5}">
                      <a16:colId xmlns:a16="http://schemas.microsoft.com/office/drawing/2014/main" val="1767329665"/>
                    </a:ext>
                  </a:extLst>
                </a:gridCol>
                <a:gridCol w="994277">
                  <a:extLst>
                    <a:ext uri="{9D8B030D-6E8A-4147-A177-3AD203B41FA5}">
                      <a16:colId xmlns:a16="http://schemas.microsoft.com/office/drawing/2014/main" val="3957905595"/>
                    </a:ext>
                  </a:extLst>
                </a:gridCol>
              </a:tblGrid>
              <a:tr h="198098">
                <a:tc rowSpan="2">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nSpc>
                          <a:spcPct val="107000"/>
                        </a:lnSpc>
                        <a:spcBef>
                          <a:spcPts val="335"/>
                        </a:spcBef>
                        <a:spcAft>
                          <a:spcPts val="335"/>
                        </a:spcAft>
                      </a:pPr>
                      <a:r>
                        <a:rPr lang="en-US" sz="1400" b="1" dirty="0">
                          <a:solidFill>
                            <a:schemeClr val="bg1"/>
                          </a:solidFill>
                          <a:effectLst/>
                          <a:latin typeface="Calibri" panose="020F0502020204030204" pitchFamily="34" charset="0"/>
                          <a:cs typeface="Calibri" panose="020F0502020204030204" pitchFamily="34" charset="0"/>
                        </a:rPr>
                        <a:t>Characteristic</a:t>
                      </a:r>
                      <a:endPar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rgbClr val="00C1D5"/>
                    </a:solidFill>
                  </a:tcPr>
                </a:tc>
                <a:tc rowSpan="2">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400" b="1" dirty="0">
                          <a:solidFill>
                            <a:schemeClr val="bg1"/>
                          </a:solidFill>
                          <a:effectLst/>
                          <a:latin typeface="Calibri" panose="020F0502020204030204" pitchFamily="34" charset="0"/>
                          <a:cs typeface="Calibri" panose="020F0502020204030204" pitchFamily="34" charset="0"/>
                        </a:rPr>
                        <a:t>N</a:t>
                      </a:r>
                      <a:endPar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ctr">
                    <a:lnT w="12700" cap="flat" cmpd="sng" algn="ctr">
                      <a:solidFill>
                        <a:schemeClr val="tx1"/>
                      </a:solidFill>
                      <a:prstDash val="solid"/>
                      <a:round/>
                      <a:headEnd type="none" w="med" len="med"/>
                      <a:tailEnd type="none" w="med" len="med"/>
                    </a:lnT>
                    <a:solidFill>
                      <a:srgbClr val="00C1D5"/>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400" b="1" dirty="0">
                          <a:solidFill>
                            <a:schemeClr val="bg1"/>
                          </a:solidFill>
                          <a:effectLst/>
                          <a:latin typeface="Calibri" panose="020F0502020204030204" pitchFamily="34" charset="0"/>
                          <a:cs typeface="Calibri" panose="020F0502020204030204" pitchFamily="34" charset="0"/>
                        </a:rPr>
                        <a:t>UPSIT Score</a:t>
                      </a:r>
                      <a:endPar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nchor="b">
                    <a:lnT w="12700" cap="flat" cmpd="sng" algn="ctr">
                      <a:solidFill>
                        <a:schemeClr val="tx1"/>
                      </a:solidFill>
                      <a:prstDash val="solid"/>
                      <a:round/>
                      <a:headEnd type="none" w="med" len="med"/>
                      <a:tailEnd type="none" w="med" len="med"/>
                    </a:lnT>
                    <a:solidFill>
                      <a:srgbClr val="00C1D5"/>
                    </a:solidFill>
                  </a:tcPr>
                </a:tc>
                <a:tc rowSpan="2">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400" b="1" dirty="0">
                          <a:solidFill>
                            <a:schemeClr val="bg1"/>
                          </a:solidFill>
                          <a:effectLst/>
                          <a:latin typeface="Calibri" panose="020F0502020204030204" pitchFamily="34" charset="0"/>
                          <a:cs typeface="Calibri" panose="020F0502020204030204" pitchFamily="34" charset="0"/>
                        </a:rPr>
                        <a:t>Univariate</a:t>
                      </a:r>
                    </a:p>
                    <a:p>
                      <a:pPr marL="0" marR="0" algn="ctr">
                        <a:lnSpc>
                          <a:spcPct val="107000"/>
                        </a:lnSpc>
                        <a:spcBef>
                          <a:spcPts val="335"/>
                        </a:spcBef>
                        <a:spcAft>
                          <a:spcPts val="335"/>
                        </a:spcAft>
                      </a:pPr>
                      <a:r>
                        <a:rPr lang="en-US" sz="1400" b="1" dirty="0">
                          <a:solidFill>
                            <a:schemeClr val="bg1"/>
                          </a:solidFill>
                          <a:effectLst/>
                          <a:latin typeface="Calibri" panose="020F0502020204030204" pitchFamily="34" charset="0"/>
                          <a:cs typeface="Calibri" panose="020F0502020204030204" pitchFamily="34" charset="0"/>
                        </a:rPr>
                        <a:t> P-value</a:t>
                      </a:r>
                      <a:endPar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00C1D5"/>
                    </a:solidFill>
                  </a:tcPr>
                </a:tc>
                <a:extLst>
                  <a:ext uri="{0D108BD9-81ED-4DB2-BD59-A6C34878D82A}">
                    <a16:rowId xmlns:a16="http://schemas.microsoft.com/office/drawing/2014/main" val="3813433341"/>
                  </a:ext>
                </a:extLst>
              </a:tr>
              <a:tr h="276450">
                <a:tc vMerge="1">
                  <a:txBody>
                    <a:bodyPr/>
                    <a:lstStyle/>
                    <a:p>
                      <a:endParaRPr lang="en-US"/>
                    </a:p>
                  </a:txBody>
                  <a:tcPr/>
                </a:tc>
                <a:tc vMerge="1">
                  <a:txBody>
                    <a:bodyPr/>
                    <a:lstStyle/>
                    <a:p>
                      <a:endParaRPr lang="en-US"/>
                    </a:p>
                  </a:txBody>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400" b="1" dirty="0">
                          <a:solidFill>
                            <a:schemeClr val="bg1"/>
                          </a:solidFill>
                          <a:effectLst/>
                          <a:latin typeface="Calibri" panose="020F0502020204030204" pitchFamily="34" charset="0"/>
                          <a:cs typeface="Calibri" panose="020F0502020204030204" pitchFamily="34" charset="0"/>
                        </a:rPr>
                        <a:t>Mean ± SD</a:t>
                      </a:r>
                      <a:endParaRPr lang="en-US" sz="1400" b="1" dirty="0">
                        <a:solidFill>
                          <a:schemeClr val="bg1"/>
                        </a:solidFill>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solidFill>
                      <a:srgbClr val="00C1D5"/>
                    </a:solidFill>
                  </a:tcPr>
                </a:tc>
                <a:tc vMerge="1">
                  <a:txBody>
                    <a:bodyPr/>
                    <a:lstStyle/>
                    <a:p>
                      <a:endParaRPr lang="en-US"/>
                    </a:p>
                  </a:txBody>
                  <a:tcPr/>
                </a:tc>
                <a:extLst>
                  <a:ext uri="{0D108BD9-81ED-4DB2-BD59-A6C34878D82A}">
                    <a16:rowId xmlns:a16="http://schemas.microsoft.com/office/drawing/2014/main" val="76548108"/>
                  </a:ext>
                </a:extLst>
              </a:tr>
              <a:tr h="186430">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All</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127</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35 ± 3</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NA</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611688417"/>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Clinical Diagnosis</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 </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0.55</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51554084"/>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27000" marR="0">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USH2</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80</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35 ± 3</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16790998"/>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27000" marR="0">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ARRP</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47</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34 ± 4</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53093591"/>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Age at Enrollment (</a:t>
                      </a:r>
                      <a:r>
                        <a:rPr lang="en-US" sz="1200" dirty="0" err="1">
                          <a:effectLst/>
                          <a:latin typeface="Calibri" panose="020F0502020204030204" pitchFamily="34" charset="0"/>
                          <a:cs typeface="Calibri" panose="020F0502020204030204" pitchFamily="34" charset="0"/>
                        </a:rPr>
                        <a:t>yrs</a:t>
                      </a:r>
                      <a:r>
                        <a:rPr lang="en-US" sz="1200" dirty="0">
                          <a:effectLst/>
                          <a:latin typeface="Calibri" panose="020F0502020204030204" pitchFamily="34" charset="0"/>
                          <a:cs typeface="Calibri" panose="020F0502020204030204" pitchFamily="34" charset="0"/>
                        </a:rPr>
                        <a:t>)</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0.90</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13122537"/>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27000" marR="0">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&lt;30</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30</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34 ± 4</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109983397"/>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27000" marR="0">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30-39</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34</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34 ± 3</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75239882"/>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27000" marR="0">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40-49</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37</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35 ± 3</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64075107"/>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27000" marR="0">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50-59</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11</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34 ± 5</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000946791"/>
                  </a:ext>
                </a:extLst>
              </a:tr>
              <a:tr h="199063">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27000" marR="0">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≥60</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15</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35 ± 3</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663184003"/>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Gender</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 </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 </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0.34</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81329353"/>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27000" marR="0">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Female</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68</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35 ± 4</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166573757"/>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27000" marR="0">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Male</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59</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34 ± 3</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921791739"/>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Race/Ethnicity</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 </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 </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0.63</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567088510"/>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27000" marR="0">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Non-Hispanic White</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113</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34 ± 3</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84319367"/>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27000" marR="0">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Other</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14</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35 ± 3</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951390184"/>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Duration of Disease (</a:t>
                      </a:r>
                      <a:r>
                        <a:rPr lang="en-US" sz="1200" dirty="0" err="1">
                          <a:effectLst/>
                          <a:latin typeface="Calibri" panose="020F0502020204030204" pitchFamily="34" charset="0"/>
                          <a:cs typeface="Calibri" panose="020F0502020204030204" pitchFamily="34" charset="0"/>
                        </a:rPr>
                        <a:t>yrs</a:t>
                      </a:r>
                      <a:r>
                        <a:rPr lang="en-US" sz="1200" dirty="0">
                          <a:effectLst/>
                          <a:latin typeface="Calibri" panose="020F0502020204030204" pitchFamily="34" charset="0"/>
                          <a:cs typeface="Calibri" panose="020F0502020204030204" pitchFamily="34" charset="0"/>
                        </a:rPr>
                        <a:t>)</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 </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 </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0.38</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182792076"/>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27000" marR="0">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&lt;10</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37</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34 ± 4</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894057040"/>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27000" marR="0">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10-19</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46</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34 ± 4</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42101121"/>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27000" marR="0">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≥20</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43</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35 ± 3</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30186402"/>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Daily Smoker Ever</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 </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0.23</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950234164"/>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27000" marR="0">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Yes</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33</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34 ± 3</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92037056"/>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27000" marR="0">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No</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94</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35 ± 3</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594985688"/>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Country</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 </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 </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0.02</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369288046"/>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27000" marR="0">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Canada</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4</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38 ± 1</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928725903"/>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27000" marR="0">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France</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13</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34 ± 5</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144383612"/>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27000" marR="0">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Germany</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11</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36 ± 2</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93846106"/>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27000" marR="0">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Netherlands</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10</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32 ± 3</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767715798"/>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27000" marR="0">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UK</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10         </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33 ± 3</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103580088"/>
                  </a:ext>
                </a:extLst>
              </a:tr>
              <a:tr h="16984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127000" marR="0">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US</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79</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ctr">
                        <a:lnSpc>
                          <a:spcPct val="107000"/>
                        </a:lnSpc>
                        <a:spcBef>
                          <a:spcPts val="335"/>
                        </a:spcBef>
                        <a:spcAft>
                          <a:spcPts val="335"/>
                        </a:spcAft>
                      </a:pPr>
                      <a:r>
                        <a:rPr lang="en-US" sz="1200">
                          <a:effectLst/>
                          <a:latin typeface="Calibri" panose="020F0502020204030204" pitchFamily="34" charset="0"/>
                          <a:cs typeface="Calibri" panose="020F0502020204030204" pitchFamily="34" charset="0"/>
                        </a:rPr>
                        <a:t>35 ± 3</a:t>
                      </a:r>
                      <a:endParaRPr lang="en-US" sz="1200">
                        <a:effectLst/>
                        <a:latin typeface="Calibri" panose="020F0502020204030204" pitchFamily="34" charset="0"/>
                        <a:ea typeface="Times New Roman" panose="02020603050405020304" pitchFamily="18" charset="0"/>
                        <a:cs typeface="Calibri" panose="020F0502020204030204" pitchFamily="34" charset="0"/>
                      </a:endParaRPr>
                    </a:p>
                  </a:txBody>
                  <a:tcPr marL="31480" marR="31480" marT="0" marB="0" anchor="b">
                    <a:lnB w="12700" cap="flat" cmpd="sng" algn="ctr">
                      <a:solidFill>
                        <a:schemeClr val="tx1"/>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algn="r">
                        <a:lnSpc>
                          <a:spcPct val="107000"/>
                        </a:lnSpc>
                        <a:spcBef>
                          <a:spcPts val="335"/>
                        </a:spcBef>
                        <a:spcAft>
                          <a:spcPts val="335"/>
                        </a:spcAft>
                      </a:pPr>
                      <a:r>
                        <a:rPr lang="en-US" sz="1200" dirty="0">
                          <a:effectLst/>
                          <a:latin typeface="Calibri" panose="020F0502020204030204" pitchFamily="34" charset="0"/>
                          <a:cs typeface="Calibri" panose="020F0502020204030204" pitchFamily="34" charset="0"/>
                        </a:rPr>
                        <a:t> </a:t>
                      </a:r>
                      <a:endParaRPr lang="en-US" sz="1200" dirty="0">
                        <a:effectLst/>
                        <a:latin typeface="Calibri" panose="020F0502020204030204" pitchFamily="34" charset="0"/>
                        <a:ea typeface="Times New Roman" panose="02020603050405020304" pitchFamily="18" charset="0"/>
                        <a:cs typeface="Calibri" panose="020F0502020204030204" pitchFamily="34" charset="0"/>
                      </a:endParaRP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5041390"/>
                  </a:ext>
                </a:extLst>
              </a:tr>
            </a:tbl>
          </a:graphicData>
        </a:graphic>
      </p:graphicFrame>
      <p:sp>
        <p:nvSpPr>
          <p:cNvPr id="6" name="Title 1">
            <a:extLst>
              <a:ext uri="{FF2B5EF4-FFF2-40B4-BE49-F238E27FC236}">
                <a16:creationId xmlns:a16="http://schemas.microsoft.com/office/drawing/2014/main" id="{C745BCB0-D55A-C694-0A27-7317277C4E83}"/>
              </a:ext>
            </a:extLst>
          </p:cNvPr>
          <p:cNvSpPr>
            <a:spLocks noGrp="1"/>
          </p:cNvSpPr>
          <p:nvPr>
            <p:ph type="title"/>
          </p:nvPr>
        </p:nvSpPr>
        <p:spPr>
          <a:xfrm>
            <a:off x="1508233" y="2286000"/>
            <a:ext cx="4440621" cy="2286000"/>
          </a:xfrm>
        </p:spPr>
        <p:txBody>
          <a:bodyPr>
            <a:noAutofit/>
          </a:bodyPr>
          <a:lstStyle/>
          <a:p>
            <a:pPr marL="457200" indent="-457200">
              <a:lnSpc>
                <a:spcPct val="100000"/>
              </a:lnSpc>
              <a:spcAft>
                <a:spcPts val="600"/>
              </a:spcAft>
              <a:buFont typeface="Arial" panose="020B0604020202020204" pitchFamily="34" charset="0"/>
              <a:buChar char="•"/>
            </a:pPr>
            <a:r>
              <a:rPr lang="en-US" sz="3600" dirty="0">
                <a:solidFill>
                  <a:schemeClr val="bg1"/>
                </a:solidFill>
                <a:latin typeface="Calibri" panose="020F0502020204030204" pitchFamily="34" charset="0"/>
                <a:cs typeface="Calibri" panose="020F0502020204030204" pitchFamily="34" charset="0"/>
              </a:rPr>
              <a:t>UPSIT total score vs participant characteristics</a:t>
            </a:r>
          </a:p>
        </p:txBody>
      </p:sp>
    </p:spTree>
    <p:extLst>
      <p:ext uri="{BB962C8B-B14F-4D97-AF65-F5344CB8AC3E}">
        <p14:creationId xmlns:p14="http://schemas.microsoft.com/office/powerpoint/2010/main" val="33048231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20B9CD8A-FACB-ABF6-975F-2EDFE04B3D64}"/>
              </a:ext>
            </a:extLst>
          </p:cNvPr>
          <p:cNvGraphicFramePr>
            <a:graphicFrameLocks noGrp="1"/>
          </p:cNvGraphicFramePr>
          <p:nvPr>
            <p:extLst>
              <p:ext uri="{D42A27DB-BD31-4B8C-83A1-F6EECF244321}">
                <p14:modId xmlns:p14="http://schemas.microsoft.com/office/powerpoint/2010/main" val="2750266205"/>
              </p:ext>
            </p:extLst>
          </p:nvPr>
        </p:nvGraphicFramePr>
        <p:xfrm>
          <a:off x="5027747" y="332716"/>
          <a:ext cx="5838959" cy="6121864"/>
        </p:xfrm>
        <a:graphic>
          <a:graphicData uri="http://schemas.openxmlformats.org/drawingml/2006/table">
            <a:tbl>
              <a:tblPr firstRow="1" bandRow="1">
                <a:tableStyleId>{B301B821-A1FF-4177-AEE7-76D212191A09}</a:tableStyleId>
              </a:tblPr>
              <a:tblGrid>
                <a:gridCol w="2831011">
                  <a:extLst>
                    <a:ext uri="{9D8B030D-6E8A-4147-A177-3AD203B41FA5}">
                      <a16:colId xmlns:a16="http://schemas.microsoft.com/office/drawing/2014/main" val="889818846"/>
                    </a:ext>
                  </a:extLst>
                </a:gridCol>
                <a:gridCol w="1651423">
                  <a:extLst>
                    <a:ext uri="{9D8B030D-6E8A-4147-A177-3AD203B41FA5}">
                      <a16:colId xmlns:a16="http://schemas.microsoft.com/office/drawing/2014/main" val="3329624932"/>
                    </a:ext>
                  </a:extLst>
                </a:gridCol>
                <a:gridCol w="1356525">
                  <a:extLst>
                    <a:ext uri="{9D8B030D-6E8A-4147-A177-3AD203B41FA5}">
                      <a16:colId xmlns:a16="http://schemas.microsoft.com/office/drawing/2014/main" val="2321238188"/>
                    </a:ext>
                  </a:extLst>
                </a:gridCol>
              </a:tblGrid>
              <a:tr h="649529">
                <a:tc>
                  <a:txBody>
                    <a:bodyPr/>
                    <a:lstStyle/>
                    <a:p>
                      <a:pPr marL="0" marR="0">
                        <a:lnSpc>
                          <a:spcPct val="107000"/>
                        </a:lnSpc>
                        <a:spcBef>
                          <a:spcPts val="0"/>
                        </a:spcBef>
                        <a:spcAft>
                          <a:spcPts val="0"/>
                        </a:spcAft>
                      </a:pPr>
                      <a:r>
                        <a:rPr lang="en-US" sz="1200" baseline="0" dirty="0">
                          <a:effectLst/>
                          <a:latin typeface="Calibri" panose="020F0502020204030204" pitchFamily="34" charset="0"/>
                          <a:cs typeface="Calibri" panose="020F0502020204030204" pitchFamily="34" charset="0"/>
                        </a:rPr>
                        <a:t>Visual Function Measures</a:t>
                      </a:r>
                      <a:endParaRPr lang="en-US" sz="1200" baseline="0" dirty="0">
                        <a:effectLst/>
                        <a:latin typeface="Calibri" panose="020F0502020204030204" pitchFamily="34" charset="0"/>
                        <a:ea typeface="Times New Roman" panose="02020603050405020304" pitchFamily="18" charset="0"/>
                        <a:cs typeface="Calibri" panose="020F0502020204030204" pitchFamily="34" charset="0"/>
                      </a:endParaRPr>
                    </a:p>
                  </a:txBody>
                  <a:tcPr marL="54047" marR="54047" marT="0" marB="0" anchor="b">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1200" baseline="0" dirty="0">
                          <a:effectLst/>
                          <a:latin typeface="Calibri" panose="020F0502020204030204" pitchFamily="34" charset="0"/>
                          <a:cs typeface="Calibri" panose="020F0502020204030204" pitchFamily="34" charset="0"/>
                        </a:rPr>
                        <a:t>Correlation with UPSIT Score (95% C.I.)</a:t>
                      </a:r>
                      <a:endParaRPr lang="en-US" sz="1200" baseline="0" dirty="0">
                        <a:effectLst/>
                        <a:latin typeface="Calibri" panose="020F0502020204030204" pitchFamily="34" charset="0"/>
                        <a:ea typeface="Times New Roman" panose="02020603050405020304" pitchFamily="18" charset="0"/>
                        <a:cs typeface="Calibri" panose="020F0502020204030204" pitchFamily="34" charset="0"/>
                      </a:endParaRPr>
                    </a:p>
                  </a:txBody>
                  <a:tcPr marL="54047" marR="54047" marT="0" marB="0" anchor="b">
                    <a:lnL>
                      <a:noFill/>
                    </a:lnL>
                    <a:lnR>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tc>
                  <a:txBody>
                    <a:bodyPr/>
                    <a:lstStyle/>
                    <a:p>
                      <a:pPr marL="0" marR="0" algn="ctr">
                        <a:lnSpc>
                          <a:spcPct val="107000"/>
                        </a:lnSpc>
                        <a:spcBef>
                          <a:spcPts val="0"/>
                        </a:spcBef>
                        <a:spcAft>
                          <a:spcPts val="0"/>
                        </a:spcAft>
                      </a:pPr>
                      <a:r>
                        <a:rPr lang="en-US" sz="1200" baseline="0" dirty="0">
                          <a:effectLst/>
                          <a:latin typeface="Calibri" panose="020F0502020204030204" pitchFamily="34" charset="0"/>
                          <a:cs typeface="Calibri" panose="020F0502020204030204" pitchFamily="34" charset="0"/>
                        </a:rPr>
                        <a:t>P-value</a:t>
                      </a:r>
                      <a:endParaRPr lang="en-US" sz="1200" baseline="0" dirty="0">
                        <a:effectLst/>
                        <a:latin typeface="Calibri" panose="020F0502020204030204" pitchFamily="34" charset="0"/>
                        <a:ea typeface="Times New Roman" panose="02020603050405020304" pitchFamily="18" charset="0"/>
                        <a:cs typeface="Calibri" panose="020F0502020204030204" pitchFamily="34" charset="0"/>
                      </a:endParaRPr>
                    </a:p>
                  </a:txBody>
                  <a:tcPr marL="54047" marR="54047" marT="0" marB="0" anchor="b">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00C1D5"/>
                    </a:solidFill>
                  </a:tcPr>
                </a:tc>
                <a:extLst>
                  <a:ext uri="{0D108BD9-81ED-4DB2-BD59-A6C34878D82A}">
                    <a16:rowId xmlns:a16="http://schemas.microsoft.com/office/drawing/2014/main" val="2526688934"/>
                  </a:ext>
                </a:extLst>
              </a:tr>
              <a:tr h="272401">
                <a:tc>
                  <a:txBody>
                    <a:bodyPr/>
                    <a:lstStyle/>
                    <a:p>
                      <a:pPr marL="0" marR="0">
                        <a:lnSpc>
                          <a:spcPct val="107000"/>
                        </a:lnSpc>
                        <a:spcBef>
                          <a:spcPts val="0"/>
                        </a:spcBef>
                        <a:spcAft>
                          <a:spcPts val="0"/>
                        </a:spcAft>
                      </a:pPr>
                      <a:r>
                        <a:rPr lang="en-US" sz="1200" baseline="0">
                          <a:effectLst/>
                          <a:latin typeface="Calibri" panose="020F0502020204030204" pitchFamily="34" charset="0"/>
                        </a:rPr>
                        <a:t>Visual Acuity </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-0.05 (-0.22, +0.13)</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0.57</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690888076"/>
                  </a:ext>
                </a:extLst>
              </a:tr>
              <a:tr h="272401">
                <a:tc>
                  <a:txBody>
                    <a:bodyPr/>
                    <a:lstStyle/>
                    <a:p>
                      <a:pPr marL="0" marR="0">
                        <a:lnSpc>
                          <a:spcPct val="107000"/>
                        </a:lnSpc>
                        <a:spcBef>
                          <a:spcPts val="0"/>
                        </a:spcBef>
                        <a:spcAft>
                          <a:spcPts val="0"/>
                        </a:spcAft>
                      </a:pPr>
                      <a:r>
                        <a:rPr lang="en-US" sz="1200" baseline="0">
                          <a:effectLst/>
                          <a:latin typeface="Calibri" panose="020F0502020204030204" pitchFamily="34" charset="0"/>
                        </a:rPr>
                        <a:t>Full-field Stimulus Threshold </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nSpc>
                          <a:spcPct val="107000"/>
                        </a:lnSpc>
                      </a:pPr>
                      <a:endParaRPr lang="en-US" sz="1200" baseline="0">
                        <a:effectLst/>
                        <a:latin typeface="Calibri" panose="020F0502020204030204" pitchFamily="34" charset="0"/>
                        <a:cs typeface="Times New Roman" panose="02020603050405020304" pitchFamily="18" charset="0"/>
                      </a:endParaRPr>
                    </a:p>
                  </a:txBody>
                  <a:tcPr marL="54047" marR="54047"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a:lnSpc>
                          <a:spcPct val="107000"/>
                        </a:lnSpc>
                      </a:pPr>
                      <a:endParaRPr lang="en-US" sz="1200" baseline="0">
                        <a:effectLst/>
                        <a:latin typeface="Calibri" panose="020F0502020204030204" pitchFamily="34" charset="0"/>
                        <a:cs typeface="Times New Roman" panose="02020603050405020304" pitchFamily="18" charset="0"/>
                      </a:endParaRPr>
                    </a:p>
                  </a:txBody>
                  <a:tcPr marL="54047" marR="54047"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28674298"/>
                  </a:ext>
                </a:extLst>
              </a:tr>
              <a:tr h="272401">
                <a:tc>
                  <a:txBody>
                    <a:bodyPr/>
                    <a:lstStyle/>
                    <a:p>
                      <a:pPr marL="158750" marR="0">
                        <a:lnSpc>
                          <a:spcPct val="107000"/>
                        </a:lnSpc>
                        <a:spcBef>
                          <a:spcPts val="0"/>
                        </a:spcBef>
                        <a:spcAft>
                          <a:spcPts val="0"/>
                        </a:spcAft>
                      </a:pPr>
                      <a:r>
                        <a:rPr lang="en-US" sz="1200" baseline="0">
                          <a:effectLst/>
                          <a:latin typeface="Calibri" panose="020F0502020204030204" pitchFamily="34" charset="0"/>
                        </a:rPr>
                        <a:t>White Stimulus</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+0.07 (-0.13, +0.27)</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0.49</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806896267"/>
                  </a:ext>
                </a:extLst>
              </a:tr>
              <a:tr h="272401">
                <a:tc>
                  <a:txBody>
                    <a:bodyPr/>
                    <a:lstStyle/>
                    <a:p>
                      <a:pPr marL="158750" marR="0">
                        <a:lnSpc>
                          <a:spcPct val="107000"/>
                        </a:lnSpc>
                        <a:spcBef>
                          <a:spcPts val="0"/>
                        </a:spcBef>
                        <a:spcAft>
                          <a:spcPts val="0"/>
                        </a:spcAft>
                      </a:pPr>
                      <a:r>
                        <a:rPr lang="en-US" sz="1200" baseline="0">
                          <a:effectLst/>
                          <a:latin typeface="Calibri" panose="020F0502020204030204" pitchFamily="34" charset="0"/>
                        </a:rPr>
                        <a:t>Blue Stimulus</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+0.06 (-0.14, +0.27)</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0.55</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710083214"/>
                  </a:ext>
                </a:extLst>
              </a:tr>
              <a:tr h="272401">
                <a:tc>
                  <a:txBody>
                    <a:bodyPr/>
                    <a:lstStyle/>
                    <a:p>
                      <a:pPr marL="158750" marR="0">
                        <a:lnSpc>
                          <a:spcPct val="107000"/>
                        </a:lnSpc>
                        <a:spcBef>
                          <a:spcPts val="0"/>
                        </a:spcBef>
                        <a:spcAft>
                          <a:spcPts val="0"/>
                        </a:spcAft>
                      </a:pPr>
                      <a:r>
                        <a:rPr lang="en-US" sz="1200" baseline="0">
                          <a:effectLst/>
                          <a:latin typeface="Calibri" panose="020F0502020204030204" pitchFamily="34" charset="0"/>
                        </a:rPr>
                        <a:t>Red Stimulus</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+0.11 (-0.09, +0.31)</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0.28</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610558521"/>
                  </a:ext>
                </a:extLst>
              </a:tr>
              <a:tr h="272401">
                <a:tc>
                  <a:txBody>
                    <a:bodyPr/>
                    <a:lstStyle/>
                    <a:p>
                      <a:pPr marL="0" marR="0">
                        <a:lnSpc>
                          <a:spcPct val="107000"/>
                        </a:lnSpc>
                        <a:spcBef>
                          <a:spcPts val="0"/>
                        </a:spcBef>
                        <a:spcAft>
                          <a:spcPts val="0"/>
                        </a:spcAft>
                      </a:pPr>
                      <a:r>
                        <a:rPr lang="en-US" sz="1200" baseline="0">
                          <a:effectLst/>
                          <a:latin typeface="Calibri" panose="020F0502020204030204" pitchFamily="34" charset="0"/>
                        </a:rPr>
                        <a:t>Full-field Electroretinography</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a:lnSpc>
                          <a:spcPct val="107000"/>
                        </a:lnSpc>
                      </a:pPr>
                      <a:endParaRPr lang="en-US" sz="1200" baseline="0">
                        <a:effectLst/>
                        <a:latin typeface="Calibri" panose="020F0502020204030204" pitchFamily="34" charset="0"/>
                        <a:cs typeface="Times New Roman" panose="02020603050405020304" pitchFamily="18" charset="0"/>
                      </a:endParaRPr>
                    </a:p>
                  </a:txBody>
                  <a:tcPr marL="54047" marR="54047"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a:lnSpc>
                          <a:spcPct val="107000"/>
                        </a:lnSpc>
                      </a:pPr>
                      <a:endParaRPr lang="en-US" sz="1200" baseline="0">
                        <a:effectLst/>
                        <a:latin typeface="Calibri" panose="020F0502020204030204" pitchFamily="34" charset="0"/>
                        <a:cs typeface="Times New Roman" panose="02020603050405020304" pitchFamily="18" charset="0"/>
                      </a:endParaRPr>
                    </a:p>
                  </a:txBody>
                  <a:tcPr marL="54047" marR="54047"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180623669"/>
                  </a:ext>
                </a:extLst>
              </a:tr>
              <a:tr h="272401">
                <a:tc>
                  <a:txBody>
                    <a:bodyPr/>
                    <a:lstStyle/>
                    <a:p>
                      <a:pPr marL="158750" marR="0">
                        <a:lnSpc>
                          <a:spcPct val="107000"/>
                        </a:lnSpc>
                        <a:spcBef>
                          <a:spcPts val="0"/>
                        </a:spcBef>
                        <a:spcAft>
                          <a:spcPts val="0"/>
                        </a:spcAft>
                      </a:pPr>
                      <a:r>
                        <a:rPr lang="en-US" sz="1200" baseline="0" dirty="0">
                          <a:effectLst/>
                          <a:latin typeface="Calibri" panose="020F0502020204030204" pitchFamily="34" charset="0"/>
                        </a:rPr>
                        <a:t>DA 0.01 ERG Response</a:t>
                      </a:r>
                      <a:endParaRPr lang="en-US" sz="1200" baseline="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-0.11 (-0.28, +0.07)</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0.21</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963564763"/>
                  </a:ext>
                </a:extLst>
              </a:tr>
              <a:tr h="272401">
                <a:tc>
                  <a:txBody>
                    <a:bodyPr/>
                    <a:lstStyle/>
                    <a:p>
                      <a:pPr marL="158750" marR="0">
                        <a:lnSpc>
                          <a:spcPct val="107000"/>
                        </a:lnSpc>
                        <a:spcBef>
                          <a:spcPts val="0"/>
                        </a:spcBef>
                        <a:spcAft>
                          <a:spcPts val="0"/>
                        </a:spcAft>
                      </a:pPr>
                      <a:r>
                        <a:rPr lang="en-US" sz="1200" baseline="0" dirty="0">
                          <a:effectLst/>
                          <a:latin typeface="Calibri" panose="020F0502020204030204" pitchFamily="34" charset="0"/>
                        </a:rPr>
                        <a:t>DA 3.0 ERG Response</a:t>
                      </a:r>
                      <a:endParaRPr lang="en-US" sz="1200" baseline="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-0.14 (-0.30, +0.04)</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0.13</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84197659"/>
                  </a:ext>
                </a:extLst>
              </a:tr>
              <a:tr h="272401">
                <a:tc>
                  <a:txBody>
                    <a:bodyPr/>
                    <a:lstStyle/>
                    <a:p>
                      <a:pPr marL="158750" marR="0">
                        <a:lnSpc>
                          <a:spcPct val="107000"/>
                        </a:lnSpc>
                        <a:spcBef>
                          <a:spcPts val="0"/>
                        </a:spcBef>
                        <a:spcAft>
                          <a:spcPts val="0"/>
                        </a:spcAft>
                      </a:pPr>
                      <a:r>
                        <a:rPr lang="en-US" sz="1200" baseline="0" dirty="0">
                          <a:effectLst/>
                          <a:latin typeface="Calibri" panose="020F0502020204030204" pitchFamily="34" charset="0"/>
                        </a:rPr>
                        <a:t>LA 3.0 Flicker ERG Response </a:t>
                      </a:r>
                      <a:endParaRPr lang="en-US" sz="1200" baseline="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-0.12 (-0.29, +0.06)</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0.19</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285509530"/>
                  </a:ext>
                </a:extLst>
              </a:tr>
              <a:tr h="272401">
                <a:tc>
                  <a:txBody>
                    <a:bodyPr/>
                    <a:lstStyle/>
                    <a:p>
                      <a:pPr marL="0" marR="0">
                        <a:lnSpc>
                          <a:spcPct val="107000"/>
                        </a:lnSpc>
                        <a:spcBef>
                          <a:spcPts val="0"/>
                        </a:spcBef>
                        <a:spcAft>
                          <a:spcPts val="0"/>
                        </a:spcAft>
                      </a:pPr>
                      <a:r>
                        <a:rPr lang="en-US" sz="1200" baseline="0">
                          <a:effectLst/>
                          <a:latin typeface="Calibri" panose="020F0502020204030204" pitchFamily="34" charset="0"/>
                        </a:rPr>
                        <a:t>Kinetic Perimetry</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dirty="0">
                          <a:effectLst/>
                          <a:latin typeface="Calibri" panose="020F0502020204030204" pitchFamily="34" charset="0"/>
                        </a:rPr>
                        <a:t> </a:t>
                      </a:r>
                      <a:endParaRPr lang="en-US" sz="1200" baseline="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 </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746236725"/>
                  </a:ext>
                </a:extLst>
              </a:tr>
              <a:tr h="272401">
                <a:tc>
                  <a:txBody>
                    <a:bodyPr/>
                    <a:lstStyle/>
                    <a:p>
                      <a:pPr marL="158750" marR="0">
                        <a:lnSpc>
                          <a:spcPct val="107000"/>
                        </a:lnSpc>
                        <a:spcBef>
                          <a:spcPts val="0"/>
                        </a:spcBef>
                        <a:spcAft>
                          <a:spcPts val="0"/>
                        </a:spcAft>
                      </a:pPr>
                      <a:r>
                        <a:rPr lang="en-US" sz="1200" baseline="0" dirty="0">
                          <a:effectLst/>
                          <a:latin typeface="Calibri" panose="020F0502020204030204" pitchFamily="34" charset="0"/>
                        </a:rPr>
                        <a:t>I4e Seeing Area</a:t>
                      </a:r>
                      <a:endParaRPr lang="en-US" sz="1200" baseline="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-0.08 (-0.25, +0.10)</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0.37</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82105337"/>
                  </a:ext>
                </a:extLst>
              </a:tr>
              <a:tr h="272401">
                <a:tc>
                  <a:txBody>
                    <a:bodyPr/>
                    <a:lstStyle/>
                    <a:p>
                      <a:pPr marL="158750" marR="0">
                        <a:lnSpc>
                          <a:spcPct val="107000"/>
                        </a:lnSpc>
                        <a:spcBef>
                          <a:spcPts val="0"/>
                        </a:spcBef>
                        <a:spcAft>
                          <a:spcPts val="0"/>
                        </a:spcAft>
                      </a:pPr>
                      <a:r>
                        <a:rPr lang="en-US" sz="1200" baseline="0">
                          <a:effectLst/>
                          <a:latin typeface="Calibri" panose="020F0502020204030204" pitchFamily="34" charset="0"/>
                        </a:rPr>
                        <a:t>III4e Seeing Area</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-0.09 (-0.26, +0.08)</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0.30</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11107520"/>
                  </a:ext>
                </a:extLst>
              </a:tr>
              <a:tr h="272401">
                <a:tc>
                  <a:txBody>
                    <a:bodyPr/>
                    <a:lstStyle/>
                    <a:p>
                      <a:pPr marL="158750" marR="0">
                        <a:lnSpc>
                          <a:spcPct val="107000"/>
                        </a:lnSpc>
                        <a:spcBef>
                          <a:spcPts val="0"/>
                        </a:spcBef>
                        <a:spcAft>
                          <a:spcPts val="0"/>
                        </a:spcAft>
                      </a:pPr>
                      <a:r>
                        <a:rPr lang="en-US" sz="1200" baseline="0">
                          <a:effectLst/>
                          <a:latin typeface="Calibri" panose="020F0502020204030204" pitchFamily="34" charset="0"/>
                        </a:rPr>
                        <a:t>V4e Seeing Area</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-0.12 (-0.29, +0.06)</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0.20</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36443769"/>
                  </a:ext>
                </a:extLst>
              </a:tr>
              <a:tr h="428602">
                <a:tc>
                  <a:txBody>
                    <a:bodyPr/>
                    <a:lstStyle/>
                    <a:p>
                      <a:pPr marL="0" marR="0">
                        <a:lnSpc>
                          <a:spcPct val="107000"/>
                        </a:lnSpc>
                        <a:spcBef>
                          <a:spcPts val="0"/>
                        </a:spcBef>
                        <a:spcAft>
                          <a:spcPts val="0"/>
                        </a:spcAft>
                      </a:pPr>
                      <a:r>
                        <a:rPr lang="en-US" sz="1200" baseline="0">
                          <a:effectLst/>
                          <a:latin typeface="Calibri" panose="020F0502020204030204" pitchFamily="34" charset="0"/>
                        </a:rPr>
                        <a:t>Ellipsoid Zone Area on Optical Coherent Tomography</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-0.10 (-0.27, +0.08)</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0.26</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26932295"/>
                  </a:ext>
                </a:extLst>
              </a:tr>
              <a:tr h="272401">
                <a:tc>
                  <a:txBody>
                    <a:bodyPr/>
                    <a:lstStyle/>
                    <a:p>
                      <a:pPr marL="0" marR="0">
                        <a:lnSpc>
                          <a:spcPct val="107000"/>
                        </a:lnSpc>
                        <a:spcBef>
                          <a:spcPts val="0"/>
                        </a:spcBef>
                        <a:spcAft>
                          <a:spcPts val="0"/>
                        </a:spcAft>
                      </a:pPr>
                      <a:r>
                        <a:rPr lang="en-US" sz="1200" baseline="0">
                          <a:effectLst/>
                          <a:latin typeface="Calibri" panose="020F0502020204030204" pitchFamily="34" charset="0"/>
                        </a:rPr>
                        <a:t>Static Perimetry</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 </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 </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785421720"/>
                  </a:ext>
                </a:extLst>
              </a:tr>
              <a:tr h="272401">
                <a:tc>
                  <a:txBody>
                    <a:bodyPr/>
                    <a:lstStyle/>
                    <a:p>
                      <a:pPr marL="158750" marR="0">
                        <a:lnSpc>
                          <a:spcPct val="107000"/>
                        </a:lnSpc>
                        <a:spcBef>
                          <a:spcPts val="0"/>
                        </a:spcBef>
                        <a:spcAft>
                          <a:spcPts val="0"/>
                        </a:spcAft>
                      </a:pPr>
                      <a:r>
                        <a:rPr lang="en-US" sz="1200" baseline="0">
                          <a:effectLst/>
                          <a:latin typeface="Calibri" panose="020F0502020204030204" pitchFamily="34" charset="0"/>
                        </a:rPr>
                        <a:t>Full-field Hill of Vision</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-0.11 (-0.28, +0.07)</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0.23</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872503502"/>
                  </a:ext>
                </a:extLst>
              </a:tr>
              <a:tr h="272401">
                <a:tc>
                  <a:txBody>
                    <a:bodyPr/>
                    <a:lstStyle/>
                    <a:p>
                      <a:pPr marL="158750" marR="0">
                        <a:lnSpc>
                          <a:spcPct val="107000"/>
                        </a:lnSpc>
                        <a:spcBef>
                          <a:spcPts val="0"/>
                        </a:spcBef>
                        <a:spcAft>
                          <a:spcPts val="0"/>
                        </a:spcAft>
                      </a:pPr>
                      <a:r>
                        <a:rPr lang="en-US" sz="1200" baseline="0">
                          <a:effectLst/>
                          <a:latin typeface="Calibri" panose="020F0502020204030204" pitchFamily="34" charset="0"/>
                        </a:rPr>
                        <a:t>30 Degree Hill of Vision</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-0.11 (-0.29, +0.07)</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0.21</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995185362"/>
                  </a:ext>
                </a:extLst>
              </a:tr>
              <a:tr h="272401">
                <a:tc>
                  <a:txBody>
                    <a:bodyPr/>
                    <a:lstStyle/>
                    <a:p>
                      <a:pPr marL="158750" marR="0">
                        <a:lnSpc>
                          <a:spcPct val="107000"/>
                        </a:lnSpc>
                        <a:spcBef>
                          <a:spcPts val="0"/>
                        </a:spcBef>
                        <a:spcAft>
                          <a:spcPts val="0"/>
                        </a:spcAft>
                      </a:pPr>
                      <a:r>
                        <a:rPr lang="en-US" sz="1200" baseline="0">
                          <a:effectLst/>
                          <a:latin typeface="Calibri" panose="020F0502020204030204" pitchFamily="34" charset="0"/>
                        </a:rPr>
                        <a:t>Mean Sensitivity</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w="12700" cap="flat" cmpd="sng" algn="ctr">
                      <a:solidFill>
                        <a:schemeClr val="tx1"/>
                      </a:solidFill>
                      <a:prstDash val="solid"/>
                      <a:round/>
                      <a:headEnd type="none" w="med" len="med"/>
                      <a:tailEnd type="none" w="med" len="med"/>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-0.10 (-0.27, +0.08)</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a:noFill/>
                    </a:lnR>
                    <a:lnT w="12700" cmpd="sng">
                      <a:noFill/>
                    </a:lnT>
                    <a:lnB w="12700" cmpd="sng">
                      <a:noFill/>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0.26</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852251908"/>
                  </a:ext>
                </a:extLst>
              </a:tr>
              <a:tr h="412916">
                <a:tc>
                  <a:txBody>
                    <a:bodyPr/>
                    <a:lstStyle/>
                    <a:p>
                      <a:pPr marL="0" marR="0">
                        <a:lnSpc>
                          <a:spcPct val="107000"/>
                        </a:lnSpc>
                        <a:spcBef>
                          <a:spcPts val="0"/>
                        </a:spcBef>
                        <a:spcAft>
                          <a:spcPts val="0"/>
                        </a:spcAft>
                      </a:pPr>
                      <a:r>
                        <a:rPr lang="en-US" sz="1200" baseline="0">
                          <a:effectLst/>
                          <a:latin typeface="Calibri" panose="020F0502020204030204" pitchFamily="34" charset="0"/>
                        </a:rPr>
                        <a:t>Microperimetry Mean Retinal Sensitivity</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w="12700" cap="flat" cmpd="sng" algn="ctr">
                      <a:solidFill>
                        <a:schemeClr val="tx1"/>
                      </a:solidFill>
                      <a:prstDash val="solid"/>
                      <a:round/>
                      <a:headEnd type="none" w="med" len="med"/>
                      <a:tailEnd type="none" w="med" len="med"/>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a:effectLst/>
                          <a:latin typeface="Calibri" panose="020F0502020204030204" pitchFamily="34" charset="0"/>
                        </a:rPr>
                        <a:t>-0.11 (-0.31, +0.10)</a:t>
                      </a:r>
                      <a:endParaRPr lang="en-US" sz="1200" baseline="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gn="ctr">
                        <a:lnSpc>
                          <a:spcPct val="107000"/>
                        </a:lnSpc>
                        <a:spcBef>
                          <a:spcPts val="0"/>
                        </a:spcBef>
                        <a:spcAft>
                          <a:spcPts val="0"/>
                        </a:spcAft>
                      </a:pPr>
                      <a:r>
                        <a:rPr lang="en-US" sz="1200" baseline="0" dirty="0">
                          <a:effectLst/>
                          <a:latin typeface="Calibri" panose="020F0502020204030204" pitchFamily="34" charset="0"/>
                        </a:rPr>
                        <a:t>0.32</a:t>
                      </a:r>
                      <a:endParaRPr lang="en-US" sz="1200" baseline="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4047" marR="54047" marT="0" marB="0" anchor="b">
                    <a:lnL>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94515664"/>
                  </a:ext>
                </a:extLst>
              </a:tr>
            </a:tbl>
          </a:graphicData>
        </a:graphic>
      </p:graphicFrame>
      <p:sp>
        <p:nvSpPr>
          <p:cNvPr id="6" name="Title 1">
            <a:extLst>
              <a:ext uri="{FF2B5EF4-FFF2-40B4-BE49-F238E27FC236}">
                <a16:creationId xmlns:a16="http://schemas.microsoft.com/office/drawing/2014/main" id="{8DEE160D-E88F-4062-64B4-D01828F4ABE5}"/>
              </a:ext>
            </a:extLst>
          </p:cNvPr>
          <p:cNvSpPr txBox="1">
            <a:spLocks/>
          </p:cNvSpPr>
          <p:nvPr/>
        </p:nvSpPr>
        <p:spPr>
          <a:xfrm>
            <a:off x="996844" y="2882462"/>
            <a:ext cx="3575155" cy="2286000"/>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3600" b="0" kern="1200" spc="-50" baseline="0">
                <a:solidFill>
                  <a:srgbClr val="FFFFFF"/>
                </a:solidFill>
                <a:latin typeface="Calibri" panose="020F0502020204030204" pitchFamily="34" charset="0"/>
                <a:ea typeface="+mj-ea"/>
                <a:cs typeface="+mj-cs"/>
              </a:defRPr>
            </a:lvl1pPr>
          </a:lstStyle>
          <a:p>
            <a:pPr marL="457200" marR="0" lvl="0" indent="-457200" algn="l" defTabSz="914400" rtl="0" eaLnBrk="1" fontAlgn="auto" latinLnBrk="0" hangingPunct="1">
              <a:lnSpc>
                <a:spcPct val="100000"/>
              </a:lnSpc>
              <a:spcBef>
                <a:spcPct val="0"/>
              </a:spcBef>
              <a:spcAft>
                <a:spcPts val="600"/>
              </a:spcAft>
              <a:buClrTx/>
              <a:buSzTx/>
              <a:buFont typeface="Arial" panose="020B0604020202020204" pitchFamily="34" charset="0"/>
              <a:buChar char="•"/>
              <a:tabLst/>
              <a:defRPr/>
            </a:pPr>
            <a:r>
              <a:rPr kumimoji="0" lang="en-US" b="1" i="0" u="none" strike="noStrike" kern="1200" cap="none" spc="-50" normalizeH="0" baseline="0" noProof="0" dirty="0">
                <a:ln>
                  <a:noFill/>
                </a:ln>
                <a:solidFill>
                  <a:srgbClr val="FFFFFF"/>
                </a:solidFill>
                <a:effectLst/>
                <a:uLnTx/>
                <a:uFillTx/>
                <a:latin typeface="Calibri" panose="020F0502020204030204" pitchFamily="34" charset="0"/>
                <a:ea typeface="+mj-ea"/>
                <a:cs typeface="+mj-cs"/>
              </a:rPr>
              <a:t>Spearman correlation between UPSIT total score and visual measures</a:t>
            </a:r>
          </a:p>
        </p:txBody>
      </p:sp>
    </p:spTree>
    <p:extLst>
      <p:ext uri="{BB962C8B-B14F-4D97-AF65-F5344CB8AC3E}">
        <p14:creationId xmlns:p14="http://schemas.microsoft.com/office/powerpoint/2010/main" val="5815783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a:xfrm>
            <a:off x="3274540" y="18255"/>
            <a:ext cx="8079259" cy="1211455"/>
          </a:xfrm>
        </p:spPr>
        <p:txBody>
          <a:bodyPr>
            <a:normAutofit/>
          </a:bodyPr>
          <a:lstStyle/>
          <a:p>
            <a:r>
              <a:rPr lang="en-US" b="1" dirty="0">
                <a:solidFill>
                  <a:schemeClr val="bg1"/>
                </a:solidFill>
              </a:rPr>
              <a:t>Discussion</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149831" y="1526883"/>
            <a:ext cx="10058400" cy="4497916"/>
          </a:xfrm>
        </p:spPr>
        <p:txBody>
          <a:bodyPr>
            <a:noAutofit/>
          </a:bodyPr>
          <a:lstStyle/>
          <a:p>
            <a:pPr marL="457200" indent="-457200">
              <a:lnSpc>
                <a:spcPct val="100000"/>
              </a:lnSpc>
              <a:spcBef>
                <a:spcPts val="0"/>
              </a:spcBef>
              <a:spcAft>
                <a:spcPts val="600"/>
              </a:spcAft>
              <a:buClr>
                <a:schemeClr val="tx1"/>
              </a:buClr>
            </a:pPr>
            <a:r>
              <a:rPr lang="en-US" sz="2400" b="1" dirty="0"/>
              <a:t>Hearing loss observed previously in patients with USH2A-related USH2 ranged from mild to severe, and was sensorineural, bilaterally symmetrical, and gently down-sloping from low to high frequencies, these features are confirmed by the RUSH2A data</a:t>
            </a:r>
          </a:p>
          <a:p>
            <a:pPr marL="457200" indent="-457200">
              <a:lnSpc>
                <a:spcPct val="100000"/>
              </a:lnSpc>
              <a:spcBef>
                <a:spcPts val="0"/>
              </a:spcBef>
              <a:spcAft>
                <a:spcPts val="600"/>
              </a:spcAft>
              <a:buClr>
                <a:schemeClr val="tx1"/>
              </a:buClr>
            </a:pPr>
            <a:r>
              <a:rPr lang="en-US" sz="2400" b="1" dirty="0"/>
              <a:t>The 4F-PTAs in ARRP group show that hearing thresholds are slightly elevated above age- and gender-based normative levels, suggesting that there may be a subtle effect of USH2A mutations on the auditory system</a:t>
            </a:r>
          </a:p>
          <a:p>
            <a:pPr marL="457200" indent="-457200">
              <a:lnSpc>
                <a:spcPct val="100000"/>
              </a:lnSpc>
              <a:spcBef>
                <a:spcPts val="0"/>
              </a:spcBef>
              <a:spcAft>
                <a:spcPts val="600"/>
              </a:spcAft>
              <a:buClr>
                <a:schemeClr val="tx1"/>
              </a:buClr>
            </a:pPr>
            <a:r>
              <a:rPr lang="en-US" sz="2400" b="1" dirty="0"/>
              <a:t>Results of newborn hearing screenings in our small dataset suggest that hearing loss may be present at birth in some and that it may have a delayed onset in others with USH2A mutations </a:t>
            </a:r>
          </a:p>
        </p:txBody>
      </p:sp>
    </p:spTree>
    <p:extLst>
      <p:ext uri="{BB962C8B-B14F-4D97-AF65-F5344CB8AC3E}">
        <p14:creationId xmlns:p14="http://schemas.microsoft.com/office/powerpoint/2010/main" val="4723407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Discussion (</a:t>
            </a:r>
            <a:r>
              <a:rPr lang="en-US" b="1" dirty="0" err="1">
                <a:solidFill>
                  <a:schemeClr val="bg1"/>
                </a:solidFill>
              </a:rPr>
              <a:t>cont</a:t>
            </a:r>
            <a:r>
              <a:rPr lang="en-US" b="1" dirty="0">
                <a:solidFill>
                  <a:schemeClr val="bg1"/>
                </a:solidFill>
              </a:rPr>
              <a:t>)</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170853" y="1656548"/>
            <a:ext cx="10058400" cy="4497916"/>
          </a:xfrm>
        </p:spPr>
        <p:txBody>
          <a:bodyPr>
            <a:noAutofit/>
          </a:bodyPr>
          <a:lstStyle/>
          <a:p>
            <a:pPr marL="457200" indent="-457200">
              <a:lnSpc>
                <a:spcPct val="100000"/>
              </a:lnSpc>
              <a:spcBef>
                <a:spcPts val="0"/>
              </a:spcBef>
              <a:spcAft>
                <a:spcPts val="600"/>
              </a:spcAft>
              <a:buClr>
                <a:schemeClr val="tx1"/>
              </a:buClr>
            </a:pPr>
            <a:r>
              <a:rPr lang="en-US" sz="2400" b="1" dirty="0"/>
              <a:t>The mean UPSIT score for all RUSH2A participants was not significantly different   from normal and there was no significant difference between USH2 and ARRP participants</a:t>
            </a:r>
          </a:p>
          <a:p>
            <a:pPr marL="457200" indent="-457200">
              <a:lnSpc>
                <a:spcPct val="100000"/>
              </a:lnSpc>
              <a:spcBef>
                <a:spcPts val="0"/>
              </a:spcBef>
              <a:spcAft>
                <a:spcPts val="600"/>
              </a:spcAft>
              <a:buClr>
                <a:schemeClr val="tx1"/>
              </a:buClr>
            </a:pPr>
            <a:r>
              <a:rPr lang="en-US" sz="2400" b="1" dirty="0"/>
              <a:t>Cases of impaired smell function in conjunction with USH2A mutations are possible, they appear to be relatively uncommon and rarely severe</a:t>
            </a:r>
          </a:p>
          <a:p>
            <a:pPr marL="457200" indent="-457200">
              <a:lnSpc>
                <a:spcPct val="100000"/>
              </a:lnSpc>
              <a:spcBef>
                <a:spcPts val="0"/>
              </a:spcBef>
              <a:spcAft>
                <a:spcPts val="600"/>
              </a:spcAft>
              <a:buClr>
                <a:schemeClr val="tx1"/>
              </a:buClr>
            </a:pPr>
            <a:r>
              <a:rPr lang="en-US" sz="2400" b="1" dirty="0"/>
              <a:t>Neither olfaction nor SNHL parameters were significantly associated with age, sex, race/ethnicity or smoking status at study baseline (with the exception that age was significantly associated with 4F-PTAs in ARRP participants)</a:t>
            </a:r>
          </a:p>
          <a:p>
            <a:pPr marL="457200" indent="-457200">
              <a:lnSpc>
                <a:spcPct val="100000"/>
              </a:lnSpc>
              <a:spcBef>
                <a:spcPts val="0"/>
              </a:spcBef>
              <a:spcAft>
                <a:spcPts val="600"/>
              </a:spcAft>
              <a:buClr>
                <a:schemeClr val="tx1"/>
              </a:buClr>
            </a:pPr>
            <a:r>
              <a:rPr lang="en-US" sz="2400" b="1" dirty="0"/>
              <a:t>Olfaction was not associated with any visual functional or structural measures</a:t>
            </a:r>
          </a:p>
          <a:p>
            <a:pPr marL="457200" indent="-457200">
              <a:lnSpc>
                <a:spcPct val="100000"/>
              </a:lnSpc>
              <a:spcBef>
                <a:spcPts val="0"/>
              </a:spcBef>
              <a:spcAft>
                <a:spcPts val="600"/>
              </a:spcAft>
              <a:buClr>
                <a:schemeClr val="tx1"/>
              </a:buClr>
            </a:pPr>
            <a:r>
              <a:rPr lang="en-US" sz="2400" b="1" dirty="0"/>
              <a:t>There was no correlation between UPSIT and 4F-PTA thresholds</a:t>
            </a:r>
          </a:p>
          <a:p>
            <a:pPr marL="1371600" lvl="2" indent="-457200">
              <a:lnSpc>
                <a:spcPct val="100000"/>
              </a:lnSpc>
              <a:spcBef>
                <a:spcPts val="0"/>
              </a:spcBef>
              <a:buClr>
                <a:schemeClr val="tx1"/>
              </a:buClr>
            </a:pPr>
            <a:endParaRPr lang="en-US" sz="1800" b="1" dirty="0"/>
          </a:p>
        </p:txBody>
      </p:sp>
    </p:spTree>
    <p:extLst>
      <p:ext uri="{BB962C8B-B14F-4D97-AF65-F5344CB8AC3E}">
        <p14:creationId xmlns:p14="http://schemas.microsoft.com/office/powerpoint/2010/main" val="38376514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a:xfrm>
            <a:off x="3274540" y="18256"/>
            <a:ext cx="8079259" cy="1244488"/>
          </a:xfrm>
        </p:spPr>
        <p:txBody>
          <a:bodyPr>
            <a:normAutofit/>
          </a:bodyPr>
          <a:lstStyle/>
          <a:p>
            <a:r>
              <a:rPr lang="en-US" b="1" dirty="0">
                <a:solidFill>
                  <a:schemeClr val="bg1"/>
                </a:solidFill>
              </a:rPr>
              <a:t>Background</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spcAft>
                <a:spcPts val="600"/>
              </a:spcAft>
              <a:buClr>
                <a:schemeClr val="tx1"/>
              </a:buClr>
            </a:pPr>
            <a:r>
              <a:rPr lang="en-US" sz="3000" b="1" dirty="0"/>
              <a:t>Usher syndrome </a:t>
            </a:r>
          </a:p>
          <a:p>
            <a:pPr marL="914400" lvl="1" indent="-457200">
              <a:lnSpc>
                <a:spcPct val="100000"/>
              </a:lnSpc>
              <a:spcBef>
                <a:spcPts val="0"/>
              </a:spcBef>
              <a:spcAft>
                <a:spcPts val="600"/>
              </a:spcAft>
              <a:buClr>
                <a:schemeClr val="tx1"/>
              </a:buClr>
            </a:pPr>
            <a:r>
              <a:rPr lang="en-US" sz="2600" b="1" dirty="0"/>
              <a:t>A leading cause of autosomal recessive deaf-blindness </a:t>
            </a:r>
          </a:p>
          <a:p>
            <a:pPr marL="914400" lvl="1" indent="-457200">
              <a:lnSpc>
                <a:spcPct val="100000"/>
              </a:lnSpc>
              <a:spcBef>
                <a:spcPts val="0"/>
              </a:spcBef>
              <a:spcAft>
                <a:spcPts val="600"/>
              </a:spcAft>
              <a:buClr>
                <a:schemeClr val="tx1"/>
              </a:buClr>
            </a:pPr>
            <a:r>
              <a:rPr lang="en-US" sz="2600" b="1" dirty="0"/>
              <a:t> A ciliopathy characterized by retinitis pigmentosa (RP) with sensorineural hearing loss (SNHL)</a:t>
            </a:r>
          </a:p>
          <a:p>
            <a:pPr marL="914400" lvl="1" indent="-457200">
              <a:lnSpc>
                <a:spcPct val="100000"/>
              </a:lnSpc>
              <a:spcBef>
                <a:spcPts val="0"/>
              </a:spcBef>
              <a:spcAft>
                <a:spcPts val="600"/>
              </a:spcAft>
              <a:buClr>
                <a:schemeClr val="tx1"/>
              </a:buClr>
            </a:pPr>
            <a:r>
              <a:rPr lang="en-US" sz="2600" b="1" dirty="0"/>
              <a:t> Clinically can be divided into 3 types based on the severity and onset of hearing loss</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19084602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Background (</a:t>
            </a:r>
            <a:r>
              <a:rPr lang="en-US" b="1" dirty="0" err="1">
                <a:solidFill>
                  <a:schemeClr val="bg1"/>
                </a:solidFill>
              </a:rPr>
              <a:t>Cont</a:t>
            </a:r>
            <a:r>
              <a:rPr lang="en-US" b="1" dirty="0">
                <a:solidFill>
                  <a:schemeClr val="bg1"/>
                </a:solidFill>
              </a:rPr>
              <a:t>)</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spcAft>
                <a:spcPts val="600"/>
              </a:spcAft>
              <a:buClr>
                <a:schemeClr val="tx1"/>
              </a:buClr>
            </a:pPr>
            <a:r>
              <a:rPr lang="en-US" sz="3000" b="1" dirty="0"/>
              <a:t>Types of Usher Syndrome</a:t>
            </a:r>
          </a:p>
          <a:p>
            <a:pPr marL="914400" lvl="1" indent="-457200">
              <a:lnSpc>
                <a:spcPct val="100000"/>
              </a:lnSpc>
              <a:spcBef>
                <a:spcPts val="0"/>
              </a:spcBef>
              <a:spcAft>
                <a:spcPts val="600"/>
              </a:spcAft>
              <a:buClr>
                <a:schemeClr val="tx1"/>
              </a:buClr>
            </a:pPr>
            <a:r>
              <a:rPr lang="en-US" sz="2600" b="1" dirty="0"/>
              <a:t>Type 1: profound congenital hearing loss, absent vestibular responses, and retinitis pigmentosa (RP) beginning in the first decade of life</a:t>
            </a:r>
          </a:p>
          <a:p>
            <a:pPr marL="914400" lvl="1" indent="-457200">
              <a:lnSpc>
                <a:spcPct val="100000"/>
              </a:lnSpc>
              <a:spcBef>
                <a:spcPts val="0"/>
              </a:spcBef>
              <a:spcAft>
                <a:spcPts val="600"/>
              </a:spcAft>
              <a:buClr>
                <a:schemeClr val="tx1"/>
              </a:buClr>
            </a:pPr>
            <a:r>
              <a:rPr lang="en-US" sz="2600" b="1" dirty="0"/>
              <a:t> Type 2: moderate to severe congenital sensorineural hearing loss (SNHL) with a sloping configuration, normal vestibular function and RP beginning in the first or second decade</a:t>
            </a:r>
          </a:p>
          <a:p>
            <a:pPr marL="914400" lvl="1" indent="-457200">
              <a:lnSpc>
                <a:spcPct val="100000"/>
              </a:lnSpc>
              <a:spcBef>
                <a:spcPts val="0"/>
              </a:spcBef>
              <a:spcAft>
                <a:spcPts val="600"/>
              </a:spcAft>
              <a:buClr>
                <a:schemeClr val="tx1"/>
              </a:buClr>
            </a:pPr>
            <a:r>
              <a:rPr lang="en-US" sz="2600" b="1" dirty="0"/>
              <a:t> Type 3: progressive hearing loss, variable vestibular responses, and variable onset of RP</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5497884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Background (</a:t>
            </a:r>
            <a:r>
              <a:rPr lang="en-US" b="1" dirty="0" err="1">
                <a:solidFill>
                  <a:schemeClr val="bg1"/>
                </a:solidFill>
              </a:rPr>
              <a:t>Cont</a:t>
            </a:r>
            <a:r>
              <a:rPr lang="en-US" b="1" dirty="0">
                <a:solidFill>
                  <a:schemeClr val="bg1"/>
                </a:solidFill>
              </a:rPr>
              <a:t>)</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149832" y="1603996"/>
            <a:ext cx="10058400" cy="4497916"/>
          </a:xfrm>
        </p:spPr>
        <p:txBody>
          <a:bodyPr>
            <a:noAutofit/>
          </a:bodyPr>
          <a:lstStyle/>
          <a:p>
            <a:pPr marL="457200" indent="-457200">
              <a:lnSpc>
                <a:spcPct val="100000"/>
              </a:lnSpc>
              <a:spcBef>
                <a:spcPts val="0"/>
              </a:spcBef>
              <a:spcAft>
                <a:spcPts val="600"/>
              </a:spcAft>
              <a:buClr>
                <a:schemeClr val="tx1"/>
              </a:buClr>
            </a:pPr>
            <a:r>
              <a:rPr lang="en-US" b="1" dirty="0"/>
              <a:t>Among multiple genes associated with USH2, the most commonly implicated is USH2A</a:t>
            </a:r>
          </a:p>
          <a:p>
            <a:pPr marL="457200" indent="-457200">
              <a:lnSpc>
                <a:spcPct val="100000"/>
              </a:lnSpc>
              <a:spcBef>
                <a:spcPts val="0"/>
              </a:spcBef>
              <a:spcAft>
                <a:spcPts val="600"/>
              </a:spcAft>
              <a:buClr>
                <a:schemeClr val="tx1"/>
              </a:buClr>
            </a:pPr>
            <a:r>
              <a:rPr lang="en-US" b="1" dirty="0"/>
              <a:t>Mutations in USH2A are also among the most common causes of   non-syndromic autosomal recessive RP (ARRP)</a:t>
            </a:r>
          </a:p>
          <a:p>
            <a:pPr marL="457200" indent="-457200">
              <a:lnSpc>
                <a:spcPct val="100000"/>
              </a:lnSpc>
              <a:spcBef>
                <a:spcPts val="0"/>
              </a:spcBef>
              <a:spcAft>
                <a:spcPts val="600"/>
              </a:spcAft>
              <a:buClr>
                <a:schemeClr val="tx1"/>
              </a:buClr>
            </a:pPr>
            <a:r>
              <a:rPr lang="en-US" b="1" dirty="0"/>
              <a:t>Congenital SNHL is a defining feature in USH2, but less is known about hearing in persons with USH2A-related ARRP</a:t>
            </a:r>
          </a:p>
          <a:p>
            <a:pPr marL="457200" indent="-457200">
              <a:lnSpc>
                <a:spcPct val="100000"/>
              </a:lnSpc>
              <a:spcBef>
                <a:spcPts val="0"/>
              </a:spcBef>
              <a:spcAft>
                <a:spcPts val="600"/>
              </a:spcAft>
              <a:buClr>
                <a:schemeClr val="tx1"/>
              </a:buClr>
            </a:pPr>
            <a:r>
              <a:rPr lang="en-US" b="1" dirty="0"/>
              <a:t>The reports on olfaction deficits in USH2 patients provided conflicting results</a:t>
            </a:r>
          </a:p>
          <a:p>
            <a:pPr marL="457200" indent="-457200">
              <a:lnSpc>
                <a:spcPct val="100000"/>
              </a:lnSpc>
              <a:spcBef>
                <a:spcPts val="0"/>
              </a:spcBef>
              <a:spcAft>
                <a:spcPts val="600"/>
              </a:spcAft>
              <a:buClr>
                <a:schemeClr val="tx1"/>
              </a:buClr>
            </a:pPr>
            <a:r>
              <a:rPr lang="en-US" b="1" dirty="0"/>
              <a:t>Olfaction deficits have not been evaluated in USH2A-associated ARRP</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11098401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a:xfrm>
            <a:off x="3274540" y="18255"/>
            <a:ext cx="8079259" cy="1200945"/>
          </a:xfrm>
        </p:spPr>
        <p:txBody>
          <a:bodyPr>
            <a:normAutofit/>
          </a:bodyPr>
          <a:lstStyle/>
          <a:p>
            <a:r>
              <a:rPr lang="en-US" b="1" dirty="0">
                <a:solidFill>
                  <a:schemeClr val="bg1"/>
                </a:solidFill>
              </a:rPr>
              <a:t>Background (</a:t>
            </a:r>
            <a:r>
              <a:rPr lang="en-US" b="1" dirty="0" err="1">
                <a:solidFill>
                  <a:schemeClr val="bg1"/>
                </a:solidFill>
              </a:rPr>
              <a:t>Cont</a:t>
            </a:r>
            <a:r>
              <a:rPr lang="en-US" b="1" dirty="0">
                <a:solidFill>
                  <a:schemeClr val="bg1"/>
                </a:solidFill>
              </a:rPr>
              <a:t>)</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97280" y="1845734"/>
            <a:ext cx="10058400" cy="4497916"/>
          </a:xfrm>
        </p:spPr>
        <p:txBody>
          <a:bodyPr>
            <a:noAutofit/>
          </a:bodyPr>
          <a:lstStyle/>
          <a:p>
            <a:pPr marL="457200" indent="-457200">
              <a:lnSpc>
                <a:spcPct val="100000"/>
              </a:lnSpc>
              <a:spcBef>
                <a:spcPts val="0"/>
              </a:spcBef>
              <a:spcAft>
                <a:spcPts val="600"/>
              </a:spcAft>
              <a:buClr>
                <a:schemeClr val="tx1"/>
              </a:buClr>
            </a:pPr>
            <a:r>
              <a:rPr lang="en-US" sz="3000" b="1" dirty="0"/>
              <a:t>The Rate of Progression of USH2A-related Retinal Degeneration (RUSH2A) study is an ongoing multicenter, international, longitudinal natural history study to collect data from both USH2 and ARRP patients</a:t>
            </a:r>
          </a:p>
          <a:p>
            <a:pPr marL="457200" indent="-457200">
              <a:lnSpc>
                <a:spcPct val="100000"/>
              </a:lnSpc>
              <a:spcBef>
                <a:spcPts val="0"/>
              </a:spcBef>
              <a:spcAft>
                <a:spcPts val="600"/>
              </a:spcAft>
              <a:buClr>
                <a:schemeClr val="tx1"/>
              </a:buClr>
            </a:pPr>
            <a:r>
              <a:rPr lang="en-US" sz="3000" b="1" dirty="0"/>
              <a:t>Hearing and olfaction data were collected at study baseline</a:t>
            </a:r>
          </a:p>
          <a:p>
            <a:pPr marL="457200" indent="-457200">
              <a:lnSpc>
                <a:spcPct val="100000"/>
              </a:lnSpc>
              <a:spcBef>
                <a:spcPts val="0"/>
              </a:spcBef>
              <a:spcAft>
                <a:spcPts val="600"/>
              </a:spcAft>
              <a:buClr>
                <a:schemeClr val="tx1"/>
              </a:buClr>
            </a:pPr>
            <a:r>
              <a:rPr lang="en-US" sz="3000" b="1" dirty="0"/>
              <a:t>The RUSH2A study afforded the opportunity to investigate hearing and olfaction in patients with USH2A-related retinal degeneration</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11454318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Methods – Study Design </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160342" y="1343818"/>
            <a:ext cx="10058400" cy="4497916"/>
          </a:xfrm>
        </p:spPr>
        <p:txBody>
          <a:bodyPr>
            <a:noAutofit/>
          </a:bodyPr>
          <a:lstStyle/>
          <a:p>
            <a:pPr marL="457200" indent="-457200">
              <a:lnSpc>
                <a:spcPct val="100000"/>
              </a:lnSpc>
              <a:spcBef>
                <a:spcPts val="0"/>
              </a:spcBef>
              <a:spcAft>
                <a:spcPts val="600"/>
              </a:spcAft>
              <a:buClr>
                <a:schemeClr val="tx1"/>
              </a:buClr>
            </a:pPr>
            <a:r>
              <a:rPr lang="en-US" b="1" dirty="0"/>
              <a:t>Participants had to be at least 8 years old with a rod-cone degeneration associated with at least 2 disease-causing USH2A sequence variants</a:t>
            </a:r>
          </a:p>
          <a:p>
            <a:pPr marL="457200" indent="-457200">
              <a:lnSpc>
                <a:spcPct val="100000"/>
              </a:lnSpc>
              <a:spcBef>
                <a:spcPts val="0"/>
              </a:spcBef>
              <a:spcAft>
                <a:spcPts val="600"/>
              </a:spcAft>
              <a:buClr>
                <a:schemeClr val="tx1"/>
              </a:buClr>
            </a:pPr>
            <a:r>
              <a:rPr lang="en-US" b="1" dirty="0"/>
              <a:t>Participants with USH2 or with ARRP with homozygous or    compound heterozygous USH2A variants inherited in trans were enrolled (N=127)</a:t>
            </a:r>
          </a:p>
          <a:p>
            <a:pPr marL="457200" indent="-457200">
              <a:lnSpc>
                <a:spcPct val="100000"/>
              </a:lnSpc>
              <a:spcBef>
                <a:spcPts val="0"/>
              </a:spcBef>
              <a:spcAft>
                <a:spcPts val="600"/>
              </a:spcAft>
              <a:buClr>
                <a:schemeClr val="tx1"/>
              </a:buClr>
            </a:pPr>
            <a:r>
              <a:rPr lang="en-US" b="1" dirty="0"/>
              <a:t>Participants were separately into two visual cohorts based on best corrected visual acuity letter score, central kinetic visual field III4e </a:t>
            </a:r>
            <a:r>
              <a:rPr lang="en-US" b="1" dirty="0" err="1"/>
              <a:t>isopter</a:t>
            </a:r>
            <a:r>
              <a:rPr lang="en-US" b="1" dirty="0"/>
              <a:t> and fixation status</a:t>
            </a:r>
          </a:p>
          <a:p>
            <a:pPr marL="457200" indent="-457200">
              <a:lnSpc>
                <a:spcPct val="100000"/>
              </a:lnSpc>
              <a:spcBef>
                <a:spcPts val="0"/>
              </a:spcBef>
              <a:spcAft>
                <a:spcPts val="600"/>
              </a:spcAft>
              <a:buClr>
                <a:schemeClr val="tx1"/>
              </a:buClr>
            </a:pPr>
            <a:r>
              <a:rPr lang="en-US" b="1" dirty="0"/>
              <a:t>Both cohorts are combined in this baseline cross-sectional report</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20155728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p:txBody>
          <a:bodyPr>
            <a:normAutofit/>
          </a:bodyPr>
          <a:lstStyle/>
          <a:p>
            <a:r>
              <a:rPr lang="en-US" b="1" dirty="0">
                <a:solidFill>
                  <a:schemeClr val="bg1"/>
                </a:solidFill>
              </a:rPr>
              <a:t>Methods – Audiology</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1066800" y="1343818"/>
            <a:ext cx="10058400" cy="4497916"/>
          </a:xfrm>
        </p:spPr>
        <p:txBody>
          <a:bodyPr>
            <a:noAutofit/>
          </a:bodyPr>
          <a:lstStyle/>
          <a:p>
            <a:pPr marL="457200" indent="-457200">
              <a:lnSpc>
                <a:spcPct val="100000"/>
              </a:lnSpc>
              <a:spcBef>
                <a:spcPts val="0"/>
              </a:spcBef>
              <a:buClr>
                <a:schemeClr val="tx1"/>
              </a:buClr>
            </a:pPr>
            <a:r>
              <a:rPr lang="en-US" b="1" dirty="0"/>
              <a:t>Hearing outcomes in this report include the pure-tone thresholds and word recognition scores (WRS)</a:t>
            </a:r>
          </a:p>
          <a:p>
            <a:pPr marL="457200" indent="-457200">
              <a:lnSpc>
                <a:spcPct val="100000"/>
              </a:lnSpc>
              <a:spcBef>
                <a:spcPts val="0"/>
              </a:spcBef>
              <a:buClr>
                <a:schemeClr val="tx1"/>
              </a:buClr>
            </a:pPr>
            <a:r>
              <a:rPr lang="en-US" b="1" dirty="0"/>
              <a:t>A four frequency (0.5, 1, 2 and 4 kHz) pure tone average (4F-PTA) was calculated for each ear and the mean value from two ears was used for analyses</a:t>
            </a:r>
          </a:p>
          <a:p>
            <a:pPr marL="457200" indent="-457200">
              <a:lnSpc>
                <a:spcPct val="100000"/>
              </a:lnSpc>
              <a:spcBef>
                <a:spcPts val="0"/>
              </a:spcBef>
              <a:buClr>
                <a:schemeClr val="tx1"/>
              </a:buClr>
            </a:pPr>
            <a:r>
              <a:rPr lang="en-US" b="1" dirty="0"/>
              <a:t>The type of loss was determined by calculating the difference between the three frequency (0.5, 1 and 2 kHz) pure-tone averages (3F-PTA) for air and bone conduction (i.e., air-bone gap)</a:t>
            </a:r>
          </a:p>
          <a:p>
            <a:pPr marL="457200" indent="-457200">
              <a:lnSpc>
                <a:spcPct val="100000"/>
              </a:lnSpc>
              <a:spcBef>
                <a:spcPts val="0"/>
              </a:spcBef>
              <a:buClr>
                <a:schemeClr val="tx1"/>
              </a:buClr>
            </a:pPr>
            <a:r>
              <a:rPr lang="en-US" b="1" dirty="0"/>
              <a:t>A third PTA (WR-PTA) comprising the average of thresholds at 0.5, 1, 2 and 3 kHz was used for plotting the comparison between pure-tone thresholds with WRS </a:t>
            </a:r>
          </a:p>
          <a:p>
            <a:pPr marL="1371600" lvl="2" indent="-457200">
              <a:lnSpc>
                <a:spcPct val="100000"/>
              </a:lnSpc>
              <a:spcBef>
                <a:spcPts val="0"/>
              </a:spcBef>
              <a:buClr>
                <a:schemeClr val="tx1"/>
              </a:buClr>
            </a:pPr>
            <a:endParaRPr lang="en-US" sz="2200" b="1" dirty="0"/>
          </a:p>
        </p:txBody>
      </p:sp>
    </p:spTree>
    <p:extLst>
      <p:ext uri="{BB962C8B-B14F-4D97-AF65-F5344CB8AC3E}">
        <p14:creationId xmlns:p14="http://schemas.microsoft.com/office/powerpoint/2010/main" val="26229150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57B83-593F-48E4-B540-33FF467FD713}"/>
              </a:ext>
            </a:extLst>
          </p:cNvPr>
          <p:cNvSpPr>
            <a:spLocks noGrp="1"/>
          </p:cNvSpPr>
          <p:nvPr>
            <p:ph type="title"/>
          </p:nvPr>
        </p:nvSpPr>
        <p:spPr>
          <a:xfrm>
            <a:off x="3274540" y="18256"/>
            <a:ext cx="8079259" cy="1232476"/>
          </a:xfrm>
        </p:spPr>
        <p:txBody>
          <a:bodyPr>
            <a:normAutofit/>
          </a:bodyPr>
          <a:lstStyle/>
          <a:p>
            <a:r>
              <a:rPr lang="en-US" b="1" dirty="0">
                <a:solidFill>
                  <a:schemeClr val="bg1"/>
                </a:solidFill>
              </a:rPr>
              <a:t>Methods – Olfaction</a:t>
            </a:r>
          </a:p>
        </p:txBody>
      </p:sp>
      <p:sp>
        <p:nvSpPr>
          <p:cNvPr id="3" name="Content Placeholder 2">
            <a:extLst>
              <a:ext uri="{FF2B5EF4-FFF2-40B4-BE49-F238E27FC236}">
                <a16:creationId xmlns:a16="http://schemas.microsoft.com/office/drawing/2014/main" id="{9C930F77-4D25-4A09-8D2B-A890DEFE880A}"/>
              </a:ext>
            </a:extLst>
          </p:cNvPr>
          <p:cNvSpPr>
            <a:spLocks noGrp="1"/>
          </p:cNvSpPr>
          <p:nvPr>
            <p:ph idx="1"/>
          </p:nvPr>
        </p:nvSpPr>
        <p:spPr>
          <a:xfrm>
            <a:off x="662152" y="1404299"/>
            <a:ext cx="5801710" cy="4497916"/>
          </a:xfrm>
        </p:spPr>
        <p:txBody>
          <a:bodyPr>
            <a:noAutofit/>
          </a:bodyPr>
          <a:lstStyle/>
          <a:p>
            <a:pPr marL="457200" indent="-457200">
              <a:lnSpc>
                <a:spcPct val="100000"/>
              </a:lnSpc>
              <a:spcBef>
                <a:spcPts val="0"/>
              </a:spcBef>
              <a:buClr>
                <a:schemeClr val="tx1"/>
              </a:buClr>
            </a:pPr>
            <a:r>
              <a:rPr lang="en-US" sz="3000" b="1" dirty="0"/>
              <a:t>The University of Pennsylvania Smell Identification Test (UPSIT) was performed in all 127 participants </a:t>
            </a:r>
            <a:r>
              <a:rPr lang="en-US" sz="2600" b="1" dirty="0"/>
              <a:t>Sub-Bullet </a:t>
            </a:r>
          </a:p>
          <a:p>
            <a:pPr marL="914400" lvl="1" indent="-457200">
              <a:lnSpc>
                <a:spcPct val="100000"/>
              </a:lnSpc>
              <a:spcBef>
                <a:spcPts val="0"/>
              </a:spcBef>
              <a:buClr>
                <a:schemeClr val="tx1"/>
              </a:buClr>
            </a:pPr>
            <a:r>
              <a:rPr lang="en-US" sz="2600" b="1" dirty="0"/>
              <a:t>4 different 10-page booklets, total 40 questions</a:t>
            </a:r>
          </a:p>
          <a:p>
            <a:pPr marL="914400" lvl="1" indent="-457200">
              <a:lnSpc>
                <a:spcPct val="100000"/>
              </a:lnSpc>
              <a:spcBef>
                <a:spcPts val="0"/>
              </a:spcBef>
              <a:buClr>
                <a:schemeClr val="tx1"/>
              </a:buClr>
            </a:pPr>
            <a:r>
              <a:rPr lang="en-US" sz="2600" b="1" dirty="0"/>
              <a:t>Microencapsulated odorant embedded in a “scratch and sniff” strip on each page</a:t>
            </a:r>
          </a:p>
          <a:p>
            <a:pPr marL="914400" lvl="1" indent="-457200">
              <a:lnSpc>
                <a:spcPct val="100000"/>
              </a:lnSpc>
              <a:spcBef>
                <a:spcPts val="0"/>
              </a:spcBef>
              <a:buClr>
                <a:schemeClr val="tx1"/>
              </a:buClr>
            </a:pPr>
            <a:r>
              <a:rPr lang="en-US" sz="2600" b="1" dirty="0"/>
              <a:t>Scents released using a pencil tip</a:t>
            </a:r>
          </a:p>
          <a:p>
            <a:pPr marL="914400" lvl="1" indent="-457200">
              <a:lnSpc>
                <a:spcPct val="100000"/>
              </a:lnSpc>
              <a:spcBef>
                <a:spcPts val="0"/>
              </a:spcBef>
              <a:buClr>
                <a:schemeClr val="tx1"/>
              </a:buClr>
            </a:pPr>
            <a:r>
              <a:rPr lang="en-US" sz="2600" b="1" dirty="0"/>
              <a:t>Test score is number of correct answers from 40 questions</a:t>
            </a:r>
          </a:p>
          <a:p>
            <a:pPr marL="1371600" lvl="2" indent="-457200">
              <a:lnSpc>
                <a:spcPct val="100000"/>
              </a:lnSpc>
              <a:spcBef>
                <a:spcPts val="0"/>
              </a:spcBef>
              <a:buClr>
                <a:schemeClr val="tx1"/>
              </a:buClr>
            </a:pPr>
            <a:endParaRPr lang="en-US" sz="2200" b="1" dirty="0"/>
          </a:p>
        </p:txBody>
      </p:sp>
      <p:pic>
        <p:nvPicPr>
          <p:cNvPr id="5" name="Picture 4">
            <a:extLst>
              <a:ext uri="{FF2B5EF4-FFF2-40B4-BE49-F238E27FC236}">
                <a16:creationId xmlns:a16="http://schemas.microsoft.com/office/drawing/2014/main" id="{933421B4-1F24-E098-C338-2BD9162FC346}"/>
              </a:ext>
            </a:extLst>
          </p:cNvPr>
          <p:cNvPicPr>
            <a:picLocks noChangeAspect="1"/>
          </p:cNvPicPr>
          <p:nvPr/>
        </p:nvPicPr>
        <p:blipFill>
          <a:blip r:embed="rId3"/>
          <a:stretch>
            <a:fillRect/>
          </a:stretch>
        </p:blipFill>
        <p:spPr>
          <a:xfrm>
            <a:off x="6818456" y="3713888"/>
            <a:ext cx="2621507" cy="2834886"/>
          </a:xfrm>
          <a:prstGeom prst="rect">
            <a:avLst/>
          </a:prstGeom>
        </p:spPr>
      </p:pic>
      <p:pic>
        <p:nvPicPr>
          <p:cNvPr id="6" name="Picture 5">
            <a:extLst>
              <a:ext uri="{FF2B5EF4-FFF2-40B4-BE49-F238E27FC236}">
                <a16:creationId xmlns:a16="http://schemas.microsoft.com/office/drawing/2014/main" id="{ECFB355F-1117-6531-E179-225938D19024}"/>
              </a:ext>
            </a:extLst>
          </p:cNvPr>
          <p:cNvPicPr>
            <a:picLocks noChangeAspect="1"/>
          </p:cNvPicPr>
          <p:nvPr/>
        </p:nvPicPr>
        <p:blipFill>
          <a:blip r:embed="rId4"/>
          <a:stretch>
            <a:fillRect/>
          </a:stretch>
        </p:blipFill>
        <p:spPr>
          <a:xfrm>
            <a:off x="9439963" y="4366217"/>
            <a:ext cx="2603218" cy="2182557"/>
          </a:xfrm>
          <a:prstGeom prst="rect">
            <a:avLst/>
          </a:prstGeom>
        </p:spPr>
      </p:pic>
    </p:spTree>
    <p:extLst>
      <p:ext uri="{BB962C8B-B14F-4D97-AF65-F5344CB8AC3E}">
        <p14:creationId xmlns:p14="http://schemas.microsoft.com/office/powerpoint/2010/main" val="8995702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Clinical Consortium: Dar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linical Consortium: Ligh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FB">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F1A4965-9CEC-434C-9111-E2171C25B6F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FFB CRI Consortium Slide Template (final)</Template>
  <TotalTime>0</TotalTime>
  <Words>2071</Words>
  <Application>Microsoft Office PowerPoint</Application>
  <PresentationFormat>Widescreen</PresentationFormat>
  <Paragraphs>479</Paragraphs>
  <Slides>26</Slides>
  <Notes>23</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26</vt:i4>
      </vt:variant>
    </vt:vector>
  </HeadingPairs>
  <TitlesOfParts>
    <vt:vector size="30" baseType="lpstr">
      <vt:lpstr>Arial</vt:lpstr>
      <vt:lpstr>Calibri</vt:lpstr>
      <vt:lpstr>Clinical Consortium: Dark</vt:lpstr>
      <vt:lpstr>Clinical Consortium: Light</vt:lpstr>
      <vt:lpstr>Auditory and olfactory findings in patients with USH2A-related retinal degeneration – Findings at baseline from the rate of progression in USH2A-related retinal degeneration natural degeneration  natural history study (RUSH2A)</vt:lpstr>
      <vt:lpstr>PowerPoint Presentation</vt:lpstr>
      <vt:lpstr>Background</vt:lpstr>
      <vt:lpstr>Background (Cont)</vt:lpstr>
      <vt:lpstr>Background (Cont)</vt:lpstr>
      <vt:lpstr>Background (Cont)</vt:lpstr>
      <vt:lpstr>Methods – Study Design </vt:lpstr>
      <vt:lpstr>Methods – Audiology</vt:lpstr>
      <vt:lpstr>Methods – Olfaction</vt:lpstr>
      <vt:lpstr>Methods – Statistical</vt:lpstr>
      <vt:lpstr>Methods – Statistical</vt:lpstr>
      <vt:lpstr>Study Population (N=127)</vt:lpstr>
      <vt:lpstr>Study Population (Cont)</vt:lpstr>
      <vt:lpstr>Degree of hearing loss based on 4F-PTA by clinical diagnosis</vt:lpstr>
      <vt:lpstr>Hearing loss type </vt:lpstr>
      <vt:lpstr>4F-PTA vs Age</vt:lpstr>
      <vt:lpstr>Difference in 4F-PTA by age</vt:lpstr>
      <vt:lpstr>Association Between 4F-PTA and Participant Characteristics by Clinical Diagnosis</vt:lpstr>
      <vt:lpstr>Self-Reported Newborn Hearing Screening</vt:lpstr>
      <vt:lpstr>Mean WRS vs WR-PTA Averaged From Both Ears</vt:lpstr>
      <vt:lpstr>Smell Function Loss Severity by Clinical Diagnosis</vt:lpstr>
      <vt:lpstr>Smell function for RUSH2A cohort vs healthy control</vt:lpstr>
      <vt:lpstr>UPSIT total score vs participant characteristics</vt:lpstr>
      <vt:lpstr>PowerPoint Presentation</vt:lpstr>
      <vt:lpstr>Discussion</vt:lpstr>
      <vt:lpstr>Discussion (cont)</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2019-03-28T19:07:18Z</dcterms:created>
  <dcterms:modified xsi:type="dcterms:W3CDTF">2026-08-27T16:24:23Z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TC034605099991</vt:lpwstr>
  </property>
</Properties>
</file>