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6" r:id="rId2"/>
    <p:sldMasterId id="2147483746" r:id="rId3"/>
    <p:sldMasterId id="2147483756" r:id="rId4"/>
    <p:sldMasterId id="2147483765" r:id="rId5"/>
  </p:sldMasterIdLst>
  <p:notesMasterIdLst>
    <p:notesMasterId r:id="rId29"/>
  </p:notesMasterIdLst>
  <p:handoutMasterIdLst>
    <p:handoutMasterId r:id="rId30"/>
  </p:handoutMasterIdLst>
  <p:sldIdLst>
    <p:sldId id="1515" r:id="rId6"/>
    <p:sldId id="1523" r:id="rId7"/>
    <p:sldId id="779" r:id="rId8"/>
    <p:sldId id="780" r:id="rId9"/>
    <p:sldId id="781" r:id="rId10"/>
    <p:sldId id="782" r:id="rId11"/>
    <p:sldId id="783" r:id="rId12"/>
    <p:sldId id="784" r:id="rId13"/>
    <p:sldId id="785" r:id="rId14"/>
    <p:sldId id="786" r:id="rId15"/>
    <p:sldId id="793" r:id="rId16"/>
    <p:sldId id="787" r:id="rId17"/>
    <p:sldId id="788" r:id="rId18"/>
    <p:sldId id="789" r:id="rId19"/>
    <p:sldId id="794" r:id="rId20"/>
    <p:sldId id="790" r:id="rId21"/>
    <p:sldId id="801" r:id="rId22"/>
    <p:sldId id="791" r:id="rId23"/>
    <p:sldId id="796" r:id="rId24"/>
    <p:sldId id="792" r:id="rId25"/>
    <p:sldId id="797" r:id="rId26"/>
    <p:sldId id="798" r:id="rId27"/>
    <p:sldId id="79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5"/>
    <a:srgbClr val="D76F2C"/>
    <a:srgbClr val="00C1D5"/>
    <a:srgbClr val="EF2538"/>
    <a:srgbClr val="C02000"/>
    <a:srgbClr val="4183D0"/>
    <a:srgbClr val="4182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3C5C68-A405-4913-884C-AF46D506C0FF}" v="2" dt="2026-08-27T16:14:05.560"/>
  </p1510:revLst>
</p1510:revInfo>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69" autoAdjust="0"/>
    <p:restoredTop sz="83069" autoAdjust="0"/>
  </p:normalViewPr>
  <p:slideViewPr>
    <p:cSldViewPr snapToGrid="0">
      <p:cViewPr varScale="1">
        <p:scale>
          <a:sx n="85" d="100"/>
          <a:sy n="85" d="100"/>
        </p:scale>
        <p:origin x="1452" y="78"/>
      </p:cViewPr>
      <p:guideLst/>
    </p:cSldViewPr>
  </p:slideViewPr>
  <p:outlineViewPr>
    <p:cViewPr>
      <p:scale>
        <a:sx n="33" d="100"/>
        <a:sy n="33" d="100"/>
      </p:scale>
      <p:origin x="0" y="-4086"/>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68" d="100"/>
          <a:sy n="68" d="100"/>
        </p:scale>
        <p:origin x="3024"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2.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4.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3.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Gender</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rgbClr val="00C1D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Female</c:v>
                </c:pt>
                <c:pt idx="1">
                  <c:v>Male</c:v>
                </c:pt>
              </c:strCache>
            </c:strRef>
          </c:cat>
          <c:val>
            <c:numRef>
              <c:f>Sheet1!$B$2:$B$3</c:f>
              <c:numCache>
                <c:formatCode>0%</c:formatCode>
                <c:ptCount val="2"/>
                <c:pt idx="0">
                  <c:v>0.54</c:v>
                </c:pt>
                <c:pt idx="1">
                  <c:v>0.46</c:v>
                </c:pt>
              </c:numCache>
            </c:numRef>
          </c:val>
          <c:extLst>
            <c:ext xmlns:c16="http://schemas.microsoft.com/office/drawing/2014/chart" uri="{C3380CC4-5D6E-409C-BE32-E72D297353CC}">
              <c16:uniqueId val="{00000000-DBCE-48D8-9718-D5339B5E28BF}"/>
            </c:ext>
          </c:extLst>
        </c:ser>
        <c:dLbls>
          <c:showLegendKey val="0"/>
          <c:showVal val="0"/>
          <c:showCatName val="0"/>
          <c:showSerName val="0"/>
          <c:showPercent val="0"/>
          <c:showBubbleSize val="0"/>
        </c:dLbls>
        <c:gapWidth val="219"/>
        <c:overlap val="-27"/>
        <c:axId val="2131241151"/>
        <c:axId val="642790463"/>
      </c:barChart>
      <c:catAx>
        <c:axId val="21312411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42790463"/>
        <c:crosses val="autoZero"/>
        <c:auto val="1"/>
        <c:lblAlgn val="ctr"/>
        <c:lblOffset val="100"/>
        <c:noMultiLvlLbl val="0"/>
      </c:catAx>
      <c:valAx>
        <c:axId val="642790463"/>
        <c:scaling>
          <c:orientation val="minMax"/>
          <c:max val="1"/>
          <c:min val="0"/>
        </c:scaling>
        <c:delete val="0"/>
        <c:axPos val="l"/>
        <c:majorGridlines>
          <c:spPr>
            <a:ln w="9525" cap="flat" cmpd="sng" algn="ctr">
              <a:noFill/>
              <a:round/>
            </a:ln>
            <a:effectLst/>
          </c:spPr>
        </c:majorGridlines>
        <c:numFmt formatCode="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1241151"/>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Race/Ethnicity</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rgbClr val="00C1D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White</c:v>
                </c:pt>
                <c:pt idx="1">
                  <c:v>Hispanic/Latino</c:v>
                </c:pt>
                <c:pt idx="2">
                  <c:v>Asian</c:v>
                </c:pt>
              </c:strCache>
            </c:strRef>
          </c:cat>
          <c:val>
            <c:numRef>
              <c:f>Sheet1!$B$2:$B$4</c:f>
              <c:numCache>
                <c:formatCode>0%</c:formatCode>
                <c:ptCount val="3"/>
                <c:pt idx="0">
                  <c:v>0.89</c:v>
                </c:pt>
                <c:pt idx="1">
                  <c:v>7.0000000000000007E-2</c:v>
                </c:pt>
                <c:pt idx="2">
                  <c:v>0.04</c:v>
                </c:pt>
              </c:numCache>
            </c:numRef>
          </c:val>
          <c:extLst>
            <c:ext xmlns:c16="http://schemas.microsoft.com/office/drawing/2014/chart" uri="{C3380CC4-5D6E-409C-BE32-E72D297353CC}">
              <c16:uniqueId val="{00000000-D1DD-4625-A91D-C8B8BC9A96CE}"/>
            </c:ext>
          </c:extLst>
        </c:ser>
        <c:dLbls>
          <c:showLegendKey val="0"/>
          <c:showVal val="0"/>
          <c:showCatName val="0"/>
          <c:showSerName val="0"/>
          <c:showPercent val="0"/>
          <c:showBubbleSize val="0"/>
        </c:dLbls>
        <c:gapWidth val="219"/>
        <c:overlap val="-27"/>
        <c:axId val="1315616432"/>
        <c:axId val="1257014784"/>
      </c:barChart>
      <c:catAx>
        <c:axId val="1315616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57014784"/>
        <c:crosses val="autoZero"/>
        <c:auto val="1"/>
        <c:lblAlgn val="ctr"/>
        <c:lblOffset val="100"/>
        <c:noMultiLvlLbl val="0"/>
      </c:catAx>
      <c:valAx>
        <c:axId val="1257014784"/>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15616432"/>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t>8/27/2026</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t>‹#›</a:t>
            </a:fld>
            <a:endParaRPr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t>8/27/2026</a:t>
            </a:fld>
            <a:endParaRP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t>‹#›</a:t>
            </a:fld>
            <a:endParaRPr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D353D-EFE2-B484-2BF2-D8162BA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BE1B6-101C-2284-57AA-6AEF0CC30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70BA3-A42C-08F6-1E9F-1CB7C21BE4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FF6AA3-7000-931C-EE21-8CFA2681CE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252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None of other participant characteristics was significantly associated with LA 3.0 flicker ERG amplitude.</a:t>
            </a:r>
          </a:p>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Each graph shows the probability of a positive response against the stimulus intensity.</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r>
              <a:rPr lang="en-US" dirty="0"/>
              <a:t>In the final multivariable regression model, mean adjusted gender difference (Female – Male) was 4.3 dB (95% C.I.: 0.2 ─ 8.5).</a:t>
            </a:r>
          </a:p>
          <a:p>
            <a:endParaRPr lang="en-US" dirty="0"/>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ERG not being the best outcome measures.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FST more sensitive and non-invasive.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are all Usher patients. Nobody show whether Usher differ to non-syndromic RP.</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634865280"/>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2999707171"/>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10445810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3331931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4327747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tx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850147344"/>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9845531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tx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740349594"/>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6490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835810189"/>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defRPr>
            </a:lvl1pPr>
            <a:lvl2pPr>
              <a:buClr>
                <a:srgbClr val="00C1D5"/>
              </a:buClr>
              <a:defRPr>
                <a:latin typeface="Calibri" panose="020F0502020204030204" pitchFamily="34" charset="0"/>
              </a:defRPr>
            </a:lvl2pPr>
            <a:lvl3pPr>
              <a:buClr>
                <a:srgbClr val="00C1D5"/>
              </a:buClr>
              <a:defRPr>
                <a:latin typeface="Calibri" panose="020F0502020204030204" pitchFamily="34" charset="0"/>
              </a:defRPr>
            </a:lvl3pPr>
            <a:lvl4pPr>
              <a:buClr>
                <a:srgbClr val="00C1D5"/>
              </a:buClr>
              <a:defRPr>
                <a:solidFill>
                  <a:schemeClr val="tx1"/>
                </a:solidFill>
                <a:latin typeface="Calibri" panose="020F0502020204030204" pitchFamily="34" charset="0"/>
              </a:defRPr>
            </a:lvl4pPr>
            <a:lvl5pPr>
              <a:buClr>
                <a:srgbClr val="00C1D5"/>
              </a:buClr>
              <a:defRPr>
                <a:solidFill>
                  <a:schemeClr val="tx1"/>
                </a:solidFill>
                <a:latin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0C40B2-7C8D-42DE-9377-EDF90492D4FC}" type="datetime1">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3977622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4286736931"/>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12314611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1618006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0370004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0267369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bg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483071126"/>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9599497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bg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278636761"/>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7506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630237258"/>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1743998478"/>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34706581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7653723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339220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6740860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tx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47788091"/>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1364769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tx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560302024"/>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6490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203095930"/>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defRPr>
            </a:lvl1pPr>
            <a:lvl2pPr>
              <a:buClr>
                <a:srgbClr val="00C1D5"/>
              </a:buClr>
              <a:defRPr>
                <a:latin typeface="Calibri" panose="020F0502020204030204" pitchFamily="34" charset="0"/>
              </a:defRPr>
            </a:lvl2pPr>
            <a:lvl3pPr>
              <a:buClr>
                <a:srgbClr val="00C1D5"/>
              </a:buClr>
              <a:defRPr>
                <a:latin typeface="Calibri" panose="020F0502020204030204" pitchFamily="34" charset="0"/>
              </a:defRPr>
            </a:lvl3pPr>
            <a:lvl4pPr>
              <a:buClr>
                <a:srgbClr val="00C1D5"/>
              </a:buClr>
              <a:defRPr>
                <a:solidFill>
                  <a:schemeClr val="tx1"/>
                </a:solidFill>
                <a:latin typeface="Calibri" panose="020F0502020204030204" pitchFamily="34" charset="0"/>
              </a:defRPr>
            </a:lvl4pPr>
            <a:lvl5pPr>
              <a:buClr>
                <a:srgbClr val="00C1D5"/>
              </a:buClr>
              <a:defRPr>
                <a:solidFill>
                  <a:schemeClr val="tx1"/>
                </a:solidFill>
                <a:latin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0C40B2-7C8D-42DE-9377-EDF90492D4FC}" type="datetime1">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3965777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9142824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tx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831707240"/>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8815976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tx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444492746"/>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6490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051925691"/>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defRPr>
            </a:lvl1pPr>
            <a:lvl2pPr>
              <a:buClr>
                <a:srgbClr val="00C1D5"/>
              </a:buClr>
              <a:defRPr>
                <a:latin typeface="Calibri" panose="020F0502020204030204" pitchFamily="34" charset="0"/>
              </a:defRPr>
            </a:lvl2pPr>
            <a:lvl3pPr>
              <a:buClr>
                <a:srgbClr val="00C1D5"/>
              </a:buClr>
              <a:defRPr>
                <a:latin typeface="Calibri" panose="020F0502020204030204" pitchFamily="34" charset="0"/>
              </a:defRPr>
            </a:lvl3pPr>
            <a:lvl4pPr>
              <a:buClr>
                <a:srgbClr val="00C1D5"/>
              </a:buClr>
              <a:defRPr>
                <a:solidFill>
                  <a:schemeClr val="tx1"/>
                </a:solidFill>
                <a:latin typeface="Calibri" panose="020F0502020204030204" pitchFamily="34" charset="0"/>
              </a:defRPr>
            </a:lvl4pPr>
            <a:lvl5pPr>
              <a:buClr>
                <a:srgbClr val="00C1D5"/>
              </a:buClr>
              <a:defRPr>
                <a:solidFill>
                  <a:schemeClr val="tx1"/>
                </a:solidFill>
                <a:latin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0C40B2-7C8D-42DE-9377-EDF90492D4FC}" type="datetime1">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445479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jpe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10" Type="http://schemas.openxmlformats.org/officeDocument/2006/relationships/image" Target="../media/image5.jpeg"/><Relationship Id="rId4" Type="http://schemas.openxmlformats.org/officeDocument/2006/relationships/slideLayout" Target="../slideLayouts/slideLayout22.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image" Target="../media/image5.jpeg"/><Relationship Id="rId5" Type="http://schemas.openxmlformats.org/officeDocument/2006/relationships/slideLayout" Target="../slideLayouts/slideLayout31.xml"/><Relationship Id="rId10" Type="http://schemas.openxmlformats.org/officeDocument/2006/relationships/theme" Target="../theme/theme4.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B6535-AB6B-44B4-837D-2BEADB2BA517}" type="slidenum">
              <a:rPr lang="en-US" smtClean="0"/>
              <a:t>‹#›</a:t>
            </a:fld>
            <a:endParaRPr lang="en-US"/>
          </a:p>
        </p:txBody>
      </p:sp>
    </p:spTree>
    <p:extLst>
      <p:ext uri="{BB962C8B-B14F-4D97-AF65-F5344CB8AC3E}">
        <p14:creationId xmlns:p14="http://schemas.microsoft.com/office/powerpoint/2010/main" val="398554523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B6535-AB6B-44B4-837D-2BEADB2BA517}" type="slidenum">
              <a:rPr lang="en-US" smtClean="0"/>
              <a:t>‹#›</a:t>
            </a:fld>
            <a:endParaRPr lang="en-US"/>
          </a:p>
        </p:txBody>
      </p:sp>
    </p:spTree>
    <p:extLst>
      <p:ext uri="{BB962C8B-B14F-4D97-AF65-F5344CB8AC3E}">
        <p14:creationId xmlns:p14="http://schemas.microsoft.com/office/powerpoint/2010/main" val="2914998716"/>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E2B6535-AB6B-44B4-837D-2BEADB2BA517}" type="slidenum">
              <a:rPr lang="en-US" smtClean="0"/>
              <a:pPr/>
              <a:t>‹#›</a:t>
            </a:fld>
            <a:endParaRPr lang="en-US"/>
          </a:p>
        </p:txBody>
      </p:sp>
    </p:spTree>
    <p:extLst>
      <p:ext uri="{BB962C8B-B14F-4D97-AF65-F5344CB8AC3E}">
        <p14:creationId xmlns:p14="http://schemas.microsoft.com/office/powerpoint/2010/main" val="382485111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B6535-AB6B-44B4-837D-2BEADB2BA517}" type="slidenum">
              <a:rPr lang="en-US" smtClean="0"/>
              <a:t>‹#›</a:t>
            </a:fld>
            <a:endParaRPr lang="en-US"/>
          </a:p>
        </p:txBody>
      </p:sp>
    </p:spTree>
    <p:extLst>
      <p:ext uri="{BB962C8B-B14F-4D97-AF65-F5344CB8AC3E}">
        <p14:creationId xmlns:p14="http://schemas.microsoft.com/office/powerpoint/2010/main" val="1510548800"/>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276B0-6314-C126-A565-B006E4077293}"/>
              </a:ext>
            </a:extLst>
          </p:cNvPr>
          <p:cNvSpPr>
            <a:spLocks noGrp="1"/>
          </p:cNvSpPr>
          <p:nvPr>
            <p:ph type="ctrTitle"/>
          </p:nvPr>
        </p:nvSpPr>
        <p:spPr>
          <a:xfrm>
            <a:off x="2241804" y="4223677"/>
            <a:ext cx="7708392" cy="2103120"/>
          </a:xfrm>
        </p:spPr>
        <p:txBody>
          <a:bodyPr wrap="square" lIns="27432" tIns="18288" rIns="27432" bIns="18288" anchor="ctr"/>
          <a:lstStyle/>
          <a:p>
            <a:pPr algn="ctr">
              <a:lnSpc>
                <a:spcPct val="100000"/>
              </a:lnSpc>
              <a:spcBef>
                <a:spcPts val="0"/>
              </a:spcBef>
              <a:spcAft>
                <a:spcPts val="500"/>
              </a:spcAft>
            </a:pPr>
            <a:r>
              <a:rPr lang="en-US" sz="3200" b="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The RUSH2A Study: Best-Corrected Visual Acuity, Full-Field Electroretinography Amplitudes and Full-Field Stimulus Thresholds at Baseline</a:t>
            </a:r>
          </a:p>
        </p:txBody>
      </p:sp>
    </p:spTree>
    <p:extLst>
      <p:ext uri="{BB962C8B-B14F-4D97-AF65-F5344CB8AC3E}">
        <p14:creationId xmlns:p14="http://schemas.microsoft.com/office/powerpoint/2010/main" val="725108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p:txBody>
          <a:bodyPr>
            <a:normAutofit/>
          </a:bodyPr>
          <a:lstStyle/>
          <a:p>
            <a:r>
              <a:rPr lang="en-US" b="1" dirty="0">
                <a:solidFill>
                  <a:schemeClr val="bg1"/>
                </a:solidFill>
              </a:rPr>
              <a:t>Study Population (N=127)</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3885332335"/>
              </p:ext>
            </p:extLst>
          </p:nvPr>
        </p:nvGraphicFramePr>
        <p:xfrm>
          <a:off x="1376856" y="1479222"/>
          <a:ext cx="8320877" cy="3818453"/>
        </p:xfrm>
        <a:graphic>
          <a:graphicData uri="http://schemas.openxmlformats.org/drawingml/2006/table">
            <a:tbl>
              <a:tblPr firstRow="1" bandRow="1">
                <a:tableStyleId>{B301B821-A1FF-4177-AEE7-76D212191A09}</a:tableStyleId>
              </a:tblPr>
              <a:tblGrid>
                <a:gridCol w="2816772">
                  <a:extLst>
                    <a:ext uri="{9D8B030D-6E8A-4147-A177-3AD203B41FA5}">
                      <a16:colId xmlns:a16="http://schemas.microsoft.com/office/drawing/2014/main" val="1632098594"/>
                    </a:ext>
                  </a:extLst>
                </a:gridCol>
                <a:gridCol w="1883639">
                  <a:extLst>
                    <a:ext uri="{9D8B030D-6E8A-4147-A177-3AD203B41FA5}">
                      <a16:colId xmlns:a16="http://schemas.microsoft.com/office/drawing/2014/main" val="1146149374"/>
                    </a:ext>
                  </a:extLst>
                </a:gridCol>
                <a:gridCol w="3620466">
                  <a:extLst>
                    <a:ext uri="{9D8B030D-6E8A-4147-A177-3AD203B41FA5}">
                      <a16:colId xmlns:a16="http://schemas.microsoft.com/office/drawing/2014/main" val="3217793748"/>
                    </a:ext>
                  </a:extLst>
                </a:gridCol>
              </a:tblGrid>
              <a:tr h="493890">
                <a:tc>
                  <a:txBody>
                    <a:bodyPr/>
                    <a:lstStyle/>
                    <a:p>
                      <a:pPr algn="l"/>
                      <a:endParaRPr lang="en-US"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400" b="1" dirty="0">
                          <a:latin typeface="Calibri" panose="020F0502020204030204" pitchFamily="34" charset="0"/>
                          <a:cs typeface="Calibri" panose="020F0502020204030204" pitchFamily="34" charset="0"/>
                        </a:rPr>
                        <a:t>USH2 (N=80)</a:t>
                      </a:r>
                    </a:p>
                  </a:txBody>
                  <a:tcP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400" b="1" dirty="0">
                          <a:latin typeface="Calibri" panose="020F0502020204030204" pitchFamily="34" charset="0"/>
                          <a:cs typeface="Calibri" panose="020F0502020204030204" pitchFamily="34" charset="0"/>
                        </a:rPr>
                        <a:t>ARRP (N=47)</a:t>
                      </a:r>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51119">
                <a:tc>
                  <a:txBody>
                    <a:bodyPr/>
                    <a:lstStyle/>
                    <a:p>
                      <a:r>
                        <a:rPr lang="en-US" sz="2000" b="1" dirty="0">
                          <a:latin typeface="Calibri" panose="020F0502020204030204" pitchFamily="34" charset="0"/>
                          <a:cs typeface="Calibri" panose="020F0502020204030204" pitchFamily="34" charset="0"/>
                        </a:rPr>
                        <a:t>Age at Enrollment (years) </a:t>
                      </a:r>
                    </a:p>
                    <a:p>
                      <a:r>
                        <a:rPr lang="en-US" sz="2000" b="1" i="1" dirty="0">
                          <a:latin typeface="Calibri" panose="020F0502020204030204" pitchFamily="34" charset="0"/>
                          <a:cs typeface="Calibri" panose="020F0502020204030204" pitchFamily="34" charset="0"/>
                        </a:rPr>
                        <a:t>Median (IQR)</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37 (27, 44)</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44 (36, 50)</a:t>
                      </a: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51119">
                <a:tc>
                  <a:txBody>
                    <a:bodyPr/>
                    <a:lstStyle/>
                    <a:p>
                      <a:r>
                        <a:rPr lang="en-US" sz="2000" b="1" dirty="0">
                          <a:latin typeface="Calibri" panose="020F0502020204030204" pitchFamily="34" charset="0"/>
                          <a:cs typeface="Calibri" panose="020F0502020204030204" pitchFamily="34" charset="0"/>
                        </a:rPr>
                        <a:t>Age at Onset of Vision Loss (years)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dirty="0">
                          <a:latin typeface="Calibri" panose="020F0502020204030204" pitchFamily="34" charset="0"/>
                          <a:cs typeface="Calibri" panose="020F0502020204030204" pitchFamily="34" charset="0"/>
                        </a:rPr>
                        <a:t>Median (IQR)</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16 (13,22)</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32 (20, 41)</a:t>
                      </a: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611843">
                <a:tc>
                  <a:txBody>
                    <a:bodyPr/>
                    <a:lstStyle/>
                    <a:p>
                      <a:endParaRPr lang="en-US" sz="2000" b="1"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u="sng" dirty="0">
                          <a:latin typeface="Calibri" panose="020F0502020204030204" pitchFamily="34" charset="0"/>
                          <a:cs typeface="Calibri" panose="020F0502020204030204" pitchFamily="34" charset="0"/>
                        </a:rPr>
                        <a:t>N=75</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1" u="sng" dirty="0">
                          <a:latin typeface="Calibri" panose="020F0502020204030204" pitchFamily="34" charset="0"/>
                          <a:cs typeface="Calibri" panose="020F0502020204030204" pitchFamily="34" charset="0"/>
                        </a:rPr>
                        <a:t>N=47</a:t>
                      </a: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6118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Calibri" panose="020F0502020204030204" pitchFamily="34" charset="0"/>
                          <a:cs typeface="Calibri" panose="020F0502020204030204" pitchFamily="34" charset="0"/>
                        </a:rPr>
                        <a:t>Moderate or Worse Hearing Loss (%)</a:t>
                      </a:r>
                    </a:p>
                  </a:txBody>
                  <a:tcP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73 (97%)</a:t>
                      </a:r>
                    </a:p>
                  </a:txBody>
                  <a:tcP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4 (9%)</a:t>
                      </a:r>
                    </a:p>
                  </a:txBody>
                  <a:tcP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16206756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5"/>
            <a:ext cx="8079259" cy="1211455"/>
          </a:xfrm>
        </p:spPr>
        <p:txBody>
          <a:bodyPr>
            <a:normAutofit/>
          </a:bodyPr>
          <a:lstStyle/>
          <a:p>
            <a:r>
              <a:rPr lang="en-US" b="1" dirty="0">
                <a:solidFill>
                  <a:schemeClr val="bg1"/>
                </a:solidFill>
              </a:rPr>
              <a:t>Study Population (</a:t>
            </a:r>
            <a:r>
              <a:rPr lang="en-US" b="1" dirty="0" err="1">
                <a:solidFill>
                  <a:schemeClr val="bg1"/>
                </a:solidFill>
              </a:rPr>
              <a:t>cont</a:t>
            </a:r>
            <a:r>
              <a:rPr lang="en-US" b="1" dirty="0">
                <a:solidFill>
                  <a:schemeClr val="bg1"/>
                </a:solidFill>
              </a:rPr>
              <a:t>)</a:t>
            </a:r>
          </a:p>
        </p:txBody>
      </p:sp>
      <p:graphicFrame>
        <p:nvGraphicFramePr>
          <p:cNvPr id="6" name="Chart 5">
            <a:extLst>
              <a:ext uri="{FF2B5EF4-FFF2-40B4-BE49-F238E27FC236}">
                <a16:creationId xmlns:a16="http://schemas.microsoft.com/office/drawing/2014/main" id="{428888B3-5C2A-714D-0C58-74CD76825C03}"/>
              </a:ext>
            </a:extLst>
          </p:cNvPr>
          <p:cNvGraphicFramePr/>
          <p:nvPr>
            <p:extLst>
              <p:ext uri="{D42A27DB-BD31-4B8C-83A1-F6EECF244321}">
                <p14:modId xmlns:p14="http://schemas.microsoft.com/office/powerpoint/2010/main" val="3333524764"/>
              </p:ext>
            </p:extLst>
          </p:nvPr>
        </p:nvGraphicFramePr>
        <p:xfrm>
          <a:off x="835352" y="2097063"/>
          <a:ext cx="4007953" cy="31260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A8F08A84-9D26-8C53-BC7B-89A7B0F46FA0}"/>
              </a:ext>
            </a:extLst>
          </p:cNvPr>
          <p:cNvGraphicFramePr/>
          <p:nvPr>
            <p:extLst>
              <p:ext uri="{D42A27DB-BD31-4B8C-83A1-F6EECF244321}">
                <p14:modId xmlns:p14="http://schemas.microsoft.com/office/powerpoint/2010/main" val="60630657"/>
              </p:ext>
            </p:extLst>
          </p:nvPr>
        </p:nvGraphicFramePr>
        <p:xfrm>
          <a:off x="5717513" y="2229673"/>
          <a:ext cx="4149968" cy="304436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2345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p:txBody>
          <a:bodyPr>
            <a:normAutofit/>
          </a:bodyPr>
          <a:lstStyle/>
          <a:p>
            <a:r>
              <a:rPr lang="en-US" b="1" dirty="0">
                <a:solidFill>
                  <a:schemeClr val="bg1"/>
                </a:solidFill>
              </a:rPr>
              <a:t>BCVA at Baseline</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617737816"/>
              </p:ext>
            </p:extLst>
          </p:nvPr>
        </p:nvGraphicFramePr>
        <p:xfrm>
          <a:off x="1509231" y="1351099"/>
          <a:ext cx="9173538" cy="5012414"/>
        </p:xfrm>
        <a:graphic>
          <a:graphicData uri="http://schemas.openxmlformats.org/drawingml/2006/table">
            <a:tbl>
              <a:tblPr firstRow="1" bandRow="1">
                <a:tableStyleId>{B301B821-A1FF-4177-AEE7-76D212191A09}</a:tableStyleId>
              </a:tblPr>
              <a:tblGrid>
                <a:gridCol w="2999707">
                  <a:extLst>
                    <a:ext uri="{9D8B030D-6E8A-4147-A177-3AD203B41FA5}">
                      <a16:colId xmlns:a16="http://schemas.microsoft.com/office/drawing/2014/main" val="1632098594"/>
                    </a:ext>
                  </a:extLst>
                </a:gridCol>
                <a:gridCol w="1755228">
                  <a:extLst>
                    <a:ext uri="{9D8B030D-6E8A-4147-A177-3AD203B41FA5}">
                      <a16:colId xmlns:a16="http://schemas.microsoft.com/office/drawing/2014/main" val="2871167938"/>
                    </a:ext>
                  </a:extLst>
                </a:gridCol>
                <a:gridCol w="1681655">
                  <a:extLst>
                    <a:ext uri="{9D8B030D-6E8A-4147-A177-3AD203B41FA5}">
                      <a16:colId xmlns:a16="http://schemas.microsoft.com/office/drawing/2014/main" val="3803192960"/>
                    </a:ext>
                  </a:extLst>
                </a:gridCol>
                <a:gridCol w="1587062">
                  <a:extLst>
                    <a:ext uri="{9D8B030D-6E8A-4147-A177-3AD203B41FA5}">
                      <a16:colId xmlns:a16="http://schemas.microsoft.com/office/drawing/2014/main" val="2076569828"/>
                    </a:ext>
                  </a:extLst>
                </a:gridCol>
                <a:gridCol w="1149886">
                  <a:extLst>
                    <a:ext uri="{9D8B030D-6E8A-4147-A177-3AD203B41FA5}">
                      <a16:colId xmlns:a16="http://schemas.microsoft.com/office/drawing/2014/main" val="3217793748"/>
                    </a:ext>
                  </a:extLst>
                </a:gridCol>
              </a:tblGrid>
              <a:tr h="493890">
                <a:tc>
                  <a:txBody>
                    <a:bodyPr/>
                    <a:lstStyle/>
                    <a:p>
                      <a:pPr algn="l"/>
                      <a:endParaRPr lang="en-US"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dirty="0">
                          <a:latin typeface="Calibri" panose="020F0502020204030204" pitchFamily="34" charset="0"/>
                          <a:cs typeface="Calibri" panose="020F0502020204030204" pitchFamily="34" charset="0"/>
                        </a:rPr>
                        <a:t>Overall</a:t>
                      </a:r>
                    </a:p>
                    <a:p>
                      <a:pPr algn="ctr"/>
                      <a:r>
                        <a:rPr lang="en-US" sz="2000" dirty="0">
                          <a:latin typeface="Calibri" panose="020F0502020204030204" pitchFamily="34" charset="0"/>
                          <a:cs typeface="Calibri" panose="020F0502020204030204" pitchFamily="34" charset="0"/>
                        </a:rPr>
                        <a:t>(N=127)</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dirty="0">
                          <a:latin typeface="Calibri" panose="020F0502020204030204" pitchFamily="34" charset="0"/>
                          <a:cs typeface="Calibri" panose="020F0502020204030204" pitchFamily="34" charset="0"/>
                        </a:rPr>
                        <a:t>USH2</a:t>
                      </a:r>
                    </a:p>
                    <a:p>
                      <a:pPr algn="ctr"/>
                      <a:r>
                        <a:rPr lang="en-US" sz="2000" dirty="0">
                          <a:latin typeface="Calibri" panose="020F0502020204030204" pitchFamily="34" charset="0"/>
                          <a:cs typeface="Calibri" panose="020F0502020204030204" pitchFamily="34" charset="0"/>
                        </a:rPr>
                        <a:t>(N=80)</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dirty="0">
                          <a:latin typeface="Calibri" panose="020F0502020204030204" pitchFamily="34" charset="0"/>
                          <a:cs typeface="Calibri" panose="020F0502020204030204" pitchFamily="34" charset="0"/>
                        </a:rPr>
                        <a:t>ARRP</a:t>
                      </a:r>
                    </a:p>
                    <a:p>
                      <a:pPr algn="ctr"/>
                      <a:r>
                        <a:rPr lang="en-US" sz="2000" dirty="0">
                          <a:latin typeface="Calibri" panose="020F0502020204030204" pitchFamily="34" charset="0"/>
                          <a:cs typeface="Calibri" panose="020F0502020204030204" pitchFamily="34" charset="0"/>
                        </a:rPr>
                        <a:t>(N=47)</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dirty="0">
                          <a:latin typeface="Calibri" panose="020F0502020204030204" pitchFamily="34" charset="0"/>
                          <a:cs typeface="Calibri" panose="020F0502020204030204" pitchFamily="34" charset="0"/>
                        </a:rPr>
                        <a:t>P-value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51119">
                <a:tc>
                  <a:txBody>
                    <a:bodyPr/>
                    <a:lstStyle/>
                    <a:p>
                      <a:pPr marL="0" marR="0" lvl="0">
                        <a:spcBef>
                          <a:spcPts val="0"/>
                        </a:spcBef>
                        <a:spcAft>
                          <a:spcPts val="0"/>
                        </a:spcAft>
                        <a:buNone/>
                      </a:pPr>
                      <a:r>
                        <a:rPr lang="en-US" sz="2000" b="1" i="0" u="none" strike="noStrike" noProof="0" dirty="0">
                          <a:solidFill>
                            <a:schemeClr val="tx1"/>
                          </a:solidFill>
                          <a:effectLst/>
                          <a:latin typeface="Calibri" panose="020F0502020204030204" pitchFamily="34" charset="0"/>
                          <a:cs typeface="Calibri" panose="020F0502020204030204" pitchFamily="34" charset="0"/>
                        </a:rPr>
                        <a:t>Visual Acuity Letter Score (Study Eye)</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noProof="0" dirty="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noProof="0" dirty="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noProof="0" dirty="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noProof="0" dirty="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51119">
                <a:tc>
                  <a:txBody>
                    <a:bodyPr/>
                    <a:lstStyle/>
                    <a:p>
                      <a:r>
                        <a:rPr lang="en-US" i="1" dirty="0">
                          <a:latin typeface="Calibri" panose="020F0502020204030204" pitchFamily="34" charset="0"/>
                          <a:cs typeface="Calibri" panose="020F0502020204030204" pitchFamily="34" charset="0"/>
                        </a:rPr>
                        <a:t>   &lt;69 (&lt;20/40)</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dirty="0">
                          <a:latin typeface="Calibri" panose="020F0502020204030204" pitchFamily="34" charset="0"/>
                          <a:cs typeface="Calibri" panose="020F0502020204030204" pitchFamily="34" charset="0"/>
                        </a:rPr>
                        <a:t>14 (11%)</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dirty="0">
                          <a:latin typeface="Calibri" panose="020F0502020204030204" pitchFamily="34" charset="0"/>
                          <a:cs typeface="Calibri" panose="020F0502020204030204" pitchFamily="34" charset="0"/>
                        </a:rPr>
                        <a:t>11 (14%)</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dirty="0">
                          <a:latin typeface="Calibri" panose="020F0502020204030204" pitchFamily="34" charset="0"/>
                          <a:cs typeface="Calibri" panose="020F0502020204030204" pitchFamily="34" charset="0"/>
                        </a:rPr>
                        <a:t>3 (6%)</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endParaRPr lang="en-US" dirty="0">
                        <a:latin typeface="Calibri" panose="020F0502020204030204" pitchFamily="34" charset="0"/>
                        <a:cs typeface="Calibri" panose="020F0502020204030204" pitchFamily="34" charset="0"/>
                      </a:endParaRP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611843">
                <a:tc>
                  <a:txBody>
                    <a:bodyPr/>
                    <a:lstStyle/>
                    <a:p>
                      <a:r>
                        <a:rPr lang="en-US" i="1" dirty="0">
                          <a:latin typeface="Calibri" panose="020F0502020204030204" pitchFamily="34" charset="0"/>
                          <a:cs typeface="Calibri" panose="020F0502020204030204" pitchFamily="34" charset="0"/>
                        </a:rPr>
                        <a:t>   69-73 (20/40)</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dirty="0">
                          <a:latin typeface="Calibri" panose="020F0502020204030204" pitchFamily="34" charset="0"/>
                          <a:cs typeface="Calibri" panose="020F0502020204030204" pitchFamily="34" charset="0"/>
                        </a:rPr>
                        <a:t>14 (11%)</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dirty="0">
                          <a:latin typeface="Calibri" panose="020F0502020204030204" pitchFamily="34" charset="0"/>
                          <a:cs typeface="Calibri" panose="020F0502020204030204" pitchFamily="34" charset="0"/>
                        </a:rPr>
                        <a:t>9 (11%)</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dirty="0">
                          <a:latin typeface="Calibri" panose="020F0502020204030204" pitchFamily="34" charset="0"/>
                          <a:cs typeface="Calibri" panose="020F0502020204030204" pitchFamily="34" charset="0"/>
                        </a:rPr>
                        <a:t>5 (11%)</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endParaRPr lang="en-US" dirty="0">
                        <a:latin typeface="Calibri" panose="020F0502020204030204" pitchFamily="34" charset="0"/>
                        <a:cs typeface="Calibri" panose="020F0502020204030204" pitchFamily="34" charset="0"/>
                      </a:endParaRP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62347320"/>
                  </a:ext>
                </a:extLst>
              </a:tr>
              <a:tr h="611843">
                <a:tc>
                  <a:txBody>
                    <a:bodyPr/>
                    <a:lstStyle/>
                    <a:p>
                      <a:r>
                        <a:rPr lang="en-US" i="1" dirty="0">
                          <a:latin typeface="Calibri" panose="020F0502020204030204" pitchFamily="34" charset="0"/>
                          <a:cs typeface="Calibri" panose="020F0502020204030204" pitchFamily="34" charset="0"/>
                        </a:rPr>
                        <a:t>   74-78 (20/32)</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dirty="0">
                          <a:latin typeface="Calibri" panose="020F0502020204030204" pitchFamily="34" charset="0"/>
                          <a:cs typeface="Calibri" panose="020F0502020204030204" pitchFamily="34" charset="0"/>
                        </a:rPr>
                        <a:t>24 (19%)</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dirty="0">
                          <a:latin typeface="Calibri" panose="020F0502020204030204" pitchFamily="34" charset="0"/>
                          <a:cs typeface="Calibri" panose="020F0502020204030204" pitchFamily="34" charset="0"/>
                        </a:rPr>
                        <a:t>17 (21%)</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dirty="0">
                          <a:latin typeface="Calibri" panose="020F0502020204030204" pitchFamily="34" charset="0"/>
                          <a:cs typeface="Calibri" panose="020F0502020204030204" pitchFamily="34" charset="0"/>
                        </a:rPr>
                        <a:t>7 (15%)</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endParaRPr lang="en-US" dirty="0">
                        <a:latin typeface="Calibri" panose="020F0502020204030204" pitchFamily="34" charset="0"/>
                        <a:cs typeface="Calibri" panose="020F0502020204030204" pitchFamily="34" charset="0"/>
                      </a:endParaRP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94156617"/>
                  </a:ext>
                </a:extLst>
              </a:tr>
              <a:tr h="611843">
                <a:tc>
                  <a:txBody>
                    <a:bodyPr/>
                    <a:lstStyle/>
                    <a:p>
                      <a:r>
                        <a:rPr lang="en-US" i="1" dirty="0">
                          <a:latin typeface="Calibri" panose="020F0502020204030204" pitchFamily="34" charset="0"/>
                          <a:cs typeface="Calibri" panose="020F0502020204030204" pitchFamily="34" charset="0"/>
                        </a:rPr>
                        <a:t>   79-83 (20/25)</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dirty="0">
                          <a:latin typeface="Calibri" panose="020F0502020204030204" pitchFamily="34" charset="0"/>
                          <a:cs typeface="Calibri" panose="020F0502020204030204" pitchFamily="34" charset="0"/>
                        </a:rPr>
                        <a:t>33 (26%)</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dirty="0">
                          <a:latin typeface="Calibri" panose="020F0502020204030204" pitchFamily="34" charset="0"/>
                          <a:cs typeface="Calibri" panose="020F0502020204030204" pitchFamily="34" charset="0"/>
                        </a:rPr>
                        <a:t>18 (23%)</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dirty="0">
                          <a:latin typeface="Calibri" panose="020F0502020204030204" pitchFamily="34" charset="0"/>
                          <a:cs typeface="Calibri" panose="020F0502020204030204" pitchFamily="34" charset="0"/>
                        </a:rPr>
                        <a:t>15 (32%)</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endParaRPr lang="en-US" dirty="0">
                        <a:latin typeface="Calibri" panose="020F0502020204030204" pitchFamily="34" charset="0"/>
                        <a:cs typeface="Calibri" panose="020F0502020204030204" pitchFamily="34" charset="0"/>
                      </a:endParaRP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98466655"/>
                  </a:ext>
                </a:extLst>
              </a:tr>
              <a:tr h="611843">
                <a:tc>
                  <a:txBody>
                    <a:bodyPr/>
                    <a:lstStyle/>
                    <a:p>
                      <a:r>
                        <a:rPr lang="en-US" i="1" dirty="0">
                          <a:latin typeface="Calibri" panose="020F0502020204030204" pitchFamily="34" charset="0"/>
                          <a:cs typeface="Calibri" panose="020F0502020204030204" pitchFamily="34" charset="0"/>
                        </a:rPr>
                        <a:t>   ≥84 (≥20/20)</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dirty="0">
                          <a:latin typeface="Calibri" panose="020F0502020204030204" pitchFamily="34" charset="0"/>
                          <a:cs typeface="Calibri" panose="020F0502020204030204" pitchFamily="34" charset="0"/>
                        </a:rPr>
                        <a:t>42 (33%)</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dirty="0">
                          <a:latin typeface="Calibri" panose="020F0502020204030204" pitchFamily="34" charset="0"/>
                          <a:cs typeface="Calibri" panose="020F0502020204030204" pitchFamily="34" charset="0"/>
                        </a:rPr>
                        <a:t>25 (31%)</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dirty="0">
                          <a:latin typeface="Calibri" panose="020F0502020204030204" pitchFamily="34" charset="0"/>
                          <a:cs typeface="Calibri" panose="020F0502020204030204" pitchFamily="34" charset="0"/>
                        </a:rPr>
                        <a:t>17 (36%)</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endParaRPr lang="en-US" dirty="0">
                        <a:latin typeface="Calibri" panose="020F0502020204030204" pitchFamily="34" charset="0"/>
                        <a:cs typeface="Calibri" panose="020F0502020204030204" pitchFamily="34" charset="0"/>
                      </a:endParaRP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611843">
                <a:tc>
                  <a:txBody>
                    <a:bodyPr/>
                    <a:lstStyle/>
                    <a:p>
                      <a:r>
                        <a:rPr lang="en-US" i="1" dirty="0">
                          <a:solidFill>
                            <a:srgbClr val="C00000"/>
                          </a:solidFill>
                          <a:latin typeface="Calibri" panose="020F0502020204030204" pitchFamily="34" charset="0"/>
                          <a:cs typeface="Calibri" panose="020F0502020204030204" pitchFamily="34" charset="0"/>
                        </a:rPr>
                        <a:t>   median (IQR)</a:t>
                      </a:r>
                    </a:p>
                  </a:txBody>
                  <a:tcP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C00000"/>
                          </a:solidFill>
                          <a:latin typeface="Calibri" panose="020F0502020204030204" pitchFamily="34" charset="0"/>
                          <a:cs typeface="Calibri" panose="020F0502020204030204" pitchFamily="34" charset="0"/>
                        </a:rPr>
                        <a:t>80 (75, 85)</a:t>
                      </a:r>
                    </a:p>
                  </a:txBody>
                  <a:tcP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solidFill>
                            <a:srgbClr val="C00000"/>
                          </a:solidFill>
                          <a:latin typeface="Calibri" panose="020F0502020204030204" pitchFamily="34" charset="0"/>
                          <a:cs typeface="Calibri" panose="020F0502020204030204" pitchFamily="34" charset="0"/>
                        </a:rPr>
                        <a:t>79 (74, 85)</a:t>
                      </a:r>
                    </a:p>
                  </a:txBody>
                  <a:tcP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solidFill>
                            <a:srgbClr val="C00000"/>
                          </a:solidFill>
                          <a:latin typeface="Calibri" panose="020F0502020204030204" pitchFamily="34" charset="0"/>
                          <a:cs typeface="Calibri" panose="020F0502020204030204" pitchFamily="34" charset="0"/>
                        </a:rPr>
                        <a:t>82 (77, 87)</a:t>
                      </a:r>
                    </a:p>
                  </a:txBody>
                  <a:tcP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solidFill>
                            <a:srgbClr val="C00000"/>
                          </a:solidFill>
                          <a:latin typeface="Calibri" panose="020F0502020204030204" pitchFamily="34" charset="0"/>
                          <a:cs typeface="Calibri" panose="020F0502020204030204" pitchFamily="34" charset="0"/>
                        </a:rPr>
                        <a:t>&lt;0.001*</a:t>
                      </a:r>
                    </a:p>
                  </a:txBody>
                  <a:tcP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
        <p:nvSpPr>
          <p:cNvPr id="3" name="Rectangle 2">
            <a:extLst>
              <a:ext uri="{FF2B5EF4-FFF2-40B4-BE49-F238E27FC236}">
                <a16:creationId xmlns:a16="http://schemas.microsoft.com/office/drawing/2014/main" id="{AEFBD2BE-CACB-3E56-5AAC-19B6A5163FAC}"/>
              </a:ext>
            </a:extLst>
          </p:cNvPr>
          <p:cNvSpPr/>
          <p:nvPr/>
        </p:nvSpPr>
        <p:spPr>
          <a:xfrm>
            <a:off x="1509231" y="6452640"/>
            <a:ext cx="7573108" cy="338554"/>
          </a:xfrm>
          <a:prstGeom prst="rect">
            <a:avLst/>
          </a:prstGeom>
        </p:spPr>
        <p:txBody>
          <a:bodyPr wrap="square">
            <a:spAutoFit/>
          </a:bodyPr>
          <a:lstStyle/>
          <a:p>
            <a:r>
              <a:rPr lang="en-US" sz="1600" dirty="0">
                <a:latin typeface="Calibri" panose="020F0502020204030204" pitchFamily="34" charset="0"/>
                <a:cs typeface="Calibri" panose="020F0502020204030204" pitchFamily="34" charset="0"/>
              </a:rPr>
              <a:t>*p value calculated using linear regression model, adjusting for age.</a:t>
            </a:r>
          </a:p>
        </p:txBody>
      </p:sp>
    </p:spTree>
    <p:extLst>
      <p:ext uri="{BB962C8B-B14F-4D97-AF65-F5344CB8AC3E}">
        <p14:creationId xmlns:p14="http://schemas.microsoft.com/office/powerpoint/2010/main" val="18608949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a:xfrm>
            <a:off x="3274540" y="18255"/>
            <a:ext cx="8079259" cy="1211455"/>
          </a:xfrm>
        </p:spPr>
        <p:txBody>
          <a:bodyPr>
            <a:normAutofit fontScale="90000"/>
          </a:bodyPr>
          <a:lstStyle/>
          <a:p>
            <a:r>
              <a:rPr lang="en-US" b="1" dirty="0">
                <a:solidFill>
                  <a:schemeClr val="bg1"/>
                </a:solidFill>
              </a:rPr>
              <a:t>Participant Characteristics Associated with BCVA</a:t>
            </a:r>
          </a:p>
        </p:txBody>
      </p:sp>
      <p:graphicFrame>
        <p:nvGraphicFramePr>
          <p:cNvPr id="8" name="Table 7">
            <a:extLst>
              <a:ext uri="{FF2B5EF4-FFF2-40B4-BE49-F238E27FC236}">
                <a16:creationId xmlns:a16="http://schemas.microsoft.com/office/drawing/2014/main" id="{7F1E6107-3927-C5F8-52F4-B3F26E8DCABD}"/>
              </a:ext>
            </a:extLst>
          </p:cNvPr>
          <p:cNvGraphicFramePr>
            <a:graphicFrameLocks noGrp="1"/>
          </p:cNvGraphicFramePr>
          <p:nvPr>
            <p:extLst>
              <p:ext uri="{D42A27DB-BD31-4B8C-83A1-F6EECF244321}">
                <p14:modId xmlns:p14="http://schemas.microsoft.com/office/powerpoint/2010/main" val="1042139732"/>
              </p:ext>
            </p:extLst>
          </p:nvPr>
        </p:nvGraphicFramePr>
        <p:xfrm>
          <a:off x="1083691" y="1321291"/>
          <a:ext cx="10172889" cy="4905313"/>
        </p:xfrm>
        <a:graphic>
          <a:graphicData uri="http://schemas.openxmlformats.org/drawingml/2006/table">
            <a:tbl>
              <a:tblPr>
                <a:tableStyleId>{B301B821-A1FF-4177-AEE7-76D212191A09}</a:tableStyleId>
              </a:tblPr>
              <a:tblGrid>
                <a:gridCol w="3089009">
                  <a:extLst>
                    <a:ext uri="{9D8B030D-6E8A-4147-A177-3AD203B41FA5}">
                      <a16:colId xmlns:a16="http://schemas.microsoft.com/office/drawing/2014/main" val="1633299915"/>
                    </a:ext>
                  </a:extLst>
                </a:gridCol>
                <a:gridCol w="1283657">
                  <a:extLst>
                    <a:ext uri="{9D8B030D-6E8A-4147-A177-3AD203B41FA5}">
                      <a16:colId xmlns:a16="http://schemas.microsoft.com/office/drawing/2014/main" val="2690375438"/>
                    </a:ext>
                  </a:extLst>
                </a:gridCol>
                <a:gridCol w="2412798">
                  <a:extLst>
                    <a:ext uri="{9D8B030D-6E8A-4147-A177-3AD203B41FA5}">
                      <a16:colId xmlns:a16="http://schemas.microsoft.com/office/drawing/2014/main" val="1343430179"/>
                    </a:ext>
                  </a:extLst>
                </a:gridCol>
                <a:gridCol w="1711540">
                  <a:extLst>
                    <a:ext uri="{9D8B030D-6E8A-4147-A177-3AD203B41FA5}">
                      <a16:colId xmlns:a16="http://schemas.microsoft.com/office/drawing/2014/main" val="1334659728"/>
                    </a:ext>
                  </a:extLst>
                </a:gridCol>
                <a:gridCol w="1675885">
                  <a:extLst>
                    <a:ext uri="{9D8B030D-6E8A-4147-A177-3AD203B41FA5}">
                      <a16:colId xmlns:a16="http://schemas.microsoft.com/office/drawing/2014/main" val="3800889772"/>
                    </a:ext>
                  </a:extLst>
                </a:gridCol>
              </a:tblGrid>
              <a:tr h="347060">
                <a:tc>
                  <a:txBody>
                    <a:bodyPr/>
                    <a:lstStyle/>
                    <a:p>
                      <a:pPr marL="0" marR="0" algn="ctr">
                        <a:lnSpc>
                          <a:spcPct val="107000"/>
                        </a:lnSpc>
                        <a:spcBef>
                          <a:spcPts val="0"/>
                        </a:spcBef>
                        <a:spcAft>
                          <a:spcPts val="0"/>
                        </a:spcAft>
                      </a:pPr>
                      <a:r>
                        <a:rPr lang="en-US" sz="1800" b="1" dirty="0">
                          <a:solidFill>
                            <a:schemeClr val="bg1"/>
                          </a:solidFill>
                          <a:effectLst/>
                        </a:rPr>
                        <a:t> </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9602" marR="29602"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1800" b="1" dirty="0">
                          <a:solidFill>
                            <a:schemeClr val="bg1"/>
                          </a:solidFill>
                          <a:effectLst/>
                          <a:latin typeface="Calibri" panose="020F0502020204030204" pitchFamily="34" charset="0"/>
                          <a:cs typeface="Calibri" panose="020F0502020204030204" pitchFamily="34" charset="0"/>
                        </a:rPr>
                        <a:t>N</a:t>
                      </a:r>
                      <a:endParaRPr lang="en-US" sz="18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ct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fr-FR" sz="1800" b="1" dirty="0">
                          <a:solidFill>
                            <a:schemeClr val="bg1"/>
                          </a:solidFill>
                          <a:effectLst/>
                          <a:latin typeface="Calibri" panose="020F0502020204030204" pitchFamily="34" charset="0"/>
                          <a:cs typeface="Calibri" panose="020F0502020204030204" pitchFamily="34" charset="0"/>
                        </a:rPr>
                        <a:t>BCVA </a:t>
                      </a:r>
                      <a:r>
                        <a:rPr lang="fr-FR" sz="1800" b="1" dirty="0" err="1">
                          <a:solidFill>
                            <a:schemeClr val="bg1"/>
                          </a:solidFill>
                          <a:effectLst/>
                          <a:latin typeface="Calibri" panose="020F0502020204030204" pitchFamily="34" charset="0"/>
                          <a:cs typeface="Calibri" panose="020F0502020204030204" pitchFamily="34" charset="0"/>
                        </a:rPr>
                        <a:t>Letter</a:t>
                      </a:r>
                      <a:r>
                        <a:rPr lang="fr-FR" sz="1800" b="1" dirty="0">
                          <a:solidFill>
                            <a:schemeClr val="bg1"/>
                          </a:solidFill>
                          <a:effectLst/>
                          <a:latin typeface="Calibri" panose="020F0502020204030204" pitchFamily="34" charset="0"/>
                          <a:cs typeface="Calibri" panose="020F0502020204030204" pitchFamily="34" charset="0"/>
                        </a:rPr>
                        <a:t> Score</a:t>
                      </a:r>
                      <a:endParaRPr lang="en-US" sz="1800" b="1" dirty="0">
                        <a:solidFill>
                          <a:schemeClr val="bg1"/>
                        </a:solidFill>
                        <a:effectLst/>
                        <a:latin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fr-FR" sz="1800" b="1" dirty="0" err="1">
                          <a:solidFill>
                            <a:schemeClr val="bg1"/>
                          </a:solidFill>
                          <a:effectLst/>
                          <a:latin typeface="Calibri" panose="020F0502020204030204" pitchFamily="34" charset="0"/>
                          <a:cs typeface="Calibri" panose="020F0502020204030204" pitchFamily="34" charset="0"/>
                        </a:rPr>
                        <a:t>Median</a:t>
                      </a:r>
                      <a:r>
                        <a:rPr lang="fr-FR" sz="1800" b="1" dirty="0">
                          <a:solidFill>
                            <a:schemeClr val="bg1"/>
                          </a:solidFill>
                          <a:effectLst/>
                          <a:latin typeface="Calibri" panose="020F0502020204030204" pitchFamily="34" charset="0"/>
                          <a:cs typeface="Calibri" panose="020F0502020204030204" pitchFamily="34" charset="0"/>
                        </a:rPr>
                        <a:t> (Q1, Q3)</a:t>
                      </a:r>
                      <a:endParaRPr lang="en-US" sz="18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ct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0000"/>
                        </a:lnSpc>
                        <a:spcBef>
                          <a:spcPts val="0"/>
                        </a:spcBef>
                        <a:spcAft>
                          <a:spcPts val="0"/>
                        </a:spcAft>
                      </a:pPr>
                      <a:r>
                        <a:rPr lang="en-US" sz="1800" b="1" dirty="0">
                          <a:solidFill>
                            <a:schemeClr val="bg1"/>
                          </a:solidFill>
                          <a:effectLst/>
                          <a:latin typeface="Calibri" panose="020F0502020204030204" pitchFamily="34" charset="0"/>
                          <a:cs typeface="Calibri" panose="020F0502020204030204" pitchFamily="34" charset="0"/>
                        </a:rPr>
                        <a:t>Univariable Analysis</a:t>
                      </a:r>
                    </a:p>
                    <a:p>
                      <a:pPr marL="0" marR="0" algn="ctr">
                        <a:lnSpc>
                          <a:spcPct val="100000"/>
                        </a:lnSpc>
                        <a:spcBef>
                          <a:spcPts val="0"/>
                        </a:spcBef>
                        <a:spcAft>
                          <a:spcPts val="0"/>
                        </a:spcAft>
                      </a:pPr>
                      <a:r>
                        <a:rPr lang="en-US" sz="1800" b="1" dirty="0">
                          <a:solidFill>
                            <a:schemeClr val="bg1"/>
                          </a:solidFill>
                          <a:effectLst/>
                          <a:latin typeface="Calibri" panose="020F0502020204030204" pitchFamily="34" charset="0"/>
                          <a:cs typeface="Calibri" panose="020F0502020204030204" pitchFamily="34" charset="0"/>
                        </a:rPr>
                        <a:t>p value</a:t>
                      </a:r>
                      <a:endParaRPr lang="en-US" sz="18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0000"/>
                        </a:lnSpc>
                        <a:spcBef>
                          <a:spcPts val="0"/>
                        </a:spcBef>
                        <a:spcAft>
                          <a:spcPts val="0"/>
                        </a:spcAft>
                      </a:pPr>
                      <a:r>
                        <a:rPr lang="en-US" sz="1800" b="1" dirty="0">
                          <a:solidFill>
                            <a:schemeClr val="bg1"/>
                          </a:solidFill>
                          <a:effectLst/>
                          <a:latin typeface="Calibri" panose="020F0502020204030204" pitchFamily="34" charset="0"/>
                          <a:cs typeface="Calibri" panose="020F0502020204030204" pitchFamily="34" charset="0"/>
                        </a:rPr>
                        <a:t>Multivariable Analysis</a:t>
                      </a:r>
                    </a:p>
                    <a:p>
                      <a:pPr marL="0" marR="0" algn="ctr">
                        <a:lnSpc>
                          <a:spcPct val="100000"/>
                        </a:lnSpc>
                        <a:spcBef>
                          <a:spcPts val="0"/>
                        </a:spcBef>
                        <a:spcAft>
                          <a:spcPts val="0"/>
                        </a:spcAft>
                      </a:pPr>
                      <a:r>
                        <a:rPr lang="en-US" sz="1800" b="1" dirty="0">
                          <a:solidFill>
                            <a:schemeClr val="bg1"/>
                          </a:solidFill>
                          <a:effectLst/>
                          <a:latin typeface="Calibri" panose="020F0502020204030204" pitchFamily="34" charset="0"/>
                          <a:cs typeface="Calibri" panose="020F0502020204030204" pitchFamily="34" charset="0"/>
                        </a:rPr>
                        <a:t>p value</a:t>
                      </a:r>
                      <a:endParaRPr lang="en-US" sz="18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1934915571"/>
                  </a:ext>
                </a:extLst>
              </a:tr>
              <a:tr h="167342">
                <a:tc>
                  <a:txBody>
                    <a:bodyPr/>
                    <a:lstStyle/>
                    <a:p>
                      <a:pPr marL="0" marR="0">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All</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127</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80 (75, 85)</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 </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 </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113283539"/>
                  </a:ext>
                </a:extLst>
              </a:tr>
              <a:tr h="167342">
                <a:tc>
                  <a:txBody>
                    <a:bodyPr/>
                    <a:lstStyle/>
                    <a:p>
                      <a:pPr marL="0" marR="0">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Clinical Diagnosis</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 </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 </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0.03</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0.09</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8607390"/>
                  </a:ext>
                </a:extLst>
              </a:tr>
              <a:tr h="167342">
                <a:tc>
                  <a:txBody>
                    <a:bodyPr/>
                    <a:lstStyle/>
                    <a:p>
                      <a:pPr marL="0" marR="0" indent="133350">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USH2</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80</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79 (74, 85)</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 </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 </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54599460"/>
                  </a:ext>
                </a:extLst>
              </a:tr>
              <a:tr h="167342">
                <a:tc>
                  <a:txBody>
                    <a:bodyPr/>
                    <a:lstStyle/>
                    <a:p>
                      <a:pPr marL="0" marR="0" indent="133350">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ARRP</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47</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82 (77, 87)</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 </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 </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13603729"/>
                  </a:ext>
                </a:extLst>
              </a:tr>
              <a:tr h="167342">
                <a:tc>
                  <a:txBody>
                    <a:bodyPr/>
                    <a:lstStyle/>
                    <a:p>
                      <a:pPr marL="0" marR="0">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Age at Enrollment (years)</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 </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 </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&lt;0.001</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0.04</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948588370"/>
                  </a:ext>
                </a:extLst>
              </a:tr>
              <a:tr h="167342">
                <a:tc>
                  <a:txBody>
                    <a:bodyPr/>
                    <a:lstStyle/>
                    <a:p>
                      <a:pPr marL="0" marR="0" indent="133350">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&lt;30 years</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30</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82 (77, 89)</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 </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 </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36211831"/>
                  </a:ext>
                </a:extLst>
              </a:tr>
              <a:tr h="167342">
                <a:tc>
                  <a:txBody>
                    <a:bodyPr/>
                    <a:lstStyle/>
                    <a:p>
                      <a:pPr marL="0" marR="0" indent="133350">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30-&lt;40 years</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34</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80 (76, 84)</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 </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 </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538780988"/>
                  </a:ext>
                </a:extLst>
              </a:tr>
              <a:tr h="167342">
                <a:tc>
                  <a:txBody>
                    <a:bodyPr/>
                    <a:lstStyle/>
                    <a:p>
                      <a:pPr marL="0" marR="0" indent="133350">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40-&lt;50 years</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37</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82 (77, 85)</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 </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 </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99653534"/>
                  </a:ext>
                </a:extLst>
              </a:tr>
              <a:tr h="167342">
                <a:tc>
                  <a:txBody>
                    <a:bodyPr/>
                    <a:lstStyle/>
                    <a:p>
                      <a:pPr marL="0" marR="0" indent="133350">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≥50 years</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26</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72 (64, 79)</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 </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 </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710430951"/>
                  </a:ext>
                </a:extLst>
              </a:tr>
              <a:tr h="167342">
                <a:tc>
                  <a:txBody>
                    <a:bodyPr/>
                    <a:lstStyle/>
                    <a:p>
                      <a:pPr marL="0" marR="0">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Gender</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 </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 </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0.09</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0.01</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64499319"/>
                  </a:ext>
                </a:extLst>
              </a:tr>
              <a:tr h="167342">
                <a:tc>
                  <a:txBody>
                    <a:bodyPr/>
                    <a:lstStyle/>
                    <a:p>
                      <a:pPr marL="0" marR="0" indent="133350">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Female</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68</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80 (73, 84)</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 </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 </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292124267"/>
                  </a:ext>
                </a:extLst>
              </a:tr>
              <a:tr h="167342">
                <a:tc>
                  <a:txBody>
                    <a:bodyPr/>
                    <a:lstStyle/>
                    <a:p>
                      <a:pPr marL="0" marR="0" indent="133350">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Male</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59</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80 (75, 86)</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 </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 </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93296591"/>
                  </a:ext>
                </a:extLst>
              </a:tr>
              <a:tr h="167342">
                <a:tc>
                  <a:txBody>
                    <a:bodyPr/>
                    <a:lstStyle/>
                    <a:p>
                      <a:pPr marL="0" marR="0">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Duration of Disease (years)</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 </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 </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&lt;0.001</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0.004</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108394069"/>
                  </a:ext>
                </a:extLst>
              </a:tr>
              <a:tr h="167342">
                <a:tc>
                  <a:txBody>
                    <a:bodyPr/>
                    <a:lstStyle/>
                    <a:p>
                      <a:pPr marL="0" marR="0" indent="133350">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&lt;10</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37</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83 (77, 87)</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r">
                        <a:lnSpc>
                          <a:spcPct val="107000"/>
                        </a:lnSpc>
                        <a:spcBef>
                          <a:spcPts val="0"/>
                        </a:spcBef>
                        <a:spcAft>
                          <a:spcPts val="0"/>
                        </a:spcAft>
                      </a:pPr>
                      <a:r>
                        <a:rPr lang="en-US" sz="1800" b="1">
                          <a:effectLst/>
                          <a:latin typeface="Calibri" panose="020F0502020204030204" pitchFamily="34" charset="0"/>
                          <a:cs typeface="Calibri" panose="020F0502020204030204" pitchFamily="34" charset="0"/>
                        </a:rPr>
                        <a:t> </a:t>
                      </a:r>
                      <a:endParaRPr lang="en-US" sz="18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r">
                        <a:lnSpc>
                          <a:spcPct val="107000"/>
                        </a:lnSpc>
                        <a:spcBef>
                          <a:spcPts val="0"/>
                        </a:spcBef>
                        <a:spcAft>
                          <a:spcPts val="0"/>
                        </a:spcAft>
                      </a:pPr>
                      <a:r>
                        <a:rPr lang="en-US" sz="1800" b="1" dirty="0">
                          <a:effectLst/>
                          <a:latin typeface="Calibri" panose="020F0502020204030204" pitchFamily="34" charset="0"/>
                          <a:cs typeface="Calibri" panose="020F0502020204030204" pitchFamily="34" charset="0"/>
                        </a:rPr>
                        <a:t> </a:t>
                      </a:r>
                      <a:endParaRPr lang="en-US" sz="18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77503448"/>
                  </a:ext>
                </a:extLst>
              </a:tr>
              <a:tr h="167342">
                <a:tc>
                  <a:txBody>
                    <a:bodyPr/>
                    <a:lstStyle/>
                    <a:p>
                      <a:pPr marL="0" marR="0" indent="133350">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10-&lt;20</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46</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81 (76, 86)</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lnSpc>
                          <a:spcPct val="107000"/>
                        </a:lnSpc>
                        <a:spcBef>
                          <a:spcPts val="0"/>
                        </a:spcBef>
                        <a:spcAft>
                          <a:spcPts val="0"/>
                        </a:spcAft>
                      </a:pPr>
                      <a:r>
                        <a:rPr lang="en-US" sz="1800" b="1">
                          <a:effectLst/>
                          <a:latin typeface="Calibri" panose="020F0502020204030204" pitchFamily="34" charset="0"/>
                          <a:cs typeface="Calibri" panose="020F0502020204030204" pitchFamily="34" charset="0"/>
                        </a:rPr>
                        <a:t> </a:t>
                      </a:r>
                      <a:endParaRPr lang="en-US" sz="18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lnSpc>
                          <a:spcPct val="107000"/>
                        </a:lnSpc>
                        <a:spcBef>
                          <a:spcPts val="0"/>
                        </a:spcBef>
                        <a:spcAft>
                          <a:spcPts val="0"/>
                        </a:spcAft>
                      </a:pPr>
                      <a:r>
                        <a:rPr lang="en-US" sz="1800" b="1" dirty="0">
                          <a:effectLst/>
                          <a:latin typeface="Calibri" panose="020F0502020204030204" pitchFamily="34" charset="0"/>
                          <a:cs typeface="Calibri" panose="020F0502020204030204" pitchFamily="34" charset="0"/>
                        </a:rPr>
                        <a:t> </a:t>
                      </a:r>
                      <a:endParaRPr lang="en-US" sz="18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884890611"/>
                  </a:ext>
                </a:extLst>
              </a:tr>
              <a:tr h="167342">
                <a:tc>
                  <a:txBody>
                    <a:bodyPr/>
                    <a:lstStyle/>
                    <a:p>
                      <a:pPr marL="0" marR="0" indent="133350">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≥20</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a:effectLst/>
                          <a:latin typeface="Calibri" panose="020F0502020204030204" pitchFamily="34" charset="0"/>
                          <a:cs typeface="Calibri" panose="020F0502020204030204" pitchFamily="34" charset="0"/>
                        </a:rPr>
                        <a:t>43</a:t>
                      </a:r>
                      <a:endParaRPr lang="en-US" sz="1600" b="1">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600" b="1" dirty="0">
                          <a:effectLst/>
                          <a:latin typeface="Calibri" panose="020F0502020204030204" pitchFamily="34" charset="0"/>
                          <a:cs typeface="Calibri" panose="020F0502020204030204" pitchFamily="34" charset="0"/>
                        </a:rPr>
                        <a:t>75 (66, 82)</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29602" marR="29602" marT="0" marB="0" anchor="b">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07000"/>
                        </a:lnSpc>
                        <a:spcBef>
                          <a:spcPts val="0"/>
                        </a:spcBef>
                        <a:spcAft>
                          <a:spcPts val="0"/>
                        </a:spcAft>
                      </a:pPr>
                      <a:r>
                        <a:rPr lang="en-US" sz="1800" b="1">
                          <a:effectLst/>
                          <a:latin typeface="Calibri" panose="020F0502020204030204" pitchFamily="34" charset="0"/>
                          <a:cs typeface="Calibri" panose="020F0502020204030204" pitchFamily="34" charset="0"/>
                        </a:rPr>
                        <a:t> </a:t>
                      </a:r>
                      <a:endParaRPr lang="en-US" sz="18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07000"/>
                        </a:lnSpc>
                        <a:spcBef>
                          <a:spcPts val="0"/>
                        </a:spcBef>
                        <a:spcAft>
                          <a:spcPts val="0"/>
                        </a:spcAft>
                      </a:pPr>
                      <a:r>
                        <a:rPr lang="en-US" sz="1800" b="1" dirty="0">
                          <a:effectLst/>
                          <a:latin typeface="Calibri" panose="020F0502020204030204" pitchFamily="34" charset="0"/>
                          <a:cs typeface="Calibri" panose="020F0502020204030204" pitchFamily="34" charset="0"/>
                        </a:rPr>
                        <a:t> </a:t>
                      </a:r>
                      <a:endParaRPr lang="en-US" sz="18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5687851"/>
                  </a:ext>
                </a:extLst>
              </a:tr>
            </a:tbl>
          </a:graphicData>
        </a:graphic>
      </p:graphicFrame>
      <p:sp>
        <p:nvSpPr>
          <p:cNvPr id="10" name="TextBox 9">
            <a:extLst>
              <a:ext uri="{FF2B5EF4-FFF2-40B4-BE49-F238E27FC236}">
                <a16:creationId xmlns:a16="http://schemas.microsoft.com/office/drawing/2014/main" id="{B51E6ECC-7248-BE9C-8C70-B4DDD1E46D26}"/>
              </a:ext>
            </a:extLst>
          </p:cNvPr>
          <p:cNvSpPr txBox="1"/>
          <p:nvPr/>
        </p:nvSpPr>
        <p:spPr>
          <a:xfrm>
            <a:off x="1083691" y="6226604"/>
            <a:ext cx="10172889" cy="584775"/>
          </a:xfrm>
          <a:prstGeom prst="rect">
            <a:avLst/>
          </a:prstGeom>
          <a:noFill/>
        </p:spPr>
        <p:txBody>
          <a:bodyPr wrap="square" rtlCol="0">
            <a:spAutoFit/>
          </a:bodyPr>
          <a:lstStyle/>
          <a:p>
            <a:r>
              <a:rPr lang="en-US" sz="1600" dirty="0">
                <a:latin typeface="Calibri" panose="020F0502020204030204" pitchFamily="34" charset="0"/>
                <a:cs typeface="Calibri" panose="020F0502020204030204" pitchFamily="34" charset="0"/>
              </a:rPr>
              <a:t>Factors with p values &gt;0.05 in the stepwise selection process were not included in the final multivariable model, including race/ethnicity, smoking status and dietary supplement use.</a:t>
            </a:r>
          </a:p>
        </p:txBody>
      </p:sp>
    </p:spTree>
    <p:extLst>
      <p:ext uri="{BB962C8B-B14F-4D97-AF65-F5344CB8AC3E}">
        <p14:creationId xmlns:p14="http://schemas.microsoft.com/office/powerpoint/2010/main" val="18782161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a:xfrm>
            <a:off x="3274540" y="18256"/>
            <a:ext cx="8079259" cy="1232476"/>
          </a:xfrm>
        </p:spPr>
        <p:txBody>
          <a:bodyPr>
            <a:normAutofit/>
          </a:bodyPr>
          <a:lstStyle/>
          <a:p>
            <a:r>
              <a:rPr lang="en-US" b="1" dirty="0">
                <a:solidFill>
                  <a:schemeClr val="bg1"/>
                </a:solidFill>
              </a:rPr>
              <a:t>ERG at Baseline</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nvPr>
        </p:nvGraphicFramePr>
        <p:xfrm>
          <a:off x="1418259" y="2498725"/>
          <a:ext cx="9173540" cy="2819814"/>
        </p:xfrm>
        <a:graphic>
          <a:graphicData uri="http://schemas.openxmlformats.org/drawingml/2006/table">
            <a:tbl>
              <a:tblPr firstRow="1" bandRow="1">
                <a:tableStyleId>{B301B821-A1FF-4177-AEE7-76D212191A09}</a:tableStyleId>
              </a:tblPr>
              <a:tblGrid>
                <a:gridCol w="3192619">
                  <a:extLst>
                    <a:ext uri="{9D8B030D-6E8A-4147-A177-3AD203B41FA5}">
                      <a16:colId xmlns:a16="http://schemas.microsoft.com/office/drawing/2014/main" val="1632098594"/>
                    </a:ext>
                  </a:extLst>
                </a:gridCol>
                <a:gridCol w="5980921">
                  <a:extLst>
                    <a:ext uri="{9D8B030D-6E8A-4147-A177-3AD203B41FA5}">
                      <a16:colId xmlns:a16="http://schemas.microsoft.com/office/drawing/2014/main" val="3217793748"/>
                    </a:ext>
                  </a:extLst>
                </a:gridCol>
              </a:tblGrid>
              <a:tr h="493890">
                <a:tc>
                  <a:txBody>
                    <a:bodyPr/>
                    <a:lstStyle/>
                    <a:p>
                      <a:pPr algn="l"/>
                      <a:r>
                        <a:rPr lang="en-US" sz="2000" dirty="0">
                          <a:latin typeface="Calibri" panose="020F0502020204030204" pitchFamily="34" charset="0"/>
                          <a:cs typeface="Calibri" panose="020F0502020204030204" pitchFamily="34" charset="0"/>
                        </a:rPr>
                        <a:t>Column Heading</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latin typeface="Calibri" panose="020F0502020204030204" pitchFamily="34" charset="0"/>
                          <a:cs typeface="Calibri" panose="020F0502020204030204" pitchFamily="34" charset="0"/>
                        </a:rPr>
                        <a:t>Column Heading</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51119">
                <a:tc>
                  <a:txBody>
                    <a:bodyPr/>
                    <a:lstStyle/>
                    <a:p>
                      <a:pPr marL="0" marR="0" lvl="0">
                        <a:spcBef>
                          <a:spcPts val="0"/>
                        </a:spcBef>
                        <a:spcAft>
                          <a:spcPts val="0"/>
                        </a:spcAft>
                        <a:buNone/>
                      </a:pPr>
                      <a:r>
                        <a:rPr lang="en-US" sz="2000" b="1" i="0" u="none" strike="noStrike" noProof="0" dirty="0">
                          <a:solidFill>
                            <a:schemeClr val="tx1"/>
                          </a:solidFill>
                          <a:effectLst/>
                          <a:latin typeface="Calibri" panose="020F0502020204030204" pitchFamily="34" charset="0"/>
                          <a:cs typeface="Calibri" panose="020F0502020204030204" pitchFamily="34" charset="0"/>
                        </a:rPr>
                        <a:t>Content</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dirty="0">
                          <a:solidFill>
                            <a:schemeClr val="tx1"/>
                          </a:solidFill>
                          <a:effectLst/>
                          <a:latin typeface="Calibri" panose="020F0502020204030204" pitchFamily="34" charset="0"/>
                          <a:cs typeface="Calibri" panose="020F0502020204030204" pitchFamily="34" charset="0"/>
                        </a:rPr>
                        <a:t>Content</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511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dirty="0">
                          <a:solidFill>
                            <a:schemeClr val="tx1"/>
                          </a:solidFill>
                          <a:effectLst/>
                          <a:latin typeface="Calibri" panose="020F0502020204030204" pitchFamily="34" charset="0"/>
                          <a:cs typeface="Calibri" panose="020F0502020204030204" pitchFamily="34" charset="0"/>
                        </a:rPr>
                        <a:t>Content</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a:spcBef>
                          <a:spcPts val="0"/>
                        </a:spcBef>
                        <a:spcAft>
                          <a:spcPts val="0"/>
                        </a:spcAft>
                        <a:buNone/>
                      </a:pPr>
                      <a:r>
                        <a:rPr lang="en-US" sz="2000" b="1" i="0" u="none" strike="noStrike" noProof="0">
                          <a:solidFill>
                            <a:schemeClr val="tx1"/>
                          </a:solidFill>
                          <a:effectLst/>
                          <a:latin typeface="Calibri" panose="020F0502020204030204" pitchFamily="34" charset="0"/>
                          <a:cs typeface="Calibri" panose="020F0502020204030204" pitchFamily="34" charset="0"/>
                        </a:rPr>
                        <a:t>Content</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6118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a:solidFill>
                            <a:schemeClr val="tx1"/>
                          </a:solidFill>
                          <a:effectLst/>
                          <a:latin typeface="Calibri" panose="020F0502020204030204" pitchFamily="34" charset="0"/>
                          <a:cs typeface="Calibri" panose="020F0502020204030204" pitchFamily="34" charset="0"/>
                        </a:rPr>
                        <a:t>Content</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a:solidFill>
                            <a:schemeClr val="tx1"/>
                          </a:solidFill>
                          <a:effectLst/>
                          <a:latin typeface="Calibri" panose="020F0502020204030204" pitchFamily="34" charset="0"/>
                          <a:cs typeface="Calibri" panose="020F0502020204030204" pitchFamily="34" charset="0"/>
                        </a:rPr>
                        <a:t>Content</a:t>
                      </a:r>
                      <a:endParaRPr lang="en-US" sz="2000" b="1" i="0" u="none" strike="noStrike" kern="1200" noProof="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6118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a:solidFill>
                            <a:schemeClr val="tx1"/>
                          </a:solidFill>
                          <a:effectLst/>
                          <a:latin typeface="Calibri" panose="020F0502020204030204" pitchFamily="34" charset="0"/>
                          <a:cs typeface="Calibri" panose="020F0502020204030204" pitchFamily="34" charset="0"/>
                        </a:rPr>
                        <a:t>Content</a:t>
                      </a:r>
                      <a:endParaRPr lang="en-US" sz="2000" b="1" kern="1200">
                        <a:solidFill>
                          <a:schemeClr val="tx1"/>
                        </a:solidFill>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dirty="0">
                          <a:solidFill>
                            <a:schemeClr val="tx1"/>
                          </a:solidFill>
                          <a:effectLst/>
                          <a:latin typeface="Calibri" panose="020F0502020204030204" pitchFamily="34" charset="0"/>
                          <a:cs typeface="Calibri" panose="020F0502020204030204" pitchFamily="34" charset="0"/>
                        </a:rPr>
                        <a:t>Content</a:t>
                      </a:r>
                      <a:endParaRPr lang="en-US" sz="2000" b="1" i="0" u="none" strike="noStrike" kern="1200" noProof="0" dirty="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graphicFrame>
        <p:nvGraphicFramePr>
          <p:cNvPr id="3" name="Table 2">
            <a:extLst>
              <a:ext uri="{FF2B5EF4-FFF2-40B4-BE49-F238E27FC236}">
                <a16:creationId xmlns:a16="http://schemas.microsoft.com/office/drawing/2014/main" id="{52EC77E3-466E-80CB-288E-E544AF9869D9}"/>
              </a:ext>
            </a:extLst>
          </p:cNvPr>
          <p:cNvGraphicFramePr>
            <a:graphicFrameLocks noGrp="1"/>
          </p:cNvGraphicFramePr>
          <p:nvPr>
            <p:extLst>
              <p:ext uri="{D42A27DB-BD31-4B8C-83A1-F6EECF244321}">
                <p14:modId xmlns:p14="http://schemas.microsoft.com/office/powerpoint/2010/main" val="772944608"/>
              </p:ext>
            </p:extLst>
          </p:nvPr>
        </p:nvGraphicFramePr>
        <p:xfrm>
          <a:off x="724266" y="1348769"/>
          <a:ext cx="10561525" cy="4876800"/>
        </p:xfrm>
        <a:graphic>
          <a:graphicData uri="http://schemas.openxmlformats.org/drawingml/2006/table">
            <a:tbl>
              <a:tblPr firstRow="1" bandRow="1">
                <a:tableStyleId>{B301B821-A1FF-4177-AEE7-76D212191A09}</a:tableStyleId>
              </a:tblPr>
              <a:tblGrid>
                <a:gridCol w="3836385">
                  <a:extLst>
                    <a:ext uri="{9D8B030D-6E8A-4147-A177-3AD203B41FA5}">
                      <a16:colId xmlns:a16="http://schemas.microsoft.com/office/drawing/2014/main" val="2906151681"/>
                    </a:ext>
                  </a:extLst>
                </a:gridCol>
                <a:gridCol w="1463832">
                  <a:extLst>
                    <a:ext uri="{9D8B030D-6E8A-4147-A177-3AD203B41FA5}">
                      <a16:colId xmlns:a16="http://schemas.microsoft.com/office/drawing/2014/main" val="915037691"/>
                    </a:ext>
                  </a:extLst>
                </a:gridCol>
                <a:gridCol w="1930115">
                  <a:extLst>
                    <a:ext uri="{9D8B030D-6E8A-4147-A177-3AD203B41FA5}">
                      <a16:colId xmlns:a16="http://schemas.microsoft.com/office/drawing/2014/main" val="483727987"/>
                    </a:ext>
                  </a:extLst>
                </a:gridCol>
                <a:gridCol w="1979271">
                  <a:extLst>
                    <a:ext uri="{9D8B030D-6E8A-4147-A177-3AD203B41FA5}">
                      <a16:colId xmlns:a16="http://schemas.microsoft.com/office/drawing/2014/main" val="3060280450"/>
                    </a:ext>
                  </a:extLst>
                </a:gridCol>
                <a:gridCol w="1351922">
                  <a:extLst>
                    <a:ext uri="{9D8B030D-6E8A-4147-A177-3AD203B41FA5}">
                      <a16:colId xmlns:a16="http://schemas.microsoft.com/office/drawing/2014/main" val="992676650"/>
                    </a:ext>
                  </a:extLst>
                </a:gridCol>
              </a:tblGrid>
              <a:tr h="370840">
                <a:tc>
                  <a:txBody>
                    <a:bodyPr/>
                    <a:lstStyle/>
                    <a:p>
                      <a:endParaRPr lang="en-US" sz="2000" b="1"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b="1" dirty="0">
                          <a:latin typeface="Calibri" panose="020F0502020204030204" pitchFamily="34" charset="0"/>
                          <a:cs typeface="Calibri" panose="020F0502020204030204" pitchFamily="34" charset="0"/>
                        </a:rPr>
                        <a:t>Overall</a:t>
                      </a:r>
                    </a:p>
                    <a:p>
                      <a:pPr algn="ctr"/>
                      <a:r>
                        <a:rPr lang="en-US" sz="2000" b="1" dirty="0">
                          <a:latin typeface="Calibri" panose="020F0502020204030204" pitchFamily="34" charset="0"/>
                          <a:cs typeface="Calibri" panose="020F0502020204030204" pitchFamily="34" charset="0"/>
                        </a:rPr>
                        <a:t>(N=126)</a:t>
                      </a:r>
                    </a:p>
                  </a:txBody>
                  <a:tcP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b="1" dirty="0">
                          <a:latin typeface="Calibri" panose="020F0502020204030204" pitchFamily="34" charset="0"/>
                          <a:cs typeface="Calibri" panose="020F0502020204030204" pitchFamily="34" charset="0"/>
                        </a:rPr>
                        <a:t>USH2</a:t>
                      </a:r>
                    </a:p>
                    <a:p>
                      <a:pPr algn="ctr"/>
                      <a:r>
                        <a:rPr lang="en-US" sz="2000" b="1" dirty="0">
                          <a:latin typeface="Calibri" panose="020F0502020204030204" pitchFamily="34" charset="0"/>
                          <a:cs typeface="Calibri" panose="020F0502020204030204" pitchFamily="34" charset="0"/>
                        </a:rPr>
                        <a:t>(N=79)</a:t>
                      </a:r>
                    </a:p>
                  </a:txBody>
                  <a:tcP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b="1" dirty="0">
                          <a:latin typeface="Calibri" panose="020F0502020204030204" pitchFamily="34" charset="0"/>
                          <a:cs typeface="Calibri" panose="020F0502020204030204" pitchFamily="34" charset="0"/>
                        </a:rPr>
                        <a:t>ARRP</a:t>
                      </a:r>
                    </a:p>
                    <a:p>
                      <a:pPr algn="ctr"/>
                      <a:r>
                        <a:rPr lang="en-US" sz="2000" b="1" dirty="0">
                          <a:latin typeface="Calibri" panose="020F0502020204030204" pitchFamily="34" charset="0"/>
                          <a:cs typeface="Calibri" panose="020F0502020204030204" pitchFamily="34" charset="0"/>
                        </a:rPr>
                        <a:t>(N=47)</a:t>
                      </a:r>
                    </a:p>
                  </a:txBody>
                  <a:tcP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b="1" dirty="0">
                          <a:latin typeface="Calibri" panose="020F0502020204030204" pitchFamily="34" charset="0"/>
                          <a:cs typeface="Calibri" panose="020F0502020204030204" pitchFamily="34" charset="0"/>
                        </a:rPr>
                        <a:t>P-value</a:t>
                      </a:r>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2330824743"/>
                  </a:ext>
                </a:extLst>
              </a:tr>
              <a:tr h="370840">
                <a:tc>
                  <a:txBody>
                    <a:bodyPr/>
                    <a:lstStyle/>
                    <a:p>
                      <a:r>
                        <a:rPr lang="en-US" sz="2000" b="1" dirty="0">
                          <a:latin typeface="Calibri" panose="020F0502020204030204" pitchFamily="34" charset="0"/>
                          <a:cs typeface="Calibri" panose="020F0502020204030204" pitchFamily="34" charset="0"/>
                        </a:rPr>
                        <a:t>DA 0.01 ERG amplitude (µV)</a:t>
                      </a:r>
                      <a:endParaRPr lang="en-US" sz="2000" b="1" i="1"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40256917"/>
                  </a:ext>
                </a:extLst>
              </a:tr>
              <a:tr h="370840">
                <a:tc>
                  <a:txBody>
                    <a:bodyPr/>
                    <a:lstStyle/>
                    <a:p>
                      <a:r>
                        <a:rPr lang="en-US" sz="2000" b="1" i="1" dirty="0">
                          <a:latin typeface="Calibri" panose="020F0502020204030204" pitchFamily="34" charset="0"/>
                          <a:cs typeface="Calibri" panose="020F0502020204030204" pitchFamily="34" charset="0"/>
                        </a:rPr>
                        <a:t>   Zero response, n (%)</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59 (47%)</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40 (51%)                    </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19 (40%)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49200336"/>
                  </a:ext>
                </a:extLst>
              </a:tr>
              <a:tr h="370840">
                <a:tc>
                  <a:txBody>
                    <a:bodyPr/>
                    <a:lstStyle/>
                    <a:p>
                      <a:r>
                        <a:rPr lang="en-US" sz="2000" b="1" i="1" dirty="0">
                          <a:latin typeface="Calibri" panose="020F0502020204030204" pitchFamily="34" charset="0"/>
                          <a:cs typeface="Calibri" panose="020F0502020204030204" pitchFamily="34" charset="0"/>
                        </a:rPr>
                        <a:t>   median (IQR)</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latin typeface="Calibri" panose="020F0502020204030204" pitchFamily="34" charset="0"/>
                          <a:cs typeface="Calibri" panose="020F0502020204030204" pitchFamily="34" charset="0"/>
                        </a:rPr>
                        <a:t>0.7 (0.0, 7.4)</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0.0 (0.0, 5.0)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6.6 (0.0, 19.0)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&lt;0.001*</a:t>
                      </a: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9082394"/>
                  </a:ext>
                </a:extLst>
              </a:tr>
              <a:tr h="370840">
                <a:tc>
                  <a:txBody>
                    <a:bodyPr/>
                    <a:lstStyle/>
                    <a:p>
                      <a:r>
                        <a:rPr lang="pt-BR" sz="2000" b="1" i="0" dirty="0">
                          <a:latin typeface="Calibri" panose="020F0502020204030204" pitchFamily="34" charset="0"/>
                          <a:cs typeface="Calibri" panose="020F0502020204030204" pitchFamily="34" charset="0"/>
                        </a:rPr>
                        <a:t>DA 3.0 ERG amplitude (µV)</a:t>
                      </a:r>
                      <a:endParaRPr lang="en-US" sz="2000" b="1" i="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17452703"/>
                  </a:ext>
                </a:extLst>
              </a:tr>
              <a:tr h="370840">
                <a:tc>
                  <a:txBody>
                    <a:bodyPr/>
                    <a:lstStyle/>
                    <a:p>
                      <a:r>
                        <a:rPr lang="en-US" sz="2000" b="1" i="1" dirty="0">
                          <a:latin typeface="Calibri" panose="020F0502020204030204" pitchFamily="34" charset="0"/>
                          <a:cs typeface="Calibri" panose="020F0502020204030204" pitchFamily="34" charset="0"/>
                        </a:rPr>
                        <a:t>   Zero response</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44 (35%)</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 30 (38%)                   </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14 (30%)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20750867"/>
                  </a:ext>
                </a:extLst>
              </a:tr>
              <a:tr h="370840">
                <a:tc>
                  <a:txBody>
                    <a:bodyPr/>
                    <a:lstStyle/>
                    <a:p>
                      <a:r>
                        <a:rPr lang="en-US" sz="2000" b="1" i="1" dirty="0">
                          <a:latin typeface="Calibri" panose="020F0502020204030204" pitchFamily="34" charset="0"/>
                          <a:cs typeface="Calibri" panose="020F0502020204030204" pitchFamily="34" charset="0"/>
                        </a:rPr>
                        <a:t>   median (IQR)</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latin typeface="Calibri" panose="020F0502020204030204" pitchFamily="34" charset="0"/>
                          <a:cs typeface="Calibri" panose="020F0502020204030204" pitchFamily="34" charset="0"/>
                        </a:rPr>
                        <a:t>6.2 (0.0, 15.5)</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5.0 (0.0, 11.8)</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11.6 (0.0, 64.0)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&lt;0.001*</a:t>
                      </a: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6157523"/>
                  </a:ext>
                </a:extLst>
              </a:tr>
              <a:tr h="370840">
                <a:tc>
                  <a:txBody>
                    <a:bodyPr/>
                    <a:lstStyle/>
                    <a:p>
                      <a:r>
                        <a:rPr lang="en-US" sz="2000" b="1" i="0" dirty="0">
                          <a:latin typeface="Calibri" panose="020F0502020204030204" pitchFamily="34" charset="0"/>
                          <a:cs typeface="Calibri" panose="020F0502020204030204" pitchFamily="34" charset="0"/>
                        </a:rPr>
                        <a:t>LA 3.0 flicker ERG </a:t>
                      </a:r>
                      <a:r>
                        <a:rPr lang="en-US" sz="2000" b="1" dirty="0">
                          <a:latin typeface="Calibri" panose="020F0502020204030204" pitchFamily="34" charset="0"/>
                          <a:cs typeface="Calibri" panose="020F0502020204030204" pitchFamily="34" charset="0"/>
                        </a:rPr>
                        <a:t>Amplitude (µV)</a:t>
                      </a:r>
                      <a:endParaRPr lang="en-US" sz="2000" b="1" i="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78872701"/>
                  </a:ext>
                </a:extLst>
              </a:tr>
              <a:tr h="370840">
                <a:tc>
                  <a:txBody>
                    <a:bodyPr/>
                    <a:lstStyle/>
                    <a:p>
                      <a:r>
                        <a:rPr lang="en-US" sz="2000" b="1" i="1" dirty="0">
                          <a:latin typeface="Calibri" panose="020F0502020204030204" pitchFamily="34" charset="0"/>
                          <a:cs typeface="Calibri" panose="020F0502020204030204" pitchFamily="34" charset="0"/>
                        </a:rPr>
                        <a:t>   Zero response</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defTabSz="914400" rtl="0" eaLnBrk="1" latinLnBrk="0" hangingPunct="1">
                        <a:lnSpc>
                          <a:spcPct val="107000"/>
                        </a:lnSpc>
                        <a:spcBef>
                          <a:spcPts val="0"/>
                        </a:spcBef>
                        <a:spcAft>
                          <a:spcPts val="0"/>
                        </a:spcAft>
                      </a:pPr>
                      <a:r>
                        <a:rPr lang="en-US" sz="2000" b="1" kern="1200" dirty="0">
                          <a:solidFill>
                            <a:schemeClr val="dk1"/>
                          </a:solidFill>
                          <a:latin typeface="Calibri" panose="020F0502020204030204" pitchFamily="34" charset="0"/>
                          <a:ea typeface="+mn-ea"/>
                          <a:cs typeface="Calibri" panose="020F0502020204030204" pitchFamily="34" charset="0"/>
                        </a:rPr>
                        <a:t>37 (29%)</a:t>
                      </a:r>
                    </a:p>
                  </a:txBody>
                  <a:tcPr marL="68580" marR="68580"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defTabSz="914400" rtl="0" eaLnBrk="1" latinLnBrk="0" hangingPunct="1">
                        <a:lnSpc>
                          <a:spcPct val="107000"/>
                        </a:lnSpc>
                        <a:spcBef>
                          <a:spcPts val="0"/>
                        </a:spcBef>
                        <a:spcAft>
                          <a:spcPts val="0"/>
                        </a:spcAft>
                      </a:pPr>
                      <a:r>
                        <a:rPr lang="en-US" sz="2000" b="1" kern="1200" dirty="0">
                          <a:solidFill>
                            <a:schemeClr val="dk1"/>
                          </a:solidFill>
                          <a:latin typeface="Calibri" panose="020F0502020204030204" pitchFamily="34" charset="0"/>
                          <a:ea typeface="+mn-ea"/>
                          <a:cs typeface="Calibri" panose="020F0502020204030204" pitchFamily="34" charset="0"/>
                        </a:rPr>
                        <a:t>25 (32%)</a:t>
                      </a:r>
                    </a:p>
                  </a:txBody>
                  <a:tcPr marL="68580" marR="68580"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defTabSz="914400" rtl="0" eaLnBrk="1" latinLnBrk="0" hangingPunct="1">
                        <a:lnSpc>
                          <a:spcPct val="107000"/>
                        </a:lnSpc>
                        <a:spcBef>
                          <a:spcPts val="0"/>
                        </a:spcBef>
                        <a:spcAft>
                          <a:spcPts val="0"/>
                        </a:spcAft>
                      </a:pPr>
                      <a:r>
                        <a:rPr lang="en-US" sz="2000" b="1" kern="1200">
                          <a:solidFill>
                            <a:schemeClr val="dk1"/>
                          </a:solidFill>
                          <a:latin typeface="Calibri" panose="020F0502020204030204" pitchFamily="34" charset="0"/>
                          <a:ea typeface="+mn-ea"/>
                          <a:cs typeface="Calibri" panose="020F0502020204030204" pitchFamily="34" charset="0"/>
                        </a:rPr>
                        <a:t>12 (26%)</a:t>
                      </a:r>
                    </a:p>
                  </a:txBody>
                  <a:tcPr marL="68580" marR="68580"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54237127"/>
                  </a:ext>
                </a:extLst>
              </a:tr>
              <a:tr h="370840">
                <a:tc>
                  <a:txBody>
                    <a:bodyPr/>
                    <a:lstStyle/>
                    <a:p>
                      <a:r>
                        <a:rPr lang="en-US" sz="2000" b="1" i="1" dirty="0">
                          <a:latin typeface="Calibri" panose="020F0502020204030204" pitchFamily="34" charset="0"/>
                          <a:cs typeface="Calibri" panose="020F0502020204030204" pitchFamily="34" charset="0"/>
                        </a:rPr>
                        <a:t>   median (IQR)</a:t>
                      </a:r>
                    </a:p>
                  </a:txBody>
                  <a:tcP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defTabSz="914400" rtl="0" eaLnBrk="1" latinLnBrk="0" hangingPunct="1">
                        <a:lnSpc>
                          <a:spcPct val="107000"/>
                        </a:lnSpc>
                        <a:spcBef>
                          <a:spcPts val="0"/>
                        </a:spcBef>
                        <a:spcAft>
                          <a:spcPts val="0"/>
                        </a:spcAft>
                      </a:pPr>
                      <a:r>
                        <a:rPr lang="en-US" sz="2000" b="1" kern="1200">
                          <a:solidFill>
                            <a:schemeClr val="dk1"/>
                          </a:solidFill>
                          <a:latin typeface="Calibri" panose="020F0502020204030204" pitchFamily="34" charset="0"/>
                          <a:ea typeface="+mn-ea"/>
                          <a:cs typeface="Calibri" panose="020F0502020204030204" pitchFamily="34" charset="0"/>
                        </a:rPr>
                        <a:t>2.0 (0.0, 7.7)</a:t>
                      </a:r>
                    </a:p>
                  </a:txBody>
                  <a:tcPr marL="68580" marR="68580"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defTabSz="914400" rtl="0" eaLnBrk="1" latinLnBrk="0" hangingPunct="1">
                        <a:lnSpc>
                          <a:spcPct val="107000"/>
                        </a:lnSpc>
                        <a:spcBef>
                          <a:spcPts val="0"/>
                        </a:spcBef>
                        <a:spcAft>
                          <a:spcPts val="0"/>
                        </a:spcAft>
                      </a:pPr>
                      <a:r>
                        <a:rPr lang="en-US" sz="2000" b="1" kern="1200" dirty="0">
                          <a:solidFill>
                            <a:schemeClr val="dk1"/>
                          </a:solidFill>
                          <a:latin typeface="Calibri" panose="020F0502020204030204" pitchFamily="34" charset="0"/>
                          <a:ea typeface="+mn-ea"/>
                          <a:cs typeface="Calibri" panose="020F0502020204030204" pitchFamily="34" charset="0"/>
                        </a:rPr>
                        <a:t>1.5 (0.0, 5.5)</a:t>
                      </a:r>
                    </a:p>
                  </a:txBody>
                  <a:tcPr marL="68580" marR="68580"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defTabSz="914400" rtl="0" eaLnBrk="1" latinLnBrk="0" hangingPunct="1">
                        <a:lnSpc>
                          <a:spcPct val="107000"/>
                        </a:lnSpc>
                        <a:spcBef>
                          <a:spcPts val="0"/>
                        </a:spcBef>
                        <a:spcAft>
                          <a:spcPts val="0"/>
                        </a:spcAft>
                      </a:pPr>
                      <a:r>
                        <a:rPr lang="en-US" sz="2000" b="1" kern="1200" dirty="0">
                          <a:solidFill>
                            <a:schemeClr val="dk1"/>
                          </a:solidFill>
                          <a:latin typeface="Calibri" panose="020F0502020204030204" pitchFamily="34" charset="0"/>
                          <a:ea typeface="+mn-ea"/>
                          <a:cs typeface="Calibri" panose="020F0502020204030204" pitchFamily="34" charset="0"/>
                        </a:rPr>
                        <a:t>3.1 (0.0, 20.0)</a:t>
                      </a:r>
                    </a:p>
                  </a:txBody>
                  <a:tcPr marL="68580" marR="68580"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0.001*</a:t>
                      </a:r>
                    </a:p>
                  </a:txBody>
                  <a:tcP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40256738"/>
                  </a:ext>
                </a:extLst>
              </a:tr>
            </a:tbl>
          </a:graphicData>
        </a:graphic>
      </p:graphicFrame>
      <p:sp>
        <p:nvSpPr>
          <p:cNvPr id="5" name="TextBox 4">
            <a:extLst>
              <a:ext uri="{FF2B5EF4-FFF2-40B4-BE49-F238E27FC236}">
                <a16:creationId xmlns:a16="http://schemas.microsoft.com/office/drawing/2014/main" id="{F1288199-5D90-24A3-59E0-0A7E23C4482F}"/>
              </a:ext>
            </a:extLst>
          </p:cNvPr>
          <p:cNvSpPr txBox="1"/>
          <p:nvPr/>
        </p:nvSpPr>
        <p:spPr>
          <a:xfrm>
            <a:off x="724266" y="6211669"/>
            <a:ext cx="11183955" cy="369332"/>
          </a:xfrm>
          <a:prstGeom prst="rect">
            <a:avLst/>
          </a:prstGeom>
          <a:noFill/>
        </p:spPr>
        <p:txBody>
          <a:bodyPr wrap="square">
            <a:spAutoFit/>
          </a:bodyPr>
          <a:lstStyle/>
          <a:p>
            <a:r>
              <a:rPr lang="en-US" dirty="0">
                <a:latin typeface="Calibri" panose="020F0502020204030204" pitchFamily="34" charset="0"/>
                <a:cs typeface="Calibri" panose="020F0502020204030204" pitchFamily="34" charset="0"/>
              </a:rPr>
              <a:t>*p value calculated using generalized linear regression model with Tweedie distribution, adjusting for age.</a:t>
            </a:r>
          </a:p>
        </p:txBody>
      </p:sp>
    </p:spTree>
    <p:extLst>
      <p:ext uri="{BB962C8B-B14F-4D97-AF65-F5344CB8AC3E}">
        <p14:creationId xmlns:p14="http://schemas.microsoft.com/office/powerpoint/2010/main" val="39813985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6"/>
            <a:ext cx="8079259" cy="1232476"/>
          </a:xfrm>
        </p:spPr>
        <p:txBody>
          <a:bodyPr>
            <a:normAutofit fontScale="90000"/>
          </a:bodyPr>
          <a:lstStyle/>
          <a:p>
            <a:r>
              <a:rPr lang="en-US" b="1" dirty="0">
                <a:solidFill>
                  <a:schemeClr val="bg1"/>
                </a:solidFill>
              </a:rPr>
              <a:t>Light-adapted 3.0 Flicker ERG Response by Clinical Diagnosis</a:t>
            </a:r>
          </a:p>
        </p:txBody>
      </p:sp>
      <p:pic>
        <p:nvPicPr>
          <p:cNvPr id="3" name="Content Placeholder 2">
            <a:extLst>
              <a:ext uri="{FF2B5EF4-FFF2-40B4-BE49-F238E27FC236}">
                <a16:creationId xmlns:a16="http://schemas.microsoft.com/office/drawing/2014/main" id="{E95A2084-2BFF-E0DA-F5B7-E46590B0500D}"/>
              </a:ext>
            </a:extLst>
          </p:cNvPr>
          <p:cNvPicPr>
            <a:picLocks noGrp="1" noChangeAspect="1"/>
          </p:cNvPicPr>
          <p:nvPr>
            <p:ph idx="1"/>
          </p:nvPr>
        </p:nvPicPr>
        <p:blipFill>
          <a:blip r:embed="rId3"/>
          <a:stretch>
            <a:fillRect/>
          </a:stretch>
        </p:blipFill>
        <p:spPr>
          <a:xfrm>
            <a:off x="1423072" y="2407428"/>
            <a:ext cx="4224894" cy="3377477"/>
          </a:xfrm>
          <a:prstGeom prst="rect">
            <a:avLst/>
          </a:prstGeom>
        </p:spPr>
      </p:pic>
      <p:pic>
        <p:nvPicPr>
          <p:cNvPr id="5" name="Picture 4">
            <a:extLst>
              <a:ext uri="{FF2B5EF4-FFF2-40B4-BE49-F238E27FC236}">
                <a16:creationId xmlns:a16="http://schemas.microsoft.com/office/drawing/2014/main" id="{AE240E32-0CDF-6ED3-729F-BC7AAC917841}"/>
              </a:ext>
            </a:extLst>
          </p:cNvPr>
          <p:cNvPicPr>
            <a:picLocks noChangeAspect="1"/>
          </p:cNvPicPr>
          <p:nvPr/>
        </p:nvPicPr>
        <p:blipFill>
          <a:blip r:embed="rId4"/>
          <a:stretch>
            <a:fillRect/>
          </a:stretch>
        </p:blipFill>
        <p:spPr>
          <a:xfrm>
            <a:off x="6446489" y="2407427"/>
            <a:ext cx="4322439" cy="3377477"/>
          </a:xfrm>
          <a:prstGeom prst="rect">
            <a:avLst/>
          </a:prstGeom>
        </p:spPr>
      </p:pic>
      <p:sp>
        <p:nvSpPr>
          <p:cNvPr id="6" name="Text Placeholder 2">
            <a:extLst>
              <a:ext uri="{FF2B5EF4-FFF2-40B4-BE49-F238E27FC236}">
                <a16:creationId xmlns:a16="http://schemas.microsoft.com/office/drawing/2014/main" id="{83FD8DC6-D345-2CCB-E8B1-C12AF3976640}"/>
              </a:ext>
            </a:extLst>
          </p:cNvPr>
          <p:cNvSpPr txBox="1">
            <a:spLocks/>
          </p:cNvSpPr>
          <p:nvPr/>
        </p:nvSpPr>
        <p:spPr>
          <a:xfrm>
            <a:off x="1885527" y="1835047"/>
            <a:ext cx="4937760" cy="736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 Amplitude (</a:t>
            </a:r>
            <a:r>
              <a:rPr lang="en-US" i="1" dirty="0"/>
              <a:t>p=</a:t>
            </a:r>
            <a:r>
              <a:rPr lang="en-US" dirty="0"/>
              <a:t>0.004)</a:t>
            </a:r>
          </a:p>
        </p:txBody>
      </p:sp>
      <p:sp>
        <p:nvSpPr>
          <p:cNvPr id="7" name="Text Placeholder 4">
            <a:extLst>
              <a:ext uri="{FF2B5EF4-FFF2-40B4-BE49-F238E27FC236}">
                <a16:creationId xmlns:a16="http://schemas.microsoft.com/office/drawing/2014/main" id="{9BA41A8F-C15D-B649-4FA9-E805FCB07EA2}"/>
              </a:ext>
            </a:extLst>
          </p:cNvPr>
          <p:cNvSpPr txBox="1">
            <a:spLocks/>
          </p:cNvSpPr>
          <p:nvPr/>
        </p:nvSpPr>
        <p:spPr>
          <a:xfrm>
            <a:off x="6823287" y="1823112"/>
            <a:ext cx="4322439" cy="736282"/>
          </a:xfrm>
          <a:prstGeom prst="rect">
            <a:avLst/>
          </a:prstGeom>
        </p:spPr>
        <p:txBody>
          <a:bodyPr/>
          <a:lst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Calibri" panose="020F0502020204030204" pitchFamily="34" charset="0"/>
                <a:cs typeface="Calibri" panose="020F0502020204030204" pitchFamily="34" charset="0"/>
              </a:rPr>
              <a:t>B) Implicit time (</a:t>
            </a:r>
            <a:r>
              <a:rPr lang="en-US" i="1" dirty="0">
                <a:latin typeface="Calibri" panose="020F0502020204030204" pitchFamily="34" charset="0"/>
                <a:cs typeface="Calibri" panose="020F0502020204030204" pitchFamily="34" charset="0"/>
              </a:rPr>
              <a:t>p</a:t>
            </a:r>
            <a:r>
              <a:rPr lang="en-US" dirty="0">
                <a:latin typeface="Calibri" panose="020F0502020204030204" pitchFamily="34" charset="0"/>
                <a:cs typeface="Calibri" panose="020F0502020204030204" pitchFamily="34" charset="0"/>
              </a:rPr>
              <a:t>=0.005)</a:t>
            </a:r>
          </a:p>
        </p:txBody>
      </p:sp>
    </p:spTree>
    <p:extLst>
      <p:ext uri="{BB962C8B-B14F-4D97-AF65-F5344CB8AC3E}">
        <p14:creationId xmlns:p14="http://schemas.microsoft.com/office/powerpoint/2010/main" val="28844709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p:txBody>
          <a:bodyPr>
            <a:normAutofit/>
          </a:bodyPr>
          <a:lstStyle/>
          <a:p>
            <a:r>
              <a:rPr lang="en-US" b="1" dirty="0">
                <a:solidFill>
                  <a:schemeClr val="bg1"/>
                </a:solidFill>
              </a:rPr>
              <a:t>FST at Baseline</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2147235253"/>
              </p:ext>
            </p:extLst>
          </p:nvPr>
        </p:nvGraphicFramePr>
        <p:xfrm>
          <a:off x="1397239" y="1899635"/>
          <a:ext cx="9173538" cy="3026964"/>
        </p:xfrm>
        <a:graphic>
          <a:graphicData uri="http://schemas.openxmlformats.org/drawingml/2006/table">
            <a:tbl>
              <a:tblPr firstRow="1" bandRow="1">
                <a:tableStyleId>{B301B821-A1FF-4177-AEE7-76D212191A09}</a:tableStyleId>
              </a:tblPr>
              <a:tblGrid>
                <a:gridCol w="2544140">
                  <a:extLst>
                    <a:ext uri="{9D8B030D-6E8A-4147-A177-3AD203B41FA5}">
                      <a16:colId xmlns:a16="http://schemas.microsoft.com/office/drawing/2014/main" val="1632098594"/>
                    </a:ext>
                  </a:extLst>
                </a:gridCol>
                <a:gridCol w="1240221">
                  <a:extLst>
                    <a:ext uri="{9D8B030D-6E8A-4147-A177-3AD203B41FA5}">
                      <a16:colId xmlns:a16="http://schemas.microsoft.com/office/drawing/2014/main" val="2693608608"/>
                    </a:ext>
                  </a:extLst>
                </a:gridCol>
                <a:gridCol w="1342445">
                  <a:extLst>
                    <a:ext uri="{9D8B030D-6E8A-4147-A177-3AD203B41FA5}">
                      <a16:colId xmlns:a16="http://schemas.microsoft.com/office/drawing/2014/main" val="4200768323"/>
                    </a:ext>
                  </a:extLst>
                </a:gridCol>
                <a:gridCol w="2023366">
                  <a:extLst>
                    <a:ext uri="{9D8B030D-6E8A-4147-A177-3AD203B41FA5}">
                      <a16:colId xmlns:a16="http://schemas.microsoft.com/office/drawing/2014/main" val="2377986155"/>
                    </a:ext>
                  </a:extLst>
                </a:gridCol>
                <a:gridCol w="2023366">
                  <a:extLst>
                    <a:ext uri="{9D8B030D-6E8A-4147-A177-3AD203B41FA5}">
                      <a16:colId xmlns:a16="http://schemas.microsoft.com/office/drawing/2014/main" val="3217793748"/>
                    </a:ext>
                  </a:extLst>
                </a:gridCol>
              </a:tblGrid>
              <a:tr h="493890">
                <a:tc>
                  <a:txBody>
                    <a:bodyPr/>
                    <a:lstStyle/>
                    <a:p>
                      <a:endParaRPr lang="en-US" sz="20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dirty="0">
                          <a:latin typeface="Calibri" panose="020F0502020204030204" pitchFamily="34" charset="0"/>
                          <a:cs typeface="Calibri" panose="020F0502020204030204" pitchFamily="34" charset="0"/>
                        </a:rPr>
                        <a:t>Overall</a:t>
                      </a:r>
                    </a:p>
                    <a:p>
                      <a:pPr algn="ctr"/>
                      <a:r>
                        <a:rPr lang="en-US" sz="2000" dirty="0">
                          <a:latin typeface="Calibri" panose="020F0502020204030204" pitchFamily="34" charset="0"/>
                          <a:cs typeface="Calibri" panose="020F0502020204030204" pitchFamily="34" charset="0"/>
                        </a:rPr>
                        <a:t>(N=93)</a:t>
                      </a:r>
                    </a:p>
                  </a:txBody>
                  <a:tcP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dirty="0">
                          <a:latin typeface="Calibri" panose="020F0502020204030204" pitchFamily="34" charset="0"/>
                          <a:cs typeface="Calibri" panose="020F0502020204030204" pitchFamily="34" charset="0"/>
                        </a:rPr>
                        <a:t>USH2</a:t>
                      </a:r>
                    </a:p>
                    <a:p>
                      <a:pPr algn="ctr"/>
                      <a:r>
                        <a:rPr lang="en-US" sz="2000" dirty="0">
                          <a:latin typeface="Calibri" panose="020F0502020204030204" pitchFamily="34" charset="0"/>
                          <a:cs typeface="Calibri" panose="020F0502020204030204" pitchFamily="34" charset="0"/>
                        </a:rPr>
                        <a:t>(N=56)</a:t>
                      </a:r>
                    </a:p>
                  </a:txBody>
                  <a:tcP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dirty="0">
                          <a:latin typeface="Calibri" panose="020F0502020204030204" pitchFamily="34" charset="0"/>
                          <a:cs typeface="Calibri" panose="020F0502020204030204" pitchFamily="34" charset="0"/>
                        </a:rPr>
                        <a:t>ARRP</a:t>
                      </a:r>
                    </a:p>
                    <a:p>
                      <a:pPr algn="ctr"/>
                      <a:r>
                        <a:rPr lang="en-US" sz="2000" dirty="0">
                          <a:latin typeface="Calibri" panose="020F0502020204030204" pitchFamily="34" charset="0"/>
                          <a:cs typeface="Calibri" panose="020F0502020204030204" pitchFamily="34" charset="0"/>
                        </a:rPr>
                        <a:t>(N=37)</a:t>
                      </a:r>
                    </a:p>
                  </a:txBody>
                  <a:tcP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dirty="0">
                          <a:latin typeface="Calibri" panose="020F0502020204030204" pitchFamily="34" charset="0"/>
                          <a:cs typeface="Calibri" panose="020F0502020204030204" pitchFamily="34" charset="0"/>
                        </a:rPr>
                        <a:t>P-value</a:t>
                      </a:r>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51119">
                <a:tc>
                  <a:txBody>
                    <a:bodyPr/>
                    <a:lstStyle/>
                    <a:p>
                      <a:r>
                        <a:rPr lang="en-US" sz="2000" b="1" dirty="0">
                          <a:latin typeface="Calibri" panose="020F0502020204030204" pitchFamily="34" charset="0"/>
                          <a:cs typeface="Calibri" panose="020F0502020204030204" pitchFamily="34" charset="0"/>
                        </a:rPr>
                        <a:t>FST (dB), mean ± SD</a:t>
                      </a:r>
                      <a:endParaRPr lang="en-US" sz="2000" b="1" i="1"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endParaRPr lang="en-US" sz="2000" b="1" dirty="0">
                        <a:latin typeface="Calibri" panose="020F0502020204030204" pitchFamily="34" charset="0"/>
                        <a:cs typeface="Calibri" panose="020F0502020204030204" pitchFamily="34" charset="0"/>
                      </a:endParaRP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51119">
                <a:tc>
                  <a:txBody>
                    <a:bodyPr/>
                    <a:lstStyle/>
                    <a:p>
                      <a:r>
                        <a:rPr lang="en-US" sz="2000" b="1" i="1" dirty="0">
                          <a:latin typeface="Calibri" panose="020F0502020204030204" pitchFamily="34" charset="0"/>
                          <a:cs typeface="Calibri" panose="020F0502020204030204" pitchFamily="34" charset="0"/>
                        </a:rPr>
                        <a:t>   White Stimulus</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-32 ± 13</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-26 ± 10</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-39 ± 13</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&lt;0.001*</a:t>
                      </a: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611843">
                <a:tc>
                  <a:txBody>
                    <a:bodyPr/>
                    <a:lstStyle/>
                    <a:p>
                      <a:r>
                        <a:rPr lang="en-US" sz="2000" b="1" i="1" dirty="0">
                          <a:latin typeface="Calibri" panose="020F0502020204030204" pitchFamily="34" charset="0"/>
                          <a:cs typeface="Calibri" panose="020F0502020204030204" pitchFamily="34" charset="0"/>
                        </a:rPr>
                        <a:t>   Blue Stimulus</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-36 ± 14</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-31 ± 11</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-45 ± 14</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&lt;0.001*</a:t>
                      </a: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611843">
                <a:tc>
                  <a:txBody>
                    <a:bodyPr/>
                    <a:lstStyle/>
                    <a:p>
                      <a:r>
                        <a:rPr lang="en-US" sz="2000" b="1" i="1" dirty="0">
                          <a:latin typeface="Calibri" panose="020F0502020204030204" pitchFamily="34" charset="0"/>
                          <a:cs typeface="Calibri" panose="020F0502020204030204" pitchFamily="34" charset="0"/>
                        </a:rPr>
                        <a:t>   Red Stimulus</a:t>
                      </a:r>
                    </a:p>
                  </a:txBody>
                  <a:tcP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-25 ± 7</a:t>
                      </a:r>
                    </a:p>
                  </a:txBody>
                  <a:tcP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-23 ± 6</a:t>
                      </a:r>
                    </a:p>
                  </a:txBody>
                  <a:tcP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-28 ± 8</a:t>
                      </a:r>
                    </a:p>
                  </a:txBody>
                  <a:tcP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&lt;0.001*</a:t>
                      </a:r>
                    </a:p>
                  </a:txBody>
                  <a:tcP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
        <p:nvSpPr>
          <p:cNvPr id="3" name="Rectangle 2">
            <a:extLst>
              <a:ext uri="{FF2B5EF4-FFF2-40B4-BE49-F238E27FC236}">
                <a16:creationId xmlns:a16="http://schemas.microsoft.com/office/drawing/2014/main" id="{41DE91A3-D38C-4487-AE87-85F4A87F94B6}"/>
              </a:ext>
            </a:extLst>
          </p:cNvPr>
          <p:cNvSpPr/>
          <p:nvPr/>
        </p:nvSpPr>
        <p:spPr>
          <a:xfrm>
            <a:off x="1616316" y="4926599"/>
            <a:ext cx="7573108" cy="338554"/>
          </a:xfrm>
          <a:prstGeom prst="rect">
            <a:avLst/>
          </a:prstGeom>
        </p:spPr>
        <p:txBody>
          <a:bodyPr wrap="square">
            <a:spAutoFit/>
          </a:bodyPr>
          <a:lstStyle/>
          <a:p>
            <a:r>
              <a:rPr lang="en-US" sz="1600" dirty="0">
                <a:latin typeface="Calibri" panose="020F0502020204030204" pitchFamily="34" charset="0"/>
                <a:cs typeface="Calibri" panose="020F0502020204030204" pitchFamily="34" charset="0"/>
              </a:rPr>
              <a:t>*p value calculated using linear regression model, adjusting for age.</a:t>
            </a:r>
          </a:p>
        </p:txBody>
      </p:sp>
    </p:spTree>
    <p:extLst>
      <p:ext uri="{BB962C8B-B14F-4D97-AF65-F5344CB8AC3E}">
        <p14:creationId xmlns:p14="http://schemas.microsoft.com/office/powerpoint/2010/main" val="35463347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954892" y="1797230"/>
            <a:ext cx="5686095" cy="4497916"/>
          </a:xfrm>
        </p:spPr>
        <p:txBody>
          <a:bodyPr>
            <a:noAutofit/>
          </a:bodyPr>
          <a:lstStyle/>
          <a:p>
            <a:pPr marL="457200" indent="-457200">
              <a:lnSpc>
                <a:spcPct val="100000"/>
              </a:lnSpc>
              <a:spcBef>
                <a:spcPts val="0"/>
              </a:spcBef>
              <a:spcAft>
                <a:spcPts val="600"/>
              </a:spcAft>
              <a:buClr>
                <a:schemeClr val="bg1"/>
              </a:buClr>
            </a:pPr>
            <a:r>
              <a:rPr lang="en-US" sz="3000" b="1" dirty="0">
                <a:solidFill>
                  <a:schemeClr val="bg1"/>
                </a:solidFill>
              </a:rPr>
              <a:t>FST Results from Three RUSH2A Participants and One Normal Subject</a:t>
            </a:r>
          </a:p>
          <a:p>
            <a:pPr marL="914400" lvl="1" indent="-457200">
              <a:lnSpc>
                <a:spcPct val="100000"/>
              </a:lnSpc>
              <a:spcBef>
                <a:spcPts val="0"/>
              </a:spcBef>
              <a:spcAft>
                <a:spcPts val="600"/>
              </a:spcAft>
              <a:buClr>
                <a:schemeClr val="bg1"/>
              </a:buClr>
            </a:pPr>
            <a:r>
              <a:rPr lang="en-US" sz="2600" b="1" dirty="0">
                <a:solidFill>
                  <a:schemeClr val="bg1"/>
                </a:solidFill>
              </a:rPr>
              <a:t>Black, blue and red colors represent responses from white, blue and red stimuli respectively. A) Cone-mediated (USH2, age 55 years); B) Mixed (USH2, age 19 years); C) Rod-mediated (USH2, age 61); D) Normal (age 25).</a:t>
            </a:r>
          </a:p>
          <a:p>
            <a:pPr marL="1371600" lvl="2" indent="-457200">
              <a:lnSpc>
                <a:spcPct val="100000"/>
              </a:lnSpc>
              <a:spcBef>
                <a:spcPts val="0"/>
              </a:spcBef>
              <a:buClr>
                <a:schemeClr val="tx1"/>
              </a:buClr>
            </a:pPr>
            <a:endParaRPr lang="en-US" sz="2200" b="1" dirty="0"/>
          </a:p>
        </p:txBody>
      </p:sp>
      <p:pic>
        <p:nvPicPr>
          <p:cNvPr id="5" name="Picture 4">
            <a:extLst>
              <a:ext uri="{FF2B5EF4-FFF2-40B4-BE49-F238E27FC236}">
                <a16:creationId xmlns:a16="http://schemas.microsoft.com/office/drawing/2014/main" id="{3CED7F8F-7F42-731F-50AE-5E6974CBAA22}"/>
              </a:ext>
            </a:extLst>
          </p:cNvPr>
          <p:cNvPicPr>
            <a:picLocks noChangeAspect="1"/>
          </p:cNvPicPr>
          <p:nvPr/>
        </p:nvPicPr>
        <p:blipFill>
          <a:blip r:embed="rId3"/>
          <a:stretch>
            <a:fillRect/>
          </a:stretch>
        </p:blipFill>
        <p:spPr>
          <a:xfrm>
            <a:off x="6987828" y="109440"/>
            <a:ext cx="4249280" cy="6639119"/>
          </a:xfrm>
          <a:prstGeom prst="rect">
            <a:avLst/>
          </a:prstGeom>
          <a:ln>
            <a:solidFill>
              <a:srgbClr val="003865"/>
            </a:solidFill>
          </a:ln>
        </p:spPr>
      </p:pic>
    </p:spTree>
    <p:extLst>
      <p:ext uri="{BB962C8B-B14F-4D97-AF65-F5344CB8AC3E}">
        <p14:creationId xmlns:p14="http://schemas.microsoft.com/office/powerpoint/2010/main" val="5711175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a:xfrm>
            <a:off x="3274540" y="18256"/>
            <a:ext cx="8079259" cy="1209634"/>
          </a:xfrm>
        </p:spPr>
        <p:txBody>
          <a:bodyPr>
            <a:normAutofit fontScale="90000"/>
          </a:bodyPr>
          <a:lstStyle/>
          <a:p>
            <a:r>
              <a:rPr lang="en-US" b="1" dirty="0">
                <a:solidFill>
                  <a:schemeClr val="bg1"/>
                </a:solidFill>
              </a:rPr>
              <a:t>Participant Characteristics Associated with FST White Stimulus</a:t>
            </a:r>
          </a:p>
        </p:txBody>
      </p:sp>
      <p:graphicFrame>
        <p:nvGraphicFramePr>
          <p:cNvPr id="3" name="Table 2">
            <a:extLst>
              <a:ext uri="{FF2B5EF4-FFF2-40B4-BE49-F238E27FC236}">
                <a16:creationId xmlns:a16="http://schemas.microsoft.com/office/drawing/2014/main" id="{EC4D4707-F720-DB95-A7BE-33B7F869B9CC}"/>
              </a:ext>
            </a:extLst>
          </p:cNvPr>
          <p:cNvGraphicFramePr>
            <a:graphicFrameLocks noGrp="1"/>
          </p:cNvGraphicFramePr>
          <p:nvPr>
            <p:extLst>
              <p:ext uri="{D42A27DB-BD31-4B8C-83A1-F6EECF244321}">
                <p14:modId xmlns:p14="http://schemas.microsoft.com/office/powerpoint/2010/main" val="2633847415"/>
              </p:ext>
            </p:extLst>
          </p:nvPr>
        </p:nvGraphicFramePr>
        <p:xfrm>
          <a:off x="1555532" y="1343818"/>
          <a:ext cx="9354207" cy="4392168"/>
        </p:xfrm>
        <a:graphic>
          <a:graphicData uri="http://schemas.openxmlformats.org/drawingml/2006/table">
            <a:tbl>
              <a:tblPr bandRow="1">
                <a:tableStyleId>{B301B821-A1FF-4177-AEE7-76D212191A09}</a:tableStyleId>
              </a:tblPr>
              <a:tblGrid>
                <a:gridCol w="2932385">
                  <a:extLst>
                    <a:ext uri="{9D8B030D-6E8A-4147-A177-3AD203B41FA5}">
                      <a16:colId xmlns:a16="http://schemas.microsoft.com/office/drawing/2014/main" val="1609302295"/>
                    </a:ext>
                  </a:extLst>
                </a:gridCol>
                <a:gridCol w="735724">
                  <a:extLst>
                    <a:ext uri="{9D8B030D-6E8A-4147-A177-3AD203B41FA5}">
                      <a16:colId xmlns:a16="http://schemas.microsoft.com/office/drawing/2014/main" val="3772585655"/>
                    </a:ext>
                  </a:extLst>
                </a:gridCol>
                <a:gridCol w="2417367">
                  <a:extLst>
                    <a:ext uri="{9D8B030D-6E8A-4147-A177-3AD203B41FA5}">
                      <a16:colId xmlns:a16="http://schemas.microsoft.com/office/drawing/2014/main" val="2620100957"/>
                    </a:ext>
                  </a:extLst>
                </a:gridCol>
                <a:gridCol w="1575818">
                  <a:extLst>
                    <a:ext uri="{9D8B030D-6E8A-4147-A177-3AD203B41FA5}">
                      <a16:colId xmlns:a16="http://schemas.microsoft.com/office/drawing/2014/main" val="3492435653"/>
                    </a:ext>
                  </a:extLst>
                </a:gridCol>
                <a:gridCol w="1692913">
                  <a:extLst>
                    <a:ext uri="{9D8B030D-6E8A-4147-A177-3AD203B41FA5}">
                      <a16:colId xmlns:a16="http://schemas.microsoft.com/office/drawing/2014/main" val="645656000"/>
                    </a:ext>
                  </a:extLst>
                </a:gridCol>
              </a:tblGrid>
              <a:tr h="473710">
                <a:tc>
                  <a:txBody>
                    <a:bodyPr/>
                    <a:lstStyle/>
                    <a:p>
                      <a:pPr marL="0" marR="0" algn="ctr">
                        <a:lnSpc>
                          <a:spcPct val="107000"/>
                        </a:lnSpc>
                        <a:spcBef>
                          <a:spcPts val="0"/>
                        </a:spcBef>
                        <a:spcAft>
                          <a:spcPts val="0"/>
                        </a:spcAft>
                      </a:pPr>
                      <a:r>
                        <a:rPr lang="en-US" sz="2000" b="1" dirty="0">
                          <a:solidFill>
                            <a:schemeClr val="bg1"/>
                          </a:solidFill>
                          <a:effectLst/>
                          <a:latin typeface="Calibri" panose="020F0502020204030204" pitchFamily="34" charset="0"/>
                          <a:cs typeface="Calibri" panose="020F0502020204030204" pitchFamily="34" charset="0"/>
                        </a:rPr>
                        <a:t> </a:t>
                      </a:r>
                      <a:endPar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000" b="1" dirty="0">
                          <a:solidFill>
                            <a:schemeClr val="bg1"/>
                          </a:solidFill>
                          <a:effectLst/>
                          <a:latin typeface="Calibri" panose="020F0502020204030204" pitchFamily="34" charset="0"/>
                          <a:cs typeface="Calibri" panose="020F0502020204030204" pitchFamily="34" charset="0"/>
                        </a:rPr>
                        <a:t>N</a:t>
                      </a:r>
                      <a:endPar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ct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000" b="1" dirty="0">
                          <a:solidFill>
                            <a:schemeClr val="bg1"/>
                          </a:solidFill>
                          <a:effectLst/>
                          <a:latin typeface="Calibri" panose="020F0502020204030204" pitchFamily="34" charset="0"/>
                          <a:cs typeface="Calibri" panose="020F0502020204030204" pitchFamily="34" charset="0"/>
                        </a:rPr>
                        <a:t>FST White Stimulus (dB)</a:t>
                      </a:r>
                    </a:p>
                    <a:p>
                      <a:pPr marL="0" marR="0" algn="ctr">
                        <a:lnSpc>
                          <a:spcPct val="107000"/>
                        </a:lnSpc>
                        <a:spcBef>
                          <a:spcPts val="0"/>
                        </a:spcBef>
                        <a:spcAft>
                          <a:spcPts val="0"/>
                        </a:spcAft>
                      </a:pPr>
                      <a:r>
                        <a:rPr lang="en-US" sz="2000" b="1" dirty="0">
                          <a:solidFill>
                            <a:schemeClr val="bg1"/>
                          </a:solidFill>
                          <a:effectLst/>
                          <a:latin typeface="Calibri" panose="020F0502020204030204" pitchFamily="34" charset="0"/>
                          <a:cs typeface="Calibri" panose="020F0502020204030204" pitchFamily="34" charset="0"/>
                        </a:rPr>
                        <a:t>Mean ± SD</a:t>
                      </a:r>
                      <a:endPar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ct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000" b="1" dirty="0">
                          <a:solidFill>
                            <a:schemeClr val="bg1"/>
                          </a:solidFill>
                          <a:effectLst/>
                          <a:latin typeface="Calibri" panose="020F0502020204030204" pitchFamily="34" charset="0"/>
                          <a:cs typeface="Calibri" panose="020F0502020204030204" pitchFamily="34" charset="0"/>
                        </a:rPr>
                        <a:t>Univariable Analysis</a:t>
                      </a:r>
                    </a:p>
                    <a:p>
                      <a:pPr marL="0" marR="0" algn="ctr">
                        <a:lnSpc>
                          <a:spcPct val="107000"/>
                        </a:lnSpc>
                        <a:spcBef>
                          <a:spcPts val="0"/>
                        </a:spcBef>
                        <a:spcAft>
                          <a:spcPts val="0"/>
                        </a:spcAft>
                      </a:pPr>
                      <a:r>
                        <a:rPr lang="en-US" sz="2000" b="1" dirty="0">
                          <a:solidFill>
                            <a:schemeClr val="bg1"/>
                          </a:solidFill>
                          <a:effectLst/>
                          <a:latin typeface="Calibri" panose="020F0502020204030204" pitchFamily="34" charset="0"/>
                          <a:cs typeface="Calibri" panose="020F0502020204030204" pitchFamily="34" charset="0"/>
                        </a:rPr>
                        <a:t>p value</a:t>
                      </a:r>
                      <a:endPar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000" b="1" dirty="0">
                          <a:solidFill>
                            <a:schemeClr val="bg1"/>
                          </a:solidFill>
                          <a:effectLst/>
                          <a:latin typeface="Calibri" panose="020F0502020204030204" pitchFamily="34" charset="0"/>
                          <a:cs typeface="Calibri" panose="020F0502020204030204" pitchFamily="34" charset="0"/>
                        </a:rPr>
                        <a:t>Multivariable Analysis</a:t>
                      </a:r>
                    </a:p>
                    <a:p>
                      <a:pPr marL="0" marR="0" algn="ctr">
                        <a:lnSpc>
                          <a:spcPct val="107000"/>
                        </a:lnSpc>
                        <a:spcBef>
                          <a:spcPts val="0"/>
                        </a:spcBef>
                        <a:spcAft>
                          <a:spcPts val="0"/>
                        </a:spcAft>
                      </a:pPr>
                      <a:r>
                        <a:rPr lang="en-US" sz="2000" b="1" dirty="0">
                          <a:solidFill>
                            <a:schemeClr val="bg1"/>
                          </a:solidFill>
                          <a:effectLst/>
                          <a:latin typeface="Calibri" panose="020F0502020204030204" pitchFamily="34" charset="0"/>
                          <a:cs typeface="Calibri" panose="020F0502020204030204" pitchFamily="34" charset="0"/>
                        </a:rPr>
                        <a:t>p value</a:t>
                      </a:r>
                      <a:endPar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1516531661"/>
                  </a:ext>
                </a:extLst>
              </a:tr>
              <a:tr h="0">
                <a:tc>
                  <a:txBody>
                    <a:bodyPr/>
                    <a:lstStyle/>
                    <a:p>
                      <a:pPr marL="0" marR="0">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All</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93</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-32 ± 13</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46316651"/>
                  </a:ext>
                </a:extLst>
              </a:tr>
              <a:tr h="0">
                <a:tc>
                  <a:txBody>
                    <a:bodyPr/>
                    <a:lstStyle/>
                    <a:p>
                      <a:pPr marL="0" marR="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Clinical Diagnosis</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&lt;0.001</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&lt;0.001</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31371540"/>
                  </a:ext>
                </a:extLst>
              </a:tr>
              <a:tr h="0">
                <a:tc>
                  <a:txBody>
                    <a:bodyPr/>
                    <a:lstStyle/>
                    <a:p>
                      <a:pPr marL="0" marR="0" indent="13335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USH2</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56</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-26 ± 10</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72083567"/>
                  </a:ext>
                </a:extLst>
              </a:tr>
              <a:tr h="0">
                <a:tc>
                  <a:txBody>
                    <a:bodyPr/>
                    <a:lstStyle/>
                    <a:p>
                      <a:pPr marL="0" marR="0" indent="13335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ARRP</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37</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-39 ± 13</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3189016"/>
                  </a:ext>
                </a:extLst>
              </a:tr>
              <a:tr h="0">
                <a:tc>
                  <a:txBody>
                    <a:bodyPr/>
                    <a:lstStyle/>
                    <a:p>
                      <a:pPr marL="0" marR="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Gender</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0.53</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0.04</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6884308"/>
                  </a:ext>
                </a:extLst>
              </a:tr>
              <a:tr h="0">
                <a:tc>
                  <a:txBody>
                    <a:bodyPr/>
                    <a:lstStyle/>
                    <a:p>
                      <a:pPr marL="0" marR="0" indent="13335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Female</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51</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-31 ± 12</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48345085"/>
                  </a:ext>
                </a:extLst>
              </a:tr>
              <a:tr h="0">
                <a:tc>
                  <a:txBody>
                    <a:bodyPr/>
                    <a:lstStyle/>
                    <a:p>
                      <a:pPr marL="0" marR="0" indent="13335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Male</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42</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-32 ± 14</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55205445"/>
                  </a:ext>
                </a:extLst>
              </a:tr>
              <a:tr h="0">
                <a:tc>
                  <a:txBody>
                    <a:bodyPr/>
                    <a:lstStyle/>
                    <a:p>
                      <a:pPr marL="0" marR="0">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Duration of Disease (years)</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&lt;0.001</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&lt;0.001</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43844732"/>
                  </a:ext>
                </a:extLst>
              </a:tr>
              <a:tr h="0">
                <a:tc>
                  <a:txBody>
                    <a:bodyPr/>
                    <a:lstStyle/>
                    <a:p>
                      <a:pPr marL="0" marR="0" indent="13335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&lt;10</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27</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-40 ± 11</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12831156"/>
                  </a:ext>
                </a:extLst>
              </a:tr>
              <a:tr h="0">
                <a:tc>
                  <a:txBody>
                    <a:bodyPr/>
                    <a:lstStyle/>
                    <a:p>
                      <a:pPr marL="0" marR="0" indent="13335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10-&lt;20</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33</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-33 ± 11</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87808894"/>
                  </a:ext>
                </a:extLst>
              </a:tr>
              <a:tr h="0">
                <a:tc>
                  <a:txBody>
                    <a:bodyPr/>
                    <a:lstStyle/>
                    <a:p>
                      <a:pPr marL="0" marR="0" indent="133350">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≥20</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33</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-22 ± 9</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42545" marR="42545" marT="0" marB="0" anchor="b">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5886347"/>
                  </a:ext>
                </a:extLst>
              </a:tr>
            </a:tbl>
          </a:graphicData>
        </a:graphic>
      </p:graphicFrame>
      <p:sp>
        <p:nvSpPr>
          <p:cNvPr id="6" name="TextBox 5">
            <a:extLst>
              <a:ext uri="{FF2B5EF4-FFF2-40B4-BE49-F238E27FC236}">
                <a16:creationId xmlns:a16="http://schemas.microsoft.com/office/drawing/2014/main" id="{DE509F1D-CBB6-27A5-869B-A06845160F75}"/>
              </a:ext>
            </a:extLst>
          </p:cNvPr>
          <p:cNvSpPr txBox="1"/>
          <p:nvPr/>
        </p:nvSpPr>
        <p:spPr>
          <a:xfrm>
            <a:off x="1555532" y="5851915"/>
            <a:ext cx="9354207" cy="584775"/>
          </a:xfrm>
          <a:prstGeom prst="rect">
            <a:avLst/>
          </a:prstGeom>
          <a:noFill/>
        </p:spPr>
        <p:txBody>
          <a:bodyPr wrap="square" rtlCol="0">
            <a:spAutoFit/>
          </a:bodyPr>
          <a:lstStyle/>
          <a:p>
            <a:r>
              <a:rPr lang="en-US" sz="1600" dirty="0">
                <a:latin typeface="Calibri" panose="020F0502020204030204" pitchFamily="34" charset="0"/>
                <a:cs typeface="Calibri" panose="020F0502020204030204" pitchFamily="34" charset="0"/>
              </a:rPr>
              <a:t>Factors with p values &gt;0.05 in the stepwise selection process were not included in the final multivariable model, including age at enrollment, race/ethnicity, smoking status and dietary supplement use.</a:t>
            </a:r>
          </a:p>
        </p:txBody>
      </p:sp>
    </p:spTree>
    <p:extLst>
      <p:ext uri="{BB962C8B-B14F-4D97-AF65-F5344CB8AC3E}">
        <p14:creationId xmlns:p14="http://schemas.microsoft.com/office/powerpoint/2010/main" val="36103238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6"/>
            <a:ext cx="8079259" cy="1232476"/>
          </a:xfrm>
        </p:spPr>
        <p:txBody>
          <a:bodyPr>
            <a:normAutofit fontScale="90000"/>
          </a:bodyPr>
          <a:lstStyle/>
          <a:p>
            <a:r>
              <a:rPr lang="en-US" b="1" dirty="0">
                <a:solidFill>
                  <a:schemeClr val="bg1"/>
                </a:solidFill>
              </a:rPr>
              <a:t>FST White vs Blue-Red by Duration of Disease and Clinical Diagnosis</a:t>
            </a:r>
          </a:p>
        </p:txBody>
      </p:sp>
      <p:pic>
        <p:nvPicPr>
          <p:cNvPr id="5" name="Picture 4">
            <a:extLst>
              <a:ext uri="{FF2B5EF4-FFF2-40B4-BE49-F238E27FC236}">
                <a16:creationId xmlns:a16="http://schemas.microsoft.com/office/drawing/2014/main" id="{2CF15E41-5499-7D89-43B6-FEA4141527D5}"/>
              </a:ext>
            </a:extLst>
          </p:cNvPr>
          <p:cNvPicPr>
            <a:picLocks noChangeAspect="1"/>
          </p:cNvPicPr>
          <p:nvPr/>
        </p:nvPicPr>
        <p:blipFill>
          <a:blip r:embed="rId3"/>
          <a:stretch>
            <a:fillRect/>
          </a:stretch>
        </p:blipFill>
        <p:spPr>
          <a:xfrm>
            <a:off x="3253519" y="1587285"/>
            <a:ext cx="5444200" cy="4566300"/>
          </a:xfrm>
          <a:prstGeom prst="rect">
            <a:avLst/>
          </a:prstGeom>
        </p:spPr>
      </p:pic>
    </p:spTree>
    <p:extLst>
      <p:ext uri="{BB962C8B-B14F-4D97-AF65-F5344CB8AC3E}">
        <p14:creationId xmlns:p14="http://schemas.microsoft.com/office/powerpoint/2010/main" val="38973624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F5B46-2A6E-59E7-BDDE-40C7227752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7FAD27-C0AD-93E1-C1D3-2FEDE7DCD55A}"/>
              </a:ext>
            </a:extLst>
          </p:cNvPr>
          <p:cNvSpPr>
            <a:spLocks noGrp="1"/>
          </p:cNvSpPr>
          <p:nvPr>
            <p:ph idx="1"/>
          </p:nvPr>
        </p:nvSpPr>
        <p:spPr>
          <a:xfrm>
            <a:off x="904460" y="1420898"/>
            <a:ext cx="10744201" cy="5317831"/>
          </a:xfrm>
        </p:spPr>
        <p:txBody>
          <a:bodyPr wrap="square" lIns="0" tIns="0" rIns="109728" bIns="0" anchor="t">
            <a:noAutofit/>
          </a:bodyPr>
          <a:lstStyle/>
          <a:p>
            <a:pPr marL="0" indent="0">
              <a:lnSpc>
                <a:spcPct val="100000"/>
              </a:lnSpc>
              <a:spcBef>
                <a:spcPts val="0"/>
              </a:spcBef>
              <a:spcAft>
                <a:spcPts val="1200"/>
              </a:spcAft>
              <a:buClr>
                <a:schemeClr val="tx1"/>
              </a:buClr>
              <a:buNone/>
            </a:pPr>
            <a:r>
              <a:rPr lang="en-US" sz="2200" b="1" dirty="0">
                <a:solidFill>
                  <a:srgbClr val="D87029"/>
                </a:solidFill>
                <a:ea typeface="Calibri" panose="020F0502020204030204" pitchFamily="34" charset="0"/>
                <a:cs typeface="Calibri" panose="020F0502020204030204" pitchFamily="34" charset="0"/>
              </a:rPr>
              <a:t>Citation</a:t>
            </a:r>
            <a:endParaRPr lang="en-US" sz="2200" b="1" i="0" dirty="0">
              <a:solidFill>
                <a:srgbClr val="D87029"/>
              </a:solidFill>
              <a:ea typeface="Calibri" panose="020F0502020204030204" pitchFamily="34" charset="0"/>
              <a:cs typeface="Calibri" panose="020F0502020204030204" pitchFamily="34" charset="0"/>
            </a:endParaRPr>
          </a:p>
          <a:p>
            <a:pPr marL="0" indent="0" algn="l">
              <a:lnSpc>
                <a:spcPct val="100000"/>
              </a:lnSpc>
              <a:spcBef>
                <a:spcPts val="0"/>
              </a:spcBef>
              <a:spcAft>
                <a:spcPts val="1700"/>
              </a:spcAft>
              <a:buNone/>
            </a:pPr>
            <a:r>
              <a:rPr lang="en-US" sz="2000" b="0" i="0" dirty="0">
                <a:solidFill>
                  <a:schemeClr val="accent1">
                    <a:lumMod val="50000"/>
                  </a:schemeClr>
                </a:solidFill>
                <a:ea typeface="Calibri" panose="020F0502020204030204" pitchFamily="34" charset="0"/>
                <a:cs typeface="Calibri" panose="020F0502020204030204" pitchFamily="34" charset="0"/>
              </a:rPr>
              <a:t>Birch DG, Cheng P, Duncan JL, Ayala AR, Maguire MG, Audo I, Cheetham JK, Durham TA, Fahim AT, Ferris FL 3rd, Heon E, Huckfeldt RM, Iannaccone A, Khan NW, Lad EM, Michaelides M, Pennesi ME, Stingl K, Vincent A, Weng CY; Foundation Fighting Blindness Consortium Investigator Group. The RUSH2A Study: Best-Corrected Visual Acuity, Full-Field Electroretinography Amplitudes, and Full-Field Stimulus Thresholds at Baseline. </a:t>
            </a:r>
            <a:r>
              <a:rPr lang="en-US" sz="2000" b="0" i="0" dirty="0" err="1">
                <a:solidFill>
                  <a:schemeClr val="accent1">
                    <a:lumMod val="50000"/>
                  </a:schemeClr>
                </a:solidFill>
                <a:ea typeface="Calibri" panose="020F0502020204030204" pitchFamily="34" charset="0"/>
                <a:cs typeface="Calibri" panose="020F0502020204030204" pitchFamily="34" charset="0"/>
              </a:rPr>
              <a:t>Transl</a:t>
            </a:r>
            <a:r>
              <a:rPr lang="en-US" sz="2000" b="0" i="0" dirty="0">
                <a:solidFill>
                  <a:schemeClr val="accent1">
                    <a:lumMod val="50000"/>
                  </a:schemeClr>
                </a:solidFill>
                <a:ea typeface="Calibri" panose="020F0502020204030204" pitchFamily="34" charset="0"/>
                <a:cs typeface="Calibri" panose="020F0502020204030204" pitchFamily="34" charset="0"/>
              </a:rPr>
              <a:t> Vis Sci Technol. 2020 Oct 8;9(11):9. </a:t>
            </a:r>
            <a:r>
              <a:rPr lang="en-US" sz="2000" b="0" i="0" dirty="0" err="1">
                <a:solidFill>
                  <a:schemeClr val="accent1">
                    <a:lumMod val="50000"/>
                  </a:schemeClr>
                </a:solidFill>
                <a:ea typeface="Calibri" panose="020F0502020204030204" pitchFamily="34" charset="0"/>
                <a:cs typeface="Calibri" panose="020F0502020204030204" pitchFamily="34" charset="0"/>
              </a:rPr>
              <a:t>doi</a:t>
            </a:r>
            <a:r>
              <a:rPr lang="en-US" sz="2000" b="0" i="0" dirty="0">
                <a:solidFill>
                  <a:schemeClr val="accent1">
                    <a:lumMod val="50000"/>
                  </a:schemeClr>
                </a:solidFill>
                <a:ea typeface="Calibri" panose="020F0502020204030204" pitchFamily="34" charset="0"/>
                <a:cs typeface="Calibri" panose="020F0502020204030204" pitchFamily="34" charset="0"/>
              </a:rPr>
              <a:t>: 10.1167/tvst.9.11.9.</a:t>
            </a:r>
          </a:p>
          <a:p>
            <a:pPr marL="0" indent="0" algn="l">
              <a:lnSpc>
                <a:spcPct val="100000"/>
              </a:lnSpc>
              <a:spcBef>
                <a:spcPts val="0"/>
              </a:spcBef>
              <a:spcAft>
                <a:spcPts val="1700"/>
              </a:spcAft>
              <a:buNone/>
            </a:pPr>
            <a:r>
              <a:rPr lang="en-US" sz="2200" b="1" i="0" dirty="0">
                <a:solidFill>
                  <a:srgbClr val="D87029"/>
                </a:solidFill>
                <a:ea typeface="Calibri" panose="020F0502020204030204" pitchFamily="34" charset="0"/>
                <a:cs typeface="Calibri" panose="020F0502020204030204" pitchFamily="34" charset="0"/>
              </a:rPr>
              <a:t>Funding</a:t>
            </a: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This study was funded by Foundation Fighting Blindness </a:t>
            </a:r>
          </a:p>
          <a:p>
            <a:pPr marL="0" indent="0">
              <a:lnSpc>
                <a:spcPct val="100000"/>
              </a:lnSpc>
              <a:spcBef>
                <a:spcPts val="0"/>
              </a:spcBef>
              <a:spcAft>
                <a:spcPts val="1700"/>
              </a:spcAft>
              <a:buNone/>
            </a:pPr>
            <a:r>
              <a:rPr lang="en-US" sz="2200" b="1" dirty="0">
                <a:solidFill>
                  <a:srgbClr val="D87029"/>
                </a:solidFill>
                <a:ea typeface="Calibri" panose="020F0502020204030204" pitchFamily="34" charset="0"/>
                <a:cs typeface="Calibri" panose="020F0502020204030204" pitchFamily="34" charset="0"/>
              </a:rPr>
              <a:t>Disclaimer</a:t>
            </a:r>
            <a:endParaRPr lang="en-US" sz="2200" dirty="0">
              <a:solidFill>
                <a:srgbClr val="003865"/>
              </a:solidFill>
              <a:ea typeface="Calibri" panose="020F0502020204030204" pitchFamily="34" charset="0"/>
              <a:cs typeface="Calibri" panose="020F0502020204030204" pitchFamily="34" charset="0"/>
            </a:endParaRP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The source of the data is the Foundation Fighting Blindness Clinical Consortium, but the analyses, content and conclusions presented herein are solely the responsibility of the authors/presenters and may not reflect the views of the Foundation Fighting Blindness.</a:t>
            </a:r>
            <a:endParaRPr lang="en-US" sz="2200" i="0" dirty="0">
              <a:solidFill>
                <a:schemeClr val="accent1">
                  <a:lumMod val="50000"/>
                </a:schemeClr>
              </a:solidFill>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32A4977-BB0B-9B31-7143-F646CAEC3FB5}"/>
              </a:ext>
            </a:extLst>
          </p:cNvPr>
          <p:cNvSpPr txBox="1"/>
          <p:nvPr/>
        </p:nvSpPr>
        <p:spPr>
          <a:xfrm>
            <a:off x="3389242" y="283238"/>
            <a:ext cx="7839589" cy="677108"/>
          </a:xfrm>
          <a:prstGeom prst="rect">
            <a:avLst/>
          </a:prstGeom>
          <a:noFill/>
        </p:spPr>
        <p:txBody>
          <a:bodyPr wrap="square" lIns="18288" tIns="0" rIns="18288"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Citation, Funding, Disclaimer</a:t>
            </a:r>
          </a:p>
        </p:txBody>
      </p:sp>
      <p:sp>
        <p:nvSpPr>
          <p:cNvPr id="7" name="Funding statement accent rule">
            <a:extLst>
              <a:ext uri="{FF2B5EF4-FFF2-40B4-BE49-F238E27FC236}">
                <a16:creationId xmlns:a16="http://schemas.microsoft.com/office/drawing/2014/main" id="{D94D6FEF-1C5A-42E5-7047-5E019536B460}"/>
              </a:ext>
            </a:extLst>
          </p:cNvPr>
          <p:cNvSpPr/>
          <p:nvPr/>
        </p:nvSpPr>
        <p:spPr>
          <a:xfrm>
            <a:off x="423141" y="1420898"/>
            <a:ext cx="240395" cy="5158805"/>
          </a:xfrm>
          <a:prstGeom prst="rect">
            <a:avLst/>
          </a:prstGeom>
          <a:solidFill>
            <a:srgbClr val="D8702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98473196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a:xfrm>
            <a:off x="3274540" y="18256"/>
            <a:ext cx="8079259" cy="1232476"/>
          </a:xfrm>
        </p:spPr>
        <p:txBody>
          <a:bodyPr>
            <a:normAutofit fontScale="90000"/>
          </a:bodyPr>
          <a:lstStyle/>
          <a:p>
            <a:r>
              <a:rPr lang="en-US" b="1" dirty="0">
                <a:solidFill>
                  <a:schemeClr val="bg1"/>
                </a:solidFill>
              </a:rPr>
              <a:t>Correlation among BCVA, ERG and FST Measures</a:t>
            </a:r>
          </a:p>
        </p:txBody>
      </p:sp>
      <p:graphicFrame>
        <p:nvGraphicFramePr>
          <p:cNvPr id="5" name="Table 4">
            <a:extLst>
              <a:ext uri="{FF2B5EF4-FFF2-40B4-BE49-F238E27FC236}">
                <a16:creationId xmlns:a16="http://schemas.microsoft.com/office/drawing/2014/main" id="{3ADAD6F4-D5E1-DB0C-1026-2F43A05FD75E}"/>
              </a:ext>
            </a:extLst>
          </p:cNvPr>
          <p:cNvGraphicFramePr>
            <a:graphicFrameLocks noGrp="1"/>
          </p:cNvGraphicFramePr>
          <p:nvPr>
            <p:extLst>
              <p:ext uri="{D42A27DB-BD31-4B8C-83A1-F6EECF244321}">
                <p14:modId xmlns:p14="http://schemas.microsoft.com/office/powerpoint/2010/main" val="3659664087"/>
              </p:ext>
            </p:extLst>
          </p:nvPr>
        </p:nvGraphicFramePr>
        <p:xfrm>
          <a:off x="1240221" y="1250732"/>
          <a:ext cx="10113578" cy="5590322"/>
        </p:xfrm>
        <a:graphic>
          <a:graphicData uri="http://schemas.openxmlformats.org/drawingml/2006/table">
            <a:tbl>
              <a:tblPr bandRow="1">
                <a:tableStyleId>{B301B821-A1FF-4177-AEE7-76D212191A09}</a:tableStyleId>
              </a:tblPr>
              <a:tblGrid>
                <a:gridCol w="1497037">
                  <a:extLst>
                    <a:ext uri="{9D8B030D-6E8A-4147-A177-3AD203B41FA5}">
                      <a16:colId xmlns:a16="http://schemas.microsoft.com/office/drawing/2014/main" val="24435575"/>
                    </a:ext>
                  </a:extLst>
                </a:gridCol>
                <a:gridCol w="1787759">
                  <a:extLst>
                    <a:ext uri="{9D8B030D-6E8A-4147-A177-3AD203B41FA5}">
                      <a16:colId xmlns:a16="http://schemas.microsoft.com/office/drawing/2014/main" val="3831273465"/>
                    </a:ext>
                  </a:extLst>
                </a:gridCol>
                <a:gridCol w="1241596">
                  <a:extLst>
                    <a:ext uri="{9D8B030D-6E8A-4147-A177-3AD203B41FA5}">
                      <a16:colId xmlns:a16="http://schemas.microsoft.com/office/drawing/2014/main" val="4052368520"/>
                    </a:ext>
                  </a:extLst>
                </a:gridCol>
                <a:gridCol w="1197255">
                  <a:extLst>
                    <a:ext uri="{9D8B030D-6E8A-4147-A177-3AD203B41FA5}">
                      <a16:colId xmlns:a16="http://schemas.microsoft.com/office/drawing/2014/main" val="394783880"/>
                    </a:ext>
                  </a:extLst>
                </a:gridCol>
                <a:gridCol w="1448529">
                  <a:extLst>
                    <a:ext uri="{9D8B030D-6E8A-4147-A177-3AD203B41FA5}">
                      <a16:colId xmlns:a16="http://schemas.microsoft.com/office/drawing/2014/main" val="924325458"/>
                    </a:ext>
                  </a:extLst>
                </a:gridCol>
                <a:gridCol w="709484">
                  <a:extLst>
                    <a:ext uri="{9D8B030D-6E8A-4147-A177-3AD203B41FA5}">
                      <a16:colId xmlns:a16="http://schemas.microsoft.com/office/drawing/2014/main" val="3602698245"/>
                    </a:ext>
                  </a:extLst>
                </a:gridCol>
                <a:gridCol w="945979">
                  <a:extLst>
                    <a:ext uri="{9D8B030D-6E8A-4147-A177-3AD203B41FA5}">
                      <a16:colId xmlns:a16="http://schemas.microsoft.com/office/drawing/2014/main" val="1981484147"/>
                    </a:ext>
                  </a:extLst>
                </a:gridCol>
                <a:gridCol w="1285939">
                  <a:extLst>
                    <a:ext uri="{9D8B030D-6E8A-4147-A177-3AD203B41FA5}">
                      <a16:colId xmlns:a16="http://schemas.microsoft.com/office/drawing/2014/main" val="3773228044"/>
                    </a:ext>
                  </a:extLst>
                </a:gridCol>
              </a:tblGrid>
              <a:tr h="509823">
                <a:tc>
                  <a:txBody>
                    <a:bodyPr/>
                    <a:lstStyle/>
                    <a:p>
                      <a:pPr marL="0" marR="0" algn="ctr">
                        <a:lnSpc>
                          <a:spcPct val="107000"/>
                        </a:lnSpc>
                        <a:spcBef>
                          <a:spcPts val="0"/>
                        </a:spcBef>
                        <a:spcAft>
                          <a:spcPts val="0"/>
                        </a:spcAft>
                      </a:pPr>
                      <a:r>
                        <a:rPr lang="en-US" sz="1400" b="1" dirty="0">
                          <a:solidFill>
                            <a:schemeClr val="bg1"/>
                          </a:solidFill>
                          <a:effectLst/>
                          <a:latin typeface="Calibri" panose="020F0502020204030204" pitchFamily="34" charset="0"/>
                          <a:cs typeface="Calibri" panose="020F0502020204030204" pitchFamily="34" charset="0"/>
                        </a:rPr>
                        <a:t> </a:t>
                      </a:r>
                      <a:endParaRPr lang="en-US"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indent="95250" algn="ctr">
                        <a:lnSpc>
                          <a:spcPct val="107000"/>
                        </a:lnSpc>
                        <a:spcBef>
                          <a:spcPts val="0"/>
                        </a:spcBef>
                        <a:spcAft>
                          <a:spcPts val="0"/>
                        </a:spcAft>
                      </a:pPr>
                      <a:r>
                        <a:rPr lang="en-US" sz="1400" b="1" dirty="0">
                          <a:solidFill>
                            <a:schemeClr val="bg1"/>
                          </a:solidFill>
                          <a:effectLst/>
                          <a:latin typeface="Calibri" panose="020F0502020204030204" pitchFamily="34" charset="0"/>
                          <a:cs typeface="Calibri" panose="020F0502020204030204" pitchFamily="34" charset="0"/>
                        </a:rPr>
                        <a:t>Best Corrected Visual Acuity </a:t>
                      </a:r>
                      <a:endParaRPr lang="en-US"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3">
                  <a:txBody>
                    <a:bodyPr/>
                    <a:lstStyle/>
                    <a:p>
                      <a:pPr marL="0" marR="0" algn="ctr">
                        <a:lnSpc>
                          <a:spcPct val="107000"/>
                        </a:lnSpc>
                        <a:spcBef>
                          <a:spcPts val="0"/>
                        </a:spcBef>
                        <a:spcAft>
                          <a:spcPts val="0"/>
                        </a:spcAft>
                      </a:pPr>
                      <a:r>
                        <a:rPr lang="en-US" sz="1400" b="1" dirty="0">
                          <a:solidFill>
                            <a:schemeClr val="bg1"/>
                          </a:solidFill>
                          <a:effectLst/>
                          <a:latin typeface="Calibri" panose="020F0502020204030204" pitchFamily="34" charset="0"/>
                          <a:cs typeface="Calibri" panose="020F0502020204030204" pitchFamily="34" charset="0"/>
                        </a:rPr>
                        <a:t> Electroretinogram (ERG)</a:t>
                      </a:r>
                      <a:endParaRPr lang="en-US"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endParaRPr lang="en-US"/>
                    </a:p>
                  </a:txBody>
                  <a:tcPr/>
                </a:tc>
                <a:tc hMerge="1">
                  <a:txBody>
                    <a:bodyPr/>
                    <a:lstStyle/>
                    <a:p>
                      <a:endParaRPr lang="en-US"/>
                    </a:p>
                  </a:txBody>
                  <a:tcPr/>
                </a:tc>
                <a:tc gridSpan="3">
                  <a:txBody>
                    <a:bodyPr/>
                    <a:lstStyle/>
                    <a:p>
                      <a:pPr marL="0" marR="0" algn="ctr">
                        <a:lnSpc>
                          <a:spcPct val="107000"/>
                        </a:lnSpc>
                        <a:spcBef>
                          <a:spcPts val="0"/>
                        </a:spcBef>
                        <a:spcAft>
                          <a:spcPts val="0"/>
                        </a:spcAft>
                      </a:pPr>
                      <a:r>
                        <a:rPr lang="en-US" sz="1400" b="1" dirty="0">
                          <a:solidFill>
                            <a:schemeClr val="bg1"/>
                          </a:solidFill>
                          <a:effectLst/>
                          <a:latin typeface="Calibri" panose="020F0502020204030204" pitchFamily="34" charset="0"/>
                          <a:cs typeface="Calibri" panose="020F0502020204030204" pitchFamily="34" charset="0"/>
                        </a:rPr>
                        <a:t> Full-field stimulus threshold (FST)</a:t>
                      </a:r>
                      <a:endParaRPr lang="en-US"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57422991"/>
                  </a:ext>
                </a:extLst>
              </a:tr>
              <a:tr h="246921">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(BCVA)</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DA 0.01 ERG</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LA 3.0 flicker</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DA 3.0 ERG</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White</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Blue</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Red</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48847138"/>
                  </a:ext>
                </a:extLst>
              </a:tr>
              <a:tr h="188237">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(N=127)*</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(N=126)</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(N=126)</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(N=126)</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(N=93)</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(N=93)</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(N=93)</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58777512"/>
                  </a:ext>
                </a:extLst>
              </a:tr>
              <a:tr h="188237">
                <a:tc>
                  <a:txBody>
                    <a:bodyPr/>
                    <a:lstStyle/>
                    <a:p>
                      <a:pPr marL="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BCVA</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78373468"/>
                  </a:ext>
                </a:extLst>
              </a:tr>
              <a:tr h="188237">
                <a:tc>
                  <a:txBody>
                    <a:bodyPr/>
                    <a:lstStyle/>
                    <a:p>
                      <a:pPr marL="0" marR="0" indent="22860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Correlation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1.0</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+0.17</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+0.30</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+0.30</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-0.60</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-0.56</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-0.58</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21555192"/>
                  </a:ext>
                </a:extLst>
              </a:tr>
              <a:tr h="188237">
                <a:tc>
                  <a:txBody>
                    <a:bodyPr/>
                    <a:lstStyle/>
                    <a:p>
                      <a:pPr marL="0" marR="0" indent="22860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p value</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0.06</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&lt;0.001</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&lt;0.001</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&lt;0.001</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&lt;0.001</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&lt;0.001</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93983897"/>
                  </a:ext>
                </a:extLst>
              </a:tr>
              <a:tr h="188237">
                <a:tc>
                  <a:txBody>
                    <a:bodyPr/>
                    <a:lstStyle/>
                    <a:p>
                      <a:pPr marL="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DA 0.01 ERG</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27294392"/>
                  </a:ext>
                </a:extLst>
              </a:tr>
              <a:tr h="188237">
                <a:tc>
                  <a:txBody>
                    <a:bodyPr/>
                    <a:lstStyle/>
                    <a:p>
                      <a:pPr marL="22860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Correlation</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1.0</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+0.61</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+0.69</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-0.40</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-0.40</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-0.45</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968148"/>
                  </a:ext>
                </a:extLst>
              </a:tr>
              <a:tr h="188237">
                <a:tc>
                  <a:txBody>
                    <a:bodyPr/>
                    <a:lstStyle/>
                    <a:p>
                      <a:pPr marL="22860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p value</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&lt;0.001</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&lt;0.001</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&lt;0.001</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&lt;0.001</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&lt;0.001</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638528"/>
                  </a:ext>
                </a:extLst>
              </a:tr>
              <a:tr h="251672">
                <a:tc>
                  <a:txBody>
                    <a:bodyPr/>
                    <a:lstStyle/>
                    <a:p>
                      <a:pPr marL="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LA 3.0 flicker ERG</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95417965"/>
                  </a:ext>
                </a:extLst>
              </a:tr>
              <a:tr h="188237">
                <a:tc>
                  <a:txBody>
                    <a:bodyPr/>
                    <a:lstStyle/>
                    <a:p>
                      <a:pPr marL="22860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Correlation</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1.0</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+0.82</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-0.55</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-0.52</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-0.42</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33916414"/>
                  </a:ext>
                </a:extLst>
              </a:tr>
              <a:tr h="188237">
                <a:tc>
                  <a:txBody>
                    <a:bodyPr/>
                    <a:lstStyle/>
                    <a:p>
                      <a:pPr marL="22860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p value</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&lt;0.001</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&lt;0.001</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&lt;0.001</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&lt;0.001</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27389166"/>
                  </a:ext>
                </a:extLst>
              </a:tr>
              <a:tr h="188237">
                <a:tc>
                  <a:txBody>
                    <a:bodyPr/>
                    <a:lstStyle/>
                    <a:p>
                      <a:pPr marL="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DA 3.0 ERG</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02788583"/>
                  </a:ext>
                </a:extLst>
              </a:tr>
              <a:tr h="188237">
                <a:tc>
                  <a:txBody>
                    <a:bodyPr/>
                    <a:lstStyle/>
                    <a:p>
                      <a:pPr marL="22860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Correlation</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1.0</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-0.64</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-0.62</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-0.59</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21179872"/>
                  </a:ext>
                </a:extLst>
              </a:tr>
              <a:tr h="188237">
                <a:tc>
                  <a:txBody>
                    <a:bodyPr/>
                    <a:lstStyle/>
                    <a:p>
                      <a:pPr marL="22860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p value</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&lt;0.001</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&lt;0.001</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&lt;0.001</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29360818"/>
                  </a:ext>
                </a:extLst>
              </a:tr>
              <a:tr h="188237">
                <a:tc>
                  <a:txBody>
                    <a:bodyPr/>
                    <a:lstStyle/>
                    <a:p>
                      <a:pPr marL="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FST White</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9189628"/>
                  </a:ext>
                </a:extLst>
              </a:tr>
              <a:tr h="188237">
                <a:tc>
                  <a:txBody>
                    <a:bodyPr/>
                    <a:lstStyle/>
                    <a:p>
                      <a:pPr marL="22860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Correlation</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1.0</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+0.96</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+0.83</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88396599"/>
                  </a:ext>
                </a:extLst>
              </a:tr>
              <a:tr h="188237">
                <a:tc>
                  <a:txBody>
                    <a:bodyPr/>
                    <a:lstStyle/>
                    <a:p>
                      <a:pPr marL="22860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p value</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&lt;0.001</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&lt;0.001</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43003404"/>
                  </a:ext>
                </a:extLst>
              </a:tr>
              <a:tr h="188237">
                <a:tc>
                  <a:txBody>
                    <a:bodyPr/>
                    <a:lstStyle/>
                    <a:p>
                      <a:pPr marL="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FST Blue</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64922667"/>
                  </a:ext>
                </a:extLst>
              </a:tr>
              <a:tr h="188237">
                <a:tc>
                  <a:txBody>
                    <a:bodyPr/>
                    <a:lstStyle/>
                    <a:p>
                      <a:pPr marL="22860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Correlation</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1.0</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+0.76</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28613378"/>
                  </a:ext>
                </a:extLst>
              </a:tr>
              <a:tr h="188237">
                <a:tc>
                  <a:txBody>
                    <a:bodyPr/>
                    <a:lstStyle/>
                    <a:p>
                      <a:pPr marL="22860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p value</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&lt;0.001</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57673743"/>
                  </a:ext>
                </a:extLst>
              </a:tr>
              <a:tr h="188237">
                <a:tc>
                  <a:txBody>
                    <a:bodyPr/>
                    <a:lstStyle/>
                    <a:p>
                      <a:pPr marL="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FST Red</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2949258"/>
                  </a:ext>
                </a:extLst>
              </a:tr>
              <a:tr h="188237">
                <a:tc>
                  <a:txBody>
                    <a:bodyPr/>
                    <a:lstStyle/>
                    <a:p>
                      <a:pPr marL="22860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Correlation</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1.0</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14364276"/>
                  </a:ext>
                </a:extLst>
              </a:tr>
              <a:tr h="186548">
                <a:tc>
                  <a:txBody>
                    <a:bodyPr/>
                    <a:lstStyle/>
                    <a:p>
                      <a:pPr marL="228600" marR="0" algn="l">
                        <a:lnSpc>
                          <a:spcPct val="107000"/>
                        </a:lnSpc>
                        <a:spcBef>
                          <a:spcPts val="0"/>
                        </a:spcBef>
                        <a:spcAft>
                          <a:spcPts val="0"/>
                        </a:spcAft>
                      </a:pPr>
                      <a:r>
                        <a:rPr lang="en-US" sz="1400" b="1">
                          <a:effectLst/>
                          <a:latin typeface="Calibri" panose="020F0502020204030204" pitchFamily="34" charset="0"/>
                          <a:cs typeface="Calibri" panose="020F0502020204030204" pitchFamily="34" charset="0"/>
                        </a:rPr>
                        <a:t>p value</a:t>
                      </a: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27389" marR="27389"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51978725"/>
                  </a:ext>
                </a:extLst>
              </a:tr>
            </a:tbl>
          </a:graphicData>
        </a:graphic>
      </p:graphicFrame>
    </p:spTree>
    <p:extLst>
      <p:ext uri="{BB962C8B-B14F-4D97-AF65-F5344CB8AC3E}">
        <p14:creationId xmlns:p14="http://schemas.microsoft.com/office/powerpoint/2010/main" val="32851659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6"/>
            <a:ext cx="8079259" cy="1221966"/>
          </a:xfrm>
        </p:spPr>
        <p:txBody>
          <a:bodyPr>
            <a:normAutofit/>
          </a:bodyPr>
          <a:lstStyle/>
          <a:p>
            <a:r>
              <a:rPr lang="en-US" b="1" dirty="0">
                <a:solidFill>
                  <a:schemeClr val="bg1"/>
                </a:solidFill>
              </a:rPr>
              <a:t>Disease Asymmetry</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BCVA letter scores between right eye and left eye were similar</a:t>
            </a:r>
          </a:p>
          <a:p>
            <a:pPr marL="457200" indent="-457200">
              <a:lnSpc>
                <a:spcPct val="100000"/>
              </a:lnSpc>
              <a:spcBef>
                <a:spcPts val="0"/>
              </a:spcBef>
              <a:spcAft>
                <a:spcPts val="600"/>
              </a:spcAft>
              <a:buClr>
                <a:schemeClr val="tx1"/>
              </a:buClr>
            </a:pPr>
            <a:r>
              <a:rPr lang="en-US" sz="3000" b="1" dirty="0"/>
              <a:t> Mean difference (OD – OS): -1.0 letters (95% C.I.: -2.3 – 0.3)</a:t>
            </a:r>
          </a:p>
          <a:p>
            <a:pPr marL="457200" indent="-457200">
              <a:lnSpc>
                <a:spcPct val="100000"/>
              </a:lnSpc>
              <a:spcBef>
                <a:spcPts val="0"/>
              </a:spcBef>
              <a:spcAft>
                <a:spcPts val="600"/>
              </a:spcAft>
              <a:buClr>
                <a:schemeClr val="tx1"/>
              </a:buClr>
            </a:pPr>
            <a:r>
              <a:rPr lang="en-US" sz="3000" b="1" dirty="0"/>
              <a:t> Intraclass correlation coefficient: 0.85</a:t>
            </a:r>
          </a:p>
          <a:p>
            <a:pPr marL="457200" indent="-457200">
              <a:lnSpc>
                <a:spcPct val="100000"/>
              </a:lnSpc>
              <a:spcBef>
                <a:spcPts val="0"/>
              </a:spcBef>
              <a:spcAft>
                <a:spcPts val="600"/>
              </a:spcAft>
              <a:buClr>
                <a:schemeClr val="tx1"/>
              </a:buClr>
            </a:pPr>
            <a:r>
              <a:rPr lang="en-US" sz="3000" b="1" dirty="0"/>
              <a:t> Disease asymmetry not influenced by gender, duration of disease and clinical diagnosis</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0848710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6"/>
            <a:ext cx="8079259" cy="1221966"/>
          </a:xfrm>
        </p:spPr>
        <p:txBody>
          <a:bodyPr>
            <a:normAutofit/>
          </a:bodyPr>
          <a:lstStyle/>
          <a:p>
            <a:r>
              <a:rPr lang="en-US" b="1" dirty="0">
                <a:solidFill>
                  <a:schemeClr val="bg1"/>
                </a:solidFill>
              </a:rPr>
              <a:t>Discussion</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Baseline data consistent with previous cross-sectional studies</a:t>
            </a:r>
          </a:p>
          <a:p>
            <a:pPr marL="914400" lvl="1" indent="-457200">
              <a:lnSpc>
                <a:spcPct val="100000"/>
              </a:lnSpc>
              <a:spcBef>
                <a:spcPts val="0"/>
              </a:spcBef>
              <a:spcAft>
                <a:spcPts val="600"/>
              </a:spcAft>
              <a:buClr>
                <a:schemeClr val="tx1"/>
              </a:buClr>
            </a:pPr>
            <a:r>
              <a:rPr lang="en-US" sz="2600" b="1" dirty="0"/>
              <a:t>Median age = 40 years</a:t>
            </a:r>
          </a:p>
          <a:p>
            <a:pPr marL="914400" lvl="1" indent="-457200">
              <a:lnSpc>
                <a:spcPct val="100000"/>
              </a:lnSpc>
              <a:spcBef>
                <a:spcPts val="0"/>
              </a:spcBef>
              <a:spcAft>
                <a:spcPts val="600"/>
              </a:spcAft>
              <a:buClr>
                <a:schemeClr val="tx1"/>
              </a:buClr>
            </a:pPr>
            <a:r>
              <a:rPr lang="en-US" sz="2600" b="1" dirty="0"/>
              <a:t>Median acuity 82 letters (20/25) in ARRP; 79 (20/25) in USH2</a:t>
            </a:r>
          </a:p>
          <a:p>
            <a:pPr marL="914400" lvl="1" indent="-457200">
              <a:lnSpc>
                <a:spcPct val="100000"/>
              </a:lnSpc>
              <a:spcBef>
                <a:spcPts val="0"/>
              </a:spcBef>
              <a:spcAft>
                <a:spcPts val="600"/>
              </a:spcAft>
              <a:buClr>
                <a:schemeClr val="tx1"/>
              </a:buClr>
            </a:pPr>
            <a:r>
              <a:rPr lang="en-US" sz="2600" b="1" dirty="0"/>
              <a:t>Rod ERG unmeasurable in approximately 50% of patients</a:t>
            </a:r>
          </a:p>
          <a:p>
            <a:pPr marL="914400" lvl="1" indent="-457200">
              <a:lnSpc>
                <a:spcPct val="100000"/>
              </a:lnSpc>
              <a:spcBef>
                <a:spcPts val="0"/>
              </a:spcBef>
              <a:spcAft>
                <a:spcPts val="600"/>
              </a:spcAft>
              <a:buClr>
                <a:schemeClr val="tx1"/>
              </a:buClr>
            </a:pPr>
            <a:r>
              <a:rPr lang="en-US" sz="2600" b="1" dirty="0"/>
              <a:t>Cone ERG unmeasurable in approximately 30% of patients</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5199906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5"/>
            <a:ext cx="8079259" cy="1211455"/>
          </a:xfrm>
        </p:spPr>
        <p:txBody>
          <a:bodyPr>
            <a:normAutofit/>
          </a:bodyPr>
          <a:lstStyle/>
          <a:p>
            <a:r>
              <a:rPr lang="en-US" b="1" dirty="0">
                <a:solidFill>
                  <a:schemeClr val="bg1"/>
                </a:solidFill>
              </a:rPr>
              <a:t>Discussion (</a:t>
            </a:r>
            <a:r>
              <a:rPr lang="en-US" b="1" dirty="0" err="1">
                <a:solidFill>
                  <a:schemeClr val="bg1"/>
                </a:solidFill>
              </a:rPr>
              <a:t>cont</a:t>
            </a:r>
            <a:r>
              <a:rPr lang="en-US" b="1" dirty="0">
                <a:solidFill>
                  <a:schemeClr val="bg1"/>
                </a:solidFill>
              </a:rPr>
              <a:t>)</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ERG and FST measures were worse in USH2 than ARRP</a:t>
            </a:r>
          </a:p>
          <a:p>
            <a:pPr marL="457200" indent="-457200">
              <a:lnSpc>
                <a:spcPct val="100000"/>
              </a:lnSpc>
              <a:spcBef>
                <a:spcPts val="0"/>
              </a:spcBef>
              <a:spcAft>
                <a:spcPts val="600"/>
              </a:spcAft>
              <a:buClr>
                <a:schemeClr val="tx1"/>
              </a:buClr>
            </a:pPr>
            <a:r>
              <a:rPr lang="en-US" sz="3000" b="1" dirty="0"/>
              <a:t>Majority of participants have rod function by FST</a:t>
            </a:r>
          </a:p>
          <a:p>
            <a:pPr marL="457200" indent="-457200">
              <a:lnSpc>
                <a:spcPct val="100000"/>
              </a:lnSpc>
              <a:spcBef>
                <a:spcPts val="0"/>
              </a:spcBef>
              <a:spcAft>
                <a:spcPts val="600"/>
              </a:spcAft>
              <a:buClr>
                <a:schemeClr val="tx1"/>
              </a:buClr>
            </a:pPr>
            <a:r>
              <a:rPr lang="en-US" sz="3000" b="1" dirty="0"/>
              <a:t>FST shows strong relationship to duration of disease</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1661672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6"/>
            <a:ext cx="8079259" cy="1232476"/>
          </a:xfrm>
        </p:spPr>
        <p:txBody>
          <a:bodyPr>
            <a:normAutofit/>
          </a:bodyPr>
          <a:lstStyle/>
          <a:p>
            <a:r>
              <a:rPr lang="en-US" b="1" dirty="0">
                <a:solidFill>
                  <a:schemeClr val="bg1"/>
                </a:solidFill>
              </a:rPr>
              <a:t>Background</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Variants in the USH2A gene are common causes of inherited retinal degenerations (IRDs)</a:t>
            </a:r>
          </a:p>
          <a:p>
            <a:pPr marL="457200" indent="-457200">
              <a:lnSpc>
                <a:spcPct val="100000"/>
              </a:lnSpc>
              <a:spcBef>
                <a:spcPts val="0"/>
              </a:spcBef>
              <a:spcAft>
                <a:spcPts val="600"/>
              </a:spcAft>
              <a:buClr>
                <a:schemeClr val="tx1"/>
              </a:buClr>
            </a:pPr>
            <a:r>
              <a:rPr lang="en-US" sz="3000" b="1" dirty="0"/>
              <a:t> Biallelic variants can result in:</a:t>
            </a:r>
          </a:p>
          <a:p>
            <a:pPr marL="914400" lvl="1" indent="-457200">
              <a:lnSpc>
                <a:spcPct val="100000"/>
              </a:lnSpc>
              <a:spcBef>
                <a:spcPts val="0"/>
              </a:spcBef>
              <a:spcAft>
                <a:spcPts val="600"/>
              </a:spcAft>
              <a:buClr>
                <a:schemeClr val="tx1"/>
              </a:buClr>
            </a:pPr>
            <a:r>
              <a:rPr lang="en-US" sz="2600" b="1" dirty="0"/>
              <a:t>Usher syndrome type 1 (USH2)</a:t>
            </a:r>
          </a:p>
          <a:p>
            <a:pPr marL="914400" lvl="1" indent="-457200">
              <a:lnSpc>
                <a:spcPct val="100000"/>
              </a:lnSpc>
              <a:spcBef>
                <a:spcPts val="0"/>
              </a:spcBef>
              <a:spcAft>
                <a:spcPts val="600"/>
              </a:spcAft>
              <a:buClr>
                <a:schemeClr val="tx1"/>
              </a:buClr>
            </a:pPr>
            <a:r>
              <a:rPr lang="en-US" sz="2600" b="1" dirty="0"/>
              <a:t>Non-syndromic autosomal recessive RP (ARRP)</a:t>
            </a:r>
          </a:p>
          <a:p>
            <a:pPr marL="457200" indent="-457200">
              <a:lnSpc>
                <a:spcPct val="100000"/>
              </a:lnSpc>
              <a:spcBef>
                <a:spcPts val="0"/>
              </a:spcBef>
              <a:spcAft>
                <a:spcPts val="600"/>
              </a:spcAft>
              <a:buClr>
                <a:schemeClr val="tx1"/>
              </a:buClr>
            </a:pPr>
            <a:r>
              <a:rPr lang="en-US" sz="3000" b="1" dirty="0"/>
              <a:t>The Rate of Progression of USH2A-related Retinal Degeneration (RUSH2A) study is a multicenter, international, longitudinal natural history study to collect data from both USH2 and ARRP patients</a:t>
            </a:r>
            <a:endParaRPr lang="en-US" sz="2200" b="1" dirty="0"/>
          </a:p>
        </p:txBody>
      </p:sp>
    </p:spTree>
    <p:extLst>
      <p:ext uri="{BB962C8B-B14F-4D97-AF65-F5344CB8AC3E}">
        <p14:creationId xmlns:p14="http://schemas.microsoft.com/office/powerpoint/2010/main" val="19084602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6"/>
            <a:ext cx="8079259" cy="1221966"/>
          </a:xfrm>
        </p:spPr>
        <p:txBody>
          <a:bodyPr>
            <a:normAutofit/>
          </a:bodyPr>
          <a:lstStyle/>
          <a:p>
            <a:r>
              <a:rPr lang="en-US" b="1" dirty="0">
                <a:solidFill>
                  <a:schemeClr val="bg1"/>
                </a:solidFill>
              </a:rPr>
              <a:t>Background (</a:t>
            </a:r>
            <a:r>
              <a:rPr lang="en-US" b="1" dirty="0" err="1">
                <a:solidFill>
                  <a:schemeClr val="bg1"/>
                </a:solidFill>
              </a:rPr>
              <a:t>cont</a:t>
            </a:r>
            <a:r>
              <a:rPr lang="en-US" b="1" dirty="0">
                <a:solidFill>
                  <a:schemeClr val="bg1"/>
                </a:solidFill>
              </a:rPr>
              <a:t>)</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buClr>
                <a:schemeClr val="tx1"/>
              </a:buClr>
            </a:pPr>
            <a:r>
              <a:rPr lang="en-US" sz="3000" b="1" dirty="0"/>
              <a:t>Existing clinical data from patients with USH2A variants comes primarily from cross-sectional and retrospective analyses</a:t>
            </a:r>
          </a:p>
          <a:p>
            <a:pPr marL="457200" indent="-457200">
              <a:lnSpc>
                <a:spcPct val="100000"/>
              </a:lnSpc>
              <a:spcBef>
                <a:spcPts val="0"/>
              </a:spcBef>
              <a:buClr>
                <a:schemeClr val="tx1"/>
              </a:buClr>
            </a:pPr>
            <a:r>
              <a:rPr lang="en-US" sz="3000" b="1" dirty="0"/>
              <a:t>Visual Acuity</a:t>
            </a:r>
          </a:p>
          <a:p>
            <a:pPr marL="914400" lvl="1" indent="-457200">
              <a:lnSpc>
                <a:spcPct val="100000"/>
              </a:lnSpc>
              <a:spcBef>
                <a:spcPts val="0"/>
              </a:spcBef>
              <a:buClr>
                <a:schemeClr val="tx1"/>
              </a:buClr>
            </a:pPr>
            <a:r>
              <a:rPr lang="en-US" sz="2600" b="1" dirty="0"/>
              <a:t>↓ one to two lines at age 30 years; median age to legal blindness = 65 years (Sandberg et al., 2008) </a:t>
            </a:r>
          </a:p>
          <a:p>
            <a:pPr marL="914400" lvl="1" indent="-457200">
              <a:lnSpc>
                <a:spcPct val="100000"/>
              </a:lnSpc>
              <a:spcBef>
                <a:spcPts val="0"/>
              </a:spcBef>
              <a:buClr>
                <a:schemeClr val="tx1"/>
              </a:buClr>
            </a:pPr>
            <a:r>
              <a:rPr lang="en-US" sz="2600" b="1" dirty="0"/>
              <a:t>Acuity better than 20/50 into the 50’s (Calzetti et al., 2018) </a:t>
            </a:r>
          </a:p>
          <a:p>
            <a:pPr marL="914400" lvl="1" indent="-457200">
              <a:lnSpc>
                <a:spcPct val="100000"/>
              </a:lnSpc>
              <a:spcBef>
                <a:spcPts val="0"/>
              </a:spcBef>
              <a:buClr>
                <a:schemeClr val="tx1"/>
              </a:buClr>
            </a:pPr>
            <a:r>
              <a:rPr lang="en-US" sz="2600" b="1" dirty="0"/>
              <a:t>Acuity better in non-syndromic patients than syndromic patients at the same age (Hendriks et al., 2017)</a:t>
            </a:r>
          </a:p>
        </p:txBody>
      </p:sp>
    </p:spTree>
    <p:extLst>
      <p:ext uri="{BB962C8B-B14F-4D97-AF65-F5344CB8AC3E}">
        <p14:creationId xmlns:p14="http://schemas.microsoft.com/office/powerpoint/2010/main" val="21402263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Background (</a:t>
            </a:r>
            <a:r>
              <a:rPr lang="en-US" b="1" dirty="0" err="1">
                <a:solidFill>
                  <a:schemeClr val="bg1"/>
                </a:solidFill>
              </a:rPr>
              <a:t>cont</a:t>
            </a:r>
            <a:r>
              <a:rPr lang="en-US" b="1" dirty="0">
                <a:solidFill>
                  <a:schemeClr val="bg1"/>
                </a:solidFill>
              </a:rPr>
              <a:t>)</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Full-field Electroretinography (ERG)</a:t>
            </a:r>
          </a:p>
          <a:p>
            <a:pPr marL="914400" lvl="1" indent="-457200">
              <a:lnSpc>
                <a:spcPct val="100000"/>
              </a:lnSpc>
              <a:spcBef>
                <a:spcPts val="0"/>
              </a:spcBef>
              <a:spcAft>
                <a:spcPts val="600"/>
              </a:spcAft>
              <a:buClr>
                <a:schemeClr val="tx1"/>
              </a:buClr>
            </a:pPr>
            <a:r>
              <a:rPr lang="en-US" sz="2600" b="1" dirty="0"/>
              <a:t>ERG non-detectable by age 26 years (Schwartz et al., 2005)</a:t>
            </a:r>
          </a:p>
          <a:p>
            <a:pPr marL="914400" lvl="1" indent="-457200">
              <a:lnSpc>
                <a:spcPct val="100000"/>
              </a:lnSpc>
              <a:spcBef>
                <a:spcPts val="0"/>
              </a:spcBef>
              <a:spcAft>
                <a:spcPts val="600"/>
              </a:spcAft>
              <a:buClr>
                <a:schemeClr val="tx1"/>
              </a:buClr>
            </a:pPr>
            <a:r>
              <a:rPr lang="en-US" sz="2600" b="1" dirty="0"/>
              <a:t>One (age 17 years) of 18 patients had detectable rod ERG (Calzetti et al., 2018) </a:t>
            </a:r>
          </a:p>
          <a:p>
            <a:pPr marL="457200" indent="-457200">
              <a:lnSpc>
                <a:spcPct val="100000"/>
              </a:lnSpc>
              <a:spcBef>
                <a:spcPts val="0"/>
              </a:spcBef>
              <a:spcAft>
                <a:spcPts val="600"/>
              </a:spcAft>
              <a:buClr>
                <a:schemeClr val="tx1"/>
              </a:buClr>
            </a:pPr>
            <a:r>
              <a:rPr lang="en-US" sz="3000" b="1" dirty="0"/>
              <a:t>Full-field Stimulus Threshold (FST)</a:t>
            </a:r>
          </a:p>
          <a:p>
            <a:pPr marL="914400" lvl="1" indent="-457200">
              <a:lnSpc>
                <a:spcPct val="100000"/>
              </a:lnSpc>
              <a:spcBef>
                <a:spcPts val="0"/>
              </a:spcBef>
              <a:buClr>
                <a:schemeClr val="tx1"/>
              </a:buClr>
            </a:pPr>
            <a:r>
              <a:rPr lang="en-US" sz="2600" b="1" dirty="0"/>
              <a:t>Not reported previously</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663354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6"/>
            <a:ext cx="8079259" cy="1221966"/>
          </a:xfrm>
        </p:spPr>
        <p:txBody>
          <a:bodyPr>
            <a:normAutofit/>
          </a:bodyPr>
          <a:lstStyle/>
          <a:p>
            <a:r>
              <a:rPr lang="en-US" b="1" dirty="0">
                <a:solidFill>
                  <a:schemeClr val="bg1"/>
                </a:solidFill>
              </a:rPr>
              <a:t>Background (</a:t>
            </a:r>
            <a:r>
              <a:rPr lang="en-US" b="1" dirty="0" err="1">
                <a:solidFill>
                  <a:schemeClr val="bg1"/>
                </a:solidFill>
              </a:rPr>
              <a:t>cont</a:t>
            </a:r>
            <a:r>
              <a:rPr lang="en-US" b="1" dirty="0">
                <a:solidFill>
                  <a:schemeClr val="bg1"/>
                </a:solidFill>
              </a:rPr>
              <a:t>)</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Objectives</a:t>
            </a:r>
          </a:p>
          <a:p>
            <a:pPr marL="914400" lvl="1" indent="-457200">
              <a:lnSpc>
                <a:spcPct val="100000"/>
              </a:lnSpc>
              <a:spcBef>
                <a:spcPts val="0"/>
              </a:spcBef>
              <a:spcAft>
                <a:spcPts val="600"/>
              </a:spcAft>
              <a:buClr>
                <a:schemeClr val="tx1"/>
              </a:buClr>
            </a:pPr>
            <a:r>
              <a:rPr lang="en-US" sz="2600" b="1" dirty="0"/>
              <a:t>To describe best corrected visual acuity (BCVA), ERG, and FST measures at baseline in the RUSH2A study</a:t>
            </a:r>
          </a:p>
          <a:p>
            <a:pPr marL="914400" lvl="1" indent="-457200">
              <a:lnSpc>
                <a:spcPct val="100000"/>
              </a:lnSpc>
              <a:spcBef>
                <a:spcPts val="0"/>
              </a:spcBef>
              <a:spcAft>
                <a:spcPts val="600"/>
              </a:spcAft>
              <a:buClr>
                <a:schemeClr val="tx1"/>
              </a:buClr>
            </a:pPr>
            <a:r>
              <a:rPr lang="en-US" sz="2600" b="1" dirty="0"/>
              <a:t>To evaluate correlations between these visual functional measures </a:t>
            </a:r>
          </a:p>
          <a:p>
            <a:pPr marL="914400" lvl="1" indent="-457200">
              <a:lnSpc>
                <a:spcPct val="100000"/>
              </a:lnSpc>
              <a:spcBef>
                <a:spcPts val="0"/>
              </a:spcBef>
              <a:spcAft>
                <a:spcPts val="600"/>
              </a:spcAft>
              <a:buClr>
                <a:schemeClr val="tx1"/>
              </a:buClr>
            </a:pPr>
            <a:r>
              <a:rPr lang="en-US" sz="2600" b="1" dirty="0"/>
              <a:t>To  evaluate their associations with baseline participant characteristics</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31382448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153103" y="18256"/>
            <a:ext cx="8923283" cy="1242986"/>
          </a:xfrm>
        </p:spPr>
        <p:txBody>
          <a:bodyPr>
            <a:normAutofit fontScale="90000"/>
          </a:bodyPr>
          <a:lstStyle/>
          <a:p>
            <a:r>
              <a:rPr lang="en-US" b="1" dirty="0">
                <a:solidFill>
                  <a:schemeClr val="bg1"/>
                </a:solidFill>
              </a:rPr>
              <a:t>Methods – Visual Functional Measures</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170853" y="1464772"/>
            <a:ext cx="10058400" cy="4497916"/>
          </a:xfrm>
        </p:spPr>
        <p:txBody>
          <a:bodyPr>
            <a:noAutofit/>
          </a:bodyPr>
          <a:lstStyle/>
          <a:p>
            <a:pPr marL="457200" indent="-457200">
              <a:lnSpc>
                <a:spcPct val="100000"/>
              </a:lnSpc>
              <a:spcBef>
                <a:spcPts val="0"/>
              </a:spcBef>
              <a:buClr>
                <a:schemeClr val="tx1"/>
              </a:buClr>
            </a:pPr>
            <a:r>
              <a:rPr lang="en-US" sz="3000" b="1" dirty="0"/>
              <a:t>Best Corrected Visual Acuity (BCVA)</a:t>
            </a:r>
          </a:p>
          <a:p>
            <a:pPr marL="914400" lvl="1" indent="-457200">
              <a:lnSpc>
                <a:spcPct val="100000"/>
              </a:lnSpc>
              <a:spcBef>
                <a:spcPts val="0"/>
              </a:spcBef>
              <a:spcAft>
                <a:spcPts val="600"/>
              </a:spcAft>
              <a:buClr>
                <a:schemeClr val="tx1"/>
              </a:buClr>
            </a:pPr>
            <a:r>
              <a:rPr lang="en-US" sz="2600" b="1" dirty="0"/>
              <a:t>Conducted at baseline and annual follow-up visits on both eyes</a:t>
            </a:r>
          </a:p>
          <a:p>
            <a:pPr marL="914400" lvl="1" indent="-457200">
              <a:lnSpc>
                <a:spcPct val="100000"/>
              </a:lnSpc>
              <a:spcBef>
                <a:spcPts val="0"/>
              </a:spcBef>
              <a:spcAft>
                <a:spcPts val="600"/>
              </a:spcAft>
              <a:buClr>
                <a:schemeClr val="tx1"/>
              </a:buClr>
            </a:pPr>
            <a:r>
              <a:rPr lang="en-US" sz="2600" b="1" dirty="0"/>
              <a:t>Used electronic visual acuity tester (EVA) or ETDRS charts</a:t>
            </a:r>
          </a:p>
          <a:p>
            <a:pPr marL="457200" indent="-457200">
              <a:lnSpc>
                <a:spcPct val="100000"/>
              </a:lnSpc>
              <a:spcBef>
                <a:spcPts val="0"/>
              </a:spcBef>
              <a:buClr>
                <a:schemeClr val="tx1"/>
              </a:buClr>
            </a:pPr>
            <a:r>
              <a:rPr lang="en-US" sz="3000" b="1" dirty="0"/>
              <a:t>Full-field Electroretinography (ERG)</a:t>
            </a:r>
          </a:p>
          <a:p>
            <a:pPr marL="914400" lvl="1" indent="-457200">
              <a:lnSpc>
                <a:spcPct val="100000"/>
              </a:lnSpc>
              <a:spcBef>
                <a:spcPts val="0"/>
              </a:spcBef>
              <a:spcAft>
                <a:spcPts val="600"/>
              </a:spcAft>
              <a:buClr>
                <a:schemeClr val="tx1"/>
              </a:buClr>
            </a:pPr>
            <a:r>
              <a:rPr lang="en-US" sz="2600" b="1" dirty="0"/>
              <a:t>Conducted at baseline and 48M on study eye</a:t>
            </a:r>
          </a:p>
          <a:p>
            <a:pPr marL="914400" lvl="1" indent="-457200">
              <a:lnSpc>
                <a:spcPct val="100000"/>
              </a:lnSpc>
              <a:spcBef>
                <a:spcPts val="0"/>
              </a:spcBef>
              <a:spcAft>
                <a:spcPts val="600"/>
              </a:spcAft>
              <a:buClr>
                <a:schemeClr val="tx1"/>
              </a:buClr>
            </a:pPr>
            <a:r>
              <a:rPr lang="en-US" sz="2600" b="1" dirty="0"/>
              <a:t>Three ERG measures included in current analyses</a:t>
            </a:r>
          </a:p>
          <a:p>
            <a:pPr marL="1371600" lvl="2" indent="-457200">
              <a:lnSpc>
                <a:spcPct val="100000"/>
              </a:lnSpc>
              <a:spcBef>
                <a:spcPts val="0"/>
              </a:spcBef>
              <a:buClr>
                <a:schemeClr val="tx1"/>
              </a:buClr>
            </a:pPr>
            <a:r>
              <a:rPr lang="en-US" sz="2200" b="1" dirty="0"/>
              <a:t> Amplitude of the b-wave from the dark-adapted dim-flash 0.01 </a:t>
            </a:r>
            <a:r>
              <a:rPr lang="en-US" sz="2200" b="1" dirty="0" err="1"/>
              <a:t>cd.s</a:t>
            </a:r>
            <a:r>
              <a:rPr lang="en-US" sz="2200" b="1" dirty="0"/>
              <a:t>/m2 ERG response (DA 0.01 ERG)</a:t>
            </a:r>
          </a:p>
          <a:p>
            <a:pPr marL="1371600" lvl="2" indent="-457200">
              <a:lnSpc>
                <a:spcPct val="100000"/>
              </a:lnSpc>
              <a:spcBef>
                <a:spcPts val="0"/>
              </a:spcBef>
              <a:buClr>
                <a:schemeClr val="tx1"/>
              </a:buClr>
            </a:pPr>
            <a:r>
              <a:rPr lang="en-US" sz="2200" b="1" dirty="0"/>
              <a:t> Amplitude of the b-wave of the dark-adapted standard flash 3.0 </a:t>
            </a:r>
            <a:r>
              <a:rPr lang="en-US" sz="2200" b="1" dirty="0" err="1"/>
              <a:t>cd.s</a:t>
            </a:r>
            <a:r>
              <a:rPr lang="en-US" sz="2200" b="1" dirty="0"/>
              <a:t>/m2 ERG (DA 3.0 ERG)</a:t>
            </a:r>
          </a:p>
          <a:p>
            <a:pPr marL="1371600" lvl="2" indent="-457200">
              <a:lnSpc>
                <a:spcPct val="100000"/>
              </a:lnSpc>
              <a:spcBef>
                <a:spcPts val="0"/>
              </a:spcBef>
              <a:buClr>
                <a:schemeClr val="tx1"/>
              </a:buClr>
            </a:pPr>
            <a:r>
              <a:rPr lang="en-US" sz="2200" b="1" dirty="0"/>
              <a:t> Trough-to-peak amplitude of the light-adapted 30 Hz flicker (LA 3.0 flicker ERG)</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782498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6"/>
            <a:ext cx="8079259" cy="1232476"/>
          </a:xfrm>
        </p:spPr>
        <p:txBody>
          <a:bodyPr>
            <a:normAutofit fontScale="90000"/>
          </a:bodyPr>
          <a:lstStyle/>
          <a:p>
            <a:r>
              <a:rPr lang="en-US" b="1" dirty="0">
                <a:solidFill>
                  <a:schemeClr val="bg1"/>
                </a:solidFill>
              </a:rPr>
              <a:t>Methods – Visual Functional Measures (</a:t>
            </a:r>
            <a:r>
              <a:rPr lang="en-US" b="1" dirty="0" err="1">
                <a:solidFill>
                  <a:schemeClr val="bg1"/>
                </a:solidFill>
              </a:rPr>
              <a:t>cont</a:t>
            </a:r>
            <a:r>
              <a:rPr lang="en-US" b="1" dirty="0">
                <a:solidFill>
                  <a:schemeClr val="bg1"/>
                </a:solidFill>
              </a:rPr>
              <a:t>)</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Full-field Stimulus Threshold (FST)</a:t>
            </a:r>
          </a:p>
          <a:p>
            <a:pPr marL="914400" lvl="1" indent="-457200">
              <a:lnSpc>
                <a:spcPct val="100000"/>
              </a:lnSpc>
              <a:spcBef>
                <a:spcPts val="0"/>
              </a:spcBef>
              <a:spcAft>
                <a:spcPts val="600"/>
              </a:spcAft>
              <a:buClr>
                <a:schemeClr val="tx1"/>
              </a:buClr>
            </a:pPr>
            <a:r>
              <a:rPr lang="en-US" sz="2600" b="1" dirty="0"/>
              <a:t>Conducted at baseline and annual follow-up visits on study eye</a:t>
            </a:r>
          </a:p>
          <a:p>
            <a:pPr marL="914400" lvl="1" indent="-457200">
              <a:lnSpc>
                <a:spcPct val="100000"/>
              </a:lnSpc>
              <a:spcBef>
                <a:spcPts val="0"/>
              </a:spcBef>
              <a:spcAft>
                <a:spcPts val="600"/>
              </a:spcAft>
              <a:buClr>
                <a:schemeClr val="tx1"/>
              </a:buClr>
            </a:pPr>
            <a:r>
              <a:rPr lang="en-US" sz="2600" b="1" dirty="0"/>
              <a:t>Performed on </a:t>
            </a:r>
            <a:r>
              <a:rPr lang="en-US" sz="2600" b="1" dirty="0" err="1"/>
              <a:t>Diagnosys</a:t>
            </a:r>
            <a:r>
              <a:rPr lang="en-US" sz="2600" b="1" dirty="0"/>
              <a:t> </a:t>
            </a:r>
            <a:r>
              <a:rPr lang="en-US" sz="2600" b="1" dirty="0" err="1"/>
              <a:t>Espion</a:t>
            </a:r>
            <a:r>
              <a:rPr lang="en-US" sz="2600" b="1" dirty="0"/>
              <a:t> where available</a:t>
            </a:r>
          </a:p>
          <a:p>
            <a:pPr marL="914400" lvl="1" indent="-457200">
              <a:lnSpc>
                <a:spcPct val="100000"/>
              </a:lnSpc>
              <a:spcBef>
                <a:spcPts val="0"/>
              </a:spcBef>
              <a:spcAft>
                <a:spcPts val="600"/>
              </a:spcAft>
              <a:buClr>
                <a:schemeClr val="tx1"/>
              </a:buClr>
            </a:pPr>
            <a:r>
              <a:rPr lang="en-US" sz="2600" b="1" dirty="0"/>
              <a:t>White, blue and red stimuli were used</a:t>
            </a:r>
          </a:p>
          <a:p>
            <a:pPr marL="914400" lvl="1" indent="-457200">
              <a:lnSpc>
                <a:spcPct val="100000"/>
              </a:lnSpc>
              <a:spcBef>
                <a:spcPts val="0"/>
              </a:spcBef>
              <a:spcAft>
                <a:spcPts val="600"/>
              </a:spcAft>
              <a:buClr>
                <a:schemeClr val="tx1"/>
              </a:buClr>
            </a:pPr>
            <a:r>
              <a:rPr lang="en-US" sz="2600" b="1" dirty="0"/>
              <a:t>Measured in triplicates for each color at each visit</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7561310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6"/>
            <a:ext cx="8079259" cy="1221966"/>
          </a:xfrm>
        </p:spPr>
        <p:txBody>
          <a:bodyPr>
            <a:normAutofit/>
          </a:bodyPr>
          <a:lstStyle/>
          <a:p>
            <a:r>
              <a:rPr lang="en-US" b="1" dirty="0">
                <a:solidFill>
                  <a:schemeClr val="bg1"/>
                </a:solidFill>
              </a:rPr>
              <a:t>Methods - Statistical</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66800" y="1391199"/>
            <a:ext cx="10058400" cy="4497916"/>
          </a:xfrm>
        </p:spPr>
        <p:txBody>
          <a:bodyPr>
            <a:noAutofit/>
          </a:bodyPr>
          <a:lstStyle/>
          <a:p>
            <a:pPr marL="457200" indent="-457200">
              <a:lnSpc>
                <a:spcPct val="100000"/>
              </a:lnSpc>
              <a:spcBef>
                <a:spcPts val="0"/>
              </a:spcBef>
              <a:buClr>
                <a:schemeClr val="tx1"/>
              </a:buClr>
            </a:pPr>
            <a:r>
              <a:rPr lang="en-US" sz="3000" b="1" dirty="0"/>
              <a:t>Main Bullet</a:t>
            </a:r>
          </a:p>
          <a:p>
            <a:pPr marL="914400" lvl="1" indent="-457200">
              <a:lnSpc>
                <a:spcPct val="100000"/>
              </a:lnSpc>
              <a:spcBef>
                <a:spcPts val="0"/>
              </a:spcBef>
              <a:spcAft>
                <a:spcPts val="600"/>
              </a:spcAft>
              <a:buClr>
                <a:schemeClr val="tx1"/>
              </a:buClr>
            </a:pPr>
            <a:r>
              <a:rPr lang="en-US" sz="2600" b="1" dirty="0"/>
              <a:t>BCVA outcome: study eye only</a:t>
            </a:r>
          </a:p>
          <a:p>
            <a:pPr marL="914400" lvl="1" indent="-457200">
              <a:lnSpc>
                <a:spcPct val="100000"/>
              </a:lnSpc>
              <a:spcBef>
                <a:spcPts val="0"/>
              </a:spcBef>
              <a:spcAft>
                <a:spcPts val="600"/>
              </a:spcAft>
              <a:buClr>
                <a:schemeClr val="tx1"/>
              </a:buClr>
            </a:pPr>
            <a:r>
              <a:rPr lang="en-US" sz="2600" b="1" dirty="0"/>
              <a:t> FST outcomes: averaged over 3 measurements for each color</a:t>
            </a:r>
          </a:p>
          <a:p>
            <a:pPr marL="914400" lvl="1" indent="-457200">
              <a:lnSpc>
                <a:spcPct val="100000"/>
              </a:lnSpc>
              <a:spcBef>
                <a:spcPts val="0"/>
              </a:spcBef>
              <a:spcAft>
                <a:spcPts val="600"/>
              </a:spcAft>
              <a:buClr>
                <a:schemeClr val="tx1"/>
              </a:buClr>
            </a:pPr>
            <a:r>
              <a:rPr lang="en-US" sz="2600" b="1" dirty="0"/>
              <a:t> Spearman correlation coefficients calculated between BCVA, ERG and FST measures</a:t>
            </a:r>
          </a:p>
          <a:p>
            <a:pPr marL="914400" lvl="1" indent="-457200">
              <a:lnSpc>
                <a:spcPct val="100000"/>
              </a:lnSpc>
              <a:spcBef>
                <a:spcPts val="0"/>
              </a:spcBef>
              <a:spcAft>
                <a:spcPts val="600"/>
              </a:spcAft>
              <a:buClr>
                <a:schemeClr val="tx1"/>
              </a:buClr>
            </a:pPr>
            <a:r>
              <a:rPr lang="en-US" sz="2600" b="1" dirty="0"/>
              <a:t> Linear regression models were used to assess participant characteristics associated with BCVA and FST measures</a:t>
            </a:r>
          </a:p>
          <a:p>
            <a:pPr marL="914400" lvl="1" indent="-457200">
              <a:lnSpc>
                <a:spcPct val="100000"/>
              </a:lnSpc>
              <a:spcBef>
                <a:spcPts val="0"/>
              </a:spcBef>
              <a:spcAft>
                <a:spcPts val="600"/>
              </a:spcAft>
              <a:buClr>
                <a:schemeClr val="tx1"/>
              </a:buClr>
            </a:pPr>
            <a:r>
              <a:rPr lang="en-US" sz="2600" b="1" dirty="0"/>
              <a:t> Generalized linear regression models for the Tweedie distribution and a log link function were used to assess participant characteristics associated with ERG measures</a:t>
            </a:r>
          </a:p>
          <a:p>
            <a:pPr marL="914400" lvl="1" indent="-457200">
              <a:lnSpc>
                <a:spcPct val="100000"/>
              </a:lnSpc>
              <a:spcBef>
                <a:spcPts val="0"/>
              </a:spcBef>
              <a:spcAft>
                <a:spcPts val="600"/>
              </a:spcAft>
              <a:buClr>
                <a:schemeClr val="tx1"/>
              </a:buClr>
            </a:pPr>
            <a:r>
              <a:rPr lang="en-US" sz="2600" b="1" dirty="0"/>
              <a:t> Stepwise selection method used to determine candidates in the final model for each outcome</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4922840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Clinical Consortium: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linical Consortium: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linical Consortium: Dar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linical Consortium: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F1A4965-9CEC-434C-9111-E2171C25B6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FFB CRI Consortium Slide Template (final)</Template>
  <TotalTime>0</TotalTime>
  <Words>2196</Words>
  <Application>Microsoft Office PowerPoint</Application>
  <PresentationFormat>Widescreen</PresentationFormat>
  <Paragraphs>534</Paragraphs>
  <Slides>23</Slides>
  <Notes>22</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23</vt:i4>
      </vt:variant>
    </vt:vector>
  </HeadingPairs>
  <TitlesOfParts>
    <vt:vector size="29" baseType="lpstr">
      <vt:lpstr>Arial</vt:lpstr>
      <vt:lpstr>Calibri</vt:lpstr>
      <vt:lpstr>Clinical Consortium: Light</vt:lpstr>
      <vt:lpstr>1_Clinical Consortium: Light</vt:lpstr>
      <vt:lpstr>1_Clinical Consortium: Dark</vt:lpstr>
      <vt:lpstr>2_Clinical Consortium: Light</vt:lpstr>
      <vt:lpstr>The RUSH2A Study: Best-Corrected Visual Acuity, Full-Field Electroretinography Amplitudes and Full-Field Stimulus Thresholds at Baseline</vt:lpstr>
      <vt:lpstr>PowerPoint Presentation</vt:lpstr>
      <vt:lpstr>Background</vt:lpstr>
      <vt:lpstr>Background (cont)</vt:lpstr>
      <vt:lpstr>Background (cont)</vt:lpstr>
      <vt:lpstr>Background (cont)</vt:lpstr>
      <vt:lpstr>Methods – Visual Functional Measures</vt:lpstr>
      <vt:lpstr>Methods – Visual Functional Measures (cont)</vt:lpstr>
      <vt:lpstr>Methods - Statistical</vt:lpstr>
      <vt:lpstr>Study Population (N=127)</vt:lpstr>
      <vt:lpstr>Study Population (cont)</vt:lpstr>
      <vt:lpstr>BCVA at Baseline</vt:lpstr>
      <vt:lpstr>Participant Characteristics Associated with BCVA</vt:lpstr>
      <vt:lpstr>ERG at Baseline</vt:lpstr>
      <vt:lpstr>Light-adapted 3.0 Flicker ERG Response by Clinical Diagnosis</vt:lpstr>
      <vt:lpstr>FST at Baseline</vt:lpstr>
      <vt:lpstr>PowerPoint Presentation</vt:lpstr>
      <vt:lpstr>Participant Characteristics Associated with FST White Stimulus</vt:lpstr>
      <vt:lpstr>FST White vs Blue-Red by Duration of Disease and Clinical Diagnosis</vt:lpstr>
      <vt:lpstr>Correlation among BCVA, ERG and FST Measures</vt:lpstr>
      <vt:lpstr>Disease Asymmetry</vt:lpstr>
      <vt:lpstr>Discussion</vt:lpstr>
      <vt:lpstr>Discussion (cont)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2019-03-28T19:07:18Z</dcterms:created>
  <dcterms:modified xsi:type="dcterms:W3CDTF">2026-08-27T16:14:05Z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TC034605099991</vt:lpwstr>
  </property>
</Properties>
</file>