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27" r:id="rId2"/>
    <p:sldMasterId id="2147483736" r:id="rId3"/>
    <p:sldMasterId id="2147483746" r:id="rId4"/>
    <p:sldMasterId id="2147483755" r:id="rId5"/>
  </p:sldMasterIdLst>
  <p:notesMasterIdLst>
    <p:notesMasterId r:id="rId27"/>
  </p:notesMasterIdLst>
  <p:handoutMasterIdLst>
    <p:handoutMasterId r:id="rId28"/>
  </p:handoutMasterIdLst>
  <p:sldIdLst>
    <p:sldId id="1515" r:id="rId6"/>
    <p:sldId id="1523" r:id="rId7"/>
    <p:sldId id="779" r:id="rId8"/>
    <p:sldId id="780" r:id="rId9"/>
    <p:sldId id="781" r:id="rId10"/>
    <p:sldId id="782" r:id="rId11"/>
    <p:sldId id="783" r:id="rId12"/>
    <p:sldId id="784" r:id="rId13"/>
    <p:sldId id="803" r:id="rId14"/>
    <p:sldId id="786" r:id="rId15"/>
    <p:sldId id="793" r:id="rId16"/>
    <p:sldId id="794" r:id="rId17"/>
    <p:sldId id="795" r:id="rId18"/>
    <p:sldId id="258" r:id="rId19"/>
    <p:sldId id="804" r:id="rId20"/>
    <p:sldId id="796" r:id="rId21"/>
    <p:sldId id="797" r:id="rId22"/>
    <p:sldId id="798" r:id="rId23"/>
    <p:sldId id="799" r:id="rId24"/>
    <p:sldId id="800" r:id="rId25"/>
    <p:sldId id="80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6F2C"/>
    <a:srgbClr val="00C1D5"/>
    <a:srgbClr val="EF2538"/>
    <a:srgbClr val="C02000"/>
    <a:srgbClr val="4183D0"/>
    <a:srgbClr val="4182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8E6A28-BE74-4E81-9B19-E2072A93989B}" v="2" dt="2026-08-27T16:05:23.030"/>
  </p1510:revLst>
</p1510:revInfo>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0" autoAdjust="0"/>
    <p:restoredTop sz="83069" autoAdjust="0"/>
  </p:normalViewPr>
  <p:slideViewPr>
    <p:cSldViewPr snapToGrid="0">
      <p:cViewPr varScale="1">
        <p:scale>
          <a:sx n="103" d="100"/>
          <a:sy n="103" d="100"/>
        </p:scale>
        <p:origin x="828" y="102"/>
      </p:cViewPr>
      <p:guideLst/>
    </p:cSldViewPr>
  </p:slideViewPr>
  <p:outlineViewPr>
    <p:cViewPr>
      <p:scale>
        <a:sx n="33" d="100"/>
        <a:sy n="33" d="100"/>
      </p:scale>
      <p:origin x="0" y="-4086"/>
    </p:cViewPr>
  </p:outlineViewPr>
  <p:notesTextViewPr>
    <p:cViewPr>
      <p:scale>
        <a:sx n="3" d="2"/>
        <a:sy n="3" d="2"/>
      </p:scale>
      <p:origin x="0" y="0"/>
    </p:cViewPr>
  </p:notesTextViewPr>
  <p:sorterViewPr>
    <p:cViewPr>
      <p:scale>
        <a:sx n="66" d="100"/>
        <a:sy n="66" d="100"/>
      </p:scale>
      <p:origin x="0" y="0"/>
    </p:cViewPr>
  </p:sorterViewPr>
  <p:notesViewPr>
    <p:cSldViewPr snapToGrid="0">
      <p:cViewPr varScale="1">
        <p:scale>
          <a:sx n="68" d="100"/>
          <a:sy n="68" d="100"/>
        </p:scale>
        <p:origin x="3024" y="6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2.xml"/><Relationship Id="rId21" Type="http://schemas.openxmlformats.org/officeDocument/2006/relationships/slide" Target="slides/slide16.xml"/><Relationship Id="rId34"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5/10/relationships/revisionInfo" Target="revisionInfo.xml"/><Relationship Id="rId2" Type="http://schemas.openxmlformats.org/officeDocument/2006/relationships/slideMaster" Target="slideMasters/slideMaster1.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4.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3.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EA5F0D-C1DC-412F-A146-DDB3A74B588F}" type="datetimeFigureOut">
              <a:rPr lang="en-US"/>
              <a:t>8/27/2026</a:t>
            </a:fld>
            <a:endParaRPr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AE14B8-3CC9-472D-9BC5-A84D80684DE2}" type="slidenum">
              <a:rPr/>
              <a:t>‹#›</a:t>
            </a:fld>
            <a:endParaRPr dirty="0"/>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CDE508-72C8-4AB5-AA9C-1584D31690E0}" type="datetimeFigureOut">
              <a:rPr lang="en-US"/>
              <a:t>8/27/2026</a:t>
            </a:fld>
            <a:endParaRPr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667E1-E601-4AAF-B95C-B25720D70A60}" type="slidenum">
              <a:rPr/>
              <a:t>‹#›</a:t>
            </a:fld>
            <a:endParaRPr dirty="0"/>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D353D-EFE2-B484-2BF2-D8162BA151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0BE1B6-101C-2284-57AA-6AEF0CC306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770BA3-A42C-08F6-1E9F-1CB7C21BE4B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5FF6AA3-7000-931C-EE21-8CFA2681CE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62529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F51CB-2A7A-7AB9-DC96-E7B3520D3A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0DD43-638B-B86F-142E-D29371EFEA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83A8A8-F166-7652-7B9B-C0C637FDF3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9237CE4-2CD2-14FF-4521-088454408E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62174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14F15A-12B5-4AD1-B1D9-CC7C5414E31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255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F51CB-2A7A-7AB9-DC96-E7B3520D3A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0DD43-638B-B86F-142E-D29371EFEA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83A8A8-F166-7652-7B9B-C0C637FDF3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9237CE4-2CD2-14FF-4521-088454408E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62174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F51CB-2A7A-7AB9-DC96-E7B3520D3A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0DD43-638B-B86F-142E-D29371EFEA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83A8A8-F166-7652-7B9B-C0C637FDF3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9237CE4-2CD2-14FF-4521-088454408E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6217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F51CB-2A7A-7AB9-DC96-E7B3520D3A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0DD43-638B-B86F-142E-D29371EFEA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83A8A8-F166-7652-7B9B-C0C637FDF3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9237CE4-2CD2-14FF-4521-088454408E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62174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pic>
        <p:nvPicPr>
          <p:cNvPr id="10" name="Picture 9" descr="A logo with a circle and eye&#10;&#10;Description automatically generated with medium confidence">
            <a:extLst>
              <a:ext uri="{FF2B5EF4-FFF2-40B4-BE49-F238E27FC236}">
                <a16:creationId xmlns:a16="http://schemas.microsoft.com/office/drawing/2014/main" id="{11E732DF-59F9-DDAE-6756-AA8ABF43FBC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2225565" y="4066359"/>
            <a:ext cx="7740869" cy="1535184"/>
          </a:xfrm>
          <a:noFill/>
        </p:spPr>
        <p:txBody>
          <a:bodyPr wrap="square" anchor="b">
            <a:noAutofit/>
          </a:bodyPr>
          <a:lstStyle>
            <a:lvl1pPr algn="ctr">
              <a:lnSpc>
                <a:spcPts val="4400"/>
              </a:lnSpc>
              <a:defRPr lang="en-US" b="1" spc="30">
                <a:solidFill>
                  <a:srgbClr val="00386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3153104" y="5934177"/>
            <a:ext cx="5880538" cy="717316"/>
          </a:xfrm>
          <a:noFill/>
        </p:spPr>
        <p:txBody>
          <a:bodyPr wrap="square">
            <a:noAutofit/>
          </a:bodyPr>
          <a:lstStyle>
            <a:lvl1pPr marL="0" indent="0" algn="ctr">
              <a:buNone/>
              <a:defRPr lang="en-US" sz="2000" spc="30">
                <a:solidFill>
                  <a:srgbClr val="003865"/>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3623889795"/>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1_Cover Slide">
    <p:spTree>
      <p:nvGrpSpPr>
        <p:cNvPr id="1" name=""/>
        <p:cNvGrpSpPr/>
        <p:nvPr/>
      </p:nvGrpSpPr>
      <p:grpSpPr>
        <a:xfrm>
          <a:off x="0" y="0"/>
          <a:ext cx="0" cy="0"/>
          <a:chOff x="0" y="0"/>
          <a:chExt cx="0" cy="0"/>
        </a:xfrm>
      </p:grpSpPr>
      <p:pic>
        <p:nvPicPr>
          <p:cNvPr id="5" name="Picture 4" descr="A blue and white circle with orange text&#10;&#10;Description automatically generated">
            <a:extLst>
              <a:ext uri="{FF2B5EF4-FFF2-40B4-BE49-F238E27FC236}">
                <a16:creationId xmlns:a16="http://schemas.microsoft.com/office/drawing/2014/main" id="{3C3395B5-3C72-F54A-8017-FC2789F458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5943599" y="2377866"/>
            <a:ext cx="5800725" cy="1535184"/>
          </a:xfrm>
          <a:noFill/>
        </p:spPr>
        <p:txBody>
          <a:bodyPr wrap="square" anchor="b">
            <a:noAutofit/>
          </a:bodyPr>
          <a:lstStyle>
            <a:lvl1pPr>
              <a:lnSpc>
                <a:spcPts val="4400"/>
              </a:lnSpc>
              <a:defRPr lang="en-US" b="1" spc="30">
                <a:solidFill>
                  <a:srgbClr val="00C1D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5962649" y="4087851"/>
            <a:ext cx="5800725" cy="717316"/>
          </a:xfrm>
          <a:noFill/>
        </p:spPr>
        <p:txBody>
          <a:bodyPr wrap="square">
            <a:noAutofit/>
          </a:bodyPr>
          <a:lstStyle>
            <a:lvl1pPr marL="0" indent="0">
              <a:buNone/>
              <a:defRPr lang="en-US" sz="2000" spc="30">
                <a:solidFill>
                  <a:schemeClr val="bg1"/>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37920910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1031429"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3527800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artner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0822707"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89274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9972217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line Quote">
    <p:spTree>
      <p:nvGrpSpPr>
        <p:cNvPr id="1" name=""/>
        <p:cNvGrpSpPr/>
        <p:nvPr/>
      </p:nvGrpSpPr>
      <p:grpSpPr>
        <a:xfrm>
          <a:off x="0" y="0"/>
          <a:ext cx="0" cy="0"/>
          <a:chOff x="0" y="0"/>
          <a:chExt cx="0" cy="0"/>
        </a:xfrm>
      </p:grpSpPr>
      <p:pic>
        <p:nvPicPr>
          <p:cNvPr id="9" name="Graphic 8" descr="Open quotation mark with solid fill">
            <a:extLst>
              <a:ext uri="{FF2B5EF4-FFF2-40B4-BE49-F238E27FC236}">
                <a16:creationId xmlns:a16="http://schemas.microsoft.com/office/drawing/2014/main" id="{D8B3C98C-C73D-296B-A26E-4FE10014B14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flipV="1">
            <a:off x="2983106" y="1291875"/>
            <a:ext cx="914400" cy="914400"/>
          </a:xfrm>
          <a:prstGeom prst="rect">
            <a:avLst/>
          </a:prstGeom>
        </p:spPr>
      </p:pic>
      <p:sp>
        <p:nvSpPr>
          <p:cNvPr id="12" name="Text Placeholder 11">
            <a:extLst>
              <a:ext uri="{FF2B5EF4-FFF2-40B4-BE49-F238E27FC236}">
                <a16:creationId xmlns:a16="http://schemas.microsoft.com/office/drawing/2014/main" id="{53375EC7-14B6-C86A-865F-31BB70302CE9}"/>
              </a:ext>
            </a:extLst>
          </p:cNvPr>
          <p:cNvSpPr>
            <a:spLocks noGrp="1"/>
          </p:cNvSpPr>
          <p:nvPr>
            <p:ph type="body" sz="quarter" idx="13"/>
          </p:nvPr>
        </p:nvSpPr>
        <p:spPr>
          <a:xfrm>
            <a:off x="3273552" y="2058988"/>
            <a:ext cx="7955280" cy="3808412"/>
          </a:xfrm>
        </p:spPr>
        <p:txBody>
          <a:bodyPr>
            <a:noAutofit/>
          </a:bodyPr>
          <a:lstStyle>
            <a:lvl1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1pPr>
            <a:lvl2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a:solidFill>
                  <a:schemeClr val="tx1"/>
                </a:solidFill>
                <a:latin typeface="+mn-lt"/>
                <a:ea typeface="+mn-ea"/>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ooter Placeholder 4">
            <a:extLst>
              <a:ext uri="{FF2B5EF4-FFF2-40B4-BE49-F238E27FC236}">
                <a16:creationId xmlns:a16="http://schemas.microsoft.com/office/drawing/2014/main" id="{07569F74-3F9B-B264-6227-04DD978FD66C}"/>
              </a:ext>
            </a:extLst>
          </p:cNvPr>
          <p:cNvSpPr>
            <a:spLocks noGrp="1"/>
          </p:cNvSpPr>
          <p:nvPr>
            <p:ph type="ftr" sz="quarter" idx="11"/>
          </p:nvPr>
        </p:nvSpPr>
        <p:spPr>
          <a:xfrm>
            <a:off x="169971" y="6415516"/>
            <a:ext cx="1087240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97236870-3EB0-7E41-A1B2-5C335BF4FEAA}"/>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4E2EC96A-89B7-3DDD-003B-893F7389550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108305792"/>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eadline &amp; Body Copy">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73552" y="1519331"/>
            <a:ext cx="8469630" cy="4495800"/>
          </a:xfrm>
        </p:spPr>
        <p:txBody>
          <a:bodyPr>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tx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tx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3" name="Footer Placeholder 4">
            <a:extLst>
              <a:ext uri="{FF2B5EF4-FFF2-40B4-BE49-F238E27FC236}">
                <a16:creationId xmlns:a16="http://schemas.microsoft.com/office/drawing/2014/main" id="{B671B335-CE5A-EF5A-1252-83470FB0D8D8}"/>
              </a:ext>
            </a:extLst>
          </p:cNvPr>
          <p:cNvSpPr>
            <a:spLocks noGrp="1"/>
          </p:cNvSpPr>
          <p:nvPr>
            <p:ph type="ftr" sz="quarter" idx="11"/>
          </p:nvPr>
        </p:nvSpPr>
        <p:spPr>
          <a:xfrm>
            <a:off x="169971" y="6415516"/>
            <a:ext cx="10641077"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CD586CB2-EC29-6144-F363-2D7A300DBBFB}"/>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08C3A64F-C243-B961-86DE-BAB208689F15}"/>
              </a:ext>
            </a:extLst>
          </p:cNvPr>
          <p:cNvSpPr>
            <a:spLocks noGrp="1"/>
          </p:cNvSpPr>
          <p:nvPr>
            <p:ph type="title"/>
          </p:nvPr>
        </p:nvSpPr>
        <p:spPr>
          <a:xfrm>
            <a:off x="3273552" y="123125"/>
            <a:ext cx="8945880"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4342461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eadline and Bullet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62184" y="1519331"/>
            <a:ext cx="8453566" cy="4495800"/>
          </a:xfrm>
        </p:spPr>
        <p:txBody>
          <a:bodyPr>
            <a:noAutofit/>
          </a:bodyPr>
          <a:lstStyle>
            <a:lvl1pPr marL="0" indent="0" algn="l" defTabSz="914400" rtl="0" eaLnBrk="1" latinLnBrk="0" hangingPunct="1">
              <a:lnSpc>
                <a:spcPct val="114000"/>
              </a:lnSpc>
              <a:spcBef>
                <a:spcPts val="1200"/>
              </a:spcBef>
              <a:spcAft>
                <a:spcPts val="600"/>
              </a:spcAft>
              <a:buClr>
                <a:srgbClr val="E3B923"/>
              </a:buClr>
              <a:buFont typeface="Arial" panose="020B0604020202020204" pitchFamily="34" charset="0"/>
              <a:buNone/>
              <a:defRPr lang="en-US" sz="3200" b="1" kern="1200" dirty="0">
                <a:solidFill>
                  <a:schemeClr val="tx1"/>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114000"/>
              </a:lnSpc>
              <a:spcBef>
                <a:spcPts val="0"/>
              </a:spcBef>
              <a:spcAft>
                <a:spcPts val="1200"/>
              </a:spcAft>
              <a:buClr>
                <a:srgbClr val="00C1D5"/>
              </a:buClr>
              <a:buSzPct val="15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2pPr>
            <a:lvl3pPr marL="342900" indent="-342900" algn="l" defTabSz="914400" rtl="0" eaLnBrk="1" latinLnBrk="0" hangingPunct="1">
              <a:lnSpc>
                <a:spcPct val="114000"/>
              </a:lnSpc>
              <a:spcBef>
                <a:spcPts val="0"/>
              </a:spcBef>
              <a:spcAft>
                <a:spcPts val="1800"/>
              </a:spcAft>
              <a:buClr>
                <a:srgbClr val="D76F2C"/>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11430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4"/>
            <a:r>
              <a:rPr lang="en-US"/>
              <a:t>Third level</a:t>
            </a:r>
          </a:p>
        </p:txBody>
      </p:sp>
      <p:sp>
        <p:nvSpPr>
          <p:cNvPr id="12" name="Footer Placeholder 4">
            <a:extLst>
              <a:ext uri="{FF2B5EF4-FFF2-40B4-BE49-F238E27FC236}">
                <a16:creationId xmlns:a16="http://schemas.microsoft.com/office/drawing/2014/main" id="{5761C117-71FC-F33E-987B-6ED143491D5E}"/>
              </a:ext>
            </a:extLst>
          </p:cNvPr>
          <p:cNvSpPr>
            <a:spLocks noGrp="1"/>
          </p:cNvSpPr>
          <p:nvPr>
            <p:ph type="ftr" sz="quarter" idx="11"/>
          </p:nvPr>
        </p:nvSpPr>
        <p:spPr>
          <a:xfrm>
            <a:off x="169971" y="6415516"/>
            <a:ext cx="875495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6" name="Slide Number Placeholder 5">
            <a:extLst>
              <a:ext uri="{FF2B5EF4-FFF2-40B4-BE49-F238E27FC236}">
                <a16:creationId xmlns:a16="http://schemas.microsoft.com/office/drawing/2014/main" id="{651E1CFC-4745-2061-9609-27C294257C7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F1FF5AA6-CDD6-4DB5-083D-E994A3964F1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636756461"/>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hoto &amp; Headline &amp; 2Col">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506627" y="1528721"/>
            <a:ext cx="11571073" cy="4495800"/>
          </a:xfrm>
        </p:spPr>
        <p:txBody>
          <a:bodyPr numCol="2" spcCol="274320">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tx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tx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7" name="Footer Placeholder 4">
            <a:extLst>
              <a:ext uri="{FF2B5EF4-FFF2-40B4-BE49-F238E27FC236}">
                <a16:creationId xmlns:a16="http://schemas.microsoft.com/office/drawing/2014/main" id="{FA22975E-C316-5799-E762-9299D4498E27}"/>
              </a:ext>
            </a:extLst>
          </p:cNvPr>
          <p:cNvSpPr>
            <a:spLocks noGrp="1"/>
          </p:cNvSpPr>
          <p:nvPr>
            <p:ph type="ftr" sz="quarter" idx="11"/>
          </p:nvPr>
        </p:nvSpPr>
        <p:spPr>
          <a:xfrm>
            <a:off x="506627" y="6415516"/>
            <a:ext cx="1064905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21" name="Slide Number Placeholder 5">
            <a:extLst>
              <a:ext uri="{FF2B5EF4-FFF2-40B4-BE49-F238E27FC236}">
                <a16:creationId xmlns:a16="http://schemas.microsoft.com/office/drawing/2014/main" id="{74D69750-B25C-B65F-ABCF-D43BB0355192}"/>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3FE973A1-78A7-E846-6F9C-DD4D05105B84}"/>
              </a:ext>
            </a:extLst>
          </p:cNvPr>
          <p:cNvSpPr>
            <a:spLocks noGrp="1"/>
          </p:cNvSpPr>
          <p:nvPr>
            <p:ph type="title"/>
          </p:nvPr>
        </p:nvSpPr>
        <p:spPr>
          <a:xfrm>
            <a:off x="3274540" y="123125"/>
            <a:ext cx="8917459"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658710282"/>
      </p:ext>
    </p:extLst>
  </p:cSld>
  <p:clrMapOvr>
    <a:masterClrMapping/>
  </p:clrMapOvr>
  <p:extLst>
    <p:ext uri="{DCECCB84-F9BA-43D5-87BE-67443E8EF086}">
      <p15:sldGuideLst xmlns:p15="http://schemas.microsoft.com/office/powerpoint/2012/main">
        <p15:guide id="1" orient="horz" pos="2160">
          <p15:clr>
            <a:srgbClr val="FBAE40"/>
          </p15:clr>
        </p15:guide>
        <p15:guide id="2" pos="256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Calibri" panose="020F0502020204030204" pitchFamily="34" charset="0"/>
              </a:defRPr>
            </a:lvl1pPr>
            <a:lvl2pPr>
              <a:buClr>
                <a:srgbClr val="00C1D5"/>
              </a:buClr>
              <a:defRPr>
                <a:latin typeface="Calibri" panose="020F0502020204030204" pitchFamily="34" charset="0"/>
              </a:defRPr>
            </a:lvl2pPr>
            <a:lvl3pPr>
              <a:buClr>
                <a:srgbClr val="00C1D5"/>
              </a:buClr>
              <a:defRPr>
                <a:latin typeface="Calibri" panose="020F0502020204030204" pitchFamily="34" charset="0"/>
              </a:defRPr>
            </a:lvl3pPr>
            <a:lvl4pPr>
              <a:buClr>
                <a:srgbClr val="00C1D5"/>
              </a:buClr>
              <a:defRPr>
                <a:solidFill>
                  <a:schemeClr val="tx1"/>
                </a:solidFill>
                <a:latin typeface="Calibri" panose="020F0502020204030204" pitchFamily="34" charset="0"/>
              </a:defRPr>
            </a:lvl4pPr>
            <a:lvl5pPr>
              <a:buClr>
                <a:srgbClr val="00C1D5"/>
              </a:buClr>
              <a:defRPr>
                <a:solidFill>
                  <a:schemeClr val="tx1"/>
                </a:solidFill>
                <a:latin typeface="Calibri" panose="020F05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0C40B2-7C8D-42DE-9377-EDF90492D4FC}" type="datetime1">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D9AD5-F248-4919-864A-CFD76CC027D6}" type="slidenum">
              <a:rPr lang="en-US" smtClean="0"/>
              <a:t>‹#›</a:t>
            </a:fld>
            <a:endParaRPr lang="en-US"/>
          </a:p>
        </p:txBody>
      </p:sp>
    </p:spTree>
    <p:extLst>
      <p:ext uri="{BB962C8B-B14F-4D97-AF65-F5344CB8AC3E}">
        <p14:creationId xmlns:p14="http://schemas.microsoft.com/office/powerpoint/2010/main" val="2277132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pic>
        <p:nvPicPr>
          <p:cNvPr id="10" name="Picture 9" descr="A logo with a circle and eye&#10;&#10;Description automatically generated with medium confidence">
            <a:extLst>
              <a:ext uri="{FF2B5EF4-FFF2-40B4-BE49-F238E27FC236}">
                <a16:creationId xmlns:a16="http://schemas.microsoft.com/office/drawing/2014/main" id="{11E732DF-59F9-DDAE-6756-AA8ABF43FBC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2225565" y="4066359"/>
            <a:ext cx="7740869" cy="1535184"/>
          </a:xfrm>
          <a:noFill/>
        </p:spPr>
        <p:txBody>
          <a:bodyPr wrap="square" anchor="b">
            <a:noAutofit/>
          </a:bodyPr>
          <a:lstStyle>
            <a:lvl1pPr algn="ctr">
              <a:lnSpc>
                <a:spcPts val="4400"/>
              </a:lnSpc>
              <a:defRPr lang="en-US" b="1" spc="30">
                <a:solidFill>
                  <a:srgbClr val="00386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3153104" y="5934177"/>
            <a:ext cx="5880538" cy="717316"/>
          </a:xfrm>
          <a:noFill/>
        </p:spPr>
        <p:txBody>
          <a:bodyPr wrap="square">
            <a:noAutofit/>
          </a:bodyPr>
          <a:lstStyle>
            <a:lvl1pPr marL="0" indent="0" algn="ctr">
              <a:buNone/>
              <a:defRPr lang="en-US" sz="2000" spc="30">
                <a:solidFill>
                  <a:srgbClr val="003865"/>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1468434017"/>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1_Cover Slide">
    <p:spTree>
      <p:nvGrpSpPr>
        <p:cNvPr id="1" name=""/>
        <p:cNvGrpSpPr/>
        <p:nvPr/>
      </p:nvGrpSpPr>
      <p:grpSpPr>
        <a:xfrm>
          <a:off x="0" y="0"/>
          <a:ext cx="0" cy="0"/>
          <a:chOff x="0" y="0"/>
          <a:chExt cx="0" cy="0"/>
        </a:xfrm>
      </p:grpSpPr>
      <p:pic>
        <p:nvPicPr>
          <p:cNvPr id="5" name="Picture 4" descr="A blue and white circle with orange text&#10;&#10;Description automatically generated">
            <a:extLst>
              <a:ext uri="{FF2B5EF4-FFF2-40B4-BE49-F238E27FC236}">
                <a16:creationId xmlns:a16="http://schemas.microsoft.com/office/drawing/2014/main" id="{3C3395B5-3C72-F54A-8017-FC2789F458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5943599" y="2377866"/>
            <a:ext cx="5800725" cy="1535184"/>
          </a:xfrm>
          <a:noFill/>
        </p:spPr>
        <p:txBody>
          <a:bodyPr wrap="square" anchor="b">
            <a:noAutofit/>
          </a:bodyPr>
          <a:lstStyle>
            <a:lvl1pPr>
              <a:lnSpc>
                <a:spcPts val="4400"/>
              </a:lnSpc>
              <a:defRPr lang="en-US" b="1" spc="30">
                <a:solidFill>
                  <a:srgbClr val="00C1D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5962649" y="4087851"/>
            <a:ext cx="5800725" cy="717316"/>
          </a:xfrm>
          <a:noFill/>
        </p:spPr>
        <p:txBody>
          <a:bodyPr wrap="square">
            <a:noAutofit/>
          </a:bodyPr>
          <a:lstStyle>
            <a:lvl1pPr marL="0" indent="0">
              <a:buNone/>
              <a:defRPr lang="en-US" sz="2000" spc="30">
                <a:solidFill>
                  <a:schemeClr val="bg1"/>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1487314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Cover Slide">
    <p:spTree>
      <p:nvGrpSpPr>
        <p:cNvPr id="1" name=""/>
        <p:cNvGrpSpPr/>
        <p:nvPr/>
      </p:nvGrpSpPr>
      <p:grpSpPr>
        <a:xfrm>
          <a:off x="0" y="0"/>
          <a:ext cx="0" cy="0"/>
          <a:chOff x="0" y="0"/>
          <a:chExt cx="0" cy="0"/>
        </a:xfrm>
      </p:grpSpPr>
      <p:pic>
        <p:nvPicPr>
          <p:cNvPr id="5" name="Picture 4" descr="A blue and white circle with orange text&#10;&#10;Description automatically generated">
            <a:extLst>
              <a:ext uri="{FF2B5EF4-FFF2-40B4-BE49-F238E27FC236}">
                <a16:creationId xmlns:a16="http://schemas.microsoft.com/office/drawing/2014/main" id="{3C3395B5-3C72-F54A-8017-FC2789F458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5943599" y="2377866"/>
            <a:ext cx="5800725" cy="1535184"/>
          </a:xfrm>
          <a:noFill/>
        </p:spPr>
        <p:txBody>
          <a:bodyPr wrap="square" anchor="b">
            <a:noAutofit/>
          </a:bodyPr>
          <a:lstStyle>
            <a:lvl1pPr>
              <a:lnSpc>
                <a:spcPts val="4400"/>
              </a:lnSpc>
              <a:defRPr lang="en-US" b="1" spc="30">
                <a:solidFill>
                  <a:srgbClr val="00C1D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5962649" y="4087851"/>
            <a:ext cx="5800725" cy="717316"/>
          </a:xfrm>
          <a:noFill/>
        </p:spPr>
        <p:txBody>
          <a:bodyPr wrap="square">
            <a:noAutofit/>
          </a:bodyPr>
          <a:lstStyle>
            <a:lvl1pPr marL="0" indent="0">
              <a:buNone/>
              <a:defRPr lang="en-US" sz="2000" spc="30">
                <a:solidFill>
                  <a:schemeClr val="bg1"/>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27615260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1031429"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5702248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artner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0822707"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89274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8497256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Headline Quote">
    <p:spTree>
      <p:nvGrpSpPr>
        <p:cNvPr id="1" name=""/>
        <p:cNvGrpSpPr/>
        <p:nvPr/>
      </p:nvGrpSpPr>
      <p:grpSpPr>
        <a:xfrm>
          <a:off x="0" y="0"/>
          <a:ext cx="0" cy="0"/>
          <a:chOff x="0" y="0"/>
          <a:chExt cx="0" cy="0"/>
        </a:xfrm>
      </p:grpSpPr>
      <p:pic>
        <p:nvPicPr>
          <p:cNvPr id="9" name="Graphic 8" descr="Open quotation mark with solid fill">
            <a:extLst>
              <a:ext uri="{FF2B5EF4-FFF2-40B4-BE49-F238E27FC236}">
                <a16:creationId xmlns:a16="http://schemas.microsoft.com/office/drawing/2014/main" id="{D8B3C98C-C73D-296B-A26E-4FE10014B14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flipV="1">
            <a:off x="2983106" y="1291875"/>
            <a:ext cx="914400" cy="914400"/>
          </a:xfrm>
          <a:prstGeom prst="rect">
            <a:avLst/>
          </a:prstGeom>
        </p:spPr>
      </p:pic>
      <p:sp>
        <p:nvSpPr>
          <p:cNvPr id="12" name="Text Placeholder 11">
            <a:extLst>
              <a:ext uri="{FF2B5EF4-FFF2-40B4-BE49-F238E27FC236}">
                <a16:creationId xmlns:a16="http://schemas.microsoft.com/office/drawing/2014/main" id="{53375EC7-14B6-C86A-865F-31BB70302CE9}"/>
              </a:ext>
            </a:extLst>
          </p:cNvPr>
          <p:cNvSpPr>
            <a:spLocks noGrp="1"/>
          </p:cNvSpPr>
          <p:nvPr>
            <p:ph type="body" sz="quarter" idx="13"/>
          </p:nvPr>
        </p:nvSpPr>
        <p:spPr>
          <a:xfrm>
            <a:off x="3273552" y="2058988"/>
            <a:ext cx="7955280" cy="3808412"/>
          </a:xfrm>
        </p:spPr>
        <p:txBody>
          <a:bodyPr>
            <a:noAutofit/>
          </a:bodyPr>
          <a:lstStyle>
            <a:lvl1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1pPr>
            <a:lvl2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a:solidFill>
                  <a:schemeClr val="bg1"/>
                </a:solidFill>
                <a:latin typeface="+mn-lt"/>
                <a:ea typeface="+mn-ea"/>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ooter Placeholder 4">
            <a:extLst>
              <a:ext uri="{FF2B5EF4-FFF2-40B4-BE49-F238E27FC236}">
                <a16:creationId xmlns:a16="http://schemas.microsoft.com/office/drawing/2014/main" id="{07569F74-3F9B-B264-6227-04DD978FD66C}"/>
              </a:ext>
            </a:extLst>
          </p:cNvPr>
          <p:cNvSpPr>
            <a:spLocks noGrp="1"/>
          </p:cNvSpPr>
          <p:nvPr>
            <p:ph type="ftr" sz="quarter" idx="11"/>
          </p:nvPr>
        </p:nvSpPr>
        <p:spPr>
          <a:xfrm>
            <a:off x="169971" y="6415516"/>
            <a:ext cx="10872403"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97236870-3EB0-7E41-A1B2-5C335BF4FEAA}"/>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4E2EC96A-89B7-3DDD-003B-893F7389550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437423692"/>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eadline &amp; Body Copy">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73552" y="1519331"/>
            <a:ext cx="8469630" cy="4495800"/>
          </a:xfrm>
        </p:spPr>
        <p:txBody>
          <a:bodyPr>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3" name="Footer Placeholder 4">
            <a:extLst>
              <a:ext uri="{FF2B5EF4-FFF2-40B4-BE49-F238E27FC236}">
                <a16:creationId xmlns:a16="http://schemas.microsoft.com/office/drawing/2014/main" id="{B671B335-CE5A-EF5A-1252-83470FB0D8D8}"/>
              </a:ext>
            </a:extLst>
          </p:cNvPr>
          <p:cNvSpPr>
            <a:spLocks noGrp="1"/>
          </p:cNvSpPr>
          <p:nvPr>
            <p:ph type="ftr" sz="quarter" idx="11"/>
          </p:nvPr>
        </p:nvSpPr>
        <p:spPr>
          <a:xfrm>
            <a:off x="169971" y="6415516"/>
            <a:ext cx="10641077"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CD586CB2-EC29-6144-F363-2D7A300DBBFB}"/>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08C3A64F-C243-B961-86DE-BAB208689F15}"/>
              </a:ext>
            </a:extLst>
          </p:cNvPr>
          <p:cNvSpPr>
            <a:spLocks noGrp="1"/>
          </p:cNvSpPr>
          <p:nvPr>
            <p:ph type="title"/>
          </p:nvPr>
        </p:nvSpPr>
        <p:spPr>
          <a:xfrm>
            <a:off x="3273552" y="123125"/>
            <a:ext cx="8945880"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4406390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Headline and Bullet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62184" y="1519331"/>
            <a:ext cx="8453566" cy="4495800"/>
          </a:xfrm>
        </p:spPr>
        <p:txBody>
          <a:bodyPr>
            <a:noAutofit/>
          </a:bodyPr>
          <a:lstStyle>
            <a:lvl1pPr marL="0" indent="0" algn="l" defTabSz="914400" rtl="0" eaLnBrk="1" latinLnBrk="0" hangingPunct="1">
              <a:lnSpc>
                <a:spcPct val="114000"/>
              </a:lnSpc>
              <a:spcBef>
                <a:spcPts val="1200"/>
              </a:spcBef>
              <a:spcAft>
                <a:spcPts val="600"/>
              </a:spcAft>
              <a:buClr>
                <a:srgbClr val="E3B923"/>
              </a:buClr>
              <a:buFont typeface="Arial" panose="020B0604020202020204" pitchFamily="34" charset="0"/>
              <a:buNone/>
              <a:defRPr lang="en-US" sz="3200" b="1" kern="1200" dirty="0">
                <a:solidFill>
                  <a:schemeClr val="bg1"/>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114000"/>
              </a:lnSpc>
              <a:spcBef>
                <a:spcPts val="0"/>
              </a:spcBef>
              <a:spcAft>
                <a:spcPts val="1200"/>
              </a:spcAft>
              <a:buClr>
                <a:srgbClr val="00C1D5"/>
              </a:buClr>
              <a:buSzPct val="150000"/>
              <a:buFont typeface="Arial" panose="020B0604020202020204" pitchFamily="34" charset="0"/>
              <a:buChar char="•"/>
              <a:defRPr lang="en-US" sz="2000" kern="1200" dirty="0">
                <a:solidFill>
                  <a:schemeClr val="bg1"/>
                </a:solidFill>
                <a:latin typeface="Arial" panose="020B0604020202020204" pitchFamily="34" charset="0"/>
                <a:ea typeface="+mn-ea"/>
                <a:cs typeface="Arial" panose="020B0604020202020204" pitchFamily="34" charset="0"/>
              </a:defRPr>
            </a:lvl2pPr>
            <a:lvl3pPr marL="342900" indent="-342900" algn="l" defTabSz="914400" rtl="0" eaLnBrk="1" latinLnBrk="0" hangingPunct="1">
              <a:lnSpc>
                <a:spcPct val="114000"/>
              </a:lnSpc>
              <a:spcBef>
                <a:spcPts val="0"/>
              </a:spcBef>
              <a:spcAft>
                <a:spcPts val="1800"/>
              </a:spcAft>
              <a:buClr>
                <a:srgbClr val="D76F2C"/>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11430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4"/>
            <a:r>
              <a:rPr lang="en-US"/>
              <a:t>Third level</a:t>
            </a:r>
          </a:p>
        </p:txBody>
      </p:sp>
      <p:sp>
        <p:nvSpPr>
          <p:cNvPr id="12" name="Footer Placeholder 4">
            <a:extLst>
              <a:ext uri="{FF2B5EF4-FFF2-40B4-BE49-F238E27FC236}">
                <a16:creationId xmlns:a16="http://schemas.microsoft.com/office/drawing/2014/main" id="{5761C117-71FC-F33E-987B-6ED143491D5E}"/>
              </a:ext>
            </a:extLst>
          </p:cNvPr>
          <p:cNvSpPr>
            <a:spLocks noGrp="1"/>
          </p:cNvSpPr>
          <p:nvPr>
            <p:ph type="ftr" sz="quarter" idx="11"/>
          </p:nvPr>
        </p:nvSpPr>
        <p:spPr>
          <a:xfrm>
            <a:off x="169971" y="6415516"/>
            <a:ext cx="8754953"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6" name="Slide Number Placeholder 5">
            <a:extLst>
              <a:ext uri="{FF2B5EF4-FFF2-40B4-BE49-F238E27FC236}">
                <a16:creationId xmlns:a16="http://schemas.microsoft.com/office/drawing/2014/main" id="{651E1CFC-4745-2061-9609-27C294257C77}"/>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F1FF5AA6-CDD6-4DB5-083D-E994A3964F1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129208124"/>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Photo &amp; Headline &amp; 2Col">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506627" y="1528721"/>
            <a:ext cx="11571073" cy="4495800"/>
          </a:xfrm>
        </p:spPr>
        <p:txBody>
          <a:bodyPr numCol="2" spcCol="274320">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7" name="Footer Placeholder 4">
            <a:extLst>
              <a:ext uri="{FF2B5EF4-FFF2-40B4-BE49-F238E27FC236}">
                <a16:creationId xmlns:a16="http://schemas.microsoft.com/office/drawing/2014/main" id="{FA22975E-C316-5799-E762-9299D4498E27}"/>
              </a:ext>
            </a:extLst>
          </p:cNvPr>
          <p:cNvSpPr>
            <a:spLocks noGrp="1"/>
          </p:cNvSpPr>
          <p:nvPr>
            <p:ph type="ftr" sz="quarter" idx="11"/>
          </p:nvPr>
        </p:nvSpPr>
        <p:spPr>
          <a:xfrm>
            <a:off x="506627" y="6415516"/>
            <a:ext cx="10750653"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21" name="Slide Number Placeholder 5">
            <a:extLst>
              <a:ext uri="{FF2B5EF4-FFF2-40B4-BE49-F238E27FC236}">
                <a16:creationId xmlns:a16="http://schemas.microsoft.com/office/drawing/2014/main" id="{74D69750-B25C-B65F-ABCF-D43BB0355192}"/>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3FE973A1-78A7-E846-6F9C-DD4D05105B84}"/>
              </a:ext>
            </a:extLst>
          </p:cNvPr>
          <p:cNvSpPr>
            <a:spLocks noGrp="1"/>
          </p:cNvSpPr>
          <p:nvPr>
            <p:ph type="title"/>
          </p:nvPr>
        </p:nvSpPr>
        <p:spPr>
          <a:xfrm>
            <a:off x="3274540" y="123125"/>
            <a:ext cx="8917459"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540564009"/>
      </p:ext>
    </p:extLst>
  </p:cSld>
  <p:clrMapOvr>
    <a:masterClrMapping/>
  </p:clrMapOvr>
  <p:extLst>
    <p:ext uri="{DCECCB84-F9BA-43D5-87BE-67443E8EF086}">
      <p15:sldGuideLst xmlns:p15="http://schemas.microsoft.com/office/powerpoint/2012/main">
        <p15:guide id="1" orient="horz" pos="2160">
          <p15:clr>
            <a:srgbClr val="FBAE40"/>
          </p15:clr>
        </p15:guide>
        <p15:guide id="2" pos="256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pic>
        <p:nvPicPr>
          <p:cNvPr id="10" name="Picture 9" descr="A logo with a circle and eye&#10;&#10;Description automatically generated with medium confidence">
            <a:extLst>
              <a:ext uri="{FF2B5EF4-FFF2-40B4-BE49-F238E27FC236}">
                <a16:creationId xmlns:a16="http://schemas.microsoft.com/office/drawing/2014/main" id="{11E732DF-59F9-DDAE-6756-AA8ABF43FBC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2225565" y="4066359"/>
            <a:ext cx="7740869" cy="1535184"/>
          </a:xfrm>
          <a:noFill/>
        </p:spPr>
        <p:txBody>
          <a:bodyPr wrap="square" anchor="b">
            <a:noAutofit/>
          </a:bodyPr>
          <a:lstStyle>
            <a:lvl1pPr algn="ctr">
              <a:lnSpc>
                <a:spcPts val="4400"/>
              </a:lnSpc>
              <a:defRPr lang="en-US" b="1" spc="30">
                <a:solidFill>
                  <a:srgbClr val="00386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3153104" y="5934177"/>
            <a:ext cx="5880538" cy="717316"/>
          </a:xfrm>
          <a:noFill/>
        </p:spPr>
        <p:txBody>
          <a:bodyPr wrap="square">
            <a:noAutofit/>
          </a:bodyPr>
          <a:lstStyle>
            <a:lvl1pPr marL="0" indent="0" algn="ctr">
              <a:buNone/>
              <a:defRPr lang="en-US" sz="2000" spc="30">
                <a:solidFill>
                  <a:srgbClr val="003865"/>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2059882894"/>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1_Cover Slide">
    <p:spTree>
      <p:nvGrpSpPr>
        <p:cNvPr id="1" name=""/>
        <p:cNvGrpSpPr/>
        <p:nvPr/>
      </p:nvGrpSpPr>
      <p:grpSpPr>
        <a:xfrm>
          <a:off x="0" y="0"/>
          <a:ext cx="0" cy="0"/>
          <a:chOff x="0" y="0"/>
          <a:chExt cx="0" cy="0"/>
        </a:xfrm>
      </p:grpSpPr>
      <p:pic>
        <p:nvPicPr>
          <p:cNvPr id="5" name="Picture 4" descr="A blue and white circle with orange text&#10;&#10;Description automatically generated">
            <a:extLst>
              <a:ext uri="{FF2B5EF4-FFF2-40B4-BE49-F238E27FC236}">
                <a16:creationId xmlns:a16="http://schemas.microsoft.com/office/drawing/2014/main" id="{3C3395B5-3C72-F54A-8017-FC2789F458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5943599" y="2377866"/>
            <a:ext cx="5800725" cy="1535184"/>
          </a:xfrm>
          <a:noFill/>
        </p:spPr>
        <p:txBody>
          <a:bodyPr wrap="square" anchor="b">
            <a:noAutofit/>
          </a:bodyPr>
          <a:lstStyle>
            <a:lvl1pPr>
              <a:lnSpc>
                <a:spcPts val="4400"/>
              </a:lnSpc>
              <a:defRPr lang="en-US" b="1" spc="30">
                <a:solidFill>
                  <a:srgbClr val="00C1D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5962649" y="4087851"/>
            <a:ext cx="5800725" cy="717316"/>
          </a:xfrm>
          <a:noFill/>
        </p:spPr>
        <p:txBody>
          <a:bodyPr wrap="square">
            <a:noAutofit/>
          </a:bodyPr>
          <a:lstStyle>
            <a:lvl1pPr marL="0" indent="0">
              <a:buNone/>
              <a:defRPr lang="en-US" sz="2000" spc="30">
                <a:solidFill>
                  <a:schemeClr val="bg1"/>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25237277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1031429"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5121601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artner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0822707"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89274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3933976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1031429"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9649039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Headline Quote">
    <p:spTree>
      <p:nvGrpSpPr>
        <p:cNvPr id="1" name=""/>
        <p:cNvGrpSpPr/>
        <p:nvPr/>
      </p:nvGrpSpPr>
      <p:grpSpPr>
        <a:xfrm>
          <a:off x="0" y="0"/>
          <a:ext cx="0" cy="0"/>
          <a:chOff x="0" y="0"/>
          <a:chExt cx="0" cy="0"/>
        </a:xfrm>
      </p:grpSpPr>
      <p:pic>
        <p:nvPicPr>
          <p:cNvPr id="9" name="Graphic 8" descr="Open quotation mark with solid fill">
            <a:extLst>
              <a:ext uri="{FF2B5EF4-FFF2-40B4-BE49-F238E27FC236}">
                <a16:creationId xmlns:a16="http://schemas.microsoft.com/office/drawing/2014/main" id="{D8B3C98C-C73D-296B-A26E-4FE10014B14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flipV="1">
            <a:off x="2983106" y="1291875"/>
            <a:ext cx="914400" cy="914400"/>
          </a:xfrm>
          <a:prstGeom prst="rect">
            <a:avLst/>
          </a:prstGeom>
        </p:spPr>
      </p:pic>
      <p:sp>
        <p:nvSpPr>
          <p:cNvPr id="12" name="Text Placeholder 11">
            <a:extLst>
              <a:ext uri="{FF2B5EF4-FFF2-40B4-BE49-F238E27FC236}">
                <a16:creationId xmlns:a16="http://schemas.microsoft.com/office/drawing/2014/main" id="{53375EC7-14B6-C86A-865F-31BB70302CE9}"/>
              </a:ext>
            </a:extLst>
          </p:cNvPr>
          <p:cNvSpPr>
            <a:spLocks noGrp="1"/>
          </p:cNvSpPr>
          <p:nvPr>
            <p:ph type="body" sz="quarter" idx="13"/>
          </p:nvPr>
        </p:nvSpPr>
        <p:spPr>
          <a:xfrm>
            <a:off x="3273552" y="2058988"/>
            <a:ext cx="7955280" cy="3808412"/>
          </a:xfrm>
        </p:spPr>
        <p:txBody>
          <a:bodyPr>
            <a:noAutofit/>
          </a:bodyPr>
          <a:lstStyle>
            <a:lvl1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1pPr>
            <a:lvl2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a:solidFill>
                  <a:schemeClr val="tx1"/>
                </a:solidFill>
                <a:latin typeface="+mn-lt"/>
                <a:ea typeface="+mn-ea"/>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ooter Placeholder 4">
            <a:extLst>
              <a:ext uri="{FF2B5EF4-FFF2-40B4-BE49-F238E27FC236}">
                <a16:creationId xmlns:a16="http://schemas.microsoft.com/office/drawing/2014/main" id="{07569F74-3F9B-B264-6227-04DD978FD66C}"/>
              </a:ext>
            </a:extLst>
          </p:cNvPr>
          <p:cNvSpPr>
            <a:spLocks noGrp="1"/>
          </p:cNvSpPr>
          <p:nvPr>
            <p:ph type="ftr" sz="quarter" idx="11"/>
          </p:nvPr>
        </p:nvSpPr>
        <p:spPr>
          <a:xfrm>
            <a:off x="169971" y="6415516"/>
            <a:ext cx="1087240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97236870-3EB0-7E41-A1B2-5C335BF4FEAA}"/>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4E2EC96A-89B7-3DDD-003B-893F7389550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897916610"/>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Headline &amp; Body Copy">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73552" y="1519331"/>
            <a:ext cx="8469630" cy="4495800"/>
          </a:xfrm>
        </p:spPr>
        <p:txBody>
          <a:bodyPr>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tx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tx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3" name="Footer Placeholder 4">
            <a:extLst>
              <a:ext uri="{FF2B5EF4-FFF2-40B4-BE49-F238E27FC236}">
                <a16:creationId xmlns:a16="http://schemas.microsoft.com/office/drawing/2014/main" id="{B671B335-CE5A-EF5A-1252-83470FB0D8D8}"/>
              </a:ext>
            </a:extLst>
          </p:cNvPr>
          <p:cNvSpPr>
            <a:spLocks noGrp="1"/>
          </p:cNvSpPr>
          <p:nvPr>
            <p:ph type="ftr" sz="quarter" idx="11"/>
          </p:nvPr>
        </p:nvSpPr>
        <p:spPr>
          <a:xfrm>
            <a:off x="169971" y="6415516"/>
            <a:ext cx="10641077"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CD586CB2-EC29-6144-F363-2D7A300DBBFB}"/>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08C3A64F-C243-B961-86DE-BAB208689F15}"/>
              </a:ext>
            </a:extLst>
          </p:cNvPr>
          <p:cNvSpPr>
            <a:spLocks noGrp="1"/>
          </p:cNvSpPr>
          <p:nvPr>
            <p:ph type="title"/>
          </p:nvPr>
        </p:nvSpPr>
        <p:spPr>
          <a:xfrm>
            <a:off x="3273552" y="123125"/>
            <a:ext cx="8945880"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822531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Headline and Bullet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62184" y="1519331"/>
            <a:ext cx="8453566" cy="4495800"/>
          </a:xfrm>
        </p:spPr>
        <p:txBody>
          <a:bodyPr>
            <a:noAutofit/>
          </a:bodyPr>
          <a:lstStyle>
            <a:lvl1pPr marL="0" indent="0" algn="l" defTabSz="914400" rtl="0" eaLnBrk="1" latinLnBrk="0" hangingPunct="1">
              <a:lnSpc>
                <a:spcPct val="114000"/>
              </a:lnSpc>
              <a:spcBef>
                <a:spcPts val="1200"/>
              </a:spcBef>
              <a:spcAft>
                <a:spcPts val="600"/>
              </a:spcAft>
              <a:buClr>
                <a:srgbClr val="E3B923"/>
              </a:buClr>
              <a:buFont typeface="Arial" panose="020B0604020202020204" pitchFamily="34" charset="0"/>
              <a:buNone/>
              <a:defRPr lang="en-US" sz="3200" b="1" kern="1200" dirty="0">
                <a:solidFill>
                  <a:schemeClr val="tx1"/>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114000"/>
              </a:lnSpc>
              <a:spcBef>
                <a:spcPts val="0"/>
              </a:spcBef>
              <a:spcAft>
                <a:spcPts val="1200"/>
              </a:spcAft>
              <a:buClr>
                <a:srgbClr val="00C1D5"/>
              </a:buClr>
              <a:buSzPct val="15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2pPr>
            <a:lvl3pPr marL="342900" indent="-342900" algn="l" defTabSz="914400" rtl="0" eaLnBrk="1" latinLnBrk="0" hangingPunct="1">
              <a:lnSpc>
                <a:spcPct val="114000"/>
              </a:lnSpc>
              <a:spcBef>
                <a:spcPts val="0"/>
              </a:spcBef>
              <a:spcAft>
                <a:spcPts val="1800"/>
              </a:spcAft>
              <a:buClr>
                <a:srgbClr val="D76F2C"/>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11430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4"/>
            <a:r>
              <a:rPr lang="en-US"/>
              <a:t>Third level</a:t>
            </a:r>
          </a:p>
        </p:txBody>
      </p:sp>
      <p:sp>
        <p:nvSpPr>
          <p:cNvPr id="12" name="Footer Placeholder 4">
            <a:extLst>
              <a:ext uri="{FF2B5EF4-FFF2-40B4-BE49-F238E27FC236}">
                <a16:creationId xmlns:a16="http://schemas.microsoft.com/office/drawing/2014/main" id="{5761C117-71FC-F33E-987B-6ED143491D5E}"/>
              </a:ext>
            </a:extLst>
          </p:cNvPr>
          <p:cNvSpPr>
            <a:spLocks noGrp="1"/>
          </p:cNvSpPr>
          <p:nvPr>
            <p:ph type="ftr" sz="quarter" idx="11"/>
          </p:nvPr>
        </p:nvSpPr>
        <p:spPr>
          <a:xfrm>
            <a:off x="169971" y="6415516"/>
            <a:ext cx="875495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6" name="Slide Number Placeholder 5">
            <a:extLst>
              <a:ext uri="{FF2B5EF4-FFF2-40B4-BE49-F238E27FC236}">
                <a16:creationId xmlns:a16="http://schemas.microsoft.com/office/drawing/2014/main" id="{651E1CFC-4745-2061-9609-27C294257C7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F1FF5AA6-CDD6-4DB5-083D-E994A3964F1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572831098"/>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Photo &amp; Headline &amp; 2Col">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506627" y="1528721"/>
            <a:ext cx="11571073" cy="4495800"/>
          </a:xfrm>
        </p:spPr>
        <p:txBody>
          <a:bodyPr numCol="2" spcCol="274320">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tx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tx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7" name="Footer Placeholder 4">
            <a:extLst>
              <a:ext uri="{FF2B5EF4-FFF2-40B4-BE49-F238E27FC236}">
                <a16:creationId xmlns:a16="http://schemas.microsoft.com/office/drawing/2014/main" id="{FA22975E-C316-5799-E762-9299D4498E27}"/>
              </a:ext>
            </a:extLst>
          </p:cNvPr>
          <p:cNvSpPr>
            <a:spLocks noGrp="1"/>
          </p:cNvSpPr>
          <p:nvPr>
            <p:ph type="ftr" sz="quarter" idx="11"/>
          </p:nvPr>
        </p:nvSpPr>
        <p:spPr>
          <a:xfrm>
            <a:off x="506627" y="6415516"/>
            <a:ext cx="1064905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21" name="Slide Number Placeholder 5">
            <a:extLst>
              <a:ext uri="{FF2B5EF4-FFF2-40B4-BE49-F238E27FC236}">
                <a16:creationId xmlns:a16="http://schemas.microsoft.com/office/drawing/2014/main" id="{74D69750-B25C-B65F-ABCF-D43BB0355192}"/>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3FE973A1-78A7-E846-6F9C-DD4D05105B84}"/>
              </a:ext>
            </a:extLst>
          </p:cNvPr>
          <p:cNvSpPr>
            <a:spLocks noGrp="1"/>
          </p:cNvSpPr>
          <p:nvPr>
            <p:ph type="title"/>
          </p:nvPr>
        </p:nvSpPr>
        <p:spPr>
          <a:xfrm>
            <a:off x="3274540" y="123125"/>
            <a:ext cx="8917459"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214358522"/>
      </p:ext>
    </p:extLst>
  </p:cSld>
  <p:clrMapOvr>
    <a:masterClrMapping/>
  </p:clrMapOvr>
  <p:extLst>
    <p:ext uri="{DCECCB84-F9BA-43D5-87BE-67443E8EF086}">
      <p15:sldGuideLst xmlns:p15="http://schemas.microsoft.com/office/powerpoint/2012/main">
        <p15:guide id="1" orient="horz" pos="2160">
          <p15:clr>
            <a:srgbClr val="FBAE40"/>
          </p15:clr>
        </p15:guide>
        <p15:guide id="2" pos="2568">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Calibri" panose="020F0502020204030204" pitchFamily="34" charset="0"/>
              </a:defRPr>
            </a:lvl1pPr>
            <a:lvl2pPr>
              <a:buClr>
                <a:srgbClr val="00C1D5"/>
              </a:buClr>
              <a:defRPr>
                <a:latin typeface="Calibri" panose="020F0502020204030204" pitchFamily="34" charset="0"/>
              </a:defRPr>
            </a:lvl2pPr>
            <a:lvl3pPr>
              <a:buClr>
                <a:srgbClr val="00C1D5"/>
              </a:buClr>
              <a:defRPr>
                <a:latin typeface="Calibri" panose="020F0502020204030204" pitchFamily="34" charset="0"/>
              </a:defRPr>
            </a:lvl3pPr>
            <a:lvl4pPr>
              <a:buClr>
                <a:srgbClr val="00C1D5"/>
              </a:buClr>
              <a:defRPr>
                <a:solidFill>
                  <a:schemeClr val="tx1"/>
                </a:solidFill>
                <a:latin typeface="Calibri" panose="020F0502020204030204" pitchFamily="34" charset="0"/>
              </a:defRPr>
            </a:lvl4pPr>
            <a:lvl5pPr>
              <a:buClr>
                <a:srgbClr val="00C1D5"/>
              </a:buClr>
              <a:defRPr>
                <a:solidFill>
                  <a:schemeClr val="tx1"/>
                </a:solidFill>
                <a:latin typeface="Calibri" panose="020F05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0C40B2-7C8D-42DE-9377-EDF90492D4FC}" type="datetime1">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D9AD5-F248-4919-864A-CFD76CC027D6}" type="slidenum">
              <a:rPr lang="en-US" smtClean="0"/>
              <a:t>‹#›</a:t>
            </a:fld>
            <a:endParaRPr lang="en-US"/>
          </a:p>
        </p:txBody>
      </p:sp>
    </p:spTree>
    <p:extLst>
      <p:ext uri="{BB962C8B-B14F-4D97-AF65-F5344CB8AC3E}">
        <p14:creationId xmlns:p14="http://schemas.microsoft.com/office/powerpoint/2010/main" val="1476550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artner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0822707"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89274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3288190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line Quote">
    <p:spTree>
      <p:nvGrpSpPr>
        <p:cNvPr id="1" name=""/>
        <p:cNvGrpSpPr/>
        <p:nvPr/>
      </p:nvGrpSpPr>
      <p:grpSpPr>
        <a:xfrm>
          <a:off x="0" y="0"/>
          <a:ext cx="0" cy="0"/>
          <a:chOff x="0" y="0"/>
          <a:chExt cx="0" cy="0"/>
        </a:xfrm>
      </p:grpSpPr>
      <p:pic>
        <p:nvPicPr>
          <p:cNvPr id="9" name="Graphic 8" descr="Open quotation mark with solid fill">
            <a:extLst>
              <a:ext uri="{FF2B5EF4-FFF2-40B4-BE49-F238E27FC236}">
                <a16:creationId xmlns:a16="http://schemas.microsoft.com/office/drawing/2014/main" id="{D8B3C98C-C73D-296B-A26E-4FE10014B14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flipV="1">
            <a:off x="2983106" y="1291875"/>
            <a:ext cx="914400" cy="914400"/>
          </a:xfrm>
          <a:prstGeom prst="rect">
            <a:avLst/>
          </a:prstGeom>
        </p:spPr>
      </p:pic>
      <p:sp>
        <p:nvSpPr>
          <p:cNvPr id="12" name="Text Placeholder 11">
            <a:extLst>
              <a:ext uri="{FF2B5EF4-FFF2-40B4-BE49-F238E27FC236}">
                <a16:creationId xmlns:a16="http://schemas.microsoft.com/office/drawing/2014/main" id="{53375EC7-14B6-C86A-865F-31BB70302CE9}"/>
              </a:ext>
            </a:extLst>
          </p:cNvPr>
          <p:cNvSpPr>
            <a:spLocks noGrp="1"/>
          </p:cNvSpPr>
          <p:nvPr>
            <p:ph type="body" sz="quarter" idx="13"/>
          </p:nvPr>
        </p:nvSpPr>
        <p:spPr>
          <a:xfrm>
            <a:off x="3273552" y="2058988"/>
            <a:ext cx="7955280" cy="3808412"/>
          </a:xfrm>
        </p:spPr>
        <p:txBody>
          <a:bodyPr>
            <a:noAutofit/>
          </a:bodyPr>
          <a:lstStyle>
            <a:lvl1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1pPr>
            <a:lvl2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a:solidFill>
                  <a:schemeClr val="bg1"/>
                </a:solidFill>
                <a:latin typeface="+mn-lt"/>
                <a:ea typeface="+mn-ea"/>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ooter Placeholder 4">
            <a:extLst>
              <a:ext uri="{FF2B5EF4-FFF2-40B4-BE49-F238E27FC236}">
                <a16:creationId xmlns:a16="http://schemas.microsoft.com/office/drawing/2014/main" id="{07569F74-3F9B-B264-6227-04DD978FD66C}"/>
              </a:ext>
            </a:extLst>
          </p:cNvPr>
          <p:cNvSpPr>
            <a:spLocks noGrp="1"/>
          </p:cNvSpPr>
          <p:nvPr>
            <p:ph type="ftr" sz="quarter" idx="11"/>
          </p:nvPr>
        </p:nvSpPr>
        <p:spPr>
          <a:xfrm>
            <a:off x="169971" y="6415516"/>
            <a:ext cx="10872403"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97236870-3EB0-7E41-A1B2-5C335BF4FEAA}"/>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4E2EC96A-89B7-3DDD-003B-893F7389550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716578638"/>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line &amp; Body Copy">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73552" y="1519331"/>
            <a:ext cx="8469630" cy="4495800"/>
          </a:xfrm>
        </p:spPr>
        <p:txBody>
          <a:bodyPr>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3" name="Footer Placeholder 4">
            <a:extLst>
              <a:ext uri="{FF2B5EF4-FFF2-40B4-BE49-F238E27FC236}">
                <a16:creationId xmlns:a16="http://schemas.microsoft.com/office/drawing/2014/main" id="{B671B335-CE5A-EF5A-1252-83470FB0D8D8}"/>
              </a:ext>
            </a:extLst>
          </p:cNvPr>
          <p:cNvSpPr>
            <a:spLocks noGrp="1"/>
          </p:cNvSpPr>
          <p:nvPr>
            <p:ph type="ftr" sz="quarter" idx="11"/>
          </p:nvPr>
        </p:nvSpPr>
        <p:spPr>
          <a:xfrm>
            <a:off x="169971" y="6415516"/>
            <a:ext cx="10641077"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CD586CB2-EC29-6144-F363-2D7A300DBBFB}"/>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08C3A64F-C243-B961-86DE-BAB208689F15}"/>
              </a:ext>
            </a:extLst>
          </p:cNvPr>
          <p:cNvSpPr>
            <a:spLocks noGrp="1"/>
          </p:cNvSpPr>
          <p:nvPr>
            <p:ph type="title"/>
          </p:nvPr>
        </p:nvSpPr>
        <p:spPr>
          <a:xfrm>
            <a:off x="3273552" y="123125"/>
            <a:ext cx="8945880"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40612406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eadline and Bullet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62184" y="1519331"/>
            <a:ext cx="8453566" cy="4495800"/>
          </a:xfrm>
        </p:spPr>
        <p:txBody>
          <a:bodyPr>
            <a:noAutofit/>
          </a:bodyPr>
          <a:lstStyle>
            <a:lvl1pPr marL="0" indent="0" algn="l" defTabSz="914400" rtl="0" eaLnBrk="1" latinLnBrk="0" hangingPunct="1">
              <a:lnSpc>
                <a:spcPct val="114000"/>
              </a:lnSpc>
              <a:spcBef>
                <a:spcPts val="1200"/>
              </a:spcBef>
              <a:spcAft>
                <a:spcPts val="600"/>
              </a:spcAft>
              <a:buClr>
                <a:srgbClr val="E3B923"/>
              </a:buClr>
              <a:buFont typeface="Arial" panose="020B0604020202020204" pitchFamily="34" charset="0"/>
              <a:buNone/>
              <a:defRPr lang="en-US" sz="3200" b="1" kern="1200" dirty="0">
                <a:solidFill>
                  <a:schemeClr val="bg1"/>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114000"/>
              </a:lnSpc>
              <a:spcBef>
                <a:spcPts val="0"/>
              </a:spcBef>
              <a:spcAft>
                <a:spcPts val="1200"/>
              </a:spcAft>
              <a:buClr>
                <a:srgbClr val="00C1D5"/>
              </a:buClr>
              <a:buSzPct val="150000"/>
              <a:buFont typeface="Arial" panose="020B0604020202020204" pitchFamily="34" charset="0"/>
              <a:buChar char="•"/>
              <a:defRPr lang="en-US" sz="2000" kern="1200" dirty="0">
                <a:solidFill>
                  <a:schemeClr val="bg1"/>
                </a:solidFill>
                <a:latin typeface="Arial" panose="020B0604020202020204" pitchFamily="34" charset="0"/>
                <a:ea typeface="+mn-ea"/>
                <a:cs typeface="Arial" panose="020B0604020202020204" pitchFamily="34" charset="0"/>
              </a:defRPr>
            </a:lvl2pPr>
            <a:lvl3pPr marL="342900" indent="-342900" algn="l" defTabSz="914400" rtl="0" eaLnBrk="1" latinLnBrk="0" hangingPunct="1">
              <a:lnSpc>
                <a:spcPct val="114000"/>
              </a:lnSpc>
              <a:spcBef>
                <a:spcPts val="0"/>
              </a:spcBef>
              <a:spcAft>
                <a:spcPts val="1800"/>
              </a:spcAft>
              <a:buClr>
                <a:srgbClr val="D76F2C"/>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11430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4"/>
            <a:r>
              <a:rPr lang="en-US"/>
              <a:t>Third level</a:t>
            </a:r>
          </a:p>
        </p:txBody>
      </p:sp>
      <p:sp>
        <p:nvSpPr>
          <p:cNvPr id="12" name="Footer Placeholder 4">
            <a:extLst>
              <a:ext uri="{FF2B5EF4-FFF2-40B4-BE49-F238E27FC236}">
                <a16:creationId xmlns:a16="http://schemas.microsoft.com/office/drawing/2014/main" id="{5761C117-71FC-F33E-987B-6ED143491D5E}"/>
              </a:ext>
            </a:extLst>
          </p:cNvPr>
          <p:cNvSpPr>
            <a:spLocks noGrp="1"/>
          </p:cNvSpPr>
          <p:nvPr>
            <p:ph type="ftr" sz="quarter" idx="11"/>
          </p:nvPr>
        </p:nvSpPr>
        <p:spPr>
          <a:xfrm>
            <a:off x="169971" y="6415516"/>
            <a:ext cx="8754953"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6" name="Slide Number Placeholder 5">
            <a:extLst>
              <a:ext uri="{FF2B5EF4-FFF2-40B4-BE49-F238E27FC236}">
                <a16:creationId xmlns:a16="http://schemas.microsoft.com/office/drawing/2014/main" id="{651E1CFC-4745-2061-9609-27C294257C77}"/>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F1FF5AA6-CDD6-4DB5-083D-E994A3964F1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081496331"/>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Photo &amp; Headline &amp; 2Col">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506627" y="1528721"/>
            <a:ext cx="11571073" cy="4495800"/>
          </a:xfrm>
        </p:spPr>
        <p:txBody>
          <a:bodyPr numCol="2" spcCol="274320">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7" name="Footer Placeholder 4">
            <a:extLst>
              <a:ext uri="{FF2B5EF4-FFF2-40B4-BE49-F238E27FC236}">
                <a16:creationId xmlns:a16="http://schemas.microsoft.com/office/drawing/2014/main" id="{FA22975E-C316-5799-E762-9299D4498E27}"/>
              </a:ext>
            </a:extLst>
          </p:cNvPr>
          <p:cNvSpPr>
            <a:spLocks noGrp="1"/>
          </p:cNvSpPr>
          <p:nvPr>
            <p:ph type="ftr" sz="quarter" idx="11"/>
          </p:nvPr>
        </p:nvSpPr>
        <p:spPr>
          <a:xfrm>
            <a:off x="506627" y="6415516"/>
            <a:ext cx="10750653"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21" name="Slide Number Placeholder 5">
            <a:extLst>
              <a:ext uri="{FF2B5EF4-FFF2-40B4-BE49-F238E27FC236}">
                <a16:creationId xmlns:a16="http://schemas.microsoft.com/office/drawing/2014/main" id="{74D69750-B25C-B65F-ABCF-D43BB0355192}"/>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3FE973A1-78A7-E846-6F9C-DD4D05105B84}"/>
              </a:ext>
            </a:extLst>
          </p:cNvPr>
          <p:cNvSpPr>
            <a:spLocks noGrp="1"/>
          </p:cNvSpPr>
          <p:nvPr>
            <p:ph type="title"/>
          </p:nvPr>
        </p:nvSpPr>
        <p:spPr>
          <a:xfrm>
            <a:off x="3274540" y="123125"/>
            <a:ext cx="8917459"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435041670"/>
      </p:ext>
    </p:extLst>
  </p:cSld>
  <p:clrMapOvr>
    <a:masterClrMapping/>
  </p:clrMapOvr>
  <p:extLst>
    <p:ext uri="{DCECCB84-F9BA-43D5-87BE-67443E8EF086}">
      <p15:sldGuideLst xmlns:p15="http://schemas.microsoft.com/office/powerpoint/2012/main">
        <p15:guide id="1" orient="horz" pos="2160">
          <p15:clr>
            <a:srgbClr val="FBAE40"/>
          </p15:clr>
        </p15:guide>
        <p15:guide id="2" pos="256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pic>
        <p:nvPicPr>
          <p:cNvPr id="10" name="Picture 9" descr="A logo with a circle and eye&#10;&#10;Description automatically generated with medium confidence">
            <a:extLst>
              <a:ext uri="{FF2B5EF4-FFF2-40B4-BE49-F238E27FC236}">
                <a16:creationId xmlns:a16="http://schemas.microsoft.com/office/drawing/2014/main" id="{11E732DF-59F9-DDAE-6756-AA8ABF43FBC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2225565" y="4066359"/>
            <a:ext cx="7740869" cy="1535184"/>
          </a:xfrm>
          <a:noFill/>
        </p:spPr>
        <p:txBody>
          <a:bodyPr wrap="square" anchor="b">
            <a:noAutofit/>
          </a:bodyPr>
          <a:lstStyle>
            <a:lvl1pPr algn="ctr">
              <a:lnSpc>
                <a:spcPts val="4400"/>
              </a:lnSpc>
              <a:defRPr lang="en-US" b="1" spc="30">
                <a:solidFill>
                  <a:srgbClr val="00386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3153104" y="5934177"/>
            <a:ext cx="5880538" cy="717316"/>
          </a:xfrm>
          <a:noFill/>
        </p:spPr>
        <p:txBody>
          <a:bodyPr wrap="square">
            <a:noAutofit/>
          </a:bodyPr>
          <a:lstStyle>
            <a:lvl1pPr marL="0" indent="0" algn="ctr">
              <a:buNone/>
              <a:defRPr lang="en-US" sz="2000" spc="30">
                <a:solidFill>
                  <a:srgbClr val="003865"/>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3547196721"/>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1.jpeg"/><Relationship Id="rId5" Type="http://schemas.openxmlformats.org/officeDocument/2006/relationships/slideLayout" Target="../slideLayouts/slideLayout13.xml"/><Relationship Id="rId10"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10" Type="http://schemas.openxmlformats.org/officeDocument/2006/relationships/image" Target="../media/image5.jpeg"/><Relationship Id="rId4" Type="http://schemas.openxmlformats.org/officeDocument/2006/relationships/slideLayout" Target="../slideLayouts/slideLayout21.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image" Target="../media/image5.jpeg"/><Relationship Id="rId5" Type="http://schemas.openxmlformats.org/officeDocument/2006/relationships/slideLayout" Target="../slideLayouts/slideLayout30.xml"/><Relationship Id="rId10" Type="http://schemas.openxmlformats.org/officeDocument/2006/relationships/theme" Target="../theme/theme4.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865"/>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14B2DE-6F6B-6282-6E14-B4897CBCE3DC}"/>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 y="-6222"/>
            <a:ext cx="12192001" cy="1270000"/>
          </a:xfrm>
          <a:prstGeom prst="rect">
            <a:avLst/>
          </a:prstGeom>
        </p:spPr>
      </p:pic>
      <p:sp>
        <p:nvSpPr>
          <p:cNvPr id="2" name="Title Placeholder 1">
            <a:extLst>
              <a:ext uri="{FF2B5EF4-FFF2-40B4-BE49-F238E27FC236}">
                <a16:creationId xmlns:a16="http://schemas.microsoft.com/office/drawing/2014/main" id="{674ABC74-92AF-2721-C98F-A64EF7A41B4C}"/>
              </a:ext>
            </a:extLst>
          </p:cNvPr>
          <p:cNvSpPr>
            <a:spLocks noGrp="1"/>
          </p:cNvSpPr>
          <p:nvPr>
            <p:ph type="title"/>
          </p:nvPr>
        </p:nvSpPr>
        <p:spPr>
          <a:xfrm>
            <a:off x="3274540" y="18255"/>
            <a:ext cx="8079259"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FDF465-9031-58BF-87CF-0E1E3F2EDD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1C76DA-A94A-0B63-5C65-25F37DEC1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5" name="Footer Placeholder 4">
            <a:extLst>
              <a:ext uri="{FF2B5EF4-FFF2-40B4-BE49-F238E27FC236}">
                <a16:creationId xmlns:a16="http://schemas.microsoft.com/office/drawing/2014/main" id="{10EBD58A-9C91-CFE5-88B9-FA8C40BA8D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BBC4E7AA-BAD8-E49B-2052-8CE582AD2C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BE2B6535-AB6B-44B4-837D-2BEADB2BA517}" type="slidenum">
              <a:rPr lang="en-US" smtClean="0"/>
              <a:pPr/>
              <a:t>‹#›</a:t>
            </a:fld>
            <a:endParaRPr lang="en-US"/>
          </a:p>
        </p:txBody>
      </p:sp>
    </p:spTree>
    <p:extLst>
      <p:ext uri="{BB962C8B-B14F-4D97-AF65-F5344CB8AC3E}">
        <p14:creationId xmlns:p14="http://schemas.microsoft.com/office/powerpoint/2010/main" val="386763205"/>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Lst>
  <p:hf hdr="0" dt="0"/>
  <p:txStyles>
    <p:titleStyle>
      <a:lvl1pPr algn="l" defTabSz="914400" rtl="0" eaLnBrk="1" latinLnBrk="0" hangingPunct="1">
        <a:lnSpc>
          <a:spcPct val="90000"/>
        </a:lnSpc>
        <a:spcBef>
          <a:spcPct val="0"/>
        </a:spcBef>
        <a:buNone/>
        <a:defRPr sz="4400" kern="1200">
          <a:solidFill>
            <a:srgbClr val="00C1D5"/>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C1D5"/>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rgbClr val="00C1D5"/>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rgbClr val="00C1D5"/>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14B2DE-6F6B-6282-6E14-B4897CBCE3D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 y="-6222"/>
            <a:ext cx="12192001" cy="1270000"/>
          </a:xfrm>
          <a:prstGeom prst="rect">
            <a:avLst/>
          </a:prstGeom>
        </p:spPr>
      </p:pic>
      <p:sp>
        <p:nvSpPr>
          <p:cNvPr id="2" name="Title Placeholder 1">
            <a:extLst>
              <a:ext uri="{FF2B5EF4-FFF2-40B4-BE49-F238E27FC236}">
                <a16:creationId xmlns:a16="http://schemas.microsoft.com/office/drawing/2014/main" id="{674ABC74-92AF-2721-C98F-A64EF7A41B4C}"/>
              </a:ext>
            </a:extLst>
          </p:cNvPr>
          <p:cNvSpPr>
            <a:spLocks noGrp="1"/>
          </p:cNvSpPr>
          <p:nvPr>
            <p:ph type="title"/>
          </p:nvPr>
        </p:nvSpPr>
        <p:spPr>
          <a:xfrm>
            <a:off x="3274540" y="18255"/>
            <a:ext cx="8079259"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FDF465-9031-58BF-87CF-0E1E3F2EDD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1C76DA-A94A-0B63-5C65-25F37DEC1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10EBD58A-9C91-CFE5-88B9-FA8C40BA8D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BC4E7AA-BAD8-E49B-2052-8CE582AD2C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2B6535-AB6B-44B4-837D-2BEADB2BA517}" type="slidenum">
              <a:rPr lang="en-US" smtClean="0"/>
              <a:t>‹#›</a:t>
            </a:fld>
            <a:endParaRPr lang="en-US"/>
          </a:p>
        </p:txBody>
      </p:sp>
    </p:spTree>
    <p:extLst>
      <p:ext uri="{BB962C8B-B14F-4D97-AF65-F5344CB8AC3E}">
        <p14:creationId xmlns:p14="http://schemas.microsoft.com/office/powerpoint/2010/main" val="4243815190"/>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Lst>
  <p:hf hdr="0" dt="0"/>
  <p:txStyles>
    <p:titleStyle>
      <a:lvl1pPr algn="l" defTabSz="914400" rtl="0" eaLnBrk="1" latinLnBrk="0" hangingPunct="1">
        <a:lnSpc>
          <a:spcPct val="90000"/>
        </a:lnSpc>
        <a:spcBef>
          <a:spcPct val="0"/>
        </a:spcBef>
        <a:buNone/>
        <a:defRPr sz="4400" kern="1200">
          <a:solidFill>
            <a:srgbClr val="00C1D5"/>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C1D5"/>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C1D5"/>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C1D5"/>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3865"/>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14B2DE-6F6B-6282-6E14-B4897CBCE3DC}"/>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 y="-6222"/>
            <a:ext cx="12192001" cy="1270000"/>
          </a:xfrm>
          <a:prstGeom prst="rect">
            <a:avLst/>
          </a:prstGeom>
        </p:spPr>
      </p:pic>
      <p:sp>
        <p:nvSpPr>
          <p:cNvPr id="2" name="Title Placeholder 1">
            <a:extLst>
              <a:ext uri="{FF2B5EF4-FFF2-40B4-BE49-F238E27FC236}">
                <a16:creationId xmlns:a16="http://schemas.microsoft.com/office/drawing/2014/main" id="{674ABC74-92AF-2721-C98F-A64EF7A41B4C}"/>
              </a:ext>
            </a:extLst>
          </p:cNvPr>
          <p:cNvSpPr>
            <a:spLocks noGrp="1"/>
          </p:cNvSpPr>
          <p:nvPr>
            <p:ph type="title"/>
          </p:nvPr>
        </p:nvSpPr>
        <p:spPr>
          <a:xfrm>
            <a:off x="3274540" y="18255"/>
            <a:ext cx="8079259"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FDF465-9031-58BF-87CF-0E1E3F2EDD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1C76DA-A94A-0B63-5C65-25F37DEC1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5" name="Footer Placeholder 4">
            <a:extLst>
              <a:ext uri="{FF2B5EF4-FFF2-40B4-BE49-F238E27FC236}">
                <a16:creationId xmlns:a16="http://schemas.microsoft.com/office/drawing/2014/main" id="{10EBD58A-9C91-CFE5-88B9-FA8C40BA8D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BBC4E7AA-BAD8-E49B-2052-8CE582AD2C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BE2B6535-AB6B-44B4-837D-2BEADB2BA517}" type="slidenum">
              <a:rPr lang="en-US" smtClean="0"/>
              <a:pPr/>
              <a:t>‹#›</a:t>
            </a:fld>
            <a:endParaRPr lang="en-US"/>
          </a:p>
        </p:txBody>
      </p:sp>
    </p:spTree>
    <p:extLst>
      <p:ext uri="{BB962C8B-B14F-4D97-AF65-F5344CB8AC3E}">
        <p14:creationId xmlns:p14="http://schemas.microsoft.com/office/powerpoint/2010/main" val="2442274505"/>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Lst>
  <p:hf hdr="0" dt="0"/>
  <p:txStyles>
    <p:titleStyle>
      <a:lvl1pPr algn="l" defTabSz="914400" rtl="0" eaLnBrk="1" latinLnBrk="0" hangingPunct="1">
        <a:lnSpc>
          <a:spcPct val="90000"/>
        </a:lnSpc>
        <a:spcBef>
          <a:spcPct val="0"/>
        </a:spcBef>
        <a:buNone/>
        <a:defRPr sz="4400" kern="1200">
          <a:solidFill>
            <a:srgbClr val="00C1D5"/>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C1D5"/>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rgbClr val="00C1D5"/>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rgbClr val="00C1D5"/>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14B2DE-6F6B-6282-6E14-B4897CBCE3D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 y="-6222"/>
            <a:ext cx="12192001" cy="1270000"/>
          </a:xfrm>
          <a:prstGeom prst="rect">
            <a:avLst/>
          </a:prstGeom>
        </p:spPr>
      </p:pic>
      <p:sp>
        <p:nvSpPr>
          <p:cNvPr id="2" name="Title Placeholder 1">
            <a:extLst>
              <a:ext uri="{FF2B5EF4-FFF2-40B4-BE49-F238E27FC236}">
                <a16:creationId xmlns:a16="http://schemas.microsoft.com/office/drawing/2014/main" id="{674ABC74-92AF-2721-C98F-A64EF7A41B4C}"/>
              </a:ext>
            </a:extLst>
          </p:cNvPr>
          <p:cNvSpPr>
            <a:spLocks noGrp="1"/>
          </p:cNvSpPr>
          <p:nvPr>
            <p:ph type="title"/>
          </p:nvPr>
        </p:nvSpPr>
        <p:spPr>
          <a:xfrm>
            <a:off x="3274540" y="18255"/>
            <a:ext cx="8079259"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FDF465-9031-58BF-87CF-0E1E3F2EDD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1C76DA-A94A-0B63-5C65-25F37DEC1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10EBD58A-9C91-CFE5-88B9-FA8C40BA8D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BC4E7AA-BAD8-E49B-2052-8CE582AD2C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2B6535-AB6B-44B4-837D-2BEADB2BA517}" type="slidenum">
              <a:rPr lang="en-US" smtClean="0"/>
              <a:t>‹#›</a:t>
            </a:fld>
            <a:endParaRPr lang="en-US"/>
          </a:p>
        </p:txBody>
      </p:sp>
    </p:spTree>
    <p:extLst>
      <p:ext uri="{BB962C8B-B14F-4D97-AF65-F5344CB8AC3E}">
        <p14:creationId xmlns:p14="http://schemas.microsoft.com/office/powerpoint/2010/main" val="2692351747"/>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Lst>
  <p:hf hdr="0" dt="0"/>
  <p:txStyles>
    <p:titleStyle>
      <a:lvl1pPr algn="l" defTabSz="914400" rtl="0" eaLnBrk="1" latinLnBrk="0" hangingPunct="1">
        <a:lnSpc>
          <a:spcPct val="90000"/>
        </a:lnSpc>
        <a:spcBef>
          <a:spcPct val="0"/>
        </a:spcBef>
        <a:buNone/>
        <a:defRPr sz="4400" kern="1200">
          <a:solidFill>
            <a:srgbClr val="00C1D5"/>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C1D5"/>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C1D5"/>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C1D5"/>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7.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276B0-6314-C126-A565-B006E4077293}"/>
              </a:ext>
            </a:extLst>
          </p:cNvPr>
          <p:cNvSpPr>
            <a:spLocks noGrp="1"/>
          </p:cNvSpPr>
          <p:nvPr>
            <p:ph type="ctrTitle"/>
          </p:nvPr>
        </p:nvSpPr>
        <p:spPr>
          <a:xfrm>
            <a:off x="2241804" y="4223677"/>
            <a:ext cx="7708392" cy="2103120"/>
          </a:xfrm>
        </p:spPr>
        <p:txBody>
          <a:bodyPr wrap="square" lIns="27432" tIns="18288" rIns="27432" bIns="18288" anchor="ctr"/>
          <a:lstStyle/>
          <a:p>
            <a:pPr algn="ctr">
              <a:lnSpc>
                <a:spcPct val="100000"/>
              </a:lnSpc>
              <a:spcBef>
                <a:spcPts val="0"/>
              </a:spcBef>
              <a:spcAft>
                <a:spcPts val="500"/>
              </a:spcAft>
            </a:pPr>
            <a:r>
              <a:rPr lang="en-US" sz="3200" b="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Baseline Microperimetry and OCT in the RUSH2A Study: Structure-Function Association and Correlation with Disease Severity</a:t>
            </a:r>
          </a:p>
        </p:txBody>
      </p:sp>
    </p:spTree>
    <p:extLst>
      <p:ext uri="{BB962C8B-B14F-4D97-AF65-F5344CB8AC3E}">
        <p14:creationId xmlns:p14="http://schemas.microsoft.com/office/powerpoint/2010/main" val="7251083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8ED8D-75A4-8DBA-3957-A96D4DB52F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B1C5D-BD9C-9104-F903-7E7C5E34D9F2}"/>
              </a:ext>
            </a:extLst>
          </p:cNvPr>
          <p:cNvSpPr>
            <a:spLocks noGrp="1"/>
          </p:cNvSpPr>
          <p:nvPr>
            <p:ph type="title"/>
          </p:nvPr>
        </p:nvSpPr>
        <p:spPr>
          <a:xfrm>
            <a:off x="3274540" y="18255"/>
            <a:ext cx="8079259" cy="1235779"/>
          </a:xfrm>
        </p:spPr>
        <p:txBody>
          <a:bodyPr>
            <a:normAutofit/>
          </a:bodyPr>
          <a:lstStyle/>
          <a:p>
            <a:r>
              <a:rPr lang="en-US" b="1" dirty="0">
                <a:solidFill>
                  <a:schemeClr val="bg1"/>
                </a:solidFill>
              </a:rPr>
              <a:t>MP Data</a:t>
            </a:r>
          </a:p>
        </p:txBody>
      </p:sp>
      <p:graphicFrame>
        <p:nvGraphicFramePr>
          <p:cNvPr id="12" name="Content Placeholder 11">
            <a:extLst>
              <a:ext uri="{FF2B5EF4-FFF2-40B4-BE49-F238E27FC236}">
                <a16:creationId xmlns:a16="http://schemas.microsoft.com/office/drawing/2014/main" id="{61BD62C3-896C-5A74-3365-1B2A65A6EDB8}"/>
              </a:ext>
            </a:extLst>
          </p:cNvPr>
          <p:cNvGraphicFramePr>
            <a:graphicFrameLocks noGrp="1"/>
          </p:cNvGraphicFramePr>
          <p:nvPr>
            <p:ph idx="1"/>
            <p:extLst>
              <p:ext uri="{D42A27DB-BD31-4B8C-83A1-F6EECF244321}">
                <p14:modId xmlns:p14="http://schemas.microsoft.com/office/powerpoint/2010/main" val="2055396108"/>
              </p:ext>
            </p:extLst>
          </p:nvPr>
        </p:nvGraphicFramePr>
        <p:xfrm>
          <a:off x="1339882" y="1493447"/>
          <a:ext cx="9173538" cy="5237392"/>
        </p:xfrm>
        <a:graphic>
          <a:graphicData uri="http://schemas.openxmlformats.org/drawingml/2006/table">
            <a:tbl>
              <a:tblPr firstRow="1" bandRow="1">
                <a:tableStyleId>{B301B821-A1FF-4177-AEE7-76D212191A09}</a:tableStyleId>
              </a:tblPr>
              <a:tblGrid>
                <a:gridCol w="2483181">
                  <a:extLst>
                    <a:ext uri="{9D8B030D-6E8A-4147-A177-3AD203B41FA5}">
                      <a16:colId xmlns:a16="http://schemas.microsoft.com/office/drawing/2014/main" val="1632098594"/>
                    </a:ext>
                  </a:extLst>
                </a:gridCol>
                <a:gridCol w="1410788">
                  <a:extLst>
                    <a:ext uri="{9D8B030D-6E8A-4147-A177-3AD203B41FA5}">
                      <a16:colId xmlns:a16="http://schemas.microsoft.com/office/drawing/2014/main" val="2666765687"/>
                    </a:ext>
                  </a:extLst>
                </a:gridCol>
                <a:gridCol w="1232837">
                  <a:extLst>
                    <a:ext uri="{9D8B030D-6E8A-4147-A177-3AD203B41FA5}">
                      <a16:colId xmlns:a16="http://schemas.microsoft.com/office/drawing/2014/main" val="3096063366"/>
                    </a:ext>
                  </a:extLst>
                </a:gridCol>
                <a:gridCol w="2023366">
                  <a:extLst>
                    <a:ext uri="{9D8B030D-6E8A-4147-A177-3AD203B41FA5}">
                      <a16:colId xmlns:a16="http://schemas.microsoft.com/office/drawing/2014/main" val="1075187043"/>
                    </a:ext>
                  </a:extLst>
                </a:gridCol>
                <a:gridCol w="2023366">
                  <a:extLst>
                    <a:ext uri="{9D8B030D-6E8A-4147-A177-3AD203B41FA5}">
                      <a16:colId xmlns:a16="http://schemas.microsoft.com/office/drawing/2014/main" val="3217793748"/>
                    </a:ext>
                  </a:extLst>
                </a:gridCol>
              </a:tblGrid>
              <a:tr h="386298">
                <a:tc>
                  <a:txBody>
                    <a:bodyPr/>
                    <a:lstStyle/>
                    <a:p>
                      <a:pPr algn="ctr"/>
                      <a:endParaRPr lang="en-US" sz="20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latin typeface="Calibri" panose="020F0502020204030204" pitchFamily="34" charset="0"/>
                          <a:cs typeface="Calibri" panose="020F0502020204030204" pitchFamily="34" charset="0"/>
                        </a:rPr>
                        <a:t>All</a:t>
                      </a:r>
                    </a:p>
                  </a:txBody>
                  <a:tcPr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latin typeface="Calibri" panose="020F0502020204030204" pitchFamily="34" charset="0"/>
                          <a:cs typeface="Calibri" panose="020F0502020204030204" pitchFamily="34" charset="0"/>
                        </a:rPr>
                        <a:t>Clinical Diagnosis</a:t>
                      </a:r>
                    </a:p>
                  </a:txBody>
                  <a:tcPr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latin typeface="Calibri" panose="020F0502020204030204" pitchFamily="34" charset="0"/>
                        <a:cs typeface="Calibri" panose="020F0502020204030204" pitchFamily="34" charset="0"/>
                      </a:endParaRPr>
                    </a:p>
                  </a:txBody>
                  <a:tcPr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latin typeface="Calibri" panose="020F0502020204030204" pitchFamily="34" charset="0"/>
                          <a:cs typeface="Calibri" panose="020F0502020204030204" pitchFamily="34" charset="0"/>
                        </a:rPr>
                        <a:t>P-value</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594304">
                <a:tc>
                  <a:txBody>
                    <a:bodyPr/>
                    <a:lstStyle/>
                    <a:p>
                      <a:pPr marL="0" marR="0" lvl="0">
                        <a:spcBef>
                          <a:spcPts val="0"/>
                        </a:spcBef>
                        <a:spcAft>
                          <a:spcPts val="0"/>
                        </a:spcAft>
                        <a:buNone/>
                      </a:pPr>
                      <a:endParaRPr lang="en-US" sz="2000" b="0" i="0" u="none" strike="noStrike" noProof="0" dirty="0">
                        <a:solidFill>
                          <a:schemeClr val="tx1"/>
                        </a:solidFill>
                        <a:effectLst/>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2000" b="1" dirty="0">
                          <a:effectLst/>
                          <a:latin typeface="Calibri" panose="020F0502020204030204" pitchFamily="34" charset="0"/>
                          <a:cs typeface="Calibri" panose="020F0502020204030204" pitchFamily="34" charset="0"/>
                        </a:rPr>
                        <a:t> </a:t>
                      </a:r>
                    </a:p>
                    <a:p>
                      <a:pPr marL="0" marR="0" algn="ctr">
                        <a:spcBef>
                          <a:spcPts val="0"/>
                        </a:spcBef>
                        <a:spcAft>
                          <a:spcPts val="0"/>
                        </a:spcAft>
                      </a:pPr>
                      <a:r>
                        <a:rPr lang="en-US" sz="2000" b="1" dirty="0">
                          <a:effectLst/>
                          <a:latin typeface="Calibri" panose="020F0502020204030204" pitchFamily="34" charset="0"/>
                          <a:cs typeface="Calibri" panose="020F0502020204030204" pitchFamily="34" charset="0"/>
                        </a:rPr>
                        <a:t>N = 87</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24463" marR="2446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effectLst/>
                          <a:latin typeface="Calibri" panose="020F0502020204030204" pitchFamily="34" charset="0"/>
                          <a:cs typeface="Calibri" panose="020F0502020204030204" pitchFamily="34" charset="0"/>
                        </a:rPr>
                        <a:t>USH2</a:t>
                      </a:r>
                    </a:p>
                    <a:p>
                      <a:pPr marL="0" marR="0" algn="ctr">
                        <a:spcBef>
                          <a:spcPts val="0"/>
                        </a:spcBef>
                        <a:spcAft>
                          <a:spcPts val="0"/>
                        </a:spcAft>
                      </a:pPr>
                      <a:r>
                        <a:rPr lang="en-US" sz="2000" b="1" dirty="0">
                          <a:effectLst/>
                          <a:latin typeface="Calibri" panose="020F0502020204030204" pitchFamily="34" charset="0"/>
                          <a:cs typeface="Calibri" panose="020F0502020204030204" pitchFamily="34" charset="0"/>
                        </a:rPr>
                        <a:t>N= 52 </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24463" marR="2446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2000" b="1" dirty="0">
                          <a:effectLst/>
                          <a:latin typeface="Calibri" panose="020F0502020204030204" pitchFamily="34" charset="0"/>
                          <a:cs typeface="Calibri" panose="020F0502020204030204" pitchFamily="34" charset="0"/>
                        </a:rPr>
                        <a:t>ARRP</a:t>
                      </a:r>
                    </a:p>
                    <a:p>
                      <a:pPr marL="0" marR="0" algn="ctr">
                        <a:spcBef>
                          <a:spcPts val="0"/>
                        </a:spcBef>
                        <a:spcAft>
                          <a:spcPts val="0"/>
                        </a:spcAft>
                      </a:pPr>
                      <a:r>
                        <a:rPr lang="en-US" sz="2000" b="1" dirty="0">
                          <a:effectLst/>
                          <a:latin typeface="Calibri" panose="020F0502020204030204" pitchFamily="34" charset="0"/>
                          <a:cs typeface="Calibri" panose="020F0502020204030204" pitchFamily="34" charset="0"/>
                        </a:rPr>
                        <a:t>N= 35</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24463" marR="2446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24463" marR="24463"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537291">
                <a:tc>
                  <a:txBody>
                    <a:bodyPr/>
                    <a:lstStyle/>
                    <a:p>
                      <a:pPr marL="0" marR="0">
                        <a:spcBef>
                          <a:spcPts val="0"/>
                        </a:spcBef>
                        <a:spcAft>
                          <a:spcPts val="0"/>
                        </a:spcAft>
                      </a:pPr>
                      <a:r>
                        <a:rPr lang="en-US" sz="2000" b="1" dirty="0">
                          <a:effectLst/>
                          <a:latin typeface="Calibri" panose="020F0502020204030204" pitchFamily="34" charset="0"/>
                          <a:cs typeface="Calibri" panose="020F0502020204030204" pitchFamily="34" charset="0"/>
                        </a:rPr>
                        <a:t>MP Sensitivity (dB)</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24463" marR="24463"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spcBef>
                          <a:spcPts val="0"/>
                        </a:spcBef>
                        <a:spcAft>
                          <a:spcPts val="0"/>
                        </a:spcAft>
                      </a:pPr>
                      <a:r>
                        <a:rPr lang="en-US" sz="2000" b="1" dirty="0">
                          <a:effectLst/>
                          <a:latin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24463" marR="2446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spcBef>
                          <a:spcPts val="0"/>
                        </a:spcBef>
                        <a:spcAft>
                          <a:spcPts val="0"/>
                        </a:spcAft>
                      </a:pPr>
                      <a:r>
                        <a:rPr lang="en-US" sz="2000" b="1">
                          <a:effectLst/>
                          <a:latin typeface="Calibri" panose="020F0502020204030204" pitchFamily="34" charset="0"/>
                          <a:cs typeface="Calibri" panose="020F0502020204030204" pitchFamily="34" charset="0"/>
                        </a:rPr>
                        <a:t> </a:t>
                      </a:r>
                      <a:endParaRPr lang="en-US" sz="2000" b="1">
                        <a:effectLst/>
                        <a:latin typeface="Calibri" panose="020F0502020204030204" pitchFamily="34" charset="0"/>
                        <a:ea typeface="Times New Roman" panose="02020603050405020304" pitchFamily="18" charset="0"/>
                        <a:cs typeface="Calibri" panose="020F0502020204030204" pitchFamily="34" charset="0"/>
                      </a:endParaRPr>
                    </a:p>
                  </a:txBody>
                  <a:tcPr marL="24463" marR="2446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spcBef>
                          <a:spcPts val="0"/>
                        </a:spcBef>
                        <a:spcAft>
                          <a:spcPts val="0"/>
                        </a:spcAft>
                      </a:pPr>
                      <a:r>
                        <a:rPr lang="en-US" sz="2000" b="1" dirty="0">
                          <a:effectLst/>
                          <a:latin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24463" marR="2446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2000" b="1" dirty="0">
                          <a:effectLst/>
                          <a:latin typeface="Calibri" panose="020F0502020204030204" pitchFamily="34" charset="0"/>
                          <a:ea typeface="Times New Roman" panose="02020603050405020304" pitchFamily="18" charset="0"/>
                          <a:cs typeface="Calibri" panose="020F0502020204030204" pitchFamily="34" charset="0"/>
                        </a:rPr>
                        <a:t>0.12</a:t>
                      </a:r>
                    </a:p>
                  </a:txBody>
                  <a:tcPr marL="24463" marR="24463"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r h="939744">
                <a:tc>
                  <a:txBody>
                    <a:bodyPr/>
                    <a:lstStyle/>
                    <a:p>
                      <a:pPr marL="0" marR="0">
                        <a:spcBef>
                          <a:spcPts val="0"/>
                        </a:spcBef>
                        <a:spcAft>
                          <a:spcPts val="0"/>
                        </a:spcAft>
                      </a:pPr>
                      <a:r>
                        <a:rPr lang="en-US" sz="2000" b="1" dirty="0">
                          <a:effectLst/>
                          <a:latin typeface="Calibri" panose="020F0502020204030204" pitchFamily="34" charset="0"/>
                          <a:cs typeface="Calibri" panose="020F0502020204030204" pitchFamily="34" charset="0"/>
                        </a:rPr>
                        <a:t>   Median</a:t>
                      </a:r>
                    </a:p>
                    <a:p>
                      <a:pPr marL="0" marR="0">
                        <a:spcBef>
                          <a:spcPts val="0"/>
                        </a:spcBef>
                        <a:spcAft>
                          <a:spcPts val="0"/>
                        </a:spcAft>
                      </a:pPr>
                      <a:r>
                        <a:rPr lang="en-US" sz="2000" b="1" dirty="0">
                          <a:effectLst/>
                          <a:latin typeface="Calibri" panose="020F0502020204030204" pitchFamily="34" charset="0"/>
                          <a:cs typeface="Calibri" panose="020F0502020204030204" pitchFamily="34" charset="0"/>
                        </a:rPr>
                        <a:t>   (IQR) </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24463" marR="24463"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4.2</a:t>
                      </a:r>
                    </a:p>
                    <a:p>
                      <a:pPr marL="0" marR="0" algn="ctr">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(2.3, 8.5)</a:t>
                      </a:r>
                    </a:p>
                  </a:txBody>
                  <a:tcPr marL="68580" marR="68580"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3.5</a:t>
                      </a:r>
                    </a:p>
                    <a:p>
                      <a:pPr marL="0" marR="0" algn="ctr">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(2.1, 8.4)</a:t>
                      </a:r>
                    </a:p>
                  </a:txBody>
                  <a:tcPr marL="68580" marR="68580"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5.1</a:t>
                      </a:r>
                    </a:p>
                    <a:p>
                      <a:pPr marL="0" marR="0" algn="ctr">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(2.9, 9.0)</a:t>
                      </a:r>
                    </a:p>
                  </a:txBody>
                  <a:tcPr marL="68580" marR="68580"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24463" marR="24463"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9019685"/>
                  </a:ext>
                </a:extLst>
              </a:tr>
              <a:tr h="621791">
                <a:tc>
                  <a:txBody>
                    <a:bodyPr/>
                    <a:lstStyle/>
                    <a:p>
                      <a:pPr marL="0" marR="0">
                        <a:spcBef>
                          <a:spcPts val="0"/>
                        </a:spcBef>
                        <a:spcAft>
                          <a:spcPts val="0"/>
                        </a:spcAft>
                      </a:pPr>
                      <a:r>
                        <a:rPr lang="en-US" sz="2000" b="1" dirty="0">
                          <a:effectLst/>
                          <a:latin typeface="Calibri" panose="020F0502020204030204" pitchFamily="34" charset="0"/>
                          <a:cs typeface="Calibri" panose="020F0502020204030204" pitchFamily="34" charset="0"/>
                        </a:rPr>
                        <a:t>   [Min, Max]</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24463" marR="24463"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[0.0, 22.2]</a:t>
                      </a:r>
                    </a:p>
                  </a:txBody>
                  <a:tcPr marL="68580" marR="68580"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[0.0, 22.2]</a:t>
                      </a:r>
                    </a:p>
                  </a:txBody>
                  <a:tcPr marL="68580" marR="68580"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[0.6, 19.5]</a:t>
                      </a:r>
                    </a:p>
                  </a:txBody>
                  <a:tcPr marL="68580" marR="68580"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24463" marR="24463"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84441715"/>
                  </a:ext>
                </a:extLst>
              </a:tr>
              <a:tr h="596491">
                <a:tc>
                  <a:txBody>
                    <a:bodyPr/>
                    <a:lstStyle/>
                    <a:p>
                      <a:pPr marL="0" marR="0">
                        <a:spcBef>
                          <a:spcPts val="0"/>
                        </a:spcBef>
                        <a:spcAft>
                          <a:spcPts val="0"/>
                        </a:spcAft>
                      </a:pPr>
                      <a:r>
                        <a:rPr lang="en-US" sz="2000" b="1" dirty="0">
                          <a:effectLst/>
                          <a:latin typeface="Calibri" panose="020F0502020204030204" pitchFamily="34" charset="0"/>
                          <a:cs typeface="Calibri" panose="020F0502020204030204" pitchFamily="34" charset="0"/>
                        </a:rPr>
                        <a:t>95% BCEA area (deg</a:t>
                      </a:r>
                      <a:r>
                        <a:rPr lang="en-US" sz="2000" b="1" baseline="30000" dirty="0">
                          <a:effectLst/>
                          <a:latin typeface="Calibri" panose="020F0502020204030204" pitchFamily="34" charset="0"/>
                          <a:cs typeface="Calibri" panose="020F0502020204030204" pitchFamily="34" charset="0"/>
                        </a:rPr>
                        <a:t>2</a:t>
                      </a:r>
                      <a:r>
                        <a:rPr lang="en-US" sz="2000" b="1" dirty="0">
                          <a:effectLst/>
                          <a:latin typeface="Calibri" panose="020F0502020204030204" pitchFamily="34" charset="0"/>
                          <a:cs typeface="Calibri" panose="020F0502020204030204" pitchFamily="34" charset="0"/>
                        </a:rPr>
                        <a:t>)</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24463" marR="24463"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2000" b="1" dirty="0">
                          <a:effectLst/>
                          <a:latin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24463" marR="2446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2000" b="1" dirty="0">
                          <a:effectLst/>
                          <a:latin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24463" marR="2446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2000" b="1" dirty="0">
                          <a:effectLst/>
                          <a:latin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24463" marR="2446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2000" b="1" dirty="0">
                          <a:effectLst/>
                          <a:latin typeface="Calibri" panose="020F0502020204030204" pitchFamily="34" charset="0"/>
                          <a:ea typeface="Times New Roman" panose="02020603050405020304" pitchFamily="18" charset="0"/>
                          <a:cs typeface="Calibri" panose="020F0502020204030204" pitchFamily="34" charset="0"/>
                        </a:rPr>
                        <a:t>0.28</a:t>
                      </a:r>
                    </a:p>
                  </a:txBody>
                  <a:tcPr marL="24463" marR="24463"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27005734"/>
                  </a:ext>
                </a:extLst>
              </a:tr>
              <a:tr h="939744">
                <a:tc>
                  <a:txBody>
                    <a:bodyPr/>
                    <a:lstStyle/>
                    <a:p>
                      <a:pPr marL="0" marR="0">
                        <a:spcBef>
                          <a:spcPts val="0"/>
                        </a:spcBef>
                        <a:spcAft>
                          <a:spcPts val="0"/>
                        </a:spcAft>
                      </a:pPr>
                      <a:r>
                        <a:rPr lang="en-US" sz="2000" b="1" dirty="0">
                          <a:effectLst/>
                          <a:latin typeface="Calibri" panose="020F0502020204030204" pitchFamily="34" charset="0"/>
                          <a:cs typeface="Calibri" panose="020F0502020204030204" pitchFamily="34" charset="0"/>
                        </a:rPr>
                        <a:t>   Median </a:t>
                      </a:r>
                    </a:p>
                    <a:p>
                      <a:pPr marL="0" marR="0">
                        <a:spcBef>
                          <a:spcPts val="0"/>
                        </a:spcBef>
                        <a:spcAft>
                          <a:spcPts val="0"/>
                        </a:spcAft>
                      </a:pPr>
                      <a:r>
                        <a:rPr lang="en-US" sz="2000" b="1" dirty="0">
                          <a:effectLst/>
                          <a:latin typeface="Calibri" panose="020F0502020204030204" pitchFamily="34" charset="0"/>
                          <a:cs typeface="Calibri" panose="020F0502020204030204" pitchFamily="34" charset="0"/>
                        </a:rPr>
                        <a:t>   (IQR) </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24463" marR="24463"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1.5</a:t>
                      </a:r>
                    </a:p>
                    <a:p>
                      <a:pPr marL="0" marR="0" algn="ctr">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(0.8, 2.8)</a:t>
                      </a:r>
                    </a:p>
                  </a:txBody>
                  <a:tcPr marL="68580" marR="68580"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ea typeface="Calibri" panose="020F0502020204030204" pitchFamily="34" charset="0"/>
                          <a:cs typeface="Calibri" panose="020F0502020204030204" pitchFamily="34" charset="0"/>
                        </a:rPr>
                        <a:t>1.3</a:t>
                      </a:r>
                    </a:p>
                    <a:p>
                      <a:pPr marL="0" marR="0" algn="ctr">
                        <a:lnSpc>
                          <a:spcPct val="107000"/>
                        </a:lnSpc>
                        <a:spcBef>
                          <a:spcPts val="0"/>
                        </a:spcBef>
                        <a:spcAft>
                          <a:spcPts val="0"/>
                        </a:spcAft>
                      </a:pPr>
                      <a:r>
                        <a:rPr lang="en-US" sz="2000" b="1">
                          <a:effectLst/>
                          <a:latin typeface="Calibri" panose="020F0502020204030204" pitchFamily="34" charset="0"/>
                          <a:ea typeface="Calibri" panose="020F0502020204030204" pitchFamily="34" charset="0"/>
                          <a:cs typeface="Calibri" panose="020F0502020204030204" pitchFamily="34" charset="0"/>
                        </a:rPr>
                        <a:t>(0.8, 2.8)</a:t>
                      </a:r>
                    </a:p>
                  </a:txBody>
                  <a:tcPr marL="68580" marR="68580"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1.7</a:t>
                      </a:r>
                    </a:p>
                    <a:p>
                      <a:pPr marL="0" marR="0" algn="ctr">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(0.8, 2.8)</a:t>
                      </a:r>
                    </a:p>
                  </a:txBody>
                  <a:tcPr marL="68580" marR="68580"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24463" marR="24463"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36783571"/>
                  </a:ext>
                </a:extLst>
              </a:tr>
              <a:tr h="596491">
                <a:tc>
                  <a:txBody>
                    <a:bodyPr/>
                    <a:lstStyle/>
                    <a:p>
                      <a:pPr marL="0" marR="0">
                        <a:spcBef>
                          <a:spcPts val="0"/>
                        </a:spcBef>
                        <a:spcAft>
                          <a:spcPts val="0"/>
                        </a:spcAft>
                      </a:pPr>
                      <a:r>
                        <a:rPr lang="en-US" sz="2000" b="1" dirty="0">
                          <a:effectLst/>
                          <a:latin typeface="Calibri" panose="020F0502020204030204" pitchFamily="34" charset="0"/>
                          <a:cs typeface="Calibri" panose="020F0502020204030204" pitchFamily="34" charset="0"/>
                        </a:rPr>
                        <a:t>   [Min, Max]</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24463" marR="24463" marT="0" marB="0"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[0.2, 57.2]</a:t>
                      </a:r>
                    </a:p>
                  </a:txBody>
                  <a:tcPr marL="68580" marR="68580" marT="0" marB="0">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[0.2, 57.2]</a:t>
                      </a:r>
                    </a:p>
                  </a:txBody>
                  <a:tcPr marL="68580" marR="68580" marT="0" marB="0">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[0.2, 15.5]</a:t>
                      </a:r>
                    </a:p>
                  </a:txBody>
                  <a:tcPr marL="68580" marR="68580" marT="0" marB="0">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0" i="0" u="none" strike="noStrike" kern="1200" noProof="0" dirty="0">
                        <a:solidFill>
                          <a:schemeClr val="tx1"/>
                        </a:solidFill>
                        <a:effectLst/>
                        <a:latin typeface="Calibri" panose="020F0502020204030204" pitchFamily="34" charset="0"/>
                        <a:ea typeface="+mn-ea"/>
                        <a:cs typeface="Calibri" panose="020F0502020204030204" pitchFamily="34" charset="0"/>
                      </a:endParaRPr>
                    </a:p>
                  </a:txBody>
                  <a:tcPr anchor="ct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556453"/>
                  </a:ext>
                </a:extLst>
              </a:tr>
            </a:tbl>
          </a:graphicData>
        </a:graphic>
      </p:graphicFrame>
    </p:spTree>
    <p:extLst>
      <p:ext uri="{BB962C8B-B14F-4D97-AF65-F5344CB8AC3E}">
        <p14:creationId xmlns:p14="http://schemas.microsoft.com/office/powerpoint/2010/main" val="16206756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274540" y="18255"/>
            <a:ext cx="8079259" cy="1227071"/>
          </a:xfrm>
        </p:spPr>
        <p:txBody>
          <a:bodyPr>
            <a:normAutofit/>
          </a:bodyPr>
          <a:lstStyle/>
          <a:p>
            <a:r>
              <a:rPr lang="en-US" b="1" dirty="0">
                <a:solidFill>
                  <a:schemeClr val="bg1"/>
                </a:solidFill>
              </a:rPr>
              <a:t>MP Sensitivity</a:t>
            </a:r>
          </a:p>
        </p:txBody>
      </p:sp>
      <p:sp>
        <p:nvSpPr>
          <p:cNvPr id="3" name="Content Placeholder 2">
            <a:extLst>
              <a:ext uri="{FF2B5EF4-FFF2-40B4-BE49-F238E27FC236}">
                <a16:creationId xmlns:a16="http://schemas.microsoft.com/office/drawing/2014/main" id="{9E48D065-891F-292A-3F47-5473BF75CF74}"/>
              </a:ext>
            </a:extLst>
          </p:cNvPr>
          <p:cNvSpPr>
            <a:spLocks noGrp="1"/>
          </p:cNvSpPr>
          <p:nvPr>
            <p:ph idx="1"/>
          </p:nvPr>
        </p:nvSpPr>
        <p:spPr>
          <a:xfrm>
            <a:off x="7012577" y="2652939"/>
            <a:ext cx="4892040" cy="2608471"/>
          </a:xfrm>
          <a:prstGeom prst="rect">
            <a:avLst/>
          </a:prstGeom>
        </p:spPr>
        <p:txBody>
          <a:bodyPr wrap="square">
            <a:spAutoFit/>
          </a:bodyPr>
          <a:lstStyle/>
          <a:p>
            <a:pPr marL="0" indent="0">
              <a:lnSpc>
                <a:spcPct val="107000"/>
              </a:lnSpc>
              <a:spcAft>
                <a:spcPts val="800"/>
              </a:spcAft>
              <a:buNone/>
            </a:pPr>
            <a:r>
              <a:rPr lang="en-US" sz="2800" b="1" dirty="0">
                <a:latin typeface="Calibri" panose="020F0502020204030204" pitchFamily="34" charset="0"/>
                <a:ea typeface="Calibri" panose="020F0502020204030204" pitchFamily="34" charset="0"/>
                <a:cs typeface="Times New Roman" panose="02020603050405020304" pitchFamily="18" charset="0"/>
              </a:rPr>
              <a:t>USH2:</a:t>
            </a: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en-US" sz="2800" b="1" dirty="0">
                <a:solidFill>
                  <a:srgbClr val="4183D0"/>
                </a:solidFill>
                <a:latin typeface="Calibri" panose="020F0502020204030204" pitchFamily="34" charset="0"/>
                <a:ea typeface="Calibri" panose="020F0502020204030204" pitchFamily="34" charset="0"/>
                <a:cs typeface="Times New Roman" panose="02020603050405020304" pitchFamily="18" charset="0"/>
              </a:rPr>
              <a:t>blue</a:t>
            </a:r>
          </a:p>
          <a:p>
            <a:pPr marL="0" indent="0">
              <a:lnSpc>
                <a:spcPct val="107000"/>
              </a:lnSpc>
              <a:spcAft>
                <a:spcPts val="800"/>
              </a:spcAft>
              <a:buNone/>
            </a:pPr>
            <a:r>
              <a:rPr lang="en-US" sz="2800" b="1" dirty="0">
                <a:latin typeface="Calibri" panose="020F0502020204030204" pitchFamily="34" charset="0"/>
                <a:ea typeface="Calibri" panose="020F0502020204030204" pitchFamily="34" charset="0"/>
                <a:cs typeface="Times New Roman" panose="02020603050405020304" pitchFamily="18" charset="0"/>
              </a:rPr>
              <a:t>ARRP:</a:t>
            </a: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en-US" sz="2800" b="1" dirty="0">
                <a:solidFill>
                  <a:srgbClr val="FFC000"/>
                </a:solidFill>
                <a:latin typeface="Calibri" panose="020F0502020204030204" pitchFamily="34" charset="0"/>
                <a:ea typeface="Calibri" panose="020F0502020204030204" pitchFamily="34" charset="0"/>
                <a:cs typeface="Times New Roman" panose="02020603050405020304" pitchFamily="18" charset="0"/>
              </a:rPr>
              <a:t>orange</a:t>
            </a:r>
          </a:p>
          <a:p>
            <a:pPr marL="0" indent="0">
              <a:lnSpc>
                <a:spcPct val="107000"/>
              </a:lnSpc>
              <a:spcAft>
                <a:spcPts val="800"/>
              </a:spcAft>
              <a:buNone/>
            </a:pP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2800" b="1" dirty="0">
                <a:latin typeface="Calibri" panose="020F0502020204030204" pitchFamily="34" charset="0"/>
                <a:ea typeface="Calibri" panose="020F0502020204030204" pitchFamily="34" charset="0"/>
                <a:cs typeface="Times New Roman" panose="02020603050405020304" pitchFamily="18" charset="0"/>
              </a:rPr>
              <a:t>Duration of disease: P = 0.01</a:t>
            </a:r>
          </a:p>
        </p:txBody>
      </p:sp>
      <p:pic>
        <p:nvPicPr>
          <p:cNvPr id="5" name="Picture 4">
            <a:extLst>
              <a:ext uri="{FF2B5EF4-FFF2-40B4-BE49-F238E27FC236}">
                <a16:creationId xmlns:a16="http://schemas.microsoft.com/office/drawing/2014/main" id="{901A0E6E-54F7-D25D-0D94-DADE9EFF4F08}"/>
              </a:ext>
            </a:extLst>
          </p:cNvPr>
          <p:cNvPicPr>
            <a:picLocks noChangeAspect="1"/>
          </p:cNvPicPr>
          <p:nvPr/>
        </p:nvPicPr>
        <p:blipFill>
          <a:blip r:embed="rId3"/>
          <a:stretch>
            <a:fillRect/>
          </a:stretch>
        </p:blipFill>
        <p:spPr>
          <a:xfrm>
            <a:off x="729021" y="1890451"/>
            <a:ext cx="5980694" cy="4133446"/>
          </a:xfrm>
          <a:prstGeom prst="rect">
            <a:avLst/>
          </a:prstGeom>
        </p:spPr>
      </p:pic>
    </p:spTree>
    <p:extLst>
      <p:ext uri="{BB962C8B-B14F-4D97-AF65-F5344CB8AC3E}">
        <p14:creationId xmlns:p14="http://schemas.microsoft.com/office/powerpoint/2010/main" val="3223452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8ED8D-75A4-8DBA-3957-A96D4DB52F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B1C5D-BD9C-9104-F903-7E7C5E34D9F2}"/>
              </a:ext>
            </a:extLst>
          </p:cNvPr>
          <p:cNvSpPr>
            <a:spLocks noGrp="1"/>
          </p:cNvSpPr>
          <p:nvPr>
            <p:ph type="title"/>
          </p:nvPr>
        </p:nvSpPr>
        <p:spPr/>
        <p:txBody>
          <a:bodyPr>
            <a:normAutofit/>
          </a:bodyPr>
          <a:lstStyle/>
          <a:p>
            <a:r>
              <a:rPr lang="en-US" b="1" dirty="0">
                <a:solidFill>
                  <a:schemeClr val="bg1"/>
                </a:solidFill>
              </a:rPr>
              <a:t>MP Data (Cont.)</a:t>
            </a:r>
          </a:p>
        </p:txBody>
      </p:sp>
      <p:graphicFrame>
        <p:nvGraphicFramePr>
          <p:cNvPr id="12" name="Content Placeholder 11">
            <a:extLst>
              <a:ext uri="{FF2B5EF4-FFF2-40B4-BE49-F238E27FC236}">
                <a16:creationId xmlns:a16="http://schemas.microsoft.com/office/drawing/2014/main" id="{61BD62C3-896C-5A74-3365-1B2A65A6EDB8}"/>
              </a:ext>
            </a:extLst>
          </p:cNvPr>
          <p:cNvGraphicFramePr>
            <a:graphicFrameLocks noGrp="1"/>
          </p:cNvGraphicFramePr>
          <p:nvPr>
            <p:ph idx="1"/>
            <p:extLst>
              <p:ext uri="{D42A27DB-BD31-4B8C-83A1-F6EECF244321}">
                <p14:modId xmlns:p14="http://schemas.microsoft.com/office/powerpoint/2010/main" val="2108463361"/>
              </p:ext>
            </p:extLst>
          </p:nvPr>
        </p:nvGraphicFramePr>
        <p:xfrm>
          <a:off x="1621118" y="4355833"/>
          <a:ext cx="8949763" cy="2473452"/>
        </p:xfrm>
        <a:graphic>
          <a:graphicData uri="http://schemas.openxmlformats.org/drawingml/2006/table">
            <a:tbl>
              <a:tblPr firstRow="1" bandRow="1">
                <a:tableStyleId>{B301B821-A1FF-4177-AEE7-76D212191A09}</a:tableStyleId>
              </a:tblPr>
              <a:tblGrid>
                <a:gridCol w="1861862">
                  <a:extLst>
                    <a:ext uri="{9D8B030D-6E8A-4147-A177-3AD203B41FA5}">
                      <a16:colId xmlns:a16="http://schemas.microsoft.com/office/drawing/2014/main" val="1632098594"/>
                    </a:ext>
                  </a:extLst>
                </a:gridCol>
                <a:gridCol w="1165874">
                  <a:extLst>
                    <a:ext uri="{9D8B030D-6E8A-4147-A177-3AD203B41FA5}">
                      <a16:colId xmlns:a16="http://schemas.microsoft.com/office/drawing/2014/main" val="2711882834"/>
                    </a:ext>
                  </a:extLst>
                </a:gridCol>
                <a:gridCol w="1974009">
                  <a:extLst>
                    <a:ext uri="{9D8B030D-6E8A-4147-A177-3AD203B41FA5}">
                      <a16:colId xmlns:a16="http://schemas.microsoft.com/office/drawing/2014/main" val="2772496307"/>
                    </a:ext>
                  </a:extLst>
                </a:gridCol>
                <a:gridCol w="1974009">
                  <a:extLst>
                    <a:ext uri="{9D8B030D-6E8A-4147-A177-3AD203B41FA5}">
                      <a16:colId xmlns:a16="http://schemas.microsoft.com/office/drawing/2014/main" val="4073613390"/>
                    </a:ext>
                  </a:extLst>
                </a:gridCol>
                <a:gridCol w="1974009">
                  <a:extLst>
                    <a:ext uri="{9D8B030D-6E8A-4147-A177-3AD203B41FA5}">
                      <a16:colId xmlns:a16="http://schemas.microsoft.com/office/drawing/2014/main" val="3217793748"/>
                    </a:ext>
                  </a:extLst>
                </a:gridCol>
              </a:tblGrid>
              <a:tr h="235944">
                <a:tc>
                  <a:txBody>
                    <a:bodyPr/>
                    <a:lstStyle/>
                    <a:p>
                      <a:pPr marL="0" marR="0">
                        <a:spcBef>
                          <a:spcPts val="0"/>
                        </a:spcBef>
                        <a:spcAft>
                          <a:spcPts val="0"/>
                        </a:spcAft>
                      </a:pPr>
                      <a:r>
                        <a:rPr lang="en-US" sz="2000" dirty="0">
                          <a:effectLst/>
                          <a:latin typeface="Calibri" panose="020F0502020204030204" pitchFamily="34" charset="0"/>
                          <a:cs typeface="Calibri" panose="020F0502020204030204" pitchFamily="34" charset="0"/>
                        </a:rPr>
                        <a:t> </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24463" marR="24463" marT="0" marB="0">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spcBef>
                          <a:spcPts val="0"/>
                        </a:spcBef>
                        <a:spcAft>
                          <a:spcPts val="0"/>
                        </a:spcAft>
                      </a:pPr>
                      <a:r>
                        <a:rPr lang="en-US" sz="2000" dirty="0">
                          <a:effectLst/>
                          <a:latin typeface="Calibri" panose="020F0502020204030204" pitchFamily="34" charset="0"/>
                          <a:ea typeface="Times New Roman" panose="02020603050405020304" pitchFamily="18" charset="0"/>
                          <a:cs typeface="Calibri" panose="020F0502020204030204" pitchFamily="34" charset="0"/>
                        </a:rPr>
                        <a:t>All</a:t>
                      </a:r>
                    </a:p>
                  </a:txBody>
                  <a:tcPr marL="24463" marR="24463" marT="0" marB="0">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gridSpan="2">
                  <a:txBody>
                    <a:bodyPr/>
                    <a:lstStyle/>
                    <a:p>
                      <a:pPr marL="0" marR="0" algn="ctr">
                        <a:spcBef>
                          <a:spcPts val="0"/>
                        </a:spcBef>
                        <a:spcAft>
                          <a:spcPts val="0"/>
                        </a:spcAft>
                      </a:pPr>
                      <a:r>
                        <a:rPr lang="en-US" sz="2000" dirty="0">
                          <a:effectLst/>
                          <a:latin typeface="Calibri" panose="020F0502020204030204" pitchFamily="34" charset="0"/>
                          <a:cs typeface="Calibri" panose="020F0502020204030204" pitchFamily="34" charset="0"/>
                        </a:rPr>
                        <a:t>Clinical Diagnosis</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24463" marR="24463" marT="0" marB="0">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hMerge="1">
                  <a:txBody>
                    <a:bodyPr/>
                    <a:lstStyle/>
                    <a:p>
                      <a:endParaRPr lang="en-US"/>
                    </a:p>
                  </a:txBody>
                  <a:tcP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spcBef>
                          <a:spcPts val="0"/>
                        </a:spcBef>
                        <a:spcAft>
                          <a:spcPts val="0"/>
                        </a:spcAft>
                      </a:pPr>
                      <a:r>
                        <a:rPr lang="en-US" sz="2000" dirty="0">
                          <a:effectLst/>
                          <a:latin typeface="Calibri" panose="020F0502020204030204" pitchFamily="34" charset="0"/>
                          <a:ea typeface="Times New Roman" panose="02020603050405020304" pitchFamily="18" charset="0"/>
                          <a:cs typeface="Calibri" panose="020F0502020204030204" pitchFamily="34" charset="0"/>
                        </a:rPr>
                        <a:t>P-value</a:t>
                      </a:r>
                    </a:p>
                  </a:txBody>
                  <a:tcPr marL="24463" marR="24463" marT="0" marB="0">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7501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dk1"/>
                          </a:solidFill>
                          <a:effectLst/>
                          <a:latin typeface="Calibri" panose="020F0502020204030204" pitchFamily="34" charset="0"/>
                          <a:ea typeface="+mn-ea"/>
                          <a:cs typeface="Calibri" panose="020F0502020204030204" pitchFamily="34" charset="0"/>
                        </a:rPr>
                        <a:t>Number of loci with absolute scotoma &lt;0 dB black (not seen)</a:t>
                      </a:r>
                    </a:p>
                  </a:txBody>
                  <a:tcPr marL="24463" marR="24463" marT="0" marB="0">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2000" b="1" dirty="0">
                          <a:effectLst/>
                          <a:latin typeface="Calibri" panose="020F0502020204030204" pitchFamily="34" charset="0"/>
                          <a:cs typeface="Calibri" panose="020F0502020204030204" pitchFamily="34" charset="0"/>
                        </a:rPr>
                        <a:t> N = 87</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24463" marR="2446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effectLst/>
                          <a:latin typeface="Calibri" panose="020F0502020204030204" pitchFamily="34" charset="0"/>
                          <a:cs typeface="Calibri" panose="020F0502020204030204" pitchFamily="34" charset="0"/>
                        </a:rPr>
                        <a:t>USH2</a:t>
                      </a:r>
                    </a:p>
                    <a:p>
                      <a:pPr marL="0" marR="0" algn="ctr">
                        <a:spcBef>
                          <a:spcPts val="0"/>
                        </a:spcBef>
                        <a:spcAft>
                          <a:spcPts val="0"/>
                        </a:spcAft>
                      </a:pPr>
                      <a:r>
                        <a:rPr lang="en-US" sz="2000" b="1" dirty="0">
                          <a:effectLst/>
                          <a:latin typeface="Calibri" panose="020F0502020204030204" pitchFamily="34" charset="0"/>
                          <a:cs typeface="Calibri" panose="020F0502020204030204" pitchFamily="34" charset="0"/>
                        </a:rPr>
                        <a:t>N= 52 </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24463" marR="2446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2000" b="1" dirty="0">
                          <a:effectLst/>
                          <a:latin typeface="Calibri" panose="020F0502020204030204" pitchFamily="34" charset="0"/>
                          <a:cs typeface="Calibri" panose="020F0502020204030204" pitchFamily="34" charset="0"/>
                        </a:rPr>
                        <a:t>ARRP</a:t>
                      </a:r>
                    </a:p>
                    <a:p>
                      <a:pPr marL="0" marR="0" algn="ctr">
                        <a:spcBef>
                          <a:spcPts val="0"/>
                        </a:spcBef>
                        <a:spcAft>
                          <a:spcPts val="0"/>
                        </a:spcAft>
                      </a:pPr>
                      <a:r>
                        <a:rPr lang="en-US" sz="2000" b="1" dirty="0">
                          <a:effectLst/>
                          <a:latin typeface="Calibri" panose="020F0502020204030204" pitchFamily="34" charset="0"/>
                          <a:cs typeface="Calibri" panose="020F0502020204030204" pitchFamily="34" charset="0"/>
                        </a:rPr>
                        <a:t>N= 35</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24463" marR="2446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24463" marR="24463"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392398">
                <a:tc>
                  <a:txBody>
                    <a:bodyPr/>
                    <a:lstStyle/>
                    <a:p>
                      <a:pPr marL="0" marR="0">
                        <a:spcBef>
                          <a:spcPts val="0"/>
                        </a:spcBef>
                        <a:spcAft>
                          <a:spcPts val="0"/>
                        </a:spcAft>
                      </a:pPr>
                      <a:r>
                        <a:rPr lang="en-US" sz="2000" b="1" dirty="0">
                          <a:effectLst/>
                          <a:latin typeface="Calibri" panose="020F0502020204030204" pitchFamily="34" charset="0"/>
                          <a:ea typeface="Times New Roman" panose="02020603050405020304" pitchFamily="18" charset="0"/>
                          <a:cs typeface="Calibri" panose="020F0502020204030204" pitchFamily="34" charset="0"/>
                        </a:rPr>
                        <a:t>      Median </a:t>
                      </a:r>
                    </a:p>
                    <a:p>
                      <a:pPr marL="0" marR="0">
                        <a:spcBef>
                          <a:spcPts val="0"/>
                        </a:spcBef>
                        <a:spcAft>
                          <a:spcPts val="0"/>
                        </a:spcAft>
                      </a:pPr>
                      <a:r>
                        <a:rPr lang="en-US" sz="2000" b="1" dirty="0">
                          <a:effectLst/>
                          <a:latin typeface="Calibri" panose="020F0502020204030204" pitchFamily="34" charset="0"/>
                          <a:ea typeface="Times New Roman" panose="02020603050405020304" pitchFamily="18" charset="0"/>
                          <a:cs typeface="Calibri" panose="020F0502020204030204" pitchFamily="34" charset="0"/>
                        </a:rPr>
                        <a:t>      (IQR) </a:t>
                      </a:r>
                    </a:p>
                  </a:txBody>
                  <a:tcPr marL="68580" marR="68580" marT="0" marB="0">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ea typeface="Calibri" panose="020F0502020204030204" pitchFamily="34" charset="0"/>
                          <a:cs typeface="Calibri" panose="020F0502020204030204" pitchFamily="34" charset="0"/>
                        </a:rPr>
                        <a:t>44</a:t>
                      </a:r>
                    </a:p>
                    <a:p>
                      <a:pPr marL="0" marR="0" algn="ctr">
                        <a:lnSpc>
                          <a:spcPct val="107000"/>
                        </a:lnSpc>
                        <a:spcBef>
                          <a:spcPts val="0"/>
                        </a:spcBef>
                        <a:spcAft>
                          <a:spcPts val="0"/>
                        </a:spcAft>
                      </a:pPr>
                      <a:r>
                        <a:rPr lang="en-US" sz="2000" b="1">
                          <a:effectLst/>
                          <a:latin typeface="Calibri" panose="020F0502020204030204" pitchFamily="34" charset="0"/>
                          <a:ea typeface="Calibri" panose="020F0502020204030204" pitchFamily="34" charset="0"/>
                          <a:cs typeface="Calibri" panose="020F0502020204030204" pitchFamily="34" charset="0"/>
                        </a:rPr>
                        <a:t>(22, 59)</a:t>
                      </a:r>
                    </a:p>
                  </a:txBody>
                  <a:tcPr marL="68580" marR="68580"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ea typeface="Calibri" panose="020F0502020204030204" pitchFamily="34" charset="0"/>
                          <a:cs typeface="Calibri" panose="020F0502020204030204" pitchFamily="34" charset="0"/>
                        </a:rPr>
                        <a:t>46</a:t>
                      </a:r>
                    </a:p>
                    <a:p>
                      <a:pPr marL="0" marR="0" algn="ctr">
                        <a:lnSpc>
                          <a:spcPct val="107000"/>
                        </a:lnSpc>
                        <a:spcBef>
                          <a:spcPts val="0"/>
                        </a:spcBef>
                        <a:spcAft>
                          <a:spcPts val="0"/>
                        </a:spcAft>
                      </a:pPr>
                      <a:r>
                        <a:rPr lang="en-US" sz="2000" b="1">
                          <a:effectLst/>
                          <a:latin typeface="Calibri" panose="020F0502020204030204" pitchFamily="34" charset="0"/>
                          <a:ea typeface="Calibri" panose="020F0502020204030204" pitchFamily="34" charset="0"/>
                          <a:cs typeface="Calibri" panose="020F0502020204030204" pitchFamily="34" charset="0"/>
                        </a:rPr>
                        <a:t>(23, 63)</a:t>
                      </a:r>
                    </a:p>
                  </a:txBody>
                  <a:tcPr marL="68580" marR="68580"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43</a:t>
                      </a:r>
                    </a:p>
                    <a:p>
                      <a:pPr marL="0" marR="0" algn="ctr">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(22, 56)</a:t>
                      </a:r>
                    </a:p>
                  </a:txBody>
                  <a:tcPr marL="68580" marR="68580"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2000" b="1" dirty="0">
                          <a:effectLst/>
                          <a:latin typeface="Calibri" panose="020F0502020204030204" pitchFamily="34" charset="0"/>
                          <a:ea typeface="Times New Roman" panose="02020603050405020304" pitchFamily="18" charset="0"/>
                          <a:cs typeface="Calibri" panose="020F0502020204030204" pitchFamily="34" charset="0"/>
                        </a:rPr>
                        <a:t>0.33</a:t>
                      </a:r>
                    </a:p>
                  </a:txBody>
                  <a:tcPr marL="68580" marR="6858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r h="292293">
                <a:tc>
                  <a:txBody>
                    <a:bodyPr/>
                    <a:lstStyle/>
                    <a:p>
                      <a:pPr marL="0" marR="0">
                        <a:spcBef>
                          <a:spcPts val="0"/>
                        </a:spcBef>
                        <a:spcAft>
                          <a:spcPts val="0"/>
                        </a:spcAft>
                      </a:pPr>
                      <a:r>
                        <a:rPr lang="en-US" sz="2000" b="1" dirty="0">
                          <a:effectLst/>
                          <a:latin typeface="Calibri" panose="020F0502020204030204" pitchFamily="34" charset="0"/>
                          <a:ea typeface="Times New Roman" panose="02020603050405020304" pitchFamily="18" charset="0"/>
                          <a:cs typeface="Calibri" panose="020F0502020204030204" pitchFamily="34" charset="0"/>
                        </a:rPr>
                        <a:t>      [Min, Max]</a:t>
                      </a:r>
                    </a:p>
                  </a:txBody>
                  <a:tcPr marL="68580" marR="68580" marT="0" marB="0">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[1, 83]</a:t>
                      </a:r>
                    </a:p>
                  </a:txBody>
                  <a:tcPr marL="68580" marR="68580" marT="0" marB="0">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ea typeface="Calibri" panose="020F0502020204030204" pitchFamily="34" charset="0"/>
                          <a:cs typeface="Calibri" panose="020F0502020204030204" pitchFamily="34" charset="0"/>
                        </a:rPr>
                        <a:t>[1, 83]</a:t>
                      </a:r>
                    </a:p>
                  </a:txBody>
                  <a:tcPr marL="68580" marR="68580" marT="0" marB="0">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[1, 80]</a:t>
                      </a:r>
                    </a:p>
                  </a:txBody>
                  <a:tcPr marL="68580" marR="68580" marT="0" marB="0">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556453"/>
                  </a:ext>
                </a:extLst>
              </a:tr>
            </a:tbl>
          </a:graphicData>
        </a:graphic>
      </p:graphicFrame>
      <p:pic>
        <p:nvPicPr>
          <p:cNvPr id="3" name="Picture 2">
            <a:extLst>
              <a:ext uri="{FF2B5EF4-FFF2-40B4-BE49-F238E27FC236}">
                <a16:creationId xmlns:a16="http://schemas.microsoft.com/office/drawing/2014/main" id="{F13B1356-EEA7-7C5B-535F-AD462644ACA7}"/>
              </a:ext>
            </a:extLst>
          </p:cNvPr>
          <p:cNvPicPr>
            <a:picLocks noChangeAspect="1"/>
          </p:cNvPicPr>
          <p:nvPr/>
        </p:nvPicPr>
        <p:blipFill>
          <a:blip r:embed="rId3"/>
          <a:stretch>
            <a:fillRect/>
          </a:stretch>
        </p:blipFill>
        <p:spPr>
          <a:xfrm>
            <a:off x="2560319" y="1265441"/>
            <a:ext cx="6936755" cy="3012395"/>
          </a:xfrm>
          <a:prstGeom prst="rect">
            <a:avLst/>
          </a:prstGeom>
        </p:spPr>
      </p:pic>
    </p:spTree>
    <p:extLst>
      <p:ext uri="{BB962C8B-B14F-4D97-AF65-F5344CB8AC3E}">
        <p14:creationId xmlns:p14="http://schemas.microsoft.com/office/powerpoint/2010/main" val="32591679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274540" y="18255"/>
            <a:ext cx="8079259" cy="1235779"/>
          </a:xfrm>
        </p:spPr>
        <p:txBody>
          <a:bodyPr>
            <a:normAutofit/>
          </a:bodyPr>
          <a:lstStyle/>
          <a:p>
            <a:r>
              <a:rPr lang="en-US" b="1" dirty="0">
                <a:solidFill>
                  <a:schemeClr val="bg1"/>
                </a:solidFill>
              </a:rPr>
              <a:t>VA correlated with MP sensitivity</a:t>
            </a:r>
          </a:p>
        </p:txBody>
      </p:sp>
      <p:sp>
        <p:nvSpPr>
          <p:cNvPr id="3" name="Content Placeholder 2">
            <a:extLst>
              <a:ext uri="{FF2B5EF4-FFF2-40B4-BE49-F238E27FC236}">
                <a16:creationId xmlns:a16="http://schemas.microsoft.com/office/drawing/2014/main" id="{0B745C05-3E2C-AA05-75A3-C89BD0ADA754}"/>
              </a:ext>
            </a:extLst>
          </p:cNvPr>
          <p:cNvSpPr>
            <a:spLocks noGrp="1"/>
          </p:cNvSpPr>
          <p:nvPr>
            <p:ph idx="1"/>
          </p:nvPr>
        </p:nvSpPr>
        <p:spPr>
          <a:xfrm>
            <a:off x="1291046" y="1468574"/>
            <a:ext cx="5449389" cy="482146"/>
          </a:xfrm>
        </p:spPr>
        <p:txBody>
          <a:bodyPr/>
          <a:lstStyle/>
          <a:p>
            <a:pPr marL="0" indent="0">
              <a:buNone/>
            </a:pPr>
            <a:r>
              <a:rPr lang="en-US" b="1" dirty="0"/>
              <a:t>Better VA -&gt; Higher MP sensitivity</a:t>
            </a:r>
          </a:p>
        </p:txBody>
      </p:sp>
      <p:sp>
        <p:nvSpPr>
          <p:cNvPr id="5" name="Rectangle 4">
            <a:extLst>
              <a:ext uri="{FF2B5EF4-FFF2-40B4-BE49-F238E27FC236}">
                <a16:creationId xmlns:a16="http://schemas.microsoft.com/office/drawing/2014/main" id="{68C617A3-6F86-676F-BEAE-345C1761899D}"/>
              </a:ext>
            </a:extLst>
          </p:cNvPr>
          <p:cNvSpPr/>
          <p:nvPr/>
        </p:nvSpPr>
        <p:spPr>
          <a:xfrm>
            <a:off x="7018565" y="2682105"/>
            <a:ext cx="4533900" cy="2787366"/>
          </a:xfrm>
          <a:prstGeom prst="rect">
            <a:avLst/>
          </a:prstGeom>
        </p:spPr>
        <p:txBody>
          <a:bodyPr wrap="square">
            <a:spAutoFit/>
          </a:bodyPr>
          <a:lstStyle/>
          <a:p>
            <a:pPr>
              <a:lnSpc>
                <a:spcPct val="107000"/>
              </a:lnSpc>
              <a:spcAft>
                <a:spcPts val="800"/>
              </a:spcAft>
            </a:pPr>
            <a:r>
              <a:rPr lang="en-US" sz="2800" b="1" dirty="0">
                <a:latin typeface="Calibri" panose="020F0502020204030204" pitchFamily="34" charset="0"/>
                <a:ea typeface="Calibri" panose="020F0502020204030204" pitchFamily="34" charset="0"/>
                <a:cs typeface="Times New Roman" panose="02020603050405020304" pitchFamily="18" charset="0"/>
              </a:rPr>
              <a:t>USH2: </a:t>
            </a:r>
            <a:r>
              <a:rPr lang="en-US" sz="28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blue</a:t>
            </a:r>
          </a:p>
          <a:p>
            <a:pPr>
              <a:lnSpc>
                <a:spcPct val="107000"/>
              </a:lnSpc>
              <a:spcAft>
                <a:spcPts val="800"/>
              </a:spcAft>
            </a:pPr>
            <a:r>
              <a:rPr lang="en-US" sz="2800" b="1" dirty="0">
                <a:latin typeface="Calibri" panose="020F0502020204030204" pitchFamily="34" charset="0"/>
                <a:ea typeface="Calibri" panose="020F0502020204030204" pitchFamily="34" charset="0"/>
                <a:cs typeface="Times New Roman" panose="02020603050405020304" pitchFamily="18" charset="0"/>
              </a:rPr>
              <a:t>ARRP: </a:t>
            </a:r>
            <a:r>
              <a:rPr lang="en-US" sz="2800" b="1" dirty="0">
                <a:solidFill>
                  <a:srgbClr val="FFC000"/>
                </a:solidFill>
                <a:latin typeface="Calibri" panose="020F0502020204030204" pitchFamily="34" charset="0"/>
                <a:ea typeface="Calibri" panose="020F0502020204030204" pitchFamily="34" charset="0"/>
                <a:cs typeface="Times New Roman" panose="02020603050405020304" pitchFamily="18" charset="0"/>
              </a:rPr>
              <a:t>orange</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Spearman correlation </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r= 0.34 (95% CI: 0.13, 0.51) </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P = 0.001</a:t>
            </a:r>
          </a:p>
        </p:txBody>
      </p:sp>
      <p:pic>
        <p:nvPicPr>
          <p:cNvPr id="6" name="Picture 5">
            <a:extLst>
              <a:ext uri="{FF2B5EF4-FFF2-40B4-BE49-F238E27FC236}">
                <a16:creationId xmlns:a16="http://schemas.microsoft.com/office/drawing/2014/main" id="{2A362F44-035E-EE1E-5A85-A0A540D39503}"/>
              </a:ext>
            </a:extLst>
          </p:cNvPr>
          <p:cNvPicPr>
            <a:picLocks noChangeAspect="1"/>
          </p:cNvPicPr>
          <p:nvPr/>
        </p:nvPicPr>
        <p:blipFill>
          <a:blip r:embed="rId3"/>
          <a:stretch>
            <a:fillRect/>
          </a:stretch>
        </p:blipFill>
        <p:spPr>
          <a:xfrm>
            <a:off x="567681" y="2302560"/>
            <a:ext cx="5413717" cy="3755461"/>
          </a:xfrm>
          <a:prstGeom prst="rect">
            <a:avLst/>
          </a:prstGeom>
        </p:spPr>
      </p:pic>
    </p:spTree>
    <p:extLst>
      <p:ext uri="{BB962C8B-B14F-4D97-AF65-F5344CB8AC3E}">
        <p14:creationId xmlns:p14="http://schemas.microsoft.com/office/powerpoint/2010/main" val="23425765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4D3D4-9F0F-7A90-A060-7421088CE86F}"/>
              </a:ext>
            </a:extLst>
          </p:cNvPr>
          <p:cNvSpPr>
            <a:spLocks noGrp="1"/>
          </p:cNvSpPr>
          <p:nvPr>
            <p:ph type="ctrTitle"/>
          </p:nvPr>
        </p:nvSpPr>
        <p:spPr/>
        <p:txBody>
          <a:bodyPr/>
          <a:lstStyle/>
          <a:p>
            <a:r>
              <a:rPr lang="en-US" dirty="0">
                <a:solidFill>
                  <a:schemeClr val="bg1"/>
                </a:solidFill>
                <a:latin typeface="Calibri" panose="020F0502020204030204" pitchFamily="34" charset="0"/>
                <a:cs typeface="Calibri" panose="020F0502020204030204" pitchFamily="34" charset="0"/>
              </a:rPr>
              <a:t>OCT VARIABLES</a:t>
            </a:r>
          </a:p>
        </p:txBody>
      </p:sp>
    </p:spTree>
    <p:extLst>
      <p:ext uri="{BB962C8B-B14F-4D97-AF65-F5344CB8AC3E}">
        <p14:creationId xmlns:p14="http://schemas.microsoft.com/office/powerpoint/2010/main" val="13653105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274540" y="18256"/>
            <a:ext cx="8079259" cy="1253196"/>
          </a:xfrm>
        </p:spPr>
        <p:txBody>
          <a:bodyPr>
            <a:normAutofit/>
          </a:bodyPr>
          <a:lstStyle/>
          <a:p>
            <a:r>
              <a:rPr lang="en-US" b="1" dirty="0">
                <a:solidFill>
                  <a:schemeClr val="bg1"/>
                </a:solidFill>
              </a:rPr>
              <a:t>Segmentation of EZ on OCT</a:t>
            </a:r>
          </a:p>
        </p:txBody>
      </p:sp>
      <p:pic>
        <p:nvPicPr>
          <p:cNvPr id="3" name="Content Placeholder 2">
            <a:extLst>
              <a:ext uri="{FF2B5EF4-FFF2-40B4-BE49-F238E27FC236}">
                <a16:creationId xmlns:a16="http://schemas.microsoft.com/office/drawing/2014/main" id="{4E749318-6ADA-5608-F888-DAF1991B66BA}"/>
              </a:ext>
            </a:extLst>
          </p:cNvPr>
          <p:cNvPicPr>
            <a:picLocks noGrp="1" noChangeAspect="1"/>
          </p:cNvPicPr>
          <p:nvPr>
            <p:ph idx="1"/>
          </p:nvPr>
        </p:nvPicPr>
        <p:blipFill>
          <a:blip r:embed="rId3"/>
          <a:stretch>
            <a:fillRect/>
          </a:stretch>
        </p:blipFill>
        <p:spPr>
          <a:xfrm>
            <a:off x="838200" y="1866406"/>
            <a:ext cx="10515600" cy="4269775"/>
          </a:xfrm>
          <a:prstGeom prst="rect">
            <a:avLst/>
          </a:prstGeom>
        </p:spPr>
      </p:pic>
      <p:sp>
        <p:nvSpPr>
          <p:cNvPr id="5" name="TextBox 4">
            <a:extLst>
              <a:ext uri="{FF2B5EF4-FFF2-40B4-BE49-F238E27FC236}">
                <a16:creationId xmlns:a16="http://schemas.microsoft.com/office/drawing/2014/main" id="{868C80BF-790A-BD36-A198-6C2E88D9AD6B}"/>
              </a:ext>
            </a:extLst>
          </p:cNvPr>
          <p:cNvSpPr txBox="1"/>
          <p:nvPr/>
        </p:nvSpPr>
        <p:spPr>
          <a:xfrm>
            <a:off x="8881457" y="5524038"/>
            <a:ext cx="1459567" cy="369332"/>
          </a:xfrm>
          <a:prstGeom prst="rect">
            <a:avLst/>
          </a:prstGeom>
          <a:noFill/>
        </p:spPr>
        <p:txBody>
          <a:bodyPr wrap="none" rtlCol="0">
            <a:spAutoFit/>
          </a:bodyPr>
          <a:lstStyle/>
          <a:p>
            <a:r>
              <a:rPr lang="en-US" dirty="0"/>
              <a:t>Intact EZ area</a:t>
            </a:r>
          </a:p>
        </p:txBody>
      </p:sp>
    </p:spTree>
    <p:extLst>
      <p:ext uri="{BB962C8B-B14F-4D97-AF65-F5344CB8AC3E}">
        <p14:creationId xmlns:p14="http://schemas.microsoft.com/office/powerpoint/2010/main" val="5298972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8ED8D-75A4-8DBA-3957-A96D4DB52F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B1C5D-BD9C-9104-F903-7E7C5E34D9F2}"/>
              </a:ext>
            </a:extLst>
          </p:cNvPr>
          <p:cNvSpPr>
            <a:spLocks noGrp="1"/>
          </p:cNvSpPr>
          <p:nvPr>
            <p:ph type="title"/>
          </p:nvPr>
        </p:nvSpPr>
        <p:spPr/>
        <p:txBody>
          <a:bodyPr>
            <a:normAutofit/>
          </a:bodyPr>
          <a:lstStyle/>
          <a:p>
            <a:r>
              <a:rPr lang="en-US" b="1" dirty="0">
                <a:solidFill>
                  <a:schemeClr val="bg1"/>
                </a:solidFill>
              </a:rPr>
              <a:t>OCT Data</a:t>
            </a:r>
          </a:p>
        </p:txBody>
      </p:sp>
      <p:graphicFrame>
        <p:nvGraphicFramePr>
          <p:cNvPr id="12" name="Content Placeholder 11">
            <a:extLst>
              <a:ext uri="{FF2B5EF4-FFF2-40B4-BE49-F238E27FC236}">
                <a16:creationId xmlns:a16="http://schemas.microsoft.com/office/drawing/2014/main" id="{61BD62C3-896C-5A74-3365-1B2A65A6EDB8}"/>
              </a:ext>
            </a:extLst>
          </p:cNvPr>
          <p:cNvGraphicFramePr>
            <a:graphicFrameLocks noGrp="1"/>
          </p:cNvGraphicFramePr>
          <p:nvPr>
            <p:ph idx="1"/>
            <p:extLst>
              <p:ext uri="{D42A27DB-BD31-4B8C-83A1-F6EECF244321}">
                <p14:modId xmlns:p14="http://schemas.microsoft.com/office/powerpoint/2010/main" val="3210781332"/>
              </p:ext>
            </p:extLst>
          </p:nvPr>
        </p:nvGraphicFramePr>
        <p:xfrm>
          <a:off x="1418259" y="1523365"/>
          <a:ext cx="9173538" cy="5064316"/>
        </p:xfrm>
        <a:graphic>
          <a:graphicData uri="http://schemas.openxmlformats.org/drawingml/2006/table">
            <a:tbl>
              <a:tblPr firstRow="1" bandRow="1">
                <a:tableStyleId>{B301B821-A1FF-4177-AEE7-76D212191A09}</a:tableStyleId>
              </a:tblPr>
              <a:tblGrid>
                <a:gridCol w="4224895">
                  <a:extLst>
                    <a:ext uri="{9D8B030D-6E8A-4147-A177-3AD203B41FA5}">
                      <a16:colId xmlns:a16="http://schemas.microsoft.com/office/drawing/2014/main" val="1632098594"/>
                    </a:ext>
                  </a:extLst>
                </a:gridCol>
                <a:gridCol w="1393372">
                  <a:extLst>
                    <a:ext uri="{9D8B030D-6E8A-4147-A177-3AD203B41FA5}">
                      <a16:colId xmlns:a16="http://schemas.microsoft.com/office/drawing/2014/main" val="14321839"/>
                    </a:ext>
                  </a:extLst>
                </a:gridCol>
                <a:gridCol w="1515291">
                  <a:extLst>
                    <a:ext uri="{9D8B030D-6E8A-4147-A177-3AD203B41FA5}">
                      <a16:colId xmlns:a16="http://schemas.microsoft.com/office/drawing/2014/main" val="1448901844"/>
                    </a:ext>
                  </a:extLst>
                </a:gridCol>
                <a:gridCol w="2039980">
                  <a:extLst>
                    <a:ext uri="{9D8B030D-6E8A-4147-A177-3AD203B41FA5}">
                      <a16:colId xmlns:a16="http://schemas.microsoft.com/office/drawing/2014/main" val="3217793748"/>
                    </a:ext>
                  </a:extLst>
                </a:gridCol>
              </a:tblGrid>
              <a:tr h="493890">
                <a:tc>
                  <a:txBody>
                    <a:bodyPr/>
                    <a:lstStyle/>
                    <a:p>
                      <a:pPr algn="l"/>
                      <a:endParaRPr lang="en-US" sz="20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latin typeface="Calibri" panose="020F0502020204030204" pitchFamily="34" charset="0"/>
                          <a:cs typeface="Calibri" panose="020F0502020204030204" pitchFamily="34" charset="0"/>
                        </a:rPr>
                        <a:t>All</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Calibri" panose="020F0502020204030204" pitchFamily="34" charset="0"/>
                        <a:cs typeface="Calibri" panose="020F0502020204030204" pitchFamily="34" charset="0"/>
                      </a:endParaRPr>
                    </a:p>
                  </a:txBody>
                  <a:tcPr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latin typeface="Calibri" panose="020F0502020204030204" pitchFamily="34" charset="0"/>
                          <a:cs typeface="Calibri" panose="020F0502020204030204" pitchFamily="34" charset="0"/>
                        </a:rPr>
                        <a:t>Clinical Diagnosis</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hMerge="1">
                  <a:txBody>
                    <a:bodyPr/>
                    <a:lstStyle/>
                    <a:p>
                      <a:endParaRPr dirty="0"/>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551119">
                <a:tc>
                  <a:txBody>
                    <a:bodyPr/>
                    <a:lstStyle/>
                    <a:p>
                      <a:pPr marL="0" marR="0" lvl="0">
                        <a:spcBef>
                          <a:spcPts val="0"/>
                        </a:spcBef>
                        <a:spcAft>
                          <a:spcPts val="0"/>
                        </a:spcAft>
                        <a:buNone/>
                      </a:pPr>
                      <a:endParaRPr lang="en-US" sz="2000" b="1" i="0" u="none" strike="noStrike" noProof="0" dirty="0">
                        <a:solidFill>
                          <a:schemeClr val="tx1"/>
                        </a:solidFill>
                        <a:effectLst/>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solidFill>
                      <a:srgbClr val="00C1D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i="0" u="none" strike="noStrike" noProof="0" dirty="0">
                          <a:solidFill>
                            <a:schemeClr val="bg1"/>
                          </a:solidFill>
                          <a:effectLst/>
                          <a:latin typeface="Calibri" panose="020F0502020204030204" pitchFamily="34" charset="0"/>
                          <a:cs typeface="Calibri" panose="020F0502020204030204" pitchFamily="34" charset="0"/>
                        </a:rPr>
                        <a:t>N = 127</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b="1" i="0" u="none" strike="noStrike" noProof="0" dirty="0">
                        <a:solidFill>
                          <a:schemeClr val="tx1"/>
                        </a:solidFill>
                        <a:effectLst/>
                        <a:latin typeface="Calibri" panose="020F0502020204030204" pitchFamily="34" charset="0"/>
                        <a:cs typeface="Calibri" panose="020F0502020204030204" pitchFamily="34" charset="0"/>
                      </a:endParaRP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00C1D5"/>
                    </a:solidFill>
                  </a:tcPr>
                </a:tc>
                <a:tc>
                  <a:txBody>
                    <a:bodyPr/>
                    <a:lstStyle/>
                    <a:p>
                      <a:pPr algn="ctr"/>
                      <a:r>
                        <a:rPr lang="en-US" sz="2200" b="1" dirty="0">
                          <a:solidFill>
                            <a:schemeClr val="bg1"/>
                          </a:solidFill>
                          <a:effectLst/>
                          <a:latin typeface="Calibri" panose="020F0502020204030204" pitchFamily="34" charset="0"/>
                          <a:cs typeface="Calibri" panose="020F0502020204030204" pitchFamily="34" charset="0"/>
                        </a:rPr>
                        <a:t>USH2</a:t>
                      </a:r>
                    </a:p>
                    <a:p>
                      <a:pPr algn="ctr"/>
                      <a:r>
                        <a:rPr lang="en-US" sz="2200" b="1" dirty="0">
                          <a:solidFill>
                            <a:schemeClr val="bg1"/>
                          </a:solidFill>
                          <a:effectLst/>
                          <a:latin typeface="Calibri" panose="020F0502020204030204" pitchFamily="34" charset="0"/>
                          <a:cs typeface="Calibri" panose="020F0502020204030204" pitchFamily="34" charset="0"/>
                        </a:rPr>
                        <a:t>N= 80</a:t>
                      </a:r>
                    </a:p>
                  </a:txBody>
                  <a:tcPr marL="56255" marR="56255"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00C1D5"/>
                    </a:solidFill>
                  </a:tcPr>
                </a:tc>
                <a:tc>
                  <a:txBody>
                    <a:bodyPr/>
                    <a:lstStyle/>
                    <a:p>
                      <a:pPr marL="0" marR="0" algn="ctr">
                        <a:spcBef>
                          <a:spcPts val="0"/>
                        </a:spcBef>
                        <a:spcAft>
                          <a:spcPts val="0"/>
                        </a:spcAft>
                      </a:pPr>
                      <a:r>
                        <a:rPr lang="en-US" sz="2200" b="1" dirty="0">
                          <a:solidFill>
                            <a:schemeClr val="bg1"/>
                          </a:solidFill>
                          <a:effectLst/>
                          <a:latin typeface="Calibri" panose="020F0502020204030204" pitchFamily="34" charset="0"/>
                          <a:cs typeface="Calibri" panose="020F0502020204030204" pitchFamily="34" charset="0"/>
                        </a:rPr>
                        <a:t>ARRP</a:t>
                      </a:r>
                    </a:p>
                    <a:p>
                      <a:pPr marL="0" marR="0" algn="ctr">
                        <a:spcBef>
                          <a:spcPts val="0"/>
                        </a:spcBef>
                        <a:spcAft>
                          <a:spcPts val="0"/>
                        </a:spcAft>
                      </a:pPr>
                      <a:r>
                        <a:rPr lang="en-US" sz="2200" b="1" dirty="0">
                          <a:solidFill>
                            <a:schemeClr val="bg1"/>
                          </a:solidFill>
                          <a:effectLst/>
                          <a:latin typeface="Calibri" panose="020F0502020204030204" pitchFamily="34" charset="0"/>
                          <a:cs typeface="Calibri" panose="020F0502020204030204" pitchFamily="34" charset="0"/>
                        </a:rPr>
                        <a:t>N= 47</a:t>
                      </a:r>
                      <a:endParaRPr lang="en-US" sz="22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56255" marR="56255"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470923420"/>
                  </a:ext>
                </a:extLst>
              </a:tr>
              <a:tr h="551119">
                <a:tc>
                  <a:txBody>
                    <a:bodyPr/>
                    <a:lstStyle/>
                    <a:p>
                      <a:pPr marL="0" marR="0">
                        <a:spcBef>
                          <a:spcPts val="0"/>
                        </a:spcBef>
                        <a:spcAft>
                          <a:spcPts val="0"/>
                        </a:spcAft>
                      </a:pPr>
                      <a:r>
                        <a:rPr lang="en-US" sz="2000" b="1" dirty="0">
                          <a:effectLst/>
                          <a:latin typeface="Calibri" panose="020F0502020204030204" pitchFamily="34" charset="0"/>
                          <a:cs typeface="Calibri" panose="020F0502020204030204" pitchFamily="34" charset="0"/>
                        </a:rPr>
                        <a:t>Central Subfield Thickness (</a:t>
                      </a:r>
                      <a:r>
                        <a:rPr lang="el-GR" sz="2000" b="1" i="0" kern="1200" dirty="0">
                          <a:solidFill>
                            <a:schemeClr val="dk1"/>
                          </a:solidFill>
                          <a:effectLst/>
                          <a:latin typeface="Calibri" panose="020F0502020204030204" pitchFamily="34" charset="0"/>
                          <a:ea typeface="+mn-ea"/>
                          <a:cs typeface="Calibri" panose="020F0502020204030204" pitchFamily="34" charset="0"/>
                        </a:rPr>
                        <a:t>μ</a:t>
                      </a:r>
                      <a:r>
                        <a:rPr lang="en-US" sz="2000" b="1" i="0" kern="1200" dirty="0">
                          <a:solidFill>
                            <a:schemeClr val="dk1"/>
                          </a:solidFill>
                          <a:effectLst/>
                          <a:latin typeface="Calibri" panose="020F0502020204030204" pitchFamily="34" charset="0"/>
                          <a:ea typeface="+mn-ea"/>
                          <a:cs typeface="Calibri" panose="020F0502020204030204" pitchFamily="34" charset="0"/>
                        </a:rPr>
                        <a:t>m)</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56255" marR="56255"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spcBef>
                          <a:spcPts val="0"/>
                        </a:spcBef>
                        <a:spcAft>
                          <a:spcPts val="0"/>
                        </a:spcAft>
                      </a:pPr>
                      <a:r>
                        <a:rPr lang="en-US" sz="2000" b="1" dirty="0">
                          <a:effectLst/>
                          <a:latin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56255" marR="56255"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spcBef>
                          <a:spcPts val="0"/>
                        </a:spcBef>
                        <a:spcAft>
                          <a:spcPts val="0"/>
                        </a:spcAft>
                      </a:pPr>
                      <a:r>
                        <a:rPr lang="en-US" sz="2000" b="1" dirty="0">
                          <a:effectLst/>
                          <a:latin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56255" marR="56255"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spcBef>
                          <a:spcPts val="0"/>
                        </a:spcBef>
                        <a:spcAft>
                          <a:spcPts val="0"/>
                        </a:spcAft>
                      </a:pPr>
                      <a:r>
                        <a:rPr lang="en-US" sz="2000" b="1" dirty="0">
                          <a:effectLst/>
                          <a:latin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56255" marR="56255"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r h="611843">
                <a:tc>
                  <a:txBody>
                    <a:bodyPr/>
                    <a:lstStyle/>
                    <a:p>
                      <a:pPr marL="0" marR="0">
                        <a:spcBef>
                          <a:spcPts val="0"/>
                        </a:spcBef>
                        <a:spcAft>
                          <a:spcPts val="0"/>
                        </a:spcAft>
                      </a:pPr>
                      <a:r>
                        <a:rPr lang="en-US" sz="2000" b="1" dirty="0">
                          <a:effectLst/>
                          <a:latin typeface="Calibri" panose="020F0502020204030204" pitchFamily="34" charset="0"/>
                          <a:cs typeface="Calibri" panose="020F0502020204030204" pitchFamily="34" charset="0"/>
                        </a:rPr>
                        <a:t>   Median </a:t>
                      </a:r>
                    </a:p>
                    <a:p>
                      <a:pPr marL="0" marR="0">
                        <a:spcBef>
                          <a:spcPts val="0"/>
                        </a:spcBef>
                        <a:spcAft>
                          <a:spcPts val="0"/>
                        </a:spcAft>
                      </a:pPr>
                      <a:r>
                        <a:rPr lang="en-US" sz="2000" b="1" dirty="0">
                          <a:effectLst/>
                          <a:latin typeface="Calibri" panose="020F0502020204030204" pitchFamily="34" charset="0"/>
                          <a:cs typeface="Calibri" panose="020F0502020204030204" pitchFamily="34" charset="0"/>
                        </a:rPr>
                        <a:t>   (IQR) </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56255" marR="56255"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253 </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(228, 285)</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247 </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(223, 280)</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261 </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(246, 288)</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9019685"/>
                  </a:ext>
                </a:extLst>
              </a:tr>
              <a:tr h="611843">
                <a:tc>
                  <a:txBody>
                    <a:bodyPr/>
                    <a:lstStyle/>
                    <a:p>
                      <a:pPr marL="0" marR="0">
                        <a:spcBef>
                          <a:spcPts val="0"/>
                        </a:spcBef>
                        <a:spcAft>
                          <a:spcPts val="0"/>
                        </a:spcAft>
                      </a:pPr>
                      <a:r>
                        <a:rPr lang="en-US" sz="2000" b="1" dirty="0">
                          <a:effectLst/>
                          <a:latin typeface="Calibri" panose="020F0502020204030204" pitchFamily="34" charset="0"/>
                          <a:cs typeface="Calibri" panose="020F0502020204030204" pitchFamily="34" charset="0"/>
                        </a:rPr>
                        <a:t>   [Min, Max]</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56255" marR="56255"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[137, 519]</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[137, 519]</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[175, 323]</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244771222"/>
                  </a:ext>
                </a:extLst>
              </a:tr>
              <a:tr h="611843">
                <a:tc>
                  <a:txBody>
                    <a:bodyPr/>
                    <a:lstStyle/>
                    <a:p>
                      <a:pPr marL="0" marR="0">
                        <a:spcBef>
                          <a:spcPts val="0"/>
                        </a:spcBef>
                        <a:spcAft>
                          <a:spcPts val="0"/>
                        </a:spcAft>
                      </a:pPr>
                      <a:r>
                        <a:rPr lang="en-US" sz="2000" b="1" dirty="0">
                          <a:effectLst/>
                          <a:latin typeface="Calibri" panose="020F0502020204030204" pitchFamily="34" charset="0"/>
                          <a:cs typeface="Calibri" panose="020F0502020204030204" pitchFamily="34" charset="0"/>
                        </a:rPr>
                        <a:t>EZ Area (mm</a:t>
                      </a:r>
                      <a:r>
                        <a:rPr lang="en-US" sz="2000" b="1" baseline="30000" dirty="0">
                          <a:effectLst/>
                          <a:latin typeface="Calibri" panose="020F0502020204030204" pitchFamily="34" charset="0"/>
                          <a:cs typeface="Calibri" panose="020F0502020204030204" pitchFamily="34" charset="0"/>
                        </a:rPr>
                        <a:t>2</a:t>
                      </a:r>
                      <a:r>
                        <a:rPr lang="en-US" sz="2000" b="1" dirty="0">
                          <a:effectLst/>
                          <a:latin typeface="Calibri" panose="020F0502020204030204" pitchFamily="34" charset="0"/>
                          <a:cs typeface="Calibri" panose="020F0502020204030204" pitchFamily="34" charset="0"/>
                        </a:rPr>
                        <a:t>)</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56255" marR="56255"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2000" b="1">
                          <a:effectLst/>
                          <a:latin typeface="Calibri" panose="020F0502020204030204" pitchFamily="34" charset="0"/>
                          <a:cs typeface="Calibri" panose="020F0502020204030204" pitchFamily="34" charset="0"/>
                        </a:rPr>
                        <a:t> </a:t>
                      </a:r>
                      <a:endParaRPr lang="en-US" sz="2000" b="1">
                        <a:effectLst/>
                        <a:latin typeface="Calibri" panose="020F0502020204030204" pitchFamily="34" charset="0"/>
                        <a:ea typeface="Times New Roman" panose="02020603050405020304" pitchFamily="18" charset="0"/>
                        <a:cs typeface="Calibri" panose="020F0502020204030204" pitchFamily="34" charset="0"/>
                      </a:endParaRPr>
                    </a:p>
                  </a:txBody>
                  <a:tcPr marL="56255" marR="56255"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2000" b="1" dirty="0">
                          <a:effectLst/>
                          <a:latin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56255" marR="56255"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2000" b="1" dirty="0">
                          <a:effectLst/>
                          <a:latin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56255" marR="56255"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60485167"/>
                  </a:ext>
                </a:extLst>
              </a:tr>
              <a:tr h="611843">
                <a:tc>
                  <a:txBody>
                    <a:bodyPr/>
                    <a:lstStyle/>
                    <a:p>
                      <a:pPr marL="0" marR="0">
                        <a:spcBef>
                          <a:spcPts val="0"/>
                        </a:spcBef>
                        <a:spcAft>
                          <a:spcPts val="0"/>
                        </a:spcAft>
                      </a:pPr>
                      <a:r>
                        <a:rPr lang="en-US" sz="2000" b="1" dirty="0">
                          <a:effectLst/>
                          <a:latin typeface="Calibri" panose="020F0502020204030204" pitchFamily="34" charset="0"/>
                          <a:cs typeface="Calibri" panose="020F0502020204030204" pitchFamily="34" charset="0"/>
                        </a:rPr>
                        <a:t>   Median </a:t>
                      </a:r>
                    </a:p>
                    <a:p>
                      <a:pPr marL="0" marR="0">
                        <a:spcBef>
                          <a:spcPts val="0"/>
                        </a:spcBef>
                        <a:spcAft>
                          <a:spcPts val="0"/>
                        </a:spcAft>
                      </a:pPr>
                      <a:r>
                        <a:rPr lang="en-US" sz="2000" b="1" dirty="0">
                          <a:effectLst/>
                          <a:latin typeface="Calibri" panose="020F0502020204030204" pitchFamily="34" charset="0"/>
                          <a:cs typeface="Calibri" panose="020F0502020204030204" pitchFamily="34" charset="0"/>
                        </a:rPr>
                        <a:t>  (IQR) </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56255" marR="56255"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solidFill>
                            <a:srgbClr val="000000"/>
                          </a:solidFill>
                          <a:effectLst/>
                          <a:latin typeface="Calibri" panose="020F0502020204030204" pitchFamily="34" charset="0"/>
                          <a:ea typeface="Calibri" panose="020F0502020204030204" pitchFamily="34" charset="0"/>
                          <a:cs typeface="Calibri" panose="020F0502020204030204" pitchFamily="34" charset="0"/>
                        </a:rPr>
                        <a:t>1.5 </a:t>
                      </a:r>
                      <a:endParaRPr lang="en-US" sz="2000" b="1">
                        <a:effectLst/>
                        <a:latin typeface="Calibri" panose="020F0502020204030204" pitchFamily="34" charset="0"/>
                        <a:ea typeface="Calibri" panose="020F0502020204030204" pitchFamily="34" charset="0"/>
                        <a:cs typeface="Calibri" panose="020F0502020204030204" pitchFamily="34" charset="0"/>
                      </a:endParaRPr>
                    </a:p>
                    <a:p>
                      <a:pPr marL="0" marR="0" algn="ctr">
                        <a:lnSpc>
                          <a:spcPct val="107000"/>
                        </a:lnSpc>
                        <a:spcBef>
                          <a:spcPts val="0"/>
                        </a:spcBef>
                        <a:spcAft>
                          <a:spcPts val="0"/>
                        </a:spcAft>
                      </a:pPr>
                      <a:r>
                        <a:rPr lang="en-US" sz="2000" b="1">
                          <a:solidFill>
                            <a:srgbClr val="000000"/>
                          </a:solidFill>
                          <a:effectLst/>
                          <a:latin typeface="Calibri" panose="020F0502020204030204" pitchFamily="34" charset="0"/>
                          <a:ea typeface="Calibri" panose="020F0502020204030204" pitchFamily="34" charset="0"/>
                          <a:cs typeface="Calibri" panose="020F0502020204030204" pitchFamily="34" charset="0"/>
                        </a:rPr>
                        <a:t>(0.5, 3.5)</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solidFill>
                            <a:srgbClr val="000000"/>
                          </a:solidFill>
                          <a:effectLst/>
                          <a:latin typeface="Calibri" panose="020F0502020204030204" pitchFamily="34" charset="0"/>
                          <a:ea typeface="Calibri" panose="020F0502020204030204" pitchFamily="34" charset="0"/>
                          <a:cs typeface="Calibri" panose="020F0502020204030204" pitchFamily="34" charset="0"/>
                        </a:rPr>
                        <a:t>1.4 </a:t>
                      </a:r>
                      <a:endParaRPr lang="en-US" sz="2000" b="1">
                        <a:effectLst/>
                        <a:latin typeface="Calibri" panose="020F0502020204030204" pitchFamily="34" charset="0"/>
                        <a:ea typeface="Calibri" panose="020F0502020204030204" pitchFamily="34" charset="0"/>
                        <a:cs typeface="Calibri" panose="020F0502020204030204" pitchFamily="34" charset="0"/>
                      </a:endParaRPr>
                    </a:p>
                    <a:p>
                      <a:pPr marL="0" marR="0" algn="ctr">
                        <a:lnSpc>
                          <a:spcPct val="107000"/>
                        </a:lnSpc>
                        <a:spcBef>
                          <a:spcPts val="0"/>
                        </a:spcBef>
                        <a:spcAft>
                          <a:spcPts val="0"/>
                        </a:spcAft>
                      </a:pPr>
                      <a:r>
                        <a:rPr lang="en-US" sz="2000" b="1">
                          <a:solidFill>
                            <a:srgbClr val="000000"/>
                          </a:solidFill>
                          <a:effectLst/>
                          <a:latin typeface="Calibri" panose="020F0502020204030204" pitchFamily="34" charset="0"/>
                          <a:ea typeface="Calibri" panose="020F0502020204030204" pitchFamily="34" charset="0"/>
                          <a:cs typeface="Calibri" panose="020F0502020204030204" pitchFamily="34" charset="0"/>
                        </a:rPr>
                        <a:t>(0.4, 3.1)</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2.3 </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(0.7, 5.7)</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979824329"/>
                  </a:ext>
                </a:extLst>
              </a:tr>
              <a:tr h="611843">
                <a:tc>
                  <a:txBody>
                    <a:bodyPr/>
                    <a:lstStyle/>
                    <a:p>
                      <a:pPr marL="0" marR="0">
                        <a:spcBef>
                          <a:spcPts val="0"/>
                        </a:spcBef>
                        <a:spcAft>
                          <a:spcPts val="0"/>
                        </a:spcAft>
                      </a:pPr>
                      <a:r>
                        <a:rPr lang="en-US" sz="2000" b="1" dirty="0">
                          <a:effectLst/>
                          <a:latin typeface="Calibri" panose="020F0502020204030204" pitchFamily="34" charset="0"/>
                          <a:cs typeface="Calibri" panose="020F0502020204030204" pitchFamily="34" charset="0"/>
                        </a:rPr>
                        <a:t>   [Min, Max]</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56255" marR="56255" marT="0" marB="0"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solidFill>
                            <a:srgbClr val="000000"/>
                          </a:solidFill>
                          <a:effectLst/>
                          <a:latin typeface="Calibri" panose="020F0502020204030204" pitchFamily="34" charset="0"/>
                          <a:ea typeface="Calibri" panose="020F0502020204030204" pitchFamily="34" charset="0"/>
                          <a:cs typeface="Calibri" panose="020F0502020204030204" pitchFamily="34" charset="0"/>
                        </a:rPr>
                        <a:t>[0.0, 33.4]</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solidFill>
                            <a:srgbClr val="000000"/>
                          </a:solidFill>
                          <a:effectLst/>
                          <a:latin typeface="Calibri" panose="020F0502020204030204" pitchFamily="34" charset="0"/>
                          <a:ea typeface="Calibri" panose="020F0502020204030204" pitchFamily="34" charset="0"/>
                          <a:cs typeface="Calibri" panose="020F0502020204030204" pitchFamily="34" charset="0"/>
                        </a:rPr>
                        <a:t>[0.0, 33.4]</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[0.0, 21.3]</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556453"/>
                  </a:ext>
                </a:extLst>
              </a:tr>
            </a:tbl>
          </a:graphicData>
        </a:graphic>
      </p:graphicFrame>
    </p:spTree>
    <p:extLst>
      <p:ext uri="{BB962C8B-B14F-4D97-AF65-F5344CB8AC3E}">
        <p14:creationId xmlns:p14="http://schemas.microsoft.com/office/powerpoint/2010/main" val="11394638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274540" y="18256"/>
            <a:ext cx="8751997" cy="1244488"/>
          </a:xfrm>
        </p:spPr>
        <p:txBody>
          <a:bodyPr>
            <a:normAutofit/>
          </a:bodyPr>
          <a:lstStyle/>
          <a:p>
            <a:r>
              <a:rPr lang="en-US" b="1" dirty="0">
                <a:solidFill>
                  <a:schemeClr val="bg1"/>
                </a:solidFill>
              </a:rPr>
              <a:t>Disease duration with OCT EZ area </a:t>
            </a:r>
          </a:p>
        </p:txBody>
      </p:sp>
      <p:sp>
        <p:nvSpPr>
          <p:cNvPr id="3" name="Content Placeholder 2">
            <a:extLst>
              <a:ext uri="{FF2B5EF4-FFF2-40B4-BE49-F238E27FC236}">
                <a16:creationId xmlns:a16="http://schemas.microsoft.com/office/drawing/2014/main" id="{B656ADAE-9D84-1208-F00B-0278079B826D}"/>
              </a:ext>
            </a:extLst>
          </p:cNvPr>
          <p:cNvSpPr>
            <a:spLocks noGrp="1"/>
          </p:cNvSpPr>
          <p:nvPr>
            <p:ph idx="1"/>
          </p:nvPr>
        </p:nvSpPr>
        <p:spPr>
          <a:xfrm>
            <a:off x="7071360" y="2426517"/>
            <a:ext cx="4743994" cy="2608471"/>
          </a:xfrm>
          <a:prstGeom prst="rect">
            <a:avLst/>
          </a:prstGeom>
        </p:spPr>
        <p:txBody>
          <a:bodyPr wrap="square">
            <a:spAutoFit/>
          </a:bodyPr>
          <a:lstStyle/>
          <a:p>
            <a:pPr marL="0" indent="0">
              <a:lnSpc>
                <a:spcPct val="107000"/>
              </a:lnSpc>
              <a:spcAft>
                <a:spcPts val="800"/>
              </a:spcAft>
              <a:buNone/>
            </a:pPr>
            <a:r>
              <a:rPr lang="en-US" sz="2800" b="1" dirty="0">
                <a:latin typeface="Calibri" panose="020F0502020204030204" pitchFamily="34" charset="0"/>
                <a:ea typeface="Calibri" panose="020F0502020204030204" pitchFamily="34" charset="0"/>
                <a:cs typeface="Times New Roman" panose="02020603050405020304" pitchFamily="18" charset="0"/>
              </a:rPr>
              <a:t>USH2: </a:t>
            </a:r>
            <a:r>
              <a:rPr lang="en-US" sz="28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blue</a:t>
            </a:r>
          </a:p>
          <a:p>
            <a:pPr marL="0" indent="0">
              <a:lnSpc>
                <a:spcPct val="107000"/>
              </a:lnSpc>
              <a:spcAft>
                <a:spcPts val="800"/>
              </a:spcAft>
              <a:buNone/>
            </a:pPr>
            <a:r>
              <a:rPr lang="en-US" sz="2800" b="1" dirty="0">
                <a:latin typeface="Calibri" panose="020F0502020204030204" pitchFamily="34" charset="0"/>
                <a:ea typeface="Calibri" panose="020F0502020204030204" pitchFamily="34" charset="0"/>
                <a:cs typeface="Times New Roman" panose="02020603050405020304" pitchFamily="18" charset="0"/>
              </a:rPr>
              <a:t>ARRP: </a:t>
            </a:r>
            <a:r>
              <a:rPr lang="en-US" sz="2800" b="1" dirty="0">
                <a:solidFill>
                  <a:srgbClr val="FFC000"/>
                </a:solidFill>
                <a:latin typeface="Calibri" panose="020F0502020204030204" pitchFamily="34" charset="0"/>
                <a:ea typeface="Calibri" panose="020F0502020204030204" pitchFamily="34" charset="0"/>
                <a:cs typeface="Times New Roman" panose="02020603050405020304" pitchFamily="18" charset="0"/>
              </a:rPr>
              <a:t>orange</a:t>
            </a:r>
          </a:p>
          <a:p>
            <a:pPr marL="0" indent="0">
              <a:lnSpc>
                <a:spcPct val="107000"/>
              </a:lnSpc>
              <a:spcAft>
                <a:spcPts val="800"/>
              </a:spcAft>
              <a:buNone/>
            </a:pP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2800" b="1" dirty="0">
                <a:latin typeface="Calibri" panose="020F0502020204030204" pitchFamily="34" charset="0"/>
                <a:ea typeface="Calibri" panose="020F0502020204030204" pitchFamily="34" charset="0"/>
                <a:cs typeface="Times New Roman" panose="02020603050405020304" pitchFamily="18" charset="0"/>
              </a:rPr>
              <a:t>Duration of disease</a:t>
            </a:r>
            <a:r>
              <a:rPr lang="en-US" sz="2800" dirty="0">
                <a:latin typeface="Calibri" panose="020F0502020204030204" pitchFamily="34" charset="0"/>
                <a:ea typeface="Calibri" panose="020F0502020204030204" pitchFamily="34" charset="0"/>
                <a:cs typeface="Times New Roman" panose="02020603050405020304" pitchFamily="18" charset="0"/>
              </a:rPr>
              <a:t>: P &lt;0.001</a:t>
            </a:r>
          </a:p>
        </p:txBody>
      </p:sp>
      <p:pic>
        <p:nvPicPr>
          <p:cNvPr id="5" name="Picture 4">
            <a:extLst>
              <a:ext uri="{FF2B5EF4-FFF2-40B4-BE49-F238E27FC236}">
                <a16:creationId xmlns:a16="http://schemas.microsoft.com/office/drawing/2014/main" id="{8D3FC3EA-0615-8B5C-276E-DD95927EE957}"/>
              </a:ext>
            </a:extLst>
          </p:cNvPr>
          <p:cNvPicPr>
            <a:picLocks noChangeAspect="1"/>
          </p:cNvPicPr>
          <p:nvPr/>
        </p:nvPicPr>
        <p:blipFill>
          <a:blip r:embed="rId3"/>
          <a:stretch>
            <a:fillRect/>
          </a:stretch>
        </p:blipFill>
        <p:spPr>
          <a:xfrm>
            <a:off x="455023" y="1875210"/>
            <a:ext cx="6023370" cy="4170025"/>
          </a:xfrm>
          <a:prstGeom prst="rect">
            <a:avLst/>
          </a:prstGeom>
        </p:spPr>
      </p:pic>
    </p:spTree>
    <p:extLst>
      <p:ext uri="{BB962C8B-B14F-4D97-AF65-F5344CB8AC3E}">
        <p14:creationId xmlns:p14="http://schemas.microsoft.com/office/powerpoint/2010/main" val="29017919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274540" y="18255"/>
            <a:ext cx="8079259" cy="1235779"/>
          </a:xfrm>
        </p:spPr>
        <p:txBody>
          <a:bodyPr>
            <a:normAutofit/>
          </a:bodyPr>
          <a:lstStyle/>
          <a:p>
            <a:r>
              <a:rPr lang="en-US" b="1" dirty="0">
                <a:solidFill>
                  <a:schemeClr val="bg1"/>
                </a:solidFill>
              </a:rPr>
              <a:t>VA correlated with OCT EZ area</a:t>
            </a:r>
          </a:p>
        </p:txBody>
      </p:sp>
      <p:sp>
        <p:nvSpPr>
          <p:cNvPr id="3" name="Content Placeholder 2">
            <a:extLst>
              <a:ext uri="{FF2B5EF4-FFF2-40B4-BE49-F238E27FC236}">
                <a16:creationId xmlns:a16="http://schemas.microsoft.com/office/drawing/2014/main" id="{EFCF27BA-B688-E0C0-85C3-2FBDF70B037A}"/>
              </a:ext>
            </a:extLst>
          </p:cNvPr>
          <p:cNvSpPr>
            <a:spLocks noGrp="1"/>
          </p:cNvSpPr>
          <p:nvPr>
            <p:ph idx="1"/>
          </p:nvPr>
        </p:nvSpPr>
        <p:spPr>
          <a:xfrm>
            <a:off x="1742860" y="1573009"/>
            <a:ext cx="5196840" cy="447312"/>
          </a:xfrm>
        </p:spPr>
        <p:txBody>
          <a:bodyPr>
            <a:normAutofit lnSpcReduction="10000"/>
          </a:bodyPr>
          <a:lstStyle/>
          <a:p>
            <a:pPr marL="0" indent="0">
              <a:buNone/>
            </a:pPr>
            <a:r>
              <a:rPr lang="en-US" dirty="0"/>
              <a:t>Better VA -&gt; Greater OCT EZ area </a:t>
            </a:r>
          </a:p>
        </p:txBody>
      </p:sp>
      <p:sp>
        <p:nvSpPr>
          <p:cNvPr id="5" name="Rectangle 4">
            <a:extLst>
              <a:ext uri="{FF2B5EF4-FFF2-40B4-BE49-F238E27FC236}">
                <a16:creationId xmlns:a16="http://schemas.microsoft.com/office/drawing/2014/main" id="{A956CC10-7C53-8E3A-B691-A23616976A4F}"/>
              </a:ext>
            </a:extLst>
          </p:cNvPr>
          <p:cNvSpPr/>
          <p:nvPr/>
        </p:nvSpPr>
        <p:spPr>
          <a:xfrm>
            <a:off x="7410450" y="2786608"/>
            <a:ext cx="4533900" cy="2787366"/>
          </a:xfrm>
          <a:prstGeom prst="rect">
            <a:avLst/>
          </a:prstGeom>
        </p:spPr>
        <p:txBody>
          <a:bodyPr wrap="square">
            <a:spAutoFit/>
          </a:bodyPr>
          <a:lstStyle/>
          <a:p>
            <a:pPr>
              <a:lnSpc>
                <a:spcPct val="107000"/>
              </a:lnSpc>
              <a:spcAft>
                <a:spcPts val="800"/>
              </a:spcAft>
            </a:pPr>
            <a:r>
              <a:rPr lang="en-US" sz="2800" b="1" dirty="0">
                <a:latin typeface="Calibri" panose="020F0502020204030204" pitchFamily="34" charset="0"/>
                <a:ea typeface="Calibri" panose="020F0502020204030204" pitchFamily="34" charset="0"/>
                <a:cs typeface="Times New Roman" panose="02020603050405020304" pitchFamily="18" charset="0"/>
              </a:rPr>
              <a:t>USH2: </a:t>
            </a:r>
            <a:r>
              <a:rPr lang="en-US" sz="28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blue</a:t>
            </a:r>
          </a:p>
          <a:p>
            <a:pPr>
              <a:lnSpc>
                <a:spcPct val="107000"/>
              </a:lnSpc>
              <a:spcAft>
                <a:spcPts val="800"/>
              </a:spcAft>
            </a:pPr>
            <a:r>
              <a:rPr lang="en-US" sz="2800" b="1" dirty="0">
                <a:latin typeface="Calibri" panose="020F0502020204030204" pitchFamily="34" charset="0"/>
                <a:ea typeface="Calibri" panose="020F0502020204030204" pitchFamily="34" charset="0"/>
                <a:cs typeface="Times New Roman" panose="02020603050405020304" pitchFamily="18" charset="0"/>
              </a:rPr>
              <a:t>ARRP: </a:t>
            </a:r>
            <a:r>
              <a:rPr lang="en-US" sz="2800" b="1" dirty="0">
                <a:solidFill>
                  <a:srgbClr val="FFC000"/>
                </a:solidFill>
                <a:latin typeface="Calibri" panose="020F0502020204030204" pitchFamily="34" charset="0"/>
                <a:ea typeface="Calibri" panose="020F0502020204030204" pitchFamily="34" charset="0"/>
                <a:cs typeface="Times New Roman" panose="02020603050405020304" pitchFamily="18" charset="0"/>
              </a:rPr>
              <a:t>orange</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Spearman correlation </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r= 0.61 (95% CI: 0.48, 0.71)</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P &lt; 0.001</a:t>
            </a:r>
          </a:p>
        </p:txBody>
      </p:sp>
      <p:pic>
        <p:nvPicPr>
          <p:cNvPr id="6" name="Picture 5">
            <a:extLst>
              <a:ext uri="{FF2B5EF4-FFF2-40B4-BE49-F238E27FC236}">
                <a16:creationId xmlns:a16="http://schemas.microsoft.com/office/drawing/2014/main" id="{B931CF7E-91AE-DBCF-D5EB-B182CDDCF256}"/>
              </a:ext>
            </a:extLst>
          </p:cNvPr>
          <p:cNvPicPr>
            <a:picLocks noChangeAspect="1"/>
          </p:cNvPicPr>
          <p:nvPr/>
        </p:nvPicPr>
        <p:blipFill>
          <a:blip r:embed="rId3"/>
          <a:stretch>
            <a:fillRect/>
          </a:stretch>
        </p:blipFill>
        <p:spPr>
          <a:xfrm>
            <a:off x="1213738" y="2147842"/>
            <a:ext cx="5462489" cy="3840813"/>
          </a:xfrm>
          <a:prstGeom prst="rect">
            <a:avLst/>
          </a:prstGeom>
        </p:spPr>
      </p:pic>
    </p:spTree>
    <p:extLst>
      <p:ext uri="{BB962C8B-B14F-4D97-AF65-F5344CB8AC3E}">
        <p14:creationId xmlns:p14="http://schemas.microsoft.com/office/powerpoint/2010/main" val="39674801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274540" y="18256"/>
            <a:ext cx="8079259" cy="1218362"/>
          </a:xfrm>
        </p:spPr>
        <p:txBody>
          <a:bodyPr>
            <a:normAutofit fontScale="90000"/>
          </a:bodyPr>
          <a:lstStyle/>
          <a:p>
            <a:r>
              <a:rPr lang="en-US" b="1" dirty="0">
                <a:solidFill>
                  <a:schemeClr val="bg1"/>
                </a:solidFill>
              </a:rPr>
              <a:t>Structure-function correlation:</a:t>
            </a:r>
            <a:br>
              <a:rPr lang="en-US" b="1" dirty="0">
                <a:solidFill>
                  <a:schemeClr val="bg1"/>
                </a:solidFill>
              </a:rPr>
            </a:br>
            <a:r>
              <a:rPr lang="en-US" b="1" dirty="0">
                <a:solidFill>
                  <a:schemeClr val="bg1"/>
                </a:solidFill>
              </a:rPr>
              <a:t>OCT EZ with MP sensitivity</a:t>
            </a:r>
          </a:p>
        </p:txBody>
      </p:sp>
      <p:sp>
        <p:nvSpPr>
          <p:cNvPr id="3" name="Content Placeholder 2">
            <a:extLst>
              <a:ext uri="{FF2B5EF4-FFF2-40B4-BE49-F238E27FC236}">
                <a16:creationId xmlns:a16="http://schemas.microsoft.com/office/drawing/2014/main" id="{ABE6A8A7-9058-8B3E-A1EB-74459688A417}"/>
              </a:ext>
            </a:extLst>
          </p:cNvPr>
          <p:cNvSpPr>
            <a:spLocks noGrp="1"/>
          </p:cNvSpPr>
          <p:nvPr>
            <p:ph idx="1"/>
          </p:nvPr>
        </p:nvSpPr>
        <p:spPr>
          <a:xfrm>
            <a:off x="1073332" y="1451157"/>
            <a:ext cx="7260771" cy="447312"/>
          </a:xfrm>
        </p:spPr>
        <p:txBody>
          <a:bodyPr>
            <a:normAutofit fontScale="92500" lnSpcReduction="10000"/>
          </a:bodyPr>
          <a:lstStyle/>
          <a:p>
            <a:pPr marL="0" indent="0">
              <a:buNone/>
            </a:pPr>
            <a:r>
              <a:rPr lang="en-US" b="1" dirty="0"/>
              <a:t>Greater OCT EZ area -&gt; Higher average threshold</a:t>
            </a:r>
          </a:p>
        </p:txBody>
      </p:sp>
      <p:sp>
        <p:nvSpPr>
          <p:cNvPr id="5" name="Rectangle 4">
            <a:extLst>
              <a:ext uri="{FF2B5EF4-FFF2-40B4-BE49-F238E27FC236}">
                <a16:creationId xmlns:a16="http://schemas.microsoft.com/office/drawing/2014/main" id="{0E1C362D-BF8D-DCE2-D445-225236D0EB0F}"/>
              </a:ext>
            </a:extLst>
          </p:cNvPr>
          <p:cNvSpPr/>
          <p:nvPr/>
        </p:nvSpPr>
        <p:spPr>
          <a:xfrm>
            <a:off x="7658100" y="2769191"/>
            <a:ext cx="4533900" cy="2787366"/>
          </a:xfrm>
          <a:prstGeom prst="rect">
            <a:avLst/>
          </a:prstGeom>
        </p:spPr>
        <p:txBody>
          <a:bodyPr wrap="square">
            <a:spAutoFit/>
          </a:bodyPr>
          <a:lstStyle/>
          <a:p>
            <a:pPr>
              <a:lnSpc>
                <a:spcPct val="107000"/>
              </a:lnSpc>
              <a:spcAft>
                <a:spcPts val="800"/>
              </a:spcAft>
            </a:pPr>
            <a:r>
              <a:rPr lang="en-US" sz="2800" b="1" dirty="0">
                <a:latin typeface="Calibri" panose="020F0502020204030204" pitchFamily="34" charset="0"/>
                <a:ea typeface="Calibri" panose="020F0502020204030204" pitchFamily="34" charset="0"/>
                <a:cs typeface="Times New Roman" panose="02020603050405020304" pitchFamily="18" charset="0"/>
              </a:rPr>
              <a:t>USH2: </a:t>
            </a:r>
            <a:r>
              <a:rPr lang="en-US" sz="2800" b="1" dirty="0">
                <a:solidFill>
                  <a:srgbClr val="4183D0"/>
                </a:solidFill>
                <a:latin typeface="Calibri" panose="020F0502020204030204" pitchFamily="34" charset="0"/>
                <a:ea typeface="Calibri" panose="020F0502020204030204" pitchFamily="34" charset="0"/>
                <a:cs typeface="Times New Roman" panose="02020603050405020304" pitchFamily="18" charset="0"/>
              </a:rPr>
              <a:t>blue</a:t>
            </a:r>
          </a:p>
          <a:p>
            <a:pPr>
              <a:lnSpc>
                <a:spcPct val="107000"/>
              </a:lnSpc>
              <a:spcAft>
                <a:spcPts val="800"/>
              </a:spcAft>
            </a:pPr>
            <a:r>
              <a:rPr lang="en-US" sz="2800" b="1" dirty="0">
                <a:latin typeface="Calibri" panose="020F0502020204030204" pitchFamily="34" charset="0"/>
                <a:ea typeface="Calibri" panose="020F0502020204030204" pitchFamily="34" charset="0"/>
                <a:cs typeface="Times New Roman" panose="02020603050405020304" pitchFamily="18" charset="0"/>
              </a:rPr>
              <a:t>ARRP: </a:t>
            </a:r>
            <a:r>
              <a:rPr lang="en-US" sz="2800" b="1" dirty="0">
                <a:solidFill>
                  <a:srgbClr val="FFC000"/>
                </a:solidFill>
                <a:latin typeface="Calibri" panose="020F0502020204030204" pitchFamily="34" charset="0"/>
                <a:ea typeface="Calibri" panose="020F0502020204030204" pitchFamily="34" charset="0"/>
                <a:cs typeface="Times New Roman" panose="02020603050405020304" pitchFamily="18" charset="0"/>
              </a:rPr>
              <a:t>orange</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Spearman correlation </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r= 0.68 (95%: 0.55, 0.78)</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P &lt; 0.001</a:t>
            </a:r>
          </a:p>
        </p:txBody>
      </p:sp>
      <p:pic>
        <p:nvPicPr>
          <p:cNvPr id="6" name="Picture 5">
            <a:extLst>
              <a:ext uri="{FF2B5EF4-FFF2-40B4-BE49-F238E27FC236}">
                <a16:creationId xmlns:a16="http://schemas.microsoft.com/office/drawing/2014/main" id="{B9ADFAC9-D16A-3E23-17CF-3AC07481B03C}"/>
              </a:ext>
            </a:extLst>
          </p:cNvPr>
          <p:cNvPicPr>
            <a:picLocks noChangeAspect="1"/>
          </p:cNvPicPr>
          <p:nvPr/>
        </p:nvPicPr>
        <p:blipFill>
          <a:blip r:embed="rId3"/>
          <a:stretch>
            <a:fillRect/>
          </a:stretch>
        </p:blipFill>
        <p:spPr>
          <a:xfrm>
            <a:off x="1251609" y="2282778"/>
            <a:ext cx="5700254" cy="3999323"/>
          </a:xfrm>
          <a:prstGeom prst="rect">
            <a:avLst/>
          </a:prstGeom>
        </p:spPr>
      </p:pic>
    </p:spTree>
    <p:extLst>
      <p:ext uri="{BB962C8B-B14F-4D97-AF65-F5344CB8AC3E}">
        <p14:creationId xmlns:p14="http://schemas.microsoft.com/office/powerpoint/2010/main" val="22718624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F5B46-2A6E-59E7-BDDE-40C72277526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7FAD27-C0AD-93E1-C1D3-2FEDE7DCD55A}"/>
              </a:ext>
            </a:extLst>
          </p:cNvPr>
          <p:cNvSpPr>
            <a:spLocks noGrp="1"/>
          </p:cNvSpPr>
          <p:nvPr>
            <p:ph idx="1"/>
          </p:nvPr>
        </p:nvSpPr>
        <p:spPr>
          <a:xfrm>
            <a:off x="904460" y="1420898"/>
            <a:ext cx="10744201" cy="5317831"/>
          </a:xfrm>
        </p:spPr>
        <p:txBody>
          <a:bodyPr wrap="square" lIns="0" tIns="0" rIns="109728" bIns="0" anchor="t">
            <a:noAutofit/>
          </a:bodyPr>
          <a:lstStyle/>
          <a:p>
            <a:pPr marL="0" indent="0">
              <a:lnSpc>
                <a:spcPct val="100000"/>
              </a:lnSpc>
              <a:spcBef>
                <a:spcPts val="0"/>
              </a:spcBef>
              <a:spcAft>
                <a:spcPts val="1200"/>
              </a:spcAft>
              <a:buClr>
                <a:schemeClr val="tx1"/>
              </a:buClr>
              <a:buNone/>
            </a:pPr>
            <a:r>
              <a:rPr lang="en-US" sz="2200" b="1" dirty="0">
                <a:solidFill>
                  <a:srgbClr val="D87029"/>
                </a:solidFill>
                <a:ea typeface="Calibri" panose="020F0502020204030204" pitchFamily="34" charset="0"/>
                <a:cs typeface="Calibri" panose="020F0502020204030204" pitchFamily="34" charset="0"/>
              </a:rPr>
              <a:t>Citation</a:t>
            </a:r>
            <a:endParaRPr lang="en-US" sz="2200" b="1" i="0" dirty="0">
              <a:solidFill>
                <a:srgbClr val="D87029"/>
              </a:solidFill>
              <a:ea typeface="Calibri" panose="020F0502020204030204" pitchFamily="34" charset="0"/>
              <a:cs typeface="Calibri" panose="020F0502020204030204" pitchFamily="34" charset="0"/>
            </a:endParaRPr>
          </a:p>
          <a:p>
            <a:pPr marL="0" indent="0" algn="l">
              <a:lnSpc>
                <a:spcPct val="100000"/>
              </a:lnSpc>
              <a:spcBef>
                <a:spcPts val="0"/>
              </a:spcBef>
              <a:spcAft>
                <a:spcPts val="1700"/>
              </a:spcAft>
              <a:buNone/>
            </a:pPr>
            <a:r>
              <a:rPr lang="en-US" sz="2000" b="0" i="0" dirty="0">
                <a:solidFill>
                  <a:schemeClr val="accent1">
                    <a:lumMod val="50000"/>
                  </a:schemeClr>
                </a:solidFill>
                <a:ea typeface="Calibri" panose="020F0502020204030204" pitchFamily="34" charset="0"/>
                <a:cs typeface="Calibri" panose="020F0502020204030204" pitchFamily="34" charset="0"/>
              </a:rPr>
              <a:t>Lad EM, Duncan JL, Liang W, Maguire MG, Ayala AR, Audo I, Birch DG, Carroll J, Cheetham JK, Durham TA, Fahim AT, Loo J, Deng Z, Mukherjee D, Heon E, Hufnagel RB, Guan B, Iannaccone A, Jaffe GJ, Kay CN, Michaelides M, Pennesi ME, Vincent A, Weng CY, Farsiu S; Foundation Fighting Blindness Consortium Investigator Group. Baseline Microperimetry and OCT in the RUSH2A Study: Structure-Function Association and Correlation With Disease Severity. Am J </a:t>
            </a:r>
            <a:r>
              <a:rPr lang="en-US" sz="2000" b="0" i="0" dirty="0" err="1">
                <a:solidFill>
                  <a:schemeClr val="accent1">
                    <a:lumMod val="50000"/>
                  </a:schemeClr>
                </a:solidFill>
                <a:ea typeface="Calibri" panose="020F0502020204030204" pitchFamily="34" charset="0"/>
                <a:cs typeface="Calibri" panose="020F0502020204030204" pitchFamily="34" charset="0"/>
              </a:rPr>
              <a:t>Ophthalmol</a:t>
            </a:r>
            <a:r>
              <a:rPr lang="en-US" sz="2000" b="0" i="0" dirty="0">
                <a:solidFill>
                  <a:schemeClr val="accent1">
                    <a:lumMod val="50000"/>
                  </a:schemeClr>
                </a:solidFill>
                <a:ea typeface="Calibri" panose="020F0502020204030204" pitchFamily="34" charset="0"/>
                <a:cs typeface="Calibri" panose="020F0502020204030204" pitchFamily="34" charset="0"/>
              </a:rPr>
              <a:t>. 2022 Dec;244:98-116. </a:t>
            </a:r>
            <a:r>
              <a:rPr lang="en-US" sz="2000" b="0" i="0" dirty="0" err="1">
                <a:solidFill>
                  <a:schemeClr val="accent1">
                    <a:lumMod val="50000"/>
                  </a:schemeClr>
                </a:solidFill>
                <a:ea typeface="Calibri" panose="020F0502020204030204" pitchFamily="34" charset="0"/>
                <a:cs typeface="Calibri" panose="020F0502020204030204" pitchFamily="34" charset="0"/>
              </a:rPr>
              <a:t>doi</a:t>
            </a:r>
            <a:r>
              <a:rPr lang="en-US" sz="2000" b="0" i="0" dirty="0">
                <a:solidFill>
                  <a:schemeClr val="accent1">
                    <a:lumMod val="50000"/>
                  </a:schemeClr>
                </a:solidFill>
                <a:ea typeface="Calibri" panose="020F0502020204030204" pitchFamily="34" charset="0"/>
                <a:cs typeface="Calibri" panose="020F0502020204030204" pitchFamily="34" charset="0"/>
              </a:rPr>
              <a:t>: 10.1016/j.ajo.2022.08.013.</a:t>
            </a:r>
          </a:p>
          <a:p>
            <a:pPr marL="0" indent="0" algn="l">
              <a:lnSpc>
                <a:spcPct val="100000"/>
              </a:lnSpc>
              <a:spcBef>
                <a:spcPts val="0"/>
              </a:spcBef>
              <a:spcAft>
                <a:spcPts val="1700"/>
              </a:spcAft>
              <a:buNone/>
            </a:pPr>
            <a:r>
              <a:rPr lang="en-US" sz="2200" b="1" i="0" dirty="0">
                <a:solidFill>
                  <a:srgbClr val="D87029"/>
                </a:solidFill>
                <a:ea typeface="Calibri" panose="020F0502020204030204" pitchFamily="34" charset="0"/>
                <a:cs typeface="Calibri" panose="020F0502020204030204" pitchFamily="34" charset="0"/>
              </a:rPr>
              <a:t>Funding</a:t>
            </a:r>
          </a:p>
          <a:p>
            <a:pPr marL="0" indent="0">
              <a:lnSpc>
                <a:spcPct val="100000"/>
              </a:lnSpc>
              <a:spcBef>
                <a:spcPts val="0"/>
              </a:spcBef>
              <a:spcAft>
                <a:spcPts val="1700"/>
              </a:spcAft>
              <a:buNone/>
            </a:pPr>
            <a:r>
              <a:rPr lang="en-US" sz="2000" dirty="0">
                <a:solidFill>
                  <a:srgbClr val="003865"/>
                </a:solidFill>
                <a:ea typeface="Calibri" panose="020F0502020204030204" pitchFamily="34" charset="0"/>
                <a:cs typeface="Calibri" panose="020F0502020204030204" pitchFamily="34" charset="0"/>
              </a:rPr>
              <a:t>This study was funded by Foundation Fighting Blindness </a:t>
            </a:r>
          </a:p>
          <a:p>
            <a:pPr marL="0" indent="0">
              <a:lnSpc>
                <a:spcPct val="100000"/>
              </a:lnSpc>
              <a:spcBef>
                <a:spcPts val="0"/>
              </a:spcBef>
              <a:spcAft>
                <a:spcPts val="1700"/>
              </a:spcAft>
              <a:buNone/>
            </a:pPr>
            <a:r>
              <a:rPr lang="en-US" sz="2200" b="1" dirty="0">
                <a:solidFill>
                  <a:srgbClr val="D87029"/>
                </a:solidFill>
                <a:ea typeface="Calibri" panose="020F0502020204030204" pitchFamily="34" charset="0"/>
                <a:cs typeface="Calibri" panose="020F0502020204030204" pitchFamily="34" charset="0"/>
              </a:rPr>
              <a:t>Disclaimer</a:t>
            </a:r>
            <a:endParaRPr lang="en-US" sz="2200" dirty="0">
              <a:solidFill>
                <a:srgbClr val="003865"/>
              </a:solidFill>
              <a:ea typeface="Calibri" panose="020F0502020204030204" pitchFamily="34" charset="0"/>
              <a:cs typeface="Calibri" panose="020F0502020204030204" pitchFamily="34" charset="0"/>
            </a:endParaRPr>
          </a:p>
          <a:p>
            <a:pPr marL="0" indent="0">
              <a:lnSpc>
                <a:spcPct val="100000"/>
              </a:lnSpc>
              <a:spcBef>
                <a:spcPts val="0"/>
              </a:spcBef>
              <a:spcAft>
                <a:spcPts val="1700"/>
              </a:spcAft>
              <a:buNone/>
            </a:pPr>
            <a:r>
              <a:rPr lang="en-US" sz="2000" dirty="0">
                <a:solidFill>
                  <a:srgbClr val="003865"/>
                </a:solidFill>
                <a:ea typeface="Calibri" panose="020F0502020204030204" pitchFamily="34" charset="0"/>
                <a:cs typeface="Calibri" panose="020F0502020204030204" pitchFamily="34" charset="0"/>
              </a:rPr>
              <a:t>The source of the data is the Foundation Fighting Blindness Clinical Consortium, but the analyses, content and conclusions presented herein are solely the responsibility of the authors/presenters and may not reflect the views of the Foundation Fighting Blindness.</a:t>
            </a:r>
            <a:endParaRPr lang="en-US" sz="2200" i="0" dirty="0">
              <a:solidFill>
                <a:schemeClr val="accent1">
                  <a:lumMod val="50000"/>
                </a:schemeClr>
              </a:solidFill>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732A4977-BB0B-9B31-7143-F646CAEC3FB5}"/>
              </a:ext>
            </a:extLst>
          </p:cNvPr>
          <p:cNvSpPr txBox="1"/>
          <p:nvPr/>
        </p:nvSpPr>
        <p:spPr>
          <a:xfrm>
            <a:off x="3389242" y="283238"/>
            <a:ext cx="7839589" cy="677108"/>
          </a:xfrm>
          <a:prstGeom prst="rect">
            <a:avLst/>
          </a:prstGeom>
          <a:noFill/>
        </p:spPr>
        <p:txBody>
          <a:bodyPr wrap="square" lIns="18288" tIns="0" rIns="18288"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Citation, Funding, Disclaimer</a:t>
            </a:r>
          </a:p>
        </p:txBody>
      </p:sp>
      <p:sp>
        <p:nvSpPr>
          <p:cNvPr id="7" name="Funding statement accent rule">
            <a:extLst>
              <a:ext uri="{FF2B5EF4-FFF2-40B4-BE49-F238E27FC236}">
                <a16:creationId xmlns:a16="http://schemas.microsoft.com/office/drawing/2014/main" id="{D94D6FEF-1C5A-42E5-7047-5E019536B460}"/>
              </a:ext>
            </a:extLst>
          </p:cNvPr>
          <p:cNvSpPr/>
          <p:nvPr/>
        </p:nvSpPr>
        <p:spPr>
          <a:xfrm>
            <a:off x="423141" y="1420898"/>
            <a:ext cx="240395" cy="5158805"/>
          </a:xfrm>
          <a:prstGeom prst="rect">
            <a:avLst/>
          </a:prstGeom>
          <a:solidFill>
            <a:srgbClr val="D8702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984731960"/>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8ED8D-75A4-8DBA-3957-A96D4DB52F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B1C5D-BD9C-9104-F903-7E7C5E34D9F2}"/>
              </a:ext>
            </a:extLst>
          </p:cNvPr>
          <p:cNvSpPr>
            <a:spLocks noGrp="1"/>
          </p:cNvSpPr>
          <p:nvPr>
            <p:ph type="title"/>
          </p:nvPr>
        </p:nvSpPr>
        <p:spPr>
          <a:xfrm>
            <a:off x="3274540" y="18256"/>
            <a:ext cx="8079259" cy="1244488"/>
          </a:xfrm>
        </p:spPr>
        <p:txBody>
          <a:bodyPr>
            <a:normAutofit/>
          </a:bodyPr>
          <a:lstStyle/>
          <a:p>
            <a:r>
              <a:rPr lang="en-US" b="1" dirty="0">
                <a:solidFill>
                  <a:schemeClr val="bg1"/>
                </a:solidFill>
              </a:rPr>
              <a:t>MP-OCT Correlation </a:t>
            </a:r>
          </a:p>
        </p:txBody>
      </p:sp>
      <p:graphicFrame>
        <p:nvGraphicFramePr>
          <p:cNvPr id="12" name="Content Placeholder 11">
            <a:extLst>
              <a:ext uri="{FF2B5EF4-FFF2-40B4-BE49-F238E27FC236}">
                <a16:creationId xmlns:a16="http://schemas.microsoft.com/office/drawing/2014/main" id="{61BD62C3-896C-5A74-3365-1B2A65A6EDB8}"/>
              </a:ext>
            </a:extLst>
          </p:cNvPr>
          <p:cNvGraphicFramePr>
            <a:graphicFrameLocks noGrp="1"/>
          </p:cNvGraphicFramePr>
          <p:nvPr>
            <p:ph idx="1"/>
            <p:extLst>
              <p:ext uri="{D42A27DB-BD31-4B8C-83A1-F6EECF244321}">
                <p14:modId xmlns:p14="http://schemas.microsoft.com/office/powerpoint/2010/main" val="2234776415"/>
              </p:ext>
            </p:extLst>
          </p:nvPr>
        </p:nvGraphicFramePr>
        <p:xfrm>
          <a:off x="1418259" y="1880416"/>
          <a:ext cx="9173538" cy="3661481"/>
        </p:xfrm>
        <a:graphic>
          <a:graphicData uri="http://schemas.openxmlformats.org/drawingml/2006/table">
            <a:tbl>
              <a:tblPr firstRow="1" bandRow="1">
                <a:tableStyleId>{B301B821-A1FF-4177-AEE7-76D212191A09}</a:tableStyleId>
              </a:tblPr>
              <a:tblGrid>
                <a:gridCol w="3815592">
                  <a:extLst>
                    <a:ext uri="{9D8B030D-6E8A-4147-A177-3AD203B41FA5}">
                      <a16:colId xmlns:a16="http://schemas.microsoft.com/office/drawing/2014/main" val="1632098594"/>
                    </a:ext>
                  </a:extLst>
                </a:gridCol>
                <a:gridCol w="1445623">
                  <a:extLst>
                    <a:ext uri="{9D8B030D-6E8A-4147-A177-3AD203B41FA5}">
                      <a16:colId xmlns:a16="http://schemas.microsoft.com/office/drawing/2014/main" val="969900779"/>
                    </a:ext>
                  </a:extLst>
                </a:gridCol>
                <a:gridCol w="2029097">
                  <a:extLst>
                    <a:ext uri="{9D8B030D-6E8A-4147-A177-3AD203B41FA5}">
                      <a16:colId xmlns:a16="http://schemas.microsoft.com/office/drawing/2014/main" val="1740164674"/>
                    </a:ext>
                  </a:extLst>
                </a:gridCol>
                <a:gridCol w="1883226">
                  <a:extLst>
                    <a:ext uri="{9D8B030D-6E8A-4147-A177-3AD203B41FA5}">
                      <a16:colId xmlns:a16="http://schemas.microsoft.com/office/drawing/2014/main" val="3217793748"/>
                    </a:ext>
                  </a:extLst>
                </a:gridCol>
              </a:tblGrid>
              <a:tr h="493890">
                <a:tc>
                  <a:txBody>
                    <a:bodyPr/>
                    <a:lstStyle/>
                    <a:p>
                      <a:pPr marL="0" marR="0">
                        <a:spcBef>
                          <a:spcPts val="0"/>
                        </a:spcBef>
                        <a:spcAft>
                          <a:spcPts val="0"/>
                        </a:spcAft>
                      </a:pPr>
                      <a:r>
                        <a:rPr lang="en-US" sz="2200" dirty="0">
                          <a:effectLst/>
                        </a:rPr>
                        <a:t> </a:t>
                      </a:r>
                      <a:endParaRPr lang="en-US"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6255" marR="56255" marT="0" marB="0">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spcBef>
                          <a:spcPts val="0"/>
                        </a:spcBef>
                        <a:spcAft>
                          <a:spcPts val="0"/>
                        </a:spcAft>
                      </a:pPr>
                      <a:r>
                        <a:rPr lang="en-US" sz="2200" b="1" dirty="0">
                          <a:effectLst/>
                          <a:latin typeface="Calibri" panose="020F0502020204030204" pitchFamily="34" charset="0"/>
                          <a:cs typeface="Calibri" panose="020F0502020204030204" pitchFamily="34" charset="0"/>
                        </a:rPr>
                        <a:t>All</a:t>
                      </a: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txBody>
                  <a:tcPr marL="56255" marR="56255" marT="0" marB="0"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gridSpan="2">
                  <a:txBody>
                    <a:bodyPr/>
                    <a:lstStyle/>
                    <a:p>
                      <a:pPr marL="0" marR="0" algn="ctr">
                        <a:spcBef>
                          <a:spcPts val="0"/>
                        </a:spcBef>
                        <a:spcAft>
                          <a:spcPts val="0"/>
                        </a:spcAft>
                      </a:pPr>
                      <a:r>
                        <a:rPr lang="en-US" sz="2200" b="1" dirty="0">
                          <a:effectLst/>
                          <a:latin typeface="Calibri" panose="020F0502020204030204" pitchFamily="34" charset="0"/>
                          <a:cs typeface="Calibri" panose="020F0502020204030204" pitchFamily="34" charset="0"/>
                        </a:rPr>
                        <a:t>Clinical diagnosis</a:t>
                      </a: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txBody>
                  <a:tcPr marL="56255" marR="56255" marT="0" marB="0"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hMerge="1">
                  <a:txBody>
                    <a:bodyPr/>
                    <a:lstStyle/>
                    <a:p>
                      <a:endParaRPr lang="en-US" dirty="0"/>
                    </a:p>
                  </a:txBody>
                  <a:tcP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493890">
                <a:tc>
                  <a:txBody>
                    <a:bodyPr/>
                    <a:lstStyle/>
                    <a:p>
                      <a:pPr marL="0" marR="0">
                        <a:spcBef>
                          <a:spcPts val="0"/>
                        </a:spcBef>
                        <a:spcAft>
                          <a:spcPts val="0"/>
                        </a:spcAft>
                      </a:pPr>
                      <a:r>
                        <a:rPr lang="en-US" sz="2200" dirty="0">
                          <a:solidFill>
                            <a:schemeClr val="bg1"/>
                          </a:solidFill>
                          <a:effectLst/>
                        </a:rPr>
                        <a:t> </a:t>
                      </a:r>
                      <a:endParaRPr lang="en-US" sz="22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6255" marR="56255" marT="0" marB="0">
                    <a:lnL w="12700" cap="flat" cmpd="sng" algn="ctr">
                      <a:solidFill>
                        <a:schemeClr val="tx1"/>
                      </a:solidFill>
                      <a:prstDash val="solid"/>
                      <a:round/>
                      <a:headEnd type="none" w="med" len="med"/>
                      <a:tailEnd type="none" w="med" len="med"/>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spcBef>
                          <a:spcPts val="0"/>
                        </a:spcBef>
                        <a:spcAft>
                          <a:spcPts val="0"/>
                        </a:spcAft>
                      </a:pPr>
                      <a:endParaRPr lang="en-US" sz="2200" b="1" dirty="0">
                        <a:solidFill>
                          <a:schemeClr val="bg1"/>
                        </a:solidFill>
                        <a:effectLst/>
                        <a:latin typeface="Calibri" panose="020F0502020204030204" pitchFamily="34" charset="0"/>
                        <a:cs typeface="Calibri" panose="020F0502020204030204" pitchFamily="34" charset="0"/>
                      </a:endParaRPr>
                    </a:p>
                    <a:p>
                      <a:pPr marL="0" marR="0" algn="ctr">
                        <a:spcBef>
                          <a:spcPts val="0"/>
                        </a:spcBef>
                        <a:spcAft>
                          <a:spcPts val="0"/>
                        </a:spcAft>
                      </a:pPr>
                      <a:r>
                        <a:rPr lang="en-US" sz="2200" b="1" dirty="0">
                          <a:solidFill>
                            <a:schemeClr val="bg1"/>
                          </a:solidFill>
                          <a:effectLst/>
                          <a:latin typeface="Calibri" panose="020F0502020204030204" pitchFamily="34" charset="0"/>
                          <a:cs typeface="Calibri" panose="020F0502020204030204" pitchFamily="34" charset="0"/>
                        </a:rPr>
                        <a:t>N = 83</a:t>
                      </a:r>
                      <a:endParaRPr lang="en-US" sz="22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56255" marR="56255" marT="0" marB="0">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algn="ctr"/>
                      <a:r>
                        <a:rPr lang="en-US" sz="2200" b="1" dirty="0">
                          <a:solidFill>
                            <a:schemeClr val="bg1"/>
                          </a:solidFill>
                          <a:effectLst/>
                          <a:latin typeface="Calibri" panose="020F0502020204030204" pitchFamily="34" charset="0"/>
                          <a:cs typeface="Calibri" panose="020F0502020204030204" pitchFamily="34" charset="0"/>
                        </a:rPr>
                        <a:t>USH2</a:t>
                      </a:r>
                    </a:p>
                    <a:p>
                      <a:pPr algn="ctr"/>
                      <a:r>
                        <a:rPr lang="en-US" sz="2200" b="1" dirty="0">
                          <a:solidFill>
                            <a:schemeClr val="bg1"/>
                          </a:solidFill>
                          <a:effectLst/>
                          <a:latin typeface="Calibri" panose="020F0502020204030204" pitchFamily="34" charset="0"/>
                          <a:cs typeface="Calibri" panose="020F0502020204030204" pitchFamily="34" charset="0"/>
                        </a:rPr>
                        <a:t>N= 51</a:t>
                      </a:r>
                    </a:p>
                  </a:txBody>
                  <a:tcPr marL="56255" marR="56255"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spcBef>
                          <a:spcPts val="0"/>
                        </a:spcBef>
                        <a:spcAft>
                          <a:spcPts val="0"/>
                        </a:spcAft>
                      </a:pPr>
                      <a:r>
                        <a:rPr lang="en-US" sz="2200" b="1" dirty="0">
                          <a:solidFill>
                            <a:schemeClr val="bg1"/>
                          </a:solidFill>
                          <a:effectLst/>
                          <a:latin typeface="Calibri" panose="020F0502020204030204" pitchFamily="34" charset="0"/>
                          <a:cs typeface="Calibri" panose="020F0502020204030204" pitchFamily="34" charset="0"/>
                        </a:rPr>
                        <a:t>ARRP</a:t>
                      </a:r>
                    </a:p>
                    <a:p>
                      <a:pPr marL="0" marR="0" algn="ctr">
                        <a:spcBef>
                          <a:spcPts val="0"/>
                        </a:spcBef>
                        <a:spcAft>
                          <a:spcPts val="0"/>
                        </a:spcAft>
                      </a:pPr>
                      <a:r>
                        <a:rPr lang="en-US" sz="2200" b="1" dirty="0">
                          <a:solidFill>
                            <a:schemeClr val="bg1"/>
                          </a:solidFill>
                          <a:effectLst/>
                          <a:latin typeface="Calibri" panose="020F0502020204030204" pitchFamily="34" charset="0"/>
                          <a:cs typeface="Calibri" panose="020F0502020204030204" pitchFamily="34" charset="0"/>
                        </a:rPr>
                        <a:t>N= 32</a:t>
                      </a:r>
                      <a:endParaRPr lang="en-US" sz="22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56255" marR="56255" marT="0" marB="0" anchor="ct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1927483588"/>
                  </a:ext>
                </a:extLst>
              </a:tr>
              <a:tr h="551119">
                <a:tc>
                  <a:txBody>
                    <a:bodyPr/>
                    <a:lstStyle/>
                    <a:p>
                      <a:pPr marL="0" marR="0">
                        <a:spcBef>
                          <a:spcPts val="0"/>
                        </a:spcBef>
                        <a:spcAft>
                          <a:spcPts val="0"/>
                        </a:spcAft>
                      </a:pPr>
                      <a:r>
                        <a:rPr lang="en-US" sz="2000" b="1" kern="1200" dirty="0">
                          <a:solidFill>
                            <a:schemeClr val="dk1"/>
                          </a:solidFill>
                          <a:effectLst/>
                          <a:latin typeface="Calibri" panose="020F0502020204030204" pitchFamily="34" charset="0"/>
                          <a:ea typeface="+mn-ea"/>
                          <a:cs typeface="Calibri" panose="020F0502020204030204" pitchFamily="34" charset="0"/>
                        </a:rPr>
                        <a:t>Average sensitivity (interpolated) </a:t>
                      </a:r>
                    </a:p>
                    <a:p>
                      <a:pPr marL="0" marR="0">
                        <a:spcBef>
                          <a:spcPts val="0"/>
                        </a:spcBef>
                        <a:spcAft>
                          <a:spcPts val="0"/>
                        </a:spcAft>
                      </a:pPr>
                      <a:r>
                        <a:rPr lang="en-US" sz="2000" b="1" kern="1200" dirty="0">
                          <a:solidFill>
                            <a:schemeClr val="dk1"/>
                          </a:solidFill>
                          <a:effectLst/>
                          <a:latin typeface="Calibri" panose="020F0502020204030204" pitchFamily="34" charset="0"/>
                          <a:ea typeface="+mn-ea"/>
                          <a:cs typeface="Calibri" panose="020F0502020204030204" pitchFamily="34" charset="0"/>
                        </a:rPr>
                        <a:t>within intact EZ area</a:t>
                      </a:r>
                      <a:endParaRPr lang="en-US" sz="2000" b="0" dirty="0">
                        <a:effectLst/>
                        <a:latin typeface="Calibri" panose="020F0502020204030204" pitchFamily="34" charset="0"/>
                        <a:ea typeface="Times New Roman" panose="02020603050405020304" pitchFamily="18" charset="0"/>
                        <a:cs typeface="Calibri" panose="020F0502020204030204" pitchFamily="34" charset="0"/>
                      </a:endParaRPr>
                    </a:p>
                  </a:txBody>
                  <a:tcPr marL="56255" marR="56255" marT="0" marB="0">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spcBef>
                          <a:spcPts val="0"/>
                        </a:spcBef>
                        <a:spcAft>
                          <a:spcPts val="0"/>
                        </a:spcAft>
                      </a:pPr>
                      <a:r>
                        <a:rPr lang="en-US" sz="2000" dirty="0">
                          <a:effectLst/>
                          <a:latin typeface="Calibri" panose="020F0502020204030204" pitchFamily="34" charset="0"/>
                          <a:cs typeface="Calibri" panose="020F0502020204030204" pitchFamily="34" charset="0"/>
                        </a:rPr>
                        <a:t> </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56255" marR="56255"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spcBef>
                          <a:spcPts val="0"/>
                        </a:spcBef>
                        <a:spcAft>
                          <a:spcPts val="0"/>
                        </a:spcAft>
                      </a:pPr>
                      <a:r>
                        <a:rPr lang="en-US" sz="2000" dirty="0">
                          <a:effectLst/>
                          <a:latin typeface="Calibri" panose="020F0502020204030204" pitchFamily="34" charset="0"/>
                          <a:cs typeface="Calibri" panose="020F0502020204030204" pitchFamily="34" charset="0"/>
                        </a:rPr>
                        <a:t> </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56255" marR="56255"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spcBef>
                          <a:spcPts val="0"/>
                        </a:spcBef>
                        <a:spcAft>
                          <a:spcPts val="0"/>
                        </a:spcAft>
                      </a:pPr>
                      <a:r>
                        <a:rPr lang="en-US" sz="2000" dirty="0">
                          <a:effectLst/>
                          <a:latin typeface="Calibri" panose="020F0502020204030204" pitchFamily="34" charset="0"/>
                          <a:cs typeface="Calibri" panose="020F0502020204030204" pitchFamily="34" charset="0"/>
                        </a:rPr>
                        <a:t> </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56255" marR="56255"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551119">
                <a:tc>
                  <a:txBody>
                    <a:bodyPr/>
                    <a:lstStyle/>
                    <a:p>
                      <a:pPr marL="0" marR="0">
                        <a:spcBef>
                          <a:spcPts val="0"/>
                        </a:spcBef>
                        <a:spcAft>
                          <a:spcPts val="0"/>
                        </a:spcAft>
                      </a:pPr>
                      <a:r>
                        <a:rPr lang="en-US" sz="2000" b="0" dirty="0">
                          <a:effectLst/>
                          <a:latin typeface="Calibri" panose="020F0502020204030204" pitchFamily="34" charset="0"/>
                          <a:cs typeface="Calibri" panose="020F0502020204030204" pitchFamily="34" charset="0"/>
                        </a:rPr>
                        <a:t>   Median </a:t>
                      </a:r>
                    </a:p>
                    <a:p>
                      <a:pPr marL="0" marR="0">
                        <a:spcBef>
                          <a:spcPts val="0"/>
                        </a:spcBef>
                        <a:spcAft>
                          <a:spcPts val="0"/>
                        </a:spcAft>
                      </a:pPr>
                      <a:r>
                        <a:rPr lang="en-US" sz="2000" b="0" dirty="0">
                          <a:effectLst/>
                          <a:latin typeface="Calibri" panose="020F0502020204030204" pitchFamily="34" charset="0"/>
                          <a:cs typeface="Calibri" panose="020F0502020204030204" pitchFamily="34" charset="0"/>
                        </a:rPr>
                        <a:t>   (IQR) </a:t>
                      </a:r>
                      <a:endParaRPr lang="en-US" sz="2000" b="0" dirty="0">
                        <a:effectLst/>
                        <a:latin typeface="Calibri" panose="020F0502020204030204" pitchFamily="34" charset="0"/>
                        <a:ea typeface="Times New Roman" panose="02020603050405020304" pitchFamily="18" charset="0"/>
                        <a:cs typeface="Calibri" panose="020F0502020204030204" pitchFamily="34" charset="0"/>
                      </a:endParaRPr>
                    </a:p>
                  </a:txBody>
                  <a:tcPr marL="56255" marR="56255" marT="0" marB="0">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21</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(19, 24)</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21</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(18, 23)</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22</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(20, 24)</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r h="611843">
                <a:tc>
                  <a:txBody>
                    <a:bodyPr/>
                    <a:lstStyle/>
                    <a:p>
                      <a:pPr marL="0" marR="0">
                        <a:spcBef>
                          <a:spcPts val="0"/>
                        </a:spcBef>
                        <a:spcAft>
                          <a:spcPts val="0"/>
                        </a:spcAft>
                      </a:pPr>
                      <a:r>
                        <a:rPr lang="en-US" sz="2000" b="1" kern="1200" dirty="0">
                          <a:solidFill>
                            <a:schemeClr val="dk1"/>
                          </a:solidFill>
                          <a:effectLst/>
                          <a:latin typeface="Calibri" panose="020F0502020204030204" pitchFamily="34" charset="0"/>
                          <a:ea typeface="+mn-ea"/>
                          <a:cs typeface="Calibri" panose="020F0502020204030204" pitchFamily="34" charset="0"/>
                        </a:rPr>
                        <a:t>Average sensitivity (interpolated) </a:t>
                      </a:r>
                    </a:p>
                    <a:p>
                      <a:pPr marL="0" marR="0">
                        <a:spcBef>
                          <a:spcPts val="0"/>
                        </a:spcBef>
                        <a:spcAft>
                          <a:spcPts val="0"/>
                        </a:spcAft>
                      </a:pPr>
                      <a:r>
                        <a:rPr lang="en-US" sz="2000" b="1" kern="1200" dirty="0">
                          <a:solidFill>
                            <a:schemeClr val="dk1"/>
                          </a:solidFill>
                          <a:effectLst/>
                          <a:latin typeface="Calibri" panose="020F0502020204030204" pitchFamily="34" charset="0"/>
                          <a:ea typeface="+mn-ea"/>
                          <a:cs typeface="Calibri" panose="020F0502020204030204" pitchFamily="34" charset="0"/>
                        </a:rPr>
                        <a:t>outside intact EZ Area</a:t>
                      </a:r>
                      <a:endParaRPr lang="en-US" sz="2000" b="0" dirty="0">
                        <a:effectLst/>
                        <a:latin typeface="Calibri" panose="020F0502020204030204" pitchFamily="34" charset="0"/>
                        <a:ea typeface="Times New Roman" panose="02020603050405020304" pitchFamily="18" charset="0"/>
                        <a:cs typeface="Calibri" panose="020F0502020204030204" pitchFamily="34" charset="0"/>
                      </a:endParaRPr>
                    </a:p>
                  </a:txBody>
                  <a:tcPr marL="56255" marR="56255" marT="0" marB="0">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9019685"/>
                  </a:ext>
                </a:extLst>
              </a:tr>
              <a:tr h="6118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Median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(IQR) </a:t>
                      </a:r>
                      <a:endParaRPr lang="en-US" sz="2000" b="0" dirty="0">
                        <a:effectLst/>
                        <a:latin typeface="Calibri" panose="020F0502020204030204" pitchFamily="34" charset="0"/>
                        <a:ea typeface="Times New Roman" panose="02020603050405020304" pitchFamily="18" charset="0"/>
                        <a:cs typeface="Calibri" panose="020F0502020204030204" pitchFamily="34" charset="0"/>
                      </a:endParaRPr>
                    </a:p>
                  </a:txBody>
                  <a:tcPr marL="56255" marR="56255" marT="0" marB="0">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2</a:t>
                      </a:r>
                      <a:endParaRPr lang="en-US" sz="2000">
                        <a:effectLst/>
                        <a:latin typeface="Calibri" panose="020F0502020204030204" pitchFamily="34" charset="0"/>
                        <a:ea typeface="Calibri" panose="020F0502020204030204" pitchFamily="34" charset="0"/>
                        <a:cs typeface="Calibri" panose="020F0502020204030204" pitchFamily="34" charset="0"/>
                      </a:endParaRPr>
                    </a:p>
                    <a:p>
                      <a:pPr marL="0" marR="0" algn="ctr">
                        <a:lnSpc>
                          <a:spcPct val="107000"/>
                        </a:lnSpc>
                        <a:spcBef>
                          <a:spcPts val="0"/>
                        </a:spcBef>
                        <a:spcAft>
                          <a:spcPts val="0"/>
                        </a:spcAft>
                      </a:pPr>
                      <a:r>
                        <a:rPr lang="en-US"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(1, 5)</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(1, 5)</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(1, 4)</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556453"/>
                  </a:ext>
                </a:extLst>
              </a:tr>
            </a:tbl>
          </a:graphicData>
        </a:graphic>
      </p:graphicFrame>
    </p:spTree>
    <p:extLst>
      <p:ext uri="{BB962C8B-B14F-4D97-AF65-F5344CB8AC3E}">
        <p14:creationId xmlns:p14="http://schemas.microsoft.com/office/powerpoint/2010/main" val="3888313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p:txBody>
          <a:bodyPr>
            <a:normAutofit/>
          </a:bodyPr>
          <a:lstStyle/>
          <a:p>
            <a:r>
              <a:rPr lang="en-US" b="1" dirty="0">
                <a:solidFill>
                  <a:schemeClr val="bg1"/>
                </a:solidFill>
              </a:rPr>
              <a:t>Conclusions</a:t>
            </a:r>
          </a:p>
        </p:txBody>
      </p:sp>
      <p:sp>
        <p:nvSpPr>
          <p:cNvPr id="3" name="Content Placeholder 2">
            <a:extLst>
              <a:ext uri="{FF2B5EF4-FFF2-40B4-BE49-F238E27FC236}">
                <a16:creationId xmlns:a16="http://schemas.microsoft.com/office/drawing/2014/main" id="{3CE258B6-717B-1C22-9B0D-08B17436C4EE}"/>
              </a:ext>
            </a:extLst>
          </p:cNvPr>
          <p:cNvSpPr>
            <a:spLocks noGrp="1"/>
          </p:cNvSpPr>
          <p:nvPr>
            <p:ph idx="1"/>
          </p:nvPr>
        </p:nvSpPr>
        <p:spPr>
          <a:xfrm>
            <a:off x="838200" y="1825625"/>
            <a:ext cx="10515600" cy="4351338"/>
          </a:xfrm>
        </p:spPr>
        <p:txBody>
          <a:bodyPr>
            <a:noAutofit/>
          </a:bodyPr>
          <a:lstStyle/>
          <a:p>
            <a:pPr marL="457200" indent="-457200">
              <a:lnSpc>
                <a:spcPct val="100000"/>
              </a:lnSpc>
              <a:spcBef>
                <a:spcPts val="0"/>
              </a:spcBef>
              <a:spcAft>
                <a:spcPts val="600"/>
              </a:spcAft>
              <a:buClr>
                <a:schemeClr val="tx1"/>
              </a:buClr>
            </a:pPr>
            <a:r>
              <a:rPr lang="en-US" sz="3000" b="1" dirty="0"/>
              <a:t>Longer disease duration correlated with more severe  retinal structure and function abnormalities</a:t>
            </a:r>
          </a:p>
          <a:p>
            <a:pPr marL="457200" indent="-457200">
              <a:lnSpc>
                <a:spcPct val="100000"/>
              </a:lnSpc>
              <a:spcBef>
                <a:spcPts val="0"/>
              </a:spcBef>
              <a:spcAft>
                <a:spcPts val="600"/>
              </a:spcAft>
              <a:buClr>
                <a:schemeClr val="tx1"/>
              </a:buClr>
            </a:pPr>
            <a:endParaRPr lang="en-US" sz="3000" b="1" dirty="0"/>
          </a:p>
          <a:p>
            <a:pPr marL="457200" indent="-457200">
              <a:lnSpc>
                <a:spcPct val="100000"/>
              </a:lnSpc>
              <a:spcBef>
                <a:spcPts val="0"/>
              </a:spcBef>
              <a:spcAft>
                <a:spcPts val="600"/>
              </a:spcAft>
              <a:buClr>
                <a:schemeClr val="tx1"/>
              </a:buClr>
            </a:pPr>
            <a:r>
              <a:rPr lang="en-US" sz="3000" b="1" dirty="0"/>
              <a:t> There were associations between MP and OCT metrics</a:t>
            </a:r>
          </a:p>
          <a:p>
            <a:pPr marL="457200" indent="-457200">
              <a:lnSpc>
                <a:spcPct val="100000"/>
              </a:lnSpc>
              <a:spcBef>
                <a:spcPts val="0"/>
              </a:spcBef>
              <a:spcAft>
                <a:spcPts val="600"/>
              </a:spcAft>
              <a:buClr>
                <a:schemeClr val="tx1"/>
              </a:buClr>
            </a:pPr>
            <a:endParaRPr lang="en-US" sz="3000" b="1" dirty="0"/>
          </a:p>
          <a:p>
            <a:pPr marL="457200" indent="-457200">
              <a:lnSpc>
                <a:spcPct val="100000"/>
              </a:lnSpc>
              <a:spcBef>
                <a:spcPts val="0"/>
              </a:spcBef>
              <a:spcAft>
                <a:spcPts val="600"/>
              </a:spcAft>
              <a:buClr>
                <a:schemeClr val="tx1"/>
              </a:buClr>
            </a:pPr>
            <a:r>
              <a:rPr lang="en-US" sz="3000" b="1" dirty="0"/>
              <a:t> Monitoring changes in retinal structure-function relationships during disease progression will provide important insights into disease mechanism in USH2A-related retinal degeneration</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21218259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p:txBody>
          <a:bodyPr>
            <a:normAutofit/>
          </a:bodyPr>
          <a:lstStyle/>
          <a:p>
            <a:r>
              <a:rPr lang="en-US" b="1" dirty="0">
                <a:solidFill>
                  <a:schemeClr val="bg1"/>
                </a:solidFill>
              </a:rPr>
              <a:t>Background</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845734"/>
            <a:ext cx="10058400" cy="4497916"/>
          </a:xfrm>
        </p:spPr>
        <p:txBody>
          <a:bodyPr>
            <a:noAutofit/>
          </a:bodyPr>
          <a:lstStyle/>
          <a:p>
            <a:pPr marL="0" indent="0">
              <a:lnSpc>
                <a:spcPct val="100000"/>
              </a:lnSpc>
              <a:spcBef>
                <a:spcPts val="0"/>
              </a:spcBef>
              <a:buClr>
                <a:schemeClr val="tx1"/>
              </a:buClr>
              <a:buNone/>
            </a:pPr>
            <a:r>
              <a:rPr lang="en-US" sz="4400" b="1" dirty="0"/>
              <a:t>USH2A</a:t>
            </a:r>
          </a:p>
          <a:p>
            <a:pPr marL="457200" indent="-457200">
              <a:lnSpc>
                <a:spcPct val="100000"/>
              </a:lnSpc>
              <a:spcBef>
                <a:spcPts val="0"/>
              </a:spcBef>
              <a:spcAft>
                <a:spcPts val="600"/>
              </a:spcAft>
              <a:buClr>
                <a:schemeClr val="tx1"/>
              </a:buClr>
            </a:pPr>
            <a:r>
              <a:rPr lang="en-US" sz="3000" b="1" dirty="0"/>
              <a:t>Biallelic disease-causing variants in USH2A are the most common cause of Usher Syndrome Type II and ARRP.</a:t>
            </a:r>
          </a:p>
          <a:p>
            <a:pPr marL="457200" indent="-457200">
              <a:lnSpc>
                <a:spcPct val="100000"/>
              </a:lnSpc>
              <a:spcBef>
                <a:spcPts val="0"/>
              </a:spcBef>
              <a:spcAft>
                <a:spcPts val="600"/>
              </a:spcAft>
              <a:buClr>
                <a:schemeClr val="tx1"/>
              </a:buClr>
            </a:pPr>
            <a:r>
              <a:rPr lang="en-US" sz="3000" b="1" dirty="0"/>
              <a:t>Retinal degeneration in USH2A disorders is a slowly progressive rod, then cone, photoreceptor dysfunction and eventual photoreceptor death, resulting in vision loss.</a:t>
            </a:r>
          </a:p>
          <a:p>
            <a:pPr marL="457200" indent="-457200">
              <a:lnSpc>
                <a:spcPct val="100000"/>
              </a:lnSpc>
              <a:spcBef>
                <a:spcPts val="0"/>
              </a:spcBef>
              <a:spcAft>
                <a:spcPts val="600"/>
              </a:spcAft>
              <a:buClr>
                <a:schemeClr val="tx1"/>
              </a:buClr>
            </a:pPr>
            <a:r>
              <a:rPr lang="en-US" sz="3000" b="1" dirty="0"/>
              <a:t>Retinal degeneration is more severe in patients with USH2 than USH2A-related ARRP.</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19084602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p:txBody>
          <a:bodyPr>
            <a:normAutofit/>
          </a:bodyPr>
          <a:lstStyle/>
          <a:p>
            <a:r>
              <a:rPr lang="en-US" b="1" dirty="0">
                <a:solidFill>
                  <a:schemeClr val="bg1"/>
                </a:solidFill>
              </a:rPr>
              <a:t>Objectives</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spcAft>
                <a:spcPts val="600"/>
              </a:spcAft>
              <a:buClr>
                <a:schemeClr val="tx1"/>
              </a:buClr>
            </a:pPr>
            <a:r>
              <a:rPr lang="en-US" sz="3000" b="1" dirty="0"/>
              <a:t>To describe RUSH2A baseline data on OCT and mesopic MP in participants with USH2A-related USH2 compared to ARRP</a:t>
            </a:r>
          </a:p>
          <a:p>
            <a:pPr marL="457200" indent="-457200">
              <a:lnSpc>
                <a:spcPct val="100000"/>
              </a:lnSpc>
              <a:spcBef>
                <a:spcPts val="0"/>
              </a:spcBef>
              <a:spcAft>
                <a:spcPts val="600"/>
              </a:spcAft>
              <a:buClr>
                <a:schemeClr val="tx1"/>
              </a:buClr>
            </a:pPr>
            <a:r>
              <a:rPr lang="en-US" sz="3000" b="1" dirty="0"/>
              <a:t>Explore macular structure-function associations and relationships with baseline participant characteristics</a:t>
            </a:r>
          </a:p>
          <a:p>
            <a:pPr marL="457200" indent="-457200">
              <a:lnSpc>
                <a:spcPct val="100000"/>
              </a:lnSpc>
              <a:spcBef>
                <a:spcPts val="0"/>
              </a:spcBef>
              <a:spcAft>
                <a:spcPts val="600"/>
              </a:spcAft>
              <a:buClr>
                <a:schemeClr val="tx1"/>
              </a:buClr>
            </a:pPr>
            <a:r>
              <a:rPr lang="en-US" sz="3000" b="1" dirty="0"/>
              <a:t>To evaluate correlations among different visual functional and structural measures</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12617221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p:txBody>
          <a:bodyPr>
            <a:normAutofit/>
          </a:bodyPr>
          <a:lstStyle/>
          <a:p>
            <a:r>
              <a:rPr lang="en-US" b="1" dirty="0">
                <a:solidFill>
                  <a:schemeClr val="bg1"/>
                </a:solidFill>
              </a:rPr>
              <a:t>Study Design</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spcAft>
                <a:spcPts val="600"/>
              </a:spcAft>
              <a:buClr>
                <a:schemeClr val="tx1"/>
              </a:buClr>
            </a:pPr>
            <a:r>
              <a:rPr lang="en-US" sz="3000" b="1" dirty="0"/>
              <a:t>Multicenter, longitudinal, international natural history study</a:t>
            </a:r>
          </a:p>
          <a:p>
            <a:pPr marL="457200" indent="-457200">
              <a:lnSpc>
                <a:spcPct val="100000"/>
              </a:lnSpc>
              <a:spcBef>
                <a:spcPts val="0"/>
              </a:spcBef>
              <a:spcAft>
                <a:spcPts val="600"/>
              </a:spcAft>
              <a:buClr>
                <a:schemeClr val="tx1"/>
              </a:buClr>
            </a:pPr>
            <a:r>
              <a:rPr lang="en-US" sz="3000" b="1" dirty="0"/>
              <a:t>16 clinical sites </a:t>
            </a:r>
          </a:p>
          <a:p>
            <a:pPr marL="457200" indent="-457200">
              <a:lnSpc>
                <a:spcPct val="100000"/>
              </a:lnSpc>
              <a:spcBef>
                <a:spcPts val="0"/>
              </a:spcBef>
              <a:spcAft>
                <a:spcPts val="600"/>
              </a:spcAft>
              <a:buClr>
                <a:schemeClr val="tx1"/>
              </a:buClr>
            </a:pPr>
            <a:r>
              <a:rPr lang="en-US" sz="3000" b="1" dirty="0"/>
              <a:t>Canada, France, Germany, UK, and US</a:t>
            </a:r>
          </a:p>
          <a:p>
            <a:pPr marL="457200" indent="-457200">
              <a:lnSpc>
                <a:spcPct val="100000"/>
              </a:lnSpc>
              <a:spcBef>
                <a:spcPts val="0"/>
              </a:spcBef>
              <a:spcAft>
                <a:spcPts val="600"/>
              </a:spcAft>
              <a:buClr>
                <a:schemeClr val="tx1"/>
              </a:buClr>
            </a:pPr>
            <a:r>
              <a:rPr lang="en-US" sz="3000" b="1" dirty="0"/>
              <a:t>Usher syndrome type 2 (congenital mild-moderate hearing loss with progressive rod-cone degeneration, USH2)</a:t>
            </a:r>
          </a:p>
          <a:p>
            <a:pPr marL="457200" indent="-457200">
              <a:lnSpc>
                <a:spcPct val="100000"/>
              </a:lnSpc>
              <a:spcBef>
                <a:spcPts val="0"/>
              </a:spcBef>
              <a:spcAft>
                <a:spcPts val="600"/>
              </a:spcAft>
              <a:buClr>
                <a:schemeClr val="tx1"/>
              </a:buClr>
            </a:pPr>
            <a:r>
              <a:rPr lang="en-US" sz="3000" b="1" dirty="0"/>
              <a:t>Autosomal Recessive Retinitis Pigmentosa (ARRP)</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24632322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a:xfrm>
            <a:off x="3274540" y="18255"/>
            <a:ext cx="8079259" cy="1235779"/>
          </a:xfrm>
        </p:spPr>
        <p:txBody>
          <a:bodyPr>
            <a:normAutofit/>
          </a:bodyPr>
          <a:lstStyle/>
          <a:p>
            <a:r>
              <a:rPr lang="en-US" b="1" dirty="0">
                <a:solidFill>
                  <a:schemeClr val="bg1"/>
                </a:solidFill>
              </a:rPr>
              <a:t>Methods</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spcAft>
                <a:spcPts val="600"/>
              </a:spcAft>
              <a:buClr>
                <a:schemeClr val="tx1"/>
              </a:buClr>
            </a:pPr>
            <a:r>
              <a:rPr lang="en-US" sz="3000" b="1" dirty="0"/>
              <a:t>MP</a:t>
            </a:r>
          </a:p>
          <a:p>
            <a:pPr marL="914400" lvl="1" indent="-457200">
              <a:lnSpc>
                <a:spcPct val="100000"/>
              </a:lnSpc>
              <a:spcBef>
                <a:spcPts val="0"/>
              </a:spcBef>
              <a:spcAft>
                <a:spcPts val="600"/>
              </a:spcAft>
              <a:buClr>
                <a:schemeClr val="tx1"/>
              </a:buClr>
            </a:pPr>
            <a:r>
              <a:rPr lang="en-US" sz="2600" b="1" dirty="0"/>
              <a:t>Optional for sites with MAIA</a:t>
            </a:r>
          </a:p>
          <a:p>
            <a:pPr marL="914400" lvl="1" indent="-457200">
              <a:lnSpc>
                <a:spcPct val="100000"/>
              </a:lnSpc>
              <a:spcBef>
                <a:spcPts val="0"/>
              </a:spcBef>
              <a:spcAft>
                <a:spcPts val="600"/>
              </a:spcAft>
              <a:buClr>
                <a:schemeClr val="tx1"/>
              </a:buClr>
            </a:pPr>
            <a:r>
              <a:rPr lang="en-US" sz="2600" b="1" dirty="0"/>
              <a:t>Primary cohort only</a:t>
            </a:r>
          </a:p>
          <a:p>
            <a:pPr marL="914400" lvl="1" indent="-457200">
              <a:lnSpc>
                <a:spcPct val="100000"/>
              </a:lnSpc>
              <a:spcBef>
                <a:spcPts val="0"/>
              </a:spcBef>
              <a:spcAft>
                <a:spcPts val="600"/>
              </a:spcAft>
              <a:buClr>
                <a:schemeClr val="tx1"/>
              </a:buClr>
            </a:pPr>
            <a:r>
              <a:rPr lang="en-US" sz="2600" b="1" dirty="0"/>
              <a:t>Study eye only</a:t>
            </a:r>
          </a:p>
          <a:p>
            <a:pPr marL="457200" indent="-457200">
              <a:lnSpc>
                <a:spcPct val="100000"/>
              </a:lnSpc>
              <a:spcBef>
                <a:spcPts val="0"/>
              </a:spcBef>
              <a:spcAft>
                <a:spcPts val="600"/>
              </a:spcAft>
              <a:buClr>
                <a:schemeClr val="tx1"/>
              </a:buClr>
            </a:pPr>
            <a:r>
              <a:rPr lang="en-US" sz="3000" b="1" dirty="0"/>
              <a:t>OCT</a:t>
            </a:r>
          </a:p>
          <a:p>
            <a:pPr marL="914400" lvl="1" indent="-457200">
              <a:lnSpc>
                <a:spcPct val="100000"/>
              </a:lnSpc>
              <a:spcBef>
                <a:spcPts val="0"/>
              </a:spcBef>
              <a:spcAft>
                <a:spcPts val="600"/>
              </a:spcAft>
              <a:buClr>
                <a:schemeClr val="tx1"/>
              </a:buClr>
            </a:pPr>
            <a:r>
              <a:rPr lang="en-US" sz="2600" b="1" dirty="0"/>
              <a:t>All RUSH2A subjects</a:t>
            </a:r>
          </a:p>
          <a:p>
            <a:pPr marL="914400" lvl="1" indent="-457200">
              <a:lnSpc>
                <a:spcPct val="100000"/>
              </a:lnSpc>
              <a:spcBef>
                <a:spcPts val="0"/>
              </a:spcBef>
              <a:spcAft>
                <a:spcPts val="600"/>
              </a:spcAft>
              <a:buClr>
                <a:schemeClr val="tx1"/>
              </a:buClr>
            </a:pPr>
            <a:r>
              <a:rPr lang="en-US" sz="2600" b="1" dirty="0"/>
              <a:t>Performed on both eyes</a:t>
            </a:r>
          </a:p>
          <a:p>
            <a:pPr marL="914400" lvl="2" indent="0">
              <a:lnSpc>
                <a:spcPct val="100000"/>
              </a:lnSpc>
              <a:spcBef>
                <a:spcPts val="0"/>
              </a:spcBef>
              <a:buClr>
                <a:schemeClr val="tx1"/>
              </a:buClr>
              <a:buNone/>
            </a:pPr>
            <a:endParaRPr lang="en-US" sz="2200" b="1" dirty="0"/>
          </a:p>
        </p:txBody>
      </p:sp>
    </p:spTree>
    <p:extLst>
      <p:ext uri="{BB962C8B-B14F-4D97-AF65-F5344CB8AC3E}">
        <p14:creationId xmlns:p14="http://schemas.microsoft.com/office/powerpoint/2010/main" val="26806662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p:txBody>
          <a:bodyPr>
            <a:normAutofit/>
          </a:bodyPr>
          <a:lstStyle/>
          <a:p>
            <a:r>
              <a:rPr lang="en-US" b="1" dirty="0">
                <a:solidFill>
                  <a:schemeClr val="bg1"/>
                </a:solidFill>
              </a:rPr>
              <a:t>Methods</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buClr>
                <a:schemeClr val="tx1"/>
              </a:buClr>
            </a:pPr>
            <a:r>
              <a:rPr lang="en-US" sz="3000" b="1" dirty="0"/>
              <a:t>MP-OCT overlay</a:t>
            </a:r>
          </a:p>
          <a:p>
            <a:pPr marL="914400" lvl="1" indent="-457200">
              <a:lnSpc>
                <a:spcPct val="100000"/>
              </a:lnSpc>
              <a:spcBef>
                <a:spcPts val="0"/>
              </a:spcBef>
              <a:spcAft>
                <a:spcPts val="600"/>
              </a:spcAft>
              <a:buClr>
                <a:schemeClr val="tx1"/>
              </a:buClr>
            </a:pPr>
            <a:r>
              <a:rPr lang="en-US" sz="2600" b="1" dirty="0"/>
              <a:t>A semi-automated software program was developed to register the infrared (IR) fundus image acquired during OCT imaging to the microperimetry fundus image</a:t>
            </a:r>
          </a:p>
          <a:p>
            <a:pPr marL="914400" lvl="1" indent="-457200">
              <a:lnSpc>
                <a:spcPct val="100000"/>
              </a:lnSpc>
              <a:spcBef>
                <a:spcPts val="0"/>
              </a:spcBef>
              <a:spcAft>
                <a:spcPts val="600"/>
              </a:spcAft>
              <a:buClr>
                <a:schemeClr val="tx1"/>
              </a:buClr>
            </a:pPr>
            <a:r>
              <a:rPr lang="en-US" sz="2600" b="1" dirty="0"/>
              <a:t>A reader identified and selected pairs of corresponding points at various locations on the IR image and MP image (usually at prominent vessel bifurcations or crossings and over as wide an area as possible). </a:t>
            </a:r>
          </a:p>
          <a:p>
            <a:pPr marL="914400" lvl="1" indent="-457200">
              <a:lnSpc>
                <a:spcPct val="100000"/>
              </a:lnSpc>
              <a:spcBef>
                <a:spcPts val="0"/>
              </a:spcBef>
              <a:spcAft>
                <a:spcPts val="600"/>
              </a:spcAft>
              <a:buClr>
                <a:schemeClr val="tx1"/>
              </a:buClr>
            </a:pPr>
            <a:r>
              <a:rPr lang="en-US" sz="2600" b="1" dirty="0"/>
              <a:t>A second reader reviewed the registered images and identified and selected additional pairs of corresponding points to improve the registration where necessary and possible. </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33977385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p:txBody>
          <a:bodyPr>
            <a:normAutofit/>
          </a:bodyPr>
          <a:lstStyle/>
          <a:p>
            <a:r>
              <a:rPr lang="en-US" b="1" dirty="0">
                <a:solidFill>
                  <a:schemeClr val="bg1"/>
                </a:solidFill>
              </a:rPr>
              <a:t>Statistical Methods</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spcAft>
                <a:spcPts val="600"/>
              </a:spcAft>
              <a:buClr>
                <a:schemeClr val="tx1"/>
              </a:buClr>
            </a:pPr>
            <a:r>
              <a:rPr lang="en-US" sz="3000" b="1" dirty="0"/>
              <a:t>Repeatability in the 3 MP tests was evaluated using intra-class correlation coefficients (ICC) and Bland-Altman plot</a:t>
            </a:r>
          </a:p>
          <a:p>
            <a:pPr marL="457200" indent="-457200">
              <a:lnSpc>
                <a:spcPct val="100000"/>
              </a:lnSpc>
              <a:spcBef>
                <a:spcPts val="0"/>
              </a:spcBef>
              <a:spcAft>
                <a:spcPts val="600"/>
              </a:spcAft>
              <a:buClr>
                <a:schemeClr val="tx1"/>
              </a:buClr>
            </a:pPr>
            <a:r>
              <a:rPr lang="en-US" sz="3000" b="1" dirty="0"/>
              <a:t>General linear models were used to assess the association of baseline characteristics with MP mean sensitivity and OCT EZ area. </a:t>
            </a:r>
          </a:p>
          <a:p>
            <a:pPr marL="457200" indent="-457200">
              <a:lnSpc>
                <a:spcPct val="100000"/>
              </a:lnSpc>
              <a:spcBef>
                <a:spcPts val="0"/>
              </a:spcBef>
              <a:spcAft>
                <a:spcPts val="600"/>
              </a:spcAft>
              <a:buClr>
                <a:schemeClr val="tx1"/>
              </a:buClr>
            </a:pPr>
            <a:r>
              <a:rPr lang="en-US" sz="3000" b="1" dirty="0"/>
              <a:t>The associations between MP mean sensitivity and OCT EZ area with other functional and structural measures were evaluated using Spearman correlation coefficients. </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39407382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p:txBody>
          <a:bodyPr>
            <a:normAutofit/>
          </a:bodyPr>
          <a:lstStyle/>
          <a:p>
            <a:r>
              <a:rPr lang="en-US" b="1" dirty="0">
                <a:solidFill>
                  <a:schemeClr val="bg1"/>
                </a:solidFill>
              </a:rPr>
              <a:t>Microperimetry (MP) in RUSH2A</a:t>
            </a:r>
          </a:p>
        </p:txBody>
      </p:sp>
      <p:sp>
        <p:nvSpPr>
          <p:cNvPr id="4" name="Content Placeholder 3">
            <a:extLst>
              <a:ext uri="{FF2B5EF4-FFF2-40B4-BE49-F238E27FC236}">
                <a16:creationId xmlns:a16="http://schemas.microsoft.com/office/drawing/2014/main" id="{39AEA0BE-1EB9-71FE-FD88-3DA04688A904}"/>
              </a:ext>
            </a:extLst>
          </p:cNvPr>
          <p:cNvSpPr>
            <a:spLocks noGrp="1"/>
          </p:cNvSpPr>
          <p:nvPr>
            <p:ph idx="1"/>
          </p:nvPr>
        </p:nvSpPr>
        <p:spPr>
          <a:xfrm>
            <a:off x="661478" y="4416902"/>
            <a:ext cx="6559454" cy="2018732"/>
          </a:xfrm>
        </p:spPr>
        <p:txBody>
          <a:bodyPr>
            <a:normAutofit/>
          </a:bodyPr>
          <a:lstStyle/>
          <a:p>
            <a:pPr>
              <a:buClrTx/>
            </a:pPr>
            <a:r>
              <a:rPr lang="en-US" sz="2400" b="1" dirty="0"/>
              <a:t>Mesopic/standard MAIA, 4-2 projection strategy</a:t>
            </a:r>
          </a:p>
          <a:p>
            <a:pPr>
              <a:buClrTx/>
            </a:pPr>
            <a:r>
              <a:rPr lang="en-US" sz="2400" b="1" dirty="0"/>
              <a:t>Size-III Stimulus </a:t>
            </a:r>
          </a:p>
          <a:p>
            <a:pPr>
              <a:buClrTx/>
            </a:pPr>
            <a:r>
              <a:rPr lang="en-US" sz="2400" b="1" dirty="0"/>
              <a:t>Custom 30 deg wide grid</a:t>
            </a:r>
          </a:p>
          <a:p>
            <a:endParaRPr lang="en-US" dirty="0"/>
          </a:p>
        </p:txBody>
      </p:sp>
      <p:pic>
        <p:nvPicPr>
          <p:cNvPr id="3" name="Picture 2">
            <a:extLst>
              <a:ext uri="{FF2B5EF4-FFF2-40B4-BE49-F238E27FC236}">
                <a16:creationId xmlns:a16="http://schemas.microsoft.com/office/drawing/2014/main" id="{223FE1DA-E180-48A7-7B22-4547E6625A14}"/>
              </a:ext>
            </a:extLst>
          </p:cNvPr>
          <p:cNvPicPr>
            <a:picLocks noChangeAspect="1"/>
          </p:cNvPicPr>
          <p:nvPr/>
        </p:nvPicPr>
        <p:blipFill>
          <a:blip r:embed="rId3"/>
          <a:stretch>
            <a:fillRect/>
          </a:stretch>
        </p:blipFill>
        <p:spPr>
          <a:xfrm>
            <a:off x="1164672" y="1837853"/>
            <a:ext cx="2286198" cy="2085013"/>
          </a:xfrm>
          <a:prstGeom prst="rect">
            <a:avLst/>
          </a:prstGeom>
        </p:spPr>
      </p:pic>
      <p:sp>
        <p:nvSpPr>
          <p:cNvPr id="5" name="TextBox 4">
            <a:extLst>
              <a:ext uri="{FF2B5EF4-FFF2-40B4-BE49-F238E27FC236}">
                <a16:creationId xmlns:a16="http://schemas.microsoft.com/office/drawing/2014/main" id="{79E474AB-38B6-4CC6-02AC-6CCCD52B6794}"/>
              </a:ext>
            </a:extLst>
          </p:cNvPr>
          <p:cNvSpPr txBox="1"/>
          <p:nvPr/>
        </p:nvSpPr>
        <p:spPr>
          <a:xfrm>
            <a:off x="1148442" y="3738200"/>
            <a:ext cx="2318657" cy="369332"/>
          </a:xfrm>
          <a:prstGeom prst="rect">
            <a:avLst/>
          </a:prstGeom>
          <a:noFill/>
        </p:spPr>
        <p:txBody>
          <a:bodyPr wrap="square" rtlCol="0">
            <a:spAutoFit/>
          </a:bodyPr>
          <a:lstStyle/>
          <a:p>
            <a:r>
              <a:rPr lang="en-US" dirty="0">
                <a:latin typeface="Calibri" panose="020F0502020204030204" pitchFamily="34" charset="0"/>
                <a:cs typeface="Calibri" panose="020F0502020204030204" pitchFamily="34" charset="0"/>
              </a:rPr>
              <a:t>MAIA (</a:t>
            </a:r>
            <a:r>
              <a:rPr lang="en-US" dirty="0" err="1">
                <a:latin typeface="Calibri" panose="020F0502020204030204" pitchFamily="34" charset="0"/>
                <a:cs typeface="Calibri" panose="020F0502020204030204" pitchFamily="34" charset="0"/>
              </a:rPr>
              <a:t>CenterVue</a:t>
            </a:r>
            <a:r>
              <a:rPr lang="en-US" dirty="0">
                <a:latin typeface="Calibri" panose="020F0502020204030204" pitchFamily="34" charset="0"/>
                <a:cs typeface="Calibri" panose="020F0502020204030204" pitchFamily="34" charset="0"/>
              </a:rPr>
              <a:t>)</a:t>
            </a:r>
          </a:p>
        </p:txBody>
      </p:sp>
      <p:pic>
        <p:nvPicPr>
          <p:cNvPr id="6" name="Picture 5">
            <a:extLst>
              <a:ext uri="{FF2B5EF4-FFF2-40B4-BE49-F238E27FC236}">
                <a16:creationId xmlns:a16="http://schemas.microsoft.com/office/drawing/2014/main" id="{46E24C7C-FD78-2823-10B1-1DDA3F54FF8A}"/>
              </a:ext>
            </a:extLst>
          </p:cNvPr>
          <p:cNvPicPr>
            <a:picLocks noChangeAspect="1"/>
          </p:cNvPicPr>
          <p:nvPr/>
        </p:nvPicPr>
        <p:blipFill>
          <a:blip r:embed="rId4"/>
          <a:stretch>
            <a:fillRect/>
          </a:stretch>
        </p:blipFill>
        <p:spPr>
          <a:xfrm>
            <a:off x="7147118" y="1837853"/>
            <a:ext cx="4383404" cy="4005419"/>
          </a:xfrm>
          <a:prstGeom prst="rect">
            <a:avLst/>
          </a:prstGeom>
        </p:spPr>
      </p:pic>
    </p:spTree>
    <p:extLst>
      <p:ext uri="{BB962C8B-B14F-4D97-AF65-F5344CB8AC3E}">
        <p14:creationId xmlns:p14="http://schemas.microsoft.com/office/powerpoint/2010/main" val="34543240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Clinical Consortium: Dar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F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linical Consortium: Ligh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F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linical Consortium: Dar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F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Clinical Consortium: Ligh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F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5F1A4965-9CEC-434C-9111-E2171C25B6F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FFB CRI Consortium Slide Template (final)</Template>
  <TotalTime>0</TotalTime>
  <Words>1170</Words>
  <Application>Microsoft Office PowerPoint</Application>
  <PresentationFormat>Widescreen</PresentationFormat>
  <Paragraphs>247</Paragraphs>
  <Slides>21</Slides>
  <Notes>20</Notes>
  <HiddenSlides>0</HiddenSlides>
  <MMClips>0</MMClips>
  <ScaleCrop>false</ScaleCrop>
  <HeadingPairs>
    <vt:vector size="6" baseType="variant">
      <vt:variant>
        <vt:lpstr>Fonts Used</vt:lpstr>
      </vt:variant>
      <vt:variant>
        <vt:i4>2</vt:i4>
      </vt:variant>
      <vt:variant>
        <vt:lpstr>Theme</vt:lpstr>
      </vt:variant>
      <vt:variant>
        <vt:i4>4</vt:i4>
      </vt:variant>
      <vt:variant>
        <vt:lpstr>Slide Titles</vt:lpstr>
      </vt:variant>
      <vt:variant>
        <vt:i4>21</vt:i4>
      </vt:variant>
    </vt:vector>
  </HeadingPairs>
  <TitlesOfParts>
    <vt:vector size="27" baseType="lpstr">
      <vt:lpstr>Arial</vt:lpstr>
      <vt:lpstr>Calibri</vt:lpstr>
      <vt:lpstr>Clinical Consortium: Dark</vt:lpstr>
      <vt:lpstr>Clinical Consortium: Light</vt:lpstr>
      <vt:lpstr>1_Clinical Consortium: Dark</vt:lpstr>
      <vt:lpstr>1_Clinical Consortium: Light</vt:lpstr>
      <vt:lpstr>Baseline Microperimetry and OCT in the RUSH2A Study: Structure-Function Association and Correlation with Disease Severity</vt:lpstr>
      <vt:lpstr>PowerPoint Presentation</vt:lpstr>
      <vt:lpstr>Background</vt:lpstr>
      <vt:lpstr>Objectives</vt:lpstr>
      <vt:lpstr>Study Design</vt:lpstr>
      <vt:lpstr>Methods</vt:lpstr>
      <vt:lpstr>Methods</vt:lpstr>
      <vt:lpstr>Statistical Methods</vt:lpstr>
      <vt:lpstr>Microperimetry (MP) in RUSH2A</vt:lpstr>
      <vt:lpstr>MP Data</vt:lpstr>
      <vt:lpstr>MP Sensitivity</vt:lpstr>
      <vt:lpstr>MP Data (Cont.)</vt:lpstr>
      <vt:lpstr>VA correlated with MP sensitivity</vt:lpstr>
      <vt:lpstr>OCT VARIABLES</vt:lpstr>
      <vt:lpstr>Segmentation of EZ on OCT</vt:lpstr>
      <vt:lpstr>OCT Data</vt:lpstr>
      <vt:lpstr>Disease duration with OCT EZ area </vt:lpstr>
      <vt:lpstr>VA correlated with OCT EZ area</vt:lpstr>
      <vt:lpstr>Structure-function correlation: OCT EZ with MP sensitivity</vt:lpstr>
      <vt:lpstr>MP-OCT Correlation </vt:lpstr>
      <vt:lpstr>Conclusions</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2019-03-28T19:07:18Z</dcterms:created>
  <dcterms:modified xsi:type="dcterms:W3CDTF">2026-08-27T16:05:23Z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TC034605099991</vt:lpwstr>
  </property>
</Properties>
</file>