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27" r:id="rId2"/>
    <p:sldMasterId id="2147483736" r:id="rId3"/>
  </p:sldMasterIdLst>
  <p:notesMasterIdLst>
    <p:notesMasterId r:id="rId35"/>
  </p:notesMasterIdLst>
  <p:handoutMasterIdLst>
    <p:handoutMasterId r:id="rId36"/>
  </p:handoutMasterIdLst>
  <p:sldIdLst>
    <p:sldId id="1515" r:id="rId4"/>
    <p:sldId id="1523" r:id="rId5"/>
    <p:sldId id="779" r:id="rId6"/>
    <p:sldId id="780" r:id="rId7"/>
    <p:sldId id="793" r:id="rId8"/>
    <p:sldId id="794" r:id="rId9"/>
    <p:sldId id="795" r:id="rId10"/>
    <p:sldId id="796" r:id="rId11"/>
    <p:sldId id="797" r:id="rId12"/>
    <p:sldId id="798" r:id="rId13"/>
    <p:sldId id="799" r:id="rId14"/>
    <p:sldId id="800" r:id="rId15"/>
    <p:sldId id="801" r:id="rId16"/>
    <p:sldId id="802" r:id="rId17"/>
    <p:sldId id="803" r:id="rId18"/>
    <p:sldId id="785" r:id="rId19"/>
    <p:sldId id="804" r:id="rId20"/>
    <p:sldId id="805" r:id="rId21"/>
    <p:sldId id="806" r:id="rId22"/>
    <p:sldId id="807" r:id="rId23"/>
    <p:sldId id="808" r:id="rId24"/>
    <p:sldId id="809" r:id="rId25"/>
    <p:sldId id="810" r:id="rId26"/>
    <p:sldId id="811" r:id="rId27"/>
    <p:sldId id="812" r:id="rId28"/>
    <p:sldId id="813" r:id="rId29"/>
    <p:sldId id="814" r:id="rId30"/>
    <p:sldId id="815" r:id="rId31"/>
    <p:sldId id="816" r:id="rId32"/>
    <p:sldId id="817" r:id="rId33"/>
    <p:sldId id="81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6F2C"/>
    <a:srgbClr val="00C1D5"/>
    <a:srgbClr val="4183D0"/>
    <a:srgbClr val="4182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124846-E8E8-49A9-83D9-BC381826FC8D}" v="2" dt="2026-08-27T15:58:21.757"/>
    <p1510:client id="{3AA0B217-AC72-40BF-A4C6-0CE8C36F8512}" v="3" dt="2026-08-26T19:59:20.822"/>
    <p1510:client id="{BF275868-B2F8-4561-B25C-D8EDCE0166BF}" v="5" dt="2026-08-26T19:57:21.516"/>
  </p1510:revLst>
</p1510:revInfo>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97" autoAdjust="0"/>
    <p:restoredTop sz="63690" autoAdjust="0"/>
  </p:normalViewPr>
  <p:slideViewPr>
    <p:cSldViewPr snapToGrid="0">
      <p:cViewPr varScale="1">
        <p:scale>
          <a:sx n="64" d="100"/>
          <a:sy n="64" d="100"/>
        </p:scale>
        <p:origin x="2574" y="66"/>
      </p:cViewPr>
      <p:guideLst/>
    </p:cSldViewPr>
  </p:slideViewPr>
  <p:outlineViewPr>
    <p:cViewPr>
      <p:scale>
        <a:sx n="33" d="100"/>
        <a:sy n="33" d="100"/>
      </p:scale>
      <p:origin x="0" y="-4086"/>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68" d="100"/>
          <a:sy n="68" d="100"/>
        </p:scale>
        <p:origin x="3024"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42"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8/27/2026</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8/27/2026</a:t>
            </a:fld>
            <a:endParaRP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D353D-EFE2-B484-2BF2-D8162BA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BE1B6-101C-2284-57AA-6AEF0CC30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70BA3-A42C-08F6-1E9F-1CB7C21BE4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FF6AA3-7000-931C-EE21-8CFA2681CE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252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slide shows the Full field Hill of Vision, or </a:t>
            </a:r>
            <a:r>
              <a:rPr lang="en-US" sz="1200" kern="1200" dirty="0" err="1">
                <a:solidFill>
                  <a:schemeClr val="tx1"/>
                </a:solidFill>
                <a:effectLst/>
                <a:latin typeface="+mn-lt"/>
                <a:ea typeface="+mn-ea"/>
                <a:cs typeface="+mn-cs"/>
              </a:rPr>
              <a:t>Vtot</a:t>
            </a:r>
            <a:r>
              <a:rPr lang="en-US" sz="1200" kern="1200" dirty="0">
                <a:solidFill>
                  <a:schemeClr val="tx1"/>
                </a:solidFill>
                <a:effectLst/>
                <a:latin typeface="+mn-lt"/>
                <a:ea typeface="+mn-ea"/>
                <a:cs typeface="+mn-cs"/>
              </a:rPr>
              <a:t>, grid</a:t>
            </a:r>
            <a:r>
              <a:rPr lang="en-US" sz="1200" kern="1200" baseline="0" dirty="0">
                <a:solidFill>
                  <a:schemeClr val="tx1"/>
                </a:solidFill>
                <a:effectLst/>
                <a:latin typeface="+mn-lt"/>
                <a:ea typeface="+mn-ea"/>
                <a:cs typeface="+mn-cs"/>
              </a:rPr>
              <a:t> used to measure </a:t>
            </a:r>
            <a:r>
              <a:rPr lang="en-US" sz="1200" kern="1200" dirty="0">
                <a:solidFill>
                  <a:schemeClr val="tx1"/>
                </a:solidFill>
                <a:effectLst/>
                <a:latin typeface="+mn-lt"/>
                <a:ea typeface="+mn-ea"/>
                <a:cs typeface="+mn-cs"/>
              </a:rPr>
              <a:t>Static Perimetry in the RUSH2A Study</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General linear models were used to assess the association of baseline factors with </a:t>
            </a:r>
            <a:r>
              <a:rPr lang="en-US" dirty="0"/>
              <a:t>V</a:t>
            </a:r>
            <a:r>
              <a:rPr lang="en-US" baseline="-25000" dirty="0"/>
              <a:t>TOT</a:t>
            </a:r>
            <a:endParaRPr lang="en-US" sz="120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Intra-class coefficients, repeatability Coefficient, and Bland-Altman plots were used to assess test-retest reproducibility, left vs right eye symmetry and correlation with other visual function measurements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While the central 30 degree</a:t>
            </a:r>
            <a:r>
              <a:rPr lang="en-US" sz="1200" kern="1200" baseline="0" dirty="0">
                <a:solidFill>
                  <a:schemeClr val="tx1"/>
                </a:solidFill>
                <a:effectLst/>
                <a:latin typeface="+mn-lt"/>
                <a:ea typeface="+mn-ea"/>
                <a:cs typeface="+mn-cs"/>
              </a:rPr>
              <a:t> is shown here.</a:t>
            </a:r>
          </a:p>
          <a:p>
            <a:r>
              <a:rPr lang="en-US" sz="1200" kern="1200" baseline="0" dirty="0">
                <a:solidFill>
                  <a:schemeClr val="tx1"/>
                </a:solidFill>
                <a:effectLst/>
                <a:latin typeface="+mn-lt"/>
                <a:ea typeface="+mn-ea"/>
                <a:cs typeface="+mn-cs"/>
              </a:rPr>
              <a:t>--at baseline the V30 result was derived from the central points tested in the 185point </a:t>
            </a:r>
            <a:r>
              <a:rPr lang="en-US" sz="1200" kern="1200" baseline="0" dirty="0" err="1">
                <a:solidFill>
                  <a:schemeClr val="tx1"/>
                </a:solidFill>
                <a:effectLst/>
                <a:latin typeface="+mn-lt"/>
                <a:ea typeface="+mn-ea"/>
                <a:cs typeface="+mn-cs"/>
              </a:rPr>
              <a:t>Vtot</a:t>
            </a:r>
            <a:r>
              <a:rPr lang="en-US" sz="1200" kern="1200" baseline="0" dirty="0">
                <a:solidFill>
                  <a:schemeClr val="tx1"/>
                </a:solidFill>
                <a:effectLst/>
                <a:latin typeface="+mn-lt"/>
                <a:ea typeface="+mn-ea"/>
                <a:cs typeface="+mn-cs"/>
              </a:rPr>
              <a:t> grid</a:t>
            </a:r>
          </a:p>
          <a:p>
            <a:r>
              <a:rPr lang="en-US" sz="1200" kern="1200" baseline="0" dirty="0">
                <a:solidFill>
                  <a:schemeClr val="tx1"/>
                </a:solidFill>
                <a:effectLst/>
                <a:latin typeface="+mn-lt"/>
                <a:ea typeface="+mn-ea"/>
                <a:cs typeface="+mn-cs"/>
              </a:rPr>
              <a:t>--but patients with no measurable points outside the central 30 degrees at baseline will be tested using the V30 grid shown here for follow up visits.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happened</a:t>
            </a:r>
            <a:r>
              <a:rPr lang="en-US" baseline="0" dirty="0"/>
              <a:t> to the 141-127 = 14 patients that were eligible but did not complete baseline? There were 15 eligible after genetic screening but dropped prior to baseline. 142-15=127</a:t>
            </a:r>
            <a:endParaRPr lang="en-US" dirty="0"/>
          </a:p>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r>
              <a:rPr lang="en-US" dirty="0"/>
              <a:t>127 patients completed baseline, with 105 in the primary cohort and 22</a:t>
            </a:r>
            <a:r>
              <a:rPr lang="en-US" baseline="0" dirty="0"/>
              <a:t> in the secondary cohort. </a:t>
            </a:r>
          </a:p>
          <a:p>
            <a:r>
              <a:rPr lang="en-US" baseline="0" dirty="0"/>
              <a:t>-----</a:t>
            </a:r>
            <a:r>
              <a:rPr lang="en-US" dirty="0"/>
              <a:t>Very few children enrolled in the study, all Usher syndrome.</a:t>
            </a:r>
          </a:p>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r>
              <a:rPr lang="en-US" dirty="0"/>
              <a:t>Patients with Usher syndrome</a:t>
            </a:r>
            <a:r>
              <a:rPr lang="en-US" baseline="0" dirty="0"/>
              <a:t> were similar to patients with </a:t>
            </a:r>
            <a:r>
              <a:rPr lang="en-US" baseline="0" dirty="0" err="1"/>
              <a:t>arRP</a:t>
            </a:r>
            <a:r>
              <a:rPr lang="en-US" baseline="0" dirty="0"/>
              <a:t> at baseline in all characteristics except for hearing loss</a:t>
            </a:r>
          </a:p>
          <a:p>
            <a:pPr lvl="1"/>
            <a:r>
              <a:rPr lang="en-US" b="1" dirty="0"/>
              <a:t>--The </a:t>
            </a:r>
            <a:r>
              <a:rPr lang="en-US" b="1" baseline="0" dirty="0"/>
              <a:t>majority of Usher patients had moderate hearing loss, but some had mild, severe and profound hearing loss. </a:t>
            </a:r>
          </a:p>
          <a:p>
            <a:pPr lvl="1"/>
            <a:r>
              <a:rPr lang="en-US" b="1" baseline="0" dirty="0"/>
              <a:t>--74% of </a:t>
            </a:r>
            <a:r>
              <a:rPr lang="en-US" b="1" baseline="0" dirty="0" err="1"/>
              <a:t>arRP</a:t>
            </a:r>
            <a:r>
              <a:rPr lang="en-US" b="1" baseline="0" dirty="0"/>
              <a:t> patients had normal hearing, but 17% showed mild and 9% showed moderate hearing loss</a:t>
            </a:r>
          </a:p>
          <a:p>
            <a:endParaRPr lang="en-US" baseline="0" dirty="0"/>
          </a:p>
          <a:p>
            <a:r>
              <a:rPr lang="en-US" dirty="0"/>
              <a:t>Unadjusted p-value: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Hearing loss --by 4F-PTA</a:t>
            </a:r>
            <a:r>
              <a:rPr lang="en-US" dirty="0"/>
              <a:t>&lt;0.001</a:t>
            </a:r>
          </a:p>
          <a:p>
            <a:pPr lvl="1"/>
            <a:r>
              <a:rPr lang="en-US" dirty="0"/>
              <a:t>Gender: 0.67</a:t>
            </a:r>
          </a:p>
          <a:p>
            <a:pPr lvl="1"/>
            <a:r>
              <a:rPr lang="en-US" dirty="0"/>
              <a:t>Race: 0.07</a:t>
            </a:r>
          </a:p>
          <a:p>
            <a:endParaRPr lang="en-US" dirty="0"/>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pPr lvl="1"/>
            <a:r>
              <a:rPr lang="en-US" dirty="0"/>
              <a:t>--In addition,</a:t>
            </a:r>
            <a:r>
              <a:rPr lang="en-US" baseline="0" dirty="0"/>
              <a:t> U</a:t>
            </a:r>
            <a:r>
              <a:rPr lang="en-US" dirty="0"/>
              <a:t>sher patients were significantly younger</a:t>
            </a:r>
            <a:r>
              <a:rPr lang="en-US" baseline="0" dirty="0"/>
              <a:t> </a:t>
            </a:r>
            <a:r>
              <a:rPr lang="en-US" dirty="0"/>
              <a:t>at enrollment: (p=0.005): </a:t>
            </a:r>
          </a:p>
          <a:p>
            <a:pPr lvl="1"/>
            <a:r>
              <a:rPr lang="en-US" dirty="0"/>
              <a:t>--Usher patients had</a:t>
            </a:r>
            <a:r>
              <a:rPr lang="en-US" baseline="0" dirty="0"/>
              <a:t> significantly earlier onset of visual symptoms </a:t>
            </a:r>
            <a:r>
              <a:rPr lang="en-US" dirty="0"/>
              <a:t>P&lt;0.001: </a:t>
            </a:r>
          </a:p>
          <a:p>
            <a:pPr lvl="1"/>
            <a:r>
              <a:rPr lang="en-US" dirty="0"/>
              <a:t>-- and Usher patients had significantly longer disease duration (Duration of disease: 0.02)</a:t>
            </a:r>
            <a:r>
              <a:rPr lang="en-US" baseline="0" dirty="0"/>
              <a:t> </a:t>
            </a:r>
          </a:p>
          <a:p>
            <a:pPr lvl="1"/>
            <a:r>
              <a:rPr lang="en-US" baseline="0" dirty="0"/>
              <a:t>--than patients with ARRP</a:t>
            </a:r>
          </a:p>
          <a:p>
            <a:pPr lvl="1"/>
            <a:endParaRPr lang="en-US" baseline="0" dirty="0"/>
          </a:p>
          <a:p>
            <a:pPr lvl="1"/>
            <a:endParaRPr lang="en-US" dirty="0"/>
          </a:p>
          <a:p>
            <a:r>
              <a:rPr lang="en-US" dirty="0"/>
              <a:t>Unadjusted p-value:</a:t>
            </a:r>
          </a:p>
          <a:p>
            <a:pPr lvl="1"/>
            <a:r>
              <a:rPr lang="en-US" dirty="0"/>
              <a:t>Age at enrollment: 0.005: usher patients were significantly younger</a:t>
            </a:r>
            <a:r>
              <a:rPr lang="en-US" baseline="0" dirty="0"/>
              <a:t> than </a:t>
            </a:r>
            <a:r>
              <a:rPr lang="en-US" baseline="0" dirty="0" err="1"/>
              <a:t>nonsynd</a:t>
            </a:r>
            <a:endParaRPr lang="en-US" dirty="0"/>
          </a:p>
          <a:p>
            <a:pPr lvl="1"/>
            <a:r>
              <a:rPr lang="en-US" dirty="0"/>
              <a:t>Age of onset: &lt;0.001: Usher patients had</a:t>
            </a:r>
            <a:r>
              <a:rPr lang="en-US" baseline="0" dirty="0"/>
              <a:t> earlier onset of visual symptoms</a:t>
            </a:r>
            <a:endParaRPr lang="en-US" dirty="0"/>
          </a:p>
          <a:p>
            <a:pPr lvl="1"/>
            <a:r>
              <a:rPr lang="en-US" dirty="0"/>
              <a:t>Duration of disease: 0.02: Usher patients had significantly longer disease duration</a:t>
            </a:r>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r>
              <a:rPr lang="en-US" dirty="0" err="1"/>
              <a:t>Vtot</a:t>
            </a:r>
            <a:r>
              <a:rPr lang="en-US" dirty="0"/>
              <a:t> and</a:t>
            </a:r>
            <a:r>
              <a:rPr lang="en-US" baseline="0" dirty="0"/>
              <a:t> mean sensitivity for the full field HOV </a:t>
            </a:r>
            <a:r>
              <a:rPr lang="en-US" dirty="0"/>
              <a:t>was significantly</a:t>
            </a:r>
            <a:r>
              <a:rPr lang="en-US" baseline="0" dirty="0"/>
              <a:t> greater in </a:t>
            </a:r>
            <a:r>
              <a:rPr lang="en-US" baseline="0" dirty="0" err="1"/>
              <a:t>arRP</a:t>
            </a:r>
            <a:r>
              <a:rPr lang="en-US" baseline="0" dirty="0"/>
              <a:t> vs USH2A patients, </a:t>
            </a:r>
          </a:p>
          <a:p>
            <a:r>
              <a:rPr lang="en-US" baseline="0" dirty="0"/>
              <a:t>--but V30 was not significantly different between the 2 groups.</a:t>
            </a:r>
          </a:p>
          <a:p>
            <a:r>
              <a:rPr lang="en-US" baseline="0" dirty="0"/>
              <a:t>--suggests macular function is preserved until later stages of disease</a:t>
            </a:r>
          </a:p>
          <a:p>
            <a:endParaRPr lang="en-US" dirty="0"/>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r>
              <a:rPr lang="en-US" dirty="0"/>
              <a:t>By clinical diagnosis</a:t>
            </a:r>
          </a:p>
          <a:p>
            <a:r>
              <a:rPr lang="en-US" dirty="0" err="1"/>
              <a:t>Vtot</a:t>
            </a:r>
            <a:r>
              <a:rPr lang="en-US" baseline="0" dirty="0"/>
              <a:t> was greatest for patients enrolled at younger ages in both groups; </a:t>
            </a:r>
          </a:p>
          <a:p>
            <a:r>
              <a:rPr lang="en-US" baseline="0" dirty="0"/>
              <a:t>--this reflects that a number of young USH2A patients are enrolled in the study.</a:t>
            </a:r>
          </a:p>
          <a:p>
            <a:endParaRPr lang="en-US" dirty="0"/>
          </a:p>
          <a:p>
            <a:r>
              <a:rPr lang="en-US" dirty="0"/>
              <a:t>--</a:t>
            </a:r>
            <a:r>
              <a:rPr lang="en-US" dirty="0" err="1"/>
              <a:t>Vtot</a:t>
            </a:r>
            <a:r>
              <a:rPr lang="en-US" baseline="0" dirty="0"/>
              <a:t> was greatest for those with shortest disease duration for both groups</a:t>
            </a:r>
            <a:endParaRPr lang="en-US" dirty="0"/>
          </a:p>
          <a:p>
            <a:endParaRPr lang="en-US" dirty="0"/>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Today I will present the background</a:t>
            </a:r>
            <a:r>
              <a:rPr lang="en-US" baseline="0" dirty="0"/>
              <a:t> and objectives of the RUSH2A study, study design and methods, results of static perimetry and kinetic perimetry, and discuss the findings.</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r>
              <a:rPr lang="en-US" dirty="0"/>
              <a:t>In both USH2 and ARRP patients, best-corrected visual acuity correlated with </a:t>
            </a:r>
            <a:r>
              <a:rPr lang="en-US" dirty="0" err="1"/>
              <a:t>Vtot</a:t>
            </a:r>
            <a:r>
              <a:rPr lang="en-US" dirty="0"/>
              <a:t> </a:t>
            </a:r>
          </a:p>
          <a:p>
            <a:r>
              <a:rPr lang="en-US" dirty="0"/>
              <a:t>--but there is a ceiling</a:t>
            </a:r>
            <a:r>
              <a:rPr lang="en-US" baseline="0" dirty="0"/>
              <a:t> effect: </a:t>
            </a:r>
          </a:p>
          <a:p>
            <a:r>
              <a:rPr lang="en-US" baseline="0" dirty="0"/>
              <a:t>--lots of patients had excellent vision despite a range of </a:t>
            </a:r>
            <a:r>
              <a:rPr lang="en-US" baseline="0" dirty="0" err="1"/>
              <a:t>Vtot</a:t>
            </a:r>
            <a:r>
              <a:rPr lang="en-US" baseline="0" dirty="0"/>
              <a:t> values</a:t>
            </a:r>
            <a:endParaRPr lang="en-US" dirty="0"/>
          </a:p>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r>
              <a:rPr lang="en-US" dirty="0"/>
              <a:t>In both Usher syndrome and </a:t>
            </a:r>
            <a:r>
              <a:rPr lang="en-US" dirty="0" err="1"/>
              <a:t>arRP</a:t>
            </a:r>
            <a:r>
              <a:rPr lang="en-US" dirty="0"/>
              <a:t> patients, </a:t>
            </a:r>
          </a:p>
          <a:p>
            <a:r>
              <a:rPr lang="en-US" dirty="0"/>
              <a:t>--full field ERG photopic 30 Hz flicker amplitudes correlated with </a:t>
            </a:r>
            <a:r>
              <a:rPr lang="en-US" dirty="0" err="1"/>
              <a:t>Vtot</a:t>
            </a:r>
            <a:endParaRPr lang="en-US" dirty="0"/>
          </a:p>
          <a:p>
            <a:r>
              <a:rPr lang="en-US" dirty="0"/>
              <a:t>--like visual acuity but with floor effect: </a:t>
            </a:r>
          </a:p>
          <a:p>
            <a:r>
              <a:rPr lang="en-US" dirty="0"/>
              <a:t>--lots of patients had unrecordable 30 Hz flicker amplitudes despite range of </a:t>
            </a:r>
            <a:r>
              <a:rPr lang="en-US" dirty="0" err="1"/>
              <a:t>Vtot</a:t>
            </a:r>
            <a:endParaRPr lang="en-US" dirty="0"/>
          </a:p>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r>
              <a:rPr lang="en-US" dirty="0"/>
              <a:t>In both USH2 and </a:t>
            </a:r>
            <a:r>
              <a:rPr lang="en-US" dirty="0" err="1"/>
              <a:t>arRP</a:t>
            </a:r>
            <a:r>
              <a:rPr lang="en-US" dirty="0"/>
              <a:t> patients, </a:t>
            </a:r>
          </a:p>
          <a:p>
            <a:r>
              <a:rPr lang="en-US" dirty="0"/>
              <a:t>--the correlation between static perimetry mean</a:t>
            </a:r>
            <a:r>
              <a:rPr lang="en-US" baseline="0" dirty="0"/>
              <a:t> sensitivity</a:t>
            </a:r>
            <a:r>
              <a:rPr lang="en-US" dirty="0"/>
              <a:t> and </a:t>
            </a:r>
            <a:r>
              <a:rPr lang="en-US" dirty="0" err="1"/>
              <a:t>Vtot</a:t>
            </a:r>
            <a:r>
              <a:rPr lang="en-US" dirty="0"/>
              <a:t> is only 0.55 </a:t>
            </a:r>
          </a:p>
          <a:p>
            <a:r>
              <a:rPr lang="en-US" dirty="0"/>
              <a:t>--Patients with visual field</a:t>
            </a:r>
            <a:r>
              <a:rPr lang="en-US" baseline="0" dirty="0"/>
              <a:t> limited to the central 30 degrees show much lower MS because zero values are averaged in. </a:t>
            </a:r>
          </a:p>
          <a:p>
            <a:r>
              <a:rPr lang="en-US" baseline="0" dirty="0"/>
              <a:t>--the Hill of Vision measured as </a:t>
            </a:r>
            <a:r>
              <a:rPr lang="en-US" baseline="0" dirty="0" err="1"/>
              <a:t>Vtot</a:t>
            </a:r>
            <a:r>
              <a:rPr lang="en-US" baseline="0" dirty="0"/>
              <a:t> only characterizes volume of seeing vision, and is not impacted by </a:t>
            </a:r>
            <a:r>
              <a:rPr lang="en-US" baseline="0" dirty="0" err="1"/>
              <a:t>nonseeing</a:t>
            </a:r>
            <a:r>
              <a:rPr lang="en-US" baseline="0"/>
              <a:t> area/zero values</a:t>
            </a:r>
            <a:endParaRPr lang="en-US"/>
          </a:p>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both USH2 and ARRP patients, </a:t>
            </a:r>
          </a:p>
          <a:p>
            <a:r>
              <a:rPr lang="en-US" dirty="0"/>
              <a:t>--cystoid macular edema was associated</a:t>
            </a:r>
            <a:r>
              <a:rPr lang="en-US" baseline="0" dirty="0"/>
              <a:t> with lower visual field in both groups</a:t>
            </a:r>
            <a:endParaRPr lang="en-US" dirty="0"/>
          </a:p>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r>
              <a:rPr lang="en-US" dirty="0"/>
              <a:t>Excluding all participants with CME at any location,</a:t>
            </a:r>
          </a:p>
          <a:p>
            <a:r>
              <a:rPr lang="en-US" dirty="0"/>
              <a:t>--central</a:t>
            </a:r>
            <a:r>
              <a:rPr lang="en-US" baseline="0" dirty="0"/>
              <a:t> retinal thickness measured by OCT correlated with improved visual field measured by total hill of vision, or </a:t>
            </a:r>
            <a:r>
              <a:rPr lang="en-US" baseline="0" dirty="0" err="1"/>
              <a:t>Vtot</a:t>
            </a:r>
            <a:endParaRPr lang="en-US" dirty="0"/>
          </a:p>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kinetic perimetry area to the III4e </a:t>
            </a:r>
            <a:r>
              <a:rPr lang="en-US" dirty="0" err="1"/>
              <a:t>isopter</a:t>
            </a:r>
            <a:r>
              <a:rPr lang="en-US" dirty="0"/>
              <a:t> correlated strongly</a:t>
            </a:r>
            <a:r>
              <a:rPr lang="en-US" baseline="0" dirty="0"/>
              <a:t> with the </a:t>
            </a:r>
            <a:r>
              <a:rPr lang="en-US" baseline="0" dirty="0" err="1"/>
              <a:t>Vtot</a:t>
            </a:r>
            <a:r>
              <a:rPr lang="en-US" baseline="0" dirty="0"/>
              <a:t> hill of vision in both groups</a:t>
            </a:r>
            <a:endParaRPr lang="en-US" dirty="0"/>
          </a:p>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Kinetic perimetry</a:t>
            </a:r>
            <a:r>
              <a:rPr lang="en-US" baseline="0" dirty="0"/>
              <a:t> was significantly greater in autosomal recessive RP than the Usher syndrome type 2 patients, for all 3 </a:t>
            </a:r>
            <a:r>
              <a:rPr lang="en-US" baseline="0" dirty="0" err="1"/>
              <a:t>isopters</a:t>
            </a:r>
            <a:r>
              <a:rPr lang="en-US" baseline="0" dirty="0"/>
              <a:t> tested</a:t>
            </a:r>
            <a:endParaRPr lang="en-US" dirty="0"/>
          </a:p>
          <a:p>
            <a:endParaRPr lang="en-US" dirty="0"/>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Kinetic perimetry was measured</a:t>
            </a:r>
            <a:r>
              <a:rPr lang="en-US" baseline="0" dirty="0"/>
              <a:t> in both eyes of all participants in both cohorts at baseline </a:t>
            </a:r>
          </a:p>
          <a:p>
            <a:r>
              <a:rPr lang="en-US" baseline="0" dirty="0"/>
              <a:t>--and showed significant interocular symmetry.</a:t>
            </a:r>
          </a:p>
          <a:p>
            <a:r>
              <a:rPr lang="en-US" baseline="0" dirty="0"/>
              <a:t>--although mean seeing area was lower than normal in both groups.</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Bland Altman</a:t>
            </a:r>
            <a:r>
              <a:rPr lang="en-US" baseline="0" dirty="0"/>
              <a:t> plot shows difference on Y axis vs mean area on X axis-good interocular symmetry at all areas of visual field</a:t>
            </a:r>
            <a:endParaRPr lang="en-US" dirty="0"/>
          </a:p>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Mutations in the USH2A gene are responsible for the majority of patients with Usher syndrome type 2 and also autosomal recessive retinitis pigmentosa</a:t>
            </a:r>
          </a:p>
          <a:p>
            <a:r>
              <a:rPr lang="en-US" dirty="0"/>
              <a:t>--However,</a:t>
            </a:r>
            <a:r>
              <a:rPr lang="en-US" baseline="0" dirty="0"/>
              <a:t> there are few natural history studies of retinal degeneration due to mutations in the USH2A gene</a:t>
            </a:r>
          </a:p>
          <a:p>
            <a:r>
              <a:rPr lang="en-US" baseline="0" dirty="0"/>
              <a:t>--and prior studies did not include quantitative standard measures</a:t>
            </a:r>
          </a:p>
          <a:p>
            <a:r>
              <a:rPr lang="en-US" baseline="0" dirty="0"/>
              <a:t>--such as ellipsoid zone area, the hill of vision or patient reported outcomes</a:t>
            </a:r>
          </a:p>
          <a:p>
            <a:r>
              <a:rPr lang="en-US" baseline="0" dirty="0"/>
              <a:t>--Natural history studies enable development of clinical treatment trials</a:t>
            </a:r>
          </a:p>
          <a:p>
            <a:r>
              <a:rPr lang="en-US" baseline="0" dirty="0"/>
              <a:t>--by identifying accurate, precise, meaningful endpoints</a:t>
            </a:r>
          </a:p>
          <a:p>
            <a:r>
              <a:rPr lang="en-US" baseline="0" dirty="0"/>
              <a:t>--that may reduce the time it takes to show a new treatment is safe and effective in preserving vision.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summary:</a:t>
            </a:r>
          </a:p>
          <a:p>
            <a:r>
              <a:rPr lang="en-US" dirty="0"/>
              <a:t>--Participants with USH2A-related Usher syndrome had more severe visual field loss than participants with USH2A-related autosomal recessive RP, </a:t>
            </a:r>
          </a:p>
          <a:p>
            <a:r>
              <a:rPr lang="en-US" dirty="0"/>
              <a:t>--after adjusting for duration of disease and age of enrollment. </a:t>
            </a:r>
          </a:p>
          <a:p>
            <a:r>
              <a:rPr lang="en-US" dirty="0"/>
              <a:t>--The volumetric measure of VTOT was highly reproducible and strongly correlated with other functional and structural metrics, suggesting it may be a good summary measure of disease severity in patients with USH2A-related retinal degeneration.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r>
              <a:rPr lang="en-US" dirty="0"/>
              <a:t>This is a slide Dick </a:t>
            </a:r>
            <a:r>
              <a:rPr lang="en-US" dirty="0" err="1"/>
              <a:t>Weleber</a:t>
            </a:r>
            <a:r>
              <a:rPr lang="en-US" dirty="0"/>
              <a:t> showed at a meeting on clinical trial endpoints at the NEI in 2016. </a:t>
            </a:r>
          </a:p>
          <a:p>
            <a:r>
              <a:rPr lang="en-US" dirty="0"/>
              <a:t>--it demonstrates the type of visual field measures that the full field Hill of vision (</a:t>
            </a:r>
            <a:r>
              <a:rPr lang="en-US" dirty="0" err="1"/>
              <a:t>Vtot</a:t>
            </a:r>
            <a:r>
              <a:rPr lang="en-US" dirty="0"/>
              <a:t>) provides</a:t>
            </a:r>
          </a:p>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r>
              <a:rPr lang="en-US" dirty="0"/>
              <a:t>This is a slide</a:t>
            </a:r>
            <a:r>
              <a:rPr lang="en-US" baseline="0" dirty="0"/>
              <a:t> Dick </a:t>
            </a:r>
            <a:r>
              <a:rPr lang="en-US" baseline="0" dirty="0" err="1"/>
              <a:t>Weleber</a:t>
            </a:r>
            <a:r>
              <a:rPr lang="en-US" baseline="0" dirty="0"/>
              <a:t> showed at a meeting on clinical trial endpoints at the NEI in 2016. </a:t>
            </a:r>
          </a:p>
          <a:p>
            <a:r>
              <a:rPr lang="en-US" baseline="0" dirty="0"/>
              <a:t>--it demonstrates the type of visual field measures that the full field Hill of vision (</a:t>
            </a:r>
            <a:r>
              <a:rPr lang="en-US" baseline="0" dirty="0" err="1"/>
              <a:t>Vtot</a:t>
            </a:r>
            <a:r>
              <a:rPr lang="en-US" baseline="0" dirty="0"/>
              <a:t>) provides</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(The</a:t>
            </a:r>
            <a:r>
              <a:rPr lang="en-US" baseline="0" dirty="0"/>
              <a:t> mean sensitivity value depends on the protocol: it is much lower when using the full field protocol than V30 when only the central visual field remains.)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The volume depends on the quantity of sensitivity</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This patient has the same quantity of sensitivity in both protocols, which can only be seen by the volume</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Same patient, same day, two different exam protocols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The</a:t>
            </a:r>
            <a:r>
              <a:rPr lang="en-US" baseline="0" dirty="0"/>
              <a:t> MS value depends on the protocol: the mean sensitivity is much lower when using the full field protocol than V30 when only the central visual field remains.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 but the tota</a:t>
            </a:r>
            <a:r>
              <a:rPr lang="en-US" baseline="0" dirty="0"/>
              <a:t>l HOV volume, </a:t>
            </a:r>
            <a:r>
              <a:rPr lang="en-US" baseline="0" dirty="0" err="1"/>
              <a:t>Vtot</a:t>
            </a:r>
            <a:r>
              <a:rPr lang="en-US" baseline="0" dirty="0"/>
              <a:t>, is the same.</a:t>
            </a:r>
          </a:p>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objectives of this study were </a:t>
            </a:r>
          </a:p>
          <a:p>
            <a:r>
              <a:rPr lang="en-US" dirty="0"/>
              <a:t>--to describe perimetry data in RUSH2A participants at baseline</a:t>
            </a:r>
          </a:p>
          <a:p>
            <a:r>
              <a:rPr lang="en-US" dirty="0"/>
              <a:t>--to evaluate baseline characteristics associated with the Hill of Vision</a:t>
            </a:r>
          </a:p>
          <a:p>
            <a:r>
              <a:rPr lang="en-US" dirty="0"/>
              <a:t>--and to evaluate correlations among different functional and structural measures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RUSH2A is a multicenter, prospective, longitudinal, international natural history study </a:t>
            </a:r>
          </a:p>
          <a:p>
            <a:r>
              <a:rPr lang="en-US" dirty="0"/>
              <a:t>--comprising 16 clinical sites</a:t>
            </a:r>
          </a:p>
          <a:p>
            <a:r>
              <a:rPr lang="en-US" dirty="0"/>
              <a:t>--in Canada, France, Germany, the United Kingdom and the United States.</a:t>
            </a:r>
          </a:p>
          <a:p>
            <a:r>
              <a:rPr lang="en-US" dirty="0"/>
              <a:t>--all participants had Usher syndrome type 2, with mild-moderate congenital hearing loss and progressive retinal degeneration</a:t>
            </a:r>
          </a:p>
          <a:p>
            <a:r>
              <a:rPr lang="en-US" dirty="0"/>
              <a:t>--or autosomal recessive retinitis pigmentosa</a:t>
            </a:r>
          </a:p>
          <a:p>
            <a:r>
              <a:rPr lang="en-US" dirty="0"/>
              <a:t>--with at least 2 pathogenic or likely pathogenic variants in the USH2A gene</a:t>
            </a:r>
          </a:p>
          <a:p>
            <a:r>
              <a:rPr lang="en-US" dirty="0"/>
              <a:t>--The primary cohort included patients with visual acuity better than or equal to 20/80 and at least 10 degrees diameter visual field; these patients will be studied annually for 4 years</a:t>
            </a:r>
          </a:p>
          <a:p>
            <a:r>
              <a:rPr lang="en-US" dirty="0"/>
              <a:t>--the secondary cohort included patients with visual acuity worse than 20/80 or with less than 10 degrees visual field diameter and were studied only at baseline.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Visual function</a:t>
            </a:r>
            <a:r>
              <a:rPr lang="en-US" baseline="0" dirty="0"/>
              <a:t> was characterized by Static and kinetic perimetry</a:t>
            </a:r>
          </a:p>
          <a:p>
            <a:r>
              <a:rPr lang="en-US" baseline="0" dirty="0"/>
              <a:t>--in the primary cohort, Static perimetry was done 3 times at baseline in the better eye, </a:t>
            </a:r>
          </a:p>
          <a:p>
            <a:r>
              <a:rPr lang="en-US" baseline="0" dirty="0"/>
              <a:t>--in the secondary cohort this was done only once at baseline</a:t>
            </a:r>
          </a:p>
          <a:p>
            <a:r>
              <a:rPr lang="en-US" baseline="0" dirty="0"/>
              <a:t>--Kinetic perimetry was completed once at baseline in both eyes of all participants in both cohorts.</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1507453485"/>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15922690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8676883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355375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532776450"/>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3434972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tx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563965612"/>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6490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201944147"/>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defRPr>
            </a:lvl1pPr>
            <a:lvl2pPr>
              <a:buClr>
                <a:srgbClr val="00C1D5"/>
              </a:buClr>
              <a:defRPr>
                <a:latin typeface="Calibri" panose="020F0502020204030204" pitchFamily="34" charset="0"/>
              </a:defRPr>
            </a:lvl2pPr>
            <a:lvl3pPr>
              <a:buClr>
                <a:srgbClr val="00C1D5"/>
              </a:buClr>
              <a:defRPr>
                <a:latin typeface="Calibri" panose="020F0502020204030204" pitchFamily="34" charset="0"/>
              </a:defRPr>
            </a:lvl3pPr>
            <a:lvl4pPr>
              <a:buClr>
                <a:srgbClr val="00C1D5"/>
              </a:buClr>
              <a:defRPr>
                <a:solidFill>
                  <a:schemeClr val="tx1"/>
                </a:solidFill>
                <a:latin typeface="Calibri" panose="020F0502020204030204" pitchFamily="34" charset="0"/>
              </a:defRPr>
            </a:lvl4pPr>
            <a:lvl5pPr>
              <a:buClr>
                <a:srgbClr val="00C1D5"/>
              </a:buClr>
              <a:defRPr>
                <a:solidFill>
                  <a:schemeClr val="tx1"/>
                </a:solidFill>
                <a:latin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0C40B2-7C8D-42DE-9377-EDF90492D4FC}" type="datetime1">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1329038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38245903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2973081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361457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bg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478437501"/>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016400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bg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673024777"/>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7506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86462112"/>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3533136496"/>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1.jpeg"/><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E2B6535-AB6B-44B4-837D-2BEADB2BA517}" type="slidenum">
              <a:rPr lang="en-US" smtClean="0"/>
              <a:pPr/>
              <a:t>‹#›</a:t>
            </a:fld>
            <a:endParaRPr lang="en-US"/>
          </a:p>
        </p:txBody>
      </p:sp>
    </p:spTree>
    <p:extLst>
      <p:ext uri="{BB962C8B-B14F-4D97-AF65-F5344CB8AC3E}">
        <p14:creationId xmlns:p14="http://schemas.microsoft.com/office/powerpoint/2010/main" val="2201687610"/>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B6535-AB6B-44B4-837D-2BEADB2BA517}" type="slidenum">
              <a:rPr lang="en-US" smtClean="0"/>
              <a:t>‹#›</a:t>
            </a:fld>
            <a:endParaRPr lang="en-US"/>
          </a:p>
        </p:txBody>
      </p:sp>
    </p:spTree>
    <p:extLst>
      <p:ext uri="{BB962C8B-B14F-4D97-AF65-F5344CB8AC3E}">
        <p14:creationId xmlns:p14="http://schemas.microsoft.com/office/powerpoint/2010/main" val="4011135605"/>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276B0-6314-C126-A565-B006E4077293}"/>
              </a:ext>
            </a:extLst>
          </p:cNvPr>
          <p:cNvSpPr>
            <a:spLocks noGrp="1"/>
          </p:cNvSpPr>
          <p:nvPr>
            <p:ph type="ctrTitle"/>
          </p:nvPr>
        </p:nvSpPr>
        <p:spPr>
          <a:xfrm>
            <a:off x="2241804" y="4223677"/>
            <a:ext cx="7708392" cy="2103120"/>
          </a:xfrm>
        </p:spPr>
        <p:txBody>
          <a:bodyPr wrap="square" lIns="27432" tIns="18288" rIns="27432" bIns="18288" anchor="ctr"/>
          <a:lstStyle/>
          <a:p>
            <a:pPr algn="ctr">
              <a:lnSpc>
                <a:spcPct val="100000"/>
              </a:lnSpc>
              <a:spcBef>
                <a:spcPts val="0"/>
              </a:spcBef>
              <a:spcAft>
                <a:spcPts val="500"/>
              </a:spcAft>
            </a:pPr>
            <a: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Baseline Visual Field Findings in the RUSH2A Study: Associated Factors and Correlation with Other Measures of Disease Severity</a:t>
            </a:r>
          </a:p>
        </p:txBody>
      </p:sp>
    </p:spTree>
    <p:extLst>
      <p:ext uri="{BB962C8B-B14F-4D97-AF65-F5344CB8AC3E}">
        <p14:creationId xmlns:p14="http://schemas.microsoft.com/office/powerpoint/2010/main" val="725108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Methods</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000" b="1" dirty="0"/>
              <a:t>Static Perimetry (SP)</a:t>
            </a:r>
          </a:p>
          <a:p>
            <a:pPr marL="914400" lvl="1" indent="-457200">
              <a:lnSpc>
                <a:spcPct val="100000"/>
              </a:lnSpc>
              <a:spcBef>
                <a:spcPts val="0"/>
              </a:spcBef>
              <a:buClr>
                <a:schemeClr val="tx1"/>
              </a:buClr>
            </a:pPr>
            <a:r>
              <a:rPr lang="en-US" sz="2600" b="1" dirty="0"/>
              <a:t>Octopus 900 (Haag-</a:t>
            </a:r>
            <a:r>
              <a:rPr lang="en-US" sz="2600" b="1" dirty="0" err="1"/>
              <a:t>Streit</a:t>
            </a:r>
            <a:r>
              <a:rPr lang="en-US" sz="2600" b="1" dirty="0"/>
              <a:t>, Mason Ohio)</a:t>
            </a:r>
          </a:p>
          <a:p>
            <a:pPr marL="914400" lvl="1" indent="-457200">
              <a:lnSpc>
                <a:spcPct val="100000"/>
              </a:lnSpc>
              <a:spcBef>
                <a:spcPts val="0"/>
              </a:spcBef>
              <a:buClr>
                <a:schemeClr val="tx1"/>
              </a:buClr>
            </a:pPr>
            <a:r>
              <a:rPr lang="en-US" sz="2600" b="1" dirty="0"/>
              <a:t>Perform three times at baseline in primary cohort in the study eye</a:t>
            </a:r>
          </a:p>
          <a:p>
            <a:pPr marL="914400" lvl="1" indent="-457200">
              <a:lnSpc>
                <a:spcPct val="100000"/>
              </a:lnSpc>
              <a:spcBef>
                <a:spcPts val="0"/>
              </a:spcBef>
              <a:buClr>
                <a:schemeClr val="tx1"/>
              </a:buClr>
            </a:pPr>
            <a:r>
              <a:rPr lang="en-US" sz="2600" b="1" dirty="0"/>
              <a:t>One time in secondary cohort</a:t>
            </a:r>
          </a:p>
          <a:p>
            <a:pPr marL="914400" lvl="1" indent="-457200">
              <a:lnSpc>
                <a:spcPct val="100000"/>
              </a:lnSpc>
              <a:spcBef>
                <a:spcPts val="0"/>
              </a:spcBef>
              <a:buClr>
                <a:schemeClr val="tx1"/>
              </a:buClr>
            </a:pPr>
            <a:r>
              <a:rPr lang="en-US" sz="2600" b="1" dirty="0"/>
              <a:t>SP total HOV (VTOT, dB-</a:t>
            </a:r>
            <a:r>
              <a:rPr lang="en-US" sz="2600" b="1" dirty="0" err="1"/>
              <a:t>sr</a:t>
            </a:r>
            <a:r>
              <a:rPr lang="en-US" sz="2600" b="1" dirty="0"/>
              <a:t>) -  graded by Casey Reading Center (CRC)</a:t>
            </a:r>
          </a:p>
          <a:p>
            <a:pPr marL="457200" indent="-457200">
              <a:lnSpc>
                <a:spcPct val="100000"/>
              </a:lnSpc>
              <a:spcBef>
                <a:spcPts val="0"/>
              </a:spcBef>
              <a:buClr>
                <a:schemeClr val="tx1"/>
              </a:buClr>
            </a:pPr>
            <a:r>
              <a:rPr lang="en-US" sz="3000" b="1" dirty="0"/>
              <a:t>Kinetic Perimetry (KP)</a:t>
            </a:r>
          </a:p>
          <a:p>
            <a:pPr marL="914400" lvl="1" indent="-457200">
              <a:lnSpc>
                <a:spcPct val="100000"/>
              </a:lnSpc>
              <a:spcBef>
                <a:spcPts val="0"/>
              </a:spcBef>
              <a:buClr>
                <a:schemeClr val="tx1"/>
              </a:buClr>
            </a:pPr>
            <a:r>
              <a:rPr lang="en-US" sz="2600" b="1" dirty="0"/>
              <a:t>Octopus perimetry </a:t>
            </a:r>
            <a:r>
              <a:rPr lang="en-US" sz="2600" b="1" dirty="0" err="1"/>
              <a:t>EyeSuite</a:t>
            </a:r>
            <a:r>
              <a:rPr lang="en-US" sz="2600" b="1" dirty="0"/>
              <a:t> software calculated areas</a:t>
            </a:r>
          </a:p>
          <a:p>
            <a:pPr marL="914400" lvl="1" indent="-457200">
              <a:lnSpc>
                <a:spcPct val="100000"/>
              </a:lnSpc>
              <a:spcBef>
                <a:spcPts val="0"/>
              </a:spcBef>
              <a:buClr>
                <a:schemeClr val="tx1"/>
              </a:buClr>
            </a:pPr>
            <a:r>
              <a:rPr lang="en-US" sz="2600" b="1" dirty="0"/>
              <a:t>I4e, III4e, and V4e </a:t>
            </a:r>
            <a:r>
              <a:rPr lang="en-US" sz="2600" b="1" dirty="0" err="1"/>
              <a:t>isopter</a:t>
            </a:r>
            <a:r>
              <a:rPr lang="en-US" sz="2600" b="1" dirty="0"/>
              <a:t> targets -  graded by CRC</a:t>
            </a:r>
          </a:p>
          <a:p>
            <a:pPr marL="914400" lvl="1" indent="-457200">
              <a:lnSpc>
                <a:spcPct val="100000"/>
              </a:lnSpc>
              <a:spcBef>
                <a:spcPts val="0"/>
              </a:spcBef>
              <a:buClr>
                <a:schemeClr val="tx1"/>
              </a:buClr>
            </a:pPr>
            <a:r>
              <a:rPr lang="en-US" sz="2600" b="1" dirty="0"/>
              <a:t>Perform once at baseline in both eyes</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7359285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Static Perimetry Grids Used </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4174631" cy="4497916"/>
          </a:xfrm>
        </p:spPr>
        <p:txBody>
          <a:bodyPr>
            <a:noAutofit/>
          </a:bodyPr>
          <a:lstStyle/>
          <a:p>
            <a:pPr marL="457200" indent="-457200">
              <a:lnSpc>
                <a:spcPct val="100000"/>
              </a:lnSpc>
              <a:spcBef>
                <a:spcPts val="0"/>
              </a:spcBef>
              <a:buClr>
                <a:schemeClr val="tx1"/>
              </a:buClr>
            </a:pPr>
            <a:r>
              <a:rPr lang="en-US" sz="3000" b="1" dirty="0"/>
              <a:t>Full field Octopus 900 “RP 185 point” grid </a:t>
            </a:r>
          </a:p>
          <a:p>
            <a:pPr marL="457200" indent="-457200">
              <a:lnSpc>
                <a:spcPct val="100000"/>
              </a:lnSpc>
              <a:spcBef>
                <a:spcPts val="0"/>
              </a:spcBef>
              <a:buClr>
                <a:schemeClr val="tx1"/>
              </a:buClr>
            </a:pPr>
            <a:r>
              <a:rPr lang="en-US" sz="3000" b="1" dirty="0"/>
              <a:t>VTOT, dB-</a:t>
            </a:r>
            <a:r>
              <a:rPr lang="en-US" sz="3000" b="1" dirty="0" err="1"/>
              <a:t>sr</a:t>
            </a:r>
            <a:endParaRPr lang="en-US" sz="3000" b="1" dirty="0"/>
          </a:p>
        </p:txBody>
      </p:sp>
      <p:pic>
        <p:nvPicPr>
          <p:cNvPr id="5" name="Picture 4">
            <a:extLst>
              <a:ext uri="{FF2B5EF4-FFF2-40B4-BE49-F238E27FC236}">
                <a16:creationId xmlns:a16="http://schemas.microsoft.com/office/drawing/2014/main" id="{95999C69-97BE-A3E2-7D6C-D22BA76B6B06}"/>
              </a:ext>
            </a:extLst>
          </p:cNvPr>
          <p:cNvPicPr>
            <a:picLocks noChangeAspect="1"/>
          </p:cNvPicPr>
          <p:nvPr/>
        </p:nvPicPr>
        <p:blipFill>
          <a:blip r:embed="rId3"/>
          <a:stretch>
            <a:fillRect/>
          </a:stretch>
        </p:blipFill>
        <p:spPr>
          <a:xfrm>
            <a:off x="5823745" y="1565916"/>
            <a:ext cx="4450466" cy="4426080"/>
          </a:xfrm>
          <a:prstGeom prst="rect">
            <a:avLst/>
          </a:prstGeom>
        </p:spPr>
      </p:pic>
    </p:spTree>
    <p:extLst>
      <p:ext uri="{BB962C8B-B14F-4D97-AF65-F5344CB8AC3E}">
        <p14:creationId xmlns:p14="http://schemas.microsoft.com/office/powerpoint/2010/main" val="26916735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Statistical Methods</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000" b="1" dirty="0"/>
              <a:t>In primary cohort, the average of the three VTOT and three V30 tests was used </a:t>
            </a:r>
          </a:p>
          <a:p>
            <a:pPr marL="457200" indent="-457200">
              <a:lnSpc>
                <a:spcPct val="100000"/>
              </a:lnSpc>
              <a:spcBef>
                <a:spcPts val="0"/>
              </a:spcBef>
              <a:buClr>
                <a:schemeClr val="tx1"/>
              </a:buClr>
            </a:pPr>
            <a:r>
              <a:rPr lang="en-US" sz="3000" b="1" dirty="0"/>
              <a:t>KP seeing area = </a:t>
            </a:r>
            <a:r>
              <a:rPr lang="en-US" sz="3000" b="1" dirty="0" err="1"/>
              <a:t>Isopter</a:t>
            </a:r>
            <a:r>
              <a:rPr lang="en-US" sz="3000" b="1" dirty="0"/>
              <a:t> – Scotoma</a:t>
            </a:r>
          </a:p>
          <a:p>
            <a:pPr marL="457200" indent="-457200">
              <a:lnSpc>
                <a:spcPct val="100000"/>
              </a:lnSpc>
              <a:spcBef>
                <a:spcPts val="0"/>
              </a:spcBef>
              <a:buClr>
                <a:schemeClr val="tx1"/>
              </a:buClr>
            </a:pPr>
            <a:r>
              <a:rPr lang="en-US" sz="3000" b="1" dirty="0"/>
              <a:t>General linear models </a:t>
            </a:r>
          </a:p>
          <a:p>
            <a:pPr marL="457200" indent="-457200">
              <a:lnSpc>
                <a:spcPct val="100000"/>
              </a:lnSpc>
              <a:spcBef>
                <a:spcPts val="0"/>
              </a:spcBef>
              <a:buClr>
                <a:schemeClr val="tx1"/>
              </a:buClr>
            </a:pPr>
            <a:r>
              <a:rPr lang="en-US" sz="3000" b="1" dirty="0"/>
              <a:t>ICC</a:t>
            </a:r>
          </a:p>
          <a:p>
            <a:pPr marL="457200" indent="-457200">
              <a:lnSpc>
                <a:spcPct val="100000"/>
              </a:lnSpc>
              <a:spcBef>
                <a:spcPts val="0"/>
              </a:spcBef>
              <a:buClr>
                <a:schemeClr val="tx1"/>
              </a:buClr>
            </a:pPr>
            <a:r>
              <a:rPr lang="en-US" sz="3000" b="1" dirty="0"/>
              <a:t>Repeatability Coefficient</a:t>
            </a:r>
          </a:p>
          <a:p>
            <a:pPr marL="457200" indent="-457200">
              <a:lnSpc>
                <a:spcPct val="100000"/>
              </a:lnSpc>
              <a:spcBef>
                <a:spcPts val="0"/>
              </a:spcBef>
              <a:buClr>
                <a:schemeClr val="tx1"/>
              </a:buClr>
            </a:pPr>
            <a:r>
              <a:rPr lang="en-US" sz="3000" b="1" dirty="0"/>
              <a:t>Bland-Altman plots</a:t>
            </a:r>
          </a:p>
        </p:txBody>
      </p:sp>
    </p:spTree>
    <p:extLst>
      <p:ext uri="{BB962C8B-B14F-4D97-AF65-F5344CB8AC3E}">
        <p14:creationId xmlns:p14="http://schemas.microsoft.com/office/powerpoint/2010/main" val="19322956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Static Perimetry Grids Used </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4998720" cy="4497916"/>
          </a:xfrm>
        </p:spPr>
        <p:txBody>
          <a:bodyPr>
            <a:noAutofit/>
          </a:bodyPr>
          <a:lstStyle/>
          <a:p>
            <a:pPr marL="457200" indent="-457200">
              <a:lnSpc>
                <a:spcPct val="100000"/>
              </a:lnSpc>
              <a:spcBef>
                <a:spcPts val="0"/>
              </a:spcBef>
              <a:buClr>
                <a:schemeClr val="tx1"/>
              </a:buClr>
            </a:pPr>
            <a:r>
              <a:rPr lang="en-US" sz="3000" b="1" dirty="0"/>
              <a:t>Central 30-degree grid (V30)</a:t>
            </a:r>
          </a:p>
          <a:p>
            <a:pPr marL="457200" indent="-457200">
              <a:lnSpc>
                <a:spcPct val="100000"/>
              </a:lnSpc>
              <a:spcBef>
                <a:spcPts val="0"/>
              </a:spcBef>
              <a:buClr>
                <a:schemeClr val="tx1"/>
              </a:buClr>
            </a:pPr>
            <a:r>
              <a:rPr lang="en-US" sz="3000" b="1" dirty="0"/>
              <a:t>30 degree Octopus 900 grid</a:t>
            </a:r>
          </a:p>
          <a:p>
            <a:pPr marL="457200" indent="-457200">
              <a:lnSpc>
                <a:spcPct val="100000"/>
              </a:lnSpc>
              <a:spcBef>
                <a:spcPts val="0"/>
              </a:spcBef>
              <a:buClr>
                <a:schemeClr val="tx1"/>
              </a:buClr>
            </a:pPr>
            <a:r>
              <a:rPr lang="en-US" sz="3000" b="1" dirty="0"/>
              <a:t>Value derived from full 185 point grid at baseline</a:t>
            </a:r>
          </a:p>
          <a:p>
            <a:pPr marL="914400" lvl="2" indent="0">
              <a:lnSpc>
                <a:spcPct val="100000"/>
              </a:lnSpc>
              <a:spcBef>
                <a:spcPts val="0"/>
              </a:spcBef>
              <a:buClr>
                <a:schemeClr val="tx1"/>
              </a:buClr>
              <a:buNone/>
            </a:pPr>
            <a:endParaRPr lang="en-US" sz="2200" b="1" dirty="0"/>
          </a:p>
        </p:txBody>
      </p:sp>
      <p:pic>
        <p:nvPicPr>
          <p:cNvPr id="5" name="Picture 4">
            <a:extLst>
              <a:ext uri="{FF2B5EF4-FFF2-40B4-BE49-F238E27FC236}">
                <a16:creationId xmlns:a16="http://schemas.microsoft.com/office/drawing/2014/main" id="{5246086F-1BF6-5D9E-CEDC-AAA440C8B846}"/>
              </a:ext>
            </a:extLst>
          </p:cNvPr>
          <p:cNvPicPr>
            <a:picLocks noChangeAspect="1"/>
          </p:cNvPicPr>
          <p:nvPr/>
        </p:nvPicPr>
        <p:blipFill>
          <a:blip r:embed="rId3"/>
          <a:stretch>
            <a:fillRect/>
          </a:stretch>
        </p:blipFill>
        <p:spPr>
          <a:xfrm>
            <a:off x="6739679" y="1343818"/>
            <a:ext cx="4444369" cy="4432176"/>
          </a:xfrm>
          <a:prstGeom prst="rect">
            <a:avLst/>
          </a:prstGeom>
        </p:spPr>
      </p:pic>
    </p:spTree>
    <p:extLst>
      <p:ext uri="{BB962C8B-B14F-4D97-AF65-F5344CB8AC3E}">
        <p14:creationId xmlns:p14="http://schemas.microsoft.com/office/powerpoint/2010/main" val="12525220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p:txBody>
          <a:bodyPr>
            <a:normAutofit/>
          </a:bodyPr>
          <a:lstStyle/>
          <a:p>
            <a:r>
              <a:rPr lang="en-US" b="1" dirty="0">
                <a:solidFill>
                  <a:schemeClr val="bg1"/>
                </a:solidFill>
              </a:rPr>
              <a:t>Enrollment Flow</a:t>
            </a:r>
          </a:p>
        </p:txBody>
      </p:sp>
      <p:pic>
        <p:nvPicPr>
          <p:cNvPr id="3" name="Content Placeholder 2">
            <a:extLst>
              <a:ext uri="{FF2B5EF4-FFF2-40B4-BE49-F238E27FC236}">
                <a16:creationId xmlns:a16="http://schemas.microsoft.com/office/drawing/2014/main" id="{2ED010F7-4C73-89C5-2FEE-ACBE06DC5F49}"/>
              </a:ext>
            </a:extLst>
          </p:cNvPr>
          <p:cNvPicPr>
            <a:picLocks noGrp="1" noChangeAspect="1"/>
          </p:cNvPicPr>
          <p:nvPr>
            <p:ph idx="1"/>
          </p:nvPr>
        </p:nvPicPr>
        <p:blipFill>
          <a:blip r:embed="rId3"/>
          <a:stretch>
            <a:fillRect/>
          </a:stretch>
        </p:blipFill>
        <p:spPr>
          <a:xfrm>
            <a:off x="953578" y="1989439"/>
            <a:ext cx="10284843" cy="4023709"/>
          </a:xfrm>
          <a:prstGeom prst="rect">
            <a:avLst/>
          </a:prstGeom>
        </p:spPr>
      </p:pic>
    </p:spTree>
    <p:extLst>
      <p:ext uri="{BB962C8B-B14F-4D97-AF65-F5344CB8AC3E}">
        <p14:creationId xmlns:p14="http://schemas.microsoft.com/office/powerpoint/2010/main" val="9860398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p:txBody>
          <a:bodyPr>
            <a:normAutofit/>
          </a:bodyPr>
          <a:lstStyle/>
          <a:p>
            <a:r>
              <a:rPr lang="en-US" b="1" dirty="0">
                <a:solidFill>
                  <a:schemeClr val="bg1"/>
                </a:solidFill>
              </a:rPr>
              <a:t>Enrollment Flow</a:t>
            </a:r>
          </a:p>
        </p:txBody>
      </p:sp>
      <p:pic>
        <p:nvPicPr>
          <p:cNvPr id="3" name="Content Placeholder 2">
            <a:extLst>
              <a:ext uri="{FF2B5EF4-FFF2-40B4-BE49-F238E27FC236}">
                <a16:creationId xmlns:a16="http://schemas.microsoft.com/office/drawing/2014/main" id="{62DDF642-3B6F-FB2B-C4C3-C8C830D3E0AF}"/>
              </a:ext>
            </a:extLst>
          </p:cNvPr>
          <p:cNvPicPr>
            <a:picLocks noGrp="1" noChangeAspect="1"/>
          </p:cNvPicPr>
          <p:nvPr>
            <p:ph idx="1"/>
          </p:nvPr>
        </p:nvPicPr>
        <p:blipFill>
          <a:blip r:embed="rId3"/>
          <a:stretch>
            <a:fillRect/>
          </a:stretch>
        </p:blipFill>
        <p:spPr>
          <a:xfrm>
            <a:off x="1066364" y="1965053"/>
            <a:ext cx="10059272" cy="4072481"/>
          </a:xfrm>
          <a:prstGeom prst="rect">
            <a:avLst/>
          </a:prstGeom>
        </p:spPr>
      </p:pic>
    </p:spTree>
    <p:extLst>
      <p:ext uri="{BB962C8B-B14F-4D97-AF65-F5344CB8AC3E}">
        <p14:creationId xmlns:p14="http://schemas.microsoft.com/office/powerpoint/2010/main" val="26378919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p:txBody>
          <a:bodyPr>
            <a:normAutofit/>
          </a:bodyPr>
          <a:lstStyle/>
          <a:p>
            <a:r>
              <a:rPr lang="en-US" b="1" dirty="0">
                <a:solidFill>
                  <a:schemeClr val="bg1"/>
                </a:solidFill>
              </a:rPr>
              <a:t>Diagnosis </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3769423707"/>
              </p:ext>
            </p:extLst>
          </p:nvPr>
        </p:nvGraphicFramePr>
        <p:xfrm>
          <a:off x="1652435" y="2498724"/>
          <a:ext cx="9173539" cy="2168802"/>
        </p:xfrm>
        <a:graphic>
          <a:graphicData uri="http://schemas.openxmlformats.org/drawingml/2006/table">
            <a:tbl>
              <a:tblPr firstRow="1" bandRow="1">
                <a:tableStyleId>{B301B821-A1FF-4177-AEE7-76D212191A09}</a:tableStyleId>
              </a:tblPr>
              <a:tblGrid>
                <a:gridCol w="3265253">
                  <a:extLst>
                    <a:ext uri="{9D8B030D-6E8A-4147-A177-3AD203B41FA5}">
                      <a16:colId xmlns:a16="http://schemas.microsoft.com/office/drawing/2014/main" val="1632098594"/>
                    </a:ext>
                  </a:extLst>
                </a:gridCol>
                <a:gridCol w="2977375">
                  <a:extLst>
                    <a:ext uri="{9D8B030D-6E8A-4147-A177-3AD203B41FA5}">
                      <a16:colId xmlns:a16="http://schemas.microsoft.com/office/drawing/2014/main" val="3217793748"/>
                    </a:ext>
                  </a:extLst>
                </a:gridCol>
                <a:gridCol w="2930911">
                  <a:extLst>
                    <a:ext uri="{9D8B030D-6E8A-4147-A177-3AD203B41FA5}">
                      <a16:colId xmlns:a16="http://schemas.microsoft.com/office/drawing/2014/main" val="902887540"/>
                    </a:ext>
                  </a:extLst>
                </a:gridCol>
              </a:tblGrid>
              <a:tr h="493890">
                <a:tc>
                  <a:txBody>
                    <a:bodyPr/>
                    <a:lstStyle/>
                    <a:p>
                      <a:pPr algn="l"/>
                      <a:endParaRPr lang="en-US"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Investigator review</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Audiologist review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51119">
                <a:tc>
                  <a:txBody>
                    <a:bodyPr/>
                    <a:lstStyle/>
                    <a:p>
                      <a:r>
                        <a:rPr lang="en-US" sz="2000" b="1" kern="1200" dirty="0">
                          <a:solidFill>
                            <a:schemeClr val="dk1"/>
                          </a:solidFill>
                          <a:effectLst/>
                          <a:latin typeface="+mn-lt"/>
                          <a:ea typeface="+mn-ea"/>
                          <a:cs typeface="+mn-cs"/>
                        </a:rPr>
                        <a:t>Usher syndrome</a:t>
                      </a:r>
                      <a:endParaRPr lang="en-US" sz="2000" dirty="0"/>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chemeClr val="tx1"/>
                          </a:solidFill>
                          <a:effectLst/>
                          <a:latin typeface="Calibri" panose="020F0502020204030204" pitchFamily="34" charset="0"/>
                          <a:cs typeface="Calibri" panose="020F0502020204030204" pitchFamily="34" charset="0"/>
                        </a:rPr>
                        <a:t>81</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chemeClr val="tx1"/>
                          </a:solidFill>
                          <a:effectLst/>
                          <a:latin typeface="Calibri" panose="020F0502020204030204" pitchFamily="34" charset="0"/>
                          <a:cs typeface="Calibri" panose="020F0502020204030204" pitchFamily="34" charset="0"/>
                        </a:rPr>
                        <a:t>80</a:t>
                      </a: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611843">
                <a:tc>
                  <a:txBody>
                    <a:bodyPr/>
                    <a:lstStyle/>
                    <a:p>
                      <a:r>
                        <a:rPr lang="en-US" sz="2000" b="1" kern="1200" dirty="0">
                          <a:solidFill>
                            <a:schemeClr val="dk1"/>
                          </a:solidFill>
                          <a:effectLst/>
                          <a:latin typeface="+mn-lt"/>
                          <a:ea typeface="+mn-ea"/>
                          <a:cs typeface="+mn-cs"/>
                        </a:rPr>
                        <a:t>Non-syndromic RP</a:t>
                      </a:r>
                      <a:endParaRPr lang="en-US" sz="2000" dirty="0"/>
                    </a:p>
                  </a:txBody>
                  <a:tcPr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rPr>
                        <a:t>46</a:t>
                      </a:r>
                    </a:p>
                  </a:txBody>
                  <a:tcPr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rPr>
                        <a:t>47</a:t>
                      </a:r>
                    </a:p>
                  </a:txBody>
                  <a:tcPr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
        <p:nvSpPr>
          <p:cNvPr id="3" name="TextBox 2">
            <a:extLst>
              <a:ext uri="{FF2B5EF4-FFF2-40B4-BE49-F238E27FC236}">
                <a16:creationId xmlns:a16="http://schemas.microsoft.com/office/drawing/2014/main" id="{773CA6E8-C4D1-2551-5DD9-BF973ABEDE1F}"/>
              </a:ext>
            </a:extLst>
          </p:cNvPr>
          <p:cNvSpPr txBox="1"/>
          <p:nvPr/>
        </p:nvSpPr>
        <p:spPr>
          <a:xfrm>
            <a:off x="1652435" y="4817327"/>
            <a:ext cx="9173539" cy="1938992"/>
          </a:xfrm>
          <a:prstGeom prst="rect">
            <a:avLst/>
          </a:prstGeom>
          <a:noFill/>
        </p:spPr>
        <p:txBody>
          <a:bodyPr wrap="square" rtlCol="0">
            <a:spAutoFit/>
          </a:bodyPr>
          <a:lstStyle/>
          <a:p>
            <a:endParaRPr lang="en-US" sz="2000" b="1" dirty="0">
              <a:latin typeface="Calibri" panose="020F0502020204030204" pitchFamily="34" charset="0"/>
              <a:cs typeface="Calibri" panose="020F0502020204030204" pitchFamily="34" charset="0"/>
            </a:endParaRPr>
          </a:p>
          <a:p>
            <a:r>
              <a:rPr lang="en-US" sz="2000" b="1" dirty="0">
                <a:latin typeface="Calibri" panose="020F0502020204030204" pitchFamily="34" charset="0"/>
                <a:cs typeface="Calibri" panose="020F0502020204030204" pitchFamily="34" charset="0"/>
              </a:rPr>
              <a:t>* One participant was categorized as “Usher syndrome” based on investigator diagnosis, but the audiologist reviewer determined that participant was non-syndromic RP based on normal 4F-PTA results </a:t>
            </a:r>
          </a:p>
          <a:p>
            <a:r>
              <a:rPr lang="en-US" sz="2000" b="1" dirty="0">
                <a:latin typeface="Calibri" panose="020F0502020204030204" pitchFamily="34" charset="0"/>
                <a:cs typeface="Calibri" panose="020F0502020204030204" pitchFamily="34" charset="0"/>
              </a:rPr>
              <a:t>*4F-PTA: four frequency air conduction threshold pure-tone average based on 0.5, 1, 2, and 4 kHz</a:t>
            </a:r>
          </a:p>
        </p:txBody>
      </p:sp>
    </p:spTree>
    <p:extLst>
      <p:ext uri="{BB962C8B-B14F-4D97-AF65-F5344CB8AC3E}">
        <p14:creationId xmlns:p14="http://schemas.microsoft.com/office/powerpoint/2010/main" val="16206756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p:txBody>
          <a:bodyPr>
            <a:normAutofit/>
          </a:bodyPr>
          <a:lstStyle/>
          <a:p>
            <a:r>
              <a:rPr lang="en-US" b="1" dirty="0">
                <a:solidFill>
                  <a:schemeClr val="bg1"/>
                </a:solidFill>
              </a:rPr>
              <a:t>Study Cohort</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1350817960"/>
              </p:ext>
            </p:extLst>
          </p:nvPr>
        </p:nvGraphicFramePr>
        <p:xfrm>
          <a:off x="1509231" y="1428207"/>
          <a:ext cx="9173538" cy="5212080"/>
        </p:xfrm>
        <a:graphic>
          <a:graphicData uri="http://schemas.openxmlformats.org/drawingml/2006/table">
            <a:tbl>
              <a:tblPr firstRow="1" bandRow="1">
                <a:tableStyleId>{B301B821-A1FF-4177-AEE7-76D212191A09}</a:tableStyleId>
              </a:tblPr>
              <a:tblGrid>
                <a:gridCol w="3174281">
                  <a:extLst>
                    <a:ext uri="{9D8B030D-6E8A-4147-A177-3AD203B41FA5}">
                      <a16:colId xmlns:a16="http://schemas.microsoft.com/office/drawing/2014/main" val="1632098594"/>
                    </a:ext>
                  </a:extLst>
                </a:gridCol>
                <a:gridCol w="1774806">
                  <a:extLst>
                    <a:ext uri="{9D8B030D-6E8A-4147-A177-3AD203B41FA5}">
                      <a16:colId xmlns:a16="http://schemas.microsoft.com/office/drawing/2014/main" val="3217793748"/>
                    </a:ext>
                  </a:extLst>
                </a:gridCol>
                <a:gridCol w="2096430">
                  <a:extLst>
                    <a:ext uri="{9D8B030D-6E8A-4147-A177-3AD203B41FA5}">
                      <a16:colId xmlns:a16="http://schemas.microsoft.com/office/drawing/2014/main" val="4018070796"/>
                    </a:ext>
                  </a:extLst>
                </a:gridCol>
                <a:gridCol w="2128021">
                  <a:extLst>
                    <a:ext uri="{9D8B030D-6E8A-4147-A177-3AD203B41FA5}">
                      <a16:colId xmlns:a16="http://schemas.microsoft.com/office/drawing/2014/main" val="2639917930"/>
                    </a:ext>
                  </a:extLst>
                </a:gridCol>
              </a:tblGrid>
              <a:tr h="264066">
                <a:tc>
                  <a:txBody>
                    <a:bodyPr/>
                    <a:lstStyle/>
                    <a:p>
                      <a:pPr algn="l"/>
                      <a:r>
                        <a:rPr lang="en-US" sz="2400" dirty="0">
                          <a:latin typeface="Calibri" panose="020F0502020204030204" pitchFamily="34" charset="0"/>
                          <a:cs typeface="Calibri" panose="020F0502020204030204" pitchFamily="34" charset="0"/>
                        </a:rPr>
                        <a:t>Characteristic</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All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N=127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USH2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N=80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ARRP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N=47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45720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2400" b="1" dirty="0">
                          <a:effectLst/>
                          <a:latin typeface="Calibri" panose="020F0502020204030204" pitchFamily="34" charset="0"/>
                          <a:cs typeface="Calibri" panose="020F0502020204030204" pitchFamily="34" charset="0"/>
                        </a:rPr>
                        <a:t>Gender (Female)</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68 (54%)</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44 (55%)</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24 (51%)</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457200">
                <a:tc>
                  <a:txBody>
                    <a:bodyPr/>
                    <a:lstStyle/>
                    <a:p>
                      <a:pPr marL="0" marR="0">
                        <a:lnSpc>
                          <a:spcPct val="115000"/>
                        </a:lnSpc>
                        <a:spcBef>
                          <a:spcPts val="0"/>
                        </a:spcBef>
                        <a:spcAft>
                          <a:spcPts val="0"/>
                        </a:spcAft>
                      </a:pPr>
                      <a:r>
                        <a:rPr lang="en-US" sz="2400" b="1" dirty="0">
                          <a:effectLst/>
                          <a:latin typeface="Calibri" panose="020F0502020204030204" pitchFamily="34" charset="0"/>
                          <a:cs typeface="Calibri" panose="020F0502020204030204" pitchFamily="34" charset="0"/>
                        </a:rPr>
                        <a:t>Race (White)</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113 (89%)</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70 (88%)</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43 (91%)</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457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i="0" u="none" strike="noStrike" noProof="0" dirty="0">
                          <a:solidFill>
                            <a:schemeClr val="tx1"/>
                          </a:solidFill>
                          <a:effectLst/>
                          <a:latin typeface="Calibri" panose="020F0502020204030204" pitchFamily="34" charset="0"/>
                          <a:cs typeface="Calibri" panose="020F0502020204030204" pitchFamily="34" charset="0"/>
                        </a:rPr>
                        <a:t>Severity of hearing loss</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kern="1200" noProof="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79407585"/>
                  </a:ext>
                </a:extLst>
              </a:tr>
              <a:tr h="457200">
                <a:tc>
                  <a:txBody>
                    <a:bodyPr/>
                    <a:lstStyle/>
                    <a:p>
                      <a:pPr marL="0" marR="0">
                        <a:lnSpc>
                          <a:spcPct val="115000"/>
                        </a:lnSpc>
                        <a:spcBef>
                          <a:spcPts val="0"/>
                        </a:spcBef>
                        <a:spcAft>
                          <a:spcPts val="0"/>
                        </a:spcAft>
                      </a:pPr>
                      <a:r>
                        <a:rPr lang="en-US" sz="2400" dirty="0">
                          <a:effectLst/>
                          <a:latin typeface="Calibri" panose="020F0502020204030204" pitchFamily="34" charset="0"/>
                          <a:cs typeface="Calibri" panose="020F0502020204030204" pitchFamily="34" charset="0"/>
                        </a:rPr>
                        <a:t>Characteristic</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400" b="1" dirty="0">
                          <a:effectLst/>
                          <a:latin typeface="Calibri" panose="020F0502020204030204" pitchFamily="34" charset="0"/>
                          <a:cs typeface="Calibri" panose="020F0502020204030204" pitchFamily="34" charset="0"/>
                        </a:rPr>
                        <a:t>All</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2">
                  <a:txBody>
                    <a:bodyPr/>
                    <a:lstStyle/>
                    <a:p>
                      <a:pPr marL="0" marR="0" algn="ctr">
                        <a:lnSpc>
                          <a:spcPct val="115000"/>
                        </a:lnSpc>
                        <a:spcBef>
                          <a:spcPts val="0"/>
                        </a:spcBef>
                        <a:spcAft>
                          <a:spcPts val="0"/>
                        </a:spcAft>
                      </a:pPr>
                      <a:r>
                        <a:rPr lang="en-US" sz="2400" b="1" dirty="0">
                          <a:effectLst/>
                          <a:latin typeface="Calibri" panose="020F0502020204030204" pitchFamily="34" charset="0"/>
                          <a:cs typeface="Calibri" panose="020F0502020204030204" pitchFamily="34" charset="0"/>
                        </a:rPr>
                        <a:t>Clinical Diagnosis</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hMerge="1">
                  <a:txBody>
                    <a:bodyPr/>
                    <a:lstStyle/>
                    <a:p>
                      <a:endParaRPr lang="en-US" dirty="0"/>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142829142"/>
                  </a:ext>
                </a:extLst>
              </a:tr>
              <a:tr h="457200">
                <a:tc>
                  <a:txBody>
                    <a:bodyPr/>
                    <a:lstStyle/>
                    <a:p>
                      <a:pPr marL="0" marR="0">
                        <a:lnSpc>
                          <a:spcPct val="115000"/>
                        </a:lnSpc>
                        <a:spcBef>
                          <a:spcPts val="0"/>
                        </a:spcBef>
                        <a:spcAft>
                          <a:spcPts val="0"/>
                        </a:spcAft>
                      </a:pPr>
                      <a:r>
                        <a:rPr lang="en-US" sz="2400" b="0" dirty="0">
                          <a:effectLst/>
                          <a:latin typeface="Calibri" panose="020F0502020204030204" pitchFamily="34" charset="0"/>
                          <a:cs typeface="Calibri" panose="020F0502020204030204" pitchFamily="34" charset="0"/>
                        </a:rPr>
                        <a:t>   Mild</a:t>
                      </a:r>
                      <a:r>
                        <a:rPr lang="en-US" sz="2400" b="0" baseline="30000" dirty="0">
                          <a:effectLst/>
                          <a:latin typeface="Calibri" panose="020F0502020204030204" pitchFamily="34" charset="0"/>
                          <a:cs typeface="Calibri" panose="020F0502020204030204" pitchFamily="34" charset="0"/>
                        </a:rPr>
                        <a:t> </a:t>
                      </a:r>
                      <a:endParaRPr lang="en-US" sz="2400" b="0"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400" b="1" dirty="0">
                          <a:effectLst/>
                          <a:latin typeface="Calibri" panose="020F0502020204030204" pitchFamily="34" charset="0"/>
                          <a:cs typeface="Calibri" panose="020F0502020204030204" pitchFamily="34" charset="0"/>
                        </a:rPr>
                        <a:t>10 (8%)</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400" b="1">
                          <a:effectLst/>
                          <a:latin typeface="Calibri" panose="020F0502020204030204" pitchFamily="34" charset="0"/>
                          <a:cs typeface="Calibri" panose="020F0502020204030204" pitchFamily="34" charset="0"/>
                        </a:rPr>
                        <a:t>2 (3%)</a:t>
                      </a:r>
                      <a:endParaRPr lang="en-US" sz="2400" b="1">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400" b="1" dirty="0">
                          <a:effectLst/>
                          <a:latin typeface="Calibri" panose="020F0502020204030204" pitchFamily="34" charset="0"/>
                          <a:cs typeface="Calibri" panose="020F0502020204030204" pitchFamily="34" charset="0"/>
                        </a:rPr>
                        <a:t>8 (17%)</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3217604"/>
                  </a:ext>
                </a:extLst>
              </a:tr>
              <a:tr h="457200">
                <a:tc>
                  <a:txBody>
                    <a:bodyPr/>
                    <a:lstStyle/>
                    <a:p>
                      <a:pPr marL="0" marR="0">
                        <a:lnSpc>
                          <a:spcPct val="115000"/>
                        </a:lnSpc>
                        <a:spcBef>
                          <a:spcPts val="0"/>
                        </a:spcBef>
                        <a:spcAft>
                          <a:spcPts val="0"/>
                        </a:spcAft>
                      </a:pPr>
                      <a:r>
                        <a:rPr lang="en-US" sz="2400" b="0" dirty="0">
                          <a:effectLst/>
                          <a:latin typeface="Calibri" panose="020F0502020204030204" pitchFamily="34" charset="0"/>
                          <a:cs typeface="Calibri" panose="020F0502020204030204" pitchFamily="34" charset="0"/>
                        </a:rPr>
                        <a:t>   Moderate</a:t>
                      </a:r>
                      <a:endParaRPr lang="en-US" sz="2400" b="0"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400" b="1" dirty="0">
                          <a:effectLst/>
                          <a:latin typeface="Calibri" panose="020F0502020204030204" pitchFamily="34" charset="0"/>
                          <a:cs typeface="Calibri" panose="020F0502020204030204" pitchFamily="34" charset="0"/>
                        </a:rPr>
                        <a:t>58 (48%)</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400" b="1" dirty="0">
                          <a:effectLst/>
                          <a:latin typeface="Calibri" panose="020F0502020204030204" pitchFamily="34" charset="0"/>
                          <a:cs typeface="Calibri" panose="020F0502020204030204" pitchFamily="34" charset="0"/>
                        </a:rPr>
                        <a:t>54 (72%)</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400" b="1" dirty="0">
                          <a:effectLst/>
                          <a:latin typeface="Calibri" panose="020F0502020204030204" pitchFamily="34" charset="0"/>
                          <a:cs typeface="Calibri" panose="020F0502020204030204" pitchFamily="34" charset="0"/>
                        </a:rPr>
                        <a:t>4 (9%)</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27500880"/>
                  </a:ext>
                </a:extLst>
              </a:tr>
              <a:tr h="457200">
                <a:tc>
                  <a:txBody>
                    <a:bodyPr/>
                    <a:lstStyle/>
                    <a:p>
                      <a:pPr marL="0" marR="0">
                        <a:lnSpc>
                          <a:spcPct val="115000"/>
                        </a:lnSpc>
                        <a:spcBef>
                          <a:spcPts val="0"/>
                        </a:spcBef>
                        <a:spcAft>
                          <a:spcPts val="0"/>
                        </a:spcAft>
                      </a:pPr>
                      <a:r>
                        <a:rPr lang="en-US" sz="2400" b="0" dirty="0">
                          <a:effectLst/>
                          <a:latin typeface="Calibri" panose="020F0502020204030204" pitchFamily="34" charset="0"/>
                          <a:cs typeface="Calibri" panose="020F0502020204030204" pitchFamily="34" charset="0"/>
                        </a:rPr>
                        <a:t>   Severe</a:t>
                      </a:r>
                      <a:endParaRPr lang="en-US" sz="2400" b="0"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400" b="1" dirty="0">
                          <a:effectLst/>
                          <a:latin typeface="Calibri" panose="020F0502020204030204" pitchFamily="34" charset="0"/>
                          <a:cs typeface="Calibri" panose="020F0502020204030204" pitchFamily="34" charset="0"/>
                        </a:rPr>
                        <a:t>15 (12%)</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400" b="1" dirty="0">
                          <a:effectLst/>
                          <a:latin typeface="Calibri" panose="020F0502020204030204" pitchFamily="34" charset="0"/>
                          <a:cs typeface="Calibri" panose="020F0502020204030204" pitchFamily="34" charset="0"/>
                        </a:rPr>
                        <a:t>15 (20%)</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400" b="1" dirty="0">
                          <a:effectLst/>
                          <a:latin typeface="Calibri" panose="020F0502020204030204" pitchFamily="34" charset="0"/>
                          <a:cs typeface="Calibri" panose="020F0502020204030204" pitchFamily="34" charset="0"/>
                        </a:rPr>
                        <a:t>0</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457200">
                <a:tc>
                  <a:txBody>
                    <a:bodyPr/>
                    <a:lstStyle/>
                    <a:p>
                      <a:pPr marL="0" marR="0">
                        <a:lnSpc>
                          <a:spcPct val="115000"/>
                        </a:lnSpc>
                        <a:spcBef>
                          <a:spcPts val="0"/>
                        </a:spcBef>
                        <a:spcAft>
                          <a:spcPts val="0"/>
                        </a:spcAft>
                      </a:pPr>
                      <a:r>
                        <a:rPr lang="en-US" sz="2400" b="0" dirty="0">
                          <a:effectLst/>
                          <a:latin typeface="Calibri" panose="020F0502020204030204" pitchFamily="34" charset="0"/>
                          <a:cs typeface="Calibri" panose="020F0502020204030204" pitchFamily="34" charset="0"/>
                        </a:rPr>
                        <a:t>   Profound</a:t>
                      </a:r>
                      <a:endParaRPr lang="en-US" sz="2400" b="0"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400" b="1">
                          <a:effectLst/>
                          <a:latin typeface="Calibri" panose="020F0502020204030204" pitchFamily="34" charset="0"/>
                          <a:cs typeface="Calibri" panose="020F0502020204030204" pitchFamily="34" charset="0"/>
                        </a:rPr>
                        <a:t>4 (3%)</a:t>
                      </a:r>
                      <a:endParaRPr lang="en-US" sz="2400" b="1">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400" b="1" dirty="0">
                          <a:effectLst/>
                          <a:latin typeface="Calibri" panose="020F0502020204030204" pitchFamily="34" charset="0"/>
                          <a:cs typeface="Calibri" panose="020F0502020204030204" pitchFamily="34" charset="0"/>
                        </a:rPr>
                        <a:t>4 (5%)</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400" b="1" dirty="0">
                          <a:effectLst/>
                          <a:latin typeface="Calibri" panose="020F0502020204030204" pitchFamily="34" charset="0"/>
                          <a:cs typeface="Calibri" panose="020F0502020204030204" pitchFamily="34" charset="0"/>
                        </a:rPr>
                        <a:t>0</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
        <p:nvSpPr>
          <p:cNvPr id="3" name="TextBox 2">
            <a:extLst>
              <a:ext uri="{FF2B5EF4-FFF2-40B4-BE49-F238E27FC236}">
                <a16:creationId xmlns:a16="http://schemas.microsoft.com/office/drawing/2014/main" id="{7C9BF53C-E4EC-ED05-8CF6-00E96D9E6081}"/>
              </a:ext>
            </a:extLst>
          </p:cNvPr>
          <p:cNvSpPr txBox="1"/>
          <p:nvPr/>
        </p:nvSpPr>
        <p:spPr>
          <a:xfrm>
            <a:off x="6679531" y="1428207"/>
            <a:ext cx="3546088" cy="461665"/>
          </a:xfrm>
          <a:prstGeom prst="rect">
            <a:avLst/>
          </a:prstGeom>
          <a:noFill/>
        </p:spPr>
        <p:txBody>
          <a:bodyPr wrap="square" rtlCol="0">
            <a:spAutoFit/>
          </a:bodyPr>
          <a:lstStyle/>
          <a:p>
            <a:r>
              <a:rPr lang="en-US" sz="2400" b="1" dirty="0">
                <a:solidFill>
                  <a:schemeClr val="bg1"/>
                </a:solidFill>
                <a:latin typeface="Calibri" panose="020F0502020204030204" pitchFamily="34" charset="0"/>
                <a:cs typeface="Calibri" panose="020F0502020204030204" pitchFamily="34" charset="0"/>
              </a:rPr>
              <a:t>Clinical Diagnosis</a:t>
            </a:r>
          </a:p>
        </p:txBody>
      </p:sp>
      <p:pic>
        <p:nvPicPr>
          <p:cNvPr id="4" name="Picture 3">
            <a:extLst>
              <a:ext uri="{FF2B5EF4-FFF2-40B4-BE49-F238E27FC236}">
                <a16:creationId xmlns:a16="http://schemas.microsoft.com/office/drawing/2014/main" id="{CA6118E6-28E6-108A-20B4-542997D787DC}"/>
              </a:ext>
            </a:extLst>
          </p:cNvPr>
          <p:cNvPicPr>
            <a:picLocks noChangeAspect="1"/>
          </p:cNvPicPr>
          <p:nvPr/>
        </p:nvPicPr>
        <p:blipFill>
          <a:blip r:embed="rId3"/>
          <a:stretch>
            <a:fillRect/>
          </a:stretch>
        </p:blipFill>
        <p:spPr>
          <a:xfrm>
            <a:off x="837061" y="3944541"/>
            <a:ext cx="548688" cy="396274"/>
          </a:xfrm>
          <a:prstGeom prst="rect">
            <a:avLst/>
          </a:prstGeom>
        </p:spPr>
      </p:pic>
    </p:spTree>
    <p:extLst>
      <p:ext uri="{BB962C8B-B14F-4D97-AF65-F5344CB8AC3E}">
        <p14:creationId xmlns:p14="http://schemas.microsoft.com/office/powerpoint/2010/main" val="28669884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p:txBody>
          <a:bodyPr>
            <a:normAutofit/>
          </a:bodyPr>
          <a:lstStyle/>
          <a:p>
            <a:r>
              <a:rPr lang="en-US" b="1" dirty="0">
                <a:solidFill>
                  <a:schemeClr val="bg1"/>
                </a:solidFill>
              </a:rPr>
              <a:t>Study Cohort</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1341041432"/>
              </p:ext>
            </p:extLst>
          </p:nvPr>
        </p:nvGraphicFramePr>
        <p:xfrm>
          <a:off x="1509230" y="1343818"/>
          <a:ext cx="9173539" cy="5032982"/>
        </p:xfrm>
        <a:graphic>
          <a:graphicData uri="http://schemas.openxmlformats.org/drawingml/2006/table">
            <a:tbl>
              <a:tblPr firstRow="1" bandRow="1">
                <a:tableStyleId>{B301B821-A1FF-4177-AEE7-76D212191A09}</a:tableStyleId>
              </a:tblPr>
              <a:tblGrid>
                <a:gridCol w="3029316">
                  <a:extLst>
                    <a:ext uri="{9D8B030D-6E8A-4147-A177-3AD203B41FA5}">
                      <a16:colId xmlns:a16="http://schemas.microsoft.com/office/drawing/2014/main" val="1632098594"/>
                    </a:ext>
                  </a:extLst>
                </a:gridCol>
                <a:gridCol w="1639230">
                  <a:extLst>
                    <a:ext uri="{9D8B030D-6E8A-4147-A177-3AD203B41FA5}">
                      <a16:colId xmlns:a16="http://schemas.microsoft.com/office/drawing/2014/main" val="3217793748"/>
                    </a:ext>
                  </a:extLst>
                </a:gridCol>
                <a:gridCol w="1909052">
                  <a:extLst>
                    <a:ext uri="{9D8B030D-6E8A-4147-A177-3AD203B41FA5}">
                      <a16:colId xmlns:a16="http://schemas.microsoft.com/office/drawing/2014/main" val="1011200404"/>
                    </a:ext>
                  </a:extLst>
                </a:gridCol>
                <a:gridCol w="2595941">
                  <a:extLst>
                    <a:ext uri="{9D8B030D-6E8A-4147-A177-3AD203B41FA5}">
                      <a16:colId xmlns:a16="http://schemas.microsoft.com/office/drawing/2014/main" val="4227451343"/>
                    </a:ext>
                  </a:extLst>
                </a:gridCol>
              </a:tblGrid>
              <a:tr h="493890">
                <a:tc>
                  <a:txBody>
                    <a:bodyPr/>
                    <a:lstStyle/>
                    <a:p>
                      <a:pPr algn="l"/>
                      <a:r>
                        <a:rPr lang="en-US" sz="2400" dirty="0">
                          <a:latin typeface="Calibri" panose="020F0502020204030204" pitchFamily="34" charset="0"/>
                          <a:cs typeface="Calibri" panose="020F0502020204030204" pitchFamily="34" charset="0"/>
                        </a:rPr>
                        <a:t>Characteristic</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All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N=127</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USH2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N=80</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ARRP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N=47</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341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effectLst/>
                          <a:latin typeface="Calibri" panose="020F0502020204030204" pitchFamily="34" charset="0"/>
                          <a:cs typeface="Calibri" panose="020F0502020204030204" pitchFamily="34" charset="0"/>
                        </a:rPr>
                        <a:t>Age at enrollment, </a:t>
                      </a:r>
                      <a:r>
                        <a:rPr lang="en-US" sz="2200" b="1" dirty="0" err="1">
                          <a:effectLst/>
                          <a:latin typeface="Calibri" panose="020F0502020204030204" pitchFamily="34" charset="0"/>
                          <a:cs typeface="Calibri" panose="020F0502020204030204" pitchFamily="34" charset="0"/>
                        </a:rPr>
                        <a:t>yrs</a:t>
                      </a:r>
                      <a:r>
                        <a:rPr lang="en-US" sz="2200" b="1" baseline="30000" dirty="0">
                          <a:effectLst/>
                          <a:latin typeface="Calibri" panose="020F0502020204030204" pitchFamily="34" charset="0"/>
                          <a:cs typeface="Calibri" panose="020F0502020204030204" pitchFamily="34" charset="0"/>
                        </a:rPr>
                        <a:t> </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2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2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2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85939899"/>
                  </a:ext>
                </a:extLst>
              </a:tr>
              <a:tr h="391408">
                <a:tc>
                  <a:txBody>
                    <a:bodyPr/>
                    <a:lstStyle/>
                    <a:p>
                      <a:pPr marL="0" marR="0">
                        <a:lnSpc>
                          <a:spcPct val="115000"/>
                        </a:lnSpc>
                        <a:spcBef>
                          <a:spcPts val="0"/>
                        </a:spcBef>
                        <a:spcAft>
                          <a:spcPts val="0"/>
                        </a:spcAft>
                      </a:pPr>
                      <a:r>
                        <a:rPr lang="en-US" sz="2200" b="0" dirty="0">
                          <a:effectLst/>
                          <a:latin typeface="Calibri" panose="020F0502020204030204" pitchFamily="34" charset="0"/>
                          <a:cs typeface="Calibri" panose="020F0502020204030204" pitchFamily="34" charset="0"/>
                        </a:rPr>
                        <a:t>   Median</a:t>
                      </a:r>
                      <a:endParaRPr lang="en-US" sz="2200" b="0"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40</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37</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44</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430066">
                <a:tc>
                  <a:txBody>
                    <a:bodyPr/>
                    <a:lstStyle/>
                    <a:p>
                      <a:pPr marL="0" marR="0" algn="l">
                        <a:lnSpc>
                          <a:spcPct val="115000"/>
                        </a:lnSpc>
                        <a:spcBef>
                          <a:spcPts val="0"/>
                        </a:spcBef>
                        <a:spcAft>
                          <a:spcPts val="0"/>
                        </a:spcAft>
                      </a:pPr>
                      <a:r>
                        <a:rPr lang="en-US" sz="2200" b="0" dirty="0">
                          <a:effectLst/>
                          <a:latin typeface="Calibri" panose="020F0502020204030204" pitchFamily="34" charset="0"/>
                          <a:cs typeface="Calibri" panose="020F0502020204030204" pitchFamily="34" charset="0"/>
                        </a:rPr>
                        <a:t>   IQR</a:t>
                      </a:r>
                      <a:endParaRPr lang="en-US" sz="2200" b="0"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(30, 48)</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(27, 44)</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(37, 50)</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9913374"/>
                  </a:ext>
                </a:extLst>
              </a:tr>
              <a:tr h="4300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effectLst/>
                          <a:latin typeface="Calibri" panose="020F0502020204030204" pitchFamily="34" charset="0"/>
                          <a:cs typeface="Calibri" panose="020F0502020204030204" pitchFamily="34" charset="0"/>
                        </a:rPr>
                        <a:t>Age of onset, </a:t>
                      </a:r>
                      <a:r>
                        <a:rPr lang="en-US" sz="2200" b="1" dirty="0" err="1">
                          <a:effectLst/>
                          <a:latin typeface="Calibri" panose="020F0502020204030204" pitchFamily="34" charset="0"/>
                          <a:cs typeface="Calibri" panose="020F0502020204030204" pitchFamily="34" charset="0"/>
                        </a:rPr>
                        <a:t>yrs</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200" b="1" i="0" u="none" strike="noStrike" kern="1200" noProof="0" dirty="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200" b="1" i="0" u="none" strike="noStrike" kern="1200" noProof="0" dirty="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200" b="1" i="0" u="none" strike="noStrike" kern="1200" noProof="0" dirty="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30758505"/>
                  </a:ext>
                </a:extLst>
              </a:tr>
              <a:tr h="430066">
                <a:tc>
                  <a:txBody>
                    <a:bodyPr/>
                    <a:lstStyle/>
                    <a:p>
                      <a:pPr marL="0" marR="0">
                        <a:lnSpc>
                          <a:spcPct val="115000"/>
                        </a:lnSpc>
                        <a:spcBef>
                          <a:spcPts val="0"/>
                        </a:spcBef>
                        <a:spcAft>
                          <a:spcPts val="0"/>
                        </a:spcAft>
                      </a:pPr>
                      <a:r>
                        <a:rPr lang="en-US" sz="2200" b="0" dirty="0">
                          <a:effectLst/>
                          <a:latin typeface="Calibri" panose="020F0502020204030204" pitchFamily="34" charset="0"/>
                          <a:cs typeface="Calibri" panose="020F0502020204030204" pitchFamily="34" charset="0"/>
                        </a:rPr>
                        <a:t>   Median</a:t>
                      </a:r>
                      <a:endParaRPr lang="en-US" sz="2200" b="0"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19</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16</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32</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4472418"/>
                  </a:ext>
                </a:extLst>
              </a:tr>
              <a:tr h="430066">
                <a:tc>
                  <a:txBody>
                    <a:bodyPr/>
                    <a:lstStyle/>
                    <a:p>
                      <a:pPr marL="0" marR="0" algn="l">
                        <a:lnSpc>
                          <a:spcPct val="115000"/>
                        </a:lnSpc>
                        <a:spcBef>
                          <a:spcPts val="0"/>
                        </a:spcBef>
                        <a:spcAft>
                          <a:spcPts val="0"/>
                        </a:spcAft>
                      </a:pPr>
                      <a:r>
                        <a:rPr lang="en-US" sz="2200" b="0" dirty="0">
                          <a:effectLst/>
                          <a:latin typeface="Calibri" panose="020F0502020204030204" pitchFamily="34" charset="0"/>
                          <a:cs typeface="Calibri" panose="020F0502020204030204" pitchFamily="34" charset="0"/>
                        </a:rPr>
                        <a:t>   IQR</a:t>
                      </a:r>
                      <a:endParaRPr lang="en-US" sz="2200" b="0"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200" b="1" dirty="0">
                          <a:effectLst/>
                          <a:latin typeface="Calibri" panose="020F0502020204030204" pitchFamily="34" charset="0"/>
                          <a:cs typeface="Calibri" panose="020F0502020204030204" pitchFamily="34" charset="0"/>
                        </a:rPr>
                        <a:t>(14, 30) </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200" b="1" dirty="0">
                          <a:effectLst/>
                          <a:latin typeface="Calibri" panose="020F0502020204030204" pitchFamily="34" charset="0"/>
                          <a:cs typeface="Calibri" panose="020F0502020204030204" pitchFamily="34" charset="0"/>
                        </a:rPr>
                        <a:t>(13, 22) </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200" b="1" dirty="0">
                          <a:effectLst/>
                          <a:latin typeface="Calibri" panose="020F0502020204030204" pitchFamily="34" charset="0"/>
                          <a:cs typeface="Calibri" panose="020F0502020204030204" pitchFamily="34" charset="0"/>
                        </a:rPr>
                        <a:t>(20, 41) </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61960200"/>
                  </a:ext>
                </a:extLst>
              </a:tr>
              <a:tr h="430066">
                <a:tc>
                  <a:txBody>
                    <a:bodyPr/>
                    <a:lstStyle/>
                    <a:p>
                      <a:pPr marL="0" marR="0">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Duration of Disease, </a:t>
                      </a:r>
                      <a:r>
                        <a:rPr lang="en-US" sz="2200" b="1" dirty="0" err="1">
                          <a:effectLst/>
                          <a:latin typeface="Calibri" panose="020F0502020204030204" pitchFamily="34" charset="0"/>
                          <a:cs typeface="Calibri" panose="020F0502020204030204" pitchFamily="34" charset="0"/>
                        </a:rPr>
                        <a:t>yrs</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03963648"/>
                  </a:ext>
                </a:extLst>
              </a:tr>
              <a:tr h="430066">
                <a:tc>
                  <a:txBody>
                    <a:bodyPr/>
                    <a:lstStyle/>
                    <a:p>
                      <a:pPr marL="0" marR="0">
                        <a:lnSpc>
                          <a:spcPct val="115000"/>
                        </a:lnSpc>
                        <a:spcBef>
                          <a:spcPts val="0"/>
                        </a:spcBef>
                        <a:spcAft>
                          <a:spcPts val="0"/>
                        </a:spcAft>
                      </a:pPr>
                      <a:r>
                        <a:rPr lang="en-US" sz="2200" b="0" dirty="0">
                          <a:effectLst/>
                          <a:latin typeface="Calibri" panose="020F0502020204030204" pitchFamily="34" charset="0"/>
                          <a:cs typeface="Calibri" panose="020F0502020204030204" pitchFamily="34" charset="0"/>
                        </a:rPr>
                        <a:t>   Median</a:t>
                      </a:r>
                      <a:endParaRPr lang="en-US" sz="2200" b="0"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15</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16</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12</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445738">
                <a:tc>
                  <a:txBody>
                    <a:bodyPr/>
                    <a:lstStyle/>
                    <a:p>
                      <a:pPr marL="0" marR="0">
                        <a:lnSpc>
                          <a:spcPct val="115000"/>
                        </a:lnSpc>
                        <a:spcBef>
                          <a:spcPts val="0"/>
                        </a:spcBef>
                        <a:spcAft>
                          <a:spcPts val="0"/>
                        </a:spcAft>
                      </a:pPr>
                      <a:r>
                        <a:rPr lang="en-US" sz="2200" b="0" dirty="0">
                          <a:effectLst/>
                          <a:latin typeface="Calibri" panose="020F0502020204030204" pitchFamily="34" charset="0"/>
                          <a:cs typeface="Calibri" panose="020F0502020204030204" pitchFamily="34" charset="0"/>
                        </a:rPr>
                        <a:t>   IQR</a:t>
                      </a:r>
                      <a:endParaRPr lang="en-US" sz="2200" b="0"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(8, 23)</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(9, 26)</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200" b="1" dirty="0">
                          <a:effectLst/>
                          <a:latin typeface="Calibri" panose="020F0502020204030204" pitchFamily="34" charset="0"/>
                          <a:cs typeface="Calibri" panose="020F0502020204030204" pitchFamily="34" charset="0"/>
                        </a:rPr>
                        <a:t>(6, 18)</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txBody>
                  <a:tcPr marL="45308" marR="45308"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
        <p:nvSpPr>
          <p:cNvPr id="3" name="TextBox 2">
            <a:extLst>
              <a:ext uri="{FF2B5EF4-FFF2-40B4-BE49-F238E27FC236}">
                <a16:creationId xmlns:a16="http://schemas.microsoft.com/office/drawing/2014/main" id="{043AB4B9-98AD-E73B-52E2-9C4836157B41}"/>
              </a:ext>
            </a:extLst>
          </p:cNvPr>
          <p:cNvSpPr txBox="1"/>
          <p:nvPr/>
        </p:nvSpPr>
        <p:spPr>
          <a:xfrm>
            <a:off x="7136681" y="1343818"/>
            <a:ext cx="3546088" cy="461665"/>
          </a:xfrm>
          <a:prstGeom prst="rect">
            <a:avLst/>
          </a:prstGeom>
          <a:noFill/>
        </p:spPr>
        <p:txBody>
          <a:bodyPr wrap="square" rtlCol="0">
            <a:spAutoFit/>
          </a:bodyPr>
          <a:lstStyle/>
          <a:p>
            <a:r>
              <a:rPr lang="en-US" sz="2400" b="1" dirty="0">
                <a:solidFill>
                  <a:schemeClr val="bg1"/>
                </a:solidFill>
                <a:latin typeface="Calibri" panose="020F0502020204030204" pitchFamily="34" charset="0"/>
                <a:cs typeface="Calibri" panose="020F0502020204030204" pitchFamily="34" charset="0"/>
              </a:rPr>
              <a:t>Clinical Diagnosis</a:t>
            </a:r>
          </a:p>
        </p:txBody>
      </p:sp>
      <p:sp>
        <p:nvSpPr>
          <p:cNvPr id="4" name="Right Arrow 3">
            <a:extLst>
              <a:ext uri="{FF2B5EF4-FFF2-40B4-BE49-F238E27FC236}">
                <a16:creationId xmlns:a16="http://schemas.microsoft.com/office/drawing/2014/main" id="{16C26B4E-C848-7C2C-A5CD-7309AD5390D5}"/>
              </a:ext>
            </a:extLst>
          </p:cNvPr>
          <p:cNvSpPr/>
          <p:nvPr/>
        </p:nvSpPr>
        <p:spPr>
          <a:xfrm>
            <a:off x="912009" y="2608522"/>
            <a:ext cx="523890" cy="337457"/>
          </a:xfrm>
          <a:prstGeom prst="rightArrow">
            <a:avLst/>
          </a:prstGeom>
          <a:solidFill>
            <a:srgbClr val="00C1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3">
            <a:extLst>
              <a:ext uri="{FF2B5EF4-FFF2-40B4-BE49-F238E27FC236}">
                <a16:creationId xmlns:a16="http://schemas.microsoft.com/office/drawing/2014/main" id="{AC90CA86-24CF-0836-8BA2-042B4A10F78A}"/>
              </a:ext>
            </a:extLst>
          </p:cNvPr>
          <p:cNvSpPr/>
          <p:nvPr/>
        </p:nvSpPr>
        <p:spPr>
          <a:xfrm>
            <a:off x="912009" y="3779501"/>
            <a:ext cx="523890" cy="337457"/>
          </a:xfrm>
          <a:prstGeom prst="rightArrow">
            <a:avLst/>
          </a:prstGeom>
          <a:solidFill>
            <a:srgbClr val="00C1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3">
            <a:extLst>
              <a:ext uri="{FF2B5EF4-FFF2-40B4-BE49-F238E27FC236}">
                <a16:creationId xmlns:a16="http://schemas.microsoft.com/office/drawing/2014/main" id="{0F072ED5-DDE6-9895-01DD-7EC72220BC16}"/>
              </a:ext>
            </a:extLst>
          </p:cNvPr>
          <p:cNvSpPr/>
          <p:nvPr/>
        </p:nvSpPr>
        <p:spPr>
          <a:xfrm>
            <a:off x="912009" y="5115392"/>
            <a:ext cx="523890" cy="337457"/>
          </a:xfrm>
          <a:prstGeom prst="rightArrow">
            <a:avLst/>
          </a:prstGeom>
          <a:solidFill>
            <a:srgbClr val="00C1D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13690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p:txBody>
          <a:bodyPr>
            <a:normAutofit/>
          </a:bodyPr>
          <a:lstStyle/>
          <a:p>
            <a:r>
              <a:rPr lang="en-US" b="1" dirty="0">
                <a:solidFill>
                  <a:schemeClr val="bg1"/>
                </a:solidFill>
              </a:rPr>
              <a:t>Static Perimetry</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1626614427"/>
              </p:ext>
            </p:extLst>
          </p:nvPr>
        </p:nvGraphicFramePr>
        <p:xfrm>
          <a:off x="1249679" y="1343818"/>
          <a:ext cx="10104120" cy="5394960"/>
        </p:xfrm>
        <a:graphic>
          <a:graphicData uri="http://schemas.openxmlformats.org/drawingml/2006/table">
            <a:tbl>
              <a:tblPr firstRow="1" bandRow="1">
                <a:tableStyleId>{B301B821-A1FF-4177-AEE7-76D212191A09}</a:tableStyleId>
              </a:tblPr>
              <a:tblGrid>
                <a:gridCol w="2020824">
                  <a:extLst>
                    <a:ext uri="{9D8B030D-6E8A-4147-A177-3AD203B41FA5}">
                      <a16:colId xmlns:a16="http://schemas.microsoft.com/office/drawing/2014/main" val="1632098594"/>
                    </a:ext>
                  </a:extLst>
                </a:gridCol>
                <a:gridCol w="2020824">
                  <a:extLst>
                    <a:ext uri="{9D8B030D-6E8A-4147-A177-3AD203B41FA5}">
                      <a16:colId xmlns:a16="http://schemas.microsoft.com/office/drawing/2014/main" val="3217793748"/>
                    </a:ext>
                  </a:extLst>
                </a:gridCol>
                <a:gridCol w="2020824">
                  <a:extLst>
                    <a:ext uri="{9D8B030D-6E8A-4147-A177-3AD203B41FA5}">
                      <a16:colId xmlns:a16="http://schemas.microsoft.com/office/drawing/2014/main" val="3159778372"/>
                    </a:ext>
                  </a:extLst>
                </a:gridCol>
                <a:gridCol w="2020824">
                  <a:extLst>
                    <a:ext uri="{9D8B030D-6E8A-4147-A177-3AD203B41FA5}">
                      <a16:colId xmlns:a16="http://schemas.microsoft.com/office/drawing/2014/main" val="3655924722"/>
                    </a:ext>
                  </a:extLst>
                </a:gridCol>
                <a:gridCol w="2020824">
                  <a:extLst>
                    <a:ext uri="{9D8B030D-6E8A-4147-A177-3AD203B41FA5}">
                      <a16:colId xmlns:a16="http://schemas.microsoft.com/office/drawing/2014/main" val="3156777288"/>
                    </a:ext>
                  </a:extLst>
                </a:gridCol>
              </a:tblGrid>
              <a:tr h="612648">
                <a:tc>
                  <a:txBody>
                    <a:bodyPr/>
                    <a:lstStyle/>
                    <a:p>
                      <a:pPr marL="0" marR="0">
                        <a:lnSpc>
                          <a:spcPct val="115000"/>
                        </a:lnSpc>
                        <a:spcBef>
                          <a:spcPts val="0"/>
                        </a:spcBef>
                        <a:spcAft>
                          <a:spcPts val="0"/>
                        </a:spcAft>
                      </a:pPr>
                      <a:r>
                        <a:rPr lang="en-US" sz="2400" b="1" kern="1200" dirty="0">
                          <a:solidFill>
                            <a:schemeClr val="bg1"/>
                          </a:solidFill>
                          <a:effectLst/>
                          <a:latin typeface="Calibri" panose="020F0502020204030204" pitchFamily="34" charset="0"/>
                          <a:ea typeface="+mn-ea"/>
                          <a:cs typeface="Calibri" panose="020F0502020204030204" pitchFamily="34" charset="0"/>
                        </a:rPr>
                        <a:t>Average of 3 fields</a:t>
                      </a:r>
                    </a:p>
                  </a:txBody>
                  <a:tcPr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All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effectLst/>
                          <a:latin typeface="Calibri" panose="020F0502020204030204" pitchFamily="34" charset="0"/>
                          <a:cs typeface="Calibri" panose="020F0502020204030204" pitchFamily="34" charset="0"/>
                        </a:rPr>
                        <a:t>N=127</a:t>
                      </a:r>
                      <a:endParaRPr lang="en-US" sz="2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USH2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N=80</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ARRP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latin typeface="Calibri" panose="020F0502020204030204" pitchFamily="34" charset="0"/>
                          <a:cs typeface="Calibri" panose="020F0502020204030204" pitchFamily="34" charset="0"/>
                        </a:rPr>
                        <a:t>N=47</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i="1" dirty="0">
                          <a:latin typeface="Calibri" panose="020F0502020204030204" pitchFamily="34" charset="0"/>
                          <a:cs typeface="Calibri" panose="020F0502020204030204" pitchFamily="34" charset="0"/>
                        </a:rPr>
                        <a:t>P</a:t>
                      </a:r>
                      <a:r>
                        <a:rPr lang="en-US" sz="2400" dirty="0">
                          <a:latin typeface="Calibri" panose="020F0502020204030204" pitchFamily="34" charset="0"/>
                          <a:cs typeface="Calibri" panose="020F0502020204030204" pitchFamily="34" charset="0"/>
                        </a:rPr>
                        <a:t> value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612648">
                <a:tc>
                  <a:txBody>
                    <a:bodyPr/>
                    <a:lstStyle/>
                    <a:p>
                      <a:pPr marL="0" marR="0">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V</a:t>
                      </a:r>
                      <a:r>
                        <a:rPr lang="en-US" sz="2000" b="1" baseline="-25000" dirty="0">
                          <a:effectLst/>
                          <a:latin typeface="Calibri" panose="020F0502020204030204" pitchFamily="34" charset="0"/>
                          <a:cs typeface="Calibri" panose="020F0502020204030204" pitchFamily="34" charset="0"/>
                        </a:rPr>
                        <a:t>TOT </a:t>
                      </a:r>
                      <a:r>
                        <a:rPr lang="en-US" sz="2000" b="1" dirty="0">
                          <a:effectLst/>
                          <a:latin typeface="Calibri" panose="020F0502020204030204" pitchFamily="34" charset="0"/>
                          <a:cs typeface="Calibri" panose="020F0502020204030204" pitchFamily="34" charset="0"/>
                        </a:rPr>
                        <a:t>, dB-</a:t>
                      </a:r>
                      <a:r>
                        <a:rPr lang="en-US" sz="2000" b="1" dirty="0" err="1">
                          <a:effectLst/>
                          <a:latin typeface="Calibri" panose="020F0502020204030204" pitchFamily="34" charset="0"/>
                          <a:cs typeface="Calibri" panose="020F0502020204030204" pitchFamily="34" charset="0"/>
                        </a:rPr>
                        <a:t>sr</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3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681" marR="63681"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noProof="0" dirty="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noProof="0" dirty="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chemeClr val="tx1"/>
                          </a:solidFill>
                          <a:effectLst/>
                          <a:latin typeface="Calibri" panose="020F0502020204030204" pitchFamily="34" charset="0"/>
                          <a:cs typeface="Calibri" panose="020F0502020204030204" pitchFamily="34" charset="0"/>
                        </a:rPr>
                        <a:t>&lt;0.001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noProof="0" dirty="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612648">
                <a:tc>
                  <a:txBody>
                    <a:bodyPr/>
                    <a:lstStyle/>
                    <a:p>
                      <a:pPr marL="0" marR="0">
                        <a:lnSpc>
                          <a:spcPct val="115000"/>
                        </a:lnSpc>
                        <a:spcBef>
                          <a:spcPts val="0"/>
                        </a:spcBef>
                        <a:spcAft>
                          <a:spcPts val="0"/>
                        </a:spcAft>
                      </a:pPr>
                      <a:r>
                        <a:rPr lang="en-US" sz="2000" b="0" dirty="0">
                          <a:effectLst/>
                          <a:latin typeface="Calibri" panose="020F0502020204030204" pitchFamily="34" charset="0"/>
                          <a:cs typeface="Calibri" panose="020F0502020204030204" pitchFamily="34" charset="0"/>
                        </a:rPr>
                        <a:t>   Median (IQR) </a:t>
                      </a: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a:effectLst/>
                          <a:latin typeface="Calibri" panose="020F0502020204030204" pitchFamily="34" charset="0"/>
                          <a:cs typeface="Calibri" panose="020F0502020204030204" pitchFamily="34" charset="0"/>
                        </a:rPr>
                        <a:t> 20.6 (7.7, 46.3)</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p>
                      <a:pPr marL="0" marR="0" algn="ctr">
                        <a:lnSpc>
                          <a:spcPct val="115000"/>
                        </a:lnSpc>
                        <a:spcBef>
                          <a:spcPts val="0"/>
                        </a:spcBef>
                        <a:spcAft>
                          <a:spcPts val="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16.0 (3.6, 35.2)</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a:spcBef>
                          <a:spcPts val="0"/>
                        </a:spcBef>
                        <a:spcAft>
                          <a:spcPts val="0"/>
                        </a:spcAft>
                        <a:buNone/>
                      </a:pPr>
                      <a:r>
                        <a:rPr lang="en-US" sz="2000" b="1" i="0" u="none" strike="noStrike" noProof="0" dirty="0">
                          <a:solidFill>
                            <a:schemeClr val="tx1"/>
                          </a:solidFill>
                          <a:effectLst/>
                          <a:latin typeface="Calibri" panose="020F0502020204030204" pitchFamily="34" charset="0"/>
                          <a:cs typeface="Calibri" panose="020F0502020204030204" pitchFamily="34" charset="0"/>
                        </a:rPr>
                        <a:t>32.8 (15.1, 54.6)</a:t>
                      </a:r>
                    </a:p>
                    <a:p>
                      <a:pPr marL="0" marR="0" lvl="0">
                        <a:spcBef>
                          <a:spcPts val="0"/>
                        </a:spcBef>
                        <a:spcAft>
                          <a:spcPts val="0"/>
                        </a:spcAft>
                        <a:buNone/>
                      </a:pPr>
                      <a:endParaRPr lang="en-US" sz="2000" b="1" i="0" u="none" strike="noStrike" noProof="0" dirty="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a:spcBef>
                          <a:spcPts val="0"/>
                        </a:spcBef>
                        <a:spcAft>
                          <a:spcPts val="0"/>
                        </a:spcAft>
                        <a:buNone/>
                      </a:pPr>
                      <a:endParaRPr lang="en-US" sz="2000" b="1" i="0" u="none" strike="noStrike" noProof="0" dirty="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612648">
                <a:tc>
                  <a:txBody>
                    <a:bodyPr/>
                    <a:lstStyle/>
                    <a:p>
                      <a:pPr marL="0" marR="0">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V</a:t>
                      </a:r>
                      <a:r>
                        <a:rPr lang="en-US" sz="2000" b="1" baseline="-25000" dirty="0">
                          <a:effectLst/>
                          <a:latin typeface="Calibri" panose="020F0502020204030204" pitchFamily="34" charset="0"/>
                          <a:cs typeface="Calibri" panose="020F0502020204030204" pitchFamily="34" charset="0"/>
                        </a:rPr>
                        <a:t>30 </a:t>
                      </a:r>
                      <a:r>
                        <a:rPr lang="en-US" sz="2000" b="1" dirty="0">
                          <a:effectLst/>
                          <a:latin typeface="Calibri" panose="020F0502020204030204" pitchFamily="34" charset="0"/>
                          <a:cs typeface="Calibri" panose="020F0502020204030204" pitchFamily="34" charset="0"/>
                        </a:rPr>
                        <a:t>, dB-</a:t>
                      </a:r>
                      <a:r>
                        <a:rPr lang="en-US" sz="2000" b="1" dirty="0" err="1">
                          <a:effectLst/>
                          <a:latin typeface="Calibri" panose="020F0502020204030204" pitchFamily="34" charset="0"/>
                          <a:cs typeface="Calibri" panose="020F0502020204030204" pitchFamily="34" charset="0"/>
                        </a:rPr>
                        <a:t>sr</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kern="1200" noProof="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rPr>
                        <a:t>0.13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612648">
                <a:tc>
                  <a:txBody>
                    <a:bodyPr/>
                    <a:lstStyle/>
                    <a:p>
                      <a:pPr marL="0" marR="0">
                        <a:lnSpc>
                          <a:spcPct val="115000"/>
                        </a:lnSpc>
                        <a:spcBef>
                          <a:spcPts val="0"/>
                        </a:spcBef>
                        <a:spcAft>
                          <a:spcPts val="0"/>
                        </a:spcAft>
                      </a:pPr>
                      <a:r>
                        <a:rPr lang="en-US" sz="2000" b="0" dirty="0">
                          <a:effectLst/>
                          <a:latin typeface="Calibri" panose="020F0502020204030204" pitchFamily="34" charset="0"/>
                          <a:cs typeface="Calibri" panose="020F0502020204030204" pitchFamily="34" charset="0"/>
                        </a:rPr>
                        <a:t>   Median (IQR) </a:t>
                      </a: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w="12700" cap="flat" cmpd="sng" algn="ctr">
                      <a:solidFill>
                        <a:schemeClr val="tx1"/>
                      </a:solidFill>
                      <a:prstDash val="solid"/>
                      <a:round/>
                      <a:headEnd type="none" w="med" len="med"/>
                      <a:tailEnd type="none" w="med" len="med"/>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a:effectLst/>
                          <a:latin typeface="Calibri" panose="020F0502020204030204" pitchFamily="34" charset="0"/>
                          <a:cs typeface="Calibri" panose="020F0502020204030204" pitchFamily="34" charset="0"/>
                        </a:rPr>
                        <a:t>8.3 (3.8, 12.8)</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p>
                      <a:pPr marL="0" marR="0" algn="ctr">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457200" marR="0" indent="-457200" algn="ctr">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7.5 (2.7, 12.7)</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rPr>
                        <a:t>9.3 (5.1, 13.3)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7206167"/>
                  </a:ext>
                </a:extLst>
              </a:tr>
              <a:tr h="612648">
                <a:tc>
                  <a:txBody>
                    <a:bodyPr/>
                    <a:lstStyle/>
                    <a:p>
                      <a:pPr marL="0" marR="0">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SP mean sensitivity, dB</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w="12700" cap="flat" cmpd="sng" algn="ctr">
                      <a:solidFill>
                        <a:schemeClr val="tx1"/>
                      </a:solidFill>
                      <a:prstDash val="solid"/>
                      <a:round/>
                      <a:headEnd type="none" w="med" len="med"/>
                      <a:tailEnd type="none" w="med" len="med"/>
                    </a:lnL>
                    <a:lnR>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rPr>
                        <a:t>0.02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02006685"/>
                  </a:ext>
                </a:extLst>
              </a:tr>
              <a:tr h="612648">
                <a:tc>
                  <a:txBody>
                    <a:bodyPr/>
                    <a:lstStyle/>
                    <a:p>
                      <a:pPr marL="0" marR="0">
                        <a:lnSpc>
                          <a:spcPct val="115000"/>
                        </a:lnSpc>
                        <a:spcBef>
                          <a:spcPts val="0"/>
                        </a:spcBef>
                        <a:spcAft>
                          <a:spcPts val="0"/>
                        </a:spcAft>
                      </a:pPr>
                      <a:r>
                        <a:rPr lang="en-US" sz="2000" b="0" dirty="0">
                          <a:effectLst/>
                          <a:latin typeface="Calibri" panose="020F0502020204030204" pitchFamily="34" charset="0"/>
                          <a:cs typeface="Calibri" panose="020F0502020204030204" pitchFamily="34" charset="0"/>
                        </a:rPr>
                        <a:t>   Median (IQR) </a:t>
                      </a: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9.3 (5.2, 14.6)</a:t>
                      </a:r>
                    </a:p>
                    <a:p>
                      <a:pPr marL="0" marR="0" algn="ctr">
                        <a:lnSpc>
                          <a:spcPct val="115000"/>
                        </a:lnSpc>
                        <a:spcBef>
                          <a:spcPts val="0"/>
                        </a:spcBef>
                        <a:spcAft>
                          <a:spcPts val="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7.8 (4.3, 13.8)</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rPr>
                        <a:t>12.1 (7.0, 16.9)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kern="1200" noProof="0" dirty="0">
                        <a:solidFill>
                          <a:schemeClr val="tx1"/>
                        </a:solidFill>
                        <a:effectLst/>
                        <a:latin typeface="Calibri" panose="020F0502020204030204" pitchFamily="34" charset="0"/>
                        <a:ea typeface="+mn-ea"/>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
        <p:nvSpPr>
          <p:cNvPr id="3" name="TextBox 2">
            <a:extLst>
              <a:ext uri="{FF2B5EF4-FFF2-40B4-BE49-F238E27FC236}">
                <a16:creationId xmlns:a16="http://schemas.microsoft.com/office/drawing/2014/main" id="{C57BE2E3-8F78-AACF-FEC3-E650A547E3E5}"/>
              </a:ext>
            </a:extLst>
          </p:cNvPr>
          <p:cNvSpPr txBox="1"/>
          <p:nvPr/>
        </p:nvSpPr>
        <p:spPr>
          <a:xfrm>
            <a:off x="6668330" y="1383855"/>
            <a:ext cx="3546088" cy="461665"/>
          </a:xfrm>
          <a:prstGeom prst="rect">
            <a:avLst/>
          </a:prstGeom>
          <a:noFill/>
        </p:spPr>
        <p:txBody>
          <a:bodyPr wrap="square" rtlCol="0">
            <a:spAutoFit/>
          </a:bodyPr>
          <a:lstStyle/>
          <a:p>
            <a:r>
              <a:rPr lang="en-US" sz="2400" b="1" dirty="0">
                <a:solidFill>
                  <a:schemeClr val="bg1"/>
                </a:solidFill>
                <a:latin typeface="Calibri" panose="020F0502020204030204" pitchFamily="34" charset="0"/>
                <a:cs typeface="Calibri" panose="020F0502020204030204" pitchFamily="34" charset="0"/>
              </a:rPr>
              <a:t>Clinical Diagnosis</a:t>
            </a:r>
          </a:p>
        </p:txBody>
      </p:sp>
    </p:spTree>
    <p:extLst>
      <p:ext uri="{BB962C8B-B14F-4D97-AF65-F5344CB8AC3E}">
        <p14:creationId xmlns:p14="http://schemas.microsoft.com/office/powerpoint/2010/main" val="18227590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F5B46-2A6E-59E7-BDDE-40C7227752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7FAD27-C0AD-93E1-C1D3-2FEDE7DCD55A}"/>
              </a:ext>
            </a:extLst>
          </p:cNvPr>
          <p:cNvSpPr>
            <a:spLocks noGrp="1"/>
          </p:cNvSpPr>
          <p:nvPr>
            <p:ph idx="1"/>
          </p:nvPr>
        </p:nvSpPr>
        <p:spPr>
          <a:xfrm>
            <a:off x="904460" y="1420898"/>
            <a:ext cx="10744201" cy="5317831"/>
          </a:xfrm>
        </p:spPr>
        <p:txBody>
          <a:bodyPr wrap="square" lIns="0" tIns="0" rIns="109728" bIns="0" anchor="t">
            <a:noAutofit/>
          </a:bodyPr>
          <a:lstStyle/>
          <a:p>
            <a:pPr marL="0" indent="0">
              <a:lnSpc>
                <a:spcPct val="100000"/>
              </a:lnSpc>
              <a:spcBef>
                <a:spcPts val="0"/>
              </a:spcBef>
              <a:spcAft>
                <a:spcPts val="1200"/>
              </a:spcAft>
              <a:buClr>
                <a:schemeClr val="tx1"/>
              </a:buClr>
              <a:buNone/>
            </a:pPr>
            <a:r>
              <a:rPr lang="en-US" sz="2200" b="1" dirty="0">
                <a:solidFill>
                  <a:srgbClr val="D87029"/>
                </a:solidFill>
                <a:ea typeface="Calibri" panose="020F0502020204030204" pitchFamily="34" charset="0"/>
                <a:cs typeface="Calibri" panose="020F0502020204030204" pitchFamily="34" charset="0"/>
              </a:rPr>
              <a:t>Citation</a:t>
            </a:r>
            <a:endParaRPr lang="en-US" sz="2200" b="1" i="0" dirty="0">
              <a:solidFill>
                <a:srgbClr val="D87029"/>
              </a:solidFill>
              <a:ea typeface="Calibri" panose="020F0502020204030204" pitchFamily="34" charset="0"/>
              <a:cs typeface="Calibri" panose="020F0502020204030204" pitchFamily="34" charset="0"/>
            </a:endParaRPr>
          </a:p>
          <a:p>
            <a:pPr marL="0" indent="0" algn="l">
              <a:lnSpc>
                <a:spcPct val="100000"/>
              </a:lnSpc>
              <a:spcBef>
                <a:spcPts val="0"/>
              </a:spcBef>
              <a:spcAft>
                <a:spcPts val="1700"/>
              </a:spcAft>
              <a:buNone/>
            </a:pPr>
            <a:r>
              <a:rPr lang="en-US" sz="2000" b="0" i="0" dirty="0">
                <a:solidFill>
                  <a:schemeClr val="accent1">
                    <a:lumMod val="50000"/>
                  </a:schemeClr>
                </a:solidFill>
                <a:ea typeface="Calibri" panose="020F0502020204030204" pitchFamily="34" charset="0"/>
                <a:cs typeface="Calibri" panose="020F0502020204030204" pitchFamily="34" charset="0"/>
              </a:rPr>
              <a:t>Duncan JL, Liang W, Maguire MG, Audo I, Ayala AR, Birch DG, Carroll J, Cheetham JK, Esposti SD, Durham TA, Erker L, Farsiu S, Ferris FL 3rd, Heon E, Hufnagel RB, Iannaccone A, Jaffe GJ, Kay CN, Michaelides M, Pennesi ME, Sahel JA; Foundation Fighting Blindness Consortium Investigator Group. Baseline Visual Field Findings in the RUSH2A Study: Associated Factors and Correlation With Other Measures of Disease Severity. Am J </a:t>
            </a:r>
            <a:r>
              <a:rPr lang="en-US" sz="2000" b="0" i="0" dirty="0" err="1">
                <a:solidFill>
                  <a:schemeClr val="accent1">
                    <a:lumMod val="50000"/>
                  </a:schemeClr>
                </a:solidFill>
                <a:ea typeface="Calibri" panose="020F0502020204030204" pitchFamily="34" charset="0"/>
                <a:cs typeface="Calibri" panose="020F0502020204030204" pitchFamily="34" charset="0"/>
              </a:rPr>
              <a:t>Ophthalmol</a:t>
            </a:r>
            <a:r>
              <a:rPr lang="en-US" sz="2000" b="0" i="0" dirty="0">
                <a:solidFill>
                  <a:schemeClr val="accent1">
                    <a:lumMod val="50000"/>
                  </a:schemeClr>
                </a:solidFill>
                <a:ea typeface="Calibri" panose="020F0502020204030204" pitchFamily="34" charset="0"/>
                <a:cs typeface="Calibri" panose="020F0502020204030204" pitchFamily="34" charset="0"/>
              </a:rPr>
              <a:t>. 2020 Nov;219:87-100. </a:t>
            </a:r>
            <a:r>
              <a:rPr lang="en-US" sz="2000" b="0" i="0" dirty="0" err="1">
                <a:solidFill>
                  <a:schemeClr val="accent1">
                    <a:lumMod val="50000"/>
                  </a:schemeClr>
                </a:solidFill>
                <a:ea typeface="Calibri" panose="020F0502020204030204" pitchFamily="34" charset="0"/>
                <a:cs typeface="Calibri" panose="020F0502020204030204" pitchFamily="34" charset="0"/>
              </a:rPr>
              <a:t>doi</a:t>
            </a:r>
            <a:r>
              <a:rPr lang="en-US" sz="2000" b="0" i="0" dirty="0">
                <a:solidFill>
                  <a:schemeClr val="accent1">
                    <a:lumMod val="50000"/>
                  </a:schemeClr>
                </a:solidFill>
                <a:ea typeface="Calibri" panose="020F0502020204030204" pitchFamily="34" charset="0"/>
                <a:cs typeface="Calibri" panose="020F0502020204030204" pitchFamily="34" charset="0"/>
              </a:rPr>
              <a:t>: 10.1016/j.ajo.2020.05.024.</a:t>
            </a:r>
          </a:p>
          <a:p>
            <a:pPr marL="0" indent="0" algn="l">
              <a:lnSpc>
                <a:spcPct val="100000"/>
              </a:lnSpc>
              <a:spcBef>
                <a:spcPts val="0"/>
              </a:spcBef>
              <a:spcAft>
                <a:spcPts val="1700"/>
              </a:spcAft>
              <a:buNone/>
            </a:pPr>
            <a:r>
              <a:rPr lang="en-US" sz="2200" b="1" i="0" dirty="0">
                <a:solidFill>
                  <a:srgbClr val="D87029"/>
                </a:solidFill>
                <a:ea typeface="Calibri" panose="020F0502020204030204" pitchFamily="34" charset="0"/>
                <a:cs typeface="Calibri" panose="020F0502020204030204" pitchFamily="34" charset="0"/>
              </a:rPr>
              <a:t>Funding</a:t>
            </a: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This study was funded by Foundation Fighting Blindness </a:t>
            </a:r>
          </a:p>
          <a:p>
            <a:pPr marL="0" indent="0">
              <a:lnSpc>
                <a:spcPct val="100000"/>
              </a:lnSpc>
              <a:spcBef>
                <a:spcPts val="0"/>
              </a:spcBef>
              <a:spcAft>
                <a:spcPts val="1700"/>
              </a:spcAft>
              <a:buNone/>
            </a:pPr>
            <a:r>
              <a:rPr lang="en-US" sz="2200" b="1" dirty="0">
                <a:solidFill>
                  <a:srgbClr val="D87029"/>
                </a:solidFill>
                <a:ea typeface="Calibri" panose="020F0502020204030204" pitchFamily="34" charset="0"/>
                <a:cs typeface="Calibri" panose="020F0502020204030204" pitchFamily="34" charset="0"/>
              </a:rPr>
              <a:t>Disclaimer</a:t>
            </a:r>
            <a:endParaRPr lang="en-US" sz="2200" dirty="0">
              <a:solidFill>
                <a:srgbClr val="003865"/>
              </a:solidFill>
              <a:ea typeface="Calibri" panose="020F0502020204030204" pitchFamily="34" charset="0"/>
              <a:cs typeface="Calibri" panose="020F0502020204030204" pitchFamily="34" charset="0"/>
            </a:endParaRP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The source of the data is the Foundation Fighting Blindness Clinical Consortium, but the analyses, content and conclusions presented herein are solely the responsibility of the authors/presenters and may not reflect the views of the Foundation Fighting Blindness.</a:t>
            </a:r>
            <a:endParaRPr lang="en-US" sz="2200" i="0" dirty="0">
              <a:solidFill>
                <a:schemeClr val="accent1">
                  <a:lumMod val="50000"/>
                </a:schemeClr>
              </a:solidFill>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32A4977-BB0B-9B31-7143-F646CAEC3FB5}"/>
              </a:ext>
            </a:extLst>
          </p:cNvPr>
          <p:cNvSpPr txBox="1"/>
          <p:nvPr/>
        </p:nvSpPr>
        <p:spPr>
          <a:xfrm>
            <a:off x="3389242" y="283238"/>
            <a:ext cx="7839589" cy="677108"/>
          </a:xfrm>
          <a:prstGeom prst="rect">
            <a:avLst/>
          </a:prstGeom>
          <a:noFill/>
        </p:spPr>
        <p:txBody>
          <a:bodyPr wrap="square" lIns="18288" tIns="0" rIns="18288"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Citation, Funding, Disclaimer</a:t>
            </a:r>
          </a:p>
        </p:txBody>
      </p:sp>
      <p:sp>
        <p:nvSpPr>
          <p:cNvPr id="7" name="Funding statement accent rule">
            <a:extLst>
              <a:ext uri="{FF2B5EF4-FFF2-40B4-BE49-F238E27FC236}">
                <a16:creationId xmlns:a16="http://schemas.microsoft.com/office/drawing/2014/main" id="{D94D6FEF-1C5A-42E5-7047-5E019536B460}"/>
              </a:ext>
            </a:extLst>
          </p:cNvPr>
          <p:cNvSpPr/>
          <p:nvPr/>
        </p:nvSpPr>
        <p:spPr>
          <a:xfrm>
            <a:off x="423141" y="1420898"/>
            <a:ext cx="240395" cy="5158805"/>
          </a:xfrm>
          <a:prstGeom prst="rect">
            <a:avLst/>
          </a:prstGeom>
          <a:solidFill>
            <a:srgbClr val="D8702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98473196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p:txBody>
          <a:bodyPr>
            <a:normAutofit/>
          </a:bodyPr>
          <a:lstStyle/>
          <a:p>
            <a:r>
              <a:rPr lang="en-US" b="1" dirty="0">
                <a:solidFill>
                  <a:schemeClr val="bg1"/>
                </a:solidFill>
              </a:rPr>
              <a:t>Static Perimetry</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2173271987"/>
              </p:ext>
            </p:extLst>
          </p:nvPr>
        </p:nvGraphicFramePr>
        <p:xfrm>
          <a:off x="332509" y="1343818"/>
          <a:ext cx="11637819" cy="5471839"/>
        </p:xfrm>
        <a:graphic>
          <a:graphicData uri="http://schemas.openxmlformats.org/drawingml/2006/table">
            <a:tbl>
              <a:tblPr firstRow="1" bandRow="1">
                <a:tableStyleId>{B301B821-A1FF-4177-AEE7-76D212191A09}</a:tableStyleId>
              </a:tblPr>
              <a:tblGrid>
                <a:gridCol w="2686811">
                  <a:extLst>
                    <a:ext uri="{9D8B030D-6E8A-4147-A177-3AD203B41FA5}">
                      <a16:colId xmlns:a16="http://schemas.microsoft.com/office/drawing/2014/main" val="1632098594"/>
                    </a:ext>
                  </a:extLst>
                </a:gridCol>
                <a:gridCol w="966046">
                  <a:extLst>
                    <a:ext uri="{9D8B030D-6E8A-4147-A177-3AD203B41FA5}">
                      <a16:colId xmlns:a16="http://schemas.microsoft.com/office/drawing/2014/main" val="3217793748"/>
                    </a:ext>
                  </a:extLst>
                </a:gridCol>
                <a:gridCol w="1392210">
                  <a:extLst>
                    <a:ext uri="{9D8B030D-6E8A-4147-A177-3AD203B41FA5}">
                      <a16:colId xmlns:a16="http://schemas.microsoft.com/office/drawing/2014/main" val="144398202"/>
                    </a:ext>
                  </a:extLst>
                </a:gridCol>
                <a:gridCol w="127296">
                  <a:extLst>
                    <a:ext uri="{9D8B030D-6E8A-4147-A177-3AD203B41FA5}">
                      <a16:colId xmlns:a16="http://schemas.microsoft.com/office/drawing/2014/main" val="4253470449"/>
                    </a:ext>
                  </a:extLst>
                </a:gridCol>
                <a:gridCol w="842083">
                  <a:extLst>
                    <a:ext uri="{9D8B030D-6E8A-4147-A177-3AD203B41FA5}">
                      <a16:colId xmlns:a16="http://schemas.microsoft.com/office/drawing/2014/main" val="4281264955"/>
                    </a:ext>
                  </a:extLst>
                </a:gridCol>
                <a:gridCol w="1766575">
                  <a:extLst>
                    <a:ext uri="{9D8B030D-6E8A-4147-A177-3AD203B41FA5}">
                      <a16:colId xmlns:a16="http://schemas.microsoft.com/office/drawing/2014/main" val="3843414286"/>
                    </a:ext>
                  </a:extLst>
                </a:gridCol>
                <a:gridCol w="1270614">
                  <a:extLst>
                    <a:ext uri="{9D8B030D-6E8A-4147-A177-3AD203B41FA5}">
                      <a16:colId xmlns:a16="http://schemas.microsoft.com/office/drawing/2014/main" val="4110200390"/>
                    </a:ext>
                  </a:extLst>
                </a:gridCol>
                <a:gridCol w="1426447">
                  <a:extLst>
                    <a:ext uri="{9D8B030D-6E8A-4147-A177-3AD203B41FA5}">
                      <a16:colId xmlns:a16="http://schemas.microsoft.com/office/drawing/2014/main" val="2907643420"/>
                    </a:ext>
                  </a:extLst>
                </a:gridCol>
                <a:gridCol w="1159737">
                  <a:extLst>
                    <a:ext uri="{9D8B030D-6E8A-4147-A177-3AD203B41FA5}">
                      <a16:colId xmlns:a16="http://schemas.microsoft.com/office/drawing/2014/main" val="163453288"/>
                    </a:ext>
                  </a:extLst>
                </a:gridCol>
              </a:tblGrid>
              <a:tr h="570675">
                <a:tc>
                  <a:txBody>
                    <a:bodyPr/>
                    <a:lstStyle/>
                    <a:p>
                      <a:pPr algn="l"/>
                      <a:endParaRPr lang="en-US"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Calibri" panose="020F0502020204030204" pitchFamily="34" charset="0"/>
                          <a:cs typeface="Calibri" panose="020F0502020204030204" pitchFamily="34" charset="0"/>
                        </a:rPr>
                        <a:t>All</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endParaRPr lang="en-US"/>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Calibri" panose="020F0502020204030204" pitchFamily="34" charset="0"/>
                          <a:cs typeface="Calibri" panose="020F0502020204030204" pitchFamily="34" charset="0"/>
                        </a:rPr>
                        <a:t>USH2</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b="1" dirty="0">
                        <a:solidFill>
                          <a:schemeClr val="bg1"/>
                        </a:solidFill>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Calibri" panose="020F0502020204030204" pitchFamily="34" charset="0"/>
                          <a:cs typeface="Calibri" panose="020F0502020204030204" pitchFamily="34" charset="0"/>
                        </a:rPr>
                        <a:t>ARRP</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Calibri" panose="020F0502020204030204" pitchFamily="34" charset="0"/>
                          <a:cs typeface="Calibri" panose="020F0502020204030204" pitchFamily="34" charset="0"/>
                        </a:rPr>
                        <a:t>P value</a:t>
                      </a:r>
                    </a:p>
                  </a:txBody>
                  <a:tcPr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1779620889"/>
                  </a:ext>
                </a:extLst>
              </a:tr>
              <a:tr h="1066914">
                <a:tc>
                  <a:txBody>
                    <a:bodyPr/>
                    <a:lstStyle/>
                    <a:p>
                      <a:pPr marL="0" marR="0" lvl="0">
                        <a:spcBef>
                          <a:spcPts val="0"/>
                        </a:spcBef>
                        <a:spcAft>
                          <a:spcPts val="0"/>
                        </a:spcAft>
                        <a:buNone/>
                      </a:pPr>
                      <a:r>
                        <a:rPr lang="en-US" sz="2000" b="1" i="0" u="none" strike="noStrike" noProof="0" dirty="0">
                          <a:solidFill>
                            <a:schemeClr val="bg1"/>
                          </a:solidFill>
                          <a:effectLst/>
                          <a:latin typeface="Calibri" panose="020F0502020204030204" pitchFamily="34" charset="0"/>
                          <a:cs typeface="Calibri" panose="020F0502020204030204" pitchFamily="34" charset="0"/>
                        </a:rPr>
                        <a:t>Characteristic</a:t>
                      </a:r>
                    </a:p>
                  </a:txBody>
                  <a:tcPr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chemeClr val="bg1"/>
                          </a:solidFill>
                          <a:effectLst/>
                          <a:latin typeface="Calibri" panose="020F0502020204030204" pitchFamily="34" charset="0"/>
                          <a:cs typeface="Calibri" panose="020F0502020204030204" pitchFamily="34" charset="0"/>
                        </a:rPr>
                        <a:t>N=126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noProof="0" dirty="0">
                        <a:solidFill>
                          <a:schemeClr val="bg1"/>
                        </a:solidFill>
                        <a:effectLst/>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effectLst/>
                          <a:latin typeface="Calibri" panose="020F0502020204030204" pitchFamily="34" charset="0"/>
                          <a:cs typeface="Calibri" panose="020F0502020204030204" pitchFamily="34" charset="0"/>
                        </a:rPr>
                        <a:t>V</a:t>
                      </a:r>
                      <a:r>
                        <a:rPr lang="en-US" sz="2000" b="1" baseline="-25000" dirty="0">
                          <a:solidFill>
                            <a:schemeClr val="bg1"/>
                          </a:solidFill>
                          <a:effectLst/>
                          <a:latin typeface="Calibri" panose="020F0502020204030204" pitchFamily="34" charset="0"/>
                          <a:cs typeface="Calibri" panose="020F0502020204030204" pitchFamily="34" charset="0"/>
                        </a:rPr>
                        <a:t>TOT</a:t>
                      </a:r>
                      <a:r>
                        <a:rPr lang="en-US" sz="2000" b="1" i="0" u="none" strike="noStrike" noProof="0" dirty="0">
                          <a:solidFill>
                            <a:schemeClr val="bg1"/>
                          </a:solidFill>
                          <a:effectLst/>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chemeClr val="bg1"/>
                          </a:solidFill>
                          <a:effectLst/>
                          <a:latin typeface="Calibri" panose="020F0502020204030204" pitchFamily="34" charset="0"/>
                          <a:cs typeface="Calibri" panose="020F0502020204030204" pitchFamily="34" charset="0"/>
                        </a:rPr>
                        <a:t>Mean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chemeClr val="bg1"/>
                          </a:solidFill>
                          <a:effectLst/>
                          <a:latin typeface="Calibri" panose="020F0502020204030204" pitchFamily="34" charset="0"/>
                          <a:cs typeface="Calibri" panose="020F0502020204030204" pitchFamily="34" charset="0"/>
                        </a:rPr>
                        <a:t>(SD)</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C1D5"/>
                    </a:solidFill>
                  </a:tcPr>
                </a:tc>
                <a:tc gridSpan="2">
                  <a:txBody>
                    <a:bodyPr/>
                    <a:lstStyle/>
                    <a:p>
                      <a:pPr algn="ctr">
                        <a:spcAft>
                          <a:spcPts val="0"/>
                        </a:spcAft>
                      </a:pPr>
                      <a:r>
                        <a:rPr lang="en-US" sz="2000" b="1" dirty="0">
                          <a:solidFill>
                            <a:schemeClr val="bg1"/>
                          </a:solidFill>
                          <a:effectLst/>
                          <a:latin typeface="Calibri" panose="020F0502020204030204" pitchFamily="34" charset="0"/>
                          <a:cs typeface="Calibri" panose="020F0502020204030204" pitchFamily="34" charset="0"/>
                        </a:rPr>
                        <a:t>N=80</a:t>
                      </a: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C1D5"/>
                    </a:solidFill>
                  </a:tcPr>
                </a:tc>
                <a:tc hMerge="1">
                  <a:txBody>
                    <a:bodyPr/>
                    <a:lstStyle/>
                    <a:p>
                      <a:pPr algn="ctr">
                        <a:spcAft>
                          <a:spcPts val="0"/>
                        </a:spcAft>
                      </a:pPr>
                      <a:r>
                        <a:rPr lang="en-US" sz="2000" b="1" dirty="0">
                          <a:solidFill>
                            <a:schemeClr val="bg1"/>
                          </a:solidFill>
                          <a:effectLst/>
                          <a:latin typeface="Calibri" panose="020F0502020204030204" pitchFamily="34" charset="0"/>
                          <a:cs typeface="Calibri" panose="020F0502020204030204" pitchFamily="34" charset="0"/>
                        </a:rPr>
                        <a:t>V</a:t>
                      </a:r>
                      <a:r>
                        <a:rPr lang="en-US" sz="2000" b="1" baseline="-25000" dirty="0">
                          <a:solidFill>
                            <a:schemeClr val="bg1"/>
                          </a:solidFill>
                          <a:effectLst/>
                          <a:latin typeface="Calibri" panose="020F0502020204030204" pitchFamily="34" charset="0"/>
                          <a:cs typeface="Calibri" panose="020F0502020204030204" pitchFamily="34" charset="0"/>
                        </a:rPr>
                        <a:t>TOT</a:t>
                      </a:r>
                      <a:r>
                        <a:rPr lang="en-US" sz="2000" b="1" dirty="0">
                          <a:solidFill>
                            <a:schemeClr val="bg1"/>
                          </a:solidFill>
                          <a:effectLst/>
                          <a:latin typeface="Calibri" panose="020F0502020204030204" pitchFamily="34" charset="0"/>
                          <a:cs typeface="Calibri" panose="020F0502020204030204" pitchFamily="34" charset="0"/>
                        </a:rPr>
                        <a:t> </a:t>
                      </a:r>
                    </a:p>
                    <a:p>
                      <a:pPr algn="ctr">
                        <a:spcAft>
                          <a:spcPts val="0"/>
                        </a:spcAft>
                      </a:pPr>
                      <a:r>
                        <a:rPr lang="en-US" sz="2000" b="1" dirty="0">
                          <a:solidFill>
                            <a:schemeClr val="bg1"/>
                          </a:solidFill>
                          <a:effectLst/>
                          <a:latin typeface="Calibri" panose="020F0502020204030204" pitchFamily="34" charset="0"/>
                          <a:cs typeface="Calibri" panose="020F0502020204030204" pitchFamily="34" charset="0"/>
                        </a:rPr>
                        <a:t>Mean </a:t>
                      </a:r>
                    </a:p>
                    <a:p>
                      <a:pPr algn="ctr">
                        <a:spcAft>
                          <a:spcPts val="0"/>
                        </a:spcAft>
                      </a:pPr>
                      <a:r>
                        <a:rPr lang="en-US" sz="2000" b="1" dirty="0">
                          <a:solidFill>
                            <a:schemeClr val="bg1"/>
                          </a:solidFill>
                          <a:effectLst/>
                          <a:latin typeface="Calibri" panose="020F0502020204030204" pitchFamily="34" charset="0"/>
                          <a:cs typeface="Calibri" panose="020F0502020204030204" pitchFamily="34" charset="0"/>
                        </a:rPr>
                        <a:t>(SD)</a:t>
                      </a: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C1D5"/>
                    </a:solidFill>
                  </a:tcPr>
                </a:tc>
                <a:tc>
                  <a:txBody>
                    <a:bodyPr/>
                    <a:lstStyle/>
                    <a:p>
                      <a:pPr algn="ctr">
                        <a:spcAft>
                          <a:spcPts val="0"/>
                        </a:spcAft>
                      </a:pPr>
                      <a:r>
                        <a:rPr lang="en-US" sz="2000" b="1" dirty="0">
                          <a:solidFill>
                            <a:schemeClr val="bg1"/>
                          </a:solidFill>
                          <a:effectLst/>
                          <a:latin typeface="Calibri" panose="020F0502020204030204" pitchFamily="34" charset="0"/>
                          <a:cs typeface="Calibri" panose="020F0502020204030204" pitchFamily="34" charset="0"/>
                        </a:rPr>
                        <a:t>V</a:t>
                      </a:r>
                      <a:r>
                        <a:rPr lang="en-US" sz="2000" b="1" baseline="-25000" dirty="0">
                          <a:solidFill>
                            <a:schemeClr val="bg1"/>
                          </a:solidFill>
                          <a:effectLst/>
                          <a:latin typeface="Calibri" panose="020F0502020204030204" pitchFamily="34" charset="0"/>
                          <a:cs typeface="Calibri" panose="020F0502020204030204" pitchFamily="34" charset="0"/>
                        </a:rPr>
                        <a:t>TOT</a:t>
                      </a:r>
                      <a:r>
                        <a:rPr lang="en-US" sz="2000" b="1" dirty="0">
                          <a:solidFill>
                            <a:schemeClr val="bg1"/>
                          </a:solidFill>
                          <a:effectLst/>
                          <a:latin typeface="Calibri" panose="020F0502020204030204" pitchFamily="34" charset="0"/>
                          <a:cs typeface="Calibri" panose="020F0502020204030204" pitchFamily="34" charset="0"/>
                        </a:rPr>
                        <a:t> </a:t>
                      </a:r>
                    </a:p>
                    <a:p>
                      <a:pPr algn="ctr">
                        <a:spcAft>
                          <a:spcPts val="0"/>
                        </a:spcAft>
                      </a:pPr>
                      <a:r>
                        <a:rPr lang="en-US" sz="2000" b="1" dirty="0">
                          <a:solidFill>
                            <a:schemeClr val="bg1"/>
                          </a:solidFill>
                          <a:effectLst/>
                          <a:latin typeface="Calibri" panose="020F0502020204030204" pitchFamily="34" charset="0"/>
                          <a:cs typeface="Calibri" panose="020F0502020204030204" pitchFamily="34" charset="0"/>
                        </a:rPr>
                        <a:t>Mean </a:t>
                      </a:r>
                    </a:p>
                    <a:p>
                      <a:pPr algn="ctr">
                        <a:spcAft>
                          <a:spcPts val="0"/>
                        </a:spcAft>
                      </a:pPr>
                      <a:r>
                        <a:rPr lang="en-US" sz="2000" b="1" dirty="0">
                          <a:solidFill>
                            <a:schemeClr val="bg1"/>
                          </a:solidFill>
                          <a:effectLst/>
                          <a:latin typeface="Calibri" panose="020F0502020204030204" pitchFamily="34" charset="0"/>
                          <a:cs typeface="Calibri" panose="020F0502020204030204" pitchFamily="34" charset="0"/>
                        </a:rPr>
                        <a:t>(SD)</a:t>
                      </a: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chemeClr val="bg1"/>
                          </a:solidFill>
                          <a:effectLst/>
                          <a:latin typeface="Calibri" panose="020F0502020204030204" pitchFamily="34" charset="0"/>
                          <a:cs typeface="Calibri" panose="020F0502020204030204" pitchFamily="34" charset="0"/>
                        </a:rPr>
                        <a:t>N=46</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b="1" i="0" u="none" strike="noStrike" noProof="0" dirty="0">
                        <a:solidFill>
                          <a:schemeClr val="bg1"/>
                        </a:solidFill>
                        <a:effectLst/>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effectLst/>
                          <a:latin typeface="Calibri" panose="020F0502020204030204" pitchFamily="34" charset="0"/>
                          <a:cs typeface="Calibri" panose="020F0502020204030204" pitchFamily="34" charset="0"/>
                        </a:rPr>
                        <a:t>V</a:t>
                      </a:r>
                      <a:r>
                        <a:rPr lang="en-US" sz="2000" b="1" baseline="-25000" dirty="0">
                          <a:solidFill>
                            <a:schemeClr val="bg1"/>
                          </a:solidFill>
                          <a:effectLst/>
                          <a:latin typeface="Calibri" panose="020F0502020204030204" pitchFamily="34" charset="0"/>
                          <a:cs typeface="Calibri" panose="020F0502020204030204" pitchFamily="34" charset="0"/>
                        </a:rPr>
                        <a:t>TOT</a:t>
                      </a:r>
                      <a:r>
                        <a:rPr lang="en-US" sz="2000" b="1" i="0" u="none" strike="noStrike" noProof="0" dirty="0">
                          <a:solidFill>
                            <a:schemeClr val="bg1"/>
                          </a:solidFill>
                          <a:effectLst/>
                          <a:latin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chemeClr val="bg1"/>
                          </a:solidFill>
                          <a:effectLst/>
                          <a:latin typeface="Calibri" panose="020F0502020204030204" pitchFamily="34" charset="0"/>
                          <a:cs typeface="Calibri" panose="020F0502020204030204" pitchFamily="34" charset="0"/>
                        </a:rPr>
                        <a:t>Mean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u="none" strike="noStrike" noProof="0" dirty="0">
                          <a:solidFill>
                            <a:schemeClr val="bg1"/>
                          </a:solidFill>
                          <a:effectLst/>
                          <a:latin typeface="Calibri" panose="020F0502020204030204" pitchFamily="34" charset="0"/>
                          <a:cs typeface="Calibri" panose="020F0502020204030204" pitchFamily="34" charset="0"/>
                        </a:rPr>
                        <a:t>(SD)</a:t>
                      </a: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noProof="0" dirty="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470923420"/>
                  </a:ext>
                </a:extLst>
              </a:tr>
              <a:tr h="686227">
                <a:tc>
                  <a:txBody>
                    <a:bodyPr/>
                    <a:lstStyle/>
                    <a:p>
                      <a:pPr marL="0" marR="0" algn="l">
                        <a:lnSpc>
                          <a:spcPct val="115000"/>
                        </a:lnSpc>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Age at enrollment, </a:t>
                      </a:r>
                      <a:r>
                        <a:rPr lang="en-US" sz="2000" b="1" dirty="0" err="1">
                          <a:effectLst/>
                          <a:latin typeface="Calibri" panose="020F0502020204030204" pitchFamily="34" charset="0"/>
                          <a:ea typeface="Times New Roman" panose="02020603050405020304" pitchFamily="18" charset="0"/>
                          <a:cs typeface="Calibri" panose="020F0502020204030204" pitchFamily="34" charset="0"/>
                        </a:rPr>
                        <a:t>yrs</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0.03</a:t>
                      </a:r>
                    </a:p>
                    <a:p>
                      <a:pPr marL="0" marR="0" algn="l">
                        <a:lnSpc>
                          <a:spcPct val="115000"/>
                        </a:lnSpc>
                        <a:spcBef>
                          <a:spcPts val="0"/>
                        </a:spcBef>
                        <a:spcAft>
                          <a:spcPts val="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83114143"/>
                  </a:ext>
                </a:extLst>
              </a:tr>
              <a:tr h="340616">
                <a:tc>
                  <a:txBody>
                    <a:bodyPr/>
                    <a:lstStyle/>
                    <a:p>
                      <a:pPr marL="0" marR="0" algn="l">
                        <a:lnSpc>
                          <a:spcPct val="115000"/>
                        </a:lnSpc>
                        <a:spcBef>
                          <a:spcPts val="0"/>
                        </a:spcBef>
                        <a:spcAft>
                          <a:spcPts val="0"/>
                        </a:spcAft>
                      </a:pPr>
                      <a:r>
                        <a:rPr lang="en-US" sz="2000" b="0" dirty="0">
                          <a:effectLst/>
                          <a:latin typeface="Calibri" panose="020F0502020204030204" pitchFamily="34" charset="0"/>
                          <a:cs typeface="Calibri" panose="020F0502020204030204" pitchFamily="34" charset="0"/>
                        </a:rPr>
                        <a:t>   &lt;35</a:t>
                      </a: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100" dirty="0">
                          <a:effectLst/>
                          <a:latin typeface="Calibri" panose="020F0502020204030204" pitchFamily="34" charset="0"/>
                          <a:cs typeface="Calibri" panose="020F0502020204030204" pitchFamily="34" charset="0"/>
                        </a:rPr>
                        <a:t>44</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100" dirty="0">
                          <a:effectLst/>
                          <a:latin typeface="Calibri" panose="020F0502020204030204" pitchFamily="34" charset="0"/>
                          <a:cs typeface="Calibri" panose="020F0502020204030204" pitchFamily="34" charset="0"/>
                        </a:rPr>
                        <a:t>35.7 (23.0)</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36</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33.1 (20.0)</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8</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47.6 (32.5)</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02837318"/>
                  </a:ext>
                </a:extLst>
              </a:tr>
              <a:tr h="340616">
                <a:tc>
                  <a:txBody>
                    <a:bodyPr/>
                    <a:lstStyle/>
                    <a:p>
                      <a:pPr marL="0" marR="0" algn="l">
                        <a:lnSpc>
                          <a:spcPct val="115000"/>
                        </a:lnSpc>
                        <a:spcBef>
                          <a:spcPts val="0"/>
                        </a:spcBef>
                        <a:spcAft>
                          <a:spcPts val="0"/>
                        </a:spcAft>
                      </a:pPr>
                      <a:r>
                        <a:rPr lang="en-US" sz="2000" b="0" dirty="0">
                          <a:effectLst/>
                          <a:latin typeface="Calibri" panose="020F0502020204030204" pitchFamily="34" charset="0"/>
                          <a:cs typeface="Calibri" panose="020F0502020204030204" pitchFamily="34" charset="0"/>
                        </a:rPr>
                        <a:t>   35-45</a:t>
                      </a: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100" dirty="0">
                          <a:effectLst/>
                          <a:latin typeface="Calibri" panose="020F0502020204030204" pitchFamily="34" charset="0"/>
                          <a:cs typeface="Calibri" panose="020F0502020204030204" pitchFamily="34" charset="0"/>
                        </a:rPr>
                        <a:t>43</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100" dirty="0">
                          <a:effectLst/>
                          <a:latin typeface="Calibri" panose="020F0502020204030204" pitchFamily="34" charset="0"/>
                          <a:cs typeface="Calibri" panose="020F0502020204030204" pitchFamily="34" charset="0"/>
                        </a:rPr>
                        <a:t>23.9 (22.4)</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00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25</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18.3 (20.1)</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18</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31.8 (23.6)</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92419356"/>
                  </a:ext>
                </a:extLst>
              </a:tr>
              <a:tr h="553927">
                <a:tc>
                  <a:txBody>
                    <a:bodyPr/>
                    <a:lstStyle/>
                    <a:p>
                      <a:pPr marL="0" marR="0" algn="l">
                        <a:lnSpc>
                          <a:spcPct val="115000"/>
                        </a:lnSpc>
                        <a:spcBef>
                          <a:spcPts val="0"/>
                        </a:spcBef>
                        <a:spcAft>
                          <a:spcPts val="0"/>
                        </a:spcAft>
                      </a:pPr>
                      <a:r>
                        <a:rPr lang="en-US" sz="2000" b="0" dirty="0">
                          <a:effectLst/>
                          <a:latin typeface="Calibri" panose="020F0502020204030204" pitchFamily="34" charset="0"/>
                          <a:cs typeface="Calibri" panose="020F0502020204030204" pitchFamily="34" charset="0"/>
                        </a:rPr>
                        <a:t>   45 years or older</a:t>
                      </a: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100" dirty="0">
                          <a:effectLst/>
                          <a:latin typeface="Calibri" panose="020F0502020204030204" pitchFamily="34" charset="0"/>
                          <a:cs typeface="Calibri" panose="020F0502020204030204" pitchFamily="34" charset="0"/>
                        </a:rPr>
                        <a:t>39</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100" dirty="0">
                          <a:effectLst/>
                          <a:latin typeface="Calibri" panose="020F0502020204030204" pitchFamily="34" charset="0"/>
                          <a:cs typeface="Calibri" panose="020F0502020204030204" pitchFamily="34" charset="0"/>
                        </a:rPr>
                        <a:t>23.1 (24.2)</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19</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7.8 (15.3)</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20</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37.8 (22.0)</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11749547"/>
                  </a:ext>
                </a:extLst>
              </a:tr>
              <a:tr h="850051">
                <a:tc>
                  <a:txBody>
                    <a:bodyPr/>
                    <a:lstStyle/>
                    <a:p>
                      <a:pPr marL="0" marR="0" algn="l">
                        <a:lnSpc>
                          <a:spcPct val="115000"/>
                        </a:lnSpc>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Duration of Disease, </a:t>
                      </a:r>
                      <a:r>
                        <a:rPr lang="en-US" sz="2000" b="1" dirty="0" err="1">
                          <a:effectLst/>
                          <a:latin typeface="Calibri" panose="020F0502020204030204" pitchFamily="34" charset="0"/>
                          <a:ea typeface="Times New Roman" panose="02020603050405020304" pitchFamily="18" charset="0"/>
                          <a:cs typeface="Calibri" panose="020F0502020204030204" pitchFamily="34" charset="0"/>
                        </a:rPr>
                        <a:t>yrs</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100" dirty="0">
                          <a:effectLst/>
                          <a:latin typeface="Calibri" panose="020F0502020204030204" pitchFamily="34" charset="0"/>
                          <a:cs typeface="Calibri" panose="020F0502020204030204" pitchFamily="34" charset="0"/>
                        </a:rPr>
                        <a:t> </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100" dirty="0">
                          <a:effectLst/>
                          <a:latin typeface="Calibri" panose="020F0502020204030204" pitchFamily="34" charset="0"/>
                          <a:cs typeface="Calibri" panose="020F0502020204030204" pitchFamily="34" charset="0"/>
                        </a:rPr>
                        <a:t> </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00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 </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 </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 </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 </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&lt;0.001</a:t>
                      </a:r>
                    </a:p>
                    <a:p>
                      <a:pPr marL="0" marR="0" algn="l">
                        <a:lnSpc>
                          <a:spcPct val="115000"/>
                        </a:lnSpc>
                        <a:spcBef>
                          <a:spcPts val="0"/>
                        </a:spcBef>
                        <a:spcAft>
                          <a:spcPts val="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340616">
                <a:tc>
                  <a:txBody>
                    <a:bodyPr/>
                    <a:lstStyle/>
                    <a:p>
                      <a:pPr marL="0" marR="0" algn="l">
                        <a:lnSpc>
                          <a:spcPct val="115000"/>
                        </a:lnSpc>
                        <a:spcBef>
                          <a:spcPts val="0"/>
                        </a:spcBef>
                        <a:spcAft>
                          <a:spcPts val="0"/>
                        </a:spcAft>
                      </a:pPr>
                      <a:r>
                        <a:rPr lang="en-US" sz="2000" b="0" dirty="0">
                          <a:effectLst/>
                          <a:latin typeface="Calibri" panose="020F0502020204030204" pitchFamily="34" charset="0"/>
                          <a:cs typeface="Calibri" panose="020F0502020204030204" pitchFamily="34" charset="0"/>
                        </a:rPr>
                        <a:t>   &lt;10</a:t>
                      </a: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100" dirty="0">
                          <a:effectLst/>
                          <a:latin typeface="Calibri" panose="020F0502020204030204" pitchFamily="34" charset="0"/>
                          <a:cs typeface="Calibri" panose="020F0502020204030204" pitchFamily="34" charset="0"/>
                        </a:rPr>
                        <a:t>36</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100" dirty="0">
                          <a:effectLst/>
                          <a:latin typeface="Calibri" panose="020F0502020204030204" pitchFamily="34" charset="0"/>
                          <a:cs typeface="Calibri" panose="020F0502020204030204" pitchFamily="34" charset="0"/>
                        </a:rPr>
                        <a:t>40.5 (22.6)</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10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20</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34.3 (20.0)</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16</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48.2 (23.9)</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endParaRPr lang="en-US" sz="21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0443" marR="10443"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340616">
                <a:tc>
                  <a:txBody>
                    <a:bodyPr/>
                    <a:lstStyle/>
                    <a:p>
                      <a:pPr marL="0" marR="0" algn="l">
                        <a:lnSpc>
                          <a:spcPct val="115000"/>
                        </a:lnSpc>
                        <a:spcBef>
                          <a:spcPts val="0"/>
                        </a:spcBef>
                        <a:spcAft>
                          <a:spcPts val="0"/>
                        </a:spcAft>
                      </a:pPr>
                      <a:r>
                        <a:rPr lang="en-US" sz="2000" b="0" dirty="0">
                          <a:effectLst/>
                          <a:latin typeface="Calibri" panose="020F0502020204030204" pitchFamily="34" charset="0"/>
                          <a:cs typeface="Calibri" panose="020F0502020204030204" pitchFamily="34" charset="0"/>
                        </a:rPr>
                        <a:t>   [10,20)</a:t>
                      </a: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100" dirty="0">
                          <a:effectLst/>
                          <a:latin typeface="Calibri" panose="020F0502020204030204" pitchFamily="34" charset="0"/>
                          <a:cs typeface="Calibri" panose="020F0502020204030204" pitchFamily="34" charset="0"/>
                        </a:rPr>
                        <a:t>46</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100" dirty="0">
                          <a:effectLst/>
                          <a:latin typeface="Calibri" panose="020F0502020204030204" pitchFamily="34" charset="0"/>
                          <a:cs typeface="Calibri" panose="020F0502020204030204" pitchFamily="34" charset="0"/>
                        </a:rPr>
                        <a:t>28.5 (21.9)</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25</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28.7 (23.5)</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21</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28.3 (20.4)</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endParaRPr lang="en-US" sz="21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0443" marR="10443"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08415478"/>
                  </a:ext>
                </a:extLst>
              </a:tr>
              <a:tr h="340616">
                <a:tc>
                  <a:txBody>
                    <a:bodyPr/>
                    <a:lstStyle/>
                    <a:p>
                      <a:pPr marL="0" marR="0" algn="l">
                        <a:lnSpc>
                          <a:spcPct val="115000"/>
                        </a:lnSpc>
                        <a:spcBef>
                          <a:spcPts val="0"/>
                        </a:spcBef>
                        <a:spcAft>
                          <a:spcPts val="0"/>
                        </a:spcAft>
                      </a:pPr>
                      <a:r>
                        <a:rPr lang="en-US" sz="2000" b="0" dirty="0">
                          <a:effectLst/>
                          <a:latin typeface="Calibri" panose="020F0502020204030204" pitchFamily="34" charset="0"/>
                          <a:cs typeface="Calibri" panose="020F0502020204030204" pitchFamily="34" charset="0"/>
                        </a:rPr>
                        <a:t>   &gt;=20</a:t>
                      </a:r>
                      <a:endParaRPr lang="en-US" sz="2000" b="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100" dirty="0">
                          <a:effectLst/>
                          <a:latin typeface="Calibri" panose="020F0502020204030204" pitchFamily="34" charset="0"/>
                          <a:cs typeface="Calibri" panose="020F0502020204030204" pitchFamily="34" charset="0"/>
                        </a:rPr>
                        <a:t>43</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100" dirty="0">
                          <a:effectLst/>
                          <a:latin typeface="Calibri" panose="020F0502020204030204" pitchFamily="34" charset="0"/>
                          <a:cs typeface="Calibri" panose="020F0502020204030204" pitchFamily="34" charset="0"/>
                        </a:rPr>
                        <a:t>15.0 (18.2)</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35</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11.2 (14.8)</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8</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dirty="0">
                          <a:effectLst/>
                          <a:latin typeface="Calibri" panose="020F0502020204030204" pitchFamily="34" charset="0"/>
                          <a:cs typeface="Calibri" panose="020F0502020204030204" pitchFamily="34" charset="0"/>
                        </a:rPr>
                        <a:t>31.5 (23.4)</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txBody>
                  <a:tcPr marL="10443" marR="10443" marT="0" marB="0" anchor="ct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endParaRPr lang="en-US" sz="21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0443" marR="10443"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1938315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6"/>
            <a:ext cx="8079259" cy="1214800"/>
          </a:xfrm>
        </p:spPr>
        <p:txBody>
          <a:bodyPr>
            <a:normAutofit/>
          </a:bodyPr>
          <a:lstStyle/>
          <a:p>
            <a:r>
              <a:rPr lang="en-US" b="1" dirty="0">
                <a:solidFill>
                  <a:schemeClr val="bg1"/>
                </a:solidFill>
              </a:rPr>
              <a:t>Reproducibility of SP</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The test-retest reproducibility results will be covered in the tolerance limit presentation following this talk</a:t>
            </a:r>
          </a:p>
          <a:p>
            <a:pPr marL="457200" indent="-457200">
              <a:lnSpc>
                <a:spcPct val="100000"/>
              </a:lnSpc>
              <a:spcBef>
                <a:spcPts val="0"/>
              </a:spcBef>
              <a:spcAft>
                <a:spcPts val="600"/>
              </a:spcAft>
              <a:buClr>
                <a:schemeClr val="tx1"/>
              </a:buClr>
            </a:pPr>
            <a:r>
              <a:rPr lang="en-US" sz="3000" b="1" dirty="0"/>
              <a:t>“Real Change” for VTOT = 13.7 dB-</a:t>
            </a:r>
            <a:r>
              <a:rPr lang="en-US" sz="3000" b="1" dirty="0" err="1"/>
              <a:t>sr</a:t>
            </a:r>
            <a:endParaRPr lang="en-US" sz="3000" b="1" dirty="0"/>
          </a:p>
          <a:p>
            <a:pPr marL="914400" lvl="1" indent="-457200">
              <a:lnSpc>
                <a:spcPct val="100000"/>
              </a:lnSpc>
              <a:spcBef>
                <a:spcPts val="0"/>
              </a:spcBef>
              <a:spcAft>
                <a:spcPts val="600"/>
              </a:spcAft>
              <a:buClr>
                <a:schemeClr val="tx1"/>
              </a:buClr>
            </a:pPr>
            <a:r>
              <a:rPr lang="en-US" sz="2600" b="1" dirty="0"/>
              <a:t>If </a:t>
            </a:r>
            <a:r>
              <a:rPr lang="en-US" sz="2600" b="1" dirty="0" err="1"/>
              <a:t>Vtot</a:t>
            </a:r>
            <a:r>
              <a:rPr lang="en-US" sz="2600" b="1" dirty="0"/>
              <a:t> decrease is greater than 13.7, we are confident that the sensitivity decrease observed over time is not due to retest variation</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7007808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079259" cy="1200945"/>
          </a:xfrm>
        </p:spPr>
        <p:txBody>
          <a:bodyPr>
            <a:normAutofit fontScale="90000"/>
          </a:bodyPr>
          <a:lstStyle/>
          <a:p>
            <a:r>
              <a:rPr lang="en-US" b="1" dirty="0">
                <a:solidFill>
                  <a:schemeClr val="bg1"/>
                </a:solidFill>
              </a:rPr>
              <a:t>Visual Acuity Correlated with </a:t>
            </a:r>
            <a:br>
              <a:rPr lang="en-US" b="1" dirty="0">
                <a:solidFill>
                  <a:schemeClr val="bg1"/>
                </a:solidFill>
              </a:rPr>
            </a:br>
            <a:r>
              <a:rPr lang="en-US" b="1" dirty="0">
                <a:solidFill>
                  <a:schemeClr val="bg1"/>
                </a:solidFill>
              </a:rPr>
              <a:t>Hill of Vision (VTOT)</a:t>
            </a:r>
          </a:p>
        </p:txBody>
      </p:sp>
      <p:sp>
        <p:nvSpPr>
          <p:cNvPr id="4" name="Content Placeholder 3">
            <a:extLst>
              <a:ext uri="{FF2B5EF4-FFF2-40B4-BE49-F238E27FC236}">
                <a16:creationId xmlns:a16="http://schemas.microsoft.com/office/drawing/2014/main" id="{39AEA0BE-1EB9-71FE-FD88-3DA04688A904}"/>
              </a:ext>
            </a:extLst>
          </p:cNvPr>
          <p:cNvSpPr>
            <a:spLocks noGrp="1"/>
          </p:cNvSpPr>
          <p:nvPr>
            <p:ph idx="1"/>
          </p:nvPr>
        </p:nvSpPr>
        <p:spPr/>
        <p:txBody>
          <a:bodyPr/>
          <a:lstStyle/>
          <a:p>
            <a:pPr marL="0" indent="0">
              <a:buNone/>
            </a:pPr>
            <a:r>
              <a:rPr lang="en-US" b="1" dirty="0"/>
              <a:t>Better VA</a:t>
            </a:r>
            <a:r>
              <a:rPr lang="en-US" b="1" dirty="0">
                <a:solidFill>
                  <a:srgbClr val="FF0000"/>
                </a:solidFill>
              </a:rPr>
              <a:t>    </a:t>
            </a:r>
            <a:r>
              <a:rPr lang="en-US" b="1" dirty="0"/>
              <a:t> higher VTOT</a:t>
            </a:r>
          </a:p>
          <a:p>
            <a:pPr marL="0" indent="0">
              <a:buNone/>
            </a:pPr>
            <a:endParaRPr lang="en-US" dirty="0"/>
          </a:p>
        </p:txBody>
      </p:sp>
      <p:cxnSp>
        <p:nvCxnSpPr>
          <p:cNvPr id="3" name="Straight Arrow Connector 2">
            <a:extLst>
              <a:ext uri="{FF2B5EF4-FFF2-40B4-BE49-F238E27FC236}">
                <a16:creationId xmlns:a16="http://schemas.microsoft.com/office/drawing/2014/main" id="{7867E818-9812-AC00-F184-85F71D4A991C}"/>
              </a:ext>
            </a:extLst>
          </p:cNvPr>
          <p:cNvCxnSpPr/>
          <p:nvPr/>
        </p:nvCxnSpPr>
        <p:spPr>
          <a:xfrm>
            <a:off x="2397568" y="2055579"/>
            <a:ext cx="272715" cy="0"/>
          </a:xfrm>
          <a:prstGeom prst="straightConnector1">
            <a:avLst/>
          </a:prstGeom>
          <a:noFill/>
          <a:ln w="25400" cap="flat" cmpd="sng" algn="ctr">
            <a:solidFill>
              <a:srgbClr val="FF0000"/>
            </a:solidFill>
            <a:prstDash val="solid"/>
            <a:tailEnd type="triangle"/>
          </a:ln>
          <a:effectLst/>
        </p:spPr>
      </p:cxnSp>
      <p:sp>
        <p:nvSpPr>
          <p:cNvPr id="5" name="Rectangle 4">
            <a:extLst>
              <a:ext uri="{FF2B5EF4-FFF2-40B4-BE49-F238E27FC236}">
                <a16:creationId xmlns:a16="http://schemas.microsoft.com/office/drawing/2014/main" id="{B7CAB8CF-ACF5-F9AD-E584-8888413C30D8}"/>
              </a:ext>
            </a:extLst>
          </p:cNvPr>
          <p:cNvSpPr/>
          <p:nvPr/>
        </p:nvSpPr>
        <p:spPr>
          <a:xfrm>
            <a:off x="7410450" y="2786608"/>
            <a:ext cx="4533900" cy="2244204"/>
          </a:xfrm>
          <a:prstGeom prst="rect">
            <a:avLst/>
          </a:prstGeom>
        </p:spPr>
        <p:txBody>
          <a:bodyPr wrap="square">
            <a:spAutoFit/>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USH2: </a:t>
            </a:r>
            <a:r>
              <a:rPr lang="en-US" sz="2800" dirty="0">
                <a:solidFill>
                  <a:srgbClr val="4183D0"/>
                </a:solidFill>
                <a:latin typeface="Calibri" panose="020F0502020204030204" pitchFamily="34" charset="0"/>
                <a:ea typeface="Calibri" panose="020F0502020204030204" pitchFamily="34" charset="0"/>
                <a:cs typeface="Times New Roman" panose="02020603050405020304" pitchFamily="18" charset="0"/>
              </a:rPr>
              <a:t>blue</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ARRP: </a:t>
            </a:r>
            <a:r>
              <a:rPr lang="en-US"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red</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Spearman correlation </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r = 0.59 </a:t>
            </a:r>
            <a:r>
              <a:rPr lang="en-US" sz="2800" i="1" dirty="0">
                <a:latin typeface="Calibri" panose="020F0502020204030204" pitchFamily="34" charset="0"/>
                <a:ea typeface="Calibri" panose="020F0502020204030204" pitchFamily="34" charset="0"/>
                <a:cs typeface="Times New Roman" panose="02020603050405020304" pitchFamily="18" charset="0"/>
              </a:rPr>
              <a:t>P</a:t>
            </a:r>
            <a:r>
              <a:rPr lang="en-US" sz="2800" dirty="0">
                <a:latin typeface="Calibri" panose="020F0502020204030204" pitchFamily="34" charset="0"/>
                <a:ea typeface="Calibri" panose="020F0502020204030204" pitchFamily="34" charset="0"/>
                <a:cs typeface="Times New Roman" panose="02020603050405020304" pitchFamily="18" charset="0"/>
              </a:rPr>
              <a:t> &lt; 0.001</a:t>
            </a:r>
          </a:p>
        </p:txBody>
      </p:sp>
      <p:pic>
        <p:nvPicPr>
          <p:cNvPr id="6" name="Picture 5">
            <a:extLst>
              <a:ext uri="{FF2B5EF4-FFF2-40B4-BE49-F238E27FC236}">
                <a16:creationId xmlns:a16="http://schemas.microsoft.com/office/drawing/2014/main" id="{89698975-EE34-43FC-BACD-3D5ECD47400F}"/>
              </a:ext>
            </a:extLst>
          </p:cNvPr>
          <p:cNvPicPr>
            <a:picLocks noChangeAspect="1"/>
          </p:cNvPicPr>
          <p:nvPr/>
        </p:nvPicPr>
        <p:blipFill>
          <a:blip r:embed="rId3"/>
          <a:stretch>
            <a:fillRect/>
          </a:stretch>
        </p:blipFill>
        <p:spPr>
          <a:xfrm>
            <a:off x="838200" y="2451218"/>
            <a:ext cx="5505165" cy="3853006"/>
          </a:xfrm>
          <a:prstGeom prst="rect">
            <a:avLst/>
          </a:prstGeom>
        </p:spPr>
      </p:pic>
    </p:spTree>
    <p:extLst>
      <p:ext uri="{BB962C8B-B14F-4D97-AF65-F5344CB8AC3E}">
        <p14:creationId xmlns:p14="http://schemas.microsoft.com/office/powerpoint/2010/main" val="22741329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079259" cy="1228654"/>
          </a:xfrm>
        </p:spPr>
        <p:txBody>
          <a:bodyPr>
            <a:normAutofit/>
          </a:bodyPr>
          <a:lstStyle/>
          <a:p>
            <a:r>
              <a:rPr lang="en-US" b="1" dirty="0">
                <a:solidFill>
                  <a:schemeClr val="bg1"/>
                </a:solidFill>
              </a:rPr>
              <a:t>30Hz Flicker Correlated with VTOT</a:t>
            </a:r>
          </a:p>
        </p:txBody>
      </p:sp>
      <p:sp>
        <p:nvSpPr>
          <p:cNvPr id="4" name="Content Placeholder 3">
            <a:extLst>
              <a:ext uri="{FF2B5EF4-FFF2-40B4-BE49-F238E27FC236}">
                <a16:creationId xmlns:a16="http://schemas.microsoft.com/office/drawing/2014/main" id="{39AEA0BE-1EB9-71FE-FD88-3DA04688A904}"/>
              </a:ext>
            </a:extLst>
          </p:cNvPr>
          <p:cNvSpPr>
            <a:spLocks noGrp="1"/>
          </p:cNvSpPr>
          <p:nvPr>
            <p:ph idx="1"/>
          </p:nvPr>
        </p:nvSpPr>
        <p:spPr/>
        <p:txBody>
          <a:bodyPr/>
          <a:lstStyle/>
          <a:p>
            <a:pPr marL="0" indent="0">
              <a:buNone/>
            </a:pPr>
            <a:r>
              <a:rPr lang="en-US" b="1" dirty="0"/>
              <a:t>Greater photopic ERG 30Hz flicker amplitudes      higher VTOT</a:t>
            </a:r>
          </a:p>
          <a:p>
            <a:endParaRPr lang="en-US" dirty="0"/>
          </a:p>
        </p:txBody>
      </p:sp>
      <p:cxnSp>
        <p:nvCxnSpPr>
          <p:cNvPr id="3" name="Straight Arrow Connector 2">
            <a:extLst>
              <a:ext uri="{FF2B5EF4-FFF2-40B4-BE49-F238E27FC236}">
                <a16:creationId xmlns:a16="http://schemas.microsoft.com/office/drawing/2014/main" id="{A6953548-3093-07E5-A42B-3F9283BAB505}"/>
              </a:ext>
            </a:extLst>
          </p:cNvPr>
          <p:cNvCxnSpPr/>
          <p:nvPr/>
        </p:nvCxnSpPr>
        <p:spPr>
          <a:xfrm>
            <a:off x="7785525" y="2069434"/>
            <a:ext cx="272715" cy="0"/>
          </a:xfrm>
          <a:prstGeom prst="straightConnector1">
            <a:avLst/>
          </a:prstGeom>
          <a:noFill/>
          <a:ln w="25400" cap="flat" cmpd="sng" algn="ctr">
            <a:solidFill>
              <a:srgbClr val="FF0000"/>
            </a:solidFill>
            <a:prstDash val="solid"/>
            <a:tailEnd type="triangle"/>
          </a:ln>
          <a:effectLst/>
        </p:spPr>
      </p:cxnSp>
      <p:sp>
        <p:nvSpPr>
          <p:cNvPr id="5" name="Rectangle 4">
            <a:extLst>
              <a:ext uri="{FF2B5EF4-FFF2-40B4-BE49-F238E27FC236}">
                <a16:creationId xmlns:a16="http://schemas.microsoft.com/office/drawing/2014/main" id="{E48A5E2E-1B8B-C4EA-389B-BE45487AE620}"/>
              </a:ext>
            </a:extLst>
          </p:cNvPr>
          <p:cNvSpPr/>
          <p:nvPr/>
        </p:nvSpPr>
        <p:spPr>
          <a:xfrm>
            <a:off x="7391400" y="3115929"/>
            <a:ext cx="4153881" cy="2244204"/>
          </a:xfrm>
          <a:prstGeom prst="rect">
            <a:avLst/>
          </a:prstGeom>
        </p:spPr>
        <p:txBody>
          <a:bodyPr wrap="square">
            <a:spAutoFit/>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USH2: </a:t>
            </a:r>
            <a:r>
              <a:rPr lang="en-US" sz="2800" dirty="0">
                <a:solidFill>
                  <a:srgbClr val="4183D0"/>
                </a:solidFill>
                <a:latin typeface="Calibri" panose="020F0502020204030204" pitchFamily="34" charset="0"/>
                <a:ea typeface="Calibri" panose="020F0502020204030204" pitchFamily="34" charset="0"/>
                <a:cs typeface="Times New Roman" panose="02020603050405020304" pitchFamily="18" charset="0"/>
              </a:rPr>
              <a:t>blue</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ARRP: </a:t>
            </a:r>
            <a:r>
              <a:rPr lang="en-US"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red</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Spearman correlation </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r = 0.54 </a:t>
            </a:r>
            <a:r>
              <a:rPr lang="en-US" sz="2800" i="1" dirty="0">
                <a:latin typeface="Calibri" panose="020F0502020204030204" pitchFamily="34" charset="0"/>
                <a:ea typeface="Calibri" panose="020F0502020204030204" pitchFamily="34" charset="0"/>
                <a:cs typeface="Times New Roman" panose="02020603050405020304" pitchFamily="18" charset="0"/>
              </a:rPr>
              <a:t>P</a:t>
            </a:r>
            <a:r>
              <a:rPr lang="en-US" sz="2800" dirty="0">
                <a:latin typeface="Calibri" panose="020F0502020204030204" pitchFamily="34" charset="0"/>
                <a:ea typeface="Calibri" panose="020F0502020204030204" pitchFamily="34" charset="0"/>
                <a:cs typeface="Times New Roman" panose="02020603050405020304" pitchFamily="18" charset="0"/>
              </a:rPr>
              <a:t> &lt; 0.001</a:t>
            </a:r>
          </a:p>
        </p:txBody>
      </p:sp>
      <p:pic>
        <p:nvPicPr>
          <p:cNvPr id="6" name="Picture 5">
            <a:extLst>
              <a:ext uri="{FF2B5EF4-FFF2-40B4-BE49-F238E27FC236}">
                <a16:creationId xmlns:a16="http://schemas.microsoft.com/office/drawing/2014/main" id="{35EA22CB-DB6F-506A-694B-D131668CDC98}"/>
              </a:ext>
            </a:extLst>
          </p:cNvPr>
          <p:cNvPicPr>
            <a:picLocks noChangeAspect="1"/>
          </p:cNvPicPr>
          <p:nvPr/>
        </p:nvPicPr>
        <p:blipFill>
          <a:blip r:embed="rId3"/>
          <a:stretch>
            <a:fillRect/>
          </a:stretch>
        </p:blipFill>
        <p:spPr>
          <a:xfrm>
            <a:off x="1208444" y="2519046"/>
            <a:ext cx="5230821" cy="3657917"/>
          </a:xfrm>
          <a:prstGeom prst="rect">
            <a:avLst/>
          </a:prstGeom>
        </p:spPr>
      </p:pic>
    </p:spTree>
    <p:extLst>
      <p:ext uri="{BB962C8B-B14F-4D97-AF65-F5344CB8AC3E}">
        <p14:creationId xmlns:p14="http://schemas.microsoft.com/office/powerpoint/2010/main" val="13898650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079259" cy="1228654"/>
          </a:xfrm>
        </p:spPr>
        <p:txBody>
          <a:bodyPr>
            <a:normAutofit fontScale="90000"/>
          </a:bodyPr>
          <a:lstStyle/>
          <a:p>
            <a:r>
              <a:rPr lang="en-US" b="1" dirty="0">
                <a:solidFill>
                  <a:schemeClr val="bg1"/>
                </a:solidFill>
              </a:rPr>
              <a:t>Static Perimetry: Mean Sensitivity Correlated with VTOT</a:t>
            </a:r>
          </a:p>
        </p:txBody>
      </p:sp>
      <p:sp>
        <p:nvSpPr>
          <p:cNvPr id="4" name="Content Placeholder 3">
            <a:extLst>
              <a:ext uri="{FF2B5EF4-FFF2-40B4-BE49-F238E27FC236}">
                <a16:creationId xmlns:a16="http://schemas.microsoft.com/office/drawing/2014/main" id="{39AEA0BE-1EB9-71FE-FD88-3DA04688A904}"/>
              </a:ext>
            </a:extLst>
          </p:cNvPr>
          <p:cNvSpPr>
            <a:spLocks noGrp="1"/>
          </p:cNvSpPr>
          <p:nvPr>
            <p:ph idx="1"/>
          </p:nvPr>
        </p:nvSpPr>
        <p:spPr/>
        <p:txBody>
          <a:bodyPr/>
          <a:lstStyle/>
          <a:p>
            <a:pPr marL="0" indent="0">
              <a:buNone/>
            </a:pPr>
            <a:r>
              <a:rPr lang="en-US" b="1" dirty="0"/>
              <a:t>Higher mean SP sensitivity     higher VTOT</a:t>
            </a:r>
          </a:p>
          <a:p>
            <a:endParaRPr lang="en-US" dirty="0"/>
          </a:p>
        </p:txBody>
      </p:sp>
      <p:cxnSp>
        <p:nvCxnSpPr>
          <p:cNvPr id="3" name="Straight Arrow Connector 2">
            <a:extLst>
              <a:ext uri="{FF2B5EF4-FFF2-40B4-BE49-F238E27FC236}">
                <a16:creationId xmlns:a16="http://schemas.microsoft.com/office/drawing/2014/main" id="{10BC0D58-A6D7-05A0-FEDC-3FCE1E65B3DF}"/>
              </a:ext>
            </a:extLst>
          </p:cNvPr>
          <p:cNvCxnSpPr/>
          <p:nvPr/>
        </p:nvCxnSpPr>
        <p:spPr>
          <a:xfrm>
            <a:off x="4933673" y="2069433"/>
            <a:ext cx="272715"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E25BB92B-5A67-C15F-0EB6-C4F6DC633B9F}"/>
              </a:ext>
            </a:extLst>
          </p:cNvPr>
          <p:cNvSpPr/>
          <p:nvPr/>
        </p:nvSpPr>
        <p:spPr>
          <a:xfrm>
            <a:off x="7105650" y="2785557"/>
            <a:ext cx="4496781" cy="2121158"/>
          </a:xfrm>
          <a:prstGeom prst="rect">
            <a:avLst/>
          </a:prstGeom>
        </p:spPr>
        <p:txBody>
          <a:bodyPr wrap="square">
            <a:spAutoFit/>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USH2: </a:t>
            </a:r>
            <a:r>
              <a:rPr lang="en-US" sz="2800" dirty="0">
                <a:solidFill>
                  <a:srgbClr val="4183D0"/>
                </a:solidFill>
                <a:latin typeface="Calibri" panose="020F0502020204030204" pitchFamily="34" charset="0"/>
                <a:ea typeface="Calibri" panose="020F0502020204030204" pitchFamily="34" charset="0"/>
                <a:cs typeface="Times New Roman" panose="02020603050405020304" pitchFamily="18" charset="0"/>
              </a:rPr>
              <a:t>blue</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ARRP: </a:t>
            </a:r>
            <a:r>
              <a:rPr lang="en-US"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red</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Spearman correlation r = 0.55 </a:t>
            </a:r>
            <a:r>
              <a:rPr lang="en-US" sz="2800" i="1" dirty="0">
                <a:latin typeface="Calibri" panose="020F0502020204030204" pitchFamily="34" charset="0"/>
                <a:ea typeface="Calibri" panose="020F0502020204030204" pitchFamily="34" charset="0"/>
                <a:cs typeface="Times New Roman" panose="02020603050405020304" pitchFamily="18" charset="0"/>
              </a:rPr>
              <a:t>P</a:t>
            </a:r>
            <a:r>
              <a:rPr lang="en-US" sz="2800" dirty="0">
                <a:latin typeface="Calibri" panose="020F0502020204030204" pitchFamily="34" charset="0"/>
                <a:ea typeface="Calibri" panose="020F0502020204030204" pitchFamily="34" charset="0"/>
                <a:cs typeface="Times New Roman" panose="02020603050405020304" pitchFamily="18" charset="0"/>
              </a:rPr>
              <a:t> &lt; 0.001</a:t>
            </a:r>
          </a:p>
        </p:txBody>
      </p:sp>
      <p:pic>
        <p:nvPicPr>
          <p:cNvPr id="6" name="Picture 5">
            <a:extLst>
              <a:ext uri="{FF2B5EF4-FFF2-40B4-BE49-F238E27FC236}">
                <a16:creationId xmlns:a16="http://schemas.microsoft.com/office/drawing/2014/main" id="{C3BB9842-A6C9-D38E-331E-31E13EC3FDCD}"/>
              </a:ext>
            </a:extLst>
          </p:cNvPr>
          <p:cNvPicPr>
            <a:picLocks noChangeAspect="1"/>
          </p:cNvPicPr>
          <p:nvPr/>
        </p:nvPicPr>
        <p:blipFill>
          <a:blip r:embed="rId3"/>
          <a:stretch>
            <a:fillRect/>
          </a:stretch>
        </p:blipFill>
        <p:spPr>
          <a:xfrm>
            <a:off x="838200" y="2519363"/>
            <a:ext cx="5277633" cy="3657600"/>
          </a:xfrm>
          <a:prstGeom prst="rect">
            <a:avLst/>
          </a:prstGeom>
        </p:spPr>
      </p:pic>
    </p:spTree>
    <p:extLst>
      <p:ext uri="{BB962C8B-B14F-4D97-AF65-F5344CB8AC3E}">
        <p14:creationId xmlns:p14="http://schemas.microsoft.com/office/powerpoint/2010/main" val="38601020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079259" cy="1214800"/>
          </a:xfrm>
        </p:spPr>
        <p:txBody>
          <a:bodyPr>
            <a:normAutofit fontScale="90000"/>
          </a:bodyPr>
          <a:lstStyle/>
          <a:p>
            <a:r>
              <a:rPr lang="en-US" b="1" dirty="0">
                <a:solidFill>
                  <a:schemeClr val="bg1"/>
                </a:solidFill>
              </a:rPr>
              <a:t>Cystoid Macular Edema Correlated with Lower VTOT</a:t>
            </a:r>
          </a:p>
        </p:txBody>
      </p:sp>
      <p:sp>
        <p:nvSpPr>
          <p:cNvPr id="4" name="Content Placeholder 3">
            <a:extLst>
              <a:ext uri="{FF2B5EF4-FFF2-40B4-BE49-F238E27FC236}">
                <a16:creationId xmlns:a16="http://schemas.microsoft.com/office/drawing/2014/main" id="{39AEA0BE-1EB9-71FE-FD88-3DA04688A904}"/>
              </a:ext>
            </a:extLst>
          </p:cNvPr>
          <p:cNvSpPr>
            <a:spLocks noGrp="1"/>
          </p:cNvSpPr>
          <p:nvPr>
            <p:ph idx="1"/>
          </p:nvPr>
        </p:nvSpPr>
        <p:spPr/>
        <p:txBody>
          <a:bodyPr/>
          <a:lstStyle/>
          <a:p>
            <a:pPr marL="0" indent="0">
              <a:buNone/>
            </a:pPr>
            <a:r>
              <a:rPr lang="en-US" b="1" dirty="0"/>
              <a:t>Absence of macular cysts      Higher VTOT</a:t>
            </a:r>
          </a:p>
          <a:p>
            <a:endParaRPr lang="en-US" dirty="0"/>
          </a:p>
        </p:txBody>
      </p:sp>
      <p:cxnSp>
        <p:nvCxnSpPr>
          <p:cNvPr id="3" name="Straight Arrow Connector 2">
            <a:extLst>
              <a:ext uri="{FF2B5EF4-FFF2-40B4-BE49-F238E27FC236}">
                <a16:creationId xmlns:a16="http://schemas.microsoft.com/office/drawing/2014/main" id="{24EA2D02-F4F7-E9A5-607D-294771158B10}"/>
              </a:ext>
            </a:extLst>
          </p:cNvPr>
          <p:cNvCxnSpPr/>
          <p:nvPr/>
        </p:nvCxnSpPr>
        <p:spPr>
          <a:xfrm>
            <a:off x="4765963" y="2083288"/>
            <a:ext cx="272715" cy="0"/>
          </a:xfrm>
          <a:prstGeom prst="straightConnector1">
            <a:avLst/>
          </a:prstGeom>
          <a:noFill/>
          <a:ln w="25400" cap="flat" cmpd="sng" algn="ctr">
            <a:solidFill>
              <a:srgbClr val="FF0000"/>
            </a:solidFill>
            <a:prstDash val="solid"/>
            <a:tailEnd type="triangle"/>
          </a:ln>
          <a:effectLst/>
        </p:spPr>
      </p:cxnSp>
      <p:sp>
        <p:nvSpPr>
          <p:cNvPr id="5" name="Rectangle 4">
            <a:extLst>
              <a:ext uri="{FF2B5EF4-FFF2-40B4-BE49-F238E27FC236}">
                <a16:creationId xmlns:a16="http://schemas.microsoft.com/office/drawing/2014/main" id="{1828F12B-CFD4-A66B-6EFD-56ED478D6AFB}"/>
              </a:ext>
            </a:extLst>
          </p:cNvPr>
          <p:cNvSpPr/>
          <p:nvPr/>
        </p:nvSpPr>
        <p:spPr>
          <a:xfrm>
            <a:off x="7664762" y="3124200"/>
            <a:ext cx="3818308" cy="2223750"/>
          </a:xfrm>
          <a:prstGeom prst="rect">
            <a:avLst/>
          </a:prstGeom>
        </p:spPr>
        <p:txBody>
          <a:bodyPr wrap="square">
            <a:spAutoFit/>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Presence of Cysts </a:t>
            </a:r>
          </a:p>
          <a:p>
            <a:pPr lvl="1">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Yes: </a:t>
            </a:r>
            <a:r>
              <a:rPr lang="en-US" sz="2800" dirty="0">
                <a:solidFill>
                  <a:srgbClr val="00B050"/>
                </a:solidFill>
                <a:latin typeface="Calibri" panose="020F0502020204030204" pitchFamily="34" charset="0"/>
                <a:ea typeface="Calibri" panose="020F0502020204030204" pitchFamily="34" charset="0"/>
                <a:cs typeface="Times New Roman" panose="02020603050405020304" pitchFamily="18" charset="0"/>
              </a:rPr>
              <a:t>Green</a:t>
            </a:r>
          </a:p>
          <a:p>
            <a:pPr lvl="1">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No: </a:t>
            </a:r>
            <a:r>
              <a:rPr lang="en-US" sz="2800" dirty="0">
                <a:solidFill>
                  <a:srgbClr val="7030A0"/>
                </a:solidFill>
                <a:latin typeface="Calibri" panose="020F0502020204030204" pitchFamily="34" charset="0"/>
                <a:ea typeface="Calibri" panose="020F0502020204030204" pitchFamily="34" charset="0"/>
                <a:cs typeface="Times New Roman" panose="02020603050405020304" pitchFamily="18" charset="0"/>
              </a:rPr>
              <a:t>Purple</a:t>
            </a:r>
          </a:p>
          <a:p>
            <a:pPr>
              <a:lnSpc>
                <a:spcPct val="107000"/>
              </a:lnSpc>
              <a:spcAft>
                <a:spcPts val="800"/>
              </a:spcAft>
            </a:pPr>
            <a:r>
              <a:rPr lang="en-US" sz="2800" i="1" dirty="0">
                <a:latin typeface="Calibri" panose="020F0502020204030204" pitchFamily="34" charset="0"/>
                <a:ea typeface="Calibri" panose="020F0502020204030204" pitchFamily="34" charset="0"/>
                <a:cs typeface="Times New Roman" panose="02020603050405020304" pitchFamily="18" charset="0"/>
              </a:rPr>
              <a:t>P</a:t>
            </a:r>
            <a:r>
              <a:rPr lang="en-US" sz="2800" dirty="0">
                <a:latin typeface="Calibri" panose="020F0502020204030204" pitchFamily="34" charset="0"/>
                <a:ea typeface="Calibri" panose="020F0502020204030204" pitchFamily="34" charset="0"/>
                <a:cs typeface="Times New Roman" panose="02020603050405020304" pitchFamily="18" charset="0"/>
              </a:rPr>
              <a:t> = 0.03</a:t>
            </a:r>
          </a:p>
        </p:txBody>
      </p:sp>
      <p:pic>
        <p:nvPicPr>
          <p:cNvPr id="6" name="Picture 5">
            <a:extLst>
              <a:ext uri="{FF2B5EF4-FFF2-40B4-BE49-F238E27FC236}">
                <a16:creationId xmlns:a16="http://schemas.microsoft.com/office/drawing/2014/main" id="{26A3D068-EF2D-8B59-FCC0-CA45277F5AF1}"/>
              </a:ext>
            </a:extLst>
          </p:cNvPr>
          <p:cNvPicPr>
            <a:picLocks noChangeAspect="1"/>
          </p:cNvPicPr>
          <p:nvPr/>
        </p:nvPicPr>
        <p:blipFill>
          <a:blip r:embed="rId3"/>
          <a:stretch>
            <a:fillRect/>
          </a:stretch>
        </p:blipFill>
        <p:spPr>
          <a:xfrm>
            <a:off x="1456839" y="2816468"/>
            <a:ext cx="5364945" cy="3718882"/>
          </a:xfrm>
          <a:prstGeom prst="rect">
            <a:avLst/>
          </a:prstGeom>
        </p:spPr>
      </p:pic>
    </p:spTree>
    <p:extLst>
      <p:ext uri="{BB962C8B-B14F-4D97-AF65-F5344CB8AC3E}">
        <p14:creationId xmlns:p14="http://schemas.microsoft.com/office/powerpoint/2010/main" val="4031902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079259" cy="1214800"/>
          </a:xfrm>
        </p:spPr>
        <p:txBody>
          <a:bodyPr>
            <a:normAutofit fontScale="90000"/>
          </a:bodyPr>
          <a:lstStyle/>
          <a:p>
            <a:r>
              <a:rPr lang="en-US" b="1" dirty="0">
                <a:solidFill>
                  <a:schemeClr val="bg1"/>
                </a:solidFill>
              </a:rPr>
              <a:t>Central OCT Thickness Correlated with Greater VTOT</a:t>
            </a:r>
          </a:p>
        </p:txBody>
      </p:sp>
      <p:sp>
        <p:nvSpPr>
          <p:cNvPr id="4" name="Content Placeholder 3">
            <a:extLst>
              <a:ext uri="{FF2B5EF4-FFF2-40B4-BE49-F238E27FC236}">
                <a16:creationId xmlns:a16="http://schemas.microsoft.com/office/drawing/2014/main" id="{39AEA0BE-1EB9-71FE-FD88-3DA04688A904}"/>
              </a:ext>
            </a:extLst>
          </p:cNvPr>
          <p:cNvSpPr>
            <a:spLocks noGrp="1"/>
          </p:cNvSpPr>
          <p:nvPr>
            <p:ph idx="1"/>
          </p:nvPr>
        </p:nvSpPr>
        <p:spPr/>
        <p:txBody>
          <a:bodyPr/>
          <a:lstStyle/>
          <a:p>
            <a:pPr marL="0" indent="0">
              <a:buNone/>
            </a:pPr>
            <a:r>
              <a:rPr lang="en-US" b="1" dirty="0"/>
              <a:t>Higher Central Subfield Thickness      Higher V</a:t>
            </a:r>
            <a:r>
              <a:rPr lang="en-US" b="1" baseline="-25000" dirty="0"/>
              <a:t>TOT</a:t>
            </a:r>
            <a:endParaRPr lang="en-US" b="1" dirty="0"/>
          </a:p>
          <a:p>
            <a:endParaRPr lang="en-US" dirty="0"/>
          </a:p>
        </p:txBody>
      </p:sp>
      <p:sp>
        <p:nvSpPr>
          <p:cNvPr id="3" name="Rectangle 2">
            <a:extLst>
              <a:ext uri="{FF2B5EF4-FFF2-40B4-BE49-F238E27FC236}">
                <a16:creationId xmlns:a16="http://schemas.microsoft.com/office/drawing/2014/main" id="{A01CDF7A-EA73-B706-FFDC-24A06EFB4DB8}"/>
              </a:ext>
            </a:extLst>
          </p:cNvPr>
          <p:cNvSpPr/>
          <p:nvPr/>
        </p:nvSpPr>
        <p:spPr>
          <a:xfrm>
            <a:off x="7086600" y="3264110"/>
            <a:ext cx="4572981" cy="2121158"/>
          </a:xfrm>
          <a:prstGeom prst="rect">
            <a:avLst/>
          </a:prstGeom>
        </p:spPr>
        <p:txBody>
          <a:bodyPr wrap="square">
            <a:spAutoFit/>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USH2: </a:t>
            </a:r>
            <a:r>
              <a:rPr lang="en-US" sz="2800" dirty="0">
                <a:solidFill>
                  <a:srgbClr val="0070C0"/>
                </a:solidFill>
                <a:latin typeface="Calibri" panose="020F0502020204030204" pitchFamily="34" charset="0"/>
                <a:ea typeface="Calibri" panose="020F0502020204030204" pitchFamily="34" charset="0"/>
                <a:cs typeface="Times New Roman" panose="02020603050405020304" pitchFamily="18" charset="0"/>
              </a:rPr>
              <a:t>blue</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ARRP: </a:t>
            </a:r>
            <a:r>
              <a:rPr lang="en-US"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red</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Spearman correlation r = 0.48 </a:t>
            </a:r>
            <a:r>
              <a:rPr lang="en-US" sz="2800" i="1" dirty="0">
                <a:latin typeface="Calibri" panose="020F0502020204030204" pitchFamily="34" charset="0"/>
                <a:ea typeface="Calibri" panose="020F0502020204030204" pitchFamily="34" charset="0"/>
                <a:cs typeface="Times New Roman" panose="02020603050405020304" pitchFamily="18" charset="0"/>
              </a:rPr>
              <a:t>P</a:t>
            </a:r>
            <a:r>
              <a:rPr lang="en-US" sz="2800" dirty="0">
                <a:latin typeface="Calibri" panose="020F0502020204030204" pitchFamily="34" charset="0"/>
                <a:ea typeface="Calibri" panose="020F0502020204030204" pitchFamily="34" charset="0"/>
                <a:cs typeface="Times New Roman" panose="02020603050405020304" pitchFamily="18" charset="0"/>
              </a:rPr>
              <a:t> &lt; 0.001</a:t>
            </a:r>
          </a:p>
        </p:txBody>
      </p:sp>
      <p:cxnSp>
        <p:nvCxnSpPr>
          <p:cNvPr id="5" name="Straight Arrow Connector 4">
            <a:extLst>
              <a:ext uri="{FF2B5EF4-FFF2-40B4-BE49-F238E27FC236}">
                <a16:creationId xmlns:a16="http://schemas.microsoft.com/office/drawing/2014/main" id="{8FB2F6C1-E3F9-E0E2-BEDD-C216EE289975}"/>
              </a:ext>
            </a:extLst>
          </p:cNvPr>
          <p:cNvCxnSpPr/>
          <p:nvPr/>
        </p:nvCxnSpPr>
        <p:spPr>
          <a:xfrm>
            <a:off x="5959642" y="2083288"/>
            <a:ext cx="272715"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2B82928-4912-A9B9-99A3-5949DCF23F88}"/>
              </a:ext>
            </a:extLst>
          </p:cNvPr>
          <p:cNvPicPr>
            <a:picLocks noChangeAspect="1"/>
          </p:cNvPicPr>
          <p:nvPr/>
        </p:nvPicPr>
        <p:blipFill>
          <a:blip r:embed="rId3"/>
          <a:stretch>
            <a:fillRect/>
          </a:stretch>
        </p:blipFill>
        <p:spPr>
          <a:xfrm>
            <a:off x="838200" y="2666971"/>
            <a:ext cx="5700254" cy="3767655"/>
          </a:xfrm>
          <a:prstGeom prst="rect">
            <a:avLst/>
          </a:prstGeom>
        </p:spPr>
      </p:pic>
    </p:spTree>
    <p:extLst>
      <p:ext uri="{BB962C8B-B14F-4D97-AF65-F5344CB8AC3E}">
        <p14:creationId xmlns:p14="http://schemas.microsoft.com/office/powerpoint/2010/main" val="8057404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079259" cy="1214800"/>
          </a:xfrm>
        </p:spPr>
        <p:txBody>
          <a:bodyPr>
            <a:normAutofit fontScale="90000"/>
          </a:bodyPr>
          <a:lstStyle/>
          <a:p>
            <a:r>
              <a:rPr lang="en-US" b="1" dirty="0">
                <a:solidFill>
                  <a:schemeClr val="bg1"/>
                </a:solidFill>
              </a:rPr>
              <a:t>Kinetic III4e </a:t>
            </a:r>
            <a:r>
              <a:rPr lang="en-US" b="1" dirty="0" err="1">
                <a:solidFill>
                  <a:schemeClr val="bg1"/>
                </a:solidFill>
              </a:rPr>
              <a:t>Isopter</a:t>
            </a:r>
            <a:r>
              <a:rPr lang="en-US" b="1" dirty="0">
                <a:solidFill>
                  <a:schemeClr val="bg1"/>
                </a:solidFill>
              </a:rPr>
              <a:t> Correlated with VTOT</a:t>
            </a:r>
          </a:p>
        </p:txBody>
      </p:sp>
      <p:sp>
        <p:nvSpPr>
          <p:cNvPr id="4" name="Content Placeholder 3">
            <a:extLst>
              <a:ext uri="{FF2B5EF4-FFF2-40B4-BE49-F238E27FC236}">
                <a16:creationId xmlns:a16="http://schemas.microsoft.com/office/drawing/2014/main" id="{39AEA0BE-1EB9-71FE-FD88-3DA04688A904}"/>
              </a:ext>
            </a:extLst>
          </p:cNvPr>
          <p:cNvSpPr>
            <a:spLocks noGrp="1"/>
          </p:cNvSpPr>
          <p:nvPr>
            <p:ph idx="1"/>
          </p:nvPr>
        </p:nvSpPr>
        <p:spPr/>
        <p:txBody>
          <a:bodyPr/>
          <a:lstStyle/>
          <a:p>
            <a:pPr marL="0" indent="0">
              <a:buNone/>
            </a:pPr>
            <a:r>
              <a:rPr lang="en-US" b="1" dirty="0"/>
              <a:t>Greater III4e area	   Higher V</a:t>
            </a:r>
            <a:r>
              <a:rPr lang="en-US" b="1" baseline="-25000" dirty="0"/>
              <a:t>TOT</a:t>
            </a:r>
            <a:endParaRPr lang="en-US" b="1" dirty="0"/>
          </a:p>
          <a:p>
            <a:pPr marL="0" indent="0">
              <a:buNone/>
            </a:pPr>
            <a:endParaRPr lang="en-US" dirty="0"/>
          </a:p>
        </p:txBody>
      </p:sp>
      <p:cxnSp>
        <p:nvCxnSpPr>
          <p:cNvPr id="3" name="Straight Arrow Connector 2">
            <a:extLst>
              <a:ext uri="{FF2B5EF4-FFF2-40B4-BE49-F238E27FC236}">
                <a16:creationId xmlns:a16="http://schemas.microsoft.com/office/drawing/2014/main" id="{A5AC865E-95AE-91B1-FDB9-226FA54B6C0B}"/>
              </a:ext>
            </a:extLst>
          </p:cNvPr>
          <p:cNvCxnSpPr/>
          <p:nvPr/>
        </p:nvCxnSpPr>
        <p:spPr>
          <a:xfrm>
            <a:off x="3578117" y="2083288"/>
            <a:ext cx="272715"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76BFD495-4A39-C8C4-DE16-4C33C1347AB0}"/>
              </a:ext>
            </a:extLst>
          </p:cNvPr>
          <p:cNvSpPr/>
          <p:nvPr/>
        </p:nvSpPr>
        <p:spPr>
          <a:xfrm>
            <a:off x="7315482" y="3376107"/>
            <a:ext cx="4552668" cy="2141612"/>
          </a:xfrm>
          <a:prstGeom prst="rect">
            <a:avLst/>
          </a:prstGeom>
        </p:spPr>
        <p:txBody>
          <a:bodyPr wrap="square">
            <a:spAutoFit/>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USH2: </a:t>
            </a:r>
            <a:r>
              <a:rPr lang="en-US" sz="2800" dirty="0">
                <a:solidFill>
                  <a:srgbClr val="0070C0"/>
                </a:solidFill>
                <a:latin typeface="Calibri" panose="020F0502020204030204" pitchFamily="34" charset="0"/>
                <a:ea typeface="Calibri" panose="020F0502020204030204" pitchFamily="34" charset="0"/>
                <a:cs typeface="Times New Roman" panose="02020603050405020304" pitchFamily="18" charset="0"/>
              </a:rPr>
              <a:t>blue</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ARRP: </a:t>
            </a:r>
            <a:r>
              <a:rPr lang="en-US" sz="2800" dirty="0">
                <a:solidFill>
                  <a:srgbClr val="FF0000"/>
                </a:solidFill>
                <a:latin typeface="Calibri" panose="020F0502020204030204" pitchFamily="34" charset="0"/>
                <a:ea typeface="Calibri" panose="020F0502020204030204" pitchFamily="34" charset="0"/>
                <a:cs typeface="Times New Roman" panose="02020603050405020304" pitchFamily="18" charset="0"/>
              </a:rPr>
              <a:t>red</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Spearman correlation r = 0.92 </a:t>
            </a:r>
            <a:r>
              <a:rPr lang="en-US" sz="2800" i="1" dirty="0">
                <a:latin typeface="Calibri" panose="020F0502020204030204" pitchFamily="34" charset="0"/>
                <a:ea typeface="Calibri" panose="020F0502020204030204" pitchFamily="34" charset="0"/>
                <a:cs typeface="Times New Roman" panose="02020603050405020304" pitchFamily="18" charset="0"/>
              </a:rPr>
              <a:t>P</a:t>
            </a:r>
            <a:r>
              <a:rPr lang="en-US" sz="2800" dirty="0">
                <a:latin typeface="Calibri" panose="020F0502020204030204" pitchFamily="34" charset="0"/>
                <a:ea typeface="Calibri" panose="020F0502020204030204" pitchFamily="34" charset="0"/>
                <a:cs typeface="Times New Roman" panose="02020603050405020304" pitchFamily="18" charset="0"/>
              </a:rPr>
              <a:t> &lt; 0.001</a:t>
            </a:r>
          </a:p>
        </p:txBody>
      </p:sp>
      <p:pic>
        <p:nvPicPr>
          <p:cNvPr id="6" name="Picture 5">
            <a:extLst>
              <a:ext uri="{FF2B5EF4-FFF2-40B4-BE49-F238E27FC236}">
                <a16:creationId xmlns:a16="http://schemas.microsoft.com/office/drawing/2014/main" id="{D07074C7-FBB3-CFB6-E283-23700ABBEA27}"/>
              </a:ext>
            </a:extLst>
          </p:cNvPr>
          <p:cNvPicPr>
            <a:picLocks noChangeAspect="1"/>
          </p:cNvPicPr>
          <p:nvPr/>
        </p:nvPicPr>
        <p:blipFill>
          <a:blip r:embed="rId3"/>
          <a:stretch>
            <a:fillRect/>
          </a:stretch>
        </p:blipFill>
        <p:spPr>
          <a:xfrm>
            <a:off x="838200" y="2571094"/>
            <a:ext cx="5553828" cy="3863532"/>
          </a:xfrm>
          <a:prstGeom prst="rect">
            <a:avLst/>
          </a:prstGeom>
        </p:spPr>
      </p:pic>
    </p:spTree>
    <p:extLst>
      <p:ext uri="{BB962C8B-B14F-4D97-AF65-F5344CB8AC3E}">
        <p14:creationId xmlns:p14="http://schemas.microsoft.com/office/powerpoint/2010/main" val="341551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a:xfrm>
            <a:off x="3274540" y="18255"/>
            <a:ext cx="8079259" cy="1200945"/>
          </a:xfrm>
        </p:spPr>
        <p:txBody>
          <a:bodyPr>
            <a:normAutofit fontScale="90000"/>
          </a:bodyPr>
          <a:lstStyle/>
          <a:p>
            <a:r>
              <a:rPr lang="en-US" b="1" dirty="0">
                <a:solidFill>
                  <a:schemeClr val="bg1"/>
                </a:solidFill>
              </a:rPr>
              <a:t>Kinetic Perimetry Area Was Lower in the Usher Syndrome Group</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3670158166"/>
              </p:ext>
            </p:extLst>
          </p:nvPr>
        </p:nvGraphicFramePr>
        <p:xfrm>
          <a:off x="1509231" y="1667452"/>
          <a:ext cx="9173538" cy="4244352"/>
        </p:xfrm>
        <a:graphic>
          <a:graphicData uri="http://schemas.openxmlformats.org/drawingml/2006/table">
            <a:tbl>
              <a:tblPr firstRow="1" bandRow="1">
                <a:tableStyleId>{B301B821-A1FF-4177-AEE7-76D212191A09}</a:tableStyleId>
              </a:tblPr>
              <a:tblGrid>
                <a:gridCol w="2162224">
                  <a:extLst>
                    <a:ext uri="{9D8B030D-6E8A-4147-A177-3AD203B41FA5}">
                      <a16:colId xmlns:a16="http://schemas.microsoft.com/office/drawing/2014/main" val="1632098594"/>
                    </a:ext>
                  </a:extLst>
                </a:gridCol>
                <a:gridCol w="1731818">
                  <a:extLst>
                    <a:ext uri="{9D8B030D-6E8A-4147-A177-3AD203B41FA5}">
                      <a16:colId xmlns:a16="http://schemas.microsoft.com/office/drawing/2014/main" val="1807767287"/>
                    </a:ext>
                  </a:extLst>
                </a:gridCol>
                <a:gridCol w="2008909">
                  <a:extLst>
                    <a:ext uri="{9D8B030D-6E8A-4147-A177-3AD203B41FA5}">
                      <a16:colId xmlns:a16="http://schemas.microsoft.com/office/drawing/2014/main" val="3552374887"/>
                    </a:ext>
                  </a:extLst>
                </a:gridCol>
                <a:gridCol w="1864354">
                  <a:extLst>
                    <a:ext uri="{9D8B030D-6E8A-4147-A177-3AD203B41FA5}">
                      <a16:colId xmlns:a16="http://schemas.microsoft.com/office/drawing/2014/main" val="1187257742"/>
                    </a:ext>
                  </a:extLst>
                </a:gridCol>
                <a:gridCol w="1406233">
                  <a:extLst>
                    <a:ext uri="{9D8B030D-6E8A-4147-A177-3AD203B41FA5}">
                      <a16:colId xmlns:a16="http://schemas.microsoft.com/office/drawing/2014/main" val="3217793748"/>
                    </a:ext>
                  </a:extLst>
                </a:gridCol>
              </a:tblGrid>
              <a:tr h="493890">
                <a:tc rowSpan="2">
                  <a:txBody>
                    <a:bodyPr/>
                    <a:lstStyle/>
                    <a:p>
                      <a:pPr algn="ctr"/>
                      <a:r>
                        <a:rPr lang="en-US" sz="2000" b="1" dirty="0">
                          <a:solidFill>
                            <a:schemeClr val="bg1"/>
                          </a:solidFill>
                          <a:latin typeface="Calibri" panose="020F0502020204030204" pitchFamily="34" charset="0"/>
                          <a:cs typeface="Calibri" panose="020F0502020204030204" pitchFamily="34" charset="0"/>
                        </a:rPr>
                        <a:t>Seeing area (deg2)</a:t>
                      </a:r>
                    </a:p>
                    <a:p>
                      <a:pPr algn="ctr"/>
                      <a:endParaRPr lang="en-US" sz="2000" dirty="0">
                        <a:latin typeface="Calibri" panose="020F0502020204030204" pitchFamily="34" charset="0"/>
                        <a:cs typeface="Calibri" panose="020F0502020204030204" pitchFamily="34" charset="0"/>
                      </a:endParaRPr>
                    </a:p>
                  </a:txBody>
                  <a:tcPr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15000"/>
                        </a:lnSpc>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All</a:t>
                      </a:r>
                    </a:p>
                  </a:txBody>
                  <a:tcPr marL="63681" marR="63681"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lt1"/>
                          </a:solidFill>
                          <a:effectLst/>
                          <a:latin typeface="Calibri" panose="020F0502020204030204" pitchFamily="34" charset="0"/>
                          <a:ea typeface="Times New Roman" panose="02020603050405020304" pitchFamily="18" charset="0"/>
                          <a:cs typeface="Calibri" panose="020F0502020204030204" pitchFamily="34" charset="0"/>
                        </a:rPr>
                        <a:t>Clinical Diagnosis</a:t>
                      </a: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1" dirty="0">
                          <a:solidFill>
                            <a:schemeClr val="bg1"/>
                          </a:solidFill>
                          <a:latin typeface="Calibri" panose="020F0502020204030204" pitchFamily="34" charset="0"/>
                          <a:cs typeface="Calibri" panose="020F0502020204030204" pitchFamily="34" charset="0"/>
                        </a:rPr>
                        <a:t>P</a:t>
                      </a:r>
                      <a:r>
                        <a:rPr lang="en-US" sz="2000" b="1" dirty="0">
                          <a:solidFill>
                            <a:schemeClr val="bg1"/>
                          </a:solidFill>
                          <a:latin typeface="Calibri" panose="020F0502020204030204" pitchFamily="34" charset="0"/>
                          <a:cs typeface="Calibri" panose="020F0502020204030204" pitchFamily="34" charset="0"/>
                        </a:rPr>
                        <a:t> Value</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493890">
                <a:tc vMerge="1">
                  <a:txBody>
                    <a:bodyPr/>
                    <a:lstStyle/>
                    <a:p>
                      <a:endParaRPr dirty="0"/>
                    </a:p>
                  </a:txBody>
                  <a:tcPr anchor="ctr">
                    <a:lnL w="12700" cap="flat" cmpd="sng" algn="ctr">
                      <a:solidFill>
                        <a:schemeClr val="tx1"/>
                      </a:solidFill>
                      <a:prstDash val="solid"/>
                      <a:round/>
                      <a:headEnd type="none" w="med" len="med"/>
                      <a:tailEnd type="none" w="med" len="med"/>
                    </a:lnL>
                    <a:lnR>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2000" b="1" dirty="0">
                          <a:solidFill>
                            <a:schemeClr val="bg1"/>
                          </a:solidFill>
                          <a:effectLst/>
                          <a:latin typeface="Calibri" panose="020F0502020204030204" pitchFamily="34" charset="0"/>
                          <a:cs typeface="Calibri" panose="020F0502020204030204" pitchFamily="34" charset="0"/>
                        </a:rPr>
                        <a:t>N=127</a:t>
                      </a:r>
                      <a:endParaRPr lang="en-US" sz="20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Calibri" panose="020F0502020204030204" pitchFamily="34" charset="0"/>
                          <a:cs typeface="Calibri" panose="020F0502020204030204" pitchFamily="34" charset="0"/>
                        </a:rPr>
                        <a:t>USH2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Calibri" panose="020F0502020204030204" pitchFamily="34" charset="0"/>
                          <a:cs typeface="Calibri" panose="020F0502020204030204" pitchFamily="34" charset="0"/>
                        </a:rPr>
                        <a:t>N=80</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Calibri" panose="020F0502020204030204" pitchFamily="34" charset="0"/>
                          <a:cs typeface="Calibri" panose="020F0502020204030204" pitchFamily="34" charset="0"/>
                        </a:rPr>
                        <a:t>ARRP</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Calibri" panose="020F0502020204030204" pitchFamily="34" charset="0"/>
                          <a:cs typeface="Calibri" panose="020F0502020204030204" pitchFamily="34" charset="0"/>
                        </a:rPr>
                        <a:t>N=47</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vMerge="1">
                  <a:txBody>
                    <a:bodyPr/>
                    <a:lstStyle/>
                    <a:p>
                      <a:endParaRPr dirty="0"/>
                    </a:p>
                  </a:txBody>
                  <a:tcPr anchor="ctr">
                    <a:lnL>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70097110"/>
                  </a:ext>
                </a:extLst>
              </a:tr>
              <a:tr h="210523">
                <a:tc>
                  <a:txBody>
                    <a:bodyPr/>
                    <a:lstStyle/>
                    <a:p>
                      <a:pPr marL="0" marR="0" algn="l">
                        <a:lnSpc>
                          <a:spcPct val="115000"/>
                        </a:lnSpc>
                        <a:spcBef>
                          <a:spcPts val="0"/>
                        </a:spcBef>
                        <a:spcAft>
                          <a:spcPts val="0"/>
                        </a:spcAft>
                      </a:pPr>
                      <a:r>
                        <a:rPr lang="en-US" sz="1900" b="1" dirty="0">
                          <a:effectLst/>
                          <a:latin typeface="+mj-lt"/>
                        </a:rPr>
                        <a:t>I4e</a:t>
                      </a:r>
                      <a:endParaRPr lang="en-US" sz="1900" b="1" dirty="0">
                        <a:effectLst/>
                        <a:latin typeface="+mj-lt"/>
                        <a:ea typeface="Times New Roman" panose="02020603050405020304" pitchFamily="18" charset="0"/>
                        <a:cs typeface="Times New Roman" panose="02020603050405020304" pitchFamily="18" charset="0"/>
                      </a:endParaRPr>
                    </a:p>
                  </a:txBody>
                  <a:tcPr marL="63681" marR="63681"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noProof="0" dirty="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noProof="0" dirty="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u="none" strike="noStrike" noProof="0" dirty="0">
                        <a:solidFill>
                          <a:schemeClr val="tx1"/>
                        </a:solidFill>
                        <a:effectLst/>
                        <a:latin typeface="Calibri" panose="020F0502020204030204" pitchFamily="34" charset="0"/>
                        <a:cs typeface="Calibri" panose="020F0502020204030204" pitchFamily="34" charset="0"/>
                      </a:endParaRPr>
                    </a:p>
                  </a:txBody>
                  <a:tcPr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100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0.004</a:t>
                      </a: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174501">
                <a:tc>
                  <a:txBody>
                    <a:bodyPr/>
                    <a:lstStyle/>
                    <a:p>
                      <a:pPr marL="0" marR="0" algn="l">
                        <a:lnSpc>
                          <a:spcPct val="115000"/>
                        </a:lnSpc>
                        <a:spcBef>
                          <a:spcPts val="0"/>
                        </a:spcBef>
                        <a:spcAft>
                          <a:spcPts val="0"/>
                        </a:spcAft>
                      </a:pPr>
                      <a:r>
                        <a:rPr lang="en-US" sz="1900" b="1" dirty="0">
                          <a:effectLst/>
                          <a:latin typeface="+mj-lt"/>
                        </a:rPr>
                        <a:t>   Median</a:t>
                      </a:r>
                      <a:endParaRPr lang="en-US" sz="1900" b="1" dirty="0">
                        <a:effectLst/>
                        <a:latin typeface="+mj-lt"/>
                        <a:ea typeface="Times New Roman" panose="02020603050405020304" pitchFamily="18" charset="0"/>
                        <a:cs typeface="Times New Roman" panose="02020603050405020304" pitchFamily="18" charset="0"/>
                      </a:endParaRPr>
                    </a:p>
                  </a:txBody>
                  <a:tcPr marL="63681" marR="63681"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1900" b="1" dirty="0">
                          <a:effectLst/>
                          <a:latin typeface="+mj-lt"/>
                        </a:rPr>
                        <a:t>86</a:t>
                      </a:r>
                      <a:endParaRPr lang="en-US" sz="1900" b="1" dirty="0">
                        <a:effectLst/>
                        <a:latin typeface="+mj-lt"/>
                        <a:ea typeface="Times New Roman" panose="02020603050405020304" pitchFamily="18" charset="0"/>
                        <a:cs typeface="Times New Roman" panose="02020603050405020304" pitchFamily="18" charset="0"/>
                      </a:endParaRPr>
                    </a:p>
                  </a:txBody>
                  <a:tcPr marL="63681" marR="63681"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61</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a:r>
                        <a:rPr lang="en-US" sz="2000" b="1" dirty="0">
                          <a:effectLst/>
                          <a:latin typeface="Calibri" panose="020F0502020204030204" pitchFamily="34" charset="0"/>
                          <a:cs typeface="Calibri" panose="020F0502020204030204" pitchFamily="34" charset="0"/>
                        </a:rPr>
                        <a:t>188</a:t>
                      </a:r>
                      <a:endParaRPr lang="en-US" sz="2000" b="1" dirty="0">
                        <a:latin typeface="Calibri" panose="020F0502020204030204" pitchFamily="34" charset="0"/>
                        <a:cs typeface="Calibri" panose="020F0502020204030204" pitchFamily="34" charset="0"/>
                      </a:endParaRPr>
                    </a:p>
                  </a:txBody>
                  <a:tcPr marL="63681" marR="63681"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100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4640715"/>
                  </a:ext>
                </a:extLst>
              </a:tr>
              <a:tr h="166189">
                <a:tc>
                  <a:txBody>
                    <a:bodyPr/>
                    <a:lstStyle/>
                    <a:p>
                      <a:pPr marL="0" marR="0" algn="l">
                        <a:lnSpc>
                          <a:spcPct val="115000"/>
                        </a:lnSpc>
                        <a:spcBef>
                          <a:spcPts val="0"/>
                        </a:spcBef>
                        <a:spcAft>
                          <a:spcPts val="0"/>
                        </a:spcAft>
                      </a:pPr>
                      <a:r>
                        <a:rPr lang="en-US" sz="1900" b="1" dirty="0">
                          <a:effectLst/>
                          <a:latin typeface="+mj-lt"/>
                          <a:ea typeface="Times New Roman" panose="02020603050405020304" pitchFamily="18" charset="0"/>
                          <a:cs typeface="Times New Roman" panose="02020603050405020304" pitchFamily="18" charset="0"/>
                        </a:rPr>
                        <a:t>   IQR</a:t>
                      </a:r>
                    </a:p>
                  </a:txBody>
                  <a:tcPr marL="63681" marR="63681"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1900" b="1" kern="1200" dirty="0">
                          <a:solidFill>
                            <a:schemeClr val="dk1"/>
                          </a:solidFill>
                          <a:effectLst/>
                          <a:latin typeface="+mn-lt"/>
                          <a:ea typeface="+mn-ea"/>
                          <a:cs typeface="+mn-cs"/>
                        </a:rPr>
                        <a:t>(22, 607)</a:t>
                      </a:r>
                      <a:endParaRPr lang="en-US" sz="1900" b="1" dirty="0">
                        <a:effectLst/>
                        <a:latin typeface="+mj-lt"/>
                        <a:ea typeface="Times New Roman" panose="02020603050405020304" pitchFamily="18" charset="0"/>
                        <a:cs typeface="Times New Roman" panose="02020603050405020304" pitchFamily="18" charset="0"/>
                      </a:endParaRPr>
                    </a:p>
                  </a:txBody>
                  <a:tcPr marL="63681" marR="63681"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b="1" kern="1200" dirty="0">
                          <a:solidFill>
                            <a:schemeClr val="dk1"/>
                          </a:solidFill>
                          <a:effectLst/>
                          <a:latin typeface="Calibri" panose="020F0502020204030204" pitchFamily="34" charset="0"/>
                          <a:ea typeface="+mn-ea"/>
                          <a:cs typeface="Calibri" panose="020F0502020204030204" pitchFamily="34" charset="0"/>
                        </a:rPr>
                        <a:t>(13, 289)</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a:r>
                        <a:rPr lang="en-US" sz="2000" b="1" kern="1200" dirty="0">
                          <a:solidFill>
                            <a:schemeClr val="dk1"/>
                          </a:solidFill>
                          <a:effectLst/>
                          <a:latin typeface="Calibri" panose="020F0502020204030204" pitchFamily="34" charset="0"/>
                          <a:ea typeface="+mn-ea"/>
                          <a:cs typeface="Calibri" panose="020F0502020204030204" pitchFamily="34" charset="0"/>
                        </a:rPr>
                        <a:t>(27, 1770)</a:t>
                      </a:r>
                      <a:endParaRPr lang="en-US" sz="2000" b="1" dirty="0">
                        <a:latin typeface="Calibri" panose="020F0502020204030204" pitchFamily="34" charset="0"/>
                        <a:cs typeface="Calibri" panose="020F0502020204030204" pitchFamily="34" charset="0"/>
                      </a:endParaRPr>
                    </a:p>
                  </a:txBody>
                  <a:tcPr marL="63681" marR="63681"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100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24239438"/>
                  </a:ext>
                </a:extLst>
              </a:tr>
              <a:tr h="185585">
                <a:tc>
                  <a:txBody>
                    <a:bodyPr/>
                    <a:lstStyle/>
                    <a:p>
                      <a:pPr marL="0" marR="0" algn="l">
                        <a:lnSpc>
                          <a:spcPct val="115000"/>
                        </a:lnSpc>
                        <a:spcBef>
                          <a:spcPts val="0"/>
                        </a:spcBef>
                        <a:spcAft>
                          <a:spcPts val="0"/>
                        </a:spcAft>
                      </a:pPr>
                      <a:r>
                        <a:rPr lang="en-US" sz="1900" b="1" dirty="0">
                          <a:effectLst/>
                          <a:latin typeface="+mj-lt"/>
                        </a:rPr>
                        <a:t>III4e</a:t>
                      </a:r>
                      <a:endParaRPr lang="en-US" sz="1900" b="1" dirty="0">
                        <a:effectLst/>
                        <a:latin typeface="+mj-lt"/>
                        <a:ea typeface="Times New Roman" panose="02020603050405020304" pitchFamily="18" charset="0"/>
                        <a:cs typeface="Times New Roman" panose="02020603050405020304" pitchFamily="18" charset="0"/>
                      </a:endParaRPr>
                    </a:p>
                  </a:txBody>
                  <a:tcPr marL="63681" marR="63681"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1900" b="1" dirty="0">
                          <a:effectLst/>
                          <a:latin typeface="+mj-lt"/>
                        </a:rPr>
                        <a:t> </a:t>
                      </a:r>
                      <a:endParaRPr lang="en-US" sz="1900" b="1" dirty="0">
                        <a:effectLst/>
                        <a:latin typeface="+mj-lt"/>
                        <a:ea typeface="Times New Roman" panose="02020603050405020304" pitchFamily="18" charset="0"/>
                        <a:cs typeface="Times New Roman" panose="02020603050405020304" pitchFamily="18" charset="0"/>
                      </a:endParaRPr>
                    </a:p>
                  </a:txBody>
                  <a:tcPr marL="63681" marR="63681"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3681" marR="63681"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100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&lt;0.001</a:t>
                      </a: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79465882"/>
                  </a:ext>
                </a:extLst>
              </a:tr>
              <a:tr h="177272">
                <a:tc>
                  <a:txBody>
                    <a:bodyPr/>
                    <a:lstStyle/>
                    <a:p>
                      <a:pPr marL="0" marR="0" algn="l">
                        <a:lnSpc>
                          <a:spcPct val="115000"/>
                        </a:lnSpc>
                        <a:spcBef>
                          <a:spcPts val="0"/>
                        </a:spcBef>
                        <a:spcAft>
                          <a:spcPts val="0"/>
                        </a:spcAft>
                      </a:pPr>
                      <a:r>
                        <a:rPr lang="en-US" sz="1900" b="1" dirty="0">
                          <a:effectLst/>
                          <a:latin typeface="+mj-lt"/>
                        </a:rPr>
                        <a:t>   Median</a:t>
                      </a:r>
                      <a:endParaRPr lang="en-US" sz="1900" b="1" dirty="0">
                        <a:effectLst/>
                        <a:latin typeface="+mj-lt"/>
                        <a:ea typeface="Times New Roman" panose="02020603050405020304" pitchFamily="18" charset="0"/>
                        <a:cs typeface="Times New Roman" panose="02020603050405020304" pitchFamily="18" charset="0"/>
                      </a:endParaRPr>
                    </a:p>
                  </a:txBody>
                  <a:tcPr marL="63681" marR="63681"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1900" b="1" dirty="0">
                          <a:effectLst/>
                          <a:latin typeface="+mj-lt"/>
                        </a:rPr>
                        <a:t>2455</a:t>
                      </a:r>
                      <a:endParaRPr lang="en-US" sz="1900" b="1" dirty="0">
                        <a:effectLst/>
                        <a:latin typeface="+mj-lt"/>
                        <a:ea typeface="Times New Roman" panose="02020603050405020304" pitchFamily="18" charset="0"/>
                        <a:cs typeface="Times New Roman" panose="02020603050405020304" pitchFamily="18" charset="0"/>
                      </a:endParaRPr>
                    </a:p>
                  </a:txBody>
                  <a:tcPr marL="63681" marR="63681"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1363</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5723</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100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72896829"/>
                  </a:ext>
                </a:extLst>
              </a:tr>
              <a:tr h="196669">
                <a:tc>
                  <a:txBody>
                    <a:bodyPr/>
                    <a:lstStyle/>
                    <a:p>
                      <a:pPr marL="0" marR="0" algn="l">
                        <a:lnSpc>
                          <a:spcPct val="115000"/>
                        </a:lnSpc>
                        <a:spcBef>
                          <a:spcPts val="0"/>
                        </a:spcBef>
                        <a:spcAft>
                          <a:spcPts val="0"/>
                        </a:spcAft>
                      </a:pPr>
                      <a:r>
                        <a:rPr lang="en-US" sz="1900" b="1" kern="1200" dirty="0">
                          <a:solidFill>
                            <a:schemeClr val="dk1"/>
                          </a:solidFill>
                          <a:effectLst/>
                          <a:latin typeface="+mn-lt"/>
                          <a:ea typeface="+mn-ea"/>
                          <a:cs typeface="+mn-cs"/>
                        </a:rPr>
                        <a:t>   IQR </a:t>
                      </a:r>
                      <a:endParaRPr lang="en-US" sz="1900" b="1" dirty="0">
                        <a:effectLst/>
                        <a:latin typeface="+mj-lt"/>
                        <a:ea typeface="Times New Roman" panose="02020603050405020304" pitchFamily="18" charset="0"/>
                        <a:cs typeface="Times New Roman" panose="02020603050405020304" pitchFamily="18" charset="0"/>
                      </a:endParaRPr>
                    </a:p>
                  </a:txBody>
                  <a:tcPr marL="63681" marR="63681"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1900" b="1" kern="1200" dirty="0">
                          <a:solidFill>
                            <a:schemeClr val="dk1"/>
                          </a:solidFill>
                          <a:effectLst/>
                          <a:latin typeface="+mn-lt"/>
                          <a:ea typeface="+mn-ea"/>
                          <a:cs typeface="+mn-cs"/>
                        </a:rPr>
                        <a:t>(432, 8064)</a:t>
                      </a:r>
                      <a:endParaRPr lang="en-US" sz="1900" b="1" dirty="0">
                        <a:effectLst/>
                        <a:latin typeface="+mj-lt"/>
                        <a:ea typeface="Times New Roman" panose="02020603050405020304" pitchFamily="18" charset="0"/>
                        <a:cs typeface="Times New Roman" panose="02020603050405020304" pitchFamily="18" charset="0"/>
                      </a:endParaRPr>
                    </a:p>
                  </a:txBody>
                  <a:tcPr marL="63681" marR="63681"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2000" b="1" kern="1200" dirty="0">
                          <a:solidFill>
                            <a:schemeClr val="dk1"/>
                          </a:solidFill>
                          <a:effectLst/>
                          <a:latin typeface="Calibri" panose="020F0502020204030204" pitchFamily="34" charset="0"/>
                          <a:ea typeface="Times New Roman" panose="02020603050405020304" pitchFamily="18" charset="0"/>
                          <a:cs typeface="Calibri" panose="020F0502020204030204" pitchFamily="34" charset="0"/>
                        </a:rPr>
                        <a:t>(226, 6466)</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2000" b="1" kern="1200" dirty="0">
                          <a:solidFill>
                            <a:schemeClr val="dk1"/>
                          </a:solidFill>
                          <a:effectLst/>
                          <a:latin typeface="Calibri" panose="020F0502020204030204" pitchFamily="34" charset="0"/>
                          <a:ea typeface="Times New Roman" panose="02020603050405020304" pitchFamily="18" charset="0"/>
                          <a:cs typeface="Calibri" panose="020F0502020204030204" pitchFamily="34" charset="0"/>
                        </a:rPr>
                        <a:t>(2113, 9708)</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100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66151292"/>
                  </a:ext>
                </a:extLst>
              </a:tr>
              <a:tr h="343560">
                <a:tc>
                  <a:txBody>
                    <a:bodyPr/>
                    <a:lstStyle/>
                    <a:p>
                      <a:pPr marL="0" marR="0" algn="l">
                        <a:lnSpc>
                          <a:spcPct val="115000"/>
                        </a:lnSpc>
                        <a:spcBef>
                          <a:spcPts val="0"/>
                        </a:spcBef>
                        <a:spcAft>
                          <a:spcPts val="0"/>
                        </a:spcAft>
                      </a:pPr>
                      <a:r>
                        <a:rPr lang="en-US" sz="1900" b="1" dirty="0">
                          <a:effectLst/>
                          <a:latin typeface="+mj-lt"/>
                        </a:rPr>
                        <a:t>V4e</a:t>
                      </a:r>
                      <a:endParaRPr lang="en-US" sz="1900" b="1" dirty="0">
                        <a:effectLst/>
                        <a:latin typeface="+mj-lt"/>
                        <a:ea typeface="Times New Roman" panose="02020603050405020304" pitchFamily="18" charset="0"/>
                        <a:cs typeface="Times New Roman" panose="02020603050405020304" pitchFamily="18" charset="0"/>
                      </a:endParaRPr>
                    </a:p>
                  </a:txBody>
                  <a:tcPr marL="63681" marR="63681"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0"/>
                        </a:spcAft>
                      </a:pPr>
                      <a:r>
                        <a:rPr lang="en-US" sz="1900" b="1" dirty="0">
                          <a:effectLst/>
                          <a:latin typeface="+mj-lt"/>
                        </a:rPr>
                        <a:t> </a:t>
                      </a:r>
                      <a:endParaRPr lang="en-US" sz="1900" b="1" dirty="0">
                        <a:effectLst/>
                        <a:latin typeface="+mj-lt"/>
                        <a:ea typeface="Times New Roman" panose="02020603050405020304" pitchFamily="18" charset="0"/>
                        <a:cs typeface="Times New Roman" panose="02020603050405020304" pitchFamily="18" charset="0"/>
                      </a:endParaRPr>
                    </a:p>
                  </a:txBody>
                  <a:tcPr marL="63681" marR="63681" marT="0" marB="0" anchor="ct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100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&lt;0.001</a:t>
                      </a: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279829">
                <a:tc>
                  <a:txBody>
                    <a:bodyPr/>
                    <a:lstStyle/>
                    <a:p>
                      <a:pPr marL="0" marR="0" algn="l">
                        <a:lnSpc>
                          <a:spcPct val="115000"/>
                        </a:lnSpc>
                        <a:spcBef>
                          <a:spcPts val="0"/>
                        </a:spcBef>
                        <a:spcAft>
                          <a:spcPts val="0"/>
                        </a:spcAft>
                      </a:pPr>
                      <a:r>
                        <a:rPr lang="en-US" sz="1900" b="1" dirty="0">
                          <a:effectLst/>
                          <a:latin typeface="+mj-lt"/>
                        </a:rPr>
                        <a:t>   Median</a:t>
                      </a:r>
                      <a:endParaRPr lang="en-US" sz="1900" b="1" dirty="0">
                        <a:effectLst/>
                        <a:latin typeface="+mj-lt"/>
                        <a:ea typeface="Times New Roman" panose="02020603050405020304" pitchFamily="18" charset="0"/>
                        <a:cs typeface="Times New Roman" panose="02020603050405020304" pitchFamily="18" charset="0"/>
                      </a:endParaRPr>
                    </a:p>
                  </a:txBody>
                  <a:tcPr marL="63681" marR="63681" marT="0" marB="0" anchor="ct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900" b="1" dirty="0">
                          <a:effectLst/>
                          <a:latin typeface="+mj-lt"/>
                          <a:ea typeface="Times New Roman" panose="02020603050405020304" pitchFamily="18" charset="0"/>
                          <a:cs typeface="Times New Roman" panose="02020603050405020304" pitchFamily="18" charset="0"/>
                        </a:rPr>
                        <a:t>8799</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5913</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11062</a:t>
                      </a:r>
                    </a:p>
                  </a:txBody>
                  <a:tcPr marL="68580" marR="68580"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l">
                        <a:lnSpc>
                          <a:spcPct val="115000"/>
                        </a:lnSpc>
                        <a:spcBef>
                          <a:spcPts val="0"/>
                        </a:spcBef>
                        <a:spcAft>
                          <a:spcPts val="1000"/>
                        </a:spcAft>
                      </a:pPr>
                      <a:r>
                        <a:rPr lang="en-US" sz="2000" b="1" dirty="0">
                          <a:effectLst/>
                          <a:latin typeface="Calibri" panose="020F0502020204030204" pitchFamily="34" charset="0"/>
                          <a:ea typeface="Times New Roman" panose="02020603050405020304" pitchFamily="18" charset="0"/>
                          <a:cs typeface="Calibri" panose="020F0502020204030204" pitchFamily="34" charset="0"/>
                        </a:rPr>
                        <a:t>0.004</a:t>
                      </a: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257661">
                <a:tc>
                  <a:txBody>
                    <a:bodyPr/>
                    <a:lstStyle/>
                    <a:p>
                      <a:pPr marL="0" marR="0" algn="l">
                        <a:lnSpc>
                          <a:spcPct val="115000"/>
                        </a:lnSpc>
                        <a:spcBef>
                          <a:spcPts val="0"/>
                        </a:spcBef>
                        <a:spcAft>
                          <a:spcPts val="0"/>
                        </a:spcAft>
                      </a:pPr>
                      <a:r>
                        <a:rPr lang="en-US" sz="1900" b="1" dirty="0">
                          <a:effectLst/>
                          <a:latin typeface="+mj-lt"/>
                          <a:ea typeface="Times New Roman" panose="02020603050405020304" pitchFamily="18" charset="0"/>
                          <a:cs typeface="Times New Roman" panose="02020603050405020304" pitchFamily="18" charset="0"/>
                        </a:rPr>
                        <a:t>   </a:t>
                      </a:r>
                      <a:r>
                        <a:rPr lang="en-US" sz="1900" b="1" kern="1200" dirty="0">
                          <a:solidFill>
                            <a:schemeClr val="dk1"/>
                          </a:solidFill>
                          <a:effectLst/>
                          <a:latin typeface="+mn-lt"/>
                          <a:ea typeface="+mn-ea"/>
                          <a:cs typeface="+mn-cs"/>
                        </a:rPr>
                        <a:t>IQR </a:t>
                      </a:r>
                      <a:endParaRPr lang="en-US" sz="1900" b="1" dirty="0">
                        <a:effectLst/>
                        <a:latin typeface="+mj-lt"/>
                        <a:ea typeface="Times New Roman" panose="02020603050405020304" pitchFamily="18" charset="0"/>
                        <a:cs typeface="Times New Roman" panose="02020603050405020304" pitchFamily="18" charset="0"/>
                      </a:endParaRPr>
                    </a:p>
                  </a:txBody>
                  <a:tcPr marL="63681" marR="63681" marT="0" marB="0" anchor="ct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1900" b="1" kern="1200" dirty="0">
                          <a:solidFill>
                            <a:schemeClr val="dk1"/>
                          </a:solidFill>
                          <a:effectLst/>
                          <a:latin typeface="+mn-lt"/>
                          <a:ea typeface="Times New Roman" panose="02020603050405020304" pitchFamily="18" charset="0"/>
                          <a:cs typeface="Times New Roman" panose="02020603050405020304" pitchFamily="18" charset="0"/>
                        </a:rPr>
                        <a:t>(2619, 12344)</a:t>
                      </a:r>
                      <a:endParaRPr lang="en-US" sz="1900" b="1" dirty="0">
                        <a:effectLst/>
                        <a:latin typeface="+mj-lt"/>
                        <a:ea typeface="Times New Roman" panose="02020603050405020304" pitchFamily="18" charset="0"/>
                        <a:cs typeface="Times New Roman" panose="02020603050405020304" pitchFamily="18" charset="0"/>
                      </a:endParaRPr>
                    </a:p>
                  </a:txBody>
                  <a:tcPr marL="68580" marR="68580" marT="0" marB="0">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2000" b="1" kern="1200" dirty="0">
                          <a:solidFill>
                            <a:schemeClr val="dk1"/>
                          </a:solidFill>
                          <a:effectLst/>
                          <a:latin typeface="Calibri" panose="020F0502020204030204" pitchFamily="34" charset="0"/>
                          <a:ea typeface="Times New Roman" panose="02020603050405020304" pitchFamily="18" charset="0"/>
                          <a:cs typeface="Calibri" panose="020F0502020204030204" pitchFamily="34" charset="0"/>
                        </a:rPr>
                        <a:t>(842, 11521)</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15000"/>
                        </a:lnSpc>
                        <a:spcBef>
                          <a:spcPts val="0"/>
                        </a:spcBef>
                        <a:spcAft>
                          <a:spcPts val="0"/>
                        </a:spcAft>
                      </a:pPr>
                      <a:r>
                        <a:rPr lang="en-US" sz="2000" b="1" kern="1200" dirty="0">
                          <a:solidFill>
                            <a:schemeClr val="dk1"/>
                          </a:solidFill>
                          <a:effectLst/>
                          <a:latin typeface="Calibri" panose="020F0502020204030204" pitchFamily="34" charset="0"/>
                          <a:ea typeface="Times New Roman" panose="02020603050405020304" pitchFamily="18" charset="0"/>
                          <a:cs typeface="Calibri" panose="020F0502020204030204" pitchFamily="34" charset="0"/>
                        </a:rPr>
                        <a:t>(7389, 13035)</a:t>
                      </a: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l">
                        <a:lnSpc>
                          <a:spcPct val="115000"/>
                        </a:lnSpc>
                        <a:spcBef>
                          <a:spcPts val="0"/>
                        </a:spcBef>
                        <a:spcAft>
                          <a:spcPts val="1000"/>
                        </a:spcAft>
                      </a:pPr>
                      <a:endParaRPr lang="en-US" sz="2000" b="1"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41901573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6"/>
            <a:ext cx="8079259" cy="1214800"/>
          </a:xfrm>
        </p:spPr>
        <p:txBody>
          <a:bodyPr>
            <a:normAutofit fontScale="90000"/>
          </a:bodyPr>
          <a:lstStyle/>
          <a:p>
            <a:r>
              <a:rPr lang="en-US" b="1">
                <a:solidFill>
                  <a:schemeClr val="bg1"/>
                </a:solidFill>
              </a:rPr>
              <a:t>Interocular Symmetry of </a:t>
            </a:r>
            <a:br>
              <a:rPr lang="en-US" b="1">
                <a:solidFill>
                  <a:schemeClr val="bg1"/>
                </a:solidFill>
              </a:rPr>
            </a:br>
            <a:r>
              <a:rPr lang="en-US" b="1">
                <a:solidFill>
                  <a:schemeClr val="bg1"/>
                </a:solidFill>
              </a:rPr>
              <a:t>Kinetic Perimetry</a:t>
            </a:r>
            <a:endParaRPr lang="en-US" b="1" dirty="0">
              <a:solidFill>
                <a:schemeClr val="bg1"/>
              </a:solidFill>
            </a:endParaRP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335280" y="1845734"/>
            <a:ext cx="10058400" cy="4497916"/>
          </a:xfrm>
        </p:spPr>
        <p:txBody>
          <a:bodyPr>
            <a:noAutofit/>
          </a:bodyPr>
          <a:lstStyle/>
          <a:p>
            <a:pPr marL="0" indent="0">
              <a:lnSpc>
                <a:spcPct val="100000"/>
              </a:lnSpc>
              <a:spcBef>
                <a:spcPts val="0"/>
              </a:spcBef>
              <a:buClr>
                <a:schemeClr val="tx1"/>
              </a:buClr>
              <a:buNone/>
            </a:pPr>
            <a:r>
              <a:rPr lang="en-US" sz="3000" b="1" dirty="0"/>
              <a:t>Mean KP III4e </a:t>
            </a:r>
            <a:r>
              <a:rPr lang="en-US" sz="3000" b="1" dirty="0" err="1"/>
              <a:t>isopter</a:t>
            </a:r>
            <a:r>
              <a:rPr lang="en-US" sz="3000" b="1" dirty="0"/>
              <a:t> area:</a:t>
            </a:r>
          </a:p>
          <a:p>
            <a:pPr marL="457200" indent="-457200">
              <a:lnSpc>
                <a:spcPct val="100000"/>
              </a:lnSpc>
              <a:spcBef>
                <a:spcPts val="0"/>
              </a:spcBef>
              <a:buClr>
                <a:schemeClr val="tx1"/>
              </a:buClr>
            </a:pPr>
            <a:r>
              <a:rPr lang="en-US" b="1" dirty="0"/>
              <a:t>Left eye: 4561 ±4426 deg2</a:t>
            </a:r>
          </a:p>
          <a:p>
            <a:pPr marL="457200" indent="-457200">
              <a:lnSpc>
                <a:spcPct val="100000"/>
              </a:lnSpc>
              <a:spcBef>
                <a:spcPts val="0"/>
              </a:spcBef>
              <a:buClr>
                <a:schemeClr val="tx1"/>
              </a:buClr>
            </a:pPr>
            <a:r>
              <a:rPr lang="en-US" b="1" dirty="0"/>
              <a:t>Right eye: 4215 ±4300 deg2</a:t>
            </a:r>
          </a:p>
          <a:p>
            <a:pPr marL="457200" indent="-457200">
              <a:lnSpc>
                <a:spcPct val="100000"/>
              </a:lnSpc>
              <a:spcBef>
                <a:spcPts val="0"/>
              </a:spcBef>
              <a:buClr>
                <a:schemeClr val="tx1"/>
              </a:buClr>
            </a:pPr>
            <a:r>
              <a:rPr lang="en-US" b="1" dirty="0"/>
              <a:t>Spearman correlation r= 0.94</a:t>
            </a:r>
          </a:p>
          <a:p>
            <a:pPr marL="457200" indent="-457200">
              <a:lnSpc>
                <a:spcPct val="100000"/>
              </a:lnSpc>
              <a:spcBef>
                <a:spcPts val="0"/>
              </a:spcBef>
              <a:buClr>
                <a:schemeClr val="tx1"/>
              </a:buClr>
            </a:pPr>
            <a:r>
              <a:rPr lang="en-US" b="1" dirty="0"/>
              <a:t>P &lt; 0.001 (N=126)</a:t>
            </a:r>
          </a:p>
          <a:p>
            <a:pPr marL="0" indent="0">
              <a:lnSpc>
                <a:spcPct val="100000"/>
              </a:lnSpc>
              <a:spcBef>
                <a:spcPts val="0"/>
              </a:spcBef>
              <a:buClr>
                <a:schemeClr val="tx1"/>
              </a:buClr>
              <a:buNone/>
            </a:pPr>
            <a:r>
              <a:rPr lang="en-US" sz="2400" b="1" dirty="0"/>
              <a:t>*BOTH groups showed lower mean </a:t>
            </a:r>
          </a:p>
          <a:p>
            <a:pPr marL="0" indent="0">
              <a:lnSpc>
                <a:spcPct val="100000"/>
              </a:lnSpc>
              <a:spcBef>
                <a:spcPts val="0"/>
              </a:spcBef>
              <a:buClr>
                <a:schemeClr val="tx1"/>
              </a:buClr>
              <a:buNone/>
            </a:pPr>
            <a:r>
              <a:rPr lang="en-US" sz="2400" b="1" dirty="0"/>
              <a:t>III4e </a:t>
            </a:r>
            <a:r>
              <a:rPr lang="en-US" sz="2400" b="1" dirty="0" err="1"/>
              <a:t>isopter</a:t>
            </a:r>
            <a:r>
              <a:rPr lang="en-US" sz="2400" b="1" dirty="0"/>
              <a:t> area than normal </a:t>
            </a:r>
          </a:p>
          <a:p>
            <a:pPr marL="0" indent="0">
              <a:lnSpc>
                <a:spcPct val="100000"/>
              </a:lnSpc>
              <a:spcBef>
                <a:spcPts val="0"/>
              </a:spcBef>
              <a:buClr>
                <a:schemeClr val="tx1"/>
              </a:buClr>
              <a:buNone/>
            </a:pPr>
            <a:r>
              <a:rPr lang="en-US" sz="2400" b="1" dirty="0"/>
              <a:t>(lower limit of 12799 deg2)</a:t>
            </a:r>
          </a:p>
          <a:p>
            <a:pPr marL="0" indent="0">
              <a:lnSpc>
                <a:spcPct val="100000"/>
              </a:lnSpc>
              <a:spcBef>
                <a:spcPts val="0"/>
              </a:spcBef>
              <a:buClr>
                <a:schemeClr val="tx1"/>
              </a:buClr>
              <a:buNone/>
            </a:pPr>
            <a:endParaRPr lang="en-US" sz="3000" b="1" dirty="0"/>
          </a:p>
        </p:txBody>
      </p:sp>
      <p:pic>
        <p:nvPicPr>
          <p:cNvPr id="5" name="Picture 4">
            <a:extLst>
              <a:ext uri="{FF2B5EF4-FFF2-40B4-BE49-F238E27FC236}">
                <a16:creationId xmlns:a16="http://schemas.microsoft.com/office/drawing/2014/main" id="{B6BDDA0D-A7E5-10BE-5034-46A57C43CD27}"/>
              </a:ext>
            </a:extLst>
          </p:cNvPr>
          <p:cNvPicPr>
            <a:picLocks noChangeAspect="1"/>
          </p:cNvPicPr>
          <p:nvPr/>
        </p:nvPicPr>
        <p:blipFill>
          <a:blip r:embed="rId3"/>
          <a:stretch>
            <a:fillRect/>
          </a:stretch>
        </p:blipFill>
        <p:spPr>
          <a:xfrm>
            <a:off x="5376110" y="1845734"/>
            <a:ext cx="6480610" cy="3877392"/>
          </a:xfrm>
          <a:prstGeom prst="rect">
            <a:avLst/>
          </a:prstGeom>
        </p:spPr>
      </p:pic>
    </p:spTree>
    <p:extLst>
      <p:ext uri="{BB962C8B-B14F-4D97-AF65-F5344CB8AC3E}">
        <p14:creationId xmlns:p14="http://schemas.microsoft.com/office/powerpoint/2010/main" val="4003093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Outline</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000" b="1" dirty="0"/>
              <a:t>Background and Objectives</a:t>
            </a:r>
          </a:p>
          <a:p>
            <a:pPr marL="457200" indent="-457200">
              <a:lnSpc>
                <a:spcPct val="100000"/>
              </a:lnSpc>
              <a:spcBef>
                <a:spcPts val="0"/>
              </a:spcBef>
              <a:buClr>
                <a:schemeClr val="tx1"/>
              </a:buClr>
            </a:pPr>
            <a:r>
              <a:rPr lang="en-US" sz="3000" b="1" dirty="0"/>
              <a:t> Study Design and Methods</a:t>
            </a:r>
          </a:p>
          <a:p>
            <a:pPr marL="457200" indent="-457200">
              <a:lnSpc>
                <a:spcPct val="100000"/>
              </a:lnSpc>
              <a:spcBef>
                <a:spcPts val="0"/>
              </a:spcBef>
              <a:buClr>
                <a:schemeClr val="tx1"/>
              </a:buClr>
            </a:pPr>
            <a:r>
              <a:rPr lang="en-US" sz="3000" b="1" dirty="0"/>
              <a:t> Results</a:t>
            </a:r>
          </a:p>
          <a:p>
            <a:pPr marL="914400" lvl="1" indent="-457200">
              <a:lnSpc>
                <a:spcPct val="100000"/>
              </a:lnSpc>
              <a:spcBef>
                <a:spcPts val="0"/>
              </a:spcBef>
              <a:buClr>
                <a:schemeClr val="tx1"/>
              </a:buClr>
            </a:pPr>
            <a:r>
              <a:rPr lang="en-US" sz="2600" b="1" dirty="0"/>
              <a:t>Static perimetry (SP) testing results</a:t>
            </a:r>
          </a:p>
          <a:p>
            <a:pPr marL="914400" lvl="1" indent="-457200">
              <a:lnSpc>
                <a:spcPct val="100000"/>
              </a:lnSpc>
              <a:spcBef>
                <a:spcPts val="0"/>
              </a:spcBef>
              <a:buClr>
                <a:schemeClr val="tx1"/>
              </a:buClr>
            </a:pPr>
            <a:r>
              <a:rPr lang="en-US" sz="2600" b="1" dirty="0"/>
              <a:t> SP vs baseline characteristics</a:t>
            </a:r>
          </a:p>
          <a:p>
            <a:pPr marL="914400" lvl="1" indent="-457200">
              <a:lnSpc>
                <a:spcPct val="100000"/>
              </a:lnSpc>
              <a:spcBef>
                <a:spcPts val="0"/>
              </a:spcBef>
              <a:buClr>
                <a:schemeClr val="tx1"/>
              </a:buClr>
            </a:pPr>
            <a:r>
              <a:rPr lang="en-US" sz="2600" b="1" dirty="0"/>
              <a:t> SP vs visual function measures</a:t>
            </a:r>
          </a:p>
          <a:p>
            <a:pPr marL="914400" lvl="1" indent="-457200">
              <a:lnSpc>
                <a:spcPct val="100000"/>
              </a:lnSpc>
              <a:spcBef>
                <a:spcPts val="0"/>
              </a:spcBef>
              <a:buClr>
                <a:schemeClr val="tx1"/>
              </a:buClr>
            </a:pPr>
            <a:r>
              <a:rPr lang="en-US" sz="2600" b="1" dirty="0"/>
              <a:t> Kinetic perimetry (KP) testing results</a:t>
            </a:r>
          </a:p>
          <a:p>
            <a:pPr marL="457200" indent="-457200">
              <a:lnSpc>
                <a:spcPct val="100000"/>
              </a:lnSpc>
              <a:spcBef>
                <a:spcPts val="0"/>
              </a:spcBef>
              <a:buClr>
                <a:schemeClr val="tx1"/>
              </a:buClr>
            </a:pPr>
            <a:r>
              <a:rPr lang="en-US" sz="3000" b="1" dirty="0"/>
              <a:t>Discussion</a:t>
            </a:r>
            <a:endParaRPr lang="en-US" sz="2200" b="1" dirty="0"/>
          </a:p>
        </p:txBody>
      </p:sp>
    </p:spTree>
    <p:extLst>
      <p:ext uri="{BB962C8B-B14F-4D97-AF65-F5344CB8AC3E}">
        <p14:creationId xmlns:p14="http://schemas.microsoft.com/office/powerpoint/2010/main" val="1908460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p:txBody>
          <a:bodyPr>
            <a:normAutofit/>
          </a:bodyPr>
          <a:lstStyle/>
          <a:p>
            <a:r>
              <a:rPr lang="en-US" b="1" dirty="0">
                <a:solidFill>
                  <a:schemeClr val="bg1"/>
                </a:solidFill>
              </a:rPr>
              <a:t>Symmetry</a:t>
            </a:r>
          </a:p>
        </p:txBody>
      </p:sp>
      <p:pic>
        <p:nvPicPr>
          <p:cNvPr id="3" name="Content Placeholder 2">
            <a:extLst>
              <a:ext uri="{FF2B5EF4-FFF2-40B4-BE49-F238E27FC236}">
                <a16:creationId xmlns:a16="http://schemas.microsoft.com/office/drawing/2014/main" id="{CFB93279-5B44-DE2C-C44B-3D0CB2B4C03B}"/>
              </a:ext>
            </a:extLst>
          </p:cNvPr>
          <p:cNvPicPr>
            <a:picLocks noGrp="1" noChangeAspect="1"/>
          </p:cNvPicPr>
          <p:nvPr>
            <p:ph idx="1"/>
          </p:nvPr>
        </p:nvPicPr>
        <p:blipFill>
          <a:blip r:embed="rId3"/>
          <a:stretch>
            <a:fillRect/>
          </a:stretch>
        </p:blipFill>
        <p:spPr>
          <a:xfrm>
            <a:off x="3276355" y="1882750"/>
            <a:ext cx="5639289" cy="4237087"/>
          </a:xfrm>
          <a:prstGeom prst="rect">
            <a:avLst/>
          </a:prstGeom>
        </p:spPr>
      </p:pic>
    </p:spTree>
    <p:extLst>
      <p:ext uri="{BB962C8B-B14F-4D97-AF65-F5344CB8AC3E}">
        <p14:creationId xmlns:p14="http://schemas.microsoft.com/office/powerpoint/2010/main" val="3531421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6"/>
            <a:ext cx="8079259" cy="1214800"/>
          </a:xfrm>
        </p:spPr>
        <p:txBody>
          <a:bodyPr>
            <a:normAutofit/>
          </a:bodyPr>
          <a:lstStyle/>
          <a:p>
            <a:r>
              <a:rPr lang="en-US" b="1" dirty="0">
                <a:solidFill>
                  <a:schemeClr val="bg1"/>
                </a:solidFill>
              </a:rPr>
              <a:t>Conclusions</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Participants with USH2A-related Usher syndrome had more severe visual field loss than the non-syndromic </a:t>
            </a:r>
            <a:r>
              <a:rPr lang="en-US" sz="3000" b="1" dirty="0" err="1"/>
              <a:t>arRP</a:t>
            </a:r>
            <a:r>
              <a:rPr lang="en-US" sz="3000" b="1" dirty="0"/>
              <a:t> group</a:t>
            </a:r>
          </a:p>
          <a:p>
            <a:pPr marL="457200" indent="-457200">
              <a:lnSpc>
                <a:spcPct val="100000"/>
              </a:lnSpc>
              <a:spcBef>
                <a:spcPts val="0"/>
              </a:spcBef>
              <a:spcAft>
                <a:spcPts val="600"/>
              </a:spcAft>
              <a:buClr>
                <a:schemeClr val="tx1"/>
              </a:buClr>
            </a:pPr>
            <a:r>
              <a:rPr lang="en-US" sz="3000" b="1" dirty="0"/>
              <a:t>VTOT was highly reproducible and strongly correlated with other functional and structural measures </a:t>
            </a:r>
          </a:p>
          <a:p>
            <a:pPr marL="457200" indent="-457200">
              <a:lnSpc>
                <a:spcPct val="100000"/>
              </a:lnSpc>
              <a:spcBef>
                <a:spcPts val="0"/>
              </a:spcBef>
              <a:spcAft>
                <a:spcPts val="600"/>
              </a:spcAft>
              <a:buClr>
                <a:schemeClr val="tx1"/>
              </a:buClr>
            </a:pPr>
            <a:r>
              <a:rPr lang="en-US" sz="3000" b="1" dirty="0"/>
              <a:t>VTOT may be a useful outcome measure of disease severity in patients with USH2A-related retinal degeneration</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35904841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Natural History of USH2A-related Retinal Degeneration</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176303" y="1569875"/>
            <a:ext cx="10058400" cy="4497916"/>
          </a:xfrm>
        </p:spPr>
        <p:txBody>
          <a:bodyPr>
            <a:noAutofit/>
          </a:bodyPr>
          <a:lstStyle/>
          <a:p>
            <a:pPr marL="457200" indent="-457200">
              <a:lnSpc>
                <a:spcPct val="100000"/>
              </a:lnSpc>
              <a:spcBef>
                <a:spcPts val="0"/>
              </a:spcBef>
              <a:buClr>
                <a:schemeClr val="tx1"/>
              </a:buClr>
            </a:pPr>
            <a:r>
              <a:rPr lang="en-US" sz="3000" b="1" dirty="0"/>
              <a:t>Limited natural history data about USH2A-related retinal degeneration</a:t>
            </a:r>
          </a:p>
          <a:p>
            <a:pPr marL="457200" indent="-457200">
              <a:lnSpc>
                <a:spcPct val="100000"/>
              </a:lnSpc>
              <a:spcBef>
                <a:spcPts val="0"/>
              </a:spcBef>
              <a:buClr>
                <a:schemeClr val="tx1"/>
              </a:buClr>
            </a:pPr>
            <a:r>
              <a:rPr lang="en-US" sz="3000" b="1" dirty="0"/>
              <a:t>Preceding studies did not use current standard methods</a:t>
            </a:r>
          </a:p>
          <a:p>
            <a:pPr marL="914400" lvl="1" indent="-457200">
              <a:lnSpc>
                <a:spcPct val="100000"/>
              </a:lnSpc>
              <a:spcBef>
                <a:spcPts val="0"/>
              </a:spcBef>
              <a:buClr>
                <a:schemeClr val="tx1"/>
              </a:buClr>
            </a:pPr>
            <a:r>
              <a:rPr lang="en-US" sz="2600" b="1" dirty="0"/>
              <a:t>Spectral-domain optical coherence tomography (SD-OCT) ellipsoid zone area</a:t>
            </a:r>
          </a:p>
          <a:p>
            <a:pPr marL="914400" lvl="1" indent="-457200">
              <a:lnSpc>
                <a:spcPct val="100000"/>
              </a:lnSpc>
              <a:spcBef>
                <a:spcPts val="0"/>
              </a:spcBef>
              <a:buClr>
                <a:schemeClr val="tx1"/>
              </a:buClr>
            </a:pPr>
            <a:r>
              <a:rPr lang="en-US" sz="2600" b="1" dirty="0"/>
              <a:t>Quantitative static perimetry – Hill of Vision (HOV)</a:t>
            </a:r>
          </a:p>
          <a:p>
            <a:pPr marL="914400" lvl="1" indent="-457200">
              <a:lnSpc>
                <a:spcPct val="100000"/>
              </a:lnSpc>
              <a:spcBef>
                <a:spcPts val="0"/>
              </a:spcBef>
              <a:buClr>
                <a:schemeClr val="tx1"/>
              </a:buClr>
            </a:pPr>
            <a:r>
              <a:rPr lang="en-US" sz="2600" b="1" dirty="0"/>
              <a:t>Patient-reported outcomes (PROs)</a:t>
            </a:r>
          </a:p>
          <a:p>
            <a:pPr marL="457200" indent="-457200">
              <a:lnSpc>
                <a:spcPct val="100000"/>
              </a:lnSpc>
              <a:spcBef>
                <a:spcPts val="0"/>
              </a:spcBef>
              <a:buClr>
                <a:schemeClr val="tx1"/>
              </a:buClr>
            </a:pPr>
            <a:r>
              <a:rPr lang="en-US" sz="3000" b="1" dirty="0"/>
              <a:t>Natural History studies are critical for designing clinical trials</a:t>
            </a:r>
          </a:p>
          <a:p>
            <a:pPr marL="914400" lvl="1" indent="-457200">
              <a:lnSpc>
                <a:spcPct val="100000"/>
              </a:lnSpc>
              <a:spcBef>
                <a:spcPts val="0"/>
              </a:spcBef>
              <a:buClr>
                <a:schemeClr val="tx1"/>
              </a:buClr>
            </a:pPr>
            <a:r>
              <a:rPr lang="en-US" sz="2600" b="1" dirty="0"/>
              <a:t>Identify accurate, precise, meaningful endpoints </a:t>
            </a:r>
          </a:p>
          <a:p>
            <a:pPr marL="914400" lvl="1" indent="-457200">
              <a:lnSpc>
                <a:spcPct val="100000"/>
              </a:lnSpc>
              <a:spcBef>
                <a:spcPts val="0"/>
              </a:spcBef>
              <a:buClr>
                <a:schemeClr val="tx1"/>
              </a:buClr>
            </a:pPr>
            <a:r>
              <a:rPr lang="en-US" sz="2600" b="1" dirty="0"/>
              <a:t>Improved endpoints may reduce clinical trial duration</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9172063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p:txBody>
          <a:bodyPr>
            <a:normAutofit/>
          </a:bodyPr>
          <a:lstStyle/>
          <a:p>
            <a:r>
              <a:rPr lang="en-US" b="1" dirty="0">
                <a:solidFill>
                  <a:schemeClr val="bg1"/>
                </a:solidFill>
              </a:rPr>
              <a:t>Full-field Static Perimetry</a:t>
            </a:r>
            <a:br>
              <a:rPr lang="en-US" b="1" dirty="0">
                <a:solidFill>
                  <a:schemeClr val="bg1"/>
                </a:solidFill>
              </a:rPr>
            </a:br>
            <a:r>
              <a:rPr lang="en-US" b="1" dirty="0">
                <a:solidFill>
                  <a:schemeClr val="bg1"/>
                </a:solidFill>
              </a:rPr>
              <a:t>Haag-</a:t>
            </a:r>
            <a:r>
              <a:rPr lang="en-US" b="1" dirty="0" err="1">
                <a:solidFill>
                  <a:schemeClr val="bg1"/>
                </a:solidFill>
              </a:rPr>
              <a:t>Streit</a:t>
            </a:r>
            <a:r>
              <a:rPr lang="en-US" b="1" dirty="0">
                <a:solidFill>
                  <a:schemeClr val="bg1"/>
                </a:solidFill>
              </a:rPr>
              <a:t> Octopus 900</a:t>
            </a:r>
          </a:p>
        </p:txBody>
      </p:sp>
      <p:sp>
        <p:nvSpPr>
          <p:cNvPr id="7" name="TextBox 6">
            <a:extLst>
              <a:ext uri="{FF2B5EF4-FFF2-40B4-BE49-F238E27FC236}">
                <a16:creationId xmlns:a16="http://schemas.microsoft.com/office/drawing/2014/main" id="{2C7214B9-0E11-BA25-C51B-1B3CE0CF086B}"/>
              </a:ext>
            </a:extLst>
          </p:cNvPr>
          <p:cNvSpPr txBox="1"/>
          <p:nvPr/>
        </p:nvSpPr>
        <p:spPr>
          <a:xfrm>
            <a:off x="856691" y="1924618"/>
            <a:ext cx="1794934" cy="400110"/>
          </a:xfrm>
          <a:prstGeom prst="rect">
            <a:avLst/>
          </a:prstGeom>
          <a:noFill/>
        </p:spPr>
        <p:txBody>
          <a:bodyPr wrap="square" rtlCol="0">
            <a:spAutoFit/>
          </a:bodyPr>
          <a:lstStyle/>
          <a:p>
            <a:r>
              <a:rPr lang="en-US" sz="2000" b="1" dirty="0">
                <a:latin typeface="Calibri" panose="020F0502020204030204" pitchFamily="34" charset="0"/>
                <a:cs typeface="Calibri" panose="020F0502020204030204" pitchFamily="34" charset="0"/>
              </a:rPr>
              <a:t>Patient Exam</a:t>
            </a:r>
          </a:p>
        </p:txBody>
      </p:sp>
      <p:pic>
        <p:nvPicPr>
          <p:cNvPr id="8" name="Picture 7">
            <a:extLst>
              <a:ext uri="{FF2B5EF4-FFF2-40B4-BE49-F238E27FC236}">
                <a16:creationId xmlns:a16="http://schemas.microsoft.com/office/drawing/2014/main" id="{992447A4-99F2-65CD-5825-85F9F28885AC}"/>
              </a:ext>
            </a:extLst>
          </p:cNvPr>
          <p:cNvPicPr>
            <a:picLocks noChangeAspect="1"/>
          </p:cNvPicPr>
          <p:nvPr/>
        </p:nvPicPr>
        <p:blipFill>
          <a:blip r:embed="rId3"/>
          <a:stretch>
            <a:fillRect/>
          </a:stretch>
        </p:blipFill>
        <p:spPr>
          <a:xfrm>
            <a:off x="554419" y="2601330"/>
            <a:ext cx="2097206" cy="1743607"/>
          </a:xfrm>
          <a:prstGeom prst="rect">
            <a:avLst/>
          </a:prstGeom>
        </p:spPr>
      </p:pic>
      <p:sp>
        <p:nvSpPr>
          <p:cNvPr id="9" name="TextBox 8">
            <a:extLst>
              <a:ext uri="{FF2B5EF4-FFF2-40B4-BE49-F238E27FC236}">
                <a16:creationId xmlns:a16="http://schemas.microsoft.com/office/drawing/2014/main" id="{9314A882-1CA3-940B-7E4D-4B72EF9278E4}"/>
              </a:ext>
            </a:extLst>
          </p:cNvPr>
          <p:cNvSpPr txBox="1"/>
          <p:nvPr/>
        </p:nvSpPr>
        <p:spPr>
          <a:xfrm>
            <a:off x="2945802" y="1901360"/>
            <a:ext cx="3200400" cy="400110"/>
          </a:xfrm>
          <a:prstGeom prst="rect">
            <a:avLst/>
          </a:prstGeom>
          <a:noFill/>
        </p:spPr>
        <p:txBody>
          <a:bodyPr wrap="square" rtlCol="0">
            <a:spAutoFit/>
          </a:bodyPr>
          <a:lstStyle/>
          <a:p>
            <a:pPr algn="ctr"/>
            <a:r>
              <a:rPr lang="en-US" sz="2000" b="1" dirty="0">
                <a:latin typeface="Calibri"/>
              </a:rPr>
              <a:t>Manufacturer’s printout</a:t>
            </a:r>
          </a:p>
        </p:txBody>
      </p:sp>
      <p:pic>
        <p:nvPicPr>
          <p:cNvPr id="10" name="Picture 9">
            <a:extLst>
              <a:ext uri="{FF2B5EF4-FFF2-40B4-BE49-F238E27FC236}">
                <a16:creationId xmlns:a16="http://schemas.microsoft.com/office/drawing/2014/main" id="{8CD9BF01-FC9B-3C5A-6083-7E5703614880}"/>
              </a:ext>
            </a:extLst>
          </p:cNvPr>
          <p:cNvPicPr>
            <a:picLocks noChangeAspect="1"/>
          </p:cNvPicPr>
          <p:nvPr/>
        </p:nvPicPr>
        <p:blipFill>
          <a:blip r:embed="rId4"/>
          <a:stretch>
            <a:fillRect/>
          </a:stretch>
        </p:blipFill>
        <p:spPr>
          <a:xfrm>
            <a:off x="2895323" y="2601330"/>
            <a:ext cx="3200677" cy="3011685"/>
          </a:xfrm>
          <a:prstGeom prst="rect">
            <a:avLst/>
          </a:prstGeom>
        </p:spPr>
      </p:pic>
      <p:sp>
        <p:nvSpPr>
          <p:cNvPr id="11" name="TextBox 10">
            <a:extLst>
              <a:ext uri="{FF2B5EF4-FFF2-40B4-BE49-F238E27FC236}">
                <a16:creationId xmlns:a16="http://schemas.microsoft.com/office/drawing/2014/main" id="{DE28A85A-8514-7AA8-C7D5-1BA7B6D67B5C}"/>
              </a:ext>
            </a:extLst>
          </p:cNvPr>
          <p:cNvSpPr txBox="1"/>
          <p:nvPr/>
        </p:nvSpPr>
        <p:spPr>
          <a:xfrm>
            <a:off x="6146202" y="1924618"/>
            <a:ext cx="3200400" cy="400110"/>
          </a:xfrm>
          <a:prstGeom prst="rect">
            <a:avLst/>
          </a:prstGeom>
          <a:noFill/>
        </p:spPr>
        <p:txBody>
          <a:bodyPr wrap="square" rtlCol="0">
            <a:spAutoFit/>
          </a:bodyPr>
          <a:lstStyle/>
          <a:p>
            <a:pPr algn="ctr"/>
            <a:r>
              <a:rPr lang="en-US" sz="2000" b="1" dirty="0">
                <a:latin typeface="Calibri"/>
              </a:rPr>
              <a:t>VFMA HOV</a:t>
            </a:r>
          </a:p>
        </p:txBody>
      </p:sp>
      <p:pic>
        <p:nvPicPr>
          <p:cNvPr id="12" name="Picture 11">
            <a:extLst>
              <a:ext uri="{FF2B5EF4-FFF2-40B4-BE49-F238E27FC236}">
                <a16:creationId xmlns:a16="http://schemas.microsoft.com/office/drawing/2014/main" id="{AAD7AB86-3BE2-67D4-A976-BAF0C4689E92}"/>
              </a:ext>
            </a:extLst>
          </p:cNvPr>
          <p:cNvPicPr>
            <a:picLocks noChangeAspect="1"/>
          </p:cNvPicPr>
          <p:nvPr/>
        </p:nvPicPr>
        <p:blipFill>
          <a:blip r:embed="rId5"/>
          <a:stretch>
            <a:fillRect/>
          </a:stretch>
        </p:blipFill>
        <p:spPr>
          <a:xfrm>
            <a:off x="6095723" y="2324728"/>
            <a:ext cx="3737172" cy="3511600"/>
          </a:xfrm>
          <a:prstGeom prst="rect">
            <a:avLst/>
          </a:prstGeom>
        </p:spPr>
      </p:pic>
      <p:sp>
        <p:nvSpPr>
          <p:cNvPr id="13" name="TextBox 12">
            <a:extLst>
              <a:ext uri="{FF2B5EF4-FFF2-40B4-BE49-F238E27FC236}">
                <a16:creationId xmlns:a16="http://schemas.microsoft.com/office/drawing/2014/main" id="{07A2E07E-01F1-F62A-ADA1-7A6EBEC74040}"/>
              </a:ext>
            </a:extLst>
          </p:cNvPr>
          <p:cNvSpPr txBox="1"/>
          <p:nvPr/>
        </p:nvSpPr>
        <p:spPr>
          <a:xfrm>
            <a:off x="9246198" y="1924618"/>
            <a:ext cx="2956124" cy="400110"/>
          </a:xfrm>
          <a:prstGeom prst="rect">
            <a:avLst/>
          </a:prstGeom>
          <a:noFill/>
        </p:spPr>
        <p:txBody>
          <a:bodyPr wrap="square" lIns="0" rIns="0" rtlCol="0">
            <a:spAutoFit/>
          </a:bodyPr>
          <a:lstStyle/>
          <a:p>
            <a:pPr algn="ctr"/>
            <a:r>
              <a:rPr lang="en-US" sz="2000" b="1" dirty="0">
                <a:latin typeface="Calibri"/>
              </a:rPr>
              <a:t>Exam grid</a:t>
            </a:r>
          </a:p>
        </p:txBody>
      </p:sp>
      <p:pic>
        <p:nvPicPr>
          <p:cNvPr id="14" name="Picture 13">
            <a:extLst>
              <a:ext uri="{FF2B5EF4-FFF2-40B4-BE49-F238E27FC236}">
                <a16:creationId xmlns:a16="http://schemas.microsoft.com/office/drawing/2014/main" id="{C9F0C35E-B7C1-2B83-E89B-348E5572BD1E}"/>
              </a:ext>
            </a:extLst>
          </p:cNvPr>
          <p:cNvPicPr>
            <a:picLocks noChangeAspect="1"/>
          </p:cNvPicPr>
          <p:nvPr/>
        </p:nvPicPr>
        <p:blipFill>
          <a:blip r:embed="rId6"/>
          <a:stretch>
            <a:fillRect/>
          </a:stretch>
        </p:blipFill>
        <p:spPr>
          <a:xfrm>
            <a:off x="9832895" y="2601330"/>
            <a:ext cx="2237426" cy="2249619"/>
          </a:xfrm>
          <a:prstGeom prst="rect">
            <a:avLst/>
          </a:prstGeom>
        </p:spPr>
      </p:pic>
    </p:spTree>
    <p:extLst>
      <p:ext uri="{BB962C8B-B14F-4D97-AF65-F5344CB8AC3E}">
        <p14:creationId xmlns:p14="http://schemas.microsoft.com/office/powerpoint/2010/main" val="322345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623949" cy="1325563"/>
          </a:xfrm>
        </p:spPr>
        <p:txBody>
          <a:bodyPr>
            <a:noAutofit/>
          </a:bodyPr>
          <a:lstStyle/>
          <a:p>
            <a:r>
              <a:rPr lang="en-US" sz="4000" b="1" dirty="0">
                <a:solidFill>
                  <a:schemeClr val="bg1"/>
                </a:solidFill>
              </a:rPr>
              <a:t>Static Perimetry Full-field Hill of Vision </a:t>
            </a:r>
            <a:br>
              <a:rPr lang="en-US" sz="4000" b="1" dirty="0">
                <a:solidFill>
                  <a:schemeClr val="bg1"/>
                </a:solidFill>
              </a:rPr>
            </a:br>
            <a:r>
              <a:rPr lang="en-US" sz="4000" b="1" dirty="0">
                <a:solidFill>
                  <a:schemeClr val="bg1"/>
                </a:solidFill>
              </a:rPr>
              <a:t>(HOV) Volume (VTOT)</a:t>
            </a:r>
          </a:p>
        </p:txBody>
      </p:sp>
      <p:pic>
        <p:nvPicPr>
          <p:cNvPr id="3" name="Content Placeholder 2">
            <a:extLst>
              <a:ext uri="{FF2B5EF4-FFF2-40B4-BE49-F238E27FC236}">
                <a16:creationId xmlns:a16="http://schemas.microsoft.com/office/drawing/2014/main" id="{D439C786-B10A-2633-9F63-22728F076381}"/>
              </a:ext>
            </a:extLst>
          </p:cNvPr>
          <p:cNvPicPr>
            <a:picLocks noGrp="1" noChangeAspect="1"/>
          </p:cNvPicPr>
          <p:nvPr>
            <p:ph idx="1"/>
          </p:nvPr>
        </p:nvPicPr>
        <p:blipFill>
          <a:blip r:embed="rId3"/>
          <a:stretch>
            <a:fillRect/>
          </a:stretch>
        </p:blipFill>
        <p:spPr>
          <a:xfrm>
            <a:off x="684080" y="1995640"/>
            <a:ext cx="4493141" cy="4237087"/>
          </a:xfrm>
          <a:prstGeom prst="rect">
            <a:avLst/>
          </a:prstGeom>
        </p:spPr>
      </p:pic>
      <p:pic>
        <p:nvPicPr>
          <p:cNvPr id="5" name="Picture 4">
            <a:extLst>
              <a:ext uri="{FF2B5EF4-FFF2-40B4-BE49-F238E27FC236}">
                <a16:creationId xmlns:a16="http://schemas.microsoft.com/office/drawing/2014/main" id="{20B8E76B-34F5-68EE-D95D-82E7A42B9CB3}"/>
              </a:ext>
            </a:extLst>
          </p:cNvPr>
          <p:cNvPicPr>
            <a:picLocks noChangeAspect="1"/>
          </p:cNvPicPr>
          <p:nvPr/>
        </p:nvPicPr>
        <p:blipFill>
          <a:blip r:embed="rId4"/>
          <a:stretch>
            <a:fillRect/>
          </a:stretch>
        </p:blipFill>
        <p:spPr>
          <a:xfrm>
            <a:off x="6874851" y="1882750"/>
            <a:ext cx="4493141" cy="4237087"/>
          </a:xfrm>
          <a:prstGeom prst="rect">
            <a:avLst/>
          </a:prstGeom>
        </p:spPr>
      </p:pic>
      <p:sp>
        <p:nvSpPr>
          <p:cNvPr id="6" name="TextBox 5">
            <a:extLst>
              <a:ext uri="{FF2B5EF4-FFF2-40B4-BE49-F238E27FC236}">
                <a16:creationId xmlns:a16="http://schemas.microsoft.com/office/drawing/2014/main" id="{80BEB453-C5F0-5009-838A-DB8CCB1F44E6}"/>
              </a:ext>
            </a:extLst>
          </p:cNvPr>
          <p:cNvSpPr txBox="1"/>
          <p:nvPr/>
        </p:nvSpPr>
        <p:spPr>
          <a:xfrm>
            <a:off x="1162625" y="2878786"/>
            <a:ext cx="3536052" cy="461665"/>
          </a:xfrm>
          <a:prstGeom prst="rect">
            <a:avLst/>
          </a:prstGeom>
          <a:noFill/>
        </p:spPr>
        <p:txBody>
          <a:bodyPr wrap="square" lIns="0" rIns="0" rtlCol="0">
            <a:spAutoFit/>
          </a:bodyPr>
          <a:lstStyle/>
          <a:p>
            <a:pPr algn="ctr"/>
            <a:r>
              <a:rPr lang="en-US" sz="2400" dirty="0">
                <a:solidFill>
                  <a:prstClr val="black"/>
                </a:solidFill>
                <a:latin typeface="Calibri"/>
              </a:rPr>
              <a:t>Exam protocol: Central field</a:t>
            </a:r>
            <a:endParaRPr lang="en-US" dirty="0">
              <a:solidFill>
                <a:prstClr val="black"/>
              </a:solidFill>
              <a:latin typeface="Calibri"/>
            </a:endParaRPr>
          </a:p>
        </p:txBody>
      </p:sp>
      <p:sp>
        <p:nvSpPr>
          <p:cNvPr id="7" name="Down Arrow 2">
            <a:extLst>
              <a:ext uri="{FF2B5EF4-FFF2-40B4-BE49-F238E27FC236}">
                <a16:creationId xmlns:a16="http://schemas.microsoft.com/office/drawing/2014/main" id="{882844F6-4B9D-DD0D-9D0A-A5718BD76A11}"/>
              </a:ext>
            </a:extLst>
          </p:cNvPr>
          <p:cNvSpPr/>
          <p:nvPr/>
        </p:nvSpPr>
        <p:spPr>
          <a:xfrm>
            <a:off x="792511" y="5135639"/>
            <a:ext cx="740229" cy="478971"/>
          </a:xfrm>
          <a:prstGeom prst="downArrow">
            <a:avLst/>
          </a:prstGeom>
          <a:solidFill>
            <a:srgbClr val="7FC1DB"/>
          </a:solidFill>
          <a:ln w="15875" cap="flat" cmpd="sng" algn="ctr">
            <a:solidFill>
              <a:srgbClr val="7FC1DB">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2E1A0DA5-7D91-9D13-8284-ADC7F222C6E4}"/>
              </a:ext>
            </a:extLst>
          </p:cNvPr>
          <p:cNvSpPr txBox="1"/>
          <p:nvPr/>
        </p:nvSpPr>
        <p:spPr>
          <a:xfrm>
            <a:off x="7493323" y="2878785"/>
            <a:ext cx="3536052" cy="461665"/>
          </a:xfrm>
          <a:prstGeom prst="rect">
            <a:avLst/>
          </a:prstGeom>
          <a:noFill/>
        </p:spPr>
        <p:txBody>
          <a:bodyPr wrap="square" lIns="0" rIns="0" rtlCol="0">
            <a:spAutoFit/>
          </a:bodyPr>
          <a:lstStyle/>
          <a:p>
            <a:pPr algn="ctr"/>
            <a:r>
              <a:rPr lang="en-US" sz="2400" dirty="0">
                <a:solidFill>
                  <a:prstClr val="black"/>
                </a:solidFill>
                <a:latin typeface="Calibri"/>
              </a:rPr>
              <a:t>Exam protocol: Full field</a:t>
            </a:r>
            <a:endParaRPr lang="en-US" dirty="0">
              <a:solidFill>
                <a:prstClr val="black"/>
              </a:solidFill>
              <a:latin typeface="Calibri"/>
            </a:endParaRPr>
          </a:p>
        </p:txBody>
      </p:sp>
      <p:sp>
        <p:nvSpPr>
          <p:cNvPr id="9" name="Down Arrow 7">
            <a:extLst>
              <a:ext uri="{FF2B5EF4-FFF2-40B4-BE49-F238E27FC236}">
                <a16:creationId xmlns:a16="http://schemas.microsoft.com/office/drawing/2014/main" id="{95B9FCD6-C23F-B071-E73F-92E184F7FC91}"/>
              </a:ext>
            </a:extLst>
          </p:cNvPr>
          <p:cNvSpPr/>
          <p:nvPr/>
        </p:nvSpPr>
        <p:spPr>
          <a:xfrm>
            <a:off x="6990200" y="5135639"/>
            <a:ext cx="740229" cy="478971"/>
          </a:xfrm>
          <a:prstGeom prst="downArrow">
            <a:avLst/>
          </a:prstGeom>
          <a:solidFill>
            <a:srgbClr val="7FC1DB"/>
          </a:solidFill>
          <a:ln w="15875" cap="flat" cmpd="sng" algn="ctr">
            <a:solidFill>
              <a:srgbClr val="7FC1DB">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616319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p:txBody>
          <a:bodyPr>
            <a:normAutofit/>
          </a:bodyPr>
          <a:lstStyle/>
          <a:p>
            <a:r>
              <a:rPr lang="en-US" b="1" dirty="0">
                <a:solidFill>
                  <a:schemeClr val="bg1"/>
                </a:solidFill>
              </a:rPr>
              <a:t>HOV Volume is Consistent Across Protocols</a:t>
            </a:r>
          </a:p>
        </p:txBody>
      </p:sp>
      <p:sp>
        <p:nvSpPr>
          <p:cNvPr id="3" name="TextBox 2">
            <a:extLst>
              <a:ext uri="{FF2B5EF4-FFF2-40B4-BE49-F238E27FC236}">
                <a16:creationId xmlns:a16="http://schemas.microsoft.com/office/drawing/2014/main" id="{0A37B40A-CC6D-F659-89C7-A61AFB43DD76}"/>
              </a:ext>
            </a:extLst>
          </p:cNvPr>
          <p:cNvSpPr txBox="1"/>
          <p:nvPr/>
        </p:nvSpPr>
        <p:spPr>
          <a:xfrm>
            <a:off x="1474315" y="2753131"/>
            <a:ext cx="1877313" cy="492443"/>
          </a:xfrm>
          <a:prstGeom prst="rect">
            <a:avLst/>
          </a:prstGeom>
          <a:noFill/>
        </p:spPr>
        <p:txBody>
          <a:bodyPr wrap="square" rtlCol="0">
            <a:spAutoFit/>
          </a:bodyPr>
          <a:lstStyle/>
          <a:p>
            <a:pPr algn="ctr"/>
            <a:r>
              <a:rPr lang="en-US" sz="2600" b="1" dirty="0">
                <a:solidFill>
                  <a:srgbClr val="D76F2C"/>
                </a:solidFill>
                <a:latin typeface="Calibri"/>
              </a:rPr>
              <a:t>MS = 3.7 dB</a:t>
            </a:r>
          </a:p>
        </p:txBody>
      </p:sp>
      <p:sp>
        <p:nvSpPr>
          <p:cNvPr id="5" name="TextBox 4">
            <a:extLst>
              <a:ext uri="{FF2B5EF4-FFF2-40B4-BE49-F238E27FC236}">
                <a16:creationId xmlns:a16="http://schemas.microsoft.com/office/drawing/2014/main" id="{E4FC111E-6BA7-A2DF-E78A-2182A2283154}"/>
              </a:ext>
            </a:extLst>
          </p:cNvPr>
          <p:cNvSpPr txBox="1"/>
          <p:nvPr/>
        </p:nvSpPr>
        <p:spPr>
          <a:xfrm>
            <a:off x="1243081" y="3612427"/>
            <a:ext cx="2339780" cy="492443"/>
          </a:xfrm>
          <a:prstGeom prst="rect">
            <a:avLst/>
          </a:prstGeom>
          <a:noFill/>
        </p:spPr>
        <p:txBody>
          <a:bodyPr wrap="square" rtlCol="0">
            <a:spAutoFit/>
          </a:bodyPr>
          <a:lstStyle/>
          <a:p>
            <a:pPr algn="ctr"/>
            <a:r>
              <a:rPr lang="en-US" sz="2600" b="1" dirty="0">
                <a:solidFill>
                  <a:srgbClr val="00C1D5"/>
                </a:solidFill>
                <a:latin typeface="Calibri"/>
              </a:rPr>
              <a:t>V</a:t>
            </a:r>
            <a:r>
              <a:rPr lang="en-US" sz="2600" b="1" baseline="-25000" dirty="0">
                <a:solidFill>
                  <a:srgbClr val="00C1D5"/>
                </a:solidFill>
                <a:latin typeface="Calibri"/>
              </a:rPr>
              <a:t>TOT</a:t>
            </a:r>
            <a:r>
              <a:rPr lang="en-US" sz="2600" b="1" dirty="0">
                <a:solidFill>
                  <a:srgbClr val="00C1D5"/>
                </a:solidFill>
                <a:latin typeface="Calibri"/>
              </a:rPr>
              <a:t> = 1.3 dB-</a:t>
            </a:r>
            <a:r>
              <a:rPr lang="en-US" sz="2600" b="1" dirty="0" err="1">
                <a:solidFill>
                  <a:srgbClr val="00C1D5"/>
                </a:solidFill>
                <a:latin typeface="Calibri"/>
              </a:rPr>
              <a:t>sr</a:t>
            </a:r>
            <a:endParaRPr lang="en-US" sz="2600" b="1" dirty="0">
              <a:solidFill>
                <a:srgbClr val="00C1D5"/>
              </a:solidFill>
              <a:latin typeface="Calibri"/>
            </a:endParaRPr>
          </a:p>
        </p:txBody>
      </p:sp>
      <p:sp>
        <p:nvSpPr>
          <p:cNvPr id="6" name="TextBox 5">
            <a:extLst>
              <a:ext uri="{FF2B5EF4-FFF2-40B4-BE49-F238E27FC236}">
                <a16:creationId xmlns:a16="http://schemas.microsoft.com/office/drawing/2014/main" id="{AC853DB5-A1CE-BD68-720D-21C9DB5625E6}"/>
              </a:ext>
            </a:extLst>
          </p:cNvPr>
          <p:cNvSpPr txBox="1"/>
          <p:nvPr/>
        </p:nvSpPr>
        <p:spPr>
          <a:xfrm>
            <a:off x="3713745" y="2533505"/>
            <a:ext cx="4361851" cy="892552"/>
          </a:xfrm>
          <a:prstGeom prst="rect">
            <a:avLst/>
          </a:prstGeom>
          <a:noFill/>
          <a:ln>
            <a:solidFill>
              <a:sysClr val="window" lastClr="FFFFFF"/>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D76F2C"/>
                </a:solidFill>
                <a:effectLst/>
                <a:uLnTx/>
                <a:uFillTx/>
                <a:latin typeface="Calibri"/>
              </a:rPr>
              <a:t>Mean sensitivity (MS) is a summary measure </a:t>
            </a:r>
          </a:p>
        </p:txBody>
      </p:sp>
      <p:sp>
        <p:nvSpPr>
          <p:cNvPr id="7" name="TextBox 6">
            <a:extLst>
              <a:ext uri="{FF2B5EF4-FFF2-40B4-BE49-F238E27FC236}">
                <a16:creationId xmlns:a16="http://schemas.microsoft.com/office/drawing/2014/main" id="{CEA27AC0-C2AB-5334-477F-A898A207B085}"/>
              </a:ext>
            </a:extLst>
          </p:cNvPr>
          <p:cNvSpPr txBox="1"/>
          <p:nvPr/>
        </p:nvSpPr>
        <p:spPr>
          <a:xfrm>
            <a:off x="3713745" y="3531626"/>
            <a:ext cx="4361851" cy="892552"/>
          </a:xfrm>
          <a:prstGeom prst="rect">
            <a:avLst/>
          </a:prstGeom>
          <a:noFill/>
          <a:ln>
            <a:solidFill>
              <a:sysClr val="window" lastClr="FFFFFF"/>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00C1D5"/>
                </a:solidFill>
                <a:effectLst/>
                <a:uLnTx/>
                <a:uFillTx/>
                <a:latin typeface="Calibri"/>
              </a:rPr>
              <a:t>Total HOV volume (V</a:t>
            </a:r>
            <a:r>
              <a:rPr kumimoji="0" lang="en-US" sz="2600" b="1" i="0" u="none" strike="noStrike" kern="0" cap="none" spc="0" normalizeH="0" baseline="-25000" noProof="0" dirty="0">
                <a:ln>
                  <a:noFill/>
                </a:ln>
                <a:solidFill>
                  <a:srgbClr val="00C1D5"/>
                </a:solidFill>
                <a:effectLst/>
                <a:uLnTx/>
                <a:uFillTx/>
                <a:latin typeface="Calibri"/>
              </a:rPr>
              <a:t>TOT</a:t>
            </a:r>
            <a:r>
              <a:rPr kumimoji="0" lang="en-US" sz="2600" b="1" i="0" u="none" strike="noStrike" kern="0" cap="none" spc="0" normalizeH="0" baseline="0" noProof="0" dirty="0">
                <a:ln>
                  <a:noFill/>
                </a:ln>
                <a:solidFill>
                  <a:srgbClr val="00C1D5"/>
                </a:solidFill>
                <a:effectLst/>
                <a:uLnTx/>
                <a:uFillTx/>
                <a:latin typeface="Calibri"/>
              </a:rPr>
              <a:t>) is a physical quantity</a:t>
            </a:r>
          </a:p>
        </p:txBody>
      </p:sp>
      <p:sp>
        <p:nvSpPr>
          <p:cNvPr id="8" name="TextBox 7">
            <a:extLst>
              <a:ext uri="{FF2B5EF4-FFF2-40B4-BE49-F238E27FC236}">
                <a16:creationId xmlns:a16="http://schemas.microsoft.com/office/drawing/2014/main" id="{D232307D-BEA3-FCC0-F1D6-46248A5C9D73}"/>
              </a:ext>
            </a:extLst>
          </p:cNvPr>
          <p:cNvSpPr txBox="1"/>
          <p:nvPr/>
        </p:nvSpPr>
        <p:spPr>
          <a:xfrm>
            <a:off x="8495351" y="2784147"/>
            <a:ext cx="1877313" cy="492443"/>
          </a:xfrm>
          <a:prstGeom prst="rect">
            <a:avLst/>
          </a:prstGeom>
          <a:noFill/>
        </p:spPr>
        <p:txBody>
          <a:bodyPr wrap="square" rtlCol="0">
            <a:spAutoFit/>
          </a:bodyPr>
          <a:lstStyle/>
          <a:p>
            <a:pPr algn="ctr"/>
            <a:r>
              <a:rPr lang="en-US" sz="2600" b="1" dirty="0">
                <a:solidFill>
                  <a:srgbClr val="D76F2C"/>
                </a:solidFill>
                <a:latin typeface="Calibri"/>
              </a:rPr>
              <a:t>MS = 1.6 dB</a:t>
            </a:r>
          </a:p>
        </p:txBody>
      </p:sp>
      <p:sp>
        <p:nvSpPr>
          <p:cNvPr id="9" name="TextBox 8">
            <a:extLst>
              <a:ext uri="{FF2B5EF4-FFF2-40B4-BE49-F238E27FC236}">
                <a16:creationId xmlns:a16="http://schemas.microsoft.com/office/drawing/2014/main" id="{38071327-2777-D9E2-FFA2-229F39F226F8}"/>
              </a:ext>
            </a:extLst>
          </p:cNvPr>
          <p:cNvSpPr txBox="1"/>
          <p:nvPr/>
        </p:nvSpPr>
        <p:spPr>
          <a:xfrm>
            <a:off x="8495351" y="3646051"/>
            <a:ext cx="2339780" cy="492443"/>
          </a:xfrm>
          <a:prstGeom prst="rect">
            <a:avLst/>
          </a:prstGeom>
          <a:noFill/>
        </p:spPr>
        <p:txBody>
          <a:bodyPr wrap="square" rtlCol="0">
            <a:spAutoFit/>
          </a:bodyPr>
          <a:lstStyle/>
          <a:p>
            <a:pPr algn="ctr"/>
            <a:r>
              <a:rPr lang="en-US" sz="2600" b="1" dirty="0">
                <a:solidFill>
                  <a:srgbClr val="00C1D5"/>
                </a:solidFill>
                <a:latin typeface="Calibri"/>
              </a:rPr>
              <a:t>V</a:t>
            </a:r>
            <a:r>
              <a:rPr lang="en-US" sz="2600" b="1" baseline="-25000" dirty="0">
                <a:solidFill>
                  <a:srgbClr val="00C1D5"/>
                </a:solidFill>
                <a:latin typeface="Calibri"/>
              </a:rPr>
              <a:t>TOT</a:t>
            </a:r>
            <a:r>
              <a:rPr lang="en-US" sz="2600" b="1" dirty="0">
                <a:solidFill>
                  <a:srgbClr val="00C1D5"/>
                </a:solidFill>
                <a:latin typeface="Calibri"/>
              </a:rPr>
              <a:t> = 1.3 dB-</a:t>
            </a:r>
            <a:r>
              <a:rPr lang="en-US" sz="2600" b="1" dirty="0" err="1">
                <a:solidFill>
                  <a:srgbClr val="00C1D5"/>
                </a:solidFill>
                <a:latin typeface="Calibri"/>
              </a:rPr>
              <a:t>sr</a:t>
            </a:r>
            <a:endParaRPr lang="en-US" sz="2600" b="1" dirty="0">
              <a:solidFill>
                <a:srgbClr val="00C1D5"/>
              </a:solidFill>
              <a:latin typeface="Calibri"/>
            </a:endParaRPr>
          </a:p>
        </p:txBody>
      </p:sp>
      <p:sp>
        <p:nvSpPr>
          <p:cNvPr id="10" name="TextBox 9">
            <a:extLst>
              <a:ext uri="{FF2B5EF4-FFF2-40B4-BE49-F238E27FC236}">
                <a16:creationId xmlns:a16="http://schemas.microsoft.com/office/drawing/2014/main" id="{4BB5B3C6-063E-F4B1-0222-F5C053631661}"/>
              </a:ext>
            </a:extLst>
          </p:cNvPr>
          <p:cNvSpPr txBox="1"/>
          <p:nvPr/>
        </p:nvSpPr>
        <p:spPr>
          <a:xfrm>
            <a:off x="3713745" y="4529747"/>
            <a:ext cx="4361851" cy="892552"/>
          </a:xfrm>
          <a:prstGeom prst="rect">
            <a:avLst/>
          </a:prstGeom>
          <a:noFill/>
          <a:ln>
            <a:noFill/>
          </a:ln>
        </p:spPr>
        <p:txBody>
          <a:bodyPr wrap="square" rtlCol="0">
            <a:spAutoFit/>
          </a:bodyPr>
          <a:lstStyle/>
          <a:p>
            <a:pPr algn="ctr"/>
            <a:r>
              <a:rPr lang="en-US" sz="2600" b="1" dirty="0">
                <a:latin typeface="Calibri"/>
              </a:rPr>
              <a:t>In both cases, patient has same “quantity” of visual field</a:t>
            </a:r>
          </a:p>
        </p:txBody>
      </p:sp>
    </p:spTree>
    <p:extLst>
      <p:ext uri="{BB962C8B-B14F-4D97-AF65-F5344CB8AC3E}">
        <p14:creationId xmlns:p14="http://schemas.microsoft.com/office/powerpoint/2010/main" val="3482272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Objectives</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buClr>
                <a:schemeClr val="tx1"/>
              </a:buClr>
            </a:pPr>
            <a:r>
              <a:rPr lang="en-US" sz="3000" b="1" dirty="0"/>
              <a:t>To describe perimetry data of RUSH2A patients by clinical diagnosis at study baseline</a:t>
            </a:r>
          </a:p>
          <a:p>
            <a:pPr marL="457200" indent="-457200">
              <a:lnSpc>
                <a:spcPct val="100000"/>
              </a:lnSpc>
              <a:spcBef>
                <a:spcPts val="0"/>
              </a:spcBef>
              <a:buClr>
                <a:schemeClr val="tx1"/>
              </a:buClr>
            </a:pPr>
            <a:r>
              <a:rPr lang="en-US" sz="3000" b="1" dirty="0"/>
              <a:t>To evaluate baseline patient characteristics associated with full field HOV (VTOT)</a:t>
            </a:r>
          </a:p>
          <a:p>
            <a:pPr marL="457200" indent="-457200">
              <a:lnSpc>
                <a:spcPct val="100000"/>
              </a:lnSpc>
              <a:spcBef>
                <a:spcPts val="0"/>
              </a:spcBef>
              <a:buClr>
                <a:schemeClr val="tx1"/>
              </a:buClr>
            </a:pPr>
            <a:r>
              <a:rPr lang="en-US" sz="3000" b="1" dirty="0"/>
              <a:t>To correlate visual functional and structural measures</a:t>
            </a:r>
          </a:p>
          <a:p>
            <a:pPr marL="914400" lvl="2" indent="0">
              <a:lnSpc>
                <a:spcPct val="100000"/>
              </a:lnSpc>
              <a:spcBef>
                <a:spcPts val="0"/>
              </a:spcBef>
              <a:buClr>
                <a:schemeClr val="tx1"/>
              </a:buClr>
              <a:buNone/>
            </a:pPr>
            <a:endParaRPr lang="en-US" sz="2200" b="1" dirty="0"/>
          </a:p>
        </p:txBody>
      </p:sp>
    </p:spTree>
    <p:extLst>
      <p:ext uri="{BB962C8B-B14F-4D97-AF65-F5344CB8AC3E}">
        <p14:creationId xmlns:p14="http://schemas.microsoft.com/office/powerpoint/2010/main" val="16008657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Study Design</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66799" y="1473201"/>
            <a:ext cx="10286999" cy="4497916"/>
          </a:xfrm>
        </p:spPr>
        <p:txBody>
          <a:bodyPr>
            <a:noAutofit/>
          </a:bodyPr>
          <a:lstStyle/>
          <a:p>
            <a:pPr marL="457200" indent="-457200">
              <a:lnSpc>
                <a:spcPct val="100000"/>
              </a:lnSpc>
              <a:spcBef>
                <a:spcPts val="0"/>
              </a:spcBef>
              <a:buClr>
                <a:schemeClr val="tx1"/>
              </a:buClr>
            </a:pPr>
            <a:r>
              <a:rPr lang="en-US" sz="3000" b="1" dirty="0"/>
              <a:t>Multicenter, longitudinal, international natural history study</a:t>
            </a:r>
          </a:p>
          <a:p>
            <a:pPr marL="914400" lvl="1" indent="-457200">
              <a:lnSpc>
                <a:spcPct val="100000"/>
              </a:lnSpc>
              <a:spcBef>
                <a:spcPts val="0"/>
              </a:spcBef>
              <a:buClr>
                <a:schemeClr val="tx1"/>
              </a:buClr>
            </a:pPr>
            <a:r>
              <a:rPr lang="en-US" sz="2600" b="1" dirty="0"/>
              <a:t>16 clinical sites </a:t>
            </a:r>
          </a:p>
          <a:p>
            <a:pPr marL="914400" lvl="1" indent="-457200">
              <a:lnSpc>
                <a:spcPct val="100000"/>
              </a:lnSpc>
              <a:spcBef>
                <a:spcPts val="0"/>
              </a:spcBef>
              <a:buClr>
                <a:schemeClr val="tx1"/>
              </a:buClr>
            </a:pPr>
            <a:r>
              <a:rPr lang="en-US" sz="2600" b="1" dirty="0"/>
              <a:t>Canada, France, Germany, UK, and US</a:t>
            </a:r>
          </a:p>
          <a:p>
            <a:pPr marL="457200" indent="-457200">
              <a:lnSpc>
                <a:spcPct val="100000"/>
              </a:lnSpc>
              <a:spcBef>
                <a:spcPts val="0"/>
              </a:spcBef>
              <a:buClr>
                <a:schemeClr val="tx1"/>
              </a:buClr>
            </a:pPr>
            <a:r>
              <a:rPr lang="en-US" sz="3000" b="1" dirty="0"/>
              <a:t>Usher syndrome type 2 (congenital mild-moderate hearing loss with progressive rod-cone degeneration) (USH2)</a:t>
            </a:r>
          </a:p>
          <a:p>
            <a:pPr marL="457200" indent="-457200">
              <a:lnSpc>
                <a:spcPct val="100000"/>
              </a:lnSpc>
              <a:spcBef>
                <a:spcPts val="0"/>
              </a:spcBef>
              <a:buClr>
                <a:schemeClr val="tx1"/>
              </a:buClr>
            </a:pPr>
            <a:r>
              <a:rPr lang="en-US" sz="3000" b="1" dirty="0"/>
              <a:t>Autosomal Recessive Retinitis Pigmentosa (</a:t>
            </a:r>
            <a:r>
              <a:rPr lang="en-US" sz="3000" b="1" dirty="0" err="1"/>
              <a:t>arRP</a:t>
            </a:r>
            <a:r>
              <a:rPr lang="en-US" sz="3000" b="1" dirty="0"/>
              <a:t>)</a:t>
            </a:r>
          </a:p>
          <a:p>
            <a:pPr marL="457200" indent="-457200">
              <a:lnSpc>
                <a:spcPct val="100000"/>
              </a:lnSpc>
              <a:spcBef>
                <a:spcPts val="0"/>
              </a:spcBef>
              <a:buClr>
                <a:schemeClr val="tx1"/>
              </a:buClr>
            </a:pPr>
            <a:r>
              <a:rPr lang="en-US" sz="3000" b="1" dirty="0"/>
              <a:t>2 pathogenic or likely pathogenic variants in USH2A</a:t>
            </a:r>
          </a:p>
          <a:p>
            <a:pPr marL="457200" indent="-457200">
              <a:lnSpc>
                <a:spcPct val="100000"/>
              </a:lnSpc>
              <a:spcBef>
                <a:spcPts val="0"/>
              </a:spcBef>
              <a:buClr>
                <a:schemeClr val="tx1"/>
              </a:buClr>
            </a:pPr>
            <a:r>
              <a:rPr lang="en-US" sz="3000" b="1" dirty="0"/>
              <a:t>Primary cohort: visual acuity &gt; 20/80, followed annually x 4 y</a:t>
            </a:r>
          </a:p>
          <a:p>
            <a:pPr marL="457200" indent="-457200">
              <a:lnSpc>
                <a:spcPct val="100000"/>
              </a:lnSpc>
              <a:spcBef>
                <a:spcPts val="0"/>
              </a:spcBef>
              <a:buClr>
                <a:schemeClr val="tx1"/>
              </a:buClr>
            </a:pPr>
            <a:r>
              <a:rPr lang="en-US" sz="3000" b="1" dirty="0"/>
              <a:t>Secondary cohort: visual acuity &lt; 20/80, studied at baseline </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3210907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Clinical Consortium: Dar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linical Consortium: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F1A4965-9CEC-434C-9111-E2171C25B6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FFB CRI Consortium Slide Template (final)</Template>
  <TotalTime>0</TotalTime>
  <Words>3023</Words>
  <Application>Microsoft Office PowerPoint</Application>
  <PresentationFormat>Widescreen</PresentationFormat>
  <Paragraphs>501</Paragraphs>
  <Slides>31</Slides>
  <Notes>30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31</vt:i4>
      </vt:variant>
    </vt:vector>
  </HeadingPairs>
  <TitlesOfParts>
    <vt:vector size="35" baseType="lpstr">
      <vt:lpstr>Arial</vt:lpstr>
      <vt:lpstr>Calibri</vt:lpstr>
      <vt:lpstr>Clinical Consortium: Dark</vt:lpstr>
      <vt:lpstr>Clinical Consortium: Light</vt:lpstr>
      <vt:lpstr>Baseline Visual Field Findings in the RUSH2A Study: Associated Factors and Correlation with Other Measures of Disease Severity</vt:lpstr>
      <vt:lpstr>PowerPoint Presentation</vt:lpstr>
      <vt:lpstr>Outline</vt:lpstr>
      <vt:lpstr>Natural History of USH2A-related Retinal Degeneration</vt:lpstr>
      <vt:lpstr>Full-field Static Perimetry Haag-Streit Octopus 900</vt:lpstr>
      <vt:lpstr>Static Perimetry Full-field Hill of Vision  (HOV) Volume (VTOT)</vt:lpstr>
      <vt:lpstr>HOV Volume is Consistent Across Protocols</vt:lpstr>
      <vt:lpstr>Objectives</vt:lpstr>
      <vt:lpstr>Study Design</vt:lpstr>
      <vt:lpstr>Methods</vt:lpstr>
      <vt:lpstr>Static Perimetry Grids Used </vt:lpstr>
      <vt:lpstr>Statistical Methods</vt:lpstr>
      <vt:lpstr>Static Perimetry Grids Used </vt:lpstr>
      <vt:lpstr>Enrollment Flow</vt:lpstr>
      <vt:lpstr>Enrollment Flow</vt:lpstr>
      <vt:lpstr>Diagnosis </vt:lpstr>
      <vt:lpstr>Study Cohort</vt:lpstr>
      <vt:lpstr>Study Cohort</vt:lpstr>
      <vt:lpstr>Static Perimetry</vt:lpstr>
      <vt:lpstr>Static Perimetry</vt:lpstr>
      <vt:lpstr>Reproducibility of SP</vt:lpstr>
      <vt:lpstr>Visual Acuity Correlated with  Hill of Vision (VTOT)</vt:lpstr>
      <vt:lpstr>30Hz Flicker Correlated with VTOT</vt:lpstr>
      <vt:lpstr>Static Perimetry: Mean Sensitivity Correlated with VTOT</vt:lpstr>
      <vt:lpstr>Cystoid Macular Edema Correlated with Lower VTOT</vt:lpstr>
      <vt:lpstr>Central OCT Thickness Correlated with Greater VTOT</vt:lpstr>
      <vt:lpstr>Kinetic III4e Isopter Correlated with VTOT</vt:lpstr>
      <vt:lpstr>Kinetic Perimetry Area Was Lower in the Usher Syndrome Group</vt:lpstr>
      <vt:lpstr>Interocular Symmetry of  Kinetic Perimetry</vt:lpstr>
      <vt:lpstr>Symmetry</vt:lpstr>
      <vt:lpstr>Conclusions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2019-03-28T19:07:18Z</dcterms:created>
  <dcterms:modified xsi:type="dcterms:W3CDTF">2026-08-27T15:58:21Z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TC034605099991</vt:lpwstr>
  </property>
</Properties>
</file>