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7" r:id="rId1"/>
    <p:sldMasterId id="2147483679" r:id="rId2"/>
    <p:sldMasterId id="2147483688" r:id="rId3"/>
  </p:sldMasterIdLst>
  <p:notesMasterIdLst>
    <p:notesMasterId r:id="rId29"/>
  </p:notesMasterIdLst>
  <p:handoutMasterIdLst>
    <p:handoutMasterId r:id="rId30"/>
  </p:handoutMasterIdLst>
  <p:sldIdLst>
    <p:sldId id="1515" r:id="rId4"/>
    <p:sldId id="1523" r:id="rId5"/>
    <p:sldId id="832" r:id="rId6"/>
    <p:sldId id="834" r:id="rId7"/>
    <p:sldId id="835" r:id="rId8"/>
    <p:sldId id="836" r:id="rId9"/>
    <p:sldId id="837" r:id="rId10"/>
    <p:sldId id="838" r:id="rId11"/>
    <p:sldId id="839" r:id="rId12"/>
    <p:sldId id="840" r:id="rId13"/>
    <p:sldId id="841" r:id="rId14"/>
    <p:sldId id="842" r:id="rId15"/>
    <p:sldId id="843" r:id="rId16"/>
    <p:sldId id="845" r:id="rId17"/>
    <p:sldId id="844" r:id="rId18"/>
    <p:sldId id="847" r:id="rId19"/>
    <p:sldId id="848" r:id="rId20"/>
    <p:sldId id="849" r:id="rId21"/>
    <p:sldId id="850" r:id="rId22"/>
    <p:sldId id="851" r:id="rId23"/>
    <p:sldId id="852" r:id="rId24"/>
    <p:sldId id="853" r:id="rId25"/>
    <p:sldId id="854" r:id="rId26"/>
    <p:sldId id="855" r:id="rId27"/>
    <p:sldId id="85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2" userDrawn="1">
          <p15:clr>
            <a:srgbClr val="A4A3A4"/>
          </p15:clr>
        </p15:guide>
        <p15:guide id="2" pos="1152" userDrawn="1">
          <p15:clr>
            <a:srgbClr val="A4A3A4"/>
          </p15:clr>
        </p15:guide>
        <p15:guide id="3" pos="7176" userDrawn="1">
          <p15:clr>
            <a:srgbClr val="A4A3A4"/>
          </p15:clr>
        </p15:guide>
        <p15:guide id="4" pos="456" userDrawn="1">
          <p15:clr>
            <a:srgbClr val="A4A3A4"/>
          </p15:clr>
        </p15:guide>
        <p15:guide id="5" orient="horz" pos="30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1D5"/>
    <a:srgbClr val="D76F2C"/>
    <a:srgbClr val="003865"/>
    <a:srgbClr val="A3A015"/>
    <a:srgbClr val="7E5E77"/>
    <a:srgbClr val="C6C21A"/>
    <a:srgbClr val="9A646C"/>
    <a:srgbClr val="7A9C6A"/>
    <a:srgbClr val="0069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01" d="100"/>
          <a:sy n="101" d="100"/>
        </p:scale>
        <p:origin x="876" y="108"/>
      </p:cViewPr>
      <p:guideLst>
        <p:guide orient="horz" pos="1032"/>
        <p:guide pos="1152"/>
        <p:guide pos="7176"/>
        <p:guide pos="456"/>
        <p:guide orient="horz" pos="302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984C27-75D2-A96C-6006-85CC57CAF6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39DB82-C9E1-20AF-2E0D-B79BBE146D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834664-1AFD-4056-868A-E7F665E5722B}" type="datetimeFigureOut">
              <a:rPr lang="en-US" smtClean="0"/>
              <a:t>8/27/2026</a:t>
            </a:fld>
            <a:endParaRPr lang="en-US"/>
          </a:p>
        </p:txBody>
      </p:sp>
      <p:sp>
        <p:nvSpPr>
          <p:cNvPr id="4" name="Footer Placeholder 3">
            <a:extLst>
              <a:ext uri="{FF2B5EF4-FFF2-40B4-BE49-F238E27FC236}">
                <a16:creationId xmlns:a16="http://schemas.microsoft.com/office/drawing/2014/main" id="{0929DA64-43E8-9E40-07C5-6D8FBCCDCA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FCF2B2-F70D-2F01-4222-7C6298381D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0E0E6A-92C3-4B87-9F74-BD338E5EB264}" type="slidenum">
              <a:rPr lang="en-US" smtClean="0"/>
              <a:t>‹#›</a:t>
            </a:fld>
            <a:endParaRPr lang="en-US"/>
          </a:p>
        </p:txBody>
      </p:sp>
    </p:spTree>
    <p:extLst>
      <p:ext uri="{BB962C8B-B14F-4D97-AF65-F5344CB8AC3E}">
        <p14:creationId xmlns:p14="http://schemas.microsoft.com/office/powerpoint/2010/main" val="2221696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0205A-7888-41F4-B6F5-E9FA2254EC1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4F15A-12B5-4AD1-B1D9-CC7C5414E318}" type="slidenum">
              <a:rPr lang="en-US" smtClean="0"/>
              <a:t>‹#›</a:t>
            </a:fld>
            <a:endParaRPr lang="en-US"/>
          </a:p>
        </p:txBody>
      </p:sp>
    </p:spTree>
    <p:extLst>
      <p:ext uri="{BB962C8B-B14F-4D97-AF65-F5344CB8AC3E}">
        <p14:creationId xmlns:p14="http://schemas.microsoft.com/office/powerpoint/2010/main" val="269070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39B97-4BCA-53D6-428C-A3F36CDC7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B672D-AF88-ED20-01D3-D34F0DF28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A7EF1-FF04-1FA6-CE6A-BC9D71DDCE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9103B8-526E-58C6-AA93-96477C8E6B2F}"/>
              </a:ext>
            </a:extLst>
          </p:cNvPr>
          <p:cNvSpPr>
            <a:spLocks noGrp="1"/>
          </p:cNvSpPr>
          <p:nvPr>
            <p:ph type="sldNum" sz="quarter" idx="5"/>
          </p:nvPr>
        </p:nvSpPr>
        <p:spPr/>
        <p:txBody>
          <a:bodyPr/>
          <a:lstStyle/>
          <a:p>
            <a:fld id="{7FB667E1-E601-4AAF-B95C-B25720D70A60}" type="slidenum">
              <a:rPr lang="en-US" smtClean="0"/>
              <a:t>11</a:t>
            </a:fld>
            <a:endParaRPr lang="en-US" dirty="0"/>
          </a:p>
        </p:txBody>
      </p:sp>
    </p:spTree>
    <p:extLst>
      <p:ext uri="{BB962C8B-B14F-4D97-AF65-F5344CB8AC3E}">
        <p14:creationId xmlns:p14="http://schemas.microsoft.com/office/powerpoint/2010/main" val="4031237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BBD74-A8DA-7A87-1222-B15C0F251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906C1-0266-9776-F994-A88800094F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98AE0-916C-D55F-8C5C-FA62EE0795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8F0BB7-8492-603A-778C-F60A4E16118E}"/>
              </a:ext>
            </a:extLst>
          </p:cNvPr>
          <p:cNvSpPr>
            <a:spLocks noGrp="1"/>
          </p:cNvSpPr>
          <p:nvPr>
            <p:ph type="sldNum" sz="quarter" idx="5"/>
          </p:nvPr>
        </p:nvSpPr>
        <p:spPr/>
        <p:txBody>
          <a:bodyPr/>
          <a:lstStyle/>
          <a:p>
            <a:fld id="{7FB667E1-E601-4AAF-B95C-B25720D70A60}" type="slidenum">
              <a:rPr lang="en-US" smtClean="0"/>
              <a:t>12</a:t>
            </a:fld>
            <a:endParaRPr lang="en-US" dirty="0"/>
          </a:p>
        </p:txBody>
      </p:sp>
    </p:spTree>
    <p:extLst>
      <p:ext uri="{BB962C8B-B14F-4D97-AF65-F5344CB8AC3E}">
        <p14:creationId xmlns:p14="http://schemas.microsoft.com/office/powerpoint/2010/main" val="3026162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7BAC3-D236-7685-CF26-45CA9BFC6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270FD-405A-8AE5-F7F1-F3F0491DD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31FA6-2448-D5CD-D13A-8BB600E97C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B61DED-468D-1FBB-EFA9-7EAC021FBF47}"/>
              </a:ext>
            </a:extLst>
          </p:cNvPr>
          <p:cNvSpPr>
            <a:spLocks noGrp="1"/>
          </p:cNvSpPr>
          <p:nvPr>
            <p:ph type="sldNum" sz="quarter" idx="5"/>
          </p:nvPr>
        </p:nvSpPr>
        <p:spPr/>
        <p:txBody>
          <a:bodyPr/>
          <a:lstStyle/>
          <a:p>
            <a:fld id="{7FB667E1-E601-4AAF-B95C-B25720D70A60}" type="slidenum">
              <a:rPr lang="en-US" smtClean="0"/>
              <a:t>13</a:t>
            </a:fld>
            <a:endParaRPr lang="en-US" dirty="0"/>
          </a:p>
        </p:txBody>
      </p:sp>
    </p:spTree>
    <p:extLst>
      <p:ext uri="{BB962C8B-B14F-4D97-AF65-F5344CB8AC3E}">
        <p14:creationId xmlns:p14="http://schemas.microsoft.com/office/powerpoint/2010/main" val="932351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064AD-688C-5EBF-8C4B-6D84D3311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A57BA-1C0C-7591-C877-021338D7C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04B16-6BDB-4739-1587-702EF0D441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2353D5-B23C-E829-2AB7-CFB19B2D25A2}"/>
              </a:ext>
            </a:extLst>
          </p:cNvPr>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2385222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2B44-8688-0AD8-8E3F-88BCC5C32E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DEAE7-A226-6D8C-A600-035D0C6A1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F3B750-FBBF-7B24-6F07-77ED809B64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4BC63-2A5F-6D94-CC1C-F8A7657D4E57}"/>
              </a:ext>
            </a:extLst>
          </p:cNvPr>
          <p:cNvSpPr>
            <a:spLocks noGrp="1"/>
          </p:cNvSpPr>
          <p:nvPr>
            <p:ph type="sldNum" sz="quarter" idx="5"/>
          </p:nvPr>
        </p:nvSpPr>
        <p:spPr/>
        <p:txBody>
          <a:bodyPr/>
          <a:lstStyle/>
          <a:p>
            <a:fld id="{7FB667E1-E601-4AAF-B95C-B25720D70A60}" type="slidenum">
              <a:rPr lang="en-US" smtClean="0"/>
              <a:t>15</a:t>
            </a:fld>
            <a:endParaRPr lang="en-US" dirty="0"/>
          </a:p>
        </p:txBody>
      </p:sp>
    </p:spTree>
    <p:extLst>
      <p:ext uri="{BB962C8B-B14F-4D97-AF65-F5344CB8AC3E}">
        <p14:creationId xmlns:p14="http://schemas.microsoft.com/office/powerpoint/2010/main" val="55259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82799-7199-014B-DE5D-07870A08B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A78A3-E3BB-DF4B-E33E-A4F452F0C4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B8DA60-ED76-A176-5CF0-2A112A81BC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DB39E3-7202-22DC-34C7-00898B942A25}"/>
              </a:ext>
            </a:extLst>
          </p:cNvPr>
          <p:cNvSpPr>
            <a:spLocks noGrp="1"/>
          </p:cNvSpPr>
          <p:nvPr>
            <p:ph type="sldNum" sz="quarter" idx="5"/>
          </p:nvPr>
        </p:nvSpPr>
        <p:spPr/>
        <p:txBody>
          <a:bodyPr/>
          <a:lstStyle/>
          <a:p>
            <a:fld id="{7FB667E1-E601-4AAF-B95C-B25720D70A60}" type="slidenum">
              <a:rPr lang="en-US" smtClean="0"/>
              <a:t>16</a:t>
            </a:fld>
            <a:endParaRPr lang="en-US" dirty="0"/>
          </a:p>
        </p:txBody>
      </p:sp>
    </p:spTree>
    <p:extLst>
      <p:ext uri="{BB962C8B-B14F-4D97-AF65-F5344CB8AC3E}">
        <p14:creationId xmlns:p14="http://schemas.microsoft.com/office/powerpoint/2010/main" val="2197821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7D8B6-FAFD-7D09-A8DF-ADA8CCB0E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D66FA-6933-3DDF-B2DE-5B4511CE7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0665C-BD38-8552-505A-8CC84EAB3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B6B060-25E8-E3F1-5A4E-A75CAC818AF7}"/>
              </a:ext>
            </a:extLst>
          </p:cNvPr>
          <p:cNvSpPr>
            <a:spLocks noGrp="1"/>
          </p:cNvSpPr>
          <p:nvPr>
            <p:ph type="sldNum" sz="quarter" idx="5"/>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2912153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3D51-3119-F5D9-8619-D414D8C98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202E9-C676-FF70-9563-0BD80453E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ACF94-E841-4012-B2FF-1C5296813D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3D2BB7-BAFA-8202-68AD-1F048B9EFC38}"/>
              </a:ext>
            </a:extLst>
          </p:cNvPr>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2767538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A31AC-6AEA-A75B-3CEC-E2DD8A81D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450E5-1A0A-2EFE-B238-5C97FC328F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5D353-1378-6E75-0B77-5E504C68D5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F0A547-4F21-CBAB-BB7E-65855DBC2597}"/>
              </a:ext>
            </a:extLst>
          </p:cNvPr>
          <p:cNvSpPr>
            <a:spLocks noGrp="1"/>
          </p:cNvSpPr>
          <p:nvPr>
            <p:ph type="sldNum" sz="quarter" idx="5"/>
          </p:nvPr>
        </p:nvSpPr>
        <p:spPr/>
        <p:txBody>
          <a:bodyPr/>
          <a:lstStyle/>
          <a:p>
            <a:fld id="{7FB667E1-E601-4AAF-B95C-B25720D70A60}" type="slidenum">
              <a:rPr lang="en-US" smtClean="0"/>
              <a:t>19</a:t>
            </a:fld>
            <a:endParaRPr lang="en-US" dirty="0"/>
          </a:p>
        </p:txBody>
      </p:sp>
    </p:spTree>
    <p:extLst>
      <p:ext uri="{BB962C8B-B14F-4D97-AF65-F5344CB8AC3E}">
        <p14:creationId xmlns:p14="http://schemas.microsoft.com/office/powerpoint/2010/main" val="2161851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DEC50-3607-45C4-C4BE-B9F4DDA795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1DA5A-878E-CADD-392F-51F1812E7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21212-E7AF-FE13-1FAF-9C6B730FEA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FD7C49-3F27-E63F-02D0-DA17B97D388D}"/>
              </a:ext>
            </a:extLst>
          </p:cNvPr>
          <p:cNvSpPr>
            <a:spLocks noGrp="1"/>
          </p:cNvSpPr>
          <p:nvPr>
            <p:ph type="sldNum" sz="quarter" idx="5"/>
          </p:nvPr>
        </p:nvSpPr>
        <p:spPr/>
        <p:txBody>
          <a:bodyPr/>
          <a:lstStyle/>
          <a:p>
            <a:fld id="{7FB667E1-E601-4AAF-B95C-B25720D70A60}" type="slidenum">
              <a:rPr lang="en-US" smtClean="0"/>
              <a:t>20</a:t>
            </a:fld>
            <a:endParaRPr lang="en-US" dirty="0"/>
          </a:p>
        </p:txBody>
      </p:sp>
    </p:spTree>
    <p:extLst>
      <p:ext uri="{BB962C8B-B14F-4D97-AF65-F5344CB8AC3E}">
        <p14:creationId xmlns:p14="http://schemas.microsoft.com/office/powerpoint/2010/main" val="224746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a:t>
            </a:fld>
            <a:endParaRPr lang="en-US" dirty="0"/>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4A66-7DFB-9496-C0B8-FBEEA55DF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54265-388A-7E96-7B8E-1450A456F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BF2E7-71D0-FC94-BEAA-2122D623D1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327323-1979-5C62-E290-1FDB12B36AC1}"/>
              </a:ext>
            </a:extLst>
          </p:cNvPr>
          <p:cNvSpPr>
            <a:spLocks noGrp="1"/>
          </p:cNvSpPr>
          <p:nvPr>
            <p:ph type="sldNum" sz="quarter" idx="5"/>
          </p:nvPr>
        </p:nvSpPr>
        <p:spPr/>
        <p:txBody>
          <a:bodyPr/>
          <a:lstStyle/>
          <a:p>
            <a:fld id="{7FB667E1-E601-4AAF-B95C-B25720D70A60}" type="slidenum">
              <a:rPr lang="en-US" smtClean="0"/>
              <a:t>21</a:t>
            </a:fld>
            <a:endParaRPr lang="en-US" dirty="0"/>
          </a:p>
        </p:txBody>
      </p:sp>
    </p:spTree>
    <p:extLst>
      <p:ext uri="{BB962C8B-B14F-4D97-AF65-F5344CB8AC3E}">
        <p14:creationId xmlns:p14="http://schemas.microsoft.com/office/powerpoint/2010/main" val="4334606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2EAB9-A9EB-D420-8E90-519D1CDD3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6EE1B-6C5C-6C0A-8205-BCB772F80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A6A85-4B43-6D0C-D3A4-676F93070E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1B2A64-0406-1530-3A5B-1708F557B30D}"/>
              </a:ext>
            </a:extLst>
          </p:cNvPr>
          <p:cNvSpPr>
            <a:spLocks noGrp="1"/>
          </p:cNvSpPr>
          <p:nvPr>
            <p:ph type="sldNum" sz="quarter" idx="5"/>
          </p:nvPr>
        </p:nvSpPr>
        <p:spPr/>
        <p:txBody>
          <a:bodyPr/>
          <a:lstStyle/>
          <a:p>
            <a:fld id="{7FB667E1-E601-4AAF-B95C-B25720D70A60}" type="slidenum">
              <a:rPr lang="en-US" smtClean="0"/>
              <a:t>22</a:t>
            </a:fld>
            <a:endParaRPr lang="en-US" dirty="0"/>
          </a:p>
        </p:txBody>
      </p:sp>
    </p:spTree>
    <p:extLst>
      <p:ext uri="{BB962C8B-B14F-4D97-AF65-F5344CB8AC3E}">
        <p14:creationId xmlns:p14="http://schemas.microsoft.com/office/powerpoint/2010/main" val="22134329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BCA43-4FE6-8193-535D-6FBC55FFC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F0927-FB5F-3F87-BC50-82877CEBE4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93887-B731-81D6-2A8D-E92DCB1D63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034C1D-C79A-6B8C-E73F-C282BDC64AD8}"/>
              </a:ext>
            </a:extLst>
          </p:cNvPr>
          <p:cNvSpPr>
            <a:spLocks noGrp="1"/>
          </p:cNvSpPr>
          <p:nvPr>
            <p:ph type="sldNum" sz="quarter" idx="5"/>
          </p:nvPr>
        </p:nvSpPr>
        <p:spPr/>
        <p:txBody>
          <a:bodyPr/>
          <a:lstStyle/>
          <a:p>
            <a:fld id="{7FB667E1-E601-4AAF-B95C-B25720D70A60}" type="slidenum">
              <a:rPr lang="en-US" smtClean="0"/>
              <a:t>23</a:t>
            </a:fld>
            <a:endParaRPr lang="en-US" dirty="0"/>
          </a:p>
        </p:txBody>
      </p:sp>
    </p:spTree>
    <p:extLst>
      <p:ext uri="{BB962C8B-B14F-4D97-AF65-F5344CB8AC3E}">
        <p14:creationId xmlns:p14="http://schemas.microsoft.com/office/powerpoint/2010/main" val="443400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21F1E-803B-3E7E-D21B-7B73315B3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4CD29-426F-7DE5-C6C7-E72D4AA887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1446A-D6B7-BCF2-5294-2F572C5406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1AB07A-BF45-CFE4-47A2-D9CF4BBCBB61}"/>
              </a:ext>
            </a:extLst>
          </p:cNvPr>
          <p:cNvSpPr>
            <a:spLocks noGrp="1"/>
          </p:cNvSpPr>
          <p:nvPr>
            <p:ph type="sldNum" sz="quarter" idx="5"/>
          </p:nvPr>
        </p:nvSpPr>
        <p:spPr/>
        <p:txBody>
          <a:bodyPr/>
          <a:lstStyle/>
          <a:p>
            <a:fld id="{7FB667E1-E601-4AAF-B95C-B25720D70A60}" type="slidenum">
              <a:rPr lang="en-US" smtClean="0"/>
              <a:t>24</a:t>
            </a:fld>
            <a:endParaRPr lang="en-US" dirty="0"/>
          </a:p>
        </p:txBody>
      </p:sp>
    </p:spTree>
    <p:extLst>
      <p:ext uri="{BB962C8B-B14F-4D97-AF65-F5344CB8AC3E}">
        <p14:creationId xmlns:p14="http://schemas.microsoft.com/office/powerpoint/2010/main" val="4101408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D2497-DA19-B5AB-1E10-C187FF9A9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8D2C7-E7CD-4349-ACB4-C5278E2C20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6EE095-3F65-CB52-46CF-4935714D31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6A997-53FE-46C1-D3E5-AE750A7B4996}"/>
              </a:ext>
            </a:extLst>
          </p:cNvPr>
          <p:cNvSpPr>
            <a:spLocks noGrp="1"/>
          </p:cNvSpPr>
          <p:nvPr>
            <p:ph type="sldNum" sz="quarter" idx="5"/>
          </p:nvPr>
        </p:nvSpPr>
        <p:spPr/>
        <p:txBody>
          <a:bodyPr/>
          <a:lstStyle/>
          <a:p>
            <a:fld id="{7FB667E1-E601-4AAF-B95C-B25720D70A60}" type="slidenum">
              <a:rPr lang="en-US" smtClean="0"/>
              <a:t>25</a:t>
            </a:fld>
            <a:endParaRPr lang="en-US" dirty="0"/>
          </a:p>
        </p:txBody>
      </p:sp>
    </p:spTree>
    <p:extLst>
      <p:ext uri="{BB962C8B-B14F-4D97-AF65-F5344CB8AC3E}">
        <p14:creationId xmlns:p14="http://schemas.microsoft.com/office/powerpoint/2010/main" val="4099690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05835-D6AA-418E-C0BE-6C12522A6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C13D70-6732-31BF-6297-B4B2D4C025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35A5-D381-84DB-175D-6FEE01BE13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0E6E13-34DE-CAFE-F621-BACDDD70ED73}"/>
              </a:ext>
            </a:extLst>
          </p:cNvPr>
          <p:cNvSpPr>
            <a:spLocks noGrp="1"/>
          </p:cNvSpPr>
          <p:nvPr>
            <p:ph type="sldNum" sz="quarter" idx="5"/>
          </p:nvPr>
        </p:nvSpPr>
        <p:spPr/>
        <p:txBody>
          <a:bodyPr/>
          <a:lstStyle/>
          <a:p>
            <a:fld id="{7FB667E1-E601-4AAF-B95C-B25720D70A60}" type="slidenum">
              <a:rPr lang="en-US" smtClean="0"/>
              <a:t>4</a:t>
            </a:fld>
            <a:endParaRPr lang="en-US" dirty="0"/>
          </a:p>
        </p:txBody>
      </p:sp>
    </p:spTree>
    <p:extLst>
      <p:ext uri="{BB962C8B-B14F-4D97-AF65-F5344CB8AC3E}">
        <p14:creationId xmlns:p14="http://schemas.microsoft.com/office/powerpoint/2010/main" val="3389036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8A64F-1F55-BCF9-36C2-14823DCA6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768A1-C8AF-0879-10B4-26ECD4C05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4EE63-41B4-21C7-2907-CE4B30DA0F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155B2E-24C9-2CA2-B63A-CB5D5DCCC664}"/>
              </a:ext>
            </a:extLst>
          </p:cNvPr>
          <p:cNvSpPr>
            <a:spLocks noGrp="1"/>
          </p:cNvSpPr>
          <p:nvPr>
            <p:ph type="sldNum" sz="quarter" idx="5"/>
          </p:nvPr>
        </p:nvSpPr>
        <p:spPr/>
        <p:txBody>
          <a:bodyPr/>
          <a:lstStyle/>
          <a:p>
            <a:fld id="{7FB667E1-E601-4AAF-B95C-B25720D70A60}" type="slidenum">
              <a:rPr lang="en-US" smtClean="0"/>
              <a:t>5</a:t>
            </a:fld>
            <a:endParaRPr lang="en-US" dirty="0"/>
          </a:p>
        </p:txBody>
      </p:sp>
    </p:spTree>
    <p:extLst>
      <p:ext uri="{BB962C8B-B14F-4D97-AF65-F5344CB8AC3E}">
        <p14:creationId xmlns:p14="http://schemas.microsoft.com/office/powerpoint/2010/main" val="225716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1B0D9-27FE-AF76-981A-67D6A7734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D0FE8-0FDF-D7C5-6EB7-9DE2F1C7A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72150-29F6-5AFC-B1C3-0A19832672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B64AEC-B574-A8BD-E84E-74D9509D010E}"/>
              </a:ext>
            </a:extLst>
          </p:cNvPr>
          <p:cNvSpPr>
            <a:spLocks noGrp="1"/>
          </p:cNvSpPr>
          <p:nvPr>
            <p:ph type="sldNum" sz="quarter" idx="5"/>
          </p:nvPr>
        </p:nvSpPr>
        <p:spPr/>
        <p:txBody>
          <a:bodyPr/>
          <a:lstStyle/>
          <a:p>
            <a:fld id="{7FB667E1-E601-4AAF-B95C-B25720D70A60}" type="slidenum">
              <a:rPr lang="en-US" smtClean="0"/>
              <a:t>6</a:t>
            </a:fld>
            <a:endParaRPr lang="en-US" dirty="0"/>
          </a:p>
        </p:txBody>
      </p:sp>
    </p:spTree>
    <p:extLst>
      <p:ext uri="{BB962C8B-B14F-4D97-AF65-F5344CB8AC3E}">
        <p14:creationId xmlns:p14="http://schemas.microsoft.com/office/powerpoint/2010/main" val="2173058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A9D8C-5616-BB05-CD82-BBAEE6E64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08A83-9C3A-1DB5-9DD3-AF017CE78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B45940-31BF-597F-1686-B3B9D265D5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82A79D-BA21-9E55-9843-C4C451DC0A7C}"/>
              </a:ext>
            </a:extLst>
          </p:cNvPr>
          <p:cNvSpPr>
            <a:spLocks noGrp="1"/>
          </p:cNvSpPr>
          <p:nvPr>
            <p:ph type="sldNum" sz="quarter" idx="5"/>
          </p:nvPr>
        </p:nvSpPr>
        <p:spPr/>
        <p:txBody>
          <a:bodyPr/>
          <a:lstStyle/>
          <a:p>
            <a:fld id="{7FB667E1-E601-4AAF-B95C-B25720D70A60}" type="slidenum">
              <a:rPr lang="en-US" smtClean="0"/>
              <a:t>7</a:t>
            </a:fld>
            <a:endParaRPr lang="en-US" dirty="0"/>
          </a:p>
        </p:txBody>
      </p:sp>
    </p:spTree>
    <p:extLst>
      <p:ext uri="{BB962C8B-B14F-4D97-AF65-F5344CB8AC3E}">
        <p14:creationId xmlns:p14="http://schemas.microsoft.com/office/powerpoint/2010/main" val="248248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6AFC8-08C5-B171-ED39-71FB601B2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71BC4-2ECD-A20E-CBA3-D282E59AF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9EA4C-9993-50A4-53E0-ED3526974A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006233-5495-4ABB-AE22-0E7F86D01401}"/>
              </a:ext>
            </a:extLst>
          </p:cNvPr>
          <p:cNvSpPr>
            <a:spLocks noGrp="1"/>
          </p:cNvSpPr>
          <p:nvPr>
            <p:ph type="sldNum" sz="quarter" idx="5"/>
          </p:nvPr>
        </p:nvSpPr>
        <p:spPr/>
        <p:txBody>
          <a:bodyPr/>
          <a:lstStyle/>
          <a:p>
            <a:fld id="{7FB667E1-E601-4AAF-B95C-B25720D70A60}" type="slidenum">
              <a:rPr lang="en-US" smtClean="0"/>
              <a:t>8</a:t>
            </a:fld>
            <a:endParaRPr lang="en-US" dirty="0"/>
          </a:p>
        </p:txBody>
      </p:sp>
    </p:spTree>
    <p:extLst>
      <p:ext uri="{BB962C8B-B14F-4D97-AF65-F5344CB8AC3E}">
        <p14:creationId xmlns:p14="http://schemas.microsoft.com/office/powerpoint/2010/main" val="541890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CC7CC-BAEF-3BEC-5F51-B10E26FAE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24CD2-5EE9-F8C4-63C5-01DE240BF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38D57D-580E-26B5-0C76-23176CF601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325858-56BD-8112-542A-CD4F84215B01}"/>
              </a:ext>
            </a:extLst>
          </p:cNvPr>
          <p:cNvSpPr>
            <a:spLocks noGrp="1"/>
          </p:cNvSpPr>
          <p:nvPr>
            <p:ph type="sldNum" sz="quarter" idx="5"/>
          </p:nvPr>
        </p:nvSpPr>
        <p:spPr/>
        <p:txBody>
          <a:bodyPr/>
          <a:lstStyle/>
          <a:p>
            <a:fld id="{7FB667E1-E601-4AAF-B95C-B25720D70A60}" type="slidenum">
              <a:rPr lang="en-US" smtClean="0"/>
              <a:t>9</a:t>
            </a:fld>
            <a:endParaRPr lang="en-US" dirty="0"/>
          </a:p>
        </p:txBody>
      </p:sp>
    </p:spTree>
    <p:extLst>
      <p:ext uri="{BB962C8B-B14F-4D97-AF65-F5344CB8AC3E}">
        <p14:creationId xmlns:p14="http://schemas.microsoft.com/office/powerpoint/2010/main" val="2882024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9BA34-17DC-1FFD-7AC8-8CFFD38BA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1297D-44B6-5873-4EC4-BACFBC2E1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6C45E-B4CA-42A0-195F-80A5061E9C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535045-702F-3B00-DEEC-9E2041850157}"/>
              </a:ext>
            </a:extLst>
          </p:cNvPr>
          <p:cNvSpPr>
            <a:spLocks noGrp="1"/>
          </p:cNvSpPr>
          <p:nvPr>
            <p:ph type="sldNum" sz="quarter" idx="5"/>
          </p:nvPr>
        </p:nvSpPr>
        <p:spPr/>
        <p:txBody>
          <a:bodyPr/>
          <a:lstStyle/>
          <a:p>
            <a:fld id="{7FB667E1-E601-4AAF-B95C-B25720D70A60}" type="slidenum">
              <a:rPr lang="en-US" smtClean="0"/>
              <a:t>10</a:t>
            </a:fld>
            <a:endParaRPr lang="en-US" dirty="0"/>
          </a:p>
        </p:txBody>
      </p:sp>
    </p:spTree>
    <p:extLst>
      <p:ext uri="{BB962C8B-B14F-4D97-AF65-F5344CB8AC3E}">
        <p14:creationId xmlns:p14="http://schemas.microsoft.com/office/powerpoint/2010/main" val="2650788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hasCustomPrompt="1"/>
          </p:nvPr>
        </p:nvSpPr>
        <p:spPr>
          <a:xfrm>
            <a:off x="2225565" y="4066359"/>
            <a:ext cx="7740869" cy="871401"/>
          </a:xfrm>
          <a:noFill/>
        </p:spPr>
        <p:txBody>
          <a:bodyPr wrap="square" anchor="b">
            <a:noAutofit/>
          </a:bodyPr>
          <a:lstStyle>
            <a:lvl1pPr algn="ctr">
              <a:lnSpc>
                <a:spcPts val="4400"/>
              </a:lnSpc>
              <a:defRPr lang="en-US" sz="4400" b="1" spc="30">
                <a:solidFill>
                  <a:srgbClr val="003865"/>
                </a:solidFill>
                <a:latin typeface="Calibri" panose="020F0502020204030204" pitchFamily="34" charset="0"/>
                <a:ea typeface="Calibri" panose="020F0502020204030204" pitchFamily="34" charset="0"/>
                <a:cs typeface="Calibri" panose="020F0502020204030204" pitchFamily="34" charset="0"/>
              </a:defRPr>
            </a:lvl1pPr>
          </a:lstStyle>
          <a:p>
            <a:pPr marL="0" lvl="0">
              <a:lnSpc>
                <a:spcPts val="4200"/>
              </a:lnSpc>
            </a:pPr>
            <a:r>
              <a:rPr lang="en-US" dirty="0"/>
              <a:t>Title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hasCustomPrompt="1"/>
          </p:nvPr>
        </p:nvSpPr>
        <p:spPr>
          <a:xfrm>
            <a:off x="3155730" y="5440401"/>
            <a:ext cx="5880538" cy="717316"/>
          </a:xfrm>
          <a:noFill/>
        </p:spPr>
        <p:txBody>
          <a:bodyPr wrap="square">
            <a:noAutofit/>
          </a:bodyPr>
          <a:lstStyle>
            <a:lvl1pPr marL="0" indent="0" algn="ctr">
              <a:buNone/>
              <a:defRPr lang="en-US" sz="2400" b="0" spc="30">
                <a:solidFill>
                  <a:srgbClr val="003865"/>
                </a:solidFill>
                <a:latin typeface="Calibri" panose="020F0502020204030204" pitchFamily="34" charset="0"/>
                <a:ea typeface="Calibri" panose="020F0502020204030204" pitchFamily="34" charset="0"/>
                <a:cs typeface="Calibri" panose="020F0502020204030204" pitchFamily="34" charset="0"/>
              </a:defRPr>
            </a:lvl1pPr>
          </a:lstStyle>
          <a:p>
            <a:pPr marL="0" lvl="0"/>
            <a:r>
              <a:rPr lang="en-US" dirty="0"/>
              <a:t>Meeting</a:t>
            </a:r>
          </a:p>
          <a:p>
            <a:pPr marL="0" lvl="0"/>
            <a:r>
              <a:rPr lang="en-US" dirty="0"/>
              <a:t>Date</a:t>
            </a:r>
          </a:p>
          <a:p>
            <a:pPr marL="0" lvl="0"/>
            <a:r>
              <a:rPr lang="en-US" dirty="0"/>
              <a:t>Presenter</a:t>
            </a:r>
          </a:p>
        </p:txBody>
      </p:sp>
    </p:spTree>
    <p:extLst>
      <p:ext uri="{BB962C8B-B14F-4D97-AF65-F5344CB8AC3E}">
        <p14:creationId xmlns:p14="http://schemas.microsoft.com/office/powerpoint/2010/main" val="4126301464"/>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72053893"/>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72994412"/>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122084772"/>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13160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1895466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74531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36250313"/>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730226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499033804"/>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09805565"/>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0" lvl="0">
              <a:lnSpc>
                <a:spcPts val="4200"/>
              </a:lnSpc>
            </a:pPr>
            <a:r>
              <a:rPr lang="en-US" dirty="0"/>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b="0" spc="3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0" lvl="0"/>
            <a:r>
              <a:rPr lang="en-US" dirty="0"/>
              <a:t>Click to edit Master subtitle style</a:t>
            </a:r>
          </a:p>
        </p:txBody>
      </p:sp>
    </p:spTree>
    <p:extLst>
      <p:ext uri="{BB962C8B-B14F-4D97-AF65-F5344CB8AC3E}">
        <p14:creationId xmlns:p14="http://schemas.microsoft.com/office/powerpoint/2010/main" val="27453585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49651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457200" indent="-457200">
              <a:buClr>
                <a:schemeClr val="tx1"/>
              </a:buClr>
              <a:defRPr>
                <a:latin typeface="Calibri" panose="020F0502020204030204" pitchFamily="34" charset="0"/>
              </a:defRPr>
            </a:lvl1pPr>
            <a:lvl2pPr marL="914400" indent="-457200">
              <a:buClr>
                <a:schemeClr val="tx1"/>
              </a:buClr>
              <a:defRPr>
                <a:latin typeface="Calibri" panose="020F0502020204030204" pitchFamily="34" charset="0"/>
              </a:defRPr>
            </a:lvl2pPr>
            <a:lvl3pPr marL="1371600" indent="-457200">
              <a:buClr>
                <a:schemeClr val="tx1"/>
              </a:buClr>
              <a:defRPr>
                <a:latin typeface="Calibri" panose="020F0502020204030204" pitchFamily="34" charset="0"/>
              </a:defRPr>
            </a:lvl3pPr>
            <a:lvl4pPr marL="1828800" indent="-457200">
              <a:buClr>
                <a:schemeClr val="tx1"/>
              </a:buClr>
              <a:defRPr>
                <a:solidFill>
                  <a:schemeClr val="tx1"/>
                </a:solidFill>
                <a:latin typeface="Calibri" panose="020F0502020204030204" pitchFamily="34" charset="0"/>
              </a:defRPr>
            </a:lvl4pPr>
            <a:lvl5pPr marL="2286000" indent="-457200">
              <a:buClr>
                <a:schemeClr val="tx1"/>
              </a:buClr>
              <a:defRPr>
                <a:solidFill>
                  <a:schemeClr val="tx1"/>
                </a:solidFill>
                <a:latin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2489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93926318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0230989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723294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934690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2270418"/>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88103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1.jpeg"/><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jpeg"/><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815085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8" r:id="rId3"/>
  </p:sldLayoutIdLst>
  <p:hf hdr="0" dt="0"/>
  <p:txStyles>
    <p:titleStyle>
      <a:lvl1pPr algn="l" defTabSz="914400" rtl="0" eaLnBrk="1" latinLnBrk="0" hangingPunct="1">
        <a:lnSpc>
          <a:spcPct val="90000"/>
        </a:lnSpc>
        <a:spcBef>
          <a:spcPct val="0"/>
        </a:spcBef>
        <a:buNone/>
        <a:defRPr sz="44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p:titleStyle>
    <p:bodyStyle>
      <a:lvl1pPr marL="457200" indent="-457200" algn="l" defTabSz="914400" rtl="0" eaLnBrk="1" latinLnBrk="0" hangingPunct="1">
        <a:lnSpc>
          <a:spcPct val="90000"/>
        </a:lnSpc>
        <a:spcBef>
          <a:spcPts val="1000"/>
        </a:spcBef>
        <a:buClr>
          <a:schemeClr val="tx1"/>
        </a:buClr>
        <a:buFont typeface="Arial" panose="020B0604020202020204" pitchFamily="34" charset="0"/>
        <a:buChar char="•"/>
        <a:defRPr sz="2800" b="1"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914400" indent="-4572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371600" indent="-4572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828800" indent="-4572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286000" indent="-4572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422557547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114807000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12842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Visual Acuity, Full-field Stimulus Thresholds, and Electroretinography for 4 Years in The Rate of Progression of USH2A-related </a:t>
            </a:r>
            <a:b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Retinal Degeneration (RUSH2A) Study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245AE-12EC-B813-5EDC-DAEACD687E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3A128-05EE-AE24-43EB-14AD4A89BEC1}"/>
              </a:ext>
            </a:extLst>
          </p:cNvPr>
          <p:cNvSpPr>
            <a:spLocks noGrp="1"/>
          </p:cNvSpPr>
          <p:nvPr>
            <p:ph type="title"/>
          </p:nvPr>
        </p:nvSpPr>
        <p:spPr/>
        <p:txBody>
          <a:bodyPr>
            <a:normAutofit/>
          </a:bodyPr>
          <a:lstStyle/>
          <a:p>
            <a:r>
              <a:rPr lang="en-US" b="1" dirty="0">
                <a:solidFill>
                  <a:schemeClr val="bg1"/>
                </a:solidFill>
              </a:rPr>
              <a:t>Statistical Methods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603C14C-C5FF-83E6-8257-A8D9C92E2979}"/>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cs typeface="Calibri" panose="020F0502020204030204" pitchFamily="34" charset="0"/>
                  </a:rPr>
                  <a:t>Annual rates of change estimated by mixed effects models with random intercept</a:t>
                </a:r>
              </a:p>
              <a:p>
                <a:pPr marL="914400" lvl="1" indent="-457200">
                  <a:lnSpc>
                    <a:spcPct val="100000"/>
                  </a:lnSpc>
                  <a:spcBef>
                    <a:spcPts val="0"/>
                  </a:spcBef>
                  <a:buClr>
                    <a:schemeClr val="tx1"/>
                  </a:buClr>
                </a:pPr>
                <a:endParaRPr lang="en-US" sz="1400" b="1" dirty="0">
                  <a:cs typeface="Calibri" panose="020F0502020204030204" pitchFamily="34" charset="0"/>
                </a:endParaRPr>
              </a:p>
              <a:p>
                <a:pPr marL="457200" indent="-457200">
                  <a:lnSpc>
                    <a:spcPct val="100000"/>
                  </a:lnSpc>
                  <a:spcBef>
                    <a:spcPts val="0"/>
                  </a:spcBef>
                  <a:buClr>
                    <a:schemeClr val="tx1"/>
                  </a:buClr>
                </a:pPr>
                <a:r>
                  <a:rPr lang="en-US" sz="3200" b="1" dirty="0">
                    <a:cs typeface="Calibri" panose="020F0502020204030204" pitchFamily="34" charset="0"/>
                  </a:rPr>
                  <a:t>%Change in FST sensitivity can be calculated from estimated change in – dB:</a:t>
                </a:r>
              </a:p>
              <a:p>
                <a:pPr marL="0" marR="0" lvl="0" indent="0" algn="ctr" defTabSz="914400" rtl="0" eaLnBrk="1" fontAlgn="auto" latinLnBrk="0" hangingPunct="1">
                  <a:lnSpc>
                    <a:spcPct val="90000"/>
                  </a:lnSpc>
                  <a:spcBef>
                    <a:spcPts val="1200"/>
                  </a:spcBef>
                  <a:spcAft>
                    <a:spcPts val="200"/>
                  </a:spcAft>
                  <a:buClr>
                    <a:srgbClr val="7FC1DB"/>
                  </a:buClr>
                  <a:buSzPct val="100000"/>
                  <a:buFont typeface="Calibri" panose="020F0502020204030204" pitchFamily="34" charset="0"/>
                  <a:buNone/>
                  <a:tabLst/>
                  <a:defRPr/>
                </a:pPr>
                <a14:m>
                  <m:oMathPara xmlns:m="http://schemas.openxmlformats.org/officeDocument/2006/math">
                    <m:oMath>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𝒄𝒉𝒂𝒏𝒈𝒆</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 </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𝒊𝒏</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 </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𝒔𝒆𝒏𝒔𝒊𝒕𝒊𝒗𝒊𝒕𝒚</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rPr>
                        <m:t>𝟏𝟎𝟎</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m:t>
                      </m:r>
                      <m:sSup>
                        <m:sSupPr>
                          <m:ctrlP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ctrlPr>
                        </m:sSupPr>
                        <m:e>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𝟏𝟎</m:t>
                          </m:r>
                        </m:e>
                        <m:sup>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𝟏𝟎</m:t>
                          </m:r>
                        </m:sup>
                      </m:sSup>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𝟏</m:t>
                      </m:r>
                      <m:r>
                        <a:rPr kumimoji="0" lang="en-US"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m:t>
                      </m:r>
                    </m:oMath>
                  </m:oMathPara>
                </a14:m>
                <a:endParaRPr lang="en-US" b="1" dirty="0">
                  <a:cs typeface="Calibri" panose="020F0502020204030204" pitchFamily="34" charset="0"/>
                </a:endParaRPr>
              </a:p>
              <a:p>
                <a:pPr marL="0" indent="0" algn="ctr">
                  <a:lnSpc>
                    <a:spcPct val="100000"/>
                  </a:lnSpc>
                  <a:spcBef>
                    <a:spcPts val="0"/>
                  </a:spcBef>
                  <a:buClr>
                    <a:schemeClr val="tx1"/>
                  </a:buClr>
                  <a:buNone/>
                </a:pPr>
                <a:r>
                  <a:rPr lang="en-US" b="1" dirty="0">
                    <a:cs typeface="Calibri" panose="020F0502020204030204" pitchFamily="34" charset="0"/>
                  </a:rPr>
                  <a:t>Where ∆ = estimated annual change in – dB</a:t>
                </a:r>
              </a:p>
              <a:p>
                <a:pPr marL="0" indent="0" algn="ctr">
                  <a:lnSpc>
                    <a:spcPct val="100000"/>
                  </a:lnSpc>
                  <a:spcBef>
                    <a:spcPts val="0"/>
                  </a:spcBef>
                  <a:buClr>
                    <a:schemeClr val="tx1"/>
                  </a:buClr>
                  <a:buNone/>
                </a:pPr>
                <a:endParaRPr lang="en-US" sz="1400" b="1" dirty="0">
                  <a:cs typeface="Calibri" panose="020F0502020204030204" pitchFamily="34" charset="0"/>
                </a:endParaRPr>
              </a:p>
              <a:p>
                <a:pPr marL="457200" indent="-457200">
                  <a:lnSpc>
                    <a:spcPct val="100000"/>
                  </a:lnSpc>
                  <a:spcBef>
                    <a:spcPts val="0"/>
                  </a:spcBef>
                  <a:buClr>
                    <a:schemeClr val="tx1"/>
                  </a:buClr>
                </a:pPr>
                <a:r>
                  <a:rPr lang="en-US" sz="3200" b="1" dirty="0">
                    <a:cs typeface="Calibri" panose="020F0502020204030204" pitchFamily="34" charset="0"/>
                  </a:rPr>
                  <a:t>%Change in visual acuity based on MAR can be calculated from estimated change in BCVA letters:</a:t>
                </a:r>
              </a:p>
              <a:p>
                <a:pPr marL="0" indent="0">
                  <a:lnSpc>
                    <a:spcPct val="100000"/>
                  </a:lnSpc>
                  <a:spcBef>
                    <a:spcPts val="0"/>
                  </a:spcBef>
                  <a:buClr>
                    <a:schemeClr val="tx1"/>
                  </a:buClr>
                  <a:buNone/>
                </a:pPr>
                <a14:m>
                  <m:oMathPara xmlns:m="http://schemas.openxmlformats.org/officeDocument/2006/math">
                    <m:oMath>
                      <m:r>
                        <a:rPr lang="en-US" b="1" i="1" smtClean="0">
                          <a:latin typeface="Cambria Math" panose="02040503050406030204" pitchFamily="18" charset="0"/>
                        </a:rPr>
                        <m:t>%</m:t>
                      </m:r>
                      <m:r>
                        <a:rPr lang="en-US" b="1" i="1" smtClean="0">
                          <a:latin typeface="Cambria Math" panose="02040503050406030204" pitchFamily="18" charset="0"/>
                        </a:rPr>
                        <m:t>𝒄𝒉𝒂𝒏𝒈𝒆</m:t>
                      </m:r>
                      <m:r>
                        <a:rPr lang="en-US" b="1" i="1" smtClean="0">
                          <a:latin typeface="Cambria Math" panose="02040503050406030204" pitchFamily="18" charset="0"/>
                        </a:rPr>
                        <m:t> </m:t>
                      </m:r>
                      <m:r>
                        <a:rPr lang="en-US" b="1" i="1" smtClean="0">
                          <a:latin typeface="Cambria Math" panose="02040503050406030204" pitchFamily="18" charset="0"/>
                        </a:rPr>
                        <m:t>𝒊𝒏</m:t>
                      </m:r>
                      <m:r>
                        <a:rPr lang="en-US" b="1" i="1" smtClean="0">
                          <a:latin typeface="Cambria Math" panose="02040503050406030204" pitchFamily="18" charset="0"/>
                        </a:rPr>
                        <m:t> </m:t>
                      </m:r>
                      <m:r>
                        <a:rPr lang="en-US" b="1" i="1" smtClean="0">
                          <a:latin typeface="Cambria Math" panose="02040503050406030204" pitchFamily="18" charset="0"/>
                        </a:rPr>
                        <m:t>𝑽𝑨</m:t>
                      </m:r>
                      <m:r>
                        <a:rPr lang="en-US" b="1" i="1" smtClean="0">
                          <a:latin typeface="Cambria Math" panose="02040503050406030204" pitchFamily="18" charset="0"/>
                        </a:rPr>
                        <m:t>=</m:t>
                      </m:r>
                      <m:r>
                        <a:rPr lang="en-US" b="1" i="1" smtClean="0">
                          <a:latin typeface="Cambria Math" panose="02040503050406030204" pitchFamily="18" charset="0"/>
                        </a:rPr>
                        <m:t>𝟏𝟎𝟎</m:t>
                      </m:r>
                      <m:r>
                        <a:rPr lang="en-US" b="1" i="1" smtClean="0">
                          <a:latin typeface="Cambria Math" panose="02040503050406030204" pitchFamily="18" charset="0"/>
                          <a:ea typeface="Cambria Math" panose="02040503050406030204" pitchFamily="18" charset="0"/>
                        </a:rPr>
                        <m:t>×(</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𝟏𝟎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𝟎</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𝟎𝟐</m:t>
                          </m:r>
                          <m:r>
                            <a:rPr lang="en-US" b="1" i="1" smtClean="0">
                              <a:latin typeface="Cambria Math" panose="02040503050406030204" pitchFamily="18" charset="0"/>
                              <a:ea typeface="Cambria Math" panose="02040503050406030204" pitchFamily="18" charset="0"/>
                            </a:rPr>
                            <m:t>𝜹</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oMath>
                  </m:oMathPara>
                </a14:m>
                <a:endParaRPr lang="en-US" dirty="0">
                  <a:cs typeface="Calibri" panose="020F0502020204030204" pitchFamily="34" charset="0"/>
                </a:endParaRPr>
              </a:p>
              <a:p>
                <a:pPr marL="0" indent="0" algn="ctr">
                  <a:lnSpc>
                    <a:spcPct val="100000"/>
                  </a:lnSpc>
                  <a:spcBef>
                    <a:spcPts val="0"/>
                  </a:spcBef>
                  <a:buClr>
                    <a:schemeClr val="tx1"/>
                  </a:buClr>
                  <a:buNone/>
                </a:pPr>
                <a:r>
                  <a:rPr lang="en-US" b="1" dirty="0">
                    <a:cs typeface="Calibri" panose="020F0502020204030204" pitchFamily="34" charset="0"/>
                  </a:rPr>
                  <a:t>Where 𝜹 = estimated annual change in BCVA letter score</a:t>
                </a:r>
              </a:p>
              <a:p>
                <a:pPr marL="0" indent="0" algn="ctr">
                  <a:lnSpc>
                    <a:spcPct val="100000"/>
                  </a:lnSpc>
                  <a:spcBef>
                    <a:spcPts val="0"/>
                  </a:spcBef>
                  <a:buClr>
                    <a:schemeClr val="tx1"/>
                  </a:buClr>
                  <a:buNone/>
                </a:pPr>
                <a:endParaRPr lang="en-US" sz="3100" b="1" dirty="0"/>
              </a:p>
              <a:p>
                <a:pPr marL="457200" indent="-457200">
                  <a:lnSpc>
                    <a:spcPct val="100000"/>
                  </a:lnSpc>
                  <a:spcBef>
                    <a:spcPts val="0"/>
                  </a:spcBef>
                  <a:buClr>
                    <a:schemeClr val="tx1"/>
                  </a:buClr>
                </a:pPr>
                <a:endParaRPr lang="en-US" sz="32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mc:Choice>
        <mc:Fallback xmlns="">
          <p:sp>
            <p:nvSpPr>
              <p:cNvPr id="3" name="Content Placeholder 2">
                <a:extLst>
                  <a:ext uri="{FF2B5EF4-FFF2-40B4-BE49-F238E27FC236}">
                    <a16:creationId xmlns:a16="http://schemas.microsoft.com/office/drawing/2014/main" id="{9603C14C-C5FF-83E6-8257-A8D9C92E2979}"/>
                  </a:ext>
                </a:extLst>
              </p:cNvPr>
              <p:cNvSpPr>
                <a:spLocks noGrp="1" noRot="1" noChangeAspect="1" noMove="1" noResize="1" noEditPoints="1" noAdjustHandles="1" noChangeArrowheads="1" noChangeShapeType="1" noTextEdit="1"/>
              </p:cNvSpPr>
              <p:nvPr>
                <p:ph idx="1"/>
              </p:nvPr>
            </p:nvSpPr>
            <p:spPr>
              <a:xfrm>
                <a:off x="673608" y="1484770"/>
                <a:ext cx="10844784" cy="5187634"/>
              </a:xfrm>
              <a:blipFill>
                <a:blip r:embed="rId3"/>
                <a:stretch>
                  <a:fillRect l="-1293" t="-1528" r="-1293" b="-2938"/>
                </a:stretch>
              </a:blipFill>
            </p:spPr>
            <p:txBody>
              <a:bodyPr/>
              <a:lstStyle/>
              <a:p>
                <a:r>
                  <a:rPr lang="en-US">
                    <a:noFill/>
                  </a:rPr>
                  <a:t> </a:t>
                </a:r>
              </a:p>
            </p:txBody>
          </p:sp>
        </mc:Fallback>
      </mc:AlternateContent>
    </p:spTree>
    <p:extLst>
      <p:ext uri="{BB962C8B-B14F-4D97-AF65-F5344CB8AC3E}">
        <p14:creationId xmlns:p14="http://schemas.microsoft.com/office/powerpoint/2010/main" val="3954691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77C4C-FC06-1E76-67D8-4ACF32B7EB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AB629-12C8-D95A-3A71-F72252947820}"/>
              </a:ext>
            </a:extLst>
          </p:cNvPr>
          <p:cNvSpPr>
            <a:spLocks noGrp="1"/>
          </p:cNvSpPr>
          <p:nvPr>
            <p:ph type="title"/>
          </p:nvPr>
        </p:nvSpPr>
        <p:spPr/>
        <p:txBody>
          <a:bodyPr>
            <a:normAutofit/>
          </a:bodyPr>
          <a:lstStyle/>
          <a:p>
            <a:r>
              <a:rPr lang="en-US" b="1" dirty="0">
                <a:solidFill>
                  <a:schemeClr val="bg1"/>
                </a:solidFill>
              </a:rPr>
              <a:t>Statistical Methods (cont.)</a:t>
            </a:r>
          </a:p>
        </p:txBody>
      </p:sp>
      <p:sp>
        <p:nvSpPr>
          <p:cNvPr id="3" name="Content Placeholder 2">
            <a:extLst>
              <a:ext uri="{FF2B5EF4-FFF2-40B4-BE49-F238E27FC236}">
                <a16:creationId xmlns:a16="http://schemas.microsoft.com/office/drawing/2014/main" id="{50A49372-7E25-9169-4405-D743EB83A08E}"/>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t>Additional models performed by down-weighting outlier rates of change in mixed effects models </a:t>
            </a:r>
          </a:p>
          <a:p>
            <a:pPr marL="914400" lvl="1" indent="-457200">
              <a:lnSpc>
                <a:spcPct val="100000"/>
              </a:lnSpc>
              <a:spcBef>
                <a:spcPts val="0"/>
              </a:spcBef>
              <a:buClr>
                <a:schemeClr val="tx1"/>
              </a:buClr>
            </a:pPr>
            <a:r>
              <a:rPr lang="en-US" sz="2800" b="1" dirty="0"/>
              <a:t>Weights computed from robust regression modeling of estimated rate of decline from each participant </a:t>
            </a:r>
          </a:p>
          <a:p>
            <a:pPr marL="914400" lvl="1"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Spearman correlation coefficients calculated to assess the association of results from different tests</a:t>
            </a:r>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119638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BDCC1-41DA-6075-66E4-FFA3E1598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092F4-3A8E-FB35-D809-99BBAC256960}"/>
              </a:ext>
            </a:extLst>
          </p:cNvPr>
          <p:cNvSpPr>
            <a:spLocks noGrp="1"/>
          </p:cNvSpPr>
          <p:nvPr>
            <p:ph type="title"/>
          </p:nvPr>
        </p:nvSpPr>
        <p:spPr/>
        <p:txBody>
          <a:bodyPr>
            <a:normAutofit/>
          </a:bodyPr>
          <a:lstStyle/>
          <a:p>
            <a:r>
              <a:rPr lang="en-US" b="1" dirty="0">
                <a:solidFill>
                  <a:schemeClr val="bg1"/>
                </a:solidFill>
              </a:rPr>
              <a:t>BCVA Findings</a:t>
            </a:r>
          </a:p>
        </p:txBody>
      </p:sp>
      <p:sp>
        <p:nvSpPr>
          <p:cNvPr id="3" name="Content Placeholder 2">
            <a:extLst>
              <a:ext uri="{FF2B5EF4-FFF2-40B4-BE49-F238E27FC236}">
                <a16:creationId xmlns:a16="http://schemas.microsoft.com/office/drawing/2014/main" id="{0C9ABDBD-EC88-53F4-BAAE-A83DEA819BAF}"/>
              </a:ext>
            </a:extLst>
          </p:cNvPr>
          <p:cNvSpPr>
            <a:spLocks noGrp="1"/>
          </p:cNvSpPr>
          <p:nvPr>
            <p:ph idx="1"/>
          </p:nvPr>
        </p:nvSpPr>
        <p:spPr>
          <a:xfrm>
            <a:off x="930123" y="1665839"/>
            <a:ext cx="5165877" cy="4762121"/>
          </a:xfrm>
        </p:spPr>
        <p:txBody>
          <a:bodyPr>
            <a:noAutofit/>
          </a:bodyPr>
          <a:lstStyle/>
          <a:p>
            <a:pPr marL="457200" indent="-457200">
              <a:lnSpc>
                <a:spcPct val="100000"/>
              </a:lnSpc>
              <a:spcBef>
                <a:spcPts val="0"/>
              </a:spcBef>
              <a:buClr>
                <a:schemeClr val="tx1"/>
              </a:buClr>
            </a:pPr>
            <a:r>
              <a:rPr lang="en-US" sz="3600" b="1" dirty="0"/>
              <a:t>N=103</a:t>
            </a:r>
            <a:endParaRPr lang="en-US" sz="3200" b="1" dirty="0"/>
          </a:p>
          <a:p>
            <a:pPr marL="914400" lvl="1" indent="-457200">
              <a:lnSpc>
                <a:spcPct val="100000"/>
              </a:lnSpc>
              <a:spcBef>
                <a:spcPts val="0"/>
              </a:spcBef>
              <a:buClr>
                <a:schemeClr val="tx1"/>
              </a:buClr>
            </a:pPr>
            <a:endParaRPr lang="en-US" sz="1600" b="1" dirty="0"/>
          </a:p>
          <a:p>
            <a:pPr marL="457200" indent="-457200">
              <a:lnSpc>
                <a:spcPct val="100000"/>
              </a:lnSpc>
              <a:spcBef>
                <a:spcPts val="0"/>
              </a:spcBef>
              <a:buClr>
                <a:schemeClr val="tx1"/>
              </a:buClr>
            </a:pPr>
            <a:r>
              <a:rPr lang="en-US" sz="3600" b="1" dirty="0"/>
              <a:t>Change over 4 years for each patient in best corrected visual acuity (BCVA)</a:t>
            </a:r>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pic>
        <p:nvPicPr>
          <p:cNvPr id="4" name="Picture 3" descr="Chart&#10;&#10;Description automatically generated">
            <a:extLst>
              <a:ext uri="{FF2B5EF4-FFF2-40B4-BE49-F238E27FC236}">
                <a16:creationId xmlns:a16="http://schemas.microsoft.com/office/drawing/2014/main" id="{E40915B1-BB07-6CED-79EA-9F317C61A5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2247" y="2028614"/>
            <a:ext cx="4572000" cy="3657600"/>
          </a:xfrm>
          <a:prstGeom prst="rect">
            <a:avLst/>
          </a:prstGeom>
          <a:noFill/>
          <a:ln>
            <a:solidFill>
              <a:srgbClr val="003865"/>
            </a:solidFill>
          </a:ln>
        </p:spPr>
      </p:pic>
    </p:spTree>
    <p:extLst>
      <p:ext uri="{BB962C8B-B14F-4D97-AF65-F5344CB8AC3E}">
        <p14:creationId xmlns:p14="http://schemas.microsoft.com/office/powerpoint/2010/main" val="291920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DA521-3D01-77D8-150D-BFE1F848F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D5D12-62B9-C822-9556-90CD7245EF24}"/>
              </a:ext>
            </a:extLst>
          </p:cNvPr>
          <p:cNvSpPr>
            <a:spLocks noGrp="1"/>
          </p:cNvSpPr>
          <p:nvPr>
            <p:ph type="title"/>
          </p:nvPr>
        </p:nvSpPr>
        <p:spPr/>
        <p:txBody>
          <a:bodyPr>
            <a:normAutofit/>
          </a:bodyPr>
          <a:lstStyle/>
          <a:p>
            <a:r>
              <a:rPr lang="en-US" b="1" dirty="0">
                <a:solidFill>
                  <a:schemeClr val="bg1"/>
                </a:solidFill>
              </a:rPr>
              <a:t>BCVA Findings</a:t>
            </a:r>
          </a:p>
        </p:txBody>
      </p:sp>
      <p:sp>
        <p:nvSpPr>
          <p:cNvPr id="3" name="Content Placeholder 2">
            <a:extLst>
              <a:ext uri="{FF2B5EF4-FFF2-40B4-BE49-F238E27FC236}">
                <a16:creationId xmlns:a16="http://schemas.microsoft.com/office/drawing/2014/main" id="{BF849A40-3B7C-9EFA-65E4-CDB7586DC0AC}"/>
              </a:ext>
            </a:extLst>
          </p:cNvPr>
          <p:cNvSpPr>
            <a:spLocks noGrp="1"/>
          </p:cNvSpPr>
          <p:nvPr>
            <p:ph idx="1"/>
          </p:nvPr>
        </p:nvSpPr>
        <p:spPr>
          <a:xfrm>
            <a:off x="930123" y="1665839"/>
            <a:ext cx="5165877" cy="4762121"/>
          </a:xfrm>
        </p:spPr>
        <p:txBody>
          <a:bodyPr>
            <a:noAutofit/>
          </a:bodyPr>
          <a:lstStyle/>
          <a:p>
            <a:pPr marL="457200" indent="-457200">
              <a:lnSpc>
                <a:spcPct val="100000"/>
              </a:lnSpc>
              <a:spcBef>
                <a:spcPts val="0"/>
              </a:spcBef>
              <a:buClr>
                <a:schemeClr val="tx1"/>
              </a:buClr>
            </a:pPr>
            <a:r>
              <a:rPr lang="en-US" sz="3200" b="1" dirty="0"/>
              <a:t>Scatter plot for BCVA change from baseline to  4-years in study eye and non-study eye</a:t>
            </a:r>
          </a:p>
          <a:p>
            <a:pPr marL="457200"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Reference lines represent the repeatability coefficient of 9 letters for BCVA when visual acuity is ≥ 20/100</a:t>
            </a:r>
          </a:p>
          <a:p>
            <a:pPr marL="457200" indent="-457200">
              <a:lnSpc>
                <a:spcPct val="100000"/>
              </a:lnSpc>
              <a:spcBef>
                <a:spcPts val="0"/>
              </a:spcBef>
              <a:buClr>
                <a:schemeClr val="tx1"/>
              </a:buClr>
            </a:pPr>
            <a:endParaRPr lang="en-US" sz="2600" b="1" dirty="0"/>
          </a:p>
          <a:p>
            <a:pPr marL="1371600" lvl="2" indent="-457200">
              <a:lnSpc>
                <a:spcPct val="100000"/>
              </a:lnSpc>
              <a:spcBef>
                <a:spcPts val="0"/>
              </a:spcBef>
              <a:buClr>
                <a:schemeClr val="tx1"/>
              </a:buClr>
            </a:pPr>
            <a:endParaRPr lang="en-US" sz="2200" b="1" dirty="0"/>
          </a:p>
        </p:txBody>
      </p:sp>
      <p:pic>
        <p:nvPicPr>
          <p:cNvPr id="6" name="Picture 5" descr="A graph with blue dots&#10;&#10;Description automatically generated">
            <a:extLst>
              <a:ext uri="{FF2B5EF4-FFF2-40B4-BE49-F238E27FC236}">
                <a16:creationId xmlns:a16="http://schemas.microsoft.com/office/drawing/2014/main" id="{5E7F3416-80F7-9918-6A77-B9EC47CFA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2360" y="1984772"/>
            <a:ext cx="4628197" cy="3471148"/>
          </a:xfrm>
          <a:prstGeom prst="rect">
            <a:avLst/>
          </a:prstGeom>
          <a:ln>
            <a:solidFill>
              <a:srgbClr val="003865"/>
            </a:solidFill>
          </a:ln>
        </p:spPr>
      </p:pic>
      <p:sp>
        <p:nvSpPr>
          <p:cNvPr id="7" name="TextBox 6">
            <a:extLst>
              <a:ext uri="{FF2B5EF4-FFF2-40B4-BE49-F238E27FC236}">
                <a16:creationId xmlns:a16="http://schemas.microsoft.com/office/drawing/2014/main" id="{97E0A5D0-E0B9-5CDB-760A-612FFEBABDBB}"/>
              </a:ext>
            </a:extLst>
          </p:cNvPr>
          <p:cNvSpPr txBox="1"/>
          <p:nvPr/>
        </p:nvSpPr>
        <p:spPr>
          <a:xfrm>
            <a:off x="9764784" y="2414873"/>
            <a:ext cx="1214727" cy="553998"/>
          </a:xfrm>
          <a:prstGeom prst="rect">
            <a:avLst/>
          </a:prstGeom>
          <a:noFill/>
        </p:spPr>
        <p:txBody>
          <a:bodyPr wrap="square" rtlCol="0">
            <a:spAutoFit/>
          </a:bodyPr>
          <a:lstStyle/>
          <a:p>
            <a:pPr algn="ctr"/>
            <a:r>
              <a:rPr lang="en-US" sz="1000" dirty="0"/>
              <a:t>Spearman Correlation = 0.57</a:t>
            </a:r>
          </a:p>
          <a:p>
            <a:pPr algn="ctr"/>
            <a:r>
              <a:rPr lang="en-US" sz="1000" dirty="0"/>
              <a:t>P &lt; 0.001</a:t>
            </a:r>
          </a:p>
        </p:txBody>
      </p:sp>
    </p:spTree>
    <p:extLst>
      <p:ext uri="{BB962C8B-B14F-4D97-AF65-F5344CB8AC3E}">
        <p14:creationId xmlns:p14="http://schemas.microsoft.com/office/powerpoint/2010/main" val="20531978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C430A-21CB-D709-EEE1-4C261BE1A9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3959B8-5905-C4B8-7987-4721D7AEEF06}"/>
              </a:ext>
            </a:extLst>
          </p:cNvPr>
          <p:cNvSpPr>
            <a:spLocks noGrp="1"/>
          </p:cNvSpPr>
          <p:nvPr>
            <p:ph type="title"/>
          </p:nvPr>
        </p:nvSpPr>
        <p:spPr/>
        <p:txBody>
          <a:bodyPr>
            <a:normAutofit/>
          </a:bodyPr>
          <a:lstStyle/>
          <a:p>
            <a:r>
              <a:rPr lang="en-US" b="1" dirty="0">
                <a:solidFill>
                  <a:schemeClr val="bg1"/>
                </a:solidFill>
              </a:rPr>
              <a:t>Estimated Annual Rates of </a:t>
            </a:r>
            <a:r>
              <a:rPr lang="en-US" b="1">
                <a:solidFill>
                  <a:schemeClr val="bg1"/>
                </a:solidFill>
              </a:rPr>
              <a:t>Change for BCVA</a:t>
            </a:r>
            <a:endParaRPr lang="en-US" b="1" dirty="0">
              <a:solidFill>
                <a:schemeClr val="bg1"/>
              </a:solidFill>
            </a:endParaRPr>
          </a:p>
        </p:txBody>
      </p:sp>
      <p:graphicFrame>
        <p:nvGraphicFramePr>
          <p:cNvPr id="3" name="Content Placeholder 11">
            <a:extLst>
              <a:ext uri="{FF2B5EF4-FFF2-40B4-BE49-F238E27FC236}">
                <a16:creationId xmlns:a16="http://schemas.microsoft.com/office/drawing/2014/main" id="{C4C6AC56-7A47-039A-16F4-281FAD4E025D}"/>
              </a:ext>
            </a:extLst>
          </p:cNvPr>
          <p:cNvGraphicFramePr>
            <a:graphicFrameLocks noGrp="1"/>
          </p:cNvGraphicFramePr>
          <p:nvPr>
            <p:ph idx="1"/>
          </p:nvPr>
        </p:nvGraphicFramePr>
        <p:xfrm>
          <a:off x="381000" y="1990364"/>
          <a:ext cx="11155680" cy="3142806"/>
        </p:xfrm>
        <a:graphic>
          <a:graphicData uri="http://schemas.openxmlformats.org/drawingml/2006/table">
            <a:tbl>
              <a:tblPr firstRow="1" bandRow="1">
                <a:tableStyleId>{B301B821-A1FF-4177-AEE7-76D212191A09}</a:tableStyleId>
              </a:tblPr>
              <a:tblGrid>
                <a:gridCol w="2377440">
                  <a:extLst>
                    <a:ext uri="{9D8B030D-6E8A-4147-A177-3AD203B41FA5}">
                      <a16:colId xmlns:a16="http://schemas.microsoft.com/office/drawing/2014/main" val="1632098594"/>
                    </a:ext>
                  </a:extLst>
                </a:gridCol>
                <a:gridCol w="2194560">
                  <a:extLst>
                    <a:ext uri="{9D8B030D-6E8A-4147-A177-3AD203B41FA5}">
                      <a16:colId xmlns:a16="http://schemas.microsoft.com/office/drawing/2014/main" val="782608218"/>
                    </a:ext>
                  </a:extLst>
                </a:gridCol>
                <a:gridCol w="2194560">
                  <a:extLst>
                    <a:ext uri="{9D8B030D-6E8A-4147-A177-3AD203B41FA5}">
                      <a16:colId xmlns:a16="http://schemas.microsoft.com/office/drawing/2014/main" val="1790809526"/>
                    </a:ext>
                  </a:extLst>
                </a:gridCol>
                <a:gridCol w="2194560">
                  <a:extLst>
                    <a:ext uri="{9D8B030D-6E8A-4147-A177-3AD203B41FA5}">
                      <a16:colId xmlns:a16="http://schemas.microsoft.com/office/drawing/2014/main" val="1011416962"/>
                    </a:ext>
                  </a:extLst>
                </a:gridCol>
                <a:gridCol w="2194560">
                  <a:extLst>
                    <a:ext uri="{9D8B030D-6E8A-4147-A177-3AD203B41FA5}">
                      <a16:colId xmlns:a16="http://schemas.microsoft.com/office/drawing/2014/main" val="3217793748"/>
                    </a:ext>
                  </a:extLst>
                </a:gridCol>
              </a:tblGrid>
              <a:tr h="548640">
                <a:tc rowSpan="2">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algn="ctr"/>
                      <a:r>
                        <a:rPr lang="en-US" sz="2400" b="1" dirty="0">
                          <a:latin typeface="Calibri" panose="020F0502020204030204" pitchFamily="34" charset="0"/>
                          <a:cs typeface="Calibri" panose="020F0502020204030204" pitchFamily="34" charset="0"/>
                        </a:rPr>
                        <a:t>Change in Letter Score</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algn="ctr"/>
                      <a:r>
                        <a:rPr lang="en-US" sz="2400" b="1" dirty="0">
                          <a:latin typeface="Calibri" panose="020F0502020204030204" pitchFamily="34" charset="0"/>
                          <a:cs typeface="Calibri" panose="020F0502020204030204" pitchFamily="34" charset="0"/>
                        </a:rPr>
                        <a:t>%Change in MAR</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48640">
                <a:tc vMerge="1">
                  <a:txBody>
                    <a:bodyPr/>
                    <a:lstStyle/>
                    <a:p>
                      <a:endParaRPr lang="en-US"/>
                    </a:p>
                  </a:txBody>
                  <a:tcPr/>
                </a:tc>
                <a:tc>
                  <a:txBody>
                    <a:bodyPr/>
                    <a:lstStyle/>
                    <a:p>
                      <a:pPr marL="0" marR="0" algn="ctr">
                        <a:lnSpc>
                          <a:spcPct val="107000"/>
                        </a:lnSpc>
                        <a:spcBef>
                          <a:spcPts val="0"/>
                        </a:spcBef>
                        <a:spcAft>
                          <a:spcPts val="0"/>
                        </a:spcAft>
                      </a:pPr>
                      <a:r>
                        <a:rPr lang="en-US" sz="2400" b="1" dirty="0">
                          <a:solidFill>
                            <a:schemeClr val="bg1"/>
                          </a:solidFill>
                          <a:effectLst/>
                          <a:latin typeface="Calibri" panose="020F0502020204030204" pitchFamily="34" charset="0"/>
                          <a:cs typeface="Calibri" panose="020F0502020204030204" pitchFamily="34" charset="0"/>
                        </a:rPr>
                        <a:t>Equally weighted model</a:t>
                      </a:r>
                      <a:endPar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400" b="1" dirty="0">
                          <a:solidFill>
                            <a:schemeClr val="bg1"/>
                          </a:solidFill>
                          <a:effectLst/>
                          <a:latin typeface="Calibri" panose="020F0502020204030204" pitchFamily="34" charset="0"/>
                          <a:cs typeface="Calibri" panose="020F0502020204030204" pitchFamily="34" charset="0"/>
                        </a:rPr>
                        <a:t>Outliers down-weighted</a:t>
                      </a:r>
                      <a:endPar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400" b="1" dirty="0">
                          <a:solidFill>
                            <a:schemeClr val="bg1"/>
                          </a:solidFill>
                          <a:effectLst/>
                          <a:latin typeface="Calibri" panose="020F0502020204030204" pitchFamily="34" charset="0"/>
                          <a:cs typeface="Calibri" panose="020F0502020204030204" pitchFamily="34" charset="0"/>
                        </a:rPr>
                        <a:t>Equally weighted model</a:t>
                      </a:r>
                      <a:endPar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400" b="1" dirty="0">
                          <a:solidFill>
                            <a:schemeClr val="bg1"/>
                          </a:solidFill>
                          <a:effectLst/>
                          <a:latin typeface="Calibri" panose="020F0502020204030204" pitchFamily="34" charset="0"/>
                          <a:cs typeface="Calibri" panose="020F0502020204030204" pitchFamily="34" charset="0"/>
                        </a:rPr>
                        <a:t>Outliers down-weighted</a:t>
                      </a:r>
                      <a:endParaRPr lang="en-U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133008632"/>
                  </a:ext>
                </a:extLst>
              </a:tr>
              <a:tr h="457200">
                <a:tc>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200" b="1" u="none" dirty="0">
                          <a:latin typeface="Calibri" panose="020F0502020204030204" pitchFamily="34" charset="0"/>
                          <a:cs typeface="Calibri" panose="020F0502020204030204" pitchFamily="34" charset="0"/>
                        </a:rPr>
                        <a:t>N=103</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u="none" dirty="0">
                          <a:latin typeface="Calibri" panose="020F0502020204030204" pitchFamily="34" charset="0"/>
                          <a:cs typeface="Calibri" panose="020F0502020204030204" pitchFamily="34" charset="0"/>
                        </a:rPr>
                        <a:t>N=103</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u="none" dirty="0">
                          <a:latin typeface="Calibri" panose="020F0502020204030204" pitchFamily="34" charset="0"/>
                          <a:cs typeface="Calibri" panose="020F0502020204030204" pitchFamily="34" charset="0"/>
                        </a:rPr>
                        <a:t>N=103</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u="none" dirty="0">
                          <a:latin typeface="Calibri" panose="020F0502020204030204" pitchFamily="34" charset="0"/>
                          <a:cs typeface="Calibri" panose="020F0502020204030204" pitchFamily="34" charset="0"/>
                        </a:rPr>
                        <a:t>N=103</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BCVA</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354749"/>
                  </a:ext>
                </a:extLst>
              </a:tr>
              <a:tr h="45720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Slope Estimate</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-0.83</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-0.80</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3.9%</a:t>
                      </a: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3.7%</a:t>
                      </a: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22931708"/>
                  </a:ext>
                </a:extLst>
              </a:tr>
              <a:tr h="457200">
                <a:tc>
                  <a:txBody>
                    <a:bodyPr/>
                    <a:lstStyle/>
                    <a:p>
                      <a:pPr lvl="1" algn="l"/>
                      <a:r>
                        <a:rPr lang="en-US" sz="2200" b="1" dirty="0">
                          <a:latin typeface="Calibri" panose="020F0502020204030204" pitchFamily="34" charset="0"/>
                          <a:cs typeface="Calibri" panose="020F0502020204030204" pitchFamily="34" charset="0"/>
                        </a:rPr>
                        <a:t>95% CI</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(-1.02, -0.65)</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(-0.97, -0.62)</a:t>
                      </a: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(3.1%, 4.8%)</a:t>
                      </a: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200" b="1" kern="1200" dirty="0">
                          <a:solidFill>
                            <a:schemeClr val="dk1"/>
                          </a:solidFill>
                          <a:latin typeface="Calibri" panose="020F0502020204030204" pitchFamily="34" charset="0"/>
                          <a:ea typeface="+mn-ea"/>
                          <a:cs typeface="Calibri" panose="020F0502020204030204" pitchFamily="34" charset="0"/>
                        </a:rPr>
                        <a:t>(2.9%, 4.6%)</a:t>
                      </a: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6214929"/>
                  </a:ext>
                </a:extLst>
              </a:tr>
            </a:tbl>
          </a:graphicData>
        </a:graphic>
      </p:graphicFrame>
    </p:spTree>
    <p:extLst>
      <p:ext uri="{BB962C8B-B14F-4D97-AF65-F5344CB8AC3E}">
        <p14:creationId xmlns:p14="http://schemas.microsoft.com/office/powerpoint/2010/main" val="1975063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F185F-90F9-8F7C-1E62-4B0776CBB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73729-3F96-7F97-8DE1-7E4A88F4F7C5}"/>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Change in BCVA at 4 Years - Study Eye</a:t>
            </a:r>
          </a:p>
        </p:txBody>
      </p:sp>
      <p:graphicFrame>
        <p:nvGraphicFramePr>
          <p:cNvPr id="12" name="Content Placeholder 11">
            <a:extLst>
              <a:ext uri="{FF2B5EF4-FFF2-40B4-BE49-F238E27FC236}">
                <a16:creationId xmlns:a16="http://schemas.microsoft.com/office/drawing/2014/main" id="{4F9143DD-B779-3FDB-A748-7083F93D4109}"/>
              </a:ext>
            </a:extLst>
          </p:cNvPr>
          <p:cNvGraphicFramePr>
            <a:graphicFrameLocks noGrp="1"/>
          </p:cNvGraphicFramePr>
          <p:nvPr>
            <p:ph idx="1"/>
          </p:nvPr>
        </p:nvGraphicFramePr>
        <p:xfrm>
          <a:off x="2849880" y="2027945"/>
          <a:ext cx="6492240" cy="3688080"/>
        </p:xfrm>
        <a:graphic>
          <a:graphicData uri="http://schemas.openxmlformats.org/drawingml/2006/table">
            <a:tbl>
              <a:tblPr firstRow="1" bandRow="1">
                <a:tableStyleId>{B301B821-A1FF-4177-AEE7-76D212191A09}</a:tableStyleId>
              </a:tblPr>
              <a:tblGrid>
                <a:gridCol w="3383280">
                  <a:extLst>
                    <a:ext uri="{9D8B030D-6E8A-4147-A177-3AD203B41FA5}">
                      <a16:colId xmlns:a16="http://schemas.microsoft.com/office/drawing/2014/main" val="1632098594"/>
                    </a:ext>
                  </a:extLst>
                </a:gridCol>
                <a:gridCol w="1554480">
                  <a:extLst>
                    <a:ext uri="{9D8B030D-6E8A-4147-A177-3AD203B41FA5}">
                      <a16:colId xmlns:a16="http://schemas.microsoft.com/office/drawing/2014/main" val="3217793748"/>
                    </a:ext>
                  </a:extLst>
                </a:gridCol>
                <a:gridCol w="1554480">
                  <a:extLst>
                    <a:ext uri="{9D8B030D-6E8A-4147-A177-3AD203B41FA5}">
                      <a16:colId xmlns:a16="http://schemas.microsoft.com/office/drawing/2014/main" val="131830347"/>
                    </a:ext>
                  </a:extLst>
                </a:gridCol>
              </a:tblGrid>
              <a:tr h="493890">
                <a:tc>
                  <a:txBody>
                    <a:bodyPr/>
                    <a:lstStyle/>
                    <a:p>
                      <a:pPr algn="l"/>
                      <a:r>
                        <a:rPr lang="en-US" sz="3200" dirty="0">
                          <a:latin typeface="Calibri" panose="020F0502020204030204" pitchFamily="34" charset="0"/>
                          <a:cs typeface="Calibri" panose="020F0502020204030204" pitchFamily="34" charset="0"/>
                        </a:rPr>
                        <a:t>Change in Letters</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N</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457200">
                <a:tc>
                  <a:txBody>
                    <a:bodyPr/>
                    <a:lstStyle/>
                    <a:p>
                      <a:r>
                        <a:rPr lang="en-US" sz="2800" b="1" dirty="0">
                          <a:latin typeface="Calibri" panose="020F0502020204030204" pitchFamily="34" charset="0"/>
                          <a:cs typeface="Calibri" panose="020F0502020204030204" pitchFamily="34" charset="0"/>
                        </a:rPr>
                        <a:t>Decrease ≥15</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 </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457200">
                <a:tc>
                  <a:txBody>
                    <a:bodyPr/>
                    <a:lstStyle/>
                    <a:p>
                      <a:r>
                        <a:rPr lang="en-US" sz="2800" b="1" dirty="0">
                          <a:latin typeface="Calibri" panose="020F0502020204030204" pitchFamily="34" charset="0"/>
                          <a:cs typeface="Calibri" panose="020F0502020204030204" pitchFamily="34" charset="0"/>
                        </a:rPr>
                        <a:t>Decrease 10-14</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6</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6%</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4695678"/>
                  </a:ext>
                </a:extLst>
              </a:tr>
              <a:tr h="457200">
                <a:tc>
                  <a:txBody>
                    <a:bodyPr/>
                    <a:lstStyle/>
                    <a:p>
                      <a:r>
                        <a:rPr lang="en-US" sz="2800" b="1" dirty="0">
                          <a:latin typeface="Calibri" panose="020F0502020204030204" pitchFamily="34" charset="0"/>
                          <a:cs typeface="Calibri" panose="020F0502020204030204" pitchFamily="34" charset="0"/>
                        </a:rPr>
                        <a:t>Decrease 5-9 </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28</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29%</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2392405"/>
                  </a:ext>
                </a:extLst>
              </a:tr>
              <a:tr h="457200">
                <a:tc>
                  <a:txBody>
                    <a:bodyPr/>
                    <a:lstStyle/>
                    <a:p>
                      <a:r>
                        <a:rPr lang="en-US" sz="2800" b="1" dirty="0">
                          <a:latin typeface="Calibri" panose="020F0502020204030204" pitchFamily="34" charset="0"/>
                          <a:cs typeface="Calibri" panose="020F0502020204030204" pitchFamily="34" charset="0"/>
                        </a:rPr>
                        <a:t>Change less than 5</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57</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60%</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457200">
                <a:tc>
                  <a:txBody>
                    <a:bodyPr/>
                    <a:lstStyle/>
                    <a:p>
                      <a:r>
                        <a:rPr lang="en-US" sz="2800" b="1" dirty="0">
                          <a:latin typeface="Calibri" panose="020F0502020204030204" pitchFamily="34" charset="0"/>
                          <a:cs typeface="Calibri" panose="020F0502020204030204" pitchFamily="34" charset="0"/>
                        </a:rPr>
                        <a:t>Increase 5-9 </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2%</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457200">
                <a:tc>
                  <a:txBody>
                    <a:bodyPr/>
                    <a:lstStyle/>
                    <a:p>
                      <a:r>
                        <a:rPr lang="en-US" sz="2800" b="1" dirty="0">
                          <a:latin typeface="Calibri" panose="020F0502020204030204" pitchFamily="34" charset="0"/>
                          <a:cs typeface="Calibri" panose="020F0502020204030204" pitchFamily="34" charset="0"/>
                        </a:rPr>
                        <a:t>Total</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95</a:t>
                      </a:r>
                    </a:p>
                  </a:txBody>
                  <a:tcPr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dirty="0">
                          <a:latin typeface="Calibri" panose="020F0502020204030204" pitchFamily="34" charset="0"/>
                          <a:cs typeface="Calibri" panose="020F0502020204030204" pitchFamily="34" charset="0"/>
                        </a:rPr>
                        <a:t>100%</a:t>
                      </a: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870023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9910F-5F3E-0BA3-8659-9CA17DB269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848BE-0947-1B4D-1727-1072868F193C}"/>
              </a:ext>
            </a:extLst>
          </p:cNvPr>
          <p:cNvSpPr>
            <a:spLocks noGrp="1"/>
          </p:cNvSpPr>
          <p:nvPr>
            <p:ph type="title"/>
          </p:nvPr>
        </p:nvSpPr>
        <p:spPr/>
        <p:txBody>
          <a:bodyPr>
            <a:normAutofit/>
          </a:bodyPr>
          <a:lstStyle/>
          <a:p>
            <a:r>
              <a:rPr lang="en-US" b="1" dirty="0">
                <a:solidFill>
                  <a:schemeClr val="bg1"/>
                </a:solidFill>
              </a:rPr>
              <a:t>FST Findings</a:t>
            </a:r>
          </a:p>
        </p:txBody>
      </p:sp>
      <p:sp>
        <p:nvSpPr>
          <p:cNvPr id="3" name="Content Placeholder 2">
            <a:extLst>
              <a:ext uri="{FF2B5EF4-FFF2-40B4-BE49-F238E27FC236}">
                <a16:creationId xmlns:a16="http://schemas.microsoft.com/office/drawing/2014/main" id="{09B803BF-270D-C003-C510-FBB631A4A3E6}"/>
              </a:ext>
            </a:extLst>
          </p:cNvPr>
          <p:cNvSpPr>
            <a:spLocks noGrp="1"/>
          </p:cNvSpPr>
          <p:nvPr>
            <p:ph idx="1"/>
          </p:nvPr>
        </p:nvSpPr>
        <p:spPr>
          <a:xfrm>
            <a:off x="930123" y="1665839"/>
            <a:ext cx="5165877" cy="4762121"/>
          </a:xfrm>
        </p:spPr>
        <p:txBody>
          <a:bodyPr>
            <a:noAutofit/>
          </a:bodyPr>
          <a:lstStyle/>
          <a:p>
            <a:pPr marL="457200" indent="-457200">
              <a:lnSpc>
                <a:spcPct val="100000"/>
              </a:lnSpc>
              <a:spcBef>
                <a:spcPts val="0"/>
              </a:spcBef>
              <a:buClr>
                <a:schemeClr val="tx1"/>
              </a:buClr>
            </a:pPr>
            <a:r>
              <a:rPr lang="en-US" sz="3200" b="1" dirty="0"/>
              <a:t>N=77</a:t>
            </a:r>
          </a:p>
          <a:p>
            <a:pPr marL="457200"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Full-field stimulus threshold (FST) for white stimulus</a:t>
            </a:r>
          </a:p>
          <a:p>
            <a:pPr marL="457200"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The left y-axis presents the values in log </a:t>
            </a:r>
            <a:r>
              <a:rPr lang="en-US" sz="3200" b="1" dirty="0" err="1"/>
              <a:t>cd.s</a:t>
            </a:r>
            <a:r>
              <a:rPr lang="en-US" sz="3200" b="1" dirty="0"/>
              <a:t>/m</a:t>
            </a:r>
            <a:r>
              <a:rPr lang="en-US" sz="3200" b="1" baseline="30000" dirty="0"/>
              <a:t>2</a:t>
            </a:r>
            <a:r>
              <a:rPr lang="en-US" sz="3200" b="1" dirty="0"/>
              <a:t>; the right y-axis is in dB</a:t>
            </a:r>
          </a:p>
          <a:p>
            <a:pPr marL="457200" indent="-457200">
              <a:lnSpc>
                <a:spcPct val="100000"/>
              </a:lnSpc>
              <a:spcBef>
                <a:spcPts val="0"/>
              </a:spcBef>
              <a:buClr>
                <a:schemeClr val="tx1"/>
              </a:buClr>
            </a:pPr>
            <a:endParaRPr lang="en-US" sz="3200" b="1" dirty="0"/>
          </a:p>
          <a:p>
            <a:pPr marL="457200" indent="-457200">
              <a:lnSpc>
                <a:spcPct val="100000"/>
              </a:lnSpc>
              <a:spcBef>
                <a:spcPts val="0"/>
              </a:spcBef>
              <a:buClr>
                <a:schemeClr val="tx1"/>
              </a:buClr>
            </a:pPr>
            <a:endParaRPr lang="en-US" sz="2600" b="1" dirty="0"/>
          </a:p>
          <a:p>
            <a:pPr marL="1371600" lvl="2" indent="-457200">
              <a:lnSpc>
                <a:spcPct val="100000"/>
              </a:lnSpc>
              <a:spcBef>
                <a:spcPts val="0"/>
              </a:spcBef>
              <a:buClr>
                <a:schemeClr val="tx1"/>
              </a:buClr>
            </a:pPr>
            <a:endParaRPr lang="en-US" sz="2200" b="1" dirty="0"/>
          </a:p>
        </p:txBody>
      </p:sp>
      <p:pic>
        <p:nvPicPr>
          <p:cNvPr id="8" name="Picture 7">
            <a:extLst>
              <a:ext uri="{FF2B5EF4-FFF2-40B4-BE49-F238E27FC236}">
                <a16:creationId xmlns:a16="http://schemas.microsoft.com/office/drawing/2014/main" id="{6D55348D-BDAB-6EEC-AFD1-6B06EE67BE75}"/>
              </a:ext>
            </a:extLst>
          </p:cNvPr>
          <p:cNvPicPr>
            <a:picLocks noChangeAspect="1"/>
          </p:cNvPicPr>
          <p:nvPr/>
        </p:nvPicPr>
        <p:blipFill>
          <a:blip r:embed="rId3"/>
          <a:stretch>
            <a:fillRect/>
          </a:stretch>
        </p:blipFill>
        <p:spPr>
          <a:xfrm>
            <a:off x="6376657" y="1814244"/>
            <a:ext cx="4734586" cy="3839111"/>
          </a:xfrm>
          <a:prstGeom prst="rect">
            <a:avLst/>
          </a:prstGeom>
        </p:spPr>
      </p:pic>
    </p:spTree>
    <p:extLst>
      <p:ext uri="{BB962C8B-B14F-4D97-AF65-F5344CB8AC3E}">
        <p14:creationId xmlns:p14="http://schemas.microsoft.com/office/powerpoint/2010/main" val="3091759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241B5-780F-BE0B-0F87-089FFB55B4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F2E62-CE34-213E-86E2-E5337B29AB71}"/>
              </a:ext>
            </a:extLst>
          </p:cNvPr>
          <p:cNvSpPr>
            <a:spLocks noGrp="1"/>
          </p:cNvSpPr>
          <p:nvPr>
            <p:ph type="title"/>
          </p:nvPr>
        </p:nvSpPr>
        <p:spPr/>
        <p:txBody>
          <a:bodyPr>
            <a:normAutofit/>
          </a:bodyPr>
          <a:lstStyle/>
          <a:p>
            <a:r>
              <a:rPr lang="en-US" b="1" dirty="0">
                <a:solidFill>
                  <a:schemeClr val="bg1"/>
                </a:solidFill>
              </a:rPr>
              <a:t>Estimated Annual Rates of Change for FST</a:t>
            </a:r>
          </a:p>
        </p:txBody>
      </p:sp>
      <p:graphicFrame>
        <p:nvGraphicFramePr>
          <p:cNvPr id="3" name="Content Placeholder 11">
            <a:extLst>
              <a:ext uri="{FF2B5EF4-FFF2-40B4-BE49-F238E27FC236}">
                <a16:creationId xmlns:a16="http://schemas.microsoft.com/office/drawing/2014/main" id="{4C39C054-D9B8-8EC7-6695-1272AFE86F85}"/>
              </a:ext>
            </a:extLst>
          </p:cNvPr>
          <p:cNvGraphicFramePr>
            <a:graphicFrameLocks noGrp="1"/>
          </p:cNvGraphicFramePr>
          <p:nvPr>
            <p:ph idx="1"/>
            <p:extLst>
              <p:ext uri="{D42A27DB-BD31-4B8C-83A1-F6EECF244321}">
                <p14:modId xmlns:p14="http://schemas.microsoft.com/office/powerpoint/2010/main" val="47884431"/>
              </p:ext>
            </p:extLst>
          </p:nvPr>
        </p:nvGraphicFramePr>
        <p:xfrm>
          <a:off x="518160" y="1343818"/>
          <a:ext cx="11155680" cy="5343779"/>
        </p:xfrm>
        <a:graphic>
          <a:graphicData uri="http://schemas.openxmlformats.org/drawingml/2006/table">
            <a:tbl>
              <a:tblPr firstRow="1" bandRow="1">
                <a:tableStyleId>{B301B821-A1FF-4177-AEE7-76D212191A09}</a:tableStyleId>
              </a:tblPr>
              <a:tblGrid>
                <a:gridCol w="2377440">
                  <a:extLst>
                    <a:ext uri="{9D8B030D-6E8A-4147-A177-3AD203B41FA5}">
                      <a16:colId xmlns:a16="http://schemas.microsoft.com/office/drawing/2014/main" val="1632098594"/>
                    </a:ext>
                  </a:extLst>
                </a:gridCol>
                <a:gridCol w="2194560">
                  <a:extLst>
                    <a:ext uri="{9D8B030D-6E8A-4147-A177-3AD203B41FA5}">
                      <a16:colId xmlns:a16="http://schemas.microsoft.com/office/drawing/2014/main" val="782608218"/>
                    </a:ext>
                  </a:extLst>
                </a:gridCol>
                <a:gridCol w="2194560">
                  <a:extLst>
                    <a:ext uri="{9D8B030D-6E8A-4147-A177-3AD203B41FA5}">
                      <a16:colId xmlns:a16="http://schemas.microsoft.com/office/drawing/2014/main" val="1790809526"/>
                    </a:ext>
                  </a:extLst>
                </a:gridCol>
                <a:gridCol w="2194560">
                  <a:extLst>
                    <a:ext uri="{9D8B030D-6E8A-4147-A177-3AD203B41FA5}">
                      <a16:colId xmlns:a16="http://schemas.microsoft.com/office/drawing/2014/main" val="1011416962"/>
                    </a:ext>
                  </a:extLst>
                </a:gridCol>
                <a:gridCol w="2194560">
                  <a:extLst>
                    <a:ext uri="{9D8B030D-6E8A-4147-A177-3AD203B41FA5}">
                      <a16:colId xmlns:a16="http://schemas.microsoft.com/office/drawing/2014/main" val="3217793748"/>
                    </a:ext>
                  </a:extLst>
                </a:gridCol>
              </a:tblGrid>
              <a:tr h="0">
                <a:tc rowSpan="2">
                  <a:txBody>
                    <a:bodyPr/>
                    <a:lstStyle/>
                    <a:p>
                      <a:pPr algn="ctr"/>
                      <a:endParaRPr lang="en-US" sz="23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algn="ctr">
                        <a:lnSpc>
                          <a:spcPct val="107000"/>
                        </a:lnSpc>
                        <a:spcBef>
                          <a:spcPts val="0"/>
                        </a:spcBef>
                        <a:spcAft>
                          <a:spcPts val="0"/>
                        </a:spcAft>
                      </a:pPr>
                      <a:r>
                        <a:rPr lang="en-US" sz="2300" dirty="0">
                          <a:effectLst/>
                          <a:latin typeface="Calibri" panose="020F0502020204030204" pitchFamily="34" charset="0"/>
                          <a:cs typeface="Calibri" panose="020F0502020204030204" pitchFamily="34" charset="0"/>
                        </a:rPr>
                        <a:t>Change in log </a:t>
                      </a:r>
                      <a:r>
                        <a:rPr lang="en-US" sz="2300" dirty="0" err="1">
                          <a:effectLst/>
                          <a:latin typeface="Calibri" panose="020F0502020204030204" pitchFamily="34" charset="0"/>
                          <a:cs typeface="Calibri" panose="020F0502020204030204" pitchFamily="34" charset="0"/>
                        </a:rPr>
                        <a:t>cd.s</a:t>
                      </a:r>
                      <a:r>
                        <a:rPr lang="en-US" sz="2300" dirty="0">
                          <a:effectLst/>
                          <a:latin typeface="Calibri" panose="020F0502020204030204" pitchFamily="34" charset="0"/>
                          <a:cs typeface="Calibri" panose="020F0502020204030204" pitchFamily="34" charset="0"/>
                        </a:rPr>
                        <a:t>/m</a:t>
                      </a:r>
                      <a:r>
                        <a:rPr lang="en-US" sz="2300" baseline="30000" dirty="0">
                          <a:effectLst/>
                          <a:latin typeface="Calibri" panose="020F0502020204030204" pitchFamily="34" charset="0"/>
                          <a:cs typeface="Calibri" panose="020F0502020204030204" pitchFamily="34" charset="0"/>
                        </a:rPr>
                        <a:t>2</a:t>
                      </a:r>
                      <a:endParaRPr lang="en-US" sz="2300" dirty="0">
                        <a:effectLst/>
                        <a:latin typeface="Calibri" panose="020F0502020204030204" pitchFamily="34" charset="0"/>
                        <a:ea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algn="ctr">
                        <a:lnSpc>
                          <a:spcPct val="107000"/>
                        </a:lnSpc>
                        <a:spcBef>
                          <a:spcPts val="0"/>
                        </a:spcBef>
                        <a:spcAft>
                          <a:spcPts val="0"/>
                        </a:spcAft>
                      </a:pPr>
                      <a:r>
                        <a:rPr lang="en-US" sz="2300" dirty="0">
                          <a:effectLst/>
                          <a:latin typeface="Calibri" panose="020F0502020204030204" pitchFamily="34" charset="0"/>
                          <a:cs typeface="Calibri" panose="020F0502020204030204" pitchFamily="34" charset="0"/>
                        </a:rPr>
                        <a:t>%Change in log </a:t>
                      </a:r>
                      <a:r>
                        <a:rPr lang="en-US" sz="2300" dirty="0" err="1">
                          <a:effectLst/>
                          <a:latin typeface="Calibri" panose="020F0502020204030204" pitchFamily="34" charset="0"/>
                          <a:cs typeface="Calibri" panose="020F0502020204030204" pitchFamily="34" charset="0"/>
                        </a:rPr>
                        <a:t>cd.s</a:t>
                      </a:r>
                      <a:r>
                        <a:rPr lang="en-US" sz="2300" dirty="0">
                          <a:effectLst/>
                          <a:latin typeface="Calibri" panose="020F0502020204030204" pitchFamily="34" charset="0"/>
                          <a:cs typeface="Calibri" panose="020F0502020204030204" pitchFamily="34" charset="0"/>
                        </a:rPr>
                        <a:t>/m</a:t>
                      </a:r>
                      <a:r>
                        <a:rPr lang="en-US" sz="2300" baseline="30000" dirty="0">
                          <a:effectLst/>
                          <a:latin typeface="Calibri" panose="020F0502020204030204" pitchFamily="34" charset="0"/>
                          <a:cs typeface="Calibri" panose="020F0502020204030204" pitchFamily="34" charset="0"/>
                        </a:rPr>
                        <a:t>2</a:t>
                      </a:r>
                      <a:endParaRPr lang="en-US" sz="2300" dirty="0">
                        <a:effectLst/>
                        <a:latin typeface="Calibri" panose="020F0502020204030204" pitchFamily="34" charset="0"/>
                        <a:ea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0">
                <a:tc vMerge="1">
                  <a:txBody>
                    <a:bodyPr/>
                    <a:lstStyle/>
                    <a:p>
                      <a:endParaRPr lang="en-US"/>
                    </a:p>
                  </a:txBody>
                  <a:tcPr/>
                </a:tc>
                <a:tc>
                  <a:txBody>
                    <a:bodyPr/>
                    <a:lstStyle/>
                    <a:p>
                      <a:pPr marL="0" marR="0" algn="ctr">
                        <a:lnSpc>
                          <a:spcPct val="107000"/>
                        </a:lnSpc>
                        <a:spcBef>
                          <a:spcPts val="0"/>
                        </a:spcBef>
                        <a:spcAft>
                          <a:spcPts val="0"/>
                        </a:spcAft>
                      </a:pPr>
                      <a:r>
                        <a:rPr lang="en-US" sz="2300" b="1" dirty="0">
                          <a:solidFill>
                            <a:schemeClr val="bg1"/>
                          </a:solidFill>
                          <a:effectLst/>
                          <a:latin typeface="Calibri" panose="020F0502020204030204" pitchFamily="34" charset="0"/>
                          <a:cs typeface="Calibri" panose="020F0502020204030204" pitchFamily="34" charset="0"/>
                        </a:rPr>
                        <a:t>Equally weighted model</a:t>
                      </a:r>
                      <a:endParaRPr lang="en-US" sz="23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300" b="1" dirty="0">
                          <a:solidFill>
                            <a:schemeClr val="bg1"/>
                          </a:solidFill>
                          <a:effectLst/>
                          <a:latin typeface="Calibri" panose="020F0502020204030204" pitchFamily="34" charset="0"/>
                          <a:cs typeface="Calibri" panose="020F0502020204030204" pitchFamily="34" charset="0"/>
                        </a:rPr>
                        <a:t>Outliers down-weighted</a:t>
                      </a:r>
                      <a:endParaRPr lang="en-US" sz="23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300" b="1" dirty="0">
                          <a:solidFill>
                            <a:schemeClr val="bg1"/>
                          </a:solidFill>
                          <a:effectLst/>
                          <a:latin typeface="Calibri" panose="020F0502020204030204" pitchFamily="34" charset="0"/>
                          <a:cs typeface="Calibri" panose="020F0502020204030204" pitchFamily="34" charset="0"/>
                        </a:rPr>
                        <a:t>Equally weighted model</a:t>
                      </a:r>
                      <a:endParaRPr lang="en-US" sz="23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300" b="1" dirty="0">
                          <a:solidFill>
                            <a:schemeClr val="bg1"/>
                          </a:solidFill>
                          <a:effectLst/>
                          <a:latin typeface="Calibri" panose="020F0502020204030204" pitchFamily="34" charset="0"/>
                          <a:cs typeface="Calibri" panose="020F0502020204030204" pitchFamily="34" charset="0"/>
                        </a:rPr>
                        <a:t>Outliers down-weighted</a:t>
                      </a:r>
                      <a:endParaRPr lang="en-US" sz="23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133008632"/>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FST Sensitivity</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200" b="1" dirty="0">
                          <a:latin typeface="Calibri" panose="020F0502020204030204" pitchFamily="34" charset="0"/>
                          <a:cs typeface="Calibri" panose="020F0502020204030204" pitchFamily="34" charset="0"/>
                        </a:rPr>
                        <a:t>N=77</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N=77</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N=77</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N=77</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White Stimulus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1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1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100" b="1"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endParaRPr lang="en-US" sz="21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59203842"/>
                  </a:ext>
                </a:extLst>
              </a:tr>
              <a:tr h="36576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Slope Estimate</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ea typeface="Calibri" panose="020F0502020204030204" pitchFamily="34" charset="0"/>
                          <a:cs typeface="Calibri" panose="020F0502020204030204" pitchFamily="34" charset="0"/>
                        </a:rPr>
                        <a:t>0.09</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ea typeface="Calibri" panose="020F0502020204030204" pitchFamily="34" charset="0"/>
                          <a:cs typeface="Calibri" panose="020F0502020204030204" pitchFamily="34" charset="0"/>
                        </a:rPr>
                        <a:t>0.09</a:t>
                      </a: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22.6</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22.2</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36603423"/>
                  </a:ext>
                </a:extLst>
              </a:tr>
              <a:tr h="365760">
                <a:tc>
                  <a:txBody>
                    <a:bodyPr/>
                    <a:lstStyle/>
                    <a:p>
                      <a:pPr lvl="1" algn="l"/>
                      <a:r>
                        <a:rPr lang="en-US" sz="2100" b="1" dirty="0">
                          <a:latin typeface="Calibri" panose="020F0502020204030204" pitchFamily="34" charset="0"/>
                          <a:cs typeface="Calibri" panose="020F0502020204030204" pitchFamily="34" charset="0"/>
                        </a:rPr>
                        <a:t>95% CI</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(0.07, 0.11)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(0.07, 0.11)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(17.3, 28.1)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(17.2, 27.4)</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5321033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Blue Stimulus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08207489"/>
                  </a:ext>
                </a:extLst>
              </a:tr>
              <a:tr h="36576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Slope Estimate</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0.10</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0.09</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26.1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24.4</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14362162"/>
                  </a:ext>
                </a:extLst>
              </a:tr>
              <a:tr h="365760">
                <a:tc>
                  <a:txBody>
                    <a:bodyPr/>
                    <a:lstStyle/>
                    <a:p>
                      <a:pPr lvl="1" algn="l"/>
                      <a:r>
                        <a:rPr lang="en-US" sz="2100" b="1" dirty="0">
                          <a:latin typeface="Calibri" panose="020F0502020204030204" pitchFamily="34" charset="0"/>
                          <a:cs typeface="Calibri" panose="020F0502020204030204" pitchFamily="34" charset="0"/>
                        </a:rPr>
                        <a:t>95% CI</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(0.08, 0.12)</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(0.08, 0.11)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(20.3, 32.1)</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(19.4, 29.5)</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4777095"/>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Red Stimulus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 </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354749"/>
                  </a:ext>
                </a:extLst>
              </a:tr>
              <a:tr h="36576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100" b="1" dirty="0">
                          <a:latin typeface="Calibri" panose="020F0502020204030204" pitchFamily="34" charset="0"/>
                          <a:cs typeface="Calibri" panose="020F0502020204030204" pitchFamily="34" charset="0"/>
                        </a:rPr>
                        <a:t>Slope Estimate</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0.05</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0.05</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12.3</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11.6</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22931708"/>
                  </a:ext>
                </a:extLst>
              </a:tr>
              <a:tr h="365760">
                <a:tc>
                  <a:txBody>
                    <a:bodyPr/>
                    <a:lstStyle/>
                    <a:p>
                      <a:pPr lvl="1" algn="l"/>
                      <a:r>
                        <a:rPr lang="en-US" sz="2100" b="1" dirty="0">
                          <a:latin typeface="Calibri" panose="020F0502020204030204" pitchFamily="34" charset="0"/>
                          <a:cs typeface="Calibri" panose="020F0502020204030204" pitchFamily="34" charset="0"/>
                        </a:rPr>
                        <a:t>95% CI</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(0.04, 0.06)</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(0.03, 0.06)</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(8.7, 16.0)</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cs typeface="Calibri" panose="020F0502020204030204" pitchFamily="34" charset="0"/>
                        </a:rPr>
                        <a:t>(8.3, 15.0)</a:t>
                      </a:r>
                      <a:endParaRPr lang="en-US" sz="2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6214929"/>
                  </a:ext>
                </a:extLst>
              </a:tr>
            </a:tbl>
          </a:graphicData>
        </a:graphic>
      </p:graphicFrame>
    </p:spTree>
    <p:extLst>
      <p:ext uri="{BB962C8B-B14F-4D97-AF65-F5344CB8AC3E}">
        <p14:creationId xmlns:p14="http://schemas.microsoft.com/office/powerpoint/2010/main" val="39402679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39403-9FE8-8871-22D3-4E4210910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C4970-4B96-8BFC-0322-92094A4C4F75}"/>
              </a:ext>
            </a:extLst>
          </p:cNvPr>
          <p:cNvSpPr>
            <a:spLocks noGrp="1"/>
          </p:cNvSpPr>
          <p:nvPr>
            <p:ph type="title"/>
          </p:nvPr>
        </p:nvSpPr>
        <p:spPr/>
        <p:txBody>
          <a:bodyPr>
            <a:normAutofit/>
          </a:bodyPr>
          <a:lstStyle/>
          <a:p>
            <a:r>
              <a:rPr lang="en-US" b="1" dirty="0">
                <a:solidFill>
                  <a:schemeClr val="bg1"/>
                </a:solidFill>
              </a:rPr>
              <a:t>FST Mediation Type</a:t>
            </a:r>
          </a:p>
        </p:txBody>
      </p:sp>
      <p:graphicFrame>
        <p:nvGraphicFramePr>
          <p:cNvPr id="3" name="Content Placeholder 11">
            <a:extLst>
              <a:ext uri="{FF2B5EF4-FFF2-40B4-BE49-F238E27FC236}">
                <a16:creationId xmlns:a16="http://schemas.microsoft.com/office/drawing/2014/main" id="{62243EFA-31B4-06C5-6633-5F9562AE6073}"/>
              </a:ext>
            </a:extLst>
          </p:cNvPr>
          <p:cNvGraphicFramePr>
            <a:graphicFrameLocks noGrp="1"/>
          </p:cNvGraphicFramePr>
          <p:nvPr>
            <p:ph idx="1"/>
          </p:nvPr>
        </p:nvGraphicFramePr>
        <p:xfrm>
          <a:off x="590588" y="1427069"/>
          <a:ext cx="6126480" cy="2019809"/>
        </p:xfrm>
        <a:graphic>
          <a:graphicData uri="http://schemas.openxmlformats.org/drawingml/2006/table">
            <a:tbl>
              <a:tblPr firstRow="1" bandRow="1">
                <a:tableStyleId>{B301B821-A1FF-4177-AEE7-76D212191A09}</a:tableStyleId>
              </a:tblPr>
              <a:tblGrid>
                <a:gridCol w="1188720">
                  <a:extLst>
                    <a:ext uri="{9D8B030D-6E8A-4147-A177-3AD203B41FA5}">
                      <a16:colId xmlns:a16="http://schemas.microsoft.com/office/drawing/2014/main" val="1632098594"/>
                    </a:ext>
                  </a:extLst>
                </a:gridCol>
                <a:gridCol w="2011680">
                  <a:extLst>
                    <a:ext uri="{9D8B030D-6E8A-4147-A177-3AD203B41FA5}">
                      <a16:colId xmlns:a16="http://schemas.microsoft.com/office/drawing/2014/main" val="3499615573"/>
                    </a:ext>
                  </a:extLst>
                </a:gridCol>
                <a:gridCol w="1463040">
                  <a:extLst>
                    <a:ext uri="{9D8B030D-6E8A-4147-A177-3AD203B41FA5}">
                      <a16:colId xmlns:a16="http://schemas.microsoft.com/office/drawing/2014/main" val="1011416962"/>
                    </a:ext>
                  </a:extLst>
                </a:gridCol>
                <a:gridCol w="1463040">
                  <a:extLst>
                    <a:ext uri="{9D8B030D-6E8A-4147-A177-3AD203B41FA5}">
                      <a16:colId xmlns:a16="http://schemas.microsoft.com/office/drawing/2014/main" val="3217793748"/>
                    </a:ext>
                  </a:extLst>
                </a:gridCol>
              </a:tblGrid>
              <a:tr h="0">
                <a:tc rowSpan="2">
                  <a:txBody>
                    <a:bodyPr/>
                    <a:lstStyle/>
                    <a:p>
                      <a:pPr algn="ctr"/>
                      <a:endParaRPr lang="en-US" sz="23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rowSpan="2">
                  <a:txBody>
                    <a:bodyPr/>
                    <a:lstStyle/>
                    <a:p>
                      <a:pPr algn="ctr"/>
                      <a:endParaRPr lang="en-US" sz="23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algn="ctr">
                        <a:lnSpc>
                          <a:spcPct val="107000"/>
                        </a:lnSpc>
                        <a:spcBef>
                          <a:spcPts val="0"/>
                        </a:spcBef>
                        <a:spcAft>
                          <a:spcPts val="0"/>
                        </a:spcAft>
                      </a:pPr>
                      <a:r>
                        <a:rPr lang="en-US" sz="2200" dirty="0">
                          <a:effectLst/>
                          <a:latin typeface="Calibri" panose="020F0502020204030204" pitchFamily="34" charset="0"/>
                          <a:cs typeface="Calibri" panose="020F0502020204030204" pitchFamily="34" charset="0"/>
                        </a:rPr>
                        <a:t>Year 4</a:t>
                      </a:r>
                      <a:endParaRPr lang="en-US" sz="2200" dirty="0">
                        <a:effectLst/>
                        <a:latin typeface="Calibri" panose="020F0502020204030204" pitchFamily="34" charset="0"/>
                        <a:ea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0">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Rod Mediated</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Cone Mediated</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133008632"/>
                  </a:ext>
                </a:extLst>
              </a:tr>
              <a:tr h="4572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Baseline</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Rod Mediated</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tabLst>
                          <a:tab pos="1964055" algn="l"/>
                        </a:tabLst>
                      </a:pPr>
                      <a:r>
                        <a:rPr lang="en-US" sz="2200" b="1" dirty="0">
                          <a:effectLst/>
                          <a:latin typeface="Calibri" panose="020F0502020204030204" pitchFamily="34" charset="0"/>
                          <a:cs typeface="Calibri" panose="020F0502020204030204" pitchFamily="34" charset="0"/>
                        </a:rPr>
                        <a:t>27 (73%)</a:t>
                      </a:r>
                      <a:endParaRPr lang="en-US" sz="22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tabLst>
                          <a:tab pos="1964055" algn="l"/>
                        </a:tabLst>
                      </a:pPr>
                      <a:r>
                        <a:rPr lang="en-US" sz="2200" b="1" dirty="0">
                          <a:effectLst/>
                          <a:latin typeface="Calibri" panose="020F0502020204030204" pitchFamily="34" charset="0"/>
                          <a:cs typeface="Calibri" panose="020F0502020204030204" pitchFamily="34" charset="0"/>
                        </a:rPr>
                        <a:t>10 (27%)</a:t>
                      </a:r>
                      <a:endParaRPr lang="en-US" sz="22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6576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latin typeface="Calibri" panose="020F0502020204030204" pitchFamily="34" charset="0"/>
                          <a:cs typeface="Calibri" panose="020F0502020204030204" pitchFamily="34" charset="0"/>
                        </a:rPr>
                        <a:t>Cone Mediated</a:t>
                      </a:r>
                    </a:p>
                  </a:txBody>
                  <a:tcPr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tabLst>
                          <a:tab pos="1964055" algn="l"/>
                        </a:tabLst>
                      </a:pPr>
                      <a:r>
                        <a:rPr lang="en-US" sz="2200" b="1" dirty="0">
                          <a:effectLst/>
                          <a:latin typeface="Calibri" panose="020F0502020204030204" pitchFamily="34" charset="0"/>
                          <a:cs typeface="Calibri" panose="020F0502020204030204" pitchFamily="34" charset="0"/>
                        </a:rPr>
                        <a:t>0 (0%)</a:t>
                      </a:r>
                      <a:endParaRPr lang="en-US" sz="22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tabLst>
                          <a:tab pos="1964055" algn="l"/>
                        </a:tabLst>
                      </a:pPr>
                      <a:r>
                        <a:rPr lang="en-US" sz="2200" b="1" dirty="0">
                          <a:effectLst/>
                          <a:latin typeface="Calibri" panose="020F0502020204030204" pitchFamily="34" charset="0"/>
                          <a:cs typeface="Calibri" panose="020F0502020204030204" pitchFamily="34" charset="0"/>
                        </a:rPr>
                        <a:t>29 (100%)</a:t>
                      </a:r>
                      <a:endParaRPr lang="en-US" sz="22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354749"/>
                  </a:ext>
                </a:extLst>
              </a:tr>
            </a:tbl>
          </a:graphicData>
        </a:graphic>
      </p:graphicFrame>
      <p:sp>
        <p:nvSpPr>
          <p:cNvPr id="4" name="Content Placeholder 2">
            <a:extLst>
              <a:ext uri="{FF2B5EF4-FFF2-40B4-BE49-F238E27FC236}">
                <a16:creationId xmlns:a16="http://schemas.microsoft.com/office/drawing/2014/main" id="{42C30E8E-105A-948E-39EF-8914E899C1C0}"/>
              </a:ext>
            </a:extLst>
          </p:cNvPr>
          <p:cNvSpPr txBox="1">
            <a:spLocks/>
          </p:cNvSpPr>
          <p:nvPr/>
        </p:nvSpPr>
        <p:spPr>
          <a:xfrm>
            <a:off x="6753280" y="1403446"/>
            <a:ext cx="5342751" cy="2067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tx1"/>
              </a:buClr>
              <a:buNone/>
            </a:pPr>
            <a:r>
              <a:rPr lang="en-US" sz="2400" b="1" u="sng" dirty="0"/>
              <a:t>Based on FST white sensitivity</a:t>
            </a:r>
          </a:p>
          <a:p>
            <a:pPr marL="0" indent="0">
              <a:lnSpc>
                <a:spcPct val="100000"/>
              </a:lnSpc>
              <a:spcBef>
                <a:spcPts val="0"/>
              </a:spcBef>
              <a:buClr>
                <a:schemeClr val="tx1"/>
              </a:buClr>
              <a:buNone/>
            </a:pPr>
            <a:r>
              <a:rPr lang="en-US" sz="2400" b="1" dirty="0"/>
              <a:t>Rod mediated: </a:t>
            </a:r>
          </a:p>
          <a:p>
            <a:pPr marL="0" indent="0">
              <a:lnSpc>
                <a:spcPct val="100000"/>
              </a:lnSpc>
              <a:spcBef>
                <a:spcPts val="0"/>
              </a:spcBef>
              <a:buClr>
                <a:schemeClr val="tx1"/>
              </a:buClr>
              <a:buNone/>
            </a:pPr>
            <a:r>
              <a:rPr lang="en-US" sz="2400" b="1" dirty="0"/>
              <a:t>FST white threshold ≤ -4.0 log cd/m</a:t>
            </a:r>
            <a:r>
              <a:rPr lang="en-US" sz="2400" b="1" baseline="30000" dirty="0"/>
              <a:t>2</a:t>
            </a:r>
          </a:p>
          <a:p>
            <a:pPr marL="0" indent="0">
              <a:lnSpc>
                <a:spcPct val="100000"/>
              </a:lnSpc>
              <a:spcBef>
                <a:spcPts val="0"/>
              </a:spcBef>
              <a:buClr>
                <a:schemeClr val="tx1"/>
              </a:buClr>
              <a:buNone/>
            </a:pPr>
            <a:endParaRPr lang="en-US" sz="900" b="1" dirty="0"/>
          </a:p>
          <a:p>
            <a:pPr marL="0" indent="0">
              <a:lnSpc>
                <a:spcPct val="100000"/>
              </a:lnSpc>
              <a:spcBef>
                <a:spcPts val="0"/>
              </a:spcBef>
              <a:buClr>
                <a:schemeClr val="tx1"/>
              </a:buClr>
              <a:buNone/>
            </a:pPr>
            <a:r>
              <a:rPr lang="en-US" sz="2400" b="1" dirty="0"/>
              <a:t>Cone mediated: </a:t>
            </a:r>
          </a:p>
          <a:p>
            <a:pPr marL="0" indent="0">
              <a:lnSpc>
                <a:spcPct val="100000"/>
              </a:lnSpc>
              <a:spcBef>
                <a:spcPts val="0"/>
              </a:spcBef>
              <a:buClr>
                <a:schemeClr val="tx1"/>
              </a:buClr>
              <a:buNone/>
            </a:pPr>
            <a:r>
              <a:rPr lang="en-US" sz="2400" b="1" dirty="0"/>
              <a:t>FST white threshold &gt; -4.0 log cd/m</a:t>
            </a:r>
            <a:r>
              <a:rPr lang="en-US" sz="2400" b="1" baseline="30000" dirty="0"/>
              <a:t>2</a:t>
            </a:r>
          </a:p>
          <a:p>
            <a:pPr marL="0" indent="0">
              <a:lnSpc>
                <a:spcPct val="100000"/>
              </a:lnSpc>
              <a:spcBef>
                <a:spcPts val="0"/>
              </a:spcBef>
              <a:buClr>
                <a:schemeClr val="tx1"/>
              </a:buClr>
              <a:buNone/>
            </a:pPr>
            <a:endParaRPr lang="en-US" sz="2600" b="1" dirty="0"/>
          </a:p>
          <a:p>
            <a:pPr marL="457200" indent="-457200">
              <a:lnSpc>
                <a:spcPct val="100000"/>
              </a:lnSpc>
              <a:spcBef>
                <a:spcPts val="0"/>
              </a:spcBef>
              <a:buClr>
                <a:schemeClr val="tx1"/>
              </a:buClr>
            </a:pPr>
            <a:endParaRPr lang="en-US" sz="2600" b="1" dirty="0"/>
          </a:p>
          <a:p>
            <a:pPr marL="1371600" lvl="2" indent="-457200">
              <a:lnSpc>
                <a:spcPct val="100000"/>
              </a:lnSpc>
              <a:spcBef>
                <a:spcPts val="0"/>
              </a:spcBef>
              <a:buClr>
                <a:schemeClr val="tx1"/>
              </a:buClr>
            </a:pPr>
            <a:endParaRPr lang="en-US" sz="2600" b="1" dirty="0"/>
          </a:p>
        </p:txBody>
      </p:sp>
      <p:graphicFrame>
        <p:nvGraphicFramePr>
          <p:cNvPr id="5" name="Content Placeholder 11">
            <a:extLst>
              <a:ext uri="{FF2B5EF4-FFF2-40B4-BE49-F238E27FC236}">
                <a16:creationId xmlns:a16="http://schemas.microsoft.com/office/drawing/2014/main" id="{DE8DEEBF-5E9F-E647-F1D2-480A6BE5CD6C}"/>
              </a:ext>
            </a:extLst>
          </p:cNvPr>
          <p:cNvGraphicFramePr>
            <a:graphicFrameLocks/>
          </p:cNvGraphicFramePr>
          <p:nvPr/>
        </p:nvGraphicFramePr>
        <p:xfrm>
          <a:off x="144854" y="3771622"/>
          <a:ext cx="7223760" cy="2385569"/>
        </p:xfrm>
        <a:graphic>
          <a:graphicData uri="http://schemas.openxmlformats.org/drawingml/2006/table">
            <a:tbl>
              <a:tblPr firstRow="1" bandRow="1">
                <a:tableStyleId>{B301B821-A1FF-4177-AEE7-76D212191A09}</a:tableStyleId>
              </a:tblPr>
              <a:tblGrid>
                <a:gridCol w="1097280">
                  <a:extLst>
                    <a:ext uri="{9D8B030D-6E8A-4147-A177-3AD203B41FA5}">
                      <a16:colId xmlns:a16="http://schemas.microsoft.com/office/drawing/2014/main" val="1632098594"/>
                    </a:ext>
                  </a:extLst>
                </a:gridCol>
                <a:gridCol w="1828800">
                  <a:extLst>
                    <a:ext uri="{9D8B030D-6E8A-4147-A177-3AD203B41FA5}">
                      <a16:colId xmlns:a16="http://schemas.microsoft.com/office/drawing/2014/main" val="3499615573"/>
                    </a:ext>
                  </a:extLst>
                </a:gridCol>
                <a:gridCol w="1280160">
                  <a:extLst>
                    <a:ext uri="{9D8B030D-6E8A-4147-A177-3AD203B41FA5}">
                      <a16:colId xmlns:a16="http://schemas.microsoft.com/office/drawing/2014/main" val="1011416962"/>
                    </a:ext>
                  </a:extLst>
                </a:gridCol>
                <a:gridCol w="1737360">
                  <a:extLst>
                    <a:ext uri="{9D8B030D-6E8A-4147-A177-3AD203B41FA5}">
                      <a16:colId xmlns:a16="http://schemas.microsoft.com/office/drawing/2014/main" val="268338007"/>
                    </a:ext>
                  </a:extLst>
                </a:gridCol>
                <a:gridCol w="1280160">
                  <a:extLst>
                    <a:ext uri="{9D8B030D-6E8A-4147-A177-3AD203B41FA5}">
                      <a16:colId xmlns:a16="http://schemas.microsoft.com/office/drawing/2014/main" val="3217793748"/>
                    </a:ext>
                  </a:extLst>
                </a:gridCol>
              </a:tblGrid>
              <a:tr h="0">
                <a:tc rowSpan="2">
                  <a:txBody>
                    <a:bodyPr/>
                    <a:lstStyle/>
                    <a:p>
                      <a:pPr algn="ctr"/>
                      <a:endParaRPr lang="en-US" sz="23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rowSpan="2">
                  <a:txBody>
                    <a:bodyPr/>
                    <a:lstStyle/>
                    <a:p>
                      <a:pPr algn="ctr"/>
                      <a:endParaRPr lang="en-US" sz="2300" b="1" dirty="0">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3">
                  <a:txBody>
                    <a:bodyPr/>
                    <a:lstStyle/>
                    <a:p>
                      <a:pPr marL="0" marR="0" algn="ctr">
                        <a:lnSpc>
                          <a:spcPct val="107000"/>
                        </a:lnSpc>
                        <a:spcBef>
                          <a:spcPts val="0"/>
                        </a:spcBef>
                        <a:spcAft>
                          <a:spcPts val="0"/>
                        </a:spcAft>
                      </a:pPr>
                      <a:r>
                        <a:rPr lang="en-US" sz="2200" dirty="0">
                          <a:effectLst/>
                          <a:latin typeface="Calibri" panose="020F0502020204030204" pitchFamily="34" charset="0"/>
                          <a:cs typeface="Calibri" panose="020F0502020204030204" pitchFamily="34" charset="0"/>
                        </a:rPr>
                        <a:t>Year 4</a:t>
                      </a:r>
                      <a:endParaRPr lang="en-US" sz="2200" dirty="0">
                        <a:effectLst/>
                        <a:latin typeface="Calibri" panose="020F0502020204030204" pitchFamily="34" charset="0"/>
                        <a:ea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tc>
                <a:tc hMerge="1">
                  <a:txBody>
                    <a:bodyPr/>
                    <a:lstStyle/>
                    <a:p>
                      <a:pPr algn="ctr"/>
                      <a:endParaRPr lang="en-US" sz="2200" b="1"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0">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Rod Mediated</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Intermediate</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Cone Mediated</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133008632"/>
                  </a:ext>
                </a:extLst>
              </a:tr>
              <a:tr h="45720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Baseline</a:t>
                      </a: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Rod Mediated</a:t>
                      </a:r>
                    </a:p>
                  </a:txBody>
                  <a:tcPr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19 (76%)</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5 (20%)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1 (4%)</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365760">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Mixed</a:t>
                      </a:r>
                    </a:p>
                  </a:txBody>
                  <a:tcPr anchor="ctr">
                    <a:lnL w="12700" cap="flat" cmpd="sng" algn="ctr">
                      <a:noFill/>
                      <a:prstDash val="solid"/>
                      <a:round/>
                      <a:headEnd type="none" w="med" len="med"/>
                      <a:tailEnd type="none" w="med" len="med"/>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0 (0%)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8 (57%)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6 (43%)</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1174725"/>
                  </a:ext>
                </a:extLst>
              </a:tr>
              <a:tr h="36576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100" b="1"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Cone Mediated</a:t>
                      </a:r>
                    </a:p>
                  </a:txBody>
                  <a:tcPr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0 (0%)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0 (0%)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000" b="1" dirty="0">
                          <a:effectLst/>
                          <a:latin typeface="Calibri" panose="020F0502020204030204" pitchFamily="34" charset="0"/>
                          <a:cs typeface="Calibri" panose="020F0502020204030204" pitchFamily="34" charset="0"/>
                        </a:rPr>
                        <a:t>27 (100%)</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354749"/>
                  </a:ext>
                </a:extLst>
              </a:tr>
            </a:tbl>
          </a:graphicData>
        </a:graphic>
      </p:graphicFrame>
      <p:sp>
        <p:nvSpPr>
          <p:cNvPr id="6" name="Content Placeholder 2">
            <a:extLst>
              <a:ext uri="{FF2B5EF4-FFF2-40B4-BE49-F238E27FC236}">
                <a16:creationId xmlns:a16="http://schemas.microsoft.com/office/drawing/2014/main" id="{FF252A49-2EF7-B7A2-A855-83690C972A0D}"/>
              </a:ext>
            </a:extLst>
          </p:cNvPr>
          <p:cNvSpPr txBox="1">
            <a:spLocks/>
          </p:cNvSpPr>
          <p:nvPr/>
        </p:nvSpPr>
        <p:spPr>
          <a:xfrm>
            <a:off x="7404826" y="3530253"/>
            <a:ext cx="4576226" cy="29988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tx1"/>
              </a:buClr>
              <a:buNone/>
            </a:pPr>
            <a:r>
              <a:rPr lang="en-US" sz="2400" b="1" u="sng" dirty="0"/>
              <a:t>Based on FST blue - red sensitivity</a:t>
            </a:r>
          </a:p>
          <a:p>
            <a:pPr marL="0" indent="0">
              <a:lnSpc>
                <a:spcPct val="100000"/>
              </a:lnSpc>
              <a:spcBef>
                <a:spcPts val="0"/>
              </a:spcBef>
              <a:buClr>
                <a:schemeClr val="tx1"/>
              </a:buClr>
              <a:buNone/>
            </a:pPr>
            <a:r>
              <a:rPr lang="en-US" sz="2400" b="1" dirty="0"/>
              <a:t>Rod mediated: </a:t>
            </a:r>
          </a:p>
          <a:p>
            <a:pPr marL="0" indent="0">
              <a:lnSpc>
                <a:spcPct val="100000"/>
              </a:lnSpc>
              <a:spcBef>
                <a:spcPts val="0"/>
              </a:spcBef>
              <a:buClr>
                <a:schemeClr val="tx1"/>
              </a:buClr>
              <a:buNone/>
            </a:pPr>
            <a:r>
              <a:rPr lang="en-US" sz="2400" b="1" dirty="0"/>
              <a:t>blue - red &gt; -2.0 log cd/m</a:t>
            </a:r>
            <a:r>
              <a:rPr lang="en-US" sz="2400" b="1" baseline="30000" dirty="0"/>
              <a:t>2</a:t>
            </a:r>
          </a:p>
          <a:p>
            <a:pPr marL="0" indent="0">
              <a:lnSpc>
                <a:spcPct val="100000"/>
              </a:lnSpc>
              <a:spcBef>
                <a:spcPts val="0"/>
              </a:spcBef>
              <a:buClr>
                <a:schemeClr val="tx1"/>
              </a:buClr>
              <a:buNone/>
            </a:pPr>
            <a:endParaRPr lang="en-US" sz="800" b="1" dirty="0"/>
          </a:p>
          <a:p>
            <a:pPr marL="0" indent="0">
              <a:lnSpc>
                <a:spcPct val="100000"/>
              </a:lnSpc>
              <a:spcBef>
                <a:spcPts val="0"/>
              </a:spcBef>
              <a:buClr>
                <a:schemeClr val="tx1"/>
              </a:buClr>
              <a:buNone/>
            </a:pPr>
            <a:r>
              <a:rPr lang="en-US" sz="2400" b="1" dirty="0"/>
              <a:t>Mixed: </a:t>
            </a:r>
          </a:p>
          <a:p>
            <a:pPr marL="0" indent="0">
              <a:lnSpc>
                <a:spcPct val="100000"/>
              </a:lnSpc>
              <a:spcBef>
                <a:spcPts val="0"/>
              </a:spcBef>
              <a:buClr>
                <a:schemeClr val="tx1"/>
              </a:buClr>
              <a:buNone/>
            </a:pPr>
            <a:r>
              <a:rPr lang="en-US" sz="2400" b="1" dirty="0"/>
              <a:t>between -2.0 and -1.0 cd/m</a:t>
            </a:r>
            <a:r>
              <a:rPr lang="en-US" sz="2400" b="1" baseline="30000" dirty="0"/>
              <a:t>2</a:t>
            </a:r>
          </a:p>
          <a:p>
            <a:pPr marL="0" indent="0">
              <a:lnSpc>
                <a:spcPct val="100000"/>
              </a:lnSpc>
              <a:spcBef>
                <a:spcPts val="0"/>
              </a:spcBef>
              <a:buClr>
                <a:schemeClr val="tx1"/>
              </a:buClr>
              <a:buNone/>
            </a:pPr>
            <a:endParaRPr lang="en-US" sz="800" b="1" dirty="0"/>
          </a:p>
          <a:p>
            <a:pPr marL="0" indent="0">
              <a:lnSpc>
                <a:spcPct val="100000"/>
              </a:lnSpc>
              <a:spcBef>
                <a:spcPts val="0"/>
              </a:spcBef>
              <a:buClr>
                <a:schemeClr val="tx1"/>
              </a:buClr>
              <a:buNone/>
            </a:pPr>
            <a:r>
              <a:rPr lang="en-US" sz="2400" b="1" dirty="0"/>
              <a:t>Cone mediated: </a:t>
            </a:r>
          </a:p>
          <a:p>
            <a:pPr marL="0" indent="0">
              <a:lnSpc>
                <a:spcPct val="100000"/>
              </a:lnSpc>
              <a:spcBef>
                <a:spcPts val="0"/>
              </a:spcBef>
              <a:buClr>
                <a:schemeClr val="tx1"/>
              </a:buClr>
              <a:buNone/>
            </a:pPr>
            <a:r>
              <a:rPr lang="en-US" sz="2400" b="1" dirty="0"/>
              <a:t>blue - red &lt; -1.0 log cd/m</a:t>
            </a:r>
            <a:r>
              <a:rPr lang="en-US" sz="2400" b="1" baseline="30000" dirty="0"/>
              <a:t>2</a:t>
            </a:r>
          </a:p>
          <a:p>
            <a:pPr marL="0" indent="0">
              <a:lnSpc>
                <a:spcPct val="100000"/>
              </a:lnSpc>
              <a:spcBef>
                <a:spcPts val="0"/>
              </a:spcBef>
              <a:buClr>
                <a:schemeClr val="tx1"/>
              </a:buClr>
              <a:buNone/>
            </a:pPr>
            <a:endParaRPr lang="en-US" sz="2600" b="1" dirty="0"/>
          </a:p>
          <a:p>
            <a:pPr marL="457200" indent="-457200">
              <a:lnSpc>
                <a:spcPct val="100000"/>
              </a:lnSpc>
              <a:spcBef>
                <a:spcPts val="0"/>
              </a:spcBef>
              <a:buClr>
                <a:schemeClr val="tx1"/>
              </a:buClr>
            </a:pPr>
            <a:endParaRPr lang="en-US" sz="2600" b="1" dirty="0"/>
          </a:p>
          <a:p>
            <a:pPr marL="1371600" lvl="2" indent="-457200">
              <a:lnSpc>
                <a:spcPct val="100000"/>
              </a:lnSpc>
              <a:spcBef>
                <a:spcPts val="0"/>
              </a:spcBef>
              <a:buClr>
                <a:schemeClr val="tx1"/>
              </a:buClr>
            </a:pPr>
            <a:endParaRPr lang="en-US" sz="2600" b="1" dirty="0"/>
          </a:p>
        </p:txBody>
      </p:sp>
    </p:spTree>
    <p:extLst>
      <p:ext uri="{BB962C8B-B14F-4D97-AF65-F5344CB8AC3E}">
        <p14:creationId xmlns:p14="http://schemas.microsoft.com/office/powerpoint/2010/main" val="1610253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0E431-98E2-DD6E-CA50-DDA1EE644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B4360-8F9C-FB13-F2AA-6944CC28A14E}"/>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ERG Findings – DA 0.01 ERG</a:t>
            </a:r>
          </a:p>
        </p:txBody>
      </p:sp>
      <p:graphicFrame>
        <p:nvGraphicFramePr>
          <p:cNvPr id="12" name="Content Placeholder 11">
            <a:extLst>
              <a:ext uri="{FF2B5EF4-FFF2-40B4-BE49-F238E27FC236}">
                <a16:creationId xmlns:a16="http://schemas.microsoft.com/office/drawing/2014/main" id="{55B0B6E9-D22D-651B-78CB-51BEEFC858FD}"/>
              </a:ext>
            </a:extLst>
          </p:cNvPr>
          <p:cNvGraphicFramePr>
            <a:graphicFrameLocks noGrp="1"/>
          </p:cNvGraphicFramePr>
          <p:nvPr>
            <p:ph idx="1"/>
          </p:nvPr>
        </p:nvGraphicFramePr>
        <p:xfrm>
          <a:off x="2209800" y="1566218"/>
          <a:ext cx="7772400" cy="4785360"/>
        </p:xfrm>
        <a:graphic>
          <a:graphicData uri="http://schemas.openxmlformats.org/drawingml/2006/table">
            <a:tbl>
              <a:tblPr firstRow="1" bandRow="1">
                <a:tableStyleId>{B301B821-A1FF-4177-AEE7-76D212191A09}</a:tableStyleId>
              </a:tblPr>
              <a:tblGrid>
                <a:gridCol w="3566160">
                  <a:extLst>
                    <a:ext uri="{9D8B030D-6E8A-4147-A177-3AD203B41FA5}">
                      <a16:colId xmlns:a16="http://schemas.microsoft.com/office/drawing/2014/main" val="1632098594"/>
                    </a:ext>
                  </a:extLst>
                </a:gridCol>
                <a:gridCol w="2103120">
                  <a:extLst>
                    <a:ext uri="{9D8B030D-6E8A-4147-A177-3AD203B41FA5}">
                      <a16:colId xmlns:a16="http://schemas.microsoft.com/office/drawing/2014/main" val="3217793748"/>
                    </a:ext>
                  </a:extLst>
                </a:gridCol>
                <a:gridCol w="2103120">
                  <a:extLst>
                    <a:ext uri="{9D8B030D-6E8A-4147-A177-3AD203B41FA5}">
                      <a16:colId xmlns:a16="http://schemas.microsoft.com/office/drawing/2014/main" val="131830347"/>
                    </a:ext>
                  </a:extLst>
                </a:gridCol>
              </a:tblGrid>
              <a:tr h="493890">
                <a:tc>
                  <a:txBody>
                    <a:bodyPr/>
                    <a:lstStyle/>
                    <a:p>
                      <a:pPr algn="ctr"/>
                      <a:r>
                        <a:rPr lang="en-US" sz="2800" b="1" dirty="0">
                          <a:latin typeface="Calibri" panose="020F0502020204030204" pitchFamily="34" charset="0"/>
                          <a:cs typeface="Calibri" panose="020F0502020204030204" pitchFamily="34" charset="0"/>
                        </a:rPr>
                        <a:t>DA 0.01 ERG</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Baseline</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Year 4</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Un-detectable, n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 (30%)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 (37%)</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48640">
                <a:tc>
                  <a:txBody>
                    <a:bodyPr/>
                    <a:lstStyle/>
                    <a:p>
                      <a:pPr marL="0" marR="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B-wave Amplitude (µV)</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N=32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N=29</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4695678"/>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16.8 (5.8, 38.1)</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11.0 (5.8, 26.3)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2392405"/>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 to 163.6</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 to 133.4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23840921"/>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Implicit Time (msec)</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N=32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N=29</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934018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99 (84, 108)</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97 (86, 104)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7654829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58 to 122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71 to 122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bl>
          </a:graphicData>
        </a:graphic>
      </p:graphicFrame>
    </p:spTree>
    <p:extLst>
      <p:ext uri="{BB962C8B-B14F-4D97-AF65-F5344CB8AC3E}">
        <p14:creationId xmlns:p14="http://schemas.microsoft.com/office/powerpoint/2010/main" val="3511065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Birch DG, Cheng P, Maguire MG, Duncan JL, Ayala AR, Cheetham JK, Doucet NR, Durham TA, Fahim AT, Ferris FL 3rd, Huckfeldt RM, Melia M, Michaelides M, Pennesi ME, Sahel JA, Stingl K, Vincent A, Weng CY. Visual Acuity, Full-field Stimulus Thresholds, and Electroretinography for 4 Years in The Rate of Progression of USH2A-related Retinal Degeneration (RUSH2A) Study.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Sci. 2024 Nov 8;5(2):100648.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10.1016/j.xops.2024.100648.</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7805-E867-3F68-4B34-F5592CF4F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2880C-7AE9-14B3-DCF9-F484546CE4BF}"/>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ERG Findings – DA 3.0 ERG</a:t>
            </a:r>
          </a:p>
        </p:txBody>
      </p:sp>
      <p:graphicFrame>
        <p:nvGraphicFramePr>
          <p:cNvPr id="12" name="Content Placeholder 11">
            <a:extLst>
              <a:ext uri="{FF2B5EF4-FFF2-40B4-BE49-F238E27FC236}">
                <a16:creationId xmlns:a16="http://schemas.microsoft.com/office/drawing/2014/main" id="{94A94FE4-81E1-59E4-B7F0-F983F5BE038B}"/>
              </a:ext>
            </a:extLst>
          </p:cNvPr>
          <p:cNvGraphicFramePr>
            <a:graphicFrameLocks noGrp="1"/>
          </p:cNvGraphicFramePr>
          <p:nvPr>
            <p:ph idx="1"/>
          </p:nvPr>
        </p:nvGraphicFramePr>
        <p:xfrm>
          <a:off x="2209800" y="1566218"/>
          <a:ext cx="7772400" cy="4785360"/>
        </p:xfrm>
        <a:graphic>
          <a:graphicData uri="http://schemas.openxmlformats.org/drawingml/2006/table">
            <a:tbl>
              <a:tblPr firstRow="1" bandRow="1">
                <a:tableStyleId>{B301B821-A1FF-4177-AEE7-76D212191A09}</a:tableStyleId>
              </a:tblPr>
              <a:tblGrid>
                <a:gridCol w="3566160">
                  <a:extLst>
                    <a:ext uri="{9D8B030D-6E8A-4147-A177-3AD203B41FA5}">
                      <a16:colId xmlns:a16="http://schemas.microsoft.com/office/drawing/2014/main" val="1632098594"/>
                    </a:ext>
                  </a:extLst>
                </a:gridCol>
                <a:gridCol w="2103120">
                  <a:extLst>
                    <a:ext uri="{9D8B030D-6E8A-4147-A177-3AD203B41FA5}">
                      <a16:colId xmlns:a16="http://schemas.microsoft.com/office/drawing/2014/main" val="3217793748"/>
                    </a:ext>
                  </a:extLst>
                </a:gridCol>
                <a:gridCol w="2103120">
                  <a:extLst>
                    <a:ext uri="{9D8B030D-6E8A-4147-A177-3AD203B41FA5}">
                      <a16:colId xmlns:a16="http://schemas.microsoft.com/office/drawing/2014/main" val="131830347"/>
                    </a:ext>
                  </a:extLst>
                </a:gridCol>
              </a:tblGrid>
              <a:tr h="493890">
                <a:tc>
                  <a:txBody>
                    <a:bodyPr/>
                    <a:lstStyle/>
                    <a:p>
                      <a:pPr algn="ctr"/>
                      <a:r>
                        <a:rPr lang="en-US" sz="2800" b="1" dirty="0">
                          <a:latin typeface="Calibri" panose="020F0502020204030204" pitchFamily="34" charset="0"/>
                          <a:cs typeface="Calibri" panose="020F0502020204030204" pitchFamily="34" charset="0"/>
                        </a:rPr>
                        <a:t>DA 3.0 ERG</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Baseline</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Year 4</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Un-detectable, n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 (7%)</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 (20%)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48640">
                <a:tc>
                  <a:txBody>
                    <a:bodyPr/>
                    <a:lstStyle/>
                    <a:p>
                      <a:pPr marL="0" marR="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B-wave Amplitude (µV)</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N=37</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4695678"/>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16.0 (5.8, 65.0)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14.7 (4.2, 46.0)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2392405"/>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 to 189.1</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 to 168.2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23840921"/>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Implicit Time (msec)</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N=37</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934018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58 (51, 64)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59 (50, 63)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7654829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 to 76</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 to 71</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bl>
          </a:graphicData>
        </a:graphic>
      </p:graphicFrame>
    </p:spTree>
    <p:extLst>
      <p:ext uri="{BB962C8B-B14F-4D97-AF65-F5344CB8AC3E}">
        <p14:creationId xmlns:p14="http://schemas.microsoft.com/office/powerpoint/2010/main" val="878267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5CF59-3F0D-B46D-10C0-4E5071D658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CD30E-49D9-F200-2116-6993186962EE}"/>
              </a:ext>
            </a:extLst>
          </p:cNvPr>
          <p:cNvSpPr>
            <a:spLocks noGrp="1"/>
          </p:cNvSpPr>
          <p:nvPr>
            <p:ph type="title"/>
          </p:nvPr>
        </p:nvSpPr>
        <p:spPr>
          <a:xfrm>
            <a:off x="3274540" y="18255"/>
            <a:ext cx="8917460" cy="1325563"/>
          </a:xfrm>
        </p:spPr>
        <p:txBody>
          <a:bodyPr>
            <a:normAutofit/>
          </a:bodyPr>
          <a:lstStyle/>
          <a:p>
            <a:r>
              <a:rPr lang="en-US" b="1" dirty="0">
                <a:solidFill>
                  <a:schemeClr val="bg1"/>
                </a:solidFill>
              </a:rPr>
              <a:t>ERG Findings – LA 3.0 Flicker ERG</a:t>
            </a:r>
          </a:p>
        </p:txBody>
      </p:sp>
      <p:graphicFrame>
        <p:nvGraphicFramePr>
          <p:cNvPr id="12" name="Content Placeholder 11">
            <a:extLst>
              <a:ext uri="{FF2B5EF4-FFF2-40B4-BE49-F238E27FC236}">
                <a16:creationId xmlns:a16="http://schemas.microsoft.com/office/drawing/2014/main" id="{A7D1EF21-B3B9-F9C9-789A-E106097F8B30}"/>
              </a:ext>
            </a:extLst>
          </p:cNvPr>
          <p:cNvGraphicFramePr>
            <a:graphicFrameLocks noGrp="1"/>
          </p:cNvGraphicFramePr>
          <p:nvPr>
            <p:ph idx="1"/>
          </p:nvPr>
        </p:nvGraphicFramePr>
        <p:xfrm>
          <a:off x="2209800" y="1566218"/>
          <a:ext cx="7772400" cy="4785360"/>
        </p:xfrm>
        <a:graphic>
          <a:graphicData uri="http://schemas.openxmlformats.org/drawingml/2006/table">
            <a:tbl>
              <a:tblPr firstRow="1" bandRow="1">
                <a:tableStyleId>{B301B821-A1FF-4177-AEE7-76D212191A09}</a:tableStyleId>
              </a:tblPr>
              <a:tblGrid>
                <a:gridCol w="3566160">
                  <a:extLst>
                    <a:ext uri="{9D8B030D-6E8A-4147-A177-3AD203B41FA5}">
                      <a16:colId xmlns:a16="http://schemas.microsoft.com/office/drawing/2014/main" val="1632098594"/>
                    </a:ext>
                  </a:extLst>
                </a:gridCol>
                <a:gridCol w="2103120">
                  <a:extLst>
                    <a:ext uri="{9D8B030D-6E8A-4147-A177-3AD203B41FA5}">
                      <a16:colId xmlns:a16="http://schemas.microsoft.com/office/drawing/2014/main" val="3217793748"/>
                    </a:ext>
                  </a:extLst>
                </a:gridCol>
                <a:gridCol w="2103120">
                  <a:extLst>
                    <a:ext uri="{9D8B030D-6E8A-4147-A177-3AD203B41FA5}">
                      <a16:colId xmlns:a16="http://schemas.microsoft.com/office/drawing/2014/main" val="131830347"/>
                    </a:ext>
                  </a:extLst>
                </a:gridCol>
              </a:tblGrid>
              <a:tr h="493890">
                <a:tc>
                  <a:txBody>
                    <a:bodyPr/>
                    <a:lstStyle/>
                    <a:p>
                      <a:pPr algn="ctr"/>
                      <a:r>
                        <a:rPr lang="en-US" sz="2800" b="1" dirty="0">
                          <a:latin typeface="Calibri" panose="020F0502020204030204" pitchFamily="34" charset="0"/>
                          <a:cs typeface="Calibri" panose="020F0502020204030204" pitchFamily="34" charset="0"/>
                        </a:rPr>
                        <a:t>LA 3.0 ERG</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Baseline</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800" b="1" dirty="0">
                          <a:latin typeface="Calibri" panose="020F0502020204030204" pitchFamily="34" charset="0"/>
                          <a:cs typeface="Calibri" panose="020F0502020204030204" pitchFamily="34" charset="0"/>
                        </a:rPr>
                        <a:t>Year 4</a:t>
                      </a:r>
                    </a:p>
                    <a:p>
                      <a:pPr algn="ctr"/>
                      <a:r>
                        <a:rPr lang="en-US" sz="2800" b="1" dirty="0">
                          <a:latin typeface="Calibri" panose="020F0502020204030204" pitchFamily="34" charset="0"/>
                          <a:cs typeface="Calibri" panose="020F0502020204030204" pitchFamily="34" charset="0"/>
                        </a:rPr>
                        <a:t>(N=46)</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Un-detectable, n (%)</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 (4%)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 (13%)</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48640">
                <a:tc>
                  <a:txBody>
                    <a:bodyPr/>
                    <a:lstStyle/>
                    <a:p>
                      <a:pPr marL="0" marR="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B-wave Amplitude (µV)</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4695678"/>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9.6 (2.6, 22.7)</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6.7 (3.0, 16.8)</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2392405"/>
                  </a:ext>
                </a:extLst>
              </a:tr>
              <a:tr h="548640">
                <a:tc>
                  <a:txBody>
                    <a:bodyPr/>
                    <a:lstStyle/>
                    <a:p>
                      <a:pPr marL="0" marR="0" indent="215900">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0.6 to 82.2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 to 48.4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23840921"/>
                  </a:ext>
                </a:extLst>
              </a:tr>
              <a:tr h="548640">
                <a:tc>
                  <a:txBody>
                    <a:bodyPr/>
                    <a:lstStyle/>
                    <a:p>
                      <a:pPr marL="0" marR="0" indent="1009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Implicit Time (msec)</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N=44</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N=40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934018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Median (IQR)</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 (32, 40)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35 (31, 42)</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76548292"/>
                  </a:ext>
                </a:extLst>
              </a:tr>
              <a:tr h="548640">
                <a:tc>
                  <a:txBody>
                    <a:bodyPr/>
                    <a:lstStyle/>
                    <a:p>
                      <a:pPr marL="0" marR="0" indent="215265">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Range</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 to 45</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27 to 49</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bl>
          </a:graphicData>
        </a:graphic>
      </p:graphicFrame>
    </p:spTree>
    <p:extLst>
      <p:ext uri="{BB962C8B-B14F-4D97-AF65-F5344CB8AC3E}">
        <p14:creationId xmlns:p14="http://schemas.microsoft.com/office/powerpoint/2010/main" val="505726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9777-5AA1-8AAD-5832-C10F0FA6E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780A9-B772-3B0E-06B9-37A9CD3C76D3}"/>
              </a:ext>
            </a:extLst>
          </p:cNvPr>
          <p:cNvSpPr>
            <a:spLocks noGrp="1"/>
          </p:cNvSpPr>
          <p:nvPr>
            <p:ph type="title"/>
          </p:nvPr>
        </p:nvSpPr>
        <p:spPr/>
        <p:txBody>
          <a:bodyPr>
            <a:normAutofit/>
          </a:bodyPr>
          <a:lstStyle/>
          <a:p>
            <a:r>
              <a:rPr lang="en-US" b="1" dirty="0">
                <a:solidFill>
                  <a:schemeClr val="bg1"/>
                </a:solidFill>
              </a:rPr>
              <a:t>Discussion – BCVA </a:t>
            </a:r>
          </a:p>
        </p:txBody>
      </p:sp>
      <p:sp>
        <p:nvSpPr>
          <p:cNvPr id="3" name="Content Placeholder 2">
            <a:extLst>
              <a:ext uri="{FF2B5EF4-FFF2-40B4-BE49-F238E27FC236}">
                <a16:creationId xmlns:a16="http://schemas.microsoft.com/office/drawing/2014/main" id="{AC929311-7618-BAD6-4A78-397991A08306}"/>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t>BCVA values were stable over 4 years, with 91% of study eyes having less than 10 letters (two lines) change</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Since the average change in acuity was less than 1 letter/year, BCVA is not a sensitive measure of progression over 4 years</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No study eyes had BCVA improvement from baseline to Year 4 exceeding the </a:t>
            </a:r>
            <a:r>
              <a:rPr lang="en-US" sz="3200" b="1" dirty="0" err="1"/>
              <a:t>CoR</a:t>
            </a:r>
            <a:endParaRPr lang="en-US" sz="3200" b="1" dirty="0"/>
          </a:p>
          <a:p>
            <a:pPr marL="914400" lvl="1" indent="-457200">
              <a:lnSpc>
                <a:spcPct val="100000"/>
              </a:lnSpc>
              <a:spcBef>
                <a:spcPts val="0"/>
              </a:spcBef>
              <a:buClr>
                <a:schemeClr val="tx1"/>
              </a:buClr>
            </a:pPr>
            <a:r>
              <a:rPr lang="en-US" sz="2800" b="1" dirty="0"/>
              <a:t>Improvement in BCVA exceeding the </a:t>
            </a:r>
            <a:r>
              <a:rPr lang="en-US" sz="2800" b="1" dirty="0" err="1"/>
              <a:t>CoR</a:t>
            </a:r>
            <a:r>
              <a:rPr lang="en-US" sz="2800" b="1" dirty="0"/>
              <a:t> might be a useful measure for detecting a beneficial treatment effect</a:t>
            </a:r>
          </a:p>
          <a:p>
            <a:pPr marL="457200" indent="-457200">
              <a:lnSpc>
                <a:spcPct val="100000"/>
              </a:lnSpc>
              <a:spcBef>
                <a:spcPts val="0"/>
              </a:spcBef>
              <a:buClr>
                <a:schemeClr val="tx1"/>
              </a:buClr>
            </a:pPr>
            <a:endParaRPr lang="en-US" sz="32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196865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7E09-FC00-DA6C-7DF7-10769E217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82875-1359-D82B-8548-48A1C9BB317F}"/>
              </a:ext>
            </a:extLst>
          </p:cNvPr>
          <p:cNvSpPr>
            <a:spLocks noGrp="1"/>
          </p:cNvSpPr>
          <p:nvPr>
            <p:ph type="title"/>
          </p:nvPr>
        </p:nvSpPr>
        <p:spPr/>
        <p:txBody>
          <a:bodyPr>
            <a:normAutofit/>
          </a:bodyPr>
          <a:lstStyle/>
          <a:p>
            <a:r>
              <a:rPr lang="en-US" b="1" dirty="0">
                <a:solidFill>
                  <a:schemeClr val="bg1"/>
                </a:solidFill>
              </a:rPr>
              <a:t>Discussion – FST </a:t>
            </a:r>
          </a:p>
        </p:txBody>
      </p:sp>
      <p:sp>
        <p:nvSpPr>
          <p:cNvPr id="3" name="Content Placeholder 2">
            <a:extLst>
              <a:ext uri="{FF2B5EF4-FFF2-40B4-BE49-F238E27FC236}">
                <a16:creationId xmlns:a16="http://schemas.microsoft.com/office/drawing/2014/main" id="{F43463B1-E44F-6439-DA4E-C160CF1446BD}"/>
              </a:ext>
            </a:extLst>
          </p:cNvPr>
          <p:cNvSpPr>
            <a:spLocks noGrp="1"/>
          </p:cNvSpPr>
          <p:nvPr>
            <p:ph idx="1"/>
          </p:nvPr>
        </p:nvSpPr>
        <p:spPr>
          <a:xfrm>
            <a:off x="551145" y="1484770"/>
            <a:ext cx="10967247" cy="5187634"/>
          </a:xfrm>
        </p:spPr>
        <p:txBody>
          <a:bodyPr>
            <a:noAutofit/>
          </a:bodyPr>
          <a:lstStyle/>
          <a:p>
            <a:pPr marL="457200" indent="-457200">
              <a:lnSpc>
                <a:spcPct val="100000"/>
              </a:lnSpc>
              <a:spcBef>
                <a:spcPts val="0"/>
              </a:spcBef>
              <a:buClr>
                <a:schemeClr val="tx1"/>
              </a:buClr>
            </a:pPr>
            <a:r>
              <a:rPr lang="en-US" sz="3200" b="1" dirty="0"/>
              <a:t>Relative to changes in other measures of visual function</a:t>
            </a:r>
          </a:p>
          <a:p>
            <a:pPr marL="914400" lvl="1" indent="-457200">
              <a:lnSpc>
                <a:spcPct val="100000"/>
              </a:lnSpc>
              <a:spcBef>
                <a:spcPts val="0"/>
              </a:spcBef>
              <a:buClr>
                <a:schemeClr val="tx1"/>
              </a:buClr>
            </a:pPr>
            <a:r>
              <a:rPr lang="en-US" sz="2800" b="1" dirty="0"/>
              <a:t>Changes in FST were consistent across eyes</a:t>
            </a:r>
          </a:p>
          <a:p>
            <a:pPr marL="914400" lvl="1" indent="-457200">
              <a:lnSpc>
                <a:spcPct val="100000"/>
              </a:lnSpc>
              <a:spcBef>
                <a:spcPts val="0"/>
              </a:spcBef>
              <a:buClr>
                <a:schemeClr val="tx1"/>
              </a:buClr>
            </a:pPr>
            <a:r>
              <a:rPr lang="en-US" sz="2800" b="1" dirty="0"/>
              <a:t>Variability of results within eyes was low</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For FST white threshold, 31 (47%) study eyes had change from baseline to Year 4 exceeding the </a:t>
            </a:r>
            <a:r>
              <a:rPr lang="en-US" sz="3200" b="1" dirty="0" err="1"/>
              <a:t>CoR</a:t>
            </a:r>
            <a:r>
              <a:rPr lang="en-US" sz="3200" b="1" dirty="0"/>
              <a:t> of 0.39 log </a:t>
            </a:r>
            <a:r>
              <a:rPr lang="en-US" sz="3200" b="1" dirty="0" err="1"/>
              <a:t>cd.s</a:t>
            </a:r>
            <a:r>
              <a:rPr lang="en-US" sz="3200" b="1" dirty="0"/>
              <a:t>/m</a:t>
            </a:r>
            <a:r>
              <a:rPr lang="en-US" sz="3200" b="1" baseline="30000" dirty="0"/>
              <a:t>2</a:t>
            </a:r>
          </a:p>
          <a:p>
            <a:pPr marL="914400" lvl="1" indent="-457200">
              <a:lnSpc>
                <a:spcPct val="100000"/>
              </a:lnSpc>
              <a:spcBef>
                <a:spcPts val="0"/>
              </a:spcBef>
              <a:buClr>
                <a:schemeClr val="tx1"/>
              </a:buClr>
            </a:pPr>
            <a:r>
              <a:rPr lang="en-US" sz="2800" b="1" dirty="0"/>
              <a:t>47% is much higher than that from BCVA</a:t>
            </a:r>
          </a:p>
          <a:p>
            <a:pPr marL="914400" lvl="1" indent="-457200">
              <a:lnSpc>
                <a:spcPct val="100000"/>
              </a:lnSpc>
              <a:spcBef>
                <a:spcPts val="0"/>
              </a:spcBef>
              <a:buClr>
                <a:schemeClr val="tx1"/>
              </a:buClr>
            </a:pPr>
            <a:r>
              <a:rPr lang="en-US" sz="2800" b="1" dirty="0"/>
              <a:t>FST is a more sensitive outcome measure than BCVA</a:t>
            </a:r>
          </a:p>
          <a:p>
            <a:pPr marL="457200" indent="-457200">
              <a:lnSpc>
                <a:spcPct val="100000"/>
              </a:lnSpc>
              <a:spcBef>
                <a:spcPts val="0"/>
              </a:spcBef>
              <a:buClr>
                <a:schemeClr val="tx1"/>
              </a:buClr>
            </a:pPr>
            <a:endParaRPr lang="en-US" sz="32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756067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4074D-A47D-3474-BFF4-FEDB5CCD1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A61D0-FC01-30E5-C83D-FB6186AE1DAA}"/>
              </a:ext>
            </a:extLst>
          </p:cNvPr>
          <p:cNvSpPr>
            <a:spLocks noGrp="1"/>
          </p:cNvSpPr>
          <p:nvPr>
            <p:ph type="title"/>
          </p:nvPr>
        </p:nvSpPr>
        <p:spPr/>
        <p:txBody>
          <a:bodyPr>
            <a:normAutofit/>
          </a:bodyPr>
          <a:lstStyle/>
          <a:p>
            <a:r>
              <a:rPr lang="en-US" b="1" dirty="0">
                <a:solidFill>
                  <a:schemeClr val="bg1"/>
                </a:solidFill>
              </a:rPr>
              <a:t>Discussion – ERG </a:t>
            </a:r>
          </a:p>
        </p:txBody>
      </p:sp>
      <p:sp>
        <p:nvSpPr>
          <p:cNvPr id="3" name="Content Placeholder 2">
            <a:extLst>
              <a:ext uri="{FF2B5EF4-FFF2-40B4-BE49-F238E27FC236}">
                <a16:creationId xmlns:a16="http://schemas.microsoft.com/office/drawing/2014/main" id="{D330D53B-69BA-68D3-8C26-D838D22D5EE9}"/>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t>Approximately 50% in RUSH2A had unmeasurable rod-mediated ERG responses at baseline</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This is similar to previous reports of few patients with measurable responses beyond early adulthood</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200" b="1" dirty="0"/>
              <a:t>ERG may not be a suitable measure for following patients with intermediate RP</a:t>
            </a:r>
          </a:p>
          <a:p>
            <a:pPr marL="457200" indent="-457200">
              <a:lnSpc>
                <a:spcPct val="100000"/>
              </a:lnSpc>
              <a:spcBef>
                <a:spcPts val="0"/>
              </a:spcBef>
              <a:buClr>
                <a:schemeClr val="tx1"/>
              </a:buClr>
            </a:pPr>
            <a:endParaRPr lang="en-US" sz="32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651669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88CFE-C3FD-B75C-6068-8B80B79EF4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D0455-E6D7-130B-56B8-69E9CFE48BEA}"/>
              </a:ext>
            </a:extLst>
          </p:cNvPr>
          <p:cNvSpPr>
            <a:spLocks noGrp="1"/>
          </p:cNvSpPr>
          <p:nvPr>
            <p:ph type="title"/>
          </p:nvPr>
        </p:nvSpPr>
        <p:spPr/>
        <p:txBody>
          <a:bodyPr>
            <a:normAutofit/>
          </a:bodyPr>
          <a:lstStyle/>
          <a:p>
            <a:r>
              <a:rPr lang="en-US" b="1" dirty="0">
                <a:solidFill>
                  <a:schemeClr val="bg1"/>
                </a:solidFill>
              </a:rPr>
              <a:t>Conclusion  </a:t>
            </a:r>
          </a:p>
        </p:txBody>
      </p:sp>
      <p:sp>
        <p:nvSpPr>
          <p:cNvPr id="3" name="Content Placeholder 2">
            <a:extLst>
              <a:ext uri="{FF2B5EF4-FFF2-40B4-BE49-F238E27FC236}">
                <a16:creationId xmlns:a16="http://schemas.microsoft.com/office/drawing/2014/main" id="{CFF2FEAA-CA31-690E-5AAF-74F60A2EB609}"/>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b="1" dirty="0"/>
              <a:t>BCVA is not a sensitive measure of disease progression in USH2A patients over a 4-year period.</a:t>
            </a:r>
          </a:p>
          <a:p>
            <a:pPr marL="457200" indent="-457200">
              <a:lnSpc>
                <a:spcPct val="100000"/>
              </a:lnSpc>
              <a:spcBef>
                <a:spcPts val="0"/>
              </a:spcBef>
              <a:buClr>
                <a:schemeClr val="tx1"/>
              </a:buClr>
            </a:pPr>
            <a:endParaRPr lang="en-US" sz="1500" b="1" dirty="0"/>
          </a:p>
          <a:p>
            <a:pPr marL="457200" indent="-457200">
              <a:lnSpc>
                <a:spcPct val="100000"/>
              </a:lnSpc>
              <a:spcBef>
                <a:spcPts val="0"/>
              </a:spcBef>
              <a:buClr>
                <a:schemeClr val="tx1"/>
              </a:buClr>
            </a:pPr>
            <a:r>
              <a:rPr lang="en-US" b="1" dirty="0"/>
              <a:t>FST demonstrated a significant decline over 4 years in USH2A-related retinal degeneration, with no floor effect, strong reproducibility, and low Coefficient of Repeatability (</a:t>
            </a:r>
            <a:r>
              <a:rPr lang="en-US" b="1" dirty="0" err="1"/>
              <a:t>CoR</a:t>
            </a:r>
            <a:r>
              <a:rPr lang="en-US" b="1" dirty="0"/>
              <a:t>).</a:t>
            </a:r>
          </a:p>
          <a:p>
            <a:pPr marL="457200" indent="-457200">
              <a:lnSpc>
                <a:spcPct val="100000"/>
              </a:lnSpc>
              <a:spcBef>
                <a:spcPts val="0"/>
              </a:spcBef>
              <a:buClr>
                <a:schemeClr val="tx1"/>
              </a:buClr>
            </a:pPr>
            <a:endParaRPr lang="en-US" sz="1500" b="1" dirty="0"/>
          </a:p>
          <a:p>
            <a:pPr marL="457200" indent="-457200">
              <a:lnSpc>
                <a:spcPct val="100000"/>
              </a:lnSpc>
              <a:spcBef>
                <a:spcPts val="0"/>
              </a:spcBef>
              <a:buClr>
                <a:schemeClr val="tx1"/>
              </a:buClr>
            </a:pPr>
            <a:r>
              <a:rPr lang="en-US" b="1" dirty="0"/>
              <a:t>FST appears to be a more sensitive outcome measure than BCVA and may serve as a valuable tool for tracking vision loss in USH2A-related retinal degeneration.</a:t>
            </a:r>
          </a:p>
          <a:p>
            <a:pPr marL="0" indent="0">
              <a:lnSpc>
                <a:spcPct val="100000"/>
              </a:lnSpc>
              <a:spcBef>
                <a:spcPts val="0"/>
              </a:spcBef>
              <a:buClr>
                <a:schemeClr val="tx1"/>
              </a:buClr>
              <a:buNone/>
            </a:pPr>
            <a:endParaRPr lang="en-US" sz="1500" b="1" dirty="0"/>
          </a:p>
          <a:p>
            <a:pPr marL="457200" indent="-457200">
              <a:lnSpc>
                <a:spcPct val="100000"/>
              </a:lnSpc>
              <a:spcBef>
                <a:spcPts val="0"/>
              </a:spcBef>
              <a:buClr>
                <a:schemeClr val="tx1"/>
              </a:buClr>
            </a:pPr>
            <a:r>
              <a:rPr lang="en-US" b="1" dirty="0"/>
              <a:t>ERG may not be suitable for monitoring patients with intermediate-stage retinitis pigmentosa (RP).</a:t>
            </a:r>
            <a:endParaRPr lang="en-US" dirty="0"/>
          </a:p>
          <a:p>
            <a:pPr marL="457200" indent="-457200">
              <a:lnSpc>
                <a:spcPct val="100000"/>
              </a:lnSpc>
              <a:spcBef>
                <a:spcPts val="0"/>
              </a:spcBef>
              <a:buClr>
                <a:schemeClr val="tx1"/>
              </a:buClr>
            </a:pPr>
            <a:endParaRPr lang="en-US" b="1" dirty="0"/>
          </a:p>
          <a:p>
            <a:pPr marL="457200" indent="-457200">
              <a:lnSpc>
                <a:spcPct val="100000"/>
              </a:lnSpc>
              <a:spcBef>
                <a:spcPts val="0"/>
              </a:spcBef>
              <a:spcAft>
                <a:spcPts val="1400"/>
              </a:spcAft>
              <a:buClr>
                <a:schemeClr val="tx1"/>
              </a:buClr>
            </a:pPr>
            <a:endParaRPr lang="en-US" b="1" dirty="0"/>
          </a:p>
          <a:p>
            <a:pPr marL="1371600" lvl="2" indent="-457200">
              <a:lnSpc>
                <a:spcPct val="100000"/>
              </a:lnSpc>
              <a:spcBef>
                <a:spcPts val="0"/>
              </a:spcBef>
              <a:buClr>
                <a:schemeClr val="tx1"/>
              </a:buClr>
            </a:pPr>
            <a:endParaRPr lang="en-US" sz="2800" b="1" dirty="0"/>
          </a:p>
        </p:txBody>
      </p:sp>
    </p:spTree>
    <p:extLst>
      <p:ext uri="{BB962C8B-B14F-4D97-AF65-F5344CB8AC3E}">
        <p14:creationId xmlns:p14="http://schemas.microsoft.com/office/powerpoint/2010/main" val="1835474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000" b="1" dirty="0"/>
              <a:t>Best Corrected Visual Acuity (BCVA)</a:t>
            </a:r>
          </a:p>
          <a:p>
            <a:pPr marL="914400" lvl="1" indent="-457200">
              <a:lnSpc>
                <a:spcPct val="100000"/>
              </a:lnSpc>
              <a:spcBef>
                <a:spcPts val="0"/>
              </a:spcBef>
              <a:spcAft>
                <a:spcPts val="600"/>
              </a:spcAft>
              <a:buClr>
                <a:schemeClr val="tx1"/>
              </a:buClr>
            </a:pPr>
            <a:r>
              <a:rPr lang="en-US" sz="2600" b="1" dirty="0"/>
              <a:t>Impaired VA associated with decreased quality of life</a:t>
            </a:r>
          </a:p>
          <a:p>
            <a:pPr marL="457200" indent="-457200">
              <a:lnSpc>
                <a:spcPct val="100000"/>
              </a:lnSpc>
              <a:spcBef>
                <a:spcPts val="0"/>
              </a:spcBef>
              <a:buClr>
                <a:schemeClr val="tx1"/>
              </a:buClr>
            </a:pPr>
            <a:r>
              <a:rPr lang="en-US" sz="3000" b="1" dirty="0"/>
              <a:t>Full-Field </a:t>
            </a:r>
            <a:r>
              <a:rPr lang="en-US" sz="3200" b="1" dirty="0"/>
              <a:t>Stimulus Threshold (FST)</a:t>
            </a:r>
          </a:p>
          <a:p>
            <a:pPr marL="914400" lvl="1" indent="-457200">
              <a:lnSpc>
                <a:spcPct val="100000"/>
              </a:lnSpc>
              <a:spcBef>
                <a:spcPts val="0"/>
              </a:spcBef>
              <a:buClr>
                <a:schemeClr val="tx1"/>
              </a:buClr>
            </a:pPr>
            <a:r>
              <a:rPr lang="en-US" sz="2600" b="1" dirty="0"/>
              <a:t>Reflects the response of photoreceptors with the greatest dark-adapted sensitivity</a:t>
            </a:r>
          </a:p>
          <a:p>
            <a:pPr marL="914400" lvl="1" indent="-457200">
              <a:lnSpc>
                <a:spcPct val="100000"/>
              </a:lnSpc>
              <a:spcBef>
                <a:spcPts val="0"/>
              </a:spcBef>
              <a:spcAft>
                <a:spcPts val="600"/>
              </a:spcAft>
              <a:buClr>
                <a:schemeClr val="tx1"/>
              </a:buClr>
            </a:pPr>
            <a:r>
              <a:rPr lang="en-US" sz="2600" b="1" dirty="0"/>
              <a:t>FST chromatic threshold measures can identify the receptor type mediating visual perception</a:t>
            </a:r>
          </a:p>
          <a:p>
            <a:pPr marL="457200" indent="-457200">
              <a:lnSpc>
                <a:spcPct val="100000"/>
              </a:lnSpc>
              <a:spcBef>
                <a:spcPts val="0"/>
              </a:spcBef>
              <a:buClr>
                <a:schemeClr val="tx1"/>
              </a:buClr>
            </a:pPr>
            <a:r>
              <a:rPr lang="en-US" sz="3000" b="1" dirty="0"/>
              <a:t>Full-field Electroretinogram (ERG)</a:t>
            </a:r>
          </a:p>
          <a:p>
            <a:pPr marL="914400" lvl="1" indent="-457200">
              <a:lnSpc>
                <a:spcPct val="100000"/>
              </a:lnSpc>
              <a:spcBef>
                <a:spcPts val="0"/>
              </a:spcBef>
              <a:buClr>
                <a:schemeClr val="tx1"/>
              </a:buClr>
            </a:pPr>
            <a:r>
              <a:rPr lang="en-US" sz="2600" b="1" dirty="0"/>
              <a:t>Commonly used in the assessment of patients with IRDs</a:t>
            </a:r>
          </a:p>
          <a:p>
            <a:pPr marL="914400" lvl="1" indent="-457200">
              <a:lnSpc>
                <a:spcPct val="100000"/>
              </a:lnSpc>
              <a:spcBef>
                <a:spcPts val="0"/>
              </a:spcBef>
              <a:buClr>
                <a:schemeClr val="tx1"/>
              </a:buClr>
            </a:pPr>
            <a:r>
              <a:rPr lang="en-US" sz="2600" b="1" dirty="0"/>
              <a:t>Previous studies in patients with USH2A-associated RP have found undetectable rod responses and greatly reduced cone responses by young adulthood</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45230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7D8B1-9F64-F747-D808-49335B5B88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5D0DA-770E-DB2F-DD48-2303CDDC60BE}"/>
              </a:ext>
            </a:extLst>
          </p:cNvPr>
          <p:cNvSpPr>
            <a:spLocks noGrp="1"/>
          </p:cNvSpPr>
          <p:nvPr>
            <p:ph type="title"/>
          </p:nvPr>
        </p:nvSpPr>
        <p:spPr/>
        <p:txBody>
          <a:bodyPr>
            <a:normAutofit/>
          </a:bodyPr>
          <a:lstStyle/>
          <a:p>
            <a:r>
              <a:rPr lang="en-US" b="1" dirty="0">
                <a:solidFill>
                  <a:schemeClr val="bg1"/>
                </a:solidFill>
              </a:rPr>
              <a:t>Purpose of this Talk</a:t>
            </a:r>
          </a:p>
        </p:txBody>
      </p:sp>
      <p:sp>
        <p:nvSpPr>
          <p:cNvPr id="3" name="Content Placeholder 2">
            <a:extLst>
              <a:ext uri="{FF2B5EF4-FFF2-40B4-BE49-F238E27FC236}">
                <a16:creationId xmlns:a16="http://schemas.microsoft.com/office/drawing/2014/main" id="{A085EDDA-54F0-4861-DDD3-FFF4CEBB8FE8}"/>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spcAft>
                <a:spcPts val="1400"/>
              </a:spcAft>
              <a:buClr>
                <a:schemeClr val="tx1"/>
              </a:buClr>
            </a:pPr>
            <a:r>
              <a:rPr lang="en-US" sz="3200" b="1" dirty="0"/>
              <a:t>Provide methods for BCVA, FST, and ERG in RUSH2A</a:t>
            </a:r>
          </a:p>
          <a:p>
            <a:pPr marL="457200" indent="-457200">
              <a:lnSpc>
                <a:spcPct val="100000"/>
              </a:lnSpc>
              <a:spcBef>
                <a:spcPts val="0"/>
              </a:spcBef>
              <a:spcAft>
                <a:spcPts val="1400"/>
              </a:spcAft>
              <a:buClr>
                <a:schemeClr val="tx1"/>
              </a:buClr>
            </a:pPr>
            <a:r>
              <a:rPr lang="en-US" sz="3200" b="1" dirty="0"/>
              <a:t>Describe the statistical methods for analyzing the data</a:t>
            </a:r>
          </a:p>
          <a:p>
            <a:pPr marL="457200" indent="-457200">
              <a:lnSpc>
                <a:spcPct val="100000"/>
              </a:lnSpc>
              <a:spcBef>
                <a:spcPts val="0"/>
              </a:spcBef>
              <a:spcAft>
                <a:spcPts val="1400"/>
              </a:spcAft>
              <a:buClr>
                <a:schemeClr val="tx1"/>
              </a:buClr>
            </a:pPr>
            <a:r>
              <a:rPr lang="en-US" sz="3200" b="1" dirty="0"/>
              <a:t>Present 48-month analysis of BCVA, FST, and ERG</a:t>
            </a:r>
          </a:p>
          <a:p>
            <a:pPr marL="457200" indent="-457200">
              <a:lnSpc>
                <a:spcPct val="100000"/>
              </a:lnSpc>
              <a:spcBef>
                <a:spcPts val="0"/>
              </a:spcBef>
              <a:spcAft>
                <a:spcPts val="1400"/>
              </a:spcAft>
              <a:buClr>
                <a:schemeClr val="tx1"/>
              </a:buClr>
            </a:pPr>
            <a:r>
              <a:rPr lang="en-US" sz="3200" b="1" dirty="0"/>
              <a:t>Investigate correlations among visual function measures</a:t>
            </a:r>
          </a:p>
          <a:p>
            <a:pPr marL="457200" indent="-457200">
              <a:lnSpc>
                <a:spcPct val="100000"/>
              </a:lnSpc>
              <a:spcBef>
                <a:spcPts val="0"/>
              </a:spcBef>
              <a:buClr>
                <a:schemeClr val="tx1"/>
              </a:buClr>
            </a:pPr>
            <a:r>
              <a:rPr lang="en-US" sz="3200" b="1" dirty="0"/>
              <a:t>Evaluate each measure as an outcome measure for future clinical trials</a:t>
            </a:r>
          </a:p>
          <a:p>
            <a:pPr marL="457200" indent="-457200">
              <a:lnSpc>
                <a:spcPct val="100000"/>
              </a:lnSpc>
              <a:spcBef>
                <a:spcPts val="0"/>
              </a:spcBef>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317240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1A27A-B6AD-79B0-C21A-C1A35260F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BF1A54-FCAB-289B-3932-43DDD8F223CE}"/>
              </a:ext>
            </a:extLst>
          </p:cNvPr>
          <p:cNvSpPr>
            <a:spLocks noGrp="1"/>
          </p:cNvSpPr>
          <p:nvPr>
            <p:ph type="title"/>
          </p:nvPr>
        </p:nvSpPr>
        <p:spPr/>
        <p:txBody>
          <a:bodyPr>
            <a:normAutofit/>
          </a:bodyPr>
          <a:lstStyle/>
          <a:p>
            <a:r>
              <a:rPr lang="en-US" b="1" dirty="0">
                <a:solidFill>
                  <a:schemeClr val="bg1"/>
                </a:solidFill>
              </a:rPr>
              <a:t>Study Design</a:t>
            </a:r>
          </a:p>
        </p:txBody>
      </p:sp>
      <p:sp>
        <p:nvSpPr>
          <p:cNvPr id="3" name="Content Placeholder 2">
            <a:extLst>
              <a:ext uri="{FF2B5EF4-FFF2-40B4-BE49-F238E27FC236}">
                <a16:creationId xmlns:a16="http://schemas.microsoft.com/office/drawing/2014/main" id="{F77E89A8-39D4-00BD-B5B1-C934284DF9D6}"/>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spcAft>
                <a:spcPts val="1400"/>
              </a:spcAft>
              <a:buClr>
                <a:schemeClr val="tx1"/>
              </a:buClr>
            </a:pPr>
            <a:r>
              <a:rPr lang="en-US" sz="3200" b="1" dirty="0"/>
              <a:t>127 participants enrolled between August 2017 - December 2018 at 16 clinical sites in Europe &amp; North America</a:t>
            </a:r>
          </a:p>
          <a:p>
            <a:pPr marL="457200" indent="-457200">
              <a:lnSpc>
                <a:spcPct val="100000"/>
              </a:lnSpc>
              <a:spcBef>
                <a:spcPts val="0"/>
              </a:spcBef>
              <a:spcAft>
                <a:spcPts val="1400"/>
              </a:spcAft>
              <a:buClr>
                <a:schemeClr val="tx1"/>
              </a:buClr>
            </a:pPr>
            <a:r>
              <a:rPr lang="en-US" sz="3200" b="1" dirty="0"/>
              <a:t>The primary cohort included 105 participants with a baseline Early Treatment of Diabetic Retinopathy Study (ETDRS) letter score of 54 or greater (20/80 or better) in the better eye, central visual field at least 10 degrees diameter, and stable fixation</a:t>
            </a:r>
          </a:p>
          <a:p>
            <a:pPr marL="457200" indent="-457200">
              <a:lnSpc>
                <a:spcPct val="100000"/>
              </a:lnSpc>
              <a:spcBef>
                <a:spcPts val="0"/>
              </a:spcBef>
              <a:spcAft>
                <a:spcPts val="1400"/>
              </a:spcAft>
              <a:buClr>
                <a:schemeClr val="tx1"/>
              </a:buClr>
            </a:pPr>
            <a:r>
              <a:rPr lang="en-US" sz="3200" b="1" dirty="0"/>
              <a:t>A secondary cohort of 22 participants with worse visual function was enrolled to complete a baseline visit only</a:t>
            </a:r>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885550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D0FA1-FB26-016D-4069-72987B609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FB5CF4-2DE4-CAC3-2508-729F92C86211}"/>
              </a:ext>
            </a:extLst>
          </p:cNvPr>
          <p:cNvSpPr>
            <a:spLocks noGrp="1"/>
          </p:cNvSpPr>
          <p:nvPr>
            <p:ph type="title"/>
          </p:nvPr>
        </p:nvSpPr>
        <p:spPr/>
        <p:txBody>
          <a:bodyPr>
            <a:normAutofit/>
          </a:bodyPr>
          <a:lstStyle/>
          <a:p>
            <a:r>
              <a:rPr lang="en-US" b="1" dirty="0">
                <a:solidFill>
                  <a:schemeClr val="bg1"/>
                </a:solidFill>
              </a:rPr>
              <a:t>Methods: BCVA</a:t>
            </a:r>
          </a:p>
        </p:txBody>
      </p:sp>
      <p:sp>
        <p:nvSpPr>
          <p:cNvPr id="3" name="Content Placeholder 2">
            <a:extLst>
              <a:ext uri="{FF2B5EF4-FFF2-40B4-BE49-F238E27FC236}">
                <a16:creationId xmlns:a16="http://schemas.microsoft.com/office/drawing/2014/main" id="{31599816-D128-496E-99BD-21228C57CF85}"/>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spcAft>
                <a:spcPts val="1400"/>
              </a:spcAft>
              <a:buClr>
                <a:schemeClr val="tx1"/>
              </a:buClr>
            </a:pPr>
            <a:r>
              <a:rPr lang="en-US" sz="3200" b="1" dirty="0"/>
              <a:t>Best-corrected visual acuity (BCVA) measured with the Early Treatment of Diabetic Retinopathy Study (ETDRS) eye charts or the electronic visual acuity (EVA) equivalent</a:t>
            </a:r>
          </a:p>
          <a:p>
            <a:pPr marL="457200" indent="-457200">
              <a:lnSpc>
                <a:spcPct val="100000"/>
              </a:lnSpc>
              <a:spcBef>
                <a:spcPts val="0"/>
              </a:spcBef>
              <a:spcAft>
                <a:spcPts val="1400"/>
              </a:spcAft>
              <a:buClr>
                <a:schemeClr val="tx1"/>
              </a:buClr>
            </a:pPr>
            <a:r>
              <a:rPr lang="en-US" sz="3200" b="1" dirty="0"/>
              <a:t>BCVA measured in each eye once per visit by study-certified personnel</a:t>
            </a:r>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2305104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731CA-9843-91F0-54F5-3285CC2F80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A6A168-008F-B433-4509-92C6E44C756B}"/>
              </a:ext>
            </a:extLst>
          </p:cNvPr>
          <p:cNvSpPr>
            <a:spLocks noGrp="1"/>
          </p:cNvSpPr>
          <p:nvPr>
            <p:ph type="title"/>
          </p:nvPr>
        </p:nvSpPr>
        <p:spPr/>
        <p:txBody>
          <a:bodyPr>
            <a:normAutofit/>
          </a:bodyPr>
          <a:lstStyle/>
          <a:p>
            <a:r>
              <a:rPr lang="en-US" b="1" dirty="0">
                <a:solidFill>
                  <a:schemeClr val="bg1"/>
                </a:solidFill>
              </a:rPr>
              <a:t>Methods: FST</a:t>
            </a:r>
          </a:p>
        </p:txBody>
      </p:sp>
      <p:sp>
        <p:nvSpPr>
          <p:cNvPr id="3" name="Content Placeholder 2">
            <a:extLst>
              <a:ext uri="{FF2B5EF4-FFF2-40B4-BE49-F238E27FC236}">
                <a16:creationId xmlns:a16="http://schemas.microsoft.com/office/drawing/2014/main" id="{0FA1CCCD-5580-87F1-E9B8-5B9F586B0E23}"/>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spcAft>
                <a:spcPts val="1400"/>
              </a:spcAft>
              <a:buClr>
                <a:schemeClr val="tx1"/>
              </a:buClr>
            </a:pPr>
            <a:r>
              <a:rPr lang="en-US" sz="3100" b="1" dirty="0"/>
              <a:t>Full-field stimulus threshold (FST) performed on the </a:t>
            </a:r>
            <a:r>
              <a:rPr lang="en-US" sz="3100" b="1" dirty="0" err="1"/>
              <a:t>Espion</a:t>
            </a:r>
            <a:r>
              <a:rPr lang="en-US" sz="3100" b="1" dirty="0"/>
              <a:t> E3</a:t>
            </a:r>
          </a:p>
          <a:p>
            <a:pPr marL="457200" indent="-457200">
              <a:lnSpc>
                <a:spcPct val="100000"/>
              </a:lnSpc>
              <a:spcBef>
                <a:spcPts val="0"/>
              </a:spcBef>
              <a:spcAft>
                <a:spcPts val="1400"/>
              </a:spcAft>
              <a:buClr>
                <a:schemeClr val="tx1"/>
              </a:buClr>
            </a:pPr>
            <a:r>
              <a:rPr lang="en-US" sz="3100" b="1" dirty="0"/>
              <a:t>White, blue and red stimuli</a:t>
            </a:r>
          </a:p>
          <a:p>
            <a:pPr marL="457200" indent="-457200">
              <a:lnSpc>
                <a:spcPct val="100000"/>
              </a:lnSpc>
              <a:spcBef>
                <a:spcPts val="0"/>
              </a:spcBef>
              <a:spcAft>
                <a:spcPts val="1400"/>
              </a:spcAft>
              <a:buClr>
                <a:schemeClr val="tx1"/>
              </a:buClr>
            </a:pPr>
            <a:r>
              <a:rPr lang="en-US" sz="3100" b="1" dirty="0"/>
              <a:t>A two parameter Weibull function used for determining the actual threshold</a:t>
            </a:r>
          </a:p>
          <a:p>
            <a:pPr marL="457200" indent="-457200">
              <a:lnSpc>
                <a:spcPct val="100000"/>
              </a:lnSpc>
              <a:spcBef>
                <a:spcPts val="0"/>
              </a:spcBef>
              <a:spcAft>
                <a:spcPts val="1400"/>
              </a:spcAft>
              <a:buClr>
                <a:schemeClr val="tx1"/>
              </a:buClr>
            </a:pPr>
            <a:r>
              <a:rPr lang="en-US" sz="3100" b="1" dirty="0"/>
              <a:t>Thresholds measured in triplicate for each color and averaged for analyses</a:t>
            </a:r>
          </a:p>
          <a:p>
            <a:pPr marL="457200" indent="-457200">
              <a:lnSpc>
                <a:spcPct val="100000"/>
              </a:lnSpc>
              <a:spcBef>
                <a:spcPts val="0"/>
              </a:spcBef>
              <a:spcAft>
                <a:spcPts val="1400"/>
              </a:spcAft>
              <a:buClr>
                <a:schemeClr val="tx1"/>
              </a:buClr>
            </a:pPr>
            <a:r>
              <a:rPr lang="en-US" sz="3100" b="1" dirty="0"/>
              <a:t>The value of 0 dB was set to -1 log cd/m</a:t>
            </a:r>
            <a:r>
              <a:rPr lang="en-US" sz="3100" b="1" baseline="30000" dirty="0"/>
              <a:t>2</a:t>
            </a:r>
          </a:p>
          <a:p>
            <a:pPr marL="457200" indent="-457200">
              <a:lnSpc>
                <a:spcPct val="100000"/>
              </a:lnSpc>
              <a:spcBef>
                <a:spcPts val="0"/>
              </a:spcBef>
              <a:spcAft>
                <a:spcPts val="1400"/>
              </a:spcAft>
              <a:buClr>
                <a:schemeClr val="tx1"/>
              </a:buClr>
            </a:pPr>
            <a:r>
              <a:rPr lang="en-US" sz="3100" b="1" dirty="0"/>
              <a:t>Subtract 1 log unit (10 dB) to give threshold in log </a:t>
            </a:r>
            <a:r>
              <a:rPr lang="en-US" sz="3100" b="1" dirty="0" err="1"/>
              <a:t>cd.s</a:t>
            </a:r>
            <a:r>
              <a:rPr lang="en-US" sz="3100" b="1" dirty="0"/>
              <a:t>/m</a:t>
            </a:r>
            <a:r>
              <a:rPr lang="en-US" sz="3100" b="1" baseline="30000" dirty="0"/>
              <a:t>2</a:t>
            </a:r>
            <a:endParaRPr lang="en-US" sz="31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513967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2E0B-35E4-1160-7A88-18A1D48C6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4127F-E118-39D1-C8FE-074C68D50B92}"/>
              </a:ext>
            </a:extLst>
          </p:cNvPr>
          <p:cNvSpPr>
            <a:spLocks noGrp="1"/>
          </p:cNvSpPr>
          <p:nvPr>
            <p:ph type="title"/>
          </p:nvPr>
        </p:nvSpPr>
        <p:spPr/>
        <p:txBody>
          <a:bodyPr>
            <a:normAutofit/>
          </a:bodyPr>
          <a:lstStyle/>
          <a:p>
            <a:r>
              <a:rPr lang="en-US" b="1" dirty="0">
                <a:solidFill>
                  <a:schemeClr val="bg1"/>
                </a:solidFill>
              </a:rPr>
              <a:t>Methods: ERG</a:t>
            </a:r>
          </a:p>
        </p:txBody>
      </p:sp>
      <p:sp>
        <p:nvSpPr>
          <p:cNvPr id="3" name="Content Placeholder 2">
            <a:extLst>
              <a:ext uri="{FF2B5EF4-FFF2-40B4-BE49-F238E27FC236}">
                <a16:creationId xmlns:a16="http://schemas.microsoft.com/office/drawing/2014/main" id="{B335BF22-CB1D-A1E2-A4CE-969D4C3611BD}"/>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t>Full-field ERG was performed at baseline and 4 years</a:t>
            </a:r>
          </a:p>
          <a:p>
            <a:pPr marL="914400" lvl="1" indent="-457200">
              <a:lnSpc>
                <a:spcPct val="100000"/>
              </a:lnSpc>
              <a:spcBef>
                <a:spcPts val="0"/>
              </a:spcBef>
              <a:buClr>
                <a:schemeClr val="tx1"/>
              </a:buClr>
            </a:pPr>
            <a:r>
              <a:rPr lang="en-US" sz="2600" b="1" dirty="0"/>
              <a:t>International Society for Clinical Electrophysiology of Vision (ISCEV) </a:t>
            </a:r>
          </a:p>
          <a:p>
            <a:pPr marL="914400" lvl="1"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The ERG measures were the amplitudes of</a:t>
            </a:r>
          </a:p>
          <a:p>
            <a:pPr marL="914400" lvl="1" indent="-457200">
              <a:lnSpc>
                <a:spcPct val="100000"/>
              </a:lnSpc>
              <a:spcBef>
                <a:spcPts val="0"/>
              </a:spcBef>
              <a:buClr>
                <a:schemeClr val="tx1"/>
              </a:buClr>
            </a:pPr>
            <a:r>
              <a:rPr lang="en-US" sz="2600" b="1" dirty="0"/>
              <a:t>B-wave from the dark adapted (DA) dim-flash 0.01 </a:t>
            </a:r>
            <a:r>
              <a:rPr lang="en-US" sz="2600" b="1" dirty="0" err="1"/>
              <a:t>cd.s</a:t>
            </a:r>
            <a:r>
              <a:rPr lang="en-US" sz="2600" b="1" dirty="0"/>
              <a:t>/</a:t>
            </a:r>
            <a:r>
              <a:rPr lang="en-US" b="1" dirty="0"/>
              <a:t>m</a:t>
            </a:r>
            <a:r>
              <a:rPr lang="en-US" sz="2600" b="1" baseline="30000" dirty="0"/>
              <a:t>2</a:t>
            </a:r>
            <a:r>
              <a:rPr lang="en-US" sz="2600" b="1" dirty="0"/>
              <a:t> response (DA 0.01 ERG)</a:t>
            </a:r>
          </a:p>
          <a:p>
            <a:pPr marL="914400" lvl="1" indent="-457200">
              <a:lnSpc>
                <a:spcPct val="100000"/>
              </a:lnSpc>
              <a:spcBef>
                <a:spcPts val="0"/>
              </a:spcBef>
              <a:buClr>
                <a:schemeClr val="tx1"/>
              </a:buClr>
            </a:pPr>
            <a:r>
              <a:rPr lang="en-US" sz="2600" b="1" dirty="0"/>
              <a:t>B-wave from the DA standard flash 3.0 </a:t>
            </a:r>
            <a:r>
              <a:rPr lang="en-US" sz="2600" b="1" dirty="0" err="1"/>
              <a:t>cd.s</a:t>
            </a:r>
            <a:r>
              <a:rPr lang="en-US" sz="2600" b="1" dirty="0"/>
              <a:t>/m</a:t>
            </a:r>
            <a:r>
              <a:rPr lang="en-US" sz="2600" b="1" baseline="30000" dirty="0"/>
              <a:t>2</a:t>
            </a:r>
            <a:r>
              <a:rPr lang="en-US" sz="2600" b="1" dirty="0"/>
              <a:t> response (DA 3.0 ERG)</a:t>
            </a:r>
          </a:p>
          <a:p>
            <a:pPr marL="914400" lvl="1" indent="-457200">
              <a:lnSpc>
                <a:spcPct val="100000"/>
              </a:lnSpc>
              <a:spcBef>
                <a:spcPts val="0"/>
              </a:spcBef>
              <a:buClr>
                <a:schemeClr val="tx1"/>
              </a:buClr>
            </a:pPr>
            <a:r>
              <a:rPr lang="en-US" sz="2600" b="1" dirty="0"/>
              <a:t>Light-adapted 30 Hz flicker (LA 3.0 flicker) [trough-to-peak amplitude]</a:t>
            </a:r>
          </a:p>
          <a:p>
            <a:pPr marL="914400" lvl="1"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Undetectable ERGs were defined as: b-wave amplitude &lt;1.0µV for DA 0.01 ERG and DA 3.0 ERG, and &lt;0.3µV for LA 3.0 flicker ERG</a:t>
            </a:r>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57390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9164C-8999-40CA-24BA-83DBDD8CC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ACB361-AF0B-DC22-1DE7-5BC5EEE2BF60}"/>
              </a:ext>
            </a:extLst>
          </p:cNvPr>
          <p:cNvSpPr>
            <a:spLocks noGrp="1"/>
          </p:cNvSpPr>
          <p:nvPr>
            <p:ph type="title"/>
          </p:nvPr>
        </p:nvSpPr>
        <p:spPr/>
        <p:txBody>
          <a:bodyPr>
            <a:normAutofit/>
          </a:bodyPr>
          <a:lstStyle/>
          <a:p>
            <a:r>
              <a:rPr lang="en-US" b="1" dirty="0">
                <a:solidFill>
                  <a:schemeClr val="bg1"/>
                </a:solidFill>
              </a:rPr>
              <a:t>Statistical Methods</a:t>
            </a:r>
          </a:p>
        </p:txBody>
      </p:sp>
      <p:sp>
        <p:nvSpPr>
          <p:cNvPr id="3" name="Content Placeholder 2">
            <a:extLst>
              <a:ext uri="{FF2B5EF4-FFF2-40B4-BE49-F238E27FC236}">
                <a16:creationId xmlns:a16="http://schemas.microsoft.com/office/drawing/2014/main" id="{B4399636-21D5-BBE3-1EBD-7AA005E99272}"/>
              </a:ext>
            </a:extLst>
          </p:cNvPr>
          <p:cNvSpPr>
            <a:spLocks noGrp="1"/>
          </p:cNvSpPr>
          <p:nvPr>
            <p:ph idx="1"/>
          </p:nvPr>
        </p:nvSpPr>
        <p:spPr>
          <a:xfrm>
            <a:off x="673608" y="1484770"/>
            <a:ext cx="10844784" cy="5187634"/>
          </a:xfrm>
        </p:spPr>
        <p:txBody>
          <a:bodyPr>
            <a:noAutofit/>
          </a:bodyPr>
          <a:lstStyle/>
          <a:p>
            <a:pPr marL="457200" indent="-457200">
              <a:lnSpc>
                <a:spcPct val="100000"/>
              </a:lnSpc>
              <a:spcBef>
                <a:spcPts val="0"/>
              </a:spcBef>
              <a:buClr>
                <a:schemeClr val="tx1"/>
              </a:buClr>
            </a:pPr>
            <a:r>
              <a:rPr lang="en-US" sz="3200" b="1" dirty="0"/>
              <a:t>Eyes with test results for at least 2 of the 5 time points (baseline and 1 to 4 years) were included in analyses for BCVA and FST</a:t>
            </a:r>
          </a:p>
          <a:p>
            <a:pPr marL="457200"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200" b="1" dirty="0"/>
              <a:t>ERG analysis limited to eyes with testing at baseline and 4Y</a:t>
            </a:r>
          </a:p>
          <a:p>
            <a:pPr marL="914400" lvl="1" indent="-457200">
              <a:lnSpc>
                <a:spcPct val="100000"/>
              </a:lnSpc>
              <a:spcBef>
                <a:spcPts val="0"/>
              </a:spcBef>
              <a:buClr>
                <a:schemeClr val="tx1"/>
              </a:buClr>
            </a:pPr>
            <a:r>
              <a:rPr lang="en-US" sz="2800" b="1" dirty="0"/>
              <a:t>Testing was not performed by sites at the Year 4 visit for approximately half of the eyes because of undetectable results at baseline, machine malfunction, or clinic error</a:t>
            </a:r>
          </a:p>
          <a:p>
            <a:pPr marL="914400" lvl="1" indent="-457200">
              <a:lnSpc>
                <a:spcPct val="100000"/>
              </a:lnSpc>
              <a:spcBef>
                <a:spcPts val="0"/>
              </a:spcBef>
              <a:buClr>
                <a:schemeClr val="tx1"/>
              </a:buClr>
            </a:pPr>
            <a:endParaRPr lang="en-US" sz="1400" b="1" dirty="0"/>
          </a:p>
          <a:p>
            <a:pPr marL="457200" indent="-457200">
              <a:lnSpc>
                <a:spcPct val="100000"/>
              </a:lnSpc>
              <a:spcBef>
                <a:spcPts val="0"/>
              </a:spcBef>
              <a:buClr>
                <a:schemeClr val="tx1"/>
              </a:buClr>
            </a:pPr>
            <a:r>
              <a:rPr lang="en-US" sz="3100" b="1" dirty="0"/>
              <a:t>FST thresholds reported in log </a:t>
            </a:r>
            <a:r>
              <a:rPr lang="en-US" sz="3100" b="1" dirty="0" err="1"/>
              <a:t>cd.s</a:t>
            </a:r>
            <a:r>
              <a:rPr lang="en-US" sz="3100" b="1" dirty="0"/>
              <a:t>/m</a:t>
            </a:r>
            <a:r>
              <a:rPr lang="en-US" sz="3100" b="1" baseline="30000" dirty="0"/>
              <a:t>2</a:t>
            </a:r>
            <a:r>
              <a:rPr lang="en-US" sz="3100" b="1" dirty="0"/>
              <a:t> were converted from dB: </a:t>
            </a:r>
          </a:p>
          <a:p>
            <a:pPr marL="0" indent="0" algn="ctr">
              <a:lnSpc>
                <a:spcPct val="100000"/>
              </a:lnSpc>
              <a:spcBef>
                <a:spcPts val="0"/>
              </a:spcBef>
              <a:buClr>
                <a:schemeClr val="tx1"/>
              </a:buClr>
              <a:buNone/>
            </a:pPr>
            <a:r>
              <a:rPr lang="en-US" sz="3100" b="1" dirty="0"/>
              <a:t>log </a:t>
            </a:r>
            <a:r>
              <a:rPr lang="en-US" sz="3100" b="1" dirty="0" err="1"/>
              <a:t>cd.s</a:t>
            </a:r>
            <a:r>
              <a:rPr lang="en-US" sz="3100" b="1" dirty="0"/>
              <a:t>/m</a:t>
            </a:r>
            <a:r>
              <a:rPr lang="en-US" sz="3100" b="1" baseline="30000" dirty="0"/>
              <a:t>2</a:t>
            </a:r>
            <a:r>
              <a:rPr lang="en-US" sz="3100" b="1" dirty="0"/>
              <a:t> = dB/10 – 1.0</a:t>
            </a:r>
          </a:p>
          <a:p>
            <a:pPr marL="457200" indent="-457200">
              <a:lnSpc>
                <a:spcPct val="100000"/>
              </a:lnSpc>
              <a:spcBef>
                <a:spcPts val="0"/>
              </a:spcBef>
              <a:buClr>
                <a:schemeClr val="tx1"/>
              </a:buClr>
            </a:pPr>
            <a:endParaRPr lang="en-US" sz="3200" b="1" dirty="0"/>
          </a:p>
          <a:p>
            <a:pPr marL="457200" indent="-457200">
              <a:lnSpc>
                <a:spcPct val="100000"/>
              </a:lnSpc>
              <a:spcBef>
                <a:spcPts val="0"/>
              </a:spcBef>
              <a:spcAft>
                <a:spcPts val="1400"/>
              </a:spcAft>
              <a:buClr>
                <a:schemeClr val="tx1"/>
              </a:buClr>
            </a:pPr>
            <a:endParaRPr lang="en-US" sz="2600" b="1" dirty="0"/>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635078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TotalTime>
  <Words>1996</Words>
  <Application>Microsoft Office PowerPoint</Application>
  <PresentationFormat>Widescreen</PresentationFormat>
  <Paragraphs>370</Paragraphs>
  <Slides>25</Slides>
  <Notes>24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25</vt:i4>
      </vt:variant>
    </vt:vector>
  </HeadingPairs>
  <TitlesOfParts>
    <vt:vector size="31" baseType="lpstr">
      <vt:lpstr>Arial</vt:lpstr>
      <vt:lpstr>Calibri</vt:lpstr>
      <vt:lpstr>Cambria Math</vt:lpstr>
      <vt:lpstr>Clinical Consortium: Light</vt:lpstr>
      <vt:lpstr>Clinical Consortium: Dark</vt:lpstr>
      <vt:lpstr>1_Clinical Consortium: Light</vt:lpstr>
      <vt:lpstr>Visual Acuity, Full-field Stimulus Thresholds, and Electroretinography for 4 Years in The Rate of Progression of USH2A-related  Retinal Degeneration (RUSH2A) Study</vt:lpstr>
      <vt:lpstr>PowerPoint Presentation</vt:lpstr>
      <vt:lpstr>Background</vt:lpstr>
      <vt:lpstr>Purpose of this Talk</vt:lpstr>
      <vt:lpstr>Study Design</vt:lpstr>
      <vt:lpstr>Methods: BCVA</vt:lpstr>
      <vt:lpstr>Methods: FST</vt:lpstr>
      <vt:lpstr>Methods: ERG</vt:lpstr>
      <vt:lpstr>Statistical Methods</vt:lpstr>
      <vt:lpstr>Statistical Methods (cont.)</vt:lpstr>
      <vt:lpstr>Statistical Methods (cont.)</vt:lpstr>
      <vt:lpstr>BCVA Findings</vt:lpstr>
      <vt:lpstr>BCVA Findings</vt:lpstr>
      <vt:lpstr>Estimated Annual Rates of Change for BCVA</vt:lpstr>
      <vt:lpstr>Change in BCVA at 4 Years - Study Eye</vt:lpstr>
      <vt:lpstr>FST Findings</vt:lpstr>
      <vt:lpstr>Estimated Annual Rates of Change for FST</vt:lpstr>
      <vt:lpstr>FST Mediation Type</vt:lpstr>
      <vt:lpstr>ERG Findings – DA 0.01 ERG</vt:lpstr>
      <vt:lpstr>ERG Findings – DA 3.0 ERG</vt:lpstr>
      <vt:lpstr>ERG Findings – LA 3.0 Flicker ERG</vt:lpstr>
      <vt:lpstr>Discussion – BCVA </vt:lpstr>
      <vt:lpstr>Discussion – FST </vt:lpstr>
      <vt:lpstr>Discussion – ERG </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Adams</dc:creator>
  <cp:lastModifiedBy>Sara Hatch</cp:lastModifiedBy>
  <cp:revision>4</cp:revision>
  <dcterms:created xsi:type="dcterms:W3CDTF">2023-03-08T17:26:10Z</dcterms:created>
  <dcterms:modified xsi:type="dcterms:W3CDTF">2026-08-27T16:41:04Z</dcterms:modified>
</cp:coreProperties>
</file>