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27"/>
  </p:notesMasterIdLst>
  <p:handoutMasterIdLst>
    <p:handoutMasterId r:id="rId28"/>
  </p:handoutMasterIdLst>
  <p:sldIdLst>
    <p:sldId id="256" r:id="rId2"/>
    <p:sldId id="832" r:id="rId3"/>
    <p:sldId id="834" r:id="rId4"/>
    <p:sldId id="835" r:id="rId5"/>
    <p:sldId id="836" r:id="rId6"/>
    <p:sldId id="837" r:id="rId7"/>
    <p:sldId id="838" r:id="rId8"/>
    <p:sldId id="839" r:id="rId9"/>
    <p:sldId id="840" r:id="rId10"/>
    <p:sldId id="841" r:id="rId11"/>
    <p:sldId id="842" r:id="rId12"/>
    <p:sldId id="843" r:id="rId13"/>
    <p:sldId id="845" r:id="rId14"/>
    <p:sldId id="844" r:id="rId15"/>
    <p:sldId id="847" r:id="rId16"/>
    <p:sldId id="848" r:id="rId17"/>
    <p:sldId id="849" r:id="rId18"/>
    <p:sldId id="850" r:id="rId19"/>
    <p:sldId id="851" r:id="rId20"/>
    <p:sldId id="852" r:id="rId21"/>
    <p:sldId id="853" r:id="rId22"/>
    <p:sldId id="854" r:id="rId23"/>
    <p:sldId id="855" r:id="rId24"/>
    <p:sldId id="856" r:id="rId25"/>
    <p:sldId id="8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" userDrawn="1">
          <p15:clr>
            <a:srgbClr val="A4A3A4"/>
          </p15:clr>
        </p15:guide>
        <p15:guide id="2" pos="1152" userDrawn="1">
          <p15:clr>
            <a:srgbClr val="A4A3A4"/>
          </p15:clr>
        </p15:guide>
        <p15:guide id="3" pos="7176" userDrawn="1">
          <p15:clr>
            <a:srgbClr val="A4A3A4"/>
          </p15:clr>
        </p15:guide>
        <p15:guide id="4" pos="456" userDrawn="1">
          <p15:clr>
            <a:srgbClr val="A4A3A4"/>
          </p15:clr>
        </p15:guide>
        <p15:guide id="5" orient="horz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D5"/>
    <a:srgbClr val="D76F2C"/>
    <a:srgbClr val="003865"/>
    <a:srgbClr val="A3A015"/>
    <a:srgbClr val="7E5E77"/>
    <a:srgbClr val="C6C21A"/>
    <a:srgbClr val="9A646C"/>
    <a:srgbClr val="7A9C6A"/>
    <a:srgbClr val="006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65" d="100"/>
          <a:sy n="65" d="100"/>
        </p:scale>
        <p:origin x="978" y="66"/>
      </p:cViewPr>
      <p:guideLst>
        <p:guide orient="horz" pos="1032"/>
        <p:guide pos="1152"/>
        <p:guide pos="7176"/>
        <p:guide pos="456"/>
        <p:guide orient="horz" pos="30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984C27-75D2-A96C-6006-85CC57CAF6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9DB82-C9E1-20AF-2E0D-B79BBE146D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34664-1AFD-4056-868A-E7F665E5722B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9DA64-43E8-9E40-07C5-6D8FBCCDCA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CF2B2-F70D-2F01-4222-7C6298381D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E0E6A-92C3-4B87-9F74-BD338E5E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96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0205A-7888-41F4-B6F5-E9FA2254EC1B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4F15A-12B5-4AD1-B1D9-CC7C5414E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0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4F15A-12B5-4AD1-B1D9-CC7C5414E3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9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39B97-4BCA-53D6-428C-A3F36CDC7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7B672D-AF88-ED20-01D3-D34F0DF287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5A7EF1-FF04-1FA6-CE6A-BC9D71DDC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103B8-526E-58C6-AA93-96477C8E6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37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BBD74-A8DA-7A87-1222-B15C0F251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E906C1-0266-9776-F994-A88800094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98AE0-916C-D55F-8C5C-FA62EE079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F0BB7-8492-603A-778C-F60A4E1611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62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7BAC3-D236-7685-CF26-45CA9BFC6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1270FD-405A-8AE5-F7F1-F3F0491DD1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431FA6-2448-D5CD-D13A-8BB600E97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61DED-468D-1FBB-EFA9-7EAC021FB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51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064AD-688C-5EBF-8C4B-6D84D3311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FA57BA-1C0C-7591-C877-021338D7C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904B16-6BDB-4739-1587-702EF0D44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353D5-B23C-E829-2AB7-CFB19B2D25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22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F2B44-8688-0AD8-8E3F-88BCC5C32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6DEAE7-A226-6D8C-A600-035D0C6A1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3B750-FBBF-7B24-6F07-77ED809B6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4BC63-2A5F-6D94-CC1C-F8A7657D4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9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82799-7199-014B-DE5D-07870A08B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CA78A3-E3BB-DF4B-E33E-A4F452F0C4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B8DA60-ED76-A176-5CF0-2A112A81B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B39E3-7202-22DC-34C7-00898B942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21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7D8B6-FAFD-7D09-A8DF-ADA8CCB0E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7D66FA-6933-3DDF-B2DE-5B4511CE7D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B0665C-BD38-8552-505A-8CC84EAB3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6B060-25E8-E3F1-5A4E-A75CAC818A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53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73D51-3119-F5D9-8619-D414D8C98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0202E9-C676-FF70-9563-0BD80453E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0ACF94-E841-4012-B2FF-1C5296813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D2BB7-BAFA-8202-68AD-1F048B9EF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8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A31AC-6AEA-A75B-3CEC-E2DD8A81D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C450E5-1A0A-2EFE-B238-5C97FC328F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45D353-1378-6E75-0B77-5E504C68D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0A547-4F21-CBAB-BB7E-65855DBC2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51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DEC50-3607-45C4-C4BE-B9F4DDA79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1DA5A-878E-CADD-392F-51F1812E77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821212-E7AF-FE13-1FAF-9C6B730FE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D7C49-3F27-E63F-02D0-DA17B97D3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6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92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34A66-7DFB-9496-C0B8-FBEEA55DF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E54265-388A-7E96-7B8E-1450A456F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EBF2E7-71D0-FC94-BEAA-2122D623D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27323-1979-5C62-E290-1FDB12B36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60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2EAB9-A9EB-D420-8E90-519D1CDD3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A6EE1B-6C5C-6C0A-8205-BCB772F80C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CA6A85-4B43-6D0C-D3A4-676F93070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B2A64-0406-1530-3A5B-1708F557B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32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BCA43-4FE6-8193-535D-6FBC55FFC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3F0927-FB5F-3F87-BC50-82877CEBE4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93887-B731-81D6-2A8D-E92DCB1D6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34C1D-C79A-6B8C-E73F-C282BDC64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00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21F1E-803B-3E7E-D21B-7B73315B3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94CD29-426F-7DE5-C6C7-E72D4AA887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A1446A-D6B7-BCF2-5294-2F572C540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AB07A-BF45-CFE4-47A2-D9CF4BBCB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08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D2497-DA19-B5AB-1E10-C187FF9A9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C8D2C7-E7CD-4349-ACB4-C5278E2C20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6EE095-3F65-CB52-46CF-4935714D3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6A997-53FE-46C1-D3E5-AE750A7B4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90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51ACD-3B0D-81B2-DD67-146629047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A57AD9-F971-0D60-453E-77BDABAB4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B39B3C-EE34-5007-811A-A689B4B8E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DEEF2-D99D-E06F-C01B-97596DAA3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0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05835-D6AA-418E-C0BE-6C12522A6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C13D70-6732-31BF-6297-B4B2D4C025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7235A5-D381-84DB-175D-6FEE01BE1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E6E13-34DE-CAFE-F621-BACDDD70ED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36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8A64F-1F55-BCF9-36C2-14823DCA6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3768A1-C8AF-0879-10B4-26ECD4C059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04EE63-41B4-21C7-2907-CE4B30DA0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55B2E-24C9-2CA2-B63A-CB5D5DCCC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6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1B0D9-27FE-AF76-981A-67D6A7734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D0FE8-0FDF-D7C5-6EB7-9DE2F1C7A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072150-29F6-5AFC-B1C3-0A1983267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64AEC-B574-A8BD-E84E-74D9509D0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5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A9D8C-5616-BB05-CD82-BBAEE6E64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208A83-9C3A-1DB5-9DD3-AF017CE78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45940-31BF-597F-1686-B3B9D265D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2A79D-BA21-9E55-9843-C4C451DC0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6AFC8-08C5-B171-ED39-71FB601B2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71BC4-2ECD-A20E-CBA3-D282E59AFC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59EA4C-9993-50A4-53E0-ED3526974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06233-5495-4ABB-AE22-0E7F86D014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90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CC7CC-BAEF-3BEC-5F51-B10E26FAE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24CD2-5EE9-F8C4-63C5-01DE240BF2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38D57D-580E-26B5-0C76-23176CF60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25858-56BD-8112-542A-CD4F84215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24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9BA34-17DC-1FFD-7AC8-8CFFD38BA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E1297D-44B6-5873-4EC4-BACFBC2E1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36C45E-B4CA-42A0-195F-80A5061E9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35045-702F-3B00-DEEC-9E2041850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8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a circle and eye&#10;&#10;Description automatically generated with medium confidence">
            <a:extLst>
              <a:ext uri="{FF2B5EF4-FFF2-40B4-BE49-F238E27FC236}">
                <a16:creationId xmlns:a16="http://schemas.microsoft.com/office/drawing/2014/main" id="{11E732DF-59F9-DDAE-6756-AA8ABF43F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BB507-C52D-BCA5-CE04-A469F093EB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25565" y="4066359"/>
            <a:ext cx="7740869" cy="871401"/>
          </a:xfrm>
          <a:noFill/>
        </p:spPr>
        <p:txBody>
          <a:bodyPr wrap="square" anchor="b">
            <a:noAutofit/>
          </a:bodyPr>
          <a:lstStyle>
            <a:lvl1pPr algn="ctr">
              <a:lnSpc>
                <a:spcPts val="4400"/>
              </a:lnSpc>
              <a:defRPr lang="en-US" sz="4400" b="1" spc="30">
                <a:solidFill>
                  <a:srgbClr val="0038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ts val="4200"/>
              </a:lnSpc>
            </a:pP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F7754-F9ED-97BC-B1D1-B95CD7D677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5730" y="5440401"/>
            <a:ext cx="5880538" cy="717316"/>
          </a:xfrm>
          <a:noFill/>
        </p:spPr>
        <p:txBody>
          <a:bodyPr wrap="square">
            <a:noAutofit/>
          </a:bodyPr>
          <a:lstStyle>
            <a:lvl1pPr marL="0" indent="0" algn="ctr">
              <a:buNone/>
              <a:defRPr lang="en-US" sz="2400" b="0" spc="30">
                <a:solidFill>
                  <a:srgbClr val="00386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Meeting</a:t>
            </a:r>
          </a:p>
          <a:p>
            <a:pPr marL="0" lvl="0"/>
            <a:r>
              <a:rPr lang="en-US" dirty="0"/>
              <a:t>Date</a:t>
            </a:r>
          </a:p>
          <a:p>
            <a:pPr marL="0"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4126301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circle with orange text&#10;&#10;Description automatically generated">
            <a:extLst>
              <a:ext uri="{FF2B5EF4-FFF2-40B4-BE49-F238E27FC236}">
                <a16:creationId xmlns:a16="http://schemas.microsoft.com/office/drawing/2014/main" id="{3C3395B5-3C72-F54A-8017-FC2789F45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BB507-C52D-BCA5-CE04-A469F093E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9" y="2377866"/>
            <a:ext cx="5800725" cy="1535184"/>
          </a:xfrm>
          <a:noFill/>
        </p:spPr>
        <p:txBody>
          <a:bodyPr wrap="square" anchor="b">
            <a:noAutofit/>
          </a:bodyPr>
          <a:lstStyle>
            <a:lvl1pPr>
              <a:lnSpc>
                <a:spcPts val="4400"/>
              </a:lnSpc>
              <a:defRPr lang="en-US" b="1" spc="3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ts val="42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F7754-F9ED-97BC-B1D1-B95CD7D67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649" y="4087851"/>
            <a:ext cx="5800725" cy="717316"/>
          </a:xfrm>
          <a:noFill/>
        </p:spPr>
        <p:txBody>
          <a:bodyPr wrap="square">
            <a:noAutofit/>
          </a:bodyPr>
          <a:lstStyle>
            <a:lvl1pPr marL="0" indent="0">
              <a:buNone/>
              <a:defRPr lang="en-US" sz="2000" b="0" spc="3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358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tx1"/>
              </a:buClr>
              <a:defRPr>
                <a:latin typeface="Calibri" panose="020F0502020204030204" pitchFamily="34" charset="0"/>
              </a:defRPr>
            </a:lvl1pPr>
            <a:lvl2pPr marL="914400" indent="-457200">
              <a:buClr>
                <a:schemeClr val="tx1"/>
              </a:buClr>
              <a:defRPr>
                <a:latin typeface="Calibri" panose="020F0502020204030204" pitchFamily="34" charset="0"/>
              </a:defRPr>
            </a:lvl2pPr>
            <a:lvl3pPr marL="1371600" indent="-457200">
              <a:buClr>
                <a:schemeClr val="tx1"/>
              </a:buClr>
              <a:defRPr>
                <a:latin typeface="Calibri" panose="020F0502020204030204" pitchFamily="34" charset="0"/>
              </a:defRPr>
            </a:lvl3pPr>
            <a:lvl4pPr marL="1828800" indent="-457200">
              <a:buClr>
                <a:schemeClr val="tx1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57200">
              <a:buClr>
                <a:schemeClr val="tx1"/>
              </a:buCl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8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14B2DE-6F6B-6282-6E14-B4897CBCE3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22"/>
            <a:ext cx="12192001" cy="1270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4ABC74-92AF-2721-C98F-A64EF7A4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079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DF465-9031-58BF-87CF-0E1E3F2ED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15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8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CDD5-9816-9873-867D-7B37CB1C7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565" y="5279136"/>
            <a:ext cx="7740869" cy="717316"/>
          </a:xfrm>
        </p:spPr>
        <p:txBody>
          <a:bodyPr/>
          <a:lstStyle/>
          <a:p>
            <a:r>
              <a:rPr lang="en-US" sz="4000" dirty="0"/>
              <a:t>Visual Acuity, Full-Field Stimulus Thresholds and ERG for 4-Yr in the RUSH2A Study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77C4C-FC06-1E76-67D8-4ACF32B7E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AB629-12C8-D95A-3A71-F7225294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Statistical Methods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49372-7E25-9169-4405-D743EB83A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" y="1484770"/>
            <a:ext cx="10844784" cy="518763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Additional models performed by down-weighting outlier rates of change in mixed effects models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800" b="1" dirty="0"/>
              <a:t>Weights computed from robust regression modeling of estimated rate of decline from each participant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14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Spearman correlation coefficients calculated to assess the association of results from different tests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endParaRPr lang="en-US" sz="2600" b="1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1196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BDCC1-41DA-6075-66E4-FFA3E1598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92F4-3A8E-FB35-D809-99BBAC25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BCVA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ABDBD-EC88-53F4-BAAE-A83DEA819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123" y="1665839"/>
            <a:ext cx="5165877" cy="476212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600" b="1" dirty="0"/>
              <a:t>N=103</a:t>
            </a:r>
            <a:endParaRPr lang="en-US" sz="3200" b="1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16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600" b="1" dirty="0"/>
              <a:t>Change over 4 years for each patient in best corrected visual acuity (BCVA)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endParaRPr lang="en-US" sz="2600" b="1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E40915B1-BB07-6CED-79EA-9F317C61A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47" y="2028614"/>
            <a:ext cx="4572000" cy="3657600"/>
          </a:xfrm>
          <a:prstGeom prst="rect">
            <a:avLst/>
          </a:prstGeom>
          <a:noFill/>
          <a:ln>
            <a:solidFill>
              <a:srgbClr val="003865"/>
            </a:solidFill>
          </a:ln>
        </p:spPr>
      </p:pic>
    </p:spTree>
    <p:extLst>
      <p:ext uri="{BB962C8B-B14F-4D97-AF65-F5344CB8AC3E}">
        <p14:creationId xmlns:p14="http://schemas.microsoft.com/office/powerpoint/2010/main" val="2919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DA521-3D01-77D8-150D-BFE1F848F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D5D12-62B9-C822-9556-90CD7245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BCVA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49A40-3B7C-9EFA-65E4-CDB7586DC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123" y="1665839"/>
            <a:ext cx="5165877" cy="476212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Scatter plot for BCVA change from baseline to  4-years in study eye and non-study eye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14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Reference lines represent the repeatability coefficient of 9 letters for BCVA when visual acuity is ≥ 20/100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600" b="1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  <p:pic>
        <p:nvPicPr>
          <p:cNvPr id="6" name="Picture 5" descr="A graph with blue dots&#10;&#10;Description automatically generated">
            <a:extLst>
              <a:ext uri="{FF2B5EF4-FFF2-40B4-BE49-F238E27FC236}">
                <a16:creationId xmlns:a16="http://schemas.microsoft.com/office/drawing/2014/main" id="{5E7F3416-80F7-9918-6A77-B9EC47CFA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60" y="1984772"/>
            <a:ext cx="4628197" cy="3471148"/>
          </a:xfrm>
          <a:prstGeom prst="rect">
            <a:avLst/>
          </a:prstGeom>
          <a:ln>
            <a:solidFill>
              <a:srgbClr val="003865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E0A5D0-E0B9-5CDB-760A-612FFEBABDBB}"/>
              </a:ext>
            </a:extLst>
          </p:cNvPr>
          <p:cNvSpPr txBox="1"/>
          <p:nvPr/>
        </p:nvSpPr>
        <p:spPr>
          <a:xfrm>
            <a:off x="9764784" y="2414873"/>
            <a:ext cx="1214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Spearman Correlation = 0.57</a:t>
            </a:r>
          </a:p>
          <a:p>
            <a:pPr algn="ctr"/>
            <a:r>
              <a:rPr lang="en-US" sz="1000" dirty="0"/>
              <a:t>P &lt; 0.001</a:t>
            </a:r>
          </a:p>
        </p:txBody>
      </p:sp>
    </p:spTree>
    <p:extLst>
      <p:ext uri="{BB962C8B-B14F-4D97-AF65-F5344CB8AC3E}">
        <p14:creationId xmlns:p14="http://schemas.microsoft.com/office/powerpoint/2010/main" val="205319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C430A-21CB-D709-EEE1-4C261BE1A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59B8-5905-C4B8-7987-4721D7AE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Estimated Annual Rates of </a:t>
            </a:r>
            <a:r>
              <a:rPr lang="en-US" b="1">
                <a:solidFill>
                  <a:schemeClr val="bg1"/>
                </a:solidFill>
              </a:rPr>
              <a:t>Change for BCVA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11">
            <a:extLst>
              <a:ext uri="{FF2B5EF4-FFF2-40B4-BE49-F238E27FC236}">
                <a16:creationId xmlns:a16="http://schemas.microsoft.com/office/drawing/2014/main" id="{C4C6AC56-7A47-039A-16F4-281FAD4E02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1990364"/>
          <a:ext cx="11155680" cy="314280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78260821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790809526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01141696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Change in Letter Score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%Change in MAR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Equally weighted model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Outliers down-weighted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Equally weighted model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Outliers down-weighted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086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N=103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N=103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N=103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N=103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234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35474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Slope Estimate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-0.83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-0.80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29317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1" algn="l"/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(-1.02, -0.65)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(-0.97, -0.62)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(3.1%, 4.8%)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(2.9%, 4.6%)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621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06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F185F-90F9-8F7C-1E62-4B0776CBB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73729-3F96-7F97-8DE1-7E4A88F4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91746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Change in BCVA at 4 Years - Study Eye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F9143DD-B779-3FDB-A748-7083F93D41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49880" y="2027945"/>
          <a:ext cx="6492240" cy="3688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83280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31830347"/>
                    </a:ext>
                  </a:extLst>
                </a:gridCol>
              </a:tblGrid>
              <a:tr h="493890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Change in Letters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 ≥15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234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 10-14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46956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 5-9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23924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Change less than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08534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 5-9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196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55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0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9910F-5F3E-0BA3-8659-9CA17DB26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48BE-0947-1B4D-1727-1072868F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FST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803BF-270D-C003-C510-FBB631A4A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123" y="1665839"/>
            <a:ext cx="5165877" cy="476212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N=77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14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Full-field stimulus threshold (FST) for white stimulus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14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The left y-axis presents the values in log </a:t>
            </a:r>
            <a:r>
              <a:rPr lang="en-US" sz="3200" b="1" dirty="0" err="1"/>
              <a:t>cd.s</a:t>
            </a:r>
            <a:r>
              <a:rPr lang="en-US" sz="3200" b="1" dirty="0"/>
              <a:t>/m</a:t>
            </a:r>
            <a:r>
              <a:rPr lang="en-US" sz="3200" b="1" baseline="30000" dirty="0"/>
              <a:t>2</a:t>
            </a:r>
            <a:r>
              <a:rPr lang="en-US" sz="3200" b="1" dirty="0"/>
              <a:t>; the right y-axis is in dB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32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600" b="1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55348D-BDAB-6EEC-AFD1-6B06EE67B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657" y="1814244"/>
            <a:ext cx="4734586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241B5-780F-BE0B-0F87-089FFB5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2E62-CE34-213E-86E2-E5337B29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Estimated Annual Rates of Change for FST</a:t>
            </a:r>
          </a:p>
        </p:txBody>
      </p:sp>
      <p:graphicFrame>
        <p:nvGraphicFramePr>
          <p:cNvPr id="3" name="Content Placeholder 11">
            <a:extLst>
              <a:ext uri="{FF2B5EF4-FFF2-40B4-BE49-F238E27FC236}">
                <a16:creationId xmlns:a16="http://schemas.microsoft.com/office/drawing/2014/main" id="{4C39C054-D9B8-8EC7-6695-1272AFE86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84431"/>
              </p:ext>
            </p:extLst>
          </p:nvPr>
        </p:nvGraphicFramePr>
        <p:xfrm>
          <a:off x="518160" y="1343818"/>
          <a:ext cx="11155680" cy="534377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78260821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790809526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01141696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endParaRPr lang="en-US" sz="2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Change in log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cd.s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/m</a:t>
                      </a:r>
                      <a:r>
                        <a:rPr lang="en-US" sz="23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%Change in log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cd.s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/m</a:t>
                      </a:r>
                      <a:r>
                        <a:rPr lang="en-US" sz="23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Equally weighted model</a:t>
                      </a:r>
                      <a:endParaRPr lang="en-US" sz="2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Outliers down-weighted</a:t>
                      </a:r>
                      <a:endParaRPr lang="en-US" sz="2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Equally weighted model</a:t>
                      </a:r>
                      <a:endParaRPr lang="en-US" sz="2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Outliers down-weighted</a:t>
                      </a:r>
                      <a:endParaRPr lang="en-US" sz="2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086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FST Sensitivity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N=77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N=77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N=77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N=77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234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 Stimulus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92038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Slope Estimate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22.6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22.2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603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1" algn="l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(0.07, 0.11)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(0.07, 0.11)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(17.3, 28.1)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(17.2, 27.4)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32103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Blue Stimulus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82074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Slope Estimate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0.10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0.09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26.1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24.4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43621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1" algn="l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(0.08, 0.12)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(0.08, 0.11)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(20.3, 32.1)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(19.4, 29.5)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7770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 Stimulus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35474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Slope Estimate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11.6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29317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1" algn="l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(0.04, 0.06)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(0.03, 0.06)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(8.7, 16.0)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(8.3, 15.0)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621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2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39403-9FE8-8871-22D3-4E4210910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C4970-4B96-8BFC-0322-92094A4C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FST Mediation Type</a:t>
            </a:r>
          </a:p>
        </p:txBody>
      </p:sp>
      <p:graphicFrame>
        <p:nvGraphicFramePr>
          <p:cNvPr id="3" name="Content Placeholder 11">
            <a:extLst>
              <a:ext uri="{FF2B5EF4-FFF2-40B4-BE49-F238E27FC236}">
                <a16:creationId xmlns:a16="http://schemas.microsoft.com/office/drawing/2014/main" id="{62243EFA-31B4-06C5-6633-5F9562AE60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0588" y="1427069"/>
          <a:ext cx="6126480" cy="201980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49961557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01141696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endParaRPr lang="en-US" sz="2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 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Rod Mediated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Cone Mediated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08632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Baseline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Rod Mediated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64055" algn="l"/>
                        </a:tabLst>
                      </a:pP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(73%)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64055" algn="l"/>
                        </a:tabLst>
                      </a:pP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(27%)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2342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Cone Mediated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64055" algn="l"/>
                        </a:tabLst>
                      </a:pP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(0%)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64055" algn="l"/>
                        </a:tabLst>
                      </a:pP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 (100%)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354749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C30E8E-105A-948E-39EF-8914E899C1C0}"/>
              </a:ext>
            </a:extLst>
          </p:cNvPr>
          <p:cNvSpPr txBox="1">
            <a:spLocks/>
          </p:cNvSpPr>
          <p:nvPr/>
        </p:nvSpPr>
        <p:spPr>
          <a:xfrm>
            <a:off x="6753280" y="1403446"/>
            <a:ext cx="5342751" cy="2067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C1D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1D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1D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1D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1D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u="sng" dirty="0"/>
              <a:t>Based on FST white sensitivity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/>
              <a:t>Rod mediated: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/>
              <a:t>FST white threshold ≤ -4.0 log cd/m</a:t>
            </a:r>
            <a:r>
              <a:rPr lang="en-US" sz="2400" b="1" baseline="30000" dirty="0"/>
              <a:t>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9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/>
              <a:t>Cone mediated: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/>
              <a:t>FST white threshold &gt; -4.0 log cd/m</a:t>
            </a:r>
            <a:r>
              <a:rPr lang="en-US" sz="2400" b="1" baseline="30000" dirty="0"/>
              <a:t>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26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600" b="1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600" b="1" dirty="0"/>
          </a:p>
        </p:txBody>
      </p:sp>
      <p:graphicFrame>
        <p:nvGraphicFramePr>
          <p:cNvPr id="5" name="Content Placeholder 11">
            <a:extLst>
              <a:ext uri="{FF2B5EF4-FFF2-40B4-BE49-F238E27FC236}">
                <a16:creationId xmlns:a16="http://schemas.microsoft.com/office/drawing/2014/main" id="{DE8DEEBF-5E9F-E647-F1D2-480A6BE5CD6C}"/>
              </a:ext>
            </a:extLst>
          </p:cNvPr>
          <p:cNvGraphicFramePr>
            <a:graphicFrameLocks/>
          </p:cNvGraphicFramePr>
          <p:nvPr/>
        </p:nvGraphicFramePr>
        <p:xfrm>
          <a:off x="144854" y="3771622"/>
          <a:ext cx="7223760" cy="23855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9961557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01141696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6833800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endParaRPr lang="en-US" sz="2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 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Rod Mediated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Intermediate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Cone Mediated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08632"/>
                  </a:ext>
                </a:extLst>
              </a:tr>
              <a:tr h="4572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Baseline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Rod Mediated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(76%)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(20%)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(4%)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2342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Mixed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(0%)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(57%)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(43%)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117472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Cone Mediated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(0%)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(0%)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(100%)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354749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252A49-2EF7-B7A2-A855-83690C972A0D}"/>
              </a:ext>
            </a:extLst>
          </p:cNvPr>
          <p:cNvSpPr txBox="1">
            <a:spLocks/>
          </p:cNvSpPr>
          <p:nvPr/>
        </p:nvSpPr>
        <p:spPr>
          <a:xfrm>
            <a:off x="7404826" y="3530253"/>
            <a:ext cx="4576226" cy="299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C1D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1D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1D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1D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C1D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u="sng" dirty="0"/>
              <a:t>Based on FST blue - red sensitivity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/>
              <a:t>Rod mediated: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/>
              <a:t>blue - red &gt; -2.0 log cd/m</a:t>
            </a:r>
            <a:r>
              <a:rPr lang="en-US" sz="2400" b="1" baseline="30000" dirty="0"/>
              <a:t>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/>
              <a:t>Mixed: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/>
              <a:t>between -2.0 and -1.0 cd/m</a:t>
            </a:r>
            <a:r>
              <a:rPr lang="en-US" sz="2400" b="1" baseline="30000" dirty="0"/>
              <a:t>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/>
              <a:t>Cone mediated: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/>
              <a:t>blue - red &lt; -1.0 log cd/m</a:t>
            </a:r>
            <a:r>
              <a:rPr lang="en-US" sz="2400" b="1" baseline="30000" dirty="0"/>
              <a:t>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26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600" b="1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6102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0E431-98E2-DD6E-CA50-DDA1EE644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B4360-8F9C-FB13-F2AA-6944CC28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91746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ERG Findings – DA 0.01 ERG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5B0B6E9-D22D-651B-78CB-51BEEFC858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09800" y="1566218"/>
          <a:ext cx="7772400" cy="4785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1830347"/>
                    </a:ext>
                  </a:extLst>
                </a:gridCol>
              </a:tblGrid>
              <a:tr h="49389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 0.01 ERG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</a:p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(N=46)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 4</a:t>
                      </a:r>
                    </a:p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(N=46)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1009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Un-detectable, n (%)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(30%)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(37%)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234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B-wave Amplitude (µV)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N=32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N=29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469567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215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Median (IQR)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16.8 (5.8, 38.1)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11.0 (5.8, 26.3)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23924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215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Range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 to 163.6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 to 133.4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84092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1009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Implicit Time (msec)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N=32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N=29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934018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2152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Median (IQR)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 (84, 108)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 (86, 104)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65482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2152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Range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 to 122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 to 122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085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06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27805-E867-3F68-4B34-F5592CF4F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880C-7AE9-14B3-DCF9-F484546C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91746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ERG Findings – DA 3.0 ERG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4A94FE4-81E1-59E4-B7F0-F983F5BE03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09800" y="1566218"/>
          <a:ext cx="7772400" cy="4785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1830347"/>
                    </a:ext>
                  </a:extLst>
                </a:gridCol>
              </a:tblGrid>
              <a:tr h="49389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 3.0 ERG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</a:p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(N=46)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 4</a:t>
                      </a:r>
                    </a:p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(N=46)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1009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Un-detectable, n (%)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(7%)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(20%)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234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B-wave Amplitude (µV)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N=43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N=37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469567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215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Median (IQR)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16.0 (5.8, 65.0)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14.7 (4.2, 46.0)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23924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215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Range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 to 189.1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 to 168.2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84092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1009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Implicit Time (msec)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N=43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N=37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934018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2152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Median (IQR)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 (51, 64)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 (50, 63)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65482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2152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Range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 to 76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 to 71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085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26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7B83-593F-48E4-B540-33FF467F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30F77-4D25-4A09-8D2B-A890DEFE8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" y="1484770"/>
            <a:ext cx="10844784" cy="518763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b="1" dirty="0"/>
              <a:t>Best Corrected Visual Acuity (BCVA)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600" b="1" dirty="0"/>
              <a:t>Impaired VA associated with decreased quality of life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b="1" dirty="0"/>
              <a:t>Full-Field </a:t>
            </a:r>
            <a:r>
              <a:rPr lang="en-US" sz="3200" b="1" dirty="0"/>
              <a:t>Stimulus Threshold (FST)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Reflects the response of photoreceptors with the greatest dark-adapted sensitivity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600" b="1" dirty="0"/>
              <a:t>FST chromatic threshold measures can identify the receptor type mediating visual perception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000" b="1" dirty="0"/>
              <a:t>Full-field Electroretinogram (ERG)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Commonly used in the assessment of patients with IRDs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Previous studies in patients with USH2A-associated RP have found undetectable rod responses and greatly reduced cone responses by young adulthood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452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5CF59-3F0D-B46D-10C0-4E5071D65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D30E-49D9-F200-2116-69931869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540" y="18255"/>
            <a:ext cx="891746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ERG Findings – LA 3.0 Flicker ERG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7D1EF21-B3B9-F9C9-789A-E106097F8B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09800" y="1566218"/>
          <a:ext cx="7772400" cy="4785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163209859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1779374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1830347"/>
                    </a:ext>
                  </a:extLst>
                </a:gridCol>
              </a:tblGrid>
              <a:tr h="49389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3.0 ERG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</a:p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(N=46)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 4</a:t>
                      </a:r>
                    </a:p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(N=46)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1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2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1009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Un-detectable, n (%)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(4%)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(13%)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9234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B-wave Amplitude (µV)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N=44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N=40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469567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215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Median (IQR)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9.6 (2.6, 22.7)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6.7 (3.0, 16.8)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23924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215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Range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 to 82.2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 to 48.4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84092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1009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Implicit Time (msec)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N=44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N=40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934018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2152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Median (IQR)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 (32, 40)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 (31, 42)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65482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2152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Range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 to 45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to 49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085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7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49777-5AA1-8AAD-5832-C10F0FA6E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80A9-B772-3B0E-06B9-37A9CD3C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Discussion – BCVA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29311-7618-BAD6-4A78-397991A08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" y="1484770"/>
            <a:ext cx="10844784" cy="518763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BCVA values were stable over 4 years, with 91% of study eyes having less than 10 letters (two lines) change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0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Since the average change in acuity was less than 1 letter/year, BCVA is not a sensitive measure of progression over 4 years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0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No study eyes had BCVA improvement from baseline to Year 4 exceeding the </a:t>
            </a:r>
            <a:r>
              <a:rPr lang="en-US" sz="3200" b="1" dirty="0" err="1"/>
              <a:t>CoR</a:t>
            </a:r>
            <a:endParaRPr lang="en-US" sz="3200" b="1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800" b="1" dirty="0"/>
              <a:t>Improvement in BCVA exceeding the </a:t>
            </a:r>
            <a:r>
              <a:rPr lang="en-US" sz="2800" b="1" dirty="0" err="1"/>
              <a:t>CoR</a:t>
            </a:r>
            <a:r>
              <a:rPr lang="en-US" sz="2800" b="1" dirty="0"/>
              <a:t> might be a useful measure for detecting a beneficial treatment effect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32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endParaRPr lang="en-US" sz="2600" b="1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968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B7E09-FC00-DA6C-7DF7-10769E217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82875-1359-D82B-8548-48A1C9BB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Discussion – FST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463B1-E44F-6439-DA4E-C160CF144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5" y="1484770"/>
            <a:ext cx="10967247" cy="518763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Relative to changes in other measures of visual function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800" b="1" dirty="0"/>
              <a:t>Changes in FST were consistent across eyes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800" b="1" dirty="0"/>
              <a:t>Variability of results within eyes was low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0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For FST white threshold, 31 (47%) study eyes had change from baseline to Year 4 exceeding the </a:t>
            </a:r>
            <a:r>
              <a:rPr lang="en-US" sz="3200" b="1" dirty="0" err="1"/>
              <a:t>CoR</a:t>
            </a:r>
            <a:r>
              <a:rPr lang="en-US" sz="3200" b="1" dirty="0"/>
              <a:t> of 0.39 log </a:t>
            </a:r>
            <a:r>
              <a:rPr lang="en-US" sz="3200" b="1" dirty="0" err="1"/>
              <a:t>cd.s</a:t>
            </a:r>
            <a:r>
              <a:rPr lang="en-US" sz="3200" b="1" dirty="0"/>
              <a:t>/m</a:t>
            </a:r>
            <a:r>
              <a:rPr lang="en-US" sz="3200" b="1" baseline="30000" dirty="0"/>
              <a:t>2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800" b="1" dirty="0"/>
              <a:t>47% is much higher than that from BCVA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800" b="1" dirty="0"/>
              <a:t>FST is a more sensitive outcome measure than BCVA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32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endParaRPr lang="en-US" sz="2600" b="1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5606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4074D-A47D-3474-BFF4-FEDB5CCD1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61D0-FC01-30E5-C83D-FB6186AE1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Discussion – ERG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0D53B-69BA-68D3-8C26-D838D22D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" y="1484770"/>
            <a:ext cx="10844784" cy="518763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Approximately 50% in RUSH2A had unmeasurable rod-mediated ERG responses at baseline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0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This is similar to previous reports of few patients with measurable responses beyond early adulthood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0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ERG may not be a suitable measure for following patients with intermediate RP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32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endParaRPr lang="en-US" sz="2600" b="1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6516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88CFE-C3FD-B75C-6068-8B80B79EF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D0455-E6D7-130B-56B8-69E9CFE4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Conclusion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2FEAA-CA31-690E-5AAF-74F60A2EB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" y="1484770"/>
            <a:ext cx="10844784" cy="518763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b="1" dirty="0"/>
              <a:t>BCVA is not a sensitive measure of disease progression in USH2A patients over a 4-year period.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15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b="1" dirty="0"/>
              <a:t>FST demonstrated a significant decline over 4 years in USH2A-related retinal degeneration, with no floor effect, strong reproducibility, and low Coefficient of Repeatability (</a:t>
            </a:r>
            <a:r>
              <a:rPr lang="en-US" b="1" dirty="0" err="1"/>
              <a:t>CoR</a:t>
            </a:r>
            <a:r>
              <a:rPr lang="en-US" b="1" dirty="0"/>
              <a:t>).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15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b="1" dirty="0"/>
              <a:t>FST appears to be a more sensitive outcome measure than BCVA and may serve as a valuable tool for tracking vision loss in USH2A-related retinal degeneration.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15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b="1" dirty="0"/>
              <a:t>ERG may not be suitable for monitoring patients with intermediate-stage retinitis pigmentosa (RP).</a:t>
            </a: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endParaRPr lang="en-US" b="1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54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8E567-8626-3223-D581-86B00664B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780A-8F69-38AA-DE20-08139E9D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Writing Committee Members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B070A8-EA24-2595-CAF0-5EEABB0C13A3}"/>
              </a:ext>
            </a:extLst>
          </p:cNvPr>
          <p:cNvGraphicFramePr>
            <a:graphicFrameLocks noGrp="1"/>
          </p:cNvGraphicFramePr>
          <p:nvPr/>
        </p:nvGraphicFramePr>
        <p:xfrm>
          <a:off x="2895600" y="1885950"/>
          <a:ext cx="6400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70677904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6151366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8862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 Birch (Lead)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Rachel Huckfeldt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4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Allison Ayala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Maureen Maguire​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75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Janet Cheetham​​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Michele Melia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30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Peiyao Cheng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Michel Michaelides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Nicole Doucet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Mark Pennesi​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24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Jacque Duncan​​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José-Alain Sahel​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411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Todd Durham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Katarina Stingl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59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Abigail Fahim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Ajoy Vincent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88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Rick Ferris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Christina Y. Weng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23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7D8B1-9F64-F747-D808-49335B5B8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5D0DA-770E-DB2F-DD48-2303CDDC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Purpose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5EDDA-54F0-4861-DDD3-FFF4CEBB8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" y="1484770"/>
            <a:ext cx="10844784" cy="518763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r>
              <a:rPr lang="en-US" sz="3200" b="1" dirty="0"/>
              <a:t>Provide methods for BCVA, FST, and ERG in RUSH2A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r>
              <a:rPr lang="en-US" sz="3200" b="1" dirty="0"/>
              <a:t>Describe the statistical methods for analyzing the data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r>
              <a:rPr lang="en-US" sz="3200" b="1" dirty="0"/>
              <a:t>Present 48-month analysis of BCVA, FST, and ERG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r>
              <a:rPr lang="en-US" sz="3200" b="1" dirty="0"/>
              <a:t>Investigate correlations among visual function measures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Evaluate each measure as an outcome measure for future clinical trials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600" b="1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31724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1A27A-B6AD-79B0-C21A-C1A35260F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1A54-FCAB-289B-3932-43DDD8F22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E89A8-39D4-00BD-B5B1-C934284DF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" y="1484770"/>
            <a:ext cx="10844784" cy="518763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r>
              <a:rPr lang="en-US" sz="3200" b="1" dirty="0"/>
              <a:t>127 participants enrolled between August 2017 - December 2018 at 16 clinical sites in Europe &amp; North America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r>
              <a:rPr lang="en-US" sz="3200" b="1" dirty="0"/>
              <a:t>The primary cohort included 105 participants with a baseline Early Treatment of Diabetic Retinopathy Study (ETDRS) letter score of 54 or greater (20/80 or better) in the better eye, central visual field at least 10 degrees diameter, and stable fixation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r>
              <a:rPr lang="en-US" sz="3200" b="1" dirty="0"/>
              <a:t>A secondary cohort of 22 participants with worse visual function was enrolled to complete a baseline visit only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endParaRPr lang="en-US" sz="2600" b="1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885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D0FA1-FB26-016D-4069-72987B609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5CF4-2DE4-CAC3-2508-729F92C8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Methods: BCVA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99816-D128-496E-99BD-21228C57C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" y="1484770"/>
            <a:ext cx="10844784" cy="518763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r>
              <a:rPr lang="en-US" sz="3200" b="1" dirty="0"/>
              <a:t>Best-corrected visual acuity (BCVA) measured with the Early Treatment of Diabetic Retinopathy Study (ETDRS) eye charts or the electronic visual acuity (EVA) equivalent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r>
              <a:rPr lang="en-US" sz="3200" b="1" dirty="0"/>
              <a:t>BCVA measured in each eye once per visit by study-certified personnel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endParaRPr lang="en-US" sz="2600" b="1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2305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731CA-9843-91F0-54F5-3285CC2F8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A168-008F-B433-4509-92C6E44C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Methods: FST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1CCCD-5580-87F1-E9B8-5B9F586B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" y="1484770"/>
            <a:ext cx="10844784" cy="518763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r>
              <a:rPr lang="en-US" sz="3100" b="1" dirty="0"/>
              <a:t>Full-field stimulus threshold (FST) performed on the </a:t>
            </a:r>
            <a:r>
              <a:rPr lang="en-US" sz="3100" b="1" dirty="0" err="1"/>
              <a:t>Espion</a:t>
            </a:r>
            <a:r>
              <a:rPr lang="en-US" sz="3100" b="1" dirty="0"/>
              <a:t> E3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r>
              <a:rPr lang="en-US" sz="3100" b="1" dirty="0"/>
              <a:t>White, blue and red stimuli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r>
              <a:rPr lang="en-US" sz="3100" b="1" dirty="0"/>
              <a:t>A two parameter Weibull function used for determining the actual threshold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r>
              <a:rPr lang="en-US" sz="3100" b="1" dirty="0"/>
              <a:t>Thresholds measured in triplicate for each color and averaged for analyses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r>
              <a:rPr lang="en-US" sz="3100" b="1" dirty="0"/>
              <a:t>The value of 0 dB was set to -1 log cd/m</a:t>
            </a:r>
            <a:r>
              <a:rPr lang="en-US" sz="3100" b="1" baseline="30000" dirty="0"/>
              <a:t>2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r>
              <a:rPr lang="en-US" sz="3100" b="1" dirty="0"/>
              <a:t>Subtract 1 log unit (10 dB) to give threshold in log </a:t>
            </a:r>
            <a:r>
              <a:rPr lang="en-US" sz="3100" b="1" dirty="0" err="1"/>
              <a:t>cd.s</a:t>
            </a:r>
            <a:r>
              <a:rPr lang="en-US" sz="3100" b="1" dirty="0"/>
              <a:t>/m</a:t>
            </a:r>
            <a:r>
              <a:rPr lang="en-US" sz="3100" b="1" baseline="30000" dirty="0"/>
              <a:t>2</a:t>
            </a:r>
            <a:endParaRPr lang="en-US" sz="31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endParaRPr lang="en-US" sz="2600" b="1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139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D2E0B-35E4-1160-7A88-18A1D48C6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4127F-E118-39D1-C8FE-074C68D5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Methods: ERG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5BF22-CB1D-A1E2-A4CE-969D4C361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" y="1484770"/>
            <a:ext cx="10844784" cy="518763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Full-field ERG was performed at baseline and 4 years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International Society for Clinical Electrophysiology of Vision (ISCEV)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14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The ERG measures were the amplitudes of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B-wave from the dark adapted (DA) dim-flash 0.01 </a:t>
            </a:r>
            <a:r>
              <a:rPr lang="en-US" sz="2600" b="1" dirty="0" err="1"/>
              <a:t>cd.s</a:t>
            </a:r>
            <a:r>
              <a:rPr lang="en-US" sz="2600" b="1" dirty="0"/>
              <a:t>/</a:t>
            </a:r>
            <a:r>
              <a:rPr lang="en-US" b="1" dirty="0"/>
              <a:t>m</a:t>
            </a:r>
            <a:r>
              <a:rPr lang="en-US" sz="2600" b="1" baseline="30000" dirty="0"/>
              <a:t>2</a:t>
            </a:r>
            <a:r>
              <a:rPr lang="en-US" sz="2600" b="1" dirty="0"/>
              <a:t> response (DA 0.01 ERG)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B-wave from the DA standard flash 3.0 </a:t>
            </a:r>
            <a:r>
              <a:rPr lang="en-US" sz="2600" b="1" dirty="0" err="1"/>
              <a:t>cd.s</a:t>
            </a:r>
            <a:r>
              <a:rPr lang="en-US" sz="2600" b="1" dirty="0"/>
              <a:t>/m</a:t>
            </a:r>
            <a:r>
              <a:rPr lang="en-US" sz="2600" b="1" baseline="30000" dirty="0"/>
              <a:t>2</a:t>
            </a:r>
            <a:r>
              <a:rPr lang="en-US" sz="2600" b="1" dirty="0"/>
              <a:t> response (DA 3.0 ERG)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b="1" dirty="0"/>
              <a:t>Light-adapted 30 Hz flicker (LA 3.0 flicker) [trough-to-peak amplitude]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14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Undetectable ERGs were defined as: b-wave amplitude &lt;1.0µV for DA 0.01 ERG and DA 3.0 ERG, and &lt;0.3µV for LA 3.0 flicker ERG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endParaRPr lang="en-US" sz="2600" b="1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73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9164C-8999-40CA-24BA-83DBDD8CC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B361-AF0B-DC22-1DE7-5BC5EEE2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Statistical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9636-21D5-BBE3-1EBD-7AA005E99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" y="1484770"/>
            <a:ext cx="10844784" cy="518763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Eyes with test results for at least 2 of the 5 time points (baseline and 1 to 4 years) were included in analyses for BCVA and FST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14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b="1" dirty="0"/>
              <a:t>ERG analysis limited to eyes with testing at baseline and 4Y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800" b="1" dirty="0"/>
              <a:t>Testing was not performed by sites at the Year 4 visit for approximately half of the eyes because of undetectable results at baseline, machine malfunction, or clinic error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14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100" b="1" dirty="0"/>
              <a:t>FST thresholds reported in log </a:t>
            </a:r>
            <a:r>
              <a:rPr lang="en-US" sz="3100" b="1" dirty="0" err="1"/>
              <a:t>cd.s</a:t>
            </a:r>
            <a:r>
              <a:rPr lang="en-US" sz="3100" b="1" dirty="0"/>
              <a:t>/m</a:t>
            </a:r>
            <a:r>
              <a:rPr lang="en-US" sz="3100" b="1" baseline="30000" dirty="0"/>
              <a:t>2</a:t>
            </a:r>
            <a:r>
              <a:rPr lang="en-US" sz="3100" b="1" dirty="0"/>
              <a:t> were converted from dB: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3100" b="1" dirty="0"/>
              <a:t>log </a:t>
            </a:r>
            <a:r>
              <a:rPr lang="en-US" sz="3100" b="1" dirty="0" err="1"/>
              <a:t>cd.s</a:t>
            </a:r>
            <a:r>
              <a:rPr lang="en-US" sz="3100" b="1" dirty="0"/>
              <a:t>/m</a:t>
            </a:r>
            <a:r>
              <a:rPr lang="en-US" sz="3100" b="1" baseline="30000" dirty="0"/>
              <a:t>2</a:t>
            </a:r>
            <a:r>
              <a:rPr lang="en-US" sz="3100" b="1" dirty="0"/>
              <a:t> = dB/10 – 1.0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32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</a:pPr>
            <a:endParaRPr lang="en-US" sz="2600" b="1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6350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245AE-12EC-B813-5EDC-DAEACD687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A128-05EE-AE24-43EB-14AD4A89B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Statistical Methods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03C14C-C5FF-83E6-8257-A8D9C92E2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3608" y="1484770"/>
                <a:ext cx="10844784" cy="518763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3200" b="1" dirty="0">
                    <a:cs typeface="Calibri" panose="020F0502020204030204" pitchFamily="34" charset="0"/>
                  </a:rPr>
                  <a:t>Annual rates of change estimated by mixed effects models with random intercept</a:t>
                </a:r>
              </a:p>
              <a:p>
                <a:pPr marL="914400" lvl="1" indent="-4572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endParaRPr lang="en-US" sz="1400" b="1" dirty="0">
                  <a:cs typeface="Calibri" panose="020F0502020204030204" pitchFamily="34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3200" b="1" dirty="0">
                    <a:cs typeface="Calibri" panose="020F0502020204030204" pitchFamily="34" charset="0"/>
                  </a:rPr>
                  <a:t>%Change in FST sensitivity can be calculated from estimated change in – dB: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7FC1DB"/>
                  </a:buClr>
                  <a:buSzPct val="100000"/>
                  <a:buFont typeface="Calibri" panose="020F050202020403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kumimoji="0" 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𝒄𝒉𝒂𝒏𝒈𝒆</m:t>
                      </m:r>
                      <m:r>
                        <a:rPr kumimoji="0" 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kumimoji="0" 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𝒔𝒆𝒏𝒔𝒊𝒕𝒊𝒗𝒊𝒕𝒚</m:t>
                      </m:r>
                      <m:r>
                        <a:rPr kumimoji="0" 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kumimoji="0" 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sSup>
                        <m:sSupPr>
                          <m:ctrlP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∆/</m:t>
                          </m:r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kumimoji="0" 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0" 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kumimoji="0" 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b="1" dirty="0">
                    <a:cs typeface="Calibri" panose="020F0502020204030204" pitchFamily="34" charset="0"/>
                  </a:rPr>
                  <a:t>Where ∆ = estimated annual change in – dB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endParaRPr lang="en-US" sz="1400" b="1" dirty="0">
                  <a:cs typeface="Calibri" panose="020F0502020204030204" pitchFamily="34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3200" b="1" dirty="0">
                    <a:cs typeface="Calibri" panose="020F0502020204030204" pitchFamily="34" charset="0"/>
                  </a:rPr>
                  <a:t>%Change in visual acuity based on MAR can be calculated from estimated change in BCVA letters: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𝒄𝒉𝒂𝒏𝒈𝒆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𝟎𝟐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b="1" dirty="0">
                    <a:cs typeface="Calibri" panose="020F0502020204030204" pitchFamily="34" charset="0"/>
                  </a:rPr>
                  <a:t>Where 𝜹 = estimated annual change in BCVA letter score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endParaRPr lang="en-US" sz="3100" b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endParaRPr lang="en-US" sz="3200" b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400"/>
                  </a:spcAft>
                  <a:buClr>
                    <a:schemeClr val="tx1"/>
                  </a:buClr>
                </a:pPr>
                <a:endParaRPr lang="en-US" sz="2600" b="1" dirty="0"/>
              </a:p>
              <a:p>
                <a:pPr marL="1371600" lvl="2" indent="-4572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endParaRPr lang="en-US" sz="22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03C14C-C5FF-83E6-8257-A8D9C92E2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3608" y="1484770"/>
                <a:ext cx="10844784" cy="5187634"/>
              </a:xfrm>
              <a:blipFill>
                <a:blip r:embed="rId3"/>
                <a:stretch>
                  <a:fillRect l="-1293" t="-1528" r="-1293" b="-2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6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linical Consortium: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F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1875</Words>
  <Application>Microsoft Office PowerPoint</Application>
  <PresentationFormat>Widescreen</PresentationFormat>
  <Paragraphs>383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Clinical Consortium: Light</vt:lpstr>
      <vt:lpstr>Visual Acuity, Full-Field Stimulus Thresholds and ERG for 4-Yr in the RUSH2A Study</vt:lpstr>
      <vt:lpstr>Background</vt:lpstr>
      <vt:lpstr>Purpose of this Talk</vt:lpstr>
      <vt:lpstr>Study Design</vt:lpstr>
      <vt:lpstr>Methods: BCVA</vt:lpstr>
      <vt:lpstr>Methods: FST</vt:lpstr>
      <vt:lpstr>Methods: ERG</vt:lpstr>
      <vt:lpstr>Statistical Methods</vt:lpstr>
      <vt:lpstr>Statistical Methods (cont.)</vt:lpstr>
      <vt:lpstr>Statistical Methods (cont.)</vt:lpstr>
      <vt:lpstr>BCVA Findings</vt:lpstr>
      <vt:lpstr>BCVA Findings</vt:lpstr>
      <vt:lpstr>Estimated Annual Rates of Change for BCVA</vt:lpstr>
      <vt:lpstr>Change in BCVA at 4 Years - Study Eye</vt:lpstr>
      <vt:lpstr>FST Findings</vt:lpstr>
      <vt:lpstr>Estimated Annual Rates of Change for FST</vt:lpstr>
      <vt:lpstr>FST Mediation Type</vt:lpstr>
      <vt:lpstr>ERG Findings – DA 0.01 ERG</vt:lpstr>
      <vt:lpstr>ERG Findings – DA 3.0 ERG</vt:lpstr>
      <vt:lpstr>ERG Findings – LA 3.0 Flicker ERG</vt:lpstr>
      <vt:lpstr>Discussion – BCVA </vt:lpstr>
      <vt:lpstr>Discussion – FST </vt:lpstr>
      <vt:lpstr>Discussion – ERG </vt:lpstr>
      <vt:lpstr>Conclusion  </vt:lpstr>
      <vt:lpstr>Writing Committee Members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Adams</dc:creator>
  <cp:lastModifiedBy>Sara Hatch</cp:lastModifiedBy>
  <cp:revision>3</cp:revision>
  <dcterms:created xsi:type="dcterms:W3CDTF">2023-03-08T17:26:10Z</dcterms:created>
  <dcterms:modified xsi:type="dcterms:W3CDTF">2025-07-14T19:19:37Z</dcterms:modified>
</cp:coreProperties>
</file>