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4"/>
  </p:notesMasterIdLst>
  <p:handoutMasterIdLst>
    <p:handoutMasterId r:id="rId25"/>
  </p:handoutMasterIdLst>
  <p:sldIdLst>
    <p:sldId id="256" r:id="rId2"/>
    <p:sldId id="779" r:id="rId3"/>
    <p:sldId id="833" r:id="rId4"/>
    <p:sldId id="836" r:id="rId5"/>
    <p:sldId id="837" r:id="rId6"/>
    <p:sldId id="852" r:id="rId7"/>
    <p:sldId id="793" r:id="rId8"/>
    <p:sldId id="839" r:id="rId9"/>
    <p:sldId id="840" r:id="rId10"/>
    <p:sldId id="841" r:id="rId11"/>
    <p:sldId id="842" r:id="rId12"/>
    <p:sldId id="785" r:id="rId13"/>
    <p:sldId id="843" r:id="rId14"/>
    <p:sldId id="845" r:id="rId15"/>
    <p:sldId id="846" r:id="rId16"/>
    <p:sldId id="853" r:id="rId17"/>
    <p:sldId id="854" r:id="rId18"/>
    <p:sldId id="855" r:id="rId19"/>
    <p:sldId id="856" r:id="rId20"/>
    <p:sldId id="857" r:id="rId21"/>
    <p:sldId id="831" r:id="rId22"/>
    <p:sldId id="8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1152" userDrawn="1">
          <p15:clr>
            <a:srgbClr val="A4A3A4"/>
          </p15:clr>
        </p15:guide>
        <p15:guide id="3" pos="7176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5"/>
    <a:srgbClr val="D76F2C"/>
    <a:srgbClr val="003865"/>
    <a:srgbClr val="A3A015"/>
    <a:srgbClr val="7E5E77"/>
    <a:srgbClr val="C6C21A"/>
    <a:srgbClr val="9A646C"/>
    <a:srgbClr val="7A9C6A"/>
    <a:srgbClr val="006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3C320-F680-418E-ABCC-16103103BF85}" v="1" dt="2025-11-07T13:12:3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1032"/>
        <p:guide pos="1152"/>
        <p:guide pos="7176"/>
        <p:guide pos="456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984C27-75D2-A96C-6006-85CC57CAF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DB82-C9E1-20AF-2E0D-B79BBE146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4664-1AFD-4056-868A-E7F665E5722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9DA64-43E8-9E40-07C5-6D8FBCCDC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CF2B2-F70D-2F01-4222-7C6298381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0E6A-92C3-4B87-9F74-BD338E5E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205A-7888-41F4-B6F5-E9FA2254EC1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F15A-12B5-4AD1-B1D9-CC7C541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4F15A-12B5-4AD1-B1D9-CC7C5414E3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58272-036C-3AD8-1D20-D942CE10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E496C-DFF4-3435-E785-A9FC06566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5CBC2-E145-D338-12D8-37D31E2EC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EZ area decreased at follow-up visits (Mean: 3.9 3.9 3.7 3.5 3.3)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DAD5C-5E8F-4C7A-46D7-7DB67C41E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31BD4-FBD2-5D5A-6448-0F9CD1400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7491A-F99F-E7B2-48B0-D9C6D17BC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93EFD-36C0-2065-6DBB-73D8585AD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CST values were similar () – Only OCTs for eyes without CME were included (mean: 2.5 247 245 240 240)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1B50A-0CD6-BDD3-E198-95F76CC25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5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51CB-2A7A-7AB9-DC96-E7B3520D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60DD43-638B-B86F-142E-D29371EFE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3A8A8-F166-7652-7B9B-C0C637FD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3 measures declined.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However, by looking at the confidence interval, we see that the EZ area was barely statistically significantly different from 0 decline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Outliers were down-weighted using weighted mixed-effects model, weights were computed from robust regression modelling of estimated rate of decline from each participant.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37CE4-2CD2-14FF-4521-0884544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3C90-F55B-6B67-5A17-CCA63ADE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2508-9209-ECAD-6C1A-FD216DC30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89000-43BA-440E-BA5A-876870C21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in EZ area was correlated with the change in MP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9E3F5-205D-313F-414B-B6B5B5CD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0DBF-00DC-384F-DEB2-2ECD95A1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F6BA2-B884-67AF-5D63-DF394887F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4E55C-0987-1690-EA4F-814AF8B43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Changes</a:t>
            </a:r>
            <a:r>
              <a:rPr lang="en-US" dirty="0"/>
              <a:t> in CST were not correlated with </a:t>
            </a:r>
            <a:r>
              <a:rPr lang="en-US" u="sng" dirty="0"/>
              <a:t>changes</a:t>
            </a:r>
            <a:r>
              <a:rPr lang="en-US" dirty="0"/>
              <a:t> in SP or FST.   Changes in MP and EZ were moderately correlated for the perimetry measures, except for EZ with </a:t>
            </a:r>
            <a:r>
              <a:rPr lang="en-US" dirty="0" err="1"/>
              <a:t>Vtot</a:t>
            </a:r>
            <a:r>
              <a:rPr lang="en-US" dirty="0"/>
              <a:t> and FST Blue.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7F7A8-C234-885D-EE9C-464F2D985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D91ED-2D13-CF77-E435-ECCBC3E5F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A4CAA-BD2D-B1A0-8BED-063ED0621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59968-8CDF-D5C1-CE52-5B814CD9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A9E12-CE7C-E879-0A31-E3382F243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2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1381C-836B-63E8-23F1-D9B752D7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261C3-166D-2299-944D-6B2411672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70B8F-35F3-5D18-F9B0-1360F6640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7DBD-A2C1-7955-C938-62BAC6D80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5DF5-3C2C-653A-73F6-7FA7C850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A4867-55CF-9E5E-91B4-BF62A4423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B7530-BFBB-06AA-2AA4-1D2F5C897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7C4E-B4EB-D72E-C547-2E6B4858A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F5C6-6E61-1C1F-DE9F-81D57A58B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8F53A-0582-ABD0-0D91-D80D79B68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6629E-A5B2-7D78-1AFC-83024A019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2DB0E-B5E7-F63B-1F08-35EF2B7B3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9940-9713-BF61-3597-1F5B0B4C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224B6-A1BB-E249-B785-A4DB7249A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6F5B4-1208-2AF4-53E5-9747078A2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6306-EE40-0FC5-2FBA-776D4E88A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2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355F-DB7D-B52D-D604-C769A376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49AEE-E75A-7421-2923-958F4D705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0A79B-12C0-0203-C7F7-D008963C3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7ED5-956B-E302-0B45-5811822CF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7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91A0B-CFC1-A151-A9F9-74C219A7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41FE7-5A37-3D2E-D730-BDA690E48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D32AA-9A7C-0802-51E4-341371A80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F99B-1311-31A1-846E-2DC2A3F0E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0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51ACD-3B0D-81B2-DD67-14662904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57AD9-F971-0D60-453E-77BDABAB4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39B3C-EE34-5007-811A-A689B4B8E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EEF2-D99D-E06F-C01B-97596DAA3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99210-410D-9596-F7C7-0B548A95B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AD040-282A-87D0-AE82-6197CD93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55D2E-C458-B1DA-0E3A-A9157BB92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E1BE-35F5-977E-C8C9-B65A7449D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7020D-5BDF-DE3C-B9D0-26BD26EF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0157B-43BC-2138-3BB8-1FC007C7E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65B8C-E9D3-9A8C-FB12-AD102C736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E5408-65BB-173E-A60F-1FEEFBCFA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21470-20CA-962A-86E5-EBC075E5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CBC86-F9D6-BD3A-5A24-25E94D6D3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ACB6B-0652-71D6-A4F1-3DCEB8DA8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85540-B39B-63F4-5437-74A33EBD1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0B0B-61AC-D3B7-5147-41B7C2E5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52C21-4EF1-C191-5BA8-89465FEDE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42B21-F021-331B-3B54-6EFC00512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0F22-3EF6-D232-6DF0-C9BE5C8ED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C4FD5-B0E2-1343-898B-82825C5E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49996-C3F1-6F3C-1549-21220E3D0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5CF35-F9EC-526B-761B-D1750BD0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1D10-7DFF-28E0-BAD5-5A28DAA30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BB65-7C29-4E48-67EE-EED425336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BF933-C9F5-1D87-AEB3-513082F35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BCAFC-99E7-D3AF-527C-97AC257B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sensitivity decreased (mean: Diamonds on the graph: 6.0 5.5 4.7 4.5 4.5)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A2B85-DF99-42F1-263F-496528EC0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8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00C3-5CAF-EABB-5801-83C8D5E4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1C962-41BA-054A-1242-CA9E987AD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3269F-AB29-6197-B8E3-4B82F5B87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EZ area, there are a number of eyes that started near 0 and showed no further decline.  This is why we had a preserved group of eyes for some of the analyses of EZ area – only eyes that had room for the EZ area to become smaller.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9F48A-5075-F4B5-12DA-991114CFD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circle and eye&#10;&#10;Description automatically generated with medium confidence">
            <a:extLst>
              <a:ext uri="{FF2B5EF4-FFF2-40B4-BE49-F238E27FC236}">
                <a16:creationId xmlns:a16="http://schemas.microsoft.com/office/drawing/2014/main" id="{11E732DF-59F9-DDAE-6756-AA8ABF43F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5565" y="4066359"/>
            <a:ext cx="7740869" cy="871401"/>
          </a:xfrm>
          <a:noFill/>
        </p:spPr>
        <p:txBody>
          <a:bodyPr wrap="square" anchor="b">
            <a:noAutofit/>
          </a:bodyPr>
          <a:lstStyle>
            <a:lvl1pPr algn="ctr">
              <a:lnSpc>
                <a:spcPts val="4400"/>
              </a:lnSpc>
              <a:defRPr lang="en-US" sz="4400" b="1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5730" y="5440401"/>
            <a:ext cx="5880538" cy="717316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lang="en-US" sz="2400" b="0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Meeting</a:t>
            </a:r>
          </a:p>
          <a:p>
            <a:pPr marL="0" lvl="0"/>
            <a:r>
              <a:rPr lang="en-US" dirty="0"/>
              <a:t>Date</a:t>
            </a:r>
          </a:p>
          <a:p>
            <a:pPr marL="0"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2630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orange text&#10;&#10;Description automatically generated">
            <a:extLst>
              <a:ext uri="{FF2B5EF4-FFF2-40B4-BE49-F238E27FC236}">
                <a16:creationId xmlns:a16="http://schemas.microsoft.com/office/drawing/2014/main" id="{3C3395B5-3C72-F54A-8017-FC2789F45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2377866"/>
            <a:ext cx="5800725" cy="1535184"/>
          </a:xfrm>
          <a:noFill/>
        </p:spPr>
        <p:txBody>
          <a:bodyPr wrap="square" anchor="b">
            <a:noAutofit/>
          </a:bodyPr>
          <a:lstStyle>
            <a:lvl1pPr>
              <a:lnSpc>
                <a:spcPts val="4400"/>
              </a:lnSpc>
              <a:defRPr lang="en-US" b="1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49" y="4087851"/>
            <a:ext cx="5800725" cy="717316"/>
          </a:xfrm>
          <a:noFill/>
        </p:spPr>
        <p:txBody>
          <a:bodyPr wrap="square">
            <a:noAutofit/>
          </a:bodyPr>
          <a:lstStyle>
            <a:lvl1pPr marL="0" indent="0">
              <a:buNone/>
              <a:defRPr lang="en-US" sz="2000" b="0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35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buClr>
                <a:srgbClr val="00C1D5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00C1D5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00C1D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00C1D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40B2-7C8D-42DE-9377-EDF90492D4FC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4B2DE-6F6B-6282-6E14-B4897CBCE3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2"/>
            <a:ext cx="12192001" cy="127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BC74-92AF-2721-C98F-A64EF7A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F465-9031-58BF-87CF-0E1E3F2E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CDD5-9816-9873-867D-7B37CB1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65" y="5690616"/>
            <a:ext cx="7740869" cy="717316"/>
          </a:xfrm>
        </p:spPr>
        <p:txBody>
          <a:bodyPr/>
          <a:lstStyle/>
          <a:p>
            <a:r>
              <a:rPr lang="en-US" dirty="0"/>
              <a:t>Natural History of Microperimetry and Optical Coherence Tomography in the RUSH2A Study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4039-5995-9756-243C-AC63FA2D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1220-F3C3-4518-264F-6AF70B24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68508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Boxplots for OCT EZ Over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6901-E780-6EF7-FD54-BEE7E64849D3}"/>
              </a:ext>
            </a:extLst>
          </p:cNvPr>
          <p:cNvSpPr txBox="1"/>
          <p:nvPr/>
        </p:nvSpPr>
        <p:spPr>
          <a:xfrm>
            <a:off x="2077972" y="1683016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EE382-AFA7-052A-273D-DCCC43892CE9}"/>
              </a:ext>
            </a:extLst>
          </p:cNvPr>
          <p:cNvSpPr txBox="1"/>
          <p:nvPr/>
        </p:nvSpPr>
        <p:spPr>
          <a:xfrm>
            <a:off x="3196153" y="1683017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2F51D-A3FE-FA82-F184-AF869C05E14A}"/>
              </a:ext>
            </a:extLst>
          </p:cNvPr>
          <p:cNvSpPr txBox="1"/>
          <p:nvPr/>
        </p:nvSpPr>
        <p:spPr>
          <a:xfrm>
            <a:off x="4314334" y="183179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72BE0-80AE-DEFB-B5E7-402A4092FEAC}"/>
              </a:ext>
            </a:extLst>
          </p:cNvPr>
          <p:cNvSpPr txBox="1"/>
          <p:nvPr/>
        </p:nvSpPr>
        <p:spPr>
          <a:xfrm>
            <a:off x="3153673" y="4288100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3276B-5F28-892F-5ACB-5BA2B62AE503}"/>
              </a:ext>
            </a:extLst>
          </p:cNvPr>
          <p:cNvSpPr txBox="1"/>
          <p:nvPr/>
        </p:nvSpPr>
        <p:spPr>
          <a:xfrm>
            <a:off x="4314334" y="430928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DC27B-5339-3526-35C4-4E8C63775459}"/>
              </a:ext>
            </a:extLst>
          </p:cNvPr>
          <p:cNvSpPr txBox="1"/>
          <p:nvPr/>
        </p:nvSpPr>
        <p:spPr>
          <a:xfrm>
            <a:off x="6096000" y="2024342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9CEAF-7167-B321-97CF-A4012FD008D4}"/>
              </a:ext>
            </a:extLst>
          </p:cNvPr>
          <p:cNvSpPr txBox="1"/>
          <p:nvPr/>
        </p:nvSpPr>
        <p:spPr>
          <a:xfrm>
            <a:off x="7161077" y="197029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AE618-3941-90EC-0B89-968F7F78E979}"/>
              </a:ext>
            </a:extLst>
          </p:cNvPr>
          <p:cNvSpPr txBox="1"/>
          <p:nvPr/>
        </p:nvSpPr>
        <p:spPr>
          <a:xfrm>
            <a:off x="8226154" y="216284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3E1297-E511-13CB-FD75-73ED23A9A205}"/>
              </a:ext>
            </a:extLst>
          </p:cNvPr>
          <p:cNvSpPr txBox="1"/>
          <p:nvPr/>
        </p:nvSpPr>
        <p:spPr>
          <a:xfrm>
            <a:off x="6055838" y="4032289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857FC-FF9C-8598-530D-BFFB590DCAD2}"/>
              </a:ext>
            </a:extLst>
          </p:cNvPr>
          <p:cNvSpPr txBox="1"/>
          <p:nvPr/>
        </p:nvSpPr>
        <p:spPr>
          <a:xfrm>
            <a:off x="7118598" y="414960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FE0721-5A48-9258-CE0E-A84FF86D46D1}"/>
              </a:ext>
            </a:extLst>
          </p:cNvPr>
          <p:cNvSpPr txBox="1"/>
          <p:nvPr/>
        </p:nvSpPr>
        <p:spPr>
          <a:xfrm>
            <a:off x="8249721" y="421430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7EC2A-F37E-F1D8-AD23-44A428BF14B6}"/>
              </a:ext>
            </a:extLst>
          </p:cNvPr>
          <p:cNvSpPr txBox="1"/>
          <p:nvPr/>
        </p:nvSpPr>
        <p:spPr>
          <a:xfrm>
            <a:off x="7792538" y="3487510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19C714-758E-869B-A515-4CFA2E17DCC1}"/>
              </a:ext>
            </a:extLst>
          </p:cNvPr>
          <p:cNvSpPr txBox="1"/>
          <p:nvPr/>
        </p:nvSpPr>
        <p:spPr>
          <a:xfrm>
            <a:off x="9075926" y="3483141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N=59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F23806-991E-65CF-5C46-F8B11FE3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68" y="1592647"/>
            <a:ext cx="7982668" cy="4965011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EA228C-6186-C1AE-0097-2B1801A76C97}"/>
              </a:ext>
            </a:extLst>
          </p:cNvPr>
          <p:cNvSpPr txBox="1"/>
          <p:nvPr/>
        </p:nvSpPr>
        <p:spPr>
          <a:xfrm>
            <a:off x="7261895" y="3690844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N=96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045A4-0872-EF15-30E4-7C37647DDDAC}"/>
              </a:ext>
            </a:extLst>
          </p:cNvPr>
          <p:cNvSpPr txBox="1"/>
          <p:nvPr/>
        </p:nvSpPr>
        <p:spPr>
          <a:xfrm>
            <a:off x="5795185" y="3657083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BB7A9D-C391-3E80-20F5-8899641FCEA7}"/>
              </a:ext>
            </a:extLst>
          </p:cNvPr>
          <p:cNvSpPr txBox="1"/>
          <p:nvPr/>
        </p:nvSpPr>
        <p:spPr>
          <a:xfrm>
            <a:off x="4342208" y="3432667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229826-39D5-184D-BAC0-E620488DEFE8}"/>
              </a:ext>
            </a:extLst>
          </p:cNvPr>
          <p:cNvSpPr txBox="1"/>
          <p:nvPr/>
        </p:nvSpPr>
        <p:spPr>
          <a:xfrm>
            <a:off x="2845896" y="3434678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N=101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051ED1-C2F9-19EC-3567-A4342DEF6578}"/>
              </a:ext>
            </a:extLst>
          </p:cNvPr>
          <p:cNvSpPr txBox="1"/>
          <p:nvPr/>
        </p:nvSpPr>
        <p:spPr>
          <a:xfrm>
            <a:off x="8672225" y="3694798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N=93</a:t>
            </a:r>
          </a:p>
        </p:txBody>
      </p:sp>
    </p:spTree>
    <p:extLst>
      <p:ext uri="{BB962C8B-B14F-4D97-AF65-F5344CB8AC3E}">
        <p14:creationId xmlns:p14="http://schemas.microsoft.com/office/powerpoint/2010/main" val="8460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31F17-A2D9-90F3-4D13-FECFEB77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7CF9-4643-F967-4B20-637650FD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68508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Boxplots for OCT CST (without CME) Over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32140-51FA-522A-69DE-47758600D124}"/>
              </a:ext>
            </a:extLst>
          </p:cNvPr>
          <p:cNvSpPr txBox="1"/>
          <p:nvPr/>
        </p:nvSpPr>
        <p:spPr>
          <a:xfrm>
            <a:off x="2077972" y="190934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556C9-F11B-EE2A-3516-D8B5A491FF6D}"/>
              </a:ext>
            </a:extLst>
          </p:cNvPr>
          <p:cNvSpPr txBox="1"/>
          <p:nvPr/>
        </p:nvSpPr>
        <p:spPr>
          <a:xfrm>
            <a:off x="3196153" y="1909346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AC00F-09E9-57FD-62E2-49DF6652372C}"/>
              </a:ext>
            </a:extLst>
          </p:cNvPr>
          <p:cNvSpPr txBox="1"/>
          <p:nvPr/>
        </p:nvSpPr>
        <p:spPr>
          <a:xfrm>
            <a:off x="4314334" y="205812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0DD74-56D4-104A-BCA7-1D6E7B85D281}"/>
              </a:ext>
            </a:extLst>
          </p:cNvPr>
          <p:cNvSpPr txBox="1"/>
          <p:nvPr/>
        </p:nvSpPr>
        <p:spPr>
          <a:xfrm>
            <a:off x="2035492" y="4552091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N=102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61D529-2808-78F3-821D-732853850640}"/>
              </a:ext>
            </a:extLst>
          </p:cNvPr>
          <p:cNvSpPr txBox="1"/>
          <p:nvPr/>
        </p:nvSpPr>
        <p:spPr>
          <a:xfrm>
            <a:off x="3153673" y="4514429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8CB66-5598-6DBB-988A-3507EF623125}"/>
              </a:ext>
            </a:extLst>
          </p:cNvPr>
          <p:cNvSpPr txBox="1"/>
          <p:nvPr/>
        </p:nvSpPr>
        <p:spPr>
          <a:xfrm>
            <a:off x="4314334" y="4535617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02EB3-4C1F-06E8-4915-9E6AA88448C9}"/>
              </a:ext>
            </a:extLst>
          </p:cNvPr>
          <p:cNvSpPr txBox="1"/>
          <p:nvPr/>
        </p:nvSpPr>
        <p:spPr>
          <a:xfrm>
            <a:off x="6096000" y="225067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DD4A5-925F-791B-9E5B-BF475A47D7D1}"/>
              </a:ext>
            </a:extLst>
          </p:cNvPr>
          <p:cNvSpPr txBox="1"/>
          <p:nvPr/>
        </p:nvSpPr>
        <p:spPr>
          <a:xfrm>
            <a:off x="7161077" y="2196619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06A6C-CF6D-241C-AA6E-4E01282C5735}"/>
              </a:ext>
            </a:extLst>
          </p:cNvPr>
          <p:cNvSpPr txBox="1"/>
          <p:nvPr/>
        </p:nvSpPr>
        <p:spPr>
          <a:xfrm>
            <a:off x="8226154" y="238917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8A5C6-4B6C-2C36-58E1-6C7419DEE5F1}"/>
              </a:ext>
            </a:extLst>
          </p:cNvPr>
          <p:cNvSpPr txBox="1"/>
          <p:nvPr/>
        </p:nvSpPr>
        <p:spPr>
          <a:xfrm>
            <a:off x="6055838" y="425861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F9CAE3-A76F-17E5-A15B-CDD62FBDA26A}"/>
              </a:ext>
            </a:extLst>
          </p:cNvPr>
          <p:cNvSpPr txBox="1"/>
          <p:nvPr/>
        </p:nvSpPr>
        <p:spPr>
          <a:xfrm>
            <a:off x="7118598" y="4375929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429DCF-442A-8CC6-1A1A-B74A07DB6997}"/>
              </a:ext>
            </a:extLst>
          </p:cNvPr>
          <p:cNvSpPr txBox="1"/>
          <p:nvPr/>
        </p:nvSpPr>
        <p:spPr>
          <a:xfrm>
            <a:off x="8249721" y="444063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0A42F93-F2DD-DA13-7C95-1DE8C6D6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92" y="1610580"/>
            <a:ext cx="7973568" cy="4959634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2882E9-7CDA-D097-89A9-B1E6D438A7CC}"/>
              </a:ext>
            </a:extLst>
          </p:cNvPr>
          <p:cNvSpPr txBox="1"/>
          <p:nvPr/>
        </p:nvSpPr>
        <p:spPr>
          <a:xfrm>
            <a:off x="3199822" y="317551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N=64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9B636F-3C9A-9AA6-8130-62A53BCC69AE}"/>
              </a:ext>
            </a:extLst>
          </p:cNvPr>
          <p:cNvSpPr txBox="1"/>
          <p:nvPr/>
        </p:nvSpPr>
        <p:spPr>
          <a:xfrm>
            <a:off x="4557060" y="317551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N=63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7952CE-C432-74F6-1120-EF7646803D0F}"/>
              </a:ext>
            </a:extLst>
          </p:cNvPr>
          <p:cNvSpPr txBox="1"/>
          <p:nvPr/>
        </p:nvSpPr>
        <p:spPr>
          <a:xfrm>
            <a:off x="5966276" y="317551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N=52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31F1A6-FB35-9970-5A17-F82F50967AD2}"/>
              </a:ext>
            </a:extLst>
          </p:cNvPr>
          <p:cNvSpPr txBox="1"/>
          <p:nvPr/>
        </p:nvSpPr>
        <p:spPr>
          <a:xfrm>
            <a:off x="7320166" y="317551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3743FD-01EB-5B85-E869-1F635B4206DB}"/>
              </a:ext>
            </a:extLst>
          </p:cNvPr>
          <p:cNvSpPr txBox="1"/>
          <p:nvPr/>
        </p:nvSpPr>
        <p:spPr>
          <a:xfrm>
            <a:off x="8580331" y="3175516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N=59</a:t>
            </a:r>
          </a:p>
        </p:txBody>
      </p:sp>
    </p:spTree>
    <p:extLst>
      <p:ext uri="{BB962C8B-B14F-4D97-AF65-F5344CB8AC3E}">
        <p14:creationId xmlns:p14="http://schemas.microsoft.com/office/powerpoint/2010/main" val="19063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ED8D-75A4-8DBA-3957-A96D4DB5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C5D-BD9C-9104-F903-7E7C5E34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47685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Estimated Annual Rates of Change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1BD62C3-896C-5A74-3365-1B2A65A6ED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62" y="1539058"/>
          <a:ext cx="10765875" cy="45961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430385">
                  <a:extLst>
                    <a:ext uri="{9D8B030D-6E8A-4147-A177-3AD203B41FA5}">
                      <a16:colId xmlns:a16="http://schemas.microsoft.com/office/drawing/2014/main" val="3569637132"/>
                    </a:ext>
                  </a:extLst>
                </a:gridCol>
                <a:gridCol w="2430385">
                  <a:extLst>
                    <a:ext uri="{9D8B030D-6E8A-4147-A177-3AD203B41FA5}">
                      <a16:colId xmlns:a16="http://schemas.microsoft.com/office/drawing/2014/main" val="532363874"/>
                    </a:ext>
                  </a:extLst>
                </a:gridCol>
                <a:gridCol w="2430385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cohort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Preserved cohort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Outliers down-weighted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 Mean Sensitivity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N=94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N=86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N=86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 (dB/year)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-0.42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5694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(-0.47, -0.31)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(-0.51, -0.33)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(-0.42, -0.27)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0903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EZ Area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2655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 (mm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/year)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95315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(-0.24, -0.12)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(-0.70, -0.37)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(-0.47, -0.22)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96776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CST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 (microns/year)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(-2.66, -1.63)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(-2.66, -1.63)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rgbClr val="D76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(-2.50, -1.59)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917E-DCA6-6915-D890-8A956D74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EBEF-736B-2BBB-7704-E23ECD7B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784676" cy="1325563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600" b="1" dirty="0">
                <a:solidFill>
                  <a:schemeClr val="bg1"/>
                </a:solidFill>
              </a:rPr>
              <a:t>Spearman Correlation Coefficients (95% CI)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Among Change in MP and OCT Measures from BL to 48M (Preserved Cohort)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430410C-6BA8-0ADF-0985-A3E3CAB6B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716825"/>
              </p:ext>
            </p:extLst>
          </p:nvPr>
        </p:nvGraphicFramePr>
        <p:xfrm>
          <a:off x="1203960" y="2163747"/>
          <a:ext cx="9784080" cy="30554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479309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76911860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 Mean Sensitivity</a:t>
                      </a: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 EZ Area</a:t>
                      </a:r>
                      <a:endParaRPr lang="en-US" sz="2800" b="1" kern="1200" baseline="300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 CST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 Mean Sensitivity, dB</a:t>
                      </a:r>
                    </a:p>
                  </a:txBody>
                  <a:tcPr marL="42217" marR="42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OCT EZ Area,  mm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b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(0.33, 0.82)</a:t>
                      </a: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OCT CST, microns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-0.19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(-0.49, 0.15)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0.17</a:t>
                      </a:r>
                    </a:p>
                    <a:p>
                      <a:pPr algn="ctr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(-0.36, 0.61)</a:t>
                      </a: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0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7968-30D6-0E40-D6AC-F3F3E1FC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1B86-16F4-DBF7-07C7-89F01487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400" b="1" dirty="0">
                <a:solidFill>
                  <a:schemeClr val="bg1"/>
                </a:solidFill>
              </a:rPr>
              <a:t>Spearman Correlation Coefficients (95% CI) 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Change in MP and OCT Measures vs SP and FST Measures from BL to 48M (Preserved Cohort)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4CA042F-EE4D-6AE5-41DD-B4884F1F44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960" y="1747287"/>
          <a:ext cx="9784080" cy="4624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479309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76911860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 Mean Sensitivity</a:t>
                      </a: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 EZ Area</a:t>
                      </a:r>
                      <a:endParaRPr lang="en-US" sz="2800" b="1" kern="1200" baseline="300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 CST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17" marR="4221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33350" marR="0" indent="-133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+mj-lt"/>
                        </a:rPr>
                        <a:t>Vtot</a:t>
                      </a:r>
                      <a:r>
                        <a:rPr lang="en-US" sz="2200" b="1" dirty="0">
                          <a:effectLst/>
                          <a:latin typeface="+mj-lt"/>
                        </a:rPr>
                        <a:t>, dB-</a:t>
                      </a:r>
                      <a:r>
                        <a:rPr lang="en-US" sz="2200" b="1" dirty="0" err="1">
                          <a:effectLst/>
                          <a:latin typeface="+mj-lt"/>
                        </a:rPr>
                        <a:t>sr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(0.12, 0.56)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(-0.22, 0.51)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(-0.31, 0.32)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33350" marR="0" indent="-133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V30, dB-</a:t>
                      </a:r>
                      <a:r>
                        <a:rPr lang="en-US" sz="2200" b="1" dirty="0" err="1">
                          <a:effectLst/>
                          <a:latin typeface="+mj-lt"/>
                        </a:rPr>
                        <a:t>sr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  <a:p>
                      <a:pPr algn="ctr"/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(0.31, 0.68)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2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(0.10, 0.69)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(-0.43, 0.17)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5290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33350" marR="0" indent="-133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FST White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(-0.45, 0.07)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22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(-0.01, 0.72)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(-0.55, 0.09)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7292356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133350" marR="0" lvl="0" indent="-1333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FST Blue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-0.37</a:t>
                      </a:r>
                      <a:endParaRPr lang="en-US" sz="22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(-0.58, -0.11)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(-0.35, 0.51)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(-0.58, 0.05)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133350" marR="0" lvl="0" indent="-1333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FST Red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0" marR="2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(-0.38, 0.15)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(-0.30, 0.55)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(-0.37, 0.31)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55820-A429-B464-678D-37123B06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12CE-1C4A-A92A-50E8-A57267DE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MP Pointwise Sensitivity over Time by Distance (“rings”) from the Foveal Center</a:t>
            </a:r>
          </a:p>
        </p:txBody>
      </p:sp>
      <p:pic>
        <p:nvPicPr>
          <p:cNvPr id="5" name="Content Placeholder 4" descr="A close-up of a medical scan&#10;&#10;AI-generated content may be incorrect.">
            <a:extLst>
              <a:ext uri="{FF2B5EF4-FFF2-40B4-BE49-F238E27FC236}">
                <a16:creationId xmlns:a16="http://schemas.microsoft.com/office/drawing/2014/main" id="{044B627B-35EC-F59B-BB7D-35A52CA4D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" y="1343818"/>
            <a:ext cx="2827055" cy="280755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7FAB02-FFBC-ADB5-B52B-9B1E13BF2EB6}"/>
              </a:ext>
            </a:extLst>
          </p:cNvPr>
          <p:cNvSpPr txBox="1"/>
          <p:nvPr/>
        </p:nvSpPr>
        <p:spPr>
          <a:xfrm>
            <a:off x="449169" y="4259318"/>
            <a:ext cx="616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(Preserved Cohort)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E7A8F7-22BF-D1F1-853F-1D3448C7F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5718"/>
              </p:ext>
            </p:extLst>
          </p:nvPr>
        </p:nvGraphicFramePr>
        <p:xfrm>
          <a:off x="3163824" y="1571132"/>
          <a:ext cx="8871490" cy="457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651">
                  <a:extLst>
                    <a:ext uri="{9D8B030D-6E8A-4147-A177-3AD203B41FA5}">
                      <a16:colId xmlns:a16="http://schemas.microsoft.com/office/drawing/2014/main" val="433447515"/>
                    </a:ext>
                  </a:extLst>
                </a:gridCol>
                <a:gridCol w="2290527">
                  <a:extLst>
                    <a:ext uri="{9D8B030D-6E8A-4147-A177-3AD203B41FA5}">
                      <a16:colId xmlns:a16="http://schemas.microsoft.com/office/drawing/2014/main" val="2720125114"/>
                    </a:ext>
                  </a:extLst>
                </a:gridCol>
                <a:gridCol w="2290527">
                  <a:extLst>
                    <a:ext uri="{9D8B030D-6E8A-4147-A177-3AD203B41FA5}">
                      <a16:colId xmlns:a16="http://schemas.microsoft.com/office/drawing/2014/main" val="3667437053"/>
                    </a:ext>
                  </a:extLst>
                </a:gridCol>
                <a:gridCol w="2293785">
                  <a:extLst>
                    <a:ext uri="{9D8B030D-6E8A-4147-A177-3AD203B41FA5}">
                      <a16:colId xmlns:a16="http://schemas.microsoft.com/office/drawing/2014/main" val="1759841216"/>
                    </a:ext>
                  </a:extLst>
                </a:gridCol>
              </a:tblGrid>
              <a:tr h="31021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Pointwise Sensitivity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 Slope Estimate 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95% CI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41088"/>
                  </a:ext>
                </a:extLst>
              </a:tr>
              <a:tr h="859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Mean ± SD, dB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Change at Year 4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chemeClr val="bg1"/>
                          </a:solidFill>
                          <a:effectLst/>
                        </a:rPr>
                        <a:t>Mean ± SD, dB</a:t>
                      </a:r>
                      <a:endParaRPr lang="en-US" sz="2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solidFill>
                      <a:srgbClr val="00C1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93712"/>
                  </a:ext>
                </a:extLst>
              </a:tr>
              <a:tr h="680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</a:rPr>
                        <a:t>1)Points 1-5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22.28 ± 5.14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-0.39 ± 4.94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-0.09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(-0.18, -0.001)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685714"/>
                  </a:ext>
                </a:extLst>
              </a:tr>
              <a:tr h="680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</a:rPr>
                        <a:t>2)Points 6-13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15.15 ± 9.15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-1.78 ± 6.36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-0.40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(-0.49, -0.30)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76029"/>
                  </a:ext>
                </a:extLst>
              </a:tr>
              <a:tr h="680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</a:rPr>
                        <a:t>3)Points 14-25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8.17 ± 9.21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-2.28 ± 5.70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-0.52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(-0.59, -0.46)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4381839"/>
                  </a:ext>
                </a:extLst>
              </a:tr>
              <a:tr h="680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</a:rPr>
                        <a:t>4)Points 26-41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6.98 ± 7.89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-2.33 ± 6.01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-0.54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(-0.60, -0.49)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14401"/>
                  </a:ext>
                </a:extLst>
              </a:tr>
              <a:tr h="680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</a:rPr>
                        <a:t>5)Points 42-89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</a:rPr>
                        <a:t>2.87 ± 6.09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-1.70 ± 4.71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-0.39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(-0.42, -0.37)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7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F3694-87C0-D671-C62C-FC655309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232F-997A-91A7-86FF-EC154A8E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Functional Transition Zone (FTZ) </a:t>
            </a:r>
            <a:r>
              <a:rPr lang="en-US" b="1" dirty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7" name="Picture 6" descr="A close-up of a cross section of a human eye&#10;&#10;AI-generated content may be incorrect.">
            <a:extLst>
              <a:ext uri="{FF2B5EF4-FFF2-40B4-BE49-F238E27FC236}">
                <a16:creationId xmlns:a16="http://schemas.microsoft.com/office/drawing/2014/main" id="{0193D0CF-A815-5863-F710-82FF572C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752725" cy="274320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DE4A75-A027-348B-6939-023BF0C36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412388"/>
              </p:ext>
            </p:extLst>
          </p:nvPr>
        </p:nvGraphicFramePr>
        <p:xfrm>
          <a:off x="3911096" y="1825627"/>
          <a:ext cx="6996480" cy="4351334"/>
        </p:xfrm>
        <a:graphic>
          <a:graphicData uri="http://schemas.openxmlformats.org/drawingml/2006/table">
            <a:tbl>
              <a:tblPr/>
              <a:tblGrid>
                <a:gridCol w="3498240">
                  <a:extLst>
                    <a:ext uri="{9D8B030D-6E8A-4147-A177-3AD203B41FA5}">
                      <a16:colId xmlns:a16="http://schemas.microsoft.com/office/drawing/2014/main" val="825964227"/>
                    </a:ext>
                  </a:extLst>
                </a:gridCol>
                <a:gridCol w="3498240">
                  <a:extLst>
                    <a:ext uri="{9D8B030D-6E8A-4147-A177-3AD203B41FA5}">
                      <a16:colId xmlns:a16="http://schemas.microsoft.com/office/drawing/2014/main" val="3361789762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3110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Range of FTPs per eye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5 to 18 (Median = 8)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7470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with ≥5 FTPs (100% qualifying)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78 eyes (89.7%)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69818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excluded due to &lt;5 FTPs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3 eyes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21127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Coefficient of Repeatability (</a:t>
                      </a:r>
                      <a:r>
                        <a:rPr lang="en-US" sz="1600" dirty="0" err="1"/>
                        <a:t>CoR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5.29 dB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73207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Baseline MP MSFTP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17.9 dB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00012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MP MSFTP at Year 4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10.8 dB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7423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Avg. change (4 years)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-6.92 ± 7.58 dB (Median = -6.0 dB)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9173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Standardized rate of decline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-1.79 dB/year (CI: -1.97, -1.61)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33236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with meaningful loss at 2 years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19%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53723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with meaningful loss at 4 years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46%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25854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worsening beyond CoR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60%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44398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Eyes with meaningful improvement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0% (at both 2 and 4 years)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3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BAD46-C129-758C-1415-37212766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F0F9-D37D-31AF-3B0A-6B280E3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Discussion: EZ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607D-E74E-7AF2-765C-51ED232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Declined over time, especially when baseline EZ ≥ 3.0 mm².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Strong inter-eye symmetry (ICC = 0.84)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Suitable for tracking early-stage progression or treatment response.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Greater decline in participants with &lt;10 years disease duration and in the preserved cohort (–0.53 mm²/year).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0141-955B-D36A-565C-9DD61D99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0C07-64B4-A909-85FB-24CCAD69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Discussion: CST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B75F-0EEE-A95D-C4ED-EE0A7610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Small decline (–2.14 µm/year), similar between USH2 and ARRP.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~40% of eyes had cystoid changes at baseline and Year 4.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A4F6-E3D2-ECB7-79EC-48A43810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BCF7-A7A5-A678-017F-5AE4A4D7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Discussion: MP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9D54-59D4-E77A-301F-5E9804D6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MP MS declined over time, but only a small proportion of eyes (5%) showed clinically meaningful decline (≥7 dB) at 4 years, limiting its utility as a functional endpoint.</a:t>
            </a:r>
          </a:p>
        </p:txBody>
      </p:sp>
    </p:spTree>
    <p:extLst>
      <p:ext uri="{BB962C8B-B14F-4D97-AF65-F5344CB8AC3E}">
        <p14:creationId xmlns:p14="http://schemas.microsoft.com/office/powerpoint/2010/main" val="38456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7B83-593F-48E4-B540-33FF467F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0F77-4D25-4A09-8D2B-A890DEFE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8863"/>
            <a:ext cx="10735599" cy="515259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MP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Only at sites with MAIA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Primary cohort only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b="1" dirty="0"/>
              <a:t>ETDRS VA ≥ 54 (20/80 or better)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b="1" dirty="0"/>
              <a:t>Central visual ﬁeld at least 10 diameter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b="1" dirty="0"/>
              <a:t>Stable fixation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Study eye only for all visits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Performed 3 times at baseline and 1 time at follow-up visits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OCT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At all sites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Performed on both eyes for all RUSH2A subjects at baseline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Performed on study eye for primary cohort subjects at follow-up visits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084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EE16A-FEB5-F029-159A-1F1481BB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1A6B-B120-0648-0FD6-F194AA98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Discussion: PWS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F0B7-AA8D-AB32-1A48-9740ECA4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Largest decline in paracentral rings (rings 3 &amp; 4), suggesting these regions may be optimal for monitoring change.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Functional Transition Points (FTP):Novel, FDA-compliant metric defined to track disease at EZ boundary.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MS</a:t>
            </a:r>
            <a:r>
              <a:rPr lang="en-US" b="1" baseline="-25000" dirty="0"/>
              <a:t>FTP</a:t>
            </a:r>
            <a:r>
              <a:rPr lang="en-US" b="1" dirty="0"/>
              <a:t> showed greatest decline among all MP metrics (–1.79 dB/year).46% of eyes experienced clinically meaningful decline (≥7 dB) by Year 4.</a:t>
            </a:r>
          </a:p>
        </p:txBody>
      </p:sp>
    </p:spTree>
    <p:extLst>
      <p:ext uri="{BB962C8B-B14F-4D97-AF65-F5344CB8AC3E}">
        <p14:creationId xmlns:p14="http://schemas.microsoft.com/office/powerpoint/2010/main" val="2504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14E3-42BA-A364-6FF8-A4DEE290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FDCB-E8DB-4F9F-F3C1-E36252F8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7988-F60C-D811-8E5D-DA504B95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All 3 measures declined on average over 4 years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MP sensitivity and EZ area were subject to floor effects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Change in EZ area was correlated with the change in MP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The MS</a:t>
            </a:r>
            <a:r>
              <a:rPr lang="en-US" sz="3200" baseline="-25000" dirty="0"/>
              <a:t>FTP</a:t>
            </a:r>
            <a:r>
              <a:rPr lang="en-US" sz="3200" dirty="0"/>
              <a:t> is a novel, robust parameter that showed clinically meaningful change over time and is a promising tool to monitor treatment efficacy in clinical trials.</a:t>
            </a:r>
            <a:endParaRPr lang="en-US" sz="32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0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E567-8626-3223-D581-86B00664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780A-8F69-38AA-DE20-08139E9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Writing Committee Members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B070A8-EA24-2595-CAF0-5EEABB0C13A3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1638300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067790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615136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86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Ajoy Vincent (Lead)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​​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Allison Ayala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​Glenn Jaffe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5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Bernstein​​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​Nora 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30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Birch​​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​​Wen​di Liang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Joseph Carroll​​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​Jessica Loo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24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Janet Cheetham​​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​Maureen Maguire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1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 Pennesi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59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​​Todd Durham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José-Alain Sahel​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​​Sina Farsiu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Mandeep Singh​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2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Carel Hoyng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Zane Zemborian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93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E471-B35A-D0F8-F933-71BAB14F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99AC-1237-5DA7-FAC0-34DFB00A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73940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Microperimetry Grids and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CEF57-C9EA-E61F-FE7C-36AFB616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774" y="1877123"/>
            <a:ext cx="4257406" cy="388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1804F-79CE-31E0-12BF-4350DCC35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01" y="1877123"/>
            <a:ext cx="2896276" cy="26383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6FC1E4-BEF6-58CA-13DD-6B4CDE20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391" y="1877123"/>
            <a:ext cx="4536383" cy="44826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Mesopic/standard MP, 4-2 projection strategy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Size-III Stimulus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>
                <a:solidFill>
                  <a:srgbClr val="D76F2C"/>
                </a:solidFill>
              </a:rPr>
              <a:t>Custom</a:t>
            </a:r>
            <a:r>
              <a:rPr lang="en-US" b="1" dirty="0"/>
              <a:t> 30 deg wide grid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Number of tested loci: 89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D4B38-B0DA-7BC4-B539-746035D92A78}"/>
              </a:ext>
            </a:extLst>
          </p:cNvPr>
          <p:cNvSpPr txBox="1"/>
          <p:nvPr/>
        </p:nvSpPr>
        <p:spPr>
          <a:xfrm>
            <a:off x="647518" y="4515477"/>
            <a:ext cx="231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MAIA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CenterVue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6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04CA-9D02-54C5-9C56-67737804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9DFC-BA54-B9AD-53B0-951AAC22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48M Statistical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2539-EFE4-B6B8-4563-767419B7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Entire Analysis Cohort: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Study eyes that have test results for at least 2 of the 5 time points up (baseline, 12M, 24M, 36M, and 48M)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Preserved Cohort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MP: Eyes in entire analysis cohort with baseline MP mean sensitivity &gt;1 dB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EZ: Eyes in the entire analysis cohort with baseline EZ area &gt;3 mm</a:t>
            </a:r>
            <a:r>
              <a:rPr lang="en-US" sz="2600" b="1" baseline="30000" dirty="0"/>
              <a:t>2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3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1B3A-23E6-6C5D-02F9-35646D49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AC1B-8AFB-345F-18B8-ED2243D9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48M Statistical 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A5A8-24B3-02D4-20BF-67F3AF4E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Annual rates of change estimated by mixed effects models with random intercept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Mixed effects models applied to both the entire analysis cohort and the preserved cohort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Model with down-weighting outlier rates of change was explored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Spearman correlation calculated among 4-year change in MP and OCT measures with 4-year change in other visual measures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59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AEDA-EA6F-C180-C594-C56126D1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A57-C898-85C9-06B2-43544A52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48M Statistical 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8F9F-F605-6EE4-B94E-A2868AD1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56519" cy="4497916"/>
          </a:xfrm>
        </p:spPr>
        <p:txBody>
          <a:bodyPr>
            <a:noAutofit/>
          </a:bodyPr>
          <a:lstStyle/>
          <a:p>
            <a:r>
              <a:rPr lang="en-US" dirty="0"/>
              <a:t>Defining Functional Transition Points (FTPs)</a:t>
            </a:r>
          </a:p>
          <a:p>
            <a:pPr lvl="1">
              <a:buClrTx/>
            </a:pPr>
            <a:r>
              <a:rPr lang="en-US" dirty="0"/>
              <a:t>FTPs are MP loci near the inner edge of the functional transition zone, identified by ≥7 dB sensitivity drops between adjacent loci along radial "pathways" from the fovea to the periphery.</a:t>
            </a:r>
          </a:p>
          <a:p>
            <a:pPr lvl="1">
              <a:buClrTx/>
            </a:pPr>
            <a:r>
              <a:rPr lang="en-US" dirty="0"/>
              <a:t>Criteria: Candidate FTPs required baseline sensitivity ≥8 dB and ranking based on % of qualifying adjacent loci (100%–25%).</a:t>
            </a:r>
          </a:p>
          <a:p>
            <a:pPr lvl="1">
              <a:buClrTx/>
            </a:pPr>
            <a:r>
              <a:rPr lang="en-US" dirty="0"/>
              <a:t>Selection: Top-ranked candidate FTPs (starting with 100% agreement) were chosen until 5 FTPs per eye were identified; eyes with &lt;5 were excluded.</a:t>
            </a:r>
          </a:p>
          <a:p>
            <a:pPr lvl="1">
              <a:buClrTx/>
            </a:pPr>
            <a:r>
              <a:rPr lang="en-US" dirty="0"/>
              <a:t>Outcome: Mean Sensitivity of FTPs (MSFTP) was calculated for each eye at each visit.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70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398C-1CDE-EF8F-33ED-29503004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EF75-0368-C2CD-7735-5B1BFB6E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68508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Spaghetti plot for MP MS Over Time</a:t>
            </a:r>
          </a:p>
        </p:txBody>
      </p:sp>
      <p:pic>
        <p:nvPicPr>
          <p:cNvPr id="3" name="Content Placeholder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FC7DC48-D7DF-E0BB-C0BA-AE928B05F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004" y="1684277"/>
            <a:ext cx="6022341" cy="4658995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38A0C-0195-B96A-57E7-779017A5B336}"/>
              </a:ext>
            </a:extLst>
          </p:cNvPr>
          <p:cNvSpPr txBox="1"/>
          <p:nvPr/>
        </p:nvSpPr>
        <p:spPr>
          <a:xfrm>
            <a:off x="6877049" y="2690335"/>
            <a:ext cx="4286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 MS decreased over time.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effect was identified in subjects with baseline MP MS &lt; 1dB.</a:t>
            </a:r>
          </a:p>
        </p:txBody>
      </p:sp>
    </p:spTree>
    <p:extLst>
      <p:ext uri="{BB962C8B-B14F-4D97-AF65-F5344CB8AC3E}">
        <p14:creationId xmlns:p14="http://schemas.microsoft.com/office/powerpoint/2010/main" val="3223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6F7D-AFC6-3954-81DE-07796A7E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9BF6-40ED-CA57-B63B-4031338C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68508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Boxplots for MP MS Over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0D101-D62A-54B0-23C3-A9454DE7E010}"/>
              </a:ext>
            </a:extLst>
          </p:cNvPr>
          <p:cNvSpPr txBox="1"/>
          <p:nvPr/>
        </p:nvSpPr>
        <p:spPr>
          <a:xfrm>
            <a:off x="3084657" y="1719223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B6418-B3C1-F28F-EA2D-4E4AA1337B12}"/>
              </a:ext>
            </a:extLst>
          </p:cNvPr>
          <p:cNvSpPr txBox="1"/>
          <p:nvPr/>
        </p:nvSpPr>
        <p:spPr>
          <a:xfrm>
            <a:off x="4202838" y="1867997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86CE1-AC09-82BD-3D29-2D0B462DB84E}"/>
              </a:ext>
            </a:extLst>
          </p:cNvPr>
          <p:cNvSpPr txBox="1"/>
          <p:nvPr/>
        </p:nvSpPr>
        <p:spPr>
          <a:xfrm>
            <a:off x="3042177" y="4324306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2AFE4-62BB-BAB6-0BC1-61B14BF281B1}"/>
              </a:ext>
            </a:extLst>
          </p:cNvPr>
          <p:cNvSpPr txBox="1"/>
          <p:nvPr/>
        </p:nvSpPr>
        <p:spPr>
          <a:xfrm>
            <a:off x="4202838" y="4345494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25062-9C6C-D6D6-F2D2-69FBE637EF1F}"/>
              </a:ext>
            </a:extLst>
          </p:cNvPr>
          <p:cNvSpPr txBox="1"/>
          <p:nvPr/>
        </p:nvSpPr>
        <p:spPr>
          <a:xfrm>
            <a:off x="5984504" y="206054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73C1C-C3F7-8A3E-8322-41054DA02222}"/>
              </a:ext>
            </a:extLst>
          </p:cNvPr>
          <p:cNvSpPr txBox="1"/>
          <p:nvPr/>
        </p:nvSpPr>
        <p:spPr>
          <a:xfrm>
            <a:off x="7049581" y="2006496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4E157-4D43-3065-9F6C-E1A807C683A0}"/>
              </a:ext>
            </a:extLst>
          </p:cNvPr>
          <p:cNvSpPr txBox="1"/>
          <p:nvPr/>
        </p:nvSpPr>
        <p:spPr>
          <a:xfrm>
            <a:off x="8114658" y="2199047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BBABA-3722-1C23-48A6-99CEFCBA1865}"/>
              </a:ext>
            </a:extLst>
          </p:cNvPr>
          <p:cNvSpPr txBox="1"/>
          <p:nvPr/>
        </p:nvSpPr>
        <p:spPr>
          <a:xfrm>
            <a:off x="5944342" y="406849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N=98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65080A-C8FD-6ABB-3C92-EA37989E1DCF}"/>
              </a:ext>
            </a:extLst>
          </p:cNvPr>
          <p:cNvSpPr txBox="1"/>
          <p:nvPr/>
        </p:nvSpPr>
        <p:spPr>
          <a:xfrm>
            <a:off x="7476776" y="3495777"/>
            <a:ext cx="1055097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C05DEB-95D1-10E0-0B2B-B881A51E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73" y="1619208"/>
            <a:ext cx="7961253" cy="4944090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472845-DB72-DFF2-E5BB-348FF7FFDA47}"/>
              </a:ext>
            </a:extLst>
          </p:cNvPr>
          <p:cNvSpPr txBox="1"/>
          <p:nvPr/>
        </p:nvSpPr>
        <p:spPr>
          <a:xfrm>
            <a:off x="3168435" y="2618037"/>
            <a:ext cx="1055097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93E365-F43E-C7B2-2590-2629C1B70307}"/>
              </a:ext>
            </a:extLst>
          </p:cNvPr>
          <p:cNvSpPr txBox="1"/>
          <p:nvPr/>
        </p:nvSpPr>
        <p:spPr>
          <a:xfrm>
            <a:off x="4590804" y="2944695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D49BB-2CF4-BBE5-CED7-8017C8118A32}"/>
              </a:ext>
            </a:extLst>
          </p:cNvPr>
          <p:cNvSpPr txBox="1"/>
          <p:nvPr/>
        </p:nvSpPr>
        <p:spPr>
          <a:xfrm>
            <a:off x="6111374" y="3262312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N=78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04AD2-7421-ED5C-D374-9E9FE93D3BA1}"/>
              </a:ext>
            </a:extLst>
          </p:cNvPr>
          <p:cNvSpPr txBox="1"/>
          <p:nvPr/>
        </p:nvSpPr>
        <p:spPr>
          <a:xfrm>
            <a:off x="7384715" y="3262312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6280C-F5D1-C5C2-518F-319D7700908A}"/>
              </a:ext>
            </a:extLst>
          </p:cNvPr>
          <p:cNvSpPr txBox="1"/>
          <p:nvPr/>
        </p:nvSpPr>
        <p:spPr>
          <a:xfrm>
            <a:off x="8678647" y="3262313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N=85</a:t>
            </a:r>
          </a:p>
        </p:txBody>
      </p:sp>
    </p:spTree>
    <p:extLst>
      <p:ext uri="{BB962C8B-B14F-4D97-AF65-F5344CB8AC3E}">
        <p14:creationId xmlns:p14="http://schemas.microsoft.com/office/powerpoint/2010/main" val="18476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AC56-4858-E056-1912-4B862381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9BDB-C156-3AF0-1698-7EFE5AF0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68508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Spaghetti plot for OCT Measures Over Time</a:t>
            </a:r>
          </a:p>
        </p:txBody>
      </p:sp>
      <p:pic>
        <p:nvPicPr>
          <p:cNvPr id="6" name="Picture 5" descr="A graph of diseased disease&#10;&#10;Description automatically generated with medium confidence">
            <a:extLst>
              <a:ext uri="{FF2B5EF4-FFF2-40B4-BE49-F238E27FC236}">
                <a16:creationId xmlns:a16="http://schemas.microsoft.com/office/drawing/2014/main" id="{374C5A1B-BC56-FC71-DB72-4BA54BFB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8" y="1834918"/>
            <a:ext cx="5227608" cy="4114800"/>
          </a:xfrm>
          <a:prstGeom prst="rect">
            <a:avLst/>
          </a:prstGeom>
          <a:ln>
            <a:solidFill>
              <a:srgbClr val="003865"/>
            </a:solidFill>
          </a:ln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3B80B52-C221-25AD-B87D-7EB657DB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908" y="1834918"/>
            <a:ext cx="5279366" cy="4114800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DD51C-E0AB-C214-BC3C-88D6A9D36BF8}"/>
              </a:ext>
            </a:extLst>
          </p:cNvPr>
          <p:cNvSpPr txBox="1"/>
          <p:nvPr/>
        </p:nvSpPr>
        <p:spPr>
          <a:xfrm>
            <a:off x="2500240" y="1296981"/>
            <a:ext cx="341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EZ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B6148-D7A2-2CFB-C19F-2F023BBD18EC}"/>
              </a:ext>
            </a:extLst>
          </p:cNvPr>
          <p:cNvSpPr txBox="1"/>
          <p:nvPr/>
        </p:nvSpPr>
        <p:spPr>
          <a:xfrm>
            <a:off x="8700799" y="1296981"/>
            <a:ext cx="341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5D44A-7A1C-CEE7-0999-5B629241812E}"/>
              </a:ext>
            </a:extLst>
          </p:cNvPr>
          <p:cNvSpPr txBox="1"/>
          <p:nvPr/>
        </p:nvSpPr>
        <p:spPr>
          <a:xfrm>
            <a:off x="637551" y="6100302"/>
            <a:ext cx="44048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effect was identified in subjects with baseline EZ area &lt; 3 mm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linical Consortium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1766</Words>
  <Application>Microsoft Office PowerPoint</Application>
  <PresentationFormat>Widescreen</PresentationFormat>
  <Paragraphs>333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Calibri</vt:lpstr>
      <vt:lpstr>Clinical Consortium: Light</vt:lpstr>
      <vt:lpstr>Natural History of Microperimetry and Optical Coherence Tomography in the RUSH2A Study</vt:lpstr>
      <vt:lpstr>Methods</vt:lpstr>
      <vt:lpstr>Microperimetry Grids and Measures</vt:lpstr>
      <vt:lpstr>48M Statistical Methods</vt:lpstr>
      <vt:lpstr>48M Statistical Methods (cont.)</vt:lpstr>
      <vt:lpstr>48M Statistical Methods (cont.)</vt:lpstr>
      <vt:lpstr>Spaghetti plot for MP MS Over Time</vt:lpstr>
      <vt:lpstr>Boxplots for MP MS Over Time</vt:lpstr>
      <vt:lpstr>Spaghetti plot for OCT Measures Over Time</vt:lpstr>
      <vt:lpstr>Boxplots for OCT EZ Over Time</vt:lpstr>
      <vt:lpstr>Boxplots for OCT CST (without CME) Over Time</vt:lpstr>
      <vt:lpstr>Estimated Annual Rates of Change</vt:lpstr>
      <vt:lpstr>Spearman Correlation Coefficients (95% CI)  Among Change in MP and OCT Measures from BL to 48M (Preserved Cohort)</vt:lpstr>
      <vt:lpstr>Spearman Correlation Coefficients (95% CI)  Change in MP and OCT Measures vs SP and FST Measures from BL to 48M (Preserved Cohort)</vt:lpstr>
      <vt:lpstr>MP Pointwise Sensitivity over Time by Distance (“rings”) from the Foveal Center</vt:lpstr>
      <vt:lpstr>Functional Transition Zone (FTZ) Analysis</vt:lpstr>
      <vt:lpstr>Discussion: EZ Area</vt:lpstr>
      <vt:lpstr>Discussion: CST</vt:lpstr>
      <vt:lpstr>Discussion: MP</vt:lpstr>
      <vt:lpstr>Discussion: PWS</vt:lpstr>
      <vt:lpstr>Conclusion</vt:lpstr>
      <vt:lpstr>Writing Committee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Adams</dc:creator>
  <cp:lastModifiedBy>Sara Hatch</cp:lastModifiedBy>
  <cp:revision>2</cp:revision>
  <dcterms:created xsi:type="dcterms:W3CDTF">2023-03-08T17:26:10Z</dcterms:created>
  <dcterms:modified xsi:type="dcterms:W3CDTF">2025-11-07T13:24:10Z</dcterms:modified>
</cp:coreProperties>
</file>