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7" r:id="rId1"/>
    <p:sldMasterId id="2147483671" r:id="rId2"/>
    <p:sldMasterId id="2147483680" r:id="rId3"/>
  </p:sldMasterIdLst>
  <p:notesMasterIdLst>
    <p:notesMasterId r:id="rId26"/>
  </p:notesMasterIdLst>
  <p:handoutMasterIdLst>
    <p:handoutMasterId r:id="rId27"/>
  </p:handoutMasterIdLst>
  <p:sldIdLst>
    <p:sldId id="1515" r:id="rId4"/>
    <p:sldId id="1523" r:id="rId5"/>
    <p:sldId id="779" r:id="rId6"/>
    <p:sldId id="833" r:id="rId7"/>
    <p:sldId id="836" r:id="rId8"/>
    <p:sldId id="837" r:id="rId9"/>
    <p:sldId id="852" r:id="rId10"/>
    <p:sldId id="793" r:id="rId11"/>
    <p:sldId id="839" r:id="rId12"/>
    <p:sldId id="840" r:id="rId13"/>
    <p:sldId id="841" r:id="rId14"/>
    <p:sldId id="842" r:id="rId15"/>
    <p:sldId id="785" r:id="rId16"/>
    <p:sldId id="843" r:id="rId17"/>
    <p:sldId id="845" r:id="rId18"/>
    <p:sldId id="846" r:id="rId19"/>
    <p:sldId id="853" r:id="rId20"/>
    <p:sldId id="854" r:id="rId21"/>
    <p:sldId id="855" r:id="rId22"/>
    <p:sldId id="856" r:id="rId23"/>
    <p:sldId id="857" r:id="rId24"/>
    <p:sldId id="83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2" userDrawn="1">
          <p15:clr>
            <a:srgbClr val="A4A3A4"/>
          </p15:clr>
        </p15:guide>
        <p15:guide id="2" pos="1152" userDrawn="1">
          <p15:clr>
            <a:srgbClr val="A4A3A4"/>
          </p15:clr>
        </p15:guide>
        <p15:guide id="3" pos="7176" userDrawn="1">
          <p15:clr>
            <a:srgbClr val="A4A3A4"/>
          </p15:clr>
        </p15:guide>
        <p15:guide id="4" pos="456" userDrawn="1">
          <p15:clr>
            <a:srgbClr val="A4A3A4"/>
          </p15:clr>
        </p15:guide>
        <p15:guide id="5" orient="horz" pos="302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1D5"/>
    <a:srgbClr val="D76F2C"/>
    <a:srgbClr val="003865"/>
    <a:srgbClr val="A3A015"/>
    <a:srgbClr val="7E5E77"/>
    <a:srgbClr val="C6C21A"/>
    <a:srgbClr val="9A646C"/>
    <a:srgbClr val="7A9C6A"/>
    <a:srgbClr val="0069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1032"/>
        <p:guide pos="1152"/>
        <p:guide pos="7176"/>
        <p:guide pos="456"/>
        <p:guide orient="horz" pos="302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984C27-75D2-A96C-6006-85CC57CAF6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839DB82-C9E1-20AF-2E0D-B79BBE146D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834664-1AFD-4056-868A-E7F665E5722B}" type="datetimeFigureOut">
              <a:rPr lang="en-US" smtClean="0"/>
              <a:t>8/27/2026</a:t>
            </a:fld>
            <a:endParaRPr lang="en-US"/>
          </a:p>
        </p:txBody>
      </p:sp>
      <p:sp>
        <p:nvSpPr>
          <p:cNvPr id="4" name="Footer Placeholder 3">
            <a:extLst>
              <a:ext uri="{FF2B5EF4-FFF2-40B4-BE49-F238E27FC236}">
                <a16:creationId xmlns:a16="http://schemas.microsoft.com/office/drawing/2014/main" id="{0929DA64-43E8-9E40-07C5-6D8FBCCDCA0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FFCF2B2-F70D-2F01-4222-7C6298381D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0E0E6A-92C3-4B87-9F74-BD338E5EB264}" type="slidenum">
              <a:rPr lang="en-US" smtClean="0"/>
              <a:t>‹#›</a:t>
            </a:fld>
            <a:endParaRPr lang="en-US"/>
          </a:p>
        </p:txBody>
      </p:sp>
    </p:spTree>
    <p:extLst>
      <p:ext uri="{BB962C8B-B14F-4D97-AF65-F5344CB8AC3E}">
        <p14:creationId xmlns:p14="http://schemas.microsoft.com/office/powerpoint/2010/main" val="22216967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E0205A-7888-41F4-B6F5-E9FA2254EC1B}"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4F15A-12B5-4AD1-B1D9-CC7C5414E318}" type="slidenum">
              <a:rPr lang="en-US" smtClean="0"/>
              <a:t>‹#›</a:t>
            </a:fld>
            <a:endParaRPr lang="en-US"/>
          </a:p>
        </p:txBody>
      </p:sp>
    </p:spTree>
    <p:extLst>
      <p:ext uri="{BB962C8B-B14F-4D97-AF65-F5344CB8AC3E}">
        <p14:creationId xmlns:p14="http://schemas.microsoft.com/office/powerpoint/2010/main" val="2690702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58272-036C-3AD8-1D20-D942CE106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6E496C-DFF4-3435-E785-A9FC06566F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35CBC2-E145-D338-12D8-37D31E2EC2C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Mean EZ area decreased at follow-up visits (Mean: 3.9 3.9 3.7 3.5 3.3)</a:t>
            </a:r>
          </a:p>
          <a:p>
            <a:endParaRPr lang="en-US" dirty="0"/>
          </a:p>
        </p:txBody>
      </p:sp>
      <p:sp>
        <p:nvSpPr>
          <p:cNvPr id="4" name="Slide Number Placeholder 3">
            <a:extLst>
              <a:ext uri="{FF2B5EF4-FFF2-40B4-BE49-F238E27FC236}">
                <a16:creationId xmlns:a16="http://schemas.microsoft.com/office/drawing/2014/main" id="{C78DAD5C-5E8F-4C7A-46D7-7DB67C41E142}"/>
              </a:ext>
            </a:extLst>
          </p:cNvPr>
          <p:cNvSpPr>
            <a:spLocks noGrp="1"/>
          </p:cNvSpPr>
          <p:nvPr>
            <p:ph type="sldNum" sz="quarter" idx="5"/>
          </p:nvPr>
        </p:nvSpPr>
        <p:spPr/>
        <p:txBody>
          <a:bodyPr/>
          <a:lstStyle/>
          <a:p>
            <a:fld id="{7FB667E1-E601-4AAF-B95C-B25720D70A60}" type="slidenum">
              <a:rPr lang="en-US" smtClean="0"/>
              <a:t>11</a:t>
            </a:fld>
            <a:endParaRPr lang="en-US"/>
          </a:p>
        </p:txBody>
      </p:sp>
    </p:spTree>
    <p:extLst>
      <p:ext uri="{BB962C8B-B14F-4D97-AF65-F5344CB8AC3E}">
        <p14:creationId xmlns:p14="http://schemas.microsoft.com/office/powerpoint/2010/main" val="1821931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31BD4-FBD2-5D5A-6448-0F9CD14004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87491A-F99F-E7B2-48B0-D9C6D17BCF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93EFD-36C0-2065-6DBB-73D8585AD1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CST values were similar () – Only OCTs for eyes without CME were included (mean: 2.5 247 245 240 240)</a:t>
            </a:r>
          </a:p>
          <a:p>
            <a:endParaRPr lang="en-US" dirty="0"/>
          </a:p>
        </p:txBody>
      </p:sp>
      <p:sp>
        <p:nvSpPr>
          <p:cNvPr id="4" name="Slide Number Placeholder 3">
            <a:extLst>
              <a:ext uri="{FF2B5EF4-FFF2-40B4-BE49-F238E27FC236}">
                <a16:creationId xmlns:a16="http://schemas.microsoft.com/office/drawing/2014/main" id="{8B51B50A-0CD6-BDD3-E198-95F76CC25A02}"/>
              </a:ext>
            </a:extLst>
          </p:cNvPr>
          <p:cNvSpPr>
            <a:spLocks noGrp="1"/>
          </p:cNvSpPr>
          <p:nvPr>
            <p:ph type="sldNum" sz="quarter" idx="5"/>
          </p:nvPr>
        </p:nvSpPr>
        <p:spPr/>
        <p:txBody>
          <a:bodyPr/>
          <a:lstStyle/>
          <a:p>
            <a:fld id="{7FB667E1-E601-4AAF-B95C-B25720D70A60}" type="slidenum">
              <a:rPr lang="en-US" smtClean="0"/>
              <a:t>12</a:t>
            </a:fld>
            <a:endParaRPr lang="en-US"/>
          </a:p>
        </p:txBody>
      </p:sp>
    </p:spTree>
    <p:extLst>
      <p:ext uri="{BB962C8B-B14F-4D97-AF65-F5344CB8AC3E}">
        <p14:creationId xmlns:p14="http://schemas.microsoft.com/office/powerpoint/2010/main" val="2828185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r>
              <a:rPr lang="en-US" sz="1200" dirty="0">
                <a:effectLst/>
                <a:latin typeface="Arial" panose="020B0604020202020204" pitchFamily="34" charset="0"/>
                <a:ea typeface="Calibri" panose="020F0502020204030204" pitchFamily="34" charset="0"/>
              </a:rPr>
              <a:t>All 3 measures declined.</a:t>
            </a:r>
            <a:r>
              <a:rPr lang="en-US" sz="1200" dirty="0">
                <a:effectLst/>
                <a:latin typeface="Calibri" panose="020F0502020204030204" pitchFamily="34" charset="0"/>
                <a:ea typeface="Calibri" panose="020F0502020204030204" pitchFamily="34" charset="0"/>
              </a:rPr>
              <a:t> However, by looking at the confidence interval, we see that the EZ area was barely statistically significantly different from 0 decline</a:t>
            </a:r>
            <a:endParaRPr lang="en-US" sz="1200" dirty="0">
              <a:effectLst/>
              <a:latin typeface="Arial" panose="020B0604020202020204" pitchFamily="34" charset="0"/>
              <a:ea typeface="Calibri" panose="020F0502020204030204" pitchFamily="34" charset="0"/>
            </a:endParaRPr>
          </a:p>
          <a:p>
            <a:endParaRPr lang="en-US" sz="1200" dirty="0">
              <a:effectLst/>
              <a:latin typeface="Arial" panose="020B0604020202020204" pitchFamily="34" charset="0"/>
              <a:ea typeface="Calibri" panose="020F0502020204030204" pitchFamily="34" charset="0"/>
            </a:endParaRPr>
          </a:p>
          <a:p>
            <a:r>
              <a:rPr lang="en-US" sz="1200" dirty="0">
                <a:effectLst/>
                <a:latin typeface="Arial" panose="020B0604020202020204" pitchFamily="34" charset="0"/>
                <a:ea typeface="Calibri" panose="020F0502020204030204" pitchFamily="34" charset="0"/>
              </a:rPr>
              <a:t>Outliers were down-weighted using weighted mixed-effects model, weights were computed from robust regression modelling of estimated rate of decline from each participant.</a:t>
            </a:r>
          </a:p>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fld id="{7FB667E1-E601-4AAF-B95C-B25720D70A60}" type="slidenum">
              <a:rPr lang="en-US" smtClean="0"/>
              <a:t>13</a:t>
            </a:fld>
            <a:endParaRPr lang="en-US"/>
          </a:p>
        </p:txBody>
      </p:sp>
    </p:spTree>
    <p:extLst>
      <p:ext uri="{BB962C8B-B14F-4D97-AF65-F5344CB8AC3E}">
        <p14:creationId xmlns:p14="http://schemas.microsoft.com/office/powerpoint/2010/main" val="1326217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53C90-F55B-6B67-5A17-CCA63ADE1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42508-9209-ECAD-6C1A-FD216DC303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B89000-43BA-440E-BA5A-876870C213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Change in EZ area was correlated with the change in MP</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CE39E3F5-205D-313F-414B-B6B5B5CD8373}"/>
              </a:ext>
            </a:extLst>
          </p:cNvPr>
          <p:cNvSpPr>
            <a:spLocks noGrp="1"/>
          </p:cNvSpPr>
          <p:nvPr>
            <p:ph type="sldNum" sz="quarter" idx="5"/>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1262384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10DBF-00DC-384F-DEB2-2ECD95A1D4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CF6BA2-B884-67AF-5D63-DF394887F0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4E55C-0987-1690-EA4F-814AF8B438F0}"/>
              </a:ext>
            </a:extLst>
          </p:cNvPr>
          <p:cNvSpPr>
            <a:spLocks noGrp="1"/>
          </p:cNvSpPr>
          <p:nvPr>
            <p:ph type="body" idx="1"/>
          </p:nvPr>
        </p:nvSpPr>
        <p:spPr/>
        <p:txBody>
          <a:bodyPr/>
          <a:lstStyle/>
          <a:p>
            <a:r>
              <a:rPr lang="en-US" u="sng" dirty="0"/>
              <a:t>Changes</a:t>
            </a:r>
            <a:r>
              <a:rPr lang="en-US" dirty="0"/>
              <a:t> in CST were not correlated with </a:t>
            </a:r>
            <a:r>
              <a:rPr lang="en-US" u="sng" dirty="0"/>
              <a:t>changes</a:t>
            </a:r>
            <a:r>
              <a:rPr lang="en-US" dirty="0"/>
              <a:t> in SP or FST.   Changes in MP and EZ were moderately correlated for the perimetry measures, except for EZ with </a:t>
            </a:r>
            <a:r>
              <a:rPr lang="en-US" dirty="0" err="1"/>
              <a:t>Vtot</a:t>
            </a:r>
            <a:r>
              <a:rPr lang="en-US" dirty="0"/>
              <a:t> and FST Blue.</a:t>
            </a:r>
          </a:p>
          <a:p>
            <a:endParaRPr lang="en-US" dirty="0"/>
          </a:p>
        </p:txBody>
      </p:sp>
      <p:sp>
        <p:nvSpPr>
          <p:cNvPr id="4" name="Slide Number Placeholder 3">
            <a:extLst>
              <a:ext uri="{FF2B5EF4-FFF2-40B4-BE49-F238E27FC236}">
                <a16:creationId xmlns:a16="http://schemas.microsoft.com/office/drawing/2014/main" id="{D177F7A8-C234-885D-EE9C-464F2D985CEC}"/>
              </a:ext>
            </a:extLst>
          </p:cNvPr>
          <p:cNvSpPr>
            <a:spLocks noGrp="1"/>
          </p:cNvSpPr>
          <p:nvPr>
            <p:ph type="sldNum" sz="quarter" idx="5"/>
          </p:nvPr>
        </p:nvSpPr>
        <p:spPr/>
        <p:txBody>
          <a:bodyPr/>
          <a:lstStyle/>
          <a:p>
            <a:fld id="{7FB667E1-E601-4AAF-B95C-B25720D70A60}" type="slidenum">
              <a:rPr lang="en-US" smtClean="0"/>
              <a:t>15</a:t>
            </a:fld>
            <a:endParaRPr lang="en-US"/>
          </a:p>
        </p:txBody>
      </p:sp>
    </p:spTree>
    <p:extLst>
      <p:ext uri="{BB962C8B-B14F-4D97-AF65-F5344CB8AC3E}">
        <p14:creationId xmlns:p14="http://schemas.microsoft.com/office/powerpoint/2010/main" val="1708310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D91ED-2D13-CF77-E435-ECCBC3E5F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A4CAA-BD2D-B1A0-8BED-063ED0621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59968-8CDF-D5C1-CE52-5B814CD955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DA9E12-CE7C-E879-0A31-E3382F2439E6}"/>
              </a:ext>
            </a:extLst>
          </p:cNvPr>
          <p:cNvSpPr>
            <a:spLocks noGrp="1"/>
          </p:cNvSpPr>
          <p:nvPr>
            <p:ph type="sldNum" sz="quarter" idx="5"/>
          </p:nvPr>
        </p:nvSpPr>
        <p:spPr/>
        <p:txBody>
          <a:bodyPr/>
          <a:lstStyle/>
          <a:p>
            <a:fld id="{7FB667E1-E601-4AAF-B95C-B25720D70A60}" type="slidenum">
              <a:rPr lang="en-US" smtClean="0"/>
              <a:t>16</a:t>
            </a:fld>
            <a:endParaRPr lang="en-US"/>
          </a:p>
        </p:txBody>
      </p:sp>
    </p:spTree>
    <p:extLst>
      <p:ext uri="{BB962C8B-B14F-4D97-AF65-F5344CB8AC3E}">
        <p14:creationId xmlns:p14="http://schemas.microsoft.com/office/powerpoint/2010/main" val="2594712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1381C-836B-63E8-23F1-D9B752D70A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0261C3-166D-2299-944D-6B24116724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570B8F-35F3-5D18-F9B0-1360F6640A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3D7DBD-A2C1-7955-C938-62BAC6D80417}"/>
              </a:ext>
            </a:extLst>
          </p:cNvPr>
          <p:cNvSpPr>
            <a:spLocks noGrp="1"/>
          </p:cNvSpPr>
          <p:nvPr>
            <p:ph type="sldNum" sz="quarter" idx="5"/>
          </p:nvPr>
        </p:nvSpPr>
        <p:spPr/>
        <p:txBody>
          <a:bodyPr/>
          <a:lstStyle/>
          <a:p>
            <a:fld id="{7FB667E1-E601-4AAF-B95C-B25720D70A60}" type="slidenum">
              <a:rPr lang="en-US" smtClean="0"/>
              <a:t>17</a:t>
            </a:fld>
            <a:endParaRPr lang="en-US"/>
          </a:p>
        </p:txBody>
      </p:sp>
    </p:spTree>
    <p:extLst>
      <p:ext uri="{BB962C8B-B14F-4D97-AF65-F5344CB8AC3E}">
        <p14:creationId xmlns:p14="http://schemas.microsoft.com/office/powerpoint/2010/main" val="206191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35DF5-3C2C-653A-73F6-7FA7C850A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DA4867-55CF-9E5E-91B4-BF62A4423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9B7530-BFBB-06AA-2AA4-1D2F5C8976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5E7C4E-B4EB-D72E-C547-2E6B4858A7B1}"/>
              </a:ext>
            </a:extLst>
          </p:cNvPr>
          <p:cNvSpPr>
            <a:spLocks noGrp="1"/>
          </p:cNvSpPr>
          <p:nvPr>
            <p:ph type="sldNum" sz="quarter" idx="5"/>
          </p:nvPr>
        </p:nvSpPr>
        <p:spPr/>
        <p:txBody>
          <a:bodyPr/>
          <a:lstStyle/>
          <a:p>
            <a:fld id="{7FB667E1-E601-4AAF-B95C-B25720D70A60}" type="slidenum">
              <a:rPr lang="en-US" smtClean="0"/>
              <a:t>18</a:t>
            </a:fld>
            <a:endParaRPr lang="en-US"/>
          </a:p>
        </p:txBody>
      </p:sp>
    </p:spTree>
    <p:extLst>
      <p:ext uri="{BB962C8B-B14F-4D97-AF65-F5344CB8AC3E}">
        <p14:creationId xmlns:p14="http://schemas.microsoft.com/office/powerpoint/2010/main" val="2602696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8F5C6-6E61-1C1F-DE9F-81D57A58B3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88F53A-0582-ABD0-0D91-D80D79B689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A6629E-A5B2-7D78-1AFC-83024A019D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92DB0E-B5E7-F63B-1F08-35EF2B7B3D3D}"/>
              </a:ext>
            </a:extLst>
          </p:cNvPr>
          <p:cNvSpPr>
            <a:spLocks noGrp="1"/>
          </p:cNvSpPr>
          <p:nvPr>
            <p:ph type="sldNum" sz="quarter" idx="5"/>
          </p:nvPr>
        </p:nvSpPr>
        <p:spPr/>
        <p:txBody>
          <a:bodyPr/>
          <a:lstStyle/>
          <a:p>
            <a:fld id="{7FB667E1-E601-4AAF-B95C-B25720D70A60}" type="slidenum">
              <a:rPr lang="en-US" smtClean="0"/>
              <a:t>19</a:t>
            </a:fld>
            <a:endParaRPr lang="en-US"/>
          </a:p>
        </p:txBody>
      </p:sp>
    </p:spTree>
    <p:extLst>
      <p:ext uri="{BB962C8B-B14F-4D97-AF65-F5344CB8AC3E}">
        <p14:creationId xmlns:p14="http://schemas.microsoft.com/office/powerpoint/2010/main" val="2329366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39940-9713-BF61-3597-1F5B0B4CA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3224B6-A1BB-E249-B785-A4DB7249A9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A6F5B4-1208-2AF4-53E5-9747078A2F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AA6306-EE40-0FC5-2FBA-776D4E88A392}"/>
              </a:ext>
            </a:extLst>
          </p:cNvPr>
          <p:cNvSpPr>
            <a:spLocks noGrp="1"/>
          </p:cNvSpPr>
          <p:nvPr>
            <p:ph type="sldNum" sz="quarter" idx="5"/>
          </p:nvPr>
        </p:nvSpPr>
        <p:spPr/>
        <p:txBody>
          <a:bodyPr/>
          <a:lstStyle/>
          <a:p>
            <a:fld id="{7FB667E1-E601-4AAF-B95C-B25720D70A60}" type="slidenum">
              <a:rPr lang="en-US" smtClean="0"/>
              <a:t>20</a:t>
            </a:fld>
            <a:endParaRPr lang="en-US"/>
          </a:p>
        </p:txBody>
      </p:sp>
    </p:spTree>
    <p:extLst>
      <p:ext uri="{BB962C8B-B14F-4D97-AF65-F5344CB8AC3E}">
        <p14:creationId xmlns:p14="http://schemas.microsoft.com/office/powerpoint/2010/main" val="12132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a:t>
            </a:fld>
            <a:endParaRPr lang="en-US" dirty="0"/>
          </a:p>
        </p:txBody>
      </p:sp>
    </p:spTree>
    <p:extLst>
      <p:ext uri="{BB962C8B-B14F-4D97-AF65-F5344CB8AC3E}">
        <p14:creationId xmlns:p14="http://schemas.microsoft.com/office/powerpoint/2010/main" val="3111992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E355F-DB7D-B52D-D604-C769A376BE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49AEE-E75A-7421-2923-958F4D705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F0A79B-12C0-0203-C7F7-D008963C311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937ED5-956B-E302-0B45-5811822CF193}"/>
              </a:ext>
            </a:extLst>
          </p:cNvPr>
          <p:cNvSpPr>
            <a:spLocks noGrp="1"/>
          </p:cNvSpPr>
          <p:nvPr>
            <p:ph type="sldNum" sz="quarter" idx="5"/>
          </p:nvPr>
        </p:nvSpPr>
        <p:spPr/>
        <p:txBody>
          <a:bodyPr/>
          <a:lstStyle/>
          <a:p>
            <a:fld id="{7FB667E1-E601-4AAF-B95C-B25720D70A60}" type="slidenum">
              <a:rPr lang="en-US" smtClean="0"/>
              <a:t>21</a:t>
            </a:fld>
            <a:endParaRPr lang="en-US"/>
          </a:p>
        </p:txBody>
      </p:sp>
    </p:spTree>
    <p:extLst>
      <p:ext uri="{BB962C8B-B14F-4D97-AF65-F5344CB8AC3E}">
        <p14:creationId xmlns:p14="http://schemas.microsoft.com/office/powerpoint/2010/main" val="3006877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91A0B-CFC1-A151-A9F9-74C219A76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41FE7-5A37-3D2E-D730-BDA690E48E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CD32AA-9A7C-0802-51E4-341371A805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C4F99B-1311-31A1-846E-2DC2A3F0ED57}"/>
              </a:ext>
            </a:extLst>
          </p:cNvPr>
          <p:cNvSpPr>
            <a:spLocks noGrp="1"/>
          </p:cNvSpPr>
          <p:nvPr>
            <p:ph type="sldNum" sz="quarter" idx="5"/>
          </p:nvPr>
        </p:nvSpPr>
        <p:spPr/>
        <p:txBody>
          <a:bodyPr/>
          <a:lstStyle/>
          <a:p>
            <a:fld id="{7FB667E1-E601-4AAF-B95C-B25720D70A60}" type="slidenum">
              <a:rPr lang="en-US" smtClean="0"/>
              <a:t>22</a:t>
            </a:fld>
            <a:endParaRPr lang="en-US"/>
          </a:p>
        </p:txBody>
      </p:sp>
    </p:spTree>
    <p:extLst>
      <p:ext uri="{BB962C8B-B14F-4D97-AF65-F5344CB8AC3E}">
        <p14:creationId xmlns:p14="http://schemas.microsoft.com/office/powerpoint/2010/main" val="1042950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99210-410D-9596-F7C7-0B548A95B4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AD040-282A-87D0-AE82-6197CD93AC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555D2E-C458-B1DA-0E3A-A9157BB924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E8E1BE-35F5-977E-C8C9-B65A7449D545}"/>
              </a:ext>
            </a:extLst>
          </p:cNvPr>
          <p:cNvSpPr>
            <a:spLocks noGrp="1"/>
          </p:cNvSpPr>
          <p:nvPr>
            <p:ph type="sldNum" sz="quarter" idx="5"/>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2989640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7020D-5BDF-DE3C-B9D0-26BD26EFA2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D0157B-43BC-2138-3BB8-1FC007C7E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65B8C-E9D3-9A8C-FB12-AD102C7367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7E5408-65BB-173E-A60F-1FEEFBCFAB3F}"/>
              </a:ext>
            </a:extLst>
          </p:cNvPr>
          <p:cNvSpPr>
            <a:spLocks noGrp="1"/>
          </p:cNvSpPr>
          <p:nvPr>
            <p:ph type="sldNum" sz="quarter" idx="5"/>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1037207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21470-20CA-962A-86E5-EBC075E57F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8CBC86-F9D6-BD3A-5A24-25E94D6D36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7ACB6B-0652-71D6-A4F1-3DCEB8DA88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185540-B39B-63F4-5437-74A33EBD12BE}"/>
              </a:ext>
            </a:extLst>
          </p:cNvPr>
          <p:cNvSpPr>
            <a:spLocks noGrp="1"/>
          </p:cNvSpPr>
          <p:nvPr>
            <p:ph type="sldNum" sz="quarter" idx="5"/>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3721556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E0B0B-61AC-D3B7-5147-41B7C2E554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52C21-4EF1-C191-5BA8-89465FEDEF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F42B21-F021-331B-3B54-6EFC005124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900F22-3EF6-D232-6DF0-C9BE5C8EDFF1}"/>
              </a:ext>
            </a:extLst>
          </p:cNvPr>
          <p:cNvSpPr>
            <a:spLocks noGrp="1"/>
          </p:cNvSpPr>
          <p:nvPr>
            <p:ph type="sldNum" sz="quarter" idx="5"/>
          </p:nvPr>
        </p:nvSpPr>
        <p:spPr/>
        <p:txBody>
          <a:bodyPr/>
          <a:lstStyle/>
          <a:p>
            <a:fld id="{7FB667E1-E601-4AAF-B95C-B25720D70A60}" type="slidenum">
              <a:rPr lang="en-US" smtClean="0"/>
              <a:t>7</a:t>
            </a:fld>
            <a:endParaRPr lang="en-US"/>
          </a:p>
        </p:txBody>
      </p:sp>
    </p:spTree>
    <p:extLst>
      <p:ext uri="{BB962C8B-B14F-4D97-AF65-F5344CB8AC3E}">
        <p14:creationId xmlns:p14="http://schemas.microsoft.com/office/powerpoint/2010/main" val="139863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fld id="{7FB667E1-E601-4AAF-B95C-B25720D70A60}" type="slidenum">
              <a:rPr lang="en-US" smtClean="0"/>
              <a:t>8</a:t>
            </a:fld>
            <a:endParaRPr lang="en-US"/>
          </a:p>
        </p:txBody>
      </p:sp>
    </p:spTree>
    <p:extLst>
      <p:ext uri="{BB962C8B-B14F-4D97-AF65-F5344CB8AC3E}">
        <p14:creationId xmlns:p14="http://schemas.microsoft.com/office/powerpoint/2010/main" val="1711079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0BB65-7C29-4E48-67EE-EED4253362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BBF933-C9F5-1D87-AEB3-513082F35E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DBCAFC-99E7-D3AF-527C-97AC257B9E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Mean sensitivity decreased (mean: Diamonds on the graph: 6.0 5.5 4.7 4.5 4.5)</a:t>
            </a:r>
          </a:p>
          <a:p>
            <a:endParaRPr lang="en-US" dirty="0"/>
          </a:p>
        </p:txBody>
      </p:sp>
      <p:sp>
        <p:nvSpPr>
          <p:cNvPr id="4" name="Slide Number Placeholder 3">
            <a:extLst>
              <a:ext uri="{FF2B5EF4-FFF2-40B4-BE49-F238E27FC236}">
                <a16:creationId xmlns:a16="http://schemas.microsoft.com/office/drawing/2014/main" id="{FBEA2B85-DF99-42F1-263F-496528EC0FFD}"/>
              </a:ext>
            </a:extLst>
          </p:cNvPr>
          <p:cNvSpPr>
            <a:spLocks noGrp="1"/>
          </p:cNvSpPr>
          <p:nvPr>
            <p:ph type="sldNum" sz="quarter" idx="5"/>
          </p:nvPr>
        </p:nvSpPr>
        <p:spPr/>
        <p:txBody>
          <a:bodyPr/>
          <a:lstStyle/>
          <a:p>
            <a:fld id="{7FB667E1-E601-4AAF-B95C-B25720D70A60}" type="slidenum">
              <a:rPr lang="en-US" smtClean="0"/>
              <a:t>9</a:t>
            </a:fld>
            <a:endParaRPr lang="en-US"/>
          </a:p>
        </p:txBody>
      </p:sp>
    </p:spTree>
    <p:extLst>
      <p:ext uri="{BB962C8B-B14F-4D97-AF65-F5344CB8AC3E}">
        <p14:creationId xmlns:p14="http://schemas.microsoft.com/office/powerpoint/2010/main" val="2802383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D00C3-5CAF-EABB-5801-83C8D5E48E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11C962-41BA-054A-1242-CA9E987ADB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53269F-AB29-6197-B8E3-4B82F5B870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For EZ area, there are a number of eyes that started near 0 and showed no further decline.  This is why we had a preserved group of eyes for some of the analyses of EZ area – only eyes that had room for the EZ area to become smaller.</a:t>
            </a:r>
          </a:p>
          <a:p>
            <a:endParaRPr lang="en-US" dirty="0"/>
          </a:p>
        </p:txBody>
      </p:sp>
      <p:sp>
        <p:nvSpPr>
          <p:cNvPr id="4" name="Slide Number Placeholder 3">
            <a:extLst>
              <a:ext uri="{FF2B5EF4-FFF2-40B4-BE49-F238E27FC236}">
                <a16:creationId xmlns:a16="http://schemas.microsoft.com/office/drawing/2014/main" id="{B729F48A-5075-F4B5-12DA-991114CFD717}"/>
              </a:ext>
            </a:extLst>
          </p:cNvPr>
          <p:cNvSpPr>
            <a:spLocks noGrp="1"/>
          </p:cNvSpPr>
          <p:nvPr>
            <p:ph type="sldNum" sz="quarter" idx="5"/>
          </p:nvPr>
        </p:nvSpPr>
        <p:spPr/>
        <p:txBody>
          <a:bodyPr/>
          <a:lstStyle/>
          <a:p>
            <a:fld id="{7FB667E1-E601-4AAF-B95C-B25720D70A60}" type="slidenum">
              <a:rPr lang="en-US" smtClean="0"/>
              <a:t>10</a:t>
            </a:fld>
            <a:endParaRPr lang="en-US"/>
          </a:p>
        </p:txBody>
      </p:sp>
    </p:spTree>
    <p:extLst>
      <p:ext uri="{BB962C8B-B14F-4D97-AF65-F5344CB8AC3E}">
        <p14:creationId xmlns:p14="http://schemas.microsoft.com/office/powerpoint/2010/main" val="1399739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hasCustomPrompt="1"/>
          </p:nvPr>
        </p:nvSpPr>
        <p:spPr>
          <a:xfrm>
            <a:off x="2225565" y="4066359"/>
            <a:ext cx="7740869" cy="871401"/>
          </a:xfrm>
          <a:noFill/>
        </p:spPr>
        <p:txBody>
          <a:bodyPr wrap="square" anchor="b">
            <a:noAutofit/>
          </a:bodyPr>
          <a:lstStyle>
            <a:lvl1pPr algn="ctr">
              <a:lnSpc>
                <a:spcPts val="4400"/>
              </a:lnSpc>
              <a:defRPr lang="en-US" sz="4400" b="1" spc="30">
                <a:solidFill>
                  <a:srgbClr val="003865"/>
                </a:solidFill>
                <a:latin typeface="Calibri" panose="020F0502020204030204" pitchFamily="34" charset="0"/>
                <a:ea typeface="Calibri" panose="020F0502020204030204" pitchFamily="34" charset="0"/>
                <a:cs typeface="Calibri" panose="020F0502020204030204" pitchFamily="34" charset="0"/>
              </a:defRPr>
            </a:lvl1pPr>
          </a:lstStyle>
          <a:p>
            <a:pPr marL="0" lvl="0">
              <a:lnSpc>
                <a:spcPts val="4200"/>
              </a:lnSpc>
            </a:pPr>
            <a:r>
              <a:rPr lang="en-US" dirty="0"/>
              <a:t>Title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hasCustomPrompt="1"/>
          </p:nvPr>
        </p:nvSpPr>
        <p:spPr>
          <a:xfrm>
            <a:off x="3155730" y="5440401"/>
            <a:ext cx="5880538" cy="717316"/>
          </a:xfrm>
          <a:noFill/>
        </p:spPr>
        <p:txBody>
          <a:bodyPr wrap="square">
            <a:noAutofit/>
          </a:bodyPr>
          <a:lstStyle>
            <a:lvl1pPr marL="0" indent="0" algn="ctr">
              <a:buNone/>
              <a:defRPr lang="en-US" sz="2400" b="0" spc="30">
                <a:solidFill>
                  <a:srgbClr val="003865"/>
                </a:solidFill>
                <a:latin typeface="Calibri" panose="020F0502020204030204" pitchFamily="34" charset="0"/>
                <a:ea typeface="Calibri" panose="020F0502020204030204" pitchFamily="34" charset="0"/>
                <a:cs typeface="Calibri" panose="020F0502020204030204" pitchFamily="34" charset="0"/>
              </a:defRPr>
            </a:lvl1pPr>
          </a:lstStyle>
          <a:p>
            <a:pPr marL="0" lvl="0"/>
            <a:r>
              <a:rPr lang="en-US" dirty="0"/>
              <a:t>Meeting</a:t>
            </a:r>
          </a:p>
          <a:p>
            <a:pPr marL="0" lvl="0"/>
            <a:r>
              <a:rPr lang="en-US" dirty="0"/>
              <a:t>Date</a:t>
            </a:r>
          </a:p>
          <a:p>
            <a:pPr marL="0" lvl="0"/>
            <a:r>
              <a:rPr lang="en-US" dirty="0"/>
              <a:t>Presenter</a:t>
            </a:r>
          </a:p>
        </p:txBody>
      </p:sp>
    </p:spTree>
    <p:extLst>
      <p:ext uri="{BB962C8B-B14F-4D97-AF65-F5344CB8AC3E}">
        <p14:creationId xmlns:p14="http://schemas.microsoft.com/office/powerpoint/2010/main" val="4126301464"/>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91393902"/>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70057376"/>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775109183"/>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0323082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014296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801004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515388560"/>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110474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18480515"/>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66868740"/>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marL="0" lvl="0">
              <a:lnSpc>
                <a:spcPts val="4200"/>
              </a:lnSpc>
            </a:pPr>
            <a:r>
              <a:rPr lang="en-US" dirty="0"/>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b="0" spc="30">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pPr marL="0" lvl="0"/>
            <a:r>
              <a:rPr lang="en-US" dirty="0"/>
              <a:t>Click to edit Master subtitle style</a:t>
            </a:r>
          </a:p>
        </p:txBody>
      </p:sp>
    </p:spTree>
    <p:extLst>
      <p:ext uri="{BB962C8B-B14F-4D97-AF65-F5344CB8AC3E}">
        <p14:creationId xmlns:p14="http://schemas.microsoft.com/office/powerpoint/2010/main" val="27453585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318089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4212241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372426046"/>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24217747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30280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163806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308019648"/>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8343772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image" Target="../media/image1.jpeg"/><Relationship Id="rId4" Type="http://schemas.openxmlformats.org/officeDocument/2006/relationships/slideLayout" Target="../slideLayouts/slideLayout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jpeg"/><Relationship Id="rId5" Type="http://schemas.openxmlformats.org/officeDocument/2006/relationships/slideLayout" Target="../slideLayouts/slideLayout16.xml"/><Relationship Id="rId10" Type="http://schemas.openxmlformats.org/officeDocument/2006/relationships/theme" Target="../theme/theme3.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9815085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Lst>
  <p:hf hdr="0" dt="0"/>
  <p:txStyles>
    <p:titleStyle>
      <a:lvl1pPr algn="l" defTabSz="914400" rtl="0" eaLnBrk="1" latinLnBrk="0" hangingPunct="1">
        <a:lnSpc>
          <a:spcPct val="90000"/>
        </a:lnSpc>
        <a:spcBef>
          <a:spcPct val="0"/>
        </a:spcBef>
        <a:buNone/>
        <a:defRPr sz="4400" b="1" kern="1200">
          <a:solidFill>
            <a:schemeClr val="bg1"/>
          </a:solidFill>
          <a:latin typeface="Calibri" panose="020F0502020204030204" pitchFamily="34" charset="0"/>
          <a:ea typeface="Calibri" panose="020F0502020204030204" pitchFamily="34" charset="0"/>
          <a:cs typeface="Calibri" panose="020F0502020204030204" pitchFamily="34" charset="0"/>
        </a:defRPr>
      </a:lvl1pPr>
    </p:titleStyle>
    <p:bodyStyle>
      <a:lvl1pPr marL="457200" indent="-457200" algn="l" defTabSz="914400" rtl="0" eaLnBrk="1" latinLnBrk="0" hangingPunct="1">
        <a:lnSpc>
          <a:spcPct val="90000"/>
        </a:lnSpc>
        <a:spcBef>
          <a:spcPts val="1000"/>
        </a:spcBef>
        <a:buClr>
          <a:schemeClr val="tx1"/>
        </a:buClr>
        <a:buFont typeface="Arial" panose="020B0604020202020204" pitchFamily="34" charset="0"/>
        <a:buChar char="•"/>
        <a:defRPr sz="2800" b="1"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914400" indent="-4572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371600" indent="-4572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828800" indent="-4572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286000" indent="-4572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360675315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59401067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346579" y="4004602"/>
            <a:ext cx="7708392" cy="2103120"/>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Natural History of Microperimetry and Optical Coherence Tomography in the RUSH2A Study</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AAC56-4858-E056-1912-4B86238131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1F9BDB-C156-3AF0-1698-7EFE5AF0D9AC}"/>
              </a:ext>
            </a:extLst>
          </p:cNvPr>
          <p:cNvSpPr>
            <a:spLocks noGrp="1"/>
          </p:cNvSpPr>
          <p:nvPr>
            <p:ph type="title"/>
          </p:nvPr>
        </p:nvSpPr>
        <p:spPr>
          <a:xfrm>
            <a:off x="3274540" y="18255"/>
            <a:ext cx="8685088" cy="1325563"/>
          </a:xfrm>
        </p:spPr>
        <p:txBody>
          <a:bodyPr>
            <a:normAutofit/>
          </a:bodyPr>
          <a:lstStyle/>
          <a:p>
            <a:r>
              <a:rPr lang="en-US" b="1" dirty="0">
                <a:solidFill>
                  <a:schemeClr val="bg1"/>
                </a:solidFill>
              </a:rPr>
              <a:t>Spaghetti plot for OCT Measures Over Time</a:t>
            </a:r>
          </a:p>
        </p:txBody>
      </p:sp>
      <p:pic>
        <p:nvPicPr>
          <p:cNvPr id="6" name="Picture 5" descr="A graph of diseased disease&#10;&#10;Description automatically generated with medium confidence">
            <a:extLst>
              <a:ext uri="{FF2B5EF4-FFF2-40B4-BE49-F238E27FC236}">
                <a16:creationId xmlns:a16="http://schemas.microsoft.com/office/drawing/2014/main" id="{374C5A1B-BC56-FC71-DB72-4BA54BFBD29F}"/>
              </a:ext>
            </a:extLst>
          </p:cNvPr>
          <p:cNvPicPr>
            <a:picLocks noChangeAspect="1"/>
          </p:cNvPicPr>
          <p:nvPr/>
        </p:nvPicPr>
        <p:blipFill>
          <a:blip r:embed="rId3"/>
          <a:stretch>
            <a:fillRect/>
          </a:stretch>
        </p:blipFill>
        <p:spPr>
          <a:xfrm>
            <a:off x="806118" y="1834918"/>
            <a:ext cx="5227608" cy="4114800"/>
          </a:xfrm>
          <a:prstGeom prst="rect">
            <a:avLst/>
          </a:prstGeom>
          <a:ln>
            <a:solidFill>
              <a:srgbClr val="003865"/>
            </a:solidFill>
          </a:ln>
        </p:spPr>
      </p:pic>
      <p:pic>
        <p:nvPicPr>
          <p:cNvPr id="7" name="Picture 6" descr="A graph of different colored lines&#10;&#10;Description automatically generated">
            <a:extLst>
              <a:ext uri="{FF2B5EF4-FFF2-40B4-BE49-F238E27FC236}">
                <a16:creationId xmlns:a16="http://schemas.microsoft.com/office/drawing/2014/main" id="{13B80B52-C221-25AD-B87D-7EB657DB1167}"/>
              </a:ext>
            </a:extLst>
          </p:cNvPr>
          <p:cNvPicPr>
            <a:picLocks noChangeAspect="1"/>
          </p:cNvPicPr>
          <p:nvPr/>
        </p:nvPicPr>
        <p:blipFill>
          <a:blip r:embed="rId4"/>
          <a:stretch>
            <a:fillRect/>
          </a:stretch>
        </p:blipFill>
        <p:spPr>
          <a:xfrm>
            <a:off x="6398908" y="1834918"/>
            <a:ext cx="5279366" cy="4114800"/>
          </a:xfrm>
          <a:prstGeom prst="rect">
            <a:avLst/>
          </a:prstGeom>
          <a:ln>
            <a:solidFill>
              <a:srgbClr val="003865"/>
            </a:solidFill>
          </a:ln>
        </p:spPr>
      </p:pic>
      <p:sp>
        <p:nvSpPr>
          <p:cNvPr id="8" name="TextBox 7">
            <a:extLst>
              <a:ext uri="{FF2B5EF4-FFF2-40B4-BE49-F238E27FC236}">
                <a16:creationId xmlns:a16="http://schemas.microsoft.com/office/drawing/2014/main" id="{E9DDD51C-E0AB-C214-BC3C-88D6A9D36BF8}"/>
              </a:ext>
            </a:extLst>
          </p:cNvPr>
          <p:cNvSpPr txBox="1"/>
          <p:nvPr/>
        </p:nvSpPr>
        <p:spPr>
          <a:xfrm>
            <a:off x="2500240" y="1296981"/>
            <a:ext cx="3411229"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EZ Area</a:t>
            </a:r>
          </a:p>
        </p:txBody>
      </p:sp>
      <p:sp>
        <p:nvSpPr>
          <p:cNvPr id="9" name="TextBox 8">
            <a:extLst>
              <a:ext uri="{FF2B5EF4-FFF2-40B4-BE49-F238E27FC236}">
                <a16:creationId xmlns:a16="http://schemas.microsoft.com/office/drawing/2014/main" id="{CC9B6148-D7A2-2CFB-C19F-2F023BBD18EC}"/>
              </a:ext>
            </a:extLst>
          </p:cNvPr>
          <p:cNvSpPr txBox="1"/>
          <p:nvPr/>
        </p:nvSpPr>
        <p:spPr>
          <a:xfrm>
            <a:off x="8700799" y="1296981"/>
            <a:ext cx="3411229"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CST</a:t>
            </a:r>
          </a:p>
        </p:txBody>
      </p:sp>
      <p:sp>
        <p:nvSpPr>
          <p:cNvPr id="3" name="TextBox 2">
            <a:extLst>
              <a:ext uri="{FF2B5EF4-FFF2-40B4-BE49-F238E27FC236}">
                <a16:creationId xmlns:a16="http://schemas.microsoft.com/office/drawing/2014/main" id="{4785D44A-7A1C-CEE7-0999-5B629241812E}"/>
              </a:ext>
            </a:extLst>
          </p:cNvPr>
          <p:cNvSpPr txBox="1"/>
          <p:nvPr/>
        </p:nvSpPr>
        <p:spPr>
          <a:xfrm>
            <a:off x="637551" y="6100302"/>
            <a:ext cx="4404851" cy="984885"/>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Floor effect was identified in subjects with baseline EZ area &lt; 3 mm</a:t>
            </a:r>
            <a:r>
              <a:rPr lang="en-US" sz="2000" baseline="30000" dirty="0">
                <a:latin typeface="Calibri" panose="020F0502020204030204" pitchFamily="34" charset="0"/>
                <a:ea typeface="Calibri" panose="020F0502020204030204" pitchFamily="34" charset="0"/>
                <a:cs typeface="Calibri" panose="020F0502020204030204" pitchFamily="34" charset="0"/>
              </a:rPr>
              <a:t>2</a:t>
            </a:r>
            <a:r>
              <a:rPr lang="en-US" sz="2000" dirty="0">
                <a:latin typeface="Calibri" panose="020F0502020204030204" pitchFamily="34" charset="0"/>
                <a:ea typeface="Calibri" panose="020F0502020204030204" pitchFamily="34" charset="0"/>
                <a:cs typeface="Calibri" panose="020F0502020204030204" pitchFamily="34" charset="0"/>
              </a:rPr>
              <a:t>.</a:t>
            </a:r>
          </a:p>
          <a:p>
            <a:endParaRPr lang="en-US" dirty="0"/>
          </a:p>
        </p:txBody>
      </p:sp>
    </p:spTree>
    <p:extLst>
      <p:ext uri="{BB962C8B-B14F-4D97-AF65-F5344CB8AC3E}">
        <p14:creationId xmlns:p14="http://schemas.microsoft.com/office/powerpoint/2010/main" val="14121197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24039-5995-9756-243C-AC63FA2DFE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B1220-F3C3-4518-264F-6AF70B246E7C}"/>
              </a:ext>
            </a:extLst>
          </p:cNvPr>
          <p:cNvSpPr>
            <a:spLocks noGrp="1"/>
          </p:cNvSpPr>
          <p:nvPr>
            <p:ph type="title"/>
          </p:nvPr>
        </p:nvSpPr>
        <p:spPr>
          <a:xfrm>
            <a:off x="3274540" y="18255"/>
            <a:ext cx="8685088" cy="1325563"/>
          </a:xfrm>
        </p:spPr>
        <p:txBody>
          <a:bodyPr>
            <a:normAutofit/>
          </a:bodyPr>
          <a:lstStyle/>
          <a:p>
            <a:r>
              <a:rPr lang="en-US" b="1" dirty="0">
                <a:solidFill>
                  <a:schemeClr val="bg1"/>
                </a:solidFill>
              </a:rPr>
              <a:t>Boxplots for OCT EZ Over Time</a:t>
            </a:r>
          </a:p>
        </p:txBody>
      </p:sp>
      <p:sp>
        <p:nvSpPr>
          <p:cNvPr id="3" name="TextBox 2">
            <a:extLst>
              <a:ext uri="{FF2B5EF4-FFF2-40B4-BE49-F238E27FC236}">
                <a16:creationId xmlns:a16="http://schemas.microsoft.com/office/drawing/2014/main" id="{E91D6901-E780-6EF7-FD54-BEE7E64849D3}"/>
              </a:ext>
            </a:extLst>
          </p:cNvPr>
          <p:cNvSpPr txBox="1"/>
          <p:nvPr/>
        </p:nvSpPr>
        <p:spPr>
          <a:xfrm>
            <a:off x="2077972" y="1683016"/>
            <a:ext cx="554960" cy="276999"/>
          </a:xfrm>
          <a:prstGeom prst="rect">
            <a:avLst/>
          </a:prstGeom>
          <a:noFill/>
        </p:spPr>
        <p:txBody>
          <a:bodyPr wrap="none" rtlCol="0">
            <a:spAutoFit/>
          </a:bodyPr>
          <a:lstStyle/>
          <a:p>
            <a:r>
              <a:rPr lang="en-US" sz="1200" dirty="0"/>
              <a:t>N=98</a:t>
            </a:r>
          </a:p>
        </p:txBody>
      </p:sp>
      <p:sp>
        <p:nvSpPr>
          <p:cNvPr id="4" name="TextBox 3">
            <a:extLst>
              <a:ext uri="{FF2B5EF4-FFF2-40B4-BE49-F238E27FC236}">
                <a16:creationId xmlns:a16="http://schemas.microsoft.com/office/drawing/2014/main" id="{2D7EE382-AFA7-052A-273D-DCCC43892CE9}"/>
              </a:ext>
            </a:extLst>
          </p:cNvPr>
          <p:cNvSpPr txBox="1"/>
          <p:nvPr/>
        </p:nvSpPr>
        <p:spPr>
          <a:xfrm>
            <a:off x="3196153" y="1683017"/>
            <a:ext cx="554960" cy="276999"/>
          </a:xfrm>
          <a:prstGeom prst="rect">
            <a:avLst/>
          </a:prstGeom>
          <a:noFill/>
        </p:spPr>
        <p:txBody>
          <a:bodyPr wrap="none" rtlCol="0">
            <a:spAutoFit/>
          </a:bodyPr>
          <a:lstStyle/>
          <a:p>
            <a:r>
              <a:rPr lang="en-US" sz="1200" dirty="0"/>
              <a:t>N=96</a:t>
            </a:r>
          </a:p>
        </p:txBody>
      </p:sp>
      <p:sp>
        <p:nvSpPr>
          <p:cNvPr id="5" name="TextBox 4">
            <a:extLst>
              <a:ext uri="{FF2B5EF4-FFF2-40B4-BE49-F238E27FC236}">
                <a16:creationId xmlns:a16="http://schemas.microsoft.com/office/drawing/2014/main" id="{1722F51D-A3FE-FA82-F184-AF869C05E14A}"/>
              </a:ext>
            </a:extLst>
          </p:cNvPr>
          <p:cNvSpPr txBox="1"/>
          <p:nvPr/>
        </p:nvSpPr>
        <p:spPr>
          <a:xfrm>
            <a:off x="4314334" y="1831791"/>
            <a:ext cx="554960" cy="276999"/>
          </a:xfrm>
          <a:prstGeom prst="rect">
            <a:avLst/>
          </a:prstGeom>
          <a:noFill/>
        </p:spPr>
        <p:txBody>
          <a:bodyPr wrap="none" rtlCol="0">
            <a:spAutoFit/>
          </a:bodyPr>
          <a:lstStyle/>
          <a:p>
            <a:r>
              <a:rPr lang="en-US" sz="1200" dirty="0"/>
              <a:t>N=85</a:t>
            </a:r>
          </a:p>
        </p:txBody>
      </p:sp>
      <p:sp>
        <p:nvSpPr>
          <p:cNvPr id="7" name="TextBox 6">
            <a:extLst>
              <a:ext uri="{FF2B5EF4-FFF2-40B4-BE49-F238E27FC236}">
                <a16:creationId xmlns:a16="http://schemas.microsoft.com/office/drawing/2014/main" id="{41472BE0-80AE-DEFB-B5E7-402A4092FEAC}"/>
              </a:ext>
            </a:extLst>
          </p:cNvPr>
          <p:cNvSpPr txBox="1"/>
          <p:nvPr/>
        </p:nvSpPr>
        <p:spPr>
          <a:xfrm>
            <a:off x="3153673" y="4288100"/>
            <a:ext cx="639919" cy="276999"/>
          </a:xfrm>
          <a:prstGeom prst="rect">
            <a:avLst/>
          </a:prstGeom>
          <a:noFill/>
        </p:spPr>
        <p:txBody>
          <a:bodyPr wrap="none" rtlCol="0">
            <a:spAutoFit/>
          </a:bodyPr>
          <a:lstStyle/>
          <a:p>
            <a:r>
              <a:rPr lang="en-US" sz="1200" dirty="0"/>
              <a:t>N=100</a:t>
            </a:r>
          </a:p>
        </p:txBody>
      </p:sp>
      <p:sp>
        <p:nvSpPr>
          <p:cNvPr id="8" name="TextBox 7">
            <a:extLst>
              <a:ext uri="{FF2B5EF4-FFF2-40B4-BE49-F238E27FC236}">
                <a16:creationId xmlns:a16="http://schemas.microsoft.com/office/drawing/2014/main" id="{44A3276B-5F28-892F-5ACB-5BA2B62AE503}"/>
              </a:ext>
            </a:extLst>
          </p:cNvPr>
          <p:cNvSpPr txBox="1"/>
          <p:nvPr/>
        </p:nvSpPr>
        <p:spPr>
          <a:xfrm>
            <a:off x="4314334" y="4309288"/>
            <a:ext cx="554960" cy="276999"/>
          </a:xfrm>
          <a:prstGeom prst="rect">
            <a:avLst/>
          </a:prstGeom>
          <a:noFill/>
        </p:spPr>
        <p:txBody>
          <a:bodyPr wrap="none" rtlCol="0">
            <a:spAutoFit/>
          </a:bodyPr>
          <a:lstStyle/>
          <a:p>
            <a:r>
              <a:rPr lang="en-US" sz="1200" dirty="0"/>
              <a:t>N=87</a:t>
            </a:r>
          </a:p>
        </p:txBody>
      </p:sp>
      <p:sp>
        <p:nvSpPr>
          <p:cNvPr id="9" name="TextBox 8">
            <a:extLst>
              <a:ext uri="{FF2B5EF4-FFF2-40B4-BE49-F238E27FC236}">
                <a16:creationId xmlns:a16="http://schemas.microsoft.com/office/drawing/2014/main" id="{29DDC27B-5339-3526-35C4-4E8C63775459}"/>
              </a:ext>
            </a:extLst>
          </p:cNvPr>
          <p:cNvSpPr txBox="1"/>
          <p:nvPr/>
        </p:nvSpPr>
        <p:spPr>
          <a:xfrm>
            <a:off x="6096000" y="2024342"/>
            <a:ext cx="554960" cy="276999"/>
          </a:xfrm>
          <a:prstGeom prst="rect">
            <a:avLst/>
          </a:prstGeom>
          <a:noFill/>
        </p:spPr>
        <p:txBody>
          <a:bodyPr wrap="none" rtlCol="0">
            <a:spAutoFit/>
          </a:bodyPr>
          <a:lstStyle/>
          <a:p>
            <a:r>
              <a:rPr lang="en-US" sz="1200" dirty="0"/>
              <a:t>N=98</a:t>
            </a:r>
          </a:p>
        </p:txBody>
      </p:sp>
      <p:sp>
        <p:nvSpPr>
          <p:cNvPr id="12" name="TextBox 11">
            <a:extLst>
              <a:ext uri="{FF2B5EF4-FFF2-40B4-BE49-F238E27FC236}">
                <a16:creationId xmlns:a16="http://schemas.microsoft.com/office/drawing/2014/main" id="{63F9CEAF-7167-B321-97CF-A4012FD008D4}"/>
              </a:ext>
            </a:extLst>
          </p:cNvPr>
          <p:cNvSpPr txBox="1"/>
          <p:nvPr/>
        </p:nvSpPr>
        <p:spPr>
          <a:xfrm>
            <a:off x="7161077" y="1970290"/>
            <a:ext cx="554960" cy="276999"/>
          </a:xfrm>
          <a:prstGeom prst="rect">
            <a:avLst/>
          </a:prstGeom>
          <a:noFill/>
        </p:spPr>
        <p:txBody>
          <a:bodyPr wrap="none" rtlCol="0">
            <a:spAutoFit/>
          </a:bodyPr>
          <a:lstStyle/>
          <a:p>
            <a:r>
              <a:rPr lang="en-US" sz="1200" dirty="0"/>
              <a:t>N=96</a:t>
            </a:r>
          </a:p>
        </p:txBody>
      </p:sp>
      <p:sp>
        <p:nvSpPr>
          <p:cNvPr id="26" name="TextBox 25">
            <a:extLst>
              <a:ext uri="{FF2B5EF4-FFF2-40B4-BE49-F238E27FC236}">
                <a16:creationId xmlns:a16="http://schemas.microsoft.com/office/drawing/2014/main" id="{3F6AE618-3941-90EC-0B89-968F7F78E979}"/>
              </a:ext>
            </a:extLst>
          </p:cNvPr>
          <p:cNvSpPr txBox="1"/>
          <p:nvPr/>
        </p:nvSpPr>
        <p:spPr>
          <a:xfrm>
            <a:off x="8226154" y="2162841"/>
            <a:ext cx="554960" cy="276999"/>
          </a:xfrm>
          <a:prstGeom prst="rect">
            <a:avLst/>
          </a:prstGeom>
          <a:noFill/>
        </p:spPr>
        <p:txBody>
          <a:bodyPr wrap="none" rtlCol="0">
            <a:spAutoFit/>
          </a:bodyPr>
          <a:lstStyle/>
          <a:p>
            <a:r>
              <a:rPr lang="en-US" sz="1200" dirty="0"/>
              <a:t>N=85</a:t>
            </a:r>
          </a:p>
        </p:txBody>
      </p:sp>
      <p:sp>
        <p:nvSpPr>
          <p:cNvPr id="27" name="TextBox 26">
            <a:extLst>
              <a:ext uri="{FF2B5EF4-FFF2-40B4-BE49-F238E27FC236}">
                <a16:creationId xmlns:a16="http://schemas.microsoft.com/office/drawing/2014/main" id="{623E1297-E511-13CB-FD75-73ED23A9A205}"/>
              </a:ext>
            </a:extLst>
          </p:cNvPr>
          <p:cNvSpPr txBox="1"/>
          <p:nvPr/>
        </p:nvSpPr>
        <p:spPr>
          <a:xfrm>
            <a:off x="6055838" y="4032289"/>
            <a:ext cx="554960" cy="276999"/>
          </a:xfrm>
          <a:prstGeom prst="rect">
            <a:avLst/>
          </a:prstGeom>
          <a:noFill/>
        </p:spPr>
        <p:txBody>
          <a:bodyPr wrap="none" rtlCol="0">
            <a:spAutoFit/>
          </a:bodyPr>
          <a:lstStyle/>
          <a:p>
            <a:r>
              <a:rPr lang="en-US" sz="1200" dirty="0"/>
              <a:t>N=98</a:t>
            </a:r>
          </a:p>
        </p:txBody>
      </p:sp>
      <p:sp>
        <p:nvSpPr>
          <p:cNvPr id="28" name="TextBox 27">
            <a:extLst>
              <a:ext uri="{FF2B5EF4-FFF2-40B4-BE49-F238E27FC236}">
                <a16:creationId xmlns:a16="http://schemas.microsoft.com/office/drawing/2014/main" id="{CE1857FC-FF9C-8598-530D-BFFB590DCAD2}"/>
              </a:ext>
            </a:extLst>
          </p:cNvPr>
          <p:cNvSpPr txBox="1"/>
          <p:nvPr/>
        </p:nvSpPr>
        <p:spPr>
          <a:xfrm>
            <a:off x="7118598" y="4149600"/>
            <a:ext cx="554960" cy="276999"/>
          </a:xfrm>
          <a:prstGeom prst="rect">
            <a:avLst/>
          </a:prstGeom>
          <a:noFill/>
        </p:spPr>
        <p:txBody>
          <a:bodyPr wrap="none" rtlCol="0">
            <a:spAutoFit/>
          </a:bodyPr>
          <a:lstStyle/>
          <a:p>
            <a:r>
              <a:rPr lang="en-US" sz="1200" dirty="0"/>
              <a:t>N=96</a:t>
            </a:r>
          </a:p>
        </p:txBody>
      </p:sp>
      <p:sp>
        <p:nvSpPr>
          <p:cNvPr id="29" name="TextBox 28">
            <a:extLst>
              <a:ext uri="{FF2B5EF4-FFF2-40B4-BE49-F238E27FC236}">
                <a16:creationId xmlns:a16="http://schemas.microsoft.com/office/drawing/2014/main" id="{52FE0721-5A48-9258-CE0E-A84FF86D46D1}"/>
              </a:ext>
            </a:extLst>
          </p:cNvPr>
          <p:cNvSpPr txBox="1"/>
          <p:nvPr/>
        </p:nvSpPr>
        <p:spPr>
          <a:xfrm>
            <a:off x="8249721" y="4214301"/>
            <a:ext cx="554960" cy="276999"/>
          </a:xfrm>
          <a:prstGeom prst="rect">
            <a:avLst/>
          </a:prstGeom>
          <a:noFill/>
        </p:spPr>
        <p:txBody>
          <a:bodyPr wrap="none" rtlCol="0">
            <a:spAutoFit/>
          </a:bodyPr>
          <a:lstStyle/>
          <a:p>
            <a:r>
              <a:rPr lang="en-US" sz="1200" dirty="0"/>
              <a:t>N=85</a:t>
            </a:r>
          </a:p>
        </p:txBody>
      </p:sp>
      <p:sp>
        <p:nvSpPr>
          <p:cNvPr id="30" name="TextBox 29">
            <a:extLst>
              <a:ext uri="{FF2B5EF4-FFF2-40B4-BE49-F238E27FC236}">
                <a16:creationId xmlns:a16="http://schemas.microsoft.com/office/drawing/2014/main" id="{F4F7EC2A-F37E-F1D8-AD23-44A428BF14B6}"/>
              </a:ext>
            </a:extLst>
          </p:cNvPr>
          <p:cNvSpPr txBox="1"/>
          <p:nvPr/>
        </p:nvSpPr>
        <p:spPr>
          <a:xfrm>
            <a:off x="7792538" y="3487510"/>
            <a:ext cx="1055097" cy="523220"/>
          </a:xfrm>
          <a:prstGeom prst="rect">
            <a:avLst/>
          </a:prstGeom>
          <a:noFill/>
        </p:spPr>
        <p:txBody>
          <a:bodyPr wrap="none" rtlCol="0">
            <a:spAutoFit/>
          </a:bodyPr>
          <a:lstStyle/>
          <a:p>
            <a:r>
              <a:rPr lang="en-US" sz="2800" dirty="0"/>
              <a:t>N=63</a:t>
            </a:r>
          </a:p>
        </p:txBody>
      </p:sp>
      <p:sp>
        <p:nvSpPr>
          <p:cNvPr id="31" name="TextBox 30">
            <a:extLst>
              <a:ext uri="{FF2B5EF4-FFF2-40B4-BE49-F238E27FC236}">
                <a16:creationId xmlns:a16="http://schemas.microsoft.com/office/drawing/2014/main" id="{4A19C714-758E-869B-A515-4CFA2E17DCC1}"/>
              </a:ext>
            </a:extLst>
          </p:cNvPr>
          <p:cNvSpPr txBox="1"/>
          <p:nvPr/>
        </p:nvSpPr>
        <p:spPr>
          <a:xfrm>
            <a:off x="9075926" y="3483141"/>
            <a:ext cx="1055097" cy="523220"/>
          </a:xfrm>
          <a:prstGeom prst="rect">
            <a:avLst/>
          </a:prstGeom>
          <a:noFill/>
        </p:spPr>
        <p:txBody>
          <a:bodyPr wrap="none" rtlCol="0">
            <a:spAutoFit/>
          </a:bodyPr>
          <a:lstStyle/>
          <a:p>
            <a:r>
              <a:rPr lang="en-US" sz="2800" dirty="0"/>
              <a:t>N=59</a:t>
            </a:r>
          </a:p>
        </p:txBody>
      </p:sp>
      <p:pic>
        <p:nvPicPr>
          <p:cNvPr id="32" name="Picture 31">
            <a:extLst>
              <a:ext uri="{FF2B5EF4-FFF2-40B4-BE49-F238E27FC236}">
                <a16:creationId xmlns:a16="http://schemas.microsoft.com/office/drawing/2014/main" id="{EDF23806-991E-65CF-5C46-F8B11FE3694D}"/>
              </a:ext>
            </a:extLst>
          </p:cNvPr>
          <p:cNvPicPr>
            <a:picLocks noChangeAspect="1"/>
          </p:cNvPicPr>
          <p:nvPr/>
        </p:nvPicPr>
        <p:blipFill>
          <a:blip r:embed="rId3"/>
          <a:stretch>
            <a:fillRect/>
          </a:stretch>
        </p:blipFill>
        <p:spPr>
          <a:xfrm>
            <a:off x="2064068" y="1592647"/>
            <a:ext cx="7982668" cy="4965011"/>
          </a:xfrm>
          <a:prstGeom prst="rect">
            <a:avLst/>
          </a:prstGeom>
          <a:ln>
            <a:solidFill>
              <a:srgbClr val="003865"/>
            </a:solidFill>
          </a:ln>
        </p:spPr>
      </p:pic>
      <p:sp>
        <p:nvSpPr>
          <p:cNvPr id="33" name="TextBox 32">
            <a:extLst>
              <a:ext uri="{FF2B5EF4-FFF2-40B4-BE49-F238E27FC236}">
                <a16:creationId xmlns:a16="http://schemas.microsoft.com/office/drawing/2014/main" id="{9BEA228C-6186-C1AE-0097-2B1801A76C97}"/>
              </a:ext>
            </a:extLst>
          </p:cNvPr>
          <p:cNvSpPr txBox="1"/>
          <p:nvPr/>
        </p:nvSpPr>
        <p:spPr>
          <a:xfrm>
            <a:off x="7261895" y="3690844"/>
            <a:ext cx="1055097" cy="523220"/>
          </a:xfrm>
          <a:prstGeom prst="rect">
            <a:avLst/>
          </a:prstGeom>
          <a:noFill/>
        </p:spPr>
        <p:txBody>
          <a:bodyPr wrap="none" rtlCol="0">
            <a:spAutoFit/>
          </a:bodyPr>
          <a:lstStyle/>
          <a:p>
            <a:r>
              <a:rPr lang="en-US" sz="2800" dirty="0"/>
              <a:t>N=96</a:t>
            </a:r>
          </a:p>
        </p:txBody>
      </p:sp>
      <p:sp>
        <p:nvSpPr>
          <p:cNvPr id="34" name="TextBox 33">
            <a:extLst>
              <a:ext uri="{FF2B5EF4-FFF2-40B4-BE49-F238E27FC236}">
                <a16:creationId xmlns:a16="http://schemas.microsoft.com/office/drawing/2014/main" id="{3A2045A4-0872-EF15-30E4-7C37647DDDAC}"/>
              </a:ext>
            </a:extLst>
          </p:cNvPr>
          <p:cNvSpPr txBox="1"/>
          <p:nvPr/>
        </p:nvSpPr>
        <p:spPr>
          <a:xfrm>
            <a:off x="5795185" y="3657083"/>
            <a:ext cx="1055097" cy="523220"/>
          </a:xfrm>
          <a:prstGeom prst="rect">
            <a:avLst/>
          </a:prstGeom>
          <a:noFill/>
        </p:spPr>
        <p:txBody>
          <a:bodyPr wrap="none" rtlCol="0">
            <a:spAutoFit/>
          </a:bodyPr>
          <a:lstStyle/>
          <a:p>
            <a:r>
              <a:rPr lang="en-US" sz="2800" dirty="0"/>
              <a:t>N=86</a:t>
            </a:r>
          </a:p>
        </p:txBody>
      </p:sp>
      <p:sp>
        <p:nvSpPr>
          <p:cNvPr id="35" name="TextBox 34">
            <a:extLst>
              <a:ext uri="{FF2B5EF4-FFF2-40B4-BE49-F238E27FC236}">
                <a16:creationId xmlns:a16="http://schemas.microsoft.com/office/drawing/2014/main" id="{ECBB7A9D-C391-3E80-20F5-8899641FCEA7}"/>
              </a:ext>
            </a:extLst>
          </p:cNvPr>
          <p:cNvSpPr txBox="1"/>
          <p:nvPr/>
        </p:nvSpPr>
        <p:spPr>
          <a:xfrm>
            <a:off x="4342208" y="3432667"/>
            <a:ext cx="1255472" cy="523220"/>
          </a:xfrm>
          <a:prstGeom prst="rect">
            <a:avLst/>
          </a:prstGeom>
          <a:noFill/>
        </p:spPr>
        <p:txBody>
          <a:bodyPr wrap="none" rtlCol="0">
            <a:spAutoFit/>
          </a:bodyPr>
          <a:lstStyle/>
          <a:p>
            <a:r>
              <a:rPr lang="en-US" sz="2800" dirty="0"/>
              <a:t>N=100</a:t>
            </a:r>
          </a:p>
        </p:txBody>
      </p:sp>
      <p:sp>
        <p:nvSpPr>
          <p:cNvPr id="36" name="TextBox 35">
            <a:extLst>
              <a:ext uri="{FF2B5EF4-FFF2-40B4-BE49-F238E27FC236}">
                <a16:creationId xmlns:a16="http://schemas.microsoft.com/office/drawing/2014/main" id="{EF229826-39D5-184D-BAC0-E620488DEFE8}"/>
              </a:ext>
            </a:extLst>
          </p:cNvPr>
          <p:cNvSpPr txBox="1"/>
          <p:nvPr/>
        </p:nvSpPr>
        <p:spPr>
          <a:xfrm>
            <a:off x="2845896" y="3434678"/>
            <a:ext cx="1255472" cy="523220"/>
          </a:xfrm>
          <a:prstGeom prst="rect">
            <a:avLst/>
          </a:prstGeom>
          <a:noFill/>
        </p:spPr>
        <p:txBody>
          <a:bodyPr wrap="none" rtlCol="0">
            <a:spAutoFit/>
          </a:bodyPr>
          <a:lstStyle/>
          <a:p>
            <a:r>
              <a:rPr lang="en-US" sz="2800" dirty="0"/>
              <a:t>N=101</a:t>
            </a:r>
          </a:p>
        </p:txBody>
      </p:sp>
      <p:sp>
        <p:nvSpPr>
          <p:cNvPr id="37" name="TextBox 36">
            <a:extLst>
              <a:ext uri="{FF2B5EF4-FFF2-40B4-BE49-F238E27FC236}">
                <a16:creationId xmlns:a16="http://schemas.microsoft.com/office/drawing/2014/main" id="{61051ED1-C2F9-19EC-3567-A4342DEF6578}"/>
              </a:ext>
            </a:extLst>
          </p:cNvPr>
          <p:cNvSpPr txBox="1"/>
          <p:nvPr/>
        </p:nvSpPr>
        <p:spPr>
          <a:xfrm>
            <a:off x="8672225" y="3694798"/>
            <a:ext cx="1055097" cy="523220"/>
          </a:xfrm>
          <a:prstGeom prst="rect">
            <a:avLst/>
          </a:prstGeom>
          <a:noFill/>
        </p:spPr>
        <p:txBody>
          <a:bodyPr wrap="none" rtlCol="0">
            <a:spAutoFit/>
          </a:bodyPr>
          <a:lstStyle/>
          <a:p>
            <a:r>
              <a:rPr lang="en-US" sz="2800" dirty="0"/>
              <a:t>N=93</a:t>
            </a:r>
          </a:p>
        </p:txBody>
      </p:sp>
    </p:spTree>
    <p:extLst>
      <p:ext uri="{BB962C8B-B14F-4D97-AF65-F5344CB8AC3E}">
        <p14:creationId xmlns:p14="http://schemas.microsoft.com/office/powerpoint/2010/main" val="8460421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31F17-A2D9-90F3-4D13-FECFEB775B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447CF9-4643-F967-4B20-637650FDDCB5}"/>
              </a:ext>
            </a:extLst>
          </p:cNvPr>
          <p:cNvSpPr>
            <a:spLocks noGrp="1"/>
          </p:cNvSpPr>
          <p:nvPr>
            <p:ph type="title"/>
          </p:nvPr>
        </p:nvSpPr>
        <p:spPr>
          <a:xfrm>
            <a:off x="3274540" y="18255"/>
            <a:ext cx="8685088" cy="1325563"/>
          </a:xfrm>
        </p:spPr>
        <p:txBody>
          <a:bodyPr>
            <a:normAutofit/>
          </a:bodyPr>
          <a:lstStyle/>
          <a:p>
            <a:r>
              <a:rPr lang="en-US" b="1" dirty="0">
                <a:solidFill>
                  <a:schemeClr val="bg1"/>
                </a:solidFill>
              </a:rPr>
              <a:t>Boxplots for OCT CST (without CME) Over Time</a:t>
            </a:r>
          </a:p>
        </p:txBody>
      </p:sp>
      <p:sp>
        <p:nvSpPr>
          <p:cNvPr id="10" name="TextBox 9">
            <a:extLst>
              <a:ext uri="{FF2B5EF4-FFF2-40B4-BE49-F238E27FC236}">
                <a16:creationId xmlns:a16="http://schemas.microsoft.com/office/drawing/2014/main" id="{B2D32140-51FA-522A-69DE-47758600D124}"/>
              </a:ext>
            </a:extLst>
          </p:cNvPr>
          <p:cNvSpPr txBox="1"/>
          <p:nvPr/>
        </p:nvSpPr>
        <p:spPr>
          <a:xfrm>
            <a:off x="2077972" y="1909345"/>
            <a:ext cx="554960" cy="276999"/>
          </a:xfrm>
          <a:prstGeom prst="rect">
            <a:avLst/>
          </a:prstGeom>
          <a:noFill/>
        </p:spPr>
        <p:txBody>
          <a:bodyPr wrap="none" rtlCol="0">
            <a:spAutoFit/>
          </a:bodyPr>
          <a:lstStyle/>
          <a:p>
            <a:r>
              <a:rPr lang="en-US" sz="1200" dirty="0"/>
              <a:t>N=98</a:t>
            </a:r>
          </a:p>
        </p:txBody>
      </p:sp>
      <p:sp>
        <p:nvSpPr>
          <p:cNvPr id="11" name="TextBox 10">
            <a:extLst>
              <a:ext uri="{FF2B5EF4-FFF2-40B4-BE49-F238E27FC236}">
                <a16:creationId xmlns:a16="http://schemas.microsoft.com/office/drawing/2014/main" id="{E94556C9-F11B-EE2A-3516-D8B5A491FF6D}"/>
              </a:ext>
            </a:extLst>
          </p:cNvPr>
          <p:cNvSpPr txBox="1"/>
          <p:nvPr/>
        </p:nvSpPr>
        <p:spPr>
          <a:xfrm>
            <a:off x="3196153" y="1909346"/>
            <a:ext cx="554960" cy="276999"/>
          </a:xfrm>
          <a:prstGeom prst="rect">
            <a:avLst/>
          </a:prstGeom>
          <a:noFill/>
        </p:spPr>
        <p:txBody>
          <a:bodyPr wrap="none" rtlCol="0">
            <a:spAutoFit/>
          </a:bodyPr>
          <a:lstStyle/>
          <a:p>
            <a:r>
              <a:rPr lang="en-US" sz="1200" dirty="0"/>
              <a:t>N=96</a:t>
            </a:r>
          </a:p>
        </p:txBody>
      </p:sp>
      <p:sp>
        <p:nvSpPr>
          <p:cNvPr id="13" name="TextBox 12">
            <a:extLst>
              <a:ext uri="{FF2B5EF4-FFF2-40B4-BE49-F238E27FC236}">
                <a16:creationId xmlns:a16="http://schemas.microsoft.com/office/drawing/2014/main" id="{EE3AC00F-09E9-57FD-62E2-49DF6652372C}"/>
              </a:ext>
            </a:extLst>
          </p:cNvPr>
          <p:cNvSpPr txBox="1"/>
          <p:nvPr/>
        </p:nvSpPr>
        <p:spPr>
          <a:xfrm>
            <a:off x="4314334" y="2058120"/>
            <a:ext cx="554960" cy="276999"/>
          </a:xfrm>
          <a:prstGeom prst="rect">
            <a:avLst/>
          </a:prstGeom>
          <a:noFill/>
        </p:spPr>
        <p:txBody>
          <a:bodyPr wrap="none" rtlCol="0">
            <a:spAutoFit/>
          </a:bodyPr>
          <a:lstStyle/>
          <a:p>
            <a:r>
              <a:rPr lang="en-US" sz="1200" dirty="0"/>
              <a:t>N=85</a:t>
            </a:r>
          </a:p>
        </p:txBody>
      </p:sp>
      <p:sp>
        <p:nvSpPr>
          <p:cNvPr id="14" name="TextBox 13">
            <a:extLst>
              <a:ext uri="{FF2B5EF4-FFF2-40B4-BE49-F238E27FC236}">
                <a16:creationId xmlns:a16="http://schemas.microsoft.com/office/drawing/2014/main" id="{1A50DD74-56D4-104A-BCA7-1D6E7B85D281}"/>
              </a:ext>
            </a:extLst>
          </p:cNvPr>
          <p:cNvSpPr txBox="1"/>
          <p:nvPr/>
        </p:nvSpPr>
        <p:spPr>
          <a:xfrm>
            <a:off x="2035492" y="4552091"/>
            <a:ext cx="639919" cy="276999"/>
          </a:xfrm>
          <a:prstGeom prst="rect">
            <a:avLst/>
          </a:prstGeom>
          <a:noFill/>
        </p:spPr>
        <p:txBody>
          <a:bodyPr wrap="none" rtlCol="0">
            <a:spAutoFit/>
          </a:bodyPr>
          <a:lstStyle/>
          <a:p>
            <a:r>
              <a:rPr lang="en-US" sz="1200" dirty="0"/>
              <a:t>N=102</a:t>
            </a:r>
          </a:p>
        </p:txBody>
      </p:sp>
      <p:sp>
        <p:nvSpPr>
          <p:cNvPr id="15" name="TextBox 14">
            <a:extLst>
              <a:ext uri="{FF2B5EF4-FFF2-40B4-BE49-F238E27FC236}">
                <a16:creationId xmlns:a16="http://schemas.microsoft.com/office/drawing/2014/main" id="{2161D529-2808-78F3-821D-732853850640}"/>
              </a:ext>
            </a:extLst>
          </p:cNvPr>
          <p:cNvSpPr txBox="1"/>
          <p:nvPr/>
        </p:nvSpPr>
        <p:spPr>
          <a:xfrm>
            <a:off x="3153673" y="4514429"/>
            <a:ext cx="639919" cy="276999"/>
          </a:xfrm>
          <a:prstGeom prst="rect">
            <a:avLst/>
          </a:prstGeom>
          <a:noFill/>
        </p:spPr>
        <p:txBody>
          <a:bodyPr wrap="none" rtlCol="0">
            <a:spAutoFit/>
          </a:bodyPr>
          <a:lstStyle/>
          <a:p>
            <a:r>
              <a:rPr lang="en-US" sz="1200" dirty="0"/>
              <a:t>N=100</a:t>
            </a:r>
          </a:p>
        </p:txBody>
      </p:sp>
      <p:sp>
        <p:nvSpPr>
          <p:cNvPr id="16" name="TextBox 15">
            <a:extLst>
              <a:ext uri="{FF2B5EF4-FFF2-40B4-BE49-F238E27FC236}">
                <a16:creationId xmlns:a16="http://schemas.microsoft.com/office/drawing/2014/main" id="{EED8CB66-5598-6DBB-988A-3507EF623125}"/>
              </a:ext>
            </a:extLst>
          </p:cNvPr>
          <p:cNvSpPr txBox="1"/>
          <p:nvPr/>
        </p:nvSpPr>
        <p:spPr>
          <a:xfrm>
            <a:off x="4314334" y="4535617"/>
            <a:ext cx="554960" cy="276999"/>
          </a:xfrm>
          <a:prstGeom prst="rect">
            <a:avLst/>
          </a:prstGeom>
          <a:noFill/>
        </p:spPr>
        <p:txBody>
          <a:bodyPr wrap="none" rtlCol="0">
            <a:spAutoFit/>
          </a:bodyPr>
          <a:lstStyle/>
          <a:p>
            <a:r>
              <a:rPr lang="en-US" sz="1200" dirty="0"/>
              <a:t>N=87</a:t>
            </a:r>
          </a:p>
        </p:txBody>
      </p:sp>
      <p:sp>
        <p:nvSpPr>
          <p:cNvPr id="17" name="TextBox 16">
            <a:extLst>
              <a:ext uri="{FF2B5EF4-FFF2-40B4-BE49-F238E27FC236}">
                <a16:creationId xmlns:a16="http://schemas.microsoft.com/office/drawing/2014/main" id="{C7402EB3-4C1F-06E8-4915-9E6AA88448C9}"/>
              </a:ext>
            </a:extLst>
          </p:cNvPr>
          <p:cNvSpPr txBox="1"/>
          <p:nvPr/>
        </p:nvSpPr>
        <p:spPr>
          <a:xfrm>
            <a:off x="6096000" y="2250671"/>
            <a:ext cx="554960" cy="276999"/>
          </a:xfrm>
          <a:prstGeom prst="rect">
            <a:avLst/>
          </a:prstGeom>
          <a:noFill/>
        </p:spPr>
        <p:txBody>
          <a:bodyPr wrap="none" rtlCol="0">
            <a:spAutoFit/>
          </a:bodyPr>
          <a:lstStyle/>
          <a:p>
            <a:r>
              <a:rPr lang="en-US" sz="1200" dirty="0"/>
              <a:t>N=98</a:t>
            </a:r>
          </a:p>
        </p:txBody>
      </p:sp>
      <p:sp>
        <p:nvSpPr>
          <p:cNvPr id="18" name="TextBox 17">
            <a:extLst>
              <a:ext uri="{FF2B5EF4-FFF2-40B4-BE49-F238E27FC236}">
                <a16:creationId xmlns:a16="http://schemas.microsoft.com/office/drawing/2014/main" id="{6D1DD4A5-925F-791B-9E5B-BF475A47D7D1}"/>
              </a:ext>
            </a:extLst>
          </p:cNvPr>
          <p:cNvSpPr txBox="1"/>
          <p:nvPr/>
        </p:nvSpPr>
        <p:spPr>
          <a:xfrm>
            <a:off x="7161077" y="2196619"/>
            <a:ext cx="554960" cy="276999"/>
          </a:xfrm>
          <a:prstGeom prst="rect">
            <a:avLst/>
          </a:prstGeom>
          <a:noFill/>
        </p:spPr>
        <p:txBody>
          <a:bodyPr wrap="none" rtlCol="0">
            <a:spAutoFit/>
          </a:bodyPr>
          <a:lstStyle/>
          <a:p>
            <a:r>
              <a:rPr lang="en-US" sz="1200" dirty="0"/>
              <a:t>N=96</a:t>
            </a:r>
          </a:p>
        </p:txBody>
      </p:sp>
      <p:sp>
        <p:nvSpPr>
          <p:cNvPr id="19" name="TextBox 18">
            <a:extLst>
              <a:ext uri="{FF2B5EF4-FFF2-40B4-BE49-F238E27FC236}">
                <a16:creationId xmlns:a16="http://schemas.microsoft.com/office/drawing/2014/main" id="{39106A6C-CF6D-241C-AA6E-4E01282C5735}"/>
              </a:ext>
            </a:extLst>
          </p:cNvPr>
          <p:cNvSpPr txBox="1"/>
          <p:nvPr/>
        </p:nvSpPr>
        <p:spPr>
          <a:xfrm>
            <a:off x="8226154" y="2389170"/>
            <a:ext cx="554960" cy="276999"/>
          </a:xfrm>
          <a:prstGeom prst="rect">
            <a:avLst/>
          </a:prstGeom>
          <a:noFill/>
        </p:spPr>
        <p:txBody>
          <a:bodyPr wrap="none" rtlCol="0">
            <a:spAutoFit/>
          </a:bodyPr>
          <a:lstStyle/>
          <a:p>
            <a:r>
              <a:rPr lang="en-US" sz="1200" dirty="0"/>
              <a:t>N=85</a:t>
            </a:r>
          </a:p>
        </p:txBody>
      </p:sp>
      <p:sp>
        <p:nvSpPr>
          <p:cNvPr id="20" name="TextBox 19">
            <a:extLst>
              <a:ext uri="{FF2B5EF4-FFF2-40B4-BE49-F238E27FC236}">
                <a16:creationId xmlns:a16="http://schemas.microsoft.com/office/drawing/2014/main" id="{C8D8A5C6-4B6C-2C36-58E1-6C7419DEE5F1}"/>
              </a:ext>
            </a:extLst>
          </p:cNvPr>
          <p:cNvSpPr txBox="1"/>
          <p:nvPr/>
        </p:nvSpPr>
        <p:spPr>
          <a:xfrm>
            <a:off x="6055838" y="4258618"/>
            <a:ext cx="554960" cy="276999"/>
          </a:xfrm>
          <a:prstGeom prst="rect">
            <a:avLst/>
          </a:prstGeom>
          <a:noFill/>
        </p:spPr>
        <p:txBody>
          <a:bodyPr wrap="none" rtlCol="0">
            <a:spAutoFit/>
          </a:bodyPr>
          <a:lstStyle/>
          <a:p>
            <a:r>
              <a:rPr lang="en-US" sz="1200" dirty="0"/>
              <a:t>N=98</a:t>
            </a:r>
          </a:p>
        </p:txBody>
      </p:sp>
      <p:sp>
        <p:nvSpPr>
          <p:cNvPr id="21" name="TextBox 20">
            <a:extLst>
              <a:ext uri="{FF2B5EF4-FFF2-40B4-BE49-F238E27FC236}">
                <a16:creationId xmlns:a16="http://schemas.microsoft.com/office/drawing/2014/main" id="{8DF9CAE3-A76F-17E5-A15B-CDD62FBDA26A}"/>
              </a:ext>
            </a:extLst>
          </p:cNvPr>
          <p:cNvSpPr txBox="1"/>
          <p:nvPr/>
        </p:nvSpPr>
        <p:spPr>
          <a:xfrm>
            <a:off x="7118598" y="4375929"/>
            <a:ext cx="554960" cy="276999"/>
          </a:xfrm>
          <a:prstGeom prst="rect">
            <a:avLst/>
          </a:prstGeom>
          <a:noFill/>
        </p:spPr>
        <p:txBody>
          <a:bodyPr wrap="none" rtlCol="0">
            <a:spAutoFit/>
          </a:bodyPr>
          <a:lstStyle/>
          <a:p>
            <a:r>
              <a:rPr lang="en-US" sz="1200" dirty="0"/>
              <a:t>N=96</a:t>
            </a:r>
          </a:p>
        </p:txBody>
      </p:sp>
      <p:sp>
        <p:nvSpPr>
          <p:cNvPr id="22" name="TextBox 21">
            <a:extLst>
              <a:ext uri="{FF2B5EF4-FFF2-40B4-BE49-F238E27FC236}">
                <a16:creationId xmlns:a16="http://schemas.microsoft.com/office/drawing/2014/main" id="{72429DCF-442A-8CC6-1A1A-B74A07DB6997}"/>
              </a:ext>
            </a:extLst>
          </p:cNvPr>
          <p:cNvSpPr txBox="1"/>
          <p:nvPr/>
        </p:nvSpPr>
        <p:spPr>
          <a:xfrm>
            <a:off x="8249721" y="4440630"/>
            <a:ext cx="554960" cy="276999"/>
          </a:xfrm>
          <a:prstGeom prst="rect">
            <a:avLst/>
          </a:prstGeom>
          <a:noFill/>
        </p:spPr>
        <p:txBody>
          <a:bodyPr wrap="none" rtlCol="0">
            <a:spAutoFit/>
          </a:bodyPr>
          <a:lstStyle/>
          <a:p>
            <a:r>
              <a:rPr lang="en-US" sz="1200" dirty="0"/>
              <a:t>N=85</a:t>
            </a:r>
          </a:p>
        </p:txBody>
      </p:sp>
      <p:pic>
        <p:nvPicPr>
          <p:cNvPr id="23" name="Picture 22">
            <a:extLst>
              <a:ext uri="{FF2B5EF4-FFF2-40B4-BE49-F238E27FC236}">
                <a16:creationId xmlns:a16="http://schemas.microsoft.com/office/drawing/2014/main" id="{80A42F93-F2DD-DA13-7C95-1DE8C6D6AB84}"/>
              </a:ext>
            </a:extLst>
          </p:cNvPr>
          <p:cNvPicPr>
            <a:picLocks noChangeAspect="1"/>
          </p:cNvPicPr>
          <p:nvPr/>
        </p:nvPicPr>
        <p:blipFill>
          <a:blip r:embed="rId3"/>
          <a:stretch>
            <a:fillRect/>
          </a:stretch>
        </p:blipFill>
        <p:spPr>
          <a:xfrm>
            <a:off x="2035492" y="1610580"/>
            <a:ext cx="7973568" cy="4959634"/>
          </a:xfrm>
          <a:prstGeom prst="rect">
            <a:avLst/>
          </a:prstGeom>
          <a:ln>
            <a:solidFill>
              <a:srgbClr val="003865"/>
            </a:solidFill>
          </a:ln>
        </p:spPr>
      </p:pic>
      <p:sp>
        <p:nvSpPr>
          <p:cNvPr id="24" name="TextBox 23">
            <a:extLst>
              <a:ext uri="{FF2B5EF4-FFF2-40B4-BE49-F238E27FC236}">
                <a16:creationId xmlns:a16="http://schemas.microsoft.com/office/drawing/2014/main" id="{922882E9-7CDA-D097-89A9-B1E6D438A7CC}"/>
              </a:ext>
            </a:extLst>
          </p:cNvPr>
          <p:cNvSpPr txBox="1"/>
          <p:nvPr/>
        </p:nvSpPr>
        <p:spPr>
          <a:xfrm>
            <a:off x="3199822" y="3175516"/>
            <a:ext cx="1055097" cy="523220"/>
          </a:xfrm>
          <a:prstGeom prst="rect">
            <a:avLst/>
          </a:prstGeom>
          <a:noFill/>
        </p:spPr>
        <p:txBody>
          <a:bodyPr wrap="none" rtlCol="0">
            <a:spAutoFit/>
          </a:bodyPr>
          <a:lstStyle/>
          <a:p>
            <a:r>
              <a:rPr lang="en-US" sz="2800" dirty="0"/>
              <a:t>N=64</a:t>
            </a:r>
          </a:p>
        </p:txBody>
      </p:sp>
      <p:sp>
        <p:nvSpPr>
          <p:cNvPr id="25" name="TextBox 24">
            <a:extLst>
              <a:ext uri="{FF2B5EF4-FFF2-40B4-BE49-F238E27FC236}">
                <a16:creationId xmlns:a16="http://schemas.microsoft.com/office/drawing/2014/main" id="{769B636F-3C9A-9AA6-8130-62A53BCC69AE}"/>
              </a:ext>
            </a:extLst>
          </p:cNvPr>
          <p:cNvSpPr txBox="1"/>
          <p:nvPr/>
        </p:nvSpPr>
        <p:spPr>
          <a:xfrm>
            <a:off x="4557060" y="3175516"/>
            <a:ext cx="1055097" cy="523220"/>
          </a:xfrm>
          <a:prstGeom prst="rect">
            <a:avLst/>
          </a:prstGeom>
          <a:noFill/>
        </p:spPr>
        <p:txBody>
          <a:bodyPr wrap="none" rtlCol="0">
            <a:spAutoFit/>
          </a:bodyPr>
          <a:lstStyle/>
          <a:p>
            <a:r>
              <a:rPr lang="en-US" sz="2800" dirty="0"/>
              <a:t>N=63</a:t>
            </a:r>
          </a:p>
        </p:txBody>
      </p:sp>
      <p:sp>
        <p:nvSpPr>
          <p:cNvPr id="38" name="TextBox 37">
            <a:extLst>
              <a:ext uri="{FF2B5EF4-FFF2-40B4-BE49-F238E27FC236}">
                <a16:creationId xmlns:a16="http://schemas.microsoft.com/office/drawing/2014/main" id="{227952CE-C432-74F6-1120-EF7646803D0F}"/>
              </a:ext>
            </a:extLst>
          </p:cNvPr>
          <p:cNvSpPr txBox="1"/>
          <p:nvPr/>
        </p:nvSpPr>
        <p:spPr>
          <a:xfrm>
            <a:off x="5966276" y="3175516"/>
            <a:ext cx="1055097" cy="523220"/>
          </a:xfrm>
          <a:prstGeom prst="rect">
            <a:avLst/>
          </a:prstGeom>
          <a:noFill/>
        </p:spPr>
        <p:txBody>
          <a:bodyPr wrap="none" rtlCol="0">
            <a:spAutoFit/>
          </a:bodyPr>
          <a:lstStyle/>
          <a:p>
            <a:r>
              <a:rPr lang="en-US" sz="2800" dirty="0"/>
              <a:t>N=52</a:t>
            </a:r>
          </a:p>
        </p:txBody>
      </p:sp>
      <p:sp>
        <p:nvSpPr>
          <p:cNvPr id="39" name="TextBox 38">
            <a:extLst>
              <a:ext uri="{FF2B5EF4-FFF2-40B4-BE49-F238E27FC236}">
                <a16:creationId xmlns:a16="http://schemas.microsoft.com/office/drawing/2014/main" id="{D831F1A6-FB35-9970-5A17-F82F50967AD2}"/>
              </a:ext>
            </a:extLst>
          </p:cNvPr>
          <p:cNvSpPr txBox="1"/>
          <p:nvPr/>
        </p:nvSpPr>
        <p:spPr>
          <a:xfrm>
            <a:off x="7320166" y="3175516"/>
            <a:ext cx="1055097" cy="523220"/>
          </a:xfrm>
          <a:prstGeom prst="rect">
            <a:avLst/>
          </a:prstGeom>
          <a:noFill/>
        </p:spPr>
        <p:txBody>
          <a:bodyPr wrap="none" rtlCol="0">
            <a:spAutoFit/>
          </a:bodyPr>
          <a:lstStyle/>
          <a:p>
            <a:r>
              <a:rPr lang="en-US" sz="2800" dirty="0"/>
              <a:t>N=60</a:t>
            </a:r>
          </a:p>
        </p:txBody>
      </p:sp>
      <p:sp>
        <p:nvSpPr>
          <p:cNvPr id="40" name="TextBox 39">
            <a:extLst>
              <a:ext uri="{FF2B5EF4-FFF2-40B4-BE49-F238E27FC236}">
                <a16:creationId xmlns:a16="http://schemas.microsoft.com/office/drawing/2014/main" id="{F83743FD-01EB-5B85-E869-1F635B4206DB}"/>
              </a:ext>
            </a:extLst>
          </p:cNvPr>
          <p:cNvSpPr txBox="1"/>
          <p:nvPr/>
        </p:nvSpPr>
        <p:spPr>
          <a:xfrm>
            <a:off x="8580331" y="3175516"/>
            <a:ext cx="1055097" cy="523220"/>
          </a:xfrm>
          <a:prstGeom prst="rect">
            <a:avLst/>
          </a:prstGeom>
          <a:noFill/>
        </p:spPr>
        <p:txBody>
          <a:bodyPr wrap="none" rtlCol="0">
            <a:spAutoFit/>
          </a:bodyPr>
          <a:lstStyle/>
          <a:p>
            <a:r>
              <a:rPr lang="en-US" sz="2800" dirty="0"/>
              <a:t>N=59</a:t>
            </a:r>
          </a:p>
        </p:txBody>
      </p:sp>
    </p:spTree>
    <p:extLst>
      <p:ext uri="{BB962C8B-B14F-4D97-AF65-F5344CB8AC3E}">
        <p14:creationId xmlns:p14="http://schemas.microsoft.com/office/powerpoint/2010/main" val="1906313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5"/>
            <a:ext cx="8476858" cy="1325563"/>
          </a:xfrm>
        </p:spPr>
        <p:txBody>
          <a:bodyPr>
            <a:normAutofit/>
          </a:bodyPr>
          <a:lstStyle/>
          <a:p>
            <a:r>
              <a:rPr lang="en-US" b="1" dirty="0">
                <a:solidFill>
                  <a:schemeClr val="bg1"/>
                </a:solidFill>
              </a:rPr>
              <a:t>Estimated Annual Rates of Change</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nvPr>
        </p:nvGraphicFramePr>
        <p:xfrm>
          <a:off x="713062" y="1539058"/>
          <a:ext cx="10765875" cy="4596194"/>
        </p:xfrm>
        <a:graphic>
          <a:graphicData uri="http://schemas.openxmlformats.org/drawingml/2006/table">
            <a:tbl>
              <a:tblPr firstRow="1" bandRow="1">
                <a:tableStyleId>{B301B821-A1FF-4177-AEE7-76D212191A09}</a:tableStyleId>
              </a:tblPr>
              <a:tblGrid>
                <a:gridCol w="3474720">
                  <a:extLst>
                    <a:ext uri="{9D8B030D-6E8A-4147-A177-3AD203B41FA5}">
                      <a16:colId xmlns:a16="http://schemas.microsoft.com/office/drawing/2014/main" val="1632098594"/>
                    </a:ext>
                  </a:extLst>
                </a:gridCol>
                <a:gridCol w="2430385">
                  <a:extLst>
                    <a:ext uri="{9D8B030D-6E8A-4147-A177-3AD203B41FA5}">
                      <a16:colId xmlns:a16="http://schemas.microsoft.com/office/drawing/2014/main" val="3569637132"/>
                    </a:ext>
                  </a:extLst>
                </a:gridCol>
                <a:gridCol w="2430385">
                  <a:extLst>
                    <a:ext uri="{9D8B030D-6E8A-4147-A177-3AD203B41FA5}">
                      <a16:colId xmlns:a16="http://schemas.microsoft.com/office/drawing/2014/main" val="532363874"/>
                    </a:ext>
                  </a:extLst>
                </a:gridCol>
                <a:gridCol w="2430385">
                  <a:extLst>
                    <a:ext uri="{9D8B030D-6E8A-4147-A177-3AD203B41FA5}">
                      <a16:colId xmlns:a16="http://schemas.microsoft.com/office/drawing/2014/main" val="3217793748"/>
                    </a:ext>
                  </a:extLst>
                </a:gridCol>
              </a:tblGrid>
              <a:tr h="493890">
                <a:tc>
                  <a:txBody>
                    <a:bodyPr/>
                    <a:lstStyle/>
                    <a:p>
                      <a:pPr marL="0" marR="0" algn="ctr">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Outcomes</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Entire cohort</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76200" cap="flat" cmpd="sng" algn="ctr">
                      <a:solidFill>
                        <a:srgbClr val="D76F2C"/>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Preserved cohort</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76200" cap="flat" cmpd="sng" algn="ctr">
                      <a:solidFill>
                        <a:srgbClr val="D76F2C"/>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Outliers down-weighted</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411480">
                <a:tc>
                  <a:txBody>
                    <a:bodyPr/>
                    <a:lstStyle/>
                    <a:p>
                      <a:pPr marL="0" marR="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MP Mean Sensitivity</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N=94</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N=86</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N=86</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411480">
                <a:tc>
                  <a:txBody>
                    <a:bodyPr/>
                    <a:lstStyle/>
                    <a:p>
                      <a:pPr marL="0" marR="0" indent="10160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Estimate (dB/year)</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-0.39</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-0.42</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-0.35</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76569402"/>
                  </a:ext>
                </a:extLst>
              </a:tr>
              <a:tr h="411480">
                <a:tc>
                  <a:txBody>
                    <a:bodyPr/>
                    <a:lstStyle/>
                    <a:p>
                      <a:pPr marL="0" marR="0" indent="10160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95% CI</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(-0.47, -0.31)</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(-0.51, -0.33)</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(-0.42, -0.27)</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0090370"/>
                  </a:ext>
                </a:extLst>
              </a:tr>
              <a:tr h="411480">
                <a:tc>
                  <a:txBody>
                    <a:bodyPr/>
                    <a:lstStyle/>
                    <a:p>
                      <a:pPr marL="0" marR="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OCT EZ Area</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N=101</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N=33</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N=33</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67265538"/>
                  </a:ext>
                </a:extLst>
              </a:tr>
              <a:tr h="411480">
                <a:tc>
                  <a:txBody>
                    <a:bodyPr/>
                    <a:lstStyle/>
                    <a:p>
                      <a:pPr marL="0" marR="0" indent="10160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Estimate (mm</a:t>
                      </a:r>
                      <a:r>
                        <a:rPr lang="en-US" sz="2400" b="1" baseline="30000" dirty="0">
                          <a:effectLst/>
                          <a:latin typeface="Calibri" panose="020F0502020204030204" pitchFamily="34" charset="0"/>
                          <a:cs typeface="Calibri" panose="020F0502020204030204" pitchFamily="34" charset="0"/>
                        </a:rPr>
                        <a:t>2</a:t>
                      </a:r>
                      <a:r>
                        <a:rPr lang="en-US" sz="2400" b="1" dirty="0">
                          <a:effectLst/>
                          <a:latin typeface="Calibri" panose="020F0502020204030204" pitchFamily="34" charset="0"/>
                          <a:cs typeface="Calibri" panose="020F0502020204030204" pitchFamily="34" charset="0"/>
                        </a:rPr>
                        <a:t>/year)</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-0.18</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-0.53</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-0.34</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7953150"/>
                  </a:ext>
                </a:extLst>
              </a:tr>
              <a:tr h="411480">
                <a:tc>
                  <a:txBody>
                    <a:bodyPr/>
                    <a:lstStyle/>
                    <a:p>
                      <a:pPr marL="0" marR="0" indent="10160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95% CI</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(-0.24, -0.12)</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(-0.70, -0.37)</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(-0.47, -0.22)</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29677604"/>
                  </a:ext>
                </a:extLst>
              </a:tr>
              <a:tr h="411480">
                <a:tc>
                  <a:txBody>
                    <a:bodyPr/>
                    <a:lstStyle/>
                    <a:p>
                      <a:pPr marL="0" marR="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OCT CST</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N=72</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N=72</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N=72</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411480">
                <a:tc>
                  <a:txBody>
                    <a:bodyPr/>
                    <a:lstStyle/>
                    <a:p>
                      <a:pPr marL="0" marR="0" indent="10160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Estimate (microns/year)</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-2.14</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-2.14</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-2.05</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411480">
                <a:tc>
                  <a:txBody>
                    <a:bodyPr/>
                    <a:lstStyle/>
                    <a:p>
                      <a:pPr marL="0" marR="0" indent="101600">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95% CI</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(-2.66, -1.63)</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w="76200" cap="flat" cmpd="sng" algn="ctr">
                      <a:solidFill>
                        <a:srgbClr val="D76F2C"/>
                      </a:solidFill>
                      <a:prstDash val="solid"/>
                      <a:round/>
                      <a:headEnd type="none" w="med" len="med"/>
                      <a:tailEnd type="none" w="med" len="med"/>
                    </a:lnR>
                    <a:lnT w="12700" cmpd="sng">
                      <a:noFill/>
                    </a:lnT>
                    <a:lnB w="76200" cap="flat" cmpd="sng" algn="ctr">
                      <a:solidFill>
                        <a:srgbClr val="D76F2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(-2.66, -1.63)</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76200" cap="flat" cmpd="sng" algn="ctr">
                      <a:solidFill>
                        <a:srgbClr val="D76F2C"/>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80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(-2.50, -1.59)</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620675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B917E-DCA6-6915-D890-8A956D743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AEBEF-736B-2BBB-7704-E23ECD7BCC00}"/>
              </a:ext>
            </a:extLst>
          </p:cNvPr>
          <p:cNvSpPr>
            <a:spLocks noGrp="1"/>
          </p:cNvSpPr>
          <p:nvPr>
            <p:ph type="title"/>
          </p:nvPr>
        </p:nvSpPr>
        <p:spPr>
          <a:xfrm>
            <a:off x="3274540" y="18255"/>
            <a:ext cx="8784676" cy="1325563"/>
          </a:xfrm>
        </p:spPr>
        <p:txBody>
          <a:bodyPr>
            <a:noAutofit/>
          </a:bodyPr>
          <a:lstStyle/>
          <a:p>
            <a:pPr>
              <a:lnSpc>
                <a:spcPct val="75000"/>
              </a:lnSpc>
            </a:pPr>
            <a:r>
              <a:rPr lang="en-US" sz="3600" b="1" dirty="0">
                <a:solidFill>
                  <a:schemeClr val="bg1"/>
                </a:solidFill>
              </a:rPr>
              <a:t>Spearman Correlation Coefficients (95% CI) </a:t>
            </a:r>
            <a:br>
              <a:rPr lang="en-US" sz="3600" b="1" dirty="0">
                <a:solidFill>
                  <a:schemeClr val="bg1"/>
                </a:solidFill>
              </a:rPr>
            </a:br>
            <a:r>
              <a:rPr lang="en-US" sz="3600" b="1" dirty="0">
                <a:solidFill>
                  <a:schemeClr val="bg1"/>
                </a:solidFill>
              </a:rPr>
              <a:t>Among Change in MP and OCT Measures from BL to 48M (Preserved Cohort)</a:t>
            </a:r>
          </a:p>
        </p:txBody>
      </p:sp>
      <p:graphicFrame>
        <p:nvGraphicFramePr>
          <p:cNvPr id="12" name="Content Placeholder 11">
            <a:extLst>
              <a:ext uri="{FF2B5EF4-FFF2-40B4-BE49-F238E27FC236}">
                <a16:creationId xmlns:a16="http://schemas.microsoft.com/office/drawing/2014/main" id="{1430410C-6BA8-0ADF-0985-A3E3CAB6B9FF}"/>
              </a:ext>
            </a:extLst>
          </p:cNvPr>
          <p:cNvGraphicFramePr>
            <a:graphicFrameLocks noGrp="1"/>
          </p:cNvGraphicFramePr>
          <p:nvPr>
            <p:ph idx="1"/>
            <p:extLst>
              <p:ext uri="{D42A27DB-BD31-4B8C-83A1-F6EECF244321}">
                <p14:modId xmlns:p14="http://schemas.microsoft.com/office/powerpoint/2010/main" val="3011716825"/>
              </p:ext>
            </p:extLst>
          </p:nvPr>
        </p:nvGraphicFramePr>
        <p:xfrm>
          <a:off x="1203960" y="2163747"/>
          <a:ext cx="9784080" cy="3055431"/>
        </p:xfrm>
        <a:graphic>
          <a:graphicData uri="http://schemas.openxmlformats.org/drawingml/2006/table">
            <a:tbl>
              <a:tblPr firstRow="1" bandRow="1">
                <a:tableStyleId>{B301B821-A1FF-4177-AEE7-76D212191A09}</a:tableStyleId>
              </a:tblPr>
              <a:tblGrid>
                <a:gridCol w="3200400">
                  <a:extLst>
                    <a:ext uri="{9D8B030D-6E8A-4147-A177-3AD203B41FA5}">
                      <a16:colId xmlns:a16="http://schemas.microsoft.com/office/drawing/2014/main" val="1632098594"/>
                    </a:ext>
                  </a:extLst>
                </a:gridCol>
                <a:gridCol w="2194560">
                  <a:extLst>
                    <a:ext uri="{9D8B030D-6E8A-4147-A177-3AD203B41FA5}">
                      <a16:colId xmlns:a16="http://schemas.microsoft.com/office/drawing/2014/main" val="124793091"/>
                    </a:ext>
                  </a:extLst>
                </a:gridCol>
                <a:gridCol w="2194560">
                  <a:extLst>
                    <a:ext uri="{9D8B030D-6E8A-4147-A177-3AD203B41FA5}">
                      <a16:colId xmlns:a16="http://schemas.microsoft.com/office/drawing/2014/main" val="1769118609"/>
                    </a:ext>
                  </a:extLst>
                </a:gridCol>
                <a:gridCol w="2194560">
                  <a:extLst>
                    <a:ext uri="{9D8B030D-6E8A-4147-A177-3AD203B41FA5}">
                      <a16:colId xmlns:a16="http://schemas.microsoft.com/office/drawing/2014/main" val="3217793748"/>
                    </a:ext>
                  </a:extLst>
                </a:gridCol>
              </a:tblGrid>
              <a:tr h="493890">
                <a:tc>
                  <a:txBody>
                    <a:bodyPr/>
                    <a:lstStyle/>
                    <a:p>
                      <a:pPr marL="0" marR="0">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MP Mean Sensitivity</a:t>
                      </a: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kern="1200" dirty="0">
                          <a:solidFill>
                            <a:schemeClr val="lt1"/>
                          </a:solidFill>
                          <a:effectLst/>
                          <a:latin typeface="Calibri" panose="020F0502020204030204" pitchFamily="34" charset="0"/>
                          <a:ea typeface="+mn-ea"/>
                          <a:cs typeface="Calibri" panose="020F0502020204030204" pitchFamily="34" charset="0"/>
                        </a:rPr>
                        <a:t>OCT EZ Area</a:t>
                      </a:r>
                      <a:endParaRPr lang="en-US" sz="2800" b="1" kern="1200" baseline="30000" dirty="0">
                        <a:solidFill>
                          <a:schemeClr val="lt1"/>
                        </a:solidFill>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kern="1200" dirty="0">
                          <a:solidFill>
                            <a:schemeClr val="lt1"/>
                          </a:solidFill>
                          <a:effectLst/>
                          <a:latin typeface="Calibri" panose="020F0502020204030204" pitchFamily="34" charset="0"/>
                          <a:ea typeface="+mn-ea"/>
                          <a:cs typeface="Calibri" panose="020F0502020204030204" pitchFamily="34" charset="0"/>
                        </a:rPr>
                        <a:t>OCT CST</a:t>
                      </a:r>
                      <a:endParaRPr lang="en-US" sz="2800" b="1"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640080">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MP Mean Sensitivity, dB</a:t>
                      </a: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1.00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pPr marL="0" marR="0" algn="l">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    OCT EZ Area,  mm</a:t>
                      </a:r>
                      <a:r>
                        <a:rPr lang="en-US" sz="2400" b="1" baseline="30000" dirty="0">
                          <a:effectLst/>
                          <a:latin typeface="Calibri" panose="020F0502020204030204" pitchFamily="34" charset="0"/>
                          <a:cs typeface="Calibri" panose="020F0502020204030204" pitchFamily="34" charset="0"/>
                        </a:rPr>
                        <a:t>2</a:t>
                      </a:r>
                      <a:endParaRPr lang="en-US" sz="2400" b="1" baseline="30000"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400" b="1" kern="1200" dirty="0">
                          <a:solidFill>
                            <a:schemeClr val="dk1"/>
                          </a:solidFill>
                          <a:effectLst/>
                          <a:highlight>
                            <a:srgbClr val="FFFF00"/>
                          </a:highlight>
                          <a:latin typeface="Calibri" panose="020F0502020204030204" pitchFamily="34" charset="0"/>
                          <a:ea typeface="+mn-ea"/>
                          <a:cs typeface="Calibri" panose="020F0502020204030204" pitchFamily="34" charset="0"/>
                        </a:rPr>
                        <a:t>0.63</a:t>
                      </a:r>
                    </a:p>
                    <a:p>
                      <a:pPr marL="0" algn="ctr" defTabSz="914400" rtl="0" eaLnBrk="1" latinLnBrk="0" hangingPunct="1"/>
                      <a:r>
                        <a:rPr lang="en-US" sz="2400" b="0" kern="1200" dirty="0">
                          <a:solidFill>
                            <a:schemeClr val="dk1"/>
                          </a:solidFill>
                          <a:effectLst/>
                          <a:latin typeface="Calibri" panose="020F0502020204030204" pitchFamily="34" charset="0"/>
                          <a:ea typeface="+mn-ea"/>
                          <a:cs typeface="Calibri" panose="020F0502020204030204" pitchFamily="34" charset="0"/>
                        </a:rPr>
                        <a:t>(0.33, 0.82)</a:t>
                      </a: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1.00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pPr marL="0" marR="0" algn="l">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    OCT CST, microns</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-0.19 </a:t>
                      </a:r>
                      <a:endParaRPr lang="en-US" sz="2400" b="0" dirty="0">
                        <a:effectLst/>
                        <a:latin typeface="Calibri" panose="020F0502020204030204" pitchFamily="34" charset="0"/>
                        <a:cs typeface="Calibri" panose="020F0502020204030204" pitchFamily="34" charset="0"/>
                      </a:endParaRPr>
                    </a:p>
                    <a:p>
                      <a:pPr marL="0" marR="0" algn="ctr">
                        <a:lnSpc>
                          <a:spcPct val="107000"/>
                        </a:lnSpc>
                        <a:spcBef>
                          <a:spcPts val="0"/>
                        </a:spcBef>
                        <a:spcAft>
                          <a:spcPts val="0"/>
                        </a:spcAft>
                      </a:pPr>
                      <a:r>
                        <a:rPr lang="en-US" sz="2400" b="0" dirty="0">
                          <a:effectLst/>
                          <a:latin typeface="Calibri" panose="020F0502020204030204" pitchFamily="34" charset="0"/>
                          <a:cs typeface="Calibri" panose="020F0502020204030204" pitchFamily="34" charset="0"/>
                        </a:rPr>
                        <a:t>(-0.49, 0.15)</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latinLnBrk="0" hangingPunct="1">
                        <a:lnSpc>
                          <a:spcPct val="107000"/>
                        </a:lnSpc>
                        <a:spcBef>
                          <a:spcPts val="0"/>
                        </a:spcBef>
                        <a:spcAft>
                          <a:spcPts val="0"/>
                        </a:spcAft>
                      </a:pPr>
                      <a:r>
                        <a:rPr lang="en-US" sz="2400" b="1" kern="1200" dirty="0">
                          <a:solidFill>
                            <a:schemeClr val="dk1"/>
                          </a:solidFill>
                          <a:effectLst/>
                          <a:latin typeface="Calibri" panose="020F0502020204030204" pitchFamily="34" charset="0"/>
                          <a:ea typeface="+mn-ea"/>
                          <a:cs typeface="Calibri" panose="020F0502020204030204" pitchFamily="34" charset="0"/>
                        </a:rPr>
                        <a:t>0.17</a:t>
                      </a:r>
                    </a:p>
                    <a:p>
                      <a:pPr algn="ctr"/>
                      <a:r>
                        <a:rPr lang="en-US" sz="2400" b="0" kern="1200" dirty="0">
                          <a:solidFill>
                            <a:schemeClr val="dk1"/>
                          </a:solidFill>
                          <a:effectLst/>
                          <a:latin typeface="Calibri" panose="020F0502020204030204" pitchFamily="34" charset="0"/>
                          <a:ea typeface="+mn-ea"/>
                          <a:cs typeface="Calibri" panose="020F0502020204030204" pitchFamily="34" charset="0"/>
                        </a:rPr>
                        <a:t>(-0.36, 0.61)</a:t>
                      </a:r>
                    </a:p>
                  </a:txBody>
                  <a:tcPr marL="42217" marR="42217" marT="0" marB="0" anchor="ctr">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2400" b="1" dirty="0">
                          <a:effectLst/>
                          <a:latin typeface="Calibri" panose="020F0502020204030204" pitchFamily="34" charset="0"/>
                          <a:cs typeface="Calibri" panose="020F0502020204030204" pitchFamily="34" charset="0"/>
                        </a:rPr>
                        <a:t>1.00</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bl>
          </a:graphicData>
        </a:graphic>
      </p:graphicFrame>
    </p:spTree>
    <p:extLst>
      <p:ext uri="{BB962C8B-B14F-4D97-AF65-F5344CB8AC3E}">
        <p14:creationId xmlns:p14="http://schemas.microsoft.com/office/powerpoint/2010/main" val="35270277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47968-30D6-0E40-D6AC-F3F3E1FC9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911B86-16F4-DBF7-07C7-89F0148733E0}"/>
              </a:ext>
            </a:extLst>
          </p:cNvPr>
          <p:cNvSpPr>
            <a:spLocks noGrp="1"/>
          </p:cNvSpPr>
          <p:nvPr>
            <p:ph type="title"/>
          </p:nvPr>
        </p:nvSpPr>
        <p:spPr>
          <a:xfrm>
            <a:off x="3274540" y="18255"/>
            <a:ext cx="8917460" cy="1325563"/>
          </a:xfrm>
        </p:spPr>
        <p:txBody>
          <a:bodyPr>
            <a:noAutofit/>
          </a:bodyPr>
          <a:lstStyle/>
          <a:p>
            <a:pPr>
              <a:lnSpc>
                <a:spcPct val="75000"/>
              </a:lnSpc>
            </a:pPr>
            <a:r>
              <a:rPr lang="en-US" sz="3400" b="1" dirty="0">
                <a:solidFill>
                  <a:schemeClr val="bg1"/>
                </a:solidFill>
              </a:rPr>
              <a:t>Spearman Correlation Coefficients (95% CI) </a:t>
            </a:r>
            <a:br>
              <a:rPr lang="en-US" sz="3400" b="1" dirty="0">
                <a:solidFill>
                  <a:schemeClr val="bg1"/>
                </a:solidFill>
              </a:rPr>
            </a:br>
            <a:r>
              <a:rPr lang="en-US" sz="3400" b="1" dirty="0">
                <a:solidFill>
                  <a:schemeClr val="bg1"/>
                </a:solidFill>
              </a:rPr>
              <a:t>Change in MP and OCT Measures vs SP and FST Measures from BL to 48M (Preserved Cohort)</a:t>
            </a:r>
          </a:p>
        </p:txBody>
      </p:sp>
      <p:graphicFrame>
        <p:nvGraphicFramePr>
          <p:cNvPr id="12" name="Content Placeholder 11">
            <a:extLst>
              <a:ext uri="{FF2B5EF4-FFF2-40B4-BE49-F238E27FC236}">
                <a16:creationId xmlns:a16="http://schemas.microsoft.com/office/drawing/2014/main" id="{34CA042F-EE4D-6AE5-41DD-B4884F1F441D}"/>
              </a:ext>
            </a:extLst>
          </p:cNvPr>
          <p:cNvGraphicFramePr>
            <a:graphicFrameLocks noGrp="1"/>
          </p:cNvGraphicFramePr>
          <p:nvPr>
            <p:ph idx="1"/>
          </p:nvPr>
        </p:nvGraphicFramePr>
        <p:xfrm>
          <a:off x="1203960" y="1747287"/>
          <a:ext cx="9784080" cy="4624769"/>
        </p:xfrm>
        <a:graphic>
          <a:graphicData uri="http://schemas.openxmlformats.org/drawingml/2006/table">
            <a:tbl>
              <a:tblPr firstRow="1" bandRow="1">
                <a:tableStyleId>{B301B821-A1FF-4177-AEE7-76D212191A09}</a:tableStyleId>
              </a:tblPr>
              <a:tblGrid>
                <a:gridCol w="3200400">
                  <a:extLst>
                    <a:ext uri="{9D8B030D-6E8A-4147-A177-3AD203B41FA5}">
                      <a16:colId xmlns:a16="http://schemas.microsoft.com/office/drawing/2014/main" val="1632098594"/>
                    </a:ext>
                  </a:extLst>
                </a:gridCol>
                <a:gridCol w="2194560">
                  <a:extLst>
                    <a:ext uri="{9D8B030D-6E8A-4147-A177-3AD203B41FA5}">
                      <a16:colId xmlns:a16="http://schemas.microsoft.com/office/drawing/2014/main" val="124793091"/>
                    </a:ext>
                  </a:extLst>
                </a:gridCol>
                <a:gridCol w="2194560">
                  <a:extLst>
                    <a:ext uri="{9D8B030D-6E8A-4147-A177-3AD203B41FA5}">
                      <a16:colId xmlns:a16="http://schemas.microsoft.com/office/drawing/2014/main" val="1769118609"/>
                    </a:ext>
                  </a:extLst>
                </a:gridCol>
                <a:gridCol w="2194560">
                  <a:extLst>
                    <a:ext uri="{9D8B030D-6E8A-4147-A177-3AD203B41FA5}">
                      <a16:colId xmlns:a16="http://schemas.microsoft.com/office/drawing/2014/main" val="3217793748"/>
                    </a:ext>
                  </a:extLst>
                </a:gridCol>
              </a:tblGrid>
              <a:tr h="493890">
                <a:tc>
                  <a:txBody>
                    <a:bodyPr/>
                    <a:lstStyle/>
                    <a:p>
                      <a:pPr marL="0" marR="0">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 </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dirty="0">
                          <a:effectLst/>
                          <a:latin typeface="Calibri" panose="020F0502020204030204" pitchFamily="34" charset="0"/>
                          <a:cs typeface="Calibri" panose="020F0502020204030204" pitchFamily="34" charset="0"/>
                        </a:rPr>
                        <a:t>MP Mean Sensitivity</a:t>
                      </a: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kern="1200" dirty="0">
                          <a:solidFill>
                            <a:schemeClr val="lt1"/>
                          </a:solidFill>
                          <a:effectLst/>
                          <a:latin typeface="Calibri" panose="020F0502020204030204" pitchFamily="34" charset="0"/>
                          <a:ea typeface="+mn-ea"/>
                          <a:cs typeface="Calibri" panose="020F0502020204030204" pitchFamily="34" charset="0"/>
                        </a:rPr>
                        <a:t>OCT EZ Area</a:t>
                      </a:r>
                      <a:endParaRPr lang="en-US" sz="2800" b="1" kern="1200" baseline="30000" dirty="0">
                        <a:solidFill>
                          <a:schemeClr val="lt1"/>
                        </a:solidFill>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2800" b="1" kern="1200" dirty="0">
                          <a:solidFill>
                            <a:schemeClr val="lt1"/>
                          </a:solidFill>
                          <a:effectLst/>
                          <a:latin typeface="Calibri" panose="020F0502020204030204" pitchFamily="34" charset="0"/>
                          <a:ea typeface="+mn-ea"/>
                          <a:cs typeface="Calibri" panose="020F0502020204030204" pitchFamily="34" charset="0"/>
                        </a:rPr>
                        <a:t>OCT CST</a:t>
                      </a:r>
                      <a:endParaRPr lang="en-US" sz="2800" b="1"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endParaRPr>
                    </a:p>
                  </a:txBody>
                  <a:tcPr marL="42217" marR="42217"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640080">
                <a:tc>
                  <a:txBody>
                    <a:bodyPr/>
                    <a:lstStyle/>
                    <a:p>
                      <a:pPr marL="133350" marR="0" indent="-133350" algn="l">
                        <a:lnSpc>
                          <a:spcPct val="107000"/>
                        </a:lnSpc>
                        <a:spcBef>
                          <a:spcPts val="0"/>
                        </a:spcBef>
                        <a:spcAft>
                          <a:spcPts val="0"/>
                        </a:spcAft>
                      </a:pPr>
                      <a:r>
                        <a:rPr lang="en-US" sz="2200" b="1" dirty="0" err="1">
                          <a:effectLst/>
                          <a:latin typeface="+mj-lt"/>
                        </a:rPr>
                        <a:t>Vtot</a:t>
                      </a:r>
                      <a:r>
                        <a:rPr lang="en-US" sz="2200" b="1" dirty="0">
                          <a:effectLst/>
                          <a:latin typeface="+mj-lt"/>
                        </a:rPr>
                        <a:t>, dB-</a:t>
                      </a:r>
                      <a:r>
                        <a:rPr lang="en-US" sz="2200" b="1" dirty="0" err="1">
                          <a:effectLst/>
                          <a:latin typeface="+mj-lt"/>
                        </a:rPr>
                        <a:t>sr</a:t>
                      </a:r>
                      <a:endParaRPr lang="en-US" sz="2200" b="1" dirty="0">
                        <a:effectLst/>
                        <a:latin typeface="+mj-lt"/>
                        <a:ea typeface="Calibri" panose="020F0502020204030204" pitchFamily="34" charset="0"/>
                        <a:cs typeface="Times New Roman" panose="02020603050405020304" pitchFamily="18"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0.36</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(0.12, 0.56)</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0.16</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(-0.22, 0.51)</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0.01</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(-0.31, 0.32)</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640080">
                <a:tc>
                  <a:txBody>
                    <a:bodyPr/>
                    <a:lstStyle/>
                    <a:p>
                      <a:pPr marL="133350" marR="0" indent="-133350" algn="l">
                        <a:lnSpc>
                          <a:spcPct val="107000"/>
                        </a:lnSpc>
                        <a:spcBef>
                          <a:spcPts val="0"/>
                        </a:spcBef>
                        <a:spcAft>
                          <a:spcPts val="0"/>
                        </a:spcAft>
                      </a:pPr>
                      <a:r>
                        <a:rPr lang="en-US" sz="2200" b="1" dirty="0">
                          <a:effectLst/>
                          <a:latin typeface="+mj-lt"/>
                        </a:rPr>
                        <a:t>V30, dB-</a:t>
                      </a:r>
                      <a:r>
                        <a:rPr lang="en-US" sz="2200" b="1" dirty="0" err="1">
                          <a:effectLst/>
                          <a:latin typeface="+mj-lt"/>
                        </a:rPr>
                        <a:t>sr</a:t>
                      </a:r>
                      <a:endParaRPr lang="en-US" sz="2200" b="1" dirty="0">
                        <a:effectLst/>
                        <a:latin typeface="+mj-lt"/>
                        <a:ea typeface="Calibri" panose="020F0502020204030204" pitchFamily="34" charset="0"/>
                        <a:cs typeface="Times New Roman" panose="02020603050405020304" pitchFamily="18"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200" b="1" kern="1200" dirty="0">
                          <a:solidFill>
                            <a:schemeClr val="dk1"/>
                          </a:solidFill>
                          <a:effectLst/>
                          <a:highlight>
                            <a:srgbClr val="FFFF00"/>
                          </a:highlight>
                          <a:latin typeface="+mn-lt"/>
                          <a:ea typeface="+mn-ea"/>
                          <a:cs typeface="+mn-cs"/>
                        </a:rPr>
                        <a:t>0.52</a:t>
                      </a:r>
                    </a:p>
                    <a:p>
                      <a:pPr algn="ctr"/>
                      <a:r>
                        <a:rPr lang="en-US" sz="2200" kern="1200" dirty="0">
                          <a:solidFill>
                            <a:schemeClr val="dk1"/>
                          </a:solidFill>
                          <a:effectLst/>
                          <a:latin typeface="+mn-lt"/>
                          <a:ea typeface="+mn-ea"/>
                          <a:cs typeface="+mn-cs"/>
                        </a:rPr>
                        <a:t>(0.31, 0.68)</a:t>
                      </a:r>
                      <a:endParaRPr lang="en-US" sz="2200" dirty="0">
                        <a:effectLst/>
                        <a:latin typeface="+mj-lt"/>
                        <a:ea typeface="Calibri" panose="020F0502020204030204" pitchFamily="34" charset="0"/>
                        <a:cs typeface="Times New Roman" panose="02020603050405020304" pitchFamily="18" charset="0"/>
                      </a:endParaRPr>
                    </a:p>
                  </a:txBody>
                  <a:tcPr marL="25000" marR="25000" marT="0" marB="0">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0.44</a:t>
                      </a:r>
                      <a:endParaRPr lang="en-US" sz="22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(0.10, 0.69)</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-0.14</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(-0.43, 0.17)</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62529036"/>
                  </a:ext>
                </a:extLst>
              </a:tr>
              <a:tr h="640080">
                <a:tc>
                  <a:txBody>
                    <a:bodyPr/>
                    <a:lstStyle/>
                    <a:p>
                      <a:pPr marL="133350" marR="0" indent="-133350" algn="l">
                        <a:lnSpc>
                          <a:spcPct val="107000"/>
                        </a:lnSpc>
                        <a:spcBef>
                          <a:spcPts val="0"/>
                        </a:spcBef>
                        <a:spcAft>
                          <a:spcPts val="0"/>
                        </a:spcAft>
                      </a:pPr>
                      <a:r>
                        <a:rPr lang="en-US" sz="2200" b="1" kern="1200" dirty="0">
                          <a:solidFill>
                            <a:schemeClr val="dk1"/>
                          </a:solidFill>
                          <a:effectLst/>
                          <a:latin typeface="+mn-lt"/>
                          <a:ea typeface="+mn-ea"/>
                          <a:cs typeface="+mn-cs"/>
                        </a:rPr>
                        <a:t>FST White</a:t>
                      </a:r>
                      <a:endParaRPr lang="en-US" sz="2200" b="1" dirty="0">
                        <a:effectLst/>
                        <a:latin typeface="+mj-lt"/>
                        <a:ea typeface="Calibri" panose="020F0502020204030204" pitchFamily="34" charset="0"/>
                        <a:cs typeface="Times New Roman" panose="02020603050405020304" pitchFamily="18"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-0.21</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(-0.45, 0.07)</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0.42</a:t>
                      </a:r>
                      <a:endParaRPr lang="en-US" sz="22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(-0.01, 0.72)</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-0.25</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(-0.55, 0.09)</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7292356"/>
                  </a:ext>
                </a:extLst>
              </a:tr>
              <a:tr h="551119">
                <a:tc>
                  <a:txBody>
                    <a:bodyPr/>
                    <a:lstStyle/>
                    <a:p>
                      <a:pPr marL="133350" marR="0" lvl="0" indent="-133350" algn="l" defTabSz="914400" rtl="0" eaLnBrk="1" fontAlgn="auto" latinLnBrk="0" hangingPunct="1">
                        <a:lnSpc>
                          <a:spcPct val="107000"/>
                        </a:lnSpc>
                        <a:spcBef>
                          <a:spcPts val="0"/>
                        </a:spcBef>
                        <a:spcAft>
                          <a:spcPts val="0"/>
                        </a:spcAft>
                        <a:buClrTx/>
                        <a:buSzTx/>
                        <a:buFontTx/>
                        <a:buNone/>
                        <a:tabLst/>
                        <a:defRPr/>
                      </a:pPr>
                      <a:r>
                        <a:rPr lang="en-US" sz="2200" b="1" kern="1200" dirty="0">
                          <a:solidFill>
                            <a:schemeClr val="dk1"/>
                          </a:solidFill>
                          <a:effectLst/>
                          <a:latin typeface="+mn-lt"/>
                          <a:ea typeface="+mn-ea"/>
                          <a:cs typeface="+mn-cs"/>
                        </a:rPr>
                        <a:t>FST Blue</a:t>
                      </a:r>
                      <a:endParaRPr lang="en-US" sz="2200" b="1" kern="1200" dirty="0">
                        <a:solidFill>
                          <a:schemeClr val="dk1"/>
                        </a:solidFill>
                        <a:effectLst/>
                        <a:latin typeface="+mn-lt"/>
                        <a:ea typeface="Calibri" panose="020F0502020204030204" pitchFamily="34" charset="0"/>
                        <a:cs typeface="Times New Roman" panose="02020603050405020304" pitchFamily="18"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-0.37</a:t>
                      </a:r>
                      <a:endParaRPr lang="en-US" sz="22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(-0.58, -0.11)</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0.10</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(-0.35, 0.51)</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-0.29</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(-0.58, 0.05)</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pPr marL="133350" marR="0" lvl="0" indent="-133350" algn="l" defTabSz="914400" rtl="0" eaLnBrk="1" fontAlgn="auto" latinLnBrk="0" hangingPunct="1">
                        <a:lnSpc>
                          <a:spcPct val="107000"/>
                        </a:lnSpc>
                        <a:spcBef>
                          <a:spcPts val="0"/>
                        </a:spcBef>
                        <a:spcAft>
                          <a:spcPts val="0"/>
                        </a:spcAft>
                        <a:buClrTx/>
                        <a:buSzTx/>
                        <a:buFontTx/>
                        <a:buNone/>
                        <a:tabLst/>
                        <a:defRPr/>
                      </a:pPr>
                      <a:r>
                        <a:rPr lang="en-US" sz="2200" b="1" kern="1200" dirty="0">
                          <a:solidFill>
                            <a:schemeClr val="dk1"/>
                          </a:solidFill>
                          <a:effectLst/>
                          <a:latin typeface="+mn-lt"/>
                          <a:ea typeface="+mn-ea"/>
                          <a:cs typeface="+mn-cs"/>
                        </a:rPr>
                        <a:t>FST Red</a:t>
                      </a:r>
                      <a:endParaRPr lang="en-US" sz="2200" b="1" kern="1200" dirty="0">
                        <a:solidFill>
                          <a:schemeClr val="dk1"/>
                        </a:solidFill>
                        <a:effectLst/>
                        <a:latin typeface="+mn-lt"/>
                        <a:ea typeface="Calibri" panose="020F0502020204030204" pitchFamily="34" charset="0"/>
                        <a:cs typeface="Times New Roman" panose="02020603050405020304" pitchFamily="18" charset="0"/>
                      </a:endParaRPr>
                    </a:p>
                  </a:txBody>
                  <a:tcPr marL="25000" marR="25000"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-0.13</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(-0.38, 0.15)</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0.15</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(-0.30, 0.55)</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tabLst>
                          <a:tab pos="588645" algn="l"/>
                        </a:tabLst>
                      </a:pPr>
                      <a:r>
                        <a:rPr lang="en-US" sz="2200" b="1" dirty="0">
                          <a:effectLst/>
                          <a:latin typeface="Arial" panose="020B0604020202020204" pitchFamily="34" charset="0"/>
                          <a:ea typeface="Calibri" panose="020F0502020204030204" pitchFamily="34" charset="0"/>
                          <a:cs typeface="Times New Roman" panose="02020603050405020304" pitchFamily="18" charset="0"/>
                        </a:rPr>
                        <a:t>-0.03</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tabLst>
                          <a:tab pos="588645" algn="l"/>
                        </a:tabLst>
                      </a:pPr>
                      <a:r>
                        <a:rPr lang="en-US" sz="2200" dirty="0">
                          <a:effectLst/>
                          <a:latin typeface="Arial" panose="020B0604020202020204" pitchFamily="34" charset="0"/>
                          <a:ea typeface="Calibri" panose="020F0502020204030204" pitchFamily="34" charset="0"/>
                          <a:cs typeface="Times New Roman" panose="02020603050405020304" pitchFamily="18" charset="0"/>
                        </a:rPr>
                        <a:t>(-0.37, 0.31)</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bl>
          </a:graphicData>
        </a:graphic>
      </p:graphicFrame>
    </p:spTree>
    <p:extLst>
      <p:ext uri="{BB962C8B-B14F-4D97-AF65-F5344CB8AC3E}">
        <p14:creationId xmlns:p14="http://schemas.microsoft.com/office/powerpoint/2010/main" val="4068540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55820-A429-B464-678D-37123B06A8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712CE-1C4A-A92A-50E8-A57267DEA6A4}"/>
              </a:ext>
            </a:extLst>
          </p:cNvPr>
          <p:cNvSpPr>
            <a:spLocks noGrp="1"/>
          </p:cNvSpPr>
          <p:nvPr>
            <p:ph type="title"/>
          </p:nvPr>
        </p:nvSpPr>
        <p:spPr>
          <a:xfrm>
            <a:off x="3274540" y="18255"/>
            <a:ext cx="8917460" cy="1325563"/>
          </a:xfrm>
        </p:spPr>
        <p:txBody>
          <a:bodyPr>
            <a:normAutofit fontScale="90000"/>
          </a:bodyPr>
          <a:lstStyle/>
          <a:p>
            <a:r>
              <a:rPr lang="en-US" b="1" dirty="0">
                <a:solidFill>
                  <a:schemeClr val="bg1"/>
                </a:solidFill>
              </a:rPr>
              <a:t>MP Pointwise Sensitivity over Time by Distance (“rings”) from the Foveal Center</a:t>
            </a:r>
          </a:p>
        </p:txBody>
      </p:sp>
      <p:pic>
        <p:nvPicPr>
          <p:cNvPr id="5" name="Content Placeholder 4" descr="A close-up of a medical scan&#10;&#10;AI-generated content may be incorrect.">
            <a:extLst>
              <a:ext uri="{FF2B5EF4-FFF2-40B4-BE49-F238E27FC236}">
                <a16:creationId xmlns:a16="http://schemas.microsoft.com/office/drawing/2014/main" id="{044B627B-35EC-F59B-BB7D-35A52CA4DF0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6686" y="1343818"/>
            <a:ext cx="2827055" cy="2807558"/>
          </a:xfrm>
        </p:spPr>
      </p:pic>
      <p:sp>
        <p:nvSpPr>
          <p:cNvPr id="9" name="TextBox 8">
            <a:extLst>
              <a:ext uri="{FF2B5EF4-FFF2-40B4-BE49-F238E27FC236}">
                <a16:creationId xmlns:a16="http://schemas.microsoft.com/office/drawing/2014/main" id="{987FAB02-FFBC-ADB5-B52B-9B1E13BF2EB6}"/>
              </a:ext>
            </a:extLst>
          </p:cNvPr>
          <p:cNvSpPr txBox="1"/>
          <p:nvPr/>
        </p:nvSpPr>
        <p:spPr>
          <a:xfrm>
            <a:off x="449169" y="4259318"/>
            <a:ext cx="6163056" cy="369332"/>
          </a:xfrm>
          <a:prstGeom prst="rect">
            <a:avLst/>
          </a:prstGeom>
          <a:noFill/>
        </p:spPr>
        <p:txBody>
          <a:bodyPr wrap="square">
            <a:spAutoFit/>
          </a:bodyPr>
          <a:lstStyle/>
          <a:p>
            <a:r>
              <a:rPr lang="en-US" b="1" dirty="0"/>
              <a:t>(Preserved Cohort)</a:t>
            </a:r>
            <a:endParaRPr lang="en-US" dirty="0"/>
          </a:p>
        </p:txBody>
      </p:sp>
      <p:graphicFrame>
        <p:nvGraphicFramePr>
          <p:cNvPr id="10" name="Table 9">
            <a:extLst>
              <a:ext uri="{FF2B5EF4-FFF2-40B4-BE49-F238E27FC236}">
                <a16:creationId xmlns:a16="http://schemas.microsoft.com/office/drawing/2014/main" id="{3FE7A8F7-22BF-D1F1-853F-1D3448C7F0E8}"/>
              </a:ext>
            </a:extLst>
          </p:cNvPr>
          <p:cNvGraphicFramePr>
            <a:graphicFrameLocks noGrp="1"/>
          </p:cNvGraphicFramePr>
          <p:nvPr>
            <p:extLst>
              <p:ext uri="{D42A27DB-BD31-4B8C-83A1-F6EECF244321}">
                <p14:modId xmlns:p14="http://schemas.microsoft.com/office/powerpoint/2010/main" val="95235718"/>
              </p:ext>
            </p:extLst>
          </p:nvPr>
        </p:nvGraphicFramePr>
        <p:xfrm>
          <a:off x="3163824" y="1571132"/>
          <a:ext cx="8871490" cy="4573950"/>
        </p:xfrm>
        <a:graphic>
          <a:graphicData uri="http://schemas.openxmlformats.org/drawingml/2006/table">
            <a:tbl>
              <a:tblPr>
                <a:tableStyleId>{5C22544A-7EE6-4342-B048-85BDC9FD1C3A}</a:tableStyleId>
              </a:tblPr>
              <a:tblGrid>
                <a:gridCol w="1996651">
                  <a:extLst>
                    <a:ext uri="{9D8B030D-6E8A-4147-A177-3AD203B41FA5}">
                      <a16:colId xmlns:a16="http://schemas.microsoft.com/office/drawing/2014/main" val="433447515"/>
                    </a:ext>
                  </a:extLst>
                </a:gridCol>
                <a:gridCol w="2290527">
                  <a:extLst>
                    <a:ext uri="{9D8B030D-6E8A-4147-A177-3AD203B41FA5}">
                      <a16:colId xmlns:a16="http://schemas.microsoft.com/office/drawing/2014/main" val="2720125114"/>
                    </a:ext>
                  </a:extLst>
                </a:gridCol>
                <a:gridCol w="2290527">
                  <a:extLst>
                    <a:ext uri="{9D8B030D-6E8A-4147-A177-3AD203B41FA5}">
                      <a16:colId xmlns:a16="http://schemas.microsoft.com/office/drawing/2014/main" val="3667437053"/>
                    </a:ext>
                  </a:extLst>
                </a:gridCol>
                <a:gridCol w="2293785">
                  <a:extLst>
                    <a:ext uri="{9D8B030D-6E8A-4147-A177-3AD203B41FA5}">
                      <a16:colId xmlns:a16="http://schemas.microsoft.com/office/drawing/2014/main" val="1759841216"/>
                    </a:ext>
                  </a:extLst>
                </a:gridCol>
              </a:tblGrid>
              <a:tr h="310216">
                <a:tc rowSpan="2">
                  <a:txBody>
                    <a:bodyPr/>
                    <a:lstStyle/>
                    <a:p>
                      <a:pPr marL="0" marR="0">
                        <a:lnSpc>
                          <a:spcPct val="107000"/>
                        </a:lnSpc>
                        <a:spcAft>
                          <a:spcPts val="800"/>
                        </a:spcAft>
                        <a:buNone/>
                      </a:pPr>
                      <a:endParaRPr lang="en-US" sz="2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00C1D5"/>
                    </a:solidFill>
                  </a:tcPr>
                </a:tc>
                <a:tc gridSpan="2">
                  <a:txBody>
                    <a:bodyPr/>
                    <a:lstStyle/>
                    <a:p>
                      <a:pPr marL="0" marR="0" algn="ctr">
                        <a:lnSpc>
                          <a:spcPct val="107000"/>
                        </a:lnSpc>
                        <a:spcAft>
                          <a:spcPts val="800"/>
                        </a:spcAft>
                        <a:buNone/>
                      </a:pPr>
                      <a:r>
                        <a:rPr lang="en-US" sz="2000" b="1" kern="0" dirty="0">
                          <a:solidFill>
                            <a:schemeClr val="bg1"/>
                          </a:solidFill>
                          <a:effectLst/>
                        </a:rPr>
                        <a:t>Pointwise Sensitivity</a:t>
                      </a:r>
                      <a:endParaRPr lang="en-US" sz="2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lnT w="12700" cap="flat" cmpd="sng" algn="ctr">
                      <a:solidFill>
                        <a:schemeClr val="tx1"/>
                      </a:solidFill>
                      <a:prstDash val="solid"/>
                      <a:round/>
                      <a:headEnd type="none" w="med" len="med"/>
                      <a:tailEnd type="none" w="med" len="med"/>
                    </a:lnT>
                    <a:solidFill>
                      <a:srgbClr val="00C1D5"/>
                    </a:solidFill>
                  </a:tcPr>
                </a:tc>
                <a:tc hMerge="1">
                  <a:txBody>
                    <a:bodyPr/>
                    <a:lstStyle/>
                    <a:p>
                      <a:endParaRPr lang="en-US"/>
                    </a:p>
                  </a:txBody>
                  <a:tcPr/>
                </a:tc>
                <a:tc rowSpan="2">
                  <a:txBody>
                    <a:bodyPr/>
                    <a:lstStyle/>
                    <a:p>
                      <a:pPr marL="0" marR="0" algn="ctr">
                        <a:lnSpc>
                          <a:spcPct val="107000"/>
                        </a:lnSpc>
                        <a:spcAft>
                          <a:spcPts val="800"/>
                        </a:spcAft>
                        <a:buNone/>
                      </a:pPr>
                      <a:r>
                        <a:rPr lang="en-US" sz="2000" b="1" kern="0" dirty="0">
                          <a:solidFill>
                            <a:schemeClr val="bg1"/>
                          </a:solidFill>
                          <a:effectLst/>
                        </a:rPr>
                        <a:t> Slope Estimate </a:t>
                      </a:r>
                      <a:endParaRPr lang="en-US" sz="2000" b="1" kern="100" dirty="0">
                        <a:solidFill>
                          <a:schemeClr val="bg1"/>
                        </a:solidFill>
                        <a:effectLst/>
                      </a:endParaRPr>
                    </a:p>
                    <a:p>
                      <a:pPr marL="0" marR="0" algn="ctr">
                        <a:lnSpc>
                          <a:spcPct val="107000"/>
                        </a:lnSpc>
                        <a:spcAft>
                          <a:spcPts val="800"/>
                        </a:spcAft>
                        <a:buNone/>
                      </a:pPr>
                      <a:r>
                        <a:rPr lang="en-US" sz="2000" b="1" kern="0" dirty="0">
                          <a:solidFill>
                            <a:schemeClr val="bg1"/>
                          </a:solidFill>
                          <a:effectLst/>
                        </a:rPr>
                        <a:t>95% CI</a:t>
                      </a:r>
                      <a:endParaRPr lang="en-US" sz="2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C1D5"/>
                    </a:solidFill>
                  </a:tcPr>
                </a:tc>
                <a:extLst>
                  <a:ext uri="{0D108BD9-81ED-4DB2-BD59-A6C34878D82A}">
                    <a16:rowId xmlns:a16="http://schemas.microsoft.com/office/drawing/2014/main" val="3895241088"/>
                  </a:ext>
                </a:extLst>
              </a:tr>
              <a:tr h="859594">
                <a:tc vMerge="1">
                  <a:txBody>
                    <a:bodyPr/>
                    <a:lstStyle/>
                    <a:p>
                      <a:endParaRPr lang="en-US"/>
                    </a:p>
                  </a:txBody>
                  <a:tcPr/>
                </a:tc>
                <a:tc>
                  <a:txBody>
                    <a:bodyPr/>
                    <a:lstStyle/>
                    <a:p>
                      <a:pPr marL="0" marR="0" algn="ctr">
                        <a:lnSpc>
                          <a:spcPct val="107000"/>
                        </a:lnSpc>
                        <a:spcAft>
                          <a:spcPts val="800"/>
                        </a:spcAft>
                        <a:buNone/>
                      </a:pPr>
                      <a:r>
                        <a:rPr lang="en-US" sz="2000" b="1" kern="0" dirty="0">
                          <a:solidFill>
                            <a:schemeClr val="bg1"/>
                          </a:solidFill>
                          <a:effectLst/>
                        </a:rPr>
                        <a:t>Baseline</a:t>
                      </a:r>
                      <a:endParaRPr lang="en-US" sz="2000" b="1" kern="100" dirty="0">
                        <a:solidFill>
                          <a:schemeClr val="bg1"/>
                        </a:solidFill>
                        <a:effectLst/>
                      </a:endParaRPr>
                    </a:p>
                    <a:p>
                      <a:pPr marL="0" marR="0" algn="ctr">
                        <a:lnSpc>
                          <a:spcPct val="107000"/>
                        </a:lnSpc>
                        <a:spcAft>
                          <a:spcPts val="800"/>
                        </a:spcAft>
                        <a:buNone/>
                      </a:pPr>
                      <a:r>
                        <a:rPr lang="en-US" sz="2000" b="1" kern="0" dirty="0">
                          <a:solidFill>
                            <a:schemeClr val="bg1"/>
                          </a:solidFill>
                          <a:effectLst/>
                        </a:rPr>
                        <a:t>Mean ± SD, dB</a:t>
                      </a:r>
                      <a:endParaRPr lang="en-US" sz="2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rgbClr val="00C1D5"/>
                    </a:solidFill>
                  </a:tcPr>
                </a:tc>
                <a:tc>
                  <a:txBody>
                    <a:bodyPr/>
                    <a:lstStyle/>
                    <a:p>
                      <a:pPr marL="0" marR="0" algn="ctr">
                        <a:lnSpc>
                          <a:spcPct val="107000"/>
                        </a:lnSpc>
                        <a:spcAft>
                          <a:spcPts val="800"/>
                        </a:spcAft>
                        <a:buNone/>
                      </a:pPr>
                      <a:r>
                        <a:rPr lang="en-US" sz="2000" b="1" kern="0" dirty="0">
                          <a:solidFill>
                            <a:schemeClr val="bg1"/>
                          </a:solidFill>
                          <a:effectLst/>
                        </a:rPr>
                        <a:t>Change at Year 4</a:t>
                      </a:r>
                      <a:endParaRPr lang="en-US" sz="2000" b="1" kern="100" dirty="0">
                        <a:solidFill>
                          <a:schemeClr val="bg1"/>
                        </a:solidFill>
                        <a:effectLst/>
                      </a:endParaRPr>
                    </a:p>
                    <a:p>
                      <a:pPr marL="0" marR="0" algn="ctr">
                        <a:lnSpc>
                          <a:spcPct val="107000"/>
                        </a:lnSpc>
                        <a:spcAft>
                          <a:spcPts val="800"/>
                        </a:spcAft>
                        <a:buNone/>
                      </a:pPr>
                      <a:r>
                        <a:rPr lang="en-US" sz="2000" b="1" kern="0" dirty="0">
                          <a:solidFill>
                            <a:schemeClr val="bg1"/>
                          </a:solidFill>
                          <a:effectLst/>
                        </a:rPr>
                        <a:t>Mean ± SD, dB</a:t>
                      </a:r>
                      <a:endParaRPr lang="en-US" sz="2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solidFill>
                      <a:srgbClr val="00C1D5"/>
                    </a:solidFill>
                  </a:tcPr>
                </a:tc>
                <a:tc vMerge="1">
                  <a:txBody>
                    <a:bodyPr/>
                    <a:lstStyle/>
                    <a:p>
                      <a:endParaRPr lang="en-US"/>
                    </a:p>
                  </a:txBody>
                  <a:tcPr/>
                </a:tc>
                <a:extLst>
                  <a:ext uri="{0D108BD9-81ED-4DB2-BD59-A6C34878D82A}">
                    <a16:rowId xmlns:a16="http://schemas.microsoft.com/office/drawing/2014/main" val="2781493712"/>
                  </a:ext>
                </a:extLst>
              </a:tr>
              <a:tr h="680438">
                <a:tc>
                  <a:txBody>
                    <a:bodyPr/>
                    <a:lstStyle/>
                    <a:p>
                      <a:pPr marL="0" marR="0">
                        <a:lnSpc>
                          <a:spcPct val="107000"/>
                        </a:lnSpc>
                        <a:spcAft>
                          <a:spcPts val="800"/>
                        </a:spcAft>
                        <a:buNone/>
                      </a:pPr>
                      <a:r>
                        <a:rPr lang="en-US" sz="2000" b="1" kern="0" dirty="0">
                          <a:effectLst/>
                        </a:rPr>
                        <a:t>1)Points 1-5</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Aft>
                          <a:spcPts val="800"/>
                        </a:spcAft>
                        <a:buNone/>
                      </a:pPr>
                      <a:r>
                        <a:rPr lang="en-US" sz="2000" kern="0" dirty="0">
                          <a:effectLst/>
                        </a:rPr>
                        <a:t>22.28 ± 5.14</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gn="ctr">
                        <a:lnSpc>
                          <a:spcPct val="107000"/>
                        </a:lnSpc>
                        <a:spcAft>
                          <a:spcPts val="800"/>
                        </a:spcAft>
                        <a:buNone/>
                      </a:pPr>
                      <a:r>
                        <a:rPr lang="en-US" sz="2000" kern="0" dirty="0">
                          <a:effectLst/>
                        </a:rPr>
                        <a:t>-0.39 ± 4.94</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0" dirty="0">
                          <a:effectLst/>
                        </a:rPr>
                        <a:t>-0.09</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0000"/>
                        </a:lnSpc>
                        <a:spcAft>
                          <a:spcPts val="0"/>
                        </a:spcAft>
                        <a:buNone/>
                      </a:pPr>
                      <a:r>
                        <a:rPr lang="en-US" sz="2000" kern="0" dirty="0">
                          <a:effectLst/>
                        </a:rPr>
                        <a:t>(-0.18, -0.001)</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8685714"/>
                  </a:ext>
                </a:extLst>
              </a:tr>
              <a:tr h="680438">
                <a:tc>
                  <a:txBody>
                    <a:bodyPr/>
                    <a:lstStyle/>
                    <a:p>
                      <a:pPr marL="0" marR="0">
                        <a:lnSpc>
                          <a:spcPct val="107000"/>
                        </a:lnSpc>
                        <a:spcAft>
                          <a:spcPts val="800"/>
                        </a:spcAft>
                        <a:buNone/>
                      </a:pPr>
                      <a:r>
                        <a:rPr lang="en-US" sz="2000" b="1" kern="0" dirty="0">
                          <a:effectLst/>
                        </a:rPr>
                        <a:t>2)Points 6-13</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L w="12700" cap="flat" cmpd="sng" algn="ctr">
                      <a:solidFill>
                        <a:schemeClr val="tx1"/>
                      </a:solidFill>
                      <a:prstDash val="solid"/>
                      <a:round/>
                      <a:headEnd type="none" w="med" len="med"/>
                      <a:tailEnd type="none" w="med" len="med"/>
                    </a:lnL>
                    <a:solidFill>
                      <a:schemeClr val="bg1"/>
                    </a:solidFill>
                  </a:tcPr>
                </a:tc>
                <a:tc>
                  <a:txBody>
                    <a:bodyPr/>
                    <a:lstStyle/>
                    <a:p>
                      <a:pPr marL="0" marR="0" algn="ctr">
                        <a:lnSpc>
                          <a:spcPct val="107000"/>
                        </a:lnSpc>
                        <a:spcAft>
                          <a:spcPts val="800"/>
                        </a:spcAft>
                        <a:buNone/>
                      </a:pPr>
                      <a:r>
                        <a:rPr lang="en-US" sz="2000" kern="0" dirty="0">
                          <a:effectLst/>
                        </a:rPr>
                        <a:t>15.15 ± 9.15</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solidFill>
                  </a:tcPr>
                </a:tc>
                <a:tc>
                  <a:txBody>
                    <a:bodyPr/>
                    <a:lstStyle/>
                    <a:p>
                      <a:pPr marL="0" marR="0" algn="ctr">
                        <a:lnSpc>
                          <a:spcPct val="107000"/>
                        </a:lnSpc>
                        <a:spcAft>
                          <a:spcPts val="800"/>
                        </a:spcAft>
                        <a:buNone/>
                      </a:pPr>
                      <a:r>
                        <a:rPr lang="en-US" sz="2000" kern="0" dirty="0">
                          <a:effectLst/>
                        </a:rPr>
                        <a:t>-1.78 ± 6.36</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0" dirty="0">
                          <a:effectLst/>
                        </a:rPr>
                        <a:t>-0.40</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0000"/>
                        </a:lnSpc>
                        <a:spcAft>
                          <a:spcPts val="0"/>
                        </a:spcAft>
                        <a:buNone/>
                      </a:pPr>
                      <a:r>
                        <a:rPr lang="en-US" sz="2000" kern="0" dirty="0">
                          <a:effectLst/>
                        </a:rPr>
                        <a:t>(-0.49, -0.30)</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628876029"/>
                  </a:ext>
                </a:extLst>
              </a:tr>
              <a:tr h="680438">
                <a:tc>
                  <a:txBody>
                    <a:bodyPr/>
                    <a:lstStyle/>
                    <a:p>
                      <a:pPr marL="0" marR="0">
                        <a:lnSpc>
                          <a:spcPct val="107000"/>
                        </a:lnSpc>
                        <a:spcAft>
                          <a:spcPts val="800"/>
                        </a:spcAft>
                        <a:buNone/>
                      </a:pPr>
                      <a:r>
                        <a:rPr lang="en-US" sz="2000" b="1" kern="0" dirty="0">
                          <a:effectLst/>
                        </a:rPr>
                        <a:t>3)Points 14-25</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L w="12700" cap="flat" cmpd="sng" algn="ctr">
                      <a:solidFill>
                        <a:schemeClr val="tx1"/>
                      </a:solidFill>
                      <a:prstDash val="solid"/>
                      <a:round/>
                      <a:headEnd type="none" w="med" len="med"/>
                      <a:tailEnd type="none" w="med" len="med"/>
                    </a:lnL>
                  </a:tcPr>
                </a:tc>
                <a:tc>
                  <a:txBody>
                    <a:bodyPr/>
                    <a:lstStyle/>
                    <a:p>
                      <a:pPr marL="0" marR="0" algn="ctr">
                        <a:lnSpc>
                          <a:spcPct val="107000"/>
                        </a:lnSpc>
                        <a:spcAft>
                          <a:spcPts val="800"/>
                        </a:spcAft>
                        <a:buNone/>
                      </a:pPr>
                      <a:r>
                        <a:rPr lang="en-US" sz="2000" kern="0" dirty="0">
                          <a:effectLst/>
                        </a:rPr>
                        <a:t>8.17 ± 9.21</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tc>
                <a:tc>
                  <a:txBody>
                    <a:bodyPr/>
                    <a:lstStyle/>
                    <a:p>
                      <a:pPr marL="0" marR="0" algn="ctr">
                        <a:lnSpc>
                          <a:spcPct val="107000"/>
                        </a:lnSpc>
                        <a:spcAft>
                          <a:spcPts val="800"/>
                        </a:spcAft>
                        <a:buNone/>
                      </a:pPr>
                      <a:r>
                        <a:rPr lang="en-US" sz="2000" kern="0" dirty="0">
                          <a:effectLst/>
                        </a:rPr>
                        <a:t>-2.28 ± 5.70</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0" dirty="0">
                          <a:effectLst/>
                        </a:rPr>
                        <a:t>-0.52</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0000"/>
                        </a:lnSpc>
                        <a:spcAft>
                          <a:spcPts val="0"/>
                        </a:spcAft>
                        <a:buNone/>
                      </a:pPr>
                      <a:r>
                        <a:rPr lang="en-US" sz="2000" kern="0" dirty="0">
                          <a:effectLst/>
                        </a:rPr>
                        <a:t>(-0.59, -0.46)</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94381839"/>
                  </a:ext>
                </a:extLst>
              </a:tr>
              <a:tr h="680438">
                <a:tc>
                  <a:txBody>
                    <a:bodyPr/>
                    <a:lstStyle/>
                    <a:p>
                      <a:pPr marL="0" marR="0">
                        <a:lnSpc>
                          <a:spcPct val="107000"/>
                        </a:lnSpc>
                        <a:spcAft>
                          <a:spcPts val="800"/>
                        </a:spcAft>
                        <a:buNone/>
                      </a:pPr>
                      <a:r>
                        <a:rPr lang="en-US" sz="2000" b="1" kern="0" dirty="0">
                          <a:effectLst/>
                        </a:rPr>
                        <a:t>4)Points 26-41</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L w="12700" cap="flat" cmpd="sng" algn="ctr">
                      <a:solidFill>
                        <a:schemeClr val="tx1"/>
                      </a:solidFill>
                      <a:prstDash val="solid"/>
                      <a:round/>
                      <a:headEnd type="none" w="med" len="med"/>
                      <a:tailEnd type="none" w="med" len="med"/>
                    </a:lnL>
                    <a:solidFill>
                      <a:schemeClr val="bg1"/>
                    </a:solidFill>
                  </a:tcPr>
                </a:tc>
                <a:tc>
                  <a:txBody>
                    <a:bodyPr/>
                    <a:lstStyle/>
                    <a:p>
                      <a:pPr marL="0" marR="0" algn="ctr">
                        <a:lnSpc>
                          <a:spcPct val="107000"/>
                        </a:lnSpc>
                        <a:spcAft>
                          <a:spcPts val="800"/>
                        </a:spcAft>
                        <a:buNone/>
                      </a:pPr>
                      <a:r>
                        <a:rPr lang="en-US" sz="2000" kern="0" dirty="0">
                          <a:effectLst/>
                        </a:rPr>
                        <a:t>6.98 ± 7.89</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solidFill>
                  </a:tcPr>
                </a:tc>
                <a:tc>
                  <a:txBody>
                    <a:bodyPr/>
                    <a:lstStyle/>
                    <a:p>
                      <a:pPr marL="0" marR="0" algn="ctr">
                        <a:lnSpc>
                          <a:spcPct val="107000"/>
                        </a:lnSpc>
                        <a:spcAft>
                          <a:spcPts val="800"/>
                        </a:spcAft>
                        <a:buNone/>
                      </a:pPr>
                      <a:r>
                        <a:rPr lang="en-US" sz="2000" kern="0" dirty="0">
                          <a:effectLst/>
                        </a:rPr>
                        <a:t>-2.33 ± 6.01</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0" dirty="0">
                          <a:effectLst/>
                        </a:rPr>
                        <a:t>-0.54</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0000"/>
                        </a:lnSpc>
                        <a:spcAft>
                          <a:spcPts val="0"/>
                        </a:spcAft>
                        <a:buNone/>
                      </a:pPr>
                      <a:r>
                        <a:rPr lang="en-US" sz="2000" kern="0" dirty="0">
                          <a:effectLst/>
                        </a:rPr>
                        <a:t>(-0.60, -0.49)</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913414401"/>
                  </a:ext>
                </a:extLst>
              </a:tr>
              <a:tr h="680438">
                <a:tc>
                  <a:txBody>
                    <a:bodyPr/>
                    <a:lstStyle/>
                    <a:p>
                      <a:pPr marL="0" marR="0">
                        <a:lnSpc>
                          <a:spcPct val="107000"/>
                        </a:lnSpc>
                        <a:spcAft>
                          <a:spcPts val="800"/>
                        </a:spcAft>
                        <a:buNone/>
                      </a:pPr>
                      <a:r>
                        <a:rPr lang="en-US" sz="2000" b="1" kern="0" dirty="0">
                          <a:effectLst/>
                        </a:rPr>
                        <a:t>5)Points 42-89</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algn="ctr">
                        <a:lnSpc>
                          <a:spcPct val="107000"/>
                        </a:lnSpc>
                        <a:spcAft>
                          <a:spcPts val="800"/>
                        </a:spcAft>
                        <a:buNone/>
                      </a:pPr>
                      <a:r>
                        <a:rPr lang="en-US" sz="2000" kern="0">
                          <a:effectLst/>
                        </a:rPr>
                        <a:t>2.87 ± 6.09</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lnB w="12700" cap="flat" cmpd="sng" algn="ctr">
                      <a:solidFill>
                        <a:schemeClr val="tx1"/>
                      </a:solidFill>
                      <a:prstDash val="solid"/>
                      <a:round/>
                      <a:headEnd type="none" w="med" len="med"/>
                      <a:tailEnd type="none" w="med" len="med"/>
                    </a:lnB>
                  </a:tcPr>
                </a:tc>
                <a:tc>
                  <a:txBody>
                    <a:bodyPr/>
                    <a:lstStyle/>
                    <a:p>
                      <a:pPr marL="0" marR="0" algn="ctr">
                        <a:lnSpc>
                          <a:spcPct val="107000"/>
                        </a:lnSpc>
                        <a:spcAft>
                          <a:spcPts val="800"/>
                        </a:spcAft>
                        <a:buNone/>
                      </a:pPr>
                      <a:r>
                        <a:rPr lang="en-US" sz="2000" kern="0" dirty="0">
                          <a:effectLst/>
                        </a:rPr>
                        <a:t>-1.70 ± 4.71</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kern="0" dirty="0">
                          <a:effectLst/>
                        </a:rPr>
                        <a:t>-0.39</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0000"/>
                        </a:lnSpc>
                        <a:spcAft>
                          <a:spcPts val="0"/>
                        </a:spcAft>
                        <a:buNone/>
                      </a:pPr>
                      <a:r>
                        <a:rPr lang="en-US" sz="2000" kern="0" dirty="0">
                          <a:effectLst/>
                        </a:rPr>
                        <a:t>(-0.42, -0.37)</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545" marR="4254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8370076"/>
                  </a:ext>
                </a:extLst>
              </a:tr>
            </a:tbl>
          </a:graphicData>
        </a:graphic>
      </p:graphicFrame>
    </p:spTree>
    <p:extLst>
      <p:ext uri="{BB962C8B-B14F-4D97-AF65-F5344CB8AC3E}">
        <p14:creationId xmlns:p14="http://schemas.microsoft.com/office/powerpoint/2010/main" val="3352116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F3694-87C0-D671-C62C-FC6553099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F232F-997A-91A7-86FF-EC154A8E37E4}"/>
              </a:ext>
            </a:extLst>
          </p:cNvPr>
          <p:cNvSpPr>
            <a:spLocks noGrp="1"/>
          </p:cNvSpPr>
          <p:nvPr>
            <p:ph type="title"/>
          </p:nvPr>
        </p:nvSpPr>
        <p:spPr>
          <a:xfrm>
            <a:off x="3274540" y="18255"/>
            <a:ext cx="8917460" cy="1325563"/>
          </a:xfrm>
        </p:spPr>
        <p:txBody>
          <a:bodyPr>
            <a:normAutofit/>
          </a:bodyPr>
          <a:lstStyle/>
          <a:p>
            <a:r>
              <a:rPr lang="fr-FR" b="1" dirty="0">
                <a:solidFill>
                  <a:schemeClr val="bg1"/>
                </a:solidFill>
              </a:rPr>
              <a:t>Functional Transition Zone (FTZ) </a:t>
            </a:r>
            <a:r>
              <a:rPr lang="en-US" b="1" dirty="0">
                <a:solidFill>
                  <a:schemeClr val="bg1"/>
                </a:solidFill>
              </a:rPr>
              <a:t>Analysis</a:t>
            </a:r>
          </a:p>
        </p:txBody>
      </p:sp>
      <p:pic>
        <p:nvPicPr>
          <p:cNvPr id="7" name="Picture 6" descr="A close-up of a cross section of a human eye&#10;&#10;AI-generated content may be incorrect.">
            <a:extLst>
              <a:ext uri="{FF2B5EF4-FFF2-40B4-BE49-F238E27FC236}">
                <a16:creationId xmlns:a16="http://schemas.microsoft.com/office/drawing/2014/main" id="{0193D0CF-A815-5863-F710-82FF572C7F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825625"/>
            <a:ext cx="2752725" cy="2743200"/>
          </a:xfrm>
          <a:prstGeom prst="rect">
            <a:avLst/>
          </a:prstGeom>
        </p:spPr>
      </p:pic>
      <p:graphicFrame>
        <p:nvGraphicFramePr>
          <p:cNvPr id="6" name="Content Placeholder 5">
            <a:extLst>
              <a:ext uri="{FF2B5EF4-FFF2-40B4-BE49-F238E27FC236}">
                <a16:creationId xmlns:a16="http://schemas.microsoft.com/office/drawing/2014/main" id="{6DDE4A75-A027-348B-6939-023BF0C36560}"/>
              </a:ext>
            </a:extLst>
          </p:cNvPr>
          <p:cNvGraphicFramePr>
            <a:graphicFrameLocks noGrp="1"/>
          </p:cNvGraphicFramePr>
          <p:nvPr>
            <p:ph idx="1"/>
            <p:extLst>
              <p:ext uri="{D42A27DB-BD31-4B8C-83A1-F6EECF244321}">
                <p14:modId xmlns:p14="http://schemas.microsoft.com/office/powerpoint/2010/main" val="3618412388"/>
              </p:ext>
            </p:extLst>
          </p:nvPr>
        </p:nvGraphicFramePr>
        <p:xfrm>
          <a:off x="3911096" y="1825627"/>
          <a:ext cx="6996480" cy="4351334"/>
        </p:xfrm>
        <a:graphic>
          <a:graphicData uri="http://schemas.openxmlformats.org/drawingml/2006/table">
            <a:tbl>
              <a:tblPr/>
              <a:tblGrid>
                <a:gridCol w="3498240">
                  <a:extLst>
                    <a:ext uri="{9D8B030D-6E8A-4147-A177-3AD203B41FA5}">
                      <a16:colId xmlns:a16="http://schemas.microsoft.com/office/drawing/2014/main" val="825964227"/>
                    </a:ext>
                  </a:extLst>
                </a:gridCol>
                <a:gridCol w="3498240">
                  <a:extLst>
                    <a:ext uri="{9D8B030D-6E8A-4147-A177-3AD203B41FA5}">
                      <a16:colId xmlns:a16="http://schemas.microsoft.com/office/drawing/2014/main" val="3361789762"/>
                    </a:ext>
                  </a:extLst>
                </a:gridCol>
              </a:tblGrid>
              <a:tr h="334718">
                <a:tc>
                  <a:txBody>
                    <a:bodyPr/>
                    <a:lstStyle/>
                    <a:p>
                      <a:pPr>
                        <a:buNone/>
                      </a:pPr>
                      <a:r>
                        <a:rPr lang="en-US" sz="1600" b="1" dirty="0">
                          <a:solidFill>
                            <a:schemeClr val="bg1"/>
                          </a:solidFill>
                        </a:rPr>
                        <a:t>Metric</a:t>
                      </a:r>
                      <a:endParaRPr lang="en-US" sz="16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00C1D5"/>
                    </a:solidFill>
                  </a:tcPr>
                </a:tc>
                <a:tc>
                  <a:txBody>
                    <a:bodyPr/>
                    <a:lstStyle/>
                    <a:p>
                      <a:pPr>
                        <a:buNone/>
                      </a:pPr>
                      <a:r>
                        <a:rPr lang="en-US" sz="1600" b="1" dirty="0">
                          <a:solidFill>
                            <a:schemeClr val="bg1"/>
                          </a:solidFill>
                        </a:rPr>
                        <a:t>Value</a:t>
                      </a:r>
                      <a:endParaRPr lang="en-US" sz="1600" dirty="0">
                        <a:solidFill>
                          <a:schemeClr val="bg1"/>
                        </a:solidFill>
                      </a:endParaRPr>
                    </a:p>
                  </a:txBody>
                  <a:tcPr marL="83680" marR="83680" marT="41840" marB="4184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00C1D5"/>
                    </a:solidFill>
                  </a:tcPr>
                </a:tc>
                <a:extLst>
                  <a:ext uri="{0D108BD9-81ED-4DB2-BD59-A6C34878D82A}">
                    <a16:rowId xmlns:a16="http://schemas.microsoft.com/office/drawing/2014/main" val="3324331104"/>
                  </a:ext>
                </a:extLst>
              </a:tr>
              <a:tr h="334718">
                <a:tc>
                  <a:txBody>
                    <a:bodyPr/>
                    <a:lstStyle/>
                    <a:p>
                      <a:pPr>
                        <a:buNone/>
                      </a:pPr>
                      <a:r>
                        <a:rPr lang="en-US" sz="1600" dirty="0"/>
                        <a:t>Range of FTPs per eye</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dirty="0"/>
                        <a:t>5 to 18 (Median = 8)</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3297474705"/>
                  </a:ext>
                </a:extLst>
              </a:tr>
              <a:tr h="334718">
                <a:tc>
                  <a:txBody>
                    <a:bodyPr/>
                    <a:lstStyle/>
                    <a:p>
                      <a:pPr>
                        <a:buNone/>
                      </a:pPr>
                      <a:r>
                        <a:rPr lang="en-US" sz="1600"/>
                        <a:t>Eyes with ≥5 FTPs (100% qualifying)</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78 eyes (89.7%)</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320698185"/>
                  </a:ext>
                </a:extLst>
              </a:tr>
              <a:tr h="334718">
                <a:tc>
                  <a:txBody>
                    <a:bodyPr/>
                    <a:lstStyle/>
                    <a:p>
                      <a:pPr>
                        <a:buNone/>
                      </a:pPr>
                      <a:r>
                        <a:rPr lang="en-US" sz="1600"/>
                        <a:t>Eyes excluded due to &lt;5 FTPs</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3 eyes</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657211272"/>
                  </a:ext>
                </a:extLst>
              </a:tr>
              <a:tr h="334718">
                <a:tc>
                  <a:txBody>
                    <a:bodyPr/>
                    <a:lstStyle/>
                    <a:p>
                      <a:pPr>
                        <a:buNone/>
                      </a:pPr>
                      <a:r>
                        <a:rPr lang="en-US" sz="1600" dirty="0"/>
                        <a:t>Coefficient of Repeatability (</a:t>
                      </a:r>
                      <a:r>
                        <a:rPr lang="en-US" sz="1600" dirty="0" err="1"/>
                        <a:t>CoR</a:t>
                      </a:r>
                      <a:r>
                        <a:rPr lang="en-US" sz="1600" dirty="0"/>
                        <a:t>)</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5.29 dB</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668732072"/>
                  </a:ext>
                </a:extLst>
              </a:tr>
              <a:tr h="334718">
                <a:tc>
                  <a:txBody>
                    <a:bodyPr/>
                    <a:lstStyle/>
                    <a:p>
                      <a:pPr>
                        <a:buNone/>
                      </a:pPr>
                      <a:r>
                        <a:rPr lang="en-US" sz="1600"/>
                        <a:t>Baseline MP MSFTP</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17.9 dB</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984000122"/>
                  </a:ext>
                </a:extLst>
              </a:tr>
              <a:tr h="334718">
                <a:tc>
                  <a:txBody>
                    <a:bodyPr/>
                    <a:lstStyle/>
                    <a:p>
                      <a:pPr>
                        <a:buNone/>
                      </a:pPr>
                      <a:r>
                        <a:rPr lang="en-US" sz="1600"/>
                        <a:t>MP MSFTP at Year 4</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10.8 dB</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941774231"/>
                  </a:ext>
                </a:extLst>
              </a:tr>
              <a:tr h="334718">
                <a:tc>
                  <a:txBody>
                    <a:bodyPr/>
                    <a:lstStyle/>
                    <a:p>
                      <a:pPr>
                        <a:buNone/>
                      </a:pPr>
                      <a:r>
                        <a:rPr lang="en-US" sz="1600"/>
                        <a:t>Avg. change (4 years)</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dirty="0"/>
                        <a:t>-6.92 ± 7.58 dB (Median = -6.0 dB)</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195091739"/>
                  </a:ext>
                </a:extLst>
              </a:tr>
              <a:tr h="334718">
                <a:tc>
                  <a:txBody>
                    <a:bodyPr/>
                    <a:lstStyle/>
                    <a:p>
                      <a:pPr>
                        <a:buNone/>
                      </a:pPr>
                      <a:r>
                        <a:rPr lang="en-US" sz="1600"/>
                        <a:t>Standardized rate of decline</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-1.79 dB/year (CI: -1.97, -1.61)</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581332363"/>
                  </a:ext>
                </a:extLst>
              </a:tr>
              <a:tr h="334718">
                <a:tc>
                  <a:txBody>
                    <a:bodyPr/>
                    <a:lstStyle/>
                    <a:p>
                      <a:pPr>
                        <a:buNone/>
                      </a:pPr>
                      <a:r>
                        <a:rPr lang="en-US" sz="1600"/>
                        <a:t>Eyes with meaningful loss at 2 years</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19%</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3546537232"/>
                  </a:ext>
                </a:extLst>
              </a:tr>
              <a:tr h="334718">
                <a:tc>
                  <a:txBody>
                    <a:bodyPr/>
                    <a:lstStyle/>
                    <a:p>
                      <a:pPr>
                        <a:buNone/>
                      </a:pPr>
                      <a:r>
                        <a:rPr lang="en-US" sz="1600"/>
                        <a:t>Eyes with meaningful loss at 4 years</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46%</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911258543"/>
                  </a:ext>
                </a:extLst>
              </a:tr>
              <a:tr h="334718">
                <a:tc>
                  <a:txBody>
                    <a:bodyPr/>
                    <a:lstStyle/>
                    <a:p>
                      <a:pPr>
                        <a:buNone/>
                      </a:pPr>
                      <a:r>
                        <a:rPr lang="en-US" sz="1600"/>
                        <a:t>Eyes worsening beyond CoR</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buNone/>
                      </a:pPr>
                      <a:r>
                        <a:rPr lang="en-US" sz="1600"/>
                        <a:t>60%</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837443989"/>
                  </a:ext>
                </a:extLst>
              </a:tr>
              <a:tr h="334718">
                <a:tc>
                  <a:txBody>
                    <a:bodyPr/>
                    <a:lstStyle/>
                    <a:p>
                      <a:pPr>
                        <a:buNone/>
                      </a:pPr>
                      <a:r>
                        <a:rPr lang="en-US" sz="1600"/>
                        <a:t>Eyes with meaningful improvement</a:t>
                      </a:r>
                    </a:p>
                  </a:txBody>
                  <a:tcPr marL="83680" marR="83680" marT="41840" marB="4184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tc>
                  <a:txBody>
                    <a:bodyPr/>
                    <a:lstStyle/>
                    <a:p>
                      <a:pPr>
                        <a:buNone/>
                      </a:pPr>
                      <a:r>
                        <a:rPr lang="en-US" sz="1600" dirty="0"/>
                        <a:t>0% (at both 2 and 4 years)</a:t>
                      </a:r>
                    </a:p>
                  </a:txBody>
                  <a:tcPr marL="83680" marR="83680" marT="41840" marB="4184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939467"/>
                  </a:ext>
                </a:extLst>
              </a:tr>
            </a:tbl>
          </a:graphicData>
        </a:graphic>
      </p:graphicFrame>
    </p:spTree>
    <p:extLst>
      <p:ext uri="{BB962C8B-B14F-4D97-AF65-F5344CB8AC3E}">
        <p14:creationId xmlns:p14="http://schemas.microsoft.com/office/powerpoint/2010/main" val="8393062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BAD46-C129-758C-1415-37212766A8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CF0F9-D37D-31AF-3B0A-6B280E350226}"/>
              </a:ext>
            </a:extLst>
          </p:cNvPr>
          <p:cNvSpPr>
            <a:spLocks noGrp="1"/>
          </p:cNvSpPr>
          <p:nvPr>
            <p:ph type="title"/>
          </p:nvPr>
        </p:nvSpPr>
        <p:spPr/>
        <p:txBody>
          <a:bodyPr>
            <a:normAutofit/>
          </a:bodyPr>
          <a:lstStyle/>
          <a:p>
            <a:r>
              <a:rPr lang="en-US" b="1" dirty="0">
                <a:solidFill>
                  <a:schemeClr val="bg1"/>
                </a:solidFill>
              </a:rPr>
              <a:t>Discussion: EZ Area</a:t>
            </a:r>
          </a:p>
        </p:txBody>
      </p:sp>
      <p:sp>
        <p:nvSpPr>
          <p:cNvPr id="3" name="Content Placeholder 2">
            <a:extLst>
              <a:ext uri="{FF2B5EF4-FFF2-40B4-BE49-F238E27FC236}">
                <a16:creationId xmlns:a16="http://schemas.microsoft.com/office/drawing/2014/main" id="{B2F4607D-E74E-7AF2-765C-51ED232E2F3B}"/>
              </a:ext>
            </a:extLst>
          </p:cNvPr>
          <p:cNvSpPr>
            <a:spLocks noGrp="1"/>
          </p:cNvSpPr>
          <p:nvPr>
            <p:ph idx="1"/>
          </p:nvPr>
        </p:nvSpPr>
        <p:spPr>
          <a:xfrm>
            <a:off x="1097279" y="1845734"/>
            <a:ext cx="10256519" cy="4497916"/>
          </a:xfrm>
        </p:spPr>
        <p:txBody>
          <a:bodyPr>
            <a:noAutofit/>
          </a:bodyPr>
          <a:lstStyle/>
          <a:p>
            <a:pPr marL="457200" indent="-457200">
              <a:lnSpc>
                <a:spcPct val="150000"/>
              </a:lnSpc>
              <a:spcBef>
                <a:spcPts val="0"/>
              </a:spcBef>
              <a:buClr>
                <a:schemeClr val="tx1"/>
              </a:buClr>
            </a:pPr>
            <a:r>
              <a:rPr lang="en-US" b="1" dirty="0"/>
              <a:t>Declined over time, especially when baseline EZ ≥ 3.0 mm².</a:t>
            </a:r>
            <a:endParaRPr lang="en-US" dirty="0"/>
          </a:p>
          <a:p>
            <a:pPr marL="457200" indent="-457200">
              <a:lnSpc>
                <a:spcPct val="150000"/>
              </a:lnSpc>
              <a:spcBef>
                <a:spcPts val="0"/>
              </a:spcBef>
              <a:buClr>
                <a:schemeClr val="tx1"/>
              </a:buClr>
            </a:pPr>
            <a:r>
              <a:rPr lang="en-US" b="1" dirty="0"/>
              <a:t>Strong inter-eye symmetry (ICC = 0.84)</a:t>
            </a:r>
            <a:endParaRPr lang="en-US" dirty="0"/>
          </a:p>
          <a:p>
            <a:pPr marL="457200" indent="-457200">
              <a:lnSpc>
                <a:spcPct val="150000"/>
              </a:lnSpc>
              <a:spcBef>
                <a:spcPts val="0"/>
              </a:spcBef>
              <a:buClr>
                <a:schemeClr val="tx1"/>
              </a:buClr>
            </a:pPr>
            <a:r>
              <a:rPr lang="en-US" b="1" dirty="0"/>
              <a:t>Suitable for tracking early-stage progression or treatment response.</a:t>
            </a:r>
            <a:endParaRPr lang="en-US" dirty="0"/>
          </a:p>
          <a:p>
            <a:pPr marL="457200" indent="-457200">
              <a:lnSpc>
                <a:spcPct val="150000"/>
              </a:lnSpc>
              <a:spcBef>
                <a:spcPts val="0"/>
              </a:spcBef>
              <a:buClr>
                <a:schemeClr val="tx1"/>
              </a:buClr>
            </a:pPr>
            <a:r>
              <a:rPr lang="en-US" b="1" dirty="0"/>
              <a:t>Greater decline in participants with &lt;10 years disease duration and in the preserved cohort (–0.53 mm²/year).</a:t>
            </a:r>
          </a:p>
          <a:p>
            <a:pPr marL="457200" indent="-457200">
              <a:lnSpc>
                <a:spcPct val="100000"/>
              </a:lnSpc>
              <a:spcBef>
                <a:spcPts val="0"/>
              </a:spcBef>
              <a:buClr>
                <a:schemeClr val="tx1"/>
              </a:buClr>
            </a:pPr>
            <a:endParaRPr lang="en-US" b="1" dirty="0"/>
          </a:p>
        </p:txBody>
      </p:sp>
    </p:spTree>
    <p:extLst>
      <p:ext uri="{BB962C8B-B14F-4D97-AF65-F5344CB8AC3E}">
        <p14:creationId xmlns:p14="http://schemas.microsoft.com/office/powerpoint/2010/main" val="3989856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A0141-955B-D36A-565C-9DD61D99E9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CF0C07-64B4-A909-85FB-24CCAD69DD55}"/>
              </a:ext>
            </a:extLst>
          </p:cNvPr>
          <p:cNvSpPr>
            <a:spLocks noGrp="1"/>
          </p:cNvSpPr>
          <p:nvPr>
            <p:ph type="title"/>
          </p:nvPr>
        </p:nvSpPr>
        <p:spPr/>
        <p:txBody>
          <a:bodyPr>
            <a:normAutofit/>
          </a:bodyPr>
          <a:lstStyle/>
          <a:p>
            <a:r>
              <a:rPr lang="en-US" dirty="0"/>
              <a:t>Discussion: CST</a:t>
            </a:r>
            <a:endParaRPr lang="en-US" b="1" dirty="0">
              <a:solidFill>
                <a:schemeClr val="bg1"/>
              </a:solidFill>
            </a:endParaRPr>
          </a:p>
        </p:txBody>
      </p:sp>
      <p:sp>
        <p:nvSpPr>
          <p:cNvPr id="3" name="Content Placeholder 2">
            <a:extLst>
              <a:ext uri="{FF2B5EF4-FFF2-40B4-BE49-F238E27FC236}">
                <a16:creationId xmlns:a16="http://schemas.microsoft.com/office/drawing/2014/main" id="{1BB2B75F-0EEE-A95D-C4ED-EE0A7610B4ED}"/>
              </a:ext>
            </a:extLst>
          </p:cNvPr>
          <p:cNvSpPr>
            <a:spLocks noGrp="1"/>
          </p:cNvSpPr>
          <p:nvPr>
            <p:ph idx="1"/>
          </p:nvPr>
        </p:nvSpPr>
        <p:spPr>
          <a:xfrm>
            <a:off x="1097279" y="1845734"/>
            <a:ext cx="10256519" cy="4497916"/>
          </a:xfrm>
        </p:spPr>
        <p:txBody>
          <a:bodyPr>
            <a:noAutofit/>
          </a:bodyPr>
          <a:lstStyle/>
          <a:p>
            <a:pPr>
              <a:lnSpc>
                <a:spcPct val="200000"/>
              </a:lnSpc>
              <a:spcBef>
                <a:spcPts val="0"/>
              </a:spcBef>
            </a:pPr>
            <a:r>
              <a:rPr lang="en-US" dirty="0"/>
              <a:t>Small decline (–2.14 µm/year), similar between USH2 and ARRP.</a:t>
            </a:r>
          </a:p>
          <a:p>
            <a:pPr>
              <a:lnSpc>
                <a:spcPct val="200000"/>
              </a:lnSpc>
              <a:spcBef>
                <a:spcPts val="0"/>
              </a:spcBef>
            </a:pPr>
            <a:r>
              <a:rPr lang="en-US" dirty="0"/>
              <a:t>~40% of eyes had cystoid changes at baseline and Year 4.</a:t>
            </a:r>
          </a:p>
          <a:p>
            <a:pPr marL="457200"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56304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Vincent A, Liang W, Maguire MG, Duncan JL, Ayala AR, Bernstein PS, Carroll J, Cheetham JK, Durham TA, Farsiu S, Hoyng CB, Huckfeldt RM, Jaffe GJ, Loo J, Pennesi ME, Sahel JA, Singh MS, Zemborain ZZ, Birch DG, Lad EM; Foundation Fighting Blindness Clinical Consortium Investigator Group. Natural History of Microperimetry and Optical Coherence Tomography in USH2A-Retinopathy: A Structure-Function Association Study. Am J </a:t>
            </a:r>
            <a:r>
              <a:rPr lang="en-US" sz="2000" b="0" i="0" dirty="0" err="1">
                <a:solidFill>
                  <a:schemeClr val="accent1">
                    <a:lumMod val="50000"/>
                  </a:schemeClr>
                </a:solidFill>
                <a:ea typeface="Calibri" panose="020F0502020204030204" pitchFamily="34" charset="0"/>
                <a:cs typeface="Calibri" panose="020F0502020204030204" pitchFamily="34" charset="0"/>
              </a:rPr>
              <a:t>Ophthalmol</a:t>
            </a:r>
            <a:r>
              <a:rPr lang="en-US" sz="2000" b="0" i="0" dirty="0">
                <a:solidFill>
                  <a:schemeClr val="accent1">
                    <a:lumMod val="50000"/>
                  </a:schemeClr>
                </a:solidFill>
                <a:ea typeface="Calibri" panose="020F0502020204030204" pitchFamily="34" charset="0"/>
                <a:cs typeface="Calibri" panose="020F0502020204030204" pitchFamily="34" charset="0"/>
              </a:rPr>
              <a:t>. 2025 Aug;276:336-349.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10.1016/j.ajo.2025.04.034.</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FA4F6-E3D2-ECB7-79EC-48A438100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1EBCF7-A7A5-A678-017F-5AE4A4D706A4}"/>
              </a:ext>
            </a:extLst>
          </p:cNvPr>
          <p:cNvSpPr>
            <a:spLocks noGrp="1"/>
          </p:cNvSpPr>
          <p:nvPr>
            <p:ph type="title"/>
          </p:nvPr>
        </p:nvSpPr>
        <p:spPr/>
        <p:txBody>
          <a:bodyPr>
            <a:normAutofit/>
          </a:bodyPr>
          <a:lstStyle/>
          <a:p>
            <a:r>
              <a:rPr lang="en-US" dirty="0"/>
              <a:t>Discussion: MP</a:t>
            </a:r>
            <a:endParaRPr lang="en-US" b="1" dirty="0">
              <a:solidFill>
                <a:schemeClr val="bg1"/>
              </a:solidFill>
            </a:endParaRPr>
          </a:p>
        </p:txBody>
      </p:sp>
      <p:sp>
        <p:nvSpPr>
          <p:cNvPr id="3" name="Content Placeholder 2">
            <a:extLst>
              <a:ext uri="{FF2B5EF4-FFF2-40B4-BE49-F238E27FC236}">
                <a16:creationId xmlns:a16="http://schemas.microsoft.com/office/drawing/2014/main" id="{587E9D54-59D4-E77A-301F-5E9804D6DC56}"/>
              </a:ext>
            </a:extLst>
          </p:cNvPr>
          <p:cNvSpPr>
            <a:spLocks noGrp="1"/>
          </p:cNvSpPr>
          <p:nvPr>
            <p:ph idx="1"/>
          </p:nvPr>
        </p:nvSpPr>
        <p:spPr>
          <a:xfrm>
            <a:off x="1097279" y="1845734"/>
            <a:ext cx="10256519" cy="4497916"/>
          </a:xfrm>
        </p:spPr>
        <p:txBody>
          <a:bodyPr>
            <a:noAutofit/>
          </a:bodyPr>
          <a:lstStyle/>
          <a:p>
            <a:pPr>
              <a:lnSpc>
                <a:spcPct val="100000"/>
              </a:lnSpc>
              <a:spcBef>
                <a:spcPts val="0"/>
              </a:spcBef>
            </a:pPr>
            <a:r>
              <a:rPr lang="en-US" sz="3200" dirty="0"/>
              <a:t>MP MS declined over time, but only a small proportion of eyes (5%) showed clinically meaningful decline (≥7 dB) at 4 years, limiting its utility as a functional endpoint.</a:t>
            </a:r>
          </a:p>
        </p:txBody>
      </p:sp>
    </p:spTree>
    <p:extLst>
      <p:ext uri="{BB962C8B-B14F-4D97-AF65-F5344CB8AC3E}">
        <p14:creationId xmlns:p14="http://schemas.microsoft.com/office/powerpoint/2010/main" val="38456147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EE16A-FEB5-F029-159A-1F1481BB2B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7C1A6B-B120-0648-0FD6-F194AA988D8F}"/>
              </a:ext>
            </a:extLst>
          </p:cNvPr>
          <p:cNvSpPr>
            <a:spLocks noGrp="1"/>
          </p:cNvSpPr>
          <p:nvPr>
            <p:ph type="title"/>
          </p:nvPr>
        </p:nvSpPr>
        <p:spPr/>
        <p:txBody>
          <a:bodyPr>
            <a:normAutofit/>
          </a:bodyPr>
          <a:lstStyle/>
          <a:p>
            <a:r>
              <a:rPr lang="en-US" dirty="0"/>
              <a:t>Discussion: PWS</a:t>
            </a:r>
            <a:endParaRPr lang="en-US" b="1" dirty="0">
              <a:solidFill>
                <a:schemeClr val="bg1"/>
              </a:solidFill>
            </a:endParaRPr>
          </a:p>
        </p:txBody>
      </p:sp>
      <p:sp>
        <p:nvSpPr>
          <p:cNvPr id="3" name="Content Placeholder 2">
            <a:extLst>
              <a:ext uri="{FF2B5EF4-FFF2-40B4-BE49-F238E27FC236}">
                <a16:creationId xmlns:a16="http://schemas.microsoft.com/office/drawing/2014/main" id="{71DEF0B7-AA8D-AB32-1A48-9740ECA42F67}"/>
              </a:ext>
            </a:extLst>
          </p:cNvPr>
          <p:cNvSpPr>
            <a:spLocks noGrp="1"/>
          </p:cNvSpPr>
          <p:nvPr>
            <p:ph idx="1"/>
          </p:nvPr>
        </p:nvSpPr>
        <p:spPr>
          <a:xfrm>
            <a:off x="1097279" y="1845734"/>
            <a:ext cx="10256519" cy="4497916"/>
          </a:xfrm>
        </p:spPr>
        <p:txBody>
          <a:bodyPr>
            <a:noAutofit/>
          </a:bodyPr>
          <a:lstStyle/>
          <a:p>
            <a:pPr>
              <a:lnSpc>
                <a:spcPct val="150000"/>
              </a:lnSpc>
              <a:spcBef>
                <a:spcPts val="0"/>
              </a:spcBef>
            </a:pPr>
            <a:r>
              <a:rPr lang="en-US" b="1" dirty="0"/>
              <a:t>Largest decline in paracentral rings (rings 3 &amp; 4), suggesting these regions may be optimal for monitoring change.</a:t>
            </a:r>
          </a:p>
          <a:p>
            <a:pPr>
              <a:lnSpc>
                <a:spcPct val="150000"/>
              </a:lnSpc>
              <a:spcBef>
                <a:spcPts val="0"/>
              </a:spcBef>
            </a:pPr>
            <a:r>
              <a:rPr lang="en-US" b="1" dirty="0"/>
              <a:t>Functional Transition Points (FTP):Novel, FDA-compliant metric defined to track disease at EZ boundary.</a:t>
            </a:r>
          </a:p>
          <a:p>
            <a:pPr>
              <a:lnSpc>
                <a:spcPct val="150000"/>
              </a:lnSpc>
              <a:spcBef>
                <a:spcPts val="0"/>
              </a:spcBef>
            </a:pPr>
            <a:r>
              <a:rPr lang="en-US" b="1" dirty="0"/>
              <a:t>MS</a:t>
            </a:r>
            <a:r>
              <a:rPr lang="en-US" b="1" baseline="-25000" dirty="0"/>
              <a:t>FTP</a:t>
            </a:r>
            <a:r>
              <a:rPr lang="en-US" b="1" dirty="0"/>
              <a:t> showed greatest decline among all MP metrics (–1.79 dB/year).46% of eyes experienced clinically meaningful decline (≥7 dB) by Year 4.</a:t>
            </a:r>
          </a:p>
        </p:txBody>
      </p:sp>
    </p:spTree>
    <p:extLst>
      <p:ext uri="{BB962C8B-B14F-4D97-AF65-F5344CB8AC3E}">
        <p14:creationId xmlns:p14="http://schemas.microsoft.com/office/powerpoint/2010/main" val="2504161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814E3-42BA-A364-6FF8-A4DEE2909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39FDCB-E8DB-4F9F-F3C1-E36252F85B63}"/>
              </a:ext>
            </a:extLst>
          </p:cNvPr>
          <p:cNvSpPr>
            <a:spLocks noGrp="1"/>
          </p:cNvSpPr>
          <p:nvPr>
            <p:ph type="title"/>
          </p:nvPr>
        </p:nvSpPr>
        <p:spPr/>
        <p:txBody>
          <a:bodyPr>
            <a:normAutofit/>
          </a:bodyPr>
          <a:lstStyle/>
          <a:p>
            <a:r>
              <a:rPr lang="en-US" b="1" dirty="0">
                <a:solidFill>
                  <a:schemeClr val="bg1"/>
                </a:solidFill>
              </a:rPr>
              <a:t>Conclusion</a:t>
            </a:r>
          </a:p>
        </p:txBody>
      </p:sp>
      <p:sp>
        <p:nvSpPr>
          <p:cNvPr id="3" name="Content Placeholder 2">
            <a:extLst>
              <a:ext uri="{FF2B5EF4-FFF2-40B4-BE49-F238E27FC236}">
                <a16:creationId xmlns:a16="http://schemas.microsoft.com/office/drawing/2014/main" id="{F9B57988-F60C-D811-8E5D-DA504B959B75}"/>
              </a:ext>
            </a:extLst>
          </p:cNvPr>
          <p:cNvSpPr>
            <a:spLocks noGrp="1"/>
          </p:cNvSpPr>
          <p:nvPr>
            <p:ph idx="1"/>
          </p:nvPr>
        </p:nvSpPr>
        <p:spPr>
          <a:xfrm>
            <a:off x="1097279" y="1845734"/>
            <a:ext cx="10256519" cy="4497916"/>
          </a:xfrm>
        </p:spPr>
        <p:txBody>
          <a:bodyPr>
            <a:noAutofit/>
          </a:bodyPr>
          <a:lstStyle/>
          <a:p>
            <a:pPr marL="457200" indent="-457200">
              <a:lnSpc>
                <a:spcPct val="100000"/>
              </a:lnSpc>
              <a:spcBef>
                <a:spcPts val="0"/>
              </a:spcBef>
              <a:buClr>
                <a:schemeClr val="tx1"/>
              </a:buClr>
            </a:pPr>
            <a:r>
              <a:rPr lang="en-US" sz="3200" b="1" dirty="0"/>
              <a:t>All 3 measures declined on average over 4 years</a:t>
            </a:r>
          </a:p>
          <a:p>
            <a:pPr marL="457200" indent="-457200">
              <a:lnSpc>
                <a:spcPct val="100000"/>
              </a:lnSpc>
              <a:spcBef>
                <a:spcPts val="0"/>
              </a:spcBef>
              <a:buClr>
                <a:schemeClr val="tx1"/>
              </a:buClr>
            </a:pPr>
            <a:endParaRPr lang="en-US" sz="3200" b="1" dirty="0"/>
          </a:p>
          <a:p>
            <a:pPr marL="457200" indent="-457200">
              <a:lnSpc>
                <a:spcPct val="100000"/>
              </a:lnSpc>
              <a:spcBef>
                <a:spcPts val="0"/>
              </a:spcBef>
              <a:buClr>
                <a:schemeClr val="tx1"/>
              </a:buClr>
            </a:pPr>
            <a:r>
              <a:rPr lang="en-US" sz="3200" b="1" dirty="0"/>
              <a:t>MP sensitivity and EZ area were subject to floor effects </a:t>
            </a:r>
          </a:p>
          <a:p>
            <a:pPr marL="457200" indent="-457200">
              <a:lnSpc>
                <a:spcPct val="100000"/>
              </a:lnSpc>
              <a:spcBef>
                <a:spcPts val="0"/>
              </a:spcBef>
              <a:buClr>
                <a:schemeClr val="tx1"/>
              </a:buClr>
            </a:pPr>
            <a:endParaRPr lang="en-US" sz="3200" b="1" dirty="0"/>
          </a:p>
          <a:p>
            <a:pPr marL="457200" indent="-457200">
              <a:lnSpc>
                <a:spcPct val="100000"/>
              </a:lnSpc>
              <a:spcBef>
                <a:spcPts val="0"/>
              </a:spcBef>
              <a:buClr>
                <a:schemeClr val="tx1"/>
              </a:buClr>
            </a:pPr>
            <a:r>
              <a:rPr lang="en-US" sz="3200" b="1" dirty="0"/>
              <a:t>Change in EZ area was correlated with the change in MP</a:t>
            </a:r>
          </a:p>
          <a:p>
            <a:pPr marL="457200" indent="-457200">
              <a:lnSpc>
                <a:spcPct val="100000"/>
              </a:lnSpc>
              <a:spcBef>
                <a:spcPts val="0"/>
              </a:spcBef>
              <a:buClr>
                <a:schemeClr val="tx1"/>
              </a:buClr>
            </a:pPr>
            <a:endParaRPr lang="en-US" sz="3200" dirty="0"/>
          </a:p>
          <a:p>
            <a:pPr>
              <a:lnSpc>
                <a:spcPct val="100000"/>
              </a:lnSpc>
              <a:spcBef>
                <a:spcPts val="0"/>
              </a:spcBef>
            </a:pPr>
            <a:r>
              <a:rPr lang="en-US" sz="3200" dirty="0"/>
              <a:t>The MS</a:t>
            </a:r>
            <a:r>
              <a:rPr lang="en-US" sz="3200" baseline="-25000" dirty="0"/>
              <a:t>FTP</a:t>
            </a:r>
            <a:r>
              <a:rPr lang="en-US" sz="3200" dirty="0"/>
              <a:t> is a novel, robust parameter that showed clinically meaningful change over time and is a promising tool to monitor treatment efficacy in clinical trials.</a:t>
            </a:r>
            <a:endParaRPr lang="en-US" sz="3200" b="1" dirty="0"/>
          </a:p>
          <a:p>
            <a:pPr marL="1371600" lvl="2" indent="-457200">
              <a:lnSpc>
                <a:spcPct val="100000"/>
              </a:lnSpc>
              <a:spcBef>
                <a:spcPts val="0"/>
              </a:spcBef>
              <a:buClr>
                <a:schemeClr val="tx1"/>
              </a:buClr>
            </a:pPr>
            <a:endParaRPr lang="en-US" sz="3200" b="1" dirty="0"/>
          </a:p>
        </p:txBody>
      </p:sp>
    </p:spTree>
    <p:extLst>
      <p:ext uri="{BB962C8B-B14F-4D97-AF65-F5344CB8AC3E}">
        <p14:creationId xmlns:p14="http://schemas.microsoft.com/office/powerpoint/2010/main" val="480653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Methods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528863"/>
            <a:ext cx="10735599" cy="5152594"/>
          </a:xfrm>
        </p:spPr>
        <p:txBody>
          <a:bodyPr>
            <a:noAutofit/>
          </a:bodyPr>
          <a:lstStyle/>
          <a:p>
            <a:pPr marL="457200" indent="-457200">
              <a:lnSpc>
                <a:spcPct val="100000"/>
              </a:lnSpc>
              <a:spcBef>
                <a:spcPts val="0"/>
              </a:spcBef>
              <a:buClr>
                <a:schemeClr val="tx1"/>
              </a:buClr>
            </a:pPr>
            <a:r>
              <a:rPr lang="en-US" sz="3000" b="1" dirty="0"/>
              <a:t>MP</a:t>
            </a:r>
          </a:p>
          <a:p>
            <a:pPr marL="914400" lvl="1" indent="-457200">
              <a:lnSpc>
                <a:spcPct val="100000"/>
              </a:lnSpc>
              <a:spcBef>
                <a:spcPts val="0"/>
              </a:spcBef>
              <a:buClr>
                <a:schemeClr val="tx1"/>
              </a:buClr>
            </a:pPr>
            <a:r>
              <a:rPr lang="en-US" sz="2600" b="1" dirty="0"/>
              <a:t>Only at sites with MAIA</a:t>
            </a:r>
          </a:p>
          <a:p>
            <a:pPr marL="914400" lvl="1" indent="-457200">
              <a:lnSpc>
                <a:spcPct val="100000"/>
              </a:lnSpc>
              <a:spcBef>
                <a:spcPts val="0"/>
              </a:spcBef>
              <a:buClr>
                <a:schemeClr val="tx1"/>
              </a:buClr>
            </a:pPr>
            <a:r>
              <a:rPr lang="en-US" sz="2600" b="1" dirty="0"/>
              <a:t>Primary cohort only </a:t>
            </a:r>
          </a:p>
          <a:p>
            <a:pPr marL="1371600" lvl="2" indent="-457200">
              <a:lnSpc>
                <a:spcPct val="100000"/>
              </a:lnSpc>
              <a:spcBef>
                <a:spcPts val="0"/>
              </a:spcBef>
              <a:buClr>
                <a:schemeClr val="tx1"/>
              </a:buClr>
            </a:pPr>
            <a:r>
              <a:rPr lang="en-US" sz="2400" b="1" dirty="0"/>
              <a:t>ETDRS VA ≥ 54 (20/80 or better)</a:t>
            </a:r>
          </a:p>
          <a:p>
            <a:pPr marL="1371600" lvl="2" indent="-457200">
              <a:lnSpc>
                <a:spcPct val="100000"/>
              </a:lnSpc>
              <a:spcBef>
                <a:spcPts val="0"/>
              </a:spcBef>
              <a:buClr>
                <a:schemeClr val="tx1"/>
              </a:buClr>
            </a:pPr>
            <a:r>
              <a:rPr lang="en-US" sz="2400" b="1" dirty="0"/>
              <a:t>Central visual ﬁeld at least 10 diameter</a:t>
            </a:r>
          </a:p>
          <a:p>
            <a:pPr marL="1371600" lvl="2" indent="-457200">
              <a:lnSpc>
                <a:spcPct val="100000"/>
              </a:lnSpc>
              <a:spcBef>
                <a:spcPts val="0"/>
              </a:spcBef>
              <a:buClr>
                <a:schemeClr val="tx1"/>
              </a:buClr>
            </a:pPr>
            <a:r>
              <a:rPr lang="en-US" sz="2400" b="1" dirty="0"/>
              <a:t>Stable fixation</a:t>
            </a:r>
          </a:p>
          <a:p>
            <a:pPr marL="914400" lvl="1" indent="-457200">
              <a:lnSpc>
                <a:spcPct val="100000"/>
              </a:lnSpc>
              <a:spcBef>
                <a:spcPts val="0"/>
              </a:spcBef>
              <a:buClr>
                <a:schemeClr val="tx1"/>
              </a:buClr>
            </a:pPr>
            <a:r>
              <a:rPr lang="en-US" sz="2600" b="1" dirty="0"/>
              <a:t>Study eye only for all visits</a:t>
            </a:r>
          </a:p>
          <a:p>
            <a:pPr marL="914400" lvl="1" indent="-457200">
              <a:lnSpc>
                <a:spcPct val="100000"/>
              </a:lnSpc>
              <a:spcBef>
                <a:spcPts val="0"/>
              </a:spcBef>
              <a:buClr>
                <a:schemeClr val="tx1"/>
              </a:buClr>
            </a:pPr>
            <a:r>
              <a:rPr lang="en-US" sz="2600" b="1" dirty="0"/>
              <a:t>Performed 3 times at baseline and 1 time at follow-up visits</a:t>
            </a:r>
          </a:p>
          <a:p>
            <a:pPr marL="457200" indent="-457200">
              <a:lnSpc>
                <a:spcPct val="100000"/>
              </a:lnSpc>
              <a:spcBef>
                <a:spcPts val="0"/>
              </a:spcBef>
              <a:buClr>
                <a:schemeClr val="tx1"/>
              </a:buClr>
            </a:pPr>
            <a:r>
              <a:rPr lang="en-US" sz="3000" b="1" dirty="0"/>
              <a:t>OCT</a:t>
            </a:r>
          </a:p>
          <a:p>
            <a:pPr marL="914400" lvl="1" indent="-457200">
              <a:lnSpc>
                <a:spcPct val="100000"/>
              </a:lnSpc>
              <a:spcBef>
                <a:spcPts val="0"/>
              </a:spcBef>
              <a:buClr>
                <a:schemeClr val="tx1"/>
              </a:buClr>
            </a:pPr>
            <a:r>
              <a:rPr lang="en-US" sz="2600" b="1" dirty="0"/>
              <a:t>At all sites</a:t>
            </a:r>
          </a:p>
          <a:p>
            <a:pPr marL="914400" lvl="1" indent="-457200">
              <a:lnSpc>
                <a:spcPct val="100000"/>
              </a:lnSpc>
              <a:spcBef>
                <a:spcPts val="0"/>
              </a:spcBef>
              <a:buClr>
                <a:schemeClr val="tx1"/>
              </a:buClr>
            </a:pPr>
            <a:r>
              <a:rPr lang="en-US" sz="2600" b="1" dirty="0"/>
              <a:t>Performed on both eyes for all RUSH2A subjects at baseline</a:t>
            </a:r>
          </a:p>
          <a:p>
            <a:pPr marL="914400" lvl="1" indent="-457200">
              <a:lnSpc>
                <a:spcPct val="100000"/>
              </a:lnSpc>
              <a:spcBef>
                <a:spcPts val="0"/>
              </a:spcBef>
              <a:buClr>
                <a:schemeClr val="tx1"/>
              </a:buClr>
            </a:pPr>
            <a:r>
              <a:rPr lang="en-US" sz="2600" b="1" dirty="0"/>
              <a:t>Performed on study eye for primary cohort subjects at follow-up visits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908460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FE471-B35A-D0F8-F933-71BAB14F4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999AC-1237-5DA7-FAC0-34DFB00AD59B}"/>
              </a:ext>
            </a:extLst>
          </p:cNvPr>
          <p:cNvSpPr>
            <a:spLocks noGrp="1"/>
          </p:cNvSpPr>
          <p:nvPr>
            <p:ph type="title"/>
          </p:nvPr>
        </p:nvSpPr>
        <p:spPr>
          <a:xfrm>
            <a:off x="3274540" y="18255"/>
            <a:ext cx="8739409" cy="1325563"/>
          </a:xfrm>
        </p:spPr>
        <p:txBody>
          <a:bodyPr>
            <a:normAutofit/>
          </a:bodyPr>
          <a:lstStyle/>
          <a:p>
            <a:r>
              <a:rPr lang="en-US" b="1" dirty="0">
                <a:solidFill>
                  <a:schemeClr val="bg1"/>
                </a:solidFill>
              </a:rPr>
              <a:t>Microperimetry Grids and Measures</a:t>
            </a:r>
          </a:p>
        </p:txBody>
      </p:sp>
      <p:pic>
        <p:nvPicPr>
          <p:cNvPr id="5" name="Picture 4">
            <a:extLst>
              <a:ext uri="{FF2B5EF4-FFF2-40B4-BE49-F238E27FC236}">
                <a16:creationId xmlns:a16="http://schemas.microsoft.com/office/drawing/2014/main" id="{8B2CEF57-C9EA-E61F-FE7C-36AFB616957E}"/>
              </a:ext>
            </a:extLst>
          </p:cNvPr>
          <p:cNvPicPr>
            <a:picLocks noChangeAspect="1"/>
          </p:cNvPicPr>
          <p:nvPr/>
        </p:nvPicPr>
        <p:blipFill>
          <a:blip r:embed="rId3"/>
          <a:stretch>
            <a:fillRect/>
          </a:stretch>
        </p:blipFill>
        <p:spPr>
          <a:xfrm>
            <a:off x="7650774" y="1877123"/>
            <a:ext cx="4257406" cy="3884850"/>
          </a:xfrm>
          <a:prstGeom prst="rect">
            <a:avLst/>
          </a:prstGeom>
        </p:spPr>
      </p:pic>
      <p:pic>
        <p:nvPicPr>
          <p:cNvPr id="6" name="Picture 5">
            <a:extLst>
              <a:ext uri="{FF2B5EF4-FFF2-40B4-BE49-F238E27FC236}">
                <a16:creationId xmlns:a16="http://schemas.microsoft.com/office/drawing/2014/main" id="{9B91804F-79CE-31E0-12BF-4350DCC35688}"/>
              </a:ext>
            </a:extLst>
          </p:cNvPr>
          <p:cNvPicPr>
            <a:picLocks noChangeAspect="1"/>
          </p:cNvPicPr>
          <p:nvPr/>
        </p:nvPicPr>
        <p:blipFill>
          <a:blip r:embed="rId4"/>
          <a:stretch>
            <a:fillRect/>
          </a:stretch>
        </p:blipFill>
        <p:spPr>
          <a:xfrm>
            <a:off x="499301" y="1877123"/>
            <a:ext cx="2896276" cy="2638354"/>
          </a:xfrm>
          <a:prstGeom prst="rect">
            <a:avLst/>
          </a:prstGeom>
        </p:spPr>
      </p:pic>
      <p:sp>
        <p:nvSpPr>
          <p:cNvPr id="9" name="Content Placeholder 2">
            <a:extLst>
              <a:ext uri="{FF2B5EF4-FFF2-40B4-BE49-F238E27FC236}">
                <a16:creationId xmlns:a16="http://schemas.microsoft.com/office/drawing/2014/main" id="{0E6FC1E4-BEF6-58CA-13DD-6B4CDE205D59}"/>
              </a:ext>
            </a:extLst>
          </p:cNvPr>
          <p:cNvSpPr>
            <a:spLocks noGrp="1"/>
          </p:cNvSpPr>
          <p:nvPr>
            <p:ph idx="1"/>
          </p:nvPr>
        </p:nvSpPr>
        <p:spPr>
          <a:xfrm>
            <a:off x="3114391" y="1877123"/>
            <a:ext cx="4536383" cy="4482638"/>
          </a:xfrm>
        </p:spPr>
        <p:txBody>
          <a:bodyPr>
            <a:noAutofit/>
          </a:bodyPr>
          <a:lstStyle/>
          <a:p>
            <a:pPr marL="457200" indent="-457200">
              <a:lnSpc>
                <a:spcPct val="100000"/>
              </a:lnSpc>
              <a:spcBef>
                <a:spcPts val="0"/>
              </a:spcBef>
              <a:buClr>
                <a:schemeClr val="tx1"/>
              </a:buClr>
            </a:pPr>
            <a:r>
              <a:rPr lang="en-US" b="1" dirty="0"/>
              <a:t>Mesopic/standard MP, 4-2 projection strategy</a:t>
            </a:r>
          </a:p>
          <a:p>
            <a:pPr marL="457200" indent="-457200">
              <a:lnSpc>
                <a:spcPct val="100000"/>
              </a:lnSpc>
              <a:spcBef>
                <a:spcPts val="0"/>
              </a:spcBef>
              <a:buClr>
                <a:schemeClr val="tx1"/>
              </a:buClr>
            </a:pPr>
            <a:r>
              <a:rPr lang="en-US" b="1" dirty="0"/>
              <a:t>Size-III Stimulus</a:t>
            </a:r>
          </a:p>
          <a:p>
            <a:pPr marL="457200" indent="-457200">
              <a:lnSpc>
                <a:spcPct val="100000"/>
              </a:lnSpc>
              <a:spcBef>
                <a:spcPts val="0"/>
              </a:spcBef>
              <a:buClr>
                <a:schemeClr val="tx1"/>
              </a:buClr>
            </a:pPr>
            <a:r>
              <a:rPr lang="en-US" b="1" dirty="0">
                <a:solidFill>
                  <a:srgbClr val="D76F2C"/>
                </a:solidFill>
              </a:rPr>
              <a:t>Custom</a:t>
            </a:r>
            <a:r>
              <a:rPr lang="en-US" b="1" dirty="0"/>
              <a:t> 30 deg wide grid</a:t>
            </a:r>
          </a:p>
          <a:p>
            <a:pPr marL="457200" indent="-457200">
              <a:lnSpc>
                <a:spcPct val="100000"/>
              </a:lnSpc>
              <a:spcBef>
                <a:spcPts val="0"/>
              </a:spcBef>
              <a:buClr>
                <a:schemeClr val="tx1"/>
              </a:buClr>
            </a:pPr>
            <a:r>
              <a:rPr lang="en-US" b="1" dirty="0"/>
              <a:t>Number of tested loci: 89</a:t>
            </a:r>
          </a:p>
          <a:p>
            <a:pPr marL="1371600" lvl="2" indent="-457200">
              <a:lnSpc>
                <a:spcPct val="100000"/>
              </a:lnSpc>
              <a:spcBef>
                <a:spcPts val="0"/>
              </a:spcBef>
              <a:buClr>
                <a:schemeClr val="tx1"/>
              </a:buClr>
            </a:pPr>
            <a:endParaRPr lang="en-US" sz="2200" b="1" dirty="0"/>
          </a:p>
        </p:txBody>
      </p:sp>
      <p:sp>
        <p:nvSpPr>
          <p:cNvPr id="10" name="TextBox 9">
            <a:extLst>
              <a:ext uri="{FF2B5EF4-FFF2-40B4-BE49-F238E27FC236}">
                <a16:creationId xmlns:a16="http://schemas.microsoft.com/office/drawing/2014/main" id="{2DDD4B38-B0DA-7BC4-B539-746035D92A78}"/>
              </a:ext>
            </a:extLst>
          </p:cNvPr>
          <p:cNvSpPr txBox="1"/>
          <p:nvPr/>
        </p:nvSpPr>
        <p:spPr>
          <a:xfrm>
            <a:off x="647518" y="4515477"/>
            <a:ext cx="2318657" cy="400110"/>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MAIA (</a:t>
            </a:r>
            <a:r>
              <a:rPr lang="en-US" sz="2000" dirty="0" err="1">
                <a:latin typeface="Calibri" panose="020F0502020204030204" pitchFamily="34" charset="0"/>
                <a:cs typeface="Calibri" panose="020F0502020204030204" pitchFamily="34" charset="0"/>
              </a:rPr>
              <a:t>CenterVue</a:t>
            </a:r>
            <a:r>
              <a:rPr lang="en-US"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2966632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104CA-9D02-54C5-9C56-6773780469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09DFC-BA54-B9AD-53B0-951AAC224BBC}"/>
              </a:ext>
            </a:extLst>
          </p:cNvPr>
          <p:cNvSpPr>
            <a:spLocks noGrp="1"/>
          </p:cNvSpPr>
          <p:nvPr>
            <p:ph type="title"/>
          </p:nvPr>
        </p:nvSpPr>
        <p:spPr/>
        <p:txBody>
          <a:bodyPr>
            <a:normAutofit/>
          </a:bodyPr>
          <a:lstStyle/>
          <a:p>
            <a:r>
              <a:rPr lang="en-US" b="1" dirty="0">
                <a:solidFill>
                  <a:schemeClr val="bg1"/>
                </a:solidFill>
              </a:rPr>
              <a:t>48M Statistical Methods</a:t>
            </a:r>
          </a:p>
        </p:txBody>
      </p:sp>
      <p:sp>
        <p:nvSpPr>
          <p:cNvPr id="3" name="Content Placeholder 2">
            <a:extLst>
              <a:ext uri="{FF2B5EF4-FFF2-40B4-BE49-F238E27FC236}">
                <a16:creationId xmlns:a16="http://schemas.microsoft.com/office/drawing/2014/main" id="{2E3F2539-EFE4-B6B8-4563-767419B741E0}"/>
              </a:ext>
            </a:extLst>
          </p:cNvPr>
          <p:cNvSpPr>
            <a:spLocks noGrp="1"/>
          </p:cNvSpPr>
          <p:nvPr>
            <p:ph idx="1"/>
          </p:nvPr>
        </p:nvSpPr>
        <p:spPr>
          <a:xfrm>
            <a:off x="1097279" y="1845734"/>
            <a:ext cx="10256519" cy="4497916"/>
          </a:xfrm>
        </p:spPr>
        <p:txBody>
          <a:bodyPr>
            <a:noAutofit/>
          </a:bodyPr>
          <a:lstStyle/>
          <a:p>
            <a:pPr marL="457200" indent="-457200">
              <a:lnSpc>
                <a:spcPct val="100000"/>
              </a:lnSpc>
              <a:spcBef>
                <a:spcPts val="0"/>
              </a:spcBef>
              <a:buClr>
                <a:schemeClr val="tx1"/>
              </a:buClr>
            </a:pPr>
            <a:r>
              <a:rPr lang="en-US" sz="3000" b="1" dirty="0"/>
              <a:t>Entire Analysis Cohort:</a:t>
            </a:r>
          </a:p>
          <a:p>
            <a:pPr marL="914400" lvl="1" indent="-457200">
              <a:lnSpc>
                <a:spcPct val="100000"/>
              </a:lnSpc>
              <a:spcBef>
                <a:spcPts val="0"/>
              </a:spcBef>
              <a:buClr>
                <a:schemeClr val="tx1"/>
              </a:buClr>
            </a:pPr>
            <a:r>
              <a:rPr lang="en-US" sz="2600" b="1" dirty="0"/>
              <a:t>Study eyes that have test results for at least 2 of the 5 time points up (baseline, 12M, 24M, 36M, and 48M)</a:t>
            </a:r>
          </a:p>
          <a:p>
            <a:pPr marL="914400" lvl="1"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000" b="1" dirty="0"/>
              <a:t>Preserved Cohort </a:t>
            </a:r>
          </a:p>
          <a:p>
            <a:pPr marL="914400" lvl="1" indent="-457200">
              <a:lnSpc>
                <a:spcPct val="100000"/>
              </a:lnSpc>
              <a:spcBef>
                <a:spcPts val="0"/>
              </a:spcBef>
              <a:buClr>
                <a:schemeClr val="tx1"/>
              </a:buClr>
            </a:pPr>
            <a:r>
              <a:rPr lang="en-US" sz="2600" b="1" dirty="0"/>
              <a:t>MP: Eyes in entire analysis cohort with baseline MP mean sensitivity &gt;1 dB </a:t>
            </a:r>
          </a:p>
          <a:p>
            <a:pPr marL="914400" lvl="1" indent="-457200">
              <a:lnSpc>
                <a:spcPct val="100000"/>
              </a:lnSpc>
              <a:spcBef>
                <a:spcPts val="0"/>
              </a:spcBef>
              <a:buClr>
                <a:schemeClr val="tx1"/>
              </a:buClr>
            </a:pPr>
            <a:r>
              <a:rPr lang="en-US" sz="2600" b="1" dirty="0"/>
              <a:t>EZ: Eyes in the entire analysis cohort with baseline EZ area &gt;3 mm</a:t>
            </a:r>
            <a:r>
              <a:rPr lang="en-US" sz="2600" b="1" baseline="30000" dirty="0"/>
              <a:t>2</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36347520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51B3A-23E6-6C5D-02F9-35646D495B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27AC1B-8AFB-345F-18B8-ED2243D9BB0C}"/>
              </a:ext>
            </a:extLst>
          </p:cNvPr>
          <p:cNvSpPr>
            <a:spLocks noGrp="1"/>
          </p:cNvSpPr>
          <p:nvPr>
            <p:ph type="title"/>
          </p:nvPr>
        </p:nvSpPr>
        <p:spPr/>
        <p:txBody>
          <a:bodyPr>
            <a:normAutofit/>
          </a:bodyPr>
          <a:lstStyle/>
          <a:p>
            <a:r>
              <a:rPr lang="en-US" b="1" dirty="0">
                <a:solidFill>
                  <a:schemeClr val="bg1"/>
                </a:solidFill>
              </a:rPr>
              <a:t>48M Statistical Methods (cont.)</a:t>
            </a:r>
          </a:p>
        </p:txBody>
      </p:sp>
      <p:sp>
        <p:nvSpPr>
          <p:cNvPr id="3" name="Content Placeholder 2">
            <a:extLst>
              <a:ext uri="{FF2B5EF4-FFF2-40B4-BE49-F238E27FC236}">
                <a16:creationId xmlns:a16="http://schemas.microsoft.com/office/drawing/2014/main" id="{326EA5A8-24B3-02D4-20BF-67F3AF4EB80A}"/>
              </a:ext>
            </a:extLst>
          </p:cNvPr>
          <p:cNvSpPr>
            <a:spLocks noGrp="1"/>
          </p:cNvSpPr>
          <p:nvPr>
            <p:ph idx="1"/>
          </p:nvPr>
        </p:nvSpPr>
        <p:spPr>
          <a:xfrm>
            <a:off x="1097279" y="1845734"/>
            <a:ext cx="10256519" cy="4497916"/>
          </a:xfrm>
        </p:spPr>
        <p:txBody>
          <a:bodyPr>
            <a:noAutofit/>
          </a:bodyPr>
          <a:lstStyle/>
          <a:p>
            <a:pPr marL="457200" indent="-457200">
              <a:lnSpc>
                <a:spcPct val="100000"/>
              </a:lnSpc>
              <a:spcBef>
                <a:spcPts val="0"/>
              </a:spcBef>
              <a:buClr>
                <a:schemeClr val="tx1"/>
              </a:buClr>
            </a:pPr>
            <a:r>
              <a:rPr lang="en-US" sz="3000" b="1" dirty="0"/>
              <a:t>Annual rates of change estimated by mixed effects models with random intercept</a:t>
            </a:r>
          </a:p>
          <a:p>
            <a:pPr marL="457200"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000" b="1" dirty="0"/>
              <a:t>Mixed effects models applied to both the entire analysis cohort and the preserved cohort</a:t>
            </a:r>
          </a:p>
          <a:p>
            <a:pPr marL="914400" lvl="1" indent="-457200">
              <a:lnSpc>
                <a:spcPct val="100000"/>
              </a:lnSpc>
              <a:spcBef>
                <a:spcPts val="0"/>
              </a:spcBef>
              <a:buClr>
                <a:schemeClr val="tx1"/>
              </a:buClr>
            </a:pPr>
            <a:r>
              <a:rPr lang="en-US" b="1" dirty="0"/>
              <a:t>Model with down-weighting outlier rates of change was explored</a:t>
            </a:r>
          </a:p>
          <a:p>
            <a:pPr marL="914400" lvl="1" indent="-457200">
              <a:lnSpc>
                <a:spcPct val="100000"/>
              </a:lnSpc>
              <a:spcBef>
                <a:spcPts val="0"/>
              </a:spcBef>
              <a:buClr>
                <a:schemeClr val="tx1"/>
              </a:buClr>
            </a:pPr>
            <a:endParaRPr lang="en-US" sz="2000" b="1" dirty="0"/>
          </a:p>
          <a:p>
            <a:pPr marL="457200" indent="-457200">
              <a:lnSpc>
                <a:spcPct val="100000"/>
              </a:lnSpc>
              <a:spcBef>
                <a:spcPts val="0"/>
              </a:spcBef>
              <a:buClr>
                <a:schemeClr val="tx1"/>
              </a:buClr>
            </a:pPr>
            <a:r>
              <a:rPr lang="en-US" sz="3000" b="1" dirty="0"/>
              <a:t>Spearman correlation calculated among 4-year change in MP and OCT measures with 4-year change in other visual measures </a:t>
            </a:r>
          </a:p>
          <a:p>
            <a:pPr marL="457200"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2590234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BAEDA-EA6F-C180-C594-C56126D1A5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9F1A57-C898-85C9-06B2-43544A523133}"/>
              </a:ext>
            </a:extLst>
          </p:cNvPr>
          <p:cNvSpPr>
            <a:spLocks noGrp="1"/>
          </p:cNvSpPr>
          <p:nvPr>
            <p:ph type="title"/>
          </p:nvPr>
        </p:nvSpPr>
        <p:spPr/>
        <p:txBody>
          <a:bodyPr>
            <a:normAutofit/>
          </a:bodyPr>
          <a:lstStyle/>
          <a:p>
            <a:r>
              <a:rPr lang="en-US" b="1" dirty="0">
                <a:solidFill>
                  <a:schemeClr val="bg1"/>
                </a:solidFill>
              </a:rPr>
              <a:t>48M Statistical Methods (cont.)</a:t>
            </a:r>
          </a:p>
        </p:txBody>
      </p:sp>
      <p:sp>
        <p:nvSpPr>
          <p:cNvPr id="3" name="Content Placeholder 2">
            <a:extLst>
              <a:ext uri="{FF2B5EF4-FFF2-40B4-BE49-F238E27FC236}">
                <a16:creationId xmlns:a16="http://schemas.microsoft.com/office/drawing/2014/main" id="{A2128F9F-F605-6EE4-B94E-A2868AD11DFE}"/>
              </a:ext>
            </a:extLst>
          </p:cNvPr>
          <p:cNvSpPr>
            <a:spLocks noGrp="1"/>
          </p:cNvSpPr>
          <p:nvPr>
            <p:ph idx="1"/>
          </p:nvPr>
        </p:nvSpPr>
        <p:spPr>
          <a:xfrm>
            <a:off x="1097279" y="1845734"/>
            <a:ext cx="10256519" cy="4497916"/>
          </a:xfrm>
        </p:spPr>
        <p:txBody>
          <a:bodyPr>
            <a:noAutofit/>
          </a:bodyPr>
          <a:lstStyle/>
          <a:p>
            <a:r>
              <a:rPr lang="en-US" dirty="0"/>
              <a:t>Defining Functional Transition Points (FTPs)</a:t>
            </a:r>
          </a:p>
          <a:p>
            <a:pPr lvl="1">
              <a:buClrTx/>
            </a:pPr>
            <a:r>
              <a:rPr lang="en-US" dirty="0"/>
              <a:t>FTPs are MP loci near the inner edge of the functional transition zone, identified by ≥7 dB sensitivity drops between adjacent loci along radial "pathways" from the fovea to the periphery.</a:t>
            </a:r>
          </a:p>
          <a:p>
            <a:pPr lvl="1">
              <a:buClrTx/>
            </a:pPr>
            <a:r>
              <a:rPr lang="en-US" dirty="0"/>
              <a:t>Criteria: Candidate FTPs required baseline sensitivity ≥8 dB and ranking based on % of qualifying adjacent loci (100%–25%).</a:t>
            </a:r>
          </a:p>
          <a:p>
            <a:pPr lvl="1">
              <a:buClrTx/>
            </a:pPr>
            <a:r>
              <a:rPr lang="en-US" dirty="0"/>
              <a:t>Selection: Top-ranked candidate FTPs (starting with 100% agreement) were chosen until 5 FTPs per eye were identified; eyes with &lt;5 were excluded.</a:t>
            </a:r>
          </a:p>
          <a:p>
            <a:pPr lvl="1">
              <a:buClrTx/>
            </a:pPr>
            <a:r>
              <a:rPr lang="en-US" dirty="0"/>
              <a:t>Outcome: Mean Sensitivity of FTPs (MSFTP) was calculated for each eye at each visit.</a:t>
            </a:r>
          </a:p>
          <a:p>
            <a:pPr marL="0" indent="0">
              <a:lnSpc>
                <a:spcPct val="100000"/>
              </a:lnSpc>
              <a:spcBef>
                <a:spcPts val="0"/>
              </a:spcBef>
              <a:buClr>
                <a:schemeClr val="tx1"/>
              </a:buClr>
              <a:buNone/>
            </a:pPr>
            <a:endParaRPr lang="en-US" sz="2400" b="1" dirty="0"/>
          </a:p>
        </p:txBody>
      </p:sp>
    </p:spTree>
    <p:extLst>
      <p:ext uri="{BB962C8B-B14F-4D97-AF65-F5344CB8AC3E}">
        <p14:creationId xmlns:p14="http://schemas.microsoft.com/office/powerpoint/2010/main" val="2647016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685088" cy="1325563"/>
          </a:xfrm>
        </p:spPr>
        <p:txBody>
          <a:bodyPr>
            <a:normAutofit/>
          </a:bodyPr>
          <a:lstStyle/>
          <a:p>
            <a:r>
              <a:rPr lang="en-US" b="1" dirty="0">
                <a:solidFill>
                  <a:schemeClr val="bg1"/>
                </a:solidFill>
              </a:rPr>
              <a:t>Spaghetti plot for MP MS Over Time</a:t>
            </a:r>
          </a:p>
        </p:txBody>
      </p:sp>
      <p:pic>
        <p:nvPicPr>
          <p:cNvPr id="3" name="Content Placeholder 2" descr="A graph of different colored lines&#10;&#10;Description automatically generated">
            <a:extLst>
              <a:ext uri="{FF2B5EF4-FFF2-40B4-BE49-F238E27FC236}">
                <a16:creationId xmlns:a16="http://schemas.microsoft.com/office/drawing/2014/main" id="{5FC7DC48-D7DF-E0BB-C0BA-AE928B05FBB2}"/>
              </a:ext>
            </a:extLst>
          </p:cNvPr>
          <p:cNvPicPr>
            <a:picLocks noGrp="1" noChangeAspect="1"/>
          </p:cNvPicPr>
          <p:nvPr>
            <p:ph idx="1"/>
          </p:nvPr>
        </p:nvPicPr>
        <p:blipFill>
          <a:blip r:embed="rId3"/>
          <a:stretch>
            <a:fillRect/>
          </a:stretch>
        </p:blipFill>
        <p:spPr>
          <a:xfrm>
            <a:off x="675004" y="1684277"/>
            <a:ext cx="6022341" cy="4658995"/>
          </a:xfrm>
          <a:prstGeom prst="rect">
            <a:avLst/>
          </a:prstGeom>
          <a:ln>
            <a:solidFill>
              <a:srgbClr val="003865"/>
            </a:solidFill>
          </a:ln>
        </p:spPr>
      </p:pic>
      <p:sp>
        <p:nvSpPr>
          <p:cNvPr id="5" name="TextBox 4">
            <a:extLst>
              <a:ext uri="{FF2B5EF4-FFF2-40B4-BE49-F238E27FC236}">
                <a16:creationId xmlns:a16="http://schemas.microsoft.com/office/drawing/2014/main" id="{DE238A0C-0195-B96A-57E7-779017A5B336}"/>
              </a:ext>
            </a:extLst>
          </p:cNvPr>
          <p:cNvSpPr txBox="1"/>
          <p:nvPr/>
        </p:nvSpPr>
        <p:spPr>
          <a:xfrm>
            <a:off x="6877049" y="2690335"/>
            <a:ext cx="4286251" cy="132343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MP MS decreased over time.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Floor effect was identified in subjects with baseline MP MS &lt; 1dB.</a:t>
            </a:r>
          </a:p>
        </p:txBody>
      </p:sp>
    </p:spTree>
    <p:extLst>
      <p:ext uri="{BB962C8B-B14F-4D97-AF65-F5344CB8AC3E}">
        <p14:creationId xmlns:p14="http://schemas.microsoft.com/office/powerpoint/2010/main" val="322345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E6F7D-AFC6-3954-81DE-07796A7E00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139BF6-40ED-CA57-B63B-4031338CED41}"/>
              </a:ext>
            </a:extLst>
          </p:cNvPr>
          <p:cNvSpPr>
            <a:spLocks noGrp="1"/>
          </p:cNvSpPr>
          <p:nvPr>
            <p:ph type="title"/>
          </p:nvPr>
        </p:nvSpPr>
        <p:spPr>
          <a:xfrm>
            <a:off x="3274540" y="18255"/>
            <a:ext cx="8685088" cy="1325563"/>
          </a:xfrm>
        </p:spPr>
        <p:txBody>
          <a:bodyPr>
            <a:normAutofit/>
          </a:bodyPr>
          <a:lstStyle/>
          <a:p>
            <a:r>
              <a:rPr lang="en-US" b="1" dirty="0">
                <a:solidFill>
                  <a:schemeClr val="bg1"/>
                </a:solidFill>
              </a:rPr>
              <a:t>Boxplots for MP MS Over Time</a:t>
            </a:r>
          </a:p>
        </p:txBody>
      </p:sp>
      <p:sp>
        <p:nvSpPr>
          <p:cNvPr id="10" name="TextBox 9">
            <a:extLst>
              <a:ext uri="{FF2B5EF4-FFF2-40B4-BE49-F238E27FC236}">
                <a16:creationId xmlns:a16="http://schemas.microsoft.com/office/drawing/2014/main" id="{0230D101-D62A-54B0-23C3-A9454DE7E010}"/>
              </a:ext>
            </a:extLst>
          </p:cNvPr>
          <p:cNvSpPr txBox="1"/>
          <p:nvPr/>
        </p:nvSpPr>
        <p:spPr>
          <a:xfrm>
            <a:off x="3084657" y="1719223"/>
            <a:ext cx="554960" cy="276999"/>
          </a:xfrm>
          <a:prstGeom prst="rect">
            <a:avLst/>
          </a:prstGeom>
          <a:noFill/>
        </p:spPr>
        <p:txBody>
          <a:bodyPr wrap="none" rtlCol="0">
            <a:spAutoFit/>
          </a:bodyPr>
          <a:lstStyle/>
          <a:p>
            <a:r>
              <a:rPr lang="en-US" sz="1200" dirty="0"/>
              <a:t>N=96</a:t>
            </a:r>
          </a:p>
        </p:txBody>
      </p:sp>
      <p:sp>
        <p:nvSpPr>
          <p:cNvPr id="11" name="TextBox 10">
            <a:extLst>
              <a:ext uri="{FF2B5EF4-FFF2-40B4-BE49-F238E27FC236}">
                <a16:creationId xmlns:a16="http://schemas.microsoft.com/office/drawing/2014/main" id="{BBAB6418-B3C1-F28F-EA2D-4E4AA1337B12}"/>
              </a:ext>
            </a:extLst>
          </p:cNvPr>
          <p:cNvSpPr txBox="1"/>
          <p:nvPr/>
        </p:nvSpPr>
        <p:spPr>
          <a:xfrm>
            <a:off x="4202838" y="1867997"/>
            <a:ext cx="554960" cy="276999"/>
          </a:xfrm>
          <a:prstGeom prst="rect">
            <a:avLst/>
          </a:prstGeom>
          <a:noFill/>
        </p:spPr>
        <p:txBody>
          <a:bodyPr wrap="none" rtlCol="0">
            <a:spAutoFit/>
          </a:bodyPr>
          <a:lstStyle/>
          <a:p>
            <a:r>
              <a:rPr lang="en-US" sz="1200" dirty="0"/>
              <a:t>N=85</a:t>
            </a:r>
          </a:p>
        </p:txBody>
      </p:sp>
      <p:sp>
        <p:nvSpPr>
          <p:cNvPr id="13" name="TextBox 12">
            <a:extLst>
              <a:ext uri="{FF2B5EF4-FFF2-40B4-BE49-F238E27FC236}">
                <a16:creationId xmlns:a16="http://schemas.microsoft.com/office/drawing/2014/main" id="{BBA86CE1-AC09-82BD-3D29-2D0B462DB84E}"/>
              </a:ext>
            </a:extLst>
          </p:cNvPr>
          <p:cNvSpPr txBox="1"/>
          <p:nvPr/>
        </p:nvSpPr>
        <p:spPr>
          <a:xfrm>
            <a:off x="3042177" y="4324306"/>
            <a:ext cx="639919" cy="276999"/>
          </a:xfrm>
          <a:prstGeom prst="rect">
            <a:avLst/>
          </a:prstGeom>
          <a:noFill/>
        </p:spPr>
        <p:txBody>
          <a:bodyPr wrap="none" rtlCol="0">
            <a:spAutoFit/>
          </a:bodyPr>
          <a:lstStyle/>
          <a:p>
            <a:r>
              <a:rPr lang="en-US" sz="1200" dirty="0"/>
              <a:t>N=100</a:t>
            </a:r>
          </a:p>
        </p:txBody>
      </p:sp>
      <p:sp>
        <p:nvSpPr>
          <p:cNvPr id="14" name="TextBox 13">
            <a:extLst>
              <a:ext uri="{FF2B5EF4-FFF2-40B4-BE49-F238E27FC236}">
                <a16:creationId xmlns:a16="http://schemas.microsoft.com/office/drawing/2014/main" id="{F282AFE4-62BB-BAB6-0BC1-61B14BF281B1}"/>
              </a:ext>
            </a:extLst>
          </p:cNvPr>
          <p:cNvSpPr txBox="1"/>
          <p:nvPr/>
        </p:nvSpPr>
        <p:spPr>
          <a:xfrm>
            <a:off x="4202838" y="4345494"/>
            <a:ext cx="554960" cy="276999"/>
          </a:xfrm>
          <a:prstGeom prst="rect">
            <a:avLst/>
          </a:prstGeom>
          <a:noFill/>
        </p:spPr>
        <p:txBody>
          <a:bodyPr wrap="none" rtlCol="0">
            <a:spAutoFit/>
          </a:bodyPr>
          <a:lstStyle/>
          <a:p>
            <a:r>
              <a:rPr lang="en-US" sz="1200" dirty="0"/>
              <a:t>N=87</a:t>
            </a:r>
          </a:p>
        </p:txBody>
      </p:sp>
      <p:sp>
        <p:nvSpPr>
          <p:cNvPr id="15" name="TextBox 14">
            <a:extLst>
              <a:ext uri="{FF2B5EF4-FFF2-40B4-BE49-F238E27FC236}">
                <a16:creationId xmlns:a16="http://schemas.microsoft.com/office/drawing/2014/main" id="{5C125062-9C6C-D6D6-F2D2-69FBE637EF1F}"/>
              </a:ext>
            </a:extLst>
          </p:cNvPr>
          <p:cNvSpPr txBox="1"/>
          <p:nvPr/>
        </p:nvSpPr>
        <p:spPr>
          <a:xfrm>
            <a:off x="5984504" y="2060548"/>
            <a:ext cx="554960" cy="276999"/>
          </a:xfrm>
          <a:prstGeom prst="rect">
            <a:avLst/>
          </a:prstGeom>
          <a:noFill/>
        </p:spPr>
        <p:txBody>
          <a:bodyPr wrap="none" rtlCol="0">
            <a:spAutoFit/>
          </a:bodyPr>
          <a:lstStyle/>
          <a:p>
            <a:r>
              <a:rPr lang="en-US" sz="1200" dirty="0"/>
              <a:t>N=98</a:t>
            </a:r>
          </a:p>
        </p:txBody>
      </p:sp>
      <p:sp>
        <p:nvSpPr>
          <p:cNvPr id="16" name="TextBox 15">
            <a:extLst>
              <a:ext uri="{FF2B5EF4-FFF2-40B4-BE49-F238E27FC236}">
                <a16:creationId xmlns:a16="http://schemas.microsoft.com/office/drawing/2014/main" id="{75B73C1C-C3F7-8A3E-8322-41054DA02222}"/>
              </a:ext>
            </a:extLst>
          </p:cNvPr>
          <p:cNvSpPr txBox="1"/>
          <p:nvPr/>
        </p:nvSpPr>
        <p:spPr>
          <a:xfrm>
            <a:off x="7049581" y="2006496"/>
            <a:ext cx="554960" cy="276999"/>
          </a:xfrm>
          <a:prstGeom prst="rect">
            <a:avLst/>
          </a:prstGeom>
          <a:noFill/>
        </p:spPr>
        <p:txBody>
          <a:bodyPr wrap="none" rtlCol="0">
            <a:spAutoFit/>
          </a:bodyPr>
          <a:lstStyle/>
          <a:p>
            <a:r>
              <a:rPr lang="en-US" sz="1200" dirty="0"/>
              <a:t>N=96</a:t>
            </a:r>
          </a:p>
        </p:txBody>
      </p:sp>
      <p:sp>
        <p:nvSpPr>
          <p:cNvPr id="17" name="TextBox 16">
            <a:extLst>
              <a:ext uri="{FF2B5EF4-FFF2-40B4-BE49-F238E27FC236}">
                <a16:creationId xmlns:a16="http://schemas.microsoft.com/office/drawing/2014/main" id="{9EE4E157-4D43-3065-9F6C-E1A807C683A0}"/>
              </a:ext>
            </a:extLst>
          </p:cNvPr>
          <p:cNvSpPr txBox="1"/>
          <p:nvPr/>
        </p:nvSpPr>
        <p:spPr>
          <a:xfrm>
            <a:off x="8114658" y="2199047"/>
            <a:ext cx="554960" cy="276999"/>
          </a:xfrm>
          <a:prstGeom prst="rect">
            <a:avLst/>
          </a:prstGeom>
          <a:noFill/>
        </p:spPr>
        <p:txBody>
          <a:bodyPr wrap="none" rtlCol="0">
            <a:spAutoFit/>
          </a:bodyPr>
          <a:lstStyle/>
          <a:p>
            <a:r>
              <a:rPr lang="en-US" sz="1200" dirty="0"/>
              <a:t>N=85</a:t>
            </a:r>
          </a:p>
        </p:txBody>
      </p:sp>
      <p:sp>
        <p:nvSpPr>
          <p:cNvPr id="18" name="TextBox 17">
            <a:extLst>
              <a:ext uri="{FF2B5EF4-FFF2-40B4-BE49-F238E27FC236}">
                <a16:creationId xmlns:a16="http://schemas.microsoft.com/office/drawing/2014/main" id="{6DABBABA-3722-1C23-48A6-99CEFCBA1865}"/>
              </a:ext>
            </a:extLst>
          </p:cNvPr>
          <p:cNvSpPr txBox="1"/>
          <p:nvPr/>
        </p:nvSpPr>
        <p:spPr>
          <a:xfrm>
            <a:off x="5944342" y="4068495"/>
            <a:ext cx="554960" cy="276999"/>
          </a:xfrm>
          <a:prstGeom prst="rect">
            <a:avLst/>
          </a:prstGeom>
          <a:noFill/>
        </p:spPr>
        <p:txBody>
          <a:bodyPr wrap="none" rtlCol="0">
            <a:spAutoFit/>
          </a:bodyPr>
          <a:lstStyle/>
          <a:p>
            <a:r>
              <a:rPr lang="en-US" sz="1200" dirty="0"/>
              <a:t>N=98</a:t>
            </a:r>
          </a:p>
        </p:txBody>
      </p:sp>
      <p:sp>
        <p:nvSpPr>
          <p:cNvPr id="19" name="TextBox 18">
            <a:extLst>
              <a:ext uri="{FF2B5EF4-FFF2-40B4-BE49-F238E27FC236}">
                <a16:creationId xmlns:a16="http://schemas.microsoft.com/office/drawing/2014/main" id="{BF65080A-C8FD-6ABB-3C92-EA37989E1DCF}"/>
              </a:ext>
            </a:extLst>
          </p:cNvPr>
          <p:cNvSpPr txBox="1"/>
          <p:nvPr/>
        </p:nvSpPr>
        <p:spPr>
          <a:xfrm>
            <a:off x="7476776" y="3495777"/>
            <a:ext cx="1055097" cy="523221"/>
          </a:xfrm>
          <a:prstGeom prst="rect">
            <a:avLst/>
          </a:prstGeom>
          <a:noFill/>
        </p:spPr>
        <p:txBody>
          <a:bodyPr wrap="none" rtlCol="0">
            <a:spAutoFit/>
          </a:bodyPr>
          <a:lstStyle/>
          <a:p>
            <a:r>
              <a:rPr lang="en-US" sz="2800" dirty="0"/>
              <a:t>N=81</a:t>
            </a:r>
          </a:p>
        </p:txBody>
      </p:sp>
      <p:pic>
        <p:nvPicPr>
          <p:cNvPr id="20" name="Picture 19">
            <a:extLst>
              <a:ext uri="{FF2B5EF4-FFF2-40B4-BE49-F238E27FC236}">
                <a16:creationId xmlns:a16="http://schemas.microsoft.com/office/drawing/2014/main" id="{EFC05DEB-95D1-10E0-0B2B-B881A51E6EA7}"/>
              </a:ext>
            </a:extLst>
          </p:cNvPr>
          <p:cNvPicPr>
            <a:picLocks noChangeAspect="1"/>
          </p:cNvPicPr>
          <p:nvPr/>
        </p:nvPicPr>
        <p:blipFill>
          <a:blip r:embed="rId3"/>
          <a:stretch>
            <a:fillRect/>
          </a:stretch>
        </p:blipFill>
        <p:spPr>
          <a:xfrm>
            <a:off x="2115373" y="1619208"/>
            <a:ext cx="7961253" cy="4944090"/>
          </a:xfrm>
          <a:prstGeom prst="rect">
            <a:avLst/>
          </a:prstGeom>
          <a:ln>
            <a:solidFill>
              <a:srgbClr val="003865"/>
            </a:solidFill>
          </a:ln>
        </p:spPr>
      </p:pic>
      <p:sp>
        <p:nvSpPr>
          <p:cNvPr id="21" name="TextBox 20">
            <a:extLst>
              <a:ext uri="{FF2B5EF4-FFF2-40B4-BE49-F238E27FC236}">
                <a16:creationId xmlns:a16="http://schemas.microsoft.com/office/drawing/2014/main" id="{B5472845-DB72-DFF2-E5BB-348FF7FFDA47}"/>
              </a:ext>
            </a:extLst>
          </p:cNvPr>
          <p:cNvSpPr txBox="1"/>
          <p:nvPr/>
        </p:nvSpPr>
        <p:spPr>
          <a:xfrm>
            <a:off x="3168435" y="2618037"/>
            <a:ext cx="1055097" cy="523221"/>
          </a:xfrm>
          <a:prstGeom prst="rect">
            <a:avLst/>
          </a:prstGeom>
          <a:noFill/>
        </p:spPr>
        <p:txBody>
          <a:bodyPr wrap="none" rtlCol="0">
            <a:spAutoFit/>
          </a:bodyPr>
          <a:lstStyle/>
          <a:p>
            <a:r>
              <a:rPr lang="en-US" sz="2800" dirty="0"/>
              <a:t>N=87</a:t>
            </a:r>
          </a:p>
        </p:txBody>
      </p:sp>
      <p:sp>
        <p:nvSpPr>
          <p:cNvPr id="22" name="TextBox 21">
            <a:extLst>
              <a:ext uri="{FF2B5EF4-FFF2-40B4-BE49-F238E27FC236}">
                <a16:creationId xmlns:a16="http://schemas.microsoft.com/office/drawing/2014/main" id="{9A93E365-F43E-C7B2-2590-2629C1B70307}"/>
              </a:ext>
            </a:extLst>
          </p:cNvPr>
          <p:cNvSpPr txBox="1"/>
          <p:nvPr/>
        </p:nvSpPr>
        <p:spPr>
          <a:xfrm>
            <a:off x="4590804" y="2944695"/>
            <a:ext cx="1055097" cy="523220"/>
          </a:xfrm>
          <a:prstGeom prst="rect">
            <a:avLst/>
          </a:prstGeom>
          <a:noFill/>
        </p:spPr>
        <p:txBody>
          <a:bodyPr wrap="none" rtlCol="0">
            <a:spAutoFit/>
          </a:bodyPr>
          <a:lstStyle/>
          <a:p>
            <a:r>
              <a:rPr lang="en-US" sz="2800" dirty="0"/>
              <a:t>N=82</a:t>
            </a:r>
          </a:p>
        </p:txBody>
      </p:sp>
      <p:sp>
        <p:nvSpPr>
          <p:cNvPr id="23" name="TextBox 22">
            <a:extLst>
              <a:ext uri="{FF2B5EF4-FFF2-40B4-BE49-F238E27FC236}">
                <a16:creationId xmlns:a16="http://schemas.microsoft.com/office/drawing/2014/main" id="{018D49BB-2CF4-BBE5-CED7-8017C8118A32}"/>
              </a:ext>
            </a:extLst>
          </p:cNvPr>
          <p:cNvSpPr txBox="1"/>
          <p:nvPr/>
        </p:nvSpPr>
        <p:spPr>
          <a:xfrm>
            <a:off x="6111374" y="3262312"/>
            <a:ext cx="1055097" cy="523220"/>
          </a:xfrm>
          <a:prstGeom prst="rect">
            <a:avLst/>
          </a:prstGeom>
          <a:noFill/>
        </p:spPr>
        <p:txBody>
          <a:bodyPr wrap="none" rtlCol="0">
            <a:spAutoFit/>
          </a:bodyPr>
          <a:lstStyle/>
          <a:p>
            <a:r>
              <a:rPr lang="en-US" sz="2800" dirty="0"/>
              <a:t>N=78</a:t>
            </a:r>
          </a:p>
        </p:txBody>
      </p:sp>
      <p:sp>
        <p:nvSpPr>
          <p:cNvPr id="24" name="TextBox 23">
            <a:extLst>
              <a:ext uri="{FF2B5EF4-FFF2-40B4-BE49-F238E27FC236}">
                <a16:creationId xmlns:a16="http://schemas.microsoft.com/office/drawing/2014/main" id="{4DE04AD2-7421-ED5C-D374-9E9FE93D3BA1}"/>
              </a:ext>
            </a:extLst>
          </p:cNvPr>
          <p:cNvSpPr txBox="1"/>
          <p:nvPr/>
        </p:nvSpPr>
        <p:spPr>
          <a:xfrm>
            <a:off x="7384715" y="3262312"/>
            <a:ext cx="1055097" cy="523220"/>
          </a:xfrm>
          <a:prstGeom prst="rect">
            <a:avLst/>
          </a:prstGeom>
          <a:noFill/>
        </p:spPr>
        <p:txBody>
          <a:bodyPr wrap="none" rtlCol="0">
            <a:spAutoFit/>
          </a:bodyPr>
          <a:lstStyle/>
          <a:p>
            <a:r>
              <a:rPr lang="en-US" sz="2800" dirty="0"/>
              <a:t>N=86</a:t>
            </a:r>
          </a:p>
        </p:txBody>
      </p:sp>
      <p:sp>
        <p:nvSpPr>
          <p:cNvPr id="25" name="TextBox 24">
            <a:extLst>
              <a:ext uri="{FF2B5EF4-FFF2-40B4-BE49-F238E27FC236}">
                <a16:creationId xmlns:a16="http://schemas.microsoft.com/office/drawing/2014/main" id="{BF06280C-F5D1-C5C2-518F-319D7700908A}"/>
              </a:ext>
            </a:extLst>
          </p:cNvPr>
          <p:cNvSpPr txBox="1"/>
          <p:nvPr/>
        </p:nvSpPr>
        <p:spPr>
          <a:xfrm>
            <a:off x="8678647" y="3262313"/>
            <a:ext cx="1055097" cy="523220"/>
          </a:xfrm>
          <a:prstGeom prst="rect">
            <a:avLst/>
          </a:prstGeom>
          <a:noFill/>
        </p:spPr>
        <p:txBody>
          <a:bodyPr wrap="none" rtlCol="0">
            <a:spAutoFit/>
          </a:bodyPr>
          <a:lstStyle/>
          <a:p>
            <a:r>
              <a:rPr lang="en-US" sz="2800" dirty="0"/>
              <a:t>N=85</a:t>
            </a:r>
          </a:p>
        </p:txBody>
      </p:sp>
    </p:spTree>
    <p:extLst>
      <p:ext uri="{BB962C8B-B14F-4D97-AF65-F5344CB8AC3E}">
        <p14:creationId xmlns:p14="http://schemas.microsoft.com/office/powerpoint/2010/main" val="1847692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TotalTime>
  <Words>1863</Words>
  <Application>Microsoft Office PowerPoint</Application>
  <PresentationFormat>Widescreen</PresentationFormat>
  <Paragraphs>318</Paragraphs>
  <Slides>22</Slides>
  <Notes>21</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22</vt:i4>
      </vt:variant>
    </vt:vector>
  </HeadingPairs>
  <TitlesOfParts>
    <vt:vector size="28" baseType="lpstr">
      <vt:lpstr>Aptos</vt:lpstr>
      <vt:lpstr>Arial</vt:lpstr>
      <vt:lpstr>Calibri</vt:lpstr>
      <vt:lpstr>Clinical Consortium: Light</vt:lpstr>
      <vt:lpstr>Clinical Consortium: Dark</vt:lpstr>
      <vt:lpstr>1_Clinical Consortium: Light</vt:lpstr>
      <vt:lpstr>Natural History of Microperimetry and Optical Coherence Tomography in the RUSH2A Study</vt:lpstr>
      <vt:lpstr>PowerPoint Presentation</vt:lpstr>
      <vt:lpstr>Methods</vt:lpstr>
      <vt:lpstr>Microperimetry Grids and Measures</vt:lpstr>
      <vt:lpstr>48M Statistical Methods</vt:lpstr>
      <vt:lpstr>48M Statistical Methods (cont.)</vt:lpstr>
      <vt:lpstr>48M Statistical Methods (cont.)</vt:lpstr>
      <vt:lpstr>Spaghetti plot for MP MS Over Time</vt:lpstr>
      <vt:lpstr>Boxplots for MP MS Over Time</vt:lpstr>
      <vt:lpstr>Spaghetti plot for OCT Measures Over Time</vt:lpstr>
      <vt:lpstr>Boxplots for OCT EZ Over Time</vt:lpstr>
      <vt:lpstr>Boxplots for OCT CST (without CME) Over Time</vt:lpstr>
      <vt:lpstr>Estimated Annual Rates of Change</vt:lpstr>
      <vt:lpstr>Spearman Correlation Coefficients (95% CI)  Among Change in MP and OCT Measures from BL to 48M (Preserved Cohort)</vt:lpstr>
      <vt:lpstr>Spearman Correlation Coefficients (95% CI)  Change in MP and OCT Measures vs SP and FST Measures from BL to 48M (Preserved Cohort)</vt:lpstr>
      <vt:lpstr>MP Pointwise Sensitivity over Time by Distance (“rings”) from the Foveal Center</vt:lpstr>
      <vt:lpstr>Functional Transition Zone (FTZ) Analysis</vt:lpstr>
      <vt:lpstr>Discussion: EZ Area</vt:lpstr>
      <vt:lpstr>Discussion: CST</vt:lpstr>
      <vt:lpstr>Discussion: MP</vt:lpstr>
      <vt:lpstr>Discussion: PWS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Adams</dc:creator>
  <cp:lastModifiedBy>Sara Hatch</cp:lastModifiedBy>
  <cp:revision>3</cp:revision>
  <dcterms:created xsi:type="dcterms:W3CDTF">2023-03-08T17:26:10Z</dcterms:created>
  <dcterms:modified xsi:type="dcterms:W3CDTF">2026-08-27T16:39:01Z</dcterms:modified>
</cp:coreProperties>
</file>