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7" r:id="rId2"/>
  </p:sldMasterIdLst>
  <p:notesMasterIdLst>
    <p:notesMasterId r:id="rId32"/>
  </p:notesMasterIdLst>
  <p:handoutMasterIdLst>
    <p:handoutMasterId r:id="rId33"/>
  </p:handoutMasterIdLst>
  <p:sldIdLst>
    <p:sldId id="1516" r:id="rId3"/>
    <p:sldId id="1523" r:id="rId4"/>
    <p:sldId id="779" r:id="rId5"/>
    <p:sldId id="832" r:id="rId6"/>
    <p:sldId id="833" r:id="rId7"/>
    <p:sldId id="1490" r:id="rId8"/>
    <p:sldId id="1491" r:id="rId9"/>
    <p:sldId id="1492" r:id="rId10"/>
    <p:sldId id="1493" r:id="rId11"/>
    <p:sldId id="1494" r:id="rId12"/>
    <p:sldId id="1495" r:id="rId13"/>
    <p:sldId id="1496" r:id="rId14"/>
    <p:sldId id="785" r:id="rId15"/>
    <p:sldId id="1498" r:id="rId16"/>
    <p:sldId id="1497" r:id="rId17"/>
    <p:sldId id="1500" r:id="rId18"/>
    <p:sldId id="1504" r:id="rId19"/>
    <p:sldId id="1499" r:id="rId20"/>
    <p:sldId id="1501" r:id="rId21"/>
    <p:sldId id="1503" r:id="rId22"/>
    <p:sldId id="793" r:id="rId23"/>
    <p:sldId id="1502" r:id="rId24"/>
    <p:sldId id="1512" r:id="rId25"/>
    <p:sldId id="1513" r:id="rId26"/>
    <p:sldId id="831" r:id="rId27"/>
    <p:sldId id="1508" r:id="rId28"/>
    <p:sldId id="1509" r:id="rId29"/>
    <p:sldId id="1510" r:id="rId30"/>
    <p:sldId id="151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2" userDrawn="1">
          <p15:clr>
            <a:srgbClr val="A4A3A4"/>
          </p15:clr>
        </p15:guide>
        <p15:guide id="2" pos="1152" userDrawn="1">
          <p15:clr>
            <a:srgbClr val="A4A3A4"/>
          </p15:clr>
        </p15:guide>
        <p15:guide id="3" pos="7176" userDrawn="1">
          <p15:clr>
            <a:srgbClr val="A4A3A4"/>
          </p15:clr>
        </p15:guide>
        <p15:guide id="4" pos="456" userDrawn="1">
          <p15:clr>
            <a:srgbClr val="A4A3A4"/>
          </p15:clr>
        </p15:guide>
        <p15:guide id="5" orient="horz" pos="30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D52714-AA8D-60BD-A4C0-EF29922981AC}" name="Jennifer Shah" initials="JS" userId="Jennifer Shah" providerId="None"/>
  <p188:author id="{4605E994-1850-A497-79BF-5585A9B334EC}" name="Nicole Doucet" initials="ND" userId="x7EQcrgqVLrxXnqmqgfKtX7aDWmlNcC1BApQEker+DY="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F2C"/>
    <a:srgbClr val="003865"/>
    <a:srgbClr val="00C1D5"/>
    <a:srgbClr val="A3A015"/>
    <a:srgbClr val="7E5E77"/>
    <a:srgbClr val="C6C21A"/>
    <a:srgbClr val="9A646C"/>
    <a:srgbClr val="7A9C6A"/>
    <a:srgbClr val="0069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304C90-4199-40E7-BA71-89F89FEDE28C}" v="2" dt="2026-08-26T19:37:32.7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937" autoAdjust="0"/>
  </p:normalViewPr>
  <p:slideViewPr>
    <p:cSldViewPr snapToGrid="0">
      <p:cViewPr varScale="1">
        <p:scale>
          <a:sx n="77" d="100"/>
          <a:sy n="77" d="100"/>
        </p:scale>
        <p:origin x="1794" y="84"/>
      </p:cViewPr>
      <p:guideLst>
        <p:guide orient="horz" pos="1032"/>
        <p:guide pos="1152"/>
        <p:guide pos="7176"/>
        <p:guide pos="456"/>
        <p:guide orient="horz" pos="302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8/10/relationships/authors" Target="authors.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984C27-75D2-A96C-6006-85CC57CAF6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39DB82-C9E1-20AF-2E0D-B79BBE146D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834664-1AFD-4056-868A-E7F665E5722B}" type="datetimeFigureOut">
              <a:rPr lang="en-US" smtClean="0"/>
              <a:t>8/27/2026</a:t>
            </a:fld>
            <a:endParaRPr lang="en-US"/>
          </a:p>
        </p:txBody>
      </p:sp>
      <p:sp>
        <p:nvSpPr>
          <p:cNvPr id="4" name="Footer Placeholder 3">
            <a:extLst>
              <a:ext uri="{FF2B5EF4-FFF2-40B4-BE49-F238E27FC236}">
                <a16:creationId xmlns:a16="http://schemas.microsoft.com/office/drawing/2014/main" id="{0929DA64-43E8-9E40-07C5-6D8FBCCDCA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FCF2B2-F70D-2F01-4222-7C6298381D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0E0E6A-92C3-4B87-9F74-BD338E5EB264}" type="slidenum">
              <a:rPr lang="en-US" smtClean="0"/>
              <a:t>‹#›</a:t>
            </a:fld>
            <a:endParaRPr lang="en-US"/>
          </a:p>
        </p:txBody>
      </p:sp>
    </p:spTree>
    <p:extLst>
      <p:ext uri="{BB962C8B-B14F-4D97-AF65-F5344CB8AC3E}">
        <p14:creationId xmlns:p14="http://schemas.microsoft.com/office/powerpoint/2010/main" val="2221696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0205A-7888-41F4-B6F5-E9FA2254EC1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4F15A-12B5-4AD1-B1D9-CC7C5414E318}" type="slidenum">
              <a:rPr lang="en-US" smtClean="0"/>
              <a:t>‹#›</a:t>
            </a:fld>
            <a:endParaRPr lang="en-US"/>
          </a:p>
        </p:txBody>
      </p:sp>
    </p:spTree>
    <p:extLst>
      <p:ext uri="{BB962C8B-B14F-4D97-AF65-F5344CB8AC3E}">
        <p14:creationId xmlns:p14="http://schemas.microsoft.com/office/powerpoint/2010/main" val="269070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18AC3-FFC6-9DDA-CA1A-2588D5442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722BA-39D2-8974-036A-72285C94B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ACA62-AB9D-0201-9813-11BD42474D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7FDD6F-011D-DC22-89D9-9443C73046B1}"/>
              </a:ext>
            </a:extLst>
          </p:cNvPr>
          <p:cNvSpPr>
            <a:spLocks noGrp="1"/>
          </p:cNvSpPr>
          <p:nvPr>
            <p:ph type="sldNum" sz="quarter" idx="5"/>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2422143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Although we used only the preserved cohort eyes for each SP measure, you can see that the eyes with low baseline value generally had less change than eyes with higher baseline values. </a:t>
            </a:r>
          </a:p>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1711079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1326217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226EE-D4B2-CE95-0958-EA9C3B97F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E0B11-D771-F13B-F6B0-639E60A11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CD9D2-9C44-8A6D-23AE-B850531F36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367B0D-FEFF-7338-0C2A-723109228AAA}"/>
              </a:ext>
            </a:extLst>
          </p:cNvPr>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2929074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815D3-E188-7FC7-17AC-853B089D2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70572-1F83-54C1-F9D7-072214610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664F5-DB60-9656-FB52-3E3E96A6195C}"/>
              </a:ext>
            </a:extLst>
          </p:cNvPr>
          <p:cNvSpPr>
            <a:spLocks noGrp="1"/>
          </p:cNvSpPr>
          <p:nvPr>
            <p:ph type="body" idx="1"/>
          </p:nvPr>
        </p:nvSpPr>
        <p:spPr/>
        <p:txBody>
          <a:bodyPr/>
          <a:lstStyle/>
          <a:p>
            <a:r>
              <a:rPr lang="en-US" dirty="0"/>
              <a:t>Changes in V</a:t>
            </a:r>
            <a:r>
              <a:rPr lang="en-US" baseline="-25000" dirty="0"/>
              <a:t>TOT</a:t>
            </a:r>
            <a:r>
              <a:rPr lang="en-US" dirty="0"/>
              <a:t> and V</a:t>
            </a:r>
            <a:r>
              <a:rPr lang="en-US" baseline="-25000" dirty="0"/>
              <a:t>PERIPH</a:t>
            </a:r>
            <a:r>
              <a:rPr lang="en-US" dirty="0"/>
              <a:t> were highly correlated</a:t>
            </a:r>
          </a:p>
          <a:p>
            <a:r>
              <a:rPr lang="en-US" dirty="0"/>
              <a:t>Changes in V</a:t>
            </a:r>
            <a:r>
              <a:rPr lang="en-US" baseline="-25000" dirty="0"/>
              <a:t>30</a:t>
            </a:r>
            <a:r>
              <a:rPr lang="en-US" dirty="0"/>
              <a:t> and SP MS</a:t>
            </a:r>
            <a:r>
              <a:rPr lang="en-US" baseline="-25000" dirty="0"/>
              <a:t>CW </a:t>
            </a:r>
            <a:r>
              <a:rPr lang="en-US" baseline="0" dirty="0"/>
              <a:t>were highly correlated</a:t>
            </a:r>
          </a:p>
          <a:p>
            <a:endParaRPr lang="en-US" baseline="0" dirty="0"/>
          </a:p>
          <a:p>
            <a:r>
              <a:rPr lang="en-US" baseline="0" dirty="0"/>
              <a:t>All correlations were statistically significant</a:t>
            </a:r>
          </a:p>
          <a:p>
            <a:endParaRPr lang="en-US" dirty="0"/>
          </a:p>
        </p:txBody>
      </p:sp>
      <p:sp>
        <p:nvSpPr>
          <p:cNvPr id="4" name="Slide Number Placeholder 3">
            <a:extLst>
              <a:ext uri="{FF2B5EF4-FFF2-40B4-BE49-F238E27FC236}">
                <a16:creationId xmlns:a16="http://schemas.microsoft.com/office/drawing/2014/main" id="{BD57A51B-3892-D78C-097C-C6834A96C018}"/>
              </a:ext>
            </a:extLst>
          </p:cNvPr>
          <p:cNvSpPr>
            <a:spLocks noGrp="1"/>
          </p:cNvSpPr>
          <p:nvPr>
            <p:ph type="sldNum" sz="quarter" idx="5"/>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3365374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D16C4-6DE9-95A9-888F-7C3229D4A6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0D5A5-8551-E939-7106-F7CAF0999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C5405-B5C2-1468-C732-612F947DEBAA}"/>
              </a:ext>
            </a:extLst>
          </p:cNvPr>
          <p:cNvSpPr>
            <a:spLocks noGrp="1"/>
          </p:cNvSpPr>
          <p:nvPr>
            <p:ph type="body" idx="1"/>
          </p:nvPr>
        </p:nvSpPr>
        <p:spPr/>
        <p:txBody>
          <a:bodyPr/>
          <a:lstStyle/>
          <a:p>
            <a:r>
              <a:rPr lang="en-US" dirty="0"/>
              <a:t>No or Weak correlation of all the SP measures with VA and FST</a:t>
            </a:r>
          </a:p>
          <a:p>
            <a:r>
              <a:rPr lang="en-US" dirty="0"/>
              <a:t>Mild to moderate correlations of MP Mean sensitivity with the SP measures, with the highest correlations with V</a:t>
            </a:r>
            <a:r>
              <a:rPr lang="en-US" baseline="-25000" dirty="0"/>
              <a:t>30</a:t>
            </a:r>
            <a:r>
              <a:rPr lang="en-US" dirty="0"/>
              <a:t> and SP </a:t>
            </a:r>
            <a:r>
              <a:rPr lang="en-US" dirty="0" err="1"/>
              <a:t>MS</a:t>
            </a:r>
            <a:r>
              <a:rPr lang="en-US" baseline="-25000" dirty="0" err="1"/>
              <a:t>cw</a:t>
            </a:r>
            <a:r>
              <a:rPr lang="en-US" baseline="-25000" dirty="0"/>
              <a:t> </a:t>
            </a:r>
          </a:p>
          <a:p>
            <a:r>
              <a:rPr lang="en-US" baseline="0" dirty="0"/>
              <a:t>All MP correlations were significant. No significant correlations with BCVA or FST measures.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EB130224-4EF1-B9CA-502D-0C9303B6BE2D}"/>
              </a:ext>
            </a:extLst>
          </p:cNvPr>
          <p:cNvSpPr>
            <a:spLocks noGrp="1"/>
          </p:cNvSpPr>
          <p:nvPr>
            <p:ph type="sldNum" sz="quarter" idx="5"/>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116139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A3A10-AEFE-A003-0163-36960C60B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D0874-2A18-1059-B584-3EEFDF149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B78EB-7B21-8D75-B84A-61E2CD70B1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correlation between change in SP measures and change in EZ area and CST, except moderate correlation of V</a:t>
            </a:r>
            <a:r>
              <a:rPr lang="en-US" baseline="-25000" dirty="0"/>
              <a:t>30</a:t>
            </a:r>
            <a:r>
              <a:rPr lang="en-US" dirty="0"/>
              <a:t> and SP </a:t>
            </a:r>
            <a:r>
              <a:rPr lang="en-US" dirty="0" err="1"/>
              <a:t>MS</a:t>
            </a:r>
            <a:r>
              <a:rPr lang="en-US" baseline="-25000" dirty="0" err="1"/>
              <a:t>cw</a:t>
            </a:r>
            <a:r>
              <a:rPr lang="en-US" baseline="-25000" dirty="0"/>
              <a:t> </a:t>
            </a:r>
            <a:r>
              <a:rPr lang="en-US" dirty="0"/>
              <a:t>change with EZ area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Statistically significant associations between EZ and SPMS, V30. All others not significant.</a:t>
            </a:r>
          </a:p>
        </p:txBody>
      </p:sp>
      <p:sp>
        <p:nvSpPr>
          <p:cNvPr id="4" name="Slide Number Placeholder 3">
            <a:extLst>
              <a:ext uri="{FF2B5EF4-FFF2-40B4-BE49-F238E27FC236}">
                <a16:creationId xmlns:a16="http://schemas.microsoft.com/office/drawing/2014/main" id="{82F4062C-3760-68B6-8A4F-5DCF3D08595F}"/>
              </a:ext>
            </a:extLst>
          </p:cNvPr>
          <p:cNvSpPr>
            <a:spLocks noGrp="1"/>
          </p:cNvSpPr>
          <p:nvPr>
            <p:ph type="sldNum" sz="quarter" idx="5"/>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239305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42C0-7850-F890-1C99-D4C484B05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E6806-996C-C9D1-B280-4696A8CA0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A43FE-ACFC-2FB8-9006-96F5850829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percentage change between baseline and 4 years was fairly similar across the 3 targets</a:t>
            </a:r>
          </a:p>
          <a:p>
            <a:endParaRPr lang="en-US"/>
          </a:p>
        </p:txBody>
      </p:sp>
      <p:sp>
        <p:nvSpPr>
          <p:cNvPr id="4" name="Slide Number Placeholder 3">
            <a:extLst>
              <a:ext uri="{FF2B5EF4-FFF2-40B4-BE49-F238E27FC236}">
                <a16:creationId xmlns:a16="http://schemas.microsoft.com/office/drawing/2014/main" id="{410DADD4-7540-9552-2A32-0A879D022597}"/>
              </a:ext>
            </a:extLst>
          </p:cNvPr>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3124012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FF6FD-FC2C-75D3-5ABF-2CD1452AC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41D22-44B6-7E32-B46E-275E6126E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F09D18-120D-D121-8AAA-1E68A0199E20}"/>
              </a:ext>
            </a:extLst>
          </p:cNvPr>
          <p:cNvSpPr>
            <a:spLocks noGrp="1"/>
          </p:cNvSpPr>
          <p:nvPr>
            <p:ph type="body" idx="1"/>
          </p:nvPr>
        </p:nvSpPr>
        <p:spPr/>
        <p:txBody>
          <a:bodyPr/>
          <a:lstStyle/>
          <a:p>
            <a:r>
              <a:rPr lang="en-US" dirty="0"/>
              <a:t>Change in I4e seeing area was not correlated with change in III4e or V4e area, but </a:t>
            </a:r>
          </a:p>
          <a:p>
            <a:r>
              <a:rPr lang="en-US" dirty="0"/>
              <a:t>Change in V4e area was moderately correlated with change in III4e area</a:t>
            </a:r>
          </a:p>
          <a:p>
            <a:endParaRPr lang="en-US" dirty="0"/>
          </a:p>
        </p:txBody>
      </p:sp>
      <p:sp>
        <p:nvSpPr>
          <p:cNvPr id="4" name="Slide Number Placeholder 3">
            <a:extLst>
              <a:ext uri="{FF2B5EF4-FFF2-40B4-BE49-F238E27FC236}">
                <a16:creationId xmlns:a16="http://schemas.microsoft.com/office/drawing/2014/main" id="{8BD74B6A-70FC-549E-5B9E-BF4A0B4F7FC3}"/>
              </a:ext>
            </a:extLst>
          </p:cNvPr>
          <p:cNvSpPr>
            <a:spLocks noGrp="1"/>
          </p:cNvSpPr>
          <p:nvPr>
            <p:ph type="sldNum" sz="quarter" idx="5"/>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2593789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C827-1591-3473-6B43-F5BCE07C3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70A22-B1BA-8BA0-1EC5-56A399036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F987EC-415E-0CAB-48B9-DC8529611E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were moderate correlations between KP change in area and SP measures that are highlighted, the others were more weakly correlated.  Changes in III4e were moderately correlated the changes in all of the SP measures.</a:t>
            </a:r>
          </a:p>
          <a:p>
            <a:endParaRPr lang="en-US" dirty="0"/>
          </a:p>
        </p:txBody>
      </p:sp>
      <p:sp>
        <p:nvSpPr>
          <p:cNvPr id="4" name="Slide Number Placeholder 3">
            <a:extLst>
              <a:ext uri="{FF2B5EF4-FFF2-40B4-BE49-F238E27FC236}">
                <a16:creationId xmlns:a16="http://schemas.microsoft.com/office/drawing/2014/main" id="{39BCDADA-581B-DE5E-A6D0-306D1A4C5C76}"/>
              </a:ext>
            </a:extLst>
          </p:cNvPr>
          <p:cNvSpPr>
            <a:spLocks noGrp="1"/>
          </p:cNvSpPr>
          <p:nvPr>
            <p:ph type="sldNum" sz="quarter" idx="5"/>
          </p:nvPr>
        </p:nvSpPr>
        <p:spPr/>
        <p:txBody>
          <a:bodyPr/>
          <a:lstStyle/>
          <a:p>
            <a:fld id="{7FB667E1-E601-4AAF-B95C-B25720D70A60}" type="slidenum">
              <a:rPr lang="en-US" smtClean="0"/>
              <a:t>20</a:t>
            </a:fld>
            <a:endParaRPr lang="en-US"/>
          </a:p>
        </p:txBody>
      </p:sp>
    </p:spTree>
    <p:extLst>
      <p:ext uri="{BB962C8B-B14F-4D97-AF65-F5344CB8AC3E}">
        <p14:creationId xmlns:p14="http://schemas.microsoft.com/office/powerpoint/2010/main" val="3603260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observed symmetry between the right and left eyes in KP measures</a:t>
            </a:r>
          </a:p>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fld id="{7FB667E1-E601-4AAF-B95C-B25720D70A60}" type="slidenum">
              <a:rPr lang="en-US" smtClean="0"/>
              <a:t>21</a:t>
            </a:fld>
            <a:endParaRPr lang="en-US"/>
          </a:p>
        </p:txBody>
      </p:sp>
    </p:spTree>
    <p:extLst>
      <p:ext uri="{BB962C8B-B14F-4D97-AF65-F5344CB8AC3E}">
        <p14:creationId xmlns:p14="http://schemas.microsoft.com/office/powerpoint/2010/main" val="1711079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A16D8-7AD6-C7EF-EC22-60A1FEC9A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B2164-17EA-40AF-9321-CB3323A9C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C1CF6E-CACF-35D2-FFB2-79580D94F9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standardize the rates of change to account for the different scale of measurement and the different </a:t>
            </a:r>
            <a:r>
              <a:rPr lang="en-US" i="1" dirty="0"/>
              <a:t>variability</a:t>
            </a:r>
            <a:r>
              <a:rPr lang="en-US" dirty="0"/>
              <a:t> in the estimates of slopes, the 4 SP measures are fairly similar with a </a:t>
            </a:r>
            <a:r>
              <a:rPr lang="en-US" b="1" dirty="0"/>
              <a:t>numeric advantage for V</a:t>
            </a:r>
            <a:r>
              <a:rPr lang="en-US" b="1" baseline="-25000" dirty="0"/>
              <a:t>30</a:t>
            </a:r>
            <a:r>
              <a:rPr lang="en-US" b="1" dirty="0"/>
              <a:t> and SP </a:t>
            </a:r>
            <a:r>
              <a:rPr lang="en-US" b="1" dirty="0" err="1"/>
              <a:t>MS</a:t>
            </a:r>
            <a:r>
              <a:rPr lang="en-US" b="1" baseline="-25000" dirty="0" err="1"/>
              <a:t>cw</a:t>
            </a:r>
            <a:r>
              <a:rPr lang="en-US" b="1" dirty="0"/>
              <a:t> for sensitivity of change</a:t>
            </a:r>
            <a:r>
              <a:rPr lang="en-US" dirty="0"/>
              <a:t> when we look at slopes.  When looking at the percentages that exceed the Coefficient of Repeatability (</a:t>
            </a:r>
            <a:r>
              <a:rPr lang="en-US" dirty="0" err="1"/>
              <a:t>CoR</a:t>
            </a:r>
            <a:r>
              <a:rPr lang="en-US" dirty="0"/>
              <a:t>) the 3 HOV measures have 21-27% change and SP </a:t>
            </a:r>
            <a:r>
              <a:rPr lang="en-US" dirty="0" err="1"/>
              <a:t>MS</a:t>
            </a:r>
            <a:r>
              <a:rPr lang="en-US" baseline="-25000" dirty="0" err="1"/>
              <a:t>cw</a:t>
            </a:r>
            <a:r>
              <a:rPr lang="en-US" dirty="0"/>
              <a:t> is a little lower at 19%.  Aside from 1 eye for V</a:t>
            </a:r>
            <a:r>
              <a:rPr lang="en-US" baseline="-25000" dirty="0"/>
              <a:t>PERIPH</a:t>
            </a:r>
            <a:r>
              <a:rPr lang="en-US" dirty="0"/>
              <a:t>, </a:t>
            </a:r>
            <a:r>
              <a:rPr lang="en-US" b="1" dirty="0"/>
              <a:t>eyes did not show improvement greater than the </a:t>
            </a:r>
            <a:r>
              <a:rPr lang="en-US" b="1" dirty="0" err="1"/>
              <a:t>CoR.</a:t>
            </a:r>
            <a:endParaRPr lang="en-US" b="1" dirty="0"/>
          </a:p>
          <a:p>
            <a:endParaRPr lang="en-US" dirty="0"/>
          </a:p>
        </p:txBody>
      </p:sp>
      <p:sp>
        <p:nvSpPr>
          <p:cNvPr id="4" name="Slide Number Placeholder 3">
            <a:extLst>
              <a:ext uri="{FF2B5EF4-FFF2-40B4-BE49-F238E27FC236}">
                <a16:creationId xmlns:a16="http://schemas.microsoft.com/office/drawing/2014/main" id="{3913E66F-3977-DEC2-C22C-075C3411EED8}"/>
              </a:ext>
            </a:extLst>
          </p:cNvPr>
          <p:cNvSpPr>
            <a:spLocks noGrp="1"/>
          </p:cNvSpPr>
          <p:nvPr>
            <p:ph type="sldNum" sz="quarter" idx="5"/>
          </p:nvPr>
        </p:nvSpPr>
        <p:spPr/>
        <p:txBody>
          <a:bodyPr/>
          <a:lstStyle/>
          <a:p>
            <a:fld id="{7FB667E1-E601-4AAF-B95C-B25720D70A60}" type="slidenum">
              <a:rPr lang="en-US" smtClean="0"/>
              <a:t>22</a:t>
            </a:fld>
            <a:endParaRPr lang="en-US"/>
          </a:p>
        </p:txBody>
      </p:sp>
    </p:spTree>
    <p:extLst>
      <p:ext uri="{BB962C8B-B14F-4D97-AF65-F5344CB8AC3E}">
        <p14:creationId xmlns:p14="http://schemas.microsoft.com/office/powerpoint/2010/main" val="1144467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691AD-B9B2-3B5C-F348-B66A01EC8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A9EDD-130A-EB3D-4CD2-013DC70F5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9D850-E7AE-E4F1-8EF9-478D610793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FA531F-CF5B-9733-05EB-A8BA66E4F55E}"/>
              </a:ext>
            </a:extLst>
          </p:cNvPr>
          <p:cNvSpPr>
            <a:spLocks noGrp="1"/>
          </p:cNvSpPr>
          <p:nvPr>
            <p:ph type="sldNum" sz="quarter" idx="5"/>
          </p:nvPr>
        </p:nvSpPr>
        <p:spPr/>
        <p:txBody>
          <a:bodyPr/>
          <a:lstStyle/>
          <a:p>
            <a:fld id="{7FB667E1-E601-4AAF-B95C-B25720D70A60}" type="slidenum">
              <a:rPr lang="en-US" smtClean="0"/>
              <a:t>23</a:t>
            </a:fld>
            <a:endParaRPr lang="en-US"/>
          </a:p>
        </p:txBody>
      </p:sp>
    </p:spTree>
    <p:extLst>
      <p:ext uri="{BB962C8B-B14F-4D97-AF65-F5344CB8AC3E}">
        <p14:creationId xmlns:p14="http://schemas.microsoft.com/office/powerpoint/2010/main" val="3228758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20E39-0626-C02E-D4BD-D446006E9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AF72FA-2DF7-8516-88FA-9291C3B814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79726D-6F5E-89E8-D07A-B77B49BB3E4E}"/>
              </a:ext>
            </a:extLst>
          </p:cNvPr>
          <p:cNvSpPr>
            <a:spLocks noGrp="1"/>
          </p:cNvSpPr>
          <p:nvPr>
            <p:ph type="body" idx="1"/>
          </p:nvPr>
        </p:nvSpPr>
        <p:spPr/>
        <p:txBody>
          <a:bodyPr/>
          <a:lstStyle/>
          <a:p>
            <a:r>
              <a:rPr lang="en-US"/>
              <a:t>Top is change from baseline to 4 years, so N is based on eyes with results at baseline and 4 years</a:t>
            </a:r>
          </a:p>
          <a:p>
            <a:r>
              <a:rPr lang="en-US"/>
              <a:t>Bottom is modeled annual change using a mixed model, so any eye with two observations is included</a:t>
            </a:r>
          </a:p>
        </p:txBody>
      </p:sp>
      <p:sp>
        <p:nvSpPr>
          <p:cNvPr id="4" name="Slide Number Placeholder 3">
            <a:extLst>
              <a:ext uri="{FF2B5EF4-FFF2-40B4-BE49-F238E27FC236}">
                <a16:creationId xmlns:a16="http://schemas.microsoft.com/office/drawing/2014/main" id="{9AD1ABAA-3797-EDC0-C441-C2DB42E3D78E}"/>
              </a:ext>
            </a:extLst>
          </p:cNvPr>
          <p:cNvSpPr>
            <a:spLocks noGrp="1"/>
          </p:cNvSpPr>
          <p:nvPr>
            <p:ph type="sldNum" sz="quarter" idx="5"/>
          </p:nvPr>
        </p:nvSpPr>
        <p:spPr/>
        <p:txBody>
          <a:bodyPr/>
          <a:lstStyle/>
          <a:p>
            <a:fld id="{7FB667E1-E601-4AAF-B95C-B25720D70A60}" type="slidenum">
              <a:rPr lang="en-US" smtClean="0"/>
              <a:t>24</a:t>
            </a:fld>
            <a:endParaRPr lang="en-US"/>
          </a:p>
        </p:txBody>
      </p:sp>
    </p:spTree>
    <p:extLst>
      <p:ext uri="{BB962C8B-B14F-4D97-AF65-F5344CB8AC3E}">
        <p14:creationId xmlns:p14="http://schemas.microsoft.com/office/powerpoint/2010/main" val="23027611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559A1-FA90-1561-879B-0D8FF6CE6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A662A-891D-FE1D-70B1-8348FF13A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10A09-F484-1DAE-1437-023A378D81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A4F798-A39A-3181-AA8E-A4CA5A0AA415}"/>
              </a:ext>
            </a:extLst>
          </p:cNvPr>
          <p:cNvSpPr>
            <a:spLocks noGrp="1"/>
          </p:cNvSpPr>
          <p:nvPr>
            <p:ph type="sldNum" sz="quarter" idx="5"/>
          </p:nvPr>
        </p:nvSpPr>
        <p:spPr/>
        <p:txBody>
          <a:bodyPr/>
          <a:lstStyle/>
          <a:p>
            <a:fld id="{7FB667E1-E601-4AAF-B95C-B25720D70A60}" type="slidenum">
              <a:rPr lang="en-US" smtClean="0"/>
              <a:t>25</a:t>
            </a:fld>
            <a:endParaRPr lang="en-US"/>
          </a:p>
        </p:txBody>
      </p:sp>
    </p:spTree>
    <p:extLst>
      <p:ext uri="{BB962C8B-B14F-4D97-AF65-F5344CB8AC3E}">
        <p14:creationId xmlns:p14="http://schemas.microsoft.com/office/powerpoint/2010/main" val="2154873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FACC-1BDB-5B7A-6C7A-9276FB513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FCE73-2E25-3793-89E5-8B3E590D1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05450-124D-40FC-C6EB-3C87F0CB2A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71937A-7478-83C4-52E8-384957D5504C}"/>
              </a:ext>
            </a:extLst>
          </p:cNvPr>
          <p:cNvSpPr>
            <a:spLocks noGrp="1"/>
          </p:cNvSpPr>
          <p:nvPr>
            <p:ph type="sldNum" sz="quarter" idx="5"/>
          </p:nvPr>
        </p:nvSpPr>
        <p:spPr/>
        <p:txBody>
          <a:bodyPr/>
          <a:lstStyle/>
          <a:p>
            <a:fld id="{7FB667E1-E601-4AAF-B95C-B25720D70A60}" type="slidenum">
              <a:rPr lang="en-US" smtClean="0"/>
              <a:t>26</a:t>
            </a:fld>
            <a:endParaRPr lang="en-US"/>
          </a:p>
        </p:txBody>
      </p:sp>
    </p:spTree>
    <p:extLst>
      <p:ext uri="{BB962C8B-B14F-4D97-AF65-F5344CB8AC3E}">
        <p14:creationId xmlns:p14="http://schemas.microsoft.com/office/powerpoint/2010/main" val="1115693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23DD-6DC5-F74C-54AD-2865283C1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DAA04-6A4B-409D-44CE-3B9913ED8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C9E40-4CCE-D4A6-4772-07F2C3731B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9DFB07-2473-DBCF-844F-8ED16D835F4A}"/>
              </a:ext>
            </a:extLst>
          </p:cNvPr>
          <p:cNvSpPr>
            <a:spLocks noGrp="1"/>
          </p:cNvSpPr>
          <p:nvPr>
            <p:ph type="sldNum" sz="quarter" idx="5"/>
          </p:nvPr>
        </p:nvSpPr>
        <p:spPr/>
        <p:txBody>
          <a:bodyPr/>
          <a:lstStyle/>
          <a:p>
            <a:fld id="{7FB667E1-E601-4AAF-B95C-B25720D70A60}" type="slidenum">
              <a:rPr lang="en-US" smtClean="0"/>
              <a:t>27</a:t>
            </a:fld>
            <a:endParaRPr lang="en-US"/>
          </a:p>
        </p:txBody>
      </p:sp>
    </p:spTree>
    <p:extLst>
      <p:ext uri="{BB962C8B-B14F-4D97-AF65-F5344CB8AC3E}">
        <p14:creationId xmlns:p14="http://schemas.microsoft.com/office/powerpoint/2010/main" val="20822830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E20D-B1A5-3C2A-127E-C18F54FDE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E273C-520F-5E72-DE2D-D9F7EB18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67C43-0727-6916-FE32-38EBD537E8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572E22-4216-55E0-D5B5-A953E2B9656D}"/>
              </a:ext>
            </a:extLst>
          </p:cNvPr>
          <p:cNvSpPr>
            <a:spLocks noGrp="1"/>
          </p:cNvSpPr>
          <p:nvPr>
            <p:ph type="sldNum" sz="quarter" idx="5"/>
          </p:nvPr>
        </p:nvSpPr>
        <p:spPr/>
        <p:txBody>
          <a:bodyPr/>
          <a:lstStyle/>
          <a:p>
            <a:fld id="{7FB667E1-E601-4AAF-B95C-B25720D70A60}" type="slidenum">
              <a:rPr lang="en-US" smtClean="0"/>
              <a:t>28</a:t>
            </a:fld>
            <a:endParaRPr lang="en-US"/>
          </a:p>
        </p:txBody>
      </p:sp>
    </p:spTree>
    <p:extLst>
      <p:ext uri="{BB962C8B-B14F-4D97-AF65-F5344CB8AC3E}">
        <p14:creationId xmlns:p14="http://schemas.microsoft.com/office/powerpoint/2010/main" val="748874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239BF-AEB1-C266-2F42-FC46BF223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0A4CC-4A31-F973-530C-4CFCA043DA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08EA0-79E6-C357-1C36-AC3F3A503C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04DC00-878B-C387-08BC-722C888B3D23}"/>
              </a:ext>
            </a:extLst>
          </p:cNvPr>
          <p:cNvSpPr>
            <a:spLocks noGrp="1"/>
          </p:cNvSpPr>
          <p:nvPr>
            <p:ph type="sldNum" sz="quarter" idx="5"/>
          </p:nvPr>
        </p:nvSpPr>
        <p:spPr/>
        <p:txBody>
          <a:bodyPr/>
          <a:lstStyle/>
          <a:p>
            <a:fld id="{7FB667E1-E601-4AAF-B95C-B25720D70A60}" type="slidenum">
              <a:rPr lang="en-US" smtClean="0"/>
              <a:t>29</a:t>
            </a:fld>
            <a:endParaRPr lang="en-US"/>
          </a:p>
        </p:txBody>
      </p:sp>
    </p:spTree>
    <p:extLst>
      <p:ext uri="{BB962C8B-B14F-4D97-AF65-F5344CB8AC3E}">
        <p14:creationId xmlns:p14="http://schemas.microsoft.com/office/powerpoint/2010/main" val="1645762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3238-0761-A66D-1B9B-D9719464A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A12FD-EB2F-29E0-BB88-6E296CB7C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AB7D1-E19B-4BFA-46B2-B42C00C754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643095-32C5-B2B6-B540-31FF0BC367AD}"/>
              </a:ext>
            </a:extLst>
          </p:cNvPr>
          <p:cNvSpPr>
            <a:spLocks noGrp="1"/>
          </p:cNvSpPr>
          <p:nvPr>
            <p:ph type="sldNum" sz="quarter" idx="5"/>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901064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CACA-923D-15F4-CB76-449B97F29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DE77F-30E6-4242-579C-EEFA8EDEE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D4FD02-E973-62BD-E1F8-2D0AE6DD67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F13F91-C384-E9D5-EFBF-E1407C22600D}"/>
              </a:ext>
            </a:extLst>
          </p:cNvPr>
          <p:cNvSpPr>
            <a:spLocks noGrp="1"/>
          </p:cNvSpPr>
          <p:nvPr>
            <p:ph type="sldNum" sz="quarter" idx="5"/>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1351448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Static Perimetry Grids Used for RUSH2A Study</a:t>
            </a:r>
            <a:endParaRPr lang="en-US"/>
          </a:p>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0AE26-B225-DDBB-2FBC-2A5847FD1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FE236-8083-8487-AA2E-E6D6027E4B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A7797-7D83-36A7-4D46-0DECBED987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DECD54-4C10-1037-4C72-694230928E79}"/>
              </a:ext>
            </a:extLst>
          </p:cNvPr>
          <p:cNvSpPr>
            <a:spLocks noGrp="1"/>
          </p:cNvSpPr>
          <p:nvPr>
            <p:ph type="sldNum" sz="quarter" idx="5"/>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921999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7408-2F25-0AFC-134D-A37793052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30F71-8263-F17A-1B1A-3B9E3B8FF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50159-C11C-128B-5FF9-5F6C9EB65B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BEA998-E184-38E6-19EF-74C5997E069E}"/>
              </a:ext>
            </a:extLst>
          </p:cNvPr>
          <p:cNvSpPr>
            <a:spLocks noGrp="1"/>
          </p:cNvSpPr>
          <p:nvPr>
            <p:ph type="sldNum" sz="quarter" idx="5"/>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129405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F003F-4FDE-7AF8-A5D0-966CDF1DA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464BE-7791-154B-5E3E-23839EC97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22B82-2BB5-DF61-20BC-7A3AFC34C4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1B9B35-0E16-6047-AF7A-123592031885}"/>
              </a:ext>
            </a:extLst>
          </p:cNvPr>
          <p:cNvSpPr>
            <a:spLocks noGrp="1"/>
          </p:cNvSpPr>
          <p:nvPr>
            <p:ph type="sldNum" sz="quarter" idx="5"/>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406372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BB48-E3BD-9B07-C721-839240CCD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4D2A7-351A-5583-91EE-D5CEB2548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A0363-F592-E6D8-7112-B04B1AFD67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2F24E9-440E-6526-5616-C1E717B86BC2}"/>
              </a:ext>
            </a:extLst>
          </p:cNvPr>
          <p:cNvSpPr>
            <a:spLocks noGrp="1"/>
          </p:cNvSpPr>
          <p:nvPr>
            <p:ph type="sldNum" sz="quarter" idx="5"/>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1569246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7043930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2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745358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710042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18275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904003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3112679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19684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17647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5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52489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1741496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765274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556251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202616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4228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06511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20679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5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1263014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2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1196334204"/>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66" r:id="rId4"/>
    <p:sldLayoutId id="2147483657" r:id="rId5"/>
    <p:sldLayoutId id="2147483651" r:id="rId6"/>
    <p:sldLayoutId id="2147483652" r:id="rId7"/>
    <p:sldLayoutId id="2147483656"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209815085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8"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Characterization of Visual Field Loss</a:t>
            </a:r>
          </a:p>
          <a:p>
            <a:pPr algn="ctr">
              <a:lnSpc>
                <a:spcPct val="100000"/>
              </a:lnSpc>
              <a:spcBef>
                <a:spcPts val="0"/>
              </a:spcBef>
              <a:spcAft>
                <a:spcPts val="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Over 4 Years in the Rate of Progression</a:t>
            </a:r>
          </a:p>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in USH2A-Related Retinal Degeneration</a:t>
            </a:r>
          </a:p>
          <a:p>
            <a:pPr algn="ctr">
              <a:lnSpc>
                <a:spcPct val="100000"/>
              </a:lnSpc>
              <a:spcBef>
                <a:spcPts val="0"/>
              </a:spcBef>
              <a:spcAft>
                <a:spcPts val="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(RUSH2A) Study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2D407-059C-08FB-9864-68ABF9D01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0A8B9-0B99-701A-DFBD-6E89D7F87864}"/>
              </a:ext>
            </a:extLst>
          </p:cNvPr>
          <p:cNvSpPr>
            <a:spLocks noGrp="1"/>
          </p:cNvSpPr>
          <p:nvPr>
            <p:ph type="title"/>
          </p:nvPr>
        </p:nvSpPr>
        <p:spPr/>
        <p:txBody>
          <a:bodyPr>
            <a:normAutofit/>
          </a:bodyPr>
          <a:lstStyle/>
          <a:p>
            <a:r>
              <a:rPr lang="en-US" b="1">
                <a:solidFill>
                  <a:schemeClr val="bg1"/>
                </a:solidFill>
              </a:rPr>
              <a:t>Analysis Cohorts</a:t>
            </a:r>
          </a:p>
        </p:txBody>
      </p:sp>
      <p:sp>
        <p:nvSpPr>
          <p:cNvPr id="3" name="Content Placeholder 2">
            <a:extLst>
              <a:ext uri="{FF2B5EF4-FFF2-40B4-BE49-F238E27FC236}">
                <a16:creationId xmlns:a16="http://schemas.microsoft.com/office/drawing/2014/main" id="{E3385A56-8C69-CBE8-E699-57D6E5F914F0}"/>
              </a:ext>
            </a:extLst>
          </p:cNvPr>
          <p:cNvSpPr>
            <a:spLocks noGrp="1"/>
          </p:cNvSpPr>
          <p:nvPr>
            <p:ph idx="1"/>
          </p:nvPr>
        </p:nvSpPr>
        <p:spPr>
          <a:xfrm>
            <a:off x="1097279" y="1845734"/>
            <a:ext cx="10337247" cy="4497916"/>
          </a:xfrm>
        </p:spPr>
        <p:txBody>
          <a:bodyPr>
            <a:noAutofit/>
          </a:bodyPr>
          <a:lstStyle/>
          <a:p>
            <a:pPr marL="457200" indent="-457200">
              <a:lnSpc>
                <a:spcPct val="100000"/>
              </a:lnSpc>
              <a:spcBef>
                <a:spcPts val="0"/>
              </a:spcBef>
              <a:buClr>
                <a:schemeClr val="tx1"/>
              </a:buClr>
            </a:pPr>
            <a:r>
              <a:rPr lang="en-US" sz="3200" b="1" u="sng">
                <a:solidFill>
                  <a:srgbClr val="D76F2C"/>
                </a:solidFill>
              </a:rPr>
              <a:t>Entire Analysis Cohort (N=103): </a:t>
            </a:r>
          </a:p>
          <a:p>
            <a:pPr marL="914400" lvl="1" indent="-457200">
              <a:lnSpc>
                <a:spcPct val="100000"/>
              </a:lnSpc>
              <a:spcBef>
                <a:spcPts val="0"/>
              </a:spcBef>
              <a:buClr>
                <a:schemeClr val="tx1"/>
              </a:buClr>
            </a:pPr>
            <a:r>
              <a:rPr lang="en-US" sz="2800" b="1"/>
              <a:t>Study eyes that have test results at 2 or more time points (baseline and years 1-4)</a:t>
            </a:r>
          </a:p>
          <a:p>
            <a:pPr marL="914400" lvl="1"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u="sng">
                <a:solidFill>
                  <a:srgbClr val="D76F2C"/>
                </a:solidFill>
              </a:rPr>
              <a:t>Preserved Cohorts: </a:t>
            </a:r>
          </a:p>
          <a:p>
            <a:pPr marL="914400" lvl="1" indent="-457200">
              <a:lnSpc>
                <a:spcPct val="100000"/>
              </a:lnSpc>
              <a:spcBef>
                <a:spcPts val="0"/>
              </a:spcBef>
              <a:buClr>
                <a:schemeClr val="tx1"/>
              </a:buClr>
            </a:pPr>
            <a:r>
              <a:rPr lang="en-US" sz="2800" b="1"/>
              <a:t>Study eyes with baseline </a:t>
            </a:r>
          </a:p>
          <a:p>
            <a:pPr marL="457200" lvl="1" indent="0">
              <a:lnSpc>
                <a:spcPct val="100000"/>
              </a:lnSpc>
              <a:spcBef>
                <a:spcPts val="0"/>
              </a:spcBef>
              <a:buClr>
                <a:schemeClr val="tx1"/>
              </a:buClr>
              <a:buNone/>
            </a:pPr>
            <a:r>
              <a:rPr lang="en-US" sz="2800" b="1"/>
              <a:t>	   V</a:t>
            </a:r>
            <a:r>
              <a:rPr lang="en-US" sz="2800" b="1" baseline="-25000"/>
              <a:t>TOT</a:t>
            </a:r>
            <a:r>
              <a:rPr lang="en-US" sz="2800" b="1"/>
              <a:t> &gt; 5 </a:t>
            </a:r>
            <a:r>
              <a:rPr lang="en-US" sz="2800" b="1" i="1"/>
              <a:t>dB-</a:t>
            </a:r>
            <a:r>
              <a:rPr lang="en-US" sz="2800" b="1" i="1" err="1"/>
              <a:t>sr</a:t>
            </a:r>
            <a:r>
              <a:rPr lang="en-US" sz="2800" b="1"/>
              <a:t> 	(N=91) </a:t>
            </a:r>
          </a:p>
          <a:p>
            <a:pPr marL="457200" lvl="1" indent="0">
              <a:lnSpc>
                <a:spcPct val="100000"/>
              </a:lnSpc>
              <a:spcBef>
                <a:spcPts val="0"/>
              </a:spcBef>
              <a:buClr>
                <a:schemeClr val="tx1"/>
              </a:buClr>
              <a:buNone/>
            </a:pPr>
            <a:r>
              <a:rPr lang="en-US" sz="2800" b="1"/>
              <a:t>	   V</a:t>
            </a:r>
            <a:r>
              <a:rPr lang="en-US" sz="2800" b="1" baseline="-25000"/>
              <a:t>30</a:t>
            </a:r>
            <a:r>
              <a:rPr lang="en-US" sz="2800" b="1"/>
              <a:t> &gt; 3 </a:t>
            </a:r>
            <a:r>
              <a:rPr lang="en-US" sz="2800" b="1" i="1"/>
              <a:t>dB-</a:t>
            </a:r>
            <a:r>
              <a:rPr lang="en-US" sz="2800" b="1" i="1" err="1"/>
              <a:t>sr</a:t>
            </a:r>
            <a:r>
              <a:rPr lang="en-US" sz="2800" b="1"/>
              <a:t> 	(N=91) </a:t>
            </a:r>
          </a:p>
          <a:p>
            <a:pPr marL="457200" lvl="1" indent="0">
              <a:lnSpc>
                <a:spcPct val="100000"/>
              </a:lnSpc>
              <a:spcBef>
                <a:spcPts val="0"/>
              </a:spcBef>
              <a:buClr>
                <a:schemeClr val="tx1"/>
              </a:buClr>
              <a:buNone/>
            </a:pPr>
            <a:r>
              <a:rPr lang="en-US" sz="2800" b="1"/>
              <a:t>	   V</a:t>
            </a:r>
            <a:r>
              <a:rPr lang="en-US" sz="2800" b="1" baseline="-25000"/>
              <a:t>PERIPH</a:t>
            </a:r>
            <a:r>
              <a:rPr lang="en-US" sz="2800" b="1"/>
              <a:t> &gt; 5 </a:t>
            </a:r>
            <a:r>
              <a:rPr lang="en-US" sz="2800" b="1" i="1"/>
              <a:t>dB-</a:t>
            </a:r>
            <a:r>
              <a:rPr lang="en-US" sz="2800" b="1" i="1" err="1"/>
              <a:t>sr</a:t>
            </a:r>
            <a:r>
              <a:rPr lang="en-US" sz="2800" b="1"/>
              <a:t> 	(N=79) </a:t>
            </a:r>
          </a:p>
          <a:p>
            <a:pPr marL="457200" lvl="1" indent="0">
              <a:lnSpc>
                <a:spcPct val="100000"/>
              </a:lnSpc>
              <a:spcBef>
                <a:spcPts val="0"/>
              </a:spcBef>
              <a:buClr>
                <a:schemeClr val="tx1"/>
              </a:buClr>
              <a:buNone/>
            </a:pPr>
            <a:r>
              <a:rPr lang="en-US" sz="2800" b="1"/>
              <a:t>	   SP MS</a:t>
            </a:r>
            <a:r>
              <a:rPr lang="en-US" sz="2800" b="1" baseline="-25000"/>
              <a:t>CW</a:t>
            </a:r>
            <a:r>
              <a:rPr lang="en-US" sz="2800" b="1"/>
              <a:t> &gt; 4 </a:t>
            </a:r>
            <a:r>
              <a:rPr lang="en-US" sz="2800" b="1" i="1"/>
              <a:t>dB</a:t>
            </a:r>
            <a:r>
              <a:rPr lang="en-US" sz="2800" b="1"/>
              <a:t> 	(N=93)</a:t>
            </a:r>
          </a:p>
          <a:p>
            <a:pPr marL="457200" indent="-457200">
              <a:lnSpc>
                <a:spcPct val="100000"/>
              </a:lnSpc>
              <a:spcBef>
                <a:spcPts val="0"/>
              </a:spcBef>
              <a:buClr>
                <a:schemeClr val="tx1"/>
              </a:buClr>
            </a:pPr>
            <a:endParaRPr lang="en-US" sz="2800" b="1"/>
          </a:p>
          <a:p>
            <a:pPr marL="1371600" lvl="2" indent="-457200">
              <a:lnSpc>
                <a:spcPct val="100000"/>
              </a:lnSpc>
              <a:spcBef>
                <a:spcPts val="0"/>
              </a:spcBef>
              <a:buClr>
                <a:schemeClr val="tx1"/>
              </a:buClr>
            </a:pPr>
            <a:endParaRPr lang="en-US" sz="2200" b="1"/>
          </a:p>
        </p:txBody>
      </p:sp>
      <p:sp>
        <p:nvSpPr>
          <p:cNvPr id="5" name="Rectangle: Rounded Corners 4">
            <a:extLst>
              <a:ext uri="{FF2B5EF4-FFF2-40B4-BE49-F238E27FC236}">
                <a16:creationId xmlns:a16="http://schemas.microsoft.com/office/drawing/2014/main" id="{829B7A25-6996-01BB-A3DB-A4ED9A0D1BFF}"/>
              </a:ext>
            </a:extLst>
          </p:cNvPr>
          <p:cNvSpPr/>
          <p:nvPr/>
        </p:nvSpPr>
        <p:spPr>
          <a:xfrm>
            <a:off x="3165743" y="6343650"/>
            <a:ext cx="6200318" cy="360611"/>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Calibri" panose="020F0502020204030204" pitchFamily="34" charset="0"/>
                <a:cs typeface="Calibri" panose="020F0502020204030204" pitchFamily="34" charset="0"/>
              </a:rPr>
              <a:t>Duncan et al, </a:t>
            </a:r>
            <a:r>
              <a:rPr lang="en-US" sz="1600" i="1" dirty="0">
                <a:latin typeface="Calibri" panose="020F0502020204030204" pitchFamily="34" charset="0"/>
                <a:cs typeface="Calibri" panose="020F0502020204030204" pitchFamily="34" charset="0"/>
              </a:rPr>
              <a:t>American Journal of Ophthalmology, </a:t>
            </a:r>
            <a:r>
              <a:rPr lang="en-US" sz="1600" dirty="0">
                <a:latin typeface="Calibri" panose="020F0502020204030204" pitchFamily="34" charset="0"/>
                <a:cs typeface="Calibri" panose="020F0502020204030204" pitchFamily="34" charset="0"/>
              </a:rPr>
              <a:t>2025 </a:t>
            </a:r>
            <a:r>
              <a:rPr lang="en-US" sz="1600">
                <a:latin typeface="Calibri" panose="020F0502020204030204" pitchFamily="34" charset="0"/>
                <a:cs typeface="Calibri" panose="020F0502020204030204" pitchFamily="34" charset="0"/>
              </a:rPr>
              <a:t>Aug; 276:9-21</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4768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55C59-6881-735C-AE7E-0A70B16BE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EC589-E565-21F8-CB96-B96A94F5DFEC}"/>
              </a:ext>
            </a:extLst>
          </p:cNvPr>
          <p:cNvSpPr>
            <a:spLocks noGrp="1"/>
          </p:cNvSpPr>
          <p:nvPr>
            <p:ph type="title"/>
          </p:nvPr>
        </p:nvSpPr>
        <p:spPr>
          <a:xfrm>
            <a:off x="3274540" y="18255"/>
            <a:ext cx="8676034" cy="1325563"/>
          </a:xfrm>
        </p:spPr>
        <p:txBody>
          <a:bodyPr>
            <a:normAutofit/>
          </a:bodyPr>
          <a:lstStyle/>
          <a:p>
            <a:r>
              <a:rPr lang="en-US" b="1">
                <a:solidFill>
                  <a:schemeClr val="bg1"/>
                </a:solidFill>
              </a:rPr>
              <a:t>Statistical Methods</a:t>
            </a:r>
          </a:p>
        </p:txBody>
      </p:sp>
      <p:sp>
        <p:nvSpPr>
          <p:cNvPr id="3" name="Content Placeholder 2">
            <a:extLst>
              <a:ext uri="{FF2B5EF4-FFF2-40B4-BE49-F238E27FC236}">
                <a16:creationId xmlns:a16="http://schemas.microsoft.com/office/drawing/2014/main" id="{98AC015A-7259-C444-4741-6D247034E225}"/>
              </a:ext>
            </a:extLst>
          </p:cNvPr>
          <p:cNvSpPr>
            <a:spLocks noGrp="1"/>
          </p:cNvSpPr>
          <p:nvPr>
            <p:ph idx="1"/>
          </p:nvPr>
        </p:nvSpPr>
        <p:spPr>
          <a:xfrm>
            <a:off x="922850" y="1709932"/>
            <a:ext cx="10346300" cy="4497916"/>
          </a:xfrm>
        </p:spPr>
        <p:txBody>
          <a:bodyPr>
            <a:noAutofit/>
          </a:bodyPr>
          <a:lstStyle/>
          <a:p>
            <a:pPr marL="457200" indent="-457200">
              <a:lnSpc>
                <a:spcPct val="100000"/>
              </a:lnSpc>
              <a:spcBef>
                <a:spcPts val="0"/>
              </a:spcBef>
              <a:buClr>
                <a:schemeClr val="tx1"/>
              </a:buClr>
            </a:pPr>
            <a:r>
              <a:rPr lang="en-US" sz="3000" b="1" dirty="0"/>
              <a:t>Annual rates of change estimated by mixed effects models with random intercept</a:t>
            </a:r>
          </a:p>
          <a:p>
            <a:pPr marL="457200" indent="-457200">
              <a:lnSpc>
                <a:spcPct val="100000"/>
              </a:lnSpc>
              <a:spcBef>
                <a:spcPts val="0"/>
              </a:spcBef>
              <a:buClr>
                <a:schemeClr val="tx1"/>
              </a:buClr>
            </a:pPr>
            <a:endParaRPr lang="en-US" sz="1200" b="1" dirty="0"/>
          </a:p>
          <a:p>
            <a:pPr marL="457200" indent="-457200">
              <a:lnSpc>
                <a:spcPct val="100000"/>
              </a:lnSpc>
              <a:spcBef>
                <a:spcPts val="0"/>
              </a:spcBef>
              <a:buClr>
                <a:schemeClr val="tx1"/>
              </a:buClr>
            </a:pPr>
            <a:r>
              <a:rPr lang="en-US" sz="3000" b="1" dirty="0"/>
              <a:t>Annual percentage rates of change estimated by modeling on log transformed data</a:t>
            </a:r>
          </a:p>
          <a:p>
            <a:pPr marL="457200" indent="-457200">
              <a:lnSpc>
                <a:spcPct val="100000"/>
              </a:lnSpc>
              <a:spcBef>
                <a:spcPts val="0"/>
              </a:spcBef>
              <a:buClr>
                <a:schemeClr val="tx1"/>
              </a:buClr>
            </a:pPr>
            <a:endParaRPr lang="en-US" sz="1200" b="1" dirty="0"/>
          </a:p>
          <a:p>
            <a:pPr marL="457200" indent="-457200">
              <a:lnSpc>
                <a:spcPct val="100000"/>
              </a:lnSpc>
              <a:spcBef>
                <a:spcPts val="0"/>
              </a:spcBef>
              <a:buClr>
                <a:schemeClr val="tx1"/>
              </a:buClr>
            </a:pPr>
            <a:r>
              <a:rPr lang="en-US" sz="3000" b="1" dirty="0"/>
              <a:t>Additional analyses performed on the preserved cohorts</a:t>
            </a:r>
          </a:p>
          <a:p>
            <a:pPr marL="914400" lvl="1" indent="-457200">
              <a:lnSpc>
                <a:spcPct val="100000"/>
              </a:lnSpc>
              <a:spcBef>
                <a:spcPts val="0"/>
              </a:spcBef>
              <a:buClr>
                <a:schemeClr val="tx1"/>
              </a:buClr>
            </a:pPr>
            <a:r>
              <a:rPr lang="en-US" sz="2800" b="1" dirty="0"/>
              <a:t>Excluding unreliable test results (false positive ≥ 15%)</a:t>
            </a:r>
          </a:p>
          <a:p>
            <a:pPr marL="914400" lvl="1" indent="-457200">
              <a:lnSpc>
                <a:spcPct val="100000"/>
              </a:lnSpc>
              <a:spcBef>
                <a:spcPts val="0"/>
              </a:spcBef>
              <a:buClr>
                <a:schemeClr val="tx1"/>
              </a:buClr>
            </a:pPr>
            <a:r>
              <a:rPr lang="en-US" sz="2800" b="1" dirty="0"/>
              <a:t>Down-weighting outlier rates of change</a:t>
            </a:r>
          </a:p>
          <a:p>
            <a:pPr marL="914400" lvl="1" indent="-457200">
              <a:lnSpc>
                <a:spcPct val="100000"/>
              </a:lnSpc>
              <a:spcBef>
                <a:spcPts val="0"/>
              </a:spcBef>
              <a:buClr>
                <a:schemeClr val="tx1"/>
              </a:buClr>
            </a:pPr>
            <a:endParaRPr lang="en-US" sz="1200" b="1" dirty="0"/>
          </a:p>
          <a:p>
            <a:pPr marL="457200" indent="-457200">
              <a:lnSpc>
                <a:spcPct val="100000"/>
              </a:lnSpc>
              <a:spcBef>
                <a:spcPts val="0"/>
              </a:spcBef>
              <a:buClr>
                <a:schemeClr val="tx1"/>
              </a:buClr>
            </a:pPr>
            <a:r>
              <a:rPr lang="en-US" sz="3000" b="1" dirty="0"/>
              <a:t>Spearman correlation coefficient calculated for </a:t>
            </a:r>
            <a:r>
              <a:rPr lang="en-US" sz="3000" b="1" u="sng" dirty="0"/>
              <a:t>change</a:t>
            </a:r>
            <a:r>
              <a:rPr lang="en-US" sz="3000" b="1" dirty="0"/>
              <a:t> in SP and KP measures and with </a:t>
            </a:r>
            <a:r>
              <a:rPr lang="en-US" sz="3000" b="1" u="sng" dirty="0"/>
              <a:t>change</a:t>
            </a:r>
            <a:r>
              <a:rPr lang="en-US" sz="3000" b="1" dirty="0"/>
              <a:t> in other visual measures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01291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286735" cy="1325563"/>
          </a:xfrm>
        </p:spPr>
        <p:txBody>
          <a:bodyPr>
            <a:normAutofit/>
          </a:bodyPr>
          <a:lstStyle/>
          <a:p>
            <a:r>
              <a:rPr lang="en-US" b="1">
                <a:solidFill>
                  <a:schemeClr val="bg1"/>
                </a:solidFill>
              </a:rPr>
              <a:t>Trajectory of Static Perimetry Measures over 4 Years</a:t>
            </a:r>
          </a:p>
        </p:txBody>
      </p:sp>
      <p:pic>
        <p:nvPicPr>
          <p:cNvPr id="6" name="Picture 5">
            <a:extLst>
              <a:ext uri="{FF2B5EF4-FFF2-40B4-BE49-F238E27FC236}">
                <a16:creationId xmlns:a16="http://schemas.microsoft.com/office/drawing/2014/main" id="{23CA7366-D89B-FA4E-E593-EEEDB6AF4B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7826" y="1290079"/>
            <a:ext cx="3331378" cy="2743200"/>
          </a:xfrm>
          <a:prstGeom prst="rect">
            <a:avLst/>
          </a:prstGeom>
          <a:noFill/>
          <a:ln>
            <a:solidFill>
              <a:srgbClr val="003865"/>
            </a:solidFill>
          </a:ln>
        </p:spPr>
      </p:pic>
      <p:pic>
        <p:nvPicPr>
          <p:cNvPr id="7" name="Picture 6">
            <a:extLst>
              <a:ext uri="{FF2B5EF4-FFF2-40B4-BE49-F238E27FC236}">
                <a16:creationId xmlns:a16="http://schemas.microsoft.com/office/drawing/2014/main" id="{7C9A2462-1E93-B661-9F9A-7E2BF3D60C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9701" y="1290079"/>
            <a:ext cx="3331378" cy="2743200"/>
          </a:xfrm>
          <a:prstGeom prst="rect">
            <a:avLst/>
          </a:prstGeom>
          <a:noFill/>
          <a:ln>
            <a:solidFill>
              <a:srgbClr val="003865"/>
            </a:solidFill>
          </a:ln>
        </p:spPr>
      </p:pic>
      <p:pic>
        <p:nvPicPr>
          <p:cNvPr id="8" name="Picture 7">
            <a:extLst>
              <a:ext uri="{FF2B5EF4-FFF2-40B4-BE49-F238E27FC236}">
                <a16:creationId xmlns:a16="http://schemas.microsoft.com/office/drawing/2014/main" id="{8FE2F6A3-5021-50EE-B17E-F0B752B665A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57826" y="4087641"/>
            <a:ext cx="3331378" cy="2743200"/>
          </a:xfrm>
          <a:prstGeom prst="rect">
            <a:avLst/>
          </a:prstGeom>
          <a:noFill/>
          <a:ln>
            <a:solidFill>
              <a:srgbClr val="003865"/>
            </a:solidFill>
          </a:ln>
        </p:spPr>
      </p:pic>
      <p:pic>
        <p:nvPicPr>
          <p:cNvPr id="9" name="Picture 8">
            <a:extLst>
              <a:ext uri="{FF2B5EF4-FFF2-40B4-BE49-F238E27FC236}">
                <a16:creationId xmlns:a16="http://schemas.microsoft.com/office/drawing/2014/main" id="{27FC8039-4965-E581-2A5C-1A5D73EB71E4}"/>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5872663" y="4096545"/>
            <a:ext cx="3328416" cy="2743200"/>
          </a:xfrm>
          <a:prstGeom prst="rect">
            <a:avLst/>
          </a:prstGeom>
          <a:noFill/>
          <a:ln>
            <a:solidFill>
              <a:srgbClr val="003865"/>
            </a:solidFill>
          </a:ln>
        </p:spPr>
      </p:pic>
      <p:sp>
        <p:nvSpPr>
          <p:cNvPr id="10" name="TextBox 9">
            <a:extLst>
              <a:ext uri="{FF2B5EF4-FFF2-40B4-BE49-F238E27FC236}">
                <a16:creationId xmlns:a16="http://schemas.microsoft.com/office/drawing/2014/main" id="{6794B44A-F274-34B2-ECA1-39654F857158}"/>
              </a:ext>
            </a:extLst>
          </p:cNvPr>
          <p:cNvSpPr txBox="1"/>
          <p:nvPr/>
        </p:nvSpPr>
        <p:spPr>
          <a:xfrm>
            <a:off x="871177" y="2483831"/>
            <a:ext cx="783741" cy="523220"/>
          </a:xfrm>
          <a:prstGeom prst="rect">
            <a:avLst/>
          </a:prstGeom>
          <a:noFill/>
        </p:spPr>
        <p:txBody>
          <a:bodyPr wrap="none" rtlCol="0">
            <a:spAutoFit/>
          </a:bodyPr>
          <a:lstStyle/>
          <a:p>
            <a:r>
              <a:rPr lang="en-US" sz="2800" b="1">
                <a:latin typeface="Calibri" panose="020F0502020204030204" pitchFamily="34" charset="0"/>
                <a:cs typeface="Calibri" panose="020F0502020204030204" pitchFamily="34" charset="0"/>
              </a:rPr>
              <a:t>V</a:t>
            </a:r>
            <a:r>
              <a:rPr lang="en-US" sz="2800" b="1" baseline="-25000">
                <a:latin typeface="Calibri" panose="020F0502020204030204" pitchFamily="34" charset="0"/>
                <a:cs typeface="Calibri" panose="020F0502020204030204" pitchFamily="34" charset="0"/>
              </a:rPr>
              <a:t>TOT</a:t>
            </a:r>
          </a:p>
        </p:txBody>
      </p:sp>
      <p:sp>
        <p:nvSpPr>
          <p:cNvPr id="11" name="TextBox 10">
            <a:extLst>
              <a:ext uri="{FF2B5EF4-FFF2-40B4-BE49-F238E27FC236}">
                <a16:creationId xmlns:a16="http://schemas.microsoft.com/office/drawing/2014/main" id="{2CAB81FD-A560-C18C-15AC-1D702380FF06}"/>
              </a:ext>
            </a:extLst>
          </p:cNvPr>
          <p:cNvSpPr txBox="1"/>
          <p:nvPr/>
        </p:nvSpPr>
        <p:spPr>
          <a:xfrm>
            <a:off x="943087" y="4936021"/>
            <a:ext cx="639919" cy="523220"/>
          </a:xfrm>
          <a:prstGeom prst="rect">
            <a:avLst/>
          </a:prstGeom>
          <a:noFill/>
        </p:spPr>
        <p:txBody>
          <a:bodyPr wrap="none" rtlCol="0">
            <a:spAutoFit/>
          </a:bodyPr>
          <a:lstStyle/>
          <a:p>
            <a:r>
              <a:rPr lang="en-US" sz="2800" b="1">
                <a:latin typeface="Calibri" panose="020F0502020204030204" pitchFamily="34" charset="0"/>
                <a:cs typeface="Calibri" panose="020F0502020204030204" pitchFamily="34" charset="0"/>
              </a:rPr>
              <a:t>V</a:t>
            </a:r>
            <a:r>
              <a:rPr lang="en-US" sz="2800" b="1" baseline="-25000">
                <a:latin typeface="Calibri" panose="020F0502020204030204" pitchFamily="34" charset="0"/>
                <a:cs typeface="Calibri" panose="020F0502020204030204" pitchFamily="34" charset="0"/>
              </a:rPr>
              <a:t>30</a:t>
            </a:r>
          </a:p>
        </p:txBody>
      </p:sp>
      <p:sp>
        <p:nvSpPr>
          <p:cNvPr id="12" name="TextBox 11">
            <a:extLst>
              <a:ext uri="{FF2B5EF4-FFF2-40B4-BE49-F238E27FC236}">
                <a16:creationId xmlns:a16="http://schemas.microsoft.com/office/drawing/2014/main" id="{7B134601-5D17-FD55-C91A-53AFDCF69D56}"/>
              </a:ext>
            </a:extLst>
          </p:cNvPr>
          <p:cNvSpPr txBox="1"/>
          <p:nvPr/>
        </p:nvSpPr>
        <p:spPr>
          <a:xfrm>
            <a:off x="9565859" y="2483831"/>
            <a:ext cx="1454244" cy="523220"/>
          </a:xfrm>
          <a:prstGeom prst="rect">
            <a:avLst/>
          </a:prstGeom>
          <a:noFill/>
        </p:spPr>
        <p:txBody>
          <a:bodyPr wrap="none" rtlCol="0">
            <a:spAutoFit/>
          </a:bodyPr>
          <a:lstStyle/>
          <a:p>
            <a:r>
              <a:rPr lang="en-US" sz="2800" b="1">
                <a:latin typeface="Calibri" panose="020F0502020204030204" pitchFamily="34" charset="0"/>
                <a:cs typeface="Calibri" panose="020F0502020204030204" pitchFamily="34" charset="0"/>
              </a:rPr>
              <a:t>SP MS</a:t>
            </a:r>
            <a:r>
              <a:rPr lang="en-US" sz="2800" b="1" baseline="-25000">
                <a:latin typeface="Calibri" panose="020F0502020204030204" pitchFamily="34" charset="0"/>
                <a:cs typeface="Calibri" panose="020F0502020204030204" pitchFamily="34" charset="0"/>
              </a:rPr>
              <a:t>CW</a:t>
            </a:r>
          </a:p>
        </p:txBody>
      </p:sp>
      <p:sp>
        <p:nvSpPr>
          <p:cNvPr id="13" name="TextBox 12">
            <a:extLst>
              <a:ext uri="{FF2B5EF4-FFF2-40B4-BE49-F238E27FC236}">
                <a16:creationId xmlns:a16="http://schemas.microsoft.com/office/drawing/2014/main" id="{66B30976-18F5-3A8C-3FCC-50FAF8D82548}"/>
              </a:ext>
            </a:extLst>
          </p:cNvPr>
          <p:cNvSpPr txBox="1"/>
          <p:nvPr/>
        </p:nvSpPr>
        <p:spPr>
          <a:xfrm>
            <a:off x="9699827" y="4937260"/>
            <a:ext cx="1116011" cy="523220"/>
          </a:xfrm>
          <a:prstGeom prst="rect">
            <a:avLst/>
          </a:prstGeom>
          <a:noFill/>
        </p:spPr>
        <p:txBody>
          <a:bodyPr wrap="none" rtlCol="0">
            <a:spAutoFit/>
          </a:bodyPr>
          <a:lstStyle/>
          <a:p>
            <a:r>
              <a:rPr lang="en-US" sz="2800" b="1">
                <a:latin typeface="Calibri" panose="020F0502020204030204" pitchFamily="34" charset="0"/>
                <a:cs typeface="Calibri" panose="020F0502020204030204" pitchFamily="34" charset="0"/>
              </a:rPr>
              <a:t>V</a:t>
            </a:r>
            <a:r>
              <a:rPr lang="en-US" sz="2800" b="1" baseline="-25000">
                <a:latin typeface="Calibri" panose="020F0502020204030204" pitchFamily="34" charset="0"/>
                <a:cs typeface="Calibri" panose="020F0502020204030204" pitchFamily="34" charset="0"/>
              </a:rPr>
              <a:t>PERIPH</a:t>
            </a:r>
          </a:p>
        </p:txBody>
      </p:sp>
      <p:sp>
        <p:nvSpPr>
          <p:cNvPr id="14" name="TextBox 13">
            <a:extLst>
              <a:ext uri="{FF2B5EF4-FFF2-40B4-BE49-F238E27FC236}">
                <a16:creationId xmlns:a16="http://schemas.microsoft.com/office/drawing/2014/main" id="{FDFEA37B-49FE-233C-282D-0C65D4D18DCC}"/>
              </a:ext>
            </a:extLst>
          </p:cNvPr>
          <p:cNvSpPr txBox="1"/>
          <p:nvPr/>
        </p:nvSpPr>
        <p:spPr>
          <a:xfrm>
            <a:off x="439546" y="3105718"/>
            <a:ext cx="1285929" cy="646331"/>
          </a:xfrm>
          <a:prstGeom prst="rect">
            <a:avLst/>
          </a:prstGeom>
          <a:noFill/>
        </p:spPr>
        <p:txBody>
          <a:bodyPr wrap="none" rtlCol="0">
            <a:spAutoFit/>
          </a:bodyPr>
          <a:lstStyle/>
          <a:p>
            <a:r>
              <a:rPr lang="en-US" b="1">
                <a:solidFill>
                  <a:srgbClr val="D76F2C"/>
                </a:solidFill>
                <a:latin typeface="Calibri" panose="020F0502020204030204" pitchFamily="34" charset="0"/>
                <a:cs typeface="Calibri" panose="020F0502020204030204" pitchFamily="34" charset="0"/>
              </a:rPr>
              <a:t>N=12 (12%)</a:t>
            </a:r>
          </a:p>
          <a:p>
            <a:r>
              <a:rPr lang="en-US" b="1">
                <a:solidFill>
                  <a:srgbClr val="D76F2C"/>
                </a:solidFill>
                <a:latin typeface="Calibri" panose="020F0502020204030204" pitchFamily="34" charset="0"/>
                <a:cs typeface="Calibri" panose="020F0502020204030204" pitchFamily="34" charset="0"/>
              </a:rPr>
              <a:t>Floor effect</a:t>
            </a:r>
          </a:p>
        </p:txBody>
      </p:sp>
      <p:cxnSp>
        <p:nvCxnSpPr>
          <p:cNvPr id="15" name="Straight Arrow Connector 14">
            <a:extLst>
              <a:ext uri="{FF2B5EF4-FFF2-40B4-BE49-F238E27FC236}">
                <a16:creationId xmlns:a16="http://schemas.microsoft.com/office/drawing/2014/main" id="{1DE9C890-F66D-42BB-59F9-75EAD327E21D}"/>
              </a:ext>
            </a:extLst>
          </p:cNvPr>
          <p:cNvCxnSpPr>
            <a:cxnSpLocks/>
          </p:cNvCxnSpPr>
          <p:nvPr/>
        </p:nvCxnSpPr>
        <p:spPr>
          <a:xfrm>
            <a:off x="1677662" y="3410778"/>
            <a:ext cx="637295" cy="0"/>
          </a:xfrm>
          <a:prstGeom prst="straightConnector1">
            <a:avLst/>
          </a:prstGeom>
          <a:ln>
            <a:solidFill>
              <a:srgbClr val="D76F2C"/>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55D04D8-F879-AD82-A88B-5341600DD41A}"/>
              </a:ext>
            </a:extLst>
          </p:cNvPr>
          <p:cNvSpPr txBox="1"/>
          <p:nvPr/>
        </p:nvSpPr>
        <p:spPr>
          <a:xfrm>
            <a:off x="435546" y="5793585"/>
            <a:ext cx="1285929" cy="646331"/>
          </a:xfrm>
          <a:prstGeom prst="rect">
            <a:avLst/>
          </a:prstGeom>
          <a:noFill/>
        </p:spPr>
        <p:txBody>
          <a:bodyPr wrap="none" rtlCol="0">
            <a:spAutoFit/>
          </a:bodyPr>
          <a:lstStyle/>
          <a:p>
            <a:r>
              <a:rPr lang="en-US" b="1">
                <a:solidFill>
                  <a:srgbClr val="D76F2C"/>
                </a:solidFill>
                <a:latin typeface="Calibri" panose="020F0502020204030204" pitchFamily="34" charset="0"/>
                <a:cs typeface="Calibri" panose="020F0502020204030204" pitchFamily="34" charset="0"/>
              </a:rPr>
              <a:t>N=12 (12%)</a:t>
            </a:r>
          </a:p>
          <a:p>
            <a:r>
              <a:rPr lang="en-US" b="1">
                <a:solidFill>
                  <a:srgbClr val="D76F2C"/>
                </a:solidFill>
                <a:latin typeface="Calibri" panose="020F0502020204030204" pitchFamily="34" charset="0"/>
                <a:cs typeface="Calibri" panose="020F0502020204030204" pitchFamily="34" charset="0"/>
              </a:rPr>
              <a:t>Floor effect</a:t>
            </a:r>
          </a:p>
        </p:txBody>
      </p:sp>
      <p:cxnSp>
        <p:nvCxnSpPr>
          <p:cNvPr id="17" name="Straight Arrow Connector 16">
            <a:extLst>
              <a:ext uri="{FF2B5EF4-FFF2-40B4-BE49-F238E27FC236}">
                <a16:creationId xmlns:a16="http://schemas.microsoft.com/office/drawing/2014/main" id="{A3F254AE-CD1E-6F14-51B2-6FA79AFA16F1}"/>
              </a:ext>
            </a:extLst>
          </p:cNvPr>
          <p:cNvCxnSpPr/>
          <p:nvPr/>
        </p:nvCxnSpPr>
        <p:spPr>
          <a:xfrm>
            <a:off x="1677662" y="5999987"/>
            <a:ext cx="637295" cy="0"/>
          </a:xfrm>
          <a:prstGeom prst="straightConnector1">
            <a:avLst/>
          </a:prstGeom>
          <a:ln>
            <a:solidFill>
              <a:srgbClr val="D76F2C"/>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CC94BC3-0B7D-11E1-977D-982742452A5A}"/>
              </a:ext>
            </a:extLst>
          </p:cNvPr>
          <p:cNvSpPr txBox="1"/>
          <p:nvPr/>
        </p:nvSpPr>
        <p:spPr>
          <a:xfrm>
            <a:off x="9734174" y="3114276"/>
            <a:ext cx="1285929" cy="646331"/>
          </a:xfrm>
          <a:prstGeom prst="rect">
            <a:avLst/>
          </a:prstGeom>
          <a:noFill/>
          <a:ln>
            <a:noFill/>
          </a:ln>
        </p:spPr>
        <p:txBody>
          <a:bodyPr wrap="none" rtlCol="0">
            <a:spAutoFit/>
          </a:bodyPr>
          <a:lstStyle/>
          <a:p>
            <a:r>
              <a:rPr lang="en-US" b="1">
                <a:solidFill>
                  <a:srgbClr val="D76F2C"/>
                </a:solidFill>
                <a:latin typeface="Calibri" panose="020F0502020204030204" pitchFamily="34" charset="0"/>
                <a:cs typeface="Calibri" panose="020F0502020204030204" pitchFamily="34" charset="0"/>
              </a:rPr>
              <a:t>N=10 (10%)</a:t>
            </a:r>
          </a:p>
          <a:p>
            <a:r>
              <a:rPr lang="en-US" b="1">
                <a:solidFill>
                  <a:srgbClr val="D76F2C"/>
                </a:solidFill>
                <a:latin typeface="Calibri" panose="020F0502020204030204" pitchFamily="34" charset="0"/>
                <a:cs typeface="Calibri" panose="020F0502020204030204" pitchFamily="34" charset="0"/>
              </a:rPr>
              <a:t>Floor effect</a:t>
            </a:r>
          </a:p>
        </p:txBody>
      </p:sp>
      <p:cxnSp>
        <p:nvCxnSpPr>
          <p:cNvPr id="19" name="Straight Arrow Connector 18">
            <a:extLst>
              <a:ext uri="{FF2B5EF4-FFF2-40B4-BE49-F238E27FC236}">
                <a16:creationId xmlns:a16="http://schemas.microsoft.com/office/drawing/2014/main" id="{8D3F1019-B26D-DEEB-2B16-93A4E71670FC}"/>
              </a:ext>
            </a:extLst>
          </p:cNvPr>
          <p:cNvCxnSpPr>
            <a:cxnSpLocks/>
          </p:cNvCxnSpPr>
          <p:nvPr/>
        </p:nvCxnSpPr>
        <p:spPr>
          <a:xfrm flipH="1">
            <a:off x="9279731" y="3402281"/>
            <a:ext cx="436067" cy="0"/>
          </a:xfrm>
          <a:prstGeom prst="straightConnector1">
            <a:avLst/>
          </a:prstGeom>
          <a:ln>
            <a:solidFill>
              <a:srgbClr val="D76F2C"/>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DD7E3EC-375B-CC30-DD91-BD4B01778737}"/>
              </a:ext>
            </a:extLst>
          </p:cNvPr>
          <p:cNvSpPr txBox="1"/>
          <p:nvPr/>
        </p:nvSpPr>
        <p:spPr>
          <a:xfrm>
            <a:off x="2693965" y="3223813"/>
            <a:ext cx="26962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rPr>
              <a:t>5</a:t>
            </a:r>
          </a:p>
        </p:txBody>
      </p:sp>
      <p:sp>
        <p:nvSpPr>
          <p:cNvPr id="23" name="TextBox 22">
            <a:extLst>
              <a:ext uri="{FF2B5EF4-FFF2-40B4-BE49-F238E27FC236}">
                <a16:creationId xmlns:a16="http://schemas.microsoft.com/office/drawing/2014/main" id="{50B212DC-72BE-4C1C-DBBC-EB30C9A892CD}"/>
              </a:ext>
            </a:extLst>
          </p:cNvPr>
          <p:cNvSpPr txBox="1"/>
          <p:nvPr/>
        </p:nvSpPr>
        <p:spPr>
          <a:xfrm>
            <a:off x="6125546" y="3143879"/>
            <a:ext cx="26962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rPr>
              <a:t>4</a:t>
            </a:r>
          </a:p>
        </p:txBody>
      </p:sp>
      <p:sp>
        <p:nvSpPr>
          <p:cNvPr id="25" name="TextBox 24">
            <a:extLst>
              <a:ext uri="{FF2B5EF4-FFF2-40B4-BE49-F238E27FC236}">
                <a16:creationId xmlns:a16="http://schemas.microsoft.com/office/drawing/2014/main" id="{2878DC38-EF07-0ECD-3409-32BA0C2D9F58}"/>
              </a:ext>
            </a:extLst>
          </p:cNvPr>
          <p:cNvSpPr txBox="1"/>
          <p:nvPr/>
        </p:nvSpPr>
        <p:spPr>
          <a:xfrm>
            <a:off x="2673047" y="5877951"/>
            <a:ext cx="26962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rPr>
              <a:t>3</a:t>
            </a:r>
          </a:p>
        </p:txBody>
      </p:sp>
      <p:sp>
        <p:nvSpPr>
          <p:cNvPr id="27" name="TextBox 26">
            <a:extLst>
              <a:ext uri="{FF2B5EF4-FFF2-40B4-BE49-F238E27FC236}">
                <a16:creationId xmlns:a16="http://schemas.microsoft.com/office/drawing/2014/main" id="{A9F9A405-0E1C-D5CE-6510-6BF13844F163}"/>
              </a:ext>
            </a:extLst>
          </p:cNvPr>
          <p:cNvSpPr txBox="1"/>
          <p:nvPr/>
        </p:nvSpPr>
        <p:spPr>
          <a:xfrm>
            <a:off x="6096000" y="5990008"/>
            <a:ext cx="26962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rPr>
              <a:t>5</a:t>
            </a:r>
          </a:p>
        </p:txBody>
      </p:sp>
      <p:sp>
        <p:nvSpPr>
          <p:cNvPr id="28" name="TextBox 27">
            <a:extLst>
              <a:ext uri="{FF2B5EF4-FFF2-40B4-BE49-F238E27FC236}">
                <a16:creationId xmlns:a16="http://schemas.microsoft.com/office/drawing/2014/main" id="{427F1953-8E19-665F-26A4-73C82CA62983}"/>
              </a:ext>
            </a:extLst>
          </p:cNvPr>
          <p:cNvSpPr txBox="1"/>
          <p:nvPr/>
        </p:nvSpPr>
        <p:spPr>
          <a:xfrm>
            <a:off x="9836843" y="5877951"/>
            <a:ext cx="1285929" cy="646331"/>
          </a:xfrm>
          <a:prstGeom prst="rect">
            <a:avLst/>
          </a:prstGeom>
          <a:noFill/>
        </p:spPr>
        <p:txBody>
          <a:bodyPr wrap="none" rtlCol="0">
            <a:spAutoFit/>
          </a:bodyPr>
          <a:lstStyle/>
          <a:p>
            <a:r>
              <a:rPr lang="en-US" b="1">
                <a:solidFill>
                  <a:srgbClr val="D76F2C"/>
                </a:solidFill>
                <a:latin typeface="Calibri" panose="020F0502020204030204" pitchFamily="34" charset="0"/>
                <a:cs typeface="Calibri" panose="020F0502020204030204" pitchFamily="34" charset="0"/>
              </a:rPr>
              <a:t>N=24 (23%)</a:t>
            </a:r>
          </a:p>
          <a:p>
            <a:r>
              <a:rPr lang="en-US" b="1">
                <a:solidFill>
                  <a:srgbClr val="D76F2C"/>
                </a:solidFill>
                <a:latin typeface="Calibri" panose="020F0502020204030204" pitchFamily="34" charset="0"/>
                <a:cs typeface="Calibri" panose="020F0502020204030204" pitchFamily="34" charset="0"/>
              </a:rPr>
              <a:t>Floor effect</a:t>
            </a:r>
          </a:p>
        </p:txBody>
      </p:sp>
      <p:cxnSp>
        <p:nvCxnSpPr>
          <p:cNvPr id="29" name="Straight Arrow Connector 28">
            <a:extLst>
              <a:ext uri="{FF2B5EF4-FFF2-40B4-BE49-F238E27FC236}">
                <a16:creationId xmlns:a16="http://schemas.microsoft.com/office/drawing/2014/main" id="{0C3622A5-5CBC-B141-6CE2-8C4C90DA5F59}"/>
              </a:ext>
            </a:extLst>
          </p:cNvPr>
          <p:cNvCxnSpPr>
            <a:cxnSpLocks/>
          </p:cNvCxnSpPr>
          <p:nvPr/>
        </p:nvCxnSpPr>
        <p:spPr>
          <a:xfrm flipH="1">
            <a:off x="9400776" y="6118057"/>
            <a:ext cx="436067" cy="0"/>
          </a:xfrm>
          <a:prstGeom prst="straightConnector1">
            <a:avLst/>
          </a:prstGeom>
          <a:ln>
            <a:solidFill>
              <a:srgbClr val="D76F2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624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848050" cy="1325563"/>
          </a:xfrm>
        </p:spPr>
        <p:txBody>
          <a:bodyPr>
            <a:normAutofit/>
          </a:bodyPr>
          <a:lstStyle/>
          <a:p>
            <a:r>
              <a:rPr lang="en-US" b="1">
                <a:solidFill>
                  <a:schemeClr val="bg1"/>
                </a:solidFill>
              </a:rPr>
              <a:t>Static Perimetry Estimated Annual </a:t>
            </a:r>
            <a:br>
              <a:rPr lang="en-US" b="1">
                <a:solidFill>
                  <a:schemeClr val="bg1"/>
                </a:solidFill>
              </a:rPr>
            </a:br>
            <a:r>
              <a:rPr lang="en-US" b="1">
                <a:solidFill>
                  <a:schemeClr val="bg1"/>
                </a:solidFill>
              </a:rPr>
              <a:t>Rates of Change </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017645759"/>
              </p:ext>
            </p:extLst>
          </p:nvPr>
        </p:nvGraphicFramePr>
        <p:xfrm>
          <a:off x="419359" y="1497727"/>
          <a:ext cx="11353281" cy="5062906"/>
        </p:xfrm>
        <a:graphic>
          <a:graphicData uri="http://schemas.openxmlformats.org/drawingml/2006/table">
            <a:tbl>
              <a:tblPr firstRow="1" bandRow="1">
                <a:tableStyleId>{B301B821-A1FF-4177-AEE7-76D212191A09}</a:tableStyleId>
              </a:tblPr>
              <a:tblGrid>
                <a:gridCol w="3017520">
                  <a:extLst>
                    <a:ext uri="{9D8B030D-6E8A-4147-A177-3AD203B41FA5}">
                      <a16:colId xmlns:a16="http://schemas.microsoft.com/office/drawing/2014/main" val="1632098594"/>
                    </a:ext>
                  </a:extLst>
                </a:gridCol>
                <a:gridCol w="1561890">
                  <a:extLst>
                    <a:ext uri="{9D8B030D-6E8A-4147-A177-3AD203B41FA5}">
                      <a16:colId xmlns:a16="http://schemas.microsoft.com/office/drawing/2014/main" val="3718109029"/>
                    </a:ext>
                  </a:extLst>
                </a:gridCol>
                <a:gridCol w="2257957">
                  <a:extLst>
                    <a:ext uri="{9D8B030D-6E8A-4147-A177-3AD203B41FA5}">
                      <a16:colId xmlns:a16="http://schemas.microsoft.com/office/drawing/2014/main" val="1921279183"/>
                    </a:ext>
                  </a:extLst>
                </a:gridCol>
                <a:gridCol w="2257957">
                  <a:extLst>
                    <a:ext uri="{9D8B030D-6E8A-4147-A177-3AD203B41FA5}">
                      <a16:colId xmlns:a16="http://schemas.microsoft.com/office/drawing/2014/main" val="3260106803"/>
                    </a:ext>
                  </a:extLst>
                </a:gridCol>
                <a:gridCol w="2257957">
                  <a:extLst>
                    <a:ext uri="{9D8B030D-6E8A-4147-A177-3AD203B41FA5}">
                      <a16:colId xmlns:a16="http://schemas.microsoft.com/office/drawing/2014/main" val="3217793748"/>
                    </a:ext>
                  </a:extLst>
                </a:gridCol>
              </a:tblGrid>
              <a:tr h="493890">
                <a:tc rowSpan="2">
                  <a:txBody>
                    <a:bodyPr/>
                    <a:lstStyle/>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Outcomes</a:t>
                      </a:r>
                      <a:endParaRPr lang="en-US" sz="2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rowSpan="2">
                  <a:txBody>
                    <a:bodyPr/>
                    <a:lstStyle/>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Entire </a:t>
                      </a:r>
                    </a:p>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cohort </a:t>
                      </a:r>
                      <a:endParaRPr lang="en-US" sz="2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76200" cap="flat" cmpd="sng" algn="ctr">
                      <a:solidFill>
                        <a:srgbClr val="D76F2C"/>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3">
                  <a:txBody>
                    <a:bodyPr/>
                    <a:lstStyle/>
                    <a:p>
                      <a:pPr marL="0" marR="0" algn="ctr">
                        <a:lnSpc>
                          <a:spcPct val="107000"/>
                        </a:lnSpc>
                        <a:spcBef>
                          <a:spcPts val="0"/>
                        </a:spcBef>
                        <a:spcAft>
                          <a:spcPts val="0"/>
                        </a:spcAft>
                      </a:pPr>
                      <a:r>
                        <a:rPr lang="en-US" sz="2600">
                          <a:effectLst/>
                          <a:latin typeface="Calibri" panose="020F0502020204030204" pitchFamily="34" charset="0"/>
                          <a:cs typeface="Calibri" panose="020F0502020204030204" pitchFamily="34" charset="0"/>
                        </a:rPr>
                        <a:t>--------------------Restricted cohort</a:t>
                      </a:r>
                      <a:r>
                        <a:rPr lang="en-US" sz="2600" baseline="30000">
                          <a:effectLst/>
                          <a:latin typeface="Calibri" panose="020F0502020204030204" pitchFamily="34" charset="0"/>
                          <a:cs typeface="Calibri" panose="020F0502020204030204" pitchFamily="34" charset="0"/>
                        </a:rPr>
                        <a:t> </a:t>
                      </a:r>
                      <a:r>
                        <a:rPr lang="en-US" sz="2600">
                          <a:effectLst/>
                          <a:latin typeface="Calibri" panose="020F0502020204030204" pitchFamily="34" charset="0"/>
                          <a:cs typeface="Calibri" panose="020F0502020204030204" pitchFamily="34" charset="0"/>
                        </a:rPr>
                        <a:t>--------------------</a:t>
                      </a:r>
                      <a:endParaRPr lang="en-US" sz="2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vMerge="1">
                  <a:txBody>
                    <a:bodyPr/>
                    <a:lstStyle/>
                    <a:p>
                      <a:endParaRPr lang="en-US"/>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vMerge="1">
                  <a:txBody>
                    <a:bodyPr/>
                    <a:lstStyle/>
                    <a:p>
                      <a:endParaRPr lang="en-US"/>
                    </a:p>
                  </a:txBody>
                  <a:tcP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All </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False positives &lt;15% </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Outliers down-weighted</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470923420"/>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TOT</a:t>
                      </a:r>
                      <a:r>
                        <a:rPr lang="en-US" sz="2000" b="1">
                          <a:effectLst/>
                          <a:latin typeface="Calibri" panose="020F0502020204030204" pitchFamily="34" charset="0"/>
                          <a:cs typeface="Calibri" panose="020F0502020204030204" pitchFamily="34" charset="0"/>
                        </a:rPr>
                        <a:t> (dB-</a:t>
                      </a:r>
                      <a:r>
                        <a:rPr lang="en-US" sz="2000" b="1" err="1">
                          <a:effectLst/>
                          <a:latin typeface="Calibri" panose="020F0502020204030204" pitchFamily="34" charset="0"/>
                          <a:cs typeface="Calibri" panose="020F0502020204030204" pitchFamily="34" charset="0"/>
                        </a:rPr>
                        <a:t>sr</a:t>
                      </a:r>
                      <a:r>
                        <a:rPr lang="en-US" sz="2000" b="1">
                          <a:effectLst/>
                          <a:latin typeface="Calibri" panose="020F0502020204030204" pitchFamily="34" charset="0"/>
                          <a:cs typeface="Calibri" panose="020F0502020204030204" pitchFamily="34" charset="0"/>
                        </a:rPr>
                        <a:t>/year)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r>
                        <a:rPr lang="en-US" sz="20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N=89</a:t>
                      </a:r>
                      <a:r>
                        <a:rPr lang="en-US" sz="20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-1.94</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-2.16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-2.05</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-2.02</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72195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(-2.25, -1.62)</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(-2.51, -1.81)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(-2.36, -1.75)</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(-2.33, -1.71)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123606"/>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30</a:t>
                      </a:r>
                      <a:r>
                        <a:rPr lang="en-US" sz="2000" b="1">
                          <a:effectLst/>
                          <a:latin typeface="Calibri" panose="020F0502020204030204" pitchFamily="34" charset="0"/>
                          <a:cs typeface="Calibri" panose="020F0502020204030204" pitchFamily="34" charset="0"/>
                        </a:rPr>
                        <a:t> (dB-</a:t>
                      </a:r>
                      <a:r>
                        <a:rPr lang="en-US" sz="2000" b="1" err="1">
                          <a:effectLst/>
                          <a:latin typeface="Calibri" panose="020F0502020204030204" pitchFamily="34" charset="0"/>
                          <a:cs typeface="Calibri" panose="020F0502020204030204" pitchFamily="34" charset="0"/>
                        </a:rPr>
                        <a:t>sr</a:t>
                      </a:r>
                      <a:r>
                        <a:rPr lang="en-US" sz="2000" b="1">
                          <a:effectLst/>
                          <a:latin typeface="Calibri" panose="020F0502020204030204" pitchFamily="34" charset="0"/>
                          <a:cs typeface="Calibri" panose="020F0502020204030204" pitchFamily="34" charset="0"/>
                        </a:rPr>
                        <a:t>/year)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N=90</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1762814"/>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-0.63</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-0.56</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1434964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(-0.62, -0.45)</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(-0.71, -0.54)</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(-0.64, -0.49)</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(-0.62, -0.47)</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4493975"/>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PERIPH</a:t>
                      </a:r>
                      <a:r>
                        <a:rPr lang="en-US" sz="2000" b="1">
                          <a:effectLst/>
                          <a:latin typeface="Calibri" panose="020F0502020204030204" pitchFamily="34" charset="0"/>
                          <a:cs typeface="Calibri" panose="020F0502020204030204" pitchFamily="34" charset="0"/>
                        </a:rPr>
                        <a:t> (dB-</a:t>
                      </a:r>
                      <a:r>
                        <a:rPr lang="en-US" sz="2000" b="1" err="1">
                          <a:effectLst/>
                          <a:latin typeface="Calibri" panose="020F0502020204030204" pitchFamily="34" charset="0"/>
                          <a:cs typeface="Calibri" panose="020F0502020204030204" pitchFamily="34" charset="0"/>
                        </a:rPr>
                        <a:t>sr</a:t>
                      </a:r>
                      <a:r>
                        <a:rPr lang="en-US" sz="2000" b="1">
                          <a:effectLst/>
                          <a:latin typeface="Calibri" panose="020F0502020204030204" pitchFamily="34" charset="0"/>
                          <a:cs typeface="Calibri" panose="020F0502020204030204" pitchFamily="34" charset="0"/>
                        </a:rPr>
                        <a:t>/year)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N=79</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N=77</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N=79</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452396"/>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-1.72</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-1.68</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-1.71</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38395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(-1.63, -1.11)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(-2.04, -1.40)</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(-1.97, -1.40)</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(-2.00, -1.41)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59834500"/>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Mean Sensitivity (dB/year)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N=93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1106757"/>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-0.56</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-0.61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(-0.64, -0.48)</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76200" cap="flat" cmpd="sng" algn="ctr">
                      <a:solidFill>
                        <a:srgbClr val="D76F2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(-0.70, -0.52)</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(-0.64, -0.49)</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(-0.61, -0.47)</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030BE-D95E-1692-0905-692A65F93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DDB3B-DB17-9B7B-D23B-9495DA91B796}"/>
              </a:ext>
            </a:extLst>
          </p:cNvPr>
          <p:cNvSpPr>
            <a:spLocks noGrp="1"/>
          </p:cNvSpPr>
          <p:nvPr>
            <p:ph type="title"/>
          </p:nvPr>
        </p:nvSpPr>
        <p:spPr>
          <a:xfrm>
            <a:off x="3274540" y="18255"/>
            <a:ext cx="8848050" cy="1325563"/>
          </a:xfrm>
        </p:spPr>
        <p:txBody>
          <a:bodyPr>
            <a:normAutofit/>
          </a:bodyPr>
          <a:lstStyle/>
          <a:p>
            <a:r>
              <a:rPr lang="en-US" b="1">
                <a:solidFill>
                  <a:schemeClr val="bg1"/>
                </a:solidFill>
              </a:rPr>
              <a:t>Static Perimetry Estimated Annual </a:t>
            </a:r>
            <a:br>
              <a:rPr lang="en-US" b="1">
                <a:solidFill>
                  <a:schemeClr val="bg1"/>
                </a:solidFill>
              </a:rPr>
            </a:br>
            <a:r>
              <a:rPr lang="en-US" b="1">
                <a:solidFill>
                  <a:schemeClr val="bg1"/>
                </a:solidFill>
              </a:rPr>
              <a:t>Percentage Rates of Change </a:t>
            </a:r>
          </a:p>
        </p:txBody>
      </p:sp>
      <p:graphicFrame>
        <p:nvGraphicFramePr>
          <p:cNvPr id="12" name="Content Placeholder 11">
            <a:extLst>
              <a:ext uri="{FF2B5EF4-FFF2-40B4-BE49-F238E27FC236}">
                <a16:creationId xmlns:a16="http://schemas.microsoft.com/office/drawing/2014/main" id="{68E5692E-3A00-10E2-4830-220CEB3FFBDC}"/>
              </a:ext>
            </a:extLst>
          </p:cNvPr>
          <p:cNvGraphicFramePr>
            <a:graphicFrameLocks noGrp="1"/>
          </p:cNvGraphicFramePr>
          <p:nvPr>
            <p:ph idx="1"/>
            <p:extLst>
              <p:ext uri="{D42A27DB-BD31-4B8C-83A1-F6EECF244321}">
                <p14:modId xmlns:p14="http://schemas.microsoft.com/office/powerpoint/2010/main" val="1439114388"/>
              </p:ext>
            </p:extLst>
          </p:nvPr>
        </p:nvGraphicFramePr>
        <p:xfrm>
          <a:off x="419359" y="1497727"/>
          <a:ext cx="11353281" cy="5062906"/>
        </p:xfrm>
        <a:graphic>
          <a:graphicData uri="http://schemas.openxmlformats.org/drawingml/2006/table">
            <a:tbl>
              <a:tblPr firstRow="1" bandRow="1">
                <a:tableStyleId>{B301B821-A1FF-4177-AEE7-76D212191A09}</a:tableStyleId>
              </a:tblPr>
              <a:tblGrid>
                <a:gridCol w="3017520">
                  <a:extLst>
                    <a:ext uri="{9D8B030D-6E8A-4147-A177-3AD203B41FA5}">
                      <a16:colId xmlns:a16="http://schemas.microsoft.com/office/drawing/2014/main" val="1632098594"/>
                    </a:ext>
                  </a:extLst>
                </a:gridCol>
                <a:gridCol w="1561890">
                  <a:extLst>
                    <a:ext uri="{9D8B030D-6E8A-4147-A177-3AD203B41FA5}">
                      <a16:colId xmlns:a16="http://schemas.microsoft.com/office/drawing/2014/main" val="3718109029"/>
                    </a:ext>
                  </a:extLst>
                </a:gridCol>
                <a:gridCol w="2257957">
                  <a:extLst>
                    <a:ext uri="{9D8B030D-6E8A-4147-A177-3AD203B41FA5}">
                      <a16:colId xmlns:a16="http://schemas.microsoft.com/office/drawing/2014/main" val="1921279183"/>
                    </a:ext>
                  </a:extLst>
                </a:gridCol>
                <a:gridCol w="2257957">
                  <a:extLst>
                    <a:ext uri="{9D8B030D-6E8A-4147-A177-3AD203B41FA5}">
                      <a16:colId xmlns:a16="http://schemas.microsoft.com/office/drawing/2014/main" val="3260106803"/>
                    </a:ext>
                  </a:extLst>
                </a:gridCol>
                <a:gridCol w="2257957">
                  <a:extLst>
                    <a:ext uri="{9D8B030D-6E8A-4147-A177-3AD203B41FA5}">
                      <a16:colId xmlns:a16="http://schemas.microsoft.com/office/drawing/2014/main" val="3217793748"/>
                    </a:ext>
                  </a:extLst>
                </a:gridCol>
              </a:tblGrid>
              <a:tr h="493890">
                <a:tc rowSpan="2">
                  <a:txBody>
                    <a:bodyPr/>
                    <a:lstStyle/>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Outcomes</a:t>
                      </a:r>
                      <a:endParaRPr lang="en-US" sz="2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rowSpan="2">
                  <a:txBody>
                    <a:bodyPr/>
                    <a:lstStyle/>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Entire </a:t>
                      </a:r>
                    </a:p>
                    <a:p>
                      <a:pPr marL="0" marR="0" algn="ctr">
                        <a:lnSpc>
                          <a:spcPct val="107000"/>
                        </a:lnSpc>
                        <a:spcBef>
                          <a:spcPts val="0"/>
                        </a:spcBef>
                        <a:spcAft>
                          <a:spcPts val="0"/>
                        </a:spcAft>
                      </a:pPr>
                      <a:r>
                        <a:rPr lang="en-US" sz="2600">
                          <a:solidFill>
                            <a:schemeClr val="bg1"/>
                          </a:solidFill>
                          <a:effectLst/>
                          <a:latin typeface="Calibri" panose="020F0502020204030204" pitchFamily="34" charset="0"/>
                          <a:cs typeface="Calibri" panose="020F0502020204030204" pitchFamily="34" charset="0"/>
                        </a:rPr>
                        <a:t>cohort </a:t>
                      </a:r>
                      <a:endParaRPr lang="en-US" sz="2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76200" cap="flat" cmpd="sng" algn="ctr">
                      <a:solidFill>
                        <a:srgbClr val="D76F2C"/>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3">
                  <a:txBody>
                    <a:bodyPr/>
                    <a:lstStyle/>
                    <a:p>
                      <a:pPr marL="0" marR="0" algn="ctr">
                        <a:lnSpc>
                          <a:spcPct val="107000"/>
                        </a:lnSpc>
                        <a:spcBef>
                          <a:spcPts val="0"/>
                        </a:spcBef>
                        <a:spcAft>
                          <a:spcPts val="0"/>
                        </a:spcAft>
                      </a:pPr>
                      <a:r>
                        <a:rPr lang="en-US" sz="2600">
                          <a:effectLst/>
                          <a:latin typeface="Calibri" panose="020F0502020204030204" pitchFamily="34" charset="0"/>
                          <a:cs typeface="Calibri" panose="020F0502020204030204" pitchFamily="34" charset="0"/>
                        </a:rPr>
                        <a:t>--------------------Restricted cohort</a:t>
                      </a:r>
                      <a:r>
                        <a:rPr lang="en-US" sz="2600" baseline="30000">
                          <a:effectLst/>
                          <a:latin typeface="Calibri" panose="020F0502020204030204" pitchFamily="34" charset="0"/>
                          <a:cs typeface="Calibri" panose="020F0502020204030204" pitchFamily="34" charset="0"/>
                        </a:rPr>
                        <a:t> </a:t>
                      </a:r>
                      <a:r>
                        <a:rPr lang="en-US" sz="2600">
                          <a:effectLst/>
                          <a:latin typeface="Calibri" panose="020F0502020204030204" pitchFamily="34" charset="0"/>
                          <a:cs typeface="Calibri" panose="020F0502020204030204" pitchFamily="34" charset="0"/>
                        </a:rPr>
                        <a:t>--------------------</a:t>
                      </a:r>
                      <a:endParaRPr lang="en-US" sz="2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vMerge="1">
                  <a:txBody>
                    <a:bodyPr/>
                    <a:lstStyle/>
                    <a:p>
                      <a:endParaRPr lang="en-US"/>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vMerge="1">
                  <a:txBody>
                    <a:bodyPr/>
                    <a:lstStyle/>
                    <a:p>
                      <a:endParaRPr lang="en-US"/>
                    </a:p>
                  </a:txBody>
                  <a:tcP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All </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False positives &lt;15% </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Outliers down-weighted</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470923420"/>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TOT</a:t>
                      </a:r>
                      <a:r>
                        <a:rPr lang="en-US" sz="2000" b="1">
                          <a:effectLst/>
                          <a:latin typeface="Calibri" panose="020F0502020204030204" pitchFamily="34" charset="0"/>
                          <a:cs typeface="Calibri" panose="020F0502020204030204" pitchFamily="34" charset="0"/>
                        </a:rPr>
                        <a:t> (%/year)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N=89</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-8.6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-9.0</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72195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(-10.0, -7.2)</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(-10.6, -7.5)</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(-9.8, -6.9)</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(-9.3, -6.6)</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123606"/>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30</a:t>
                      </a:r>
                      <a:r>
                        <a:rPr lang="en-US" sz="2000" b="1">
                          <a:effectLst/>
                          <a:latin typeface="Calibri" panose="020F0502020204030204" pitchFamily="34" charset="0"/>
                          <a:cs typeface="Calibri" panose="020F0502020204030204" pitchFamily="34" charset="0"/>
                        </a:rPr>
                        <a:t> (%/year)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N=90</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1762814"/>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-6.4</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-7.2</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-6.6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1434964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(-7.5, -5.3)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(-8.2, -6.2)</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(-7.6, -5.6)</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(-7.2, -5.3)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4493975"/>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V</a:t>
                      </a:r>
                      <a:r>
                        <a:rPr lang="en-US" sz="2000" b="1" baseline="-25000">
                          <a:effectLst/>
                          <a:latin typeface="Calibri" panose="020F0502020204030204" pitchFamily="34" charset="0"/>
                          <a:cs typeface="Calibri" panose="020F0502020204030204" pitchFamily="34" charset="0"/>
                        </a:rPr>
                        <a:t>PERIPH</a:t>
                      </a:r>
                      <a:r>
                        <a:rPr lang="en-US" sz="2000" b="1">
                          <a:effectLst/>
                          <a:latin typeface="Calibri" panose="020F0502020204030204" pitchFamily="34" charset="0"/>
                          <a:cs typeface="Calibri" panose="020F0502020204030204" pitchFamily="34" charset="0"/>
                        </a:rPr>
                        <a:t> (%/year)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N=79</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N=77</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N=79</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452396"/>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-12.1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-11.3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383951"/>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(-16.7, -10.4)</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(-14.8, -9.3)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(-14.0, -8.5)</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(-14.6, -9.3)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59834500"/>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Mean Sensitivity (%/year)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N=103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N=93</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a:solidFill>
                            <a:srgbClr val="000000"/>
                          </a:solidFill>
                          <a:effectLst/>
                          <a:latin typeface="Calibri" panose="020F0502020204030204" pitchFamily="34" charset="0"/>
                          <a:ea typeface="Calibri" panose="020F0502020204030204" pitchFamily="34" charset="0"/>
                          <a:cs typeface="Calibri" panose="020F0502020204030204" pitchFamily="34" charset="0"/>
                        </a:rPr>
                        <a:t>N=91</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N=93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1106757"/>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Slope Estimate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-5.6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-5.6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0">
                <a:tc>
                  <a:txBody>
                    <a:bodyPr/>
                    <a:lstStyle/>
                    <a:p>
                      <a:pPr marL="0" marR="0" indent="10160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95% CI</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(-6.4, -4.7)</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76200" cap="flat" cmpd="sng" algn="ctr">
                      <a:solidFill>
                        <a:srgbClr val="D76F2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(-6.9, -5.2)</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 -4.8)</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(-6.2, -4.7)</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2272559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63F39-99B2-DB27-B3B5-AE2FBAA33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1AD38-B10E-A177-59FC-ADA081DF51B7}"/>
              </a:ext>
            </a:extLst>
          </p:cNvPr>
          <p:cNvSpPr>
            <a:spLocks noGrp="1"/>
          </p:cNvSpPr>
          <p:nvPr>
            <p:ph type="title"/>
          </p:nvPr>
        </p:nvSpPr>
        <p:spPr>
          <a:xfrm>
            <a:off x="3274540" y="18255"/>
            <a:ext cx="8917460" cy="1325563"/>
          </a:xfrm>
        </p:spPr>
        <p:txBody>
          <a:bodyPr>
            <a:normAutofit/>
          </a:bodyPr>
          <a:lstStyle/>
          <a:p>
            <a:r>
              <a:rPr lang="en-US" b="1">
                <a:solidFill>
                  <a:schemeClr val="bg1"/>
                </a:solidFill>
              </a:rPr>
              <a:t>Spearman Correlation Coefficients </a:t>
            </a:r>
            <a:br>
              <a:rPr lang="en-US" b="1">
                <a:solidFill>
                  <a:schemeClr val="bg1"/>
                </a:solidFill>
              </a:rPr>
            </a:br>
            <a:r>
              <a:rPr lang="en-US" b="1">
                <a:solidFill>
                  <a:schemeClr val="bg1"/>
                </a:solidFill>
              </a:rPr>
              <a:t>Among Change in SP Measures</a:t>
            </a:r>
          </a:p>
        </p:txBody>
      </p:sp>
      <p:graphicFrame>
        <p:nvGraphicFramePr>
          <p:cNvPr id="12" name="Content Placeholder 11">
            <a:extLst>
              <a:ext uri="{FF2B5EF4-FFF2-40B4-BE49-F238E27FC236}">
                <a16:creationId xmlns:a16="http://schemas.microsoft.com/office/drawing/2014/main" id="{E9591D25-A5B8-8DFB-F8DA-31D8B7853FF0}"/>
              </a:ext>
            </a:extLst>
          </p:cNvPr>
          <p:cNvGraphicFramePr>
            <a:graphicFrameLocks noGrp="1"/>
          </p:cNvGraphicFramePr>
          <p:nvPr>
            <p:ph idx="1"/>
            <p:extLst>
              <p:ext uri="{D42A27DB-BD31-4B8C-83A1-F6EECF244321}">
                <p14:modId xmlns:p14="http://schemas.microsoft.com/office/powerpoint/2010/main" val="1622530569"/>
              </p:ext>
            </p:extLst>
          </p:nvPr>
        </p:nvGraphicFramePr>
        <p:xfrm>
          <a:off x="1295400" y="2073213"/>
          <a:ext cx="9601200" cy="3155044"/>
        </p:xfrm>
        <a:graphic>
          <a:graphicData uri="http://schemas.openxmlformats.org/drawingml/2006/table">
            <a:tbl>
              <a:tblPr firstRow="1" bandRow="1">
                <a:tableStyleId>{B301B821-A1FF-4177-AEE7-76D212191A09}</a:tableStyleId>
              </a:tblPr>
              <a:tblGrid>
                <a:gridCol w="3017520">
                  <a:extLst>
                    <a:ext uri="{9D8B030D-6E8A-4147-A177-3AD203B41FA5}">
                      <a16:colId xmlns:a16="http://schemas.microsoft.com/office/drawing/2014/main" val="1632098594"/>
                    </a:ext>
                  </a:extLst>
                </a:gridCol>
                <a:gridCol w="1645920">
                  <a:extLst>
                    <a:ext uri="{9D8B030D-6E8A-4147-A177-3AD203B41FA5}">
                      <a16:colId xmlns:a16="http://schemas.microsoft.com/office/drawing/2014/main" val="3798353727"/>
                    </a:ext>
                  </a:extLst>
                </a:gridCol>
                <a:gridCol w="1645920">
                  <a:extLst>
                    <a:ext uri="{9D8B030D-6E8A-4147-A177-3AD203B41FA5}">
                      <a16:colId xmlns:a16="http://schemas.microsoft.com/office/drawing/2014/main" val="1456274905"/>
                    </a:ext>
                  </a:extLst>
                </a:gridCol>
                <a:gridCol w="1645920">
                  <a:extLst>
                    <a:ext uri="{9D8B030D-6E8A-4147-A177-3AD203B41FA5}">
                      <a16:colId xmlns:a16="http://schemas.microsoft.com/office/drawing/2014/main" val="1159418330"/>
                    </a:ext>
                  </a:extLst>
                </a:gridCol>
                <a:gridCol w="164592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 </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TOT</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V</a:t>
                      </a:r>
                      <a:r>
                        <a:rPr lang="en-US" sz="2800" b="1" baseline="-25000" dirty="0">
                          <a:effectLst/>
                          <a:latin typeface="Calibri" panose="020F0502020204030204" pitchFamily="34" charset="0"/>
                          <a:cs typeface="Calibri" panose="020F0502020204030204" pitchFamily="34" charset="0"/>
                        </a:rPr>
                        <a:t>30</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PERIPH</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SP Mean </a:t>
                      </a:r>
                    </a:p>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Sensitivity</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V</a:t>
                      </a:r>
                      <a:r>
                        <a:rPr lang="en-US" sz="2400" b="1" baseline="-25000">
                          <a:effectLst/>
                          <a:latin typeface="Calibri" panose="020F0502020204030204" pitchFamily="34" charset="0"/>
                          <a:cs typeface="Calibri" panose="020F0502020204030204" pitchFamily="34" charset="0"/>
                        </a:rPr>
                        <a:t>TOT</a:t>
                      </a:r>
                      <a:r>
                        <a:rPr lang="en-US" sz="2400" b="1">
                          <a:effectLst/>
                          <a:latin typeface="Calibri" panose="020F0502020204030204" pitchFamily="34" charset="0"/>
                          <a:cs typeface="Calibri" panose="020F0502020204030204" pitchFamily="34" charset="0"/>
                        </a:rPr>
                        <a:t>, dB-</a:t>
                      </a:r>
                      <a:r>
                        <a:rPr lang="en-US" sz="2400" b="1" err="1">
                          <a:effectLst/>
                          <a:latin typeface="Calibri" panose="020F0502020204030204" pitchFamily="34" charset="0"/>
                          <a:cs typeface="Calibri" panose="020F0502020204030204" pitchFamily="34" charset="0"/>
                        </a:rPr>
                        <a:t>sr</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1.00</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V</a:t>
                      </a:r>
                      <a:r>
                        <a:rPr lang="en-US" sz="2400" b="1" baseline="-25000">
                          <a:effectLst/>
                          <a:latin typeface="Calibri" panose="020F0502020204030204" pitchFamily="34" charset="0"/>
                          <a:cs typeface="Calibri" panose="020F0502020204030204" pitchFamily="34" charset="0"/>
                        </a:rPr>
                        <a:t>30</a:t>
                      </a:r>
                      <a:r>
                        <a:rPr lang="en-US" sz="2400" b="1">
                          <a:effectLst/>
                          <a:latin typeface="Calibri" panose="020F0502020204030204" pitchFamily="34" charset="0"/>
                          <a:cs typeface="Calibri" panose="020F0502020204030204" pitchFamily="34" charset="0"/>
                        </a:rPr>
                        <a:t>, dB-</a:t>
                      </a:r>
                      <a:r>
                        <a:rPr lang="en-US" sz="2400" b="1" err="1">
                          <a:effectLst/>
                          <a:latin typeface="Calibri" panose="020F0502020204030204" pitchFamily="34" charset="0"/>
                          <a:cs typeface="Calibri" panose="020F0502020204030204" pitchFamily="34" charset="0"/>
                        </a:rPr>
                        <a:t>sr</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0.64</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1.00</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V</a:t>
                      </a:r>
                      <a:r>
                        <a:rPr lang="en-US" sz="2400" b="1" baseline="-25000">
                          <a:effectLst/>
                          <a:latin typeface="Calibri" panose="020F0502020204030204" pitchFamily="34" charset="0"/>
                          <a:cs typeface="Calibri" panose="020F0502020204030204" pitchFamily="34" charset="0"/>
                        </a:rPr>
                        <a:t>PERIPH</a:t>
                      </a:r>
                      <a:r>
                        <a:rPr lang="en-US" sz="2400" b="1">
                          <a:effectLst/>
                          <a:latin typeface="Calibri" panose="020F0502020204030204" pitchFamily="34" charset="0"/>
                          <a:cs typeface="Calibri" panose="020F0502020204030204" pitchFamily="34" charset="0"/>
                        </a:rPr>
                        <a:t>, dB-</a:t>
                      </a:r>
                      <a:r>
                        <a:rPr lang="en-US" sz="2400" b="1" err="1">
                          <a:effectLst/>
                          <a:latin typeface="Calibri" panose="020F0502020204030204" pitchFamily="34" charset="0"/>
                          <a:cs typeface="Calibri" panose="020F0502020204030204" pitchFamily="34" charset="0"/>
                        </a:rPr>
                        <a:t>sr</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highlight>
                            <a:srgbClr val="FFFF00"/>
                          </a:highlight>
                          <a:latin typeface="Calibri" panose="020F0502020204030204" pitchFamily="34" charset="0"/>
                          <a:cs typeface="Calibri" panose="020F0502020204030204" pitchFamily="34" charset="0"/>
                        </a:rPr>
                        <a:t>0.96</a:t>
                      </a:r>
                      <a:endParaRPr lang="en-US" sz="2400" b="0" dirty="0">
                        <a:effectLst/>
                        <a:highlight>
                          <a:srgbClr val="FFFF00"/>
                        </a:highligh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0.48 </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1.00</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SP Mean sensitivity, dB</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highlight>
                            <a:srgbClr val="FFFF00"/>
                          </a:highlight>
                          <a:latin typeface="Calibri" panose="020F0502020204030204" pitchFamily="34" charset="0"/>
                          <a:cs typeface="Calibri" panose="020F0502020204030204" pitchFamily="34" charset="0"/>
                        </a:rPr>
                        <a:t>0.84 </a:t>
                      </a:r>
                      <a:endParaRPr lang="en-US" sz="2400" b="0" dirty="0">
                        <a:effectLst/>
                        <a:highlight>
                          <a:srgbClr val="FFFF00"/>
                        </a:highligh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highlight>
                            <a:srgbClr val="FFFF00"/>
                          </a:highlight>
                          <a:latin typeface="Calibri" panose="020F0502020204030204" pitchFamily="34" charset="0"/>
                          <a:cs typeface="Calibri" panose="020F0502020204030204" pitchFamily="34" charset="0"/>
                        </a:rPr>
                        <a:t>0.90</a:t>
                      </a:r>
                      <a:endParaRPr lang="en-US" sz="2400" b="0" dirty="0">
                        <a:effectLst/>
                        <a:highlight>
                          <a:srgbClr val="FFFF00"/>
                        </a:highligh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0.74 </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1.00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115902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8B29D-0F05-6D34-8A7A-CD887D95A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C3FB2-7AB2-9BB7-342B-3EA01CF4B704}"/>
              </a:ext>
            </a:extLst>
          </p:cNvPr>
          <p:cNvSpPr>
            <a:spLocks noGrp="1"/>
          </p:cNvSpPr>
          <p:nvPr>
            <p:ph type="title"/>
          </p:nvPr>
        </p:nvSpPr>
        <p:spPr>
          <a:xfrm>
            <a:off x="3274540" y="18255"/>
            <a:ext cx="8917460" cy="1325563"/>
          </a:xfrm>
        </p:spPr>
        <p:txBody>
          <a:bodyPr>
            <a:noAutofit/>
          </a:bodyPr>
          <a:lstStyle/>
          <a:p>
            <a:r>
              <a:rPr lang="en-US" sz="3300" b="1">
                <a:solidFill>
                  <a:schemeClr val="bg1"/>
                </a:solidFill>
              </a:rPr>
              <a:t>Spearman Correlation Coefficients (95% CI) </a:t>
            </a:r>
            <a:br>
              <a:rPr lang="en-US" sz="3300" b="1">
                <a:solidFill>
                  <a:schemeClr val="bg1"/>
                </a:solidFill>
              </a:rPr>
            </a:br>
            <a:r>
              <a:rPr lang="en-US" sz="3300" b="1">
                <a:solidFill>
                  <a:schemeClr val="bg1"/>
                </a:solidFill>
              </a:rPr>
              <a:t>Change in SP Measures vs Other Visual Measures</a:t>
            </a:r>
          </a:p>
        </p:txBody>
      </p:sp>
      <p:graphicFrame>
        <p:nvGraphicFramePr>
          <p:cNvPr id="12" name="Content Placeholder 11">
            <a:extLst>
              <a:ext uri="{FF2B5EF4-FFF2-40B4-BE49-F238E27FC236}">
                <a16:creationId xmlns:a16="http://schemas.microsoft.com/office/drawing/2014/main" id="{AF01E180-4B88-1695-AE3D-A0D614B75A1E}"/>
              </a:ext>
            </a:extLst>
          </p:cNvPr>
          <p:cNvGraphicFramePr>
            <a:graphicFrameLocks noGrp="1"/>
          </p:cNvGraphicFramePr>
          <p:nvPr>
            <p:ph idx="1"/>
            <p:extLst>
              <p:ext uri="{D42A27DB-BD31-4B8C-83A1-F6EECF244321}">
                <p14:modId xmlns:p14="http://schemas.microsoft.com/office/powerpoint/2010/main" val="2831980341"/>
              </p:ext>
            </p:extLst>
          </p:nvPr>
        </p:nvGraphicFramePr>
        <p:xfrm>
          <a:off x="1295400" y="2073213"/>
          <a:ext cx="9601200" cy="4041858"/>
        </p:xfrm>
        <a:graphic>
          <a:graphicData uri="http://schemas.openxmlformats.org/drawingml/2006/table">
            <a:tbl>
              <a:tblPr firstRow="1" bandRow="1">
                <a:tableStyleId>{B301B821-A1FF-4177-AEE7-76D212191A09}</a:tableStyleId>
              </a:tblPr>
              <a:tblGrid>
                <a:gridCol w="3017520">
                  <a:extLst>
                    <a:ext uri="{9D8B030D-6E8A-4147-A177-3AD203B41FA5}">
                      <a16:colId xmlns:a16="http://schemas.microsoft.com/office/drawing/2014/main" val="1632098594"/>
                    </a:ext>
                  </a:extLst>
                </a:gridCol>
                <a:gridCol w="1645920">
                  <a:extLst>
                    <a:ext uri="{9D8B030D-6E8A-4147-A177-3AD203B41FA5}">
                      <a16:colId xmlns:a16="http://schemas.microsoft.com/office/drawing/2014/main" val="3798353727"/>
                    </a:ext>
                  </a:extLst>
                </a:gridCol>
                <a:gridCol w="1645920">
                  <a:extLst>
                    <a:ext uri="{9D8B030D-6E8A-4147-A177-3AD203B41FA5}">
                      <a16:colId xmlns:a16="http://schemas.microsoft.com/office/drawing/2014/main" val="1456274905"/>
                    </a:ext>
                  </a:extLst>
                </a:gridCol>
                <a:gridCol w="1645920">
                  <a:extLst>
                    <a:ext uri="{9D8B030D-6E8A-4147-A177-3AD203B41FA5}">
                      <a16:colId xmlns:a16="http://schemas.microsoft.com/office/drawing/2014/main" val="1159418330"/>
                    </a:ext>
                  </a:extLst>
                </a:gridCol>
                <a:gridCol w="164592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 </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TOT</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30</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PERIPH</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SP Mean </a:t>
                      </a:r>
                    </a:p>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Sensitivity</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BCVA, letters</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Calibri" panose="020F0502020204030204" pitchFamily="34" charset="0"/>
                        </a:rPr>
                        <a:t>-0.11</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-0.19</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0.04</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a:solidFill>
                            <a:schemeClr val="dk1"/>
                          </a:solidFill>
                          <a:effectLst/>
                          <a:latin typeface="Calibri" panose="020F0502020204030204" pitchFamily="34" charset="0"/>
                          <a:ea typeface="Calibri" panose="020F0502020204030204" pitchFamily="34" charset="0"/>
                          <a:cs typeface="Calibri" panose="020F0502020204030204" pitchFamily="34" charset="0"/>
                        </a:rPr>
                        <a:t>-0.17</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FST white, dB</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-0.04</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-0.09</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mn-ea"/>
                          <a:cs typeface="Calibri" panose="020F0502020204030204" pitchFamily="34" charset="0"/>
                        </a:rPr>
                        <a:t>-0.004</a:t>
                      </a:r>
                      <a:endParaRPr lang="en-US" sz="2400" b="0" kern="1200" dirty="0">
                        <a:solidFill>
                          <a:schemeClr val="dk1"/>
                        </a:solidFill>
                        <a:effectLst/>
                        <a:latin typeface="Calibri" panose="020F0502020204030204" pitchFamily="34" charset="0"/>
                        <a:ea typeface="+mn-ea"/>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a:solidFill>
                            <a:schemeClr val="dk1"/>
                          </a:solidFill>
                          <a:effectLst/>
                          <a:latin typeface="Calibri" panose="020F0502020204030204" pitchFamily="34" charset="0"/>
                          <a:ea typeface="+mn-ea"/>
                          <a:cs typeface="Calibri" panose="020F0502020204030204" pitchFamily="34" charset="0"/>
                        </a:rPr>
                        <a:t>-0.13</a:t>
                      </a:r>
                      <a:endParaRPr lang="en-US" sz="2400" b="0" kern="1200">
                        <a:solidFill>
                          <a:schemeClr val="dk1"/>
                        </a:solidFill>
                        <a:effectLst/>
                        <a:latin typeface="Calibri" panose="020F0502020204030204" pitchFamily="34" charset="0"/>
                        <a:ea typeface="+mn-ea"/>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40591176"/>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FST blue, dB</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-0.16 </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-0.17</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-0.13</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mn-ea"/>
                          <a:cs typeface="Calibri" panose="020F0502020204030204" pitchFamily="34" charset="0"/>
                        </a:rPr>
                        <a:t>-0.19</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6257438"/>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FST red, dB</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Calibri" panose="020F0502020204030204" pitchFamily="34" charset="0"/>
                        </a:rPr>
                        <a:t>-0.02</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-0.002</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-0.02</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-0.05</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06942658"/>
                  </a:ext>
                </a:extLst>
              </a:tr>
              <a:tr h="611843">
                <a:tc>
                  <a:txBody>
                    <a:bodyPr/>
                    <a:lstStyle/>
                    <a:p>
                      <a:pPr marL="133350" marR="0" indent="-13335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Microperimetry</a:t>
                      </a:r>
                    </a:p>
                    <a:p>
                      <a:pPr marL="133350" marR="0" indent="-13335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Mean sensitivity, dB</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0.37</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0.52</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mn-ea"/>
                          <a:cs typeface="Calibri" panose="020F0502020204030204" pitchFamily="34" charset="0"/>
                        </a:rPr>
                        <a:t>0.32</a:t>
                      </a:r>
                      <a:endParaRPr lang="en-US" sz="2400" b="0" kern="1200" dirty="0">
                        <a:solidFill>
                          <a:schemeClr val="dk1"/>
                        </a:solidFill>
                        <a:effectLst/>
                        <a:latin typeface="Calibri" panose="020F0502020204030204" pitchFamily="34" charset="0"/>
                        <a:ea typeface="+mn-ea"/>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mn-ea"/>
                          <a:cs typeface="Calibri" panose="020F0502020204030204" pitchFamily="34" charset="0"/>
                        </a:rPr>
                        <a:t>0.55</a:t>
                      </a:r>
                      <a:endParaRPr lang="en-US" sz="2400" b="0" kern="1200" dirty="0">
                        <a:solidFill>
                          <a:schemeClr val="dk1"/>
                        </a:solidFill>
                        <a:effectLst/>
                        <a:highlight>
                          <a:srgbClr val="FFFF00"/>
                        </a:highlight>
                        <a:latin typeface="Calibri" panose="020F0502020204030204" pitchFamily="34" charset="0"/>
                        <a:ea typeface="+mn-ea"/>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903938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9E757-9BFE-9A6F-39BE-B2E8390F0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900E1-DE8D-6679-C8C9-6EE0E09B30E2}"/>
              </a:ext>
            </a:extLst>
          </p:cNvPr>
          <p:cNvSpPr>
            <a:spLocks noGrp="1"/>
          </p:cNvSpPr>
          <p:nvPr>
            <p:ph type="title"/>
          </p:nvPr>
        </p:nvSpPr>
        <p:spPr>
          <a:xfrm>
            <a:off x="3274540" y="18255"/>
            <a:ext cx="8917460" cy="1325563"/>
          </a:xfrm>
        </p:spPr>
        <p:txBody>
          <a:bodyPr>
            <a:noAutofit/>
          </a:bodyPr>
          <a:lstStyle/>
          <a:p>
            <a:r>
              <a:rPr lang="en-US" sz="3300" b="1">
                <a:solidFill>
                  <a:schemeClr val="bg1"/>
                </a:solidFill>
              </a:rPr>
              <a:t>Spearman Correlation Coefficients (95% CI) </a:t>
            </a:r>
            <a:br>
              <a:rPr lang="en-US" sz="3300" b="1">
                <a:solidFill>
                  <a:schemeClr val="bg1"/>
                </a:solidFill>
              </a:rPr>
            </a:br>
            <a:r>
              <a:rPr lang="en-US" sz="3300" b="1">
                <a:solidFill>
                  <a:schemeClr val="bg1"/>
                </a:solidFill>
              </a:rPr>
              <a:t>Change in SP Measures vs Other Visual Measures</a:t>
            </a:r>
          </a:p>
        </p:txBody>
      </p:sp>
      <p:graphicFrame>
        <p:nvGraphicFramePr>
          <p:cNvPr id="12" name="Content Placeholder 11">
            <a:extLst>
              <a:ext uri="{FF2B5EF4-FFF2-40B4-BE49-F238E27FC236}">
                <a16:creationId xmlns:a16="http://schemas.microsoft.com/office/drawing/2014/main" id="{71268407-3D55-A468-FFB7-0226C752EBF6}"/>
              </a:ext>
            </a:extLst>
          </p:cNvPr>
          <p:cNvGraphicFramePr>
            <a:graphicFrameLocks noGrp="1"/>
          </p:cNvGraphicFramePr>
          <p:nvPr>
            <p:ph idx="1"/>
            <p:extLst>
              <p:ext uri="{D42A27DB-BD31-4B8C-83A1-F6EECF244321}">
                <p14:modId xmlns:p14="http://schemas.microsoft.com/office/powerpoint/2010/main" val="1933919837"/>
              </p:ext>
            </p:extLst>
          </p:nvPr>
        </p:nvGraphicFramePr>
        <p:xfrm>
          <a:off x="1295400" y="2073213"/>
          <a:ext cx="9601200" cy="2359852"/>
        </p:xfrm>
        <a:graphic>
          <a:graphicData uri="http://schemas.openxmlformats.org/drawingml/2006/table">
            <a:tbl>
              <a:tblPr firstRow="1" bandRow="1">
                <a:tableStyleId>{B301B821-A1FF-4177-AEE7-76D212191A09}</a:tableStyleId>
              </a:tblPr>
              <a:tblGrid>
                <a:gridCol w="3017520">
                  <a:extLst>
                    <a:ext uri="{9D8B030D-6E8A-4147-A177-3AD203B41FA5}">
                      <a16:colId xmlns:a16="http://schemas.microsoft.com/office/drawing/2014/main" val="1632098594"/>
                    </a:ext>
                  </a:extLst>
                </a:gridCol>
                <a:gridCol w="1645920">
                  <a:extLst>
                    <a:ext uri="{9D8B030D-6E8A-4147-A177-3AD203B41FA5}">
                      <a16:colId xmlns:a16="http://schemas.microsoft.com/office/drawing/2014/main" val="3798353727"/>
                    </a:ext>
                  </a:extLst>
                </a:gridCol>
                <a:gridCol w="1645920">
                  <a:extLst>
                    <a:ext uri="{9D8B030D-6E8A-4147-A177-3AD203B41FA5}">
                      <a16:colId xmlns:a16="http://schemas.microsoft.com/office/drawing/2014/main" val="1456274905"/>
                    </a:ext>
                  </a:extLst>
                </a:gridCol>
                <a:gridCol w="1645920">
                  <a:extLst>
                    <a:ext uri="{9D8B030D-6E8A-4147-A177-3AD203B41FA5}">
                      <a16:colId xmlns:a16="http://schemas.microsoft.com/office/drawing/2014/main" val="1159418330"/>
                    </a:ext>
                  </a:extLst>
                </a:gridCol>
                <a:gridCol w="164592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 </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TOT</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30</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PERIPH</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SP Mean </a:t>
                      </a:r>
                    </a:p>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Sensitivity</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11843">
                <a:tc>
                  <a:txBody>
                    <a:bodyPr/>
                    <a:lstStyle/>
                    <a:p>
                      <a:pPr marL="127000" marR="0" indent="-12700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OCT Ellipsoid zone area, mm</a:t>
                      </a:r>
                      <a:r>
                        <a:rPr lang="en-US" sz="2400" b="1" baseline="30000">
                          <a:effectLst/>
                          <a:latin typeface="Calibri" panose="020F0502020204030204" pitchFamily="34" charset="0"/>
                          <a:cs typeface="Calibri" panose="020F0502020204030204" pitchFamily="34" charset="0"/>
                        </a:rPr>
                        <a:t>2 </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Calibri" panose="020F0502020204030204" pitchFamily="34" charset="0"/>
                        </a:rPr>
                        <a:t>0.17</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0.45</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0.11</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0.38</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OCT CST (no CME), microns</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25000" marR="25000"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Calibri" panose="020F0502020204030204" pitchFamily="34" charset="0"/>
                        </a:rPr>
                        <a:t>0.01</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-0.15</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0.10</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-0.06</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968578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CD26C-BD02-ECB6-CED5-0A0F835D9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D6782A-D305-071A-BE48-A72382E88FAB}"/>
              </a:ext>
            </a:extLst>
          </p:cNvPr>
          <p:cNvSpPr>
            <a:spLocks noGrp="1"/>
          </p:cNvSpPr>
          <p:nvPr>
            <p:ph type="title"/>
          </p:nvPr>
        </p:nvSpPr>
        <p:spPr>
          <a:xfrm>
            <a:off x="3274540" y="18255"/>
            <a:ext cx="8917460" cy="1325563"/>
          </a:xfrm>
        </p:spPr>
        <p:txBody>
          <a:bodyPr>
            <a:normAutofit/>
          </a:bodyPr>
          <a:lstStyle/>
          <a:p>
            <a:r>
              <a:rPr lang="en-US" b="1">
                <a:solidFill>
                  <a:schemeClr val="bg1"/>
                </a:solidFill>
              </a:rPr>
              <a:t>Kinetic Perimetry Measures </a:t>
            </a:r>
            <a:br>
              <a:rPr lang="en-US" b="1">
                <a:solidFill>
                  <a:schemeClr val="bg1"/>
                </a:solidFill>
              </a:rPr>
            </a:br>
            <a:r>
              <a:rPr lang="en-US" b="1">
                <a:solidFill>
                  <a:schemeClr val="bg1"/>
                </a:solidFill>
              </a:rPr>
              <a:t>(Study Eyes) </a:t>
            </a:r>
          </a:p>
        </p:txBody>
      </p:sp>
      <p:graphicFrame>
        <p:nvGraphicFramePr>
          <p:cNvPr id="12" name="Content Placeholder 11">
            <a:extLst>
              <a:ext uri="{FF2B5EF4-FFF2-40B4-BE49-F238E27FC236}">
                <a16:creationId xmlns:a16="http://schemas.microsoft.com/office/drawing/2014/main" id="{BB618E34-9BC4-7A40-336D-2D35E7E21486}"/>
              </a:ext>
            </a:extLst>
          </p:cNvPr>
          <p:cNvGraphicFramePr>
            <a:graphicFrameLocks noGrp="1"/>
          </p:cNvGraphicFramePr>
          <p:nvPr>
            <p:ph idx="1"/>
            <p:extLst>
              <p:ext uri="{D42A27DB-BD31-4B8C-83A1-F6EECF244321}">
                <p14:modId xmlns:p14="http://schemas.microsoft.com/office/powerpoint/2010/main" val="1704883435"/>
              </p:ext>
            </p:extLst>
          </p:nvPr>
        </p:nvGraphicFramePr>
        <p:xfrm>
          <a:off x="243840" y="1363333"/>
          <a:ext cx="11704320" cy="5303520"/>
        </p:xfrm>
        <a:graphic>
          <a:graphicData uri="http://schemas.openxmlformats.org/drawingml/2006/table">
            <a:tbl>
              <a:tblPr firstRow="1" bandRow="1">
                <a:tableStyleId>{B301B821-A1FF-4177-AEE7-76D212191A09}</a:tableStyleId>
              </a:tblPr>
              <a:tblGrid>
                <a:gridCol w="4023360">
                  <a:extLst>
                    <a:ext uri="{9D8B030D-6E8A-4147-A177-3AD203B41FA5}">
                      <a16:colId xmlns:a16="http://schemas.microsoft.com/office/drawing/2014/main" val="1632098594"/>
                    </a:ext>
                  </a:extLst>
                </a:gridCol>
                <a:gridCol w="2560320">
                  <a:extLst>
                    <a:ext uri="{9D8B030D-6E8A-4147-A177-3AD203B41FA5}">
                      <a16:colId xmlns:a16="http://schemas.microsoft.com/office/drawing/2014/main" val="702021281"/>
                    </a:ext>
                  </a:extLst>
                </a:gridCol>
                <a:gridCol w="2560320">
                  <a:extLst>
                    <a:ext uri="{9D8B030D-6E8A-4147-A177-3AD203B41FA5}">
                      <a16:colId xmlns:a16="http://schemas.microsoft.com/office/drawing/2014/main" val="1453271779"/>
                    </a:ext>
                  </a:extLst>
                </a:gridCol>
                <a:gridCol w="2560320">
                  <a:extLst>
                    <a:ext uri="{9D8B030D-6E8A-4147-A177-3AD203B41FA5}">
                      <a16:colId xmlns:a16="http://schemas.microsoft.com/office/drawing/2014/main" val="3217793748"/>
                    </a:ext>
                  </a:extLst>
                </a:gridCol>
              </a:tblGrid>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kern="1200">
                          <a:solidFill>
                            <a:schemeClr val="bg1"/>
                          </a:solidFill>
                          <a:effectLst/>
                          <a:latin typeface="Calibri" panose="020F0502020204030204" pitchFamily="34" charset="0"/>
                          <a:ea typeface="+mn-ea"/>
                          <a:cs typeface="Calibri" panose="020F0502020204030204" pitchFamily="34" charset="0"/>
                        </a:rPr>
                        <a:t>Measures</a:t>
                      </a:r>
                      <a:endParaRPr lang="en-US" sz="260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600" b="1" kern="1200">
                          <a:solidFill>
                            <a:schemeClr val="bg1"/>
                          </a:solidFill>
                          <a:effectLst/>
                          <a:latin typeface="Calibri" panose="020F0502020204030204" pitchFamily="34" charset="0"/>
                          <a:ea typeface="+mn-ea"/>
                          <a:cs typeface="Calibri" panose="020F0502020204030204" pitchFamily="34" charset="0"/>
                        </a:rPr>
                        <a:t>Baseline</a:t>
                      </a:r>
                      <a:endParaRPr lang="en-US" sz="2600">
                        <a:solidFill>
                          <a:schemeClr val="bg1"/>
                        </a:solidFill>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Year 4 </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solidFill>
                            <a:schemeClr val="bg1"/>
                          </a:solidFill>
                          <a:effectLst/>
                          <a:latin typeface="Calibri" panose="020F0502020204030204" pitchFamily="34" charset="0"/>
                          <a:cs typeface="Calibri" panose="020F0502020204030204" pitchFamily="34" charset="0"/>
                        </a:rPr>
                        <a:t>Year 4 - Baseline</a:t>
                      </a:r>
                      <a:endParaRPr lang="en-US" sz="2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365760">
                <a:tc>
                  <a:txBody>
                    <a:bodyPr/>
                    <a:lstStyle/>
                    <a:p>
                      <a:pPr marL="0" marR="0">
                        <a:lnSpc>
                          <a:spcPct val="107000"/>
                        </a:lnSpc>
                        <a:spcBef>
                          <a:spcPts val="0"/>
                        </a:spcBef>
                        <a:spcAft>
                          <a:spcPts val="0"/>
                        </a:spcAft>
                      </a:pPr>
                      <a:r>
                        <a:rPr lang="en-US" sz="2200" b="1" kern="1200">
                          <a:solidFill>
                            <a:schemeClr val="dk1"/>
                          </a:solidFill>
                          <a:effectLst/>
                          <a:latin typeface="Calibri" panose="020F0502020204030204" pitchFamily="34" charset="0"/>
                          <a:ea typeface="+mn-ea"/>
                          <a:cs typeface="Calibri" panose="020F0502020204030204" pitchFamily="34" charset="0"/>
                        </a:rPr>
                        <a:t>I4e Seeing Area (deg</a:t>
                      </a:r>
                      <a:r>
                        <a:rPr lang="en-US" sz="2200" b="1" kern="1200" baseline="30000">
                          <a:solidFill>
                            <a:schemeClr val="dk1"/>
                          </a:solidFill>
                          <a:effectLst/>
                          <a:latin typeface="Calibri" panose="020F0502020204030204" pitchFamily="34" charset="0"/>
                          <a:ea typeface="+mn-ea"/>
                          <a:cs typeface="Calibri" panose="020F0502020204030204" pitchFamily="34" charset="0"/>
                        </a:rPr>
                        <a:t>2</a:t>
                      </a:r>
                      <a:r>
                        <a:rPr lang="en-US" sz="2200" b="1" kern="1200">
                          <a:solidFill>
                            <a:schemeClr val="dk1"/>
                          </a:solidFill>
                          <a:effectLst/>
                          <a:latin typeface="Calibri" panose="020F0502020204030204" pitchFamily="34" charset="0"/>
                          <a:ea typeface="+mn-ea"/>
                          <a:cs typeface="Calibri" panose="020F0502020204030204" pitchFamily="34" charset="0"/>
                        </a:rPr>
                        <a:t>)</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79</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79</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u="none" strike="noStrike" noProof="0">
                          <a:solidFill>
                            <a:schemeClr val="tx1"/>
                          </a:solidFill>
                          <a:effectLst/>
                          <a:latin typeface="Calibri" panose="020F0502020204030204" pitchFamily="34" charset="0"/>
                          <a:cs typeface="Calibri" panose="020F0502020204030204" pitchFamily="34" charset="0"/>
                        </a:rPr>
                        <a:t>79</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Mean ± SD</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1104 ± 2051</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653 ± 1554</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-451 ± 1118</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71785365"/>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Median (IQR)</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132 (42, 930)</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75 (18, 328)</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-43 (-379, -1)</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18727277"/>
                  </a:ext>
                </a:extLst>
              </a:tr>
              <a:tr h="365760">
                <a:tc>
                  <a:txBody>
                    <a:bodyPr/>
                    <a:lstStyle/>
                    <a:p>
                      <a:pPr marL="0" marR="0" lvl="0" indent="101600" algn="l" defTabSz="914400" rtl="0" eaLnBrk="1" fontAlgn="auto" latinLnBrk="0" hangingPunct="1">
                        <a:lnSpc>
                          <a:spcPct val="107000"/>
                        </a:lnSpc>
                        <a:spcBef>
                          <a:spcPts val="0"/>
                        </a:spcBef>
                        <a:spcAft>
                          <a:spcPts val="0"/>
                        </a:spcAft>
                        <a:buClrTx/>
                        <a:buSzTx/>
                        <a:buFontTx/>
                        <a:buNone/>
                        <a:tabLst/>
                        <a:defRPr/>
                      </a:pPr>
                      <a:r>
                        <a:rPr lang="en-US" sz="2200" b="1">
                          <a:effectLst/>
                          <a:latin typeface="Calibri" panose="020F0502020204030204" pitchFamily="34" charset="0"/>
                          <a:cs typeface="Calibri" panose="020F0502020204030204" pitchFamily="34" charset="0"/>
                        </a:rPr>
                        <a:t>Annual percent change (95% CI)</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endParaRPr lang="en-US" sz="220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highlight>
                            <a:srgbClr val="FFFF00"/>
                          </a:highlight>
                          <a:latin typeface="Calibri" panose="020F0502020204030204" pitchFamily="34" charset="0"/>
                          <a:cs typeface="Calibri" panose="020F0502020204030204" pitchFamily="34" charset="0"/>
                        </a:rPr>
                        <a:t>-13.1 (-18.5, -7.5) %</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u="none" strike="noStrike" noProof="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41772998"/>
                  </a:ext>
                </a:extLst>
              </a:tr>
              <a:tr h="365760">
                <a:tc>
                  <a:txBody>
                    <a:bodyPr/>
                    <a:lstStyle/>
                    <a:p>
                      <a:pPr marL="0" marR="0">
                        <a:lnSpc>
                          <a:spcPct val="107000"/>
                        </a:lnSpc>
                        <a:spcBef>
                          <a:spcPts val="0"/>
                        </a:spcBef>
                        <a:spcAft>
                          <a:spcPts val="0"/>
                        </a:spcAft>
                      </a:pPr>
                      <a:r>
                        <a:rPr lang="en-US" sz="2200" b="1" kern="1200">
                          <a:solidFill>
                            <a:schemeClr val="dk1"/>
                          </a:solidFill>
                          <a:effectLst/>
                          <a:latin typeface="Calibri" panose="020F0502020204030204" pitchFamily="34" charset="0"/>
                          <a:ea typeface="+mn-ea"/>
                          <a:cs typeface="Calibri" panose="020F0502020204030204" pitchFamily="34" charset="0"/>
                        </a:rPr>
                        <a:t>III4e Seeing Area (deg</a:t>
                      </a:r>
                      <a:r>
                        <a:rPr lang="en-US" sz="2200" b="1" kern="1200" baseline="30000">
                          <a:solidFill>
                            <a:schemeClr val="dk1"/>
                          </a:solidFill>
                          <a:effectLst/>
                          <a:latin typeface="Calibri" panose="020F0502020204030204" pitchFamily="34" charset="0"/>
                          <a:ea typeface="+mn-ea"/>
                          <a:cs typeface="Calibri" panose="020F0502020204030204" pitchFamily="34" charset="0"/>
                        </a:rPr>
                        <a:t>2</a:t>
                      </a:r>
                      <a:r>
                        <a:rPr lang="en-US" sz="2200" b="1" kern="1200">
                          <a:solidFill>
                            <a:schemeClr val="dk1"/>
                          </a:solidFill>
                          <a:effectLst/>
                          <a:latin typeface="Calibri" panose="020F0502020204030204" pitchFamily="34" charset="0"/>
                          <a:ea typeface="+mn-ea"/>
                          <a:cs typeface="Calibri" panose="020F0502020204030204" pitchFamily="34" charset="0"/>
                        </a:rPr>
                        <a:t>)</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78</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78</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u="none" strike="noStrike" noProof="0">
                          <a:solidFill>
                            <a:schemeClr val="tx1"/>
                          </a:solidFill>
                          <a:effectLst/>
                          <a:latin typeface="Calibri" panose="020F0502020204030204" pitchFamily="34" charset="0"/>
                          <a:cs typeface="Calibri" panose="020F0502020204030204" pitchFamily="34" charset="0"/>
                        </a:rPr>
                        <a:t>78</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1203159"/>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Mean ± SD</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5374 ± 4366</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4089 ± 4238</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-1285 ± 2055</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5006512"/>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Median (IQR)</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4982 (772, 9303)</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2335 (381, 7310)</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-900 (-2226, -84)</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89216538"/>
                  </a:ext>
                </a:extLst>
              </a:tr>
              <a:tr h="365760">
                <a:tc>
                  <a:txBody>
                    <a:bodyPr/>
                    <a:lstStyle/>
                    <a:p>
                      <a:pPr marL="0" marR="0" lvl="0" indent="101600" algn="l" defTabSz="914400" rtl="0" eaLnBrk="1" fontAlgn="auto" latinLnBrk="0" hangingPunct="1">
                        <a:lnSpc>
                          <a:spcPct val="107000"/>
                        </a:lnSpc>
                        <a:spcBef>
                          <a:spcPts val="0"/>
                        </a:spcBef>
                        <a:spcAft>
                          <a:spcPts val="0"/>
                        </a:spcAft>
                        <a:buClrTx/>
                        <a:buSzTx/>
                        <a:buFontTx/>
                        <a:buNone/>
                        <a:tabLst/>
                        <a:defRPr/>
                      </a:pPr>
                      <a:r>
                        <a:rPr lang="en-US" sz="2200" b="1">
                          <a:effectLst/>
                          <a:latin typeface="Calibri" panose="020F0502020204030204" pitchFamily="34" charset="0"/>
                          <a:cs typeface="Calibri" panose="020F0502020204030204" pitchFamily="34" charset="0"/>
                        </a:rPr>
                        <a:t>Annual percent change (95% CI)</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endParaRPr lang="en-US" sz="220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highlight>
                            <a:srgbClr val="FFFF00"/>
                          </a:highlight>
                          <a:latin typeface="Calibri" panose="020F0502020204030204" pitchFamily="34" charset="0"/>
                          <a:cs typeface="Calibri" panose="020F0502020204030204" pitchFamily="34" charset="0"/>
                        </a:rPr>
                        <a:t>-12.1 (-15.9, -8.1) %</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u="none" strike="noStrike" noProof="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8416324"/>
                  </a:ext>
                </a:extLst>
              </a:tr>
              <a:tr h="365760">
                <a:tc>
                  <a:txBody>
                    <a:bodyPr/>
                    <a:lstStyle/>
                    <a:p>
                      <a:pPr marL="0" marR="0">
                        <a:lnSpc>
                          <a:spcPct val="107000"/>
                        </a:lnSpc>
                        <a:spcBef>
                          <a:spcPts val="0"/>
                        </a:spcBef>
                        <a:spcAft>
                          <a:spcPts val="0"/>
                        </a:spcAft>
                      </a:pPr>
                      <a:r>
                        <a:rPr lang="en-US" sz="2200" b="1" kern="1200">
                          <a:solidFill>
                            <a:schemeClr val="dk1"/>
                          </a:solidFill>
                          <a:effectLst/>
                          <a:latin typeface="Calibri" panose="020F0502020204030204" pitchFamily="34" charset="0"/>
                          <a:ea typeface="+mn-ea"/>
                          <a:cs typeface="Calibri" panose="020F0502020204030204" pitchFamily="34" charset="0"/>
                        </a:rPr>
                        <a:t>V4e Seeing Area (deg</a:t>
                      </a:r>
                      <a:r>
                        <a:rPr lang="en-US" sz="2200" b="1" kern="1200" baseline="30000">
                          <a:solidFill>
                            <a:schemeClr val="dk1"/>
                          </a:solidFill>
                          <a:effectLst/>
                          <a:latin typeface="Calibri" panose="020F0502020204030204" pitchFamily="34" charset="0"/>
                          <a:ea typeface="+mn-ea"/>
                          <a:cs typeface="Calibri" panose="020F0502020204030204" pitchFamily="34" charset="0"/>
                        </a:rPr>
                        <a:t>2</a:t>
                      </a:r>
                      <a:r>
                        <a:rPr lang="en-US" sz="2200" b="1" kern="1200">
                          <a:solidFill>
                            <a:schemeClr val="dk1"/>
                          </a:solidFill>
                          <a:effectLst/>
                          <a:latin typeface="Calibri" panose="020F0502020204030204" pitchFamily="34" charset="0"/>
                          <a:ea typeface="+mn-ea"/>
                          <a:cs typeface="Calibri" panose="020F0502020204030204" pitchFamily="34" charset="0"/>
                        </a:rPr>
                        <a:t>)</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75</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lgn="ctr">
                        <a:spcBef>
                          <a:spcPts val="0"/>
                        </a:spcBef>
                        <a:spcAft>
                          <a:spcPts val="0"/>
                        </a:spcAft>
                        <a:buNone/>
                      </a:pPr>
                      <a:r>
                        <a:rPr lang="en-US" sz="2200" b="1" i="0" u="none" strike="noStrike" noProof="0">
                          <a:solidFill>
                            <a:schemeClr val="tx1"/>
                          </a:solidFill>
                          <a:effectLst/>
                          <a:latin typeface="Calibri" panose="020F0502020204030204" pitchFamily="34" charset="0"/>
                          <a:cs typeface="Calibri" panose="020F0502020204030204" pitchFamily="34" charset="0"/>
                        </a:rPr>
                        <a:t>75</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u="none" strike="noStrike" noProof="0">
                          <a:solidFill>
                            <a:schemeClr val="tx1"/>
                          </a:solidFill>
                          <a:effectLst/>
                          <a:latin typeface="Calibri" panose="020F0502020204030204" pitchFamily="34" charset="0"/>
                          <a:cs typeface="Calibri" panose="020F0502020204030204" pitchFamily="34" charset="0"/>
                        </a:rPr>
                        <a:t>75</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66667295"/>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Mean ± SD</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9268 ± 4785</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7489 ± 5089</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-1779 ± 2694</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365760">
                <a:tc>
                  <a:txBody>
                    <a:bodyPr/>
                    <a:lstStyle/>
                    <a:p>
                      <a:pPr marL="0" marR="0" indent="10160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Median (IQR)</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11038 (5675, 13035)</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7445 (2066, 12552)</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-1058 (-2904, -133)</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365760">
                <a:tc>
                  <a:txBody>
                    <a:bodyPr/>
                    <a:lstStyle/>
                    <a:p>
                      <a:pPr marL="0" marR="0" lvl="0" indent="101600" algn="l" defTabSz="914400" rtl="0" eaLnBrk="1" fontAlgn="auto" latinLnBrk="0" hangingPunct="1">
                        <a:lnSpc>
                          <a:spcPct val="107000"/>
                        </a:lnSpc>
                        <a:spcBef>
                          <a:spcPts val="0"/>
                        </a:spcBef>
                        <a:spcAft>
                          <a:spcPts val="0"/>
                        </a:spcAft>
                        <a:buClrTx/>
                        <a:buSzTx/>
                        <a:buFontTx/>
                        <a:buNone/>
                        <a:tabLst/>
                        <a:defRPr/>
                      </a:pPr>
                      <a:r>
                        <a:rPr lang="en-US" sz="2200" b="1">
                          <a:effectLst/>
                          <a:latin typeface="Calibri" panose="020F0502020204030204" pitchFamily="34" charset="0"/>
                          <a:cs typeface="Calibri" panose="020F0502020204030204" pitchFamily="34" charset="0"/>
                        </a:rPr>
                        <a:t>Annual percent change (95% CI)</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kern="1200">
                        <a:solidFill>
                          <a:schemeClr val="tx1"/>
                        </a:solidFill>
                        <a:latin typeface="Calibri" panose="020F0502020204030204" pitchFamily="34" charset="0"/>
                        <a:ea typeface="+mn-ea"/>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kern="1200">
                          <a:solidFill>
                            <a:schemeClr val="tx1"/>
                          </a:solidFill>
                          <a:highlight>
                            <a:srgbClr val="FFFF00"/>
                          </a:highlight>
                          <a:latin typeface="Calibri" panose="020F0502020204030204" pitchFamily="34" charset="0"/>
                          <a:ea typeface="+mn-ea"/>
                          <a:cs typeface="Calibri" panose="020F0502020204030204" pitchFamily="34" charset="0"/>
                        </a:rPr>
                        <a:t>-9.2 (-12.0, -6.3) %</a:t>
                      </a:r>
                    </a:p>
                  </a:txBody>
                  <a:tcPr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u="none" strike="noStrike" kern="1200" noProof="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3164614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38B66-EC35-AAB1-4BE2-A05C55FC5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081EA-82D2-2AEE-C129-9C6A262C0E37}"/>
              </a:ext>
            </a:extLst>
          </p:cNvPr>
          <p:cNvSpPr>
            <a:spLocks noGrp="1"/>
          </p:cNvSpPr>
          <p:nvPr>
            <p:ph type="title"/>
          </p:nvPr>
        </p:nvSpPr>
        <p:spPr>
          <a:xfrm>
            <a:off x="3274540" y="18255"/>
            <a:ext cx="8822867" cy="1325563"/>
          </a:xfrm>
        </p:spPr>
        <p:txBody>
          <a:bodyPr>
            <a:normAutofit/>
          </a:bodyPr>
          <a:lstStyle/>
          <a:p>
            <a:r>
              <a:rPr lang="en-US" b="1">
                <a:solidFill>
                  <a:schemeClr val="bg1"/>
                </a:solidFill>
              </a:rPr>
              <a:t>Spearman Correlation Coefficients</a:t>
            </a:r>
            <a:br>
              <a:rPr lang="en-US" b="1">
                <a:solidFill>
                  <a:schemeClr val="bg1"/>
                </a:solidFill>
              </a:rPr>
            </a:br>
            <a:r>
              <a:rPr lang="en-US" b="1">
                <a:solidFill>
                  <a:schemeClr val="bg1"/>
                </a:solidFill>
              </a:rPr>
              <a:t>Among </a:t>
            </a:r>
            <a:r>
              <a:rPr lang="en-US" b="1">
                <a:solidFill>
                  <a:srgbClr val="D76F2C"/>
                </a:solidFill>
              </a:rPr>
              <a:t>Change</a:t>
            </a:r>
            <a:r>
              <a:rPr lang="en-US" b="1">
                <a:solidFill>
                  <a:schemeClr val="bg1"/>
                </a:solidFill>
              </a:rPr>
              <a:t> in KP Measures</a:t>
            </a:r>
          </a:p>
        </p:txBody>
      </p:sp>
      <p:graphicFrame>
        <p:nvGraphicFramePr>
          <p:cNvPr id="12" name="Content Placeholder 11">
            <a:extLst>
              <a:ext uri="{FF2B5EF4-FFF2-40B4-BE49-F238E27FC236}">
                <a16:creationId xmlns:a16="http://schemas.microsoft.com/office/drawing/2014/main" id="{0C44727A-6FF6-658F-2830-A85AC810FA74}"/>
              </a:ext>
            </a:extLst>
          </p:cNvPr>
          <p:cNvGraphicFramePr>
            <a:graphicFrameLocks noGrp="1"/>
          </p:cNvGraphicFramePr>
          <p:nvPr>
            <p:ph idx="1"/>
            <p:extLst>
              <p:ext uri="{D42A27DB-BD31-4B8C-83A1-F6EECF244321}">
                <p14:modId xmlns:p14="http://schemas.microsoft.com/office/powerpoint/2010/main" val="2058202443"/>
              </p:ext>
            </p:extLst>
          </p:nvPr>
        </p:nvGraphicFramePr>
        <p:xfrm>
          <a:off x="1478280" y="1962697"/>
          <a:ext cx="9235440" cy="2606954"/>
        </p:xfrm>
        <a:graphic>
          <a:graphicData uri="http://schemas.openxmlformats.org/drawingml/2006/table">
            <a:tbl>
              <a:tblPr firstRow="1" bandRow="1">
                <a:tableStyleId>{B301B821-A1FF-4177-AEE7-76D212191A09}</a:tableStyleId>
              </a:tblPr>
              <a:tblGrid>
                <a:gridCol w="2651760">
                  <a:extLst>
                    <a:ext uri="{9D8B030D-6E8A-4147-A177-3AD203B41FA5}">
                      <a16:colId xmlns:a16="http://schemas.microsoft.com/office/drawing/2014/main" val="1632098594"/>
                    </a:ext>
                  </a:extLst>
                </a:gridCol>
                <a:gridCol w="2194560">
                  <a:extLst>
                    <a:ext uri="{9D8B030D-6E8A-4147-A177-3AD203B41FA5}">
                      <a16:colId xmlns:a16="http://schemas.microsoft.com/office/drawing/2014/main" val="2570970623"/>
                    </a:ext>
                  </a:extLst>
                </a:gridCol>
                <a:gridCol w="2194560">
                  <a:extLst>
                    <a:ext uri="{9D8B030D-6E8A-4147-A177-3AD203B41FA5}">
                      <a16:colId xmlns:a16="http://schemas.microsoft.com/office/drawing/2014/main" val="862457603"/>
                    </a:ext>
                  </a:extLst>
                </a:gridCol>
                <a:gridCol w="219456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I4e </a:t>
                      </a:r>
                    </a:p>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Seeing Area</a:t>
                      </a: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III4e </a:t>
                      </a:r>
                    </a:p>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Seeing Area</a:t>
                      </a: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V4e </a:t>
                      </a:r>
                    </a:p>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Seeing Area</a:t>
                      </a:r>
                    </a:p>
                  </a:txBody>
                  <a:tcPr marL="42217" marR="42217"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71360">
                <a:tc>
                  <a:txBody>
                    <a:bodyPr/>
                    <a:lstStyle/>
                    <a:p>
                      <a:pPr marL="0" marR="0" algn="l">
                        <a:lnSpc>
                          <a:spcPct val="107000"/>
                        </a:lnSpc>
                        <a:spcBef>
                          <a:spcPts val="0"/>
                        </a:spcBef>
                        <a:spcAft>
                          <a:spcPts val="0"/>
                        </a:spcAft>
                      </a:pPr>
                      <a:r>
                        <a:rPr lang="en-US" sz="2400" b="1" kern="1200">
                          <a:solidFill>
                            <a:schemeClr val="dk1"/>
                          </a:solidFill>
                          <a:effectLst/>
                          <a:latin typeface="Calibri" panose="020F0502020204030204" pitchFamily="34" charset="0"/>
                          <a:ea typeface="+mn-ea"/>
                          <a:cs typeface="Calibri" panose="020F0502020204030204" pitchFamily="34" charset="0"/>
                        </a:rPr>
                        <a:t>I4e Seeing Area</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Calibri" panose="020F0502020204030204" pitchFamily="34" charset="0"/>
                        </a:rPr>
                        <a:t>1.00</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71360">
                <a:tc>
                  <a:txBody>
                    <a:bodyPr/>
                    <a:lstStyle/>
                    <a:p>
                      <a:pPr marL="0" marR="0" algn="l">
                        <a:lnSpc>
                          <a:spcPct val="115000"/>
                        </a:lnSpc>
                        <a:spcBef>
                          <a:spcPts val="0"/>
                        </a:spcBef>
                        <a:spcAft>
                          <a:spcPts val="0"/>
                        </a:spcAft>
                        <a:tabLst>
                          <a:tab pos="588645" algn="l"/>
                        </a:tabLst>
                      </a:pPr>
                      <a:r>
                        <a:rPr lang="en-US" sz="2400" b="1">
                          <a:effectLst/>
                          <a:latin typeface="Calibri" panose="020F0502020204030204" pitchFamily="34" charset="0"/>
                          <a:ea typeface="Calibri" panose="020F0502020204030204" pitchFamily="34" charset="0"/>
                          <a:cs typeface="Calibri" panose="020F0502020204030204" pitchFamily="34" charset="0"/>
                        </a:rPr>
                        <a:t>III4e Seeing Area</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0.21</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1.00</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0" kern="120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571360">
                <a:tc>
                  <a:txBody>
                    <a:bodyPr/>
                    <a:lstStyle/>
                    <a:p>
                      <a:pPr marL="0" marR="0" algn="l">
                        <a:lnSpc>
                          <a:spcPct val="107000"/>
                        </a:lnSpc>
                        <a:spcBef>
                          <a:spcPts val="0"/>
                        </a:spcBef>
                        <a:spcAft>
                          <a:spcPts val="0"/>
                        </a:spcAft>
                      </a:pPr>
                      <a:r>
                        <a:rPr lang="en-US" sz="2400" b="1" kern="1200">
                          <a:solidFill>
                            <a:schemeClr val="dk1"/>
                          </a:solidFill>
                          <a:effectLst/>
                          <a:latin typeface="Calibri" panose="020F0502020204030204" pitchFamily="34" charset="0"/>
                          <a:ea typeface="+mn-ea"/>
                          <a:cs typeface="Calibri" panose="020F0502020204030204" pitchFamily="34" charset="0"/>
                        </a:rPr>
                        <a:t>V4e Seeing Area</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-0.01</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highlight>
                            <a:srgbClr val="FFFF00"/>
                          </a:highlight>
                          <a:latin typeface="Calibri" panose="020F0502020204030204" pitchFamily="34" charset="0"/>
                          <a:cs typeface="Calibri" panose="020F0502020204030204" pitchFamily="34" charset="0"/>
                        </a:rPr>
                        <a:t>0.56</a:t>
                      </a:r>
                      <a:r>
                        <a:rPr lang="en-US" sz="2400" b="1">
                          <a:effectLst/>
                          <a:latin typeface="Calibri" panose="020F0502020204030204" pitchFamily="34" charset="0"/>
                          <a:cs typeface="Calibri" panose="020F0502020204030204" pitchFamily="34" charset="0"/>
                        </a:rPr>
                        <a:t> </a:t>
                      </a:r>
                      <a:endParaRPr lang="en-US" sz="2400" b="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cs typeface="Calibri" panose="020F0502020204030204" pitchFamily="34" charset="0"/>
                        </a:rPr>
                        <a:t>1.00</a:t>
                      </a:r>
                      <a:endParaRPr lang="en-US" sz="2400" b="0" kern="120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2463899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Duncan JL, Maguire MG, McDaniel LS, Doucet NR, Audo I, Ayala AR, Cheetham JK, Cheng P, Durham TA, Huckfeldt RM, Hufnagel RB, Jayasundera KT, Khan N, Malbin B, Maldonado RS, Michaelides M, Pennesi ME, Weng CY, Zmejkoski A, Aravind S, Ishikawa H, Birch DG; Foundation Fighting Blindness Clinical Consortium Investigator Group. Characterization of Visual Field Loss Over 4 Years in the Rate of Progression in USH2A-Related Retinal Degeneration (RUSH2A) Study. Am J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2025 Aug;276:9-21.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10.1016/j.ajo.2025.03.039.</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C3216-F74E-9823-0FEB-FBE5836F8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48FFB-A043-93D4-C7BD-2970F6CE54C0}"/>
              </a:ext>
            </a:extLst>
          </p:cNvPr>
          <p:cNvSpPr>
            <a:spLocks noGrp="1"/>
          </p:cNvSpPr>
          <p:nvPr>
            <p:ph type="title"/>
          </p:nvPr>
        </p:nvSpPr>
        <p:spPr>
          <a:xfrm>
            <a:off x="3274540" y="18255"/>
            <a:ext cx="8822867" cy="1325563"/>
          </a:xfrm>
        </p:spPr>
        <p:txBody>
          <a:bodyPr>
            <a:normAutofit fontScale="90000"/>
          </a:bodyPr>
          <a:lstStyle/>
          <a:p>
            <a:r>
              <a:rPr lang="en-US" b="1">
                <a:solidFill>
                  <a:schemeClr val="bg1"/>
                </a:solidFill>
              </a:rPr>
              <a:t>Spearman Correlation Coefficients</a:t>
            </a:r>
            <a:br>
              <a:rPr lang="en-US" b="1">
                <a:solidFill>
                  <a:schemeClr val="bg1"/>
                </a:solidFill>
              </a:rPr>
            </a:br>
            <a:r>
              <a:rPr lang="en-US" b="1">
                <a:solidFill>
                  <a:schemeClr val="bg1"/>
                </a:solidFill>
              </a:rPr>
              <a:t>Among </a:t>
            </a:r>
            <a:r>
              <a:rPr lang="en-US" b="1">
                <a:solidFill>
                  <a:srgbClr val="D76F2C"/>
                </a:solidFill>
              </a:rPr>
              <a:t>Change</a:t>
            </a:r>
            <a:r>
              <a:rPr lang="en-US" b="1">
                <a:solidFill>
                  <a:schemeClr val="bg1"/>
                </a:solidFill>
              </a:rPr>
              <a:t> in SP and KP Measures</a:t>
            </a:r>
          </a:p>
        </p:txBody>
      </p:sp>
      <p:graphicFrame>
        <p:nvGraphicFramePr>
          <p:cNvPr id="12" name="Content Placeholder 11">
            <a:extLst>
              <a:ext uri="{FF2B5EF4-FFF2-40B4-BE49-F238E27FC236}">
                <a16:creationId xmlns:a16="http://schemas.microsoft.com/office/drawing/2014/main" id="{BEE57771-7C36-60D3-7657-ABE22E54EC50}"/>
              </a:ext>
            </a:extLst>
          </p:cNvPr>
          <p:cNvGraphicFramePr>
            <a:graphicFrameLocks noGrp="1"/>
          </p:cNvGraphicFramePr>
          <p:nvPr>
            <p:ph idx="1"/>
            <p:extLst>
              <p:ext uri="{D42A27DB-BD31-4B8C-83A1-F6EECF244321}">
                <p14:modId xmlns:p14="http://schemas.microsoft.com/office/powerpoint/2010/main" val="1104148588"/>
              </p:ext>
            </p:extLst>
          </p:nvPr>
        </p:nvGraphicFramePr>
        <p:xfrm>
          <a:off x="1365386" y="1994228"/>
          <a:ext cx="9461228" cy="2543200"/>
        </p:xfrm>
        <a:graphic>
          <a:graphicData uri="http://schemas.openxmlformats.org/drawingml/2006/table">
            <a:tbl>
              <a:tblPr firstRow="1" bandRow="1">
                <a:tableStyleId>{B301B821-A1FF-4177-AEE7-76D212191A09}</a:tableStyleId>
              </a:tblPr>
              <a:tblGrid>
                <a:gridCol w="2286000">
                  <a:extLst>
                    <a:ext uri="{9D8B030D-6E8A-4147-A177-3AD203B41FA5}">
                      <a16:colId xmlns:a16="http://schemas.microsoft.com/office/drawing/2014/main" val="1632098594"/>
                    </a:ext>
                  </a:extLst>
                </a:gridCol>
                <a:gridCol w="1793807">
                  <a:extLst>
                    <a:ext uri="{9D8B030D-6E8A-4147-A177-3AD203B41FA5}">
                      <a16:colId xmlns:a16="http://schemas.microsoft.com/office/drawing/2014/main" val="263791167"/>
                    </a:ext>
                  </a:extLst>
                </a:gridCol>
                <a:gridCol w="1793807">
                  <a:extLst>
                    <a:ext uri="{9D8B030D-6E8A-4147-A177-3AD203B41FA5}">
                      <a16:colId xmlns:a16="http://schemas.microsoft.com/office/drawing/2014/main" val="2570970623"/>
                    </a:ext>
                  </a:extLst>
                </a:gridCol>
                <a:gridCol w="1793807">
                  <a:extLst>
                    <a:ext uri="{9D8B030D-6E8A-4147-A177-3AD203B41FA5}">
                      <a16:colId xmlns:a16="http://schemas.microsoft.com/office/drawing/2014/main" val="862457603"/>
                    </a:ext>
                  </a:extLst>
                </a:gridCol>
                <a:gridCol w="1793807">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200" b="1">
                          <a:effectLst/>
                          <a:latin typeface="Calibri" panose="020F0502020204030204" pitchFamily="34" charset="0"/>
                          <a:cs typeface="Calibri" panose="020F0502020204030204" pitchFamily="34" charset="0"/>
                        </a:rPr>
                        <a:t> </a:t>
                      </a:r>
                      <a:endParaRPr lang="en-US" sz="22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TOT</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30</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a:effectLst/>
                          <a:latin typeface="Calibri" panose="020F0502020204030204" pitchFamily="34" charset="0"/>
                          <a:cs typeface="Calibri" panose="020F0502020204030204" pitchFamily="34" charset="0"/>
                        </a:rPr>
                        <a:t>V</a:t>
                      </a:r>
                      <a:r>
                        <a:rPr lang="en-US" sz="2800" b="1" baseline="-25000">
                          <a:effectLst/>
                          <a:latin typeface="Calibri" panose="020F0502020204030204" pitchFamily="34" charset="0"/>
                          <a:cs typeface="Calibri" panose="020F0502020204030204" pitchFamily="34" charset="0"/>
                        </a:rPr>
                        <a:t>PERIPH</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600" b="1">
                          <a:effectLst/>
                          <a:latin typeface="Calibri" panose="020F0502020204030204" pitchFamily="34" charset="0"/>
                          <a:cs typeface="Calibri" panose="020F0502020204030204" pitchFamily="34" charset="0"/>
                        </a:rPr>
                        <a:t>SP Mean Sensitivity</a:t>
                      </a:r>
                      <a:endParaRPr lang="en-US" sz="2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71360">
                <a:tc>
                  <a:txBody>
                    <a:bodyPr/>
                    <a:lstStyle/>
                    <a:p>
                      <a:pPr marL="0" marR="0" algn="l">
                        <a:lnSpc>
                          <a:spcPct val="107000"/>
                        </a:lnSpc>
                        <a:spcBef>
                          <a:spcPts val="0"/>
                        </a:spcBef>
                        <a:spcAft>
                          <a:spcPts val="0"/>
                        </a:spcAft>
                      </a:pPr>
                      <a:r>
                        <a:rPr lang="en-US" sz="2400" b="1" kern="1200">
                          <a:solidFill>
                            <a:schemeClr val="dk1"/>
                          </a:solidFill>
                          <a:effectLst/>
                          <a:latin typeface="Calibri" panose="020F0502020204030204" pitchFamily="34" charset="0"/>
                          <a:ea typeface="+mn-ea"/>
                          <a:cs typeface="Calibri" panose="020F0502020204030204" pitchFamily="34" charset="0"/>
                        </a:rPr>
                        <a:t>I4e Seeing Area</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Calibri" panose="020F0502020204030204" pitchFamily="34" charset="0"/>
                        </a:rPr>
                        <a:t>0.28</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a:solidFill>
                            <a:schemeClr val="dk1"/>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0.46</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0.16</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a:solidFill>
                            <a:schemeClr val="dk1"/>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0.45</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71360">
                <a:tc>
                  <a:txBody>
                    <a:bodyPr/>
                    <a:lstStyle/>
                    <a:p>
                      <a:pPr marL="0" marR="0" algn="l">
                        <a:lnSpc>
                          <a:spcPct val="115000"/>
                        </a:lnSpc>
                        <a:spcBef>
                          <a:spcPts val="0"/>
                        </a:spcBef>
                        <a:spcAft>
                          <a:spcPts val="0"/>
                        </a:spcAft>
                        <a:tabLst>
                          <a:tab pos="588645" algn="l"/>
                        </a:tabLst>
                      </a:pPr>
                      <a:r>
                        <a:rPr lang="en-US" sz="2400" b="1" dirty="0">
                          <a:effectLst/>
                          <a:latin typeface="Calibri" panose="020F0502020204030204" pitchFamily="34" charset="0"/>
                          <a:ea typeface="Calibri" panose="020F0502020204030204" pitchFamily="34" charset="0"/>
                          <a:cs typeface="Calibri" panose="020F0502020204030204" pitchFamily="34" charset="0"/>
                        </a:rPr>
                        <a:t>III4e Seeing Area</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highlight>
                            <a:srgbClr val="FFFF00"/>
                          </a:highlight>
                          <a:latin typeface="Calibri" panose="020F0502020204030204" pitchFamily="34" charset="0"/>
                          <a:cs typeface="Calibri" panose="020F0502020204030204" pitchFamily="34" charset="0"/>
                        </a:rPr>
                        <a:t>0.51</a:t>
                      </a:r>
                      <a:endParaRPr lang="en-US" sz="2400" b="0" dirty="0">
                        <a:effectLst/>
                        <a:highlight>
                          <a:srgbClr val="FFFF00"/>
                        </a:highligh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highlight>
                            <a:srgbClr val="FFFF00"/>
                          </a:highlight>
                          <a:latin typeface="Calibri" panose="020F0502020204030204" pitchFamily="34" charset="0"/>
                          <a:cs typeface="Calibri" panose="020F0502020204030204" pitchFamily="34" charset="0"/>
                        </a:rPr>
                        <a:t>0.38</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mn-ea"/>
                          <a:cs typeface="Calibri" panose="020F0502020204030204" pitchFamily="34" charset="0"/>
                        </a:rPr>
                        <a:t>0.42</a:t>
                      </a:r>
                      <a:endParaRPr lang="en-US" sz="2400" b="0" kern="1200" dirty="0">
                        <a:solidFill>
                          <a:schemeClr val="dk1"/>
                        </a:solidFill>
                        <a:effectLst/>
                        <a:highlight>
                          <a:srgbClr val="FFFF00"/>
                        </a:highlight>
                        <a:latin typeface="Calibri" panose="020F0502020204030204" pitchFamily="34" charset="0"/>
                        <a:ea typeface="+mn-ea"/>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mn-ea"/>
                          <a:cs typeface="Calibri" panose="020F0502020204030204" pitchFamily="34" charset="0"/>
                        </a:rPr>
                        <a:t>0.46</a:t>
                      </a:r>
                      <a:endParaRPr lang="en-US" sz="2400" b="0" kern="1200" dirty="0">
                        <a:solidFill>
                          <a:schemeClr val="dk1"/>
                        </a:solidFill>
                        <a:effectLst/>
                        <a:highlight>
                          <a:srgbClr val="FFFF00"/>
                        </a:highlight>
                        <a:latin typeface="Calibri" panose="020F0502020204030204" pitchFamily="34" charset="0"/>
                        <a:ea typeface="+mn-ea"/>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571360">
                <a:tc>
                  <a:txBody>
                    <a:bodyPr/>
                    <a:lstStyle/>
                    <a:p>
                      <a:pPr marL="0" marR="0" algn="l">
                        <a:lnSpc>
                          <a:spcPct val="107000"/>
                        </a:lnSpc>
                        <a:spcBef>
                          <a:spcPts val="0"/>
                        </a:spcBef>
                        <a:spcAft>
                          <a:spcPts val="0"/>
                        </a:spcAft>
                      </a:pPr>
                      <a:r>
                        <a:rPr lang="en-US" sz="2400" b="1" kern="1200">
                          <a:solidFill>
                            <a:schemeClr val="dk1"/>
                          </a:solidFill>
                          <a:effectLst/>
                          <a:latin typeface="Calibri" panose="020F0502020204030204" pitchFamily="34" charset="0"/>
                          <a:ea typeface="+mn-ea"/>
                          <a:cs typeface="Calibri" panose="020F0502020204030204" pitchFamily="34" charset="0"/>
                        </a:rPr>
                        <a:t>V4e Seeing Area</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0.25 </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0.11 </a:t>
                      </a:r>
                      <a:endParaRPr lang="en-US" sz="2400" b="0" dirty="0">
                        <a:effectLst/>
                        <a:latin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0.27</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kern="1200" dirty="0">
                          <a:solidFill>
                            <a:schemeClr val="dk1"/>
                          </a:solidFill>
                          <a:effectLst/>
                          <a:latin typeface="Calibri" panose="020F0502020204030204" pitchFamily="34" charset="0"/>
                          <a:ea typeface="+mn-ea"/>
                          <a:cs typeface="Calibri" panose="020F0502020204030204" pitchFamily="34" charset="0"/>
                        </a:rPr>
                        <a:t>0.16</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1041829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917460" cy="1325563"/>
          </a:xfrm>
        </p:spPr>
        <p:txBody>
          <a:bodyPr>
            <a:normAutofit/>
          </a:bodyPr>
          <a:lstStyle/>
          <a:p>
            <a:r>
              <a:rPr lang="en-US" sz="3800" b="1">
                <a:solidFill>
                  <a:schemeClr val="bg1"/>
                </a:solidFill>
              </a:rPr>
              <a:t>High Correlation of Change in KP Measures between Study and Non-Study Eyes</a:t>
            </a:r>
          </a:p>
        </p:txBody>
      </p:sp>
      <p:sp>
        <p:nvSpPr>
          <p:cNvPr id="3" name="TextBox 2">
            <a:extLst>
              <a:ext uri="{FF2B5EF4-FFF2-40B4-BE49-F238E27FC236}">
                <a16:creationId xmlns:a16="http://schemas.microsoft.com/office/drawing/2014/main" id="{074C3FA1-BD6B-4E2D-4EA3-B88E1BAF7E1B}"/>
              </a:ext>
            </a:extLst>
          </p:cNvPr>
          <p:cNvSpPr txBox="1"/>
          <p:nvPr/>
        </p:nvSpPr>
        <p:spPr>
          <a:xfrm>
            <a:off x="601695" y="2022912"/>
            <a:ext cx="2972416" cy="523220"/>
          </a:xfrm>
          <a:prstGeom prst="rect">
            <a:avLst/>
          </a:prstGeom>
          <a:noFill/>
        </p:spPr>
        <p:txBody>
          <a:bodyPr wrap="none" rtlCol="0">
            <a:spAutoFit/>
          </a:bodyPr>
          <a:lstStyle/>
          <a:p>
            <a:pPr algn="ctr"/>
            <a:r>
              <a:rPr lang="en-US" sz="2800" b="1">
                <a:latin typeface="Calibri" panose="020F0502020204030204" pitchFamily="34" charset="0"/>
                <a:cs typeface="Calibri" panose="020F0502020204030204" pitchFamily="34" charset="0"/>
              </a:rPr>
              <a:t>Change in I4e Area</a:t>
            </a:r>
          </a:p>
        </p:txBody>
      </p:sp>
      <p:sp>
        <p:nvSpPr>
          <p:cNvPr id="5" name="TextBox 4">
            <a:extLst>
              <a:ext uri="{FF2B5EF4-FFF2-40B4-BE49-F238E27FC236}">
                <a16:creationId xmlns:a16="http://schemas.microsoft.com/office/drawing/2014/main" id="{97EC3B4A-85C3-F31C-93A5-533E6153C3BD}"/>
              </a:ext>
            </a:extLst>
          </p:cNvPr>
          <p:cNvSpPr txBox="1"/>
          <p:nvPr/>
        </p:nvSpPr>
        <p:spPr>
          <a:xfrm>
            <a:off x="4568494" y="2022912"/>
            <a:ext cx="3164776" cy="523220"/>
          </a:xfrm>
          <a:prstGeom prst="rect">
            <a:avLst/>
          </a:prstGeom>
          <a:noFill/>
        </p:spPr>
        <p:txBody>
          <a:bodyPr wrap="none" rtlCol="0">
            <a:spAutoFit/>
          </a:bodyPr>
          <a:lstStyle/>
          <a:p>
            <a:pPr algn="ctr"/>
            <a:r>
              <a:rPr lang="en-US" sz="2800" b="1">
                <a:latin typeface="Calibri" panose="020F0502020204030204" pitchFamily="34" charset="0"/>
                <a:cs typeface="Calibri" panose="020F0502020204030204" pitchFamily="34" charset="0"/>
              </a:rPr>
              <a:t>Change in III4e Area</a:t>
            </a:r>
          </a:p>
        </p:txBody>
      </p:sp>
      <p:sp>
        <p:nvSpPr>
          <p:cNvPr id="6" name="TextBox 5">
            <a:extLst>
              <a:ext uri="{FF2B5EF4-FFF2-40B4-BE49-F238E27FC236}">
                <a16:creationId xmlns:a16="http://schemas.microsoft.com/office/drawing/2014/main" id="{8E69A744-822A-254B-D183-0D5911758E3D}"/>
              </a:ext>
            </a:extLst>
          </p:cNvPr>
          <p:cNvSpPr txBox="1"/>
          <p:nvPr/>
        </p:nvSpPr>
        <p:spPr>
          <a:xfrm>
            <a:off x="8599783" y="2022912"/>
            <a:ext cx="3087832" cy="523220"/>
          </a:xfrm>
          <a:prstGeom prst="rect">
            <a:avLst/>
          </a:prstGeom>
          <a:noFill/>
        </p:spPr>
        <p:txBody>
          <a:bodyPr wrap="none" rtlCol="0">
            <a:spAutoFit/>
          </a:bodyPr>
          <a:lstStyle/>
          <a:p>
            <a:pPr algn="ctr"/>
            <a:r>
              <a:rPr lang="en-US" sz="2800" b="1">
                <a:latin typeface="Calibri" panose="020F0502020204030204" pitchFamily="34" charset="0"/>
                <a:cs typeface="Calibri" panose="020F0502020204030204" pitchFamily="34" charset="0"/>
              </a:rPr>
              <a:t>Change in V4e Area</a:t>
            </a:r>
          </a:p>
        </p:txBody>
      </p:sp>
      <p:pic>
        <p:nvPicPr>
          <p:cNvPr id="7" name="Picture 6" descr="A graph with blue dots&#10;&#10;Description automatically generated">
            <a:extLst>
              <a:ext uri="{FF2B5EF4-FFF2-40B4-BE49-F238E27FC236}">
                <a16:creationId xmlns:a16="http://schemas.microsoft.com/office/drawing/2014/main" id="{DC8AFA16-7731-3FAE-2E58-568BA7A1669C}"/>
              </a:ext>
            </a:extLst>
          </p:cNvPr>
          <p:cNvPicPr>
            <a:picLocks noChangeAspect="1"/>
          </p:cNvPicPr>
          <p:nvPr/>
        </p:nvPicPr>
        <p:blipFill rotWithShape="1">
          <a:blip r:embed="rId3">
            <a:extLst>
              <a:ext uri="{28A0092B-C50C-407E-A947-70E740481C1C}">
                <a14:useLocalDpi xmlns:a14="http://schemas.microsoft.com/office/drawing/2010/main" val="0"/>
              </a:ext>
            </a:extLst>
          </a:blip>
          <a:srcRect t="6040"/>
          <a:stretch/>
        </p:blipFill>
        <p:spPr>
          <a:xfrm>
            <a:off x="132002" y="2705018"/>
            <a:ext cx="3911802" cy="2940441"/>
          </a:xfrm>
          <a:prstGeom prst="rect">
            <a:avLst/>
          </a:prstGeom>
          <a:ln>
            <a:solidFill>
              <a:srgbClr val="003865"/>
            </a:solidFill>
          </a:ln>
        </p:spPr>
      </p:pic>
      <p:pic>
        <p:nvPicPr>
          <p:cNvPr id="8" name="Picture 7" descr="A graph with blue dots&#10;&#10;Description automatically generated">
            <a:extLst>
              <a:ext uri="{FF2B5EF4-FFF2-40B4-BE49-F238E27FC236}">
                <a16:creationId xmlns:a16="http://schemas.microsoft.com/office/drawing/2014/main" id="{D42407BD-46E1-78C5-6330-214479515F0B}"/>
              </a:ext>
            </a:extLst>
          </p:cNvPr>
          <p:cNvPicPr>
            <a:picLocks noChangeAspect="1"/>
          </p:cNvPicPr>
          <p:nvPr/>
        </p:nvPicPr>
        <p:blipFill rotWithShape="1">
          <a:blip r:embed="rId4">
            <a:extLst>
              <a:ext uri="{28A0092B-C50C-407E-A947-70E740481C1C}">
                <a14:useLocalDpi xmlns:a14="http://schemas.microsoft.com/office/drawing/2010/main" val="0"/>
              </a:ext>
            </a:extLst>
          </a:blip>
          <a:srcRect t="6040"/>
          <a:stretch/>
        </p:blipFill>
        <p:spPr>
          <a:xfrm>
            <a:off x="4148130" y="2705018"/>
            <a:ext cx="3911802" cy="2940441"/>
          </a:xfrm>
          <a:prstGeom prst="rect">
            <a:avLst/>
          </a:prstGeom>
          <a:ln>
            <a:solidFill>
              <a:srgbClr val="003865"/>
            </a:solidFill>
          </a:ln>
        </p:spPr>
      </p:pic>
      <p:pic>
        <p:nvPicPr>
          <p:cNvPr id="9" name="Picture 8" descr="A graph with blue dots&#10;&#10;Description automatically generated">
            <a:extLst>
              <a:ext uri="{FF2B5EF4-FFF2-40B4-BE49-F238E27FC236}">
                <a16:creationId xmlns:a16="http://schemas.microsoft.com/office/drawing/2014/main" id="{82DFD5B5-11CF-1D04-6934-79781D58961D}"/>
              </a:ext>
            </a:extLst>
          </p:cNvPr>
          <p:cNvPicPr>
            <a:picLocks noChangeAspect="1"/>
          </p:cNvPicPr>
          <p:nvPr/>
        </p:nvPicPr>
        <p:blipFill rotWithShape="1">
          <a:blip r:embed="rId5">
            <a:extLst>
              <a:ext uri="{28A0092B-C50C-407E-A947-70E740481C1C}">
                <a14:useLocalDpi xmlns:a14="http://schemas.microsoft.com/office/drawing/2010/main" val="0"/>
              </a:ext>
            </a:extLst>
          </a:blip>
          <a:srcRect t="6040"/>
          <a:stretch/>
        </p:blipFill>
        <p:spPr>
          <a:xfrm>
            <a:off x="8187798" y="2705018"/>
            <a:ext cx="3911802" cy="2940442"/>
          </a:xfrm>
          <a:prstGeom prst="rect">
            <a:avLst/>
          </a:prstGeom>
          <a:ln>
            <a:solidFill>
              <a:srgbClr val="003865"/>
            </a:solidFill>
          </a:ln>
        </p:spPr>
      </p:pic>
      <p:sp>
        <p:nvSpPr>
          <p:cNvPr id="10" name="TextBox 9">
            <a:extLst>
              <a:ext uri="{FF2B5EF4-FFF2-40B4-BE49-F238E27FC236}">
                <a16:creationId xmlns:a16="http://schemas.microsoft.com/office/drawing/2014/main" id="{875CB7B6-86E6-CA37-ACBE-D2438C1BD35F}"/>
              </a:ext>
            </a:extLst>
          </p:cNvPr>
          <p:cNvSpPr txBox="1"/>
          <p:nvPr/>
        </p:nvSpPr>
        <p:spPr>
          <a:xfrm>
            <a:off x="792091" y="2965214"/>
            <a:ext cx="2091126" cy="461665"/>
          </a:xfrm>
          <a:prstGeom prst="rect">
            <a:avLst/>
          </a:prstGeom>
          <a:noFill/>
        </p:spPr>
        <p:txBody>
          <a:bodyPr wrap="square" rtlCol="0">
            <a:spAutoFit/>
          </a:bodyPr>
          <a:lstStyle/>
          <a:p>
            <a:pPr algn="ctr"/>
            <a:r>
              <a:rPr lang="en-US" sz="1200">
                <a:latin typeface="Calibri" panose="020F0502020204030204" pitchFamily="34" charset="0"/>
                <a:cs typeface="Calibri" panose="020F0502020204030204" pitchFamily="34" charset="0"/>
              </a:rPr>
              <a:t>Spearman Correlation = 0.74</a:t>
            </a:r>
          </a:p>
          <a:p>
            <a:pPr algn="ctr"/>
            <a:r>
              <a:rPr lang="en-US" sz="1200">
                <a:latin typeface="Calibri" panose="020F0502020204030204" pitchFamily="34" charset="0"/>
                <a:cs typeface="Calibri" panose="020F0502020204030204" pitchFamily="34" charset="0"/>
              </a:rPr>
              <a:t>P &lt; 0.001</a:t>
            </a:r>
          </a:p>
        </p:txBody>
      </p:sp>
      <p:sp>
        <p:nvSpPr>
          <p:cNvPr id="11" name="TextBox 10">
            <a:extLst>
              <a:ext uri="{FF2B5EF4-FFF2-40B4-BE49-F238E27FC236}">
                <a16:creationId xmlns:a16="http://schemas.microsoft.com/office/drawing/2014/main" id="{A0146E25-7A5E-7CA3-FA56-3A209896DF38}"/>
              </a:ext>
            </a:extLst>
          </p:cNvPr>
          <p:cNvSpPr txBox="1"/>
          <p:nvPr/>
        </p:nvSpPr>
        <p:spPr>
          <a:xfrm>
            <a:off x="4803760" y="2965214"/>
            <a:ext cx="2091126" cy="461665"/>
          </a:xfrm>
          <a:prstGeom prst="rect">
            <a:avLst/>
          </a:prstGeom>
          <a:noFill/>
        </p:spPr>
        <p:txBody>
          <a:bodyPr wrap="square" rtlCol="0">
            <a:spAutoFit/>
          </a:bodyPr>
          <a:lstStyle/>
          <a:p>
            <a:pPr algn="ctr"/>
            <a:r>
              <a:rPr lang="en-US" sz="1200">
                <a:latin typeface="Calibri" panose="020F0502020204030204" pitchFamily="34" charset="0"/>
                <a:cs typeface="Calibri" panose="020F0502020204030204" pitchFamily="34" charset="0"/>
              </a:rPr>
              <a:t>Spearman Correlation = 0.64</a:t>
            </a:r>
          </a:p>
          <a:p>
            <a:pPr algn="ctr"/>
            <a:r>
              <a:rPr lang="en-US" sz="1200">
                <a:latin typeface="Calibri" panose="020F0502020204030204" pitchFamily="34" charset="0"/>
                <a:cs typeface="Calibri" panose="020F0502020204030204" pitchFamily="34" charset="0"/>
              </a:rPr>
              <a:t>P &lt; 0.001</a:t>
            </a:r>
          </a:p>
        </p:txBody>
      </p:sp>
      <p:sp>
        <p:nvSpPr>
          <p:cNvPr id="12" name="TextBox 11">
            <a:extLst>
              <a:ext uri="{FF2B5EF4-FFF2-40B4-BE49-F238E27FC236}">
                <a16:creationId xmlns:a16="http://schemas.microsoft.com/office/drawing/2014/main" id="{7B7624DB-A640-EE25-87A9-597F3B0ABDF8}"/>
              </a:ext>
            </a:extLst>
          </p:cNvPr>
          <p:cNvSpPr txBox="1"/>
          <p:nvPr/>
        </p:nvSpPr>
        <p:spPr>
          <a:xfrm>
            <a:off x="8800786" y="2965214"/>
            <a:ext cx="2091126" cy="461665"/>
          </a:xfrm>
          <a:prstGeom prst="rect">
            <a:avLst/>
          </a:prstGeom>
          <a:noFill/>
        </p:spPr>
        <p:txBody>
          <a:bodyPr wrap="square" rtlCol="0">
            <a:spAutoFit/>
          </a:bodyPr>
          <a:lstStyle/>
          <a:p>
            <a:pPr algn="ctr"/>
            <a:r>
              <a:rPr lang="en-US" sz="1200">
                <a:latin typeface="Calibri" panose="020F0502020204030204" pitchFamily="34" charset="0"/>
                <a:cs typeface="Calibri" panose="020F0502020204030204" pitchFamily="34" charset="0"/>
              </a:rPr>
              <a:t>Spearman Correlation = 0.79</a:t>
            </a:r>
          </a:p>
          <a:p>
            <a:pPr algn="ctr"/>
            <a:r>
              <a:rPr lang="en-US" sz="1200">
                <a:latin typeface="Calibri" panose="020F0502020204030204" pitchFamily="34" charset="0"/>
                <a:cs typeface="Calibri" panose="020F0502020204030204" pitchFamily="34" charset="0"/>
              </a:rPr>
              <a:t>P &lt; 0.001</a:t>
            </a:r>
          </a:p>
        </p:txBody>
      </p:sp>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9D0D0-EC36-3518-9788-9D9A2A48D6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E82DE-8DD6-367C-B345-5BC231227160}"/>
              </a:ext>
            </a:extLst>
          </p:cNvPr>
          <p:cNvSpPr>
            <a:spLocks noGrp="1"/>
          </p:cNvSpPr>
          <p:nvPr>
            <p:ph type="title"/>
          </p:nvPr>
        </p:nvSpPr>
        <p:spPr/>
        <p:txBody>
          <a:bodyPr>
            <a:normAutofit/>
          </a:bodyPr>
          <a:lstStyle/>
          <a:p>
            <a:r>
              <a:rPr lang="en-US" b="1">
                <a:solidFill>
                  <a:schemeClr val="bg1"/>
                </a:solidFill>
              </a:rPr>
              <a:t>Comparison of SP Measures</a:t>
            </a:r>
          </a:p>
        </p:txBody>
      </p:sp>
      <p:graphicFrame>
        <p:nvGraphicFramePr>
          <p:cNvPr id="12" name="Content Placeholder 11">
            <a:extLst>
              <a:ext uri="{FF2B5EF4-FFF2-40B4-BE49-F238E27FC236}">
                <a16:creationId xmlns:a16="http://schemas.microsoft.com/office/drawing/2014/main" id="{E077C1AD-7C95-7EA8-1257-E2B9646652F3}"/>
              </a:ext>
            </a:extLst>
          </p:cNvPr>
          <p:cNvGraphicFramePr>
            <a:graphicFrameLocks noGrp="1"/>
          </p:cNvGraphicFramePr>
          <p:nvPr>
            <p:ph idx="1"/>
            <p:extLst>
              <p:ext uri="{D42A27DB-BD31-4B8C-83A1-F6EECF244321}">
                <p14:modId xmlns:p14="http://schemas.microsoft.com/office/powerpoint/2010/main" val="3454210604"/>
              </p:ext>
            </p:extLst>
          </p:nvPr>
        </p:nvGraphicFramePr>
        <p:xfrm>
          <a:off x="552814" y="1678918"/>
          <a:ext cx="11086372" cy="4744276"/>
        </p:xfrm>
        <a:graphic>
          <a:graphicData uri="http://schemas.openxmlformats.org/drawingml/2006/table">
            <a:tbl>
              <a:tblPr firstRow="1" bandRow="1">
                <a:tableStyleId>{B301B821-A1FF-4177-AEE7-76D212191A09}</a:tableStyleId>
              </a:tblPr>
              <a:tblGrid>
                <a:gridCol w="3474720">
                  <a:extLst>
                    <a:ext uri="{9D8B030D-6E8A-4147-A177-3AD203B41FA5}">
                      <a16:colId xmlns:a16="http://schemas.microsoft.com/office/drawing/2014/main" val="1632098594"/>
                    </a:ext>
                  </a:extLst>
                </a:gridCol>
                <a:gridCol w="1902913">
                  <a:extLst>
                    <a:ext uri="{9D8B030D-6E8A-4147-A177-3AD203B41FA5}">
                      <a16:colId xmlns:a16="http://schemas.microsoft.com/office/drawing/2014/main" val="2926462803"/>
                    </a:ext>
                  </a:extLst>
                </a:gridCol>
                <a:gridCol w="1902913">
                  <a:extLst>
                    <a:ext uri="{9D8B030D-6E8A-4147-A177-3AD203B41FA5}">
                      <a16:colId xmlns:a16="http://schemas.microsoft.com/office/drawing/2014/main" val="462764145"/>
                    </a:ext>
                  </a:extLst>
                </a:gridCol>
                <a:gridCol w="1902913">
                  <a:extLst>
                    <a:ext uri="{9D8B030D-6E8A-4147-A177-3AD203B41FA5}">
                      <a16:colId xmlns:a16="http://schemas.microsoft.com/office/drawing/2014/main" val="3704660878"/>
                    </a:ext>
                  </a:extLst>
                </a:gridCol>
                <a:gridCol w="1902913">
                  <a:extLst>
                    <a:ext uri="{9D8B030D-6E8A-4147-A177-3AD203B41FA5}">
                      <a16:colId xmlns:a16="http://schemas.microsoft.com/office/drawing/2014/main" val="3217793748"/>
                    </a:ext>
                  </a:extLst>
                </a:gridCol>
              </a:tblGrid>
              <a:tr h="739883">
                <a:tc>
                  <a:txBody>
                    <a:bodyPr/>
                    <a:lstStyle/>
                    <a:p>
                      <a:pPr marL="104775" marR="0" indent="-104775">
                        <a:lnSpc>
                          <a:spcPct val="106000"/>
                        </a:lnSpc>
                        <a:spcBef>
                          <a:spcPts val="0"/>
                        </a:spcBef>
                        <a:spcAft>
                          <a:spcPts val="0"/>
                        </a:spcAft>
                      </a:pPr>
                      <a:r>
                        <a:rPr lang="en-US" sz="2400" kern="100">
                          <a:effectLst/>
                        </a:rPr>
                        <a:t>Features of Outcome Measures </a:t>
                      </a:r>
                      <a:endParaRPr lang="en-US"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a:effectLst/>
                        </a:rPr>
                        <a:t>V</a:t>
                      </a:r>
                      <a:r>
                        <a:rPr lang="en-US" sz="2800" kern="100" baseline="-25000">
                          <a:effectLst/>
                        </a:rPr>
                        <a:t>TOT</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a:effectLst/>
                        </a:rPr>
                        <a:t>V</a:t>
                      </a:r>
                      <a:r>
                        <a:rPr lang="en-US" sz="2800" kern="100" baseline="-25000">
                          <a:effectLst/>
                        </a:rPr>
                        <a:t>30</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8890" algn="ctr">
                        <a:lnSpc>
                          <a:spcPct val="106000"/>
                        </a:lnSpc>
                        <a:spcBef>
                          <a:spcPts val="0"/>
                        </a:spcBef>
                        <a:spcAft>
                          <a:spcPts val="0"/>
                        </a:spcAft>
                      </a:pPr>
                      <a:r>
                        <a:rPr lang="en-US" sz="2800" kern="100">
                          <a:effectLst/>
                        </a:rPr>
                        <a:t>V</a:t>
                      </a:r>
                      <a:r>
                        <a:rPr lang="en-US" sz="2800" kern="100" baseline="-25000">
                          <a:effectLst/>
                        </a:rPr>
                        <a:t>PERIPH</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600" kern="100">
                          <a:effectLst/>
                        </a:rPr>
                        <a:t>SP MS</a:t>
                      </a:r>
                      <a:r>
                        <a:rPr lang="en-US" sz="2600" kern="100" baseline="-25000">
                          <a:effectLst/>
                        </a:rPr>
                        <a:t>CW</a:t>
                      </a:r>
                      <a:endParaRPr lang="en-US" sz="2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80337">
                <a:tc>
                  <a:txBody>
                    <a:bodyPr/>
                    <a:lstStyle/>
                    <a:p>
                      <a:pPr marL="0" marR="0">
                        <a:lnSpc>
                          <a:spcPct val="106000"/>
                        </a:lnSpc>
                        <a:spcBef>
                          <a:spcPts val="0"/>
                        </a:spcBef>
                        <a:spcAft>
                          <a:spcPts val="0"/>
                        </a:spcAft>
                      </a:pPr>
                      <a:r>
                        <a:rPr lang="en-US" sz="2200" b="1" kern="100">
                          <a:effectLst/>
                          <a:latin typeface="Calibri" panose="020F0502020204030204" pitchFamily="34" charset="0"/>
                          <a:cs typeface="Calibri" panose="020F0502020204030204" pitchFamily="34" charset="0"/>
                        </a:rPr>
                        <a:t>Standardized rate of change,</a:t>
                      </a:r>
                    </a:p>
                    <a:p>
                      <a:pPr marL="0" marR="0">
                        <a:lnSpc>
                          <a:spcPct val="106000"/>
                        </a:lnSpc>
                        <a:spcBef>
                          <a:spcPts val="0"/>
                        </a:spcBef>
                        <a:spcAft>
                          <a:spcPts val="0"/>
                        </a:spcAft>
                      </a:pPr>
                      <a:r>
                        <a:rPr lang="en-US" sz="2200" b="1" kern="100" baseline="30000">
                          <a:effectLst/>
                          <a:latin typeface="Calibri" panose="020F0502020204030204" pitchFamily="34" charset="0"/>
                          <a:cs typeface="Calibri" panose="020F0502020204030204" pitchFamily="34" charset="0"/>
                        </a:rPr>
                        <a:t>   </a:t>
                      </a:r>
                      <a:r>
                        <a:rPr lang="en-US" sz="2200" b="1" kern="100">
                          <a:effectLst/>
                          <a:latin typeface="Calibri" panose="020F0502020204030204" pitchFamily="34" charset="0"/>
                          <a:cs typeface="Calibri" panose="020F0502020204030204" pitchFamily="34" charset="0"/>
                        </a:rPr>
                        <a:t>(95% confidence interval) </a:t>
                      </a:r>
                      <a:endParaRPr lang="en-US" sz="2200" b="1" kern="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-1.34</a:t>
                      </a:r>
                    </a:p>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(-1.66, -1.08)</a:t>
                      </a:r>
                      <a:endParaRPr lang="en-US" sz="2200" b="1"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-1.54</a:t>
                      </a:r>
                    </a:p>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(-1.82, -1.31)</a:t>
                      </a:r>
                      <a:endParaRPr lang="en-US" sz="2200" b="1"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-1.28</a:t>
                      </a:r>
                    </a:p>
                    <a:p>
                      <a:pPr marL="0" marR="0" indent="-889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(-1.68,  -0.99)</a:t>
                      </a:r>
                      <a:endParaRPr lang="en-US" sz="2200" b="1"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-1.58</a:t>
                      </a:r>
                    </a:p>
                    <a:p>
                      <a:pPr marL="0" marR="0" indent="-66040" algn="ctr">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(-1.86, -1.35)</a:t>
                      </a:r>
                      <a:endParaRPr lang="en-US" sz="2200" b="1"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41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u="none" strike="noStrike" noProof="0">
                        <a:solidFill>
                          <a:schemeClr val="tx1"/>
                        </a:solidFill>
                        <a:effectLst/>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spcBef>
                          <a:spcPts val="0"/>
                        </a:spcBef>
                        <a:spcAft>
                          <a:spcPts val="0"/>
                        </a:spcAft>
                        <a:buNone/>
                      </a:pPr>
                      <a:endParaRPr lang="en-US" sz="1050" b="1" i="0" u="none" strike="noStrike" noProof="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411480">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Eyes worsening ≥ </a:t>
                      </a:r>
                      <a:r>
                        <a:rPr lang="en-US" sz="2200" b="1" err="1">
                          <a:effectLst/>
                          <a:latin typeface="Calibri" panose="020F0502020204030204" pitchFamily="34" charset="0"/>
                          <a:ea typeface="Calibri" panose="020F0502020204030204" pitchFamily="34" charset="0"/>
                          <a:cs typeface="Calibri" panose="020F0502020204030204" pitchFamily="34" charset="0"/>
                        </a:rPr>
                        <a:t>CoR</a:t>
                      </a:r>
                      <a:r>
                        <a:rPr lang="en-US" sz="2200" b="1">
                          <a:effectLst/>
                          <a:latin typeface="Calibri" panose="020F0502020204030204" pitchFamily="34" charset="0"/>
                          <a:ea typeface="Calibri" panose="020F0502020204030204" pitchFamily="34" charset="0"/>
                          <a:cs typeface="Calibri" panose="020F0502020204030204" pitchFamily="34" charset="0"/>
                        </a:rPr>
                        <a:t> at 2 </a:t>
                      </a:r>
                      <a:r>
                        <a:rPr lang="en-US" sz="2200" b="1" err="1">
                          <a:effectLst/>
                          <a:latin typeface="Calibri" panose="020F0502020204030204" pitchFamily="34" charset="0"/>
                          <a:ea typeface="Calibri" panose="020F0502020204030204" pitchFamily="34" charset="0"/>
                          <a:cs typeface="Calibri" panose="020F0502020204030204" pitchFamily="34" charset="0"/>
                        </a:rPr>
                        <a:t>yr</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411480">
                <a:tc>
                  <a:txBody>
                    <a:bodyPr/>
                    <a:lstStyle/>
                    <a:p>
                      <a:pPr marL="0" marR="0" algn="l">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(95% confidence interval)</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 16%)</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 16%)</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(4%, 18%)</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 21%)</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8100615"/>
                  </a:ext>
                </a:extLst>
              </a:tr>
              <a:tr h="411480">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Eyes improving ≥ </a:t>
                      </a:r>
                      <a:r>
                        <a:rPr lang="en-US" sz="2200" b="1" err="1">
                          <a:effectLst/>
                          <a:latin typeface="Calibri" panose="020F0502020204030204" pitchFamily="34" charset="0"/>
                          <a:ea typeface="Calibri" panose="020F0502020204030204" pitchFamily="34" charset="0"/>
                          <a:cs typeface="Calibri" panose="020F0502020204030204" pitchFamily="34" charset="0"/>
                        </a:rPr>
                        <a:t>CoR</a:t>
                      </a:r>
                      <a:r>
                        <a:rPr lang="en-US" sz="2200" b="1">
                          <a:effectLst/>
                          <a:latin typeface="Calibri" panose="020F0502020204030204" pitchFamily="34" charset="0"/>
                          <a:ea typeface="Calibri" panose="020F0502020204030204" pitchFamily="34" charset="0"/>
                          <a:cs typeface="Calibri" panose="020F0502020204030204" pitchFamily="34" charset="0"/>
                        </a:rPr>
                        <a:t> at 2 </a:t>
                      </a:r>
                      <a:r>
                        <a:rPr lang="en-US" sz="2200" b="1" err="1">
                          <a:effectLst/>
                          <a:latin typeface="Calibri" panose="020F0502020204030204" pitchFamily="34" charset="0"/>
                          <a:ea typeface="Calibri" panose="020F0502020204030204" pitchFamily="34" charset="0"/>
                          <a:cs typeface="Calibri" panose="020F0502020204030204" pitchFamily="34" charset="0"/>
                        </a:rPr>
                        <a:t>yr</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2131837"/>
                  </a:ext>
                </a:extLst>
              </a:tr>
              <a:tr h="411480">
                <a:tc>
                  <a:txBody>
                    <a:bodyPr/>
                    <a:lstStyle/>
                    <a:p>
                      <a:pPr marL="0" marR="0" algn="l">
                        <a:spcBef>
                          <a:spcPts val="0"/>
                        </a:spcBef>
                        <a:spcAft>
                          <a:spcPts val="0"/>
                        </a:spcAft>
                      </a:pPr>
                      <a:r>
                        <a:rPr lang="en-US" sz="1050" b="1">
                          <a:effectLst/>
                          <a:latin typeface="Calibri" panose="020F0502020204030204" pitchFamily="34" charset="0"/>
                          <a:ea typeface="Calibri" panose="020F0502020204030204" pitchFamily="34" charset="0"/>
                          <a:cs typeface="Calibri" panose="020F0502020204030204" pitchFamily="34" charset="0"/>
                        </a:rPr>
                        <a:t> </a:t>
                      </a:r>
                      <a:endParaRPr lang="en-US" sz="105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105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05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105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05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105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05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05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7391585"/>
                  </a:ext>
                </a:extLst>
              </a:tr>
              <a:tr h="411480">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Eyes worsening ≥</a:t>
                      </a:r>
                      <a:r>
                        <a:rPr lang="en-US" sz="2200" b="1" err="1">
                          <a:effectLst/>
                          <a:latin typeface="Calibri" panose="020F0502020204030204" pitchFamily="34" charset="0"/>
                          <a:ea typeface="Calibri" panose="020F0502020204030204" pitchFamily="34" charset="0"/>
                          <a:cs typeface="Calibri" panose="020F0502020204030204" pitchFamily="34" charset="0"/>
                        </a:rPr>
                        <a:t>CoR</a:t>
                      </a:r>
                      <a:r>
                        <a:rPr lang="en-US" sz="2200" b="1">
                          <a:effectLst/>
                          <a:latin typeface="Calibri" panose="020F0502020204030204" pitchFamily="34" charset="0"/>
                          <a:ea typeface="Calibri" panose="020F0502020204030204" pitchFamily="34" charset="0"/>
                          <a:cs typeface="Calibri" panose="020F0502020204030204" pitchFamily="34" charset="0"/>
                        </a:rPr>
                        <a:t> at 4 </a:t>
                      </a:r>
                      <a:r>
                        <a:rPr lang="en-US" sz="2200" b="1" err="1">
                          <a:effectLst/>
                          <a:latin typeface="Calibri" panose="020F0502020204030204" pitchFamily="34" charset="0"/>
                          <a:ea typeface="Calibri" panose="020F0502020204030204" pitchFamily="34" charset="0"/>
                          <a:cs typeface="Calibri" panose="020F0502020204030204" pitchFamily="34" charset="0"/>
                        </a:rPr>
                        <a:t>yr</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21%</a:t>
                      </a:r>
                      <a:endParaRPr lang="en-US" sz="2200" b="1">
                        <a:effectLst/>
                        <a:highlight>
                          <a:srgbClr val="FFFF00"/>
                        </a:highligh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24%</a:t>
                      </a:r>
                      <a:endParaRPr lang="en-US" sz="2200" b="1">
                        <a:effectLst/>
                        <a:highlight>
                          <a:srgbClr val="FFFF00"/>
                        </a:highligh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27%</a:t>
                      </a:r>
                      <a:endParaRPr lang="en-US" sz="2200" b="1">
                        <a:effectLst/>
                        <a:highlight>
                          <a:srgbClr val="FFFF00"/>
                        </a:highligh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19%</a:t>
                      </a:r>
                      <a:endParaRPr lang="en-US" sz="2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32207364"/>
                  </a:ext>
                </a:extLst>
              </a:tr>
              <a:tr h="411480">
                <a:tc>
                  <a:txBody>
                    <a:bodyPr/>
                    <a:lstStyle/>
                    <a:p>
                      <a:pPr marL="0" marR="0" algn="l">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(95% confidence interval)</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(13%, 31%)</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(16%, 34%)</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(18%, 39%)</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(12%, 29%)</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73384050"/>
                  </a:ext>
                </a:extLst>
              </a:tr>
              <a:tr h="411480">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Eyes improving ≥ </a:t>
                      </a:r>
                      <a:r>
                        <a:rPr lang="en-US" sz="2200" b="1" err="1">
                          <a:effectLst/>
                          <a:latin typeface="Calibri" panose="020F0502020204030204" pitchFamily="34" charset="0"/>
                          <a:ea typeface="Calibri" panose="020F0502020204030204" pitchFamily="34" charset="0"/>
                          <a:cs typeface="Calibri" panose="020F0502020204030204" pitchFamily="34" charset="0"/>
                        </a:rPr>
                        <a:t>CoR</a:t>
                      </a:r>
                      <a:r>
                        <a:rPr lang="en-US" sz="2200" b="1">
                          <a:effectLst/>
                          <a:latin typeface="Calibri" panose="020F0502020204030204" pitchFamily="34" charset="0"/>
                          <a:ea typeface="Calibri" panose="020F0502020204030204" pitchFamily="34" charset="0"/>
                          <a:cs typeface="Calibri" panose="020F0502020204030204" pitchFamily="34" charset="0"/>
                        </a:rPr>
                        <a:t> at 4 yr</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8890" algn="ctr">
                        <a:spcBef>
                          <a:spcPts val="0"/>
                        </a:spcBef>
                        <a:spcAft>
                          <a:spcPts val="0"/>
                        </a:spcAft>
                      </a:pPr>
                      <a:r>
                        <a:rPr lang="en-US" sz="2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1%</a:t>
                      </a:r>
                      <a:endParaRPr lang="en-US" sz="2200" b="1">
                        <a:effectLst/>
                        <a:highlight>
                          <a:srgbClr val="FFFF00"/>
                        </a:highligh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915887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E500F-B879-CAE1-C944-5088050CC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BA42D-FFEC-DEDC-21DC-6985D4969CC1}"/>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Static Perimetry: Functional Transition Points</a:t>
            </a:r>
          </a:p>
        </p:txBody>
      </p:sp>
      <p:sp>
        <p:nvSpPr>
          <p:cNvPr id="3" name="Content Placeholder 2">
            <a:extLst>
              <a:ext uri="{FF2B5EF4-FFF2-40B4-BE49-F238E27FC236}">
                <a16:creationId xmlns:a16="http://schemas.microsoft.com/office/drawing/2014/main" id="{F657B105-DE76-96F2-FD13-D38B3DF9AF4C}"/>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a:t>FDA defines meaningful progression as an average change of 7 dB in 5 or more points</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a:t>Functional Transition Points (FTPs) selected from points with baseline sensitivity at least 8 dB</a:t>
            </a:r>
          </a:p>
          <a:p>
            <a:pPr marL="457200" indent="-457200">
              <a:lnSpc>
                <a:spcPct val="100000"/>
              </a:lnSpc>
              <a:spcBef>
                <a:spcPts val="0"/>
              </a:spcBef>
              <a:buClr>
                <a:schemeClr val="tx1"/>
              </a:buClr>
            </a:pPr>
            <a:endParaRPr lang="en-US" sz="1400" b="1" baseline="-25000"/>
          </a:p>
          <a:p>
            <a:pPr marL="457200" indent="-457200">
              <a:lnSpc>
                <a:spcPct val="100000"/>
              </a:lnSpc>
              <a:spcBef>
                <a:spcPts val="0"/>
              </a:spcBef>
              <a:buClr>
                <a:schemeClr val="tx1"/>
              </a:buClr>
            </a:pPr>
            <a:r>
              <a:rPr lang="en-US" sz="3200" b="1"/>
              <a:t>FTP selected if more peripheral neighbors have 7 dB worse sensitivity</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a:t>Always select at least 5 points in each eye</a:t>
            </a:r>
          </a:p>
          <a:p>
            <a:pPr marL="1371600" lvl="2" indent="-457200">
              <a:lnSpc>
                <a:spcPct val="100000"/>
              </a:lnSpc>
              <a:spcBef>
                <a:spcPts val="0"/>
              </a:spcBef>
              <a:buClr>
                <a:schemeClr val="tx1"/>
              </a:buClr>
            </a:pPr>
            <a:endParaRPr lang="en-US" sz="2200" b="1"/>
          </a:p>
        </p:txBody>
      </p:sp>
    </p:spTree>
    <p:extLst>
      <p:ext uri="{BB962C8B-B14F-4D97-AF65-F5344CB8AC3E}">
        <p14:creationId xmlns:p14="http://schemas.microsoft.com/office/powerpoint/2010/main" val="148735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7613-9245-6516-3F71-ED2D6CA06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AC21B-D28B-672B-F27E-F40CF4710B03}"/>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Static Perimetry: Functional Transition Points</a:t>
            </a:r>
          </a:p>
        </p:txBody>
      </p:sp>
      <p:graphicFrame>
        <p:nvGraphicFramePr>
          <p:cNvPr id="9" name="Content Placeholder 11">
            <a:extLst>
              <a:ext uri="{FF2B5EF4-FFF2-40B4-BE49-F238E27FC236}">
                <a16:creationId xmlns:a16="http://schemas.microsoft.com/office/drawing/2014/main" id="{DCF6B68D-2399-AFA3-CA2B-E5EB28F1DDD8}"/>
              </a:ext>
            </a:extLst>
          </p:cNvPr>
          <p:cNvGraphicFramePr>
            <a:graphicFrameLocks/>
          </p:cNvGraphicFramePr>
          <p:nvPr>
            <p:extLst>
              <p:ext uri="{D42A27DB-BD31-4B8C-83A1-F6EECF244321}">
                <p14:modId xmlns:p14="http://schemas.microsoft.com/office/powerpoint/2010/main" val="1869378329"/>
              </p:ext>
            </p:extLst>
          </p:nvPr>
        </p:nvGraphicFramePr>
        <p:xfrm>
          <a:off x="638639" y="1767585"/>
          <a:ext cx="10914719" cy="2155197"/>
        </p:xfrm>
        <a:graphic>
          <a:graphicData uri="http://schemas.openxmlformats.org/drawingml/2006/table">
            <a:tbl>
              <a:tblPr firstRow="1" bandRow="1">
                <a:tableStyleId>{B301B821-A1FF-4177-AEE7-76D212191A09}</a:tableStyleId>
              </a:tblPr>
              <a:tblGrid>
                <a:gridCol w="2233717">
                  <a:extLst>
                    <a:ext uri="{9D8B030D-6E8A-4147-A177-3AD203B41FA5}">
                      <a16:colId xmlns:a16="http://schemas.microsoft.com/office/drawing/2014/main" val="1632098594"/>
                    </a:ext>
                  </a:extLst>
                </a:gridCol>
                <a:gridCol w="1902844">
                  <a:extLst>
                    <a:ext uri="{9D8B030D-6E8A-4147-A177-3AD203B41FA5}">
                      <a16:colId xmlns:a16="http://schemas.microsoft.com/office/drawing/2014/main" val="2926462803"/>
                    </a:ext>
                  </a:extLst>
                </a:gridCol>
                <a:gridCol w="1739900">
                  <a:extLst>
                    <a:ext uri="{9D8B030D-6E8A-4147-A177-3AD203B41FA5}">
                      <a16:colId xmlns:a16="http://schemas.microsoft.com/office/drawing/2014/main" val="2568917458"/>
                    </a:ext>
                  </a:extLst>
                </a:gridCol>
                <a:gridCol w="5038258">
                  <a:extLst>
                    <a:ext uri="{9D8B030D-6E8A-4147-A177-3AD203B41FA5}">
                      <a16:colId xmlns:a16="http://schemas.microsoft.com/office/drawing/2014/main" val="3185719461"/>
                    </a:ext>
                  </a:extLst>
                </a:gridCol>
              </a:tblGrid>
              <a:tr h="621690">
                <a:tc>
                  <a:txBody>
                    <a:bodyPr/>
                    <a:lstStyle/>
                    <a:p>
                      <a:pPr marL="104775" marR="0" indent="-104775">
                        <a:lnSpc>
                          <a:spcPct val="106000"/>
                        </a:lnSpc>
                        <a:spcBef>
                          <a:spcPts val="0"/>
                        </a:spcBef>
                        <a:spcAft>
                          <a:spcPts val="0"/>
                        </a:spcAft>
                      </a:pPr>
                      <a:r>
                        <a:rPr lang="en-US" sz="2400" kern="100" dirty="0">
                          <a:effectLst/>
                        </a:rPr>
                        <a:t>Point Subset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a:t>
                      </a: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Points</a:t>
                      </a: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Meeting FDA Criterion (95% CI)</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71657">
                <a:tc>
                  <a:txBody>
                    <a:bodyPr/>
                    <a:lstStyle/>
                    <a:p>
                      <a:pPr marL="0" marR="0">
                        <a:lnSpc>
                          <a:spcPct val="106000"/>
                        </a:lnSpc>
                        <a:spcBef>
                          <a:spcPts val="0"/>
                        </a:spcBef>
                        <a:spcAft>
                          <a:spcPts val="0"/>
                        </a:spcAft>
                      </a:pPr>
                      <a:r>
                        <a:rPr lang="en-US" sz="2200" b="1" kern="100" dirty="0">
                          <a:effectLst/>
                          <a:latin typeface="Calibri" panose="020F0502020204030204" pitchFamily="34" charset="0"/>
                          <a:cs typeface="Calibri" panose="020F0502020204030204" pitchFamily="34" charset="0"/>
                        </a:rPr>
                        <a:t>Entire Grid</a:t>
                      </a: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91</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185</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5% (2%, 12%)</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45748">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Central 30⁰</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91</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108</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9% (5%, 16%)</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6102">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FTPs</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91</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5-30</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45% (35%, 55%)</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100615"/>
                  </a:ext>
                </a:extLst>
              </a:tr>
            </a:tbl>
          </a:graphicData>
        </a:graphic>
      </p:graphicFrame>
      <p:graphicFrame>
        <p:nvGraphicFramePr>
          <p:cNvPr id="14" name="Content Placeholder 11">
            <a:extLst>
              <a:ext uri="{FF2B5EF4-FFF2-40B4-BE49-F238E27FC236}">
                <a16:creationId xmlns:a16="http://schemas.microsoft.com/office/drawing/2014/main" id="{5B68AE23-ED16-B05B-87D3-F518BF889391}"/>
              </a:ext>
            </a:extLst>
          </p:cNvPr>
          <p:cNvGraphicFramePr>
            <a:graphicFrameLocks/>
          </p:cNvGraphicFramePr>
          <p:nvPr>
            <p:extLst>
              <p:ext uri="{D42A27DB-BD31-4B8C-83A1-F6EECF244321}">
                <p14:modId xmlns:p14="http://schemas.microsoft.com/office/powerpoint/2010/main" val="3252853533"/>
              </p:ext>
            </p:extLst>
          </p:nvPr>
        </p:nvGraphicFramePr>
        <p:xfrm>
          <a:off x="638640" y="4346549"/>
          <a:ext cx="10914718" cy="2441735"/>
        </p:xfrm>
        <a:graphic>
          <a:graphicData uri="http://schemas.openxmlformats.org/drawingml/2006/table">
            <a:tbl>
              <a:tblPr firstRow="1" bandRow="1">
                <a:tableStyleId>{B301B821-A1FF-4177-AEE7-76D212191A09}</a:tableStyleId>
              </a:tblPr>
              <a:tblGrid>
                <a:gridCol w="1620341">
                  <a:extLst>
                    <a:ext uri="{9D8B030D-6E8A-4147-A177-3AD203B41FA5}">
                      <a16:colId xmlns:a16="http://schemas.microsoft.com/office/drawing/2014/main" val="1632098594"/>
                    </a:ext>
                  </a:extLst>
                </a:gridCol>
                <a:gridCol w="959919">
                  <a:extLst>
                    <a:ext uri="{9D8B030D-6E8A-4147-A177-3AD203B41FA5}">
                      <a16:colId xmlns:a16="http://schemas.microsoft.com/office/drawing/2014/main" val="2926462803"/>
                    </a:ext>
                  </a:extLst>
                </a:gridCol>
                <a:gridCol w="3236634">
                  <a:extLst>
                    <a:ext uri="{9D8B030D-6E8A-4147-A177-3AD203B41FA5}">
                      <a16:colId xmlns:a16="http://schemas.microsoft.com/office/drawing/2014/main" val="2568917458"/>
                    </a:ext>
                  </a:extLst>
                </a:gridCol>
                <a:gridCol w="5097824">
                  <a:extLst>
                    <a:ext uri="{9D8B030D-6E8A-4147-A177-3AD203B41FA5}">
                      <a16:colId xmlns:a16="http://schemas.microsoft.com/office/drawing/2014/main" val="3185719461"/>
                    </a:ext>
                  </a:extLst>
                </a:gridCol>
              </a:tblGrid>
              <a:tr h="653364">
                <a:tc>
                  <a:txBody>
                    <a:bodyPr/>
                    <a:lstStyle/>
                    <a:p>
                      <a:pPr marL="104775" marR="0" indent="-104775">
                        <a:lnSpc>
                          <a:spcPct val="106000"/>
                        </a:lnSpc>
                        <a:spcBef>
                          <a:spcPts val="0"/>
                        </a:spcBef>
                        <a:spcAft>
                          <a:spcPts val="0"/>
                        </a:spcAft>
                      </a:pPr>
                      <a:r>
                        <a:rPr lang="en-US" sz="2400" kern="100">
                          <a:effectLst/>
                        </a:rPr>
                        <a:t>Point Subset</a:t>
                      </a:r>
                      <a:endParaRPr lang="en-US"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a:effectLst/>
                          <a:latin typeface="Calibri" panose="020F0502020204030204" pitchFamily="34" charset="0"/>
                          <a:ea typeface="Calibri" panose="020F0502020204030204" pitchFamily="34" charset="0"/>
                          <a:cs typeface="Times New Roman" panose="02020603050405020304" pitchFamily="18" charset="0"/>
                        </a:rPr>
                        <a:t>N</a:t>
                      </a: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a:effectLst/>
                          <a:latin typeface="Calibri" panose="020F0502020204030204" pitchFamily="34" charset="0"/>
                          <a:ea typeface="Calibri" panose="020F0502020204030204" pitchFamily="34" charset="0"/>
                          <a:cs typeface="Times New Roman" panose="02020603050405020304" pitchFamily="18" charset="0"/>
                        </a:rPr>
                        <a:t>Annual Change (dB) (95% CI)</a:t>
                      </a: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66040" algn="ctr">
                        <a:lnSpc>
                          <a:spcPct val="106000"/>
                        </a:lnSpc>
                        <a:spcBef>
                          <a:spcPts val="0"/>
                        </a:spcBef>
                        <a:spcAft>
                          <a:spcPts val="0"/>
                        </a:spcAft>
                      </a:pPr>
                      <a:r>
                        <a:rPr lang="en-US" sz="2800" kern="100">
                          <a:effectLst/>
                          <a:latin typeface="Calibri" panose="020F0502020204030204" pitchFamily="34" charset="0"/>
                          <a:ea typeface="Calibri" panose="020F0502020204030204" pitchFamily="34" charset="0"/>
                          <a:cs typeface="Times New Roman" panose="02020603050405020304" pitchFamily="18" charset="0"/>
                        </a:rPr>
                        <a:t>Standardized Rate of Change (95% CI)</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00781">
                <a:tc>
                  <a:txBody>
                    <a:bodyPr/>
                    <a:lstStyle/>
                    <a:p>
                      <a:pPr marL="0" marR="0">
                        <a:lnSpc>
                          <a:spcPct val="106000"/>
                        </a:lnSpc>
                        <a:spcBef>
                          <a:spcPts val="0"/>
                        </a:spcBef>
                        <a:spcAft>
                          <a:spcPts val="0"/>
                        </a:spcAft>
                      </a:pPr>
                      <a:r>
                        <a:rPr lang="en-US" sz="2200" b="1" kern="100">
                          <a:effectLst/>
                          <a:latin typeface="Calibri" panose="020F0502020204030204" pitchFamily="34" charset="0"/>
                          <a:cs typeface="Calibri" panose="020F0502020204030204" pitchFamily="34" charset="0"/>
                        </a:rPr>
                        <a:t>Entire Grid</a:t>
                      </a: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102</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-0.51 (-0.58, -0.44)</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lnSpc>
                          <a:spcPct val="106000"/>
                        </a:lnSpc>
                        <a:spcBef>
                          <a:spcPts val="0"/>
                        </a:spcBef>
                        <a:spcAft>
                          <a:spcPts val="0"/>
                        </a:spcAft>
                      </a:pPr>
                      <a:r>
                        <a:rPr lang="en-US" sz="2200" b="1" kern="100">
                          <a:effectLst/>
                          <a:latin typeface="Calibri" panose="020F0502020204030204" pitchFamily="34" charset="0"/>
                          <a:ea typeface="Calibri" panose="020F0502020204030204" pitchFamily="34" charset="0"/>
                          <a:cs typeface="Calibri" panose="020F0502020204030204" pitchFamily="34" charset="0"/>
                        </a:rPr>
                        <a:t>-1.42 (-1.49, -1.35)</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63363">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Central 30⁰</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102</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-0.53 (-0.61, -0.45)</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-1.29 (-1.37, -1.21)</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592147">
                <a:tc>
                  <a:txBody>
                    <a:bodyPr/>
                    <a:lstStyle/>
                    <a:p>
                      <a:pPr marL="0" marR="0" algn="l">
                        <a:spcBef>
                          <a:spcPts val="0"/>
                        </a:spcBef>
                        <a:spcAft>
                          <a:spcPts val="0"/>
                        </a:spcAft>
                      </a:pPr>
                      <a:r>
                        <a:rPr lang="en-US" sz="2200" b="1">
                          <a:effectLst/>
                          <a:latin typeface="Calibri" panose="020F0502020204030204" pitchFamily="34" charset="0"/>
                          <a:ea typeface="Calibri" panose="020F0502020204030204" pitchFamily="34" charset="0"/>
                          <a:cs typeface="Calibri" panose="020F0502020204030204" pitchFamily="34" charset="0"/>
                        </a:rPr>
                        <a:t>FTPs</a:t>
                      </a:r>
                      <a:endParaRPr lang="en-US" sz="2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102</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-1.50 (-1.65, -1.35)</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66040" algn="ctr">
                        <a:spcBef>
                          <a:spcPts val="0"/>
                        </a:spcBef>
                        <a:spcAft>
                          <a:spcPts val="0"/>
                        </a:spcAft>
                      </a:pPr>
                      <a:r>
                        <a:rPr lang="en-US" sz="2200" b="1">
                          <a:effectLst/>
                          <a:latin typeface="Calibri" panose="020F0502020204030204" pitchFamily="34" charset="0"/>
                          <a:ea typeface="Times New Roman" panose="02020603050405020304" pitchFamily="18" charset="0"/>
                          <a:cs typeface="Calibri" panose="020F0502020204030204" pitchFamily="34" charset="0"/>
                        </a:rPr>
                        <a:t>-1.94 (-2.09, -1.79)</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100615"/>
                  </a:ext>
                </a:extLst>
              </a:tr>
            </a:tbl>
          </a:graphicData>
        </a:graphic>
      </p:graphicFrame>
      <p:sp>
        <p:nvSpPr>
          <p:cNvPr id="15" name="TextBox 14">
            <a:extLst>
              <a:ext uri="{FF2B5EF4-FFF2-40B4-BE49-F238E27FC236}">
                <a16:creationId xmlns:a16="http://schemas.microsoft.com/office/drawing/2014/main" id="{783620CF-161F-7906-C6AA-297BDD1EBD7D}"/>
              </a:ext>
            </a:extLst>
          </p:cNvPr>
          <p:cNvSpPr txBox="1"/>
          <p:nvPr/>
        </p:nvSpPr>
        <p:spPr>
          <a:xfrm>
            <a:off x="1308100" y="1218625"/>
            <a:ext cx="9919447" cy="584775"/>
          </a:xfrm>
          <a:prstGeom prst="rect">
            <a:avLst/>
          </a:prstGeom>
          <a:noFill/>
        </p:spPr>
        <p:txBody>
          <a:bodyPr wrap="none" rtlCol="0">
            <a:spAutoFit/>
          </a:bodyPr>
          <a:lstStyle/>
          <a:p>
            <a:r>
              <a:rPr lang="en-US" sz="3200" b="1">
                <a:latin typeface="Calibri" panose="020F0502020204030204" pitchFamily="34" charset="0"/>
                <a:ea typeface="Calibri" panose="020F0502020204030204" pitchFamily="34" charset="0"/>
                <a:cs typeface="Calibri" panose="020F0502020204030204" pitchFamily="34" charset="0"/>
              </a:rPr>
              <a:t>Percent with Meaningful Change from Baseline to 4 Years</a:t>
            </a:r>
          </a:p>
        </p:txBody>
      </p:sp>
      <p:sp>
        <p:nvSpPr>
          <p:cNvPr id="17" name="TextBox 16">
            <a:extLst>
              <a:ext uri="{FF2B5EF4-FFF2-40B4-BE49-F238E27FC236}">
                <a16:creationId xmlns:a16="http://schemas.microsoft.com/office/drawing/2014/main" id="{9D6A22F8-C261-22AA-6021-45127312D70F}"/>
              </a:ext>
            </a:extLst>
          </p:cNvPr>
          <p:cNvSpPr txBox="1"/>
          <p:nvPr/>
        </p:nvSpPr>
        <p:spPr>
          <a:xfrm>
            <a:off x="4164330" y="3842278"/>
            <a:ext cx="4206986" cy="584775"/>
          </a:xfrm>
          <a:prstGeom prst="rect">
            <a:avLst/>
          </a:prstGeom>
          <a:noFill/>
        </p:spPr>
        <p:txBody>
          <a:bodyPr wrap="none" rtlCol="0">
            <a:spAutoFit/>
          </a:bodyPr>
          <a:lstStyle/>
          <a:p>
            <a:r>
              <a:rPr lang="en-US" sz="3200" b="1">
                <a:latin typeface="Calibri" panose="020F0502020204030204" pitchFamily="34" charset="0"/>
                <a:ea typeface="Calibri" panose="020F0502020204030204" pitchFamily="34" charset="0"/>
                <a:cs typeface="Calibri" panose="020F0502020204030204" pitchFamily="34" charset="0"/>
              </a:rPr>
              <a:t>Average Annual Change</a:t>
            </a:r>
          </a:p>
        </p:txBody>
      </p:sp>
    </p:spTree>
    <p:extLst>
      <p:ext uri="{BB962C8B-B14F-4D97-AF65-F5344CB8AC3E}">
        <p14:creationId xmlns:p14="http://schemas.microsoft.com/office/powerpoint/2010/main" val="37679789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B336F-AE68-55D8-19B9-71CC867FA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A52FA-6CC0-2CB9-7443-C94441DDAF8C}"/>
              </a:ext>
            </a:extLst>
          </p:cNvPr>
          <p:cNvSpPr>
            <a:spLocks noGrp="1"/>
          </p:cNvSpPr>
          <p:nvPr>
            <p:ph type="title"/>
          </p:nvPr>
        </p:nvSpPr>
        <p:spPr>
          <a:xfrm>
            <a:off x="3274540" y="18255"/>
            <a:ext cx="8917460" cy="1325563"/>
          </a:xfrm>
        </p:spPr>
        <p:txBody>
          <a:bodyPr>
            <a:normAutofit/>
          </a:bodyPr>
          <a:lstStyle/>
          <a:p>
            <a:r>
              <a:rPr lang="en-US" b="1">
                <a:solidFill>
                  <a:schemeClr val="bg1"/>
                </a:solidFill>
              </a:rPr>
              <a:t>Static Perimetry: Summary of Results</a:t>
            </a:r>
          </a:p>
        </p:txBody>
      </p:sp>
      <p:sp>
        <p:nvSpPr>
          <p:cNvPr id="3" name="Content Placeholder 2">
            <a:extLst>
              <a:ext uri="{FF2B5EF4-FFF2-40B4-BE49-F238E27FC236}">
                <a16:creationId xmlns:a16="http://schemas.microsoft.com/office/drawing/2014/main" id="{A613031E-440A-255B-F623-939EDE77D941}"/>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a:t>RUSH2A visual field measures showed significant change over 48 months</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a:t>The greatest annual rates of change were observed in V</a:t>
            </a:r>
            <a:r>
              <a:rPr lang="en-US" sz="3200" b="1" baseline="-25000"/>
              <a:t>TOT</a:t>
            </a:r>
            <a:r>
              <a:rPr lang="en-US" sz="3200" b="1"/>
              <a:t> and V</a:t>
            </a:r>
            <a:r>
              <a:rPr lang="en-US" sz="3200" b="1" baseline="-25000"/>
              <a:t>PERIPH</a:t>
            </a:r>
          </a:p>
          <a:p>
            <a:pPr marL="457200" indent="-457200">
              <a:lnSpc>
                <a:spcPct val="100000"/>
              </a:lnSpc>
              <a:spcBef>
                <a:spcPts val="0"/>
              </a:spcBef>
              <a:buClr>
                <a:schemeClr val="tx1"/>
              </a:buClr>
            </a:pPr>
            <a:endParaRPr lang="en-US" sz="1400" b="1" baseline="-25000"/>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a:t>But the </a:t>
            </a:r>
            <a:r>
              <a:rPr lang="en-US" sz="3200" b="1" u="sng"/>
              <a:t>standardized</a:t>
            </a:r>
            <a:r>
              <a:rPr lang="en-US" sz="3200" b="1"/>
              <a:t> rates of change were somewhat higher for V</a:t>
            </a:r>
            <a:r>
              <a:rPr lang="en-US" sz="3200" b="1" baseline="-25000"/>
              <a:t>30</a:t>
            </a:r>
            <a:r>
              <a:rPr lang="en-US" sz="3200" b="1"/>
              <a:t> and SP Mean Sensitivity</a:t>
            </a:r>
            <a:endParaRPr lang="en-US" sz="2200" b="1"/>
          </a:p>
          <a:p>
            <a:pPr marL="457200" indent="-457200">
              <a:lnSpc>
                <a:spcPct val="100000"/>
              </a:lnSpc>
              <a:spcBef>
                <a:spcPts val="0"/>
              </a:spcBef>
              <a:buClr>
                <a:schemeClr val="tx1"/>
              </a:buClr>
            </a:pPr>
            <a:endParaRPr lang="en-US" sz="1400" b="1" baseline="-25000"/>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a:t>FTPs are more likely to change significantly over 4 years</a:t>
            </a:r>
          </a:p>
          <a:p>
            <a:pPr marL="0" indent="0">
              <a:lnSpc>
                <a:spcPct val="100000"/>
              </a:lnSpc>
              <a:spcBef>
                <a:spcPts val="0"/>
              </a:spcBef>
              <a:buClr>
                <a:schemeClr val="tx1"/>
              </a:buClr>
              <a:buNone/>
            </a:pPr>
            <a:endParaRPr lang="en-US" sz="3200" b="1"/>
          </a:p>
        </p:txBody>
      </p:sp>
    </p:spTree>
    <p:extLst>
      <p:ext uri="{BB962C8B-B14F-4D97-AF65-F5344CB8AC3E}">
        <p14:creationId xmlns:p14="http://schemas.microsoft.com/office/powerpoint/2010/main" val="1863238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7010E-F5FA-D017-3BB1-32F2D64A8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931581-C686-31D5-9A36-02B245CDB2AC}"/>
              </a:ext>
            </a:extLst>
          </p:cNvPr>
          <p:cNvSpPr>
            <a:spLocks noGrp="1"/>
          </p:cNvSpPr>
          <p:nvPr>
            <p:ph type="title"/>
          </p:nvPr>
        </p:nvSpPr>
        <p:spPr>
          <a:xfrm>
            <a:off x="3274540" y="18255"/>
            <a:ext cx="8917460" cy="1325563"/>
          </a:xfrm>
        </p:spPr>
        <p:txBody>
          <a:bodyPr>
            <a:normAutofit/>
          </a:bodyPr>
          <a:lstStyle/>
          <a:p>
            <a:r>
              <a:rPr lang="en-US" sz="4300" b="1">
                <a:solidFill>
                  <a:schemeClr val="bg1"/>
                </a:solidFill>
              </a:rPr>
              <a:t>Kinetic Perimetry: Summary of Results</a:t>
            </a:r>
          </a:p>
        </p:txBody>
      </p:sp>
      <p:sp>
        <p:nvSpPr>
          <p:cNvPr id="3" name="Content Placeholder 2">
            <a:extLst>
              <a:ext uri="{FF2B5EF4-FFF2-40B4-BE49-F238E27FC236}">
                <a16:creationId xmlns:a16="http://schemas.microsoft.com/office/drawing/2014/main" id="{374D0736-3AA1-4576-FE35-545FB2BC1878}"/>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dirty="0"/>
              <a:t>Changes in 3 KP measures from baseline to 4 years in study eyes were strongly correlated with the changes in non-study eyes </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dirty="0"/>
              <a:t>The annual percentage rates of change in both I4e seeing area and V4e seeing area were significantly associated with their corresponding baseline values</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200" b="1" dirty="0"/>
              <a:t>Change in III4e seeing area most correlated with change in FST measures</a:t>
            </a:r>
          </a:p>
        </p:txBody>
      </p:sp>
    </p:spTree>
    <p:extLst>
      <p:ext uri="{BB962C8B-B14F-4D97-AF65-F5344CB8AC3E}">
        <p14:creationId xmlns:p14="http://schemas.microsoft.com/office/powerpoint/2010/main" val="773162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71212-A48F-E04D-472C-1FB2A3C47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C46229-C50D-4118-E7EE-C92CB7DF8D1B}"/>
              </a:ext>
            </a:extLst>
          </p:cNvPr>
          <p:cNvSpPr>
            <a:spLocks noGrp="1"/>
          </p:cNvSpPr>
          <p:nvPr>
            <p:ph type="title"/>
          </p:nvPr>
        </p:nvSpPr>
        <p:spPr>
          <a:xfrm>
            <a:off x="3274540" y="18255"/>
            <a:ext cx="8917460" cy="1325563"/>
          </a:xfrm>
        </p:spPr>
        <p:txBody>
          <a:bodyPr>
            <a:normAutofit/>
          </a:bodyPr>
          <a:lstStyle/>
          <a:p>
            <a:r>
              <a:rPr lang="en-US" b="1">
                <a:solidFill>
                  <a:schemeClr val="bg1"/>
                </a:solidFill>
              </a:rPr>
              <a:t>Discussion</a:t>
            </a:r>
          </a:p>
        </p:txBody>
      </p:sp>
      <p:sp>
        <p:nvSpPr>
          <p:cNvPr id="3" name="Content Placeholder 2">
            <a:extLst>
              <a:ext uri="{FF2B5EF4-FFF2-40B4-BE49-F238E27FC236}">
                <a16:creationId xmlns:a16="http://schemas.microsoft.com/office/drawing/2014/main" id="{73D42277-EC49-9530-A21B-F45B4883842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a:t>SP demonstrated significant but modest change in several SP parameters at both 2 years and 4 years</a:t>
            </a:r>
          </a:p>
          <a:p>
            <a:pPr marL="457200"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Overall, all perimetry measures, both SP and KP, decreased over time</a:t>
            </a:r>
          </a:p>
          <a:p>
            <a:pPr marL="457200"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Annual rates of change and percent rates of change at 4 years were similar to those observed at 2 years for all SP measures</a:t>
            </a:r>
          </a:p>
        </p:txBody>
      </p:sp>
    </p:spTree>
    <p:extLst>
      <p:ext uri="{BB962C8B-B14F-4D97-AF65-F5344CB8AC3E}">
        <p14:creationId xmlns:p14="http://schemas.microsoft.com/office/powerpoint/2010/main" val="1547749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A4C9D-9720-BBFD-1783-AB27D55C3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57C540-6F51-18CC-13B8-C1033E8C3477}"/>
              </a:ext>
            </a:extLst>
          </p:cNvPr>
          <p:cNvSpPr>
            <a:spLocks noGrp="1"/>
          </p:cNvSpPr>
          <p:nvPr>
            <p:ph type="title"/>
          </p:nvPr>
        </p:nvSpPr>
        <p:spPr>
          <a:xfrm>
            <a:off x="3274540" y="18255"/>
            <a:ext cx="8917460" cy="1325563"/>
          </a:xfrm>
        </p:spPr>
        <p:txBody>
          <a:bodyPr>
            <a:normAutofit/>
          </a:bodyPr>
          <a:lstStyle/>
          <a:p>
            <a:r>
              <a:rPr lang="en-US" b="1">
                <a:solidFill>
                  <a:schemeClr val="bg1"/>
                </a:solidFill>
              </a:rPr>
              <a:t>Discussion (cont.)</a:t>
            </a:r>
          </a:p>
        </p:txBody>
      </p:sp>
      <p:sp>
        <p:nvSpPr>
          <p:cNvPr id="3" name="Content Placeholder 2">
            <a:extLst>
              <a:ext uri="{FF2B5EF4-FFF2-40B4-BE49-F238E27FC236}">
                <a16:creationId xmlns:a16="http://schemas.microsoft.com/office/drawing/2014/main" id="{A79878C7-FBB7-B35B-ABBD-C9088BFC295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dirty="0"/>
              <a:t>Most of the changes in SP measures were moderately correlated with the changes in KP measures </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The most sensitive retinal function may reside in regions corresponding to the III4e area which may include contributions from rod function</a:t>
            </a:r>
            <a:endParaRPr lang="en-US" sz="2000" b="1" dirty="0"/>
          </a:p>
        </p:txBody>
      </p:sp>
    </p:spTree>
    <p:extLst>
      <p:ext uri="{BB962C8B-B14F-4D97-AF65-F5344CB8AC3E}">
        <p14:creationId xmlns:p14="http://schemas.microsoft.com/office/powerpoint/2010/main" val="1247406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3FECE-CE22-7461-3520-536BB71EF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FC8E6-0AED-BBCD-DBEF-C5BC5A09F168}"/>
              </a:ext>
            </a:extLst>
          </p:cNvPr>
          <p:cNvSpPr>
            <a:spLocks noGrp="1"/>
          </p:cNvSpPr>
          <p:nvPr>
            <p:ph type="title"/>
          </p:nvPr>
        </p:nvSpPr>
        <p:spPr>
          <a:xfrm>
            <a:off x="3274540" y="18255"/>
            <a:ext cx="8917460" cy="1325563"/>
          </a:xfrm>
        </p:spPr>
        <p:txBody>
          <a:bodyPr>
            <a:normAutofit/>
          </a:bodyPr>
          <a:lstStyle/>
          <a:p>
            <a:r>
              <a:rPr lang="en-US" b="1">
                <a:solidFill>
                  <a:schemeClr val="bg1"/>
                </a:solidFill>
              </a:rPr>
              <a:t>Conclusion</a:t>
            </a:r>
          </a:p>
        </p:txBody>
      </p:sp>
      <p:sp>
        <p:nvSpPr>
          <p:cNvPr id="3" name="Content Placeholder 2">
            <a:extLst>
              <a:ext uri="{FF2B5EF4-FFF2-40B4-BE49-F238E27FC236}">
                <a16:creationId xmlns:a16="http://schemas.microsoft.com/office/drawing/2014/main" id="{1330E6DA-1D29-A727-4EFF-7D9A9C931B93}"/>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dirty="0"/>
              <a:t>Quantitative perimetry measures declined significantly over 4 years in USH2A-related retinal degeneration</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Rates of change were greatest in participants with sufficiently preserved baseline visual fields </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a:t>More eyes progress beyond FDA threshold when only Functional Transition Points are considered</a:t>
            </a:r>
          </a:p>
          <a:p>
            <a:pPr marL="457200" indent="-457200">
              <a:lnSpc>
                <a:spcPct val="100000"/>
              </a:lnSpc>
              <a:spcBef>
                <a:spcPts val="0"/>
              </a:spcBef>
              <a:buClr>
                <a:schemeClr val="tx1"/>
              </a:buClr>
            </a:pPr>
            <a:endParaRPr lang="en-US" sz="2000" b="1"/>
          </a:p>
          <a:p>
            <a:pPr marL="0" indent="0">
              <a:lnSpc>
                <a:spcPct val="100000"/>
              </a:lnSpc>
              <a:spcBef>
                <a:spcPts val="0"/>
              </a:spcBef>
              <a:buClr>
                <a:schemeClr val="tx1"/>
              </a:buClr>
              <a:buNone/>
            </a:pPr>
            <a:endParaRPr lang="en-US" sz="2000" b="1"/>
          </a:p>
          <a:p>
            <a:pPr marL="0" indent="0">
              <a:lnSpc>
                <a:spcPct val="100000"/>
              </a:lnSpc>
              <a:spcBef>
                <a:spcPts val="0"/>
              </a:spcBef>
              <a:buClr>
                <a:schemeClr val="tx1"/>
              </a:buClr>
              <a:buNone/>
            </a:pPr>
            <a:endParaRPr lang="en-US" sz="2000" b="1"/>
          </a:p>
        </p:txBody>
      </p:sp>
    </p:spTree>
    <p:extLst>
      <p:ext uri="{BB962C8B-B14F-4D97-AF65-F5344CB8AC3E}">
        <p14:creationId xmlns:p14="http://schemas.microsoft.com/office/powerpoint/2010/main" val="2116332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a:t>USH2A: most common genetic cause of Usher syndrome type 2 and autosomal recessive RP</a:t>
            </a:r>
          </a:p>
          <a:p>
            <a:pPr marL="457200"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Patients experience progressive loss of night vision, then side vision, then central vision</a:t>
            </a:r>
          </a:p>
          <a:p>
            <a:pPr marL="457200"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RUSH2A: identify measures of disease progression</a:t>
            </a:r>
          </a:p>
          <a:p>
            <a:pPr marL="914400" lvl="1" indent="-457200">
              <a:lnSpc>
                <a:spcPct val="100000"/>
              </a:lnSpc>
              <a:spcBef>
                <a:spcPts val="0"/>
              </a:spcBef>
              <a:buClr>
                <a:schemeClr val="tx1"/>
              </a:buClr>
            </a:pPr>
            <a:r>
              <a:rPr lang="en-US" sz="2800" b="1"/>
              <a:t>Candidate primary outcome measures: Change in static perimetry through 4 years</a:t>
            </a:r>
          </a:p>
          <a:p>
            <a:pPr marL="1371600" lvl="2" indent="-457200">
              <a:lnSpc>
                <a:spcPct val="100000"/>
              </a:lnSpc>
              <a:spcBef>
                <a:spcPts val="0"/>
              </a:spcBef>
              <a:buClr>
                <a:schemeClr val="tx1"/>
              </a:buClr>
            </a:pPr>
            <a:endParaRPr lang="en-US" sz="2200" b="1"/>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3D79E-CDB2-1B46-BC68-C4D249947F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F628A-27F0-EB17-BB90-6408148B8916}"/>
              </a:ext>
            </a:extLst>
          </p:cNvPr>
          <p:cNvSpPr>
            <a:spLocks noGrp="1"/>
          </p:cNvSpPr>
          <p:nvPr>
            <p:ph type="title"/>
          </p:nvPr>
        </p:nvSpPr>
        <p:spPr>
          <a:xfrm>
            <a:off x="3274540" y="18255"/>
            <a:ext cx="8676034" cy="1325563"/>
          </a:xfrm>
        </p:spPr>
        <p:txBody>
          <a:bodyPr>
            <a:normAutofit fontScale="90000"/>
          </a:bodyPr>
          <a:lstStyle/>
          <a:p>
            <a:r>
              <a:rPr lang="en-US" b="1">
                <a:solidFill>
                  <a:srgbClr val="D76F2C"/>
                </a:solidFill>
              </a:rPr>
              <a:t>Baseline </a:t>
            </a:r>
            <a:br>
              <a:rPr lang="en-US" b="1">
                <a:solidFill>
                  <a:schemeClr val="bg1"/>
                </a:solidFill>
              </a:rPr>
            </a:br>
            <a:r>
              <a:rPr lang="en-US" b="1">
                <a:solidFill>
                  <a:schemeClr val="bg1"/>
                </a:solidFill>
              </a:rPr>
              <a:t>Summary of Static Perimetry Findings</a:t>
            </a:r>
          </a:p>
        </p:txBody>
      </p:sp>
      <p:sp>
        <p:nvSpPr>
          <p:cNvPr id="3" name="Content Placeholder 2">
            <a:extLst>
              <a:ext uri="{FF2B5EF4-FFF2-40B4-BE49-F238E27FC236}">
                <a16:creationId xmlns:a16="http://schemas.microsoft.com/office/drawing/2014/main" id="{C0639BA4-72E8-D740-3E11-1CC6EAB7E25B}"/>
              </a:ext>
            </a:extLst>
          </p:cNvPr>
          <p:cNvSpPr>
            <a:spLocks noGrp="1"/>
          </p:cNvSpPr>
          <p:nvPr>
            <p:ph idx="1"/>
          </p:nvPr>
        </p:nvSpPr>
        <p:spPr>
          <a:xfrm>
            <a:off x="1097280" y="1845734"/>
            <a:ext cx="10346300" cy="4497916"/>
          </a:xfrm>
        </p:spPr>
        <p:txBody>
          <a:bodyPr>
            <a:noAutofit/>
          </a:bodyPr>
          <a:lstStyle/>
          <a:p>
            <a:pPr marL="457200" indent="-457200">
              <a:lnSpc>
                <a:spcPct val="100000"/>
              </a:lnSpc>
              <a:spcBef>
                <a:spcPts val="0"/>
              </a:spcBef>
              <a:buClr>
                <a:schemeClr val="tx1"/>
              </a:buClr>
            </a:pPr>
            <a:r>
              <a:rPr lang="en-US" sz="3000" b="1"/>
              <a:t>Participants with </a:t>
            </a:r>
            <a:r>
              <a:rPr lang="en-US" sz="3000" b="1" i="1"/>
              <a:t>USH2A</a:t>
            </a:r>
            <a:r>
              <a:rPr lang="en-US" sz="3000" b="1"/>
              <a:t>-related Usher syndrome had more visual field loss than the non-syndromic RP group</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000" b="1"/>
              <a:t>V</a:t>
            </a:r>
            <a:r>
              <a:rPr lang="en-US" sz="3000" b="1" baseline="-25000"/>
              <a:t>TOT</a:t>
            </a:r>
            <a:r>
              <a:rPr lang="en-US" sz="3000" b="1"/>
              <a:t> (Volume under the hill of vision) was highly reproducible and correlated with other functional and structural metrics </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000" b="1"/>
              <a:t>V</a:t>
            </a:r>
            <a:r>
              <a:rPr lang="en-US" sz="3000" b="1" baseline="-25000"/>
              <a:t>TOT</a:t>
            </a:r>
            <a:r>
              <a:rPr lang="en-US" sz="3000" b="1"/>
              <a:t> decreased with disease duration and age at enrollment</a:t>
            </a:r>
          </a:p>
          <a:p>
            <a:pPr marL="457200" indent="-457200">
              <a:lnSpc>
                <a:spcPct val="100000"/>
              </a:lnSpc>
              <a:spcBef>
                <a:spcPts val="0"/>
              </a:spcBef>
              <a:buClr>
                <a:schemeClr val="tx1"/>
              </a:buClr>
            </a:pPr>
            <a:endParaRPr lang="en-US" sz="1400" b="1"/>
          </a:p>
          <a:p>
            <a:pPr marL="457200" indent="-457200">
              <a:lnSpc>
                <a:spcPct val="100000"/>
              </a:lnSpc>
              <a:spcBef>
                <a:spcPts val="0"/>
              </a:spcBef>
              <a:buClr>
                <a:schemeClr val="tx1"/>
              </a:buClr>
            </a:pPr>
            <a:r>
              <a:rPr lang="en-US" sz="3000" b="1"/>
              <a:t>V</a:t>
            </a:r>
            <a:r>
              <a:rPr lang="en-US" sz="3000" b="1" baseline="-25000"/>
              <a:t>TOT</a:t>
            </a:r>
            <a:r>
              <a:rPr lang="en-US" sz="3000" b="1"/>
              <a:t> may be a good summary measure of disease severity in patients with USH2A-related retinal degeneration</a:t>
            </a:r>
          </a:p>
          <a:p>
            <a:pPr marL="1371600" lvl="2" indent="-457200">
              <a:lnSpc>
                <a:spcPct val="100000"/>
              </a:lnSpc>
              <a:spcBef>
                <a:spcPts val="0"/>
              </a:spcBef>
              <a:buClr>
                <a:schemeClr val="tx1"/>
              </a:buClr>
            </a:pPr>
            <a:endParaRPr lang="en-US" sz="2200" b="1"/>
          </a:p>
        </p:txBody>
      </p:sp>
      <p:sp>
        <p:nvSpPr>
          <p:cNvPr id="4" name="Rectangle: Rounded Corners 3">
            <a:extLst>
              <a:ext uri="{FF2B5EF4-FFF2-40B4-BE49-F238E27FC236}">
                <a16:creationId xmlns:a16="http://schemas.microsoft.com/office/drawing/2014/main" id="{87A431C8-F41B-C624-5524-0B68067957BD}"/>
              </a:ext>
            </a:extLst>
          </p:cNvPr>
          <p:cNvSpPr/>
          <p:nvPr/>
        </p:nvSpPr>
        <p:spPr>
          <a:xfrm>
            <a:off x="2995841" y="6340821"/>
            <a:ext cx="6200318" cy="360611"/>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latin typeface="Calibri" panose="020F0502020204030204" pitchFamily="34" charset="0"/>
                <a:cs typeface="Calibri" panose="020F0502020204030204" pitchFamily="34" charset="0"/>
              </a:rPr>
              <a:t>Duncan et al, </a:t>
            </a:r>
            <a:r>
              <a:rPr lang="en-US" sz="1600" i="1">
                <a:latin typeface="Calibri" panose="020F0502020204030204" pitchFamily="34" charset="0"/>
                <a:cs typeface="Calibri" panose="020F0502020204030204" pitchFamily="34" charset="0"/>
              </a:rPr>
              <a:t>American Journal of Ophthalmology, </a:t>
            </a:r>
            <a:r>
              <a:rPr lang="en-US" sz="1600">
                <a:latin typeface="Calibri" panose="020F0502020204030204" pitchFamily="34" charset="0"/>
                <a:cs typeface="Calibri" panose="020F0502020204030204" pitchFamily="34" charset="0"/>
              </a:rPr>
              <a:t>2020 Nov;219:87-100</a:t>
            </a:r>
          </a:p>
        </p:txBody>
      </p:sp>
    </p:spTree>
    <p:extLst>
      <p:ext uri="{BB962C8B-B14F-4D97-AF65-F5344CB8AC3E}">
        <p14:creationId xmlns:p14="http://schemas.microsoft.com/office/powerpoint/2010/main" val="255651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771E1-52CB-B1E7-33E3-3618C2569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DBC24-A1FE-F79E-428F-F6DC783315C4}"/>
              </a:ext>
            </a:extLst>
          </p:cNvPr>
          <p:cNvSpPr>
            <a:spLocks noGrp="1"/>
          </p:cNvSpPr>
          <p:nvPr>
            <p:ph type="title"/>
          </p:nvPr>
        </p:nvSpPr>
        <p:spPr/>
        <p:txBody>
          <a:bodyPr>
            <a:normAutofit/>
          </a:bodyPr>
          <a:lstStyle/>
          <a:p>
            <a:r>
              <a:rPr lang="en-US" b="1">
                <a:solidFill>
                  <a:schemeClr val="bg1"/>
                </a:solidFill>
              </a:rPr>
              <a:t>Static Perimetry Methods</a:t>
            </a:r>
          </a:p>
        </p:txBody>
      </p:sp>
      <p:sp>
        <p:nvSpPr>
          <p:cNvPr id="3" name="Content Placeholder 2">
            <a:extLst>
              <a:ext uri="{FF2B5EF4-FFF2-40B4-BE49-F238E27FC236}">
                <a16:creationId xmlns:a16="http://schemas.microsoft.com/office/drawing/2014/main" id="{DF78B87B-4131-7E26-72CA-05A6F16B59FA}"/>
              </a:ext>
            </a:extLst>
          </p:cNvPr>
          <p:cNvSpPr>
            <a:spLocks noGrp="1"/>
          </p:cNvSpPr>
          <p:nvPr>
            <p:ph idx="1"/>
          </p:nvPr>
        </p:nvSpPr>
        <p:spPr>
          <a:xfrm>
            <a:off x="1097279" y="1845734"/>
            <a:ext cx="10337247" cy="4497916"/>
          </a:xfrm>
        </p:spPr>
        <p:txBody>
          <a:bodyPr>
            <a:noAutofit/>
          </a:bodyPr>
          <a:lstStyle/>
          <a:p>
            <a:pPr marL="457200" indent="-457200">
              <a:lnSpc>
                <a:spcPct val="100000"/>
              </a:lnSpc>
              <a:spcBef>
                <a:spcPts val="0"/>
              </a:spcBef>
              <a:buClr>
                <a:schemeClr val="tx1"/>
              </a:buClr>
            </a:pPr>
            <a:r>
              <a:rPr lang="en-US" sz="3200" b="1" dirty="0"/>
              <a:t>SP performed using</a:t>
            </a:r>
          </a:p>
          <a:p>
            <a:pPr marL="914400" lvl="1" indent="-457200">
              <a:lnSpc>
                <a:spcPct val="100000"/>
              </a:lnSpc>
              <a:spcBef>
                <a:spcPts val="0"/>
              </a:spcBef>
              <a:buClr>
                <a:schemeClr val="tx1"/>
              </a:buClr>
            </a:pPr>
            <a:r>
              <a:rPr lang="en-US" sz="3000" b="1" dirty="0"/>
              <a:t>Octopus 900 (Haag-Streit, Mason Ohio)</a:t>
            </a:r>
          </a:p>
          <a:p>
            <a:pPr marL="914400" lvl="1" indent="-457200">
              <a:lnSpc>
                <a:spcPct val="100000"/>
              </a:lnSpc>
              <a:spcBef>
                <a:spcPts val="0"/>
              </a:spcBef>
              <a:buClr>
                <a:schemeClr val="tx1"/>
              </a:buClr>
            </a:pPr>
            <a:r>
              <a:rPr lang="en-US" sz="3000" b="1" dirty="0"/>
              <a:t>German Adaptive Thresholding Estimation (GATE) strategy </a:t>
            </a:r>
          </a:p>
          <a:p>
            <a:pPr marL="457200" lvl="1" indent="0">
              <a:lnSpc>
                <a:spcPct val="100000"/>
              </a:lnSpc>
              <a:spcBef>
                <a:spcPts val="0"/>
              </a:spcBef>
              <a:buClr>
                <a:schemeClr val="tx1"/>
              </a:buClr>
              <a:buNone/>
            </a:pPr>
            <a:endParaRPr lang="en-US" sz="2800" b="1" dirty="0"/>
          </a:p>
          <a:p>
            <a:pPr marL="457200" indent="-457200">
              <a:lnSpc>
                <a:spcPct val="100000"/>
              </a:lnSpc>
              <a:spcBef>
                <a:spcPts val="0"/>
              </a:spcBef>
              <a:buClr>
                <a:schemeClr val="tx1"/>
              </a:buClr>
            </a:pPr>
            <a:r>
              <a:rPr lang="en-US" sz="3200" b="1" dirty="0"/>
              <a:t>SP performed 3 times at study baseline and 1 time at each follow-up visit</a:t>
            </a:r>
          </a:p>
          <a:p>
            <a:pPr marL="457200" indent="-457200">
              <a:lnSpc>
                <a:spcPct val="100000"/>
              </a:lnSpc>
              <a:spcBef>
                <a:spcPts val="0"/>
              </a:spcBef>
              <a:buClr>
                <a:schemeClr val="tx1"/>
              </a:buClr>
            </a:pPr>
            <a:endParaRPr lang="en-US" sz="28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3192331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703195" cy="1325563"/>
          </a:xfrm>
        </p:spPr>
        <p:txBody>
          <a:bodyPr>
            <a:normAutofit/>
          </a:bodyPr>
          <a:lstStyle/>
          <a:p>
            <a:r>
              <a:rPr lang="en-US" b="1">
                <a:solidFill>
                  <a:schemeClr val="bg1"/>
                </a:solidFill>
              </a:rPr>
              <a:t>Static Perimetry Grids </a:t>
            </a:r>
            <a:br>
              <a:rPr lang="en-US" b="1">
                <a:solidFill>
                  <a:schemeClr val="bg1"/>
                </a:solidFill>
              </a:rPr>
            </a:br>
            <a:r>
              <a:rPr lang="en-US" b="1">
                <a:solidFill>
                  <a:schemeClr val="bg1"/>
                </a:solidFill>
              </a:rPr>
              <a:t>and Measures</a:t>
            </a:r>
          </a:p>
        </p:txBody>
      </p:sp>
      <p:sp>
        <p:nvSpPr>
          <p:cNvPr id="5" name="TextBox 4">
            <a:extLst>
              <a:ext uri="{FF2B5EF4-FFF2-40B4-BE49-F238E27FC236}">
                <a16:creationId xmlns:a16="http://schemas.microsoft.com/office/drawing/2014/main" id="{6DF5FEF4-0C6B-54FE-9456-35B97FD437C7}"/>
              </a:ext>
            </a:extLst>
          </p:cNvPr>
          <p:cNvSpPr txBox="1"/>
          <p:nvPr/>
        </p:nvSpPr>
        <p:spPr>
          <a:xfrm>
            <a:off x="377344" y="1418345"/>
            <a:ext cx="8595360" cy="1188720"/>
          </a:xfrm>
          <a:prstGeom prst="rect">
            <a:avLst/>
          </a:prstGeom>
          <a:noFill/>
          <a:ln w="38100">
            <a:solidFill>
              <a:srgbClr val="003865"/>
            </a:solidFill>
          </a:ln>
        </p:spPr>
        <p:txBody>
          <a:bodyPr wrap="square" rtlCol="0" anchor="ctr">
            <a:spAutoFit/>
          </a:bodyPr>
          <a:lstStyle/>
          <a:p>
            <a:pPr marL="0" marR="0" lvl="0" indent="0" algn="l" defTabSz="609570" rtl="0" eaLnBrk="1" fontAlgn="auto"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SP MS</a:t>
            </a:r>
            <a:r>
              <a:rPr kumimoji="0" lang="en-US" sz="2800" b="1" i="0" u="none" strike="noStrike" kern="1200" cap="none" spc="0" normalizeH="0" baseline="-25000" noProof="0">
                <a:ln>
                  <a:noFill/>
                </a:ln>
                <a:solidFill>
                  <a:srgbClr val="D76F2C"/>
                </a:solidFill>
                <a:effectLst/>
                <a:uLnTx/>
                <a:uFillTx/>
                <a:latin typeface="Calibri" panose="020F0502020204030204" pitchFamily="34" charset="0"/>
                <a:ea typeface="+mn-ea"/>
                <a:cs typeface="Calibri" panose="020F0502020204030204" pitchFamily="34" charset="0"/>
              </a:rPr>
              <a:t>CW</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 (dB)</a:t>
            </a:r>
            <a:endParaRPr kumimoji="0" lang="en-US" sz="2800" b="1" i="0" u="none" strike="noStrike" kern="1200" cap="none" spc="0" normalizeH="0" baseline="-25000" noProof="0">
              <a:ln>
                <a:noFill/>
              </a:ln>
              <a:solidFill>
                <a:srgbClr val="D76F2C"/>
              </a:solidFill>
              <a:effectLst/>
              <a:uLnTx/>
              <a:uFillTx/>
              <a:latin typeface="Calibri" panose="020F0502020204030204" pitchFamily="34" charset="0"/>
              <a:ea typeface="+mn-ea"/>
              <a:cs typeface="Calibri" panose="020F0502020204030204" pitchFamily="34" charset="0"/>
            </a:endParaRPr>
          </a:p>
          <a:p>
            <a:pPr marL="285750" marR="0" lvl="0" indent="-285750" algn="l" defTabSz="60957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Numerical average of all points tested including zeros</a:t>
            </a:r>
          </a:p>
        </p:txBody>
      </p:sp>
      <p:pic>
        <p:nvPicPr>
          <p:cNvPr id="7" name="Picture 6">
            <a:extLst>
              <a:ext uri="{FF2B5EF4-FFF2-40B4-BE49-F238E27FC236}">
                <a16:creationId xmlns:a16="http://schemas.microsoft.com/office/drawing/2014/main" id="{E067252F-0153-A013-9441-08B81EF4AEF5}"/>
              </a:ext>
            </a:extLst>
          </p:cNvPr>
          <p:cNvPicPr>
            <a:picLocks noChangeAspect="1"/>
          </p:cNvPicPr>
          <p:nvPr/>
        </p:nvPicPr>
        <p:blipFill rotWithShape="1">
          <a:blip r:embed="rId3"/>
          <a:srcRect t="4160" b="3001"/>
          <a:stretch/>
        </p:blipFill>
        <p:spPr>
          <a:xfrm>
            <a:off x="7451002" y="1482302"/>
            <a:ext cx="1389233" cy="1060806"/>
          </a:xfrm>
          <a:prstGeom prst="rect">
            <a:avLst/>
          </a:prstGeom>
          <a:ln>
            <a:solidFill>
              <a:srgbClr val="003865"/>
            </a:solidFill>
          </a:ln>
        </p:spPr>
      </p:pic>
      <p:pic>
        <p:nvPicPr>
          <p:cNvPr id="8" name="Picture 1">
            <a:extLst>
              <a:ext uri="{FF2B5EF4-FFF2-40B4-BE49-F238E27FC236}">
                <a16:creationId xmlns:a16="http://schemas.microsoft.com/office/drawing/2014/main" id="{D535EE1F-02A8-9AB0-502B-8C3F91FC44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59" t="5306" r="15243" b="16682"/>
          <a:stretch/>
        </p:blipFill>
        <p:spPr bwMode="auto">
          <a:xfrm>
            <a:off x="9096119" y="383945"/>
            <a:ext cx="2926080" cy="22231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8B84D69-1ACD-BF78-5E6E-09873CD47054}"/>
              </a:ext>
            </a:extLst>
          </p:cNvPr>
          <p:cNvSpPr txBox="1">
            <a:spLocks/>
          </p:cNvSpPr>
          <p:nvPr/>
        </p:nvSpPr>
        <p:spPr>
          <a:xfrm>
            <a:off x="415282" y="2807768"/>
            <a:ext cx="3529584" cy="3657600"/>
          </a:xfrm>
          <a:prstGeom prst="rect">
            <a:avLst/>
          </a:prstGeom>
          <a:noFill/>
          <a:ln w="38100">
            <a:solidFill>
              <a:srgbClr val="003865"/>
            </a:solidFill>
          </a:ln>
        </p:spPr>
        <p:txBody>
          <a:bodyPr wrap="square" rtlCol="0">
            <a:spAutoFit/>
          </a:bodyPr>
          <a:lstStyle/>
          <a:p>
            <a:pPr marL="114297" marR="0" lvl="0" indent="0" algn="l" defTabSz="914377" rtl="0" eaLnBrk="1" fontAlgn="auto" latinLnBrk="0" hangingPunct="1">
              <a:lnSpc>
                <a:spcPct val="100000"/>
              </a:lnSpc>
              <a:spcBef>
                <a:spcPts val="0"/>
              </a:spcBef>
              <a:spcAft>
                <a:spcPts val="0"/>
              </a:spcAft>
              <a:buClr>
                <a:srgbClr val="7FC1DB"/>
              </a:buClr>
              <a:buSzTx/>
              <a:buFontTx/>
              <a:buNone/>
              <a:tabLst/>
              <a:defRPr/>
            </a:pP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V</a:t>
            </a:r>
            <a:r>
              <a:rPr kumimoji="0" lang="en-US" sz="2800" b="1" i="0" u="none" strike="noStrike" kern="1200" cap="none" spc="0" normalizeH="0" baseline="-25000" noProof="0">
                <a:ln>
                  <a:noFill/>
                </a:ln>
                <a:solidFill>
                  <a:srgbClr val="D76F2C"/>
                </a:solidFill>
                <a:effectLst/>
                <a:uLnTx/>
                <a:uFillTx/>
                <a:latin typeface="Calibri" panose="020F0502020204030204" pitchFamily="34" charset="0"/>
                <a:ea typeface="+mn-ea"/>
                <a:cs typeface="Calibri" panose="020F0502020204030204" pitchFamily="34" charset="0"/>
              </a:rPr>
              <a:t>TOT  </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(dB-</a:t>
            </a:r>
            <a:r>
              <a:rPr kumimoji="0" lang="en-US" sz="2800" b="1" i="0" u="none" strike="noStrike" kern="1200" cap="none" spc="0" normalizeH="0" baseline="0" noProof="0" err="1">
                <a:ln>
                  <a:noFill/>
                </a:ln>
                <a:solidFill>
                  <a:srgbClr val="D76F2C"/>
                </a:solidFill>
                <a:effectLst/>
                <a:uLnTx/>
                <a:uFillTx/>
                <a:latin typeface="Calibri" panose="020F0502020204030204" pitchFamily="34" charset="0"/>
                <a:ea typeface="+mn-ea"/>
                <a:cs typeface="Calibri" panose="020F0502020204030204" pitchFamily="34" charset="0"/>
              </a:rPr>
              <a:t>sr</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a:t>
            </a:r>
          </a:p>
          <a:p>
            <a:pPr marL="457197" marR="0" lvl="0" indent="-342900" algn="l" defTabSz="914377"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Custom 186-point grid </a:t>
            </a:r>
          </a:p>
          <a:p>
            <a:pPr marL="457197" marR="0" lvl="0" indent="-342900" algn="l" defTabSz="914377"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Full Field Hill of Vision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pic>
        <p:nvPicPr>
          <p:cNvPr id="10" name="Picture 9">
            <a:extLst>
              <a:ext uri="{FF2B5EF4-FFF2-40B4-BE49-F238E27FC236}">
                <a16:creationId xmlns:a16="http://schemas.microsoft.com/office/drawing/2014/main" id="{A7E91674-6F66-945E-605D-A500391F4443}"/>
              </a:ext>
            </a:extLst>
          </p:cNvPr>
          <p:cNvPicPr>
            <a:picLocks noChangeAspect="1"/>
          </p:cNvPicPr>
          <p:nvPr/>
        </p:nvPicPr>
        <p:blipFill>
          <a:blip r:embed="rId5"/>
          <a:stretch>
            <a:fillRect/>
          </a:stretch>
        </p:blipFill>
        <p:spPr>
          <a:xfrm>
            <a:off x="1133281" y="4316120"/>
            <a:ext cx="2096032" cy="2011680"/>
          </a:xfrm>
          <a:prstGeom prst="rect">
            <a:avLst/>
          </a:prstGeom>
          <a:ln>
            <a:solidFill>
              <a:srgbClr val="003865"/>
            </a:solidFill>
          </a:ln>
        </p:spPr>
      </p:pic>
      <p:sp>
        <p:nvSpPr>
          <p:cNvPr id="11" name="TextBox 10">
            <a:extLst>
              <a:ext uri="{FF2B5EF4-FFF2-40B4-BE49-F238E27FC236}">
                <a16:creationId xmlns:a16="http://schemas.microsoft.com/office/drawing/2014/main" id="{E5E75B02-0138-0EDB-1BEC-5FDF47A71DDD}"/>
              </a:ext>
            </a:extLst>
          </p:cNvPr>
          <p:cNvSpPr txBox="1"/>
          <p:nvPr/>
        </p:nvSpPr>
        <p:spPr>
          <a:xfrm>
            <a:off x="4329986" y="2807768"/>
            <a:ext cx="3532028" cy="3657600"/>
          </a:xfrm>
          <a:prstGeom prst="rect">
            <a:avLst/>
          </a:prstGeom>
          <a:noFill/>
          <a:ln w="38100">
            <a:solidFill>
              <a:srgbClr val="003865"/>
            </a:solidFill>
          </a:ln>
        </p:spPr>
        <p:txBody>
          <a:bodyPr wrap="square" rtlCol="0">
            <a:spAutoFit/>
          </a:bodyPr>
          <a:lstStyle/>
          <a:p>
            <a:pPr marL="114297" marR="0" lvl="0" indent="0" algn="l" defTabSz="914377" rtl="0" eaLnBrk="1" fontAlgn="auto" latinLnBrk="0" hangingPunct="1">
              <a:lnSpc>
                <a:spcPct val="100000"/>
              </a:lnSpc>
              <a:spcBef>
                <a:spcPts val="0"/>
              </a:spcBef>
              <a:spcAft>
                <a:spcPts val="0"/>
              </a:spcAft>
              <a:buClr>
                <a:srgbClr val="7FC1DB"/>
              </a:buClr>
              <a:buSzTx/>
              <a:buFontTx/>
              <a:buNone/>
              <a:tabLst/>
              <a:defRPr/>
            </a:pP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V</a:t>
            </a:r>
            <a:r>
              <a:rPr kumimoji="0" lang="en-US" sz="2800" b="1" i="0" u="none" strike="noStrike" kern="1200" cap="none" spc="0" normalizeH="0" baseline="-25000" noProof="0">
                <a:ln>
                  <a:noFill/>
                </a:ln>
                <a:solidFill>
                  <a:srgbClr val="D76F2C"/>
                </a:solidFill>
                <a:effectLst/>
                <a:uLnTx/>
                <a:uFillTx/>
                <a:latin typeface="Calibri" panose="020F0502020204030204" pitchFamily="34" charset="0"/>
                <a:ea typeface="+mn-ea"/>
                <a:cs typeface="Calibri" panose="020F0502020204030204" pitchFamily="34" charset="0"/>
              </a:rPr>
              <a:t>30  </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(dB-</a:t>
            </a:r>
            <a:r>
              <a:rPr kumimoji="0" lang="en-US" sz="2800" b="1" i="0" u="none" strike="noStrike" kern="1200" cap="none" spc="0" normalizeH="0" baseline="0" noProof="0" err="1">
                <a:ln>
                  <a:noFill/>
                </a:ln>
                <a:solidFill>
                  <a:srgbClr val="D76F2C"/>
                </a:solidFill>
                <a:effectLst/>
                <a:uLnTx/>
                <a:uFillTx/>
                <a:latin typeface="Calibri" panose="020F0502020204030204" pitchFamily="34" charset="0"/>
                <a:ea typeface="+mn-ea"/>
                <a:cs typeface="Calibri" panose="020F0502020204030204" pitchFamily="34" charset="0"/>
              </a:rPr>
              <a:t>sr</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a:t>
            </a:r>
          </a:p>
          <a:p>
            <a:pPr marL="457197" marR="0" lvl="0" indent="-342900" algn="l" defTabSz="914377"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30-degree radius</a:t>
            </a:r>
          </a:p>
          <a:p>
            <a:pPr marL="457197" marR="0" lvl="0" indent="-342900" algn="l" defTabSz="914377"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Derived from full grid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TextBox 11">
            <a:extLst>
              <a:ext uri="{FF2B5EF4-FFF2-40B4-BE49-F238E27FC236}">
                <a16:creationId xmlns:a16="http://schemas.microsoft.com/office/drawing/2014/main" id="{52559094-342C-9A3A-0B70-518A79DD84A4}"/>
              </a:ext>
            </a:extLst>
          </p:cNvPr>
          <p:cNvSpPr txBox="1"/>
          <p:nvPr/>
        </p:nvSpPr>
        <p:spPr>
          <a:xfrm>
            <a:off x="8244689" y="2807768"/>
            <a:ext cx="3532028" cy="3657600"/>
          </a:xfrm>
          <a:prstGeom prst="rect">
            <a:avLst/>
          </a:prstGeom>
          <a:noFill/>
          <a:ln w="38100">
            <a:solidFill>
              <a:srgbClr val="003865"/>
            </a:solidFill>
          </a:ln>
        </p:spPr>
        <p:txBody>
          <a:bodyPr wrap="square" rtlCol="0">
            <a:spAutoFit/>
          </a:bodyPr>
          <a:lstStyle/>
          <a:p>
            <a:pPr marL="114297" marR="0" lvl="0" indent="0" algn="l" defTabSz="914377" rtl="0" eaLnBrk="1" fontAlgn="auto" latinLnBrk="0" hangingPunct="1">
              <a:lnSpc>
                <a:spcPct val="100000"/>
              </a:lnSpc>
              <a:spcBef>
                <a:spcPts val="0"/>
              </a:spcBef>
              <a:spcAft>
                <a:spcPts val="0"/>
              </a:spcAft>
              <a:buClr>
                <a:srgbClr val="7FC1DB"/>
              </a:buClr>
              <a:buSzTx/>
              <a:buFontTx/>
              <a:buNone/>
              <a:tabLst/>
              <a:defRPr/>
            </a:pP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V</a:t>
            </a:r>
            <a:r>
              <a:rPr kumimoji="0" lang="en-US" sz="2800" b="1" i="0" u="none" strike="noStrike" kern="1200" cap="none" spc="0" normalizeH="0" baseline="-25000" noProof="0">
                <a:ln>
                  <a:noFill/>
                </a:ln>
                <a:solidFill>
                  <a:srgbClr val="D76F2C"/>
                </a:solidFill>
                <a:effectLst/>
                <a:uLnTx/>
                <a:uFillTx/>
                <a:latin typeface="Calibri" panose="020F0502020204030204" pitchFamily="34" charset="0"/>
                <a:ea typeface="+mn-ea"/>
                <a:cs typeface="Calibri" panose="020F0502020204030204" pitchFamily="34" charset="0"/>
              </a:rPr>
              <a:t>PERIPH  </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(dB-</a:t>
            </a:r>
            <a:r>
              <a:rPr kumimoji="0" lang="en-US" sz="2800" b="1" i="0" u="none" strike="noStrike" kern="1200" cap="none" spc="0" normalizeH="0" baseline="0" noProof="0" err="1">
                <a:ln>
                  <a:noFill/>
                </a:ln>
                <a:solidFill>
                  <a:srgbClr val="D76F2C"/>
                </a:solidFill>
                <a:effectLst/>
                <a:uLnTx/>
                <a:uFillTx/>
                <a:latin typeface="Calibri" panose="020F0502020204030204" pitchFamily="34" charset="0"/>
                <a:ea typeface="+mn-ea"/>
                <a:cs typeface="Calibri" panose="020F0502020204030204" pitchFamily="34" charset="0"/>
              </a:rPr>
              <a:t>sr</a:t>
            </a:r>
            <a:r>
              <a:rPr kumimoji="0" lang="en-US" sz="2800" b="1" i="0" u="none" strike="noStrike" kern="1200" cap="none" spc="0" normalizeH="0" baseline="0" noProof="0">
                <a:ln>
                  <a:noFill/>
                </a:ln>
                <a:solidFill>
                  <a:srgbClr val="D76F2C"/>
                </a:solidFill>
                <a:effectLst/>
                <a:uLnTx/>
                <a:uFillTx/>
                <a:latin typeface="Calibri" panose="020F0502020204030204" pitchFamily="34" charset="0"/>
                <a:ea typeface="+mn-ea"/>
                <a:cs typeface="Calibri" panose="020F0502020204030204" pitchFamily="34" charset="0"/>
              </a:rPr>
              <a:t>)</a:t>
            </a:r>
          </a:p>
          <a:p>
            <a:pPr marL="457197" marR="0" lvl="0" indent="-342900" algn="l" defTabSz="914377"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V</a:t>
            </a:r>
            <a:r>
              <a:rPr kumimoji="0" lang="en-US" sz="2400" b="0" i="0" u="none" strike="noStrike" kern="1200" cap="none" spc="0" normalizeH="0" baseline="-25000" noProof="0">
                <a:ln>
                  <a:noFill/>
                </a:ln>
                <a:solidFill>
                  <a:prstClr val="black"/>
                </a:solidFill>
                <a:effectLst/>
                <a:uLnTx/>
                <a:uFillTx/>
                <a:latin typeface="Calibri" panose="020F0502020204030204" pitchFamily="34" charset="0"/>
                <a:ea typeface="+mn-ea"/>
                <a:cs typeface="Calibri" panose="020F0502020204030204" pitchFamily="34" charset="0"/>
              </a:rPr>
              <a:t>TOT</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 V</a:t>
            </a:r>
            <a:r>
              <a:rPr kumimoji="0" lang="en-US" sz="2400" b="0" i="0" u="none" strike="noStrike" kern="1200" cap="none" spc="0" normalizeH="0" baseline="-25000" noProof="0">
                <a:ln>
                  <a:noFill/>
                </a:ln>
                <a:solidFill>
                  <a:prstClr val="black"/>
                </a:solidFill>
                <a:effectLst/>
                <a:uLnTx/>
                <a:uFillTx/>
                <a:latin typeface="Calibri" panose="020F0502020204030204" pitchFamily="34" charset="0"/>
                <a:ea typeface="+mn-ea"/>
                <a:cs typeface="Calibri" panose="020F0502020204030204" pitchFamily="34" charset="0"/>
              </a:rPr>
              <a:t>30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FEC4E042-7719-ED10-64AC-4974A33A58ED}"/>
              </a:ext>
            </a:extLst>
          </p:cNvPr>
          <p:cNvPicPr>
            <a:picLocks noChangeAspect="1"/>
          </p:cNvPicPr>
          <p:nvPr/>
        </p:nvPicPr>
        <p:blipFill>
          <a:blip r:embed="rId6"/>
          <a:stretch>
            <a:fillRect/>
          </a:stretch>
        </p:blipFill>
        <p:spPr>
          <a:xfrm>
            <a:off x="5032278" y="4316120"/>
            <a:ext cx="2127443" cy="2011680"/>
          </a:xfrm>
          <a:prstGeom prst="rect">
            <a:avLst/>
          </a:prstGeom>
          <a:ln>
            <a:solidFill>
              <a:srgbClr val="003865"/>
            </a:solidFill>
          </a:ln>
        </p:spPr>
      </p:pic>
      <p:pic>
        <p:nvPicPr>
          <p:cNvPr id="14" name="Picture 13">
            <a:extLst>
              <a:ext uri="{FF2B5EF4-FFF2-40B4-BE49-F238E27FC236}">
                <a16:creationId xmlns:a16="http://schemas.microsoft.com/office/drawing/2014/main" id="{59BB7F26-F0CC-898B-CC00-038D8EDD4EF9}"/>
              </a:ext>
            </a:extLst>
          </p:cNvPr>
          <p:cNvPicPr>
            <a:picLocks noChangeAspect="1"/>
          </p:cNvPicPr>
          <p:nvPr/>
        </p:nvPicPr>
        <p:blipFill>
          <a:blip r:embed="rId7"/>
          <a:stretch>
            <a:fillRect/>
          </a:stretch>
        </p:blipFill>
        <p:spPr>
          <a:xfrm>
            <a:off x="8968172" y="4316120"/>
            <a:ext cx="2085061" cy="2011680"/>
          </a:xfrm>
          <a:prstGeom prst="rect">
            <a:avLst/>
          </a:prstGeom>
          <a:ln>
            <a:solidFill>
              <a:srgbClr val="003865"/>
            </a:solidFill>
          </a:ln>
        </p:spPr>
      </p:pic>
    </p:spTree>
    <p:extLst>
      <p:ext uri="{BB962C8B-B14F-4D97-AF65-F5344CB8AC3E}">
        <p14:creationId xmlns:p14="http://schemas.microsoft.com/office/powerpoint/2010/main" val="22322664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2253E-7CA5-2F0D-5BB7-5799973603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0DCBB-4E86-BBFC-C5AC-218401D73F28}"/>
              </a:ext>
            </a:extLst>
          </p:cNvPr>
          <p:cNvSpPr>
            <a:spLocks noGrp="1"/>
          </p:cNvSpPr>
          <p:nvPr>
            <p:ph type="title"/>
          </p:nvPr>
        </p:nvSpPr>
        <p:spPr/>
        <p:txBody>
          <a:bodyPr>
            <a:normAutofit/>
          </a:bodyPr>
          <a:lstStyle/>
          <a:p>
            <a:r>
              <a:rPr lang="en-US" b="1">
                <a:solidFill>
                  <a:schemeClr val="bg1"/>
                </a:solidFill>
              </a:rPr>
              <a:t>Kinetic Perimetry Methods</a:t>
            </a:r>
          </a:p>
        </p:txBody>
      </p:sp>
      <p:sp>
        <p:nvSpPr>
          <p:cNvPr id="3" name="Content Placeholder 2">
            <a:extLst>
              <a:ext uri="{FF2B5EF4-FFF2-40B4-BE49-F238E27FC236}">
                <a16:creationId xmlns:a16="http://schemas.microsoft.com/office/drawing/2014/main" id="{C2A22FFD-40CE-F1E3-9B9C-3EF666FFB8E5}"/>
              </a:ext>
            </a:extLst>
          </p:cNvPr>
          <p:cNvSpPr>
            <a:spLocks noGrp="1"/>
          </p:cNvSpPr>
          <p:nvPr>
            <p:ph idx="1"/>
          </p:nvPr>
        </p:nvSpPr>
        <p:spPr>
          <a:xfrm>
            <a:off x="1097279" y="1845734"/>
            <a:ext cx="10337247" cy="4497916"/>
          </a:xfrm>
        </p:spPr>
        <p:txBody>
          <a:bodyPr vert="horz" lIns="91440" tIns="45720" rIns="91440" bIns="45720" rtlCol="0" anchor="t">
            <a:noAutofit/>
          </a:bodyPr>
          <a:lstStyle/>
          <a:p>
            <a:pPr marL="457200" indent="-457200">
              <a:lnSpc>
                <a:spcPct val="100000"/>
              </a:lnSpc>
              <a:spcBef>
                <a:spcPts val="0"/>
              </a:spcBef>
              <a:buClr>
                <a:schemeClr val="tx1"/>
              </a:buClr>
            </a:pPr>
            <a:r>
              <a:rPr lang="en-US" sz="3200" b="1"/>
              <a:t>Octopus 900 </a:t>
            </a:r>
          </a:p>
          <a:p>
            <a:pPr marL="914400" lvl="1" indent="-457200">
              <a:lnSpc>
                <a:spcPct val="100000"/>
              </a:lnSpc>
              <a:spcBef>
                <a:spcPts val="0"/>
              </a:spcBef>
              <a:buClr>
                <a:schemeClr val="tx1"/>
              </a:buClr>
            </a:pPr>
            <a:r>
              <a:rPr lang="en-US" sz="3000" b="1" err="1"/>
              <a:t>EyeSuite</a:t>
            </a:r>
            <a:r>
              <a:rPr lang="en-US" sz="3000" b="1"/>
              <a:t> software</a:t>
            </a:r>
          </a:p>
          <a:p>
            <a:pPr marL="914400" lvl="1" indent="-457200">
              <a:lnSpc>
                <a:spcPct val="100000"/>
              </a:lnSpc>
              <a:spcBef>
                <a:spcPts val="0"/>
              </a:spcBef>
              <a:buClr>
                <a:schemeClr val="tx1"/>
              </a:buClr>
            </a:pPr>
            <a:r>
              <a:rPr lang="en-US" sz="3000" b="1">
                <a:latin typeface="Calibri"/>
                <a:cs typeface="Calibri"/>
              </a:rPr>
              <a:t>Seeing area in degree</a:t>
            </a:r>
            <a:r>
              <a:rPr lang="en-US" sz="3000" b="1" baseline="30000">
                <a:latin typeface="Calibri"/>
                <a:cs typeface="Calibri"/>
              </a:rPr>
              <a:t>2</a:t>
            </a:r>
            <a:endParaRPr lang="en-US" sz="3000" b="1" baseline="30000">
              <a:cs typeface="Calibri"/>
            </a:endParaRPr>
          </a:p>
          <a:p>
            <a:pPr marL="914400" lvl="1" indent="-457200">
              <a:lnSpc>
                <a:spcPct val="100000"/>
              </a:lnSpc>
              <a:spcBef>
                <a:spcPts val="0"/>
              </a:spcBef>
              <a:buClr>
                <a:schemeClr val="tx1"/>
              </a:buClr>
            </a:pPr>
            <a:r>
              <a:rPr lang="en-US" sz="3000" b="1"/>
              <a:t>Graded by Casey Reading Center</a:t>
            </a:r>
          </a:p>
          <a:p>
            <a:pPr marL="914400" lvl="1"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6 reaction-time vectors</a:t>
            </a:r>
          </a:p>
          <a:p>
            <a:pPr marL="914400" lvl="1" indent="-457200">
              <a:lnSpc>
                <a:spcPct val="100000"/>
              </a:lnSpc>
              <a:spcBef>
                <a:spcPts val="0"/>
              </a:spcBef>
              <a:buClr>
                <a:schemeClr val="tx1"/>
              </a:buClr>
            </a:pPr>
            <a:r>
              <a:rPr lang="en-US" sz="3000" b="1"/>
              <a:t>1 repetition</a:t>
            </a:r>
          </a:p>
          <a:p>
            <a:pPr marL="914400" lvl="1" indent="-457200">
              <a:lnSpc>
                <a:spcPct val="100000"/>
              </a:lnSpc>
              <a:spcBef>
                <a:spcPts val="0"/>
              </a:spcBef>
              <a:buClr>
                <a:schemeClr val="tx1"/>
              </a:buClr>
            </a:pPr>
            <a:r>
              <a:rPr lang="en-US" sz="3000" b="1"/>
              <a:t>Horizontal, vertical, diagonal, from 10 degree and 30 degree eccentricity</a:t>
            </a:r>
          </a:p>
          <a:p>
            <a:pPr marL="457200" indent="-457200">
              <a:lnSpc>
                <a:spcPct val="100000"/>
              </a:lnSpc>
              <a:spcBef>
                <a:spcPts val="0"/>
              </a:spcBef>
              <a:buClr>
                <a:schemeClr val="tx1"/>
              </a:buClr>
            </a:pPr>
            <a:endParaRPr lang="en-US" sz="2800" b="1"/>
          </a:p>
          <a:p>
            <a:pPr marL="1371600" lvl="2" indent="-457200">
              <a:lnSpc>
                <a:spcPct val="100000"/>
              </a:lnSpc>
              <a:spcBef>
                <a:spcPts val="0"/>
              </a:spcBef>
              <a:buClr>
                <a:schemeClr val="tx1"/>
              </a:buClr>
            </a:pPr>
            <a:endParaRPr lang="en-US" sz="2200" b="1"/>
          </a:p>
        </p:txBody>
      </p:sp>
    </p:spTree>
    <p:extLst>
      <p:ext uri="{BB962C8B-B14F-4D97-AF65-F5344CB8AC3E}">
        <p14:creationId xmlns:p14="http://schemas.microsoft.com/office/powerpoint/2010/main" val="2393987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CFA5-C7CC-37E1-35AB-3DC0699B17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EDC97-9334-56BC-CBC1-92EFDE8CCA92}"/>
              </a:ext>
            </a:extLst>
          </p:cNvPr>
          <p:cNvSpPr>
            <a:spLocks noGrp="1"/>
          </p:cNvSpPr>
          <p:nvPr>
            <p:ph type="title"/>
          </p:nvPr>
        </p:nvSpPr>
        <p:spPr/>
        <p:txBody>
          <a:bodyPr>
            <a:normAutofit/>
          </a:bodyPr>
          <a:lstStyle/>
          <a:p>
            <a:r>
              <a:rPr lang="en-US" b="1">
                <a:solidFill>
                  <a:schemeClr val="bg1"/>
                </a:solidFill>
              </a:rPr>
              <a:t>Kinetic Perimetry Methods (cont.)</a:t>
            </a:r>
          </a:p>
        </p:txBody>
      </p:sp>
      <p:sp>
        <p:nvSpPr>
          <p:cNvPr id="3" name="Content Placeholder 2">
            <a:extLst>
              <a:ext uri="{FF2B5EF4-FFF2-40B4-BE49-F238E27FC236}">
                <a16:creationId xmlns:a16="http://schemas.microsoft.com/office/drawing/2014/main" id="{D8C1EC3F-6CBC-46EE-30E8-F50469B21C29}"/>
              </a:ext>
            </a:extLst>
          </p:cNvPr>
          <p:cNvSpPr>
            <a:spLocks noGrp="1"/>
          </p:cNvSpPr>
          <p:nvPr>
            <p:ph idx="1"/>
          </p:nvPr>
        </p:nvSpPr>
        <p:spPr>
          <a:xfrm>
            <a:off x="1097279" y="1845734"/>
            <a:ext cx="10337247" cy="4497916"/>
          </a:xfrm>
        </p:spPr>
        <p:txBody>
          <a:bodyPr>
            <a:noAutofit/>
          </a:bodyPr>
          <a:lstStyle/>
          <a:p>
            <a:pPr marL="457200" indent="-457200">
              <a:lnSpc>
                <a:spcPct val="100000"/>
              </a:lnSpc>
              <a:spcBef>
                <a:spcPts val="0"/>
              </a:spcBef>
              <a:buClr>
                <a:schemeClr val="tx1"/>
              </a:buClr>
            </a:pPr>
            <a:r>
              <a:rPr lang="en-US" sz="3200" b="1"/>
              <a:t>Scotomas </a:t>
            </a:r>
          </a:p>
          <a:p>
            <a:pPr marL="914400" lvl="1" indent="-457200">
              <a:lnSpc>
                <a:spcPct val="100000"/>
              </a:lnSpc>
              <a:spcBef>
                <a:spcPts val="0"/>
              </a:spcBef>
              <a:buClr>
                <a:schemeClr val="tx1"/>
              </a:buClr>
            </a:pPr>
            <a:r>
              <a:rPr lang="en-US" sz="3000" b="1"/>
              <a:t>Mapped at 2 degree/section angular velocity originating from the assumed center</a:t>
            </a:r>
          </a:p>
          <a:p>
            <a:pPr marL="914400" lvl="1" indent="-457200">
              <a:lnSpc>
                <a:spcPct val="100000"/>
              </a:lnSpc>
              <a:spcBef>
                <a:spcPts val="0"/>
              </a:spcBef>
              <a:buClr>
                <a:schemeClr val="tx1"/>
              </a:buClr>
            </a:pPr>
            <a:endParaRPr lang="en-US" sz="2000" b="1"/>
          </a:p>
          <a:p>
            <a:pPr marL="457200" indent="-457200">
              <a:lnSpc>
                <a:spcPct val="100000"/>
              </a:lnSpc>
              <a:spcBef>
                <a:spcPts val="0"/>
              </a:spcBef>
              <a:buClr>
                <a:schemeClr val="tx1"/>
              </a:buClr>
            </a:pPr>
            <a:r>
              <a:rPr lang="en-US" sz="3200" b="1"/>
              <a:t>Seeing Areas</a:t>
            </a:r>
            <a:endParaRPr lang="en-US" sz="3000" b="1"/>
          </a:p>
          <a:p>
            <a:pPr marL="914400" lvl="1" indent="-457200">
              <a:lnSpc>
                <a:spcPct val="100000"/>
              </a:lnSpc>
              <a:spcBef>
                <a:spcPts val="0"/>
              </a:spcBef>
              <a:buClr>
                <a:schemeClr val="tx1"/>
              </a:buClr>
            </a:pPr>
            <a:r>
              <a:rPr lang="en-US" sz="3000" b="1"/>
              <a:t>Calculated by subtracting </a:t>
            </a:r>
            <a:r>
              <a:rPr lang="en-US" sz="3000" b="1" err="1"/>
              <a:t>scotomatous</a:t>
            </a:r>
            <a:r>
              <a:rPr lang="en-US" sz="3000" b="1"/>
              <a:t> areas from the total area for each </a:t>
            </a:r>
            <a:r>
              <a:rPr lang="en-US" sz="3000" b="1" err="1"/>
              <a:t>isopter</a:t>
            </a:r>
            <a:endParaRPr lang="en-US" sz="3000" b="1"/>
          </a:p>
          <a:p>
            <a:pPr marL="457200" indent="-457200">
              <a:lnSpc>
                <a:spcPct val="100000"/>
              </a:lnSpc>
              <a:spcBef>
                <a:spcPts val="0"/>
              </a:spcBef>
              <a:buClr>
                <a:schemeClr val="tx1"/>
              </a:buClr>
            </a:pPr>
            <a:endParaRPr lang="en-US" sz="2800" b="1"/>
          </a:p>
          <a:p>
            <a:pPr marL="1371600" lvl="2" indent="-457200">
              <a:lnSpc>
                <a:spcPct val="100000"/>
              </a:lnSpc>
              <a:spcBef>
                <a:spcPts val="0"/>
              </a:spcBef>
              <a:buClr>
                <a:schemeClr val="tx1"/>
              </a:buClr>
            </a:pPr>
            <a:endParaRPr lang="en-US" sz="2200" b="1"/>
          </a:p>
        </p:txBody>
      </p:sp>
    </p:spTree>
    <p:extLst>
      <p:ext uri="{BB962C8B-B14F-4D97-AF65-F5344CB8AC3E}">
        <p14:creationId xmlns:p14="http://schemas.microsoft.com/office/powerpoint/2010/main" val="1971201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07E80-2E25-C258-10AD-AF38C961F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61580-5B91-3377-F8B1-E04A61E76858}"/>
              </a:ext>
            </a:extLst>
          </p:cNvPr>
          <p:cNvSpPr>
            <a:spLocks noGrp="1"/>
          </p:cNvSpPr>
          <p:nvPr>
            <p:ph type="title"/>
          </p:nvPr>
        </p:nvSpPr>
        <p:spPr/>
        <p:txBody>
          <a:bodyPr>
            <a:normAutofit/>
          </a:bodyPr>
          <a:lstStyle/>
          <a:p>
            <a:r>
              <a:rPr lang="en-US" b="1">
                <a:solidFill>
                  <a:schemeClr val="bg1"/>
                </a:solidFill>
              </a:rPr>
              <a:t>Kinetic Perimetry Methods (cont.)</a:t>
            </a:r>
          </a:p>
        </p:txBody>
      </p:sp>
      <p:sp>
        <p:nvSpPr>
          <p:cNvPr id="3" name="Content Placeholder 2">
            <a:extLst>
              <a:ext uri="{FF2B5EF4-FFF2-40B4-BE49-F238E27FC236}">
                <a16:creationId xmlns:a16="http://schemas.microsoft.com/office/drawing/2014/main" id="{6893A823-62AC-9AE3-9C05-07FADCC8129E}"/>
              </a:ext>
            </a:extLst>
          </p:cNvPr>
          <p:cNvSpPr>
            <a:spLocks noGrp="1"/>
          </p:cNvSpPr>
          <p:nvPr>
            <p:ph idx="1"/>
          </p:nvPr>
        </p:nvSpPr>
        <p:spPr>
          <a:xfrm>
            <a:off x="1097279" y="1845734"/>
            <a:ext cx="10337247" cy="4497916"/>
          </a:xfrm>
        </p:spPr>
        <p:txBody>
          <a:bodyPr>
            <a:noAutofit/>
          </a:bodyPr>
          <a:lstStyle/>
          <a:p>
            <a:pPr marL="457200" indent="-457200">
              <a:lnSpc>
                <a:spcPct val="100000"/>
              </a:lnSpc>
              <a:spcBef>
                <a:spcPts val="0"/>
              </a:spcBef>
              <a:buClr>
                <a:schemeClr val="tx1"/>
              </a:buClr>
            </a:pPr>
            <a:r>
              <a:rPr lang="en-US" sz="3200" b="1"/>
              <a:t>KP Measures (deg</a:t>
            </a:r>
            <a:r>
              <a:rPr lang="en-US" sz="3200" b="1" baseline="30000"/>
              <a:t>2</a:t>
            </a:r>
            <a:r>
              <a:rPr lang="en-US" sz="3200" b="1"/>
              <a:t>)</a:t>
            </a:r>
          </a:p>
          <a:p>
            <a:pPr marL="914400" lvl="1" indent="-457200">
              <a:lnSpc>
                <a:spcPct val="100000"/>
              </a:lnSpc>
              <a:spcBef>
                <a:spcPts val="0"/>
              </a:spcBef>
              <a:buClr>
                <a:schemeClr val="tx1"/>
              </a:buClr>
            </a:pPr>
            <a:r>
              <a:rPr lang="en-US" sz="3000" b="1"/>
              <a:t>I4e seeing area</a:t>
            </a:r>
          </a:p>
          <a:p>
            <a:pPr marL="914400" lvl="1" indent="-457200">
              <a:lnSpc>
                <a:spcPct val="100000"/>
              </a:lnSpc>
              <a:spcBef>
                <a:spcPts val="0"/>
              </a:spcBef>
              <a:buClr>
                <a:schemeClr val="tx1"/>
              </a:buClr>
            </a:pPr>
            <a:r>
              <a:rPr lang="en-US" sz="3000" b="1"/>
              <a:t>III4e seeing area</a:t>
            </a:r>
          </a:p>
          <a:p>
            <a:pPr marL="914400" lvl="1" indent="-457200">
              <a:lnSpc>
                <a:spcPct val="100000"/>
              </a:lnSpc>
              <a:spcBef>
                <a:spcPts val="0"/>
              </a:spcBef>
              <a:buClr>
                <a:schemeClr val="tx1"/>
              </a:buClr>
            </a:pPr>
            <a:r>
              <a:rPr lang="en-US" sz="3000" b="1"/>
              <a:t>V4e seeing area</a:t>
            </a:r>
          </a:p>
          <a:p>
            <a:pPr marL="914400" lvl="1" indent="-457200">
              <a:lnSpc>
                <a:spcPct val="100000"/>
              </a:lnSpc>
              <a:spcBef>
                <a:spcPts val="0"/>
              </a:spcBef>
              <a:buClr>
                <a:schemeClr val="tx1"/>
              </a:buClr>
            </a:pPr>
            <a:endParaRPr lang="en-US" sz="2000" b="1"/>
          </a:p>
          <a:p>
            <a:pPr marL="457200" indent="-457200">
              <a:lnSpc>
                <a:spcPct val="100000"/>
              </a:lnSpc>
              <a:spcBef>
                <a:spcPts val="0"/>
              </a:spcBef>
              <a:buClr>
                <a:schemeClr val="tx1"/>
              </a:buClr>
            </a:pPr>
            <a:endParaRPr lang="en-US" sz="2800" b="1"/>
          </a:p>
          <a:p>
            <a:pPr marL="1371600" lvl="2" indent="-457200">
              <a:lnSpc>
                <a:spcPct val="100000"/>
              </a:lnSpc>
              <a:spcBef>
                <a:spcPts val="0"/>
              </a:spcBef>
              <a:buClr>
                <a:schemeClr val="tx1"/>
              </a:buClr>
            </a:pPr>
            <a:endParaRPr lang="en-US" sz="2200" b="1"/>
          </a:p>
        </p:txBody>
      </p:sp>
      <p:pic>
        <p:nvPicPr>
          <p:cNvPr id="4" name="Picture 3">
            <a:extLst>
              <a:ext uri="{FF2B5EF4-FFF2-40B4-BE49-F238E27FC236}">
                <a16:creationId xmlns:a16="http://schemas.microsoft.com/office/drawing/2014/main" id="{1435DBD7-0AAC-27C0-0B88-08463845BC92}"/>
              </a:ext>
            </a:extLst>
          </p:cNvPr>
          <p:cNvPicPr>
            <a:picLocks noChangeAspect="1"/>
          </p:cNvPicPr>
          <p:nvPr/>
        </p:nvPicPr>
        <p:blipFill rotWithShape="1">
          <a:blip r:embed="rId3"/>
          <a:srcRect t="11955" r="1853" b="20229"/>
          <a:stretch/>
        </p:blipFill>
        <p:spPr>
          <a:xfrm>
            <a:off x="6096000" y="1769278"/>
            <a:ext cx="5672642" cy="4650828"/>
          </a:xfrm>
          <a:prstGeom prst="rect">
            <a:avLst/>
          </a:prstGeom>
          <a:ln>
            <a:solidFill>
              <a:srgbClr val="003865"/>
            </a:solidFill>
          </a:ln>
        </p:spPr>
      </p:pic>
    </p:spTree>
    <p:extLst>
      <p:ext uri="{BB962C8B-B14F-4D97-AF65-F5344CB8AC3E}">
        <p14:creationId xmlns:p14="http://schemas.microsoft.com/office/powerpoint/2010/main" val="3322387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2726</Words>
  <Application>Microsoft Office PowerPoint</Application>
  <PresentationFormat>Widescreen</PresentationFormat>
  <Paragraphs>579</Paragraphs>
  <Slides>29</Slides>
  <Notes>28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29</vt:i4>
      </vt:variant>
    </vt:vector>
  </HeadingPairs>
  <TitlesOfParts>
    <vt:vector size="33" baseType="lpstr">
      <vt:lpstr>Arial</vt:lpstr>
      <vt:lpstr>Calibri</vt:lpstr>
      <vt:lpstr>Clinical Consortium: Dark</vt:lpstr>
      <vt:lpstr>Clinical Consortium: Light</vt:lpstr>
      <vt:lpstr>Characterization of Visual Field Loss Over 4 Years in the Rate of Progression in USH2A-Related Retinal Degeneration (RUSH2A) Study</vt:lpstr>
      <vt:lpstr>PowerPoint Presentation</vt:lpstr>
      <vt:lpstr>Background</vt:lpstr>
      <vt:lpstr>Baseline  Summary of Static Perimetry Findings</vt:lpstr>
      <vt:lpstr>Static Perimetry Methods</vt:lpstr>
      <vt:lpstr>Static Perimetry Grids  and Measures</vt:lpstr>
      <vt:lpstr>Kinetic Perimetry Methods</vt:lpstr>
      <vt:lpstr>Kinetic Perimetry Methods (cont.)</vt:lpstr>
      <vt:lpstr>Kinetic Perimetry Methods (cont.)</vt:lpstr>
      <vt:lpstr>Analysis Cohorts</vt:lpstr>
      <vt:lpstr>Statistical Methods</vt:lpstr>
      <vt:lpstr>Trajectory of Static Perimetry Measures over 4 Years</vt:lpstr>
      <vt:lpstr>Static Perimetry Estimated Annual  Rates of Change </vt:lpstr>
      <vt:lpstr>Static Perimetry Estimated Annual  Percentage Rates of Change </vt:lpstr>
      <vt:lpstr>Spearman Correlation Coefficients  Among Change in SP Measures</vt:lpstr>
      <vt:lpstr>Spearman Correlation Coefficients (95% CI)  Change in SP Measures vs Other Visual Measures</vt:lpstr>
      <vt:lpstr>Spearman Correlation Coefficients (95% CI)  Change in SP Measures vs Other Visual Measures</vt:lpstr>
      <vt:lpstr>Kinetic Perimetry Measures  (Study Eyes) </vt:lpstr>
      <vt:lpstr>Spearman Correlation Coefficients Among Change in KP Measures</vt:lpstr>
      <vt:lpstr>Spearman Correlation Coefficients Among Change in SP and KP Measures</vt:lpstr>
      <vt:lpstr>High Correlation of Change in KP Measures between Study and Non-Study Eyes</vt:lpstr>
      <vt:lpstr>Comparison of SP Measures</vt:lpstr>
      <vt:lpstr>Static Perimetry: Functional Transition Points</vt:lpstr>
      <vt:lpstr>Static Perimetry: Functional Transition Points</vt:lpstr>
      <vt:lpstr>Static Perimetry: Summary of Results</vt:lpstr>
      <vt:lpstr>Kinetic Perimetry: Summary of Results</vt:lpstr>
      <vt:lpstr>Discussion</vt:lpstr>
      <vt:lpstr>Discussion (cont.)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Adams</dc:creator>
  <cp:lastModifiedBy>Sara Hatch</cp:lastModifiedBy>
  <cp:revision>13</cp:revision>
  <dcterms:created xsi:type="dcterms:W3CDTF">2023-03-08T17:26:10Z</dcterms:created>
  <dcterms:modified xsi:type="dcterms:W3CDTF">2026-08-27T16:37:15Z</dcterms:modified>
</cp:coreProperties>
</file>