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31E_F05A5281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6" r:id="rId2"/>
    <p:sldMasterId id="2147483746" r:id="rId3"/>
    <p:sldMasterId id="2147483756" r:id="rId4"/>
  </p:sldMasterIdLst>
  <p:notesMasterIdLst>
    <p:notesMasterId r:id="rId26"/>
  </p:notesMasterIdLst>
  <p:handoutMasterIdLst>
    <p:handoutMasterId r:id="rId27"/>
  </p:handoutMasterIdLst>
  <p:sldIdLst>
    <p:sldId id="1515" r:id="rId5"/>
    <p:sldId id="1523" r:id="rId6"/>
    <p:sldId id="779" r:id="rId7"/>
    <p:sldId id="780" r:id="rId8"/>
    <p:sldId id="781" r:id="rId9"/>
    <p:sldId id="793" r:id="rId10"/>
    <p:sldId id="794" r:id="rId11"/>
    <p:sldId id="795" r:id="rId12"/>
    <p:sldId id="796" r:id="rId13"/>
    <p:sldId id="785" r:id="rId14"/>
    <p:sldId id="797" r:id="rId15"/>
    <p:sldId id="798" r:id="rId16"/>
    <p:sldId id="799" r:id="rId17"/>
    <p:sldId id="800" r:id="rId18"/>
    <p:sldId id="801" r:id="rId19"/>
    <p:sldId id="802" r:id="rId20"/>
    <p:sldId id="803" r:id="rId21"/>
    <p:sldId id="805" r:id="rId22"/>
    <p:sldId id="804" r:id="rId23"/>
    <p:sldId id="806" r:id="rId24"/>
    <p:sldId id="80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3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6F2C"/>
    <a:srgbClr val="00C1D5"/>
    <a:srgbClr val="4182D0"/>
    <a:srgbClr val="418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2F1C30-8435-4ECB-93AB-BDD46341A530}" v="2" dt="2026-08-27T16:30:28.071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06" autoAdjust="0"/>
    <p:restoredTop sz="89950" autoAdjust="0"/>
  </p:normalViewPr>
  <p:slideViewPr>
    <p:cSldViewPr snapToGrid="0">
      <p:cViewPr varScale="1">
        <p:scale>
          <a:sx n="92" d="100"/>
          <a:sy n="92" d="100"/>
        </p:scale>
        <p:origin x="1518" y="90"/>
      </p:cViewPr>
      <p:guideLst/>
    </p:cSldViewPr>
  </p:slideViewPr>
  <p:outlineViewPr>
    <p:cViewPr>
      <p:scale>
        <a:sx n="33" d="100"/>
        <a:sy n="33" d="100"/>
      </p:scale>
      <p:origin x="0" y="-408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294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omments/modernComment_31E_F05A528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C33E492-76B7-4F1C-8596-2466255EAF9F}" authorId="{00000000-0000-0000-0000-000000000000}" status="resolved" created="2024-05-10T20:01:16.94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32451201" sldId="798"/>
      <ac:spMk id="3" creationId="{EEE8C4E2-E3D0-D67F-378A-712D55D6B1F2}"/>
    </ac:deMkLst>
    <p188:txBody>
      <a:bodyPr/>
      <a:lstStyle/>
      <a:p>
        <a:r>
          <a:rPr lang="en-US"/>
          <a:t>Should change to "because wrong grid was used," or "due to wrong grid being used"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6F94EE-F820-4059-AA1E-905EC1E08FE1}" type="doc">
      <dgm:prSet loTypeId="urn:microsoft.com/office/officeart/2005/8/layout/orgChart1" loCatId="hierarchy" qsTypeId="urn:microsoft.com/office/officeart/2005/8/quickstyle/simple3#1" qsCatId="simple" csTypeId="urn:microsoft.com/office/officeart/2005/8/colors/accent1_2#1" csCatId="accent1" phldr="1"/>
      <dgm:spPr/>
    </dgm:pt>
    <dgm:pt modelId="{7D0BE972-0ED6-48C0-B09A-9A3724C283A9}">
      <dgm:prSet custT="1"/>
      <dgm:spPr>
        <a:xfrm>
          <a:off x="1004963" y="726"/>
          <a:ext cx="3933673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Baseline:</a:t>
          </a:r>
        </a:p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105 Completed in the Primary Cohort</a:t>
          </a:r>
        </a:p>
      </dgm:t>
    </dgm:pt>
    <dgm:pt modelId="{641DB553-EF6E-48CB-B07C-73548ADC6239}" type="parTrans" cxnId="{1C71406E-99D3-4E18-8567-5E0C0C89F0D6}">
      <dgm:prSet/>
      <dgm:spPr/>
      <dgm:t>
        <a:bodyPr/>
        <a:lstStyle/>
        <a:p>
          <a:endParaRPr lang="en-US" sz="1400"/>
        </a:p>
      </dgm:t>
    </dgm:pt>
    <dgm:pt modelId="{6EB1533A-5E9E-4AA5-A39F-9257D8334319}" type="sibTrans" cxnId="{1C71406E-99D3-4E18-8567-5E0C0C89F0D6}">
      <dgm:prSet/>
      <dgm:spPr/>
      <dgm:t>
        <a:bodyPr/>
        <a:lstStyle/>
        <a:p>
          <a:endParaRPr lang="en-US" sz="1400"/>
        </a:p>
      </dgm:t>
    </dgm:pt>
    <dgm:pt modelId="{C62FE4D5-820C-41DA-8465-64A479B8EBC9}" type="asst">
      <dgm:prSet custT="1"/>
      <dgm:spPr>
        <a:xfrm>
          <a:off x="995533" y="1394156"/>
          <a:ext cx="1577814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Patient Death</a:t>
          </a:r>
          <a:endParaRPr lang="en-US" sz="1400" b="0" i="0" u="none" strike="noStrike" baseline="300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905F461-FEAD-4D41-A20A-F18ABFD7E72A}" type="parTrans" cxnId="{3074B770-3042-4F00-AB97-35AA2369DBD3}">
      <dgm:prSet/>
      <dgm:spPr>
        <a:xfrm>
          <a:off x="2573347" y="982015"/>
          <a:ext cx="398452" cy="902785"/>
        </a:xfrm>
        <a:custGeom>
          <a:avLst/>
          <a:gdLst/>
          <a:ahLst/>
          <a:cxnLst/>
          <a:rect l="0" t="0" r="0" b="0"/>
          <a:pathLst>
            <a:path>
              <a:moveTo>
                <a:pt x="398452" y="0"/>
              </a:moveTo>
              <a:lnTo>
                <a:pt x="398452" y="902785"/>
              </a:lnTo>
              <a:lnTo>
                <a:pt x="0" y="902785"/>
              </a:lnTo>
            </a:path>
          </a:pathLst>
        </a:custGeom>
        <a:noFill/>
        <a:ln w="15875" cap="flat" cmpd="sng" algn="ctr">
          <a:solidFill>
            <a:srgbClr val="7FC1D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400"/>
        </a:p>
      </dgm:t>
    </dgm:pt>
    <dgm:pt modelId="{7A506A27-6305-4DAB-B042-87324B05E551}" type="sibTrans" cxnId="{3074B770-3042-4F00-AB97-35AA2369DBD3}">
      <dgm:prSet/>
      <dgm:spPr/>
      <dgm:t>
        <a:bodyPr/>
        <a:lstStyle/>
        <a:p>
          <a:endParaRPr lang="en-US" sz="1400"/>
        </a:p>
      </dgm:t>
    </dgm:pt>
    <dgm:pt modelId="{84CC379C-D962-468D-B2CF-EE03C4A55D9D}">
      <dgm:prSet custT="1"/>
      <dgm:spPr>
        <a:xfrm>
          <a:off x="762575" y="2787587"/>
          <a:ext cx="4418449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Year 1 Visit:</a:t>
          </a:r>
        </a:p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102 Completed (11 out of +/- 4-week window)</a:t>
          </a:r>
        </a:p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 Missed</a:t>
          </a:r>
        </a:p>
      </dgm:t>
    </dgm:pt>
    <dgm:pt modelId="{47D64C14-9306-4D2D-8926-CAADA2C673BC}" type="parTrans" cxnId="{3E0762C2-1AD7-4B7E-B2B8-F499792137D9}">
      <dgm:prSet/>
      <dgm:spPr>
        <a:xfrm>
          <a:off x="2926079" y="982015"/>
          <a:ext cx="91440" cy="18055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05571"/>
              </a:lnTo>
            </a:path>
          </a:pathLst>
        </a:custGeom>
        <a:noFill/>
        <a:ln w="15875" cap="flat" cmpd="sng" algn="ctr">
          <a:solidFill>
            <a:srgbClr val="7FC1D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400"/>
        </a:p>
      </dgm:t>
    </dgm:pt>
    <dgm:pt modelId="{9CC29B7D-FECA-4B8B-B0C5-B114D87F0787}" type="sibTrans" cxnId="{3E0762C2-1AD7-4B7E-B2B8-F499792137D9}">
      <dgm:prSet/>
      <dgm:spPr/>
      <dgm:t>
        <a:bodyPr/>
        <a:lstStyle/>
        <a:p>
          <a:endParaRPr lang="en-US" sz="1400"/>
        </a:p>
      </dgm:t>
    </dgm:pt>
    <dgm:pt modelId="{84472F58-B3A4-417D-B869-3277E96BC404}">
      <dgm:prSet custT="1"/>
      <dgm:spPr>
        <a:xfrm>
          <a:off x="382198" y="4181017"/>
          <a:ext cx="5179203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Year 2 Visit:</a:t>
          </a:r>
        </a:p>
        <a:p>
          <a:pPr marR="0" algn="ctr" rtl="0">
            <a:buNone/>
          </a:pPr>
          <a:r>
            <a:rPr lang="en-US" sz="1400" b="0" i="0" u="none" strike="noStrike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88 Completed (33 out of +/- 4-week window)</a:t>
          </a:r>
        </a:p>
        <a:p>
          <a:pPr marR="0" algn="ctr" rtl="0">
            <a:buNone/>
          </a:pPr>
          <a:r>
            <a:rPr lang="en-US" sz="140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13 Remote Visit (Patient-Reported Outcome Only)</a:t>
          </a:r>
        </a:p>
        <a:p>
          <a:pPr marR="0" algn="ctr" rtl="0">
            <a:buNone/>
          </a:pPr>
          <a:r>
            <a:rPr lang="en-US" sz="140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 Missed</a:t>
          </a:r>
        </a:p>
      </dgm:t>
    </dgm:pt>
    <dgm:pt modelId="{EEE7FF91-6168-4161-BBE2-83994141CC39}" type="parTrans" cxnId="{04C64693-B7AB-4B8C-932E-3B0C5AC2AF06}">
      <dgm:prSet/>
      <dgm:spPr>
        <a:xfrm>
          <a:off x="2926079" y="3768876"/>
          <a:ext cx="91440" cy="4121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2141"/>
              </a:lnTo>
            </a:path>
          </a:pathLst>
        </a:custGeom>
        <a:noFill/>
        <a:ln w="15875" cap="flat" cmpd="sng" algn="ctr">
          <a:solidFill>
            <a:srgbClr val="7FC1DB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400"/>
        </a:p>
      </dgm:t>
    </dgm:pt>
    <dgm:pt modelId="{C29EF0AB-E188-4ED3-9562-293B1FAAC8E3}" type="sibTrans" cxnId="{04C64693-B7AB-4B8C-932E-3B0C5AC2AF06}">
      <dgm:prSet/>
      <dgm:spPr/>
      <dgm:t>
        <a:bodyPr/>
        <a:lstStyle/>
        <a:p>
          <a:endParaRPr lang="en-US" sz="1400"/>
        </a:p>
      </dgm:t>
    </dgm:pt>
    <dgm:pt modelId="{A97B1859-C96E-4F87-B060-885178933163}" type="pres">
      <dgm:prSet presAssocID="{1C6F94EE-F820-4059-AA1E-905EC1E08FE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128095C-32FA-4E0F-B508-A08A34405FC6}" type="pres">
      <dgm:prSet presAssocID="{7D0BE972-0ED6-48C0-B09A-9A3724C283A9}" presName="hierRoot1" presStyleCnt="0">
        <dgm:presLayoutVars>
          <dgm:hierBranch/>
        </dgm:presLayoutVars>
      </dgm:prSet>
      <dgm:spPr/>
    </dgm:pt>
    <dgm:pt modelId="{3D714291-3E67-49EF-9EAD-DE1A3E690794}" type="pres">
      <dgm:prSet presAssocID="{7D0BE972-0ED6-48C0-B09A-9A3724C283A9}" presName="rootComposite1" presStyleCnt="0"/>
      <dgm:spPr/>
    </dgm:pt>
    <dgm:pt modelId="{5868943B-AE0F-4300-AC85-5C6E232BB8E7}" type="pres">
      <dgm:prSet presAssocID="{7D0BE972-0ED6-48C0-B09A-9A3724C283A9}" presName="rootText1" presStyleLbl="node0" presStyleIdx="0" presStyleCnt="1" custScaleX="200434">
        <dgm:presLayoutVars>
          <dgm:chPref val="3"/>
        </dgm:presLayoutVars>
      </dgm:prSet>
      <dgm:spPr>
        <a:prstGeom prst="roundRect">
          <a:avLst/>
        </a:prstGeom>
      </dgm:spPr>
    </dgm:pt>
    <dgm:pt modelId="{95866454-5738-4B85-AE11-7F32C30A52FD}" type="pres">
      <dgm:prSet presAssocID="{7D0BE972-0ED6-48C0-B09A-9A3724C283A9}" presName="rootConnector1" presStyleLbl="node1" presStyleIdx="0" presStyleCnt="0"/>
      <dgm:spPr/>
    </dgm:pt>
    <dgm:pt modelId="{41F2C87B-3632-4960-AD0F-1CEC018FC66F}" type="pres">
      <dgm:prSet presAssocID="{7D0BE972-0ED6-48C0-B09A-9A3724C283A9}" presName="hierChild2" presStyleCnt="0"/>
      <dgm:spPr/>
    </dgm:pt>
    <dgm:pt modelId="{B995220C-98C5-4022-81EE-A615BE0EECE4}" type="pres">
      <dgm:prSet presAssocID="{47D64C14-9306-4D2D-8926-CAADA2C673BC}" presName="Name35" presStyleLbl="parChTrans1D2" presStyleIdx="0" presStyleCnt="2"/>
      <dgm:spPr/>
    </dgm:pt>
    <dgm:pt modelId="{E8A4EB2C-160C-46AA-BDB2-0A1618D747CC}" type="pres">
      <dgm:prSet presAssocID="{84CC379C-D962-468D-B2CF-EE03C4A55D9D}" presName="hierRoot2" presStyleCnt="0">
        <dgm:presLayoutVars>
          <dgm:hierBranch/>
        </dgm:presLayoutVars>
      </dgm:prSet>
      <dgm:spPr/>
    </dgm:pt>
    <dgm:pt modelId="{859A1B51-62B8-4088-A0B7-29FFD8684B04}" type="pres">
      <dgm:prSet presAssocID="{84CC379C-D962-468D-B2CF-EE03C4A55D9D}" presName="rootComposite" presStyleCnt="0"/>
      <dgm:spPr/>
    </dgm:pt>
    <dgm:pt modelId="{384E225F-5DB7-4893-9050-B3D4D355C703}" type="pres">
      <dgm:prSet presAssocID="{84CC379C-D962-468D-B2CF-EE03C4A55D9D}" presName="rootText" presStyleLbl="node2" presStyleIdx="0" presStyleCnt="1" custScaleX="225135">
        <dgm:presLayoutVars>
          <dgm:chPref val="3"/>
        </dgm:presLayoutVars>
      </dgm:prSet>
      <dgm:spPr>
        <a:prstGeom prst="roundRect">
          <a:avLst/>
        </a:prstGeom>
      </dgm:spPr>
    </dgm:pt>
    <dgm:pt modelId="{D8CD3EA6-FC41-4E1A-AFAB-667AA1E9734C}" type="pres">
      <dgm:prSet presAssocID="{84CC379C-D962-468D-B2CF-EE03C4A55D9D}" presName="rootConnector" presStyleLbl="node2" presStyleIdx="0" presStyleCnt="1"/>
      <dgm:spPr/>
    </dgm:pt>
    <dgm:pt modelId="{566074A9-434B-4898-A1B4-8AACBBB929B3}" type="pres">
      <dgm:prSet presAssocID="{84CC379C-D962-468D-B2CF-EE03C4A55D9D}" presName="hierChild4" presStyleCnt="0"/>
      <dgm:spPr/>
    </dgm:pt>
    <dgm:pt modelId="{4950535B-1A39-486A-AFEB-6A74F7851511}" type="pres">
      <dgm:prSet presAssocID="{EEE7FF91-6168-4161-BBE2-83994141CC39}" presName="Name35" presStyleLbl="parChTrans1D3" presStyleIdx="0" presStyleCnt="1"/>
      <dgm:spPr/>
    </dgm:pt>
    <dgm:pt modelId="{C312AF5C-7C74-412E-AF66-38088006E4C3}" type="pres">
      <dgm:prSet presAssocID="{84472F58-B3A4-417D-B869-3277E96BC404}" presName="hierRoot2" presStyleCnt="0">
        <dgm:presLayoutVars>
          <dgm:hierBranch val="r"/>
        </dgm:presLayoutVars>
      </dgm:prSet>
      <dgm:spPr/>
    </dgm:pt>
    <dgm:pt modelId="{BEBFB7A5-FFE5-4E83-B838-1253E6FCF64D}" type="pres">
      <dgm:prSet presAssocID="{84472F58-B3A4-417D-B869-3277E96BC404}" presName="rootComposite" presStyleCnt="0"/>
      <dgm:spPr/>
    </dgm:pt>
    <dgm:pt modelId="{2471822A-666A-4D3E-8830-2136BDF218BD}" type="pres">
      <dgm:prSet presAssocID="{84472F58-B3A4-417D-B869-3277E96BC404}" presName="rootText" presStyleLbl="node3" presStyleIdx="0" presStyleCnt="1" custScaleX="263898">
        <dgm:presLayoutVars>
          <dgm:chPref val="3"/>
        </dgm:presLayoutVars>
      </dgm:prSet>
      <dgm:spPr>
        <a:prstGeom prst="roundRect">
          <a:avLst/>
        </a:prstGeom>
      </dgm:spPr>
    </dgm:pt>
    <dgm:pt modelId="{58E944FE-8C99-4CAB-BC8B-115DA2F9BD04}" type="pres">
      <dgm:prSet presAssocID="{84472F58-B3A4-417D-B869-3277E96BC404}" presName="rootConnector" presStyleLbl="node3" presStyleIdx="0" presStyleCnt="1"/>
      <dgm:spPr/>
    </dgm:pt>
    <dgm:pt modelId="{6CDD8B3B-236A-466B-B4F3-8BF31FF2205C}" type="pres">
      <dgm:prSet presAssocID="{84472F58-B3A4-417D-B869-3277E96BC404}" presName="hierChild4" presStyleCnt="0"/>
      <dgm:spPr/>
    </dgm:pt>
    <dgm:pt modelId="{5072CA93-63C3-42BE-B393-081F1529B23B}" type="pres">
      <dgm:prSet presAssocID="{84472F58-B3A4-417D-B869-3277E96BC404}" presName="hierChild5" presStyleCnt="0"/>
      <dgm:spPr/>
    </dgm:pt>
    <dgm:pt modelId="{90130A00-0B73-4AB4-B51E-A347BE3D394C}" type="pres">
      <dgm:prSet presAssocID="{84CC379C-D962-468D-B2CF-EE03C4A55D9D}" presName="hierChild5" presStyleCnt="0"/>
      <dgm:spPr/>
    </dgm:pt>
    <dgm:pt modelId="{3BBC2E68-BE53-46E5-ADDE-80CE84D53EC8}" type="pres">
      <dgm:prSet presAssocID="{7D0BE972-0ED6-48C0-B09A-9A3724C283A9}" presName="hierChild3" presStyleCnt="0"/>
      <dgm:spPr/>
    </dgm:pt>
    <dgm:pt modelId="{72C49725-4D70-4E29-971A-B70F95E88380}" type="pres">
      <dgm:prSet presAssocID="{C905F461-FEAD-4D41-A20A-F18ABFD7E72A}" presName="Name111" presStyleLbl="parChTrans1D2" presStyleIdx="1" presStyleCnt="2"/>
      <dgm:spPr/>
    </dgm:pt>
    <dgm:pt modelId="{EC166450-A84D-49CA-8E01-910153E543E5}" type="pres">
      <dgm:prSet presAssocID="{C62FE4D5-820C-41DA-8465-64A479B8EBC9}" presName="hierRoot3" presStyleCnt="0">
        <dgm:presLayoutVars>
          <dgm:hierBranch/>
        </dgm:presLayoutVars>
      </dgm:prSet>
      <dgm:spPr/>
    </dgm:pt>
    <dgm:pt modelId="{E99E5712-342C-43DA-A9C7-066DF25CF2C0}" type="pres">
      <dgm:prSet presAssocID="{C62FE4D5-820C-41DA-8465-64A479B8EBC9}" presName="rootComposite3" presStyleCnt="0"/>
      <dgm:spPr/>
    </dgm:pt>
    <dgm:pt modelId="{2229A737-BE69-40F2-9050-4329B721DD6E}" type="pres">
      <dgm:prSet presAssocID="{C62FE4D5-820C-41DA-8465-64A479B8EBC9}" presName="rootText3" presStyleLbl="asst1" presStyleIdx="0" presStyleCnt="1" custScaleX="80395">
        <dgm:presLayoutVars>
          <dgm:chPref val="3"/>
        </dgm:presLayoutVars>
      </dgm:prSet>
      <dgm:spPr>
        <a:prstGeom prst="roundRect">
          <a:avLst/>
        </a:prstGeom>
      </dgm:spPr>
    </dgm:pt>
    <dgm:pt modelId="{31DED032-DCBA-4B54-912B-33FCE8E161FD}" type="pres">
      <dgm:prSet presAssocID="{C62FE4D5-820C-41DA-8465-64A479B8EBC9}" presName="rootConnector3" presStyleLbl="asst1" presStyleIdx="0" presStyleCnt="1"/>
      <dgm:spPr/>
    </dgm:pt>
    <dgm:pt modelId="{032999CD-D7A1-4B76-B4DC-1E073FD9E1F5}" type="pres">
      <dgm:prSet presAssocID="{C62FE4D5-820C-41DA-8465-64A479B8EBC9}" presName="hierChild6" presStyleCnt="0"/>
      <dgm:spPr/>
    </dgm:pt>
    <dgm:pt modelId="{FE66DD03-81C9-41C3-B582-14FA3AB0CA98}" type="pres">
      <dgm:prSet presAssocID="{C62FE4D5-820C-41DA-8465-64A479B8EBC9}" presName="hierChild7" presStyleCnt="0"/>
      <dgm:spPr/>
    </dgm:pt>
  </dgm:ptLst>
  <dgm:cxnLst>
    <dgm:cxn modelId="{D94C0936-75CB-45E0-A5AB-7A878619C933}" type="presOf" srcId="{7D0BE972-0ED6-48C0-B09A-9A3724C283A9}" destId="{5868943B-AE0F-4300-AC85-5C6E232BB8E7}" srcOrd="0" destOrd="0" presId="urn:microsoft.com/office/officeart/2005/8/layout/orgChart1"/>
    <dgm:cxn modelId="{D9F01463-1275-41D8-9801-BA3356BD264A}" type="presOf" srcId="{EEE7FF91-6168-4161-BBE2-83994141CC39}" destId="{4950535B-1A39-486A-AFEB-6A74F7851511}" srcOrd="0" destOrd="0" presId="urn:microsoft.com/office/officeart/2005/8/layout/orgChart1"/>
    <dgm:cxn modelId="{79EC016B-CF47-4912-8DF1-8576F59709A8}" type="presOf" srcId="{1C6F94EE-F820-4059-AA1E-905EC1E08FE1}" destId="{A97B1859-C96E-4F87-B060-885178933163}" srcOrd="0" destOrd="0" presId="urn:microsoft.com/office/officeart/2005/8/layout/orgChart1"/>
    <dgm:cxn modelId="{07B8104B-AED5-43AF-9E52-BAA1BB92E9BF}" type="presOf" srcId="{C62FE4D5-820C-41DA-8465-64A479B8EBC9}" destId="{2229A737-BE69-40F2-9050-4329B721DD6E}" srcOrd="0" destOrd="0" presId="urn:microsoft.com/office/officeart/2005/8/layout/orgChart1"/>
    <dgm:cxn modelId="{1C71406E-99D3-4E18-8567-5E0C0C89F0D6}" srcId="{1C6F94EE-F820-4059-AA1E-905EC1E08FE1}" destId="{7D0BE972-0ED6-48C0-B09A-9A3724C283A9}" srcOrd="0" destOrd="0" parTransId="{641DB553-EF6E-48CB-B07C-73548ADC6239}" sibTransId="{6EB1533A-5E9E-4AA5-A39F-9257D8334319}"/>
    <dgm:cxn modelId="{3074B770-3042-4F00-AB97-35AA2369DBD3}" srcId="{7D0BE972-0ED6-48C0-B09A-9A3724C283A9}" destId="{C62FE4D5-820C-41DA-8465-64A479B8EBC9}" srcOrd="0" destOrd="0" parTransId="{C905F461-FEAD-4D41-A20A-F18ABFD7E72A}" sibTransId="{7A506A27-6305-4DAB-B042-87324B05E551}"/>
    <dgm:cxn modelId="{6368FC74-9E61-4675-8D83-37875618A4F8}" type="presOf" srcId="{47D64C14-9306-4D2D-8926-CAADA2C673BC}" destId="{B995220C-98C5-4022-81EE-A615BE0EECE4}" srcOrd="0" destOrd="0" presId="urn:microsoft.com/office/officeart/2005/8/layout/orgChart1"/>
    <dgm:cxn modelId="{CD864356-02B3-4A21-96E3-EA383743C260}" type="presOf" srcId="{84CC379C-D962-468D-B2CF-EE03C4A55D9D}" destId="{384E225F-5DB7-4893-9050-B3D4D355C703}" srcOrd="0" destOrd="0" presId="urn:microsoft.com/office/officeart/2005/8/layout/orgChart1"/>
    <dgm:cxn modelId="{6A138178-5A01-469B-AB9A-D11F3CAEBECE}" type="presOf" srcId="{C62FE4D5-820C-41DA-8465-64A479B8EBC9}" destId="{31DED032-DCBA-4B54-912B-33FCE8E161FD}" srcOrd="1" destOrd="0" presId="urn:microsoft.com/office/officeart/2005/8/layout/orgChart1"/>
    <dgm:cxn modelId="{04C64693-B7AB-4B8C-932E-3B0C5AC2AF06}" srcId="{84CC379C-D962-468D-B2CF-EE03C4A55D9D}" destId="{84472F58-B3A4-417D-B869-3277E96BC404}" srcOrd="0" destOrd="0" parTransId="{EEE7FF91-6168-4161-BBE2-83994141CC39}" sibTransId="{C29EF0AB-E188-4ED3-9562-293B1FAAC8E3}"/>
    <dgm:cxn modelId="{0512BFA7-A328-4526-8A00-D625D3EC692B}" type="presOf" srcId="{84CC379C-D962-468D-B2CF-EE03C4A55D9D}" destId="{D8CD3EA6-FC41-4E1A-AFAB-667AA1E9734C}" srcOrd="1" destOrd="0" presId="urn:microsoft.com/office/officeart/2005/8/layout/orgChart1"/>
    <dgm:cxn modelId="{3E0762C2-1AD7-4B7E-B2B8-F499792137D9}" srcId="{7D0BE972-0ED6-48C0-B09A-9A3724C283A9}" destId="{84CC379C-D962-468D-B2CF-EE03C4A55D9D}" srcOrd="1" destOrd="0" parTransId="{47D64C14-9306-4D2D-8926-CAADA2C673BC}" sibTransId="{9CC29B7D-FECA-4B8B-B0C5-B114D87F0787}"/>
    <dgm:cxn modelId="{065D60C9-98C3-4977-B5C4-F7DBBF2B400C}" type="presOf" srcId="{84472F58-B3A4-417D-B869-3277E96BC404}" destId="{2471822A-666A-4D3E-8830-2136BDF218BD}" srcOrd="0" destOrd="0" presId="urn:microsoft.com/office/officeart/2005/8/layout/orgChart1"/>
    <dgm:cxn modelId="{7DA422D4-7A95-4333-A8BA-E99F4760AD58}" type="presOf" srcId="{7D0BE972-0ED6-48C0-B09A-9A3724C283A9}" destId="{95866454-5738-4B85-AE11-7F32C30A52FD}" srcOrd="1" destOrd="0" presId="urn:microsoft.com/office/officeart/2005/8/layout/orgChart1"/>
    <dgm:cxn modelId="{E880B1E8-A78B-48F1-9CC9-AF4ED334469B}" type="presOf" srcId="{C905F461-FEAD-4D41-A20A-F18ABFD7E72A}" destId="{72C49725-4D70-4E29-971A-B70F95E88380}" srcOrd="0" destOrd="0" presId="urn:microsoft.com/office/officeart/2005/8/layout/orgChart1"/>
    <dgm:cxn modelId="{E833DFE9-22A0-4B6D-8BE9-06D3A0000C69}" type="presOf" srcId="{84472F58-B3A4-417D-B869-3277E96BC404}" destId="{58E944FE-8C99-4CAB-BC8B-115DA2F9BD04}" srcOrd="1" destOrd="0" presId="urn:microsoft.com/office/officeart/2005/8/layout/orgChart1"/>
    <dgm:cxn modelId="{AAEEE5F6-DBCA-40B0-BEED-92F0E06CB8C5}" type="presParOf" srcId="{A97B1859-C96E-4F87-B060-885178933163}" destId="{4128095C-32FA-4E0F-B508-A08A34405FC6}" srcOrd="0" destOrd="0" presId="urn:microsoft.com/office/officeart/2005/8/layout/orgChart1"/>
    <dgm:cxn modelId="{B32B8D36-8C55-4653-A42B-B96B8C2D002C}" type="presParOf" srcId="{4128095C-32FA-4E0F-B508-A08A34405FC6}" destId="{3D714291-3E67-49EF-9EAD-DE1A3E690794}" srcOrd="0" destOrd="0" presId="urn:microsoft.com/office/officeart/2005/8/layout/orgChart1"/>
    <dgm:cxn modelId="{F70374EB-16E9-4164-8BA1-3F69D8B47B27}" type="presParOf" srcId="{3D714291-3E67-49EF-9EAD-DE1A3E690794}" destId="{5868943B-AE0F-4300-AC85-5C6E232BB8E7}" srcOrd="0" destOrd="0" presId="urn:microsoft.com/office/officeart/2005/8/layout/orgChart1"/>
    <dgm:cxn modelId="{D8CF04C5-B5B4-4045-8743-FB857AFD81D3}" type="presParOf" srcId="{3D714291-3E67-49EF-9EAD-DE1A3E690794}" destId="{95866454-5738-4B85-AE11-7F32C30A52FD}" srcOrd="1" destOrd="0" presId="urn:microsoft.com/office/officeart/2005/8/layout/orgChart1"/>
    <dgm:cxn modelId="{70F19569-5F05-40F8-B042-A79E08F3082C}" type="presParOf" srcId="{4128095C-32FA-4E0F-B508-A08A34405FC6}" destId="{41F2C87B-3632-4960-AD0F-1CEC018FC66F}" srcOrd="1" destOrd="0" presId="urn:microsoft.com/office/officeart/2005/8/layout/orgChart1"/>
    <dgm:cxn modelId="{DC9FE2D3-15C4-4DF8-B16D-4F2B40F00C6B}" type="presParOf" srcId="{41F2C87B-3632-4960-AD0F-1CEC018FC66F}" destId="{B995220C-98C5-4022-81EE-A615BE0EECE4}" srcOrd="0" destOrd="0" presId="urn:microsoft.com/office/officeart/2005/8/layout/orgChart1"/>
    <dgm:cxn modelId="{3759F55B-4E53-44B7-A52F-94B9C3A021C7}" type="presParOf" srcId="{41F2C87B-3632-4960-AD0F-1CEC018FC66F}" destId="{E8A4EB2C-160C-46AA-BDB2-0A1618D747CC}" srcOrd="1" destOrd="0" presId="urn:microsoft.com/office/officeart/2005/8/layout/orgChart1"/>
    <dgm:cxn modelId="{11A4831C-94C8-4064-A8D6-7D75DE2F7C8F}" type="presParOf" srcId="{E8A4EB2C-160C-46AA-BDB2-0A1618D747CC}" destId="{859A1B51-62B8-4088-A0B7-29FFD8684B04}" srcOrd="0" destOrd="0" presId="urn:microsoft.com/office/officeart/2005/8/layout/orgChart1"/>
    <dgm:cxn modelId="{96EB849A-8F1D-44D3-93C2-12655B1118A5}" type="presParOf" srcId="{859A1B51-62B8-4088-A0B7-29FFD8684B04}" destId="{384E225F-5DB7-4893-9050-B3D4D355C703}" srcOrd="0" destOrd="0" presId="urn:microsoft.com/office/officeart/2005/8/layout/orgChart1"/>
    <dgm:cxn modelId="{5B3453E8-A0B3-4496-9E67-F2E14B14C8AD}" type="presParOf" srcId="{859A1B51-62B8-4088-A0B7-29FFD8684B04}" destId="{D8CD3EA6-FC41-4E1A-AFAB-667AA1E9734C}" srcOrd="1" destOrd="0" presId="urn:microsoft.com/office/officeart/2005/8/layout/orgChart1"/>
    <dgm:cxn modelId="{6D874E50-D5ED-4B32-9F66-3B5B2AFDBA65}" type="presParOf" srcId="{E8A4EB2C-160C-46AA-BDB2-0A1618D747CC}" destId="{566074A9-434B-4898-A1B4-8AACBBB929B3}" srcOrd="1" destOrd="0" presId="urn:microsoft.com/office/officeart/2005/8/layout/orgChart1"/>
    <dgm:cxn modelId="{60E6A402-F2EA-4E09-A6AB-DA46C8B952DA}" type="presParOf" srcId="{566074A9-434B-4898-A1B4-8AACBBB929B3}" destId="{4950535B-1A39-486A-AFEB-6A74F7851511}" srcOrd="0" destOrd="0" presId="urn:microsoft.com/office/officeart/2005/8/layout/orgChart1"/>
    <dgm:cxn modelId="{2CE48033-590E-4270-B111-704445F8C11D}" type="presParOf" srcId="{566074A9-434B-4898-A1B4-8AACBBB929B3}" destId="{C312AF5C-7C74-412E-AF66-38088006E4C3}" srcOrd="1" destOrd="0" presId="urn:microsoft.com/office/officeart/2005/8/layout/orgChart1"/>
    <dgm:cxn modelId="{78468542-0A2B-468B-9729-931702DDDB50}" type="presParOf" srcId="{C312AF5C-7C74-412E-AF66-38088006E4C3}" destId="{BEBFB7A5-FFE5-4E83-B838-1253E6FCF64D}" srcOrd="0" destOrd="0" presId="urn:microsoft.com/office/officeart/2005/8/layout/orgChart1"/>
    <dgm:cxn modelId="{4287A667-C0D9-455B-874D-414213B6E8D9}" type="presParOf" srcId="{BEBFB7A5-FFE5-4E83-B838-1253E6FCF64D}" destId="{2471822A-666A-4D3E-8830-2136BDF218BD}" srcOrd="0" destOrd="0" presId="urn:microsoft.com/office/officeart/2005/8/layout/orgChart1"/>
    <dgm:cxn modelId="{F13843B4-6961-44EB-8833-9E4CB9B83A66}" type="presParOf" srcId="{BEBFB7A5-FFE5-4E83-B838-1253E6FCF64D}" destId="{58E944FE-8C99-4CAB-BC8B-115DA2F9BD04}" srcOrd="1" destOrd="0" presId="urn:microsoft.com/office/officeart/2005/8/layout/orgChart1"/>
    <dgm:cxn modelId="{36D9BD65-231F-4D24-8A1F-E6058BDD1A2E}" type="presParOf" srcId="{C312AF5C-7C74-412E-AF66-38088006E4C3}" destId="{6CDD8B3B-236A-466B-B4F3-8BF31FF2205C}" srcOrd="1" destOrd="0" presId="urn:microsoft.com/office/officeart/2005/8/layout/orgChart1"/>
    <dgm:cxn modelId="{77E26DC1-E5E1-4749-B9AC-8560E49CE191}" type="presParOf" srcId="{C312AF5C-7C74-412E-AF66-38088006E4C3}" destId="{5072CA93-63C3-42BE-B393-081F1529B23B}" srcOrd="2" destOrd="0" presId="urn:microsoft.com/office/officeart/2005/8/layout/orgChart1"/>
    <dgm:cxn modelId="{6B23B28D-CA0F-420C-899E-34219A90D858}" type="presParOf" srcId="{E8A4EB2C-160C-46AA-BDB2-0A1618D747CC}" destId="{90130A00-0B73-4AB4-B51E-A347BE3D394C}" srcOrd="2" destOrd="0" presId="urn:microsoft.com/office/officeart/2005/8/layout/orgChart1"/>
    <dgm:cxn modelId="{D21EE84B-65A6-4A4A-8867-B3C1C1097180}" type="presParOf" srcId="{4128095C-32FA-4E0F-B508-A08A34405FC6}" destId="{3BBC2E68-BE53-46E5-ADDE-80CE84D53EC8}" srcOrd="2" destOrd="0" presId="urn:microsoft.com/office/officeart/2005/8/layout/orgChart1"/>
    <dgm:cxn modelId="{6CC7A877-3914-408B-B031-B3881ED14320}" type="presParOf" srcId="{3BBC2E68-BE53-46E5-ADDE-80CE84D53EC8}" destId="{72C49725-4D70-4E29-971A-B70F95E88380}" srcOrd="0" destOrd="0" presId="urn:microsoft.com/office/officeart/2005/8/layout/orgChart1"/>
    <dgm:cxn modelId="{587F02C6-671D-401B-A7D2-DC271E8200A8}" type="presParOf" srcId="{3BBC2E68-BE53-46E5-ADDE-80CE84D53EC8}" destId="{EC166450-A84D-49CA-8E01-910153E543E5}" srcOrd="1" destOrd="0" presId="urn:microsoft.com/office/officeart/2005/8/layout/orgChart1"/>
    <dgm:cxn modelId="{33512F63-23B1-4589-B89C-1CC44C4E8C4E}" type="presParOf" srcId="{EC166450-A84D-49CA-8E01-910153E543E5}" destId="{E99E5712-342C-43DA-A9C7-066DF25CF2C0}" srcOrd="0" destOrd="0" presId="urn:microsoft.com/office/officeart/2005/8/layout/orgChart1"/>
    <dgm:cxn modelId="{9647B13A-060F-41B3-A2A3-ADA480B5E972}" type="presParOf" srcId="{E99E5712-342C-43DA-A9C7-066DF25CF2C0}" destId="{2229A737-BE69-40F2-9050-4329B721DD6E}" srcOrd="0" destOrd="0" presId="urn:microsoft.com/office/officeart/2005/8/layout/orgChart1"/>
    <dgm:cxn modelId="{F03BB91C-353E-4162-A387-683CA7CB1514}" type="presParOf" srcId="{E99E5712-342C-43DA-A9C7-066DF25CF2C0}" destId="{31DED032-DCBA-4B54-912B-33FCE8E161FD}" srcOrd="1" destOrd="0" presId="urn:microsoft.com/office/officeart/2005/8/layout/orgChart1"/>
    <dgm:cxn modelId="{68620A20-4CC5-4AE9-803E-C9F45A948209}" type="presParOf" srcId="{EC166450-A84D-49CA-8E01-910153E543E5}" destId="{032999CD-D7A1-4B76-B4DC-1E073FD9E1F5}" srcOrd="1" destOrd="0" presId="urn:microsoft.com/office/officeart/2005/8/layout/orgChart1"/>
    <dgm:cxn modelId="{46E21BA5-AADC-4CCC-8FC3-3086B2C38DE8}" type="presParOf" srcId="{EC166450-A84D-49CA-8E01-910153E543E5}" destId="{FE66DD03-81C9-41C3-B582-14FA3AB0CA9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49725-4D70-4E29-971A-B70F95E88380}">
      <dsp:nvSpPr>
        <dsp:cNvPr id="0" name=""/>
        <dsp:cNvSpPr/>
      </dsp:nvSpPr>
      <dsp:spPr>
        <a:xfrm>
          <a:off x="2573347" y="982015"/>
          <a:ext cx="398452" cy="902785"/>
        </a:xfrm>
        <a:custGeom>
          <a:avLst/>
          <a:gdLst/>
          <a:ahLst/>
          <a:cxnLst/>
          <a:rect l="0" t="0" r="0" b="0"/>
          <a:pathLst>
            <a:path>
              <a:moveTo>
                <a:pt x="398452" y="0"/>
              </a:moveTo>
              <a:lnTo>
                <a:pt x="398452" y="902785"/>
              </a:lnTo>
              <a:lnTo>
                <a:pt x="0" y="902785"/>
              </a:lnTo>
            </a:path>
          </a:pathLst>
        </a:custGeom>
        <a:noFill/>
        <a:ln w="15875" cap="flat" cmpd="sng" algn="ctr">
          <a:solidFill>
            <a:srgbClr val="7FC1DB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50535B-1A39-486A-AFEB-6A74F7851511}">
      <dsp:nvSpPr>
        <dsp:cNvPr id="0" name=""/>
        <dsp:cNvSpPr/>
      </dsp:nvSpPr>
      <dsp:spPr>
        <a:xfrm>
          <a:off x="2926079" y="3768876"/>
          <a:ext cx="91440" cy="4121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2141"/>
              </a:lnTo>
            </a:path>
          </a:pathLst>
        </a:custGeom>
        <a:noFill/>
        <a:ln w="15875" cap="flat" cmpd="sng" algn="ctr">
          <a:solidFill>
            <a:srgbClr val="7FC1DB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95220C-98C5-4022-81EE-A615BE0EECE4}">
      <dsp:nvSpPr>
        <dsp:cNvPr id="0" name=""/>
        <dsp:cNvSpPr/>
      </dsp:nvSpPr>
      <dsp:spPr>
        <a:xfrm>
          <a:off x="2926079" y="982015"/>
          <a:ext cx="91440" cy="18055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05571"/>
              </a:lnTo>
            </a:path>
          </a:pathLst>
        </a:custGeom>
        <a:noFill/>
        <a:ln w="15875" cap="flat" cmpd="sng" algn="ctr">
          <a:solidFill>
            <a:srgbClr val="7FC1DB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68943B-AE0F-4300-AC85-5C6E232BB8E7}">
      <dsp:nvSpPr>
        <dsp:cNvPr id="0" name=""/>
        <dsp:cNvSpPr/>
      </dsp:nvSpPr>
      <dsp:spPr>
        <a:xfrm>
          <a:off x="1004963" y="726"/>
          <a:ext cx="3933673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Baseline:</a:t>
          </a:r>
        </a:p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105 Completed in the Primary Cohort</a:t>
          </a:r>
        </a:p>
      </dsp:txBody>
      <dsp:txXfrm>
        <a:off x="1052866" y="48629"/>
        <a:ext cx="3837867" cy="885482"/>
      </dsp:txXfrm>
    </dsp:sp>
    <dsp:sp modelId="{384E225F-5DB7-4893-9050-B3D4D355C703}">
      <dsp:nvSpPr>
        <dsp:cNvPr id="0" name=""/>
        <dsp:cNvSpPr/>
      </dsp:nvSpPr>
      <dsp:spPr>
        <a:xfrm>
          <a:off x="762575" y="2787587"/>
          <a:ext cx="4418449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Year 1 Visit:</a:t>
          </a:r>
        </a:p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102 Completed (11 out of +/- 4-week window)</a:t>
          </a:r>
        </a:p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 Missed</a:t>
          </a:r>
        </a:p>
      </dsp:txBody>
      <dsp:txXfrm>
        <a:off x="810478" y="2835490"/>
        <a:ext cx="4322643" cy="885482"/>
      </dsp:txXfrm>
    </dsp:sp>
    <dsp:sp modelId="{2471822A-666A-4D3E-8830-2136BDF218BD}">
      <dsp:nvSpPr>
        <dsp:cNvPr id="0" name=""/>
        <dsp:cNvSpPr/>
      </dsp:nvSpPr>
      <dsp:spPr>
        <a:xfrm>
          <a:off x="382198" y="4181017"/>
          <a:ext cx="5179203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Year 2 Visit:</a:t>
          </a:r>
        </a:p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88 Completed (33 out of +/- 4-week window)</a:t>
          </a:r>
        </a:p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13 Remote Visit (Patient-Reported Outcome Only)</a:t>
          </a:r>
        </a:p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 Missed</a:t>
          </a:r>
        </a:p>
      </dsp:txBody>
      <dsp:txXfrm>
        <a:off x="430101" y="4228920"/>
        <a:ext cx="5083397" cy="885482"/>
      </dsp:txXfrm>
    </dsp:sp>
    <dsp:sp modelId="{2229A737-BE69-40F2-9050-4329B721DD6E}">
      <dsp:nvSpPr>
        <dsp:cNvPr id="0" name=""/>
        <dsp:cNvSpPr/>
      </dsp:nvSpPr>
      <dsp:spPr>
        <a:xfrm>
          <a:off x="995533" y="1394156"/>
          <a:ext cx="1577814" cy="981288"/>
        </a:xfrm>
        <a:prstGeom prst="roundRect">
          <a:avLst/>
        </a:prstGeom>
        <a:gradFill rotWithShape="0">
          <a:gsLst>
            <a:gs pos="0">
              <a:srgbClr val="7FC1DB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rgbClr>
            </a:gs>
            <a:gs pos="45000">
              <a:srgbClr val="7FC1DB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rgbClr>
            </a:gs>
            <a:gs pos="100000">
              <a:srgbClr val="7FC1DB">
                <a:hueOff val="0"/>
                <a:satOff val="0"/>
                <a:lumOff val="0"/>
                <a:alphaOff val="0"/>
                <a:tint val="55000"/>
                <a:satMod val="140000"/>
              </a:srgb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baseline="0" dirty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Patient Death</a:t>
          </a:r>
          <a:endParaRPr lang="en-US" sz="1400" b="0" i="0" u="none" strike="noStrike" kern="1200" baseline="300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043436" y="1442059"/>
        <a:ext cx="1482008" cy="885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8/27/2026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8/27/2026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D353D-EFE2-B484-2BF2-D8162BA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0BE1B6-101C-2284-57AA-6AEF0CC306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70BA3-A42C-08F6-1E9F-1CB7C21BE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F6AA3-7000-931C-EE21-8CFA2681C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252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51CB-2A7A-7AB9-DC96-E7B3520D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0DD43-638B-B86F-142E-D29371EFE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3A8A8-F166-7652-7B9B-C0C637FD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37CE4-2CD2-14FF-4521-088454408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1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0240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088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98812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2327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2788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6097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2492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3415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6490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5591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buClr>
                <a:srgbClr val="00C1D5"/>
              </a:buClr>
              <a:defRPr>
                <a:latin typeface="Calibri" panose="020F0502020204030204" pitchFamily="34" charset="0"/>
              </a:defRPr>
            </a:lvl2pPr>
            <a:lvl3pPr>
              <a:buClr>
                <a:srgbClr val="00C1D5"/>
              </a:buClr>
              <a:defRPr>
                <a:latin typeface="Calibri" panose="020F0502020204030204" pitchFamily="34" charset="0"/>
              </a:defRPr>
            </a:lvl3pPr>
            <a:lvl4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40B2-7C8D-42DE-9377-EDF90492D4FC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0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65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37862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8564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0657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6984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5764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049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1127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7506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bg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9656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5067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627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6208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1493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9760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6490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2579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buClr>
                <a:srgbClr val="00C1D5"/>
              </a:buClr>
              <a:defRPr>
                <a:latin typeface="Calibri" panose="020F0502020204030204" pitchFamily="34" charset="0"/>
              </a:defRPr>
            </a:lvl2pPr>
            <a:lvl3pPr>
              <a:buClr>
                <a:srgbClr val="00C1D5"/>
              </a:buClr>
              <a:defRPr>
                <a:latin typeface="Calibri" panose="020F0502020204030204" pitchFamily="34" charset="0"/>
              </a:defRPr>
            </a:lvl3pPr>
            <a:lvl4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40B2-7C8D-42DE-9377-EDF90492D4FC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5.jpeg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6535-AB6B-44B4-837D-2BEADB2B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6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6535-AB6B-44B4-837D-2BEADB2B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29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1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1E_F05A528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276B0-6314-C126-A565-B006E4077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6579" y="4004602"/>
            <a:ext cx="7708392" cy="2103120"/>
          </a:xfrm>
        </p:spPr>
        <p:txBody>
          <a:bodyPr wrap="square" lIns="27432" tIns="18288" rIns="27432" bIns="18288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32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Static Perimetry in the Rate of Progression in USH2A-Related Retinal Degeneration (RUSH2A) Study: Assessment Through Two Years </a:t>
            </a:r>
          </a:p>
        </p:txBody>
      </p:sp>
    </p:spTree>
    <p:extLst>
      <p:ext uri="{BB962C8B-B14F-4D97-AF65-F5344CB8AC3E}">
        <p14:creationId xmlns:p14="http://schemas.microsoft.com/office/powerpoint/2010/main" val="725108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3044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Baseline Characteristics (N=102)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7531544"/>
              </p:ext>
            </p:extLst>
          </p:nvPr>
        </p:nvGraphicFramePr>
        <p:xfrm>
          <a:off x="1509230" y="1751473"/>
          <a:ext cx="7960851" cy="477348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114822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3846029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(%)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Diagnosis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indent="225425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USH2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 (63%)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indent="225425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ARRP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 (37%)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778954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 (57%)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9343983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Non-Hispanic White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 (89%)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830289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 (</a:t>
                      </a:r>
                      <a:r>
                        <a:rPr lang="en-US" sz="22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yrs</a:t>
                      </a:r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</a:t>
                      </a:r>
                      <a:r>
                        <a:rPr lang="en-US" sz="2200" b="1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± SD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 ± 13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Duration of Disease (</a:t>
                      </a:r>
                      <a:r>
                        <a:rPr lang="en-US" sz="22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yrs</a:t>
                      </a:r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</a:t>
                      </a:r>
                      <a:r>
                        <a:rPr lang="en-US" sz="2200" b="1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 (IQR)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 (7, 20)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6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337357" cy="123044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Spaghetti Plot for VTOT by Duration of Disease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65E9A1B-7CDB-2B06-153A-F693EBFCD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57" y="1948070"/>
            <a:ext cx="45720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550CBD5B-A9F0-CDF1-688B-449BFB983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859" y="1948070"/>
            <a:ext cx="4287148" cy="365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05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SP Measures at Each Visit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432264"/>
              </p:ext>
            </p:extLst>
          </p:nvPr>
        </p:nvGraphicFramePr>
        <p:xfrm>
          <a:off x="1509231" y="1776437"/>
          <a:ext cx="9173538" cy="36462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17999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663657">
                  <a:extLst>
                    <a:ext uri="{9D8B030D-6E8A-4147-A177-3AD203B41FA5}">
                      <a16:colId xmlns:a16="http://schemas.microsoft.com/office/drawing/2014/main" val="805937674"/>
                    </a:ext>
                  </a:extLst>
                </a:gridCol>
                <a:gridCol w="2595941">
                  <a:extLst>
                    <a:ext uri="{9D8B030D-6E8A-4147-A177-3AD203B41FA5}">
                      <a16:colId xmlns:a16="http://schemas.microsoft.com/office/drawing/2014/main" val="3570034097"/>
                    </a:ext>
                  </a:extLst>
                </a:gridCol>
                <a:gridCol w="2595941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Year 1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Year 2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(dB-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 98</a:t>
                      </a:r>
                      <a:r>
                        <a:rPr lang="en-US" sz="1800" b="1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N=96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N=85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± SD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33.1 ± 23.5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30.9 ± 23.4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29.0 ± 22.6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737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Range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to 90.5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to 84.5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to 87.5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27593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(dB-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N=102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N=100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N=87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5411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± SD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10.2 ± 5.6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9.8 ± 5.5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9.2 ± 5.4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1474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Range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to 22.7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to 22.3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to 21.8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9966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PERIPH</a:t>
                      </a: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(dB-sr)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 98</a:t>
                      </a:r>
                      <a:r>
                        <a:rPr lang="en-US" sz="1800" b="1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N=96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N=85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9923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± SD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22.8 ± 18.8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 ± 18.8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19.7 ± 18.1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0376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Range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 to 70.8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 to 65.5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 to 66.1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2990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Sensitivity (dB)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 98</a:t>
                      </a:r>
                      <a:r>
                        <a:rPr lang="en-US" sz="1800" b="1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N=96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N=85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± SD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11.7 ± 5.8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11.1 ± 5.7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10.6 ± 5.5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Range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 to 24.6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 to 24.3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 to 24.6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EE8C4E2-E3D0-D67F-378A-712D55D6B1F2}"/>
              </a:ext>
            </a:extLst>
          </p:cNvPr>
          <p:cNvSpPr txBox="1"/>
          <p:nvPr/>
        </p:nvSpPr>
        <p:spPr>
          <a:xfrm>
            <a:off x="2148923" y="5481539"/>
            <a:ext cx="7894154" cy="37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Four participants had missing data due to wrong grid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used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5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2061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Estimated Annual Rates of Change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47963"/>
              </p:ext>
            </p:extLst>
          </p:nvPr>
        </p:nvGraphicFramePr>
        <p:xfrm>
          <a:off x="1509231" y="1446674"/>
          <a:ext cx="9173538" cy="507537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12395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465006">
                  <a:extLst>
                    <a:ext uri="{9D8B030D-6E8A-4147-A177-3AD203B41FA5}">
                      <a16:colId xmlns:a16="http://schemas.microsoft.com/office/drawing/2014/main" val="3002236711"/>
                    </a:ext>
                  </a:extLst>
                </a:gridCol>
                <a:gridCol w="1749405">
                  <a:extLst>
                    <a:ext uri="{9D8B030D-6E8A-4147-A177-3AD203B41FA5}">
                      <a16:colId xmlns:a16="http://schemas.microsoft.com/office/drawing/2014/main" val="3071966257"/>
                    </a:ext>
                  </a:extLst>
                </a:gridCol>
                <a:gridCol w="2023366">
                  <a:extLst>
                    <a:ext uri="{9D8B030D-6E8A-4147-A177-3AD203B41FA5}">
                      <a16:colId xmlns:a16="http://schemas.microsoft.com/office/drawing/2014/main" val="1463855826"/>
                    </a:ext>
                  </a:extLst>
                </a:gridCol>
                <a:gridCol w="2023366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Entire cohort (N=102)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---------------------Restricted cohort -----------------------</a:t>
                      </a:r>
                    </a:p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(N=88)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 positives &lt;15% (N=80) 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Outliers down-weighted (N=88)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2452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(dB-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-2.05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-2.25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-2.27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-2.03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2570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(-2.70, -1.40)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(-2.96, -1.54)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(-2.92, -1.62)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(-2.57, -1.49)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6923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(dB-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257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-0.48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-0.56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-0.52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-0.52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1932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(-0.65, -0.32)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(-0.73, -0.40)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(-0.67, -0.37)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(-0.65, -0.38)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177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PERIPH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(dB-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1551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-1.53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-1.68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-1.75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-1.56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956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(-2.08, -0.97)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(-2.29, -1.07)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(-2.31, -1.18)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(-2.02, -1.10)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194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Sensitivity (dB/year)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-0.55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-0.60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-0.58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-0.54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(-0.71, -0.40)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(-0.77, -0.43)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(-0.73, -0.43)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(-0.67, -0.41)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99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Estimated Annual Percentage Rates of Change </a:t>
            </a:r>
          </a:p>
        </p:txBody>
      </p:sp>
      <p:graphicFrame>
        <p:nvGraphicFramePr>
          <p:cNvPr id="3" name="Content Placeholder 11">
            <a:extLst>
              <a:ext uri="{FF2B5EF4-FFF2-40B4-BE49-F238E27FC236}">
                <a16:creationId xmlns:a16="http://schemas.microsoft.com/office/drawing/2014/main" id="{A5171C9D-EA86-833A-CBB4-97A15A91D2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7678800"/>
              </p:ext>
            </p:extLst>
          </p:nvPr>
        </p:nvGraphicFramePr>
        <p:xfrm>
          <a:off x="1892689" y="1633488"/>
          <a:ext cx="9173538" cy="452673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12395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465006">
                  <a:extLst>
                    <a:ext uri="{9D8B030D-6E8A-4147-A177-3AD203B41FA5}">
                      <a16:colId xmlns:a16="http://schemas.microsoft.com/office/drawing/2014/main" val="3002236711"/>
                    </a:ext>
                  </a:extLst>
                </a:gridCol>
                <a:gridCol w="1749405">
                  <a:extLst>
                    <a:ext uri="{9D8B030D-6E8A-4147-A177-3AD203B41FA5}">
                      <a16:colId xmlns:a16="http://schemas.microsoft.com/office/drawing/2014/main" val="3071966257"/>
                    </a:ext>
                  </a:extLst>
                </a:gridCol>
                <a:gridCol w="2023366">
                  <a:extLst>
                    <a:ext uri="{9D8B030D-6E8A-4147-A177-3AD203B41FA5}">
                      <a16:colId xmlns:a16="http://schemas.microsoft.com/office/drawing/2014/main" val="1463855826"/>
                    </a:ext>
                  </a:extLst>
                </a:gridCol>
                <a:gridCol w="2023366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Entire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cohort (N=102)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---------------------Restricted cohort</a:t>
                      </a:r>
                      <a:r>
                        <a:rPr lang="en-US" sz="1800" b="1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-----------------------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(N=88)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 positives &lt;15% (N=80)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Outliers down-weighted (N=88)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2452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(%/year)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-8.3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-8.8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-8.3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-7.3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2570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(-11.1, -5.5)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(-11.7, -5.7)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(-11.3, -5.2)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(-9.7, -4.8)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6923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(%/year)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257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-5.2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-5.9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-5.5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-5.0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1932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(-7.4, -3.0)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(-7.9, -4.0)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(-7.4, -3.5)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(-6.8, -3.3)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177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8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PERIPH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(%/year)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1551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-16.0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-13.6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-13.2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-9.7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956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(-22.0, -9.5)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(-19.2, -7.7)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(-19.1, -6.9)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(-13.7, -5.5)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3194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Sensitivity (%/year)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Slope Estimate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-5.1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-5.4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-5.1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-4.9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1016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 CI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(-6.7, -3.5)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(-7.1, -3.7)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(-6.8, -3.4)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(-6.3, -3.5)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41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24" y="77249"/>
            <a:ext cx="9300918" cy="1132119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chemeClr val="bg1"/>
                </a:solidFill>
              </a:rPr>
              <a:t>Spearman Correlation Coefficients (95% CI) </a:t>
            </a:r>
            <a:br>
              <a:rPr lang="en-US" sz="3800" b="1" dirty="0">
                <a:solidFill>
                  <a:schemeClr val="bg1"/>
                </a:solidFill>
              </a:rPr>
            </a:br>
            <a:r>
              <a:rPr lang="en-US" sz="3800" b="1" dirty="0">
                <a:solidFill>
                  <a:schemeClr val="bg1"/>
                </a:solidFill>
              </a:rPr>
              <a:t>Among Change in SP Measures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1055641"/>
              </p:ext>
            </p:extLst>
          </p:nvPr>
        </p:nvGraphicFramePr>
        <p:xfrm>
          <a:off x="1509231" y="1525332"/>
          <a:ext cx="9173538" cy="361258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61556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818968">
                  <a:extLst>
                    <a:ext uri="{9D8B030D-6E8A-4147-A177-3AD203B41FA5}">
                      <a16:colId xmlns:a16="http://schemas.microsoft.com/office/drawing/2014/main" val="3694829129"/>
                    </a:ext>
                  </a:extLst>
                </a:gridCol>
                <a:gridCol w="1700980">
                  <a:extLst>
                    <a:ext uri="{9D8B030D-6E8A-4147-A177-3AD203B41FA5}">
                      <a16:colId xmlns:a16="http://schemas.microsoft.com/office/drawing/2014/main" val="2644796724"/>
                    </a:ext>
                  </a:extLst>
                </a:gridCol>
                <a:gridCol w="1887794">
                  <a:extLst>
                    <a:ext uri="{9D8B030D-6E8A-4147-A177-3AD203B41FA5}">
                      <a16:colId xmlns:a16="http://schemas.microsoft.com/office/drawing/2014/main" val="1031431434"/>
                    </a:ext>
                  </a:extLst>
                </a:gridCol>
                <a:gridCol w="1804240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periph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 Mean sensitivity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dB-</a:t>
                      </a:r>
                      <a:r>
                        <a:rPr lang="en-US" sz="24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dB-</a:t>
                      </a:r>
                      <a:r>
                        <a:rPr lang="en-US" sz="24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0.66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(0.52, 0.77)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PERIPH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dB-</a:t>
                      </a:r>
                      <a:r>
                        <a:rPr lang="en-US" sz="24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sr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0.98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(0.96, 0.98)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0.52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(0.35, 0.66)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 Mean sensitivity, dB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0.86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(0.79, 0.91)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0.91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(0.87, 0.94)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0.76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(0.66, 0.84)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217" marR="42217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81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987" y="18256"/>
            <a:ext cx="9026013" cy="122061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Spearman Correlation Coefficients (95% CI)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Change in SP Measures vs Other Visual Measures</a:t>
            </a:r>
          </a:p>
        </p:txBody>
      </p:sp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EFC96079-6169-D7CC-9769-20C3114082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475025"/>
              </p:ext>
            </p:extLst>
          </p:nvPr>
        </p:nvGraphicFramePr>
        <p:xfrm>
          <a:off x="1509231" y="1780970"/>
          <a:ext cx="9173538" cy="382676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17195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435509">
                  <a:extLst>
                    <a:ext uri="{9D8B030D-6E8A-4147-A177-3AD203B41FA5}">
                      <a16:colId xmlns:a16="http://schemas.microsoft.com/office/drawing/2014/main" val="639314450"/>
                    </a:ext>
                  </a:extLst>
                </a:gridCol>
                <a:gridCol w="1632155">
                  <a:extLst>
                    <a:ext uri="{9D8B030D-6E8A-4147-A177-3AD203B41FA5}">
                      <a16:colId xmlns:a16="http://schemas.microsoft.com/office/drawing/2014/main" val="4101392154"/>
                    </a:ext>
                  </a:extLst>
                </a:gridCol>
                <a:gridCol w="1865313">
                  <a:extLst>
                    <a:ext uri="{9D8B030D-6E8A-4147-A177-3AD203B41FA5}">
                      <a16:colId xmlns:a16="http://schemas.microsoft.com/office/drawing/2014/main" val="3129504871"/>
                    </a:ext>
                  </a:extLst>
                </a:gridCol>
                <a:gridCol w="2023366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0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0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000" b="1" baseline="-250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periph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 Mean sensitivity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BCVA, letters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0.12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(-0.09, 0.33)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0.06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(-0.15, 0.27)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0.12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(-0.09, 0.33)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0.07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(-0.15, 0.28)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FST white, -dB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0.11 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(-0.14, 0.35)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-0.10 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(-0.15, 0.33)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0.05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(-0.20, 0.29)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0.10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(-0.15, 0.34)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1085349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FST blue, -dB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-0.02 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(-0.27, 0.23)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0.07 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(-0.17, 0.31)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-0.07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(-0.31, 0.18)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0.04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(-0.21, 0.28)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3689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FST red, -dB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0.14 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(-0.11, 0.38)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0.07 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(-0.18, 0.31)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0.11 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(-0.14, 0.35)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0.09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(-0.16, 0.33)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133350" marR="0" indent="-1333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Microperimety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33350" marR="0" indent="-1333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 sensitivity, dB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0.12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(-0.12, 0.35)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0.25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(0.02, 0.46)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0.08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(-0.16, 0.32)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545" marR="42545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0.19 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(-0.05, 0.41)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55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ED8D-75A4-8DBA-3957-A96D4DB5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B1C5D-BD9C-9104-F903-7E7C5E34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9015783" cy="1325563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chemeClr val="bg1"/>
                </a:solidFill>
              </a:rPr>
              <a:t>Spearman Correlation Coefficients (95% CI) </a:t>
            </a:r>
            <a:br>
              <a:rPr lang="en-US" sz="3800" b="1" dirty="0">
                <a:solidFill>
                  <a:schemeClr val="bg1"/>
                </a:solidFill>
              </a:rPr>
            </a:br>
            <a:r>
              <a:rPr lang="en-US" sz="3800" b="1" dirty="0">
                <a:solidFill>
                  <a:schemeClr val="bg1"/>
                </a:solidFill>
              </a:rPr>
              <a:t>Change in SP vs Other Visual Measures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1BD62C3-896C-5A74-3365-1B2A65A6ED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182867"/>
              </p:ext>
            </p:extLst>
          </p:nvPr>
        </p:nvGraphicFramePr>
        <p:xfrm>
          <a:off x="1032387" y="2056274"/>
          <a:ext cx="10166554" cy="260089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99676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1808832">
                  <a:extLst>
                    <a:ext uri="{9D8B030D-6E8A-4147-A177-3AD203B41FA5}">
                      <a16:colId xmlns:a16="http://schemas.microsoft.com/office/drawing/2014/main" val="198900578"/>
                    </a:ext>
                  </a:extLst>
                </a:gridCol>
                <a:gridCol w="1950488">
                  <a:extLst>
                    <a:ext uri="{9D8B030D-6E8A-4147-A177-3AD203B41FA5}">
                      <a16:colId xmlns:a16="http://schemas.microsoft.com/office/drawing/2014/main" val="4161843971"/>
                    </a:ext>
                  </a:extLst>
                </a:gridCol>
                <a:gridCol w="1743453">
                  <a:extLst>
                    <a:ext uri="{9D8B030D-6E8A-4147-A177-3AD203B41FA5}">
                      <a16:colId xmlns:a16="http://schemas.microsoft.com/office/drawing/2014/main" val="1121568793"/>
                    </a:ext>
                  </a:extLst>
                </a:gridCol>
                <a:gridCol w="1964105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</a:tblGrid>
              <a:tr h="4938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b="1" baseline="-250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periph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 Mean sensitivity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551119">
                <a:tc>
                  <a:txBody>
                    <a:bodyPr/>
                    <a:lstStyle/>
                    <a:p>
                      <a:pPr marL="127000" marR="0" indent="-1270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OCT Ellipsoid zone area, mm</a:t>
                      </a:r>
                      <a:r>
                        <a:rPr lang="en-US" sz="2400" b="1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0.28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(0.07, 0.47)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0.40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(0.21, 0.57)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0.24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(0.02, 0.43)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0.38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(0.18, 0.55)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0923420"/>
                  </a:ext>
                </a:extLst>
              </a:tr>
              <a:tr h="6118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OCT CST (no CME), microns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0.38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(0.09, 0.62)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0.24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(-0.06, 0.50)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0.40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(0.10, 0.62)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5000" marR="2500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0.34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(0.04, 0.59)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818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Summary of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RUSH2A visual field measures showed significant change over 24 months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The greatest annual rates of change were observed in V</a:t>
            </a:r>
            <a:r>
              <a:rPr lang="en-US" sz="3000" b="1" baseline="-25000" dirty="0"/>
              <a:t>TOT</a:t>
            </a:r>
            <a:r>
              <a:rPr lang="en-US" sz="3000" b="1" dirty="0"/>
              <a:t> and V</a:t>
            </a:r>
            <a:r>
              <a:rPr lang="en-US" sz="3000" b="1" baseline="-25000" dirty="0"/>
              <a:t>PERIPH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The lowest annual rates of change were in V</a:t>
            </a:r>
            <a:r>
              <a:rPr lang="en-US" sz="3000" b="1" baseline="-25000" dirty="0"/>
              <a:t>30</a:t>
            </a:r>
            <a:r>
              <a:rPr lang="en-US" sz="3000" b="1" dirty="0"/>
              <a:t> and Mean Sensitivity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718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>
                <a:solidFill>
                  <a:srgbClr val="D76F2C"/>
                </a:solidFill>
              </a:rPr>
              <a:t>V</a:t>
            </a:r>
            <a:r>
              <a:rPr lang="en-US" sz="3000" b="1" baseline="-25000" dirty="0">
                <a:solidFill>
                  <a:srgbClr val="D76F2C"/>
                </a:solidFill>
              </a:rPr>
              <a:t>TOT</a:t>
            </a:r>
            <a:r>
              <a:rPr lang="en-US" sz="3000" b="1" dirty="0">
                <a:solidFill>
                  <a:srgbClr val="D76F2C"/>
                </a:solidFill>
              </a:rPr>
              <a:t> and V</a:t>
            </a:r>
            <a:r>
              <a:rPr lang="en-US" sz="3000" b="1" baseline="-25000" dirty="0">
                <a:solidFill>
                  <a:srgbClr val="D76F2C"/>
                </a:solidFill>
              </a:rPr>
              <a:t>PERIPH</a:t>
            </a:r>
            <a:r>
              <a:rPr lang="en-US" sz="3000" b="1" dirty="0">
                <a:solidFill>
                  <a:srgbClr val="D76F2C"/>
                </a:solidFill>
              </a:rPr>
              <a:t>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Side vision lost earliest in USH2A-related retinal degeneration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Regions where rods are predominant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More prone to change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>
                <a:solidFill>
                  <a:srgbClr val="D76F2C"/>
                </a:solidFill>
              </a:rPr>
              <a:t>V</a:t>
            </a:r>
            <a:r>
              <a:rPr lang="en-US" sz="3000" b="1" baseline="-25000" dirty="0">
                <a:solidFill>
                  <a:srgbClr val="D76F2C"/>
                </a:solidFill>
              </a:rPr>
              <a:t>30</a:t>
            </a:r>
            <a:r>
              <a:rPr lang="en-US" sz="3000" b="1" dirty="0">
                <a:solidFill>
                  <a:srgbClr val="D76F2C"/>
                </a:solidFill>
              </a:rPr>
              <a:t> and Mean Sensitivity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Central vision preserved longest in USH2A-related retinal degeneration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Regions where cones are predominant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Less prone to change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59138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F5B46-2A6E-59E7-BDDE-40C722775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FAD27-C0AD-93E1-C1D3-2FEDE7DCD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" y="1420898"/>
            <a:ext cx="10744201" cy="5317831"/>
          </a:xfrm>
        </p:spPr>
        <p:txBody>
          <a:bodyPr wrap="square" lIns="0" tIns="0" rIns="109728" bIns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None/>
            </a:pPr>
            <a:r>
              <a:rPr lang="en-US" sz="2200" b="1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Citation</a:t>
            </a:r>
            <a:endParaRPr lang="en-US" sz="2200" b="1" i="0" dirty="0">
              <a:solidFill>
                <a:srgbClr val="D87029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Duncan JL, Cheng P, Maguire MG, Ayala AA, Birch DG, Cheetham JK, Durham TA, Fahim AT, Hoyng CB, Ishikawa H, Michaelides M, Pennesi ME, Sahel JA, Stingl K, Weng CY; Foundation Fighting Blindness Consortium Investigator Group. Static Perimetry in the Rate of Progression in USH2A-related Retinal Degeneration (RUSH2A) Study: Assessment Through 2 Years. Am J </a:t>
            </a:r>
            <a:r>
              <a:rPr lang="en-US" sz="2000" b="0" i="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Ophthalmol</a:t>
            </a: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2023 Jun;250:103-110. </a:t>
            </a:r>
            <a:r>
              <a:rPr lang="en-US" sz="2000" b="0" i="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lang="en-US" sz="2000" b="0" i="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: 10.1016/j.ajo.2023.02.002.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200" b="1" i="0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Funding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dirty="0">
                <a:solidFill>
                  <a:srgbClr val="0038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This study was funded by Foundation Fighting Blindness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200" b="1" dirty="0">
                <a:solidFill>
                  <a:srgbClr val="D870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Disclaimer</a:t>
            </a:r>
            <a:endParaRPr lang="en-US" sz="2200" dirty="0">
              <a:solidFill>
                <a:srgbClr val="003865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000" dirty="0">
                <a:solidFill>
                  <a:srgbClr val="0038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source of the data is the Foundation Fighting Blindness Clinical Consortium, but the analyses, content and conclusions presented herein are solely the responsibility of the authors/presenters and may not reflect the views of the Foundation Fighting Blindness.</a:t>
            </a:r>
            <a:endParaRPr lang="en-US" sz="2200" i="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2A4977-BB0B-9B31-7143-F646CAEC3FB5}"/>
              </a:ext>
            </a:extLst>
          </p:cNvPr>
          <p:cNvSpPr txBox="1"/>
          <p:nvPr/>
        </p:nvSpPr>
        <p:spPr>
          <a:xfrm>
            <a:off x="3389242" y="283238"/>
            <a:ext cx="7839589" cy="677108"/>
          </a:xfrm>
          <a:prstGeom prst="rect">
            <a:avLst/>
          </a:prstGeom>
          <a:noFill/>
        </p:spPr>
        <p:txBody>
          <a:bodyPr wrap="square" lIns="18288" tIns="0" rIns="18288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Citation, Funding, Disclaimer</a:t>
            </a:r>
          </a:p>
        </p:txBody>
      </p:sp>
      <p:sp>
        <p:nvSpPr>
          <p:cNvPr id="7" name="Funding statement accent rule">
            <a:extLst>
              <a:ext uri="{FF2B5EF4-FFF2-40B4-BE49-F238E27FC236}">
                <a16:creationId xmlns:a16="http://schemas.microsoft.com/office/drawing/2014/main" id="{D94D6FEF-1C5A-42E5-7047-5E019536B460}"/>
              </a:ext>
            </a:extLst>
          </p:cNvPr>
          <p:cNvSpPr/>
          <p:nvPr/>
        </p:nvSpPr>
        <p:spPr>
          <a:xfrm>
            <a:off x="423141" y="1420898"/>
            <a:ext cx="240395" cy="5158805"/>
          </a:xfrm>
          <a:prstGeom prst="rect">
            <a:avLst/>
          </a:prstGeom>
          <a:solidFill>
            <a:srgbClr val="D870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73196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3044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Substantial inter-individual variability in progressive VF loss over 2 years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Low follow-up completion rate at 24M: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N=105 at baseline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N= only 88 with limited follow up during COVID-19 pandemic 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5944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4027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Significant rates of decline in all 4 SP metrics (V</a:t>
            </a:r>
            <a:r>
              <a:rPr lang="en-US" sz="3000" b="1" baseline="-25000" dirty="0"/>
              <a:t>TOT,</a:t>
            </a:r>
            <a:r>
              <a:rPr lang="en-US" sz="3000" b="1" dirty="0"/>
              <a:t> V</a:t>
            </a:r>
            <a:r>
              <a:rPr lang="en-US" sz="3000" b="1" baseline="-25000" dirty="0"/>
              <a:t>PERIPH,</a:t>
            </a:r>
            <a:r>
              <a:rPr lang="en-US" sz="3000" b="1" dirty="0"/>
              <a:t> V</a:t>
            </a:r>
            <a:r>
              <a:rPr lang="en-US" sz="3000" b="1" baseline="-25000" dirty="0"/>
              <a:t>30</a:t>
            </a:r>
            <a:r>
              <a:rPr lang="en-US" sz="3000" b="1" dirty="0"/>
              <a:t> and Mean Sensitivity) over 24 months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Strong internal correlation among SP measures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Mild correlation with OCT EZ area and CST (and V</a:t>
            </a:r>
            <a:r>
              <a:rPr lang="en-US" sz="3000" b="1" baseline="-25000" dirty="0"/>
              <a:t>30</a:t>
            </a:r>
            <a:r>
              <a:rPr lang="en-US" sz="3000" b="1" dirty="0"/>
              <a:t> with MP)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4 Year data will be helpful (improve “signal to noise” – less variability around estimates of rates of change)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01964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4027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62276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Disease-causing variants in the USH2A gene are among the most common causes of photoreceptor degeneration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Biallelic variants can result in: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Usher syndrome type 1 (USH2)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Non-syndromic autosomal recessive RP (ARRP)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Treatments for USH2A-related USH2 and ARRP have been more challenging than other autosomal recessive retinal degenerations to deliver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To inform the design and interpretation of clinical trials for USH2A-related retinal degeneration, natural history studies of disease progression are essential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90846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3044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Background (</a:t>
            </a:r>
            <a:r>
              <a:rPr lang="en-US" b="1" dirty="0" err="1">
                <a:solidFill>
                  <a:schemeClr val="bg1"/>
                </a:solidFill>
              </a:rPr>
              <a:t>Cont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1402727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The Rate of Progression of USH2A-related Retinal Degeneration (RUSH2A) study is a multicenter, international, longitudinal natural history study to collect data from both USH2 and ARRP patients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Here we present change in static perimetry (SP) and other measures of retinal function and structure after 2 years, midway through the 4-year study period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The 2-year results may help to inform interpretation of treatment trial results and shape study design of future clinical trials for patients with USH2A-related USH2 and ARRP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71741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4027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Methods for SP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441" y="1619592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SP performed using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Octopus 900 (Haag-</a:t>
            </a:r>
            <a:r>
              <a:rPr lang="en-US" sz="2600" b="1" dirty="0" err="1"/>
              <a:t>Streit</a:t>
            </a:r>
            <a:r>
              <a:rPr lang="en-US" sz="2600" b="1" dirty="0"/>
              <a:t>, Mason Ohio)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German Adaptive Thresholding Estimation (GATE) strategy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A custom centrally-condensed 186-point grid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SP performed 3 times at study baseline and 1 time at each follow-up visit on better seeing eye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/>
              <a:t>Graded by Casey Reading Center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411497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524170" cy="125010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Static Perimetry Grids and Measures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7F84C8-8CAA-83FE-42A9-302050E6023A}"/>
              </a:ext>
            </a:extLst>
          </p:cNvPr>
          <p:cNvGrpSpPr/>
          <p:nvPr/>
        </p:nvGrpSpPr>
        <p:grpSpPr>
          <a:xfrm>
            <a:off x="217370" y="1325882"/>
            <a:ext cx="6488858" cy="1169551"/>
            <a:chOff x="5727254" y="5676628"/>
            <a:chExt cx="5920193" cy="116955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88FD3E-EA4C-F5AF-B3B9-F41369301B7B}"/>
                </a:ext>
              </a:extLst>
            </p:cNvPr>
            <p:cNvSpPr txBox="1"/>
            <p:nvPr/>
          </p:nvSpPr>
          <p:spPr>
            <a:xfrm>
              <a:off x="5912772" y="5676628"/>
              <a:ext cx="5734675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609585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MS</a:t>
              </a:r>
              <a:r>
                <a:rPr kumimoji="0" lang="en-US" sz="2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CW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(dB)</a:t>
              </a:r>
              <a:endParaRPr kumimoji="0" lang="en-US" sz="26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defTabSz="609585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  <a:p>
              <a:pPr marL="571486" marR="0" lvl="0" indent="-457189" defTabSz="60958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Center Weighted Numerical Averages all points tested in field including zeros</a:t>
              </a:r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DF86A635-4FAE-8837-7C90-DED4F0992042}"/>
                </a:ext>
              </a:extLst>
            </p:cNvPr>
            <p:cNvSpPr txBox="1">
              <a:spLocks/>
            </p:cNvSpPr>
            <p:nvPr/>
          </p:nvSpPr>
          <p:spPr>
            <a:xfrm>
              <a:off x="5727254" y="5691771"/>
              <a:ext cx="5835418" cy="1142810"/>
            </a:xfrm>
            <a:prstGeom prst="rect">
              <a:avLst/>
            </a:prstGeom>
            <a:ln w="38100">
              <a:solidFill>
                <a:srgbClr val="00C1D5"/>
              </a:solidFill>
            </a:ln>
          </p:spPr>
          <p:txBody>
            <a:bodyPr vert="horz" lIns="0" tIns="45720" rIns="0" bIns="45720" rtlCol="0">
              <a:normAutofit/>
            </a:bodyPr>
            <a:lstStyle>
              <a:lvl1pPr marL="91440" indent="-91440" algn="l" defTabSz="91440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200"/>
                </a:spcAft>
                <a:buClr>
                  <a:schemeClr val="accent1"/>
                </a:buClr>
                <a:buSzPct val="100000"/>
                <a:buFont typeface="Calibri" panose="020F0502020204030204" pitchFamily="34" charset="0"/>
                <a:buChar char=" "/>
                <a:defRPr sz="28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38404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rgbClr val="00C1D5"/>
                </a:buClr>
                <a:buFont typeface="Calibri" pitchFamily="34" charset="0"/>
                <a:buChar char="◦"/>
                <a:defRPr sz="24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56692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rgbClr val="00C1D5"/>
                </a:buClr>
                <a:buFont typeface="Calibri" pitchFamily="34" charset="0"/>
                <a:buChar char="◦"/>
                <a:defRPr sz="20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74980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rgbClr val="00C1D5"/>
                </a:buClr>
                <a:buFont typeface="Calibri" pitchFamily="34" charset="0"/>
                <a:buChar char="◦"/>
                <a:defRPr sz="1800" b="1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932688" indent="-18288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rgbClr val="00C1D5"/>
                </a:buClr>
                <a:buFont typeface="Calibri" pitchFamily="34" charset="0"/>
                <a:buChar char="◦"/>
                <a:defRPr sz="1600" b="1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11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3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00000" indent="-228600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spcAft>
                  <a:spcPts val="400"/>
                </a:spcAft>
                <a:buClr>
                  <a:schemeClr val="accent1"/>
                </a:buClr>
                <a:buFont typeface="Calibri" pitchFamily="34" charset="0"/>
                <a:buChar char="◦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90000"/>
                </a:lnSpc>
                <a:spcBef>
                  <a:spcPts val="1600"/>
                </a:spcBef>
                <a:spcAft>
                  <a:spcPts val="267"/>
                </a:spcAft>
                <a:buClr>
                  <a:srgbClr val="4F81BD"/>
                </a:buClr>
                <a:buSzPct val="100000"/>
                <a:buFont typeface="Calibri" panose="020F0502020204030204" pitchFamily="34" charset="0"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1557F3E-4A77-F690-C591-72CD18184D0B}"/>
              </a:ext>
            </a:extLst>
          </p:cNvPr>
          <p:cNvGrpSpPr/>
          <p:nvPr/>
        </p:nvGrpSpPr>
        <p:grpSpPr>
          <a:xfrm>
            <a:off x="6786550" y="1151753"/>
            <a:ext cx="1605553" cy="1373708"/>
            <a:chOff x="3885778" y="3567644"/>
            <a:chExt cx="3676322" cy="31454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7298BF-B024-69EF-D182-23F810A1789D}"/>
                </a:ext>
              </a:extLst>
            </p:cNvPr>
            <p:cNvSpPr txBox="1"/>
            <p:nvPr/>
          </p:nvSpPr>
          <p:spPr>
            <a:xfrm>
              <a:off x="3885778" y="3567644"/>
              <a:ext cx="3200399" cy="3020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2000" b="1" dirty="0">
                  <a:solidFill>
                    <a:srgbClr val="FFC000"/>
                  </a:solidFill>
                  <a:latin typeface="Calibri"/>
                </a:rPr>
                <a:t>Manufacturer’s printout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058C93-1898-F2CD-2030-88BDD8AD9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85778" y="3905890"/>
              <a:ext cx="3676322" cy="2807208"/>
            </a:xfrm>
            <a:prstGeom prst="rect">
              <a:avLst/>
            </a:prstGeom>
          </p:spPr>
        </p:pic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194F7AB-5957-FBD6-1E24-D0E0E40A08D9}"/>
              </a:ext>
            </a:extLst>
          </p:cNvPr>
          <p:cNvSpPr txBox="1">
            <a:spLocks/>
          </p:cNvSpPr>
          <p:nvPr/>
        </p:nvSpPr>
        <p:spPr>
          <a:xfrm>
            <a:off x="217370" y="2554221"/>
            <a:ext cx="3432078" cy="1614123"/>
          </a:xfrm>
          <a:prstGeom prst="rect">
            <a:avLst/>
          </a:prstGeom>
          <a:ln w="38100">
            <a:solidFill>
              <a:srgbClr val="00C1D5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8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7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7FC1DB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</a:t>
            </a:r>
            <a:r>
              <a:rPr kumimoji="0" lang="en-US" sz="2600" b="1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TOT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(dB-sr)</a:t>
            </a:r>
            <a:r>
              <a:rPr kumimoji="0" lang="en-US" sz="2600" b="1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400047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ysClr val="windowText" lastClr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 RP 186-point grid </a:t>
            </a:r>
          </a:p>
          <a:p>
            <a:pPr marL="400047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ysClr val="windowText" lastClr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Full Field Hill of Vision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74613A8-D5B8-8092-0E72-40104D3A02EE}"/>
              </a:ext>
            </a:extLst>
          </p:cNvPr>
          <p:cNvSpPr txBox="1">
            <a:spLocks/>
          </p:cNvSpPr>
          <p:nvPr/>
        </p:nvSpPr>
        <p:spPr>
          <a:xfrm>
            <a:off x="3687155" y="2555489"/>
            <a:ext cx="3541435" cy="1614123"/>
          </a:xfrm>
          <a:prstGeom prst="rect">
            <a:avLst/>
          </a:prstGeom>
          <a:ln w="38100">
            <a:solidFill>
              <a:srgbClr val="00C1D5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8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7" marR="0" lvl="0" indent="0" algn="l" defTabSz="121917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867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</a:t>
            </a:r>
            <a:r>
              <a:rPr kumimoji="0" lang="en-US" sz="28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30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(dB-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  <a:r>
              <a:rPr kumimoji="0" lang="en-US" sz="28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30 degree radius </a:t>
            </a:r>
          </a:p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(60 degree solid angle)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267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22E927F-B0A5-9303-14D2-BB223E44B8F4}"/>
              </a:ext>
            </a:extLst>
          </p:cNvPr>
          <p:cNvSpPr txBox="1">
            <a:spLocks/>
          </p:cNvSpPr>
          <p:nvPr/>
        </p:nvSpPr>
        <p:spPr>
          <a:xfrm>
            <a:off x="7266296" y="2561291"/>
            <a:ext cx="2782215" cy="1614123"/>
          </a:xfrm>
          <a:prstGeom prst="rect">
            <a:avLst/>
          </a:prstGeom>
          <a:ln w="38100">
            <a:solidFill>
              <a:srgbClr val="00C1D5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8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2093" marR="0" lvl="0" indent="-177796" algn="l" defTabSz="121917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267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</a:t>
            </a:r>
            <a:r>
              <a:rPr kumimoji="0" lang="en-US" sz="26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PERIPH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(dB-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sr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  <a:endParaRPr kumimoji="0" lang="en-US" sz="2600" b="1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92093" marR="0" lvl="0" indent="-177796" algn="l" defTabSz="121917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267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V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30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267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6A7A6B-A7D1-662E-755E-9017F149CD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6658" y="2817836"/>
            <a:ext cx="1798487" cy="12223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23FC80-ECA3-A60B-6D1E-BDE8F9C959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98" y="4305047"/>
            <a:ext cx="2543821" cy="24414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CD97535-6AD8-CCF2-A757-587E6078BF3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609" y="4310384"/>
            <a:ext cx="2581941" cy="24414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558B48-E123-433C-5D82-FE3A9B92793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5494" y="4312215"/>
            <a:ext cx="2543821" cy="245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Statistical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435" y="1619592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>
                <a:solidFill>
                  <a:srgbClr val="D76F2C"/>
                </a:solidFill>
              </a:rPr>
              <a:t>Entire Analysis Cohort (N=102):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Study eyes that have test results for at least 2 of the 3 time points up (baseline, 1 year and 2 year)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3000" b="1" dirty="0">
                <a:solidFill>
                  <a:srgbClr val="D76F2C"/>
                </a:solidFill>
              </a:rPr>
              <a:t>Preserved Visual Field (VF) Cohort (N=88):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600" b="1" dirty="0"/>
              <a:t>Study eyes from the entire analysis cohort with baseline VTOT &gt; 5 dB-</a:t>
            </a:r>
            <a:r>
              <a:rPr lang="en-US" sz="2600" b="1" dirty="0" err="1"/>
              <a:t>sr</a:t>
            </a:r>
            <a:endParaRPr lang="en-US" sz="2600" b="1" dirty="0"/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4431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5010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Statistical Methods (</a:t>
            </a:r>
            <a:r>
              <a:rPr lang="en-US" b="1" dirty="0" err="1">
                <a:solidFill>
                  <a:schemeClr val="bg1"/>
                </a:solidFill>
              </a:rPr>
              <a:t>Cont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0F77-4D25-4A09-8D2B-A890DEFE8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441" y="1452443"/>
            <a:ext cx="10058400" cy="449791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Annual rates of change estimated by mixed effects models with random intercept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Annual percentage rates of change estimated by modeling on log transformed data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Mixed effects models applied to both the entire analysis cohort and the restricted cohort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Additional models performed on the restricted cohort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Excluding unreliable test results (false positive ≥ 15%, N=8)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Down-weighting outlier rates of change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/>
              <a:t>Spearman correlation calculated among change in SP measures and with change in other visual measures </a:t>
            </a:r>
          </a:p>
          <a:p>
            <a:pPr marL="13716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81408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3044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Participant Visit Flowchart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6903A6F-6CEA-0BD1-0271-8BA1409074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732758"/>
              </p:ext>
            </p:extLst>
          </p:nvPr>
        </p:nvGraphicFramePr>
        <p:xfrm>
          <a:off x="2756879" y="1472350"/>
          <a:ext cx="5943600" cy="5163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B9EC1DC-F337-307E-98D3-08AF105C6AEB}"/>
              </a:ext>
            </a:extLst>
          </p:cNvPr>
          <p:cNvCxnSpPr/>
          <p:nvPr/>
        </p:nvCxnSpPr>
        <p:spPr>
          <a:xfrm flipH="1">
            <a:off x="8363611" y="6180999"/>
            <a:ext cx="673735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2F17F20E-CC8A-F59D-D3DB-DA77E52DFFE5}"/>
              </a:ext>
            </a:extLst>
          </p:cNvPr>
          <p:cNvSpPr/>
          <p:nvPr/>
        </p:nvSpPr>
        <p:spPr>
          <a:xfrm>
            <a:off x="9037346" y="5850330"/>
            <a:ext cx="1685892" cy="6613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During the COVID-19 pandemic</a:t>
            </a:r>
          </a:p>
        </p:txBody>
      </p:sp>
    </p:spTree>
    <p:extLst>
      <p:ext uri="{BB962C8B-B14F-4D97-AF65-F5344CB8AC3E}">
        <p14:creationId xmlns:p14="http://schemas.microsoft.com/office/powerpoint/2010/main" val="219022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linical Consortium: 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F1A4965-9CEC-434C-9111-E2171C25B6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FFB CRI Consortium Slide Template (final)</Template>
  <TotalTime>0</TotalTime>
  <Words>1864</Words>
  <Application>Microsoft Office PowerPoint</Application>
  <PresentationFormat>Widescreen</PresentationFormat>
  <Paragraphs>418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Wingdings</vt:lpstr>
      <vt:lpstr>Clinical Consortium: Light</vt:lpstr>
      <vt:lpstr>1_Clinical Consortium: Light</vt:lpstr>
      <vt:lpstr>1_Clinical Consortium: Dark</vt:lpstr>
      <vt:lpstr>Static Perimetry in the Rate of Progression in USH2A-Related Retinal Degeneration (RUSH2A) Study: Assessment Through Two Years </vt:lpstr>
      <vt:lpstr>PowerPoint Presentation</vt:lpstr>
      <vt:lpstr>Background</vt:lpstr>
      <vt:lpstr>Background (Cont)</vt:lpstr>
      <vt:lpstr>Methods for SP</vt:lpstr>
      <vt:lpstr>Static Perimetry Grids and Measures</vt:lpstr>
      <vt:lpstr>Statistical Methods</vt:lpstr>
      <vt:lpstr>Statistical Methods (Cont)</vt:lpstr>
      <vt:lpstr>Participant Visit Flowchart</vt:lpstr>
      <vt:lpstr>Baseline Characteristics (N=102)</vt:lpstr>
      <vt:lpstr>Spaghetti Plot for VTOT by Duration of Disease</vt:lpstr>
      <vt:lpstr>SP Measures at Each Visit</vt:lpstr>
      <vt:lpstr>Estimated Annual Rates of Change</vt:lpstr>
      <vt:lpstr>Estimated Annual Percentage Rates of Change </vt:lpstr>
      <vt:lpstr>Spearman Correlation Coefficients (95% CI)  Among Change in SP Measures</vt:lpstr>
      <vt:lpstr>Spearman Correlation Coefficients (95% CI) Change in SP Measures vs Other Visual Measures</vt:lpstr>
      <vt:lpstr>Spearman Correlation Coefficients (95% CI)  Change in SP vs Other Visual Measures</vt:lpstr>
      <vt:lpstr>Summary of Results</vt:lpstr>
      <vt:lpstr>Discussion</vt:lpstr>
      <vt:lpstr>Challenges</vt:lpstr>
      <vt:lpstr>Conclusions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2019-03-28T19:07:18Z</dcterms:created>
  <dcterms:modified xsi:type="dcterms:W3CDTF">2026-08-27T16:30:28Z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TC034605099991</vt:lpwstr>
  </property>
</Properties>
</file>