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7" r:id="rId2"/>
    <p:sldMasterId id="2147483736" r:id="rId3"/>
    <p:sldMasterId id="2147483746" r:id="rId4"/>
  </p:sldMasterIdLst>
  <p:notesMasterIdLst>
    <p:notesMasterId r:id="rId26"/>
  </p:notesMasterIdLst>
  <p:handoutMasterIdLst>
    <p:handoutMasterId r:id="rId27"/>
  </p:handoutMasterIdLst>
  <p:sldIdLst>
    <p:sldId id="1515" r:id="rId5"/>
    <p:sldId id="1523" r:id="rId6"/>
    <p:sldId id="779" r:id="rId7"/>
    <p:sldId id="780" r:id="rId8"/>
    <p:sldId id="781" r:id="rId9"/>
    <p:sldId id="782" r:id="rId10"/>
    <p:sldId id="783" r:id="rId11"/>
    <p:sldId id="784" r:id="rId12"/>
    <p:sldId id="785" r:id="rId13"/>
    <p:sldId id="793" r:id="rId14"/>
    <p:sldId id="794" r:id="rId15"/>
    <p:sldId id="795" r:id="rId16"/>
    <p:sldId id="796" r:id="rId17"/>
    <p:sldId id="797" r:id="rId18"/>
    <p:sldId id="798" r:id="rId19"/>
    <p:sldId id="799" r:id="rId20"/>
    <p:sldId id="800" r:id="rId21"/>
    <p:sldId id="805" r:id="rId22"/>
    <p:sldId id="806" r:id="rId23"/>
    <p:sldId id="807" r:id="rId24"/>
    <p:sldId id="80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6F2C"/>
    <a:srgbClr val="00C1D5"/>
    <a:srgbClr val="EF2538"/>
    <a:srgbClr val="C02000"/>
    <a:srgbClr val="4183D0"/>
    <a:srgbClr val="418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DB5EC3-5C59-4291-80F1-2D6B93AD4BFB}" v="2" dt="2026-08-26T21:04:55.270"/>
    <p1510:client id="{AA27A0D9-3AC4-4555-930D-F164C587EF1F}" v="2" dt="2026-08-27T16:28:28.758"/>
    <p1510:client id="{D380B105-D04D-44C2-B22F-EE8DAC82FBEE}" v="2" dt="2026-08-26T20:53:08.089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0" autoAdjust="0"/>
    <p:restoredTop sz="83069" autoAdjust="0"/>
  </p:normalViewPr>
  <p:slideViewPr>
    <p:cSldViewPr snapToGrid="0">
      <p:cViewPr varScale="1">
        <p:scale>
          <a:sx n="85" d="100"/>
          <a:sy n="85" d="100"/>
        </p:scale>
        <p:origin x="1512" y="78"/>
      </p:cViewPr>
      <p:guideLst/>
    </p:cSldViewPr>
  </p:slideViewPr>
  <p:outlineViewPr>
    <p:cViewPr>
      <p:scale>
        <a:sx n="33" d="100"/>
        <a:sy n="33" d="100"/>
      </p:scale>
      <p:origin x="0" y="-408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02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8/27/2026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8/27/2026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D353D-EFE2-B484-2BF2-D8162BA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0BE1B6-101C-2284-57AA-6AEF0CC306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70BA3-A42C-08F6-1E9F-1CB7C21BE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F6AA3-7000-931C-EE21-8CFA2681C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252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-Higher percent of participants with evidence of rod function in ARRP group vs USH2A group – Tested this difference for significance</a:t>
            </a:r>
          </a:p>
          <a:p>
            <a:r>
              <a:rPr lang="en-US" dirty="0"/>
              <a:t>- P=0.09 -  no conclusive evidence for a difference, possibly due to small sample size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-15 years of disease duration used for stratifying since it is close to median disease duration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Rod function by DAVF defined as at least one cluster of rod-mediated points in visual field where cyan relative to red sensitivity is &gt; 5 dB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high number of patients with evidence of rod function and no rod ERGS, but lower number of patients with no evidence of rod function and rod ERGs present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Agreement regarding evidence of rod function relatively poor for both FST white (k=0.35) and ERG Rod (k=0.16)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DAVF measures highly inversely correlated with FST white and FST Blue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DAVF Max sensitivity highly inversely correlated with FST white and FST Blue.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ERG moderately correlated with full field hill of vision and full field rod mean sensitivity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81740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5738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4430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3270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408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6218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72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6490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4999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buClr>
                <a:srgbClr val="00C1D5"/>
              </a:buClr>
              <a:defRPr>
                <a:latin typeface="Calibri" panose="020F0502020204030204" pitchFamily="34" charset="0"/>
              </a:defRPr>
            </a:lvl2pPr>
            <a:lvl3pPr>
              <a:buClr>
                <a:srgbClr val="00C1D5"/>
              </a:buClr>
              <a:defRPr>
                <a:latin typeface="Calibri" panose="020F0502020204030204" pitchFamily="34" charset="0"/>
              </a:defRPr>
            </a:lvl3pPr>
            <a:lvl4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40B2-7C8D-42DE-9377-EDF90492D4FC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4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48233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4527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448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026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8842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567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6950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7837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6490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4729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buClr>
                <a:srgbClr val="00C1D5"/>
              </a:buClr>
              <a:defRPr>
                <a:latin typeface="Calibri" panose="020F0502020204030204" pitchFamily="34" charset="0"/>
              </a:defRPr>
            </a:lvl2pPr>
            <a:lvl3pPr>
              <a:buClr>
                <a:srgbClr val="00C1D5"/>
              </a:buClr>
              <a:defRPr>
                <a:latin typeface="Calibri" panose="020F0502020204030204" pitchFamily="34" charset="0"/>
              </a:defRPr>
            </a:lvl3pPr>
            <a:lvl4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40B2-7C8D-42DE-9377-EDF90492D4FC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6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0567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4034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6384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877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221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7506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9630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733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2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6535-AB6B-44B4-837D-2BEADB2B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6535-AB6B-44B4-837D-2BEADB2B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55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276B0-6314-C126-A565-B006E4077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6579" y="4004602"/>
            <a:ext cx="7708392" cy="2103120"/>
          </a:xfrm>
        </p:spPr>
        <p:txBody>
          <a:bodyPr wrap="square" lIns="27432" tIns="18288" rIns="27432" bIns="18288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32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RUSH2A Study: Dark-Adapted Visual Fields (DAVF) in patients with retinal degeneration associated with biallelic variants in the USH2A gene</a:t>
            </a:r>
          </a:p>
        </p:txBody>
      </p:sp>
    </p:spTree>
    <p:extLst>
      <p:ext uri="{BB962C8B-B14F-4D97-AF65-F5344CB8AC3E}">
        <p14:creationId xmlns:p14="http://schemas.microsoft.com/office/powerpoint/2010/main" val="725108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Results – Representative DAVF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EF1BDD8E-77C4-A45F-24A2-7B858C0A8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16" y="2055975"/>
            <a:ext cx="3919136" cy="34842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DE0C65-4C14-8F28-6AA2-C145CE3AEA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52" y="2055975"/>
            <a:ext cx="3878523" cy="3493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CFF6C6-0319-258C-1A49-173EDDAE3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718" y="2047260"/>
            <a:ext cx="3985150" cy="349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9644" y="115613"/>
            <a:ext cx="8079259" cy="1261241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solidFill>
                  <a:schemeClr val="bg1"/>
                </a:solidFill>
              </a:rPr>
              <a:t>DAVF Rod Function and Diagnosis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sz="2200" b="1" i="1" dirty="0">
                <a:solidFill>
                  <a:schemeClr val="bg1"/>
                </a:solidFill>
              </a:rPr>
              <a:t>No significant difference in DAVF Rod Function by Diagnosis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8AD1FD-7D96-F0BE-3F73-D2539F8DCB8B}"/>
              </a:ext>
            </a:extLst>
          </p:cNvPr>
          <p:cNvSpPr txBox="1"/>
          <p:nvPr/>
        </p:nvSpPr>
        <p:spPr>
          <a:xfrm>
            <a:off x="1776248" y="1671145"/>
            <a:ext cx="7062952" cy="714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A44F3F-D1EB-8399-1BF2-AF16A253E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083" y="1812573"/>
            <a:ext cx="7315834" cy="45723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E9CAF6-1686-EAA4-5593-46C0AD3F46C0}"/>
              </a:ext>
            </a:extLst>
          </p:cNvPr>
          <p:cNvSpPr txBox="1"/>
          <p:nvPr/>
        </p:nvSpPr>
        <p:spPr>
          <a:xfrm>
            <a:off x="5120533" y="2201749"/>
            <a:ext cx="19509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baseline="30000" dirty="0">
                <a:solidFill>
                  <a:srgbClr val="37354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3200" b="1" i="1" dirty="0">
                <a:solidFill>
                  <a:srgbClr val="37354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3200" b="1" dirty="0">
                <a:solidFill>
                  <a:srgbClr val="37354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=0.09</a:t>
            </a:r>
          </a:p>
          <a:p>
            <a:pPr algn="ctr"/>
            <a:endParaRPr lang="en-US" b="1" dirty="0">
              <a:solidFill>
                <a:srgbClr val="37354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93F9BD-D986-E7C7-34AB-614A47819163}"/>
              </a:ext>
            </a:extLst>
          </p:cNvPr>
          <p:cNvSpPr txBox="1"/>
          <p:nvPr/>
        </p:nvSpPr>
        <p:spPr>
          <a:xfrm>
            <a:off x="9765861" y="5395865"/>
            <a:ext cx="2368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*Adjusted for disease duration</a:t>
            </a:r>
          </a:p>
        </p:txBody>
      </p:sp>
    </p:spTree>
    <p:extLst>
      <p:ext uri="{BB962C8B-B14F-4D97-AF65-F5344CB8AC3E}">
        <p14:creationId xmlns:p14="http://schemas.microsoft.com/office/powerpoint/2010/main" val="142655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528577" cy="12324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DAVF Rod Function and Rod ERG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sz="2200" b="1" i="1" dirty="0">
                <a:solidFill>
                  <a:schemeClr val="bg1"/>
                </a:solidFill>
              </a:rPr>
              <a:t>DAVF Rod Function was measurable in More Patients than ERG Rod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C4A10-D99E-20B3-7FB1-84CB290A4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892" y="1903750"/>
            <a:ext cx="4937760" cy="4023360"/>
          </a:xfrm>
        </p:spPr>
        <p:txBody>
          <a:bodyPr>
            <a:normAutofit/>
          </a:bodyPr>
          <a:lstStyle/>
          <a:p>
            <a:pPr marL="864108" indent="-571500">
              <a:spcBef>
                <a:spcPts val="200"/>
              </a:spcBef>
              <a:spcAft>
                <a:spcPts val="400"/>
              </a:spcAft>
              <a:buClrTx/>
            </a:pPr>
            <a:r>
              <a:rPr lang="en-US" sz="4000" b="1" dirty="0"/>
              <a:t>Measurable rod ERGs - 15/49 (31%)</a:t>
            </a:r>
          </a:p>
          <a:p>
            <a:pPr marL="864108" indent="-571500">
              <a:spcBef>
                <a:spcPts val="200"/>
              </a:spcBef>
              <a:spcAft>
                <a:spcPts val="400"/>
              </a:spcAft>
              <a:buClrTx/>
            </a:pPr>
            <a:r>
              <a:rPr lang="en-US" sz="4000" b="1" dirty="0"/>
              <a:t>Measurable rod DAVF – 38/49 (78%)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43F7C-6BE1-2FA6-9EE1-53C0C2EA0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908" y="1525951"/>
            <a:ext cx="7315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6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083" y="18256"/>
            <a:ext cx="9173540" cy="1232476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Proportion with DAVF Rod Function by Clinical Diagnosis and Disease Duration</a:t>
            </a:r>
            <a:br>
              <a:rPr lang="en-US" sz="2200" b="1" i="1" dirty="0">
                <a:solidFill>
                  <a:schemeClr val="bg1"/>
                </a:solidFill>
              </a:rPr>
            </a:br>
            <a:r>
              <a:rPr lang="en-US" sz="1800" b="1" i="1" dirty="0">
                <a:solidFill>
                  <a:schemeClr val="bg1"/>
                </a:solidFill>
              </a:rPr>
              <a:t>Proportion with DAVF Rod Function appears to be lower in patients with longer disease duration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550153"/>
              </p:ext>
            </p:extLst>
          </p:nvPr>
        </p:nvGraphicFramePr>
        <p:xfrm>
          <a:off x="1509232" y="1890381"/>
          <a:ext cx="9173536" cy="28346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74189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297508">
                  <a:extLst>
                    <a:ext uri="{9D8B030D-6E8A-4147-A177-3AD203B41FA5}">
                      <a16:colId xmlns:a16="http://schemas.microsoft.com/office/drawing/2014/main" val="627642044"/>
                    </a:ext>
                  </a:extLst>
                </a:gridCol>
                <a:gridCol w="1355109">
                  <a:extLst>
                    <a:ext uri="{9D8B030D-6E8A-4147-A177-3AD203B41FA5}">
                      <a16:colId xmlns:a16="http://schemas.microsoft.com/office/drawing/2014/main" val="2900436859"/>
                    </a:ext>
                  </a:extLst>
                </a:gridCol>
                <a:gridCol w="2023365">
                  <a:extLst>
                    <a:ext uri="{9D8B030D-6E8A-4147-A177-3AD203B41FA5}">
                      <a16:colId xmlns:a16="http://schemas.microsoft.com/office/drawing/2014/main" val="1830033991"/>
                    </a:ext>
                  </a:extLst>
                </a:gridCol>
                <a:gridCol w="2023365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USH2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800" b="1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ARRP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&lt;15 years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(N=13)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≥15 years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(N=15)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&lt;15 years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(N=12)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≥15 years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(N=9)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Evidence of Rod Function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(77%)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(60%)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(100%)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(78%)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6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022" y="18256"/>
            <a:ext cx="8986344" cy="1232476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Proportion with DAVF Rod Function by Clinical Diagnosis and Age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1800" b="1" i="1" dirty="0">
                <a:solidFill>
                  <a:schemeClr val="bg1"/>
                </a:solidFill>
              </a:rPr>
              <a:t>Proportion with DAVF Rod Function appears to be lower in older patients (40 years and above) 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899995"/>
              </p:ext>
            </p:extLst>
          </p:nvPr>
        </p:nvGraphicFramePr>
        <p:xfrm>
          <a:off x="1509231" y="1933905"/>
          <a:ext cx="9173538" cy="28346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190410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2028497">
                  <a:extLst>
                    <a:ext uri="{9D8B030D-6E8A-4147-A177-3AD203B41FA5}">
                      <a16:colId xmlns:a16="http://schemas.microsoft.com/office/drawing/2014/main" val="1361607685"/>
                    </a:ext>
                  </a:extLst>
                </a:gridCol>
                <a:gridCol w="1376855">
                  <a:extLst>
                    <a:ext uri="{9D8B030D-6E8A-4147-A177-3AD203B41FA5}">
                      <a16:colId xmlns:a16="http://schemas.microsoft.com/office/drawing/2014/main" val="1372466275"/>
                    </a:ext>
                  </a:extLst>
                </a:gridCol>
                <a:gridCol w="1554410">
                  <a:extLst>
                    <a:ext uri="{9D8B030D-6E8A-4147-A177-3AD203B41FA5}">
                      <a16:colId xmlns:a16="http://schemas.microsoft.com/office/drawing/2014/main" val="995331781"/>
                    </a:ext>
                  </a:extLst>
                </a:gridCol>
                <a:gridCol w="2023366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l"/>
                      <a:endParaRPr lang="en-US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USH2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800" b="1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ARRP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&lt;40 years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(N=20)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≥40 years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(N=8)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&lt;40 years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(N=8)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≥40 years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(N=13)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Evidence of Rod Function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15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(75%)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(50%)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(100%)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(85%)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2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16941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Agreement of Rod Function by DAVF with FST White Stimulus and ERG Rod B-wave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246037"/>
              </p:ext>
            </p:extLst>
          </p:nvPr>
        </p:nvGraphicFramePr>
        <p:xfrm>
          <a:off x="1418259" y="1689428"/>
          <a:ext cx="9173534" cy="35966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324941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935421">
                  <a:extLst>
                    <a:ext uri="{9D8B030D-6E8A-4147-A177-3AD203B41FA5}">
                      <a16:colId xmlns:a16="http://schemas.microsoft.com/office/drawing/2014/main" val="2569957347"/>
                    </a:ext>
                  </a:extLst>
                </a:gridCol>
                <a:gridCol w="1297124">
                  <a:extLst>
                    <a:ext uri="{9D8B030D-6E8A-4147-A177-3AD203B41FA5}">
                      <a16:colId xmlns:a16="http://schemas.microsoft.com/office/drawing/2014/main" val="3193959529"/>
                    </a:ext>
                  </a:extLst>
                </a:gridCol>
                <a:gridCol w="1404012">
                  <a:extLst>
                    <a:ext uri="{9D8B030D-6E8A-4147-A177-3AD203B41FA5}">
                      <a16:colId xmlns:a16="http://schemas.microsoft.com/office/drawing/2014/main" val="143343120"/>
                    </a:ext>
                  </a:extLst>
                </a:gridCol>
                <a:gridCol w="1404012">
                  <a:extLst>
                    <a:ext uri="{9D8B030D-6E8A-4147-A177-3AD203B41FA5}">
                      <a16:colId xmlns:a16="http://schemas.microsoft.com/office/drawing/2014/main" val="1711774712"/>
                    </a:ext>
                  </a:extLst>
                </a:gridCol>
                <a:gridCol w="1404012">
                  <a:extLst>
                    <a:ext uri="{9D8B030D-6E8A-4147-A177-3AD203B41FA5}">
                      <a16:colId xmlns:a16="http://schemas.microsoft.com/office/drawing/2014/main" val="21286091"/>
                    </a:ext>
                  </a:extLst>
                </a:gridCol>
                <a:gridCol w="1404012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 row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Rod Function by: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Rod Function by: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+mn-lt"/>
                        </a:rPr>
                        <a:t>Rod Function by :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000" b="0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FST White Stimulus*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ERG Rod B-wave**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DAVF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(%)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(%)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Κ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*** 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(95% CI)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(%)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(%)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 ***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(95% CI)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No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(N=11)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(22%)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(9%)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D76F2C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0.38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D76F2C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(0.18, 0.58)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(20%)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0.16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(0.004, 0.31)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Yes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(N=38)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15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(33%)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21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(46%)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(49%)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(29%)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3CCBC7C-5269-71D4-B228-A8A0D2FFEC89}"/>
              </a:ext>
            </a:extLst>
          </p:cNvPr>
          <p:cNvSpPr txBox="1"/>
          <p:nvPr/>
        </p:nvSpPr>
        <p:spPr>
          <a:xfrm>
            <a:off x="1418259" y="5402317"/>
            <a:ext cx="9173534" cy="956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*FST White thresholds below -30 indicates rod mediation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** Amplitude b-wave rod response greater than 0 indicates rod mediation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*** Kappa measure of agreement</a:t>
            </a:r>
          </a:p>
        </p:txBody>
      </p:sp>
    </p:spTree>
    <p:extLst>
      <p:ext uri="{BB962C8B-B14F-4D97-AF65-F5344CB8AC3E}">
        <p14:creationId xmlns:p14="http://schemas.microsoft.com/office/powerpoint/2010/main" val="339005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6581" y="0"/>
            <a:ext cx="8612660" cy="127175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Maximum DAVF Sensitivity Correlates with FST White and Blue Stimulus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(In Eyes w/ Evidence of Rod Function by DAVF) 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5547473"/>
              </p:ext>
            </p:extLst>
          </p:nvPr>
        </p:nvGraphicFramePr>
        <p:xfrm>
          <a:off x="1386728" y="1552794"/>
          <a:ext cx="9173542" cy="437181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165137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165137">
                  <a:extLst>
                    <a:ext uri="{9D8B030D-6E8A-4147-A177-3AD203B41FA5}">
                      <a16:colId xmlns:a16="http://schemas.microsoft.com/office/drawing/2014/main" val="2493513682"/>
                    </a:ext>
                  </a:extLst>
                </a:gridCol>
                <a:gridCol w="1948074">
                  <a:extLst>
                    <a:ext uri="{9D8B030D-6E8A-4147-A177-3AD203B41FA5}">
                      <a16:colId xmlns:a16="http://schemas.microsoft.com/office/drawing/2014/main" val="2720648614"/>
                    </a:ext>
                  </a:extLst>
                </a:gridCol>
                <a:gridCol w="966952">
                  <a:extLst>
                    <a:ext uri="{9D8B030D-6E8A-4147-A177-3AD203B41FA5}">
                      <a16:colId xmlns:a16="http://schemas.microsoft.com/office/drawing/2014/main" val="1221914229"/>
                    </a:ext>
                  </a:extLst>
                </a:gridCol>
                <a:gridCol w="1723696">
                  <a:extLst>
                    <a:ext uri="{9D8B030D-6E8A-4147-A177-3AD203B41FA5}">
                      <a16:colId xmlns:a16="http://schemas.microsoft.com/office/drawing/2014/main" val="1085998965"/>
                    </a:ext>
                  </a:extLst>
                </a:gridCol>
                <a:gridCol w="1040524">
                  <a:extLst>
                    <a:ext uri="{9D8B030D-6E8A-4147-A177-3AD203B41FA5}">
                      <a16:colId xmlns:a16="http://schemas.microsoft.com/office/drawing/2014/main" val="3311605838"/>
                    </a:ext>
                  </a:extLst>
                </a:gridCol>
                <a:gridCol w="1164022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l"/>
                      <a:endParaRPr lang="en-US" sz="24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Sensitivity 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TOT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30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Standard Measures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-value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-value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-value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Octopus Mean Sensitivity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0.37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621359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Octopus - V</a:t>
                      </a:r>
                      <a:r>
                        <a:rPr lang="en-US" sz="1800" b="1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TOT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0.40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0.014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0.048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9564979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Octopus - V</a:t>
                      </a:r>
                      <a:r>
                        <a:rPr lang="en-US" sz="1800" b="1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0.31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0.062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0.33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0.048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FST White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-0.71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-0.72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-0.61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FST Blue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-0.78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-0.78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-0.64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9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665212" cy="120094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Correlation of DAVF with Additional Standard Measures at Baseline (N=38)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741267"/>
              </p:ext>
            </p:extLst>
          </p:nvPr>
        </p:nvGraphicFramePr>
        <p:xfrm>
          <a:off x="1586425" y="1641693"/>
          <a:ext cx="9173540" cy="357461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96693">
                  <a:extLst>
                    <a:ext uri="{9D8B030D-6E8A-4147-A177-3AD203B41FA5}">
                      <a16:colId xmlns:a16="http://schemas.microsoft.com/office/drawing/2014/main" val="3329532689"/>
                    </a:ext>
                  </a:extLst>
                </a:gridCol>
                <a:gridCol w="2575034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576552">
                  <a:extLst>
                    <a:ext uri="{9D8B030D-6E8A-4147-A177-3AD203B41FA5}">
                      <a16:colId xmlns:a16="http://schemas.microsoft.com/office/drawing/2014/main" val="520165314"/>
                    </a:ext>
                  </a:extLst>
                </a:gridCol>
                <a:gridCol w="2425261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 Measures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DAVF Measures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-value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FST White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Maximum Sensitivity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-0.80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FST Blue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Maximum Sensitivity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D76F2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-0.85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ERG*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TOT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0.006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ERG*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Full Field Rod Mean Sensitivity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0.010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125A9A2-30D9-91CD-AD18-FBE5E03FC9D8}"/>
              </a:ext>
            </a:extLst>
          </p:cNvPr>
          <p:cNvSpPr txBox="1"/>
          <p:nvPr/>
        </p:nvSpPr>
        <p:spPr>
          <a:xfrm>
            <a:off x="1705157" y="5315633"/>
            <a:ext cx="8524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*T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 amplitude of the b-wave from the dark-adapted dim-flash 0.01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cd.s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/m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ERG response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89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917460" cy="1190435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chemeClr val="bg1"/>
                </a:solidFill>
              </a:rPr>
              <a:t>Maximum DAVF Sensitivity was significantly lower in patients with higher FST White Stimulus</a:t>
            </a:r>
            <a:br>
              <a:rPr lang="en-US" sz="3100" b="1" dirty="0">
                <a:solidFill>
                  <a:schemeClr val="bg1"/>
                </a:solidFill>
              </a:rPr>
            </a:br>
            <a:r>
              <a:rPr lang="en-US" sz="3100" b="1" dirty="0">
                <a:solidFill>
                  <a:schemeClr val="bg1"/>
                </a:solidFill>
              </a:rPr>
              <a:t>(In Eyes w/ Evidence of Rod Function by DAVF)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4C0D94-ABD9-6C51-99DA-CA63AC8BB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148" y="1397440"/>
            <a:ext cx="6035563" cy="5029636"/>
          </a:xfrm>
          <a:prstGeom prst="rect">
            <a:avLst/>
          </a:prstGeom>
        </p:spPr>
      </p:pic>
      <p:graphicFrame>
        <p:nvGraphicFramePr>
          <p:cNvPr id="4" name="Content Placeholder 11">
            <a:extLst>
              <a:ext uri="{FF2B5EF4-FFF2-40B4-BE49-F238E27FC236}">
                <a16:creationId xmlns:a16="http://schemas.microsoft.com/office/drawing/2014/main" id="{99E177F9-BDC5-19C5-F8ED-033404FC10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67585" y="2618191"/>
          <a:ext cx="4569102" cy="10450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962582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803260">
                  <a:extLst>
                    <a:ext uri="{9D8B030D-6E8A-4147-A177-3AD203B41FA5}">
                      <a16:colId xmlns:a16="http://schemas.microsoft.com/office/drawing/2014/main" val="270893692"/>
                    </a:ext>
                  </a:extLst>
                </a:gridCol>
                <a:gridCol w="1803260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Estimate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-value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-0.78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&lt;.0001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93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833377" cy="1221966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chemeClr val="bg1"/>
                </a:solidFill>
              </a:rPr>
              <a:t>Number of Rod Loci was somewhat, but not significantly, lower in patients with longer Disease Duration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sz="3100" b="1" dirty="0">
                <a:solidFill>
                  <a:schemeClr val="bg1"/>
                </a:solidFill>
              </a:rPr>
              <a:t>(In Eyes w/ Evidence of Rod Function by DAVF)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CBC599-765F-68E7-6D50-84313327D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232" y="1439700"/>
            <a:ext cx="6035563" cy="5029636"/>
          </a:xfrm>
          <a:prstGeom prst="rect">
            <a:avLst/>
          </a:prstGeom>
        </p:spPr>
      </p:pic>
      <p:graphicFrame>
        <p:nvGraphicFramePr>
          <p:cNvPr id="4" name="Content Placeholder 11">
            <a:extLst>
              <a:ext uri="{FF2B5EF4-FFF2-40B4-BE49-F238E27FC236}">
                <a16:creationId xmlns:a16="http://schemas.microsoft.com/office/drawing/2014/main" id="{4AA8E0B6-DD86-7444-6A18-C2C3D19CF4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77534" y="2530938"/>
          <a:ext cx="4569102" cy="10450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962582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803260">
                  <a:extLst>
                    <a:ext uri="{9D8B030D-6E8A-4147-A177-3AD203B41FA5}">
                      <a16:colId xmlns:a16="http://schemas.microsoft.com/office/drawing/2014/main" val="270893692"/>
                    </a:ext>
                  </a:extLst>
                </a:gridCol>
                <a:gridCol w="1803260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Estimate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-value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-0.82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0.0849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31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F5B46-2A6E-59E7-BDDE-40C722775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FAD27-C0AD-93E1-C1D3-2FEDE7DCD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" y="1420898"/>
            <a:ext cx="10744201" cy="5317831"/>
          </a:xfrm>
        </p:spPr>
        <p:txBody>
          <a:bodyPr wrap="square" lIns="0" tIns="0" rIns="109728" bIns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None/>
            </a:pPr>
            <a:r>
              <a:rPr lang="en-US" sz="2200" b="1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Citation</a:t>
            </a:r>
            <a:endParaRPr lang="en-US" sz="2200" b="1" i="0" dirty="0">
              <a:solidFill>
                <a:srgbClr val="D87029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Birch DG, Samarakoon L, Melia M, Duncan JL, Ayala AR, Audo I, Cheetham JK, Durham TA, Iannaccone A, Pennesi ME, Stingl K; Foundation Fighting Blindness Consortium Investigator Group. The RUSH2A Study: Dark-Adapted Visual Fields in Patients With Retinal Degeneration Associated With Biallelic Variants in the USH2A Gene. Invest </a:t>
            </a:r>
            <a:r>
              <a:rPr lang="en-US" sz="2000" b="0" i="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Ophthalmol</a:t>
            </a: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Vis Sci. 2022 Mar 2;63(3):17. </a:t>
            </a:r>
            <a:r>
              <a:rPr lang="en-US" sz="2000" b="0" i="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: 10.1167/iovs.63.3.17.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200" b="1" i="0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Funding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dirty="0">
                <a:solidFill>
                  <a:srgbClr val="0038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This study was funded by Foundation Fighting Blindness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200" b="1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Disclaimer</a:t>
            </a:r>
            <a:endParaRPr lang="en-US" sz="2200" dirty="0">
              <a:solidFill>
                <a:srgbClr val="003865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dirty="0">
                <a:solidFill>
                  <a:srgbClr val="0038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source of the data is the Foundation Fighting Blindness Clinical Consortium, but the analyses, content and conclusions presented herein are solely the responsibility of the authors/presenters and may not reflect the views of the Foundation Fighting Blindness.</a:t>
            </a:r>
            <a:endParaRPr lang="en-US" sz="2200" i="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2A4977-BB0B-9B31-7143-F646CAEC3FB5}"/>
              </a:ext>
            </a:extLst>
          </p:cNvPr>
          <p:cNvSpPr txBox="1"/>
          <p:nvPr/>
        </p:nvSpPr>
        <p:spPr>
          <a:xfrm>
            <a:off x="3389242" y="283238"/>
            <a:ext cx="7839589" cy="677108"/>
          </a:xfrm>
          <a:prstGeom prst="rect">
            <a:avLst/>
          </a:prstGeom>
          <a:noFill/>
        </p:spPr>
        <p:txBody>
          <a:bodyPr wrap="square" lIns="18288" tIns="0" rIns="18288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Citation, Funding, Disclaimer</a:t>
            </a:r>
          </a:p>
        </p:txBody>
      </p:sp>
      <p:sp>
        <p:nvSpPr>
          <p:cNvPr id="7" name="Funding statement accent rule">
            <a:extLst>
              <a:ext uri="{FF2B5EF4-FFF2-40B4-BE49-F238E27FC236}">
                <a16:creationId xmlns:a16="http://schemas.microsoft.com/office/drawing/2014/main" id="{D94D6FEF-1C5A-42E5-7047-5E019536B460}"/>
              </a:ext>
            </a:extLst>
          </p:cNvPr>
          <p:cNvSpPr/>
          <p:nvPr/>
        </p:nvSpPr>
        <p:spPr>
          <a:xfrm>
            <a:off x="423141" y="1420898"/>
            <a:ext cx="240395" cy="5158805"/>
          </a:xfrm>
          <a:prstGeom prst="rect">
            <a:avLst/>
          </a:prstGeom>
          <a:solidFill>
            <a:srgbClr val="D870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73196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917460" cy="1211455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chemeClr val="bg1"/>
                </a:solidFill>
              </a:rPr>
              <a:t>Full Field Hill of Vision was somewhat, but not significantly, lower in patients with longer Disease Duration </a:t>
            </a:r>
            <a:br>
              <a:rPr lang="en-US" sz="3100" b="1" dirty="0">
                <a:solidFill>
                  <a:schemeClr val="bg1"/>
                </a:solidFill>
              </a:rPr>
            </a:br>
            <a:r>
              <a:rPr lang="en-US" sz="3100" b="1" dirty="0">
                <a:solidFill>
                  <a:schemeClr val="bg1"/>
                </a:solidFill>
              </a:rPr>
              <a:t>(In Eyes w/ Evidence of Rod Function by DAVF)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CA8FF1-26F0-A5C8-8891-623ED11EC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825" y="1436651"/>
            <a:ext cx="6035563" cy="5035732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E96EB6-7273-3369-A89A-D7D916B422E2}"/>
              </a:ext>
            </a:extLst>
          </p:cNvPr>
          <p:cNvGraphicFramePr>
            <a:graphicFrameLocks noGrp="1"/>
          </p:cNvGraphicFramePr>
          <p:nvPr/>
        </p:nvGraphicFramePr>
        <p:xfrm>
          <a:off x="7398011" y="2514600"/>
          <a:ext cx="4560969" cy="914400"/>
        </p:xfrm>
        <a:graphic>
          <a:graphicData uri="http://schemas.openxmlformats.org/drawingml/2006/table">
            <a:tbl>
              <a:tblPr firstRow="1" bandRow="1"/>
              <a:tblGrid>
                <a:gridCol w="1076518">
                  <a:extLst>
                    <a:ext uri="{9D8B030D-6E8A-4147-A177-3AD203B41FA5}">
                      <a16:colId xmlns:a16="http://schemas.microsoft.com/office/drawing/2014/main" val="791069624"/>
                    </a:ext>
                  </a:extLst>
                </a:gridCol>
                <a:gridCol w="1964128">
                  <a:extLst>
                    <a:ext uri="{9D8B030D-6E8A-4147-A177-3AD203B41FA5}">
                      <a16:colId xmlns:a16="http://schemas.microsoft.com/office/drawing/2014/main" val="3821546165"/>
                    </a:ext>
                  </a:extLst>
                </a:gridCol>
                <a:gridCol w="1520323">
                  <a:extLst>
                    <a:ext uri="{9D8B030D-6E8A-4147-A177-3AD203B41FA5}">
                      <a16:colId xmlns:a16="http://schemas.microsoft.com/office/drawing/2014/main" val="3853390911"/>
                    </a:ext>
                  </a:extLst>
                </a:gridCol>
              </a:tblGrid>
              <a:tr h="4229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Estimate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b="1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-value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FC1D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230940"/>
                  </a:ext>
                </a:extLst>
              </a:tr>
              <a:tr h="4229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D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4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-0.59</a:t>
                      </a:r>
                    </a:p>
                  </a:txBody>
                  <a:tcPr>
                    <a:lnL w="12700" cap="flat" cmpd="sng" algn="ctr">
                      <a:solidFill>
                        <a:srgbClr val="CD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C1DB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0.3384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FC1DB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C1DB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746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3247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82976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Two-color dark-adapted perimetry reliably identifies rod-mediated function in the majority of patients with USH2A mutations, even though many show no evidence of rod ERG function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Maximum rod sensitivity from DAVF is highly correlated with FST sensitivity to a white stimulus, consistent with both measuring the most sensitive region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The volume of the rod Hill of Vision reflects both the topography and the extent of remaining rod function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57706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20094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46341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The Rate of Progression of USH2A-related Retinal Degeneration (RUSH2A) study is an ongoing multicenter, international, longitudinal natural history study to collect data from both Usher syndrome type 2 (USH2) and non-syndromic autosomal recessive (ARRP) patients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The RUSH2A study incorporates rod electroretinogram (ERG) and full-field sensitivity testing (FST) to study progression of rod loss. However,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000" b="1" dirty="0"/>
              <a:t>ERG is not measurable in most patients at baseline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000" b="1" dirty="0"/>
              <a:t>FST does not provide topographical information on rod loss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Dark adapted visual field (DAVF) testing is an ancillary study created for the purpose of studying rod function, beginning at the 12-month RUSH2A visit in selected sites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This study measures rod-mediated visual field thresholds using DAVF with two-color dark-adapted chromatic (DAC) perimetry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90846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Objectives: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Estimate proportion of patients with evidence of rod function at initial testing (12 months)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Estimate correlation with other rod function measures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Study association of rod function with age or duration of disease, and diagnosis (USH2 vs ARRP)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50955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324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Methods – Measures of Visual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2" y="1435832"/>
            <a:ext cx="10470929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Cyan - Red Sensitivity (used to define DAVF Rod Function)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Conducted starting at 12M and annual follow-up visits on study eye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 err="1"/>
              <a:t>Medmont</a:t>
            </a:r>
            <a:r>
              <a:rPr lang="en-US" sz="2600" b="1" dirty="0"/>
              <a:t> DAC used with cyan and red grids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200" b="1" dirty="0"/>
              <a:t>Investigator review determined the presence of at least one cluster (location with three or more adjacent rod-mediated points) of rod-mediated points in the visual field. 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200" b="1" dirty="0"/>
              <a:t>DAVF Rod function defined by Cyan - red sensitivity by 5dB at a cluster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DAVF Measures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Images from </a:t>
            </a:r>
            <a:r>
              <a:rPr lang="en-US" sz="2600" b="1" dirty="0" err="1"/>
              <a:t>Medmont</a:t>
            </a:r>
            <a:r>
              <a:rPr lang="en-US" sz="2600" b="1" dirty="0"/>
              <a:t> DAC processed to calculate: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Sub-Bullet 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200" b="1" dirty="0" err="1"/>
              <a:t>Vtot</a:t>
            </a:r>
            <a:r>
              <a:rPr lang="en-US" sz="2200" b="1" dirty="0"/>
              <a:t>, V30, Mean sensitivity, Number of Rod Loci, Full field Rod Mean Sensitivity, and Maximum Sensitivity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2639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4298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Methods – Measures of Visual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2894" y="1261242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Full-field Electroretinography (ERG)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Conducted at baseline and 48M on study eye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ERG measures included in current analyses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200" b="1" dirty="0"/>
              <a:t>Amplitude of the b-wave from the dark-adapted dim-flash 0.01 </a:t>
            </a:r>
            <a:r>
              <a:rPr lang="en-US" sz="2200" b="1" dirty="0" err="1"/>
              <a:t>cd.s</a:t>
            </a:r>
            <a:r>
              <a:rPr lang="en-US" sz="2200" b="1" dirty="0"/>
              <a:t>/m2 ERG response (DA 0.01 ERG)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200" b="1" dirty="0"/>
              <a:t> Amplitude of the b-wave of the dark-adapted standard flash 3.0 </a:t>
            </a:r>
            <a:r>
              <a:rPr lang="en-US" sz="2200" b="1" dirty="0" err="1"/>
              <a:t>cd.s</a:t>
            </a:r>
            <a:r>
              <a:rPr lang="en-US" sz="2200" b="1" dirty="0"/>
              <a:t>/m2 ERG (DA 3.0 ERG)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Full-field Stimulus Threshold (FST)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Conducted at baseline and annual follow-up visits on study eye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 Performed on </a:t>
            </a:r>
            <a:r>
              <a:rPr lang="en-US" sz="2600" b="1" dirty="0" err="1"/>
              <a:t>Diagnosys</a:t>
            </a:r>
            <a:r>
              <a:rPr lang="en-US" sz="2600" b="1" dirty="0"/>
              <a:t> </a:t>
            </a:r>
            <a:r>
              <a:rPr lang="en-US" sz="2600" b="1" dirty="0" err="1"/>
              <a:t>Espion</a:t>
            </a:r>
            <a:r>
              <a:rPr lang="en-US" sz="2600" b="1" dirty="0"/>
              <a:t> where available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 White, blue and red stimuli were used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 Measured in triplicate for each color at each visit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52111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Methods – Measures of Visual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 err="1"/>
              <a:t>Vtot</a:t>
            </a:r>
            <a:r>
              <a:rPr lang="en-US" sz="3000" b="1" dirty="0"/>
              <a:t> (Full field Hill of Vision)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Conducted at baseline and annual follow-up visits on study eye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 Measured in triplicate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V30 (central 30-degree Hill of Vision)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Conducted at baseline and annual follow-up visits on study eye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 Measured in triplicate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89993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4298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Methods - Statistical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717" y="1660635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Logistic regression models used to assess rod function by DAVF between USH2 and ARRP groups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Fisher exact test used to assess difference in proportion of patients with rod function by DAVF among age and disease duration groups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Linear regression models used to estimate rate of decline of DAVF continuous measures as a function of disease duration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 Spearman correlation coefficients calculated between continuous DAVF measures and standard summary measures of visual field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b="1" dirty="0"/>
              <a:t>Kappa statistics calculated to measure agreement between rod function by DAVF vs other modalities (FST white/blue stimulus, ERG rod b-wave)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78809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21145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Study Population (N=49)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363" y="156195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Primary cohort – N=105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Participants screened for rod function – N=49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Participants diagnosed with Usher syndrome type 2a (USH2) vs non-syndromic RP (ARRP) – 28 (57%) vs 21 (43%)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Participant summary (N=49) – 60% female; 90% white; and 63% from US/Canada 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Median participant age – 37 years [IQR: 30 , 48]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Median age at onset – 19 years [IQR: 14 , 27]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Median disease duration – 14 years [IQR: 7 , 21]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b="1" dirty="0"/>
              <a:t>Evidence of rod function by DAVF – N=38 (78%)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58512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Clinical Consortium: 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F1A4965-9CEC-434C-9111-E2171C25B6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FFB CRI Consortium Slide Template (final)</Template>
  <TotalTime>0</TotalTime>
  <Words>1741</Words>
  <Application>Microsoft Office PowerPoint</Application>
  <PresentationFormat>Widescreen</PresentationFormat>
  <Paragraphs>277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Clinical Consortium: Dark</vt:lpstr>
      <vt:lpstr>Clinical Consortium: Light</vt:lpstr>
      <vt:lpstr>1_Clinical Consortium: Light</vt:lpstr>
      <vt:lpstr>The RUSH2A Study: Dark-Adapted Visual Fields (DAVF) in patients with retinal degeneration associated with biallelic variants in the USH2A gene</vt:lpstr>
      <vt:lpstr>PowerPoint Presentation</vt:lpstr>
      <vt:lpstr>Background</vt:lpstr>
      <vt:lpstr>Background</vt:lpstr>
      <vt:lpstr>Methods – Measures of Visual Function</vt:lpstr>
      <vt:lpstr>Methods – Measures of Visual Function</vt:lpstr>
      <vt:lpstr>Methods – Measures of Visual Function</vt:lpstr>
      <vt:lpstr>Methods - Statistical</vt:lpstr>
      <vt:lpstr>Study Population (N=49)</vt:lpstr>
      <vt:lpstr>Results – Representative DAVF</vt:lpstr>
      <vt:lpstr>DAVF Rod Function and Diagnosis No significant difference in DAVF Rod Function by Diagnosis </vt:lpstr>
      <vt:lpstr>DAVF Rod Function and Rod ERG DAVF Rod Function was measurable in More Patients than ERG Rod Function</vt:lpstr>
      <vt:lpstr>Proportion with DAVF Rod Function by Clinical Diagnosis and Disease Duration Proportion with DAVF Rod Function appears to be lower in patients with longer disease duration</vt:lpstr>
      <vt:lpstr>Proportion with DAVF Rod Function by Clinical Diagnosis and Age Proportion with DAVF Rod Function appears to be lower in older patients (40 years and above) </vt:lpstr>
      <vt:lpstr>Agreement of Rod Function by DAVF with FST White Stimulus and ERG Rod B-wave</vt:lpstr>
      <vt:lpstr>Maximum DAVF Sensitivity Correlates with FST White and Blue Stimulus  (In Eyes w/ Evidence of Rod Function by DAVF) </vt:lpstr>
      <vt:lpstr>Correlation of DAVF with Additional Standard Measures at Baseline (N=38)</vt:lpstr>
      <vt:lpstr>Maximum DAVF Sensitivity was significantly lower in patients with higher FST White Stimulus (In Eyes w/ Evidence of Rod Function by DAVF)</vt:lpstr>
      <vt:lpstr>Number of Rod Loci was somewhat, but not significantly, lower in patients with longer Disease Duration (In Eyes w/ Evidence of Rod Function by DAVF)</vt:lpstr>
      <vt:lpstr>Full Field Hill of Vision was somewhat, but not significantly, lower in patients with longer Disease Duration  (In Eyes w/ Evidence of Rod Function by DAVF)</vt:lpstr>
      <vt:lpstr>Discussion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2019-03-28T19:07:18Z</dcterms:created>
  <dcterms:modified xsi:type="dcterms:W3CDTF">2026-08-27T16:28:28Z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TC034605099991</vt:lpwstr>
  </property>
</Properties>
</file>