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1636" r:id="rId2"/>
    <p:sldId id="13007" r:id="rId3"/>
    <p:sldId id="13008" r:id="rId4"/>
    <p:sldId id="13009" r:id="rId5"/>
    <p:sldId id="13010" r:id="rId6"/>
    <p:sldId id="1640" r:id="rId7"/>
    <p:sldId id="13006" r:id="rId8"/>
    <p:sldId id="1639" r:id="rId9"/>
    <p:sldId id="1634" r:id="rId10"/>
    <p:sldId id="163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E6E219-98B8-7D8A-82A3-18C33FF29B42}" name="Allison Ayala" initials="AA" userId="Allison Ayala" providerId="None"/>
  <p188:author id="{0244F7D5-3D8F-30C8-74F5-FFFE2A2A46ED}" name="Allison Ayala" initials="AA" userId="S::aayala@Jaeb.org::e81a0845-9599-431b-92ac-2ec970dcad9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48BF95-BAD3-4D23-A199-7E1A9936D1C2}" v="1" dt="2026-10-08T18:38:06.1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son Ayala" userId="18192097390_tp_box_2" providerId="OAuth2" clId="{41AE2D15-0C73-4897-ABA0-C68589725884}"/>
    <pc:docChg chg="addSld delSld modSld">
      <pc:chgData name="Allison Ayala" userId="18192097390_tp_box_2" providerId="OAuth2" clId="{41AE2D15-0C73-4897-ABA0-C68589725884}" dt="2026-10-08T18:38:14.221" v="4" actId="47"/>
      <pc:docMkLst>
        <pc:docMk/>
      </pc:docMkLst>
      <pc:sldChg chg="del">
        <pc:chgData name="Allison Ayala" userId="18192097390_tp_box_2" providerId="OAuth2" clId="{41AE2D15-0C73-4897-ABA0-C68589725884}" dt="2026-10-08T18:38:09.545" v="1" actId="47"/>
        <pc:sldMkLst>
          <pc:docMk/>
          <pc:sldMk cId="3187064564" sldId="758"/>
        </pc:sldMkLst>
      </pc:sldChg>
      <pc:sldChg chg="del">
        <pc:chgData name="Allison Ayala" userId="18192097390_tp_box_2" providerId="OAuth2" clId="{41AE2D15-0C73-4897-ABA0-C68589725884}" dt="2026-10-08T18:38:11.452" v="3" actId="47"/>
        <pc:sldMkLst>
          <pc:docMk/>
          <pc:sldMk cId="179659279" sldId="13003"/>
        </pc:sldMkLst>
      </pc:sldChg>
      <pc:sldChg chg="del">
        <pc:chgData name="Allison Ayala" userId="18192097390_tp_box_2" providerId="OAuth2" clId="{41AE2D15-0C73-4897-ABA0-C68589725884}" dt="2026-10-08T18:38:14.221" v="4" actId="47"/>
        <pc:sldMkLst>
          <pc:docMk/>
          <pc:sldMk cId="2110494501" sldId="13004"/>
        </pc:sldMkLst>
      </pc:sldChg>
      <pc:sldChg chg="del">
        <pc:chgData name="Allison Ayala" userId="18192097390_tp_box_2" providerId="OAuth2" clId="{41AE2D15-0C73-4897-ABA0-C68589725884}" dt="2026-10-08T18:38:10.548" v="2" actId="47"/>
        <pc:sldMkLst>
          <pc:docMk/>
          <pc:sldMk cId="3120841885" sldId="13005"/>
        </pc:sldMkLst>
      </pc:sldChg>
      <pc:sldChg chg="add">
        <pc:chgData name="Allison Ayala" userId="18192097390_tp_box_2" providerId="OAuth2" clId="{41AE2D15-0C73-4897-ABA0-C68589725884}" dt="2026-10-08T18:38:06.147" v="0"/>
        <pc:sldMkLst>
          <pc:docMk/>
          <pc:sldMk cId="53094345" sldId="13007"/>
        </pc:sldMkLst>
      </pc:sldChg>
      <pc:sldChg chg="add">
        <pc:chgData name="Allison Ayala" userId="18192097390_tp_box_2" providerId="OAuth2" clId="{41AE2D15-0C73-4897-ABA0-C68589725884}" dt="2026-10-08T18:38:06.147" v="0"/>
        <pc:sldMkLst>
          <pc:docMk/>
          <pc:sldMk cId="1388250171" sldId="13008"/>
        </pc:sldMkLst>
      </pc:sldChg>
      <pc:sldChg chg="add">
        <pc:chgData name="Allison Ayala" userId="18192097390_tp_box_2" providerId="OAuth2" clId="{41AE2D15-0C73-4897-ABA0-C68589725884}" dt="2026-10-08T18:38:06.147" v="0"/>
        <pc:sldMkLst>
          <pc:docMk/>
          <pc:sldMk cId="1129632881" sldId="13009"/>
        </pc:sldMkLst>
      </pc:sldChg>
      <pc:sldChg chg="add">
        <pc:chgData name="Allison Ayala" userId="18192097390_tp_box_2" providerId="OAuth2" clId="{41AE2D15-0C73-4897-ABA0-C68589725884}" dt="2026-10-08T18:38:06.147" v="0"/>
        <pc:sldMkLst>
          <pc:docMk/>
          <pc:sldMk cId="3381182388" sldId="130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0BCE4A-AA48-4C12-AF19-DA37AC97F0B8}"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66C8E6-2EDA-47BA-ADF1-62DBCE6E086E}" type="slidenum">
              <a:rPr lang="en-US" smtClean="0"/>
              <a:t>‹#›</a:t>
            </a:fld>
            <a:endParaRPr lang="en-US"/>
          </a:p>
        </p:txBody>
      </p:sp>
    </p:spTree>
    <p:extLst>
      <p:ext uri="{BB962C8B-B14F-4D97-AF65-F5344CB8AC3E}">
        <p14:creationId xmlns:p14="http://schemas.microsoft.com/office/powerpoint/2010/main" val="2188786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967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6E17E-52D4-9940-3440-F0D49408E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043227-06E2-78E0-5300-65938EA55F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333492-AA90-57C7-5803-303B40B018EB}"/>
              </a:ext>
            </a:extLst>
          </p:cNvPr>
          <p:cNvSpPr>
            <a:spLocks noGrp="1"/>
          </p:cNvSpPr>
          <p:nvPr>
            <p:ph type="body"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CB74BC8E-2BED-2A16-9F03-EF62499CC61A}"/>
              </a:ext>
            </a:extLst>
          </p:cNvPr>
          <p:cNvSpPr>
            <a:spLocks noGrp="1"/>
          </p:cNvSpPr>
          <p:nvPr>
            <p:ph type="sldNum" sz="quarter" idx="5"/>
          </p:nvPr>
        </p:nvSpPr>
        <p:spPr/>
        <p:txBody>
          <a:bodyPr/>
          <a:lstStyle/>
          <a:p>
            <a:fld id="{3014F15A-12B5-4AD1-B1D9-CC7C5414E318}" type="slidenum">
              <a:rPr lang="en-US" smtClean="0"/>
              <a:t>5</a:t>
            </a:fld>
            <a:endParaRPr lang="en-US"/>
          </a:p>
        </p:txBody>
      </p:sp>
    </p:spTree>
    <p:extLst>
      <p:ext uri="{BB962C8B-B14F-4D97-AF65-F5344CB8AC3E}">
        <p14:creationId xmlns:p14="http://schemas.microsoft.com/office/powerpoint/2010/main" val="2172877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66C8E6-2EDA-47BA-ADF1-62DBCE6E086E}" type="slidenum">
              <a:rPr lang="en-US" smtClean="0"/>
              <a:t>6</a:t>
            </a:fld>
            <a:endParaRPr lang="en-US"/>
          </a:p>
        </p:txBody>
      </p:sp>
    </p:spTree>
    <p:extLst>
      <p:ext uri="{BB962C8B-B14F-4D97-AF65-F5344CB8AC3E}">
        <p14:creationId xmlns:p14="http://schemas.microsoft.com/office/powerpoint/2010/main" val="2803059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66C8E6-2EDA-47BA-ADF1-62DBCE6E086E}" type="slidenum">
              <a:rPr lang="en-US" smtClean="0"/>
              <a:t>7</a:t>
            </a:fld>
            <a:endParaRPr lang="en-US"/>
          </a:p>
        </p:txBody>
      </p:sp>
    </p:spTree>
    <p:extLst>
      <p:ext uri="{BB962C8B-B14F-4D97-AF65-F5344CB8AC3E}">
        <p14:creationId xmlns:p14="http://schemas.microsoft.com/office/powerpoint/2010/main" val="31396484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p:spTree>
      <p:nvGrpSpPr>
        <p:cNvPr id="1" name=""/>
        <p:cNvGrpSpPr/>
        <p:nvPr/>
      </p:nvGrpSpPr>
      <p:grpSpPr>
        <a:xfrm>
          <a:off x="0" y="0"/>
          <a:ext cx="0" cy="0"/>
          <a:chOff x="0" y="0"/>
          <a:chExt cx="0" cy="0"/>
        </a:xfrm>
      </p:grpSpPr>
      <p:pic>
        <p:nvPicPr>
          <p:cNvPr id="10" name="Picture 9" descr="A logo with a circle and eye&#10;&#10;Description automatically generated with medium confidence">
            <a:extLst>
              <a:ext uri="{FF2B5EF4-FFF2-40B4-BE49-F238E27FC236}">
                <a16:creationId xmlns:a16="http://schemas.microsoft.com/office/drawing/2014/main" id="{11E732DF-59F9-DDAE-6756-AA8ABF43F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hasCustomPrompt="1"/>
          </p:nvPr>
        </p:nvSpPr>
        <p:spPr>
          <a:xfrm>
            <a:off x="2225565" y="4066359"/>
            <a:ext cx="7740869" cy="871401"/>
          </a:xfrm>
          <a:noFill/>
        </p:spPr>
        <p:txBody>
          <a:bodyPr wrap="square" anchor="b">
            <a:noAutofit/>
          </a:bodyPr>
          <a:lstStyle>
            <a:lvl1pPr algn="ctr">
              <a:lnSpc>
                <a:spcPts val="4400"/>
              </a:lnSpc>
              <a:defRPr lang="en-US" sz="4400" b="1" spc="30">
                <a:solidFill>
                  <a:srgbClr val="003865"/>
                </a:solidFill>
                <a:latin typeface="Calibri" panose="020F0502020204030204" pitchFamily="34" charset="0"/>
                <a:ea typeface="Calibri" panose="020F0502020204030204" pitchFamily="34" charset="0"/>
                <a:cs typeface="Calibri" panose="020F0502020204030204" pitchFamily="34" charset="0"/>
              </a:defRPr>
            </a:lvl1pPr>
          </a:lstStyle>
          <a:p>
            <a:pPr marL="0" lvl="0">
              <a:lnSpc>
                <a:spcPts val="4200"/>
              </a:lnSpc>
            </a:pPr>
            <a:r>
              <a:rPr lang="en-US"/>
              <a:t>Title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hasCustomPrompt="1"/>
          </p:nvPr>
        </p:nvSpPr>
        <p:spPr>
          <a:xfrm>
            <a:off x="3155730" y="5440401"/>
            <a:ext cx="5880538" cy="717316"/>
          </a:xfrm>
          <a:noFill/>
        </p:spPr>
        <p:txBody>
          <a:bodyPr wrap="square">
            <a:noAutofit/>
          </a:bodyPr>
          <a:lstStyle>
            <a:lvl1pPr marL="0" indent="0" algn="ctr">
              <a:buNone/>
              <a:defRPr lang="en-US" sz="2400" b="0" spc="30">
                <a:solidFill>
                  <a:srgbClr val="003865"/>
                </a:solidFill>
                <a:latin typeface="Calibri" panose="020F0502020204030204" pitchFamily="34" charset="0"/>
                <a:ea typeface="Calibri" panose="020F0502020204030204" pitchFamily="34" charset="0"/>
                <a:cs typeface="Calibri" panose="020F0502020204030204" pitchFamily="34" charset="0"/>
              </a:defRPr>
            </a:lvl1pPr>
          </a:lstStyle>
          <a:p>
            <a:pPr marL="0" lvl="0"/>
            <a:r>
              <a:rPr lang="en-US"/>
              <a:t>Meeting</a:t>
            </a:r>
          </a:p>
          <a:p>
            <a:pPr marL="0" lvl="0"/>
            <a:r>
              <a:rPr lang="en-US"/>
              <a:t>Date</a:t>
            </a:r>
          </a:p>
          <a:p>
            <a:pPr marL="0" lvl="0"/>
            <a:r>
              <a:rPr lang="en-US"/>
              <a:t>Presenter</a:t>
            </a:r>
          </a:p>
        </p:txBody>
      </p:sp>
    </p:spTree>
    <p:extLst>
      <p:ext uri="{BB962C8B-B14F-4D97-AF65-F5344CB8AC3E}">
        <p14:creationId xmlns:p14="http://schemas.microsoft.com/office/powerpoint/2010/main" val="2269757104"/>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Cover Slide">
    <p:spTree>
      <p:nvGrpSpPr>
        <p:cNvPr id="1" name=""/>
        <p:cNvGrpSpPr/>
        <p:nvPr/>
      </p:nvGrpSpPr>
      <p:grpSpPr>
        <a:xfrm>
          <a:off x="0" y="0"/>
          <a:ext cx="0" cy="0"/>
          <a:chOff x="0" y="0"/>
          <a:chExt cx="0" cy="0"/>
        </a:xfrm>
      </p:grpSpPr>
      <p:pic>
        <p:nvPicPr>
          <p:cNvPr id="5" name="Picture 4" descr="A blue and white circle with orange text&#10;&#10;Description automatically generated">
            <a:extLst>
              <a:ext uri="{FF2B5EF4-FFF2-40B4-BE49-F238E27FC236}">
                <a16:creationId xmlns:a16="http://schemas.microsoft.com/office/drawing/2014/main" id="{3C3395B5-3C72-F54A-8017-FC2789F458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EBB507-C52D-BCA5-CE04-A469F093EB35}"/>
              </a:ext>
            </a:extLst>
          </p:cNvPr>
          <p:cNvSpPr>
            <a:spLocks noGrp="1"/>
          </p:cNvSpPr>
          <p:nvPr>
            <p:ph type="ctrTitle"/>
          </p:nvPr>
        </p:nvSpPr>
        <p:spPr>
          <a:xfrm>
            <a:off x="5943599" y="2377866"/>
            <a:ext cx="5800725" cy="1535184"/>
          </a:xfrm>
          <a:noFill/>
        </p:spPr>
        <p:txBody>
          <a:bodyPr wrap="square" anchor="b">
            <a:noAutofit/>
          </a:bodyPr>
          <a:lstStyle>
            <a:lvl1pPr>
              <a:lnSpc>
                <a:spcPts val="4400"/>
              </a:lnSpc>
              <a:defRPr lang="en-US" b="1" spc="3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0" lvl="0">
              <a:lnSpc>
                <a:spcPts val="4200"/>
              </a:lnSpc>
            </a:pPr>
            <a:r>
              <a:rPr lang="en-US"/>
              <a:t>Click to edit Master title style</a:t>
            </a:r>
          </a:p>
        </p:txBody>
      </p:sp>
      <p:sp>
        <p:nvSpPr>
          <p:cNvPr id="3" name="Subtitle 2">
            <a:extLst>
              <a:ext uri="{FF2B5EF4-FFF2-40B4-BE49-F238E27FC236}">
                <a16:creationId xmlns:a16="http://schemas.microsoft.com/office/drawing/2014/main" id="{1DEF7754-F9ED-97BC-B1D1-B95CD7D677E3}"/>
              </a:ext>
            </a:extLst>
          </p:cNvPr>
          <p:cNvSpPr>
            <a:spLocks noGrp="1"/>
          </p:cNvSpPr>
          <p:nvPr>
            <p:ph type="subTitle" idx="1"/>
          </p:nvPr>
        </p:nvSpPr>
        <p:spPr>
          <a:xfrm>
            <a:off x="5962649" y="4087851"/>
            <a:ext cx="5800725" cy="717316"/>
          </a:xfrm>
          <a:noFill/>
        </p:spPr>
        <p:txBody>
          <a:bodyPr wrap="square">
            <a:noAutofit/>
          </a:bodyPr>
          <a:lstStyle>
            <a:lvl1pPr marL="0" indent="0">
              <a:buNone/>
              <a:defRPr lang="en-US" sz="2000" b="0" spc="3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marL="0" lvl="0"/>
            <a:r>
              <a:rPr lang="en-US"/>
              <a:t>Click to edit Master subtitle style</a:t>
            </a:r>
          </a:p>
        </p:txBody>
      </p:sp>
    </p:spTree>
    <p:extLst>
      <p:ext uri="{BB962C8B-B14F-4D97-AF65-F5344CB8AC3E}">
        <p14:creationId xmlns:p14="http://schemas.microsoft.com/office/powerpoint/2010/main" val="18254357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marL="457200" indent="-457200">
              <a:buClr>
                <a:schemeClr val="tx1"/>
              </a:buClr>
              <a:defRPr>
                <a:latin typeface="Calibri" panose="020F0502020204030204" pitchFamily="34" charset="0"/>
              </a:defRPr>
            </a:lvl1pPr>
            <a:lvl2pPr marL="914400" indent="-457200">
              <a:buClr>
                <a:schemeClr val="tx1"/>
              </a:buClr>
              <a:defRPr>
                <a:latin typeface="Calibri" panose="020F0502020204030204" pitchFamily="34" charset="0"/>
              </a:defRPr>
            </a:lvl2pPr>
            <a:lvl3pPr marL="1371600" indent="-457200">
              <a:buClr>
                <a:schemeClr val="tx1"/>
              </a:buClr>
              <a:defRPr>
                <a:latin typeface="Calibri" panose="020F0502020204030204" pitchFamily="34" charset="0"/>
              </a:defRPr>
            </a:lvl3pPr>
            <a:lvl4pPr marL="1828800" indent="-457200">
              <a:buClr>
                <a:schemeClr val="tx1"/>
              </a:buClr>
              <a:defRPr>
                <a:solidFill>
                  <a:schemeClr val="tx1"/>
                </a:solidFill>
                <a:latin typeface="Calibri" panose="020F0502020204030204" pitchFamily="34" charset="0"/>
              </a:defRPr>
            </a:lvl4pPr>
            <a:lvl5pPr marL="2286000" indent="-457200">
              <a:buClr>
                <a:schemeClr val="tx1"/>
              </a:buClr>
              <a:defRPr>
                <a:solidFill>
                  <a:schemeClr val="tx1"/>
                </a:solidFill>
                <a:latin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2920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51D03EA-CB8C-4E0C-A1D7-56FEA0B95B2A}" type="datetime1">
              <a:rPr kumimoji="0" lang="en-US" sz="18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10/8/2026</a:t>
            </a:fld>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lang="en-US" sz="18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9427376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14B2DE-6F6B-6282-6E14-B4897CBCE3D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6222"/>
            <a:ext cx="12192001" cy="1270000"/>
          </a:xfrm>
          <a:prstGeom prst="rect">
            <a:avLst/>
          </a:prstGeom>
        </p:spPr>
      </p:pic>
      <p:sp>
        <p:nvSpPr>
          <p:cNvPr id="2" name="Title Placeholder 1">
            <a:extLst>
              <a:ext uri="{FF2B5EF4-FFF2-40B4-BE49-F238E27FC236}">
                <a16:creationId xmlns:a16="http://schemas.microsoft.com/office/drawing/2014/main" id="{674ABC74-92AF-2721-C98F-A64EF7A41B4C}"/>
              </a:ext>
            </a:extLst>
          </p:cNvPr>
          <p:cNvSpPr>
            <a:spLocks noGrp="1"/>
          </p:cNvSpPr>
          <p:nvPr>
            <p:ph type="title"/>
          </p:nvPr>
        </p:nvSpPr>
        <p:spPr>
          <a:xfrm>
            <a:off x="3274540" y="18255"/>
            <a:ext cx="807925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FDF465-9031-58BF-87CF-0E1E3F2EDD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98351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dt="0"/>
  <p:txStyles>
    <p:titleStyle>
      <a:lvl1pPr algn="l" defTabSz="914400" rtl="0" eaLnBrk="1" latinLnBrk="0" hangingPunct="1">
        <a:lnSpc>
          <a:spcPct val="90000"/>
        </a:lnSpc>
        <a:spcBef>
          <a:spcPct val="0"/>
        </a:spcBef>
        <a:buNone/>
        <a:defRPr sz="4400" b="1"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p:titleStyle>
    <p:bodyStyle>
      <a:lvl1pPr marL="457200" indent="-457200" algn="l" defTabSz="914400" rtl="0" eaLnBrk="1" latinLnBrk="0" hangingPunct="1">
        <a:lnSpc>
          <a:spcPct val="90000"/>
        </a:lnSpc>
        <a:spcBef>
          <a:spcPts val="1000"/>
        </a:spcBef>
        <a:buClr>
          <a:schemeClr val="tx1"/>
        </a:buClr>
        <a:buFont typeface="Arial" panose="020B0604020202020204" pitchFamily="34" charset="0"/>
        <a:buChar char="•"/>
        <a:defRPr sz="2800" b="1"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914400" indent="-457200" algn="l" defTabSz="914400" rtl="0" eaLnBrk="1" latinLnBrk="0" hangingPunct="1">
        <a:lnSpc>
          <a:spcPct val="90000"/>
        </a:lnSpc>
        <a:spcBef>
          <a:spcPts val="500"/>
        </a:spcBef>
        <a:buClr>
          <a:schemeClr val="tx1"/>
        </a:buClr>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371600" indent="-457200" algn="l" defTabSz="914400" rtl="0" eaLnBrk="1" latinLnBrk="0" hangingPunct="1">
        <a:lnSpc>
          <a:spcPct val="90000"/>
        </a:lnSpc>
        <a:spcBef>
          <a:spcPts val="500"/>
        </a:spcBef>
        <a:buClr>
          <a:schemeClr val="tx1"/>
        </a:buClr>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8288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286000" indent="-4572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77F9-661C-ED4A-792A-B724C711ED9A}"/>
              </a:ext>
            </a:extLst>
          </p:cNvPr>
          <p:cNvSpPr>
            <a:spLocks noGrp="1"/>
          </p:cNvSpPr>
          <p:nvPr>
            <p:ph type="ctrTitle"/>
          </p:nvPr>
        </p:nvSpPr>
        <p:spPr>
          <a:xfrm>
            <a:off x="2225565" y="4639324"/>
            <a:ext cx="7740869" cy="871401"/>
          </a:xfrm>
        </p:spPr>
        <p:txBody>
          <a:bodyPr/>
          <a:lstStyle/>
          <a:p>
            <a:r>
              <a:rPr lang="en-US" sz="3000" u="sng" dirty="0">
                <a:solidFill>
                  <a:schemeClr val="accent1">
                    <a:lumMod val="50000"/>
                  </a:schemeClr>
                </a:solidFill>
                <a:cs typeface="Segoe UI" panose="020B0502040204020203" pitchFamily="34" charset="0"/>
              </a:rPr>
              <a:t>R</a:t>
            </a:r>
            <a:r>
              <a:rPr lang="en-US" sz="3000" dirty="0">
                <a:solidFill>
                  <a:schemeClr val="accent1">
                    <a:lumMod val="50000"/>
                  </a:schemeClr>
                </a:solidFill>
                <a:cs typeface="Segoe UI" panose="020B0502040204020203" pitchFamily="34" charset="0"/>
              </a:rPr>
              <a:t>egulatory </a:t>
            </a:r>
            <a:r>
              <a:rPr lang="en-US" sz="3000" u="sng" dirty="0">
                <a:solidFill>
                  <a:schemeClr val="accent1">
                    <a:lumMod val="50000"/>
                  </a:schemeClr>
                </a:solidFill>
                <a:cs typeface="Segoe UI" panose="020B0502040204020203" pitchFamily="34" charset="0"/>
              </a:rPr>
              <a:t>E</a:t>
            </a:r>
            <a:r>
              <a:rPr lang="en-US" sz="3000" dirty="0">
                <a:solidFill>
                  <a:schemeClr val="accent1">
                    <a:lumMod val="50000"/>
                  </a:schemeClr>
                </a:solidFill>
                <a:cs typeface="Segoe UI" panose="020B0502040204020203" pitchFamily="34" charset="0"/>
              </a:rPr>
              <a:t>ndpoints and Trial </a:t>
            </a:r>
            <a:r>
              <a:rPr lang="en-US" sz="3000" u="sng" dirty="0">
                <a:solidFill>
                  <a:schemeClr val="accent1">
                    <a:lumMod val="50000"/>
                  </a:schemeClr>
                </a:solidFill>
                <a:cs typeface="Segoe UI" panose="020B0502040204020203" pitchFamily="34" charset="0"/>
              </a:rPr>
              <a:t>D</a:t>
            </a:r>
            <a:r>
              <a:rPr lang="en-US" sz="3000" dirty="0">
                <a:solidFill>
                  <a:schemeClr val="accent1">
                    <a:lumMod val="50000"/>
                  </a:schemeClr>
                </a:solidFill>
                <a:cs typeface="Segoe UI" panose="020B0502040204020203" pitchFamily="34" charset="0"/>
              </a:rPr>
              <a:t>esign for </a:t>
            </a:r>
            <a:r>
              <a:rPr lang="en-US" sz="3000" u="sng" dirty="0">
                <a:solidFill>
                  <a:schemeClr val="accent1">
                    <a:lumMod val="50000"/>
                  </a:schemeClr>
                </a:solidFill>
                <a:cs typeface="Segoe UI" panose="020B0502040204020203" pitchFamily="34" charset="0"/>
              </a:rPr>
              <a:t>I</a:t>
            </a:r>
            <a:r>
              <a:rPr lang="en-US" sz="3000" dirty="0">
                <a:solidFill>
                  <a:schemeClr val="accent1">
                    <a:lumMod val="50000"/>
                  </a:schemeClr>
                </a:solidFill>
                <a:cs typeface="Segoe UI" panose="020B0502040204020203" pitchFamily="34" charset="0"/>
              </a:rPr>
              <a:t>RDs </a:t>
            </a:r>
            <a:br>
              <a:rPr lang="en-US" sz="3000" dirty="0">
                <a:solidFill>
                  <a:schemeClr val="accent1">
                    <a:lumMod val="50000"/>
                  </a:schemeClr>
                </a:solidFill>
                <a:cs typeface="Segoe UI" panose="020B0502040204020203" pitchFamily="34" charset="0"/>
              </a:rPr>
            </a:br>
            <a:r>
              <a:rPr lang="en-US" sz="3000" dirty="0">
                <a:solidFill>
                  <a:schemeClr val="accent1">
                    <a:lumMod val="50000"/>
                  </a:schemeClr>
                </a:solidFill>
                <a:cs typeface="Segoe UI" panose="020B0502040204020203" pitchFamily="34" charset="0"/>
              </a:rPr>
              <a:t>(REDI) Working Group – Overview Slides</a:t>
            </a:r>
            <a:endParaRPr lang="en-US" sz="3000" dirty="0"/>
          </a:p>
        </p:txBody>
      </p:sp>
      <p:sp>
        <p:nvSpPr>
          <p:cNvPr id="4" name="TextBox 3">
            <a:extLst>
              <a:ext uri="{FF2B5EF4-FFF2-40B4-BE49-F238E27FC236}">
                <a16:creationId xmlns:a16="http://schemas.microsoft.com/office/drawing/2014/main" id="{D6320610-D38D-55C7-938B-BA37BBFDB35B}"/>
              </a:ext>
            </a:extLst>
          </p:cNvPr>
          <p:cNvSpPr txBox="1"/>
          <p:nvPr/>
        </p:nvSpPr>
        <p:spPr>
          <a:xfrm>
            <a:off x="4124325" y="5879455"/>
            <a:ext cx="6096000" cy="461665"/>
          </a:xfrm>
          <a:prstGeom prst="rect">
            <a:avLst/>
          </a:prstGeom>
          <a:noFill/>
        </p:spPr>
        <p:txBody>
          <a:bodyPr wrap="square">
            <a:spAutoFit/>
          </a:bodyPr>
          <a:lstStyle/>
          <a:p>
            <a:r>
              <a:rPr lang="en-US" sz="2400" b="1" dirty="0">
                <a:solidFill>
                  <a:schemeClr val="bg1">
                    <a:lumMod val="50000"/>
                  </a:schemeClr>
                </a:solidFill>
                <a:latin typeface="Calibri" panose="020F0502020204030204" pitchFamily="34" charset="0"/>
                <a:cs typeface="Calibri" panose="020F0502020204030204" pitchFamily="34" charset="0"/>
              </a:rPr>
              <a:t>Last Updated: October 8, 2026</a:t>
            </a:r>
          </a:p>
        </p:txBody>
      </p:sp>
    </p:spTree>
    <p:extLst>
      <p:ext uri="{BB962C8B-B14F-4D97-AF65-F5344CB8AC3E}">
        <p14:creationId xmlns:p14="http://schemas.microsoft.com/office/powerpoint/2010/main" val="1983193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DCB96-FD05-C2D8-0656-2D614FAE9162}"/>
              </a:ext>
            </a:extLst>
          </p:cNvPr>
          <p:cNvSpPr>
            <a:spLocks noGrp="1"/>
          </p:cNvSpPr>
          <p:nvPr>
            <p:ph type="title"/>
          </p:nvPr>
        </p:nvSpPr>
        <p:spPr>
          <a:xfrm>
            <a:off x="3274142" y="98323"/>
            <a:ext cx="9857822" cy="1209367"/>
          </a:xfrm>
        </p:spPr>
        <p:txBody>
          <a:bodyPr>
            <a:noAutofit/>
          </a:bodyPr>
          <a:lstStyle/>
          <a:p>
            <a:r>
              <a:rPr lang="en-US" sz="4000" b="1" dirty="0">
                <a:solidFill>
                  <a:srgbClr val="FFFFFF"/>
                </a:solidFill>
                <a:effectLst/>
                <a:latin typeface="Calibri" panose="020F0502020204030204" pitchFamily="34" charset="0"/>
                <a:ea typeface="Calibri" panose="020F0502020204030204" pitchFamily="34" charset="0"/>
                <a:cs typeface="Segoe UI" panose="020B0502040204020203" pitchFamily="34" charset="0"/>
              </a:rPr>
              <a:t>REDI Working Group Mission Statement</a:t>
            </a:r>
            <a:endParaRPr lang="en-US" sz="4000" b="1" dirty="0"/>
          </a:p>
        </p:txBody>
      </p:sp>
      <p:sp>
        <p:nvSpPr>
          <p:cNvPr id="3" name="Content Placeholder 2">
            <a:extLst>
              <a:ext uri="{FF2B5EF4-FFF2-40B4-BE49-F238E27FC236}">
                <a16:creationId xmlns:a16="http://schemas.microsoft.com/office/drawing/2014/main" id="{E4262C67-95D0-7AFE-919C-EF2AF899E3A6}"/>
              </a:ext>
            </a:extLst>
          </p:cNvPr>
          <p:cNvSpPr>
            <a:spLocks noGrp="1"/>
          </p:cNvSpPr>
          <p:nvPr>
            <p:ph idx="1"/>
          </p:nvPr>
        </p:nvSpPr>
        <p:spPr>
          <a:xfrm>
            <a:off x="463731" y="1845734"/>
            <a:ext cx="11107783" cy="4453466"/>
          </a:xfrm>
        </p:spPr>
        <p:txBody>
          <a:bodyPr>
            <a:normAutofit/>
          </a:bodyPr>
          <a:lstStyle/>
          <a:p>
            <a:pPr marL="0" indent="0">
              <a:spcBef>
                <a:spcPts val="0"/>
              </a:spcBef>
              <a:buNone/>
            </a:pPr>
            <a:r>
              <a:rPr lang="en-US" sz="3000" dirty="0">
                <a:solidFill>
                  <a:schemeClr val="accent1">
                    <a:lumMod val="50000"/>
                  </a:schemeClr>
                </a:solidFill>
                <a:cs typeface="Segoe UI" panose="020B0502040204020203" pitchFamily="34" charset="0"/>
              </a:rPr>
              <a:t>Mission Statement</a:t>
            </a:r>
          </a:p>
          <a:p>
            <a:pPr marL="0" indent="0">
              <a:spcBef>
                <a:spcPts val="0"/>
              </a:spcBef>
              <a:buNone/>
            </a:pPr>
            <a:endParaRPr lang="en-US" sz="3000" b="0" dirty="0">
              <a:solidFill>
                <a:schemeClr val="accent1">
                  <a:lumMod val="50000"/>
                </a:schemeClr>
              </a:solidFill>
              <a:cs typeface="Segoe UI" panose="020B0502040204020203" pitchFamily="34" charset="0"/>
            </a:endParaRPr>
          </a:p>
          <a:p>
            <a:pPr marL="0" indent="0">
              <a:spcBef>
                <a:spcPts val="0"/>
              </a:spcBef>
              <a:buNone/>
            </a:pPr>
            <a:endParaRPr lang="en-US" sz="2000" b="0" dirty="0">
              <a:cs typeface="Times New Roman" panose="02020603050405020304" pitchFamily="18" charset="0"/>
            </a:endParaRPr>
          </a:p>
          <a:p>
            <a:pPr marL="0" indent="0">
              <a:spcBef>
                <a:spcPts val="0"/>
              </a:spcBef>
              <a:buNone/>
            </a:pPr>
            <a:r>
              <a:rPr lang="en-US" sz="3000" b="0" dirty="0">
                <a:cs typeface="Times New Roman" panose="02020603050405020304" pitchFamily="18" charset="0"/>
              </a:rPr>
              <a:t>The </a:t>
            </a:r>
            <a:r>
              <a:rPr lang="en-US" b="0" dirty="0"/>
              <a:t>REDI Working Group seeks to collaborate </a:t>
            </a:r>
            <a:r>
              <a:rPr lang="en-US" sz="3000" b="0" dirty="0">
                <a:effectLst/>
                <a:latin typeface="Calibri" panose="020F0502020204030204" pitchFamily="34" charset="0"/>
                <a:ea typeface="Calibri" panose="020F0502020204030204" pitchFamily="34" charset="0"/>
                <a:cs typeface="Times New Roman" panose="02020603050405020304" pitchFamily="18" charset="0"/>
              </a:rPr>
              <a:t>with a wide range of subject matter experts to identify and propose best endpoints and study design methods for IRD clinical trials, </a:t>
            </a:r>
            <a:r>
              <a:rPr lang="en-US" sz="3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obtain input from industry, regulatory bodies</a:t>
            </a:r>
            <a:r>
              <a:rPr lang="en-US" sz="3000" b="0" dirty="0">
                <a:effectLst/>
                <a:latin typeface="Calibri" panose="020F0502020204030204" pitchFamily="34" charset="0"/>
                <a:ea typeface="Calibri" panose="020F0502020204030204" pitchFamily="34" charset="0"/>
                <a:cs typeface="Times New Roman" panose="02020603050405020304" pitchFamily="18" charset="0"/>
              </a:rPr>
              <a:t>, and patients, and </a:t>
            </a:r>
            <a:r>
              <a:rPr lang="en-US" sz="3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disseminate recommendations.</a:t>
            </a:r>
          </a:p>
          <a:p>
            <a:pPr marL="0" indent="0">
              <a:lnSpc>
                <a:spcPct val="100000"/>
              </a:lnSpc>
              <a:spcBef>
                <a:spcPts val="0"/>
              </a:spcBef>
              <a:buClr>
                <a:schemeClr val="tx1"/>
              </a:buClr>
              <a:buNone/>
            </a:pPr>
            <a:endParaRPr lang="en-US" sz="3000" b="0" dirty="0">
              <a:cs typeface="Times New Roman" panose="02020603050405020304" pitchFamily="18" charset="0"/>
            </a:endParaRPr>
          </a:p>
          <a:p>
            <a:pPr marL="0" indent="0">
              <a:lnSpc>
                <a:spcPct val="100000"/>
              </a:lnSpc>
              <a:spcBef>
                <a:spcPts val="0"/>
              </a:spcBef>
              <a:buClr>
                <a:schemeClr val="tx1"/>
              </a:buClr>
              <a:buNone/>
            </a:pPr>
            <a:endParaRPr lang="en-US" sz="3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90000"/>
              </a:lnSpc>
              <a:spcBef>
                <a:spcPts val="0"/>
              </a:spcBef>
              <a:buClr>
                <a:schemeClr val="tx1"/>
              </a:buClr>
              <a:buNone/>
            </a:pPr>
            <a:endParaRPr lang="en-US" sz="3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7" name="Funding statement accent rule">
            <a:extLst>
              <a:ext uri="{FF2B5EF4-FFF2-40B4-BE49-F238E27FC236}">
                <a16:creationId xmlns:a16="http://schemas.microsoft.com/office/drawing/2014/main" id="{AE85A0A2-34A5-80B9-CA46-F9E23EED4606}"/>
              </a:ext>
            </a:extLst>
          </p:cNvPr>
          <p:cNvSpPr/>
          <p:nvPr/>
        </p:nvSpPr>
        <p:spPr>
          <a:xfrm rot="5400000">
            <a:off x="4854462" y="-1908788"/>
            <a:ext cx="210138" cy="8991600"/>
          </a:xfrm>
          <a:prstGeom prst="rect">
            <a:avLst/>
          </a:prstGeom>
          <a:solidFill>
            <a:srgbClr val="D870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530943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20CAA-4FAF-26DC-781B-FD5A4E2F6BFE}"/>
              </a:ext>
            </a:extLst>
          </p:cNvPr>
          <p:cNvSpPr>
            <a:spLocks noGrp="1"/>
          </p:cNvSpPr>
          <p:nvPr>
            <p:ph type="title"/>
          </p:nvPr>
        </p:nvSpPr>
        <p:spPr/>
        <p:txBody>
          <a:bodyPr/>
          <a:lstStyle/>
          <a:p>
            <a:r>
              <a:rPr lang="en-US" dirty="0">
                <a:solidFill>
                  <a:srgbClr val="FFFFFF"/>
                </a:solidFill>
                <a:cs typeface="Segoe UI" panose="020B0502040204020203" pitchFamily="34" charset="0"/>
              </a:rPr>
              <a:t>REDI Working Group </a:t>
            </a:r>
            <a:r>
              <a:rPr lang="en-US" dirty="0"/>
              <a:t>Governance</a:t>
            </a:r>
          </a:p>
        </p:txBody>
      </p:sp>
      <p:sp>
        <p:nvSpPr>
          <p:cNvPr id="3" name="Content Placeholder 2">
            <a:extLst>
              <a:ext uri="{FF2B5EF4-FFF2-40B4-BE49-F238E27FC236}">
                <a16:creationId xmlns:a16="http://schemas.microsoft.com/office/drawing/2014/main" id="{391DEE0A-8F82-7EBD-6AB9-F4FCD4E15414}"/>
              </a:ext>
            </a:extLst>
          </p:cNvPr>
          <p:cNvSpPr>
            <a:spLocks noGrp="1"/>
          </p:cNvSpPr>
          <p:nvPr>
            <p:ph idx="1"/>
          </p:nvPr>
        </p:nvSpPr>
        <p:spPr/>
        <p:txBody>
          <a:bodyPr>
            <a:normAutofit/>
          </a:bodyPr>
          <a:lstStyle/>
          <a:p>
            <a:pPr marL="0" indent="0">
              <a:spcBef>
                <a:spcPts val="0"/>
              </a:spcBef>
              <a:buNone/>
            </a:pPr>
            <a:r>
              <a:rPr lang="en-US" dirty="0">
                <a:solidFill>
                  <a:schemeClr val="accent1">
                    <a:lumMod val="50000"/>
                  </a:schemeClr>
                </a:solidFill>
                <a:cs typeface="Segoe UI" panose="020B0502040204020203" pitchFamily="34" charset="0"/>
              </a:rPr>
              <a:t>Governance</a:t>
            </a:r>
          </a:p>
          <a:p>
            <a:pPr marL="0" indent="0">
              <a:spcBef>
                <a:spcPts val="0"/>
              </a:spcBef>
              <a:buNone/>
            </a:pPr>
            <a:endParaRPr lang="en-US" dirty="0">
              <a:solidFill>
                <a:schemeClr val="accent1">
                  <a:lumMod val="50000"/>
                </a:schemeClr>
              </a:solidFill>
              <a:cs typeface="Segoe UI" panose="020B0502040204020203" pitchFamily="34" charset="0"/>
            </a:endParaRPr>
          </a:p>
          <a:p>
            <a:pPr marL="0" indent="0">
              <a:buNone/>
            </a:pPr>
            <a:r>
              <a:rPr lang="en-US" b="0" dirty="0"/>
              <a:t>Working Group Members establish objectives, develop analyses and interpretations, pursue regulatory and industry input, and make final decisions about recommendations, with oversight from the Consortium Executive Committee.</a:t>
            </a:r>
          </a:p>
          <a:p>
            <a:pPr marL="0" indent="0">
              <a:buNone/>
            </a:pPr>
            <a:r>
              <a:rPr lang="en-US" b="0" dirty="0"/>
              <a:t>Other representatives with academic, industry, or regulatory background are invited to attend workshops, provide input, and are given the opportunity to review and comment on recommendations before they are made public.</a:t>
            </a:r>
          </a:p>
        </p:txBody>
      </p:sp>
      <p:sp>
        <p:nvSpPr>
          <p:cNvPr id="5" name="Funding statement accent rule">
            <a:extLst>
              <a:ext uri="{FF2B5EF4-FFF2-40B4-BE49-F238E27FC236}">
                <a16:creationId xmlns:a16="http://schemas.microsoft.com/office/drawing/2014/main" id="{24C461E3-4D29-9190-9407-A277532151CD}"/>
              </a:ext>
            </a:extLst>
          </p:cNvPr>
          <p:cNvSpPr/>
          <p:nvPr/>
        </p:nvSpPr>
        <p:spPr>
          <a:xfrm rot="5400000">
            <a:off x="5228931" y="-1984987"/>
            <a:ext cx="210138" cy="8991600"/>
          </a:xfrm>
          <a:prstGeom prst="rect">
            <a:avLst/>
          </a:prstGeom>
          <a:solidFill>
            <a:srgbClr val="D870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3882501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7F333-F520-81E5-6020-BA28C9446D77}"/>
              </a:ext>
            </a:extLst>
          </p:cNvPr>
          <p:cNvSpPr>
            <a:spLocks noGrp="1"/>
          </p:cNvSpPr>
          <p:nvPr>
            <p:ph type="title"/>
          </p:nvPr>
        </p:nvSpPr>
        <p:spPr/>
        <p:txBody>
          <a:bodyPr/>
          <a:lstStyle/>
          <a:p>
            <a:r>
              <a:rPr lang="en-US" dirty="0"/>
              <a:t>REDI Working Group Leadership</a:t>
            </a:r>
          </a:p>
        </p:txBody>
      </p:sp>
      <p:sp>
        <p:nvSpPr>
          <p:cNvPr id="3" name="Content Placeholder 2">
            <a:extLst>
              <a:ext uri="{FF2B5EF4-FFF2-40B4-BE49-F238E27FC236}">
                <a16:creationId xmlns:a16="http://schemas.microsoft.com/office/drawing/2014/main" id="{B4C36C2D-EBB0-DCDB-8318-8F768E5F5E3F}"/>
              </a:ext>
            </a:extLst>
          </p:cNvPr>
          <p:cNvSpPr>
            <a:spLocks noGrp="1"/>
          </p:cNvSpPr>
          <p:nvPr>
            <p:ph idx="1"/>
          </p:nvPr>
        </p:nvSpPr>
        <p:spPr/>
        <p:txBody>
          <a:bodyPr>
            <a:normAutofit fontScale="92500" lnSpcReduction="20000"/>
          </a:bodyPr>
          <a:lstStyle/>
          <a:p>
            <a:pPr marL="0" indent="0">
              <a:buNone/>
            </a:pPr>
            <a:r>
              <a:rPr lang="en-US" sz="3000" dirty="0">
                <a:solidFill>
                  <a:schemeClr val="accent1">
                    <a:lumMod val="50000"/>
                  </a:schemeClr>
                </a:solidFill>
                <a:cs typeface="Segoe UI" panose="020B0502040204020203" pitchFamily="34" charset="0"/>
              </a:rPr>
              <a:t>Leadership</a:t>
            </a:r>
          </a:p>
          <a:p>
            <a:pPr marL="0" indent="0">
              <a:buNone/>
            </a:pPr>
            <a:r>
              <a:rPr lang="en-US" dirty="0">
                <a:solidFill>
                  <a:schemeClr val="accent1">
                    <a:lumMod val="50000"/>
                  </a:schemeClr>
                </a:solidFill>
                <a:cs typeface="Segoe UI" panose="020B0502040204020203" pitchFamily="34" charset="0"/>
              </a:rPr>
              <a:t> </a:t>
            </a:r>
          </a:p>
          <a:p>
            <a:pPr marL="0" indent="0">
              <a:buNone/>
            </a:pPr>
            <a:r>
              <a:rPr lang="en-US" sz="2600" b="1" dirty="0"/>
              <a:t>REDI Chair Role</a:t>
            </a:r>
            <a:r>
              <a:rPr lang="en-US" sz="2600" dirty="0"/>
              <a:t> – Rachel Huckfeldt</a:t>
            </a:r>
          </a:p>
          <a:p>
            <a:pPr lvl="1"/>
            <a:r>
              <a:rPr lang="en-US" dirty="0"/>
              <a:t>Develop and Prioritize Agendas</a:t>
            </a:r>
          </a:p>
          <a:p>
            <a:pPr lvl="1"/>
            <a:r>
              <a:rPr lang="en-US" dirty="0"/>
              <a:t>Science Oversight</a:t>
            </a:r>
          </a:p>
          <a:p>
            <a:pPr lvl="1"/>
            <a:r>
              <a:rPr lang="en-US" dirty="0"/>
              <a:t>Collaboration Strategies </a:t>
            </a:r>
          </a:p>
          <a:p>
            <a:pPr lvl="1"/>
            <a:r>
              <a:rPr lang="en-US" dirty="0"/>
              <a:t>Industry Relations</a:t>
            </a:r>
          </a:p>
          <a:p>
            <a:pPr lvl="1"/>
            <a:r>
              <a:rPr lang="en-US" dirty="0"/>
              <a:t>Impact Efforts</a:t>
            </a:r>
          </a:p>
          <a:p>
            <a:pPr marL="0" indent="0">
              <a:buNone/>
            </a:pPr>
            <a:r>
              <a:rPr lang="en-US" sz="2600" b="1" dirty="0"/>
              <a:t>REDI Principal Statistician – Lee McDaniel</a:t>
            </a:r>
          </a:p>
          <a:p>
            <a:pPr lvl="1"/>
            <a:r>
              <a:rPr lang="en-US" dirty="0"/>
              <a:t>Develop and Drive Agendas</a:t>
            </a:r>
          </a:p>
          <a:p>
            <a:pPr lvl="1"/>
            <a:r>
              <a:rPr lang="en-US" dirty="0"/>
              <a:t>Statistical Responsibility and Oversight  </a:t>
            </a:r>
          </a:p>
          <a:p>
            <a:pPr lvl="1"/>
            <a:r>
              <a:rPr lang="en-US" dirty="0"/>
              <a:t>Senior Consultant</a:t>
            </a:r>
          </a:p>
          <a:p>
            <a:pPr lvl="1"/>
            <a:endParaRPr lang="en-US" dirty="0"/>
          </a:p>
          <a:p>
            <a:pPr marL="914400" lvl="2" indent="0">
              <a:buNone/>
            </a:pPr>
            <a:endParaRPr lang="en-US" dirty="0"/>
          </a:p>
          <a:p>
            <a:pPr lvl="2"/>
            <a:endParaRPr lang="en-US" dirty="0"/>
          </a:p>
          <a:p>
            <a:pPr lvl="2"/>
            <a:endParaRPr lang="en-US" dirty="0"/>
          </a:p>
        </p:txBody>
      </p:sp>
      <p:sp>
        <p:nvSpPr>
          <p:cNvPr id="5" name="Funding statement accent rule">
            <a:extLst>
              <a:ext uri="{FF2B5EF4-FFF2-40B4-BE49-F238E27FC236}">
                <a16:creationId xmlns:a16="http://schemas.microsoft.com/office/drawing/2014/main" id="{6AD32FA6-CA8F-CD55-AC4C-038C10854476}"/>
              </a:ext>
            </a:extLst>
          </p:cNvPr>
          <p:cNvSpPr/>
          <p:nvPr/>
        </p:nvSpPr>
        <p:spPr>
          <a:xfrm rot="5400000">
            <a:off x="5228931" y="-2126502"/>
            <a:ext cx="210138" cy="8991600"/>
          </a:xfrm>
          <a:prstGeom prst="rect">
            <a:avLst/>
          </a:prstGeom>
          <a:solidFill>
            <a:srgbClr val="D870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1296328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3810E-5F31-777D-6BB6-A6AC4BB638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9F6F7B-1A6D-704B-6B5B-FECABD12B820}"/>
              </a:ext>
            </a:extLst>
          </p:cNvPr>
          <p:cNvSpPr>
            <a:spLocks noGrp="1"/>
          </p:cNvSpPr>
          <p:nvPr>
            <p:ph type="title"/>
          </p:nvPr>
        </p:nvSpPr>
        <p:spPr>
          <a:xfrm>
            <a:off x="3274540" y="18255"/>
            <a:ext cx="8890452" cy="1325563"/>
          </a:xfrm>
        </p:spPr>
        <p:txBody>
          <a:bodyPr>
            <a:normAutofit/>
          </a:bodyPr>
          <a:lstStyle/>
          <a:p>
            <a:r>
              <a:rPr lang="en-US" sz="4000" b="1" dirty="0">
                <a:solidFill>
                  <a:schemeClr val="bg1"/>
                </a:solidFill>
              </a:rPr>
              <a:t>Current REDI Working Group Members</a:t>
            </a:r>
            <a:endParaRPr lang="en-US" sz="3000" b="1" dirty="0">
              <a:solidFill>
                <a:schemeClr val="bg1"/>
              </a:solidFill>
            </a:endParaRPr>
          </a:p>
        </p:txBody>
      </p:sp>
      <p:sp>
        <p:nvSpPr>
          <p:cNvPr id="10" name="Content Placeholder 2">
            <a:extLst>
              <a:ext uri="{FF2B5EF4-FFF2-40B4-BE49-F238E27FC236}">
                <a16:creationId xmlns:a16="http://schemas.microsoft.com/office/drawing/2014/main" id="{D80234D6-D871-8282-7A3A-57FAEDDA578F}"/>
              </a:ext>
            </a:extLst>
          </p:cNvPr>
          <p:cNvSpPr txBox="1">
            <a:spLocks/>
          </p:cNvSpPr>
          <p:nvPr/>
        </p:nvSpPr>
        <p:spPr>
          <a:xfrm>
            <a:off x="534852" y="3322639"/>
            <a:ext cx="4268821" cy="2760915"/>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800" b="1" kern="1200">
                <a:solidFill>
                  <a:schemeClr val="tx1">
                    <a:lumMod val="75000"/>
                    <a:lumOff val="25000"/>
                  </a:schemeClr>
                </a:solidFill>
                <a:latin typeface="Calibri" panose="020F0502020204030204" pitchFamily="34" charset="0"/>
                <a:ea typeface="+mn-ea"/>
                <a:cs typeface="+mn-cs"/>
              </a:defRPr>
            </a:lvl1pPr>
            <a:lvl2pPr marL="384048" indent="-182880" algn="l" defTabSz="914400" rtl="0" eaLnBrk="1" latinLnBrk="0" hangingPunct="1">
              <a:lnSpc>
                <a:spcPct val="90000"/>
              </a:lnSpc>
              <a:spcBef>
                <a:spcPts val="200"/>
              </a:spcBef>
              <a:spcAft>
                <a:spcPts val="400"/>
              </a:spcAft>
              <a:buClr>
                <a:srgbClr val="00C1D5"/>
              </a:buClr>
              <a:buFont typeface="Calibri" pitchFamily="34" charset="0"/>
              <a:buChar char="◦"/>
              <a:defRPr sz="2400" b="1" kern="1200">
                <a:solidFill>
                  <a:schemeClr val="tx1">
                    <a:lumMod val="75000"/>
                    <a:lumOff val="25000"/>
                  </a:schemeClr>
                </a:solidFill>
                <a:latin typeface="Calibri" panose="020F0502020204030204" pitchFamily="34" charset="0"/>
                <a:ea typeface="+mn-ea"/>
                <a:cs typeface="+mn-cs"/>
              </a:defRPr>
            </a:lvl2pPr>
            <a:lvl3pPr marL="566928" indent="-182880" algn="l" defTabSz="914400" rtl="0" eaLnBrk="1" latinLnBrk="0" hangingPunct="1">
              <a:lnSpc>
                <a:spcPct val="90000"/>
              </a:lnSpc>
              <a:spcBef>
                <a:spcPts val="200"/>
              </a:spcBef>
              <a:spcAft>
                <a:spcPts val="400"/>
              </a:spcAft>
              <a:buClr>
                <a:srgbClr val="00C1D5"/>
              </a:buClr>
              <a:buFont typeface="Calibri" pitchFamily="34" charset="0"/>
              <a:buChar char="◦"/>
              <a:defRPr sz="2000" b="1" kern="1200">
                <a:solidFill>
                  <a:schemeClr val="tx1">
                    <a:lumMod val="75000"/>
                    <a:lumOff val="25000"/>
                  </a:schemeClr>
                </a:solidFill>
                <a:latin typeface="Calibri" panose="020F0502020204030204" pitchFamily="34" charset="0"/>
                <a:ea typeface="+mn-ea"/>
                <a:cs typeface="+mn-cs"/>
              </a:defRPr>
            </a:lvl3pPr>
            <a:lvl4pPr marL="749808" indent="-182880" algn="l" defTabSz="914400" rtl="0" eaLnBrk="1" latinLnBrk="0" hangingPunct="1">
              <a:lnSpc>
                <a:spcPct val="90000"/>
              </a:lnSpc>
              <a:spcBef>
                <a:spcPts val="200"/>
              </a:spcBef>
              <a:spcAft>
                <a:spcPts val="400"/>
              </a:spcAft>
              <a:buClr>
                <a:srgbClr val="00C1D5"/>
              </a:buClr>
              <a:buFont typeface="Calibri" pitchFamily="34" charset="0"/>
              <a:buChar char="◦"/>
              <a:defRPr sz="1800" b="1" kern="1200">
                <a:solidFill>
                  <a:schemeClr val="tx1"/>
                </a:solidFill>
                <a:latin typeface="Calibri" panose="020F0502020204030204" pitchFamily="34" charset="0"/>
                <a:ea typeface="+mn-ea"/>
                <a:cs typeface="+mn-cs"/>
              </a:defRPr>
            </a:lvl4pPr>
            <a:lvl5pPr marL="932688" indent="-182880" algn="l" defTabSz="914400" rtl="0" eaLnBrk="1" latinLnBrk="0" hangingPunct="1">
              <a:lnSpc>
                <a:spcPct val="90000"/>
              </a:lnSpc>
              <a:spcBef>
                <a:spcPts val="200"/>
              </a:spcBef>
              <a:spcAft>
                <a:spcPts val="400"/>
              </a:spcAft>
              <a:buClr>
                <a:srgbClr val="00C1D5"/>
              </a:buClr>
              <a:buFont typeface="Calibri" pitchFamily="34" charset="0"/>
              <a:buChar char="◦"/>
              <a:defRPr sz="1600" b="1" kern="1200">
                <a:solidFill>
                  <a:schemeClr val="tx1"/>
                </a:solidFill>
                <a:latin typeface="Calibri" panose="020F050202020403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spcBef>
                <a:spcPts val="0"/>
              </a:spcBef>
              <a:spcAft>
                <a:spcPts val="0"/>
              </a:spcAft>
            </a:pPr>
            <a:endParaRPr lang="en-US" sz="1600" b="0" kern="0" dirty="0">
              <a:effectLst/>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F65FBDA6-EAC4-E30B-D813-42258D8D7E82}"/>
              </a:ext>
            </a:extLst>
          </p:cNvPr>
          <p:cNvSpPr txBox="1"/>
          <p:nvPr/>
        </p:nvSpPr>
        <p:spPr>
          <a:xfrm>
            <a:off x="534852" y="6409761"/>
            <a:ext cx="7307176" cy="261610"/>
          </a:xfrm>
          <a:prstGeom prst="rect">
            <a:avLst/>
          </a:prstGeom>
          <a:noFill/>
        </p:spPr>
        <p:txBody>
          <a:bodyPr wrap="square">
            <a:spAutoFit/>
          </a:bodyPr>
          <a:lstStyle/>
          <a:p>
            <a:pPr>
              <a:lnSpc>
                <a:spcPct val="100000"/>
              </a:lnSpc>
              <a:spcBef>
                <a:spcPts val="0"/>
              </a:spcBef>
              <a:spcAft>
                <a:spcPts val="0"/>
              </a:spcAft>
            </a:pPr>
            <a:r>
              <a:rPr lang="en-US" sz="1100" kern="0" dirty="0">
                <a:effectLst/>
                <a:latin typeface="Calibri" panose="020F0502020204030204" pitchFamily="34" charset="0"/>
                <a:ea typeface="Calibri" panose="020F0502020204030204" pitchFamily="34" charset="0"/>
                <a:cs typeface="Calibri" panose="020F0502020204030204" pitchFamily="34" charset="0"/>
              </a:rPr>
              <a:t>Inaugural REDI Co-Chairs: Maureen Maguire and David Birch</a:t>
            </a:r>
          </a:p>
        </p:txBody>
      </p:sp>
      <p:graphicFrame>
        <p:nvGraphicFramePr>
          <p:cNvPr id="5" name="Table 4">
            <a:extLst>
              <a:ext uri="{FF2B5EF4-FFF2-40B4-BE49-F238E27FC236}">
                <a16:creationId xmlns:a16="http://schemas.microsoft.com/office/drawing/2014/main" id="{E7711800-7E45-87BC-0B43-77B159495B77}"/>
              </a:ext>
            </a:extLst>
          </p:cNvPr>
          <p:cNvGraphicFramePr>
            <a:graphicFrameLocks noGrp="1"/>
          </p:cNvGraphicFramePr>
          <p:nvPr/>
        </p:nvGraphicFramePr>
        <p:xfrm>
          <a:off x="574362" y="2379844"/>
          <a:ext cx="11082786" cy="2916853"/>
        </p:xfrm>
        <a:graphic>
          <a:graphicData uri="http://schemas.openxmlformats.org/drawingml/2006/table">
            <a:tbl>
              <a:tblPr firstRow="1" bandRow="1">
                <a:tableStyleId>{5C22544A-7EE6-4342-B048-85BDC9FD1C3A}</a:tableStyleId>
              </a:tblPr>
              <a:tblGrid>
                <a:gridCol w="3569557">
                  <a:extLst>
                    <a:ext uri="{9D8B030D-6E8A-4147-A177-3AD203B41FA5}">
                      <a16:colId xmlns:a16="http://schemas.microsoft.com/office/drawing/2014/main" val="738635730"/>
                    </a:ext>
                  </a:extLst>
                </a:gridCol>
                <a:gridCol w="2351405">
                  <a:extLst>
                    <a:ext uri="{9D8B030D-6E8A-4147-A177-3AD203B41FA5}">
                      <a16:colId xmlns:a16="http://schemas.microsoft.com/office/drawing/2014/main" val="727307864"/>
                    </a:ext>
                  </a:extLst>
                </a:gridCol>
                <a:gridCol w="2762976">
                  <a:extLst>
                    <a:ext uri="{9D8B030D-6E8A-4147-A177-3AD203B41FA5}">
                      <a16:colId xmlns:a16="http://schemas.microsoft.com/office/drawing/2014/main" val="4090800784"/>
                    </a:ext>
                  </a:extLst>
                </a:gridCol>
                <a:gridCol w="2398848">
                  <a:extLst>
                    <a:ext uri="{9D8B030D-6E8A-4147-A177-3AD203B41FA5}">
                      <a16:colId xmlns:a16="http://schemas.microsoft.com/office/drawing/2014/main" val="3346152670"/>
                    </a:ext>
                  </a:extLst>
                </a:gridCol>
              </a:tblGrid>
              <a:tr h="2916853">
                <a:tc>
                  <a:txBody>
                    <a:bodyPr/>
                    <a:lstStyle/>
                    <a:p>
                      <a:pPr>
                        <a:lnSpc>
                          <a:spcPct val="100000"/>
                        </a:lnSpc>
                        <a:spcBef>
                          <a:spcPts val="0"/>
                        </a:spcBef>
                        <a:spcAft>
                          <a:spcPts val="0"/>
                        </a:spcAft>
                      </a:pPr>
                      <a:r>
                        <a:rPr lang="en-US" sz="160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REDI Leadership</a:t>
                      </a:r>
                    </a:p>
                    <a:p>
                      <a:pPr>
                        <a:lnSpc>
                          <a:spcPct val="100000"/>
                        </a:lnSpc>
                        <a:spcBef>
                          <a:spcPts val="0"/>
                        </a:spcBef>
                        <a:spcAft>
                          <a:spcPts val="0"/>
                        </a:spcAft>
                      </a:pPr>
                      <a:r>
                        <a:rPr lang="en-US" sz="1600" b="1" kern="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REDI Chair: Rachel Huckfeldt </a:t>
                      </a:r>
                    </a:p>
                    <a:p>
                      <a:pPr>
                        <a:lnSpc>
                          <a:spcPct val="100000"/>
                        </a:lnSpc>
                        <a:spcBef>
                          <a:spcPts val="0"/>
                        </a:spcBef>
                        <a:spcAft>
                          <a:spcPts val="0"/>
                        </a:spcAft>
                      </a:pPr>
                      <a:r>
                        <a:rPr lang="en-US" sz="1600" b="1" kern="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Principal Statistician: </a:t>
                      </a:r>
                      <a:r>
                        <a:rPr lang="en-US" sz="1600" b="1" kern="0" dirty="0">
                          <a:solidFill>
                            <a:schemeClr val="accent2">
                              <a:lumMod val="75000"/>
                            </a:schemeClr>
                          </a:solidFill>
                          <a:effectLst/>
                          <a:latin typeface="Calibri" panose="020F0502020204030204" pitchFamily="34" charset="0"/>
                          <a:ea typeface="Calibri" panose="020F0502020204030204" pitchFamily="34" charset="0"/>
                          <a:cs typeface="Calibri" panose="020F0502020204030204" pitchFamily="34" charset="0"/>
                        </a:rPr>
                        <a:t>Lee McDaniel </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Allison Ayala </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Janet Cheetham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Todd Durham </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Consortium Investigators</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Tomas Aleman</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Shobana Aravind</a:t>
                      </a:r>
                    </a:p>
                    <a:p>
                      <a:pPr>
                        <a:lnSpc>
                          <a:spcPct val="100000"/>
                        </a:lnSpc>
                        <a:spcBef>
                          <a:spcPts val="0"/>
                        </a:spcBef>
                        <a:spcAft>
                          <a:spcPts val="0"/>
                        </a:spcAft>
                      </a:pPr>
                      <a:r>
                        <a:rPr lang="en-US" sz="1600" b="0" kern="0" dirty="0">
                          <a:solidFill>
                            <a:schemeClr val="tx1"/>
                          </a:solidFill>
                          <a:latin typeface="Calibri" panose="020F0502020204030204" pitchFamily="34" charset="0"/>
                          <a:ea typeface="Calibri" panose="020F0502020204030204" pitchFamily="34" charset="0"/>
                          <a:cs typeface="Calibri" panose="020F0502020204030204" pitchFamily="34" charset="0"/>
                        </a:rPr>
                        <a:t>Art Cideciyan</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Jacque Duncan </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Fredrick Ferris </a:t>
                      </a:r>
                      <a:endParaRPr lang="en-US" sz="16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Sandeep Grover</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Glenn Jaffe </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Nieraj Jain</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Christine Kay </a:t>
                      </a:r>
                    </a:p>
                    <a:p>
                      <a:pPr>
                        <a:lnSpc>
                          <a:spcPct val="100000"/>
                        </a:lnSpc>
                        <a:spcBef>
                          <a:spcPts val="0"/>
                        </a:spcBef>
                        <a:spcAft>
                          <a:spcPts val="0"/>
                        </a:spcAft>
                      </a:pPr>
                      <a:endPar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oFill/>
                  </a:tcPr>
                </a:tc>
                <a:tc>
                  <a:txBody>
                    <a:bodyPr/>
                    <a:lstStyle/>
                    <a:p>
                      <a:pPr>
                        <a:lnSpc>
                          <a:spcPct val="100000"/>
                        </a:lnSpc>
                        <a:spcBef>
                          <a:spcPts val="0"/>
                        </a:spcBef>
                        <a:spcAft>
                          <a:spcPts val="0"/>
                        </a:spcAft>
                      </a:pPr>
                      <a:endPar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Eleonora Lad </a:t>
                      </a:r>
                      <a:endParaRPr lang="en-US" sz="1600" b="0" kern="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Bart Leroy</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Michel Michaelides </a:t>
                      </a:r>
                    </a:p>
                    <a:p>
                      <a:pPr>
                        <a:lnSpc>
                          <a:spcPct val="100000"/>
                        </a:lnSpc>
                        <a:spcBef>
                          <a:spcPts val="0"/>
                        </a:spcBef>
                        <a:spcAft>
                          <a:spcPts val="0"/>
                        </a:spcAft>
                      </a:pPr>
                      <a:r>
                        <a:rPr lang="en-US" sz="1600" b="0" kern="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Edeleidys</a:t>
                      </a: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Sanchez Saucedo</a:t>
                      </a:r>
                      <a:endParaRPr lang="en-US" sz="1600" b="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Mark Pennesi </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José-Alain Sahel </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Mandeep Singh</a:t>
                      </a:r>
                    </a:p>
                    <a:p>
                      <a:pPr>
                        <a:lnSpc>
                          <a:spcPct val="100000"/>
                        </a:lnSpc>
                        <a:spcBef>
                          <a:spcPts val="0"/>
                        </a:spcBef>
                        <a:spcAft>
                          <a:spcPts val="0"/>
                        </a:spcAft>
                      </a:pPr>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Katarina Stingl</a:t>
                      </a:r>
                    </a:p>
                    <a:p>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Paul Yang</a:t>
                      </a:r>
                    </a:p>
                    <a:p>
                      <a:endPar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oFill/>
                  </a:tcPr>
                </a:tc>
                <a:tc>
                  <a:txBody>
                    <a:bodyPr/>
                    <a:lstStyle/>
                    <a:p>
                      <a:r>
                        <a:rPr lang="en-US" sz="1600" b="1"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Statistician Team</a:t>
                      </a:r>
                    </a:p>
                    <a:p>
                      <a:r>
                        <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Grace Formby</a:t>
                      </a:r>
                    </a:p>
                    <a:p>
                      <a:r>
                        <a:rPr lang="en-US" sz="1600" b="0" kern="0" dirty="0">
                          <a:solidFill>
                            <a:schemeClr val="tx1"/>
                          </a:solidFill>
                          <a:latin typeface="Calibri" panose="020F0502020204030204" pitchFamily="34" charset="0"/>
                          <a:ea typeface="Calibri" panose="020F0502020204030204" pitchFamily="34" charset="0"/>
                          <a:cs typeface="Calibri" panose="020F0502020204030204" pitchFamily="34" charset="0"/>
                        </a:rPr>
                        <a:t>Yu-Fen Li</a:t>
                      </a:r>
                    </a:p>
                    <a:p>
                      <a:r>
                        <a:rPr lang="en-US" sz="1600" b="0" kern="0" dirty="0">
                          <a:solidFill>
                            <a:schemeClr val="tx1"/>
                          </a:solidFill>
                          <a:latin typeface="Calibri" panose="020F0502020204030204" pitchFamily="34" charset="0"/>
                          <a:ea typeface="Calibri" panose="020F0502020204030204" pitchFamily="34" charset="0"/>
                          <a:cs typeface="Calibri" panose="020F0502020204030204" pitchFamily="34" charset="0"/>
                        </a:rPr>
                        <a:t>Lassana Samarakoon</a:t>
                      </a:r>
                    </a:p>
                    <a:p>
                      <a:r>
                        <a:rPr lang="en-US" sz="1600" b="0" kern="0" dirty="0">
                          <a:solidFill>
                            <a:schemeClr val="tx1"/>
                          </a:solidFill>
                          <a:latin typeface="Calibri" panose="020F0502020204030204" pitchFamily="34" charset="0"/>
                          <a:ea typeface="Calibri" panose="020F0502020204030204" pitchFamily="34" charset="0"/>
                          <a:cs typeface="Calibri" panose="020F0502020204030204" pitchFamily="34" charset="0"/>
                        </a:rPr>
                        <a:t>Charles Spanbauer</a:t>
                      </a:r>
                    </a:p>
                    <a:p>
                      <a:r>
                        <a:rPr lang="en-US" sz="1600" b="0" kern="0" dirty="0">
                          <a:solidFill>
                            <a:schemeClr val="tx1"/>
                          </a:solidFill>
                          <a:latin typeface="Calibri" panose="020F0502020204030204" pitchFamily="34" charset="0"/>
                          <a:ea typeface="Calibri" panose="020F0502020204030204" pitchFamily="34" charset="0"/>
                          <a:cs typeface="Calibri" panose="020F0502020204030204" pitchFamily="34" charset="0"/>
                        </a:rPr>
                        <a:t>Wei Tian</a:t>
                      </a:r>
                    </a:p>
                    <a:p>
                      <a:endParaRPr lang="en-US" sz="1600" b="0" kern="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oFill/>
                  </a:tcPr>
                </a:tc>
                <a:extLst>
                  <a:ext uri="{0D108BD9-81ED-4DB2-BD59-A6C34878D82A}">
                    <a16:rowId xmlns:a16="http://schemas.microsoft.com/office/drawing/2014/main" val="298540300"/>
                  </a:ext>
                </a:extLst>
              </a:tr>
            </a:tbl>
          </a:graphicData>
        </a:graphic>
      </p:graphicFrame>
      <p:sp>
        <p:nvSpPr>
          <p:cNvPr id="8" name="TextBox 7">
            <a:extLst>
              <a:ext uri="{FF2B5EF4-FFF2-40B4-BE49-F238E27FC236}">
                <a16:creationId xmlns:a16="http://schemas.microsoft.com/office/drawing/2014/main" id="{DA6F7FF4-3A09-9166-1D96-A472BB11A6F5}"/>
              </a:ext>
            </a:extLst>
          </p:cNvPr>
          <p:cNvSpPr txBox="1"/>
          <p:nvPr/>
        </p:nvSpPr>
        <p:spPr>
          <a:xfrm>
            <a:off x="534852" y="1408415"/>
            <a:ext cx="6096000" cy="523220"/>
          </a:xfrm>
          <a:prstGeom prst="rect">
            <a:avLst/>
          </a:prstGeom>
          <a:noFill/>
        </p:spPr>
        <p:txBody>
          <a:bodyPr wrap="square">
            <a:spAutoFit/>
          </a:bodyPr>
          <a:lstStyle/>
          <a:p>
            <a:r>
              <a:rPr lang="en-US" sz="28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Current Members</a:t>
            </a:r>
            <a:endParaRPr lang="en-US" sz="2800" b="1" dirty="0">
              <a:latin typeface="Calibri" panose="020F0502020204030204" pitchFamily="34" charset="0"/>
              <a:ea typeface="Calibri" panose="020F0502020204030204" pitchFamily="34" charset="0"/>
              <a:cs typeface="Calibri" panose="020F0502020204030204" pitchFamily="34" charset="0"/>
            </a:endParaRPr>
          </a:p>
        </p:txBody>
      </p:sp>
      <p:sp>
        <p:nvSpPr>
          <p:cNvPr id="11" name="Funding statement accent rule">
            <a:extLst>
              <a:ext uri="{FF2B5EF4-FFF2-40B4-BE49-F238E27FC236}">
                <a16:creationId xmlns:a16="http://schemas.microsoft.com/office/drawing/2014/main" id="{DE41DF0D-FA62-A8BB-AD0B-A3EB246ECF09}"/>
              </a:ext>
            </a:extLst>
          </p:cNvPr>
          <p:cNvSpPr/>
          <p:nvPr/>
        </p:nvSpPr>
        <p:spPr>
          <a:xfrm rot="5400000">
            <a:off x="4965093" y="-2394499"/>
            <a:ext cx="210138" cy="8991600"/>
          </a:xfrm>
          <a:prstGeom prst="rect">
            <a:avLst/>
          </a:prstGeom>
          <a:solidFill>
            <a:srgbClr val="D8702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TextBox 11">
            <a:extLst>
              <a:ext uri="{FF2B5EF4-FFF2-40B4-BE49-F238E27FC236}">
                <a16:creationId xmlns:a16="http://schemas.microsoft.com/office/drawing/2014/main" id="{D38BB170-3C0F-DC39-E75B-6BD4549E260A}"/>
              </a:ext>
            </a:extLst>
          </p:cNvPr>
          <p:cNvSpPr txBox="1"/>
          <p:nvPr/>
        </p:nvSpPr>
        <p:spPr>
          <a:xfrm>
            <a:off x="10329090" y="6409761"/>
            <a:ext cx="1883229" cy="261610"/>
          </a:xfrm>
          <a:prstGeom prst="rect">
            <a:avLst/>
          </a:prstGeom>
          <a:noFill/>
        </p:spPr>
        <p:txBody>
          <a:bodyPr wrap="square" rtlCol="0">
            <a:spAutoFit/>
          </a:bodyPr>
          <a:lstStyle/>
          <a:p>
            <a:r>
              <a:rPr lang="en-US" sz="1100" dirty="0">
                <a:latin typeface="Calibri" panose="020F0502020204030204" pitchFamily="34" charset="0"/>
                <a:ea typeface="Calibri" panose="020F0502020204030204" pitchFamily="34" charset="0"/>
                <a:cs typeface="Calibri" panose="020F0502020204030204" pitchFamily="34" charset="0"/>
              </a:rPr>
              <a:t>As of 10/8/2026</a:t>
            </a:r>
          </a:p>
        </p:txBody>
      </p:sp>
    </p:spTree>
    <p:extLst>
      <p:ext uri="{BB962C8B-B14F-4D97-AF65-F5344CB8AC3E}">
        <p14:creationId xmlns:p14="http://schemas.microsoft.com/office/powerpoint/2010/main" val="33811823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771BB-8B71-5384-289D-AEB49C6231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4083BC-22C2-FDCF-620D-DAB239B3FD6A}"/>
              </a:ext>
            </a:extLst>
          </p:cNvPr>
          <p:cNvSpPr>
            <a:spLocks noGrp="1"/>
          </p:cNvSpPr>
          <p:nvPr>
            <p:ph type="title"/>
          </p:nvPr>
        </p:nvSpPr>
        <p:spPr>
          <a:xfrm>
            <a:off x="3476730" y="18255"/>
            <a:ext cx="7877069" cy="1325563"/>
          </a:xfrm>
        </p:spPr>
        <p:txBody>
          <a:bodyPr/>
          <a:lstStyle/>
          <a:p>
            <a:r>
              <a:rPr lang="en-US" dirty="0">
                <a:solidFill>
                  <a:prstClr val="white"/>
                </a:solidFill>
                <a:latin typeface="Arial"/>
              </a:rPr>
              <a:t>REDI Working Group Scope </a:t>
            </a:r>
            <a:endParaRPr lang="en-US" dirty="0"/>
          </a:p>
        </p:txBody>
      </p:sp>
      <p:sp>
        <p:nvSpPr>
          <p:cNvPr id="3" name="TextBox 2"/>
          <p:cNvSpPr txBox="1"/>
          <p:nvPr/>
        </p:nvSpPr>
        <p:spPr>
          <a:xfrm>
            <a:off x="548640" y="1417320"/>
            <a:ext cx="11094720" cy="384721"/>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u="none" strike="noStrike" kern="1200" cap="none" spc="0" normalizeH="0" baseline="0" noProof="0" dirty="0">
                <a:ln>
                  <a:noFill/>
                </a:ln>
                <a:effectLst/>
                <a:uLnTx/>
                <a:uFillTx/>
                <a:latin typeface="Calibri"/>
                <a:ea typeface="+mn-ea"/>
                <a:cs typeface="+mn-cs"/>
              </a:rPr>
              <a:t>The following topics fall under REDI Working Group purview</a:t>
            </a:r>
            <a:endParaRPr kumimoji="0" sz="2500" b="1" u="none" strike="noStrike" kern="1200" cap="none" spc="0" normalizeH="0" baseline="0" noProof="0" dirty="0">
              <a:ln>
                <a:noFill/>
              </a:ln>
              <a:effectLst/>
              <a:uLnTx/>
              <a:uFillTx/>
              <a:latin typeface="Calibri"/>
              <a:ea typeface="+mn-ea"/>
              <a:cs typeface="+mn-cs"/>
            </a:endParaRPr>
          </a:p>
        </p:txBody>
      </p:sp>
      <p:sp>
        <p:nvSpPr>
          <p:cNvPr id="5" name="Rounded Rectangle 4"/>
          <p:cNvSpPr/>
          <p:nvPr/>
        </p:nvSpPr>
        <p:spPr>
          <a:xfrm>
            <a:off x="548640" y="1965960"/>
            <a:ext cx="5387340" cy="1024128"/>
          </a:xfrm>
          <a:prstGeom prst="roundRect">
            <a:avLst>
              <a:gd name="adj" fmla="val 5000"/>
            </a:avLst>
          </a:prstGeom>
          <a:solidFill>
            <a:srgbClr val="F6F7F9"/>
          </a:solidFill>
          <a:ln w="9525">
            <a:solidFill>
              <a:srgbClr val="DDE1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Oval 3"/>
          <p:cNvSpPr/>
          <p:nvPr/>
        </p:nvSpPr>
        <p:spPr>
          <a:xfrm>
            <a:off x="548640" y="2286000"/>
            <a:ext cx="384048" cy="384048"/>
          </a:xfrm>
          <a:prstGeom prst="ellipse">
            <a:avLst/>
          </a:prstGeom>
          <a:solidFill>
            <a:srgbClr val="173A64"/>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FFFFF"/>
                </a:solidFill>
                <a:effectLst/>
                <a:uLnTx/>
                <a:uFillTx/>
                <a:latin typeface="Calibri"/>
                <a:ea typeface="+mn-ea"/>
                <a:cs typeface="+mn-cs"/>
              </a:rPr>
              <a:t>1</a:t>
            </a:r>
          </a:p>
        </p:txBody>
      </p:sp>
      <p:sp>
        <p:nvSpPr>
          <p:cNvPr id="6" name="TextBox 5"/>
          <p:cNvSpPr txBox="1"/>
          <p:nvPr/>
        </p:nvSpPr>
        <p:spPr>
          <a:xfrm>
            <a:off x="1078992" y="2039444"/>
            <a:ext cx="4719828" cy="1032940"/>
          </a:xfrm>
          <a:prstGeom prst="rect">
            <a:avLst/>
          </a:prstGeom>
          <a:noFill/>
        </p:spPr>
        <p:txBody>
          <a:bodyPr wrap="square" lIns="0" tIns="0" rIns="0" bIns="0" anchor="ctr">
            <a:normAutofit/>
          </a:bodyPr>
          <a:lstStyle/>
          <a:p>
            <a:pPr lvl="0">
              <a:spcAft>
                <a:spcPts val="300"/>
              </a:spcAft>
              <a:defRPr/>
            </a:pPr>
            <a:r>
              <a:rPr kumimoji="0" lang="en-US" sz="2000" b="1" i="0" u="none" strike="noStrike" kern="1200" cap="none" spc="0" normalizeH="0" baseline="0" noProof="0" dirty="0">
                <a:ln>
                  <a:noFill/>
                </a:ln>
                <a:solidFill>
                  <a:srgbClr val="173A64"/>
                </a:solidFill>
                <a:effectLst/>
                <a:uLnTx/>
                <a:uFillTx/>
                <a:latin typeface="Calibri"/>
                <a:ea typeface="+mn-ea"/>
                <a:cs typeface="+mn-cs"/>
              </a:rPr>
              <a:t>Compare </a:t>
            </a:r>
            <a:r>
              <a:rPr kumimoji="0" sz="2000" b="1" i="0" u="none" strike="noStrike" kern="1200" cap="none" spc="0" normalizeH="0" baseline="0" noProof="0" dirty="0">
                <a:ln>
                  <a:noFill/>
                </a:ln>
                <a:solidFill>
                  <a:srgbClr val="173A64"/>
                </a:solidFill>
                <a:effectLst/>
                <a:uLnTx/>
                <a:uFillTx/>
                <a:latin typeface="Calibri"/>
                <a:ea typeface="+mn-ea"/>
                <a:cs typeface="+mn-cs"/>
              </a:rPr>
              <a:t>Endpoint </a:t>
            </a:r>
            <a:r>
              <a:rPr kumimoji="0" lang="en-US" sz="2000" b="1" i="0" u="none" strike="noStrike" kern="1200" cap="none" spc="0" normalizeH="0" baseline="0" noProof="0" dirty="0">
                <a:ln>
                  <a:noFill/>
                </a:ln>
                <a:solidFill>
                  <a:srgbClr val="173A64"/>
                </a:solidFill>
                <a:effectLst/>
                <a:uLnTx/>
                <a:uFillTx/>
                <a:latin typeface="Calibri"/>
                <a:ea typeface="+mn-ea"/>
                <a:cs typeface="+mn-cs"/>
              </a:rPr>
              <a:t>Properties</a:t>
            </a:r>
            <a:endParaRPr lang="en-US" sz="4000" b="1" dirty="0">
              <a:solidFill>
                <a:srgbClr val="173A64"/>
              </a:solidFill>
              <a:latin typeface="Calibri"/>
            </a:endParaRPr>
          </a:p>
          <a:p>
            <a:pPr>
              <a:spcAft>
                <a:spcPts val="300"/>
              </a:spcAft>
              <a:defRPr/>
            </a:pPr>
            <a:r>
              <a:rPr lang="en-US" sz="1600" dirty="0">
                <a:solidFill>
                  <a:srgbClr val="555B63"/>
                </a:solidFill>
                <a:latin typeface="Calibri"/>
              </a:rPr>
              <a:t>Signal-to-noise, coefficient of repeatability, </a:t>
            </a:r>
            <a:r>
              <a:rPr lang="en-US" sz="1600" dirty="0" err="1">
                <a:solidFill>
                  <a:srgbClr val="555B63"/>
                </a:solidFill>
                <a:latin typeface="Calibri"/>
              </a:rPr>
              <a:t>etc</a:t>
            </a:r>
            <a:endParaRPr lang="en-US" sz="1600" dirty="0">
              <a:solidFill>
                <a:srgbClr val="555B63"/>
              </a:solidFill>
              <a:latin typeface="Calibri"/>
            </a:endParaRPr>
          </a:p>
          <a:p>
            <a:pPr>
              <a:spcAft>
                <a:spcPts val="300"/>
              </a:spcAft>
              <a:defRPr/>
            </a:pPr>
            <a:r>
              <a:rPr lang="en-US" sz="1600" dirty="0">
                <a:solidFill>
                  <a:srgbClr val="555B63"/>
                </a:solidFill>
                <a:latin typeface="Calibri"/>
              </a:rPr>
              <a:t>Within-gene and cross-gene comparisons</a:t>
            </a:r>
            <a:endParaRPr kumimoji="0" sz="1600" i="0" u="none" strike="noStrike" kern="1200" cap="none" spc="0" normalizeH="0" baseline="0" noProof="0" dirty="0">
              <a:ln>
                <a:noFill/>
              </a:ln>
              <a:solidFill>
                <a:srgbClr val="173A64"/>
              </a:solidFill>
              <a:effectLst/>
              <a:uLnTx/>
              <a:uFillTx/>
              <a:latin typeface="Calibri"/>
              <a:ea typeface="+mn-ea"/>
              <a:cs typeface="+mn-cs"/>
            </a:endParaRPr>
          </a:p>
        </p:txBody>
      </p:sp>
      <p:sp>
        <p:nvSpPr>
          <p:cNvPr id="8" name="Rounded Rectangle 7"/>
          <p:cNvSpPr/>
          <p:nvPr/>
        </p:nvSpPr>
        <p:spPr>
          <a:xfrm>
            <a:off x="548640" y="3099816"/>
            <a:ext cx="5387340" cy="1024128"/>
          </a:xfrm>
          <a:prstGeom prst="roundRect">
            <a:avLst>
              <a:gd name="adj" fmla="val 5000"/>
            </a:avLst>
          </a:prstGeom>
          <a:solidFill>
            <a:srgbClr val="F6F7F9"/>
          </a:solidFill>
          <a:ln w="9525">
            <a:solidFill>
              <a:srgbClr val="DDE1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Oval 6"/>
          <p:cNvSpPr/>
          <p:nvPr/>
        </p:nvSpPr>
        <p:spPr>
          <a:xfrm>
            <a:off x="548640" y="3419856"/>
            <a:ext cx="384048" cy="384048"/>
          </a:xfrm>
          <a:prstGeom prst="ellipse">
            <a:avLst/>
          </a:prstGeom>
          <a:solidFill>
            <a:srgbClr val="173A64"/>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FFFFF"/>
                </a:solidFill>
                <a:effectLst/>
                <a:uLnTx/>
                <a:uFillTx/>
                <a:latin typeface="Calibri"/>
                <a:ea typeface="+mn-ea"/>
                <a:cs typeface="+mn-cs"/>
              </a:rPr>
              <a:t>2</a:t>
            </a:r>
          </a:p>
        </p:txBody>
      </p:sp>
      <p:sp>
        <p:nvSpPr>
          <p:cNvPr id="9" name="TextBox 8"/>
          <p:cNvSpPr txBox="1"/>
          <p:nvPr/>
        </p:nvSpPr>
        <p:spPr>
          <a:xfrm>
            <a:off x="1078992" y="3315645"/>
            <a:ext cx="4719828" cy="592470"/>
          </a:xfrm>
          <a:prstGeom prst="rect">
            <a:avLst/>
          </a:prstGeom>
          <a:noFill/>
        </p:spPr>
        <p:txBody>
          <a:bodyPr wrap="square" lIns="0" tIns="0" rIns="0" bIns="0" anchor="ctr">
            <a:spAutoFit/>
          </a:bodyPr>
          <a:lstStyle/>
          <a:p>
            <a:pPr lvl="0">
              <a:spcAft>
                <a:spcPts val="300"/>
              </a:spcAft>
              <a:defRPr/>
            </a:pPr>
            <a:r>
              <a:rPr kumimoji="0" lang="en-US" sz="2000" b="1" i="0" u="none" strike="noStrike" kern="1200" cap="none" spc="0" normalizeH="0" baseline="0" noProof="0" dirty="0">
                <a:ln>
                  <a:noFill/>
                </a:ln>
                <a:solidFill>
                  <a:srgbClr val="173A64"/>
                </a:solidFill>
                <a:effectLst/>
                <a:uLnTx/>
                <a:uFillTx/>
                <a:latin typeface="Calibri"/>
                <a:ea typeface="+mn-ea"/>
                <a:cs typeface="+mn-cs"/>
              </a:rPr>
              <a:t>Develop New Endpoints</a:t>
            </a:r>
            <a:endParaRPr lang="en-US" sz="2000" b="1" dirty="0">
              <a:solidFill>
                <a:srgbClr val="173A64"/>
              </a:solidFill>
              <a:latin typeface="Calibri"/>
            </a:endParaRPr>
          </a:p>
          <a:p>
            <a:pPr>
              <a:spcAft>
                <a:spcPts val="300"/>
              </a:spcAft>
              <a:defRPr/>
            </a:pPr>
            <a:r>
              <a:rPr lang="en-US" sz="1600" dirty="0">
                <a:solidFill>
                  <a:srgbClr val="555B63"/>
                </a:solidFill>
                <a:latin typeface="Calibri"/>
              </a:rPr>
              <a:t>e.g. Functional transition points</a:t>
            </a:r>
            <a:endParaRPr kumimoji="0" sz="1600" b="0" i="0" u="none" strike="noStrike" kern="1200" cap="none" spc="0" normalizeH="0" baseline="0" noProof="0" dirty="0">
              <a:ln>
                <a:noFill/>
              </a:ln>
              <a:solidFill>
                <a:srgbClr val="555B63"/>
              </a:solidFill>
              <a:effectLst/>
              <a:uLnTx/>
              <a:uFillTx/>
              <a:latin typeface="Calibri"/>
              <a:ea typeface="+mn-ea"/>
              <a:cs typeface="+mn-cs"/>
            </a:endParaRPr>
          </a:p>
        </p:txBody>
      </p:sp>
      <p:sp>
        <p:nvSpPr>
          <p:cNvPr id="11" name="Rounded Rectangle 10"/>
          <p:cNvSpPr/>
          <p:nvPr/>
        </p:nvSpPr>
        <p:spPr>
          <a:xfrm>
            <a:off x="548640" y="4233672"/>
            <a:ext cx="5387340" cy="1024128"/>
          </a:xfrm>
          <a:prstGeom prst="roundRect">
            <a:avLst>
              <a:gd name="adj" fmla="val 5000"/>
            </a:avLst>
          </a:prstGeom>
          <a:solidFill>
            <a:srgbClr val="F6F7F9"/>
          </a:solidFill>
          <a:ln w="9525">
            <a:solidFill>
              <a:srgbClr val="DDE1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0" name="Oval 9"/>
          <p:cNvSpPr/>
          <p:nvPr/>
        </p:nvSpPr>
        <p:spPr>
          <a:xfrm>
            <a:off x="548640" y="4553712"/>
            <a:ext cx="384048" cy="384048"/>
          </a:xfrm>
          <a:prstGeom prst="ellipse">
            <a:avLst/>
          </a:prstGeom>
          <a:solidFill>
            <a:srgbClr val="173A64"/>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FFFFF"/>
                </a:solidFill>
                <a:effectLst/>
                <a:uLnTx/>
                <a:uFillTx/>
                <a:latin typeface="Calibri"/>
                <a:ea typeface="+mn-ea"/>
                <a:cs typeface="+mn-cs"/>
              </a:rPr>
              <a:t>3</a:t>
            </a:r>
          </a:p>
        </p:txBody>
      </p:sp>
      <p:sp>
        <p:nvSpPr>
          <p:cNvPr id="12" name="TextBox 11"/>
          <p:cNvSpPr txBox="1"/>
          <p:nvPr/>
        </p:nvSpPr>
        <p:spPr>
          <a:xfrm>
            <a:off x="1078992" y="4449501"/>
            <a:ext cx="4719828" cy="59247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sz="2000" b="1" i="0" u="none" strike="noStrike" kern="1200" cap="none" spc="0" normalizeH="0" baseline="0" noProof="0" dirty="0">
                <a:ln>
                  <a:noFill/>
                </a:ln>
                <a:solidFill>
                  <a:srgbClr val="173A64"/>
                </a:solidFill>
                <a:effectLst/>
                <a:uLnTx/>
                <a:uFillTx/>
                <a:latin typeface="Calibri"/>
                <a:ea typeface="+mn-ea"/>
                <a:cs typeface="+mn-cs"/>
              </a:rPr>
              <a:t>Trial Design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555B63"/>
                </a:solidFill>
                <a:effectLst/>
                <a:uLnTx/>
                <a:uFillTx/>
                <a:latin typeface="Calibri"/>
                <a:ea typeface="+mn-ea"/>
                <a:cs typeface="+mn-cs"/>
              </a:rPr>
              <a:t>Mock </a:t>
            </a:r>
            <a:r>
              <a:rPr kumimoji="0" lang="en-US" sz="1600" b="0" i="0" u="none" strike="noStrike" kern="1200" cap="none" spc="0" normalizeH="0" baseline="0" noProof="0" dirty="0">
                <a:ln>
                  <a:noFill/>
                </a:ln>
                <a:solidFill>
                  <a:srgbClr val="555B63"/>
                </a:solidFill>
                <a:effectLst/>
                <a:uLnTx/>
                <a:uFillTx/>
                <a:latin typeface="Calibri"/>
                <a:ea typeface="+mn-ea"/>
                <a:cs typeface="+mn-cs"/>
              </a:rPr>
              <a:t>trial design scenarios,</a:t>
            </a:r>
            <a:r>
              <a:rPr lang="en-US" sz="1600" dirty="0">
                <a:solidFill>
                  <a:srgbClr val="555B63"/>
                </a:solidFill>
                <a:latin typeface="Calibri"/>
              </a:rPr>
              <a:t> </a:t>
            </a:r>
            <a:r>
              <a:rPr kumimoji="0" sz="1600" b="0" i="0" u="none" strike="noStrike" kern="1200" cap="none" spc="0" normalizeH="0" baseline="0" noProof="0" dirty="0">
                <a:ln>
                  <a:noFill/>
                </a:ln>
                <a:solidFill>
                  <a:srgbClr val="555B63"/>
                </a:solidFill>
                <a:effectLst/>
                <a:uLnTx/>
                <a:uFillTx/>
                <a:latin typeface="Calibri"/>
                <a:ea typeface="+mn-ea"/>
                <a:cs typeface="+mn-cs"/>
              </a:rPr>
              <a:t>sample size</a:t>
            </a:r>
            <a:r>
              <a:rPr kumimoji="0" lang="en-US" sz="1600" b="0" i="0" u="none" strike="noStrike" kern="1200" cap="none" spc="0" normalizeH="0" baseline="0" noProof="0" dirty="0">
                <a:ln>
                  <a:noFill/>
                </a:ln>
                <a:solidFill>
                  <a:srgbClr val="555B63"/>
                </a:solidFill>
                <a:effectLst/>
                <a:uLnTx/>
                <a:uFillTx/>
                <a:latin typeface="Calibri"/>
                <a:ea typeface="+mn-ea"/>
                <a:cs typeface="+mn-cs"/>
              </a:rPr>
              <a:t> calculation</a:t>
            </a:r>
            <a:r>
              <a:rPr kumimoji="0" sz="1600" b="0" i="0" u="none" strike="noStrike" kern="1200" cap="none" spc="0" normalizeH="0" baseline="0" noProof="0" dirty="0">
                <a:ln>
                  <a:noFill/>
                </a:ln>
                <a:solidFill>
                  <a:srgbClr val="555B63"/>
                </a:solidFill>
                <a:effectLst/>
                <a:uLnTx/>
                <a:uFillTx/>
                <a:latin typeface="Calibri"/>
                <a:ea typeface="+mn-ea"/>
                <a:cs typeface="+mn-cs"/>
              </a:rPr>
              <a:t>s</a:t>
            </a:r>
          </a:p>
        </p:txBody>
      </p:sp>
      <p:sp>
        <p:nvSpPr>
          <p:cNvPr id="14" name="Rounded Rectangle 13"/>
          <p:cNvSpPr/>
          <p:nvPr/>
        </p:nvSpPr>
        <p:spPr>
          <a:xfrm>
            <a:off x="548640" y="5367528"/>
            <a:ext cx="5387340" cy="1024128"/>
          </a:xfrm>
          <a:prstGeom prst="roundRect">
            <a:avLst>
              <a:gd name="adj" fmla="val 5000"/>
            </a:avLst>
          </a:prstGeom>
          <a:solidFill>
            <a:srgbClr val="F6F7F9"/>
          </a:solidFill>
          <a:ln w="9525">
            <a:solidFill>
              <a:srgbClr val="DDE1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Oval 12"/>
          <p:cNvSpPr/>
          <p:nvPr/>
        </p:nvSpPr>
        <p:spPr>
          <a:xfrm>
            <a:off x="548640" y="5687568"/>
            <a:ext cx="384048" cy="384048"/>
          </a:xfrm>
          <a:prstGeom prst="ellipse">
            <a:avLst/>
          </a:prstGeom>
          <a:solidFill>
            <a:srgbClr val="173A64"/>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FFFFF"/>
                </a:solidFill>
                <a:effectLst/>
                <a:uLnTx/>
                <a:uFillTx/>
                <a:latin typeface="Calibri"/>
                <a:ea typeface="+mn-ea"/>
                <a:cs typeface="+mn-cs"/>
              </a:rPr>
              <a:t>4</a:t>
            </a:r>
          </a:p>
        </p:txBody>
      </p:sp>
      <p:sp>
        <p:nvSpPr>
          <p:cNvPr id="15" name="TextBox 14"/>
          <p:cNvSpPr txBox="1"/>
          <p:nvPr/>
        </p:nvSpPr>
        <p:spPr>
          <a:xfrm>
            <a:off x="1078992" y="5583357"/>
            <a:ext cx="4719828" cy="592470"/>
          </a:xfrm>
          <a:prstGeom prst="rect">
            <a:avLst/>
          </a:prstGeom>
          <a:noFill/>
        </p:spPr>
        <p:txBody>
          <a:bodyPr wrap="square" lIns="0" tIns="0" rIns="0" bIns="0" anchor="ctr">
            <a:spAutoFit/>
          </a:bodyPr>
          <a:lstStyle/>
          <a:p>
            <a:pPr lvl="0">
              <a:spcAft>
                <a:spcPts val="300"/>
              </a:spcAft>
              <a:defRPr/>
            </a:pPr>
            <a:r>
              <a:rPr kumimoji="0" sz="2000" b="1" i="0" u="none" strike="noStrike" kern="1200" cap="none" spc="0" normalizeH="0" baseline="0" noProof="0" dirty="0">
                <a:ln>
                  <a:noFill/>
                </a:ln>
                <a:solidFill>
                  <a:srgbClr val="173A64"/>
                </a:solidFill>
                <a:effectLst/>
                <a:uLnTx/>
                <a:uFillTx/>
                <a:latin typeface="Calibri"/>
                <a:ea typeface="+mn-ea"/>
                <a:cs typeface="+mn-cs"/>
              </a:rPr>
              <a:t>Disease Progression Models</a:t>
            </a:r>
            <a:endParaRPr lang="en-US" sz="4000" b="1" dirty="0">
              <a:solidFill>
                <a:srgbClr val="173A64"/>
              </a:solidFill>
              <a:latin typeface="Calibri"/>
            </a:endParaRPr>
          </a:p>
          <a:p>
            <a:pPr>
              <a:spcAft>
                <a:spcPts val="300"/>
              </a:spcAft>
              <a:defRPr/>
            </a:pPr>
            <a:r>
              <a:rPr lang="en-US" sz="1600" dirty="0">
                <a:solidFill>
                  <a:srgbClr val="555B63"/>
                </a:solidFill>
                <a:latin typeface="Calibri"/>
              </a:rPr>
              <a:t>Critical age, clinical trial simulation tool</a:t>
            </a:r>
            <a:endParaRPr kumimoji="0" sz="1600" b="1" i="0" u="none" strike="noStrike" kern="1200" cap="none" spc="0" normalizeH="0" baseline="0" noProof="0" dirty="0">
              <a:ln>
                <a:noFill/>
              </a:ln>
              <a:solidFill>
                <a:srgbClr val="173A64"/>
              </a:solidFill>
              <a:effectLst/>
              <a:uLnTx/>
              <a:uFillTx/>
              <a:latin typeface="Calibri"/>
              <a:ea typeface="+mn-ea"/>
              <a:cs typeface="+mn-cs"/>
            </a:endParaRPr>
          </a:p>
        </p:txBody>
      </p:sp>
      <p:sp>
        <p:nvSpPr>
          <p:cNvPr id="17" name="Rounded Rectangle 16"/>
          <p:cNvSpPr/>
          <p:nvPr/>
        </p:nvSpPr>
        <p:spPr>
          <a:xfrm>
            <a:off x="6256020" y="1965960"/>
            <a:ext cx="5387340" cy="1024128"/>
          </a:xfrm>
          <a:prstGeom prst="roundRect">
            <a:avLst>
              <a:gd name="adj" fmla="val 5000"/>
            </a:avLst>
          </a:prstGeom>
          <a:solidFill>
            <a:srgbClr val="F6F7F9"/>
          </a:solidFill>
          <a:ln w="9525">
            <a:solidFill>
              <a:srgbClr val="DDE1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6" name="Oval 15"/>
          <p:cNvSpPr/>
          <p:nvPr/>
        </p:nvSpPr>
        <p:spPr>
          <a:xfrm>
            <a:off x="6256020" y="2286000"/>
            <a:ext cx="384048" cy="384048"/>
          </a:xfrm>
          <a:prstGeom prst="ellipse">
            <a:avLst/>
          </a:prstGeom>
          <a:solidFill>
            <a:srgbClr val="173A64"/>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FFFFF"/>
                </a:solidFill>
                <a:effectLst/>
                <a:uLnTx/>
                <a:uFillTx/>
                <a:latin typeface="Calibri"/>
                <a:ea typeface="+mn-ea"/>
                <a:cs typeface="+mn-cs"/>
              </a:rPr>
              <a:t>5</a:t>
            </a:r>
          </a:p>
        </p:txBody>
      </p:sp>
      <p:sp>
        <p:nvSpPr>
          <p:cNvPr id="18" name="TextBox 17"/>
          <p:cNvSpPr txBox="1"/>
          <p:nvPr/>
        </p:nvSpPr>
        <p:spPr>
          <a:xfrm>
            <a:off x="6786372" y="2181788"/>
            <a:ext cx="4719828" cy="59247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srgbClr val="173A64"/>
                </a:solidFill>
                <a:effectLst/>
                <a:uLnTx/>
                <a:uFillTx/>
                <a:latin typeface="Calibri"/>
                <a:ea typeface="+mn-ea"/>
                <a:cs typeface="+mn-cs"/>
              </a:rPr>
              <a:t>VOICE-RP Initiative</a:t>
            </a:r>
          </a:p>
          <a:p>
            <a:pPr lvl="0">
              <a:spcAft>
                <a:spcPts val="300"/>
              </a:spcAft>
              <a:defRPr/>
            </a:pPr>
            <a:r>
              <a:rPr lang="en-US" sz="1600" dirty="0">
                <a:solidFill>
                  <a:srgbClr val="555B63"/>
                </a:solidFill>
                <a:latin typeface="Calibri"/>
              </a:rPr>
              <a:t>Updates and input</a:t>
            </a:r>
            <a:endParaRPr kumimoji="0" lang="en-US" sz="1600" b="1" i="0" u="none" strike="noStrike" kern="1200" cap="none" spc="0" normalizeH="0" baseline="0" noProof="0" dirty="0">
              <a:ln>
                <a:noFill/>
              </a:ln>
              <a:solidFill>
                <a:srgbClr val="173A64"/>
              </a:solidFill>
              <a:effectLst/>
              <a:uLnTx/>
              <a:uFillTx/>
              <a:latin typeface="Calibri"/>
              <a:ea typeface="+mn-ea"/>
              <a:cs typeface="+mn-cs"/>
            </a:endParaRPr>
          </a:p>
        </p:txBody>
      </p:sp>
      <p:sp>
        <p:nvSpPr>
          <p:cNvPr id="20" name="Rounded Rectangle 19"/>
          <p:cNvSpPr/>
          <p:nvPr/>
        </p:nvSpPr>
        <p:spPr>
          <a:xfrm>
            <a:off x="6256020" y="3099816"/>
            <a:ext cx="5387340" cy="1024128"/>
          </a:xfrm>
          <a:prstGeom prst="roundRect">
            <a:avLst>
              <a:gd name="adj" fmla="val 5000"/>
            </a:avLst>
          </a:prstGeom>
          <a:solidFill>
            <a:srgbClr val="F6F7F9"/>
          </a:solidFill>
          <a:ln w="9525">
            <a:solidFill>
              <a:srgbClr val="DDE1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19" name="Oval 18"/>
          <p:cNvSpPr/>
          <p:nvPr/>
        </p:nvSpPr>
        <p:spPr>
          <a:xfrm>
            <a:off x="6256020" y="3419856"/>
            <a:ext cx="384048" cy="384048"/>
          </a:xfrm>
          <a:prstGeom prst="ellipse">
            <a:avLst/>
          </a:prstGeom>
          <a:solidFill>
            <a:srgbClr val="173A64"/>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FFFFF"/>
                </a:solidFill>
                <a:effectLst/>
                <a:uLnTx/>
                <a:uFillTx/>
                <a:latin typeface="Calibri"/>
                <a:ea typeface="+mn-ea"/>
                <a:cs typeface="+mn-cs"/>
              </a:rPr>
              <a:t>6</a:t>
            </a:r>
          </a:p>
        </p:txBody>
      </p:sp>
      <p:sp>
        <p:nvSpPr>
          <p:cNvPr id="21" name="TextBox 20"/>
          <p:cNvSpPr txBox="1"/>
          <p:nvPr/>
        </p:nvSpPr>
        <p:spPr>
          <a:xfrm>
            <a:off x="6786372" y="3192535"/>
            <a:ext cx="4719828" cy="838691"/>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sz="2000" b="1" i="0" u="none" strike="noStrike" kern="1200" cap="none" spc="0" normalizeH="0" baseline="0" noProof="0" dirty="0">
                <a:ln>
                  <a:noFill/>
                </a:ln>
                <a:solidFill>
                  <a:srgbClr val="173A64"/>
                </a:solidFill>
                <a:effectLst/>
                <a:uLnTx/>
                <a:uFillTx/>
                <a:latin typeface="Calibri"/>
                <a:ea typeface="+mn-ea"/>
                <a:cs typeface="+mn-cs"/>
              </a:rPr>
              <a:t>Lessons Learned</a:t>
            </a:r>
            <a:endParaRPr kumimoji="0" lang="en-US" sz="2000" b="1" i="0" u="none" strike="noStrike" kern="1200" cap="none" spc="0" normalizeH="0" baseline="0" noProof="0" dirty="0">
              <a:ln>
                <a:noFill/>
              </a:ln>
              <a:solidFill>
                <a:srgbClr val="173A64"/>
              </a:solidFill>
              <a:effectLst/>
              <a:uLnTx/>
              <a:uFillTx/>
              <a:latin typeface="Calibri"/>
              <a:ea typeface="+mn-ea"/>
              <a:cs typeface="+mn-cs"/>
            </a:endParaRPr>
          </a:p>
          <a:p>
            <a:pPr>
              <a:spcAft>
                <a:spcPts val="300"/>
              </a:spcAft>
              <a:defRPr/>
            </a:pPr>
            <a:r>
              <a:rPr lang="en-US" sz="1600" dirty="0">
                <a:solidFill>
                  <a:srgbClr val="555B63"/>
                </a:solidFill>
                <a:latin typeface="Calibri"/>
              </a:rPr>
              <a:t>From Consortium NHS data/experience and literature reviews of IRD trials</a:t>
            </a:r>
          </a:p>
        </p:txBody>
      </p:sp>
      <p:sp>
        <p:nvSpPr>
          <p:cNvPr id="23" name="Rounded Rectangle 22"/>
          <p:cNvSpPr/>
          <p:nvPr/>
        </p:nvSpPr>
        <p:spPr>
          <a:xfrm>
            <a:off x="6256020" y="4233672"/>
            <a:ext cx="5387340" cy="1024128"/>
          </a:xfrm>
          <a:prstGeom prst="roundRect">
            <a:avLst>
              <a:gd name="adj" fmla="val 5000"/>
            </a:avLst>
          </a:prstGeom>
          <a:solidFill>
            <a:srgbClr val="F6F7F9"/>
          </a:solidFill>
          <a:ln w="9525">
            <a:solidFill>
              <a:srgbClr val="DDE1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mn-ea"/>
              <a:cs typeface="+mn-cs"/>
            </a:endParaRPr>
          </a:p>
        </p:txBody>
      </p:sp>
      <p:sp>
        <p:nvSpPr>
          <p:cNvPr id="22" name="Oval 21"/>
          <p:cNvSpPr/>
          <p:nvPr/>
        </p:nvSpPr>
        <p:spPr>
          <a:xfrm>
            <a:off x="6256020" y="4553712"/>
            <a:ext cx="384048" cy="384048"/>
          </a:xfrm>
          <a:prstGeom prst="ellipse">
            <a:avLst/>
          </a:prstGeom>
          <a:solidFill>
            <a:srgbClr val="173A64"/>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FFFFFF"/>
                </a:solidFill>
                <a:effectLst/>
                <a:uLnTx/>
                <a:uFillTx/>
                <a:latin typeface="Calibri"/>
                <a:ea typeface="+mn-ea"/>
                <a:cs typeface="+mn-cs"/>
              </a:rPr>
              <a:t>7</a:t>
            </a:r>
          </a:p>
        </p:txBody>
      </p:sp>
      <p:sp>
        <p:nvSpPr>
          <p:cNvPr id="24" name="TextBox 23"/>
          <p:cNvSpPr txBox="1"/>
          <p:nvPr/>
        </p:nvSpPr>
        <p:spPr>
          <a:xfrm>
            <a:off x="6786372" y="4326390"/>
            <a:ext cx="4719828" cy="838691"/>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sz="2000" b="1" i="0" u="none" strike="noStrike" kern="1200" cap="none" spc="0" normalizeH="0" baseline="0" noProof="0" dirty="0">
                <a:ln>
                  <a:noFill/>
                </a:ln>
                <a:solidFill>
                  <a:srgbClr val="173A64"/>
                </a:solidFill>
                <a:effectLst/>
                <a:uLnTx/>
                <a:uFillTx/>
                <a:latin typeface="Calibri"/>
                <a:ea typeface="+mn-ea"/>
                <a:cs typeface="+mn-cs"/>
              </a:rPr>
              <a:t>Burning Questions &amp; Hurdles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555B63"/>
                </a:solidFill>
                <a:effectLst/>
                <a:uLnTx/>
                <a:uFillTx/>
                <a:latin typeface="Calibri"/>
                <a:ea typeface="+mn-ea"/>
                <a:cs typeface="+mn-cs"/>
              </a:rPr>
              <a:t>Ongoing input</a:t>
            </a:r>
            <a:r>
              <a:rPr kumimoji="0" lang="en-US" sz="1600" b="0" i="0" u="none" strike="noStrike" kern="1200" cap="none" spc="0" normalizeH="0" baseline="0" noProof="0" dirty="0">
                <a:ln>
                  <a:noFill/>
                </a:ln>
                <a:solidFill>
                  <a:srgbClr val="555B63"/>
                </a:solidFill>
                <a:effectLst/>
                <a:uLnTx/>
                <a:uFillTx/>
                <a:latin typeface="Calibri"/>
                <a:ea typeface="+mn-ea"/>
                <a:cs typeface="+mn-cs"/>
              </a:rPr>
              <a:t> from all stakeholders on where to focus our efforts</a:t>
            </a:r>
            <a:endParaRPr kumimoji="0" sz="1600" b="0" i="0" u="none" strike="noStrike" kern="1200" cap="none" spc="0" normalizeH="0" baseline="0" noProof="0" dirty="0">
              <a:ln>
                <a:noFill/>
              </a:ln>
              <a:solidFill>
                <a:srgbClr val="555B63"/>
              </a:solidFill>
              <a:effectLst/>
              <a:uLnTx/>
              <a:uFillTx/>
              <a:latin typeface="Calibri"/>
              <a:ea typeface="+mn-ea"/>
              <a:cs typeface="+mn-cs"/>
            </a:endParaRPr>
          </a:p>
        </p:txBody>
      </p:sp>
      <p:sp>
        <p:nvSpPr>
          <p:cNvPr id="27" name="Rounded Rectangle 13">
            <a:extLst>
              <a:ext uri="{FF2B5EF4-FFF2-40B4-BE49-F238E27FC236}">
                <a16:creationId xmlns:a16="http://schemas.microsoft.com/office/drawing/2014/main" id="{BBAE5027-0F37-2E4E-EBE3-E33CC5AA0A1D}"/>
              </a:ext>
            </a:extLst>
          </p:cNvPr>
          <p:cNvSpPr/>
          <p:nvPr/>
        </p:nvSpPr>
        <p:spPr>
          <a:xfrm>
            <a:off x="6256020" y="5367528"/>
            <a:ext cx="5387340" cy="1024128"/>
          </a:xfrm>
          <a:prstGeom prst="roundRect">
            <a:avLst>
              <a:gd name="adj" fmla="val 5000"/>
            </a:avLst>
          </a:prstGeom>
          <a:solidFill>
            <a:srgbClr val="F6F7F9"/>
          </a:solidFill>
          <a:ln w="9525">
            <a:solidFill>
              <a:srgbClr val="DDE1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9" name="Oval 28">
            <a:extLst>
              <a:ext uri="{FF2B5EF4-FFF2-40B4-BE49-F238E27FC236}">
                <a16:creationId xmlns:a16="http://schemas.microsoft.com/office/drawing/2014/main" id="{5E2BEE82-CDE9-A268-8955-7F1BFE9E8187}"/>
              </a:ext>
            </a:extLst>
          </p:cNvPr>
          <p:cNvSpPr/>
          <p:nvPr/>
        </p:nvSpPr>
        <p:spPr>
          <a:xfrm>
            <a:off x="6256020" y="5687568"/>
            <a:ext cx="384048" cy="384048"/>
          </a:xfrm>
          <a:prstGeom prst="ellipse">
            <a:avLst/>
          </a:prstGeom>
          <a:solidFill>
            <a:srgbClr val="173A64"/>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Calibri"/>
                <a:ea typeface="+mn-ea"/>
                <a:cs typeface="+mn-cs"/>
              </a:rPr>
              <a:t>8</a:t>
            </a:r>
            <a:endParaRPr kumimoji="0" sz="1300" b="1" i="0" u="none" strike="noStrike" kern="1200" cap="none" spc="0" normalizeH="0" baseline="0" noProof="0" dirty="0">
              <a:ln>
                <a:noFill/>
              </a:ln>
              <a:solidFill>
                <a:srgbClr val="FFFFFF"/>
              </a:solidFill>
              <a:effectLst/>
              <a:uLnTx/>
              <a:uFillTx/>
              <a:latin typeface="Calibri"/>
              <a:ea typeface="+mn-ea"/>
              <a:cs typeface="+mn-cs"/>
            </a:endParaRPr>
          </a:p>
        </p:txBody>
      </p:sp>
      <p:sp>
        <p:nvSpPr>
          <p:cNvPr id="33" name="TextBox 32">
            <a:extLst>
              <a:ext uri="{FF2B5EF4-FFF2-40B4-BE49-F238E27FC236}">
                <a16:creationId xmlns:a16="http://schemas.microsoft.com/office/drawing/2014/main" id="{699CF35A-409C-9D4E-AE05-436B6480AF48}"/>
              </a:ext>
            </a:extLst>
          </p:cNvPr>
          <p:cNvSpPr txBox="1"/>
          <p:nvPr/>
        </p:nvSpPr>
        <p:spPr>
          <a:xfrm>
            <a:off x="6786372" y="5460245"/>
            <a:ext cx="4719828" cy="838691"/>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srgbClr val="173A64"/>
                </a:solidFill>
                <a:effectLst/>
                <a:uLnTx/>
                <a:uFillTx/>
                <a:latin typeface="Calibri"/>
                <a:ea typeface="+mn-ea"/>
                <a:cs typeface="+mn-cs"/>
              </a:rPr>
              <a:t>Industry Topics</a:t>
            </a:r>
            <a:endParaRPr kumimoji="0" sz="2000" b="1" i="0" u="none" strike="noStrike" kern="1200" cap="none" spc="0" normalizeH="0" baseline="0" noProof="0" dirty="0">
              <a:ln>
                <a:noFill/>
              </a:ln>
              <a:solidFill>
                <a:srgbClr val="173A64"/>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55B63"/>
                </a:solidFill>
                <a:effectLst/>
                <a:uLnTx/>
                <a:uFillTx/>
                <a:latin typeface="Calibri"/>
                <a:ea typeface="+mn-ea"/>
                <a:cs typeface="+mn-cs"/>
              </a:rPr>
              <a:t>Solicit industry topics/ideas; encourage cross-company sharing</a:t>
            </a:r>
            <a:endParaRPr kumimoji="0" sz="1600" b="0" i="0" u="none" strike="noStrike" kern="1200" cap="none" spc="0" normalizeH="0" baseline="0" noProof="0" dirty="0">
              <a:ln>
                <a:noFill/>
              </a:ln>
              <a:solidFill>
                <a:srgbClr val="555B63"/>
              </a:solidFill>
              <a:effectLst/>
              <a:uLnTx/>
              <a:uFillTx/>
              <a:latin typeface="Calibri"/>
              <a:ea typeface="+mn-ea"/>
              <a:cs typeface="+mn-cs"/>
            </a:endParaRPr>
          </a:p>
        </p:txBody>
      </p:sp>
    </p:spTree>
    <p:extLst>
      <p:ext uri="{BB962C8B-B14F-4D97-AF65-F5344CB8AC3E}">
        <p14:creationId xmlns:p14="http://schemas.microsoft.com/office/powerpoint/2010/main" val="7773583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8B533-5F17-04A1-8E7A-8109361E93A4}"/>
              </a:ext>
            </a:extLst>
          </p:cNvPr>
          <p:cNvSpPr>
            <a:spLocks noGrp="1"/>
          </p:cNvSpPr>
          <p:nvPr>
            <p:ph type="title"/>
          </p:nvPr>
        </p:nvSpPr>
        <p:spPr/>
        <p:txBody>
          <a:bodyPr/>
          <a:lstStyle/>
          <a:p>
            <a:r>
              <a:rPr lang="en-US" dirty="0"/>
              <a:t>Publication Policy</a:t>
            </a:r>
          </a:p>
        </p:txBody>
      </p:sp>
      <p:sp>
        <p:nvSpPr>
          <p:cNvPr id="10" name="Card 10"/>
          <p:cNvSpPr/>
          <p:nvPr/>
        </p:nvSpPr>
        <p:spPr>
          <a:xfrm>
            <a:off x="457200" y="1620000"/>
            <a:ext cx="5410200" cy="3960000"/>
          </a:xfrm>
          <a:prstGeom prst="roundRect">
            <a:avLst>
              <a:gd name="adj" fmla="val 6000"/>
            </a:avLst>
          </a:prstGeom>
          <a:solidFill>
            <a:srgbClr val="F6F7F9"/>
          </a:solidFill>
          <a:ln w="9525">
            <a:solidFill>
              <a:srgbClr val="DDE1E6"/>
            </a:solidFill>
          </a:ln>
        </p:spPr>
        <p:txBody>
          <a:bodyPr wrap="square" lIns="182880" tIns="137160" rIns="182880" bIns="137160" rtlCol="0" anchor="t"/>
          <a:lstStyle/>
          <a:p>
            <a:endParaRPr lang="en-US"/>
          </a:p>
        </p:txBody>
      </p:sp>
      <p:sp>
        <p:nvSpPr>
          <p:cNvPr id="11" name="Header 10"/>
          <p:cNvSpPr/>
          <p:nvPr/>
        </p:nvSpPr>
        <p:spPr>
          <a:xfrm>
            <a:off x="457200" y="1620000"/>
            <a:ext cx="5410200" cy="860000"/>
          </a:xfrm>
          <a:prstGeom prst="roundRect">
            <a:avLst>
              <a:gd name="adj" fmla="val 6000"/>
            </a:avLst>
          </a:prstGeom>
          <a:solidFill>
            <a:srgbClr val="173A64"/>
          </a:solidFill>
          <a:ln>
            <a:noFill/>
          </a:ln>
        </p:spPr>
        <p:txBody>
          <a:bodyPr wrap="square" lIns="182880" tIns="137160" rIns="182880" bIns="137160" rtlCol="0" anchor="ctr"/>
          <a:lstStyle/>
          <a:p>
            <a:pPr marL="0" indent="0" algn="l">
              <a:lnSpc>
                <a:spcPct val="100000"/>
              </a:lnSpc>
              <a:spcAft>
                <a:spcPts val="200"/>
              </a:spcAft>
              <a:buNone/>
            </a:pPr>
            <a:r>
              <a:rPr lang="en-US" sz="2400" b="1" dirty="0">
                <a:solidFill>
                  <a:srgbClr val="FFFFFF"/>
                </a:solidFill>
                <a:latin typeface="Calibri"/>
                <a:cs typeface="Calibri"/>
              </a:rPr>
              <a:t>REDI Primary Publications</a:t>
            </a:r>
          </a:p>
        </p:txBody>
      </p:sp>
      <p:sp>
        <p:nvSpPr>
          <p:cNvPr id="12" name="Body 10"/>
          <p:cNvSpPr/>
          <p:nvPr/>
        </p:nvSpPr>
        <p:spPr>
          <a:xfrm>
            <a:off x="594360" y="2630000"/>
            <a:ext cx="5135880" cy="2770000"/>
          </a:xfrm>
          <a:prstGeom prst="rect">
            <a:avLst/>
          </a:prstGeom>
          <a:solidFill>
            <a:srgbClr val="F6F7F9"/>
          </a:solidFill>
          <a:ln>
            <a:noFill/>
          </a:ln>
        </p:spPr>
        <p:txBody>
          <a:bodyPr wrap="square" lIns="137160" tIns="45720" rIns="137160" bIns="45720" rtlCol="0" anchor="t">
            <a:normAutofit/>
          </a:bodyPr>
          <a:lstStyle/>
          <a:p>
            <a:pPr marL="0" indent="0" algn="l">
              <a:lnSpc>
                <a:spcPct val="105000"/>
              </a:lnSpc>
              <a:spcAft>
                <a:spcPts val="900"/>
              </a:spcAft>
              <a:buNone/>
            </a:pPr>
            <a:r>
              <a:rPr lang="en-US" sz="1600" b="1" dirty="0">
                <a:solidFill>
                  <a:srgbClr val="173A64"/>
                </a:solidFill>
                <a:latin typeface="Calibri"/>
                <a:cs typeface="Calibri"/>
              </a:rPr>
              <a:t>Lead Author  </a:t>
            </a:r>
            <a:r>
              <a:rPr lang="en-US" sz="1600" dirty="0">
                <a:solidFill>
                  <a:srgbClr val="555B63"/>
                </a:solidFill>
                <a:latin typeface="Calibri"/>
                <a:cs typeface="Calibri"/>
              </a:rPr>
              <a:t>REDI Chair or Principal Statistician</a:t>
            </a:r>
          </a:p>
          <a:p>
            <a:pPr marL="0" indent="0" algn="l">
              <a:lnSpc>
                <a:spcPct val="105000"/>
              </a:lnSpc>
              <a:spcAft>
                <a:spcPts val="900"/>
              </a:spcAft>
              <a:buNone/>
            </a:pPr>
            <a:r>
              <a:rPr lang="en-US" sz="1600" b="1" dirty="0">
                <a:solidFill>
                  <a:srgbClr val="173A64"/>
                </a:solidFill>
                <a:latin typeface="Calibri"/>
                <a:cs typeface="Calibri"/>
              </a:rPr>
              <a:t>Last Author  </a:t>
            </a:r>
            <a:r>
              <a:rPr lang="en-US" sz="1600" b="0" dirty="0">
                <a:solidFill>
                  <a:srgbClr val="555B63"/>
                </a:solidFill>
                <a:latin typeface="Calibri"/>
                <a:cs typeface="Calibri"/>
              </a:rPr>
              <a:t>Study Chair(s) for given gene(s)</a:t>
            </a:r>
          </a:p>
          <a:p>
            <a:pPr marL="0" indent="0" algn="l">
              <a:lnSpc>
                <a:spcPct val="105000"/>
              </a:lnSpc>
              <a:spcAft>
                <a:spcPts val="900"/>
              </a:spcAft>
              <a:buNone/>
            </a:pPr>
            <a:r>
              <a:rPr lang="en-US" sz="1600" b="1" dirty="0">
                <a:solidFill>
                  <a:srgbClr val="173A64"/>
                </a:solidFill>
                <a:latin typeface="Calibri"/>
                <a:cs typeface="Calibri"/>
              </a:rPr>
              <a:t>Writing Committee  </a:t>
            </a:r>
            <a:r>
              <a:rPr lang="en-US" sz="1600" b="0" dirty="0">
                <a:solidFill>
                  <a:srgbClr val="555B63"/>
                </a:solidFill>
                <a:latin typeface="Calibri"/>
                <a:cs typeface="Calibri"/>
              </a:rPr>
              <a:t>REDI Working Group</a:t>
            </a:r>
          </a:p>
          <a:p>
            <a:pPr marL="0" indent="0" algn="l">
              <a:lnSpc>
                <a:spcPct val="105000"/>
              </a:lnSpc>
              <a:spcAft>
                <a:spcPts val="0"/>
              </a:spcAft>
              <a:buNone/>
            </a:pPr>
            <a:r>
              <a:rPr lang="en-US" sz="1600" b="1" dirty="0">
                <a:solidFill>
                  <a:srgbClr val="173A64"/>
                </a:solidFill>
                <a:latin typeface="Calibri"/>
                <a:cs typeface="Calibri"/>
              </a:rPr>
              <a:t>Authorship  </a:t>
            </a:r>
            <a:r>
              <a:rPr lang="en-US" sz="1600" b="0" dirty="0">
                <a:solidFill>
                  <a:srgbClr val="555B63"/>
                </a:solidFill>
                <a:latin typeface="Calibri"/>
                <a:cs typeface="Calibri"/>
              </a:rPr>
              <a:t>List WC “on behalf of FFB Clinical Consortium Investigator Group”</a:t>
            </a:r>
          </a:p>
        </p:txBody>
      </p:sp>
      <p:sp>
        <p:nvSpPr>
          <p:cNvPr id="20" name="Card 20"/>
          <p:cNvSpPr/>
          <p:nvPr/>
        </p:nvSpPr>
        <p:spPr>
          <a:xfrm>
            <a:off x="6324600" y="1620000"/>
            <a:ext cx="5410200" cy="3960000"/>
          </a:xfrm>
          <a:prstGeom prst="roundRect">
            <a:avLst>
              <a:gd name="adj" fmla="val 6000"/>
            </a:avLst>
          </a:prstGeom>
          <a:solidFill>
            <a:srgbClr val="F6F7F9"/>
          </a:solidFill>
          <a:ln w="9525">
            <a:solidFill>
              <a:srgbClr val="DDE1E6"/>
            </a:solidFill>
          </a:ln>
        </p:spPr>
        <p:txBody>
          <a:bodyPr wrap="square" lIns="182880" tIns="137160" rIns="182880" bIns="137160" rtlCol="0" anchor="t"/>
          <a:lstStyle/>
          <a:p>
            <a:endParaRPr lang="en-US"/>
          </a:p>
        </p:txBody>
      </p:sp>
      <p:sp>
        <p:nvSpPr>
          <p:cNvPr id="21" name="Header 20"/>
          <p:cNvSpPr/>
          <p:nvPr/>
        </p:nvSpPr>
        <p:spPr>
          <a:xfrm>
            <a:off x="6324600" y="1620000"/>
            <a:ext cx="5410200" cy="860000"/>
          </a:xfrm>
          <a:prstGeom prst="roundRect">
            <a:avLst>
              <a:gd name="adj" fmla="val 6000"/>
            </a:avLst>
          </a:prstGeom>
          <a:solidFill>
            <a:srgbClr val="173A64"/>
          </a:solidFill>
          <a:ln>
            <a:noFill/>
          </a:ln>
        </p:spPr>
        <p:txBody>
          <a:bodyPr wrap="square" lIns="182880" tIns="137160" rIns="182880" bIns="137160" rtlCol="0" anchor="ctr"/>
          <a:lstStyle/>
          <a:p>
            <a:pPr marL="0" indent="0" algn="l">
              <a:lnSpc>
                <a:spcPct val="100000"/>
              </a:lnSpc>
              <a:spcAft>
                <a:spcPts val="200"/>
              </a:spcAft>
              <a:buNone/>
            </a:pPr>
            <a:r>
              <a:rPr lang="en-US" sz="2400" b="1" dirty="0">
                <a:solidFill>
                  <a:srgbClr val="FFFFFF"/>
                </a:solidFill>
                <a:latin typeface="Calibri"/>
                <a:cs typeface="Calibri"/>
              </a:rPr>
              <a:t>REDI Secondary Publications</a:t>
            </a:r>
          </a:p>
        </p:txBody>
      </p:sp>
      <p:sp>
        <p:nvSpPr>
          <p:cNvPr id="22" name="Body 20"/>
          <p:cNvSpPr/>
          <p:nvPr/>
        </p:nvSpPr>
        <p:spPr>
          <a:xfrm>
            <a:off x="6461760" y="2630000"/>
            <a:ext cx="5135880" cy="2770000"/>
          </a:xfrm>
          <a:prstGeom prst="rect">
            <a:avLst/>
          </a:prstGeom>
          <a:solidFill>
            <a:srgbClr val="F6F7F9"/>
          </a:solidFill>
          <a:ln>
            <a:noFill/>
          </a:ln>
        </p:spPr>
        <p:txBody>
          <a:bodyPr wrap="square" lIns="137160" tIns="45720" rIns="137160" bIns="45720" rtlCol="0" anchor="t">
            <a:noAutofit/>
          </a:bodyPr>
          <a:lstStyle/>
          <a:p>
            <a:pPr marL="0" indent="0" algn="l">
              <a:lnSpc>
                <a:spcPct val="105000"/>
              </a:lnSpc>
              <a:spcAft>
                <a:spcPts val="700"/>
              </a:spcAft>
              <a:buNone/>
            </a:pPr>
            <a:r>
              <a:rPr lang="en-US" sz="1600" b="1" dirty="0">
                <a:solidFill>
                  <a:srgbClr val="173A64"/>
                </a:solidFill>
                <a:latin typeface="Calibri"/>
                <a:cs typeface="Calibri"/>
              </a:rPr>
              <a:t>Lead Author  </a:t>
            </a:r>
            <a:r>
              <a:rPr lang="en-US" sz="1600" b="0" dirty="0">
                <a:solidFill>
                  <a:srgbClr val="555B63"/>
                </a:solidFill>
                <a:latin typeface="Calibri"/>
                <a:cs typeface="Calibri"/>
              </a:rPr>
              <a:t>Assigned by OC case by case based on investigator interest / subject matter expertise</a:t>
            </a:r>
          </a:p>
          <a:p>
            <a:pPr>
              <a:lnSpc>
                <a:spcPct val="105000"/>
              </a:lnSpc>
              <a:spcAft>
                <a:spcPts val="350"/>
              </a:spcAft>
            </a:pPr>
            <a:r>
              <a:rPr lang="en-US" sz="1600" b="1" dirty="0">
                <a:solidFill>
                  <a:srgbClr val="173A64"/>
                </a:solidFill>
                <a:latin typeface="Calibri"/>
                <a:cs typeface="Calibri"/>
              </a:rPr>
              <a:t>Writing Committee  </a:t>
            </a:r>
            <a:r>
              <a:rPr lang="en-US" sz="1600" b="0" dirty="0">
                <a:solidFill>
                  <a:srgbClr val="555B63"/>
                </a:solidFill>
                <a:latin typeface="Calibri"/>
                <a:cs typeface="Calibri"/>
              </a:rPr>
              <a:t>Assigned by OC case by case based on investigator interest</a:t>
            </a:r>
            <a:r>
              <a:rPr lang="en-US" sz="1600" dirty="0">
                <a:solidFill>
                  <a:srgbClr val="555B63"/>
                </a:solidFill>
                <a:latin typeface="Calibri"/>
                <a:cs typeface="Calibri"/>
              </a:rPr>
              <a:t> / subject matter expertise</a:t>
            </a:r>
            <a:endParaRPr lang="en-US" sz="1600" b="0" dirty="0">
              <a:solidFill>
                <a:srgbClr val="555B63"/>
              </a:solidFill>
              <a:latin typeface="Calibri"/>
              <a:cs typeface="Calibri"/>
            </a:endParaRPr>
          </a:p>
          <a:p>
            <a:pPr marL="274320" indent="-228600" algn="l">
              <a:lnSpc>
                <a:spcPct val="105000"/>
              </a:lnSpc>
              <a:spcAft>
                <a:spcPts val="250"/>
              </a:spcAft>
              <a:buClr>
                <a:srgbClr val="173A64"/>
              </a:buClr>
              <a:buFont typeface="Arial"/>
              <a:buChar char="•"/>
            </a:pPr>
            <a:r>
              <a:rPr lang="en-US" sz="1600" b="0" dirty="0">
                <a:solidFill>
                  <a:srgbClr val="555B63"/>
                </a:solidFill>
                <a:latin typeface="Calibri"/>
                <a:cs typeface="Calibri"/>
              </a:rPr>
              <a:t>Poll all active Consortium investigators</a:t>
            </a:r>
          </a:p>
          <a:p>
            <a:pPr marL="274320" indent="-228600" algn="l">
              <a:lnSpc>
                <a:spcPct val="105000"/>
              </a:lnSpc>
              <a:spcAft>
                <a:spcPts val="250"/>
              </a:spcAft>
              <a:buClr>
                <a:srgbClr val="173A64"/>
              </a:buClr>
              <a:buFont typeface="Arial"/>
              <a:buChar char="•"/>
            </a:pPr>
            <a:r>
              <a:rPr lang="en-US" sz="1600" b="0" dirty="0">
                <a:solidFill>
                  <a:srgbClr val="555B63"/>
                </a:solidFill>
                <a:latin typeface="Calibri"/>
                <a:cs typeface="Calibri"/>
              </a:rPr>
              <a:t>REDI Chair on all Writing Committees</a:t>
            </a:r>
          </a:p>
          <a:p>
            <a:pPr marL="274320" indent="-228600" algn="l">
              <a:lnSpc>
                <a:spcPct val="105000"/>
              </a:lnSpc>
              <a:spcAft>
                <a:spcPts val="700"/>
              </a:spcAft>
              <a:buClr>
                <a:srgbClr val="173A64"/>
              </a:buClr>
              <a:buFont typeface="Arial"/>
              <a:buChar char="•"/>
            </a:pPr>
            <a:r>
              <a:rPr lang="en-US" sz="1600" b="0" dirty="0">
                <a:solidFill>
                  <a:srgbClr val="555B63"/>
                </a:solidFill>
                <a:latin typeface="Calibri"/>
                <a:cs typeface="Calibri"/>
              </a:rPr>
              <a:t>REDI Working </a:t>
            </a:r>
            <a:r>
              <a:rPr lang="en-US" sz="1600" b="0">
                <a:solidFill>
                  <a:srgbClr val="555B63"/>
                </a:solidFill>
                <a:latin typeface="Calibri"/>
                <a:cs typeface="Calibri"/>
              </a:rPr>
              <a:t>Group to Review </a:t>
            </a:r>
            <a:r>
              <a:rPr lang="en-US" sz="1600" b="0" dirty="0">
                <a:solidFill>
                  <a:srgbClr val="555B63"/>
                </a:solidFill>
                <a:latin typeface="Calibri"/>
                <a:cs typeface="Calibri"/>
              </a:rPr>
              <a:t>/ Approve</a:t>
            </a:r>
          </a:p>
          <a:p>
            <a:pPr marL="0" indent="0" algn="l">
              <a:lnSpc>
                <a:spcPct val="105000"/>
              </a:lnSpc>
              <a:spcAft>
                <a:spcPts val="0"/>
              </a:spcAft>
              <a:buNone/>
            </a:pPr>
            <a:r>
              <a:rPr lang="en-US" sz="1600" b="1" dirty="0">
                <a:solidFill>
                  <a:srgbClr val="173A64"/>
                </a:solidFill>
                <a:latin typeface="Calibri"/>
                <a:cs typeface="Calibri"/>
              </a:rPr>
              <a:t>Authorship  </a:t>
            </a:r>
            <a:r>
              <a:rPr lang="en-US" sz="1600" b="0" dirty="0">
                <a:solidFill>
                  <a:srgbClr val="555B63"/>
                </a:solidFill>
                <a:latin typeface="Calibri"/>
                <a:cs typeface="Calibri"/>
              </a:rPr>
              <a:t>List WC “on behalf of REDI Working Group and FFB Clinical Consortium Investigator Group”</a:t>
            </a:r>
          </a:p>
        </p:txBody>
      </p:sp>
    </p:spTree>
    <p:extLst>
      <p:ext uri="{BB962C8B-B14F-4D97-AF65-F5344CB8AC3E}">
        <p14:creationId xmlns:p14="http://schemas.microsoft.com/office/powerpoint/2010/main" val="10965527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A35A-DF59-4F5B-2E05-C7FD3192B071}"/>
              </a:ext>
            </a:extLst>
          </p:cNvPr>
          <p:cNvSpPr>
            <a:spLocks noGrp="1"/>
          </p:cNvSpPr>
          <p:nvPr>
            <p:ph type="title"/>
          </p:nvPr>
        </p:nvSpPr>
        <p:spPr>
          <a:xfrm>
            <a:off x="3476730" y="18255"/>
            <a:ext cx="7877069" cy="1325563"/>
          </a:xfrm>
        </p:spPr>
        <p:txBody>
          <a:bodyPr/>
          <a:lstStyle/>
          <a:p>
            <a:r>
              <a:rPr lang="en-US" dirty="0">
                <a:solidFill>
                  <a:prstClr val="white"/>
                </a:solidFill>
                <a:latin typeface="Arial"/>
              </a:rPr>
              <a:t>Annual Cycle - Why?</a:t>
            </a:r>
            <a:endParaRPr lang="en-US" dirty="0"/>
          </a:p>
        </p:txBody>
      </p:sp>
      <p:sp>
        <p:nvSpPr>
          <p:cNvPr id="3" name="Oval 2"/>
          <p:cNvSpPr/>
          <p:nvPr/>
        </p:nvSpPr>
        <p:spPr>
          <a:xfrm>
            <a:off x="1992376" y="1828800"/>
            <a:ext cx="566928" cy="566928"/>
          </a:xfrm>
          <a:prstGeom prst="ellipse">
            <a:avLst/>
          </a:prstGeom>
          <a:solidFill>
            <a:srgbClr val="173A64"/>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FFFFF"/>
                </a:solidFill>
                <a:effectLst/>
                <a:uLnTx/>
                <a:uFillTx/>
                <a:latin typeface="Calibri"/>
                <a:ea typeface="+mn-ea"/>
                <a:cs typeface="+mn-cs"/>
              </a:rPr>
              <a:t>1</a:t>
            </a:r>
          </a:p>
        </p:txBody>
      </p:sp>
      <p:sp>
        <p:nvSpPr>
          <p:cNvPr id="4" name="Rounded Rectangle 3"/>
          <p:cNvSpPr/>
          <p:nvPr/>
        </p:nvSpPr>
        <p:spPr>
          <a:xfrm>
            <a:off x="8348599" y="2606040"/>
            <a:ext cx="3454400" cy="1609825"/>
          </a:xfrm>
          <a:prstGeom prst="roundRect">
            <a:avLst>
              <a:gd name="adj" fmla="val 6000"/>
            </a:avLst>
          </a:prstGeom>
          <a:solidFill>
            <a:srgbClr val="F6F7F9"/>
          </a:solidFill>
          <a:ln w="9525">
            <a:solidFill>
              <a:srgbClr val="DDE1E6"/>
            </a:solidFill>
          </a:ln>
          <a:effectLst/>
        </p:spPr>
        <p:style>
          <a:lnRef idx="1">
            <a:schemeClr val="accent1"/>
          </a:lnRef>
          <a:fillRef idx="3">
            <a:schemeClr val="accent1"/>
          </a:fillRef>
          <a:effectRef idx="2">
            <a:schemeClr val="accent1"/>
          </a:effectRef>
          <a:fontRef idx="minor">
            <a:schemeClr val="lt1"/>
          </a:fontRef>
        </p:style>
        <p:txBody>
          <a:bodyPr wrap="square" lIns="256032" tIns="292608" rIns="256032" bIns="256032" rtlCol="0" anchor="t"/>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sz="1700" b="1" i="0" u="none" strike="noStrike" kern="1200" cap="none" spc="0" normalizeH="0" baseline="0" noProof="0" dirty="0">
                <a:ln>
                  <a:noFill/>
                </a:ln>
                <a:solidFill>
                  <a:srgbClr val="173A64"/>
                </a:solidFill>
                <a:effectLst/>
                <a:uLnTx/>
                <a:uFillTx/>
                <a:latin typeface="Calibri"/>
                <a:ea typeface="+mn-ea"/>
                <a:cs typeface="+mn-cs"/>
              </a:rPr>
              <a:t>Simpler to Plan</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sz="1350" b="0" i="0" u="none" strike="noStrike" kern="1200" cap="none" spc="0" normalizeH="0" baseline="0" noProof="0" dirty="0">
                <a:ln>
                  <a:noFill/>
                </a:ln>
                <a:solidFill>
                  <a:srgbClr val="555B63"/>
                </a:solidFill>
                <a:effectLst/>
                <a:uLnTx/>
                <a:uFillTx/>
                <a:latin typeface="Calibri"/>
                <a:ea typeface="+mn-ea"/>
                <a:cs typeface="+mn-cs"/>
              </a:rPr>
              <a:t>Replaces gene-specific meetings with one consolidated annual cycle that's easier to schedule and run.</a:t>
            </a:r>
          </a:p>
        </p:txBody>
      </p:sp>
      <p:sp>
        <p:nvSpPr>
          <p:cNvPr id="5" name="Oval 4"/>
          <p:cNvSpPr/>
          <p:nvPr/>
        </p:nvSpPr>
        <p:spPr>
          <a:xfrm>
            <a:off x="5812536" y="1828800"/>
            <a:ext cx="566928" cy="566928"/>
          </a:xfrm>
          <a:prstGeom prst="ellipse">
            <a:avLst/>
          </a:prstGeom>
          <a:solidFill>
            <a:srgbClr val="173A64"/>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FFFFF"/>
                </a:solidFill>
                <a:effectLst/>
                <a:uLnTx/>
                <a:uFillTx/>
                <a:latin typeface="Calibri"/>
                <a:ea typeface="+mn-ea"/>
                <a:cs typeface="+mn-cs"/>
              </a:rPr>
              <a:t>2</a:t>
            </a:r>
          </a:p>
        </p:txBody>
      </p:sp>
      <p:sp>
        <p:nvSpPr>
          <p:cNvPr id="6" name="Rounded Rectangle 5"/>
          <p:cNvSpPr/>
          <p:nvPr/>
        </p:nvSpPr>
        <p:spPr>
          <a:xfrm>
            <a:off x="4368800" y="2606040"/>
            <a:ext cx="3454400" cy="1609825"/>
          </a:xfrm>
          <a:prstGeom prst="roundRect">
            <a:avLst>
              <a:gd name="adj" fmla="val 6000"/>
            </a:avLst>
          </a:prstGeom>
          <a:solidFill>
            <a:srgbClr val="F6F7F9"/>
          </a:solidFill>
          <a:ln w="9525">
            <a:solidFill>
              <a:srgbClr val="DDE1E6"/>
            </a:solidFill>
          </a:ln>
          <a:effectLst/>
        </p:spPr>
        <p:style>
          <a:lnRef idx="1">
            <a:schemeClr val="accent1"/>
          </a:lnRef>
          <a:fillRef idx="3">
            <a:schemeClr val="accent1"/>
          </a:fillRef>
          <a:effectRef idx="2">
            <a:schemeClr val="accent1"/>
          </a:effectRef>
          <a:fontRef idx="minor">
            <a:schemeClr val="lt1"/>
          </a:fontRef>
        </p:style>
        <p:txBody>
          <a:bodyPr wrap="square" lIns="256032" tIns="292608" rIns="256032" bIns="256032" rtlCol="0" anchor="t"/>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sz="1700" b="1" i="0" u="none" strike="noStrike" kern="1200" cap="none" spc="0" normalizeH="0" baseline="0" noProof="0">
                <a:ln>
                  <a:noFill/>
                </a:ln>
                <a:solidFill>
                  <a:srgbClr val="173A64"/>
                </a:solidFill>
                <a:effectLst/>
                <a:uLnTx/>
                <a:uFillTx/>
                <a:latin typeface="Calibri"/>
                <a:ea typeface="+mn-ea"/>
                <a:cs typeface="+mn-cs"/>
              </a:rPr>
              <a:t>Better Participation</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sz="1350" b="0" i="0" u="none" strike="noStrike" kern="1200" cap="none" spc="0" normalizeH="0" baseline="0" noProof="0">
                <a:ln>
                  <a:noFill/>
                </a:ln>
                <a:solidFill>
                  <a:srgbClr val="555B63"/>
                </a:solidFill>
                <a:effectLst/>
                <a:uLnTx/>
                <a:uFillTx/>
                <a:latin typeface="Calibri"/>
                <a:ea typeface="+mn-ea"/>
                <a:cs typeface="+mn-cs"/>
              </a:rPr>
              <a:t>A predictable annual rhythm means everyone expects it and keeps it on their calendar.</a:t>
            </a:r>
          </a:p>
        </p:txBody>
      </p:sp>
      <p:sp>
        <p:nvSpPr>
          <p:cNvPr id="7" name="Oval 6"/>
          <p:cNvSpPr/>
          <p:nvPr/>
        </p:nvSpPr>
        <p:spPr>
          <a:xfrm>
            <a:off x="9632696" y="1828800"/>
            <a:ext cx="566928" cy="566928"/>
          </a:xfrm>
          <a:prstGeom prst="ellipse">
            <a:avLst/>
          </a:prstGeom>
          <a:solidFill>
            <a:srgbClr val="173A64"/>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0" normalizeH="0" baseline="0" noProof="0">
                <a:ln>
                  <a:noFill/>
                </a:ln>
                <a:solidFill>
                  <a:srgbClr val="FFFFFF"/>
                </a:solidFill>
                <a:effectLst/>
                <a:uLnTx/>
                <a:uFillTx/>
                <a:latin typeface="Calibri"/>
                <a:ea typeface="+mn-ea"/>
                <a:cs typeface="+mn-cs"/>
              </a:rPr>
              <a:t>3</a:t>
            </a:r>
          </a:p>
        </p:txBody>
      </p:sp>
      <p:sp>
        <p:nvSpPr>
          <p:cNvPr id="14" name="Rounded Rectangle 7">
            <a:extLst>
              <a:ext uri="{FF2B5EF4-FFF2-40B4-BE49-F238E27FC236}">
                <a16:creationId xmlns:a16="http://schemas.microsoft.com/office/drawing/2014/main" id="{7D26A065-11C0-7C14-DE0F-1A5F5AEE1405}"/>
              </a:ext>
            </a:extLst>
          </p:cNvPr>
          <p:cNvSpPr/>
          <p:nvPr/>
        </p:nvSpPr>
        <p:spPr>
          <a:xfrm>
            <a:off x="400016" y="2606040"/>
            <a:ext cx="3454400" cy="1609825"/>
          </a:xfrm>
          <a:prstGeom prst="roundRect">
            <a:avLst>
              <a:gd name="adj" fmla="val 6000"/>
            </a:avLst>
          </a:prstGeom>
          <a:solidFill>
            <a:srgbClr val="F6F7F9"/>
          </a:solidFill>
          <a:ln w="9525">
            <a:solidFill>
              <a:srgbClr val="DDE1E6"/>
            </a:solidFill>
          </a:ln>
          <a:effectLst/>
        </p:spPr>
        <p:style>
          <a:lnRef idx="1">
            <a:schemeClr val="accent1"/>
          </a:lnRef>
          <a:fillRef idx="3">
            <a:schemeClr val="accent1"/>
          </a:fillRef>
          <a:effectRef idx="2">
            <a:schemeClr val="accent1"/>
          </a:effectRef>
          <a:fontRef idx="minor">
            <a:schemeClr val="lt1"/>
          </a:fontRef>
        </p:style>
        <p:txBody>
          <a:bodyPr wrap="square" lIns="256032" tIns="292608" rIns="256032" bIns="256032" rtlCol="0" anchor="t"/>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sz="1700" b="1" i="0" u="none" strike="noStrike" kern="1200" cap="none" spc="0" normalizeH="0" baseline="0" noProof="0" dirty="0">
                <a:ln>
                  <a:noFill/>
                </a:ln>
                <a:solidFill>
                  <a:srgbClr val="173A64"/>
                </a:solidFill>
                <a:effectLst/>
                <a:uLnTx/>
                <a:uFillTx/>
                <a:latin typeface="Calibri"/>
                <a:ea typeface="+mn-ea"/>
                <a:cs typeface="+mn-cs"/>
              </a:rPr>
              <a:t>Built-In Accountability</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sz="1350" b="0" i="0" u="none" strike="noStrike" kern="1200" cap="none" spc="0" normalizeH="0" baseline="0" noProof="0" dirty="0">
                <a:ln>
                  <a:noFill/>
                </a:ln>
                <a:solidFill>
                  <a:srgbClr val="555B63"/>
                </a:solidFill>
                <a:effectLst/>
                <a:uLnTx/>
                <a:uFillTx/>
                <a:latin typeface="Calibri"/>
                <a:ea typeface="+mn-ea"/>
                <a:cs typeface="+mn-cs"/>
              </a:rPr>
              <a:t>A fixed timeframe to set annual goals and priorities </a:t>
            </a:r>
            <a:r>
              <a:rPr kumimoji="0" lang="en-US" sz="1350" b="0" i="0" u="none" strike="noStrike" kern="1200" cap="none" spc="0" normalizeH="0" baseline="0" noProof="0" dirty="0">
                <a:ln>
                  <a:noFill/>
                </a:ln>
                <a:solidFill>
                  <a:srgbClr val="555B63"/>
                </a:solidFill>
                <a:effectLst/>
                <a:uLnTx/>
                <a:uFillTx/>
                <a:latin typeface="Calibri"/>
                <a:ea typeface="+mn-ea"/>
                <a:cs typeface="+mn-cs"/>
              </a:rPr>
              <a:t>and to </a:t>
            </a:r>
            <a:r>
              <a:rPr kumimoji="0" sz="1350" b="0" i="0" u="none" strike="noStrike" kern="1200" cap="none" spc="0" normalizeH="0" baseline="0" noProof="0" dirty="0">
                <a:ln>
                  <a:noFill/>
                </a:ln>
                <a:solidFill>
                  <a:srgbClr val="555B63"/>
                </a:solidFill>
                <a:effectLst/>
                <a:uLnTx/>
                <a:uFillTx/>
                <a:latin typeface="Calibri"/>
                <a:ea typeface="+mn-ea"/>
                <a:cs typeface="+mn-cs"/>
              </a:rPr>
              <a:t>keep analyses and </a:t>
            </a:r>
            <a:r>
              <a:rPr kumimoji="0" lang="en-US" sz="1350" b="0" i="0" u="none" strike="noStrike" kern="1200" cap="none" spc="0" normalizeH="0" baseline="0" noProof="0" dirty="0">
                <a:ln>
                  <a:noFill/>
                </a:ln>
                <a:solidFill>
                  <a:srgbClr val="555B63"/>
                </a:solidFill>
                <a:effectLst/>
                <a:uLnTx/>
                <a:uFillTx/>
                <a:latin typeface="Calibri"/>
                <a:ea typeface="+mn-ea"/>
                <a:cs typeface="+mn-cs"/>
              </a:rPr>
              <a:t>dissemination</a:t>
            </a:r>
            <a:r>
              <a:rPr kumimoji="0" sz="1350" b="0" i="0" u="none" strike="noStrike" kern="1200" cap="none" spc="0" normalizeH="0" baseline="0" noProof="0" dirty="0">
                <a:ln>
                  <a:noFill/>
                </a:ln>
                <a:solidFill>
                  <a:srgbClr val="555B63"/>
                </a:solidFill>
                <a:effectLst/>
                <a:uLnTx/>
                <a:uFillTx/>
                <a:latin typeface="Calibri"/>
                <a:ea typeface="+mn-ea"/>
                <a:cs typeface="+mn-cs"/>
              </a:rPr>
              <a:t> on track.</a:t>
            </a:r>
          </a:p>
        </p:txBody>
      </p:sp>
    </p:spTree>
    <p:extLst>
      <p:ext uri="{BB962C8B-B14F-4D97-AF65-F5344CB8AC3E}">
        <p14:creationId xmlns:p14="http://schemas.microsoft.com/office/powerpoint/2010/main" val="2838595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lg1">
            <a:extLst>
              <a:ext uri="{FF2B5EF4-FFF2-40B4-BE49-F238E27FC236}">
                <a16:creationId xmlns:a16="http://schemas.microsoft.com/office/drawing/2014/main" id="{283521A5-E863-B72F-9436-F667AC1CBF06}"/>
              </a:ext>
            </a:extLst>
          </p:cNvPr>
          <p:cNvSpPr/>
          <p:nvPr/>
        </p:nvSpPr>
        <p:spPr>
          <a:xfrm>
            <a:off x="400344" y="2079999"/>
            <a:ext cx="300000" cy="300000"/>
          </a:xfrm>
          <a:prstGeom prst="roundRect">
            <a:avLst>
              <a:gd name="adj" fmla="val 20000"/>
            </a:avLst>
          </a:prstGeom>
          <a:solidFill>
            <a:srgbClr val="0E3D4C"/>
          </a:solidFill>
          <a:ln>
            <a:no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1</a:t>
            </a:r>
          </a:p>
        </p:txBody>
      </p:sp>
      <p:sp>
        <p:nvSpPr>
          <p:cNvPr id="27" name="lg1t">
            <a:extLst>
              <a:ext uri="{FF2B5EF4-FFF2-40B4-BE49-F238E27FC236}">
                <a16:creationId xmlns:a16="http://schemas.microsoft.com/office/drawing/2014/main" id="{DFB981D1-4435-98A1-05F3-133577FD0F15}"/>
              </a:ext>
            </a:extLst>
          </p:cNvPr>
          <p:cNvSpPr txBox="1"/>
          <p:nvPr/>
        </p:nvSpPr>
        <p:spPr>
          <a:xfrm>
            <a:off x="760344" y="2032373"/>
            <a:ext cx="1700000" cy="917045"/>
          </a:xfrm>
          <a:prstGeom prst="rect">
            <a:avLst/>
          </a:prstGeom>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404040"/>
                </a:solidFill>
                <a:effectLst/>
                <a:uLnTx/>
                <a:uFillTx/>
                <a:latin typeface="Arial"/>
                <a:ea typeface="+mn-ea"/>
                <a:cs typeface="+mn-cs"/>
              </a:rPr>
              <a:t>Develop agenda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404040"/>
                </a:solidFill>
                <a:effectLst/>
                <a:uLnTx/>
                <a:uFillTx/>
                <a:latin typeface="Arial"/>
                <a:ea typeface="+mn-ea"/>
                <a:cs typeface="+mn-cs"/>
              </a:rPr>
              <a:t>Set objectives priorities and the agenda for the coming year.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srgbClr val="404040"/>
              </a:solidFill>
              <a:effectLst/>
              <a:uLnTx/>
              <a:uFillTx/>
              <a:latin typeface="Arial"/>
              <a:ea typeface="+mn-ea"/>
              <a:cs typeface="+mn-cs"/>
            </a:endParaRPr>
          </a:p>
        </p:txBody>
      </p:sp>
      <p:sp>
        <p:nvSpPr>
          <p:cNvPr id="29" name="lg2">
            <a:extLst>
              <a:ext uri="{FF2B5EF4-FFF2-40B4-BE49-F238E27FC236}">
                <a16:creationId xmlns:a16="http://schemas.microsoft.com/office/drawing/2014/main" id="{240A1C9C-19CB-DDF0-328F-0C6DF9825FE8}"/>
              </a:ext>
            </a:extLst>
          </p:cNvPr>
          <p:cNvSpPr/>
          <p:nvPr/>
        </p:nvSpPr>
        <p:spPr>
          <a:xfrm>
            <a:off x="2660344" y="2079999"/>
            <a:ext cx="300000" cy="300000"/>
          </a:xfrm>
          <a:prstGeom prst="roundRect">
            <a:avLst>
              <a:gd name="adj" fmla="val 20000"/>
            </a:avLst>
          </a:prstGeom>
          <a:solidFill>
            <a:srgbClr val="17607F"/>
          </a:solidFill>
          <a:ln>
            <a:no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2</a:t>
            </a:r>
          </a:p>
        </p:txBody>
      </p:sp>
      <p:sp>
        <p:nvSpPr>
          <p:cNvPr id="31" name="lg2t">
            <a:extLst>
              <a:ext uri="{FF2B5EF4-FFF2-40B4-BE49-F238E27FC236}">
                <a16:creationId xmlns:a16="http://schemas.microsoft.com/office/drawing/2014/main" id="{C2F781D0-C54B-AD5F-F98A-4E797F334AEE}"/>
              </a:ext>
            </a:extLst>
          </p:cNvPr>
          <p:cNvSpPr txBox="1"/>
          <p:nvPr/>
        </p:nvSpPr>
        <p:spPr>
          <a:xfrm>
            <a:off x="3020344" y="2022849"/>
            <a:ext cx="1700000" cy="782394"/>
          </a:xfrm>
          <a:prstGeom prst="rect">
            <a:avLst/>
          </a:prstGeom>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404040"/>
                </a:solidFill>
                <a:effectLst/>
                <a:uLnTx/>
                <a:uFillTx/>
                <a:latin typeface="Arial"/>
                <a:ea typeface="+mn-ea"/>
                <a:cs typeface="+mn-cs"/>
              </a:rPr>
              <a:t>Complete analyses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404040"/>
                </a:solidFill>
                <a:effectLst/>
                <a:uLnTx/>
                <a:uFillTx/>
                <a:latin typeface="Arial"/>
                <a:ea typeface="+mn-ea"/>
                <a:cs typeface="+mn-cs"/>
              </a:rPr>
              <a:t>Complete the new analysis work for the cycle.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srgbClr val="404040"/>
              </a:solidFill>
              <a:effectLst/>
              <a:uLnTx/>
              <a:uFillTx/>
              <a:latin typeface="Arial"/>
              <a:ea typeface="+mn-ea"/>
              <a:cs typeface="+mn-cs"/>
            </a:endParaRPr>
          </a:p>
        </p:txBody>
      </p:sp>
      <p:sp>
        <p:nvSpPr>
          <p:cNvPr id="33" name="lg3">
            <a:extLst>
              <a:ext uri="{FF2B5EF4-FFF2-40B4-BE49-F238E27FC236}">
                <a16:creationId xmlns:a16="http://schemas.microsoft.com/office/drawing/2014/main" id="{7B444622-E235-7192-3A66-639C41B20AED}"/>
              </a:ext>
            </a:extLst>
          </p:cNvPr>
          <p:cNvSpPr/>
          <p:nvPr/>
        </p:nvSpPr>
        <p:spPr>
          <a:xfrm>
            <a:off x="5000344" y="2079999"/>
            <a:ext cx="300000" cy="300000"/>
          </a:xfrm>
          <a:prstGeom prst="roundRect">
            <a:avLst>
              <a:gd name="adj" fmla="val 20000"/>
            </a:avLst>
          </a:prstGeom>
          <a:solidFill>
            <a:srgbClr val="2E8CA6"/>
          </a:solidFill>
          <a:ln>
            <a:no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3</a:t>
            </a:r>
          </a:p>
        </p:txBody>
      </p:sp>
      <p:sp>
        <p:nvSpPr>
          <p:cNvPr id="35" name="lg3t">
            <a:extLst>
              <a:ext uri="{FF2B5EF4-FFF2-40B4-BE49-F238E27FC236}">
                <a16:creationId xmlns:a16="http://schemas.microsoft.com/office/drawing/2014/main" id="{1A8A3B5D-E329-48D9-7811-1D5F3D0A8FAD}"/>
              </a:ext>
            </a:extLst>
          </p:cNvPr>
          <p:cNvSpPr txBox="1"/>
          <p:nvPr/>
        </p:nvSpPr>
        <p:spPr>
          <a:xfrm>
            <a:off x="5360344" y="2003798"/>
            <a:ext cx="1800000" cy="960497"/>
          </a:xfrm>
          <a:prstGeom prst="rect">
            <a:avLst/>
          </a:prstGeom>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404040"/>
                </a:solidFill>
                <a:effectLst/>
                <a:uLnTx/>
                <a:uFillTx/>
                <a:latin typeface="Arial"/>
                <a:ea typeface="+mn-ea"/>
                <a:cs typeface="+mn-cs"/>
              </a:rPr>
              <a:t>Get stakeholder input</a:t>
            </a:r>
          </a:p>
          <a:p>
            <a:pPr lvl="0">
              <a:defRPr/>
            </a:pPr>
            <a:r>
              <a:rPr kumimoji="0" lang="en-US" sz="1100" b="0" i="0" u="none" strike="noStrike" kern="1200" cap="none" spc="0" normalizeH="0" baseline="0" noProof="0" dirty="0">
                <a:ln>
                  <a:noFill/>
                </a:ln>
                <a:solidFill>
                  <a:srgbClr val="404040"/>
                </a:solidFill>
                <a:effectLst/>
                <a:uLnTx/>
                <a:uFillTx/>
                <a:latin typeface="Arial"/>
                <a:ea typeface="+mn-ea"/>
                <a:cs typeface="+mn-cs"/>
              </a:rPr>
              <a:t>Present to REDI WG, </a:t>
            </a:r>
            <a:r>
              <a:rPr lang="en-US" sz="1100" dirty="0">
                <a:solidFill>
                  <a:srgbClr val="404040"/>
                </a:solidFill>
              </a:rPr>
              <a:t>investigators, </a:t>
            </a:r>
            <a:r>
              <a:rPr kumimoji="0" lang="en-US" sz="1100" b="0" i="0" u="none" strike="noStrike" kern="1200" cap="none" spc="0" normalizeH="0" baseline="0" noProof="0" dirty="0">
                <a:ln>
                  <a:noFill/>
                </a:ln>
                <a:solidFill>
                  <a:srgbClr val="404040"/>
                </a:solidFill>
                <a:effectLst/>
                <a:uLnTx/>
                <a:uFillTx/>
                <a:latin typeface="Arial"/>
                <a:ea typeface="+mn-ea"/>
                <a:cs typeface="+mn-cs"/>
              </a:rPr>
              <a:t>industry/academic partners, and FDA/EMA for feedback.</a:t>
            </a:r>
            <a:endParaRPr kumimoji="0" lang="en-US" sz="1100" b="1" i="0" u="none" strike="noStrike" kern="1200" cap="none" spc="0" normalizeH="0" baseline="0" noProof="0" dirty="0">
              <a:ln>
                <a:noFill/>
              </a:ln>
              <a:solidFill>
                <a:srgbClr val="404040"/>
              </a:solidFill>
              <a:effectLst/>
              <a:uLnTx/>
              <a:uFillTx/>
              <a:latin typeface="Arial"/>
              <a:ea typeface="+mn-ea"/>
              <a:cs typeface="+mn-cs"/>
            </a:endParaRPr>
          </a:p>
        </p:txBody>
      </p:sp>
      <p:sp>
        <p:nvSpPr>
          <p:cNvPr id="37" name="lg4">
            <a:extLst>
              <a:ext uri="{FF2B5EF4-FFF2-40B4-BE49-F238E27FC236}">
                <a16:creationId xmlns:a16="http://schemas.microsoft.com/office/drawing/2014/main" id="{AA00EE78-1644-8AA0-1D96-C684FBDA193A}"/>
              </a:ext>
            </a:extLst>
          </p:cNvPr>
          <p:cNvSpPr/>
          <p:nvPr/>
        </p:nvSpPr>
        <p:spPr>
          <a:xfrm>
            <a:off x="7496000" y="2079999"/>
            <a:ext cx="300000" cy="300000"/>
          </a:xfrm>
          <a:prstGeom prst="roundRect">
            <a:avLst>
              <a:gd name="adj" fmla="val 20000"/>
            </a:avLst>
          </a:prstGeom>
          <a:solidFill>
            <a:srgbClr val="E07B33"/>
          </a:solidFill>
          <a:ln>
            <a:no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4</a:t>
            </a:r>
          </a:p>
        </p:txBody>
      </p:sp>
      <p:sp>
        <p:nvSpPr>
          <p:cNvPr id="39" name="lg4t">
            <a:extLst>
              <a:ext uri="{FF2B5EF4-FFF2-40B4-BE49-F238E27FC236}">
                <a16:creationId xmlns:a16="http://schemas.microsoft.com/office/drawing/2014/main" id="{C82550F0-D0C4-7DCB-9B2F-578B45926049}"/>
              </a:ext>
            </a:extLst>
          </p:cNvPr>
          <p:cNvSpPr txBox="1"/>
          <p:nvPr/>
        </p:nvSpPr>
        <p:spPr>
          <a:xfrm>
            <a:off x="7856000" y="2092286"/>
            <a:ext cx="1900000" cy="960497"/>
          </a:xfrm>
          <a:prstGeom prst="rect">
            <a:avLst/>
          </a:prstGeom>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404040"/>
                </a:solidFill>
                <a:effectLst/>
                <a:uLnTx/>
                <a:uFillTx/>
                <a:latin typeface="Arial"/>
                <a:ea typeface="+mn-ea"/>
                <a:cs typeface="+mn-cs"/>
              </a:rPr>
              <a:t>Finalize recommendations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404040"/>
                </a:solidFill>
                <a:effectLst/>
                <a:uLnTx/>
                <a:uFillTx/>
                <a:latin typeface="Arial"/>
                <a:ea typeface="+mn-ea"/>
                <a:cs typeface="+mn-cs"/>
              </a:rPr>
              <a:t>Decide what is ready to publish, and what needs more work. [</a:t>
            </a:r>
            <a:r>
              <a:rPr lang="en-US" sz="1100" dirty="0">
                <a:solidFill>
                  <a:srgbClr val="404040"/>
                </a:solidFill>
                <a:latin typeface="Arial"/>
              </a:rPr>
              <a:t>Develop</a:t>
            </a:r>
            <a:r>
              <a:rPr kumimoji="0" lang="en-US" sz="1100" b="0" i="0" u="none" strike="noStrike" kern="1200" cap="none" spc="0" normalizeH="0" baseline="0" noProof="0" dirty="0">
                <a:ln>
                  <a:noFill/>
                </a:ln>
                <a:solidFill>
                  <a:srgbClr val="404040"/>
                </a:solidFill>
                <a:effectLst/>
                <a:uLnTx/>
                <a:uFillTx/>
                <a:latin typeface="Arial"/>
                <a:ea typeface="+mn-ea"/>
                <a:cs typeface="+mn-cs"/>
              </a:rPr>
              <a:t> agenda for next cycle.]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srgbClr val="404040"/>
              </a:solidFill>
              <a:effectLst/>
              <a:uLnTx/>
              <a:uFillTx/>
              <a:latin typeface="Arial"/>
              <a:ea typeface="+mn-ea"/>
              <a:cs typeface="+mn-cs"/>
            </a:endParaRPr>
          </a:p>
        </p:txBody>
      </p:sp>
      <p:sp>
        <p:nvSpPr>
          <p:cNvPr id="41" name="lg5">
            <a:extLst>
              <a:ext uri="{FF2B5EF4-FFF2-40B4-BE49-F238E27FC236}">
                <a16:creationId xmlns:a16="http://schemas.microsoft.com/office/drawing/2014/main" id="{C90025F3-EB0D-B805-A823-7E47279A7B7C}"/>
              </a:ext>
            </a:extLst>
          </p:cNvPr>
          <p:cNvSpPr/>
          <p:nvPr/>
        </p:nvSpPr>
        <p:spPr>
          <a:xfrm>
            <a:off x="9956000" y="2079999"/>
            <a:ext cx="300000" cy="300000"/>
          </a:xfrm>
          <a:prstGeom prst="roundRect">
            <a:avLst>
              <a:gd name="adj" fmla="val 20000"/>
            </a:avLst>
          </a:prstGeom>
          <a:solidFill>
            <a:srgbClr val="B84A22"/>
          </a:solidFill>
          <a:ln>
            <a:no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5</a:t>
            </a:r>
          </a:p>
        </p:txBody>
      </p:sp>
      <p:sp>
        <p:nvSpPr>
          <p:cNvPr id="43" name="lg5t">
            <a:extLst>
              <a:ext uri="{FF2B5EF4-FFF2-40B4-BE49-F238E27FC236}">
                <a16:creationId xmlns:a16="http://schemas.microsoft.com/office/drawing/2014/main" id="{F0715285-B5F4-A9BC-0191-730152ED6276}"/>
              </a:ext>
            </a:extLst>
          </p:cNvPr>
          <p:cNvSpPr txBox="1"/>
          <p:nvPr/>
        </p:nvSpPr>
        <p:spPr>
          <a:xfrm>
            <a:off x="10316000" y="2079999"/>
            <a:ext cx="1600000" cy="725244"/>
          </a:xfrm>
          <a:prstGeom prst="rect">
            <a:avLst/>
          </a:prstGeom>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404040"/>
                </a:solidFill>
                <a:effectLst/>
                <a:uLnTx/>
                <a:uFillTx/>
                <a:latin typeface="Arial"/>
                <a:ea typeface="+mn-ea"/>
                <a:cs typeface="+mn-cs"/>
              </a:rPr>
              <a:t>Publish &amp; disseminate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404040"/>
                </a:solidFill>
                <a:effectLst/>
                <a:uLnTx/>
                <a:uFillTx/>
                <a:latin typeface="Arial"/>
                <a:ea typeface="+mn-ea"/>
                <a:cs typeface="+mn-cs"/>
              </a:rPr>
              <a:t>Develop manuscripts</a:t>
            </a:r>
            <a:r>
              <a:rPr lang="en-US" sz="1100" dirty="0">
                <a:solidFill>
                  <a:srgbClr val="404040"/>
                </a:solidFill>
                <a:latin typeface="Arial"/>
              </a:rPr>
              <a:t> and </a:t>
            </a:r>
            <a:r>
              <a:rPr kumimoji="0" lang="en-US" sz="1100" b="0" i="0" u="none" strike="noStrike" kern="1200" cap="none" spc="0" normalizeH="0" baseline="0" noProof="0" dirty="0">
                <a:ln>
                  <a:noFill/>
                </a:ln>
                <a:solidFill>
                  <a:srgbClr val="404040"/>
                </a:solidFill>
                <a:effectLst/>
                <a:uLnTx/>
                <a:uFillTx/>
                <a:latin typeface="Arial"/>
                <a:ea typeface="+mn-ea"/>
                <a:cs typeface="+mn-cs"/>
              </a:rPr>
              <a:t>abstracts.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50" b="1" i="0" u="none" strike="noStrike" kern="1200" cap="none" spc="0" normalizeH="0" baseline="0" noProof="0" dirty="0">
              <a:ln>
                <a:noFill/>
              </a:ln>
              <a:solidFill>
                <a:srgbClr val="404040"/>
              </a:solidFill>
              <a:effectLst/>
              <a:uLnTx/>
              <a:uFillTx/>
              <a:latin typeface="Arial"/>
              <a:ea typeface="+mn-ea"/>
              <a:cs typeface="+mn-cs"/>
            </a:endParaRPr>
          </a:p>
        </p:txBody>
      </p:sp>
      <p:sp>
        <p:nvSpPr>
          <p:cNvPr id="8" name="Title">
            <a:extLst>
              <a:ext uri="{FF2B5EF4-FFF2-40B4-BE49-F238E27FC236}">
                <a16:creationId xmlns:a16="http://schemas.microsoft.com/office/drawing/2014/main" id="{04ED3651-AA41-7E63-FB37-49D165A9A214}"/>
              </a:ext>
            </a:extLst>
          </p:cNvPr>
          <p:cNvSpPr txBox="1"/>
          <p:nvPr/>
        </p:nvSpPr>
        <p:spPr>
          <a:xfrm>
            <a:off x="3545000" y="330000"/>
            <a:ext cx="8202599" cy="790000"/>
          </a:xfrm>
          <a:prstGeom prst="rect">
            <a:avLst/>
          </a:prstGeom>
        </p:spPr>
        <p:txBody>
          <a:bodyPr wrap="square" lIns="0" tIns="0" rIns="0" bIns="0" anchor="t"/>
          <a:lstStyle/>
          <a:p>
            <a:pPr lvl="0"/>
            <a:r>
              <a:rPr lang="en-US" sz="4400" b="1" dirty="0">
                <a:solidFill>
                  <a:prstClr val="white"/>
                </a:solidFill>
              </a:rPr>
              <a:t>Annual</a:t>
            </a:r>
            <a:r>
              <a:rPr kumimoji="0" lang="en-US" sz="4400" b="1" i="0" u="none" strike="noStrike" kern="1200" cap="none" spc="0" normalizeH="0" baseline="0" noProof="0" dirty="0">
                <a:ln>
                  <a:noFill/>
                </a:ln>
                <a:solidFill>
                  <a:prstClr val="white"/>
                </a:solidFill>
                <a:effectLst/>
                <a:uLnTx/>
                <a:uFillTx/>
                <a:latin typeface="Arial"/>
                <a:ea typeface="+mn-ea"/>
                <a:cs typeface="+mn-cs"/>
              </a:rPr>
              <a:t> Cycle - Flow </a:t>
            </a:r>
          </a:p>
        </p:txBody>
      </p:sp>
      <p:sp>
        <p:nvSpPr>
          <p:cNvPr id="24" name="rowBhi">
            <a:extLst>
              <a:ext uri="{FF2B5EF4-FFF2-40B4-BE49-F238E27FC236}">
                <a16:creationId xmlns:a16="http://schemas.microsoft.com/office/drawing/2014/main" id="{F7C6B878-8DC8-A8C4-25CD-08CBAE12CEBC}"/>
              </a:ext>
            </a:extLst>
          </p:cNvPr>
          <p:cNvSpPr/>
          <p:nvPr/>
        </p:nvSpPr>
        <p:spPr>
          <a:xfrm>
            <a:off x="276000" y="1460383"/>
            <a:ext cx="11640000" cy="440000"/>
          </a:xfrm>
          <a:prstGeom prst="roundRect">
            <a:avLst>
              <a:gd name="adj" fmla="val 12000"/>
            </a:avLst>
          </a:prstGeom>
          <a:solidFill>
            <a:srgbClr val="FBEACB"/>
          </a:solidFill>
          <a:ln w="12700">
            <a:solidFill>
              <a:srgbClr val="E07B3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28" name="B1">
            <a:extLst>
              <a:ext uri="{FF2B5EF4-FFF2-40B4-BE49-F238E27FC236}">
                <a16:creationId xmlns:a16="http://schemas.microsoft.com/office/drawing/2014/main" id="{5871CD9E-BC9F-655F-CBCF-425B658ED520}"/>
              </a:ext>
            </a:extLst>
          </p:cNvPr>
          <p:cNvSpPr/>
          <p:nvPr/>
        </p:nvSpPr>
        <p:spPr>
          <a:xfrm>
            <a:off x="436000" y="1502180"/>
            <a:ext cx="524932" cy="340000"/>
          </a:xfrm>
          <a:prstGeom prst="roundRect">
            <a:avLst>
              <a:gd name="adj" fmla="val 12000"/>
            </a:avLst>
          </a:prstGeom>
          <a:solidFill>
            <a:srgbClr val="0E3D4C"/>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June </a:t>
            </a:r>
          </a:p>
        </p:txBody>
      </p:sp>
      <p:sp>
        <p:nvSpPr>
          <p:cNvPr id="32" name="B2">
            <a:extLst>
              <a:ext uri="{FF2B5EF4-FFF2-40B4-BE49-F238E27FC236}">
                <a16:creationId xmlns:a16="http://schemas.microsoft.com/office/drawing/2014/main" id="{F602668C-537C-0508-5B09-5323CCAA37AA}"/>
              </a:ext>
            </a:extLst>
          </p:cNvPr>
          <p:cNvSpPr/>
          <p:nvPr/>
        </p:nvSpPr>
        <p:spPr>
          <a:xfrm>
            <a:off x="2696000" y="1507678"/>
            <a:ext cx="1614000" cy="340000"/>
          </a:xfrm>
          <a:prstGeom prst="roundRect">
            <a:avLst>
              <a:gd name="adj" fmla="val 12000"/>
            </a:avLst>
          </a:prstGeom>
          <a:solidFill>
            <a:srgbClr val="17607F"/>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July - December</a:t>
            </a:r>
          </a:p>
        </p:txBody>
      </p:sp>
      <p:sp>
        <p:nvSpPr>
          <p:cNvPr id="36" name="B3">
            <a:extLst>
              <a:ext uri="{FF2B5EF4-FFF2-40B4-BE49-F238E27FC236}">
                <a16:creationId xmlns:a16="http://schemas.microsoft.com/office/drawing/2014/main" id="{8E25FE2F-5AA3-099E-2904-AD9D05EFC4D0}"/>
              </a:ext>
            </a:extLst>
          </p:cNvPr>
          <p:cNvSpPr/>
          <p:nvPr/>
        </p:nvSpPr>
        <p:spPr>
          <a:xfrm>
            <a:off x="5036000" y="1500052"/>
            <a:ext cx="1345000" cy="340000"/>
          </a:xfrm>
          <a:prstGeom prst="roundRect">
            <a:avLst>
              <a:gd name="adj" fmla="val 12000"/>
            </a:avLst>
          </a:prstGeom>
          <a:solidFill>
            <a:srgbClr val="2E8CA6"/>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January - June</a:t>
            </a:r>
          </a:p>
        </p:txBody>
      </p:sp>
      <p:sp>
        <p:nvSpPr>
          <p:cNvPr id="40" name="B4">
            <a:extLst>
              <a:ext uri="{FF2B5EF4-FFF2-40B4-BE49-F238E27FC236}">
                <a16:creationId xmlns:a16="http://schemas.microsoft.com/office/drawing/2014/main" id="{6A500292-5ADF-D825-4F13-3F61BED39E39}"/>
              </a:ext>
            </a:extLst>
          </p:cNvPr>
          <p:cNvSpPr/>
          <p:nvPr/>
        </p:nvSpPr>
        <p:spPr>
          <a:xfrm>
            <a:off x="7511500" y="1509747"/>
            <a:ext cx="613166" cy="340000"/>
          </a:xfrm>
          <a:prstGeom prst="roundRect">
            <a:avLst>
              <a:gd name="adj" fmla="val 12000"/>
            </a:avLst>
          </a:prstGeom>
          <a:solidFill>
            <a:srgbClr val="E07B33"/>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June</a:t>
            </a:r>
          </a:p>
        </p:txBody>
      </p:sp>
      <p:sp>
        <p:nvSpPr>
          <p:cNvPr id="44" name="B5">
            <a:extLst>
              <a:ext uri="{FF2B5EF4-FFF2-40B4-BE49-F238E27FC236}">
                <a16:creationId xmlns:a16="http://schemas.microsoft.com/office/drawing/2014/main" id="{8A27ACFB-2E24-9212-2703-BB16DA5A99A0}"/>
              </a:ext>
            </a:extLst>
          </p:cNvPr>
          <p:cNvSpPr/>
          <p:nvPr/>
        </p:nvSpPr>
        <p:spPr>
          <a:xfrm>
            <a:off x="9955999" y="1510383"/>
            <a:ext cx="1614000" cy="340000"/>
          </a:xfrm>
          <a:prstGeom prst="roundRect">
            <a:avLst>
              <a:gd name="adj" fmla="val 12000"/>
            </a:avLst>
          </a:prstGeom>
          <a:solidFill>
            <a:srgbClr val="B84A22"/>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July - December</a:t>
            </a:r>
          </a:p>
        </p:txBody>
      </p:sp>
      <p:sp>
        <p:nvSpPr>
          <p:cNvPr id="45" name="Left Brace 44">
            <a:extLst>
              <a:ext uri="{FF2B5EF4-FFF2-40B4-BE49-F238E27FC236}">
                <a16:creationId xmlns:a16="http://schemas.microsoft.com/office/drawing/2014/main" id="{5C35B6D7-5AA4-D1E5-B166-A0AB6DA48D5F}"/>
              </a:ext>
            </a:extLst>
          </p:cNvPr>
          <p:cNvSpPr/>
          <p:nvPr/>
        </p:nvSpPr>
        <p:spPr>
          <a:xfrm rot="5400000">
            <a:off x="5550476" y="20904"/>
            <a:ext cx="531048" cy="6711312"/>
          </a:xfrm>
          <a:prstGeom prst="leftBrace">
            <a:avLst>
              <a:gd name="adj1" fmla="val 8333"/>
              <a:gd name="adj2" fmla="val 49883"/>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50" name="Table 49">
            <a:extLst>
              <a:ext uri="{FF2B5EF4-FFF2-40B4-BE49-F238E27FC236}">
                <a16:creationId xmlns:a16="http://schemas.microsoft.com/office/drawing/2014/main" id="{07A1E9D9-D8C2-1033-7FD8-E59D99153E60}"/>
              </a:ext>
            </a:extLst>
          </p:cNvPr>
          <p:cNvGraphicFramePr>
            <a:graphicFrameLocks noGrp="1"/>
          </p:cNvGraphicFramePr>
          <p:nvPr>
            <p:extLst>
              <p:ext uri="{D42A27DB-BD31-4B8C-83A1-F6EECF244321}">
                <p14:modId xmlns:p14="http://schemas.microsoft.com/office/powerpoint/2010/main" val="3439129870"/>
              </p:ext>
            </p:extLst>
          </p:nvPr>
        </p:nvGraphicFramePr>
        <p:xfrm>
          <a:off x="2291230" y="3788825"/>
          <a:ext cx="7196898" cy="2331720"/>
        </p:xfrm>
        <a:graphic>
          <a:graphicData uri="http://schemas.openxmlformats.org/drawingml/2006/table">
            <a:tbl>
              <a:tblPr>
                <a:tableStyleId>{5C22544A-7EE6-4342-B048-85BDC9FD1C3A}</a:tableStyleId>
              </a:tblPr>
              <a:tblGrid>
                <a:gridCol w="1522509">
                  <a:extLst>
                    <a:ext uri="{9D8B030D-6E8A-4147-A177-3AD203B41FA5}">
                      <a16:colId xmlns:a16="http://schemas.microsoft.com/office/drawing/2014/main" val="20000"/>
                    </a:ext>
                  </a:extLst>
                </a:gridCol>
                <a:gridCol w="2528803">
                  <a:extLst>
                    <a:ext uri="{9D8B030D-6E8A-4147-A177-3AD203B41FA5}">
                      <a16:colId xmlns:a16="http://schemas.microsoft.com/office/drawing/2014/main" val="20001"/>
                    </a:ext>
                  </a:extLst>
                </a:gridCol>
                <a:gridCol w="3145586">
                  <a:extLst>
                    <a:ext uri="{9D8B030D-6E8A-4147-A177-3AD203B41FA5}">
                      <a16:colId xmlns:a16="http://schemas.microsoft.com/office/drawing/2014/main" val="20002"/>
                    </a:ext>
                  </a:extLst>
                </a:gridCol>
              </a:tblGrid>
              <a:tr h="457200">
                <a:tc>
                  <a:txBody>
                    <a:bodyPr/>
                    <a:lstStyle/>
                    <a:p>
                      <a:pPr algn="l">
                        <a:lnSpc>
                          <a:spcPct val="100000"/>
                        </a:lnSpc>
                      </a:pPr>
                      <a:r>
                        <a:rPr sz="1200" b="1" i="0" dirty="0">
                          <a:solidFill>
                            <a:srgbClr val="FFFFFF"/>
                          </a:solidFill>
                          <a:latin typeface="+mj-lt"/>
                        </a:rPr>
                        <a:t>Timeline</a:t>
                      </a:r>
                    </a:p>
                  </a:txBody>
                  <a:tcPr marL="109728" marR="109728" anchor="ctr">
                    <a:solidFill>
                      <a:srgbClr val="173A64"/>
                    </a:solidFill>
                  </a:tcPr>
                </a:tc>
                <a:tc>
                  <a:txBody>
                    <a:bodyPr/>
                    <a:lstStyle/>
                    <a:p>
                      <a:pPr algn="l">
                        <a:lnSpc>
                          <a:spcPct val="100000"/>
                        </a:lnSpc>
                      </a:pPr>
                      <a:r>
                        <a:rPr sz="1200" b="1" i="0" dirty="0">
                          <a:solidFill>
                            <a:srgbClr val="FFFFFF"/>
                          </a:solidFill>
                          <a:latin typeface="+mj-lt"/>
                        </a:rPr>
                        <a:t>Stakeholder</a:t>
                      </a:r>
                    </a:p>
                  </a:txBody>
                  <a:tcPr marL="109728" marR="109728" anchor="ctr">
                    <a:solidFill>
                      <a:srgbClr val="173A64"/>
                    </a:solidFill>
                  </a:tcPr>
                </a:tc>
                <a:tc>
                  <a:txBody>
                    <a:bodyPr/>
                    <a:lstStyle/>
                    <a:p>
                      <a:pPr algn="l">
                        <a:lnSpc>
                          <a:spcPct val="100000"/>
                        </a:lnSpc>
                      </a:pPr>
                      <a:r>
                        <a:rPr sz="1200" b="1" i="0">
                          <a:solidFill>
                            <a:srgbClr val="FFFFFF"/>
                          </a:solidFill>
                          <a:latin typeface="+mj-lt"/>
                        </a:rPr>
                        <a:t>Venue</a:t>
                      </a:r>
                    </a:p>
                  </a:txBody>
                  <a:tcPr marL="109728" marR="109728" anchor="ctr">
                    <a:solidFill>
                      <a:srgbClr val="173A64"/>
                    </a:solidFill>
                  </a:tcPr>
                </a:tc>
                <a:extLst>
                  <a:ext uri="{0D108BD9-81ED-4DB2-BD59-A6C34878D82A}">
                    <a16:rowId xmlns:a16="http://schemas.microsoft.com/office/drawing/2014/main" val="10000"/>
                  </a:ext>
                </a:extLst>
              </a:tr>
              <a:tr h="468630">
                <a:tc>
                  <a:txBody>
                    <a:bodyPr/>
                    <a:lstStyle/>
                    <a:p>
                      <a:pPr algn="l">
                        <a:lnSpc>
                          <a:spcPct val="100000"/>
                        </a:lnSpc>
                      </a:pPr>
                      <a:r>
                        <a:rPr sz="1200" b="1" i="0" dirty="0">
                          <a:solidFill>
                            <a:srgbClr val="173A64"/>
                          </a:solidFill>
                          <a:latin typeface="+mj-lt"/>
                        </a:rPr>
                        <a:t>January</a:t>
                      </a:r>
                    </a:p>
                  </a:txBody>
                  <a:tcPr marL="109728" marR="109728" anchor="ctr">
                    <a:solidFill>
                      <a:srgbClr val="FFFFFF"/>
                    </a:solidFill>
                  </a:tcPr>
                </a:tc>
                <a:tc>
                  <a:txBody>
                    <a:bodyPr/>
                    <a:lstStyle/>
                    <a:p>
                      <a:pPr algn="l">
                        <a:lnSpc>
                          <a:spcPct val="100000"/>
                        </a:lnSpc>
                      </a:pPr>
                      <a:r>
                        <a:rPr sz="1200" b="0" i="0" dirty="0">
                          <a:solidFill>
                            <a:schemeClr val="tx1"/>
                          </a:solidFill>
                          <a:latin typeface="+mj-lt"/>
                          <a:ea typeface="Calibri" panose="020F0502020204030204" pitchFamily="34" charset="0"/>
                          <a:cs typeface="Calibri" panose="020F0502020204030204" pitchFamily="34" charset="0"/>
                        </a:rPr>
                        <a:t>REDI WG</a:t>
                      </a:r>
                    </a:p>
                  </a:txBody>
                  <a:tcPr marL="109728" marR="109728" anchor="ctr">
                    <a:solidFill>
                      <a:srgbClr val="FFFFFF"/>
                    </a:solidFill>
                  </a:tcPr>
                </a:tc>
                <a:tc>
                  <a:txBody>
                    <a:bodyPr/>
                    <a:lstStyle/>
                    <a:p>
                      <a:pPr algn="l">
                        <a:lnSpc>
                          <a:spcPct val="100000"/>
                        </a:lnSpc>
                      </a:pPr>
                      <a:r>
                        <a:rPr sz="1200" b="0" i="0" dirty="0">
                          <a:solidFill>
                            <a:schemeClr val="tx1"/>
                          </a:solidFill>
                          <a:latin typeface="+mj-lt"/>
                          <a:ea typeface="Calibri" panose="020F0502020204030204" pitchFamily="34" charset="0"/>
                          <a:cs typeface="Calibri" panose="020F0502020204030204" pitchFamily="34" charset="0"/>
                        </a:rPr>
                        <a:t>Virtual Meeting</a:t>
                      </a:r>
                    </a:p>
                  </a:txBody>
                  <a:tcPr marL="109728" marR="109728" anchor="ctr">
                    <a:solidFill>
                      <a:srgbClr val="FFFFFF"/>
                    </a:solidFill>
                  </a:tcPr>
                </a:tc>
                <a:extLst>
                  <a:ext uri="{0D108BD9-81ED-4DB2-BD59-A6C34878D82A}">
                    <a16:rowId xmlns:a16="http://schemas.microsoft.com/office/drawing/2014/main" val="10001"/>
                  </a:ext>
                </a:extLst>
              </a:tr>
              <a:tr h="468630">
                <a:tc>
                  <a:txBody>
                    <a:bodyPr/>
                    <a:lstStyle/>
                    <a:p>
                      <a:pPr algn="l">
                        <a:lnSpc>
                          <a:spcPct val="100000"/>
                        </a:lnSpc>
                      </a:pPr>
                      <a:r>
                        <a:rPr sz="1200" b="1" i="0" dirty="0">
                          <a:solidFill>
                            <a:srgbClr val="173A64"/>
                          </a:solidFill>
                          <a:latin typeface="+mj-lt"/>
                        </a:rPr>
                        <a:t>March</a:t>
                      </a:r>
                    </a:p>
                  </a:txBody>
                  <a:tcPr marL="109728" marR="109728" anchor="ctr">
                    <a:solidFill>
                      <a:srgbClr val="EBEFF4"/>
                    </a:solidFill>
                  </a:tcPr>
                </a:tc>
                <a:tc>
                  <a:txBody>
                    <a:bodyPr/>
                    <a:lstStyle/>
                    <a:p>
                      <a:pPr algn="l">
                        <a:lnSpc>
                          <a:spcPct val="100000"/>
                        </a:lnSpc>
                      </a:pPr>
                      <a:r>
                        <a:rPr sz="1200" b="0" i="0" dirty="0">
                          <a:solidFill>
                            <a:schemeClr val="tx1"/>
                          </a:solidFill>
                          <a:latin typeface="+mj-lt"/>
                          <a:ea typeface="Calibri" panose="020F0502020204030204" pitchFamily="34" charset="0"/>
                          <a:cs typeface="Calibri" panose="020F0502020204030204" pitchFamily="34" charset="0"/>
                        </a:rPr>
                        <a:t>Consortium Investigators</a:t>
                      </a:r>
                      <a:r>
                        <a:rPr lang="en-US" sz="1200" b="0" i="0" dirty="0">
                          <a:solidFill>
                            <a:schemeClr val="tx1"/>
                          </a:solidFill>
                          <a:latin typeface="+mj-lt"/>
                          <a:ea typeface="Calibri" panose="020F0502020204030204" pitchFamily="34" charset="0"/>
                          <a:cs typeface="Calibri" panose="020F0502020204030204" pitchFamily="34" charset="0"/>
                        </a:rPr>
                        <a:t>*</a:t>
                      </a:r>
                      <a:endParaRPr sz="1200" b="0" i="0" dirty="0">
                        <a:solidFill>
                          <a:schemeClr val="tx1"/>
                        </a:solidFill>
                        <a:latin typeface="+mj-lt"/>
                        <a:ea typeface="Calibri" panose="020F0502020204030204" pitchFamily="34" charset="0"/>
                        <a:cs typeface="Calibri" panose="020F0502020204030204" pitchFamily="34" charset="0"/>
                      </a:endParaRPr>
                    </a:p>
                  </a:txBody>
                  <a:tcPr marL="109728" marR="109728" anchor="ctr">
                    <a:solidFill>
                      <a:srgbClr val="EBEFF4"/>
                    </a:solidFill>
                  </a:tcPr>
                </a:tc>
                <a:tc>
                  <a:txBody>
                    <a:bodyPr/>
                    <a:lstStyle/>
                    <a:p>
                      <a:pPr algn="l">
                        <a:lnSpc>
                          <a:spcPct val="100000"/>
                        </a:lnSpc>
                      </a:pPr>
                      <a:r>
                        <a:rPr sz="1200" b="0" i="0" dirty="0">
                          <a:solidFill>
                            <a:schemeClr val="tx1"/>
                          </a:solidFill>
                          <a:latin typeface="+mj-lt"/>
                          <a:ea typeface="Calibri" panose="020F0502020204030204" pitchFamily="34" charset="0"/>
                          <a:cs typeface="Calibri" panose="020F0502020204030204" pitchFamily="34" charset="0"/>
                        </a:rPr>
                        <a:t>Annual Study Group Meeting</a:t>
                      </a:r>
                    </a:p>
                  </a:txBody>
                  <a:tcPr marL="109728" marR="109728" anchor="ctr">
                    <a:solidFill>
                      <a:srgbClr val="EBEFF4"/>
                    </a:solidFill>
                  </a:tcPr>
                </a:tc>
                <a:extLst>
                  <a:ext uri="{0D108BD9-81ED-4DB2-BD59-A6C34878D82A}">
                    <a16:rowId xmlns:a16="http://schemas.microsoft.com/office/drawing/2014/main" val="10002"/>
                  </a:ext>
                </a:extLst>
              </a:tr>
              <a:tr h="468630">
                <a:tc>
                  <a:txBody>
                    <a:bodyPr/>
                    <a:lstStyle/>
                    <a:p>
                      <a:pPr algn="l">
                        <a:lnSpc>
                          <a:spcPct val="100000"/>
                        </a:lnSpc>
                      </a:pPr>
                      <a:r>
                        <a:rPr sz="1200" b="1" i="0">
                          <a:solidFill>
                            <a:srgbClr val="173A64"/>
                          </a:solidFill>
                          <a:latin typeface="+mj-lt"/>
                        </a:rPr>
                        <a:t>April/May</a:t>
                      </a:r>
                    </a:p>
                  </a:txBody>
                  <a:tcPr marL="109728" marR="109728" anchor="ctr">
                    <a:solidFill>
                      <a:srgbClr val="FFFFFF"/>
                    </a:solidFill>
                  </a:tcPr>
                </a:tc>
                <a:tc>
                  <a:txBody>
                    <a:bodyPr/>
                    <a:lstStyle/>
                    <a:p>
                      <a:pPr algn="l">
                        <a:lnSpc>
                          <a:spcPct val="100000"/>
                        </a:lnSpc>
                      </a:pPr>
                      <a:r>
                        <a:rPr sz="1200" b="0" i="0" dirty="0">
                          <a:solidFill>
                            <a:schemeClr val="tx1"/>
                          </a:solidFill>
                          <a:latin typeface="+mj-lt"/>
                          <a:ea typeface="Calibri" panose="020F0502020204030204" pitchFamily="34" charset="0"/>
                          <a:cs typeface="Calibri" panose="020F0502020204030204" pitchFamily="34" charset="0"/>
                        </a:rPr>
                        <a:t>Industry</a:t>
                      </a:r>
                      <a:r>
                        <a:rPr lang="en-US" sz="1200" b="0" i="0" dirty="0">
                          <a:solidFill>
                            <a:schemeClr val="tx1"/>
                          </a:solidFill>
                          <a:latin typeface="+mj-lt"/>
                          <a:ea typeface="Calibri" panose="020F0502020204030204" pitchFamily="34" charset="0"/>
                          <a:cs typeface="Calibri" panose="020F0502020204030204" pitchFamily="34" charset="0"/>
                        </a:rPr>
                        <a:t> and </a:t>
                      </a:r>
                      <a:r>
                        <a:rPr sz="1200" b="0" i="0" dirty="0">
                          <a:solidFill>
                            <a:schemeClr val="tx1"/>
                          </a:solidFill>
                          <a:latin typeface="+mj-lt"/>
                          <a:ea typeface="Calibri" panose="020F0502020204030204" pitchFamily="34" charset="0"/>
                          <a:cs typeface="Calibri" panose="020F0502020204030204" pitchFamily="34" charset="0"/>
                        </a:rPr>
                        <a:t>Academi</a:t>
                      </a:r>
                      <a:r>
                        <a:rPr lang="en-US" sz="1200" b="0" i="0" dirty="0">
                          <a:solidFill>
                            <a:schemeClr val="tx1"/>
                          </a:solidFill>
                          <a:latin typeface="+mj-lt"/>
                          <a:ea typeface="Calibri" panose="020F0502020204030204" pitchFamily="34" charset="0"/>
                          <a:cs typeface="Calibri" panose="020F0502020204030204" pitchFamily="34" charset="0"/>
                        </a:rPr>
                        <a:t>c*</a:t>
                      </a:r>
                      <a:endParaRPr sz="1200" b="0" i="0" dirty="0">
                        <a:solidFill>
                          <a:schemeClr val="tx1"/>
                        </a:solidFill>
                        <a:latin typeface="+mj-lt"/>
                        <a:ea typeface="Calibri" panose="020F0502020204030204" pitchFamily="34" charset="0"/>
                        <a:cs typeface="Calibri" panose="020F0502020204030204" pitchFamily="34" charset="0"/>
                      </a:endParaRPr>
                    </a:p>
                  </a:txBody>
                  <a:tcPr marL="109728" marR="109728" anchor="ctr">
                    <a:solidFill>
                      <a:srgbClr val="FFFFFF"/>
                    </a:solidFill>
                  </a:tcPr>
                </a:tc>
                <a:tc>
                  <a:txBody>
                    <a:bodyPr/>
                    <a:lstStyle/>
                    <a:p>
                      <a:pPr algn="l">
                        <a:lnSpc>
                          <a:spcPct val="100000"/>
                        </a:lnSpc>
                      </a:pPr>
                      <a:r>
                        <a:rPr sz="1200" b="0" i="0" dirty="0">
                          <a:solidFill>
                            <a:schemeClr val="tx1"/>
                          </a:solidFill>
                          <a:latin typeface="+mj-lt"/>
                          <a:ea typeface="Calibri" panose="020F0502020204030204" pitchFamily="34" charset="0"/>
                          <a:cs typeface="Calibri" panose="020F0502020204030204" pitchFamily="34" charset="0"/>
                        </a:rPr>
                        <a:t>ARVO Saturday (2 </a:t>
                      </a:r>
                      <a:r>
                        <a:rPr sz="1200" b="0" i="0" dirty="0" err="1">
                          <a:solidFill>
                            <a:schemeClr val="tx1"/>
                          </a:solidFill>
                          <a:latin typeface="+mj-lt"/>
                          <a:ea typeface="Calibri" panose="020F0502020204030204" pitchFamily="34" charset="0"/>
                          <a:cs typeface="Calibri" panose="020F0502020204030204" pitchFamily="34" charset="0"/>
                        </a:rPr>
                        <a:t>hrs</a:t>
                      </a:r>
                      <a:r>
                        <a:rPr sz="1200" b="0" i="0" dirty="0">
                          <a:solidFill>
                            <a:schemeClr val="tx1"/>
                          </a:solidFill>
                          <a:latin typeface="+mj-lt"/>
                          <a:ea typeface="Calibri" panose="020F0502020204030204" pitchFamily="34" charset="0"/>
                          <a:cs typeface="Calibri" panose="020F0502020204030204" pitchFamily="34" charset="0"/>
                        </a:rPr>
                        <a:t>)</a:t>
                      </a:r>
                    </a:p>
                  </a:txBody>
                  <a:tcPr marL="109728" marR="109728" anchor="ctr">
                    <a:solidFill>
                      <a:srgbClr val="FFFFFF"/>
                    </a:solidFill>
                  </a:tcPr>
                </a:tc>
                <a:extLst>
                  <a:ext uri="{0D108BD9-81ED-4DB2-BD59-A6C34878D82A}">
                    <a16:rowId xmlns:a16="http://schemas.microsoft.com/office/drawing/2014/main" val="10003"/>
                  </a:ext>
                </a:extLst>
              </a:tr>
              <a:tr h="468630">
                <a:tc>
                  <a:txBody>
                    <a:bodyPr/>
                    <a:lstStyle/>
                    <a:p>
                      <a:pPr algn="l">
                        <a:lnSpc>
                          <a:spcPct val="100000"/>
                        </a:lnSpc>
                      </a:pPr>
                      <a:r>
                        <a:rPr sz="1200" b="1" i="0" dirty="0">
                          <a:solidFill>
                            <a:srgbClr val="173A64"/>
                          </a:solidFill>
                          <a:latin typeface="+mj-lt"/>
                        </a:rPr>
                        <a:t>June</a:t>
                      </a:r>
                    </a:p>
                  </a:txBody>
                  <a:tcPr marL="109728" marR="109728" anchor="ctr">
                    <a:solidFill>
                      <a:srgbClr val="EBEFF4"/>
                    </a:solidFill>
                  </a:tcPr>
                </a:tc>
                <a:tc>
                  <a:txBody>
                    <a:bodyPr/>
                    <a:lstStyle/>
                    <a:p>
                      <a:pPr algn="l">
                        <a:lnSpc>
                          <a:spcPct val="100000"/>
                        </a:lnSpc>
                      </a:pPr>
                      <a:r>
                        <a:rPr sz="1200" b="0" i="0" dirty="0">
                          <a:solidFill>
                            <a:schemeClr val="tx1"/>
                          </a:solidFill>
                          <a:latin typeface="+mj-lt"/>
                          <a:ea typeface="Calibri" panose="020F0502020204030204" pitchFamily="34" charset="0"/>
                          <a:cs typeface="Calibri" panose="020F0502020204030204" pitchFamily="34" charset="0"/>
                        </a:rPr>
                        <a:t>Regulatory</a:t>
                      </a:r>
                      <a:r>
                        <a:rPr lang="en-US" sz="1200" b="0" i="0" dirty="0">
                          <a:solidFill>
                            <a:schemeClr val="tx1"/>
                          </a:solidFill>
                          <a:latin typeface="+mj-lt"/>
                          <a:ea typeface="Calibri" panose="020F0502020204030204" pitchFamily="34" charset="0"/>
                          <a:cs typeface="Calibri" panose="020F0502020204030204" pitchFamily="34" charset="0"/>
                        </a:rPr>
                        <a:t> and Patient </a:t>
                      </a:r>
                      <a:endParaRPr sz="1200" b="0" i="0" dirty="0">
                        <a:solidFill>
                          <a:schemeClr val="tx1"/>
                        </a:solidFill>
                        <a:latin typeface="+mj-lt"/>
                        <a:ea typeface="Calibri" panose="020F0502020204030204" pitchFamily="34" charset="0"/>
                        <a:cs typeface="Calibri" panose="020F0502020204030204" pitchFamily="34" charset="0"/>
                      </a:endParaRPr>
                    </a:p>
                  </a:txBody>
                  <a:tcPr marL="109728" marR="109728" anchor="ctr">
                    <a:solidFill>
                      <a:srgbClr val="EBEFF4"/>
                    </a:solidFill>
                  </a:tcPr>
                </a:tc>
                <a:tc>
                  <a:txBody>
                    <a:bodyPr/>
                    <a:lstStyle/>
                    <a:p>
                      <a:pPr algn="l">
                        <a:lnSpc>
                          <a:spcPct val="100000"/>
                        </a:lnSpc>
                      </a:pPr>
                      <a:r>
                        <a:rPr lang="en-US" sz="1200" b="0" i="0" dirty="0">
                          <a:solidFill>
                            <a:schemeClr val="tx1"/>
                          </a:solidFill>
                          <a:latin typeface="+mj-lt"/>
                          <a:ea typeface="Calibri" panose="020F0502020204030204" pitchFamily="34" charset="0"/>
                          <a:cs typeface="Calibri" panose="020F0502020204030204" pitchFamily="34" charset="0"/>
                        </a:rPr>
                        <a:t>VOICE-RP</a:t>
                      </a:r>
                      <a:r>
                        <a:rPr sz="1200" b="0" i="0" dirty="0">
                          <a:solidFill>
                            <a:schemeClr val="tx1"/>
                          </a:solidFill>
                          <a:latin typeface="+mj-lt"/>
                          <a:ea typeface="Calibri" panose="020F0502020204030204" pitchFamily="34" charset="0"/>
                          <a:cs typeface="Calibri" panose="020F0502020204030204" pitchFamily="34" charset="0"/>
                        </a:rPr>
                        <a:t> Meeting</a:t>
                      </a:r>
                    </a:p>
                  </a:txBody>
                  <a:tcPr marL="109728" marR="109728" anchor="ctr">
                    <a:solidFill>
                      <a:srgbClr val="EBEFF4"/>
                    </a:solidFill>
                  </a:tcPr>
                </a:tc>
                <a:extLst>
                  <a:ext uri="{0D108BD9-81ED-4DB2-BD59-A6C34878D82A}">
                    <a16:rowId xmlns:a16="http://schemas.microsoft.com/office/drawing/2014/main" val="10004"/>
                  </a:ext>
                </a:extLst>
              </a:tr>
            </a:tbl>
          </a:graphicData>
        </a:graphic>
      </p:graphicFrame>
      <p:sp>
        <p:nvSpPr>
          <p:cNvPr id="2" name="TextBox 1">
            <a:extLst>
              <a:ext uri="{FF2B5EF4-FFF2-40B4-BE49-F238E27FC236}">
                <a16:creationId xmlns:a16="http://schemas.microsoft.com/office/drawing/2014/main" id="{55F93408-ACCA-5FE9-E479-4571D15DD825}"/>
              </a:ext>
            </a:extLst>
          </p:cNvPr>
          <p:cNvSpPr txBox="1"/>
          <p:nvPr/>
        </p:nvSpPr>
        <p:spPr>
          <a:xfrm>
            <a:off x="2696000" y="6292645"/>
            <a:ext cx="6084206" cy="261610"/>
          </a:xfrm>
          <a:prstGeom prst="rect">
            <a:avLst/>
          </a:prstGeom>
          <a:noFill/>
        </p:spPr>
        <p:txBody>
          <a:bodyPr wrap="square" rtlCol="0">
            <a:spAutoFit/>
          </a:bodyPr>
          <a:lstStyle/>
          <a:p>
            <a:r>
              <a:rPr lang="en-US" sz="1100" dirty="0"/>
              <a:t>*REDI WG attends these meetings as well</a:t>
            </a:r>
          </a:p>
        </p:txBody>
      </p:sp>
    </p:spTree>
    <p:extLst>
      <p:ext uri="{BB962C8B-B14F-4D97-AF65-F5344CB8AC3E}">
        <p14:creationId xmlns:p14="http://schemas.microsoft.com/office/powerpoint/2010/main" val="177219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cNvSpPr txBox="1"/>
          <p:nvPr/>
        </p:nvSpPr>
        <p:spPr>
          <a:xfrm>
            <a:off x="3545000" y="330000"/>
            <a:ext cx="8553215" cy="790000"/>
          </a:xfrm>
          <a:prstGeom prst="rect">
            <a:avLst/>
          </a:prstGeom>
        </p:spPr>
        <p:txBody>
          <a:bodyPr wrap="square" lIns="0" tIns="0" rIns="0" bIns="0" anchor="t"/>
          <a:lstStyle/>
          <a:p>
            <a:pPr lvl="0"/>
            <a:r>
              <a:rPr lang="en-US" sz="4400" b="1" dirty="0">
                <a:solidFill>
                  <a:prstClr val="white"/>
                </a:solidFill>
              </a:rPr>
              <a:t>Annual </a:t>
            </a:r>
            <a:r>
              <a:rPr kumimoji="0" lang="en-US" sz="4400" b="1" i="0" u="none" strike="noStrike" kern="1200" cap="none" spc="0" normalizeH="0" baseline="0" noProof="0" dirty="0">
                <a:ln>
                  <a:noFill/>
                </a:ln>
                <a:solidFill>
                  <a:prstClr val="white"/>
                </a:solidFill>
                <a:effectLst/>
                <a:uLnTx/>
                <a:uFillTx/>
                <a:latin typeface="Arial"/>
                <a:ea typeface="+mn-ea"/>
                <a:cs typeface="+mn-cs"/>
              </a:rPr>
              <a:t>Cycle – Over Time </a:t>
            </a:r>
          </a:p>
        </p:txBody>
      </p:sp>
      <p:sp>
        <p:nvSpPr>
          <p:cNvPr id="151" name="lg1"/>
          <p:cNvSpPr/>
          <p:nvPr/>
        </p:nvSpPr>
        <p:spPr>
          <a:xfrm>
            <a:off x="500000" y="1820000"/>
            <a:ext cx="300000" cy="300000"/>
          </a:xfrm>
          <a:prstGeom prst="roundRect">
            <a:avLst>
              <a:gd name="adj" fmla="val 20000"/>
            </a:avLst>
          </a:prstGeom>
          <a:solidFill>
            <a:srgbClr val="0E3D4C"/>
          </a:solidFill>
          <a:ln>
            <a:no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1</a:t>
            </a:r>
          </a:p>
        </p:txBody>
      </p:sp>
      <p:sp>
        <p:nvSpPr>
          <p:cNvPr id="161" name="lg1t"/>
          <p:cNvSpPr txBox="1"/>
          <p:nvPr/>
        </p:nvSpPr>
        <p:spPr>
          <a:xfrm>
            <a:off x="860000" y="1820000"/>
            <a:ext cx="1700000" cy="300000"/>
          </a:xfrm>
          <a:prstGeom prst="rect">
            <a:avLst/>
          </a:prstGeom>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404040"/>
                </a:solidFill>
                <a:effectLst/>
                <a:uLnTx/>
                <a:uFillTx/>
                <a:latin typeface="Arial"/>
                <a:ea typeface="+mn-ea"/>
                <a:cs typeface="+mn-cs"/>
              </a:rPr>
              <a:t>Develop agenda</a:t>
            </a:r>
          </a:p>
        </p:txBody>
      </p:sp>
      <p:sp>
        <p:nvSpPr>
          <p:cNvPr id="152" name="lg2"/>
          <p:cNvSpPr/>
          <p:nvPr/>
        </p:nvSpPr>
        <p:spPr>
          <a:xfrm>
            <a:off x="2760000" y="1820000"/>
            <a:ext cx="300000" cy="300000"/>
          </a:xfrm>
          <a:prstGeom prst="roundRect">
            <a:avLst>
              <a:gd name="adj" fmla="val 20000"/>
            </a:avLst>
          </a:prstGeom>
          <a:solidFill>
            <a:srgbClr val="17607F"/>
          </a:solidFill>
          <a:ln>
            <a:no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2</a:t>
            </a:r>
          </a:p>
        </p:txBody>
      </p:sp>
      <p:sp>
        <p:nvSpPr>
          <p:cNvPr id="162" name="lg2t"/>
          <p:cNvSpPr txBox="1"/>
          <p:nvPr/>
        </p:nvSpPr>
        <p:spPr>
          <a:xfrm>
            <a:off x="3120000" y="1820000"/>
            <a:ext cx="1700000" cy="300000"/>
          </a:xfrm>
          <a:prstGeom prst="rect">
            <a:avLst/>
          </a:prstGeom>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404040"/>
                </a:solidFill>
                <a:effectLst/>
                <a:uLnTx/>
                <a:uFillTx/>
                <a:latin typeface="Arial"/>
                <a:ea typeface="+mn-ea"/>
                <a:cs typeface="+mn-cs"/>
              </a:rPr>
              <a:t>Complete analyses</a:t>
            </a:r>
          </a:p>
        </p:txBody>
      </p:sp>
      <p:sp>
        <p:nvSpPr>
          <p:cNvPr id="153" name="lg3"/>
          <p:cNvSpPr/>
          <p:nvPr/>
        </p:nvSpPr>
        <p:spPr>
          <a:xfrm>
            <a:off x="5100000" y="1820000"/>
            <a:ext cx="300000" cy="300000"/>
          </a:xfrm>
          <a:prstGeom prst="roundRect">
            <a:avLst>
              <a:gd name="adj" fmla="val 20000"/>
            </a:avLst>
          </a:prstGeom>
          <a:solidFill>
            <a:srgbClr val="2E8CA6"/>
          </a:solidFill>
          <a:ln>
            <a:no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3</a:t>
            </a:r>
          </a:p>
        </p:txBody>
      </p:sp>
      <p:sp>
        <p:nvSpPr>
          <p:cNvPr id="163" name="lg3t"/>
          <p:cNvSpPr txBox="1"/>
          <p:nvPr/>
        </p:nvSpPr>
        <p:spPr>
          <a:xfrm>
            <a:off x="5460000" y="1820000"/>
            <a:ext cx="1800000" cy="300000"/>
          </a:xfrm>
          <a:prstGeom prst="rect">
            <a:avLst/>
          </a:prstGeom>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404040"/>
                </a:solidFill>
                <a:effectLst/>
                <a:uLnTx/>
                <a:uFillTx/>
                <a:latin typeface="Arial"/>
                <a:ea typeface="+mn-ea"/>
                <a:cs typeface="+mn-cs"/>
              </a:rPr>
              <a:t>Get stakeholder input</a:t>
            </a:r>
          </a:p>
        </p:txBody>
      </p:sp>
      <p:sp>
        <p:nvSpPr>
          <p:cNvPr id="154" name="lg4"/>
          <p:cNvSpPr/>
          <p:nvPr/>
        </p:nvSpPr>
        <p:spPr>
          <a:xfrm>
            <a:off x="7560000" y="1820000"/>
            <a:ext cx="300000" cy="300000"/>
          </a:xfrm>
          <a:prstGeom prst="roundRect">
            <a:avLst>
              <a:gd name="adj" fmla="val 20000"/>
            </a:avLst>
          </a:prstGeom>
          <a:solidFill>
            <a:srgbClr val="E07B33"/>
          </a:solidFill>
          <a:ln>
            <a:no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4</a:t>
            </a:r>
          </a:p>
        </p:txBody>
      </p:sp>
      <p:sp>
        <p:nvSpPr>
          <p:cNvPr id="164" name="lg4t"/>
          <p:cNvSpPr txBox="1"/>
          <p:nvPr/>
        </p:nvSpPr>
        <p:spPr>
          <a:xfrm>
            <a:off x="7920000" y="1820000"/>
            <a:ext cx="1900000" cy="300000"/>
          </a:xfrm>
          <a:prstGeom prst="rect">
            <a:avLst/>
          </a:prstGeom>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404040"/>
                </a:solidFill>
                <a:effectLst/>
                <a:uLnTx/>
                <a:uFillTx/>
                <a:latin typeface="Arial"/>
                <a:ea typeface="+mn-ea"/>
                <a:cs typeface="+mn-cs"/>
              </a:rPr>
              <a:t>Finalize recommendations</a:t>
            </a:r>
          </a:p>
        </p:txBody>
      </p:sp>
      <p:sp>
        <p:nvSpPr>
          <p:cNvPr id="155" name="lg5"/>
          <p:cNvSpPr/>
          <p:nvPr/>
        </p:nvSpPr>
        <p:spPr>
          <a:xfrm>
            <a:off x="10020000" y="1820000"/>
            <a:ext cx="300000" cy="300000"/>
          </a:xfrm>
          <a:prstGeom prst="roundRect">
            <a:avLst>
              <a:gd name="adj" fmla="val 20000"/>
            </a:avLst>
          </a:prstGeom>
          <a:solidFill>
            <a:srgbClr val="B84A22"/>
          </a:solidFill>
          <a:ln>
            <a:no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5</a:t>
            </a:r>
          </a:p>
        </p:txBody>
      </p:sp>
      <p:sp>
        <p:nvSpPr>
          <p:cNvPr id="165" name="lg5t"/>
          <p:cNvSpPr txBox="1"/>
          <p:nvPr/>
        </p:nvSpPr>
        <p:spPr>
          <a:xfrm>
            <a:off x="10380000" y="1820000"/>
            <a:ext cx="1600000" cy="300000"/>
          </a:xfrm>
          <a:prstGeom prst="rect">
            <a:avLst/>
          </a:prstGeom>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404040"/>
                </a:solidFill>
                <a:effectLst/>
                <a:uLnTx/>
                <a:uFillTx/>
                <a:latin typeface="Arial"/>
                <a:ea typeface="+mn-ea"/>
                <a:cs typeface="+mn-cs"/>
              </a:rPr>
              <a:t>Publish &amp; disseminate</a:t>
            </a:r>
          </a:p>
        </p:txBody>
      </p:sp>
      <p:sp>
        <p:nvSpPr>
          <p:cNvPr id="10" name="bandY1"/>
          <p:cNvSpPr/>
          <p:nvPr/>
        </p:nvSpPr>
        <p:spPr>
          <a:xfrm>
            <a:off x="2200000" y="3280000"/>
            <a:ext cx="3228000" cy="2620000"/>
          </a:xfrm>
          <a:prstGeom prst="rect">
            <a:avLst/>
          </a:prstGeom>
          <a:solidFill>
            <a:srgbClr val="EDF1F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1" name="bandY3"/>
          <p:cNvSpPr/>
          <p:nvPr/>
        </p:nvSpPr>
        <p:spPr>
          <a:xfrm>
            <a:off x="8656000" y="3280000"/>
            <a:ext cx="3228000" cy="2620000"/>
          </a:xfrm>
          <a:prstGeom prst="rect">
            <a:avLst/>
          </a:prstGeom>
          <a:solidFill>
            <a:srgbClr val="EDF1F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8" name="rowBhi"/>
          <p:cNvSpPr/>
          <p:nvPr/>
        </p:nvSpPr>
        <p:spPr>
          <a:xfrm>
            <a:off x="340000" y="3450000"/>
            <a:ext cx="11640000" cy="440000"/>
          </a:xfrm>
          <a:prstGeom prst="roundRect">
            <a:avLst>
              <a:gd name="adj" fmla="val 12000"/>
            </a:avLst>
          </a:prstGeom>
          <a:solidFill>
            <a:srgbClr val="FBEACB"/>
          </a:solidFill>
          <a:ln w="12700">
            <a:solidFill>
              <a:srgbClr val="E07B3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a:ea typeface="+mn-ea"/>
              <a:cs typeface="+mn-cs"/>
            </a:endParaRPr>
          </a:p>
        </p:txBody>
      </p:sp>
      <p:sp>
        <p:nvSpPr>
          <p:cNvPr id="15" name="yl1"/>
          <p:cNvSpPr txBox="1"/>
          <p:nvPr/>
        </p:nvSpPr>
        <p:spPr>
          <a:xfrm>
            <a:off x="2814000" y="2430000"/>
            <a:ext cx="2000000" cy="280000"/>
          </a:xfrm>
          <a:prstGeom prst="rect">
            <a:avLst/>
          </a:prstGeom>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0E3D4C"/>
                </a:solidFill>
                <a:effectLst/>
                <a:uLnTx/>
                <a:uFillTx/>
                <a:latin typeface="Arial"/>
                <a:ea typeface="+mn-ea"/>
                <a:cs typeface="+mn-cs"/>
              </a:rPr>
              <a:t>2027</a:t>
            </a:r>
          </a:p>
        </p:txBody>
      </p:sp>
      <p:sp>
        <p:nvSpPr>
          <p:cNvPr id="16" name="yl2"/>
          <p:cNvSpPr txBox="1"/>
          <p:nvPr/>
        </p:nvSpPr>
        <p:spPr>
          <a:xfrm>
            <a:off x="6042000" y="2430000"/>
            <a:ext cx="2000000" cy="280000"/>
          </a:xfrm>
          <a:prstGeom prst="rect">
            <a:avLst/>
          </a:prstGeom>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0E3D4C"/>
                </a:solidFill>
                <a:effectLst/>
                <a:uLnTx/>
                <a:uFillTx/>
                <a:latin typeface="Arial"/>
                <a:ea typeface="+mn-ea"/>
                <a:cs typeface="+mn-cs"/>
              </a:rPr>
              <a:t>2028</a:t>
            </a:r>
          </a:p>
        </p:txBody>
      </p:sp>
      <p:sp>
        <p:nvSpPr>
          <p:cNvPr id="17" name="yl3"/>
          <p:cNvSpPr txBox="1"/>
          <p:nvPr/>
        </p:nvSpPr>
        <p:spPr>
          <a:xfrm>
            <a:off x="9270000" y="2430000"/>
            <a:ext cx="2000000" cy="280000"/>
          </a:xfrm>
          <a:prstGeom prst="rect">
            <a:avLst/>
          </a:prstGeom>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50" b="1" i="0" u="none" strike="noStrike" kern="1200" cap="none" spc="0" normalizeH="0" baseline="0" noProof="0" dirty="0">
                <a:ln>
                  <a:noFill/>
                </a:ln>
                <a:solidFill>
                  <a:srgbClr val="0E3D4C"/>
                </a:solidFill>
                <a:effectLst/>
                <a:uLnTx/>
                <a:uFillTx/>
                <a:latin typeface="Arial"/>
                <a:ea typeface="+mn-ea"/>
                <a:cs typeface="+mn-cs"/>
              </a:rPr>
              <a:t>2029</a:t>
            </a:r>
          </a:p>
        </p:txBody>
      </p:sp>
      <p:sp>
        <p:nvSpPr>
          <p:cNvPr id="21" name="rlB"/>
          <p:cNvSpPr txBox="1"/>
          <p:nvPr/>
        </p:nvSpPr>
        <p:spPr>
          <a:xfrm>
            <a:off x="360000" y="3500000"/>
            <a:ext cx="1720000" cy="340000"/>
          </a:xfrm>
          <a:prstGeom prst="rect">
            <a:avLst/>
          </a:prstGeom>
        </p:spPr>
        <p:txBody>
          <a:bodyPr lIns="0" tIns="0" rIns="0" bIns="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07B33"/>
                </a:solidFill>
                <a:effectLst/>
                <a:uLnTx/>
                <a:uFillTx/>
                <a:latin typeface="Arial"/>
                <a:ea typeface="+mn-ea"/>
                <a:cs typeface="+mn-cs"/>
              </a:rPr>
              <a:t>2028 cycle</a:t>
            </a:r>
          </a:p>
        </p:txBody>
      </p:sp>
      <p:sp>
        <p:nvSpPr>
          <p:cNvPr id="22" name="rlC"/>
          <p:cNvSpPr txBox="1"/>
          <p:nvPr/>
        </p:nvSpPr>
        <p:spPr>
          <a:xfrm>
            <a:off x="360000" y="4500000"/>
            <a:ext cx="1720000" cy="340000"/>
          </a:xfrm>
          <a:prstGeom prst="rect">
            <a:avLst/>
          </a:prstGeom>
        </p:spPr>
        <p:txBody>
          <a:bodyPr lIns="0" tIns="0" rIns="0" bIns="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08080"/>
                </a:solidFill>
                <a:effectLst/>
                <a:uLnTx/>
                <a:uFillTx/>
                <a:latin typeface="Arial"/>
                <a:ea typeface="+mn-ea"/>
                <a:cs typeface="+mn-cs"/>
              </a:rPr>
              <a:t>2029 cycle</a:t>
            </a:r>
          </a:p>
        </p:txBody>
      </p:sp>
      <p:sp>
        <p:nvSpPr>
          <p:cNvPr id="23" name="rlD"/>
          <p:cNvSpPr txBox="1"/>
          <p:nvPr/>
        </p:nvSpPr>
        <p:spPr>
          <a:xfrm>
            <a:off x="360000" y="5500000"/>
            <a:ext cx="1720000" cy="340000"/>
          </a:xfrm>
          <a:prstGeom prst="rect">
            <a:avLst/>
          </a:prstGeom>
        </p:spPr>
        <p:txBody>
          <a:bodyPr lIns="0" tIns="0" rIns="0" bIns="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08080"/>
                </a:solidFill>
                <a:effectLst/>
                <a:uLnTx/>
                <a:uFillTx/>
                <a:latin typeface="Arial"/>
                <a:ea typeface="+mn-ea"/>
                <a:cs typeface="+mn-cs"/>
              </a:rPr>
              <a:t>2030 cycle</a:t>
            </a:r>
          </a:p>
        </p:txBody>
      </p:sp>
      <p:sp>
        <p:nvSpPr>
          <p:cNvPr id="111" name="B1"/>
          <p:cNvSpPr/>
          <p:nvPr/>
        </p:nvSpPr>
        <p:spPr>
          <a:xfrm>
            <a:off x="3545000" y="3500000"/>
            <a:ext cx="269000" cy="340000"/>
          </a:xfrm>
          <a:prstGeom prst="roundRect">
            <a:avLst>
              <a:gd name="adj" fmla="val 12000"/>
            </a:avLst>
          </a:prstGeom>
          <a:solidFill>
            <a:srgbClr val="0E3D4C"/>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Arial"/>
                <a:ea typeface="+mn-ea"/>
                <a:cs typeface="+mn-cs"/>
              </a:rPr>
              <a:t>1</a:t>
            </a:r>
          </a:p>
        </p:txBody>
      </p:sp>
      <p:sp>
        <p:nvSpPr>
          <p:cNvPr id="112" name="B2"/>
          <p:cNvSpPr/>
          <p:nvPr/>
        </p:nvSpPr>
        <p:spPr>
          <a:xfrm>
            <a:off x="3814000" y="3500000"/>
            <a:ext cx="1614000" cy="340000"/>
          </a:xfrm>
          <a:prstGeom prst="roundRect">
            <a:avLst>
              <a:gd name="adj" fmla="val 12000"/>
            </a:avLst>
          </a:prstGeom>
          <a:solidFill>
            <a:srgbClr val="17607F"/>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2</a:t>
            </a:r>
          </a:p>
        </p:txBody>
      </p:sp>
      <p:sp>
        <p:nvSpPr>
          <p:cNvPr id="113" name="B3"/>
          <p:cNvSpPr/>
          <p:nvPr/>
        </p:nvSpPr>
        <p:spPr>
          <a:xfrm>
            <a:off x="5428000" y="3500000"/>
            <a:ext cx="1345000" cy="340000"/>
          </a:xfrm>
          <a:prstGeom prst="roundRect">
            <a:avLst>
              <a:gd name="adj" fmla="val 12000"/>
            </a:avLst>
          </a:prstGeom>
          <a:solidFill>
            <a:srgbClr val="2E8CA6"/>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3</a:t>
            </a:r>
          </a:p>
        </p:txBody>
      </p:sp>
      <p:sp>
        <p:nvSpPr>
          <p:cNvPr id="114" name="B4"/>
          <p:cNvSpPr/>
          <p:nvPr/>
        </p:nvSpPr>
        <p:spPr>
          <a:xfrm>
            <a:off x="6773000" y="3500000"/>
            <a:ext cx="269000" cy="340000"/>
          </a:xfrm>
          <a:prstGeom prst="roundRect">
            <a:avLst>
              <a:gd name="adj" fmla="val 12000"/>
            </a:avLst>
          </a:prstGeom>
          <a:solidFill>
            <a:srgbClr val="E07B33"/>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Arial"/>
                <a:ea typeface="+mn-ea"/>
                <a:cs typeface="+mn-cs"/>
              </a:rPr>
              <a:t>4</a:t>
            </a:r>
          </a:p>
        </p:txBody>
      </p:sp>
      <p:sp>
        <p:nvSpPr>
          <p:cNvPr id="115" name="B5"/>
          <p:cNvSpPr/>
          <p:nvPr/>
        </p:nvSpPr>
        <p:spPr>
          <a:xfrm>
            <a:off x="7042000" y="3500000"/>
            <a:ext cx="1614000" cy="340000"/>
          </a:xfrm>
          <a:prstGeom prst="roundRect">
            <a:avLst>
              <a:gd name="adj" fmla="val 12000"/>
            </a:avLst>
          </a:prstGeom>
          <a:solidFill>
            <a:srgbClr val="B84A22"/>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5</a:t>
            </a:r>
          </a:p>
        </p:txBody>
      </p:sp>
      <p:sp>
        <p:nvSpPr>
          <p:cNvPr id="121" name="C1"/>
          <p:cNvSpPr/>
          <p:nvPr/>
        </p:nvSpPr>
        <p:spPr>
          <a:xfrm>
            <a:off x="6773000" y="4500000"/>
            <a:ext cx="269000" cy="340000"/>
          </a:xfrm>
          <a:prstGeom prst="roundRect">
            <a:avLst>
              <a:gd name="adj" fmla="val 12000"/>
            </a:avLst>
          </a:prstGeom>
          <a:solidFill>
            <a:srgbClr val="0E3D4C"/>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Arial"/>
                <a:ea typeface="+mn-ea"/>
                <a:cs typeface="+mn-cs"/>
              </a:rPr>
              <a:t>1</a:t>
            </a:r>
          </a:p>
        </p:txBody>
      </p:sp>
      <p:sp>
        <p:nvSpPr>
          <p:cNvPr id="122" name="C2"/>
          <p:cNvSpPr/>
          <p:nvPr/>
        </p:nvSpPr>
        <p:spPr>
          <a:xfrm>
            <a:off x="7042000" y="4500000"/>
            <a:ext cx="1614000" cy="340000"/>
          </a:xfrm>
          <a:prstGeom prst="roundRect">
            <a:avLst>
              <a:gd name="adj" fmla="val 12000"/>
            </a:avLst>
          </a:prstGeom>
          <a:solidFill>
            <a:srgbClr val="17607F"/>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2</a:t>
            </a:r>
          </a:p>
        </p:txBody>
      </p:sp>
      <p:sp>
        <p:nvSpPr>
          <p:cNvPr id="123" name="C3"/>
          <p:cNvSpPr/>
          <p:nvPr/>
        </p:nvSpPr>
        <p:spPr>
          <a:xfrm>
            <a:off x="8656000" y="4500000"/>
            <a:ext cx="1345000" cy="340000"/>
          </a:xfrm>
          <a:prstGeom prst="roundRect">
            <a:avLst>
              <a:gd name="adj" fmla="val 12000"/>
            </a:avLst>
          </a:prstGeom>
          <a:solidFill>
            <a:srgbClr val="2E8CA6"/>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3</a:t>
            </a:r>
          </a:p>
        </p:txBody>
      </p:sp>
      <p:sp>
        <p:nvSpPr>
          <p:cNvPr id="124" name="C4"/>
          <p:cNvSpPr/>
          <p:nvPr/>
        </p:nvSpPr>
        <p:spPr>
          <a:xfrm>
            <a:off x="10001000" y="4500000"/>
            <a:ext cx="269000" cy="340000"/>
          </a:xfrm>
          <a:prstGeom prst="roundRect">
            <a:avLst>
              <a:gd name="adj" fmla="val 12000"/>
            </a:avLst>
          </a:prstGeom>
          <a:solidFill>
            <a:srgbClr val="E07B33"/>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Arial"/>
                <a:ea typeface="+mn-ea"/>
                <a:cs typeface="+mn-cs"/>
              </a:rPr>
              <a:t>4</a:t>
            </a:r>
          </a:p>
        </p:txBody>
      </p:sp>
      <p:sp>
        <p:nvSpPr>
          <p:cNvPr id="125" name="C5"/>
          <p:cNvSpPr/>
          <p:nvPr/>
        </p:nvSpPr>
        <p:spPr>
          <a:xfrm>
            <a:off x="10270000" y="4500000"/>
            <a:ext cx="1614000" cy="340000"/>
          </a:xfrm>
          <a:prstGeom prst="roundRect">
            <a:avLst>
              <a:gd name="adj" fmla="val 12000"/>
            </a:avLst>
          </a:prstGeom>
          <a:solidFill>
            <a:srgbClr val="B84A22"/>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5</a:t>
            </a:r>
          </a:p>
        </p:txBody>
      </p:sp>
      <p:sp>
        <p:nvSpPr>
          <p:cNvPr id="131" name="D1"/>
          <p:cNvSpPr/>
          <p:nvPr/>
        </p:nvSpPr>
        <p:spPr>
          <a:xfrm>
            <a:off x="10001000" y="5500000"/>
            <a:ext cx="269000" cy="340000"/>
          </a:xfrm>
          <a:prstGeom prst="roundRect">
            <a:avLst>
              <a:gd name="adj" fmla="val 12000"/>
            </a:avLst>
          </a:prstGeom>
          <a:solidFill>
            <a:srgbClr val="0E3D4C"/>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FFFF"/>
                </a:solidFill>
                <a:effectLst/>
                <a:uLnTx/>
                <a:uFillTx/>
                <a:latin typeface="Arial"/>
                <a:ea typeface="+mn-ea"/>
                <a:cs typeface="+mn-cs"/>
              </a:rPr>
              <a:t>1</a:t>
            </a:r>
          </a:p>
        </p:txBody>
      </p:sp>
      <p:sp>
        <p:nvSpPr>
          <p:cNvPr id="132" name="D2"/>
          <p:cNvSpPr/>
          <p:nvPr/>
        </p:nvSpPr>
        <p:spPr>
          <a:xfrm>
            <a:off x="10270000" y="5500000"/>
            <a:ext cx="1614000" cy="340000"/>
          </a:xfrm>
          <a:prstGeom prst="roundRect">
            <a:avLst>
              <a:gd name="adj" fmla="val 12000"/>
            </a:avLst>
          </a:prstGeom>
          <a:solidFill>
            <a:srgbClr val="17607F"/>
          </a:solidFill>
          <a:ln w="12700">
            <a:solidFill>
              <a:srgbClr val="FFFFFF"/>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1200" cap="none" spc="0" normalizeH="0" baseline="0" noProof="0">
                <a:ln>
                  <a:noFill/>
                </a:ln>
                <a:solidFill>
                  <a:srgbClr val="FFFFFF"/>
                </a:solidFill>
                <a:effectLst/>
                <a:uLnTx/>
                <a:uFillTx/>
                <a:latin typeface="Arial"/>
                <a:ea typeface="+mn-ea"/>
                <a:cs typeface="+mn-cs"/>
              </a:rPr>
              <a:t>2</a:t>
            </a:r>
          </a:p>
        </p:txBody>
      </p:sp>
      <p:cxnSp>
        <p:nvCxnSpPr>
          <p:cNvPr id="180" name="arrowBC"/>
          <p:cNvCxnSpPr/>
          <p:nvPr/>
        </p:nvCxnSpPr>
        <p:spPr>
          <a:xfrm>
            <a:off x="6907500" y="3840000"/>
            <a:ext cx="0" cy="660000"/>
          </a:xfrm>
          <a:prstGeom prst="line">
            <a:avLst/>
          </a:prstGeom>
          <a:ln w="19050" cap="rnd">
            <a:solidFill>
              <a:srgbClr val="595959"/>
            </a:solidFill>
            <a:tailEnd type="triangle" w="med" len="med"/>
          </a:ln>
        </p:spPr>
      </p:cxnSp>
      <p:sp>
        <p:nvSpPr>
          <p:cNvPr id="182" name="seedLbl1"/>
          <p:cNvSpPr txBox="1"/>
          <p:nvPr/>
        </p:nvSpPr>
        <p:spPr>
          <a:xfrm>
            <a:off x="5562500" y="4029939"/>
            <a:ext cx="1151500" cy="300000"/>
          </a:xfrm>
          <a:prstGeom prst="rect">
            <a:avLst/>
          </a:prstGeom>
        </p:spPr>
        <p:txBody>
          <a:bodyPr lIns="0" tIns="0" rIns="0" bIns="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a:ln>
                  <a:noFill/>
                </a:ln>
                <a:solidFill>
                  <a:srgbClr val="595959"/>
                </a:solidFill>
                <a:effectLst/>
                <a:uLnTx/>
                <a:uFillTx/>
                <a:latin typeface="Arial"/>
                <a:ea typeface="+mn-ea"/>
                <a:cs typeface="+mn-cs"/>
              </a:rPr>
              <a:t>New ideas seed next year’s agenda</a:t>
            </a:r>
          </a:p>
        </p:txBody>
      </p:sp>
      <p:cxnSp>
        <p:nvCxnSpPr>
          <p:cNvPr id="181" name="arrowCD"/>
          <p:cNvCxnSpPr/>
          <p:nvPr/>
        </p:nvCxnSpPr>
        <p:spPr>
          <a:xfrm>
            <a:off x="10135500" y="4840000"/>
            <a:ext cx="0" cy="660000"/>
          </a:xfrm>
          <a:prstGeom prst="line">
            <a:avLst/>
          </a:prstGeom>
          <a:ln w="19050" cap="rnd">
            <a:solidFill>
              <a:srgbClr val="595959"/>
            </a:solidFill>
            <a:tailEnd type="triangle" w="med" len="med"/>
          </a:ln>
        </p:spPr>
      </p:cxnSp>
      <p:sp>
        <p:nvSpPr>
          <p:cNvPr id="183" name="seedLbl2"/>
          <p:cNvSpPr txBox="1"/>
          <p:nvPr/>
        </p:nvSpPr>
        <p:spPr>
          <a:xfrm>
            <a:off x="8790500" y="5020000"/>
            <a:ext cx="1173499" cy="300000"/>
          </a:xfrm>
          <a:prstGeom prst="rect">
            <a:avLst/>
          </a:prstGeom>
        </p:spPr>
        <p:txBody>
          <a:bodyPr lIns="0" tIns="0" rIns="0" bIns="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a:ln>
                  <a:noFill/>
                </a:ln>
                <a:solidFill>
                  <a:srgbClr val="595959"/>
                </a:solidFill>
                <a:effectLst/>
                <a:uLnTx/>
                <a:uFillTx/>
                <a:latin typeface="Arial"/>
                <a:ea typeface="+mn-ea"/>
                <a:cs typeface="+mn-cs"/>
              </a:rPr>
              <a:t>New ideas seed next year’s agenda</a:t>
            </a:r>
          </a:p>
        </p:txBody>
      </p:sp>
      <p:cxnSp>
        <p:nvCxnSpPr>
          <p:cNvPr id="142" name="brk"/>
          <p:cNvCxnSpPr/>
          <p:nvPr/>
        </p:nvCxnSpPr>
        <p:spPr>
          <a:xfrm>
            <a:off x="3545000" y="5924490"/>
            <a:ext cx="5111000" cy="0"/>
          </a:xfrm>
          <a:prstGeom prst="line">
            <a:avLst/>
          </a:prstGeom>
          <a:ln w="19050" cap="rnd">
            <a:solidFill>
              <a:schemeClr val="tx1"/>
            </a:solidFill>
            <a:round/>
            <a:headEnd type="oval" w="med" len="med"/>
            <a:tailEnd type="oval" w="med" len="med"/>
          </a:ln>
        </p:spPr>
      </p:cxnSp>
      <p:sp>
        <p:nvSpPr>
          <p:cNvPr id="143" name="brkLbl"/>
          <p:cNvSpPr txBox="1"/>
          <p:nvPr/>
        </p:nvSpPr>
        <p:spPr>
          <a:xfrm>
            <a:off x="3545000" y="6036210"/>
            <a:ext cx="5111000" cy="340000"/>
          </a:xfrm>
          <a:prstGeom prst="rect">
            <a:avLst/>
          </a:prstGeom>
          <a:ln>
            <a:solidFill>
              <a:schemeClr val="tx1"/>
            </a:solidFill>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1" u="none" strike="noStrike" kern="1200" cap="none" spc="0" normalizeH="0" baseline="0" noProof="0" dirty="0">
                <a:ln>
                  <a:noFill/>
                </a:ln>
                <a:solidFill>
                  <a:prstClr val="black"/>
                </a:solidFill>
                <a:effectLst/>
                <a:uLnTx/>
                <a:uFillTx/>
                <a:latin typeface="Arial"/>
                <a:ea typeface="+mn-ea"/>
                <a:cs typeface="+mn-cs"/>
              </a:rPr>
              <a:t>One complete agenda cycle</a:t>
            </a:r>
            <a:r>
              <a:rPr lang="en-US" sz="1250" b="1" i="1" dirty="0">
                <a:solidFill>
                  <a:prstClr val="black"/>
                </a:solidFill>
                <a:latin typeface="Arial"/>
              </a:rPr>
              <a:t> </a:t>
            </a:r>
            <a:r>
              <a:rPr kumimoji="0" lang="en-US" sz="1250" b="1" i="1" u="none" strike="noStrike" kern="1200" cap="none" spc="0" normalizeH="0" baseline="0" noProof="0" dirty="0">
                <a:ln>
                  <a:noFill/>
                </a:ln>
                <a:solidFill>
                  <a:prstClr val="black"/>
                </a:solidFill>
                <a:effectLst/>
                <a:uLnTx/>
                <a:uFillTx/>
                <a:latin typeface="Arial"/>
                <a:ea typeface="+mn-ea"/>
                <a:cs typeface="+mn-cs"/>
              </a:rPr>
              <a:t>≈ 18 months</a:t>
            </a:r>
          </a:p>
        </p:txBody>
      </p:sp>
      <p:sp>
        <p:nvSpPr>
          <p:cNvPr id="201" name="mr1"/>
          <p:cNvSpPr txBox="1"/>
          <p:nvPr/>
        </p:nvSpPr>
        <p:spPr>
          <a:xfrm>
            <a:off x="3299500" y="2820000"/>
            <a:ext cx="760000" cy="320000"/>
          </a:xfrm>
          <a:prstGeom prst="rect">
            <a:avLst/>
          </a:prstGeom>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a:ea typeface="+mn-ea"/>
                <a:cs typeface="+mn-cs"/>
              </a:rPr>
              <a:t>June</a:t>
            </a:r>
          </a:p>
        </p:txBody>
      </p:sp>
      <p:sp>
        <p:nvSpPr>
          <p:cNvPr id="202" name="mr2"/>
          <p:cNvSpPr txBox="1"/>
          <p:nvPr/>
        </p:nvSpPr>
        <p:spPr>
          <a:xfrm>
            <a:off x="4241000" y="2820000"/>
            <a:ext cx="760000" cy="320000"/>
          </a:xfrm>
          <a:prstGeom prst="rect">
            <a:avLst/>
          </a:prstGeom>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a:ea typeface="+mn-ea"/>
                <a:cs typeface="+mn-cs"/>
              </a:rPr>
              <a:t>July–Dec</a:t>
            </a:r>
          </a:p>
        </p:txBody>
      </p:sp>
      <p:sp>
        <p:nvSpPr>
          <p:cNvPr id="203" name="mr3"/>
          <p:cNvSpPr txBox="1"/>
          <p:nvPr/>
        </p:nvSpPr>
        <p:spPr>
          <a:xfrm>
            <a:off x="5720500" y="2820000"/>
            <a:ext cx="760000" cy="320000"/>
          </a:xfrm>
          <a:prstGeom prst="rect">
            <a:avLst/>
          </a:prstGeom>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a:ea typeface="+mn-ea"/>
                <a:cs typeface="+mn-cs"/>
              </a:rPr>
              <a:t>Jan-June</a:t>
            </a:r>
          </a:p>
        </p:txBody>
      </p:sp>
      <p:sp>
        <p:nvSpPr>
          <p:cNvPr id="204" name="mr4"/>
          <p:cNvSpPr txBox="1"/>
          <p:nvPr/>
        </p:nvSpPr>
        <p:spPr>
          <a:xfrm>
            <a:off x="6527500" y="2820000"/>
            <a:ext cx="760000" cy="320000"/>
          </a:xfrm>
          <a:prstGeom prst="rect">
            <a:avLst/>
          </a:prstGeom>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a:ea typeface="+mn-ea"/>
                <a:cs typeface="+mn-cs"/>
              </a:rPr>
              <a:t>June</a:t>
            </a:r>
          </a:p>
        </p:txBody>
      </p:sp>
      <p:sp>
        <p:nvSpPr>
          <p:cNvPr id="205" name="mr5"/>
          <p:cNvSpPr txBox="1"/>
          <p:nvPr/>
        </p:nvSpPr>
        <p:spPr>
          <a:xfrm>
            <a:off x="7469000" y="2820000"/>
            <a:ext cx="760000" cy="320000"/>
          </a:xfrm>
          <a:prstGeom prst="rect">
            <a:avLst/>
          </a:prstGeom>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a:ea typeface="+mn-ea"/>
                <a:cs typeface="+mn-cs"/>
              </a:rPr>
              <a:t>July-Dec</a:t>
            </a:r>
          </a:p>
        </p:txBody>
      </p:sp>
      <p:sp>
        <p:nvSpPr>
          <p:cNvPr id="4" name="mr3">
            <a:extLst>
              <a:ext uri="{FF2B5EF4-FFF2-40B4-BE49-F238E27FC236}">
                <a16:creationId xmlns:a16="http://schemas.microsoft.com/office/drawing/2014/main" id="{6339A852-8AD6-955F-1F5B-E77463498C7C}"/>
              </a:ext>
            </a:extLst>
          </p:cNvPr>
          <p:cNvSpPr txBox="1"/>
          <p:nvPr/>
        </p:nvSpPr>
        <p:spPr>
          <a:xfrm>
            <a:off x="8949765" y="2820000"/>
            <a:ext cx="760000" cy="320000"/>
          </a:xfrm>
          <a:prstGeom prst="rect">
            <a:avLst/>
          </a:prstGeom>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a:ea typeface="+mn-ea"/>
                <a:cs typeface="+mn-cs"/>
              </a:rPr>
              <a:t>Jan-June</a:t>
            </a:r>
          </a:p>
        </p:txBody>
      </p:sp>
      <p:sp>
        <p:nvSpPr>
          <p:cNvPr id="6" name="mr4">
            <a:extLst>
              <a:ext uri="{FF2B5EF4-FFF2-40B4-BE49-F238E27FC236}">
                <a16:creationId xmlns:a16="http://schemas.microsoft.com/office/drawing/2014/main" id="{297E4E93-C22F-25C0-152A-170722180D4C}"/>
              </a:ext>
            </a:extLst>
          </p:cNvPr>
          <p:cNvSpPr txBox="1"/>
          <p:nvPr/>
        </p:nvSpPr>
        <p:spPr>
          <a:xfrm>
            <a:off x="9756765" y="2820000"/>
            <a:ext cx="760000" cy="320000"/>
          </a:xfrm>
          <a:prstGeom prst="rect">
            <a:avLst/>
          </a:prstGeom>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a:ea typeface="+mn-ea"/>
                <a:cs typeface="+mn-cs"/>
              </a:rPr>
              <a:t>June</a:t>
            </a:r>
          </a:p>
        </p:txBody>
      </p:sp>
      <p:sp>
        <p:nvSpPr>
          <p:cNvPr id="8" name="mr5">
            <a:extLst>
              <a:ext uri="{FF2B5EF4-FFF2-40B4-BE49-F238E27FC236}">
                <a16:creationId xmlns:a16="http://schemas.microsoft.com/office/drawing/2014/main" id="{987B1CE6-5C59-DB28-F5E2-DE1CEA35050C}"/>
              </a:ext>
            </a:extLst>
          </p:cNvPr>
          <p:cNvSpPr txBox="1"/>
          <p:nvPr/>
        </p:nvSpPr>
        <p:spPr>
          <a:xfrm>
            <a:off x="10698265" y="2820000"/>
            <a:ext cx="760000" cy="320000"/>
          </a:xfrm>
          <a:prstGeom prst="rect">
            <a:avLst/>
          </a:prstGeom>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a:ea typeface="+mn-ea"/>
                <a:cs typeface="+mn-cs"/>
              </a:rPr>
              <a:t>July-Dec</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Clinical Consortium: Lig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FB">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2909</TotalTime>
  <Words>779</Words>
  <Application>Microsoft Office PowerPoint</Application>
  <PresentationFormat>Widescreen</PresentationFormat>
  <Paragraphs>196</Paragraphs>
  <Slides>10</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Arial</vt:lpstr>
      <vt:lpstr>Calibri</vt:lpstr>
      <vt:lpstr>Segoe UI</vt:lpstr>
      <vt:lpstr>Times New Roman</vt:lpstr>
      <vt:lpstr>Clinical Consortium: Light</vt:lpstr>
      <vt:lpstr>Regulatory Endpoints and Trial Design for IRDs  (REDI) Working Group – Overview Slides</vt:lpstr>
      <vt:lpstr>REDI Working Group Mission Statement</vt:lpstr>
      <vt:lpstr>REDI Working Group Governance</vt:lpstr>
      <vt:lpstr>REDI Working Group Leadership</vt:lpstr>
      <vt:lpstr>Current REDI Working Group Members</vt:lpstr>
      <vt:lpstr>REDI Working Group Scope </vt:lpstr>
      <vt:lpstr>Publication Policy</vt:lpstr>
      <vt:lpstr>Annual Cycle - Why?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Allison Ayala</dc:creator>
  <cp:lastModifiedBy>Sara Hatch</cp:lastModifiedBy>
  <cp:revision>4</cp:revision>
  <dcterms:created xsi:type="dcterms:W3CDTF">2026-07-31T17:32:45Z</dcterms:created>
  <dcterms:modified xsi:type="dcterms:W3CDTF">2026-10-08T19:32:31Z</dcterms:modified>
</cp:coreProperties>
</file>