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  <p:sldMasterId id="2147483679" r:id="rId2"/>
    <p:sldMasterId id="2147483690" r:id="rId3"/>
  </p:sldMasterIdLst>
  <p:notesMasterIdLst>
    <p:notesMasterId r:id="rId16"/>
  </p:notesMasterIdLst>
  <p:handoutMasterIdLst>
    <p:handoutMasterId r:id="rId17"/>
  </p:handoutMasterIdLst>
  <p:sldIdLst>
    <p:sldId id="761" r:id="rId4"/>
    <p:sldId id="13002" r:id="rId5"/>
    <p:sldId id="758" r:id="rId6"/>
    <p:sldId id="1505" r:id="rId7"/>
    <p:sldId id="1507" r:id="rId8"/>
    <p:sldId id="1504" r:id="rId9"/>
    <p:sldId id="760" r:id="rId10"/>
    <p:sldId id="844" r:id="rId11"/>
    <p:sldId id="900" r:id="rId12"/>
    <p:sldId id="905" r:id="rId13"/>
    <p:sldId id="1532" r:id="rId14"/>
    <p:sldId id="1300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2" userDrawn="1">
          <p15:clr>
            <a:srgbClr val="A4A3A4"/>
          </p15:clr>
        </p15:guide>
        <p15:guide id="2" pos="1152" userDrawn="1">
          <p15:clr>
            <a:srgbClr val="A4A3A4"/>
          </p15:clr>
        </p15:guide>
        <p15:guide id="3" pos="7176" userDrawn="1">
          <p15:clr>
            <a:srgbClr val="A4A3A4"/>
          </p15:clr>
        </p15:guide>
        <p15:guide id="4" pos="456" userDrawn="1">
          <p15:clr>
            <a:srgbClr val="A4A3A4"/>
          </p15:clr>
        </p15:guide>
        <p15:guide id="5" orient="horz" pos="30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1D5"/>
    <a:srgbClr val="A7D0D5"/>
    <a:srgbClr val="D76F2C"/>
    <a:srgbClr val="003865"/>
    <a:srgbClr val="A3A015"/>
    <a:srgbClr val="7E5E77"/>
    <a:srgbClr val="C6C21A"/>
    <a:srgbClr val="9A646C"/>
    <a:srgbClr val="7A9C6A"/>
    <a:srgbClr val="0069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86" autoAdjust="0"/>
    <p:restoredTop sz="91253" autoAdjust="0"/>
  </p:normalViewPr>
  <p:slideViewPr>
    <p:cSldViewPr snapToGrid="0">
      <p:cViewPr varScale="1">
        <p:scale>
          <a:sx n="97" d="100"/>
          <a:sy n="97" d="100"/>
        </p:scale>
        <p:origin x="1578" y="90"/>
      </p:cViewPr>
      <p:guideLst>
        <p:guide orient="horz" pos="1032"/>
        <p:guide pos="1152"/>
        <p:guide pos="7176"/>
        <p:guide pos="456"/>
        <p:guide orient="horz" pos="30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D984C27-75D2-A96C-6006-85CC57CAF6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39DB82-C9E1-20AF-2E0D-B79BBE146D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34664-1AFD-4056-868A-E7F665E5722B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29DA64-43E8-9E40-07C5-6D8FBCCDCA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FCF2B2-F70D-2F01-4222-7C6298381D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E0E6A-92C3-4B87-9F74-BD338E5E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696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E0205A-7888-41F4-B6F5-E9FA2254EC1B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4F15A-12B5-4AD1-B1D9-CC7C5414E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02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433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EAC88-7492-5D60-DDB2-3DE362043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777FEF-DBD9-BE2C-DF27-5047A73537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942274-E060-D18C-D5F5-663F603ECD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8FFC46-49CB-3B7A-AF30-767D161A46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14F15A-12B5-4AD1-B1D9-CC7C5414E3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011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96362-FB31-8DF7-8E51-35C7FF5F1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CDA5C7-0230-BC07-558D-F27F9FDA2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403EE9-E1DE-FAB3-AEF7-6496B641B1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FFA54-1B54-700D-AA3A-8ACF0BDB7E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732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/>
              <a:t>Alternative Single Slide Overview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992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967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4F15A-12B5-4AD1-B1D9-CC7C5414E3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551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C4FD5-B0E2-1343-898B-82825C5E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49996-C3F1-6F3C-1549-21220E3D0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5CF35-F9EC-526B-761B-D1750BD0B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E1D10-7DFF-28E0-BAD5-5A28DAA306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079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4F15A-12B5-4AD1-B1D9-CC7C5414E3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96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A28A7-796B-04B8-56F0-DE6974FCE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53E0A4-8B7D-BF21-4A04-0EC6432F5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DCBD9F-F7A6-332F-4A0D-6F03684309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3703AA-3017-5A1B-A411-60916D9CD6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4841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9E244-8839-207C-F54C-59B9085EC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65DD5A-2038-E0FF-A912-F1F24BE7C9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B2E5AC-14D2-776E-F4F5-743FF3520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Update in Consortium overview slides also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08C79-2DE9-5FA1-C9FC-AE733EEADA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354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Update in REDI Background slides also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67E1-E601-4AAF-B95C-B25720D70A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208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25565" y="4066359"/>
            <a:ext cx="7740869" cy="871401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sz="4400" b="1" spc="30">
                <a:solidFill>
                  <a:srgbClr val="0038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55730" y="5440401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400" b="0" spc="30">
                <a:solidFill>
                  <a:srgbClr val="0038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US" dirty="0"/>
              <a:t>Meeting</a:t>
            </a:r>
          </a:p>
          <a:p>
            <a:pPr marL="0" lvl="0"/>
            <a:r>
              <a:rPr lang="en-US" dirty="0"/>
              <a:t>Date</a:t>
            </a:r>
          </a:p>
          <a:p>
            <a:pPr marL="0" lvl="0"/>
            <a:r>
              <a:rPr lang="en-US" dirty="0"/>
              <a:t>Presenter</a:t>
            </a:r>
          </a:p>
        </p:txBody>
      </p:sp>
    </p:spTree>
    <p:extLst>
      <p:ext uri="{BB962C8B-B14F-4D97-AF65-F5344CB8AC3E}">
        <p14:creationId xmlns:p14="http://schemas.microsoft.com/office/powerpoint/2010/main" val="4126301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2184" y="1519331"/>
            <a:ext cx="8453566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D76F2C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61C117-71FC-F33E-987B-6ED14349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87549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51E1CFC-4745-2061-9609-27C29425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1FF5AA6-CDD6-4DB5-083D-E994A396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7767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&amp; Headline &amp;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627" y="1528721"/>
            <a:ext cx="11571073" cy="4495800"/>
          </a:xfrm>
        </p:spPr>
        <p:txBody>
          <a:bodyPr numCol="2" spcCol="27432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A22975E-C316-5799-E762-9299D449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7" y="6415516"/>
            <a:ext cx="106490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4D69750-B25C-B65F-ABCF-D43BB03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E973A1-78A7-E846-6F9C-DD4D0510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23125"/>
            <a:ext cx="8917459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86146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1D03EA-CB8C-4E0C-A1D7-56FEA0B95B2A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8/11/2026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D9AD5-F248-4919-864A-CFD76CC027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565" y="4066359"/>
            <a:ext cx="7740869" cy="1535184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b="1" spc="3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3104" y="5934177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000" spc="3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8134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spc="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65994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1031429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153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2270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89274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067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D8B3C98C-C73D-296B-A26E-4FE10014B1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2983106" y="1291875"/>
            <a:ext cx="914400" cy="914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3375EC7-14B6-C86A-865F-31BB70302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2058988"/>
            <a:ext cx="7955280" cy="3808412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7569F74-3F9B-B264-6227-04DD978F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7240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7236870-3EB0-7E41-A1B2-5C335BF4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2EC96A-89B7-3DDD-003B-893F7389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6057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&amp;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1519331"/>
            <a:ext cx="8469630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671B335-CE5A-EF5A-1252-83470FB0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64107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D586CB2-EC29-6144-F363-2D7A300D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C3A64F-C243-B961-86DE-BAB208689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45880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54088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2184" y="1519331"/>
            <a:ext cx="8453566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D76F2C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430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761C117-71FC-F33E-987B-6ED14349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87549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51E1CFC-4745-2061-9609-27C29425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1FF5AA6-CDD6-4DB5-083D-E994A396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425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b="0" spc="3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4535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&amp; Headline &amp; 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627" y="1528721"/>
            <a:ext cx="11571073" cy="4495800"/>
          </a:xfrm>
        </p:spPr>
        <p:txBody>
          <a:bodyPr numCol="2" spcCol="27432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A22975E-C316-5799-E762-9299D4498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7" y="6415516"/>
            <a:ext cx="1064905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4D69750-B25C-B65F-ABCF-D43BB03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E973A1-78A7-E846-6F9C-DD4D05105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23125"/>
            <a:ext cx="8917459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2758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buClr>
                <a:srgbClr val="00C1D5"/>
              </a:buClr>
              <a:defRPr>
                <a:latin typeface="Calibri" panose="020F0502020204030204" pitchFamily="34" charset="0"/>
              </a:defRPr>
            </a:lvl2pPr>
            <a:lvl3pPr>
              <a:buClr>
                <a:srgbClr val="00C1D5"/>
              </a:buClr>
              <a:defRPr>
                <a:latin typeface="Calibri" panose="020F0502020204030204" pitchFamily="34" charset="0"/>
              </a:defRPr>
            </a:lvl3pPr>
            <a:lvl4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buClr>
                <a:srgbClr val="00C1D5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40B2-7C8D-42DE-9377-EDF90492D4FC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Clr>
                <a:schemeClr val="tx1"/>
              </a:buClr>
              <a:defRPr>
                <a:latin typeface="Calibri" panose="020F0502020204030204" pitchFamily="34" charset="0"/>
              </a:defRPr>
            </a:lvl1pPr>
            <a:lvl2pPr marL="914400" indent="-457200">
              <a:buClr>
                <a:schemeClr val="tx1"/>
              </a:buClr>
              <a:defRPr>
                <a:latin typeface="Calibri" panose="020F0502020204030204" pitchFamily="34" charset="0"/>
              </a:defRPr>
            </a:lvl2pPr>
            <a:lvl3pPr marL="1371600" indent="-457200">
              <a:buClr>
                <a:schemeClr val="tx1"/>
              </a:buClr>
              <a:defRPr>
                <a:latin typeface="Calibri" panose="020F0502020204030204" pitchFamily="34" charset="0"/>
              </a:defRPr>
            </a:lvl3pPr>
            <a:lvl4pPr marL="1828800" indent="-457200">
              <a:buClr>
                <a:schemeClr val="tx1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86000" indent="-457200">
              <a:buClr>
                <a:schemeClr val="tx1"/>
              </a:buCl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48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with a circle and eye&#10;&#10;Description automatically generated with medium confidence">
            <a:extLst>
              <a:ext uri="{FF2B5EF4-FFF2-40B4-BE49-F238E27FC236}">
                <a16:creationId xmlns:a16="http://schemas.microsoft.com/office/drawing/2014/main" id="{11E732DF-59F9-DDAE-6756-AA8ABF43FB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565" y="4066359"/>
            <a:ext cx="7740869" cy="1535184"/>
          </a:xfrm>
          <a:noFill/>
        </p:spPr>
        <p:txBody>
          <a:bodyPr wrap="square" anchor="b">
            <a:noAutofit/>
          </a:bodyPr>
          <a:lstStyle>
            <a:lvl1pPr algn="ctr">
              <a:lnSpc>
                <a:spcPts val="4400"/>
              </a:lnSpc>
              <a:defRPr lang="en-US" b="1" spc="3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3104" y="5934177"/>
            <a:ext cx="5880538" cy="717316"/>
          </a:xfrm>
          <a:noFill/>
        </p:spPr>
        <p:txBody>
          <a:bodyPr wrap="square">
            <a:noAutofit/>
          </a:bodyPr>
          <a:lstStyle>
            <a:lvl1pPr marL="0" indent="0" algn="ctr">
              <a:buNone/>
              <a:defRPr lang="en-US" sz="2000" spc="3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72349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circle with orange text&#10;&#10;Description automatically generated">
            <a:extLst>
              <a:ext uri="{FF2B5EF4-FFF2-40B4-BE49-F238E27FC236}">
                <a16:creationId xmlns:a16="http://schemas.microsoft.com/office/drawing/2014/main" id="{3C3395B5-3C72-F54A-8017-FC2789F458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BB507-C52D-BCA5-CE04-A469F093EB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9" y="2377866"/>
            <a:ext cx="5800725" cy="1535184"/>
          </a:xfrm>
          <a:noFill/>
        </p:spPr>
        <p:txBody>
          <a:bodyPr wrap="square" anchor="b">
            <a:noAutofit/>
          </a:bodyPr>
          <a:lstStyle>
            <a:lvl1pPr>
              <a:lnSpc>
                <a:spcPts val="4400"/>
              </a:lnSpc>
              <a:defRPr lang="en-US" b="1" spc="3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>
              <a:lnSpc>
                <a:spcPts val="42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F7754-F9ED-97BC-B1D1-B95CD7D67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49" y="4087851"/>
            <a:ext cx="5800725" cy="717316"/>
          </a:xfrm>
          <a:noFill/>
        </p:spPr>
        <p:txBody>
          <a:bodyPr wrap="square">
            <a:noAutofit/>
          </a:bodyPr>
          <a:lstStyle>
            <a:lvl1pPr marL="0" indent="0">
              <a:buNone/>
              <a:defRPr lang="en-US" sz="2000" spc="3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78857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1031429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9917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CD4E5-85D0-2A23-E116-8B519BC9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2270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FB8B8B4-B837-5887-5E0C-3EACB019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D5332D-47F1-FFAD-682B-24CBFEEC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89274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8020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D8B3C98C-C73D-296B-A26E-4FE10014B1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V="1">
            <a:off x="2983106" y="1291875"/>
            <a:ext cx="914400" cy="914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3375EC7-14B6-C86A-865F-31BB70302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2058988"/>
            <a:ext cx="7955280" cy="3808412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7569F74-3F9B-B264-6227-04DD978F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872403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7236870-3EB0-7E41-A1B2-5C335BF4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2EC96A-89B7-3DDD-003B-893F7389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29816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9803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48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&amp;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333849-715B-B2DD-7665-5D7AE5179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3552" y="1519331"/>
            <a:ext cx="8469630" cy="449580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-34290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00C1D5"/>
              </a:buClr>
              <a:buSzPct val="15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Clr>
                <a:srgbClr val="E3B923"/>
              </a:buClr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1"/>
            <a:r>
              <a:rPr lang="en-US"/>
              <a:t>Fourth level</a:t>
            </a:r>
          </a:p>
          <a:p>
            <a:pPr lvl="1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671B335-CE5A-EF5A-1252-83470FB0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971" y="6415516"/>
            <a:ext cx="10641077" cy="365125"/>
          </a:xfrm>
        </p:spPr>
        <p:txBody>
          <a:bodyPr vert="horz" lIns="91440" tIns="45720" rIns="91440" bIns="45720" rtlCol="0" anchor="b"/>
          <a:lstStyle>
            <a:lvl1pPr>
              <a:defRPr lang="en-US" sz="1000" dirty="0">
                <a:solidFill>
                  <a:schemeClr val="tx1"/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D586CB2-EC29-6144-F363-2D7A300D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451600"/>
            <a:ext cx="6858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2B6535-AB6B-44B4-837D-2BEADB2BA51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C3A64F-C243-B961-86DE-BAB208689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552" y="123125"/>
            <a:ext cx="8945880" cy="1096533"/>
          </a:xfr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ts val="3200"/>
              </a:lnSpc>
              <a:defRPr lang="en-US" sz="3200" b="1" kern="1200" dirty="0">
                <a:solidFill>
                  <a:srgbClr val="00C1D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1097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8150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8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286000" indent="-4572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C76DA-A94A-0B63-5C65-25F37DEC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BD58A-9C91-CFE5-88B9-FA8C40BA8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E7AA-BAD8-E49B-2052-8CE582AD2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6535-AB6B-44B4-837D-2BEADB2B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23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9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C1D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C1D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4B2DE-6F6B-6282-6E14-B4897CBCE3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222"/>
            <a:ext cx="12192001" cy="1270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4ABC74-92AF-2721-C98F-A64EF7A41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DF465-9031-58BF-87CF-0E1E3F2ED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C76DA-A94A-0B63-5C65-25F37DEC1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BD58A-9C91-CFE5-88B9-FA8C40BA8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4E7AA-BAD8-E49B-2052-8CE582AD2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B6535-AB6B-44B4-837D-2BEADB2BA5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21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C1D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C1D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C1D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A6B66-EDA9-83AE-91DB-7B00AD1F5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6284" y="3429000"/>
            <a:ext cx="9559431" cy="2136058"/>
          </a:xfrm>
        </p:spPr>
        <p:txBody>
          <a:bodyPr>
            <a:noAutofit/>
          </a:bodyPr>
          <a:lstStyle/>
          <a:p>
            <a:r>
              <a:rPr lang="en-US" sz="3000" b="1" u="sng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egulatory </a:t>
            </a:r>
            <a:r>
              <a:rPr lang="en-US" sz="3000" b="1" u="sng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ndpoints and Trial </a:t>
            </a:r>
            <a:r>
              <a:rPr lang="en-US" sz="3000" b="1" u="sng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esign for </a:t>
            </a:r>
            <a:r>
              <a:rPr lang="en-US" sz="3000" b="1" u="sng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RDs </a:t>
            </a:r>
            <a:br>
              <a:rPr lang="en-US" sz="30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en-US" sz="30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(</a:t>
            </a: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REDI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) Working Group – Overview Slides</a:t>
            </a:r>
            <a:endParaRPr lang="en-US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B26E1-67B6-93AD-4C55-E47BC1D35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5730" y="5717803"/>
            <a:ext cx="5880538" cy="717316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chemeClr val="accent4"/>
                </a:solidFill>
              </a:rPr>
              <a:t>Please inform the coordinating center if you plan to present any of these slides [ffb@jaeb.org]</a:t>
            </a:r>
          </a:p>
        </p:txBody>
      </p:sp>
    </p:spTree>
    <p:extLst>
      <p:ext uri="{BB962C8B-B14F-4D97-AF65-F5344CB8AC3E}">
        <p14:creationId xmlns:p14="http://schemas.microsoft.com/office/powerpoint/2010/main" val="3259984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8CEAB-3C3E-8422-29C5-76A3ACCD6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B4FA8C3-1B96-0E3E-C0FD-D60126BC4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013" y="17463"/>
            <a:ext cx="8078787" cy="1208022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bg1"/>
                </a:solidFill>
              </a:rPr>
              <a:t>REDI Working Group Presentations </a:t>
            </a:r>
          </a:p>
        </p:txBody>
      </p:sp>
      <p:graphicFrame>
        <p:nvGraphicFramePr>
          <p:cNvPr id="9" name="Content Placeholder 11">
            <a:extLst>
              <a:ext uri="{FF2B5EF4-FFF2-40B4-BE49-F238E27FC236}">
                <a16:creationId xmlns:a16="http://schemas.microsoft.com/office/drawing/2014/main" id="{A6BDD362-E59E-3F5C-C2D0-D5C11C8189E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97187"/>
          <a:ext cx="11077575" cy="529000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600450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3248025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  <a:gridCol w="4229100">
                  <a:extLst>
                    <a:ext uri="{9D8B030D-6E8A-4147-A177-3AD203B41FA5}">
                      <a16:colId xmlns:a16="http://schemas.microsoft.com/office/drawing/2014/main" val="1697075820"/>
                    </a:ext>
                  </a:extLst>
                </a:gridCol>
              </a:tblGrid>
              <a:tr h="30650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Topic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Presenter*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Conference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8275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 b="1" i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REDI - Endpoints and Trial Design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Maureen Maguire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Jacque Duncan and Rachel Huckfeldt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Multiple Presenters</a:t>
                      </a:r>
                      <a:r>
                        <a:rPr lang="en-US" sz="1200" kern="1200" baseline="300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David Birch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Johns Hopkins RD&amp;VE Conf 2023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noProof="0" dirty="0">
                          <a:solidFill>
                            <a:srgbClr val="00123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ARVO Symposium 2025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123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ARVO SIG 2025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ISCEV 2025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0771390"/>
                  </a:ext>
                </a:extLst>
              </a:tr>
              <a:tr h="2233431"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REDI-1 (RUSH2A Endpoints)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Rachel Huckfeldt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Jacque Duncan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Rachel Huckfeldt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José Alain-Sahel</a:t>
                      </a:r>
                    </a:p>
                    <a:p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Multiple Presenters</a:t>
                      </a:r>
                      <a:r>
                        <a:rPr lang="en-US" sz="1200" kern="1200" baseline="300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‡</a:t>
                      </a:r>
                      <a:endParaRPr lang="en-US" sz="1200" kern="120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Rachel Huckfeldt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Jacque Duncan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Rachel Huckfeldt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Rachel Huckfeldt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Jacque Duncan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Mark Pennesi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RD 2023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FFB Innovations Summit </a:t>
                      </a: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 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Macula Society 2024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Young Hadassah Eye &amp; Vision 2024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ARVO Special Session 2024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ERN-EYE 2024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ODF2 2024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Mary Tyler Moore Vision Initiative 2024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ARVO Frontiers in Ocular GT Res 2024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FFB Innovations Summit 2025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NSAS Challenge Workshop 2025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19685"/>
                  </a:ext>
                </a:extLst>
              </a:tr>
              <a:tr h="6745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 b="1" i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REDI-2 (FTPs)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200" b="1" i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Allison Ayala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Rachel Huckfeldt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Lee McDaniel</a:t>
                      </a:r>
                      <a:endParaRPr lang="en-US" sz="1200" b="1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ERN-EYE 2024</a:t>
                      </a:r>
                    </a:p>
                    <a:p>
                      <a:pPr marL="0" marR="0" lv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Macula Society 2025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noProof="0" dirty="0">
                          <a:solidFill>
                            <a:srgbClr val="00123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ARVO 2025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4459291"/>
                  </a:ext>
                </a:extLst>
              </a:tr>
              <a:tr h="11362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 b="1" i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REDI-5 (FST Data Rev)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 b="1" i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REDI-5 (FST)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200" b="1" i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David Birch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Lee McDaniel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Rachel Huckfeldt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Jacque Duncan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Allison Ayala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ERN-EYE 2024, ERN-EYE 2025, ODF2 2024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ERN-EYE 2025, ODF3 2025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ERN-EYE 2025, ODF3 2025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AAO Retina Subspecialty Day 2025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FDA Duke Margolis 2025, JCHR WES 2025, DRCR Study Group Meeting 2026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697707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235C816-9A1A-96BD-C8BC-418B06C294FB}"/>
              </a:ext>
            </a:extLst>
          </p:cNvPr>
          <p:cNvSpPr txBox="1"/>
          <p:nvPr/>
        </p:nvSpPr>
        <p:spPr>
          <a:xfrm>
            <a:off x="1206967" y="6387196"/>
            <a:ext cx="84894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†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Rachel Huckfeldt, David Birch, Jacque Duncan, Todd Durham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‡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Rachel Huckfeldt, Jacque Duncan, Ajoy Vincent, Eleonora Lad, David Birch, Thiran Jayasundera, and Allison Ayala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4F50593-CF20-A186-4E82-EF01F9E82809}"/>
              </a:ext>
            </a:extLst>
          </p:cNvPr>
          <p:cNvSpPr/>
          <p:nvPr/>
        </p:nvSpPr>
        <p:spPr>
          <a:xfrm>
            <a:off x="9801225" y="6363461"/>
            <a:ext cx="2219325" cy="400876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*for the FFB Clinical Consortium Investigator Group</a:t>
            </a:r>
          </a:p>
        </p:txBody>
      </p:sp>
    </p:spTree>
    <p:extLst>
      <p:ext uri="{BB962C8B-B14F-4D97-AF65-F5344CB8AC3E}">
        <p14:creationId xmlns:p14="http://schemas.microsoft.com/office/powerpoint/2010/main" val="71086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A37E2-4DF4-4634-17A0-2B8C71878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55E26-7B5D-F66D-C7A6-8B610777F6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 Slide</a:t>
            </a:r>
            <a:b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–Condensed Description</a:t>
            </a:r>
          </a:p>
        </p:txBody>
      </p:sp>
    </p:spTree>
    <p:extLst>
      <p:ext uri="{BB962C8B-B14F-4D97-AF65-F5344CB8AC3E}">
        <p14:creationId xmlns:p14="http://schemas.microsoft.com/office/powerpoint/2010/main" val="3573263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F7A27-55BD-D651-F12B-1711B8BED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497FB-1B70-CFF5-C892-22ECF68A3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142" y="1"/>
            <a:ext cx="8917858" cy="1307690"/>
          </a:xfrm>
        </p:spPr>
        <p:txBody>
          <a:bodyPr>
            <a:noAutofit/>
          </a:bodyPr>
          <a:lstStyle/>
          <a:p>
            <a:r>
              <a:rPr lang="en-US" sz="3400" b="1" u="sng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</a:t>
            </a:r>
            <a:r>
              <a:rPr lang="en-US" sz="34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egulatory </a:t>
            </a:r>
            <a:r>
              <a:rPr lang="en-US" sz="3400" b="1" u="sng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</a:t>
            </a:r>
            <a:r>
              <a:rPr lang="en-US" sz="34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ndpoints and Trial </a:t>
            </a:r>
            <a:r>
              <a:rPr lang="en-US" sz="3400" b="1" u="sng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</a:t>
            </a:r>
            <a:r>
              <a:rPr lang="en-US" sz="34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esign for </a:t>
            </a:r>
            <a:r>
              <a:rPr lang="en-US" sz="3400" b="1" u="sng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</a:t>
            </a:r>
            <a:r>
              <a:rPr lang="en-US" sz="34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RDs (REDI) Working Group</a:t>
            </a:r>
            <a:endParaRPr lang="en-US" sz="3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29874-C677-E411-E69C-AB39B34B9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613" y="1443039"/>
            <a:ext cx="11643931" cy="5316638"/>
          </a:xfrm>
        </p:spPr>
        <p:txBody>
          <a:bodyPr>
            <a:normAutofit/>
          </a:bodyPr>
          <a:lstStyle/>
          <a:p>
            <a:pPr marL="0" lvl="3" indent="0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en-US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Mission: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Collaborate with a wide range of subject matter experts to identify and propose best endpoints and study design methods for IRD clinical trials, 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obtain input from industry and regulatory representatives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disseminate recommendations.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r>
              <a:rPr lang="en-US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Endpoint Comparison Approach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Use Consortium NHS data to evaluate functional and structural measures of progression and compare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D76F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ideal properties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candidate endpoints</a:t>
            </a:r>
          </a:p>
          <a:p>
            <a:pPr marL="0" lvl="3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3257" lvl="1" indent="-456057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300" dirty="0"/>
              <a:t>Large magnitude of change relative to variability in change </a:t>
            </a:r>
            <a:r>
              <a:rPr lang="en-US" sz="2300" dirty="0">
                <a:solidFill>
                  <a:srgbClr val="D76F2C"/>
                </a:solidFill>
              </a:rPr>
              <a:t>(large “signal to noise”)</a:t>
            </a:r>
          </a:p>
          <a:p>
            <a:pPr marL="913257" lvl="1" indent="-456057">
              <a:lnSpc>
                <a:spcPct val="100000"/>
              </a:lnSpc>
              <a:buClr>
                <a:schemeClr val="tx1"/>
              </a:buClr>
            </a:pPr>
            <a:r>
              <a:rPr lang="en-US" sz="2300" dirty="0"/>
              <a:t>Change exceeds measurement variability </a:t>
            </a:r>
            <a:r>
              <a:rPr lang="en-US" sz="2300" dirty="0">
                <a:solidFill>
                  <a:srgbClr val="D76F2C"/>
                </a:solidFill>
              </a:rPr>
              <a:t>(many eyes exceed “real” change)</a:t>
            </a:r>
          </a:p>
          <a:p>
            <a:pPr marL="913257" lvl="1" indent="-456057">
              <a:lnSpc>
                <a:spcPct val="100000"/>
              </a:lnSpc>
              <a:buClr>
                <a:prstClr val="black"/>
              </a:buClr>
              <a:defRPr/>
            </a:pPr>
            <a:r>
              <a:rPr lang="en-US" sz="2300" dirty="0">
                <a:solidFill>
                  <a:prstClr val="black"/>
                </a:solidFill>
              </a:rPr>
              <a:t>Sensitive to change in most of a population </a:t>
            </a:r>
            <a:r>
              <a:rPr lang="en-US" sz="2300" dirty="0">
                <a:solidFill>
                  <a:srgbClr val="D76F2C"/>
                </a:solidFill>
              </a:rPr>
              <a:t>(lack of floor or ceiling effect)</a:t>
            </a:r>
          </a:p>
          <a:p>
            <a:pPr marL="913257" lvl="1" indent="-456057">
              <a:lnSpc>
                <a:spcPct val="100000"/>
              </a:lnSpc>
              <a:buClr>
                <a:schemeClr val="tx1"/>
              </a:buClr>
            </a:pPr>
            <a:r>
              <a:rPr lang="en-US" sz="2300" dirty="0"/>
              <a:t>Relevant to how a patient feels or functions </a:t>
            </a:r>
            <a:r>
              <a:rPr lang="en-US" sz="2300" dirty="0">
                <a:solidFill>
                  <a:srgbClr val="D76F2C"/>
                </a:solidFill>
              </a:rPr>
              <a:t>(clinically meaningful)</a:t>
            </a:r>
          </a:p>
          <a:p>
            <a:pPr marL="0" lvl="3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57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7B83-593F-48E4-B540-33FF467F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6"/>
            <a:ext cx="8079259" cy="1221822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bg1"/>
                </a:solidFill>
              </a:rPr>
              <a:t>Consortium Overview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FC2396-BC7A-2AB6-6538-9A1BDE47F213}"/>
              </a:ext>
            </a:extLst>
          </p:cNvPr>
          <p:cNvSpPr txBox="1">
            <a:spLocks/>
          </p:cNvSpPr>
          <p:nvPr/>
        </p:nvSpPr>
        <p:spPr>
          <a:xfrm>
            <a:off x="219522" y="1561511"/>
            <a:ext cx="4812337" cy="22194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C1D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C1D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C1D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C1D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C1D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Consortium of clinical centers with expertise in inherited retinal degenerations (IRDs)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Goal: Accelerate development of treatments for IRDs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B1A41DD-D17C-C38F-E869-AA18DEA6AB16}"/>
              </a:ext>
            </a:extLst>
          </p:cNvPr>
          <p:cNvGrpSpPr/>
          <p:nvPr/>
        </p:nvGrpSpPr>
        <p:grpSpPr>
          <a:xfrm>
            <a:off x="245349" y="3893244"/>
            <a:ext cx="4760682" cy="2518457"/>
            <a:chOff x="1119556" y="3845024"/>
            <a:chExt cx="5588377" cy="285955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25D4251-8321-D523-28AD-F02F04593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6" r="5156"/>
            <a:stretch/>
          </p:blipFill>
          <p:spPr>
            <a:xfrm>
              <a:off x="1119556" y="3845024"/>
              <a:ext cx="5163072" cy="285955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1AA7C8-35FE-F457-A3D0-BA2EF1A69099}"/>
                </a:ext>
              </a:extLst>
            </p:cNvPr>
            <p:cNvSpPr txBox="1"/>
            <p:nvPr/>
          </p:nvSpPr>
          <p:spPr>
            <a:xfrm>
              <a:off x="1861613" y="6201106"/>
              <a:ext cx="4846320" cy="3844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40 sites in 15 countries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2C723CD-083B-3081-3815-5E570F932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7500" y="1449194"/>
            <a:ext cx="7304500" cy="530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DCB96-FD05-C2D8-0656-2D614FAE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142" y="98323"/>
            <a:ext cx="9857822" cy="1209367"/>
          </a:xfrm>
        </p:spPr>
        <p:txBody>
          <a:bodyPr>
            <a:noAutofit/>
          </a:bodyPr>
          <a:lstStyle/>
          <a:p>
            <a:r>
              <a:rPr lang="en-US" sz="38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REDI Working Group Mission Statement</a:t>
            </a:r>
            <a:endParaRPr lang="en-US" sz="3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62C67-95D0-7AFE-919C-EF2AF899E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331" y="1845734"/>
            <a:ext cx="10463349" cy="445346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en-US" sz="3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Collaborate with a wide range of subject matter experts to identify and propose best endpoints and study design methods for IRD clinical trials, </a:t>
            </a:r>
            <a:r>
              <a:rPr lang="en-US" sz="30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obtain input from industry and regulatory bodies</a:t>
            </a:r>
            <a:r>
              <a:rPr lang="en-US" sz="3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3000" b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disseminate recommendations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06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1D0E7-79F9-2472-FA20-C59BB188E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3AAA7-7087-03FB-1F45-D42B86B1A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1684440"/>
            <a:ext cx="11353800" cy="4598534"/>
          </a:xfrm>
        </p:spPr>
        <p:txBody>
          <a:bodyPr>
            <a:normAutofit lnSpcReduction="10000"/>
          </a:bodyPr>
          <a:lstStyle/>
          <a:p>
            <a:pPr marL="9144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371600" lvl="4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 (endpoint comparisons)</a:t>
            </a:r>
          </a:p>
          <a:p>
            <a:pPr marL="1371600" lvl="4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Exploratory (novel and optimized endpoint development)</a:t>
            </a:r>
          </a:p>
          <a:p>
            <a:pPr marL="1371600" lvl="4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Trial Design (lit review, lessons learned, mock trial design, simulations) </a:t>
            </a:r>
          </a:p>
          <a:p>
            <a:pPr marL="9144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Collaboration </a:t>
            </a:r>
          </a:p>
          <a:p>
            <a:pPr marL="1371600" lvl="3"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cs typeface="Times New Roman" panose="02020603050405020304" pitchFamily="18" charset="0"/>
              </a:rPr>
              <a:t>Scientific -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ERN-EYE, ODF</a:t>
            </a:r>
          </a:p>
          <a:p>
            <a:pPr marL="1371600" lvl="3"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Industry</a:t>
            </a:r>
          </a:p>
          <a:p>
            <a:pPr marL="1371600" lvl="3"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Regulatory - FDA, EMA</a:t>
            </a:r>
          </a:p>
          <a:p>
            <a:pPr marL="914400" lvl="2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Impact Efforts </a:t>
            </a:r>
          </a:p>
          <a:p>
            <a:pPr marL="1371600" lvl="3"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cs typeface="Times New Roman" panose="02020603050405020304" pitchFamily="18" charset="0"/>
              </a:rPr>
              <a:t>C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onsensus documents</a:t>
            </a:r>
          </a:p>
          <a:p>
            <a:pPr marL="1371600" lvl="3"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cs typeface="Times New Roman" panose="02020603050405020304" pitchFamily="18" charset="0"/>
              </a:rPr>
              <a:t>L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egislative efforts</a:t>
            </a:r>
          </a:p>
          <a:p>
            <a:pPr marL="1371600" lvl="3">
              <a:lnSpc>
                <a:spcPct val="100000"/>
              </a:lnSpc>
              <a:spcBef>
                <a:spcPts val="0"/>
              </a:spcBef>
            </a:pPr>
            <a:r>
              <a:rPr lang="en-US" sz="2600" dirty="0">
                <a:cs typeface="Times New Roman" panose="02020603050405020304" pitchFamily="18" charset="0"/>
              </a:rPr>
              <a:t>Regulatory acceptance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F2DC4A-98A9-D6E1-1770-4BE294E10518}"/>
              </a:ext>
            </a:extLst>
          </p:cNvPr>
          <p:cNvSpPr txBox="1"/>
          <p:nvPr/>
        </p:nvSpPr>
        <p:spPr>
          <a:xfrm>
            <a:off x="6662057" y="5805921"/>
            <a:ext cx="6309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ERN: European Reference Network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ODF: Ocular Disease Forum (UC Berkley Forum for Collaborative Research)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FDA: Food and Drug Administration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EMA: European Medicines Agency</a:t>
            </a:r>
          </a:p>
        </p:txBody>
      </p:sp>
    </p:spTree>
    <p:extLst>
      <p:ext uri="{BB962C8B-B14F-4D97-AF65-F5344CB8AC3E}">
        <p14:creationId xmlns:p14="http://schemas.microsoft.com/office/powerpoint/2010/main" val="53263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6398C-1CDE-EF8F-33ED-295030045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5D0207E-21F4-D81A-8366-53487024FAC1}"/>
              </a:ext>
            </a:extLst>
          </p:cNvPr>
          <p:cNvCxnSpPr>
            <a:cxnSpLocks/>
          </p:cNvCxnSpPr>
          <p:nvPr/>
        </p:nvCxnSpPr>
        <p:spPr>
          <a:xfrm>
            <a:off x="6235547" y="1948266"/>
            <a:ext cx="0" cy="275922"/>
          </a:xfrm>
          <a:prstGeom prst="line">
            <a:avLst/>
          </a:prstGeom>
          <a:noFill/>
          <a:ln w="19050" cap="flat" cmpd="sng" algn="ctr">
            <a:solidFill>
              <a:srgbClr val="003865"/>
            </a:solidFill>
            <a:prstDash val="soli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130C32-AE89-AF7E-A82F-2E4F1EB1B3B0}"/>
              </a:ext>
            </a:extLst>
          </p:cNvPr>
          <p:cNvCxnSpPr>
            <a:cxnSpLocks/>
          </p:cNvCxnSpPr>
          <p:nvPr/>
        </p:nvCxnSpPr>
        <p:spPr>
          <a:xfrm>
            <a:off x="6238337" y="2840564"/>
            <a:ext cx="0" cy="275922"/>
          </a:xfrm>
          <a:prstGeom prst="line">
            <a:avLst/>
          </a:prstGeom>
          <a:noFill/>
          <a:ln w="19050" cap="flat" cmpd="sng" algn="ctr">
            <a:solidFill>
              <a:srgbClr val="003865"/>
            </a:solidFill>
            <a:prstDash val="solid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D8F684C-B6DC-05EA-E2EA-33D8317BC568}"/>
              </a:ext>
            </a:extLst>
          </p:cNvPr>
          <p:cNvCxnSpPr>
            <a:cxnSpLocks/>
          </p:cNvCxnSpPr>
          <p:nvPr/>
        </p:nvCxnSpPr>
        <p:spPr>
          <a:xfrm>
            <a:off x="10084052" y="2827898"/>
            <a:ext cx="0" cy="275922"/>
          </a:xfrm>
          <a:prstGeom prst="line">
            <a:avLst/>
          </a:prstGeom>
          <a:noFill/>
          <a:ln w="19050" cap="flat" cmpd="sng" algn="ctr">
            <a:solidFill>
              <a:srgbClr val="003865"/>
            </a:solidFill>
            <a:prstDash val="solid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15B1C6A-EB63-2702-3A74-4F4F99241FFD}"/>
              </a:ext>
            </a:extLst>
          </p:cNvPr>
          <p:cNvCxnSpPr>
            <a:cxnSpLocks/>
          </p:cNvCxnSpPr>
          <p:nvPr/>
        </p:nvCxnSpPr>
        <p:spPr>
          <a:xfrm>
            <a:off x="2226558" y="2805038"/>
            <a:ext cx="0" cy="275922"/>
          </a:xfrm>
          <a:prstGeom prst="line">
            <a:avLst/>
          </a:prstGeom>
          <a:noFill/>
          <a:ln w="19050" cap="flat" cmpd="sng" algn="ctr">
            <a:solidFill>
              <a:srgbClr val="003865"/>
            </a:solidFill>
            <a:prstDash val="soli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6C48021-C346-0254-0D28-1314F1927808}"/>
              </a:ext>
            </a:extLst>
          </p:cNvPr>
          <p:cNvCxnSpPr>
            <a:cxnSpLocks/>
          </p:cNvCxnSpPr>
          <p:nvPr/>
        </p:nvCxnSpPr>
        <p:spPr>
          <a:xfrm>
            <a:off x="6221018" y="2224188"/>
            <a:ext cx="14529" cy="615923"/>
          </a:xfrm>
          <a:prstGeom prst="line">
            <a:avLst/>
          </a:prstGeom>
          <a:noFill/>
          <a:ln w="19050" cap="flat" cmpd="sng" algn="ctr">
            <a:solidFill>
              <a:srgbClr val="003865"/>
            </a:solidFill>
            <a:prstDash val="soli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539159-EF2D-F808-1E3E-DF5CB38C3030}"/>
              </a:ext>
            </a:extLst>
          </p:cNvPr>
          <p:cNvCxnSpPr>
            <a:cxnSpLocks/>
          </p:cNvCxnSpPr>
          <p:nvPr/>
        </p:nvCxnSpPr>
        <p:spPr>
          <a:xfrm flipH="1" flipV="1">
            <a:off x="2226558" y="2802398"/>
            <a:ext cx="7857494" cy="25500"/>
          </a:xfrm>
          <a:prstGeom prst="line">
            <a:avLst/>
          </a:prstGeom>
          <a:noFill/>
          <a:ln w="19050" cap="flat" cmpd="sng" algn="ctr">
            <a:solidFill>
              <a:srgbClr val="003865"/>
            </a:solidFill>
            <a:prstDash val="solid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EE6EF75-0368-C2CD-7735-5B1BFB6E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60" cy="132556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REDI Organizational Chart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id="{C260351A-420D-AAAB-32EE-06643BA40454}"/>
              </a:ext>
            </a:extLst>
          </p:cNvPr>
          <p:cNvSpPr/>
          <p:nvPr/>
        </p:nvSpPr>
        <p:spPr>
          <a:xfrm>
            <a:off x="4695553" y="2162683"/>
            <a:ext cx="3040381" cy="50250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REDI Working Group</a:t>
            </a:r>
          </a:p>
        </p:txBody>
      </p:sp>
      <p:sp>
        <p:nvSpPr>
          <p:cNvPr id="48" name="Rounded Rectangle 7">
            <a:extLst>
              <a:ext uri="{FF2B5EF4-FFF2-40B4-BE49-F238E27FC236}">
                <a16:creationId xmlns:a16="http://schemas.microsoft.com/office/drawing/2014/main" id="{D5A4EBF9-FC25-6414-897D-9A81FF0D75F1}"/>
              </a:ext>
            </a:extLst>
          </p:cNvPr>
          <p:cNvSpPr/>
          <p:nvPr/>
        </p:nvSpPr>
        <p:spPr>
          <a:xfrm>
            <a:off x="4726987" y="1364737"/>
            <a:ext cx="3008947" cy="65989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REDI Chair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D76F2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Rachel Huckfeldt</a:t>
            </a:r>
          </a:p>
        </p:txBody>
      </p:sp>
      <p:sp>
        <p:nvSpPr>
          <p:cNvPr id="49" name="Rounded Rectangle 10">
            <a:extLst>
              <a:ext uri="{FF2B5EF4-FFF2-40B4-BE49-F238E27FC236}">
                <a16:creationId xmlns:a16="http://schemas.microsoft.com/office/drawing/2014/main" id="{457926D3-E5D4-A4BE-F0E4-815674693626}"/>
              </a:ext>
            </a:extLst>
          </p:cNvPr>
          <p:cNvSpPr/>
          <p:nvPr/>
        </p:nvSpPr>
        <p:spPr>
          <a:xfrm rot="5400000">
            <a:off x="9838503" y="2466272"/>
            <a:ext cx="695006" cy="1925457"/>
          </a:xfrm>
          <a:prstGeom prst="roundRect">
            <a:avLst/>
          </a:prstGeom>
          <a:solidFill>
            <a:srgbClr val="4A9B82"/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Impact</a:t>
            </a:r>
          </a:p>
        </p:txBody>
      </p:sp>
      <p:sp>
        <p:nvSpPr>
          <p:cNvPr id="52" name="Rounded Rectangle 4">
            <a:extLst>
              <a:ext uri="{FF2B5EF4-FFF2-40B4-BE49-F238E27FC236}">
                <a16:creationId xmlns:a16="http://schemas.microsoft.com/office/drawing/2014/main" id="{A3A073DB-8FBB-5E2D-C473-DACC970C8DD9}"/>
              </a:ext>
            </a:extLst>
          </p:cNvPr>
          <p:cNvSpPr/>
          <p:nvPr/>
        </p:nvSpPr>
        <p:spPr>
          <a:xfrm>
            <a:off x="4064412" y="4061576"/>
            <a:ext cx="1446642" cy="5256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Primary Endpoints</a:t>
            </a:r>
          </a:p>
        </p:txBody>
      </p:sp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71EE1951-7BBC-AC1A-465D-2FA01912419D}"/>
              </a:ext>
            </a:extLst>
          </p:cNvPr>
          <p:cNvSpPr/>
          <p:nvPr/>
        </p:nvSpPr>
        <p:spPr>
          <a:xfrm rot="5400000">
            <a:off x="1730152" y="2476812"/>
            <a:ext cx="695006" cy="1925457"/>
          </a:xfrm>
          <a:prstGeom prst="roundRect">
            <a:avLst/>
          </a:prstGeom>
          <a:solidFill>
            <a:srgbClr val="4A9B82"/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Collaboration</a:t>
            </a:r>
          </a:p>
        </p:txBody>
      </p:sp>
      <p:sp>
        <p:nvSpPr>
          <p:cNvPr id="6" name="Rounded Rectangle 10">
            <a:extLst>
              <a:ext uri="{FF2B5EF4-FFF2-40B4-BE49-F238E27FC236}">
                <a16:creationId xmlns:a16="http://schemas.microsoft.com/office/drawing/2014/main" id="{CD073611-8EA6-2834-75CA-4116B86BDA0E}"/>
              </a:ext>
            </a:extLst>
          </p:cNvPr>
          <p:cNvSpPr/>
          <p:nvPr/>
        </p:nvSpPr>
        <p:spPr>
          <a:xfrm rot="5400000">
            <a:off x="5973542" y="2532540"/>
            <a:ext cx="695006" cy="1925457"/>
          </a:xfrm>
          <a:prstGeom prst="roundRect">
            <a:avLst/>
          </a:prstGeom>
          <a:solidFill>
            <a:srgbClr val="4A9B82"/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Science</a:t>
            </a:r>
          </a:p>
        </p:txBody>
      </p:sp>
      <p:sp>
        <p:nvSpPr>
          <p:cNvPr id="19" name="Rounded Rectangle 4">
            <a:extLst>
              <a:ext uri="{FF2B5EF4-FFF2-40B4-BE49-F238E27FC236}">
                <a16:creationId xmlns:a16="http://schemas.microsoft.com/office/drawing/2014/main" id="{4BFD9DBC-1BA8-8F79-88A6-BEC3199A4D13}"/>
              </a:ext>
            </a:extLst>
          </p:cNvPr>
          <p:cNvSpPr/>
          <p:nvPr/>
        </p:nvSpPr>
        <p:spPr>
          <a:xfrm>
            <a:off x="5567626" y="4036930"/>
            <a:ext cx="1402088" cy="5256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Exploratory Endpoints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D45FF5DC-F0C6-27B5-ABFE-AA9862F45C16}"/>
              </a:ext>
            </a:extLst>
          </p:cNvPr>
          <p:cNvSpPr/>
          <p:nvPr/>
        </p:nvSpPr>
        <p:spPr>
          <a:xfrm>
            <a:off x="5567627" y="4653970"/>
            <a:ext cx="1402088" cy="887869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Novel and Optimized Endpoints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0" name="Rounded Rectangle 4">
            <a:extLst>
              <a:ext uri="{FF2B5EF4-FFF2-40B4-BE49-F238E27FC236}">
                <a16:creationId xmlns:a16="http://schemas.microsoft.com/office/drawing/2014/main" id="{24BCC322-B78A-47BE-442F-9709EF3BFC38}"/>
              </a:ext>
            </a:extLst>
          </p:cNvPr>
          <p:cNvSpPr/>
          <p:nvPr/>
        </p:nvSpPr>
        <p:spPr>
          <a:xfrm>
            <a:off x="1034108" y="1478854"/>
            <a:ext cx="3014189" cy="49629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Executive Committee</a:t>
            </a:r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8AE08610-2380-46FA-317D-DF2D1A2D4843}"/>
              </a:ext>
            </a:extLst>
          </p:cNvPr>
          <p:cNvSpPr/>
          <p:nvPr/>
        </p:nvSpPr>
        <p:spPr>
          <a:xfrm>
            <a:off x="4064413" y="4678616"/>
            <a:ext cx="1446642" cy="887869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Primary Endpoint Comparisons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4022BB8-781D-7E92-648F-95466FE1C705}"/>
              </a:ext>
            </a:extLst>
          </p:cNvPr>
          <p:cNvCxnSpPr>
            <a:cxnSpLocks/>
          </p:cNvCxnSpPr>
          <p:nvPr/>
        </p:nvCxnSpPr>
        <p:spPr>
          <a:xfrm>
            <a:off x="4022141" y="1726999"/>
            <a:ext cx="694194" cy="0"/>
          </a:xfrm>
          <a:prstGeom prst="line">
            <a:avLst/>
          </a:prstGeom>
          <a:noFill/>
          <a:ln w="19050" cap="flat" cmpd="sng" algn="ctr">
            <a:solidFill>
              <a:srgbClr val="003865"/>
            </a:solidFill>
            <a:prstDash val="solid"/>
          </a:ln>
          <a:effectLst/>
        </p:spPr>
      </p:cxnSp>
      <p:sp>
        <p:nvSpPr>
          <p:cNvPr id="59" name="Rounded Rectangle 4">
            <a:extLst>
              <a:ext uri="{FF2B5EF4-FFF2-40B4-BE49-F238E27FC236}">
                <a16:creationId xmlns:a16="http://schemas.microsoft.com/office/drawing/2014/main" id="{B2B0FFD3-2060-DBF3-BCCE-AF1CE6F603A0}"/>
              </a:ext>
            </a:extLst>
          </p:cNvPr>
          <p:cNvSpPr/>
          <p:nvPr/>
        </p:nvSpPr>
        <p:spPr>
          <a:xfrm>
            <a:off x="385397" y="4052582"/>
            <a:ext cx="1022735" cy="5256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Scientific</a:t>
            </a:r>
          </a:p>
        </p:txBody>
      </p:sp>
      <p:sp>
        <p:nvSpPr>
          <p:cNvPr id="60" name="Rounded Rectangle 4">
            <a:extLst>
              <a:ext uri="{FF2B5EF4-FFF2-40B4-BE49-F238E27FC236}">
                <a16:creationId xmlns:a16="http://schemas.microsoft.com/office/drawing/2014/main" id="{3621A9FD-543B-D3B7-4267-F8084D8D5CA2}"/>
              </a:ext>
            </a:extLst>
          </p:cNvPr>
          <p:cNvSpPr/>
          <p:nvPr/>
        </p:nvSpPr>
        <p:spPr>
          <a:xfrm>
            <a:off x="1463300" y="4042798"/>
            <a:ext cx="1022735" cy="5256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Industry</a:t>
            </a:r>
          </a:p>
        </p:txBody>
      </p:sp>
      <p:sp>
        <p:nvSpPr>
          <p:cNvPr id="61" name="Rounded Rectangle 4">
            <a:extLst>
              <a:ext uri="{FF2B5EF4-FFF2-40B4-BE49-F238E27FC236}">
                <a16:creationId xmlns:a16="http://schemas.microsoft.com/office/drawing/2014/main" id="{98234A14-B69F-647F-F918-41588E37D945}"/>
              </a:ext>
            </a:extLst>
          </p:cNvPr>
          <p:cNvSpPr/>
          <p:nvPr/>
        </p:nvSpPr>
        <p:spPr>
          <a:xfrm>
            <a:off x="2541203" y="4042798"/>
            <a:ext cx="1068553" cy="5256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Regulatory</a:t>
            </a:r>
          </a:p>
        </p:txBody>
      </p:sp>
      <p:sp>
        <p:nvSpPr>
          <p:cNvPr id="62" name="Rounded Rectangle 7">
            <a:extLst>
              <a:ext uri="{FF2B5EF4-FFF2-40B4-BE49-F238E27FC236}">
                <a16:creationId xmlns:a16="http://schemas.microsoft.com/office/drawing/2014/main" id="{38679262-4FA6-776A-04CB-EBE07996F80B}"/>
              </a:ext>
            </a:extLst>
          </p:cNvPr>
          <p:cNvSpPr/>
          <p:nvPr/>
        </p:nvSpPr>
        <p:spPr>
          <a:xfrm>
            <a:off x="385397" y="4701944"/>
            <a:ext cx="1022735" cy="887869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ERN-EYE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ODF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BC44A4F3-48C8-8FD9-BA6F-4B4384A5F141}"/>
              </a:ext>
            </a:extLst>
          </p:cNvPr>
          <p:cNvSpPr/>
          <p:nvPr/>
        </p:nvSpPr>
        <p:spPr>
          <a:xfrm>
            <a:off x="2582509" y="4701944"/>
            <a:ext cx="1022735" cy="887869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EMA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6" name="Rounded Rectangle 4">
            <a:extLst>
              <a:ext uri="{FF2B5EF4-FFF2-40B4-BE49-F238E27FC236}">
                <a16:creationId xmlns:a16="http://schemas.microsoft.com/office/drawing/2014/main" id="{2F90B500-D754-4B06-C6B4-DCE6EC747F46}"/>
              </a:ext>
            </a:extLst>
          </p:cNvPr>
          <p:cNvSpPr/>
          <p:nvPr/>
        </p:nvSpPr>
        <p:spPr>
          <a:xfrm>
            <a:off x="9223277" y="4036787"/>
            <a:ext cx="1999342" cy="887867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Consensus documents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egislative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efforts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Regulatory acceptance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EB1767-8AC5-18EE-9470-AD9B6C1572E5}"/>
              </a:ext>
            </a:extLst>
          </p:cNvPr>
          <p:cNvSpPr txBox="1"/>
          <p:nvPr/>
        </p:nvSpPr>
        <p:spPr>
          <a:xfrm>
            <a:off x="135521" y="5903893"/>
            <a:ext cx="65374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ERN: European Reference Network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ODF: Ocular Disease Forum (UC Berkley Forum for Collaborative Research)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FDA: Food and Drug Administration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EMA: European Medicines Agency</a:t>
            </a: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EBBE80A0-3294-16EB-349B-DB3E156DF1C4}"/>
              </a:ext>
            </a:extLst>
          </p:cNvPr>
          <p:cNvSpPr/>
          <p:nvPr/>
        </p:nvSpPr>
        <p:spPr>
          <a:xfrm>
            <a:off x="7035830" y="4023678"/>
            <a:ext cx="1402089" cy="5256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Trial Design</a:t>
            </a:r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2C167F3D-5469-4DDA-794C-0C608091390D}"/>
              </a:ext>
            </a:extLst>
          </p:cNvPr>
          <p:cNvSpPr/>
          <p:nvPr/>
        </p:nvSpPr>
        <p:spPr>
          <a:xfrm>
            <a:off x="7035832" y="4640718"/>
            <a:ext cx="1402090" cy="887869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Lit Reviews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Lessons Learned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Mock CT Designs/ Simulations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E5FDC311-5616-5A93-B210-D4CB063AACEE}"/>
              </a:ext>
            </a:extLst>
          </p:cNvPr>
          <p:cNvSpPr/>
          <p:nvPr/>
        </p:nvSpPr>
        <p:spPr>
          <a:xfrm>
            <a:off x="1483953" y="4701943"/>
            <a:ext cx="1022735" cy="887869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5875" cap="flat" cmpd="sng" algn="ctr">
            <a:solidFill>
              <a:srgbClr val="00386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Workshops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Consulting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56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8AC9C-1FE2-F10A-FC2C-255DAA5B2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890452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REDI Working Group Members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4C4D1E-B46C-3280-8BBD-206080495957}"/>
              </a:ext>
            </a:extLst>
          </p:cNvPr>
          <p:cNvSpPr txBox="1">
            <a:spLocks/>
          </p:cNvSpPr>
          <p:nvPr/>
        </p:nvSpPr>
        <p:spPr>
          <a:xfrm>
            <a:off x="534852" y="3322639"/>
            <a:ext cx="4268821" cy="276091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18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00C1D5"/>
              </a:buClr>
              <a:buFont typeface="Calibri" pitchFamily="34" charset="0"/>
              <a:buChar char="◦"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600" b="0" kern="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952EF7-ECD1-EF46-7BEB-84364495228E}"/>
              </a:ext>
            </a:extLst>
          </p:cNvPr>
          <p:cNvSpPr txBox="1"/>
          <p:nvPr/>
        </p:nvSpPr>
        <p:spPr>
          <a:xfrm>
            <a:off x="465224" y="1786244"/>
            <a:ext cx="112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 Group Members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establish objectives, develop analyses and interpretations, pursue regulatory and industry input, and </a:t>
            </a:r>
            <a:r>
              <a:rPr lang="en-US" sz="2400" b="1" dirty="0">
                <a:solidFill>
                  <a:srgbClr val="D76F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 final decisions about recommendations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with oversight from the Consortium Executive Committee (EC).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35C825-9476-6F73-8A2F-3E6DDA731C58}"/>
              </a:ext>
            </a:extLst>
          </p:cNvPr>
          <p:cNvSpPr txBox="1"/>
          <p:nvPr/>
        </p:nvSpPr>
        <p:spPr>
          <a:xfrm>
            <a:off x="465224" y="6345852"/>
            <a:ext cx="73071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Inaugural REDI Co-Chairs: Maureen Maguire and David Birch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6F46BAA-27B4-04E4-85D2-E3DC7847FA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949002"/>
              </p:ext>
            </p:extLst>
          </p:nvPr>
        </p:nvGraphicFramePr>
        <p:xfrm>
          <a:off x="465224" y="3428999"/>
          <a:ext cx="10687032" cy="2916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2323">
                  <a:extLst>
                    <a:ext uri="{9D8B030D-6E8A-4147-A177-3AD203B41FA5}">
                      <a16:colId xmlns:a16="http://schemas.microsoft.com/office/drawing/2014/main" val="738635730"/>
                    </a:ext>
                  </a:extLst>
                </a:gridCol>
                <a:gridCol w="2962365">
                  <a:extLst>
                    <a:ext uri="{9D8B030D-6E8A-4147-A177-3AD203B41FA5}">
                      <a16:colId xmlns:a16="http://schemas.microsoft.com/office/drawing/2014/main" val="727307864"/>
                    </a:ext>
                  </a:extLst>
                </a:gridCol>
                <a:gridCol w="3562344">
                  <a:extLst>
                    <a:ext uri="{9D8B030D-6E8A-4147-A177-3AD203B41FA5}">
                      <a16:colId xmlns:a16="http://schemas.microsoft.com/office/drawing/2014/main" val="4090800784"/>
                    </a:ext>
                  </a:extLst>
                </a:gridCol>
              </a:tblGrid>
              <a:tr h="29168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REDI Chair: Rachel Huckfeldt (EC)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Principal Statistician: </a:t>
                      </a: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Lee McDaniel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Tomas Aleman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Shobana Aravind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Allison Ayala (EC)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David Birch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Janet Cheetham (EC)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Art Cideciyan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Jacque Duncan (EC)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Todd Durham (EC)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Fredrick Ferris (EC)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Grace Formby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Sandeep Grover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Carel Hoyng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Glenn Jaffe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Nieraj Jain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Christine Kay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Eleonora Lad </a:t>
                      </a:r>
                      <a:endParaRPr lang="en-US" sz="1600" b="0" kern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Bart Leroy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Yu-Fen Li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Michel Michaelides (EC)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Audra Miller 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Mark Pennesi (EC)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José-Alain Sahel (EC)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Lassana Samarakoon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Mandeep Singh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Charles Spanbauer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Katarina Stingl</a:t>
                      </a:r>
                    </a:p>
                    <a:p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Wei Tian</a:t>
                      </a:r>
                    </a:p>
                    <a:p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Paul Yang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54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13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65CDE-C09A-81ED-05D7-CB04A5A10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Approach for Endpoints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ED596-6B82-7560-F039-C80B93C2F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lvl="3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FFB Consortium NHS data to evaluate functional and structural measures of progression </a:t>
            </a:r>
          </a:p>
          <a:p>
            <a:pPr marL="457200" lvl="3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en-US" sz="2800" b="1" dirty="0">
                <a:solidFill>
                  <a:srgbClr val="D76F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candidate endpoints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including modification of existing endpoints and creation of new endpoints</a:t>
            </a:r>
          </a:p>
          <a:p>
            <a:pPr marL="457200" lvl="3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en-US" sz="2800" b="1" dirty="0">
                <a:solidFill>
                  <a:srgbClr val="D76F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Compare properties of candidate endpoints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including repeatability, sensitivity, correlation with disease stage/progression, floor/ceiling effects, patient burden, degree of subjectivity, and clinical benefit</a:t>
            </a:r>
          </a:p>
          <a:p>
            <a:pPr marL="457200" lvl="3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en-US" sz="2800" b="1" dirty="0">
                <a:solidFill>
                  <a:srgbClr val="D76F2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best candidate endpoints relative to various trial considerations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including study phase and goal of intervention (reverse/slow/stop disease)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3F86D-9DCF-22D4-AC85-56D7B9286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B5393-4C73-B2D9-BD9B-35153A175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Outcome Measures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8D4E6-7980-175A-7869-04E638BAE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780" y="1693333"/>
            <a:ext cx="10378440" cy="4678891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>
                <a:solidFill>
                  <a:srgbClr val="D76F2C"/>
                </a:solidFill>
              </a:rPr>
              <a:t>Structural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Spectral-domain optical coherence tomography EZ area, fundus autofluorescence 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>
                <a:solidFill>
                  <a:srgbClr val="D76F2C"/>
                </a:solidFill>
              </a:rPr>
              <a:t>Functional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Static perimetry, microperimetry, full-field stimulus threshold, electroretinography, visual acuity, contrast sensitivity, color vision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3000" b="1" dirty="0">
                <a:solidFill>
                  <a:srgbClr val="D76F2C"/>
                </a:solidFill>
              </a:rPr>
              <a:t>Patient-reported outcomes   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b="1" dirty="0"/>
              <a:t>Visual function questionnaires and quality-of-life questionnaires 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71103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A6896-BFEC-3B59-88FF-9A69E7159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F064A-3EA2-3D01-D906-BB569D097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540" y="18255"/>
            <a:ext cx="8079259" cy="1259939"/>
          </a:xfrm>
        </p:spPr>
        <p:txBody>
          <a:bodyPr>
            <a:normAutofit/>
          </a:bodyPr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REDI Working Group Manuscripts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39302C8A-65C0-3632-7745-5B8317D14F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3103986"/>
              </p:ext>
            </p:extLst>
          </p:nvPr>
        </p:nvGraphicFramePr>
        <p:xfrm>
          <a:off x="1247775" y="1716343"/>
          <a:ext cx="9686925" cy="7163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280357">
                  <a:extLst>
                    <a:ext uri="{9D8B030D-6E8A-4147-A177-3AD203B41FA5}">
                      <a16:colId xmlns:a16="http://schemas.microsoft.com/office/drawing/2014/main" val="1632098594"/>
                    </a:ext>
                  </a:extLst>
                </a:gridCol>
                <a:gridCol w="2562068">
                  <a:extLst>
                    <a:ext uri="{9D8B030D-6E8A-4147-A177-3AD203B41FA5}">
                      <a16:colId xmlns:a16="http://schemas.microsoft.com/office/drawing/2014/main" val="3217793748"/>
                    </a:ext>
                  </a:extLst>
                </a:gridCol>
                <a:gridCol w="2844500">
                  <a:extLst>
                    <a:ext uri="{9D8B030D-6E8A-4147-A177-3AD203B41FA5}">
                      <a16:colId xmlns:a16="http://schemas.microsoft.com/office/drawing/2014/main" val="3085637961"/>
                    </a:ext>
                  </a:extLst>
                </a:gridCol>
              </a:tblGrid>
              <a:tr h="411560"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Topic</a:t>
                      </a:r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3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3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Lead Author*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Journal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003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45521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REDI – RUSH2A Endpoints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3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3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Maureen Maguire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3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TVST 2024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rgbClr val="003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038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4327547"/>
                  </a:ext>
                </a:extLst>
              </a:tr>
            </a:tbl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B7E421-2E08-B8D6-268C-C8A611B579D9}"/>
              </a:ext>
            </a:extLst>
          </p:cNvPr>
          <p:cNvSpPr/>
          <p:nvPr/>
        </p:nvSpPr>
        <p:spPr>
          <a:xfrm>
            <a:off x="9582150" y="6187656"/>
            <a:ext cx="2271271" cy="51983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*for the FFB Clinical Consortium Investigator Group</a:t>
            </a:r>
          </a:p>
        </p:txBody>
      </p:sp>
    </p:spTree>
    <p:extLst>
      <p:ext uri="{BB962C8B-B14F-4D97-AF65-F5344CB8AC3E}">
        <p14:creationId xmlns:p14="http://schemas.microsoft.com/office/powerpoint/2010/main" val="326072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Clinical Consortium: 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linical Consortium: 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linical Consortium: L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F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1825</TotalTime>
  <Words>953</Words>
  <Application>Microsoft Office PowerPoint</Application>
  <PresentationFormat>Widescreen</PresentationFormat>
  <Paragraphs>193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Clinical Consortium: Light</vt:lpstr>
      <vt:lpstr>2_Clinical Consortium: Light</vt:lpstr>
      <vt:lpstr>1_Clinical Consortium: Light</vt:lpstr>
      <vt:lpstr>Regulatory Endpoints and Trial Design for IRDs  (REDI) Working Group – Overview Slides</vt:lpstr>
      <vt:lpstr>Consortium Overview</vt:lpstr>
      <vt:lpstr>REDI Working Group Mission Statement</vt:lpstr>
      <vt:lpstr>Scope</vt:lpstr>
      <vt:lpstr>REDI Organizational Chart </vt:lpstr>
      <vt:lpstr>REDI Working Group Members</vt:lpstr>
      <vt:lpstr>Approach for Endpoints</vt:lpstr>
      <vt:lpstr>Outcome Measures  </vt:lpstr>
      <vt:lpstr>REDI Working Group Manuscripts</vt:lpstr>
      <vt:lpstr>REDI Working Group Presentations </vt:lpstr>
      <vt:lpstr>Extra Slide  –Condensed Description</vt:lpstr>
      <vt:lpstr>Regulatory Endpoints and Trial Design for IRDs (REDI) Working Group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Adams</dc:creator>
  <cp:lastModifiedBy>Sara Hatch</cp:lastModifiedBy>
  <cp:revision>3</cp:revision>
  <dcterms:created xsi:type="dcterms:W3CDTF">2023-03-08T17:26:10Z</dcterms:created>
  <dcterms:modified xsi:type="dcterms:W3CDTF">2026-08-11T17:50:22Z</dcterms:modified>
</cp:coreProperties>
</file>