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7" r:id="rId1"/>
    <p:sldMasterId id="2147483679" r:id="rId2"/>
  </p:sldMasterIdLst>
  <p:notesMasterIdLst>
    <p:notesMasterId r:id="rId15"/>
  </p:notesMasterIdLst>
  <p:handoutMasterIdLst>
    <p:handoutMasterId r:id="rId16"/>
  </p:handoutMasterIdLst>
  <p:sldIdLst>
    <p:sldId id="761" r:id="rId3"/>
    <p:sldId id="1596" r:id="rId4"/>
    <p:sldId id="758" r:id="rId5"/>
    <p:sldId id="1505" r:id="rId6"/>
    <p:sldId id="1507" r:id="rId7"/>
    <p:sldId id="1504" r:id="rId8"/>
    <p:sldId id="760" r:id="rId9"/>
    <p:sldId id="844" r:id="rId10"/>
    <p:sldId id="900" r:id="rId11"/>
    <p:sldId id="1506" r:id="rId12"/>
    <p:sldId id="1532" r:id="rId13"/>
    <p:sldId id="1300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2" userDrawn="1">
          <p15:clr>
            <a:srgbClr val="A4A3A4"/>
          </p15:clr>
        </p15:guide>
        <p15:guide id="2" pos="1152" userDrawn="1">
          <p15:clr>
            <a:srgbClr val="A4A3A4"/>
          </p15:clr>
        </p15:guide>
        <p15:guide id="3" pos="7176" userDrawn="1">
          <p15:clr>
            <a:srgbClr val="A4A3A4"/>
          </p15:clr>
        </p15:guide>
        <p15:guide id="4" pos="456" userDrawn="1">
          <p15:clr>
            <a:srgbClr val="A4A3A4"/>
          </p15:clr>
        </p15:guide>
        <p15:guide id="5" orient="horz" pos="302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1D5"/>
    <a:srgbClr val="A7D0D5"/>
    <a:srgbClr val="D76F2C"/>
    <a:srgbClr val="003865"/>
    <a:srgbClr val="A3A015"/>
    <a:srgbClr val="7E5E77"/>
    <a:srgbClr val="C6C21A"/>
    <a:srgbClr val="9A646C"/>
    <a:srgbClr val="7A9C6A"/>
    <a:srgbClr val="0069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D6A1497-3289-416E-83B2-5BA97196F5FB}" v="1" dt="2025-08-29T19:32:52.61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486" autoAdjust="0"/>
    <p:restoredTop sz="91253" autoAdjust="0"/>
  </p:normalViewPr>
  <p:slideViewPr>
    <p:cSldViewPr snapToGrid="0">
      <p:cViewPr varScale="1">
        <p:scale>
          <a:sx n="63" d="100"/>
          <a:sy n="63" d="100"/>
        </p:scale>
        <p:origin x="1488" y="60"/>
      </p:cViewPr>
      <p:guideLst>
        <p:guide orient="horz" pos="1032"/>
        <p:guide pos="1152"/>
        <p:guide pos="7176"/>
        <p:guide pos="456"/>
        <p:guide orient="horz" pos="302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D984C27-75D2-A96C-6006-85CC57CAF67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39DB82-C9E1-20AF-2E0D-B79BBE146D4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834664-1AFD-4056-868A-E7F665E5722B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29DA64-43E8-9E40-07C5-6D8FBCCDCA0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FCF2B2-F70D-2F01-4222-7C6298381D3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0E0E6A-92C3-4B87-9F74-BD338E5EB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6967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E0205A-7888-41F4-B6F5-E9FA2254EC1B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14F15A-12B5-4AD1-B1D9-CC7C5414E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702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667E1-E601-4AAF-B95C-B25720D70A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54337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4EAC88-7492-5D60-DDB2-3DE362043A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F777FEF-DBD9-BE2C-DF27-5047A735372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5942274-E060-D18C-D5F5-663F603ECD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8FFC46-49CB-3B7A-AF30-767D161A46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14F15A-12B5-4AD1-B1D9-CC7C5414E3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60118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296362-FB31-8DF7-8E51-35C7FF5F19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BCDA5C7-0230-BC07-558D-F27F9FDA2C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5403EE9-E1DE-FAB3-AEF7-6496B641B1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9FFA54-1B54-700D-AA3A-8ACF0BDB7E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667E1-E601-4AAF-B95C-B25720D70A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67328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Founded in 2016; Modeled on DRCR Retina Network </a:t>
            </a:r>
          </a:p>
          <a:p>
            <a:r>
              <a:rPr lang="en-US" dirty="0"/>
              <a:t>Multidisciplinary approach is critical</a:t>
            </a:r>
          </a:p>
          <a:p>
            <a:r>
              <a:rPr lang="en-US" dirty="0"/>
              <a:t>We collaborate on studies, collect data, make it freely available</a:t>
            </a:r>
          </a:p>
          <a:p>
            <a:r>
              <a:rPr lang="en-US" dirty="0"/>
              <a:t>Ultimate goal is to advance development of treatments for IRDs, </a:t>
            </a:r>
            <a:endParaRPr lang="en-US" sz="12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667E1-E601-4AAF-B95C-B25720D70A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19920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667E1-E601-4AAF-B95C-B25720D70A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9671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14F15A-12B5-4AD1-B1D9-CC7C5414E31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5510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7C4FD5-B0E2-1343-898B-82825C5E9A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6949996-C3F1-6F3C-1549-21220E3D0C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765CF35-F9EC-526B-761B-D1750BD0B9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8E1D10-7DFF-28E0-BAD5-5A28DAA306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667E1-E601-4AAF-B95C-B25720D70A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10797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14F15A-12B5-4AD1-B1D9-CC7C5414E31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5968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BA28A7-796B-04B8-56F0-DE6974FCEC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053E0A4-8B7D-BF21-4A04-0EC6432F5F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4DCBD9F-F7A6-332F-4A0D-6F03684309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3703AA-3017-5A1B-A411-60916D9CD6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667E1-E601-4AAF-B95C-B25720D70A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84841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09E244-8839-207C-F54C-59B9085EC6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D65DD5A-2038-E0FF-A912-F1F24BE7C9C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FB2E5AC-14D2-776E-F4F5-743FF35209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Update in Consortium overview slides also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D08C79-2DE9-5FA1-C9FC-AE733EEADA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667E1-E601-4AAF-B95C-B25720D70A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23549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50FA12-DAF5-89D4-C37C-5027CD4E46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9F7C64C-CF9A-F3FF-B2F4-642E99E523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3864FC9-5E8E-67CE-634C-17436AFF77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Update in Consortium overview slides also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62A920-C803-3A55-805E-23690887C9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667E1-E601-4AAF-B95C-B25720D70A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737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logo with a circle and eye&#10;&#10;Description automatically generated with medium confidence">
            <a:extLst>
              <a:ext uri="{FF2B5EF4-FFF2-40B4-BE49-F238E27FC236}">
                <a16:creationId xmlns:a16="http://schemas.microsoft.com/office/drawing/2014/main" id="{11E732DF-59F9-DDAE-6756-AA8ABF43FB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CEBB507-C52D-BCA5-CE04-A469F093EB3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225565" y="4066359"/>
            <a:ext cx="7740869" cy="871401"/>
          </a:xfrm>
          <a:noFill/>
        </p:spPr>
        <p:txBody>
          <a:bodyPr wrap="square" anchor="b">
            <a:noAutofit/>
          </a:bodyPr>
          <a:lstStyle>
            <a:lvl1pPr algn="ctr">
              <a:lnSpc>
                <a:spcPts val="4400"/>
              </a:lnSpc>
              <a:defRPr lang="en-US" sz="4400" b="1" spc="30">
                <a:solidFill>
                  <a:srgbClr val="00386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>
              <a:lnSpc>
                <a:spcPts val="4200"/>
              </a:lnSpc>
            </a:pPr>
            <a:r>
              <a:rPr lang="en-US" dirty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EF7754-F9ED-97BC-B1D1-B95CD7D677E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155730" y="5440401"/>
            <a:ext cx="5880538" cy="717316"/>
          </a:xfrm>
          <a:noFill/>
        </p:spPr>
        <p:txBody>
          <a:bodyPr wrap="square">
            <a:noAutofit/>
          </a:bodyPr>
          <a:lstStyle>
            <a:lvl1pPr marL="0" indent="0" algn="ctr">
              <a:buNone/>
              <a:defRPr lang="en-US" sz="2400" b="0" spc="30">
                <a:solidFill>
                  <a:srgbClr val="00386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/>
            <a:r>
              <a:rPr lang="en-US" dirty="0"/>
              <a:t>Meeting</a:t>
            </a:r>
          </a:p>
          <a:p>
            <a:pPr marL="0" lvl="0"/>
            <a:r>
              <a:rPr lang="en-US" dirty="0"/>
              <a:t>Date</a:t>
            </a:r>
          </a:p>
          <a:p>
            <a:pPr marL="0" lvl="0"/>
            <a:r>
              <a:rPr lang="en-US" dirty="0"/>
              <a:t>Presenter</a:t>
            </a:r>
          </a:p>
        </p:txBody>
      </p:sp>
    </p:spTree>
    <p:extLst>
      <p:ext uri="{BB962C8B-B14F-4D97-AF65-F5344CB8AC3E}">
        <p14:creationId xmlns:p14="http://schemas.microsoft.com/office/powerpoint/2010/main" val="41263014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28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3333849-715B-B2DD-7665-5D7AE51790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62184" y="1519331"/>
            <a:ext cx="8453566" cy="4495800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200"/>
              </a:spcBef>
              <a:spcAft>
                <a:spcPts val="600"/>
              </a:spcAft>
              <a:buClr>
                <a:srgbClr val="E3B923"/>
              </a:buClr>
              <a:buFont typeface="Arial" panose="020B0604020202020204" pitchFamily="34" charset="0"/>
              <a:buNone/>
              <a:defRPr lang="en-US" sz="32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00100" indent="-342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Clr>
                <a:srgbClr val="00C1D5"/>
              </a:buClr>
              <a:buSzPct val="150000"/>
              <a:buFont typeface="Arial" panose="020B0604020202020204" pitchFamily="34" charset="0"/>
              <a:buChar char="•"/>
              <a:defRPr lang="en-US" sz="20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42900" indent="-342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1800"/>
              </a:spcAft>
              <a:buClr>
                <a:srgbClr val="D76F2C"/>
              </a:buClr>
              <a:buSzPct val="150000"/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1800"/>
              </a:spcAft>
              <a:buClr>
                <a:srgbClr val="E3B923"/>
              </a:buClr>
              <a:buFont typeface="Arial" panose="020B0604020202020204" pitchFamily="34" charset="0"/>
              <a:buNone/>
              <a:defRPr lang="en-US" sz="2000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143000" indent="-342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1800"/>
              </a:spcAft>
              <a:buClr>
                <a:srgbClr val="00C1D5"/>
              </a:buClr>
              <a:buSzPct val="150000"/>
              <a:buFont typeface="Arial" panose="020B0604020202020204" pitchFamily="34" charset="0"/>
              <a:buChar char="•"/>
              <a:defRPr lang="en-US" sz="20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4"/>
            <a:r>
              <a:rPr lang="en-US"/>
              <a:t>Third level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5761C117-71FC-F33E-987B-6ED143491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9971" y="6415516"/>
            <a:ext cx="8754953" cy="365125"/>
          </a:xfrm>
        </p:spPr>
        <p:txBody>
          <a:bodyPr vert="horz" lIns="91440" tIns="45720" rIns="91440" bIns="45720" rtlCol="0" anchor="b"/>
          <a:lstStyle>
            <a:lvl1pPr>
              <a:defRPr lang="en-US" sz="1000" dirty="0">
                <a:solidFill>
                  <a:schemeClr val="tx1"/>
                </a:solidFill>
              </a:defRPr>
            </a:lvl1pPr>
          </a:lstStyle>
          <a:p>
            <a:pPr algn="l"/>
            <a:endParaRPr lang="en-US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651E1CFC-4745-2061-9609-27C294257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10950" y="6451600"/>
            <a:ext cx="685800" cy="365125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E2B6535-AB6B-44B4-837D-2BEADB2BA5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1FF5AA6-CDD6-4DB5-083D-E994A3964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3552" y="123125"/>
            <a:ext cx="8929816" cy="1096533"/>
          </a:xfr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ts val="3200"/>
              </a:lnSpc>
              <a:defRPr lang="en-US" sz="3200" b="1" kern="1200" dirty="0">
                <a:solidFill>
                  <a:srgbClr val="00C1D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277673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488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hoto &amp; Headline &amp; 2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3333849-715B-B2DD-7665-5D7AE51790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6627" y="1528721"/>
            <a:ext cx="11571073" cy="4495800"/>
          </a:xfrm>
        </p:spPr>
        <p:txBody>
          <a:bodyPr numCol="2" spcCol="27432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1800"/>
              </a:spcAft>
              <a:buClr>
                <a:srgbClr val="E3B923"/>
              </a:buClr>
              <a:buFont typeface="Arial" panose="020B0604020202020204" pitchFamily="34" charset="0"/>
              <a:buNone/>
              <a:defRPr lang="en-US" sz="20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indent="-342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1800"/>
              </a:spcAft>
              <a:buClr>
                <a:srgbClr val="00C1D5"/>
              </a:buClr>
              <a:buSzPct val="150000"/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1800"/>
              </a:spcAft>
              <a:buClr>
                <a:srgbClr val="E3B923"/>
              </a:buClr>
              <a:buFont typeface="Arial" panose="020B0604020202020204" pitchFamily="34" charset="0"/>
              <a:buNone/>
              <a:defRPr lang="en-US" sz="2000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1800"/>
              </a:spcAft>
              <a:buClr>
                <a:srgbClr val="E3B923"/>
              </a:buClr>
              <a:buFont typeface="Arial" panose="020B0604020202020204" pitchFamily="34" charset="0"/>
              <a:buNone/>
              <a:defRPr lang="en-US" sz="2000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1800"/>
              </a:spcAft>
              <a:buClr>
                <a:srgbClr val="E3B923"/>
              </a:buClr>
              <a:buFont typeface="Arial" panose="020B0604020202020204" pitchFamily="34" charset="0"/>
              <a:buNone/>
              <a:defRPr lang="en-US" sz="20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1"/>
            <a:r>
              <a:rPr lang="en-US"/>
              <a:t>Third level</a:t>
            </a:r>
          </a:p>
          <a:p>
            <a:pPr lvl="1"/>
            <a:r>
              <a:rPr lang="en-US"/>
              <a:t>Fourth level</a:t>
            </a:r>
          </a:p>
          <a:p>
            <a:pPr lvl="1"/>
            <a:r>
              <a:rPr lang="en-US"/>
              <a:t>Fifth level</a:t>
            </a:r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FA22975E-C316-5799-E762-9299D4498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6627" y="6415516"/>
            <a:ext cx="10649053" cy="365125"/>
          </a:xfrm>
        </p:spPr>
        <p:txBody>
          <a:bodyPr vert="horz" lIns="91440" tIns="45720" rIns="91440" bIns="45720" rtlCol="0" anchor="b"/>
          <a:lstStyle>
            <a:lvl1pPr>
              <a:defRPr lang="en-US" sz="1000" dirty="0">
                <a:solidFill>
                  <a:schemeClr val="tx1"/>
                </a:solidFill>
              </a:defRPr>
            </a:lvl1pPr>
          </a:lstStyle>
          <a:p>
            <a:pPr algn="l"/>
            <a:endParaRPr lang="en-US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74D69750-B25C-B65F-ABCF-D43BB0355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10950" y="6451600"/>
            <a:ext cx="685800" cy="365125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E2B6535-AB6B-44B4-837D-2BEADB2BA5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FE973A1-78A7-E846-6F9C-DD4D05105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4540" y="123125"/>
            <a:ext cx="8917459" cy="1096533"/>
          </a:xfr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ts val="3200"/>
              </a:lnSpc>
              <a:defRPr lang="en-US" sz="3200" b="1" kern="1200" dirty="0">
                <a:solidFill>
                  <a:srgbClr val="00C1D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861465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568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1D03EA-CB8C-4E0C-A1D7-56FEA0B95B2A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8D9AD5-F248-4919-864A-CFD76CC027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77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white circle with orange text&#10;&#10;Description automatically generated">
            <a:extLst>
              <a:ext uri="{FF2B5EF4-FFF2-40B4-BE49-F238E27FC236}">
                <a16:creationId xmlns:a16="http://schemas.microsoft.com/office/drawing/2014/main" id="{3C3395B5-3C72-F54A-8017-FC2789F458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CEBB507-C52D-BCA5-CE04-A469F093EB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43599" y="2377866"/>
            <a:ext cx="5800725" cy="1535184"/>
          </a:xfrm>
          <a:noFill/>
        </p:spPr>
        <p:txBody>
          <a:bodyPr wrap="square" anchor="b">
            <a:noAutofit/>
          </a:bodyPr>
          <a:lstStyle>
            <a:lvl1pPr>
              <a:lnSpc>
                <a:spcPts val="4400"/>
              </a:lnSpc>
              <a:defRPr lang="en-US" b="1" spc="3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>
              <a:lnSpc>
                <a:spcPts val="4200"/>
              </a:lnSpc>
            </a:pPr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EF7754-F9ED-97BC-B1D1-B95CD7D677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62649" y="4087851"/>
            <a:ext cx="5800725" cy="717316"/>
          </a:xfrm>
          <a:noFill/>
        </p:spPr>
        <p:txBody>
          <a:bodyPr wrap="square">
            <a:noAutofit/>
          </a:bodyPr>
          <a:lstStyle>
            <a:lvl1pPr marL="0" indent="0">
              <a:buNone/>
              <a:defRPr lang="en-US" sz="2000" b="0" spc="3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/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453585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7200" indent="-457200">
              <a:buClr>
                <a:schemeClr val="tx1"/>
              </a:buClr>
              <a:defRPr>
                <a:latin typeface="Calibri" panose="020F0502020204030204" pitchFamily="34" charset="0"/>
              </a:defRPr>
            </a:lvl1pPr>
            <a:lvl2pPr marL="914400" indent="-457200">
              <a:buClr>
                <a:schemeClr val="tx1"/>
              </a:buClr>
              <a:defRPr>
                <a:latin typeface="Calibri" panose="020F0502020204030204" pitchFamily="34" charset="0"/>
              </a:defRPr>
            </a:lvl2pPr>
            <a:lvl3pPr marL="1371600" indent="-457200">
              <a:buClr>
                <a:schemeClr val="tx1"/>
              </a:buClr>
              <a:defRPr>
                <a:latin typeface="Calibri" panose="020F0502020204030204" pitchFamily="34" charset="0"/>
              </a:defRPr>
            </a:lvl3pPr>
            <a:lvl4pPr marL="1828800" indent="-457200">
              <a:buClr>
                <a:schemeClr val="tx1"/>
              </a:buCl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286000" indent="-457200">
              <a:buClr>
                <a:schemeClr val="tx1"/>
              </a:buCl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2489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logo with a circle and eye&#10;&#10;Description automatically generated with medium confidence">
            <a:extLst>
              <a:ext uri="{FF2B5EF4-FFF2-40B4-BE49-F238E27FC236}">
                <a16:creationId xmlns:a16="http://schemas.microsoft.com/office/drawing/2014/main" id="{11E732DF-59F9-DDAE-6756-AA8ABF43FB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CEBB507-C52D-BCA5-CE04-A469F093EB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25565" y="4066359"/>
            <a:ext cx="7740869" cy="1535184"/>
          </a:xfrm>
          <a:noFill/>
        </p:spPr>
        <p:txBody>
          <a:bodyPr wrap="square" anchor="b">
            <a:noAutofit/>
          </a:bodyPr>
          <a:lstStyle>
            <a:lvl1pPr algn="ctr">
              <a:lnSpc>
                <a:spcPts val="4400"/>
              </a:lnSpc>
              <a:defRPr lang="en-US" b="1" spc="30">
                <a:solidFill>
                  <a:srgbClr val="0038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>
              <a:lnSpc>
                <a:spcPts val="4200"/>
              </a:lnSpc>
            </a:pPr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EF7754-F9ED-97BC-B1D1-B95CD7D677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53104" y="5934177"/>
            <a:ext cx="5880538" cy="717316"/>
          </a:xfrm>
          <a:noFill/>
        </p:spPr>
        <p:txBody>
          <a:bodyPr wrap="square">
            <a:noAutofit/>
          </a:bodyPr>
          <a:lstStyle>
            <a:lvl1pPr marL="0" indent="0" algn="ctr">
              <a:buNone/>
              <a:defRPr lang="en-US" sz="2000" spc="30">
                <a:solidFill>
                  <a:srgbClr val="00386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723490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28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white circle with orange text&#10;&#10;Description automatically generated">
            <a:extLst>
              <a:ext uri="{FF2B5EF4-FFF2-40B4-BE49-F238E27FC236}">
                <a16:creationId xmlns:a16="http://schemas.microsoft.com/office/drawing/2014/main" id="{3C3395B5-3C72-F54A-8017-FC2789F458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CEBB507-C52D-BCA5-CE04-A469F093EB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43599" y="2377866"/>
            <a:ext cx="5800725" cy="1535184"/>
          </a:xfrm>
          <a:noFill/>
        </p:spPr>
        <p:txBody>
          <a:bodyPr wrap="square" anchor="b">
            <a:noAutofit/>
          </a:bodyPr>
          <a:lstStyle>
            <a:lvl1pPr>
              <a:lnSpc>
                <a:spcPts val="4400"/>
              </a:lnSpc>
              <a:defRPr lang="en-US" b="1" spc="30">
                <a:solidFill>
                  <a:srgbClr val="00C1D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>
              <a:lnSpc>
                <a:spcPts val="4200"/>
              </a:lnSpc>
            </a:pPr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EF7754-F9ED-97BC-B1D1-B95CD7D677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62649" y="4087851"/>
            <a:ext cx="5800725" cy="717316"/>
          </a:xfrm>
          <a:noFill/>
        </p:spPr>
        <p:txBody>
          <a:bodyPr wrap="square">
            <a:noAutofit/>
          </a:bodyPr>
          <a:lstStyle>
            <a:lvl1pPr marL="0" indent="0">
              <a:buNone/>
              <a:defRPr lang="en-US" sz="2000" spc="3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788570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0CD4E5-85D0-2A23-E116-8B519BC9C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9971" y="6415516"/>
            <a:ext cx="11031429" cy="365125"/>
          </a:xfrm>
        </p:spPr>
        <p:txBody>
          <a:bodyPr vert="horz" lIns="91440" tIns="45720" rIns="91440" bIns="45720" rtlCol="0" anchor="b"/>
          <a:lstStyle>
            <a:lvl1pPr>
              <a:defRPr lang="en-US" sz="1000" dirty="0">
                <a:solidFill>
                  <a:schemeClr val="tx1"/>
                </a:solidFill>
              </a:defRPr>
            </a:lvl1pPr>
          </a:lstStyle>
          <a:p>
            <a:pPr algn="l"/>
            <a:endParaRPr lang="en-US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2FB8B8B4-B837-5887-5E0C-3EACB019E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10950" y="6451600"/>
            <a:ext cx="685800" cy="365125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E2B6535-AB6B-44B4-837D-2BEADB2BA5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DD5332D-47F1-FFAD-682B-24CBFEEC0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3552" y="123125"/>
            <a:ext cx="8929816" cy="1096533"/>
          </a:xfr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ts val="3200"/>
              </a:lnSpc>
              <a:defRPr lang="en-US" sz="3200" b="1" kern="1200" dirty="0">
                <a:solidFill>
                  <a:srgbClr val="00C1D5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199171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n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0CD4E5-85D0-2A23-E116-8B519BC9C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9971" y="6415516"/>
            <a:ext cx="10822707" cy="365125"/>
          </a:xfrm>
        </p:spPr>
        <p:txBody>
          <a:bodyPr vert="horz" lIns="91440" tIns="45720" rIns="91440" bIns="45720" rtlCol="0" anchor="b"/>
          <a:lstStyle>
            <a:lvl1pPr>
              <a:defRPr lang="en-US" sz="1000" dirty="0">
                <a:solidFill>
                  <a:schemeClr val="tx1"/>
                </a:solidFill>
              </a:defRPr>
            </a:lvl1pPr>
          </a:lstStyle>
          <a:p>
            <a:pPr algn="l"/>
            <a:endParaRPr lang="en-US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2FB8B8B4-B837-5887-5E0C-3EACB019E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10950" y="6451600"/>
            <a:ext cx="685800" cy="365125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E2B6535-AB6B-44B4-837D-2BEADB2BA5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DD5332D-47F1-FFAD-682B-24CBFEEC0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3552" y="123125"/>
            <a:ext cx="8892746" cy="1096533"/>
          </a:xfr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ts val="3200"/>
              </a:lnSpc>
              <a:defRPr lang="en-US" sz="3200" b="1" kern="1200" dirty="0">
                <a:solidFill>
                  <a:srgbClr val="00C1D5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480204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 descr="Open quotation mark with solid fill">
            <a:extLst>
              <a:ext uri="{FF2B5EF4-FFF2-40B4-BE49-F238E27FC236}">
                <a16:creationId xmlns:a16="http://schemas.microsoft.com/office/drawing/2014/main" id="{D8B3C98C-C73D-296B-A26E-4FE10014B1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V="1">
            <a:off x="2983106" y="1291875"/>
            <a:ext cx="914400" cy="914400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3375EC7-14B6-C86A-865F-31BB70302C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73552" y="2058988"/>
            <a:ext cx="7955280" cy="3808412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None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None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None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None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None/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07569F74-3F9B-B264-6227-04DD978FD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9971" y="6415516"/>
            <a:ext cx="10872403" cy="365125"/>
          </a:xfrm>
        </p:spPr>
        <p:txBody>
          <a:bodyPr vert="horz" lIns="91440" tIns="45720" rIns="91440" bIns="45720" rtlCol="0" anchor="b"/>
          <a:lstStyle>
            <a:lvl1pPr>
              <a:defRPr lang="en-US" sz="1000" dirty="0">
                <a:solidFill>
                  <a:schemeClr val="tx1"/>
                </a:solidFill>
              </a:defRPr>
            </a:lvl1pPr>
          </a:lstStyle>
          <a:p>
            <a:pPr algn="l"/>
            <a:endParaRPr lang="en-US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97236870-3EB0-7E41-A1B2-5C335BF4F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10950" y="6451600"/>
            <a:ext cx="685800" cy="365125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E2B6535-AB6B-44B4-837D-2BEADB2BA5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E2EC96A-89B7-3DDD-003B-893F73895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3552" y="123125"/>
            <a:ext cx="8929816" cy="1096533"/>
          </a:xfr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ts val="3200"/>
              </a:lnSpc>
              <a:defRPr lang="en-US" sz="3200" b="1" kern="1200" dirty="0">
                <a:solidFill>
                  <a:srgbClr val="00C1D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598035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48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&amp; 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3333849-715B-B2DD-7665-5D7AE51790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73552" y="1519331"/>
            <a:ext cx="8469630" cy="4495800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1800"/>
              </a:spcAft>
              <a:buClr>
                <a:srgbClr val="E3B923"/>
              </a:buClr>
              <a:buFont typeface="Arial" panose="020B0604020202020204" pitchFamily="34" charset="0"/>
              <a:buNone/>
              <a:defRPr lang="en-US" sz="20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indent="-342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1800"/>
              </a:spcAft>
              <a:buClr>
                <a:srgbClr val="00C1D5"/>
              </a:buClr>
              <a:buSzPct val="150000"/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1800"/>
              </a:spcAft>
              <a:buClr>
                <a:srgbClr val="E3B923"/>
              </a:buClr>
              <a:buFont typeface="Arial" panose="020B0604020202020204" pitchFamily="34" charset="0"/>
              <a:buNone/>
              <a:defRPr lang="en-US" sz="2000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1800"/>
              </a:spcAft>
              <a:buClr>
                <a:srgbClr val="E3B923"/>
              </a:buClr>
              <a:buFont typeface="Arial" panose="020B0604020202020204" pitchFamily="34" charset="0"/>
              <a:buNone/>
              <a:defRPr lang="en-US" sz="2000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1800"/>
              </a:spcAft>
              <a:buClr>
                <a:srgbClr val="E3B923"/>
              </a:buClr>
              <a:buFont typeface="Arial" panose="020B0604020202020204" pitchFamily="34" charset="0"/>
              <a:buNone/>
              <a:defRPr lang="en-US" sz="20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1"/>
            <a:r>
              <a:rPr lang="en-US"/>
              <a:t>Third level</a:t>
            </a:r>
          </a:p>
          <a:p>
            <a:pPr lvl="1"/>
            <a:r>
              <a:rPr lang="en-US"/>
              <a:t>Fourth level</a:t>
            </a:r>
          </a:p>
          <a:p>
            <a:pPr lvl="1"/>
            <a:r>
              <a:rPr lang="en-US"/>
              <a:t>Fifth level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B671B335-CE5A-EF5A-1252-83470FB0D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9971" y="6415516"/>
            <a:ext cx="10641077" cy="365125"/>
          </a:xfrm>
        </p:spPr>
        <p:txBody>
          <a:bodyPr vert="horz" lIns="91440" tIns="45720" rIns="91440" bIns="45720" rtlCol="0" anchor="b"/>
          <a:lstStyle>
            <a:lvl1pPr>
              <a:defRPr lang="en-US" sz="1000" dirty="0">
                <a:solidFill>
                  <a:schemeClr val="tx1"/>
                </a:solidFill>
              </a:defRPr>
            </a:lvl1pPr>
          </a:lstStyle>
          <a:p>
            <a:pPr algn="l"/>
            <a:endParaRPr lang="en-US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CD586CB2-EC29-6144-F363-2D7A300DB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10950" y="6451600"/>
            <a:ext cx="685800" cy="365125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E2B6535-AB6B-44B4-837D-2BEADB2BA5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8C3A64F-C243-B961-86DE-BAB208689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3552" y="123125"/>
            <a:ext cx="8945880" cy="1096533"/>
          </a:xfr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ts val="3200"/>
              </a:lnSpc>
              <a:defRPr lang="en-US" sz="3200" b="1" kern="1200" dirty="0">
                <a:solidFill>
                  <a:srgbClr val="00C1D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210976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image" Target="../media/image4.jpeg"/><Relationship Id="rId5" Type="http://schemas.openxmlformats.org/officeDocument/2006/relationships/slideLayout" Target="../slideLayouts/slideLayout8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C14B2DE-6F6B-6282-6E14-B4897CBCE3D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222"/>
            <a:ext cx="12192001" cy="1270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4ABC74-92AF-2721-C98F-A64EF7A41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4540" y="18255"/>
            <a:ext cx="807925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FDF465-9031-58BF-87CF-0E1E3F2EDD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98150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8" r:id="rId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</p:titleStyle>
    <p:bodyStyle>
      <a:lvl1pPr marL="457200" indent="-4572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  <a:lvl2pPr marL="914400" indent="-4572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2pPr>
      <a:lvl3pPr marL="1371600" indent="-4572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3pPr>
      <a:lvl4pPr marL="1828800" indent="-4572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4pPr>
      <a:lvl5pPr marL="2286000" indent="-4572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C14B2DE-6F6B-6282-6E14-B4897CBCE3DC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222"/>
            <a:ext cx="12192001" cy="1270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4ABC74-92AF-2721-C98F-A64EF7A41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4540" y="18255"/>
            <a:ext cx="807925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FDF465-9031-58BF-87CF-0E1E3F2EDD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1C76DA-A94A-0B63-5C65-25F37DEC1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EBD58A-9C91-CFE5-88B9-FA8C40BA8D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C4E7AA-BAD8-E49B-2052-8CE582AD2C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2B6535-AB6B-44B4-837D-2BEADB2BA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232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9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C1D5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C1D5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C1D5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C1D5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C1D5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C1D5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CA6B66-EDA9-83AE-91DB-7B00AD1F5E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6284" y="3429000"/>
            <a:ext cx="9559431" cy="2136058"/>
          </a:xfrm>
        </p:spPr>
        <p:txBody>
          <a:bodyPr>
            <a:noAutofit/>
          </a:bodyPr>
          <a:lstStyle/>
          <a:p>
            <a:r>
              <a:rPr lang="en-US" sz="3000" b="1" u="sng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R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egulatory </a:t>
            </a:r>
            <a:r>
              <a:rPr lang="en-US" sz="3000" b="1" u="sng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E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ndpoints and Trial </a:t>
            </a:r>
            <a:r>
              <a:rPr lang="en-US" sz="3000" b="1" u="sng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D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esign for </a:t>
            </a:r>
            <a:r>
              <a:rPr lang="en-US" sz="3000" b="1" u="sng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I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RDs </a:t>
            </a:r>
            <a:br>
              <a:rPr lang="en-US" sz="30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egoe UI" panose="020B0502040204020203" pitchFamily="34" charset="0"/>
              </a:rPr>
            </a:br>
            <a:r>
              <a:rPr lang="en-US" sz="30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(</a:t>
            </a: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REDI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) Working Group – Overview Slides</a:t>
            </a:r>
            <a:endParaRPr lang="en-US" sz="3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5B26E1-67B6-93AD-4C55-E47BC1D358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55730" y="5717803"/>
            <a:ext cx="5880538" cy="717316"/>
          </a:xfrm>
        </p:spPr>
        <p:txBody>
          <a:bodyPr>
            <a:normAutofit fontScale="85000" lnSpcReduction="10000"/>
          </a:bodyPr>
          <a:lstStyle/>
          <a:p>
            <a:r>
              <a:rPr lang="en-US" dirty="0">
                <a:solidFill>
                  <a:schemeClr val="accent4"/>
                </a:solidFill>
              </a:rPr>
              <a:t>Please inform the coordinating center if you plan to present any of these slides [ffb@jaeb.org]</a:t>
            </a:r>
          </a:p>
        </p:txBody>
      </p:sp>
    </p:spTree>
    <p:extLst>
      <p:ext uri="{BB962C8B-B14F-4D97-AF65-F5344CB8AC3E}">
        <p14:creationId xmlns:p14="http://schemas.microsoft.com/office/powerpoint/2010/main" val="32599841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493060-D6CF-7051-90F6-4C7EDA8CFA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28F90C8-C8E6-B192-904C-28E2F40A2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5013" y="17462"/>
            <a:ext cx="8916987" cy="1323457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REDI Working Group Presentations </a:t>
            </a:r>
          </a:p>
        </p:txBody>
      </p:sp>
      <p:graphicFrame>
        <p:nvGraphicFramePr>
          <p:cNvPr id="9" name="Content Placeholder 11">
            <a:extLst>
              <a:ext uri="{FF2B5EF4-FFF2-40B4-BE49-F238E27FC236}">
                <a16:creationId xmlns:a16="http://schemas.microsoft.com/office/drawing/2014/main" id="{A5E49F34-22BE-D338-A0D7-9D9D7D7F0F0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829735"/>
              </p:ext>
            </p:extLst>
          </p:nvPr>
        </p:nvGraphicFramePr>
        <p:xfrm>
          <a:off x="1241658" y="1340920"/>
          <a:ext cx="10340742" cy="481584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3446914">
                  <a:extLst>
                    <a:ext uri="{9D8B030D-6E8A-4147-A177-3AD203B41FA5}">
                      <a16:colId xmlns:a16="http://schemas.microsoft.com/office/drawing/2014/main" val="1632098594"/>
                    </a:ext>
                  </a:extLst>
                </a:gridCol>
                <a:gridCol w="3446914">
                  <a:extLst>
                    <a:ext uri="{9D8B030D-6E8A-4147-A177-3AD203B41FA5}">
                      <a16:colId xmlns:a16="http://schemas.microsoft.com/office/drawing/2014/main" val="3217793748"/>
                    </a:ext>
                  </a:extLst>
                </a:gridCol>
                <a:gridCol w="3446914">
                  <a:extLst>
                    <a:ext uri="{9D8B030D-6E8A-4147-A177-3AD203B41FA5}">
                      <a16:colId xmlns:a16="http://schemas.microsoft.com/office/drawing/2014/main" val="1697075820"/>
                    </a:ext>
                  </a:extLst>
                </a:gridCol>
              </a:tblGrid>
              <a:tr h="301721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Topic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1D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Presenter*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1D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Conference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1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24552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="1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REDI - Endpoints and Trial Design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none" strike="noStrike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Maureen Maguire</a:t>
                      </a:r>
                    </a:p>
                    <a:p>
                      <a:pPr marL="0" marR="0" lv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Jacque Duncan and Rachel Huckfeldt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Multiple Presenters</a:t>
                      </a:r>
                      <a:r>
                        <a:rPr lang="en-US" sz="140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†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Jacque Duncan 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none" strike="noStrike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Johns Hopkins RD&amp;VE Conf 2023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ARVO Symposium 2025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rgbClr val="D76F2C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ARVO SIG 2025 – </a:t>
                      </a:r>
                      <a:r>
                        <a:rPr lang="en-US" sz="1400" b="1" i="0" u="none" strike="noStrike" noProof="0" dirty="0">
                          <a:solidFill>
                            <a:srgbClr val="D76F2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Pending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noProof="0" dirty="0">
                          <a:solidFill>
                            <a:srgbClr val="D76F2C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AAO Retina Subspecialty Day 2025</a:t>
                      </a:r>
                      <a:r>
                        <a:rPr lang="en-US" sz="1400" b="1" dirty="0">
                          <a:solidFill>
                            <a:srgbClr val="D76F2C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– </a:t>
                      </a:r>
                      <a:r>
                        <a:rPr lang="en-US" sz="1400" b="1" i="0" u="none" strike="noStrike" noProof="0" dirty="0">
                          <a:solidFill>
                            <a:srgbClr val="D76F2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Pending</a:t>
                      </a:r>
                      <a:endParaRPr lang="en-US" sz="1400" b="1" dirty="0">
                        <a:solidFill>
                          <a:srgbClr val="D76F2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707713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none" strike="noStrike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REDI-1 (RUSH2A Endpoints)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none" strike="noStrike" noProof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Rachel Huckfeldt</a:t>
                      </a:r>
                    </a:p>
                    <a:p>
                      <a:pPr marL="0" marR="0" lv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none" strike="noStrike" noProof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Jacque Duncan</a:t>
                      </a:r>
                    </a:p>
                    <a:p>
                      <a:pPr marL="0" marR="0" lv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none" strike="noStrike" noProof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Rachel Huckfeldt</a:t>
                      </a:r>
                    </a:p>
                    <a:p>
                      <a:pPr marL="0" marR="0" lv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José Alain-Sahel</a:t>
                      </a:r>
                    </a:p>
                    <a:p>
                      <a:pPr marL="0" marR="0" lv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Multiple Presenters</a:t>
                      </a:r>
                      <a:r>
                        <a:rPr lang="en-US" sz="1400" kern="1200" baseline="300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‡</a:t>
                      </a:r>
                      <a:endParaRPr lang="en-US" sz="1400" b="1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Rachel Huckfeldt</a:t>
                      </a:r>
                    </a:p>
                    <a:p>
                      <a:pPr marL="0" marR="0" lv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Jacque Duncan</a:t>
                      </a:r>
                    </a:p>
                    <a:p>
                      <a:pPr marL="0" marR="0" lv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Rachel Huckfeldt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Rachel Huckfeldt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Jacque Duncan</a:t>
                      </a:r>
                      <a:r>
                        <a:rPr lang="en-US" sz="1400"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none" strike="noStrike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RD 2023</a:t>
                      </a:r>
                    </a:p>
                    <a:p>
                      <a:pPr marL="0" marR="0" lv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FFB Innovations Summit </a:t>
                      </a:r>
                      <a:r>
                        <a:rPr lang="en-US" sz="1400" b="1" i="0" u="none" strike="noStrike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2023</a:t>
                      </a:r>
                    </a:p>
                    <a:p>
                      <a:pPr marL="0" marR="0" lv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none" strike="noStrike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Macula Society 2024</a:t>
                      </a:r>
                    </a:p>
                    <a:p>
                      <a:pPr marL="0" marR="0" lv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none" strike="noStrike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Young Hadassah Eye &amp; Vision 2024</a:t>
                      </a:r>
                    </a:p>
                    <a:p>
                      <a:pPr marL="0" marR="0" lv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none" strike="noStrike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ARVO Special Session 2024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ERN-EYE 2024</a:t>
                      </a:r>
                    </a:p>
                    <a:p>
                      <a:pPr marL="0" marR="0" lv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none" strike="noStrike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ODF2 2024</a:t>
                      </a:r>
                    </a:p>
                    <a:p>
                      <a:pPr marL="0" marR="0" lv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none" strike="noStrike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Mary Tyler Moore Vision Initiative 2024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ARVO Frontiers in Ocular GT Res 2024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FFB Innovations Summit 2025 </a:t>
                      </a:r>
                      <a:endParaRPr lang="en-US" sz="1400" b="1" dirty="0">
                        <a:solidFill>
                          <a:srgbClr val="D76F2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9019685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="1" i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REDI-2 (FTPs)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US" sz="1400" b="1" i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Allison Ayala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Rachel Huckfeldt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Lee McDaniel</a:t>
                      </a:r>
                      <a:endParaRPr lang="en-US" sz="1400" b="1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ERN-EYE 2024</a:t>
                      </a:r>
                    </a:p>
                    <a:p>
                      <a:pPr marL="0" marR="0" lv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none" strike="noStrike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Macula Society 2025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ARVO 2025</a:t>
                      </a:r>
                      <a:endParaRPr lang="en-US" sz="1400" b="1" i="0" u="none" strike="noStrike" noProof="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64459291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="1" i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REDI-5 (FST Data Rev)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David Birch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David Birch</a:t>
                      </a:r>
                      <a:endParaRPr lang="en-US" sz="1400" b="1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ERN-EYE 2024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ODF2 2024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46977076"/>
                  </a:ext>
                </a:extLst>
              </a:tr>
            </a:tbl>
          </a:graphicData>
        </a:graphic>
      </p:graphicFrame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E11FF65-C0BC-6F6E-E785-AC5A74DE27A7}"/>
              </a:ext>
            </a:extLst>
          </p:cNvPr>
          <p:cNvSpPr/>
          <p:nvPr/>
        </p:nvSpPr>
        <p:spPr>
          <a:xfrm>
            <a:off x="9852778" y="6248200"/>
            <a:ext cx="2217987" cy="519830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*for the FFB Clinical Consortium Investigator Group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BBC8F9-32EC-B091-F76F-6E28E95C8CED}"/>
              </a:ext>
            </a:extLst>
          </p:cNvPr>
          <p:cNvSpPr txBox="1"/>
          <p:nvPr/>
        </p:nvSpPr>
        <p:spPr>
          <a:xfrm>
            <a:off x="993123" y="6244610"/>
            <a:ext cx="84894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800" kern="0" baseline="300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†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Rachel Huckfeldt, David Birch, Jacque Duncan, Todd Durham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0" baseline="300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‡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Rachel Huckfeldt, Jacque Duncan, Ajoy Vincent, Eleonora Lad, David Birch, Thiran Jayasundera, and Allison Ayala</a:t>
            </a:r>
          </a:p>
        </p:txBody>
      </p:sp>
    </p:spTree>
    <p:extLst>
      <p:ext uri="{BB962C8B-B14F-4D97-AF65-F5344CB8AC3E}">
        <p14:creationId xmlns:p14="http://schemas.microsoft.com/office/powerpoint/2010/main" val="2686990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DA37E2-4DF4-4634-17A0-2B8C718789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55E26-7B5D-F66D-C7A6-8B610777F6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Extra Slides –Condensed Description and Takeaways</a:t>
            </a:r>
          </a:p>
        </p:txBody>
      </p:sp>
    </p:spTree>
    <p:extLst>
      <p:ext uri="{BB962C8B-B14F-4D97-AF65-F5344CB8AC3E}">
        <p14:creationId xmlns:p14="http://schemas.microsoft.com/office/powerpoint/2010/main" val="35732639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3F7A27-55BD-D651-F12B-1711B8BED0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5497FB-1B70-CFF5-C892-22ECF68A3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4142" y="1"/>
            <a:ext cx="8917858" cy="1307690"/>
          </a:xfrm>
        </p:spPr>
        <p:txBody>
          <a:bodyPr>
            <a:noAutofit/>
          </a:bodyPr>
          <a:lstStyle/>
          <a:p>
            <a:r>
              <a:rPr lang="en-US" sz="3400" b="1" u="sng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R</a:t>
            </a:r>
            <a:r>
              <a:rPr lang="en-US" sz="34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egulatory </a:t>
            </a:r>
            <a:r>
              <a:rPr lang="en-US" sz="3400" b="1" u="sng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E</a:t>
            </a:r>
            <a:r>
              <a:rPr lang="en-US" sz="34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ndpoints and Trial </a:t>
            </a:r>
            <a:r>
              <a:rPr lang="en-US" sz="3400" b="1" u="sng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D</a:t>
            </a:r>
            <a:r>
              <a:rPr lang="en-US" sz="34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esign for </a:t>
            </a:r>
            <a:r>
              <a:rPr lang="en-US" sz="3400" b="1" u="sng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I</a:t>
            </a:r>
            <a:r>
              <a:rPr lang="en-US" sz="34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RDs (REDI) Working Group</a:t>
            </a:r>
            <a:endParaRPr lang="en-US" sz="3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529874-C677-E411-E69C-AB39B34B9F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613" y="1443039"/>
            <a:ext cx="11643931" cy="5316638"/>
          </a:xfrm>
        </p:spPr>
        <p:txBody>
          <a:bodyPr>
            <a:normAutofit/>
          </a:bodyPr>
          <a:lstStyle/>
          <a:p>
            <a:pPr marL="0" lvl="3" indent="0">
              <a:lnSpc>
                <a:spcPct val="110000"/>
              </a:lnSpc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24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Mission:</a:t>
            </a: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Collaborate with a wide range of subject matter experts to identify and propose best endpoints and study design methods for IRD clinical trials, </a:t>
            </a:r>
            <a:r>
              <a:rPr lang="en-US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obtain input from industry and regulatory representatives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and </a:t>
            </a:r>
            <a:r>
              <a:rPr lang="en-US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disseminate recommendations.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None/>
            </a:pP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3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None/>
            </a:pPr>
            <a:r>
              <a:rPr lang="en-US" sz="24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Endpoint Comparison Approach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 Use Consortium NHS data to evaluate functional and structural measures of progression and compare</a:t>
            </a: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D76F2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ideal properties 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candidate endpoints</a:t>
            </a:r>
          </a:p>
          <a:p>
            <a:pPr marL="0" lvl="3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None/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3257" lvl="1" indent="-456057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</a:pPr>
            <a:r>
              <a:rPr lang="en-US" sz="2300" dirty="0"/>
              <a:t>Large magnitude of change relative to variability in change </a:t>
            </a:r>
            <a:r>
              <a:rPr lang="en-US" sz="2300" dirty="0">
                <a:solidFill>
                  <a:srgbClr val="D76F2C"/>
                </a:solidFill>
              </a:rPr>
              <a:t>(large “signal to noise”)</a:t>
            </a:r>
          </a:p>
          <a:p>
            <a:pPr marL="913257" lvl="1" indent="-456057">
              <a:lnSpc>
                <a:spcPct val="100000"/>
              </a:lnSpc>
              <a:buClr>
                <a:schemeClr val="tx1"/>
              </a:buClr>
            </a:pPr>
            <a:r>
              <a:rPr lang="en-US" sz="2300" dirty="0"/>
              <a:t>Change exceeds measurement variability </a:t>
            </a:r>
            <a:r>
              <a:rPr lang="en-US" sz="2300" dirty="0">
                <a:solidFill>
                  <a:srgbClr val="D76F2C"/>
                </a:solidFill>
              </a:rPr>
              <a:t>(many eyes exceed “real” change)</a:t>
            </a:r>
          </a:p>
          <a:p>
            <a:pPr marL="913257" lvl="1" indent="-456057">
              <a:lnSpc>
                <a:spcPct val="100000"/>
              </a:lnSpc>
              <a:buClr>
                <a:prstClr val="black"/>
              </a:buClr>
              <a:defRPr/>
            </a:pPr>
            <a:r>
              <a:rPr lang="en-US" sz="2300" dirty="0">
                <a:solidFill>
                  <a:prstClr val="black"/>
                </a:solidFill>
              </a:rPr>
              <a:t>Sensitive to change in most of a population </a:t>
            </a:r>
            <a:r>
              <a:rPr lang="en-US" sz="2300" dirty="0">
                <a:solidFill>
                  <a:srgbClr val="D76F2C"/>
                </a:solidFill>
              </a:rPr>
              <a:t>(lack of floor or ceiling effect)</a:t>
            </a:r>
          </a:p>
          <a:p>
            <a:pPr marL="913257" lvl="1" indent="-456057">
              <a:lnSpc>
                <a:spcPct val="100000"/>
              </a:lnSpc>
              <a:buClr>
                <a:schemeClr val="tx1"/>
              </a:buClr>
            </a:pPr>
            <a:r>
              <a:rPr lang="en-US" sz="2300" dirty="0"/>
              <a:t>Relevant to how a patient feels or functions </a:t>
            </a:r>
            <a:r>
              <a:rPr lang="en-US" sz="2300" dirty="0">
                <a:solidFill>
                  <a:srgbClr val="D76F2C"/>
                </a:solidFill>
              </a:rPr>
              <a:t>(clinically meaningful)</a:t>
            </a:r>
          </a:p>
          <a:p>
            <a:pPr marL="0" lvl="3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None/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578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357B83-593F-48E4-B540-33FF467FD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4540" y="18256"/>
            <a:ext cx="8079259" cy="1221822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Consortium Overview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5FC2396-BC7A-2AB6-6538-9A1BDE47F213}"/>
              </a:ext>
            </a:extLst>
          </p:cNvPr>
          <p:cNvSpPr txBox="1">
            <a:spLocks/>
          </p:cNvSpPr>
          <p:nvPr/>
        </p:nvSpPr>
        <p:spPr>
          <a:xfrm>
            <a:off x="219522" y="1561511"/>
            <a:ext cx="4812337" cy="22194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C1D5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C1D5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C1D5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C1D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C1D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International consortium of clinical centers with expertise in inherited retinal degenerations (IRDs)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Goal: Accelerate development of treatments for IRDs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B1A41DD-D17C-C38F-E869-AA18DEA6AB16}"/>
              </a:ext>
            </a:extLst>
          </p:cNvPr>
          <p:cNvGrpSpPr/>
          <p:nvPr/>
        </p:nvGrpSpPr>
        <p:grpSpPr>
          <a:xfrm>
            <a:off x="245349" y="3893245"/>
            <a:ext cx="4760682" cy="2427422"/>
            <a:chOff x="1119556" y="3845025"/>
            <a:chExt cx="5588377" cy="275619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25D4251-8321-D523-28AD-F02F04593C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631" t="13432" r="13318" b="11361"/>
            <a:stretch/>
          </p:blipFill>
          <p:spPr>
            <a:xfrm>
              <a:off x="1119556" y="3845025"/>
              <a:ext cx="4976442" cy="2756191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61AA7C8-35FE-F457-A3D0-BA2EF1A69099}"/>
                </a:ext>
              </a:extLst>
            </p:cNvPr>
            <p:cNvSpPr txBox="1"/>
            <p:nvPr/>
          </p:nvSpPr>
          <p:spPr>
            <a:xfrm>
              <a:off x="1861613" y="6201106"/>
              <a:ext cx="4846320" cy="38440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43 sites in 15 countries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12C723CD-083B-3081-3815-5E570F9326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4930" y="1449194"/>
            <a:ext cx="7304500" cy="5306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662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DCB96-FD05-C2D8-0656-2D614FAE9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4142" y="98323"/>
            <a:ext cx="9857822" cy="1209367"/>
          </a:xfrm>
        </p:spPr>
        <p:txBody>
          <a:bodyPr>
            <a:noAutofit/>
          </a:bodyPr>
          <a:lstStyle/>
          <a:p>
            <a:r>
              <a:rPr lang="en-US" sz="38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REDI Working Group Mission Statement</a:t>
            </a:r>
            <a:endParaRPr lang="en-US" sz="3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262C67-95D0-7AFE-919C-EF2AF899E3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2331" y="1845734"/>
            <a:ext cx="10463349" cy="4453466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30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Collaborate with a wide range of subject matter experts to identify and propose best endpoints and study design methods for IRD clinical trials, </a:t>
            </a:r>
            <a:r>
              <a:rPr lang="en-US" sz="3000" b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obtain input from industry and regulatory bodies</a:t>
            </a:r>
            <a:r>
              <a:rPr lang="en-US" sz="30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and </a:t>
            </a:r>
            <a:r>
              <a:rPr lang="en-US" sz="3000" b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disseminate recommendations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064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1D0E7-79F9-2472-FA20-C59BB188E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Scope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B3AAA7-7087-03FB-1F45-D42B86B1A7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686" y="1684440"/>
            <a:ext cx="11353800" cy="4598534"/>
          </a:xfrm>
        </p:spPr>
        <p:txBody>
          <a:bodyPr>
            <a:normAutofit lnSpcReduction="10000"/>
          </a:bodyPr>
          <a:lstStyle/>
          <a:p>
            <a:pPr marL="914400" lvl="2" indent="-4572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</a:pP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Scientific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1371600" lvl="4" indent="-4572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</a:pP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Primary (endpoint comparisons)</a:t>
            </a:r>
          </a:p>
          <a:p>
            <a:pPr marL="1371600" lvl="4" indent="-4572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</a:pP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Exploratory (novel and optimized endpoint development)</a:t>
            </a:r>
          </a:p>
          <a:p>
            <a:pPr marL="1371600" lvl="4" indent="-4572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</a:pP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Trial Design (lit review, lessons learned, mock trial design, simulations) </a:t>
            </a:r>
          </a:p>
          <a:p>
            <a:pPr marL="914400" lvl="2" indent="-4572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</a:pPr>
            <a:r>
              <a:rPr lang="en-US" sz="2800" b="1" dirty="0">
                <a:ea typeface="Calibri" panose="020F0502020204030204" pitchFamily="34" charset="0"/>
                <a:cs typeface="Times New Roman" panose="02020603050405020304" pitchFamily="18" charset="0"/>
              </a:rPr>
              <a:t>Collaboration </a:t>
            </a:r>
          </a:p>
          <a:p>
            <a:pPr marL="1371600" lvl="3">
              <a:lnSpc>
                <a:spcPct val="100000"/>
              </a:lnSpc>
              <a:spcBef>
                <a:spcPts val="0"/>
              </a:spcBef>
            </a:pPr>
            <a:r>
              <a:rPr lang="en-US" sz="2600" dirty="0">
                <a:cs typeface="Times New Roman" panose="02020603050405020304" pitchFamily="18" charset="0"/>
              </a:rPr>
              <a:t>Scientific -</a:t>
            </a:r>
            <a:r>
              <a:rPr lang="en-US" sz="2600" dirty="0">
                <a:ea typeface="Calibri" panose="020F0502020204030204" pitchFamily="34" charset="0"/>
                <a:cs typeface="Times New Roman" panose="02020603050405020304" pitchFamily="18" charset="0"/>
              </a:rPr>
              <a:t> ERN-EYE, ODF</a:t>
            </a:r>
          </a:p>
          <a:p>
            <a:pPr marL="1371600" lvl="3">
              <a:lnSpc>
                <a:spcPct val="100000"/>
              </a:lnSpc>
              <a:spcBef>
                <a:spcPts val="0"/>
              </a:spcBef>
            </a:pP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Industry</a:t>
            </a:r>
          </a:p>
          <a:p>
            <a:pPr marL="1371600" lvl="3">
              <a:lnSpc>
                <a:spcPct val="100000"/>
              </a:lnSpc>
              <a:spcBef>
                <a:spcPts val="0"/>
              </a:spcBef>
            </a:pPr>
            <a:r>
              <a:rPr lang="en-US" sz="2600" dirty="0">
                <a:ea typeface="Calibri" panose="020F0502020204030204" pitchFamily="34" charset="0"/>
                <a:cs typeface="Times New Roman" panose="02020603050405020304" pitchFamily="18" charset="0"/>
              </a:rPr>
              <a:t>Regulatory - FDA, EMA</a:t>
            </a:r>
          </a:p>
          <a:p>
            <a:pPr marL="914400" lvl="2" indent="-4572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</a:pPr>
            <a:r>
              <a:rPr lang="en-US" sz="2800" b="1" dirty="0">
                <a:ea typeface="Calibri" panose="020F0502020204030204" pitchFamily="34" charset="0"/>
                <a:cs typeface="Times New Roman" panose="02020603050405020304" pitchFamily="18" charset="0"/>
              </a:rPr>
              <a:t>Impact Efforts </a:t>
            </a:r>
          </a:p>
          <a:p>
            <a:pPr marL="1371600" lvl="3">
              <a:lnSpc>
                <a:spcPct val="100000"/>
              </a:lnSpc>
              <a:spcBef>
                <a:spcPts val="0"/>
              </a:spcBef>
            </a:pPr>
            <a:r>
              <a:rPr lang="en-US" sz="2600" dirty="0">
                <a:cs typeface="Times New Roman" panose="02020603050405020304" pitchFamily="18" charset="0"/>
              </a:rPr>
              <a:t>C</a:t>
            </a:r>
            <a:r>
              <a:rPr lang="en-US" sz="2600" dirty="0">
                <a:ea typeface="Calibri" panose="020F0502020204030204" pitchFamily="34" charset="0"/>
                <a:cs typeface="Times New Roman" panose="02020603050405020304" pitchFamily="18" charset="0"/>
              </a:rPr>
              <a:t>onsensus documents</a:t>
            </a:r>
          </a:p>
          <a:p>
            <a:pPr marL="1371600" lvl="3">
              <a:lnSpc>
                <a:spcPct val="100000"/>
              </a:lnSpc>
              <a:spcBef>
                <a:spcPts val="0"/>
              </a:spcBef>
            </a:pPr>
            <a:r>
              <a:rPr lang="en-US" sz="2600" dirty="0">
                <a:cs typeface="Times New Roman" panose="02020603050405020304" pitchFamily="18" charset="0"/>
              </a:rPr>
              <a:t>L</a:t>
            </a:r>
            <a:r>
              <a:rPr lang="en-US" sz="2600" dirty="0">
                <a:ea typeface="Calibri" panose="020F0502020204030204" pitchFamily="34" charset="0"/>
                <a:cs typeface="Times New Roman" panose="02020603050405020304" pitchFamily="18" charset="0"/>
              </a:rPr>
              <a:t>egislative efforts</a:t>
            </a:r>
          </a:p>
          <a:p>
            <a:pPr marL="1371600" lvl="3">
              <a:lnSpc>
                <a:spcPct val="100000"/>
              </a:lnSpc>
              <a:spcBef>
                <a:spcPts val="0"/>
              </a:spcBef>
            </a:pPr>
            <a:r>
              <a:rPr lang="en-US" sz="2600" dirty="0">
                <a:cs typeface="Times New Roman" panose="02020603050405020304" pitchFamily="18" charset="0"/>
              </a:rPr>
              <a:t>Regulatory acceptance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F2DC4A-98A9-D6E1-1770-4BE294E10518}"/>
              </a:ext>
            </a:extLst>
          </p:cNvPr>
          <p:cNvSpPr txBox="1"/>
          <p:nvPr/>
        </p:nvSpPr>
        <p:spPr>
          <a:xfrm>
            <a:off x="6662057" y="5805921"/>
            <a:ext cx="63094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ERN: European Reference Network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ODF: Ocular Disease Forum (UC Berkley Forum for Collaborative Research)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FDA: Food and Drug Administration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EMA: European Medicines Agency</a:t>
            </a:r>
          </a:p>
        </p:txBody>
      </p:sp>
    </p:spTree>
    <p:extLst>
      <p:ext uri="{BB962C8B-B14F-4D97-AF65-F5344CB8AC3E}">
        <p14:creationId xmlns:p14="http://schemas.microsoft.com/office/powerpoint/2010/main" val="532639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E6398C-1CDE-EF8F-33ED-2950300451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65D0207E-21F4-D81A-8366-53487024FAC1}"/>
              </a:ext>
            </a:extLst>
          </p:cNvPr>
          <p:cNvCxnSpPr>
            <a:cxnSpLocks/>
          </p:cNvCxnSpPr>
          <p:nvPr/>
        </p:nvCxnSpPr>
        <p:spPr>
          <a:xfrm>
            <a:off x="6235547" y="1948266"/>
            <a:ext cx="0" cy="275922"/>
          </a:xfrm>
          <a:prstGeom prst="line">
            <a:avLst/>
          </a:prstGeom>
          <a:noFill/>
          <a:ln w="19050" cap="flat" cmpd="sng" algn="ctr">
            <a:solidFill>
              <a:srgbClr val="003865"/>
            </a:solidFill>
            <a:prstDash val="solid"/>
          </a:ln>
          <a:effectLst/>
        </p:spPr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0130C32-AE89-AF7E-A82F-2E4F1EB1B3B0}"/>
              </a:ext>
            </a:extLst>
          </p:cNvPr>
          <p:cNvCxnSpPr>
            <a:cxnSpLocks/>
          </p:cNvCxnSpPr>
          <p:nvPr/>
        </p:nvCxnSpPr>
        <p:spPr>
          <a:xfrm>
            <a:off x="6238337" y="2840564"/>
            <a:ext cx="0" cy="275922"/>
          </a:xfrm>
          <a:prstGeom prst="line">
            <a:avLst/>
          </a:prstGeom>
          <a:noFill/>
          <a:ln w="19050" cap="flat" cmpd="sng" algn="ctr">
            <a:solidFill>
              <a:srgbClr val="003865"/>
            </a:solidFill>
            <a:prstDash val="solid"/>
          </a:ln>
          <a:effectLst/>
        </p:spPr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8F684C-B6DC-05EA-E2EA-33D8317BC568}"/>
              </a:ext>
            </a:extLst>
          </p:cNvPr>
          <p:cNvCxnSpPr>
            <a:cxnSpLocks/>
          </p:cNvCxnSpPr>
          <p:nvPr/>
        </p:nvCxnSpPr>
        <p:spPr>
          <a:xfrm>
            <a:off x="10084052" y="2827898"/>
            <a:ext cx="0" cy="275922"/>
          </a:xfrm>
          <a:prstGeom prst="line">
            <a:avLst/>
          </a:prstGeom>
          <a:noFill/>
          <a:ln w="19050" cap="flat" cmpd="sng" algn="ctr">
            <a:solidFill>
              <a:srgbClr val="003865"/>
            </a:solidFill>
            <a:prstDash val="solid"/>
          </a:ln>
          <a:effectLst/>
        </p:spPr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D15B1C6A-EB63-2702-3A74-4F4F99241FFD}"/>
              </a:ext>
            </a:extLst>
          </p:cNvPr>
          <p:cNvCxnSpPr>
            <a:cxnSpLocks/>
          </p:cNvCxnSpPr>
          <p:nvPr/>
        </p:nvCxnSpPr>
        <p:spPr>
          <a:xfrm>
            <a:off x="2226558" y="2805038"/>
            <a:ext cx="0" cy="275922"/>
          </a:xfrm>
          <a:prstGeom prst="line">
            <a:avLst/>
          </a:prstGeom>
          <a:noFill/>
          <a:ln w="19050" cap="flat" cmpd="sng" algn="ctr">
            <a:solidFill>
              <a:srgbClr val="003865"/>
            </a:solidFill>
            <a:prstDash val="solid"/>
          </a:ln>
          <a:effectLst/>
        </p:spPr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C6C48021-C346-0254-0D28-1314F1927808}"/>
              </a:ext>
            </a:extLst>
          </p:cNvPr>
          <p:cNvCxnSpPr>
            <a:cxnSpLocks/>
          </p:cNvCxnSpPr>
          <p:nvPr/>
        </p:nvCxnSpPr>
        <p:spPr>
          <a:xfrm>
            <a:off x="6221018" y="2224188"/>
            <a:ext cx="14529" cy="615923"/>
          </a:xfrm>
          <a:prstGeom prst="line">
            <a:avLst/>
          </a:prstGeom>
          <a:noFill/>
          <a:ln w="19050" cap="flat" cmpd="sng" algn="ctr">
            <a:solidFill>
              <a:srgbClr val="003865"/>
            </a:solidFill>
            <a:prstDash val="solid"/>
          </a:ln>
          <a:effectLst/>
        </p:spPr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4539159-EF2D-F808-1E3E-DF5CB38C3030}"/>
              </a:ext>
            </a:extLst>
          </p:cNvPr>
          <p:cNvCxnSpPr>
            <a:cxnSpLocks/>
          </p:cNvCxnSpPr>
          <p:nvPr/>
        </p:nvCxnSpPr>
        <p:spPr>
          <a:xfrm flipH="1" flipV="1">
            <a:off x="2226558" y="2802398"/>
            <a:ext cx="7857494" cy="25500"/>
          </a:xfrm>
          <a:prstGeom prst="line">
            <a:avLst/>
          </a:prstGeom>
          <a:noFill/>
          <a:ln w="19050" cap="flat" cmpd="sng" algn="ctr">
            <a:solidFill>
              <a:srgbClr val="003865"/>
            </a:solidFill>
            <a:prstDash val="solid"/>
          </a:ln>
          <a:effectLst/>
        </p:spPr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CEE6EF75-0368-C2CD-7735-5B1BFB6EE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4540" y="18255"/>
            <a:ext cx="8079260" cy="1325563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REDI Organizational Chart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6" name="Rounded Rectangle 5">
            <a:extLst>
              <a:ext uri="{FF2B5EF4-FFF2-40B4-BE49-F238E27FC236}">
                <a16:creationId xmlns:a16="http://schemas.microsoft.com/office/drawing/2014/main" id="{C260351A-420D-AAAB-32EE-06643BA40454}"/>
              </a:ext>
            </a:extLst>
          </p:cNvPr>
          <p:cNvSpPr/>
          <p:nvPr/>
        </p:nvSpPr>
        <p:spPr>
          <a:xfrm>
            <a:off x="4695553" y="2162683"/>
            <a:ext cx="3040381" cy="502505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 w="15875" cap="flat" cmpd="sng" algn="ctr">
            <a:solidFill>
              <a:srgbClr val="003865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REDI Working Group</a:t>
            </a:r>
          </a:p>
        </p:txBody>
      </p:sp>
      <p:sp>
        <p:nvSpPr>
          <p:cNvPr id="48" name="Rounded Rectangle 7">
            <a:extLst>
              <a:ext uri="{FF2B5EF4-FFF2-40B4-BE49-F238E27FC236}">
                <a16:creationId xmlns:a16="http://schemas.microsoft.com/office/drawing/2014/main" id="{D5A4EBF9-FC25-6414-897D-9A81FF0D75F1}"/>
              </a:ext>
            </a:extLst>
          </p:cNvPr>
          <p:cNvSpPr/>
          <p:nvPr/>
        </p:nvSpPr>
        <p:spPr>
          <a:xfrm>
            <a:off x="4726987" y="1364737"/>
            <a:ext cx="3008947" cy="659891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 w="15875" cap="flat" cmpd="sng" algn="ctr">
            <a:solidFill>
              <a:srgbClr val="003865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REDI Chair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D76F2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Rachel Huckfeldt</a:t>
            </a:r>
          </a:p>
        </p:txBody>
      </p:sp>
      <p:sp>
        <p:nvSpPr>
          <p:cNvPr id="49" name="Rounded Rectangle 10">
            <a:extLst>
              <a:ext uri="{FF2B5EF4-FFF2-40B4-BE49-F238E27FC236}">
                <a16:creationId xmlns:a16="http://schemas.microsoft.com/office/drawing/2014/main" id="{457926D3-E5D4-A4BE-F0E4-815674693626}"/>
              </a:ext>
            </a:extLst>
          </p:cNvPr>
          <p:cNvSpPr/>
          <p:nvPr/>
        </p:nvSpPr>
        <p:spPr>
          <a:xfrm rot="5400000">
            <a:off x="9838503" y="2466272"/>
            <a:ext cx="695006" cy="1925457"/>
          </a:xfrm>
          <a:prstGeom prst="roundRect">
            <a:avLst/>
          </a:prstGeom>
          <a:solidFill>
            <a:srgbClr val="4A9B82"/>
          </a:solidFill>
          <a:ln w="15875" cap="flat" cmpd="sng" algn="ctr">
            <a:solidFill>
              <a:srgbClr val="003865"/>
            </a:solidFill>
            <a:prstDash val="solid"/>
          </a:ln>
          <a:effectLst/>
        </p:spPr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Impact</a:t>
            </a:r>
          </a:p>
        </p:txBody>
      </p:sp>
      <p:sp>
        <p:nvSpPr>
          <p:cNvPr id="52" name="Rounded Rectangle 4">
            <a:extLst>
              <a:ext uri="{FF2B5EF4-FFF2-40B4-BE49-F238E27FC236}">
                <a16:creationId xmlns:a16="http://schemas.microsoft.com/office/drawing/2014/main" id="{A3A073DB-8FBB-5E2D-C473-DACC970C8DD9}"/>
              </a:ext>
            </a:extLst>
          </p:cNvPr>
          <p:cNvSpPr/>
          <p:nvPr/>
        </p:nvSpPr>
        <p:spPr>
          <a:xfrm>
            <a:off x="4064412" y="4061576"/>
            <a:ext cx="1446642" cy="525600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 w="15875" cap="flat" cmpd="sng" algn="ctr">
            <a:solidFill>
              <a:srgbClr val="003865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Primary Endpoints</a:t>
            </a:r>
          </a:p>
        </p:txBody>
      </p:sp>
      <p:sp>
        <p:nvSpPr>
          <p:cNvPr id="5" name="Rounded Rectangle 10">
            <a:extLst>
              <a:ext uri="{FF2B5EF4-FFF2-40B4-BE49-F238E27FC236}">
                <a16:creationId xmlns:a16="http://schemas.microsoft.com/office/drawing/2014/main" id="{71EE1951-7BBC-AC1A-465D-2FA01912419D}"/>
              </a:ext>
            </a:extLst>
          </p:cNvPr>
          <p:cNvSpPr/>
          <p:nvPr/>
        </p:nvSpPr>
        <p:spPr>
          <a:xfrm rot="5400000">
            <a:off x="1730152" y="2476812"/>
            <a:ext cx="695006" cy="1925457"/>
          </a:xfrm>
          <a:prstGeom prst="roundRect">
            <a:avLst/>
          </a:prstGeom>
          <a:solidFill>
            <a:srgbClr val="4A9B82"/>
          </a:solidFill>
          <a:ln w="15875" cap="flat" cmpd="sng" algn="ctr">
            <a:solidFill>
              <a:srgbClr val="003865"/>
            </a:solidFill>
            <a:prstDash val="solid"/>
          </a:ln>
          <a:effectLst/>
        </p:spPr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Collaboration</a:t>
            </a:r>
          </a:p>
        </p:txBody>
      </p:sp>
      <p:sp>
        <p:nvSpPr>
          <p:cNvPr id="6" name="Rounded Rectangle 10">
            <a:extLst>
              <a:ext uri="{FF2B5EF4-FFF2-40B4-BE49-F238E27FC236}">
                <a16:creationId xmlns:a16="http://schemas.microsoft.com/office/drawing/2014/main" id="{CD073611-8EA6-2834-75CA-4116B86BDA0E}"/>
              </a:ext>
            </a:extLst>
          </p:cNvPr>
          <p:cNvSpPr/>
          <p:nvPr/>
        </p:nvSpPr>
        <p:spPr>
          <a:xfrm rot="5400000">
            <a:off x="5973542" y="2532540"/>
            <a:ext cx="695006" cy="1925457"/>
          </a:xfrm>
          <a:prstGeom prst="roundRect">
            <a:avLst/>
          </a:prstGeom>
          <a:solidFill>
            <a:srgbClr val="4A9B82"/>
          </a:solidFill>
          <a:ln w="15875" cap="flat" cmpd="sng" algn="ctr">
            <a:solidFill>
              <a:srgbClr val="003865"/>
            </a:solidFill>
            <a:prstDash val="solid"/>
          </a:ln>
          <a:effectLst/>
        </p:spPr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Science</a:t>
            </a:r>
          </a:p>
        </p:txBody>
      </p:sp>
      <p:sp>
        <p:nvSpPr>
          <p:cNvPr id="19" name="Rounded Rectangle 4">
            <a:extLst>
              <a:ext uri="{FF2B5EF4-FFF2-40B4-BE49-F238E27FC236}">
                <a16:creationId xmlns:a16="http://schemas.microsoft.com/office/drawing/2014/main" id="{4BFD9DBC-1BA8-8F79-88A6-BEC3199A4D13}"/>
              </a:ext>
            </a:extLst>
          </p:cNvPr>
          <p:cNvSpPr/>
          <p:nvPr/>
        </p:nvSpPr>
        <p:spPr>
          <a:xfrm>
            <a:off x="5567626" y="4036930"/>
            <a:ext cx="1402088" cy="525600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 w="15875" cap="flat" cmpd="sng" algn="ctr">
            <a:solidFill>
              <a:srgbClr val="003865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Exploratory Endpoints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29" name="Rounded Rectangle 7">
            <a:extLst>
              <a:ext uri="{FF2B5EF4-FFF2-40B4-BE49-F238E27FC236}">
                <a16:creationId xmlns:a16="http://schemas.microsoft.com/office/drawing/2014/main" id="{D45FF5DC-F0C6-27B5-ABFE-AA9862F45C16}"/>
              </a:ext>
            </a:extLst>
          </p:cNvPr>
          <p:cNvSpPr/>
          <p:nvPr/>
        </p:nvSpPr>
        <p:spPr>
          <a:xfrm>
            <a:off x="5567627" y="4653970"/>
            <a:ext cx="1402088" cy="887869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 w="15875" cap="flat" cmpd="sng" algn="ctr">
            <a:solidFill>
              <a:srgbClr val="003865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Novel and Optimized Endpoints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0" name="Rounded Rectangle 4">
            <a:extLst>
              <a:ext uri="{FF2B5EF4-FFF2-40B4-BE49-F238E27FC236}">
                <a16:creationId xmlns:a16="http://schemas.microsoft.com/office/drawing/2014/main" id="{24BCC322-B78A-47BE-442F-9709EF3BFC38}"/>
              </a:ext>
            </a:extLst>
          </p:cNvPr>
          <p:cNvSpPr/>
          <p:nvPr/>
        </p:nvSpPr>
        <p:spPr>
          <a:xfrm>
            <a:off x="1034108" y="1478854"/>
            <a:ext cx="3014189" cy="496291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 w="15875" cap="flat" cmpd="sng" algn="ctr">
            <a:solidFill>
              <a:srgbClr val="003865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Executive Committee</a:t>
            </a:r>
          </a:p>
        </p:txBody>
      </p:sp>
      <p:sp>
        <p:nvSpPr>
          <p:cNvPr id="27" name="Rounded Rectangle 7">
            <a:extLst>
              <a:ext uri="{FF2B5EF4-FFF2-40B4-BE49-F238E27FC236}">
                <a16:creationId xmlns:a16="http://schemas.microsoft.com/office/drawing/2014/main" id="{8AE08610-2380-46FA-317D-DF2D1A2D4843}"/>
              </a:ext>
            </a:extLst>
          </p:cNvPr>
          <p:cNvSpPr/>
          <p:nvPr/>
        </p:nvSpPr>
        <p:spPr>
          <a:xfrm>
            <a:off x="4064413" y="4678616"/>
            <a:ext cx="1446642" cy="887869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 w="15875" cap="flat" cmpd="sng" algn="ctr">
            <a:solidFill>
              <a:srgbClr val="003865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Primary Endpoint Comparisons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B4022BB8-781D-7E92-648F-95466FE1C705}"/>
              </a:ext>
            </a:extLst>
          </p:cNvPr>
          <p:cNvCxnSpPr>
            <a:cxnSpLocks/>
          </p:cNvCxnSpPr>
          <p:nvPr/>
        </p:nvCxnSpPr>
        <p:spPr>
          <a:xfrm>
            <a:off x="4022141" y="1726999"/>
            <a:ext cx="694194" cy="0"/>
          </a:xfrm>
          <a:prstGeom prst="line">
            <a:avLst/>
          </a:prstGeom>
          <a:noFill/>
          <a:ln w="19050" cap="flat" cmpd="sng" algn="ctr">
            <a:solidFill>
              <a:srgbClr val="003865"/>
            </a:solidFill>
            <a:prstDash val="solid"/>
          </a:ln>
          <a:effectLst/>
        </p:spPr>
      </p:cxnSp>
      <p:sp>
        <p:nvSpPr>
          <p:cNvPr id="59" name="Rounded Rectangle 4">
            <a:extLst>
              <a:ext uri="{FF2B5EF4-FFF2-40B4-BE49-F238E27FC236}">
                <a16:creationId xmlns:a16="http://schemas.microsoft.com/office/drawing/2014/main" id="{B2B0FFD3-2060-DBF3-BCCE-AF1CE6F603A0}"/>
              </a:ext>
            </a:extLst>
          </p:cNvPr>
          <p:cNvSpPr/>
          <p:nvPr/>
        </p:nvSpPr>
        <p:spPr>
          <a:xfrm>
            <a:off x="385397" y="4052582"/>
            <a:ext cx="1022735" cy="525600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 w="15875" cap="flat" cmpd="sng" algn="ctr">
            <a:solidFill>
              <a:srgbClr val="003865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Scientific</a:t>
            </a:r>
          </a:p>
        </p:txBody>
      </p:sp>
      <p:sp>
        <p:nvSpPr>
          <p:cNvPr id="60" name="Rounded Rectangle 4">
            <a:extLst>
              <a:ext uri="{FF2B5EF4-FFF2-40B4-BE49-F238E27FC236}">
                <a16:creationId xmlns:a16="http://schemas.microsoft.com/office/drawing/2014/main" id="{3621A9FD-543B-D3B7-4267-F8084D8D5CA2}"/>
              </a:ext>
            </a:extLst>
          </p:cNvPr>
          <p:cNvSpPr/>
          <p:nvPr/>
        </p:nvSpPr>
        <p:spPr>
          <a:xfrm>
            <a:off x="1463300" y="4042798"/>
            <a:ext cx="1022735" cy="525600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 w="15875" cap="flat" cmpd="sng" algn="ctr">
            <a:solidFill>
              <a:srgbClr val="003865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Industry</a:t>
            </a:r>
          </a:p>
        </p:txBody>
      </p:sp>
      <p:sp>
        <p:nvSpPr>
          <p:cNvPr id="61" name="Rounded Rectangle 4">
            <a:extLst>
              <a:ext uri="{FF2B5EF4-FFF2-40B4-BE49-F238E27FC236}">
                <a16:creationId xmlns:a16="http://schemas.microsoft.com/office/drawing/2014/main" id="{98234A14-B69F-647F-F918-41588E37D945}"/>
              </a:ext>
            </a:extLst>
          </p:cNvPr>
          <p:cNvSpPr/>
          <p:nvPr/>
        </p:nvSpPr>
        <p:spPr>
          <a:xfrm>
            <a:off x="2541203" y="4042798"/>
            <a:ext cx="1068553" cy="525600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 w="15875" cap="flat" cmpd="sng" algn="ctr">
            <a:solidFill>
              <a:srgbClr val="003865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Regulatory</a:t>
            </a:r>
          </a:p>
        </p:txBody>
      </p:sp>
      <p:sp>
        <p:nvSpPr>
          <p:cNvPr id="62" name="Rounded Rectangle 7">
            <a:extLst>
              <a:ext uri="{FF2B5EF4-FFF2-40B4-BE49-F238E27FC236}">
                <a16:creationId xmlns:a16="http://schemas.microsoft.com/office/drawing/2014/main" id="{38679262-4FA6-776A-04CB-EBE07996F80B}"/>
              </a:ext>
            </a:extLst>
          </p:cNvPr>
          <p:cNvSpPr/>
          <p:nvPr/>
        </p:nvSpPr>
        <p:spPr>
          <a:xfrm>
            <a:off x="385397" y="4701944"/>
            <a:ext cx="1022735" cy="887869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 w="15875" cap="flat" cmpd="sng" algn="ctr">
            <a:solidFill>
              <a:srgbClr val="003865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ERN-EYE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ODF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3" name="Rounded Rectangle 7">
            <a:extLst>
              <a:ext uri="{FF2B5EF4-FFF2-40B4-BE49-F238E27FC236}">
                <a16:creationId xmlns:a16="http://schemas.microsoft.com/office/drawing/2014/main" id="{BC44A4F3-48C8-8FD9-BA6F-4B4384A5F141}"/>
              </a:ext>
            </a:extLst>
          </p:cNvPr>
          <p:cNvSpPr/>
          <p:nvPr/>
        </p:nvSpPr>
        <p:spPr>
          <a:xfrm>
            <a:off x="2582509" y="4701944"/>
            <a:ext cx="1022735" cy="887869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 w="15875" cap="flat" cmpd="sng" algn="ctr">
            <a:solidFill>
              <a:srgbClr val="003865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FDA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EMA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6" name="Rounded Rectangle 4">
            <a:extLst>
              <a:ext uri="{FF2B5EF4-FFF2-40B4-BE49-F238E27FC236}">
                <a16:creationId xmlns:a16="http://schemas.microsoft.com/office/drawing/2014/main" id="{2F90B500-D754-4B06-C6B4-DCE6EC747F46}"/>
              </a:ext>
            </a:extLst>
          </p:cNvPr>
          <p:cNvSpPr/>
          <p:nvPr/>
        </p:nvSpPr>
        <p:spPr>
          <a:xfrm>
            <a:off x="9223277" y="4036787"/>
            <a:ext cx="1999342" cy="887867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 w="15875" cap="flat" cmpd="sng" algn="ctr">
            <a:solidFill>
              <a:srgbClr val="003865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Consensus documents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egislative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efforts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Regulatory acceptance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EB1767-8AC5-18EE-9470-AD9B6C1572E5}"/>
              </a:ext>
            </a:extLst>
          </p:cNvPr>
          <p:cNvSpPr txBox="1"/>
          <p:nvPr/>
        </p:nvSpPr>
        <p:spPr>
          <a:xfrm>
            <a:off x="135521" y="5903893"/>
            <a:ext cx="65374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ERN: European Reference Network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ODF: Ocular Disease Forum (UC Berkley Forum for Collaborative Research)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FDA: Food and Drug Administration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EMA: European Medicines Agency</a:t>
            </a:r>
          </a:p>
        </p:txBody>
      </p:sp>
      <p:sp>
        <p:nvSpPr>
          <p:cNvPr id="9" name="Rounded Rectangle 4">
            <a:extLst>
              <a:ext uri="{FF2B5EF4-FFF2-40B4-BE49-F238E27FC236}">
                <a16:creationId xmlns:a16="http://schemas.microsoft.com/office/drawing/2014/main" id="{EBBE80A0-3294-16EB-349B-DB3E156DF1C4}"/>
              </a:ext>
            </a:extLst>
          </p:cNvPr>
          <p:cNvSpPr/>
          <p:nvPr/>
        </p:nvSpPr>
        <p:spPr>
          <a:xfrm>
            <a:off x="7035830" y="4023678"/>
            <a:ext cx="1402089" cy="525600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 w="15875" cap="flat" cmpd="sng" algn="ctr">
            <a:solidFill>
              <a:srgbClr val="003865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Trial Design</a:t>
            </a:r>
          </a:p>
        </p:txBody>
      </p:sp>
      <p:sp>
        <p:nvSpPr>
          <p:cNvPr id="10" name="Rounded Rectangle 7">
            <a:extLst>
              <a:ext uri="{FF2B5EF4-FFF2-40B4-BE49-F238E27FC236}">
                <a16:creationId xmlns:a16="http://schemas.microsoft.com/office/drawing/2014/main" id="{2C167F3D-5469-4DDA-794C-0C608091390D}"/>
              </a:ext>
            </a:extLst>
          </p:cNvPr>
          <p:cNvSpPr/>
          <p:nvPr/>
        </p:nvSpPr>
        <p:spPr>
          <a:xfrm>
            <a:off x="7035832" y="4640718"/>
            <a:ext cx="1402090" cy="887869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 w="15875" cap="flat" cmpd="sng" algn="ctr">
            <a:solidFill>
              <a:srgbClr val="003865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Lit Reviews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Lessons Learned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Mock CT Designs/ Simulations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" name="Rounded Rectangle 7">
            <a:extLst>
              <a:ext uri="{FF2B5EF4-FFF2-40B4-BE49-F238E27FC236}">
                <a16:creationId xmlns:a16="http://schemas.microsoft.com/office/drawing/2014/main" id="{E5FDC311-5616-5A93-B210-D4CB063AACEE}"/>
              </a:ext>
            </a:extLst>
          </p:cNvPr>
          <p:cNvSpPr/>
          <p:nvPr/>
        </p:nvSpPr>
        <p:spPr>
          <a:xfrm>
            <a:off x="1483953" y="4701943"/>
            <a:ext cx="1022735" cy="887869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 w="15875" cap="flat" cmpd="sng" algn="ctr">
            <a:solidFill>
              <a:srgbClr val="003865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Workshops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Consulting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2564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8AC9C-1FE2-F10A-FC2C-255DAA5B2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4540" y="18255"/>
            <a:ext cx="8890452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REDI Working Group Members</a:t>
            </a:r>
            <a:endParaRPr lang="en-US" sz="3000" b="1" dirty="0">
              <a:solidFill>
                <a:schemeClr val="bg1"/>
              </a:solidFill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B4C4D1E-B46C-3280-8BBD-206080495957}"/>
              </a:ext>
            </a:extLst>
          </p:cNvPr>
          <p:cNvSpPr txBox="1">
            <a:spLocks/>
          </p:cNvSpPr>
          <p:nvPr/>
        </p:nvSpPr>
        <p:spPr>
          <a:xfrm>
            <a:off x="534852" y="3322639"/>
            <a:ext cx="4268821" cy="2760915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00C1D5"/>
              </a:buClr>
              <a:buFont typeface="Calibri" pitchFamily="34" charset="0"/>
              <a:buChar char="◦"/>
              <a:defRPr sz="24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00C1D5"/>
              </a:buClr>
              <a:buFont typeface="Calibri" pitchFamily="34" charset="0"/>
              <a:buChar char="◦"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00C1D5"/>
              </a:buClr>
              <a:buFont typeface="Calibri" pitchFamily="34" charset="0"/>
              <a:buChar char="◦"/>
              <a:defRPr sz="1800" b="1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00C1D5"/>
              </a:buClr>
              <a:buFont typeface="Calibri" pitchFamily="34" charset="0"/>
              <a:buChar char="◦"/>
              <a:defRPr sz="1600" b="1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1600" b="0" kern="0" dirty="0"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7952EF7-ECD1-EF46-7BEB-84364495228E}"/>
              </a:ext>
            </a:extLst>
          </p:cNvPr>
          <p:cNvSpPr txBox="1"/>
          <p:nvPr/>
        </p:nvSpPr>
        <p:spPr>
          <a:xfrm>
            <a:off x="465224" y="1786244"/>
            <a:ext cx="1128989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Working Group Members 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establish objectives, develop analyses and interpretations, pursue regulatory and industry input, and </a:t>
            </a:r>
            <a:r>
              <a:rPr lang="en-US" sz="2400" b="1" dirty="0">
                <a:solidFill>
                  <a:srgbClr val="D76F2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make final decisions about recommendations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with oversight from the Consortium Executive Committee (EC).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35C825-9476-6F73-8A2F-3E6DDA731C58}"/>
              </a:ext>
            </a:extLst>
          </p:cNvPr>
          <p:cNvSpPr txBox="1"/>
          <p:nvPr/>
        </p:nvSpPr>
        <p:spPr>
          <a:xfrm>
            <a:off x="465224" y="6345852"/>
            <a:ext cx="73071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Inaugural REDI Co-Chairs: Maureen Maguire and David Birch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6F46BAA-27B4-04E4-85D2-E3DC7847FA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3692779"/>
              </p:ext>
            </p:extLst>
          </p:nvPr>
        </p:nvGraphicFramePr>
        <p:xfrm>
          <a:off x="465224" y="3428999"/>
          <a:ext cx="10687032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62323">
                  <a:extLst>
                    <a:ext uri="{9D8B030D-6E8A-4147-A177-3AD203B41FA5}">
                      <a16:colId xmlns:a16="http://schemas.microsoft.com/office/drawing/2014/main" val="738635730"/>
                    </a:ext>
                  </a:extLst>
                </a:gridCol>
                <a:gridCol w="2962365">
                  <a:extLst>
                    <a:ext uri="{9D8B030D-6E8A-4147-A177-3AD203B41FA5}">
                      <a16:colId xmlns:a16="http://schemas.microsoft.com/office/drawing/2014/main" val="727307864"/>
                    </a:ext>
                  </a:extLst>
                </a:gridCol>
                <a:gridCol w="3562344">
                  <a:extLst>
                    <a:ext uri="{9D8B030D-6E8A-4147-A177-3AD203B41FA5}">
                      <a16:colId xmlns:a16="http://schemas.microsoft.com/office/drawing/2014/main" val="40908007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REDI Chair: Rachel Huckfeldt (EC)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Principal Statistician: </a:t>
                      </a:r>
                      <a:r>
                        <a:rPr lang="en-US" sz="1600" kern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Lee McDaniel 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Tomas Aleman 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Shobana Aravind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Allison Ayala (EC)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Lauren Ayton 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David Birch</a:t>
                      </a:r>
                      <a:endParaRPr lang="en-US" sz="1600" b="0" kern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Janet Cheetham (EC) 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Art Cideciyan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Jacque Duncan (EC)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Todd Durham (EC)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Fredrick Ferris (EC)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Sandeep Grover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Carel Hoyng 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Glenn Jaffe 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K. Thiran Jayasundera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Christine Kay 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Eleonora Lad </a:t>
                      </a:r>
                      <a:endParaRPr lang="en-US" sz="1600" b="0" kern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Bart Leroy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Yu-Fen Li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Michel Michaelides (EC)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Audra Miller 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Mark Pennesi (EC)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José-Alain Sahel (EC)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Lassana Samarakoon 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Mandeep Singh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Katarina Stingl</a:t>
                      </a:r>
                    </a:p>
                    <a:p>
                      <a:r>
                        <a:rPr lang="en-US" sz="1600" b="0" kern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Wei Tian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5403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2138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65CDE-C09A-81ED-05D7-CB04A5A10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Approach for Endpoints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6ED596-6B82-7560-F039-C80B93C2F0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lvl="3" indent="-4572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</a:pP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 FFB Consortium NHS data to evaluate functional and structural measures of progression </a:t>
            </a:r>
          </a:p>
          <a:p>
            <a:pPr marL="457200" lvl="3" indent="-4572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</a:pPr>
            <a:r>
              <a:rPr lang="en-US" sz="2800" b="1" dirty="0">
                <a:solidFill>
                  <a:srgbClr val="D76F2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Develop candidate endpoints</a:t>
            </a: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including modification of existing endpoints and creation of new endpoints</a:t>
            </a:r>
          </a:p>
          <a:p>
            <a:pPr marL="457200" lvl="3" indent="-4572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</a:pPr>
            <a:r>
              <a:rPr lang="en-US" sz="2800" b="1" dirty="0">
                <a:solidFill>
                  <a:srgbClr val="D76F2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Compare properties of candidate endpoints</a:t>
            </a: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including repeatability, sensitivity, correlation with disease stage/progression, floor/ceiling effects, patient burden, degree of subjectivity, and clinical benefit</a:t>
            </a:r>
          </a:p>
          <a:p>
            <a:pPr marL="457200" lvl="3" indent="-4572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</a:pPr>
            <a:r>
              <a:rPr lang="en-US" sz="2800" b="1" dirty="0">
                <a:solidFill>
                  <a:srgbClr val="D76F2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Identify best candidate endpoints relative to various trial considerations</a:t>
            </a: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including study phase and goal of intervention (reverse/slow/stop disease)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940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A3F86D-9DCF-22D4-AC85-56D7B92860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B5393-4C73-B2D9-BD9B-35153A175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Outcome Measures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88D4E6-7980-175A-7869-04E638BAE0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6780" y="1693333"/>
            <a:ext cx="10378440" cy="4678891"/>
          </a:xfrm>
        </p:spPr>
        <p:txBody>
          <a:bodyPr>
            <a:noAutofit/>
          </a:bodyPr>
          <a:lstStyle/>
          <a:p>
            <a:pPr marL="457200" indent="-4572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</a:pPr>
            <a:r>
              <a:rPr lang="en-US" sz="3000" b="1" dirty="0">
                <a:solidFill>
                  <a:srgbClr val="D76F2C"/>
                </a:solidFill>
              </a:rPr>
              <a:t>Structural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</a:pPr>
            <a:r>
              <a:rPr lang="en-US" sz="2600" b="1" dirty="0"/>
              <a:t>Spectral-domain optical coherence tomography EZ area, fundus autofluorescence  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</a:pPr>
            <a:r>
              <a:rPr lang="en-US" sz="3000" b="1" dirty="0">
                <a:solidFill>
                  <a:srgbClr val="D76F2C"/>
                </a:solidFill>
              </a:rPr>
              <a:t>Functional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</a:pPr>
            <a:r>
              <a:rPr lang="en-US" sz="2600" b="1" dirty="0"/>
              <a:t>Static perimetry, microperimetry, full-field stimulus threshold, electroretinography, visual acuity, contrast sensitivity, color vision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</a:pPr>
            <a:r>
              <a:rPr lang="en-US" sz="3000" b="1" dirty="0">
                <a:solidFill>
                  <a:srgbClr val="D76F2C"/>
                </a:solidFill>
              </a:rPr>
              <a:t>Patient-reported outcomes   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</a:pPr>
            <a:r>
              <a:rPr lang="en-US" sz="2600" b="1" dirty="0"/>
              <a:t>Visual function questionnaires and quality-of-life questionnaires 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1711035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CA6896-BFEC-3B59-88FF-9A69E71597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F064A-3EA2-3D01-D906-BB569D097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4540" y="18255"/>
            <a:ext cx="8079259" cy="1259939"/>
          </a:xfrm>
        </p:spPr>
        <p:txBody>
          <a:bodyPr>
            <a:normAutofit/>
          </a:bodyPr>
          <a:lstStyle/>
          <a:p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REDI Working Group Manuscripts</a:t>
            </a:r>
            <a:endParaRPr 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39302C8A-65C0-3632-7745-5B8317D14F8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3103986"/>
              </p:ext>
            </p:extLst>
          </p:nvPr>
        </p:nvGraphicFramePr>
        <p:xfrm>
          <a:off x="1247775" y="1716343"/>
          <a:ext cx="9686925" cy="71636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4280357">
                  <a:extLst>
                    <a:ext uri="{9D8B030D-6E8A-4147-A177-3AD203B41FA5}">
                      <a16:colId xmlns:a16="http://schemas.microsoft.com/office/drawing/2014/main" val="1632098594"/>
                    </a:ext>
                  </a:extLst>
                </a:gridCol>
                <a:gridCol w="2562068">
                  <a:extLst>
                    <a:ext uri="{9D8B030D-6E8A-4147-A177-3AD203B41FA5}">
                      <a16:colId xmlns:a16="http://schemas.microsoft.com/office/drawing/2014/main" val="3217793748"/>
                    </a:ext>
                  </a:extLst>
                </a:gridCol>
                <a:gridCol w="2844500">
                  <a:extLst>
                    <a:ext uri="{9D8B030D-6E8A-4147-A177-3AD203B41FA5}">
                      <a16:colId xmlns:a16="http://schemas.microsoft.com/office/drawing/2014/main" val="3085637961"/>
                    </a:ext>
                  </a:extLst>
                </a:gridCol>
              </a:tblGrid>
              <a:tr h="411560">
                <a:tc>
                  <a:txBody>
                    <a:bodyPr/>
                    <a:lstStyle/>
                    <a:p>
                      <a:pPr algn="l"/>
                      <a:r>
                        <a:rPr lang="en-US" sz="2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Topic</a:t>
                      </a:r>
                      <a:endParaRPr lang="en-US"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38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38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1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Lead Author*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8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1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Journal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rgbClr val="0038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8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1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245521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REDI – RUSH2A Endpoints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38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38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Maureen Maguire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38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TVST 2024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rgbClr val="0038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38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14327547"/>
                  </a:ext>
                </a:extLst>
              </a:tr>
            </a:tbl>
          </a:graphicData>
        </a:graphic>
      </p:graphicFrame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9B7E421-2E08-B8D6-268C-C8A611B579D9}"/>
              </a:ext>
            </a:extLst>
          </p:cNvPr>
          <p:cNvSpPr/>
          <p:nvPr/>
        </p:nvSpPr>
        <p:spPr>
          <a:xfrm>
            <a:off x="9582150" y="6187656"/>
            <a:ext cx="2271271" cy="519830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*for the FFB Clinical Consortium Investigator Group</a:t>
            </a:r>
          </a:p>
        </p:txBody>
      </p:sp>
    </p:spTree>
    <p:extLst>
      <p:ext uri="{BB962C8B-B14F-4D97-AF65-F5344CB8AC3E}">
        <p14:creationId xmlns:p14="http://schemas.microsoft.com/office/powerpoint/2010/main" val="3260726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Clinical Consortium: Ligh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FB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Clinical Consortium: Ligh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FB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1686</TotalTime>
  <Words>942</Words>
  <Application>Microsoft Office PowerPoint</Application>
  <PresentationFormat>Widescreen</PresentationFormat>
  <Paragraphs>186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Aptos</vt:lpstr>
      <vt:lpstr>Arial</vt:lpstr>
      <vt:lpstr>Calibri</vt:lpstr>
      <vt:lpstr>Times New Roman</vt:lpstr>
      <vt:lpstr>Clinical Consortium: Light</vt:lpstr>
      <vt:lpstr>2_Clinical Consortium: Light</vt:lpstr>
      <vt:lpstr>Regulatory Endpoints and Trial Design for IRDs  (REDI) Working Group – Overview Slides</vt:lpstr>
      <vt:lpstr>Consortium Overview</vt:lpstr>
      <vt:lpstr>REDI Working Group Mission Statement</vt:lpstr>
      <vt:lpstr>Scope</vt:lpstr>
      <vt:lpstr>REDI Organizational Chart </vt:lpstr>
      <vt:lpstr>REDI Working Group Members</vt:lpstr>
      <vt:lpstr>Approach for Endpoints</vt:lpstr>
      <vt:lpstr>Outcome Measures  </vt:lpstr>
      <vt:lpstr>REDI Working Group Manuscripts</vt:lpstr>
      <vt:lpstr>REDI Working Group Presentations </vt:lpstr>
      <vt:lpstr>Extra Slides –Condensed Description and Takeaways</vt:lpstr>
      <vt:lpstr>Regulatory Endpoints and Trial Design for IRDs (REDI) Working Group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Adams</dc:creator>
  <cp:lastModifiedBy>Sara Hatch</cp:lastModifiedBy>
  <cp:revision>3</cp:revision>
  <dcterms:created xsi:type="dcterms:W3CDTF">2023-03-08T17:26:10Z</dcterms:created>
  <dcterms:modified xsi:type="dcterms:W3CDTF">2025-09-09T21:11:01Z</dcterms:modified>
</cp:coreProperties>
</file>