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33"/>
  </p:notesMasterIdLst>
  <p:handoutMasterIdLst>
    <p:handoutMasterId r:id="rId34"/>
  </p:handoutMasterIdLst>
  <p:sldIdLst>
    <p:sldId id="761" r:id="rId2"/>
    <p:sldId id="1596" r:id="rId3"/>
    <p:sldId id="758" r:id="rId4"/>
    <p:sldId id="1526" r:id="rId5"/>
    <p:sldId id="1529" r:id="rId6"/>
    <p:sldId id="1527" r:id="rId7"/>
    <p:sldId id="1528" r:id="rId8"/>
    <p:sldId id="1508" r:id="rId9"/>
    <p:sldId id="1507" r:id="rId10"/>
    <p:sldId id="1509" r:id="rId11"/>
    <p:sldId id="1523" r:id="rId12"/>
    <p:sldId id="13017" r:id="rId13"/>
    <p:sldId id="13020" r:id="rId14"/>
    <p:sldId id="13019" r:id="rId15"/>
    <p:sldId id="13021" r:id="rId16"/>
    <p:sldId id="1558" r:id="rId17"/>
    <p:sldId id="12998" r:id="rId18"/>
    <p:sldId id="1560" r:id="rId19"/>
    <p:sldId id="1561" r:id="rId20"/>
    <p:sldId id="13002" r:id="rId21"/>
    <p:sldId id="1498" r:id="rId22"/>
    <p:sldId id="1479" r:id="rId23"/>
    <p:sldId id="1530" r:id="rId24"/>
    <p:sldId id="1522" r:id="rId25"/>
    <p:sldId id="1504" r:id="rId26"/>
    <p:sldId id="763" r:id="rId27"/>
    <p:sldId id="1532" r:id="rId28"/>
    <p:sldId id="13001" r:id="rId29"/>
    <p:sldId id="13006" r:id="rId30"/>
    <p:sldId id="13007" r:id="rId31"/>
    <p:sldId id="15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1152" userDrawn="1">
          <p15:clr>
            <a:srgbClr val="A4A3A4"/>
          </p15:clr>
        </p15:guide>
        <p15:guide id="3" pos="7176" userDrawn="1">
          <p15:clr>
            <a:srgbClr val="A4A3A4"/>
          </p15:clr>
        </p15:guide>
        <p15:guide id="4" pos="456" userDrawn="1">
          <p15:clr>
            <a:srgbClr val="A4A3A4"/>
          </p15:clr>
        </p15:guide>
        <p15:guide id="5" orient="horz" pos="30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E6E219-98B8-7D8A-82A3-18C33FF29B42}" name="Allison Ayala" initials="AA" userId="Allison Ayala" providerId="None"/>
  <p188:author id="{947EA86E-3125-B401-3B10-8293F0766F86}" name="Huckfeldt, Rachel M.,MD, PhD" initials="" userId="S::Rachel_Huckfeldt@MEEI.HARVARD.EDU::3a24be6b-a930-4927-93e7-1400a8c0db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F2C"/>
    <a:srgbClr val="00C1D5"/>
    <a:srgbClr val="003865"/>
    <a:srgbClr val="A3A015"/>
    <a:srgbClr val="7E5E77"/>
    <a:srgbClr val="C6C21A"/>
    <a:srgbClr val="9A646C"/>
    <a:srgbClr val="7A9C6A"/>
    <a:srgbClr val="0069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4737F-AE16-4199-AA09-3A32182D96A3}" v="1" dt="2025-10-03T17:38:1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85" autoAdjust="0"/>
  </p:normalViewPr>
  <p:slideViewPr>
    <p:cSldViewPr snapToGrid="0">
      <p:cViewPr varScale="1">
        <p:scale>
          <a:sx n="85" d="100"/>
          <a:sy n="85" d="100"/>
        </p:scale>
        <p:origin x="1476" y="90"/>
      </p:cViewPr>
      <p:guideLst>
        <p:guide orient="horz" pos="1032"/>
        <p:guide pos="1152"/>
        <p:guide pos="7176"/>
        <p:guide pos="456"/>
        <p:guide orient="horz" pos="3024"/>
      </p:guideLst>
    </p:cSldViewPr>
  </p:slideViewPr>
  <p:notesTextViewPr>
    <p:cViewPr>
      <p:scale>
        <a:sx n="1" d="1"/>
        <a:sy n="1" d="1"/>
      </p:scale>
      <p:origin x="0" y="0"/>
    </p:cViewPr>
  </p:notesTextViewPr>
  <p:sorterViewPr>
    <p:cViewPr>
      <p:scale>
        <a:sx n="125" d="100"/>
        <a:sy n="125" d="100"/>
      </p:scale>
      <p:origin x="0" y="-685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984C27-75D2-A96C-6006-85CC57CAF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39DB82-C9E1-20AF-2E0D-B79BBE146D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34664-1AFD-4056-868A-E7F665E5722B}" type="datetimeFigureOut">
              <a:rPr lang="en-US" smtClean="0"/>
              <a:t>1/9/2026</a:t>
            </a:fld>
            <a:endParaRPr lang="en-US"/>
          </a:p>
        </p:txBody>
      </p:sp>
      <p:sp>
        <p:nvSpPr>
          <p:cNvPr id="4" name="Footer Placeholder 3">
            <a:extLst>
              <a:ext uri="{FF2B5EF4-FFF2-40B4-BE49-F238E27FC236}">
                <a16:creationId xmlns:a16="http://schemas.microsoft.com/office/drawing/2014/main" id="{0929DA64-43E8-9E40-07C5-6D8FBCCDCA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FCF2B2-F70D-2F01-4222-7C6298381D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E0E6A-92C3-4B87-9F74-BD338E5EB264}" type="slidenum">
              <a:rPr lang="en-US" smtClean="0"/>
              <a:t>‹#›</a:t>
            </a:fld>
            <a:endParaRPr lang="en-US"/>
          </a:p>
        </p:txBody>
      </p:sp>
    </p:spTree>
    <p:extLst>
      <p:ext uri="{BB962C8B-B14F-4D97-AF65-F5344CB8AC3E}">
        <p14:creationId xmlns:p14="http://schemas.microsoft.com/office/powerpoint/2010/main" val="222169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0205A-7888-41F4-B6F5-E9FA2254EC1B}"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4F15A-12B5-4AD1-B1D9-CC7C5414E318}" type="slidenum">
              <a:rPr lang="en-US" smtClean="0"/>
              <a:t>‹#›</a:t>
            </a:fld>
            <a:endParaRPr lang="en-US"/>
          </a:p>
        </p:txBody>
      </p:sp>
    </p:spTree>
    <p:extLst>
      <p:ext uri="{BB962C8B-B14F-4D97-AF65-F5344CB8AC3E}">
        <p14:creationId xmlns:p14="http://schemas.microsoft.com/office/powerpoint/2010/main" val="269070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43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46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98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7E00-6DFD-7E89-A557-A7A1A1AE8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975FC-08CD-5B9D-404C-A6CE7440E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5B8F0-D3EE-7853-A9BB-9E7ED27BD03A}"/>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Modeled after work by Hood and Birch 2011</a:t>
            </a:r>
            <a:r>
              <a:rPr lang="en-US"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7A836DE0-2F5F-648B-47D2-A2FE16CBC5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56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06DD9-FF09-51DE-05EE-15EAC30A9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1A283-0D10-150F-8371-6A0A465E2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55740-6C66-3E25-9544-F92D47556146}"/>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Modeled after work by Hood and Birch 2011</a:t>
            </a:r>
            <a:r>
              <a:rPr lang="en-US"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6534822F-DC07-0AC9-D416-75D2FBBAD1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51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8BF9-5E7C-4FC3-D3EA-3EC9BE9A7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8A11A-6F41-F3BB-5687-D967A72B3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6CA41-CAD7-F0C8-21DD-F581DBD0B9CC}"/>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Modeled after work by Hood and Birch 2011</a:t>
            </a:r>
            <a:r>
              <a:rPr lang="en-US"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5A63C632-E4D5-B53F-50AD-14735B345D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43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232E-C313-2CB8-D9F8-96384400A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BAD8A-8C47-8A7F-2BF5-8675A1E02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27AF5-F167-7601-AB60-9578A960C5D0}"/>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Modeled after work by Hood and Birch 2011</a:t>
            </a:r>
            <a:r>
              <a:rPr lang="en-US"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3A5D5901-0CB3-41AC-F8A4-BD5DF7F2FD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64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how these findings impact sample size for a clinical trial design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7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9585E-B3F6-2CE6-8345-A43CC4872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BA08E-784F-D19C-3BA4-21FFDA020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0B65D-A94A-0FFF-5EFF-A3AAA7AF9B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3FC7E-30DD-D531-A8A0-CFFC7FBD4F8E}"/>
              </a:ext>
            </a:extLst>
          </p:cNvPr>
          <p:cNvSpPr>
            <a:spLocks noGrp="1"/>
          </p:cNvSpPr>
          <p:nvPr>
            <p:ph type="sldNum" sz="quarter" idx="5"/>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2839366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F6E22-37DE-E649-C63A-F14CF0981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3A7D4-3E92-EB8F-25A2-9DCD930CA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DDFF2-0C73-C6F9-E7D2-8BE4E0BCFAF9}"/>
              </a:ext>
            </a:extLst>
          </p:cNvPr>
          <p:cNvSpPr>
            <a:spLocks noGrp="1"/>
          </p:cNvSpPr>
          <p:nvPr>
            <p:ph type="body" idx="1"/>
          </p:nvPr>
        </p:nvSpPr>
        <p:spPr/>
        <p:txBody>
          <a:bodyPr/>
          <a:lstStyle/>
          <a:p>
            <a:r>
              <a:rPr lang="en-US" dirty="0"/>
              <a:t> </a:t>
            </a:r>
            <a:endParaRPr lang="en-US" i="0" dirty="0"/>
          </a:p>
          <a:p>
            <a:pPr marL="0" indent="0">
              <a:buFontTx/>
              <a:buNone/>
            </a:pPr>
            <a:endParaRPr lang="en-US" i="1" dirty="0"/>
          </a:p>
          <a:p>
            <a:endParaRPr lang="en-US" dirty="0"/>
          </a:p>
        </p:txBody>
      </p:sp>
      <p:sp>
        <p:nvSpPr>
          <p:cNvPr id="4" name="Slide Number Placeholder 3">
            <a:extLst>
              <a:ext uri="{FF2B5EF4-FFF2-40B4-BE49-F238E27FC236}">
                <a16:creationId xmlns:a16="http://schemas.microsoft.com/office/drawing/2014/main" id="{4CE8EE82-F475-2CA9-7637-C6DA3C0E26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42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60DD-74D2-4CFF-D5C6-2CC056CC7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6EFD4-6399-0295-DFCE-2D6A84F70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A4168-4691-E700-FFB8-A1F270988B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a:extLst>
              <a:ext uri="{FF2B5EF4-FFF2-40B4-BE49-F238E27FC236}">
                <a16:creationId xmlns:a16="http://schemas.microsoft.com/office/drawing/2014/main" id="{31926E7B-3E03-D60B-1CDA-EF9437705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51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Founded in 2016; Modeled on DRCR Retina Network </a:t>
            </a:r>
          </a:p>
          <a:p>
            <a:r>
              <a:rPr lang="en-US" dirty="0"/>
              <a:t>Multidisciplinary approach is critical</a:t>
            </a:r>
          </a:p>
          <a:p>
            <a:r>
              <a:rPr lang="en-US" dirty="0"/>
              <a:t>We collaborate on studies, collect data, make it freely available</a:t>
            </a:r>
          </a:p>
          <a:p>
            <a:r>
              <a:rPr lang="en-US" dirty="0"/>
              <a:t>Ultimate goal is to advance development of treatments for IRDs, </a:t>
            </a: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41468-5A6B-E18B-7084-E4B22C3FA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276C-5B2C-6431-9F56-9ADAA33A1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C4B59-93B5-0137-56B4-125130FAEAD8}"/>
              </a:ext>
            </a:extLst>
          </p:cNvPr>
          <p:cNvSpPr>
            <a:spLocks noGrp="1"/>
          </p:cNvSpPr>
          <p:nvPr>
            <p:ph type="body" idx="1"/>
          </p:nvPr>
        </p:nvSpPr>
        <p:spPr/>
        <p:txBody>
          <a:bodyPr/>
          <a:lstStyle/>
          <a:p>
            <a:r>
              <a:rPr lang="en-US" dirty="0"/>
              <a:t>It is hard to digest everything in the previous couple of slides.  </a:t>
            </a:r>
          </a:p>
          <a:p>
            <a:r>
              <a:rPr lang="en-US" dirty="0"/>
              <a:t>Here is an example to get the general idea of the impact of designing a trial to compare slopes vs comparing proportions</a:t>
            </a:r>
          </a:p>
          <a:p>
            <a:r>
              <a:rPr lang="en-US" dirty="0"/>
              <a:t>Just for the example’s sake this is considering a treatment that stops progression  and using SP Mean sensitivity as the outcome</a:t>
            </a:r>
          </a:p>
          <a:p>
            <a:r>
              <a:rPr lang="en-US" dirty="0"/>
              <a:t>(trial with annual visits, 80% power, 5% alpha)</a:t>
            </a:r>
          </a:p>
          <a:p>
            <a:r>
              <a:rPr lang="en-US" dirty="0"/>
              <a:t>The sample sizes are about 3-4 times larger if using proportions  </a:t>
            </a:r>
          </a:p>
          <a:p>
            <a:r>
              <a:rPr lang="en-US" dirty="0"/>
              <a:t>Longer follow-up also allows much smaller sample size</a:t>
            </a:r>
          </a:p>
        </p:txBody>
      </p:sp>
      <p:sp>
        <p:nvSpPr>
          <p:cNvPr id="4" name="Slide Number Placeholder 3">
            <a:extLst>
              <a:ext uri="{FF2B5EF4-FFF2-40B4-BE49-F238E27FC236}">
                <a16:creationId xmlns:a16="http://schemas.microsoft.com/office/drawing/2014/main" id="{5780D12F-1DF9-DF44-690D-65C04C2912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69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90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171721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14F15A-12B5-4AD1-B1D9-CC7C5414E318}" type="slidenum">
              <a:rPr lang="en-US" smtClean="0"/>
              <a:t>23</a:t>
            </a:fld>
            <a:endParaRPr lang="en-US"/>
          </a:p>
        </p:txBody>
      </p:sp>
    </p:spTree>
    <p:extLst>
      <p:ext uri="{BB962C8B-B14F-4D97-AF65-F5344CB8AC3E}">
        <p14:creationId xmlns:p14="http://schemas.microsoft.com/office/powerpoint/2010/main" val="16565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F317-95DE-D24B-3A85-FF8007504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B5DB5-9B6D-FD0F-F71A-B85A8205D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95383-39B3-1B0C-A0AB-91519D8B37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F73A60-5A6D-4C28-8ACC-5AE822F099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4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Snapshot of who participated in the REDI working group at the time of the RUSH2A Endpoints initiative</a:t>
            </a:r>
          </a:p>
          <a:p>
            <a:endParaRPr lang="en-US"/>
          </a:p>
        </p:txBody>
      </p:sp>
      <p:sp>
        <p:nvSpPr>
          <p:cNvPr id="4" name="Slide Number Placeholder 3"/>
          <p:cNvSpPr>
            <a:spLocks noGrp="1"/>
          </p:cNvSpPr>
          <p:nvPr>
            <p:ph type="sldNum" sz="quarter" idx="5"/>
          </p:nvPr>
        </p:nvSpPr>
        <p:spPr/>
        <p:txBody>
          <a:bodyPr/>
          <a:lstStyle/>
          <a:p>
            <a:fld id="{3014F15A-12B5-4AD1-B1D9-CC7C5414E318}" type="slidenum">
              <a:rPr lang="en-US" smtClean="0"/>
              <a:t>25</a:t>
            </a:fld>
            <a:endParaRPr lang="en-US"/>
          </a:p>
        </p:txBody>
      </p:sp>
    </p:spTree>
    <p:extLst>
      <p:ext uri="{BB962C8B-B14F-4D97-AF65-F5344CB8AC3E}">
        <p14:creationId xmlns:p14="http://schemas.microsoft.com/office/powerpoint/2010/main" val="361559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Snapshot of who participated in the industry/regulatory discussions at the time of the RUSH2A Endpoints initiative</a:t>
            </a:r>
          </a:p>
          <a:p>
            <a:endParaRPr lang="en-US"/>
          </a:p>
        </p:txBody>
      </p:sp>
      <p:sp>
        <p:nvSpPr>
          <p:cNvPr id="4" name="Slide Number Placeholder 3"/>
          <p:cNvSpPr>
            <a:spLocks noGrp="1"/>
          </p:cNvSpPr>
          <p:nvPr>
            <p:ph type="sldNum" sz="quarter" idx="5"/>
          </p:nvPr>
        </p:nvSpPr>
        <p:spPr/>
        <p:txBody>
          <a:bodyPr/>
          <a:lstStyle/>
          <a:p>
            <a:fld id="{3014F15A-12B5-4AD1-B1D9-CC7C5414E318}" type="slidenum">
              <a:rPr lang="en-US" smtClean="0"/>
              <a:t>26</a:t>
            </a:fld>
            <a:endParaRPr lang="en-US"/>
          </a:p>
        </p:txBody>
      </p:sp>
    </p:spTree>
    <p:extLst>
      <p:ext uri="{BB962C8B-B14F-4D97-AF65-F5344CB8AC3E}">
        <p14:creationId xmlns:p14="http://schemas.microsoft.com/office/powerpoint/2010/main" val="3615596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AC88-7492-5D60-DDB2-3DE362043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77FEF-DBD9-BE2C-DF27-5047A7353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42274-E060-D18C-D5F5-663F603ECD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8FFC46-49CB-3B7A-AF30-767D161A46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011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96362-FB31-8DF7-8E51-35C7FF5F1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DA5C7-0230-BC07-558D-F27F9FDA2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03EE9-E1DE-FAB3-AEF7-6496B641B1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FA54-1B54-700D-AA3A-8ACF0BDB7E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732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4FB9-57B2-4602-A747-4092F001E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8D20B-3B5D-3FCC-0EF0-6A5D78FAA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80439-C755-BAE5-CA20-0059639F6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D68B88-414A-AD71-25B8-ED0F4DA702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4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7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606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4F15A-12B5-4AD1-B1D9-CC7C5414E318}" type="slidenum">
              <a:rPr lang="en-US" smtClean="0"/>
              <a:t>31</a:t>
            </a:fld>
            <a:endParaRPr lang="en-US"/>
          </a:p>
        </p:txBody>
      </p:sp>
    </p:spTree>
    <p:extLst>
      <p:ext uri="{BB962C8B-B14F-4D97-AF65-F5344CB8AC3E}">
        <p14:creationId xmlns:p14="http://schemas.microsoft.com/office/powerpoint/2010/main" val="113015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68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12018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59E2-8260-CB2F-5A9C-307C99D0E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56EF9-3C7B-F132-8055-45ADA5CF5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591EE-1D6B-0BC4-C6F1-BCCD7382B772}"/>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169F81CA-2CE8-EE8D-42F8-59EC33CEB2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63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40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686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hasCustomPrompt="1"/>
          </p:nvPr>
        </p:nvSpPr>
        <p:spPr>
          <a:xfrm>
            <a:off x="2225565" y="4066359"/>
            <a:ext cx="7740869" cy="871401"/>
          </a:xfrm>
          <a:noFill/>
        </p:spPr>
        <p:txBody>
          <a:bodyPr wrap="square" anchor="b">
            <a:noAutofit/>
          </a:bodyPr>
          <a:lstStyle>
            <a:lvl1pPr algn="ctr">
              <a:lnSpc>
                <a:spcPts val="4400"/>
              </a:lnSpc>
              <a:defRPr lang="en-US" sz="4400" b="1" spc="30">
                <a:solidFill>
                  <a:srgbClr val="003865"/>
                </a:solidFill>
                <a:latin typeface="Calibri" panose="020F0502020204030204" pitchFamily="34" charset="0"/>
                <a:ea typeface="Calibri" panose="020F0502020204030204" pitchFamily="34" charset="0"/>
                <a:cs typeface="Calibri" panose="020F0502020204030204" pitchFamily="34" charset="0"/>
              </a:defRPr>
            </a:lvl1pPr>
          </a:lstStyle>
          <a:p>
            <a:pPr marL="0" lvl="0">
              <a:lnSpc>
                <a:spcPts val="4200"/>
              </a:lnSpc>
            </a:pPr>
            <a:r>
              <a:rPr lang="en-US"/>
              <a:t>Title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hasCustomPrompt="1"/>
          </p:nvPr>
        </p:nvSpPr>
        <p:spPr>
          <a:xfrm>
            <a:off x="3155730" y="5440401"/>
            <a:ext cx="5880538" cy="717316"/>
          </a:xfrm>
          <a:noFill/>
        </p:spPr>
        <p:txBody>
          <a:bodyPr wrap="square">
            <a:noAutofit/>
          </a:bodyPr>
          <a:lstStyle>
            <a:lvl1pPr marL="0" indent="0" algn="ctr">
              <a:buNone/>
              <a:defRPr lang="en-US" sz="2400" b="0" spc="30">
                <a:solidFill>
                  <a:srgbClr val="003865"/>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a:t>Meeting</a:t>
            </a:r>
          </a:p>
          <a:p>
            <a:pPr marL="0" lvl="0"/>
            <a:r>
              <a:rPr lang="en-US"/>
              <a:t>Date</a:t>
            </a:r>
          </a:p>
          <a:p>
            <a:pPr marL="0" lvl="0"/>
            <a:r>
              <a:rPr lang="en-US"/>
              <a:t>Presenter</a:t>
            </a:r>
          </a:p>
        </p:txBody>
      </p:sp>
    </p:spTree>
    <p:extLst>
      <p:ext uri="{BB962C8B-B14F-4D97-AF65-F5344CB8AC3E}">
        <p14:creationId xmlns:p14="http://schemas.microsoft.com/office/powerpoint/2010/main" val="412630146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b="0" spc="3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745358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buClr>
                <a:schemeClr val="tx1"/>
              </a:buClr>
              <a:defRPr>
                <a:latin typeface="Calibri" panose="020F0502020204030204" pitchFamily="34" charset="0"/>
              </a:defRPr>
            </a:lvl1pPr>
            <a:lvl2pPr marL="914400" indent="-457200">
              <a:buClr>
                <a:schemeClr val="tx1"/>
              </a:buClr>
              <a:defRPr>
                <a:latin typeface="Calibri" panose="020F0502020204030204" pitchFamily="34" charset="0"/>
              </a:defRPr>
            </a:lvl2pPr>
            <a:lvl3pPr marL="1371600" indent="-457200">
              <a:buClr>
                <a:schemeClr val="tx1"/>
              </a:buClr>
              <a:defRPr>
                <a:latin typeface="Calibri" panose="020F0502020204030204" pitchFamily="34" charset="0"/>
              </a:defRPr>
            </a:lvl3pPr>
            <a:lvl4pPr marL="1828800" indent="-457200">
              <a:buClr>
                <a:schemeClr val="tx1"/>
              </a:buClr>
              <a:defRPr>
                <a:solidFill>
                  <a:schemeClr val="tx1"/>
                </a:solidFill>
                <a:latin typeface="Calibri" panose="020F0502020204030204" pitchFamily="34" charset="0"/>
              </a:defRPr>
            </a:lvl4pPr>
            <a:lvl5pPr marL="2286000" indent="-457200">
              <a:buClr>
                <a:schemeClr val="tx1"/>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8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1508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8" r:id="rId3"/>
  </p:sldLayoutIdLst>
  <p:hf hd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p:titleStyle>
    <p:body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914400" indent="-4572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371600" indent="-4572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828800" indent="-4572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286000" indent="-4572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6B66-EDA9-83AE-91DB-7B00AD1F5E55}"/>
              </a:ext>
            </a:extLst>
          </p:cNvPr>
          <p:cNvSpPr>
            <a:spLocks noGrp="1"/>
          </p:cNvSpPr>
          <p:nvPr>
            <p:ph type="ctrTitle"/>
          </p:nvPr>
        </p:nvSpPr>
        <p:spPr>
          <a:xfrm>
            <a:off x="1316284" y="3429000"/>
            <a:ext cx="9559431" cy="1914525"/>
          </a:xfrm>
        </p:spPr>
        <p:txBody>
          <a:bodyPr>
            <a:noAutofit/>
          </a:bodyPr>
          <a:lstStyle/>
          <a:p>
            <a:r>
              <a:rPr lang="en-US" sz="3000" b="1">
                <a:solidFill>
                  <a:schemeClr val="accent1">
                    <a:lumMod val="50000"/>
                  </a:schemeClr>
                </a:solidFill>
                <a:effectLst/>
                <a:latin typeface="Calibri" panose="020F0502020204030204" pitchFamily="34" charset="0"/>
                <a:ea typeface="Calibri" panose="020F0502020204030204" pitchFamily="34" charset="0"/>
                <a:cs typeface="Segoe UI" panose="020B0502040204020203" pitchFamily="34" charset="0"/>
              </a:rPr>
              <a:t>REDI</a:t>
            </a:r>
            <a:r>
              <a:rPr lang="en-US" sz="3000">
                <a:solidFill>
                  <a:schemeClr val="accent1">
                    <a:lumMod val="50000"/>
                  </a:schemeClr>
                </a:solidFill>
                <a:effectLst/>
                <a:latin typeface="Calibri" panose="020F0502020204030204" pitchFamily="34" charset="0"/>
                <a:ea typeface="Calibri" panose="020F0502020204030204" pitchFamily="34" charset="0"/>
                <a:cs typeface="Segoe UI" panose="020B0502040204020203" pitchFamily="34" charset="0"/>
              </a:rPr>
              <a:t> Working Group </a:t>
            </a:r>
            <a:br>
              <a:rPr lang="en-US" sz="3000">
                <a:solidFill>
                  <a:schemeClr val="accent1">
                    <a:lumMod val="50000"/>
                  </a:schemeClr>
                </a:solidFill>
                <a:effectLst/>
                <a:latin typeface="Calibri" panose="020F0502020204030204" pitchFamily="34" charset="0"/>
                <a:ea typeface="Calibri" panose="020F0502020204030204" pitchFamily="34" charset="0"/>
                <a:cs typeface="Segoe UI" panose="020B0502040204020203" pitchFamily="34" charset="0"/>
              </a:rPr>
            </a:br>
            <a:r>
              <a:rPr lang="en-US" sz="3000">
                <a:solidFill>
                  <a:schemeClr val="accent1">
                    <a:lumMod val="50000"/>
                  </a:schemeClr>
                </a:solidFill>
                <a:effectLst/>
                <a:latin typeface="Calibri" panose="020F0502020204030204" pitchFamily="34" charset="0"/>
                <a:ea typeface="Calibri" panose="020F0502020204030204" pitchFamily="34" charset="0"/>
                <a:cs typeface="Segoe UI" panose="020B0502040204020203" pitchFamily="34" charset="0"/>
              </a:rPr>
              <a:t>RUSH2A Primary Endpoint Summary Slides</a:t>
            </a:r>
            <a:endParaRPr lang="en-US" sz="3000">
              <a:solidFill>
                <a:schemeClr val="accent1">
                  <a:lumMod val="50000"/>
                </a:schemeClr>
              </a:solidFill>
            </a:endParaRPr>
          </a:p>
        </p:txBody>
      </p:sp>
      <p:sp>
        <p:nvSpPr>
          <p:cNvPr id="3" name="Subtitle 2">
            <a:extLst>
              <a:ext uri="{FF2B5EF4-FFF2-40B4-BE49-F238E27FC236}">
                <a16:creationId xmlns:a16="http://schemas.microsoft.com/office/drawing/2014/main" id="{6D5B26E1-67B6-93AD-4C55-E47BC1D358AC}"/>
              </a:ext>
            </a:extLst>
          </p:cNvPr>
          <p:cNvSpPr>
            <a:spLocks noGrp="1"/>
          </p:cNvSpPr>
          <p:nvPr>
            <p:ph type="subTitle" idx="1"/>
          </p:nvPr>
        </p:nvSpPr>
        <p:spPr>
          <a:xfrm>
            <a:off x="3241455" y="5640426"/>
            <a:ext cx="5880538" cy="717316"/>
          </a:xfrm>
        </p:spPr>
        <p:txBody>
          <a:bodyPr>
            <a:normAutofit fontScale="85000" lnSpcReduction="10000"/>
          </a:bodyPr>
          <a:lstStyle/>
          <a:p>
            <a:r>
              <a:rPr lang="en-US" dirty="0">
                <a:solidFill>
                  <a:schemeClr val="accent4"/>
                </a:solidFill>
              </a:rPr>
              <a:t>Please inform the coordinating center if you plan to present any of these slides [ffb@jaeb.org]</a:t>
            </a:r>
          </a:p>
        </p:txBody>
      </p:sp>
    </p:spTree>
    <p:extLst>
      <p:ext uri="{BB962C8B-B14F-4D97-AF65-F5344CB8AC3E}">
        <p14:creationId xmlns:p14="http://schemas.microsoft.com/office/powerpoint/2010/main" val="325998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917460" cy="1246874"/>
          </a:xfrm>
        </p:spPr>
        <p:txBody>
          <a:bodyPr>
            <a:normAutofit/>
          </a:bodyPr>
          <a:lstStyle/>
          <a:p>
            <a:r>
              <a:rPr lang="en-US" sz="3600" b="1" dirty="0">
                <a:solidFill>
                  <a:prstClr val="white">
                    <a:lumMod val="75000"/>
                    <a:lumOff val="25000"/>
                  </a:prstClr>
                </a:solidFill>
              </a:rPr>
              <a:t>Full-field Stimulus </a:t>
            </a:r>
            <a:r>
              <a:rPr lang="en-US" sz="3600" dirty="0">
                <a:solidFill>
                  <a:prstClr val="white">
                    <a:lumMod val="75000"/>
                    <a:lumOff val="25000"/>
                  </a:prstClr>
                </a:solidFill>
              </a:rPr>
              <a:t>T</a:t>
            </a:r>
            <a:r>
              <a:rPr lang="en-US" sz="3600" b="1" dirty="0">
                <a:solidFill>
                  <a:prstClr val="white">
                    <a:lumMod val="75000"/>
                    <a:lumOff val="25000"/>
                  </a:prstClr>
                </a:solidFill>
              </a:rPr>
              <a:t>esting (FST) </a:t>
            </a:r>
            <a:r>
              <a:rPr lang="en-US" sz="3600" b="1" dirty="0">
                <a:solidFill>
                  <a:schemeClr val="bg1"/>
                </a:solidFill>
              </a:rPr>
              <a:t>has Desirable </a:t>
            </a:r>
            <a:r>
              <a:rPr lang="en-US" sz="3600" dirty="0"/>
              <a:t>E</a:t>
            </a:r>
            <a:r>
              <a:rPr lang="en-US" sz="3600" b="1" dirty="0">
                <a:solidFill>
                  <a:schemeClr val="bg1"/>
                </a:solidFill>
              </a:rPr>
              <a:t>ndpoint Q</a:t>
            </a:r>
            <a:r>
              <a:rPr lang="en-US" sz="3600" dirty="0"/>
              <a:t>ualities in </a:t>
            </a:r>
            <a:r>
              <a:rPr lang="en-US" sz="3600" i="1" dirty="0"/>
              <a:t>USH2A</a:t>
            </a:r>
            <a:r>
              <a:rPr lang="en-US" sz="3600" dirty="0"/>
              <a:t>-related IRD</a:t>
            </a:r>
            <a:endParaRPr lang="en-US" sz="3600" b="1" dirty="0">
              <a:solidFill>
                <a:schemeClr val="bg1"/>
              </a:solidFill>
            </a:endParaRPr>
          </a:p>
        </p:txBody>
      </p:sp>
      <p:sp>
        <p:nvSpPr>
          <p:cNvPr id="6" name="Content Placeholder 2">
            <a:extLst>
              <a:ext uri="{FF2B5EF4-FFF2-40B4-BE49-F238E27FC236}">
                <a16:creationId xmlns:a16="http://schemas.microsoft.com/office/drawing/2014/main" id="{3A8F25EE-586C-680E-05AA-E763C44BD487}"/>
              </a:ext>
            </a:extLst>
          </p:cNvPr>
          <p:cNvSpPr>
            <a:spLocks noGrp="1"/>
          </p:cNvSpPr>
          <p:nvPr>
            <p:ph idx="1"/>
          </p:nvPr>
        </p:nvSpPr>
        <p:spPr>
          <a:xfrm>
            <a:off x="603333" y="1880840"/>
            <a:ext cx="6218429" cy="4799970"/>
          </a:xfrm>
        </p:spPr>
        <p:txBody>
          <a:bodyPr>
            <a:noAutofit/>
          </a:bodyPr>
          <a:lstStyle/>
          <a:p>
            <a:pPr marL="274318" indent="-274318">
              <a:lnSpc>
                <a:spcPct val="100000"/>
              </a:lnSpc>
              <a:spcBef>
                <a:spcPts val="0"/>
              </a:spcBef>
              <a:spcAft>
                <a:spcPts val="600"/>
              </a:spcAft>
              <a:buClr>
                <a:schemeClr val="tx1"/>
              </a:buClr>
              <a:buFont typeface="Arial" panose="020B0604020202020204" pitchFamily="34" charset="0"/>
              <a:buChar char="•"/>
            </a:pPr>
            <a:r>
              <a:rPr lang="en-US" sz="2200"/>
              <a:t>Correlated with baseline EZ area (r=-0.73) and disease duration (r=0.51)</a:t>
            </a:r>
          </a:p>
          <a:p>
            <a:pPr marL="274318" indent="-274318">
              <a:lnSpc>
                <a:spcPct val="100000"/>
              </a:lnSpc>
              <a:spcBef>
                <a:spcPts val="0"/>
              </a:spcBef>
              <a:spcAft>
                <a:spcPts val="600"/>
              </a:spcAft>
              <a:buClr>
                <a:schemeClr val="tx1"/>
              </a:buClr>
              <a:buFont typeface="Arial" panose="020B0604020202020204" pitchFamily="34" charset="0"/>
              <a:buChar char="•"/>
            </a:pPr>
            <a:r>
              <a:rPr lang="en-US" sz="2200"/>
              <a:t>Negligible floor effect </a:t>
            </a:r>
          </a:p>
          <a:p>
            <a:pPr marL="274318" indent="-274318">
              <a:lnSpc>
                <a:spcPct val="100000"/>
              </a:lnSpc>
              <a:spcBef>
                <a:spcPts val="0"/>
              </a:spcBef>
              <a:spcAft>
                <a:spcPts val="600"/>
              </a:spcAft>
              <a:buClr>
                <a:schemeClr val="tx1"/>
              </a:buClr>
              <a:buFont typeface="Arial" panose="020B0604020202020204" pitchFamily="34" charset="0"/>
              <a:buChar char="•"/>
            </a:pPr>
            <a:r>
              <a:rPr lang="en-US" sz="2200"/>
              <a:t>High standardized rate of change</a:t>
            </a:r>
          </a:p>
          <a:p>
            <a:pPr marL="274318" indent="-274318">
              <a:lnSpc>
                <a:spcPct val="100000"/>
              </a:lnSpc>
              <a:spcBef>
                <a:spcPts val="0"/>
              </a:spcBef>
              <a:spcAft>
                <a:spcPts val="600"/>
              </a:spcAft>
              <a:buClr>
                <a:schemeClr val="tx1"/>
              </a:buClr>
              <a:buFont typeface="Arial" panose="020B0604020202020204" pitchFamily="34" charset="0"/>
              <a:buChar char="•"/>
            </a:pPr>
            <a:r>
              <a:rPr lang="en-US" sz="2200"/>
              <a:t>Low test-retest variability</a:t>
            </a:r>
          </a:p>
          <a:p>
            <a:pPr marL="274318" indent="-274318">
              <a:lnSpc>
                <a:spcPct val="100000"/>
              </a:lnSpc>
              <a:spcBef>
                <a:spcPts val="0"/>
              </a:spcBef>
              <a:spcAft>
                <a:spcPts val="600"/>
              </a:spcAft>
              <a:buClr>
                <a:schemeClr val="tx1"/>
              </a:buClr>
              <a:buFont typeface="Arial" panose="020B0604020202020204" pitchFamily="34" charset="0"/>
              <a:buChar char="•"/>
            </a:pPr>
            <a:r>
              <a:rPr lang="en-US" sz="2200" b="1">
                <a:solidFill>
                  <a:schemeClr val="accent2"/>
                </a:solidFill>
              </a:rPr>
              <a:t>Highest percentages of eyes exceeding CoR at Year 2 (30%) and Year 4 (47%)</a:t>
            </a:r>
          </a:p>
        </p:txBody>
      </p:sp>
      <p:sp>
        <p:nvSpPr>
          <p:cNvPr id="7" name="TextBox 6">
            <a:extLst>
              <a:ext uri="{FF2B5EF4-FFF2-40B4-BE49-F238E27FC236}">
                <a16:creationId xmlns:a16="http://schemas.microsoft.com/office/drawing/2014/main" id="{C3F00FC3-48FB-5FEC-A9AE-D4026D9E8DF0}"/>
              </a:ext>
            </a:extLst>
          </p:cNvPr>
          <p:cNvSpPr txBox="1"/>
          <p:nvPr/>
        </p:nvSpPr>
        <p:spPr>
          <a:xfrm>
            <a:off x="8375724" y="5367583"/>
            <a:ext cx="2288640" cy="646331"/>
          </a:xfrm>
          <a:prstGeom prst="rect">
            <a:avLst/>
          </a:prstGeom>
          <a:noFill/>
        </p:spPr>
        <p:txBody>
          <a:bodyPr wrap="square">
            <a:spAutoFit/>
          </a:bodyPr>
          <a:lstStyle/>
          <a:p>
            <a:pPr fontAlgn="b"/>
            <a:r>
              <a:rPr lang="en-US" b="1" dirty="0" err="1">
                <a:latin typeface="Calibri" panose="020F0502020204030204" pitchFamily="34" charset="0"/>
              </a:rPr>
              <a:t>CoR</a:t>
            </a:r>
            <a:r>
              <a:rPr lang="en-US" b="1" dirty="0">
                <a:latin typeface="Calibri" panose="020F0502020204030204" pitchFamily="34" charset="0"/>
              </a:rPr>
              <a:t> = 0.39 log </a:t>
            </a:r>
            <a:r>
              <a:rPr lang="en-US" b="1" dirty="0" err="1">
                <a:latin typeface="Calibri" panose="020F0502020204030204" pitchFamily="34" charset="0"/>
              </a:rPr>
              <a:t>cd.s</a:t>
            </a:r>
            <a:r>
              <a:rPr lang="en-US" b="1" dirty="0">
                <a:latin typeface="Calibri" panose="020F0502020204030204" pitchFamily="34" charset="0"/>
              </a:rPr>
              <a:t>/m</a:t>
            </a:r>
            <a:r>
              <a:rPr lang="en-US" b="1" baseline="30000" dirty="0">
                <a:latin typeface="Calibri" panose="020F0502020204030204" pitchFamily="34" charset="0"/>
              </a:rPr>
              <a:t>2</a:t>
            </a:r>
            <a:endParaRPr lang="en-US" b="1" dirty="0">
              <a:latin typeface="Calibri" panose="020F0502020204030204" pitchFamily="34" charset="0"/>
            </a:endParaRPr>
          </a:p>
        </p:txBody>
      </p:sp>
      <p:pic>
        <p:nvPicPr>
          <p:cNvPr id="8" name="Picture 7">
            <a:extLst>
              <a:ext uri="{FF2B5EF4-FFF2-40B4-BE49-F238E27FC236}">
                <a16:creationId xmlns:a16="http://schemas.microsoft.com/office/drawing/2014/main" id="{DA39F7A1-7F28-018A-E49D-6347F19160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6171" y="1736793"/>
            <a:ext cx="4114800" cy="3526972"/>
          </a:xfrm>
          <a:prstGeom prst="rect">
            <a:avLst/>
          </a:prstGeom>
          <a:noFill/>
          <a:ln>
            <a:noFill/>
          </a:ln>
        </p:spPr>
      </p:pic>
      <p:sp>
        <p:nvSpPr>
          <p:cNvPr id="9" name="TextBox 8">
            <a:extLst>
              <a:ext uri="{FF2B5EF4-FFF2-40B4-BE49-F238E27FC236}">
                <a16:creationId xmlns:a16="http://schemas.microsoft.com/office/drawing/2014/main" id="{4130CEFF-034D-24DE-B4A0-87F3464DC4DD}"/>
              </a:ext>
            </a:extLst>
          </p:cNvPr>
          <p:cNvSpPr txBox="1"/>
          <p:nvPr/>
        </p:nvSpPr>
        <p:spPr>
          <a:xfrm>
            <a:off x="0" y="6519446"/>
            <a:ext cx="9501808" cy="338554"/>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CoR: Coefficient of repeatability</a:t>
            </a:r>
          </a:p>
        </p:txBody>
      </p:sp>
    </p:spTree>
    <p:extLst>
      <p:ext uri="{BB962C8B-B14F-4D97-AF65-F5344CB8AC3E}">
        <p14:creationId xmlns:p14="http://schemas.microsoft.com/office/powerpoint/2010/main" val="2718580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D3D4-9F0F-7A90-A060-7421088CE86F}"/>
              </a:ext>
            </a:extLst>
          </p:cNvPr>
          <p:cNvSpPr>
            <a:spLocks noGrp="1"/>
          </p:cNvSpPr>
          <p:nvPr>
            <p:ph type="ctrTitle"/>
          </p:nvPr>
        </p:nvSpPr>
        <p:spPr>
          <a:xfrm>
            <a:off x="6096000" y="1844466"/>
            <a:ext cx="5800725" cy="2056974"/>
          </a:xfrm>
        </p:spPr>
        <p:txBody>
          <a:bodyPr/>
          <a:lstStyle/>
          <a:p>
            <a:r>
              <a:rPr lang="en-US" dirty="0">
                <a:solidFill>
                  <a:schemeClr val="bg1"/>
                </a:solidFill>
                <a:latin typeface="Calibri" panose="020F0502020204030204" pitchFamily="34" charset="0"/>
                <a:cs typeface="Calibri" panose="020F0502020204030204" pitchFamily="34" charset="0"/>
              </a:rPr>
              <a:t>Exploratory Endpoint - Functional Transition Points (FTPs)</a:t>
            </a:r>
          </a:p>
        </p:txBody>
      </p:sp>
      <p:sp>
        <p:nvSpPr>
          <p:cNvPr id="3" name="TextBox 2">
            <a:extLst>
              <a:ext uri="{FF2B5EF4-FFF2-40B4-BE49-F238E27FC236}">
                <a16:creationId xmlns:a16="http://schemas.microsoft.com/office/drawing/2014/main" id="{09A7B023-99D0-C843-A947-2DD7B693F3EC}"/>
              </a:ext>
            </a:extLst>
          </p:cNvPr>
          <p:cNvSpPr txBox="1"/>
          <p:nvPr/>
        </p:nvSpPr>
        <p:spPr>
          <a:xfrm>
            <a:off x="5949315" y="5805914"/>
            <a:ext cx="5928360" cy="830997"/>
          </a:xfrm>
          <a:prstGeom prst="rect">
            <a:avLst/>
          </a:prstGeom>
          <a:noFill/>
        </p:spPr>
        <p:txBody>
          <a:bodyPr wrap="square" rtlCol="0">
            <a:spAutoFit/>
          </a:bodyPr>
          <a:lstStyle/>
          <a:p>
            <a:pPr algn="r"/>
            <a:r>
              <a:rPr lang="en-US" sz="2400" b="1" dirty="0">
                <a:solidFill>
                  <a:srgbClr val="D76F2C"/>
                </a:solidFill>
              </a:rPr>
              <a:t>FTP patent pending</a:t>
            </a:r>
          </a:p>
          <a:p>
            <a:pPr algn="r"/>
            <a:r>
              <a:rPr lang="en-US" sz="2400" b="1" dirty="0">
                <a:solidFill>
                  <a:srgbClr val="D76F2C"/>
                </a:solidFill>
              </a:rPr>
              <a:t>Contact FFB for licensing information </a:t>
            </a:r>
          </a:p>
        </p:txBody>
      </p:sp>
    </p:spTree>
    <p:extLst>
      <p:ext uri="{BB962C8B-B14F-4D97-AF65-F5344CB8AC3E}">
        <p14:creationId xmlns:p14="http://schemas.microsoft.com/office/powerpoint/2010/main" val="22340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7DD1-A4EF-409F-1020-2E4BAE028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5D068-75CF-BC63-E698-2FCEE434ACC9}"/>
              </a:ext>
            </a:extLst>
          </p:cNvPr>
          <p:cNvSpPr>
            <a:spLocks noGrp="1"/>
          </p:cNvSpPr>
          <p:nvPr>
            <p:ph type="title"/>
          </p:nvPr>
        </p:nvSpPr>
        <p:spPr>
          <a:xfrm>
            <a:off x="3293806" y="18255"/>
            <a:ext cx="9066360" cy="1276235"/>
          </a:xfrm>
        </p:spPr>
        <p:txBody>
          <a:bodyPr>
            <a:normAutofit/>
          </a:bodyPr>
          <a:lstStyle/>
          <a:p>
            <a:r>
              <a:rPr lang="en-US" sz="3600" b="1" dirty="0">
                <a:solidFill>
                  <a:schemeClr val="bg1"/>
                </a:solidFill>
              </a:rPr>
              <a:t>Functional Transition Points</a:t>
            </a:r>
          </a:p>
        </p:txBody>
      </p:sp>
      <p:graphicFrame>
        <p:nvGraphicFramePr>
          <p:cNvPr id="4" name="Table 3">
            <a:extLst>
              <a:ext uri="{FF2B5EF4-FFF2-40B4-BE49-F238E27FC236}">
                <a16:creationId xmlns:a16="http://schemas.microsoft.com/office/drawing/2014/main" id="{0BCE5B8D-C6AB-E3C5-00A7-FD91000356D6}"/>
              </a:ext>
            </a:extLst>
          </p:cNvPr>
          <p:cNvGraphicFramePr>
            <a:graphicFrameLocks noGrp="1"/>
          </p:cNvGraphicFramePr>
          <p:nvPr/>
        </p:nvGraphicFramePr>
        <p:xfrm>
          <a:off x="762000" y="2835049"/>
          <a:ext cx="6013802" cy="1890537"/>
        </p:xfrm>
        <a:graphic>
          <a:graphicData uri="http://schemas.openxmlformats.org/drawingml/2006/table">
            <a:tbl>
              <a:tblPr firstRow="1" firstCol="1" bandRow="1">
                <a:tableStyleId>{5C22544A-7EE6-4342-B048-85BDC9FD1C3A}</a:tableStyleId>
              </a:tblPr>
              <a:tblGrid>
                <a:gridCol w="972827">
                  <a:extLst>
                    <a:ext uri="{9D8B030D-6E8A-4147-A177-3AD203B41FA5}">
                      <a16:colId xmlns:a16="http://schemas.microsoft.com/office/drawing/2014/main" val="3511844004"/>
                    </a:ext>
                  </a:extLst>
                </a:gridCol>
                <a:gridCol w="1008195">
                  <a:extLst>
                    <a:ext uri="{9D8B030D-6E8A-4147-A177-3AD203B41FA5}">
                      <a16:colId xmlns:a16="http://schemas.microsoft.com/office/drawing/2014/main" val="3977529848"/>
                    </a:ext>
                  </a:extLst>
                </a:gridCol>
                <a:gridCol w="1008195">
                  <a:extLst>
                    <a:ext uri="{9D8B030D-6E8A-4147-A177-3AD203B41FA5}">
                      <a16:colId xmlns:a16="http://schemas.microsoft.com/office/drawing/2014/main" val="1766629381"/>
                    </a:ext>
                  </a:extLst>
                </a:gridCol>
                <a:gridCol w="1008195">
                  <a:extLst>
                    <a:ext uri="{9D8B030D-6E8A-4147-A177-3AD203B41FA5}">
                      <a16:colId xmlns:a16="http://schemas.microsoft.com/office/drawing/2014/main" val="3642677153"/>
                    </a:ext>
                  </a:extLst>
                </a:gridCol>
                <a:gridCol w="1008195">
                  <a:extLst>
                    <a:ext uri="{9D8B030D-6E8A-4147-A177-3AD203B41FA5}">
                      <a16:colId xmlns:a16="http://schemas.microsoft.com/office/drawing/2014/main" val="3296582239"/>
                    </a:ext>
                  </a:extLst>
                </a:gridCol>
                <a:gridCol w="1008195">
                  <a:extLst>
                    <a:ext uri="{9D8B030D-6E8A-4147-A177-3AD203B41FA5}">
                      <a16:colId xmlns:a16="http://schemas.microsoft.com/office/drawing/2014/main" val="1784222390"/>
                    </a:ext>
                  </a:extLst>
                </a:gridCol>
              </a:tblGrid>
              <a:tr h="411707">
                <a:tc>
                  <a:txBody>
                    <a:bodyPr/>
                    <a:lstStyle/>
                    <a:p>
                      <a:pPr marL="104775" marR="0" indent="-104775">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C1D5"/>
                    </a:solidFill>
                  </a:tcPr>
                </a:tc>
                <a:tc gridSpan="3">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Static Perimetry</a:t>
                      </a: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b="1"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gridSpan="2">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Microperimetry </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extLst>
                  <a:ext uri="{0D108BD9-81ED-4DB2-BD59-A6C34878D82A}">
                    <a16:rowId xmlns:a16="http://schemas.microsoft.com/office/drawing/2014/main" val="3876446473"/>
                  </a:ext>
                </a:extLst>
              </a:tr>
              <a:tr h="273277">
                <a:tc>
                  <a:txBody>
                    <a:bodyPr/>
                    <a:lstStyle/>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Points </a:t>
                      </a:r>
                    </a:p>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used </a:t>
                      </a:r>
                      <a:r>
                        <a:rPr lang="en-US" sz="1800" b="1" kern="1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8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All </a:t>
                      </a:r>
                    </a:p>
                    <a:p>
                      <a:pPr marL="0" marR="0" indent="-66040" algn="ctr">
                        <a:lnSpc>
                          <a:spcPct val="107000"/>
                        </a:lnSpc>
                        <a:spcBef>
                          <a:spcPts val="0"/>
                        </a:spcBef>
                        <a:spcAft>
                          <a:spcPts val="0"/>
                        </a:spcAft>
                      </a:pPr>
                      <a:r>
                        <a:rPr lang="en-US" sz="2000" b="1" kern="100">
                          <a:solidFill>
                            <a:schemeClr val="bg1"/>
                          </a:solidFill>
                          <a:effectLst/>
                          <a:latin typeface="Calibri"/>
                          <a:cs typeface="Calibri"/>
                        </a:rPr>
                        <a:t>points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ea typeface="Calibri" panose="020F0502020204030204" pitchFamily="34" charset="0"/>
                          <a:cs typeface="Calibri"/>
                        </a:rPr>
                        <a:t>Central 30° </a:t>
                      </a: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FTPs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dirty="0">
                          <a:solidFill>
                            <a:schemeClr val="bg1"/>
                          </a:solidFill>
                          <a:effectLst/>
                          <a:latin typeface="Calibri"/>
                          <a:cs typeface="Calibri"/>
                        </a:rPr>
                        <a:t>All points</a:t>
                      </a:r>
                      <a:endParaRPr lang="en-US" sz="2000" b="1" kern="100" dirty="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endParaRPr lang="en-US" sz="2000" b="1" kern="100" dirty="0">
                        <a:solidFill>
                          <a:schemeClr val="bg1"/>
                        </a:solidFill>
                        <a:effectLst/>
                        <a:latin typeface="Calibri"/>
                        <a:ea typeface="Calibri" panose="020F0502020204030204" pitchFamily="34" charset="0"/>
                        <a:cs typeface="Calibri"/>
                      </a:endParaRPr>
                    </a:p>
                    <a:p>
                      <a:pPr marL="0" marR="0" indent="-66040" algn="ctr">
                        <a:lnSpc>
                          <a:spcPct val="107000"/>
                        </a:lnSpc>
                        <a:spcBef>
                          <a:spcPts val="0"/>
                        </a:spcBef>
                        <a:spcAft>
                          <a:spcPts val="0"/>
                        </a:spcAft>
                      </a:pPr>
                      <a:r>
                        <a:rPr lang="en-US" sz="2000" b="1" kern="100" dirty="0">
                          <a:solidFill>
                            <a:schemeClr val="bg1"/>
                          </a:solidFill>
                          <a:effectLst/>
                          <a:latin typeface="Calibri"/>
                          <a:ea typeface="Calibri" panose="020F0502020204030204" pitchFamily="34" charset="0"/>
                          <a:cs typeface="Calibri"/>
                        </a:rPr>
                        <a:t>FTPs</a:t>
                      </a:r>
                    </a:p>
                  </a:txBody>
                  <a:tcPr marL="68580" marR="68580" marT="0" marB="0" anchor="b">
                    <a:lnR w="12700" cap="flat" cmpd="sng" algn="ctr">
                      <a:solidFill>
                        <a:schemeClr val="tx1"/>
                      </a:solidFill>
                      <a:prstDash val="solid"/>
                      <a:round/>
                      <a:headEnd type="none" w="med" len="med"/>
                      <a:tailEnd type="none" w="med" len="med"/>
                    </a:lnR>
                    <a:solidFill>
                      <a:srgbClr val="00C1D5"/>
                    </a:solidFill>
                  </a:tcPr>
                </a:tc>
                <a:extLst>
                  <a:ext uri="{0D108BD9-81ED-4DB2-BD59-A6C34878D82A}">
                    <a16:rowId xmlns:a16="http://schemas.microsoft.com/office/drawing/2014/main" val="615233555"/>
                  </a:ext>
                </a:extLst>
              </a:tr>
              <a:tr h="420518">
                <a:tc>
                  <a:txBody>
                    <a:bodyPr/>
                    <a:lstStyle/>
                    <a:p>
                      <a:pPr marL="0" marR="0">
                        <a:lnSpc>
                          <a:spcPct val="107000"/>
                        </a:lnSpc>
                        <a:spcBef>
                          <a:spcPts val="0"/>
                        </a:spcBef>
                        <a:spcAft>
                          <a:spcPts val="0"/>
                        </a:spcAft>
                      </a:pPr>
                      <a:r>
                        <a:rPr lang="en-US" sz="2000" kern="100">
                          <a:effectLst/>
                          <a:latin typeface="Calibri"/>
                          <a:cs typeface="Calibri"/>
                        </a:rPr>
                        <a:t>2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dirty="0">
                          <a:effectLst/>
                          <a:latin typeface="Calibri"/>
                          <a:cs typeface="Calibri"/>
                        </a:rPr>
                        <a:t>2%</a:t>
                      </a:r>
                      <a:endParaRPr lang="en-US" sz="2000" b="1" kern="100" dirty="0">
                        <a:effectLst/>
                        <a:latin typeface="Calibri"/>
                        <a:ea typeface="Calibri" panose="020F0502020204030204" pitchFamily="34" charset="0"/>
                        <a:cs typeface="Calibri"/>
                      </a:endParaRP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cs typeface="Calibri"/>
                        </a:rPr>
                        <a:t>31%</a:t>
                      </a:r>
                      <a:endParaRPr lang="en-US" sz="2000" b="1" kern="100">
                        <a:effectLst/>
                        <a:latin typeface="Calibri"/>
                        <a:ea typeface="Calibri" panose="020F0502020204030204" pitchFamily="34" charset="0"/>
                        <a:cs typeface="Calibri"/>
                      </a:endParaRPr>
                    </a:p>
                  </a:txBody>
                  <a:tcPr marL="68580" marR="68580" marT="0" marB="0" anchor="ctr">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19%</a:t>
                      </a:r>
                    </a:p>
                  </a:txBody>
                  <a:tcPr marL="68580" marR="68580"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996153931"/>
                  </a:ext>
                </a:extLst>
              </a:tr>
              <a:tr h="420518">
                <a:tc>
                  <a:txBody>
                    <a:bodyPr/>
                    <a:lstStyle/>
                    <a:p>
                      <a:pPr marL="0" marR="0">
                        <a:lnSpc>
                          <a:spcPct val="107000"/>
                        </a:lnSpc>
                        <a:spcBef>
                          <a:spcPts val="0"/>
                        </a:spcBef>
                        <a:spcAft>
                          <a:spcPts val="0"/>
                        </a:spcAft>
                      </a:pPr>
                      <a:r>
                        <a:rPr lang="en-US" sz="2000" kern="100">
                          <a:effectLst/>
                          <a:latin typeface="Calibri"/>
                          <a:cs typeface="Calibri"/>
                        </a:rPr>
                        <a:t>4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C1D5"/>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a:effectLst/>
                          <a:latin typeface="Calibri"/>
                          <a:cs typeface="Calibri"/>
                        </a:rPr>
                        <a:t>45%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46%</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46087906"/>
                  </a:ext>
                </a:extLst>
              </a:tr>
            </a:tbl>
          </a:graphicData>
        </a:graphic>
      </p:graphicFrame>
      <p:sp>
        <p:nvSpPr>
          <p:cNvPr id="3" name="TextBox 2">
            <a:extLst>
              <a:ext uri="{FF2B5EF4-FFF2-40B4-BE49-F238E27FC236}">
                <a16:creationId xmlns:a16="http://schemas.microsoft.com/office/drawing/2014/main" id="{1B4372E4-3FBD-B54A-4963-0BCC279A51B2}"/>
              </a:ext>
            </a:extLst>
          </p:cNvPr>
          <p:cNvSpPr txBox="1"/>
          <p:nvPr/>
        </p:nvSpPr>
        <p:spPr>
          <a:xfrm>
            <a:off x="378417" y="1415505"/>
            <a:ext cx="7116892" cy="1374735"/>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Perimetry endpoint accepted by FDA: Mean change ≥ 7 dB in     ≥ 5 pre-specified points</a:t>
            </a:r>
            <a:r>
              <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0000"/>
              </a:lnSpc>
              <a:spcBef>
                <a:spcPts val="0"/>
              </a:spcBef>
              <a:spcAft>
                <a:spcPts val="3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Not a viable endpoint choice in RUSH2A cohort for progression-slowing intervention</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5893193-C663-3D26-B6CC-47E4882AC71A}"/>
              </a:ext>
            </a:extLst>
          </p:cNvPr>
          <p:cNvSpPr txBox="1"/>
          <p:nvPr/>
        </p:nvSpPr>
        <p:spPr>
          <a:xfrm>
            <a:off x="378417" y="4860460"/>
            <a:ext cx="7116892" cy="1374735"/>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Can we maximize the chance of meeting the FDA-approved outcome?</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Basic idea: Identify ≥ 5 points at baseline with the highest chance of losing function over time*</a:t>
            </a:r>
            <a:r>
              <a:rPr lang="en-US" sz="20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D47BE2F-4167-15FB-EEB9-4F4F40A02D1F}"/>
              </a:ext>
            </a:extLst>
          </p:cNvPr>
          <p:cNvSpPr txBox="1"/>
          <p:nvPr/>
        </p:nvSpPr>
        <p:spPr>
          <a:xfrm>
            <a:off x="0" y="6381905"/>
            <a:ext cx="4558817" cy="738664"/>
          </a:xfrm>
          <a:prstGeom prst="rect">
            <a:avLst/>
          </a:prstGeom>
          <a:noFill/>
        </p:spPr>
        <p:txBody>
          <a:bodyPr wrap="square">
            <a:spAutoFit/>
          </a:bodyPr>
          <a:lstStyle/>
          <a:p>
            <a:pPr>
              <a:lnSpc>
                <a:spcPct val="100000"/>
              </a:lnSpc>
              <a:spcBef>
                <a:spcPts val="0"/>
              </a:spcBef>
              <a:buClr>
                <a:schemeClr val="tx1"/>
              </a:buClr>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 Modeled after work by Hood and Birch 2011</a:t>
            </a:r>
            <a:r>
              <a:rPr lang="en-US" sz="14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34458B58-F38A-117A-991D-9593106EC973}"/>
              </a:ext>
            </a:extLst>
          </p:cNvPr>
          <p:cNvSpPr/>
          <p:nvPr/>
        </p:nvSpPr>
        <p:spPr>
          <a:xfrm>
            <a:off x="3762380" y="3344795"/>
            <a:ext cx="983673" cy="1374735"/>
          </a:xfrm>
          <a:prstGeom prst="rect">
            <a:avLst/>
          </a:prstGeom>
          <a:solidFill>
            <a:srgbClr val="00C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7378F4-547A-DEC1-E8FB-0E4F481D0FEF}"/>
              </a:ext>
            </a:extLst>
          </p:cNvPr>
          <p:cNvSpPr/>
          <p:nvPr/>
        </p:nvSpPr>
        <p:spPr>
          <a:xfrm>
            <a:off x="5780017" y="3339015"/>
            <a:ext cx="983673" cy="1374735"/>
          </a:xfrm>
          <a:prstGeom prst="rect">
            <a:avLst/>
          </a:prstGeom>
          <a:solidFill>
            <a:srgbClr val="00C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1BDF34-0C8A-AAD1-94DB-3CFEE3F221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81622" y="2096460"/>
            <a:ext cx="4389120" cy="3316617"/>
          </a:xfrm>
          <a:prstGeom prst="rect">
            <a:avLst/>
          </a:prstGeom>
          <a:ln>
            <a:solidFill>
              <a:srgbClr val="003865"/>
            </a:solidFill>
          </a:ln>
        </p:spPr>
      </p:pic>
      <p:sp>
        <p:nvSpPr>
          <p:cNvPr id="6" name="TextBox 5">
            <a:extLst>
              <a:ext uri="{FF2B5EF4-FFF2-40B4-BE49-F238E27FC236}">
                <a16:creationId xmlns:a16="http://schemas.microsoft.com/office/drawing/2014/main" id="{E86C9F31-39AC-A5B3-EC48-F42D355D6320}"/>
              </a:ext>
            </a:extLst>
          </p:cNvPr>
          <p:cNvSpPr txBox="1"/>
          <p:nvPr/>
        </p:nvSpPr>
        <p:spPr>
          <a:xfrm>
            <a:off x="7581622" y="1786042"/>
            <a:ext cx="4389120" cy="338554"/>
          </a:xfrm>
          <a:prstGeom prst="rect">
            <a:avLst/>
          </a:prstGeom>
          <a:noFill/>
        </p:spPr>
        <p:txBody>
          <a:bodyPr wrap="square" rtlCol="0">
            <a:spAutoFit/>
          </a:bodyPr>
          <a:lstStyle/>
          <a:p>
            <a:pPr algn="ctr"/>
            <a:r>
              <a:rPr lang="en-US" sz="1600" b="1" dirty="0"/>
              <a:t>Static perimetry grid</a:t>
            </a:r>
          </a:p>
        </p:txBody>
      </p:sp>
      <p:sp>
        <p:nvSpPr>
          <p:cNvPr id="7" name="Rectangle 6">
            <a:extLst>
              <a:ext uri="{FF2B5EF4-FFF2-40B4-BE49-F238E27FC236}">
                <a16:creationId xmlns:a16="http://schemas.microsoft.com/office/drawing/2014/main" id="{99C39929-43B4-BA3D-7770-CC60FFA65DF6}"/>
              </a:ext>
            </a:extLst>
          </p:cNvPr>
          <p:cNvSpPr/>
          <p:nvPr/>
        </p:nvSpPr>
        <p:spPr>
          <a:xfrm>
            <a:off x="8931729" y="3853542"/>
            <a:ext cx="746184" cy="5551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5796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8" grpId="0" animBg="1"/>
      <p:bldP spid="29" grpId="0" animBg="1"/>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1BB07-3C0E-C682-4F84-CC0B33BEC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8B380-D86E-4E51-1650-D5A69781F2EB}"/>
              </a:ext>
            </a:extLst>
          </p:cNvPr>
          <p:cNvSpPr>
            <a:spLocks noGrp="1"/>
          </p:cNvSpPr>
          <p:nvPr>
            <p:ph type="title"/>
          </p:nvPr>
        </p:nvSpPr>
        <p:spPr>
          <a:xfrm>
            <a:off x="3293806" y="18255"/>
            <a:ext cx="9066360" cy="1276235"/>
          </a:xfrm>
        </p:spPr>
        <p:txBody>
          <a:bodyPr>
            <a:normAutofit/>
          </a:bodyPr>
          <a:lstStyle/>
          <a:p>
            <a:r>
              <a:rPr lang="en-US" sz="3600" b="1" dirty="0">
                <a:solidFill>
                  <a:schemeClr val="bg1"/>
                </a:solidFill>
              </a:rPr>
              <a:t>Functional Transition Points</a:t>
            </a:r>
          </a:p>
        </p:txBody>
      </p:sp>
      <p:graphicFrame>
        <p:nvGraphicFramePr>
          <p:cNvPr id="4" name="Table 3">
            <a:extLst>
              <a:ext uri="{FF2B5EF4-FFF2-40B4-BE49-F238E27FC236}">
                <a16:creationId xmlns:a16="http://schemas.microsoft.com/office/drawing/2014/main" id="{1DBE6065-AB3A-5DE2-1E82-BF9C595C55A4}"/>
              </a:ext>
            </a:extLst>
          </p:cNvPr>
          <p:cNvGraphicFramePr>
            <a:graphicFrameLocks noGrp="1"/>
          </p:cNvGraphicFramePr>
          <p:nvPr/>
        </p:nvGraphicFramePr>
        <p:xfrm>
          <a:off x="762000" y="2835049"/>
          <a:ext cx="6013802" cy="1890537"/>
        </p:xfrm>
        <a:graphic>
          <a:graphicData uri="http://schemas.openxmlformats.org/drawingml/2006/table">
            <a:tbl>
              <a:tblPr firstRow="1" firstCol="1" bandRow="1">
                <a:tableStyleId>{5C22544A-7EE6-4342-B048-85BDC9FD1C3A}</a:tableStyleId>
              </a:tblPr>
              <a:tblGrid>
                <a:gridCol w="972827">
                  <a:extLst>
                    <a:ext uri="{9D8B030D-6E8A-4147-A177-3AD203B41FA5}">
                      <a16:colId xmlns:a16="http://schemas.microsoft.com/office/drawing/2014/main" val="3511844004"/>
                    </a:ext>
                  </a:extLst>
                </a:gridCol>
                <a:gridCol w="1008195">
                  <a:extLst>
                    <a:ext uri="{9D8B030D-6E8A-4147-A177-3AD203B41FA5}">
                      <a16:colId xmlns:a16="http://schemas.microsoft.com/office/drawing/2014/main" val="3977529848"/>
                    </a:ext>
                  </a:extLst>
                </a:gridCol>
                <a:gridCol w="1008195">
                  <a:extLst>
                    <a:ext uri="{9D8B030D-6E8A-4147-A177-3AD203B41FA5}">
                      <a16:colId xmlns:a16="http://schemas.microsoft.com/office/drawing/2014/main" val="1766629381"/>
                    </a:ext>
                  </a:extLst>
                </a:gridCol>
                <a:gridCol w="1008195">
                  <a:extLst>
                    <a:ext uri="{9D8B030D-6E8A-4147-A177-3AD203B41FA5}">
                      <a16:colId xmlns:a16="http://schemas.microsoft.com/office/drawing/2014/main" val="3642677153"/>
                    </a:ext>
                  </a:extLst>
                </a:gridCol>
                <a:gridCol w="1008195">
                  <a:extLst>
                    <a:ext uri="{9D8B030D-6E8A-4147-A177-3AD203B41FA5}">
                      <a16:colId xmlns:a16="http://schemas.microsoft.com/office/drawing/2014/main" val="3296582239"/>
                    </a:ext>
                  </a:extLst>
                </a:gridCol>
                <a:gridCol w="1008195">
                  <a:extLst>
                    <a:ext uri="{9D8B030D-6E8A-4147-A177-3AD203B41FA5}">
                      <a16:colId xmlns:a16="http://schemas.microsoft.com/office/drawing/2014/main" val="1784222390"/>
                    </a:ext>
                  </a:extLst>
                </a:gridCol>
              </a:tblGrid>
              <a:tr h="411707">
                <a:tc>
                  <a:txBody>
                    <a:bodyPr/>
                    <a:lstStyle/>
                    <a:p>
                      <a:pPr marL="104775" marR="0" indent="-104775">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C1D5"/>
                    </a:solidFill>
                  </a:tcPr>
                </a:tc>
                <a:tc gridSpan="3">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Static Perimetry</a:t>
                      </a: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b="1"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gridSpan="2">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Microperimetry </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extLst>
                  <a:ext uri="{0D108BD9-81ED-4DB2-BD59-A6C34878D82A}">
                    <a16:rowId xmlns:a16="http://schemas.microsoft.com/office/drawing/2014/main" val="3876446473"/>
                  </a:ext>
                </a:extLst>
              </a:tr>
              <a:tr h="273277">
                <a:tc>
                  <a:txBody>
                    <a:bodyPr/>
                    <a:lstStyle/>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Points </a:t>
                      </a:r>
                    </a:p>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used </a:t>
                      </a:r>
                      <a:r>
                        <a:rPr lang="en-US" sz="1800" b="1" kern="1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8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All </a:t>
                      </a:r>
                    </a:p>
                    <a:p>
                      <a:pPr marL="0" marR="0" indent="-66040" algn="ctr">
                        <a:lnSpc>
                          <a:spcPct val="107000"/>
                        </a:lnSpc>
                        <a:spcBef>
                          <a:spcPts val="0"/>
                        </a:spcBef>
                        <a:spcAft>
                          <a:spcPts val="0"/>
                        </a:spcAft>
                      </a:pPr>
                      <a:r>
                        <a:rPr lang="en-US" sz="2000" b="1" kern="100">
                          <a:solidFill>
                            <a:schemeClr val="bg1"/>
                          </a:solidFill>
                          <a:effectLst/>
                          <a:latin typeface="Calibri"/>
                          <a:cs typeface="Calibri"/>
                        </a:rPr>
                        <a:t>points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ea typeface="Calibri" panose="020F0502020204030204" pitchFamily="34" charset="0"/>
                          <a:cs typeface="Calibri"/>
                        </a:rPr>
                        <a:t>Central 30° </a:t>
                      </a: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FTPs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dirty="0">
                          <a:solidFill>
                            <a:schemeClr val="bg1"/>
                          </a:solidFill>
                          <a:effectLst/>
                          <a:latin typeface="Calibri"/>
                          <a:cs typeface="Calibri"/>
                        </a:rPr>
                        <a:t>All points</a:t>
                      </a:r>
                      <a:endParaRPr lang="en-US" sz="2000" b="1" kern="100" dirty="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endParaRPr lang="en-US" sz="2000" b="1" kern="100" dirty="0">
                        <a:solidFill>
                          <a:schemeClr val="bg1"/>
                        </a:solidFill>
                        <a:effectLst/>
                        <a:latin typeface="Calibri"/>
                        <a:ea typeface="Calibri" panose="020F0502020204030204" pitchFamily="34" charset="0"/>
                        <a:cs typeface="Calibri"/>
                      </a:endParaRPr>
                    </a:p>
                    <a:p>
                      <a:pPr marL="0" marR="0" indent="-66040" algn="ctr">
                        <a:lnSpc>
                          <a:spcPct val="107000"/>
                        </a:lnSpc>
                        <a:spcBef>
                          <a:spcPts val="0"/>
                        </a:spcBef>
                        <a:spcAft>
                          <a:spcPts val="0"/>
                        </a:spcAft>
                      </a:pPr>
                      <a:r>
                        <a:rPr lang="en-US" sz="2000" b="1" kern="100" dirty="0">
                          <a:solidFill>
                            <a:schemeClr val="bg1"/>
                          </a:solidFill>
                          <a:effectLst/>
                          <a:latin typeface="Calibri"/>
                          <a:ea typeface="Calibri" panose="020F0502020204030204" pitchFamily="34" charset="0"/>
                          <a:cs typeface="Calibri"/>
                        </a:rPr>
                        <a:t>FTPs</a:t>
                      </a:r>
                    </a:p>
                  </a:txBody>
                  <a:tcPr marL="68580" marR="68580" marT="0" marB="0" anchor="b">
                    <a:lnR w="12700" cap="flat" cmpd="sng" algn="ctr">
                      <a:solidFill>
                        <a:schemeClr val="tx1"/>
                      </a:solidFill>
                      <a:prstDash val="solid"/>
                      <a:round/>
                      <a:headEnd type="none" w="med" len="med"/>
                      <a:tailEnd type="none" w="med" len="med"/>
                    </a:lnR>
                    <a:solidFill>
                      <a:srgbClr val="00C1D5"/>
                    </a:solidFill>
                  </a:tcPr>
                </a:tc>
                <a:extLst>
                  <a:ext uri="{0D108BD9-81ED-4DB2-BD59-A6C34878D82A}">
                    <a16:rowId xmlns:a16="http://schemas.microsoft.com/office/drawing/2014/main" val="615233555"/>
                  </a:ext>
                </a:extLst>
              </a:tr>
              <a:tr h="420518">
                <a:tc>
                  <a:txBody>
                    <a:bodyPr/>
                    <a:lstStyle/>
                    <a:p>
                      <a:pPr marL="0" marR="0">
                        <a:lnSpc>
                          <a:spcPct val="107000"/>
                        </a:lnSpc>
                        <a:spcBef>
                          <a:spcPts val="0"/>
                        </a:spcBef>
                        <a:spcAft>
                          <a:spcPts val="0"/>
                        </a:spcAft>
                      </a:pPr>
                      <a:r>
                        <a:rPr lang="en-US" sz="2000" kern="100">
                          <a:effectLst/>
                          <a:latin typeface="Calibri"/>
                          <a:cs typeface="Calibri"/>
                        </a:rPr>
                        <a:t>2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dirty="0">
                          <a:effectLst/>
                          <a:latin typeface="Calibri"/>
                          <a:cs typeface="Calibri"/>
                        </a:rPr>
                        <a:t>2%</a:t>
                      </a:r>
                      <a:endParaRPr lang="en-US" sz="2000" b="1" kern="100" dirty="0">
                        <a:effectLst/>
                        <a:latin typeface="Calibri"/>
                        <a:ea typeface="Calibri" panose="020F0502020204030204" pitchFamily="34" charset="0"/>
                        <a:cs typeface="Calibri"/>
                      </a:endParaRP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cs typeface="Calibri"/>
                        </a:rPr>
                        <a:t>31%</a:t>
                      </a:r>
                      <a:endParaRPr lang="en-US" sz="2000" b="1" kern="100">
                        <a:effectLst/>
                        <a:latin typeface="Calibri"/>
                        <a:ea typeface="Calibri" panose="020F0502020204030204" pitchFamily="34" charset="0"/>
                        <a:cs typeface="Calibri"/>
                      </a:endParaRPr>
                    </a:p>
                  </a:txBody>
                  <a:tcPr marL="68580" marR="68580" marT="0" marB="0" anchor="ctr">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19%</a:t>
                      </a:r>
                    </a:p>
                  </a:txBody>
                  <a:tcPr marL="68580" marR="68580"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996153931"/>
                  </a:ext>
                </a:extLst>
              </a:tr>
              <a:tr h="420518">
                <a:tc>
                  <a:txBody>
                    <a:bodyPr/>
                    <a:lstStyle/>
                    <a:p>
                      <a:pPr marL="0" marR="0">
                        <a:lnSpc>
                          <a:spcPct val="107000"/>
                        </a:lnSpc>
                        <a:spcBef>
                          <a:spcPts val="0"/>
                        </a:spcBef>
                        <a:spcAft>
                          <a:spcPts val="0"/>
                        </a:spcAft>
                      </a:pPr>
                      <a:r>
                        <a:rPr lang="en-US" sz="2000" kern="100">
                          <a:effectLst/>
                          <a:latin typeface="Calibri"/>
                          <a:cs typeface="Calibri"/>
                        </a:rPr>
                        <a:t>4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C1D5"/>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a:effectLst/>
                          <a:latin typeface="Calibri"/>
                          <a:cs typeface="Calibri"/>
                        </a:rPr>
                        <a:t>45%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46%</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46087906"/>
                  </a:ext>
                </a:extLst>
              </a:tr>
            </a:tbl>
          </a:graphicData>
        </a:graphic>
      </p:graphicFrame>
      <p:sp>
        <p:nvSpPr>
          <p:cNvPr id="3" name="TextBox 2">
            <a:extLst>
              <a:ext uri="{FF2B5EF4-FFF2-40B4-BE49-F238E27FC236}">
                <a16:creationId xmlns:a16="http://schemas.microsoft.com/office/drawing/2014/main" id="{42128DD8-6409-8D5C-9902-2208101C2473}"/>
              </a:ext>
            </a:extLst>
          </p:cNvPr>
          <p:cNvSpPr txBox="1"/>
          <p:nvPr/>
        </p:nvSpPr>
        <p:spPr>
          <a:xfrm>
            <a:off x="378417" y="1415505"/>
            <a:ext cx="7116892" cy="1361911"/>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Perimetry endpoint accepted by FDA: Mean change ≥ 7 dB in     ≥ 5 pre-specified points</a:t>
            </a:r>
            <a:r>
              <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0000"/>
              </a:lnSpc>
              <a:spcBef>
                <a:spcPts val="0"/>
              </a:spcBef>
              <a:spcAft>
                <a:spcPts val="3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Not a viable endpoint choice in RUSH2A cohort for progression-slowing intervention</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6F25B4F-A611-9D44-E1A6-EC2F51855BCB}"/>
              </a:ext>
            </a:extLst>
          </p:cNvPr>
          <p:cNvSpPr txBox="1"/>
          <p:nvPr/>
        </p:nvSpPr>
        <p:spPr>
          <a:xfrm>
            <a:off x="378417" y="4860460"/>
            <a:ext cx="7116892" cy="1374735"/>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Can we maximize the chance of meeting the FDA-approved outcome?</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Basic idea: Identify ≥ 5 points at baseline with the highest chance of losing function over time*</a:t>
            </a:r>
            <a:r>
              <a:rPr lang="en-US" sz="20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8BA2FBA5-5C75-F1F5-F5F0-955DBDA5DCF9}"/>
              </a:ext>
            </a:extLst>
          </p:cNvPr>
          <p:cNvSpPr txBox="1"/>
          <p:nvPr/>
        </p:nvSpPr>
        <p:spPr>
          <a:xfrm>
            <a:off x="0" y="6381905"/>
            <a:ext cx="4558817" cy="738664"/>
          </a:xfrm>
          <a:prstGeom prst="rect">
            <a:avLst/>
          </a:prstGeom>
          <a:noFill/>
        </p:spPr>
        <p:txBody>
          <a:bodyPr wrap="square">
            <a:spAutoFit/>
          </a:bodyPr>
          <a:lstStyle/>
          <a:p>
            <a:pPr>
              <a:lnSpc>
                <a:spcPct val="100000"/>
              </a:lnSpc>
              <a:spcBef>
                <a:spcPts val="0"/>
              </a:spcBef>
              <a:buClr>
                <a:schemeClr val="tx1"/>
              </a:buClr>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 Modeled after work by Hood and Birch 2011</a:t>
            </a:r>
            <a:r>
              <a:rPr lang="en-US" sz="14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6EFE6990-38AB-A71A-2103-B7E67E0D4767}"/>
              </a:ext>
            </a:extLst>
          </p:cNvPr>
          <p:cNvSpPr/>
          <p:nvPr/>
        </p:nvSpPr>
        <p:spPr>
          <a:xfrm>
            <a:off x="3762380" y="3344795"/>
            <a:ext cx="983673" cy="1374735"/>
          </a:xfrm>
          <a:prstGeom prst="rect">
            <a:avLst/>
          </a:prstGeom>
          <a:solidFill>
            <a:srgbClr val="00C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74C03D-15C1-4CA0-0927-B6616DCC0E1A}"/>
              </a:ext>
            </a:extLst>
          </p:cNvPr>
          <p:cNvSpPr/>
          <p:nvPr/>
        </p:nvSpPr>
        <p:spPr>
          <a:xfrm>
            <a:off x="5780017" y="3339015"/>
            <a:ext cx="983673" cy="1374735"/>
          </a:xfrm>
          <a:prstGeom prst="rect">
            <a:avLst/>
          </a:prstGeom>
          <a:solidFill>
            <a:srgbClr val="00C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B492BB-FF7E-6159-5806-D6DE969EB79C}"/>
              </a:ext>
            </a:extLst>
          </p:cNvPr>
          <p:cNvSpPr txBox="1"/>
          <p:nvPr/>
        </p:nvSpPr>
        <p:spPr>
          <a:xfrm>
            <a:off x="7560625" y="1776029"/>
            <a:ext cx="4389120" cy="338554"/>
          </a:xfrm>
          <a:prstGeom prst="rect">
            <a:avLst/>
          </a:prstGeom>
          <a:noFill/>
        </p:spPr>
        <p:txBody>
          <a:bodyPr wrap="square" rtlCol="0">
            <a:spAutoFit/>
          </a:bodyPr>
          <a:lstStyle/>
          <a:p>
            <a:pPr algn="ctr"/>
            <a:r>
              <a:rPr lang="en-US" sz="1600" b="1" dirty="0"/>
              <a:t>Assessing sensitivity difference</a:t>
            </a:r>
          </a:p>
        </p:txBody>
      </p:sp>
      <p:sp>
        <p:nvSpPr>
          <p:cNvPr id="7" name="Rectangle 6">
            <a:extLst>
              <a:ext uri="{FF2B5EF4-FFF2-40B4-BE49-F238E27FC236}">
                <a16:creationId xmlns:a16="http://schemas.microsoft.com/office/drawing/2014/main" id="{BE0822A0-84A9-6F5E-3221-31698308F70E}"/>
              </a:ext>
            </a:extLst>
          </p:cNvPr>
          <p:cNvSpPr/>
          <p:nvPr/>
        </p:nvSpPr>
        <p:spPr>
          <a:xfrm>
            <a:off x="8931729" y="3853542"/>
            <a:ext cx="746184" cy="5551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E21BE90-229E-F6DB-FF5D-70C99E8460E7}"/>
              </a:ext>
            </a:extLst>
          </p:cNvPr>
          <p:cNvGrpSpPr>
            <a:grpSpLocks noChangeAspect="1"/>
          </p:cNvGrpSpPr>
          <p:nvPr/>
        </p:nvGrpSpPr>
        <p:grpSpPr>
          <a:xfrm>
            <a:off x="7560625" y="2096460"/>
            <a:ext cx="4389120" cy="3310530"/>
            <a:chOff x="2337557" y="594165"/>
            <a:chExt cx="7216208" cy="5442884"/>
          </a:xfrm>
        </p:grpSpPr>
        <p:pic>
          <p:nvPicPr>
            <p:cNvPr id="9" name="Picture 8">
              <a:extLst>
                <a:ext uri="{FF2B5EF4-FFF2-40B4-BE49-F238E27FC236}">
                  <a16:creationId xmlns:a16="http://schemas.microsoft.com/office/drawing/2014/main" id="{ECF01F5E-99D5-6347-9EF5-C94266632962}"/>
                </a:ext>
              </a:extLst>
            </p:cNvPr>
            <p:cNvPicPr>
              <a:picLocks noChangeAspect="1"/>
            </p:cNvPicPr>
            <p:nvPr/>
          </p:nvPicPr>
          <p:blipFill>
            <a:blip r:embed="rId3"/>
            <a:srcRect/>
            <a:stretch/>
          </p:blipFill>
          <p:spPr>
            <a:xfrm>
              <a:off x="2337557" y="594165"/>
              <a:ext cx="7216208" cy="5442884"/>
            </a:xfrm>
            <a:prstGeom prst="rect">
              <a:avLst/>
            </a:prstGeom>
            <a:ln>
              <a:solidFill>
                <a:srgbClr val="003865"/>
              </a:solidFill>
            </a:ln>
          </p:spPr>
        </p:pic>
        <p:cxnSp>
          <p:nvCxnSpPr>
            <p:cNvPr id="10" name="Straight Arrow Connector 9">
              <a:extLst>
                <a:ext uri="{FF2B5EF4-FFF2-40B4-BE49-F238E27FC236}">
                  <a16:creationId xmlns:a16="http://schemas.microsoft.com/office/drawing/2014/main" id="{3F4B2084-DAFB-B105-F371-E559CC95C5C2}"/>
                </a:ext>
              </a:extLst>
            </p:cNvPr>
            <p:cNvCxnSpPr>
              <a:cxnSpLocks/>
            </p:cNvCxnSpPr>
            <p:nvPr/>
          </p:nvCxnSpPr>
          <p:spPr>
            <a:xfrm flipH="1" flipV="1">
              <a:off x="3799369" y="1548853"/>
              <a:ext cx="1357915" cy="228445"/>
            </a:xfrm>
            <a:prstGeom prst="straightConnector1">
              <a:avLst/>
            </a:prstGeom>
            <a:noFill/>
            <a:ln w="38100" cap="flat" cmpd="sng" algn="ctr">
              <a:solidFill>
                <a:srgbClr val="00FF05"/>
              </a:solidFill>
              <a:prstDash val="solid"/>
              <a:tailEnd type="triangle"/>
            </a:ln>
            <a:effectLst/>
          </p:spPr>
        </p:cxnSp>
        <p:cxnSp>
          <p:nvCxnSpPr>
            <p:cNvPr id="11" name="Straight Arrow Connector 10">
              <a:extLst>
                <a:ext uri="{FF2B5EF4-FFF2-40B4-BE49-F238E27FC236}">
                  <a16:creationId xmlns:a16="http://schemas.microsoft.com/office/drawing/2014/main" id="{B046AE3D-10C8-1C49-5931-3E44108AD1FB}"/>
                </a:ext>
              </a:extLst>
            </p:cNvPr>
            <p:cNvCxnSpPr>
              <a:cxnSpLocks/>
            </p:cNvCxnSpPr>
            <p:nvPr/>
          </p:nvCxnSpPr>
          <p:spPr>
            <a:xfrm flipH="1">
              <a:off x="4694943" y="1941560"/>
              <a:ext cx="510268" cy="1212921"/>
            </a:xfrm>
            <a:prstGeom prst="straightConnector1">
              <a:avLst/>
            </a:prstGeom>
            <a:noFill/>
            <a:ln w="38100" cap="flat" cmpd="sng" algn="ctr">
              <a:solidFill>
                <a:srgbClr val="00FF05"/>
              </a:solidFill>
              <a:prstDash val="solid"/>
              <a:tailEnd type="triangle"/>
            </a:ln>
            <a:effectLst/>
          </p:spPr>
        </p:cxnSp>
        <p:cxnSp>
          <p:nvCxnSpPr>
            <p:cNvPr id="12" name="Straight Arrow Connector 11">
              <a:extLst>
                <a:ext uri="{FF2B5EF4-FFF2-40B4-BE49-F238E27FC236}">
                  <a16:creationId xmlns:a16="http://schemas.microsoft.com/office/drawing/2014/main" id="{A6021EDF-09C8-BDD5-731E-A9D2972063EE}"/>
                </a:ext>
              </a:extLst>
            </p:cNvPr>
            <p:cNvCxnSpPr>
              <a:cxnSpLocks/>
            </p:cNvCxnSpPr>
            <p:nvPr/>
          </p:nvCxnSpPr>
          <p:spPr>
            <a:xfrm flipH="1">
              <a:off x="4673798" y="2847313"/>
              <a:ext cx="1387215" cy="614336"/>
            </a:xfrm>
            <a:prstGeom prst="straightConnector1">
              <a:avLst/>
            </a:prstGeom>
            <a:noFill/>
            <a:ln w="38100" cap="flat" cmpd="sng" algn="ctr">
              <a:solidFill>
                <a:srgbClr val="00FF05"/>
              </a:solidFill>
              <a:prstDash val="solid"/>
              <a:tailEnd type="triangle"/>
            </a:ln>
            <a:effectLst/>
          </p:spPr>
        </p:cxnSp>
        <p:cxnSp>
          <p:nvCxnSpPr>
            <p:cNvPr id="13" name="Straight Arrow Connector 12">
              <a:extLst>
                <a:ext uri="{FF2B5EF4-FFF2-40B4-BE49-F238E27FC236}">
                  <a16:creationId xmlns:a16="http://schemas.microsoft.com/office/drawing/2014/main" id="{995423B0-F212-D0C0-BDD0-659764A89AAD}"/>
                </a:ext>
              </a:extLst>
            </p:cNvPr>
            <p:cNvCxnSpPr>
              <a:cxnSpLocks/>
            </p:cNvCxnSpPr>
            <p:nvPr/>
          </p:nvCxnSpPr>
          <p:spPr>
            <a:xfrm>
              <a:off x="6217589" y="2893935"/>
              <a:ext cx="217506" cy="1236373"/>
            </a:xfrm>
            <a:prstGeom prst="straightConnector1">
              <a:avLst/>
            </a:prstGeom>
            <a:noFill/>
            <a:ln w="38100" cap="flat" cmpd="sng" algn="ctr">
              <a:solidFill>
                <a:srgbClr val="00FF05"/>
              </a:solidFill>
              <a:prstDash val="solid"/>
              <a:tailEnd type="triangle"/>
            </a:ln>
            <a:effectLst/>
          </p:spPr>
        </p:cxnSp>
        <p:cxnSp>
          <p:nvCxnSpPr>
            <p:cNvPr id="14" name="Straight Arrow Connector 13">
              <a:extLst>
                <a:ext uri="{FF2B5EF4-FFF2-40B4-BE49-F238E27FC236}">
                  <a16:creationId xmlns:a16="http://schemas.microsoft.com/office/drawing/2014/main" id="{6CB9FC6D-6FD1-4A08-EF2E-DBE6B9360B71}"/>
                </a:ext>
              </a:extLst>
            </p:cNvPr>
            <p:cNvCxnSpPr>
              <a:cxnSpLocks/>
            </p:cNvCxnSpPr>
            <p:nvPr/>
          </p:nvCxnSpPr>
          <p:spPr>
            <a:xfrm flipH="1">
              <a:off x="6286236" y="2311107"/>
              <a:ext cx="933060" cy="451445"/>
            </a:xfrm>
            <a:prstGeom prst="straightConnector1">
              <a:avLst/>
            </a:prstGeom>
            <a:noFill/>
            <a:ln w="38100" cap="flat" cmpd="sng" algn="ctr">
              <a:solidFill>
                <a:sysClr val="windowText" lastClr="000000"/>
              </a:solidFill>
              <a:prstDash val="solid"/>
              <a:tailEnd type="triangle"/>
            </a:ln>
            <a:effectLst/>
          </p:spPr>
        </p:cxnSp>
        <p:cxnSp>
          <p:nvCxnSpPr>
            <p:cNvPr id="15" name="Straight Arrow Connector 14">
              <a:extLst>
                <a:ext uri="{FF2B5EF4-FFF2-40B4-BE49-F238E27FC236}">
                  <a16:creationId xmlns:a16="http://schemas.microsoft.com/office/drawing/2014/main" id="{5FF818DF-0145-BFB5-043B-60BB895FAF96}"/>
                </a:ext>
              </a:extLst>
            </p:cNvPr>
            <p:cNvCxnSpPr>
              <a:cxnSpLocks/>
            </p:cNvCxnSpPr>
            <p:nvPr/>
          </p:nvCxnSpPr>
          <p:spPr>
            <a:xfrm>
              <a:off x="7315212" y="2364065"/>
              <a:ext cx="524536" cy="730280"/>
            </a:xfrm>
            <a:prstGeom prst="straightConnector1">
              <a:avLst/>
            </a:prstGeom>
            <a:noFill/>
            <a:ln w="38100" cap="flat" cmpd="sng" algn="ctr">
              <a:solidFill>
                <a:srgbClr val="00FF05"/>
              </a:solidFill>
              <a:prstDash val="solid"/>
              <a:tailEnd type="triangle"/>
            </a:ln>
            <a:effectLst/>
          </p:spPr>
        </p:cxnSp>
        <p:cxnSp>
          <p:nvCxnSpPr>
            <p:cNvPr id="16" name="Straight Arrow Connector 15">
              <a:extLst>
                <a:ext uri="{FF2B5EF4-FFF2-40B4-BE49-F238E27FC236}">
                  <a16:creationId xmlns:a16="http://schemas.microsoft.com/office/drawing/2014/main" id="{524C98E5-A1FF-5721-4BD4-31E496878DBD}"/>
                </a:ext>
              </a:extLst>
            </p:cNvPr>
            <p:cNvCxnSpPr>
              <a:cxnSpLocks/>
            </p:cNvCxnSpPr>
            <p:nvPr/>
          </p:nvCxnSpPr>
          <p:spPr>
            <a:xfrm flipH="1">
              <a:off x="5348156" y="1335362"/>
              <a:ext cx="1183899" cy="426983"/>
            </a:xfrm>
            <a:prstGeom prst="straightConnector1">
              <a:avLst/>
            </a:prstGeom>
            <a:noFill/>
            <a:ln w="38100" cap="flat" cmpd="sng" algn="ctr">
              <a:solidFill>
                <a:sysClr val="windowText" lastClr="000000"/>
              </a:solidFill>
              <a:prstDash val="solid"/>
              <a:tailEnd type="triangle"/>
            </a:ln>
            <a:effectLst/>
          </p:spPr>
        </p:cxnSp>
        <p:cxnSp>
          <p:nvCxnSpPr>
            <p:cNvPr id="17" name="Straight Arrow Connector 16">
              <a:extLst>
                <a:ext uri="{FF2B5EF4-FFF2-40B4-BE49-F238E27FC236}">
                  <a16:creationId xmlns:a16="http://schemas.microsoft.com/office/drawing/2014/main" id="{36245947-AF4E-234E-17CE-EACFC7557AE6}"/>
                </a:ext>
              </a:extLst>
            </p:cNvPr>
            <p:cNvCxnSpPr>
              <a:cxnSpLocks/>
            </p:cNvCxnSpPr>
            <p:nvPr/>
          </p:nvCxnSpPr>
          <p:spPr>
            <a:xfrm>
              <a:off x="6729781" y="1415158"/>
              <a:ext cx="336057" cy="526402"/>
            </a:xfrm>
            <a:prstGeom prst="straightConnector1">
              <a:avLst/>
            </a:prstGeom>
            <a:noFill/>
            <a:ln w="38100" cap="flat" cmpd="sng" algn="ctr">
              <a:solidFill>
                <a:sysClr val="windowText" lastClr="000000"/>
              </a:solidFill>
              <a:prstDash val="solid"/>
              <a:tailEnd type="triangle"/>
            </a:ln>
            <a:effectLst/>
          </p:spPr>
        </p:cxnSp>
        <p:cxnSp>
          <p:nvCxnSpPr>
            <p:cNvPr id="18" name="Straight Arrow Connector 17">
              <a:extLst>
                <a:ext uri="{FF2B5EF4-FFF2-40B4-BE49-F238E27FC236}">
                  <a16:creationId xmlns:a16="http://schemas.microsoft.com/office/drawing/2014/main" id="{BECB1E2C-DB7A-4F15-D2DA-9D221086C494}"/>
                </a:ext>
              </a:extLst>
            </p:cNvPr>
            <p:cNvCxnSpPr>
              <a:cxnSpLocks/>
            </p:cNvCxnSpPr>
            <p:nvPr/>
          </p:nvCxnSpPr>
          <p:spPr>
            <a:xfrm flipH="1">
              <a:off x="6761685" y="1270004"/>
              <a:ext cx="862926" cy="23327"/>
            </a:xfrm>
            <a:prstGeom prst="straightConnector1">
              <a:avLst/>
            </a:prstGeom>
            <a:noFill/>
            <a:ln w="38100" cap="flat" cmpd="sng" algn="ctr">
              <a:solidFill>
                <a:sysClr val="windowText" lastClr="000000"/>
              </a:solidFill>
              <a:prstDash val="solid"/>
              <a:tailEnd type="triangle"/>
            </a:ln>
            <a:effectLst/>
          </p:spPr>
        </p:cxnSp>
        <p:cxnSp>
          <p:nvCxnSpPr>
            <p:cNvPr id="19" name="Straight Arrow Connector 18">
              <a:extLst>
                <a:ext uri="{FF2B5EF4-FFF2-40B4-BE49-F238E27FC236}">
                  <a16:creationId xmlns:a16="http://schemas.microsoft.com/office/drawing/2014/main" id="{C56A61FF-503E-040D-DBE9-59F7C3592722}"/>
                </a:ext>
              </a:extLst>
            </p:cNvPr>
            <p:cNvCxnSpPr>
              <a:cxnSpLocks/>
            </p:cNvCxnSpPr>
            <p:nvPr/>
          </p:nvCxnSpPr>
          <p:spPr>
            <a:xfrm flipH="1">
              <a:off x="7405414" y="1350396"/>
              <a:ext cx="281543" cy="592760"/>
            </a:xfrm>
            <a:prstGeom prst="straightConnector1">
              <a:avLst/>
            </a:prstGeom>
            <a:noFill/>
            <a:ln w="38100" cap="flat" cmpd="sng" algn="ctr">
              <a:solidFill>
                <a:sysClr val="windowText" lastClr="000000"/>
              </a:solidFill>
              <a:prstDash val="solid"/>
              <a:tailEnd type="triangle"/>
            </a:ln>
            <a:effectLst/>
          </p:spPr>
        </p:cxnSp>
      </p:grpSp>
    </p:spTree>
    <p:extLst>
      <p:ext uri="{BB962C8B-B14F-4D97-AF65-F5344CB8AC3E}">
        <p14:creationId xmlns:p14="http://schemas.microsoft.com/office/powerpoint/2010/main" val="159474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34C68-A9B5-C2DC-CFC6-FC5EB856D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0F08D-FAEE-946D-9D4E-7023DE078DD6}"/>
              </a:ext>
            </a:extLst>
          </p:cNvPr>
          <p:cNvSpPr>
            <a:spLocks noGrp="1"/>
          </p:cNvSpPr>
          <p:nvPr>
            <p:ph type="title"/>
          </p:nvPr>
        </p:nvSpPr>
        <p:spPr>
          <a:xfrm>
            <a:off x="3293806" y="18255"/>
            <a:ext cx="9066360" cy="1276235"/>
          </a:xfrm>
        </p:spPr>
        <p:txBody>
          <a:bodyPr>
            <a:normAutofit/>
          </a:bodyPr>
          <a:lstStyle/>
          <a:p>
            <a:r>
              <a:rPr lang="en-US" sz="3600" b="1" dirty="0">
                <a:solidFill>
                  <a:schemeClr val="bg1"/>
                </a:solidFill>
              </a:rPr>
              <a:t>Functional Transition Points</a:t>
            </a:r>
          </a:p>
        </p:txBody>
      </p:sp>
      <p:graphicFrame>
        <p:nvGraphicFramePr>
          <p:cNvPr id="4" name="Table 3">
            <a:extLst>
              <a:ext uri="{FF2B5EF4-FFF2-40B4-BE49-F238E27FC236}">
                <a16:creationId xmlns:a16="http://schemas.microsoft.com/office/drawing/2014/main" id="{333424E0-4400-D53B-E37E-4DC2700C9825}"/>
              </a:ext>
            </a:extLst>
          </p:cNvPr>
          <p:cNvGraphicFramePr>
            <a:graphicFrameLocks noGrp="1"/>
          </p:cNvGraphicFramePr>
          <p:nvPr/>
        </p:nvGraphicFramePr>
        <p:xfrm>
          <a:off x="762000" y="2835049"/>
          <a:ext cx="6013802" cy="1890537"/>
        </p:xfrm>
        <a:graphic>
          <a:graphicData uri="http://schemas.openxmlformats.org/drawingml/2006/table">
            <a:tbl>
              <a:tblPr firstRow="1" firstCol="1" bandRow="1">
                <a:tableStyleId>{5C22544A-7EE6-4342-B048-85BDC9FD1C3A}</a:tableStyleId>
              </a:tblPr>
              <a:tblGrid>
                <a:gridCol w="972827">
                  <a:extLst>
                    <a:ext uri="{9D8B030D-6E8A-4147-A177-3AD203B41FA5}">
                      <a16:colId xmlns:a16="http://schemas.microsoft.com/office/drawing/2014/main" val="3511844004"/>
                    </a:ext>
                  </a:extLst>
                </a:gridCol>
                <a:gridCol w="1008195">
                  <a:extLst>
                    <a:ext uri="{9D8B030D-6E8A-4147-A177-3AD203B41FA5}">
                      <a16:colId xmlns:a16="http://schemas.microsoft.com/office/drawing/2014/main" val="3977529848"/>
                    </a:ext>
                  </a:extLst>
                </a:gridCol>
                <a:gridCol w="1008195">
                  <a:extLst>
                    <a:ext uri="{9D8B030D-6E8A-4147-A177-3AD203B41FA5}">
                      <a16:colId xmlns:a16="http://schemas.microsoft.com/office/drawing/2014/main" val="1766629381"/>
                    </a:ext>
                  </a:extLst>
                </a:gridCol>
                <a:gridCol w="1008195">
                  <a:extLst>
                    <a:ext uri="{9D8B030D-6E8A-4147-A177-3AD203B41FA5}">
                      <a16:colId xmlns:a16="http://schemas.microsoft.com/office/drawing/2014/main" val="3642677153"/>
                    </a:ext>
                  </a:extLst>
                </a:gridCol>
                <a:gridCol w="1008195">
                  <a:extLst>
                    <a:ext uri="{9D8B030D-6E8A-4147-A177-3AD203B41FA5}">
                      <a16:colId xmlns:a16="http://schemas.microsoft.com/office/drawing/2014/main" val="3296582239"/>
                    </a:ext>
                  </a:extLst>
                </a:gridCol>
                <a:gridCol w="1008195">
                  <a:extLst>
                    <a:ext uri="{9D8B030D-6E8A-4147-A177-3AD203B41FA5}">
                      <a16:colId xmlns:a16="http://schemas.microsoft.com/office/drawing/2014/main" val="1784222390"/>
                    </a:ext>
                  </a:extLst>
                </a:gridCol>
              </a:tblGrid>
              <a:tr h="411707">
                <a:tc>
                  <a:txBody>
                    <a:bodyPr/>
                    <a:lstStyle/>
                    <a:p>
                      <a:pPr marL="104775" marR="0" indent="-104775">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C1D5"/>
                    </a:solidFill>
                  </a:tcPr>
                </a:tc>
                <a:tc gridSpan="3">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Static Perimetry</a:t>
                      </a: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b="1"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gridSpan="2">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Microperimetry </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extLst>
                  <a:ext uri="{0D108BD9-81ED-4DB2-BD59-A6C34878D82A}">
                    <a16:rowId xmlns:a16="http://schemas.microsoft.com/office/drawing/2014/main" val="3876446473"/>
                  </a:ext>
                </a:extLst>
              </a:tr>
              <a:tr h="273277">
                <a:tc>
                  <a:txBody>
                    <a:bodyPr/>
                    <a:lstStyle/>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Points </a:t>
                      </a:r>
                    </a:p>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used </a:t>
                      </a:r>
                      <a:r>
                        <a:rPr lang="en-US" sz="1800" b="1" kern="1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8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All </a:t>
                      </a:r>
                    </a:p>
                    <a:p>
                      <a:pPr marL="0" marR="0" indent="-66040" algn="ctr">
                        <a:lnSpc>
                          <a:spcPct val="107000"/>
                        </a:lnSpc>
                        <a:spcBef>
                          <a:spcPts val="0"/>
                        </a:spcBef>
                        <a:spcAft>
                          <a:spcPts val="0"/>
                        </a:spcAft>
                      </a:pPr>
                      <a:r>
                        <a:rPr lang="en-US" sz="2000" b="1" kern="100">
                          <a:solidFill>
                            <a:schemeClr val="bg1"/>
                          </a:solidFill>
                          <a:effectLst/>
                          <a:latin typeface="Calibri"/>
                          <a:cs typeface="Calibri"/>
                        </a:rPr>
                        <a:t>points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ea typeface="Calibri" panose="020F0502020204030204" pitchFamily="34" charset="0"/>
                          <a:cs typeface="Calibri"/>
                        </a:rPr>
                        <a:t>Central 30° </a:t>
                      </a: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FTPs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dirty="0">
                          <a:solidFill>
                            <a:schemeClr val="bg1"/>
                          </a:solidFill>
                          <a:effectLst/>
                          <a:latin typeface="Calibri"/>
                          <a:cs typeface="Calibri"/>
                        </a:rPr>
                        <a:t>All points</a:t>
                      </a:r>
                      <a:endParaRPr lang="en-US" sz="2000" b="1" kern="100" dirty="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endParaRPr lang="en-US" sz="2000" b="1" kern="100" dirty="0">
                        <a:solidFill>
                          <a:schemeClr val="bg1"/>
                        </a:solidFill>
                        <a:effectLst/>
                        <a:latin typeface="Calibri"/>
                        <a:ea typeface="Calibri" panose="020F0502020204030204" pitchFamily="34" charset="0"/>
                        <a:cs typeface="Calibri"/>
                      </a:endParaRPr>
                    </a:p>
                    <a:p>
                      <a:pPr marL="0" marR="0" indent="-66040" algn="ctr">
                        <a:lnSpc>
                          <a:spcPct val="107000"/>
                        </a:lnSpc>
                        <a:spcBef>
                          <a:spcPts val="0"/>
                        </a:spcBef>
                        <a:spcAft>
                          <a:spcPts val="0"/>
                        </a:spcAft>
                      </a:pPr>
                      <a:r>
                        <a:rPr lang="en-US" sz="2000" b="1" kern="100" dirty="0">
                          <a:solidFill>
                            <a:schemeClr val="bg1"/>
                          </a:solidFill>
                          <a:effectLst/>
                          <a:latin typeface="Calibri"/>
                          <a:ea typeface="Calibri" panose="020F0502020204030204" pitchFamily="34" charset="0"/>
                          <a:cs typeface="Calibri"/>
                        </a:rPr>
                        <a:t>FTPs</a:t>
                      </a:r>
                    </a:p>
                  </a:txBody>
                  <a:tcPr marL="68580" marR="68580" marT="0" marB="0" anchor="b">
                    <a:lnR w="12700" cap="flat" cmpd="sng" algn="ctr">
                      <a:solidFill>
                        <a:schemeClr val="tx1"/>
                      </a:solidFill>
                      <a:prstDash val="solid"/>
                      <a:round/>
                      <a:headEnd type="none" w="med" len="med"/>
                      <a:tailEnd type="none" w="med" len="med"/>
                    </a:lnR>
                    <a:solidFill>
                      <a:srgbClr val="00C1D5"/>
                    </a:solidFill>
                  </a:tcPr>
                </a:tc>
                <a:extLst>
                  <a:ext uri="{0D108BD9-81ED-4DB2-BD59-A6C34878D82A}">
                    <a16:rowId xmlns:a16="http://schemas.microsoft.com/office/drawing/2014/main" val="615233555"/>
                  </a:ext>
                </a:extLst>
              </a:tr>
              <a:tr h="420518">
                <a:tc>
                  <a:txBody>
                    <a:bodyPr/>
                    <a:lstStyle/>
                    <a:p>
                      <a:pPr marL="0" marR="0">
                        <a:lnSpc>
                          <a:spcPct val="107000"/>
                        </a:lnSpc>
                        <a:spcBef>
                          <a:spcPts val="0"/>
                        </a:spcBef>
                        <a:spcAft>
                          <a:spcPts val="0"/>
                        </a:spcAft>
                      </a:pPr>
                      <a:r>
                        <a:rPr lang="en-US" sz="2000" kern="100">
                          <a:effectLst/>
                          <a:latin typeface="Calibri"/>
                          <a:cs typeface="Calibri"/>
                        </a:rPr>
                        <a:t>2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dirty="0">
                          <a:effectLst/>
                          <a:latin typeface="Calibri"/>
                          <a:cs typeface="Calibri"/>
                        </a:rPr>
                        <a:t>2%</a:t>
                      </a:r>
                      <a:endParaRPr lang="en-US" sz="2000" b="1" kern="100" dirty="0">
                        <a:effectLst/>
                        <a:latin typeface="Calibri"/>
                        <a:ea typeface="Calibri" panose="020F0502020204030204" pitchFamily="34" charset="0"/>
                        <a:cs typeface="Calibri"/>
                      </a:endParaRP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cs typeface="Calibri"/>
                        </a:rPr>
                        <a:t>31%</a:t>
                      </a:r>
                      <a:endParaRPr lang="en-US" sz="2000" b="1" kern="100">
                        <a:effectLst/>
                        <a:latin typeface="Calibri"/>
                        <a:ea typeface="Calibri" panose="020F0502020204030204" pitchFamily="34" charset="0"/>
                        <a:cs typeface="Calibri"/>
                      </a:endParaRPr>
                    </a:p>
                  </a:txBody>
                  <a:tcPr marL="68580" marR="68580" marT="0" marB="0" anchor="ctr">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19%</a:t>
                      </a:r>
                    </a:p>
                  </a:txBody>
                  <a:tcPr marL="68580" marR="68580"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996153931"/>
                  </a:ext>
                </a:extLst>
              </a:tr>
              <a:tr h="420518">
                <a:tc>
                  <a:txBody>
                    <a:bodyPr/>
                    <a:lstStyle/>
                    <a:p>
                      <a:pPr marL="0" marR="0">
                        <a:lnSpc>
                          <a:spcPct val="107000"/>
                        </a:lnSpc>
                        <a:spcBef>
                          <a:spcPts val="0"/>
                        </a:spcBef>
                        <a:spcAft>
                          <a:spcPts val="0"/>
                        </a:spcAft>
                      </a:pPr>
                      <a:r>
                        <a:rPr lang="en-US" sz="2000" kern="100">
                          <a:effectLst/>
                          <a:latin typeface="Calibri"/>
                          <a:cs typeface="Calibri"/>
                        </a:rPr>
                        <a:t>4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C1D5"/>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a:effectLst/>
                          <a:latin typeface="Calibri"/>
                          <a:cs typeface="Calibri"/>
                        </a:rPr>
                        <a:t>45%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46%</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46087906"/>
                  </a:ext>
                </a:extLst>
              </a:tr>
            </a:tbl>
          </a:graphicData>
        </a:graphic>
      </p:graphicFrame>
      <p:sp>
        <p:nvSpPr>
          <p:cNvPr id="3" name="TextBox 2">
            <a:extLst>
              <a:ext uri="{FF2B5EF4-FFF2-40B4-BE49-F238E27FC236}">
                <a16:creationId xmlns:a16="http://schemas.microsoft.com/office/drawing/2014/main" id="{33EE8B70-E496-ACD0-899F-A17BEF4C1F2D}"/>
              </a:ext>
            </a:extLst>
          </p:cNvPr>
          <p:cNvSpPr txBox="1"/>
          <p:nvPr/>
        </p:nvSpPr>
        <p:spPr>
          <a:xfrm>
            <a:off x="378417" y="1415505"/>
            <a:ext cx="7116892" cy="1361911"/>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Perimetry endpoint accepted by FDA: Mean change ≥ 7 dB in     ≥ 5 pre-specified points</a:t>
            </a:r>
            <a:r>
              <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0000"/>
              </a:lnSpc>
              <a:spcBef>
                <a:spcPts val="0"/>
              </a:spcBef>
              <a:spcAft>
                <a:spcPts val="3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Not a viable endpoint choice in RUSH2A cohort for progression-slowing intervention</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E96D7DA-1A59-6F1F-DB1D-595B9F38C094}"/>
              </a:ext>
            </a:extLst>
          </p:cNvPr>
          <p:cNvSpPr txBox="1"/>
          <p:nvPr/>
        </p:nvSpPr>
        <p:spPr>
          <a:xfrm>
            <a:off x="378417" y="4860460"/>
            <a:ext cx="7116892" cy="1374735"/>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Can we maximize the chance of meeting the FDA-approved outcome?</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Basic idea: Identify ≥ 5 points at baseline with the highest chance of losing function over time*</a:t>
            </a:r>
            <a:r>
              <a:rPr lang="en-US" sz="20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FD6EA7D-8A6A-8969-A42B-67E2B63A4FF5}"/>
              </a:ext>
            </a:extLst>
          </p:cNvPr>
          <p:cNvSpPr txBox="1"/>
          <p:nvPr/>
        </p:nvSpPr>
        <p:spPr>
          <a:xfrm>
            <a:off x="0" y="6381905"/>
            <a:ext cx="4558817" cy="738664"/>
          </a:xfrm>
          <a:prstGeom prst="rect">
            <a:avLst/>
          </a:prstGeom>
          <a:noFill/>
        </p:spPr>
        <p:txBody>
          <a:bodyPr wrap="square">
            <a:spAutoFit/>
          </a:bodyPr>
          <a:lstStyle/>
          <a:p>
            <a:pPr>
              <a:lnSpc>
                <a:spcPct val="100000"/>
              </a:lnSpc>
              <a:spcBef>
                <a:spcPts val="0"/>
              </a:spcBef>
              <a:buClr>
                <a:schemeClr val="tx1"/>
              </a:buClr>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 Modeled after work by Hood and Birch 2011</a:t>
            </a:r>
            <a:r>
              <a:rPr lang="en-US" sz="14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8E94BEA6-88DE-FDA9-D6D3-D62FB3E97B07}"/>
              </a:ext>
            </a:extLst>
          </p:cNvPr>
          <p:cNvSpPr/>
          <p:nvPr/>
        </p:nvSpPr>
        <p:spPr>
          <a:xfrm>
            <a:off x="3762380" y="3344795"/>
            <a:ext cx="983673" cy="1374735"/>
          </a:xfrm>
          <a:prstGeom prst="rect">
            <a:avLst/>
          </a:prstGeom>
          <a:solidFill>
            <a:srgbClr val="00C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CC28BF-F96F-4771-6FB6-7F72EB8394B4}"/>
              </a:ext>
            </a:extLst>
          </p:cNvPr>
          <p:cNvSpPr/>
          <p:nvPr/>
        </p:nvSpPr>
        <p:spPr>
          <a:xfrm>
            <a:off x="5780017" y="3339015"/>
            <a:ext cx="983673" cy="1374735"/>
          </a:xfrm>
          <a:prstGeom prst="rect">
            <a:avLst/>
          </a:prstGeom>
          <a:solidFill>
            <a:srgbClr val="00C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DCAEC0-EF6A-E5A3-291B-632F778DEF86}"/>
              </a:ext>
            </a:extLst>
          </p:cNvPr>
          <p:cNvSpPr/>
          <p:nvPr/>
        </p:nvSpPr>
        <p:spPr>
          <a:xfrm>
            <a:off x="8931729" y="3853542"/>
            <a:ext cx="746184" cy="5551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1DCBF6F4-2E2B-D2E1-0D52-92BD2E69B5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81622" y="2106928"/>
            <a:ext cx="4389120" cy="3310267"/>
          </a:xfrm>
          <a:prstGeom prst="rect">
            <a:avLst/>
          </a:prstGeom>
          <a:ln>
            <a:solidFill>
              <a:srgbClr val="003865"/>
            </a:solidFill>
          </a:ln>
        </p:spPr>
      </p:pic>
      <p:sp>
        <p:nvSpPr>
          <p:cNvPr id="9" name="TextBox 8">
            <a:extLst>
              <a:ext uri="{FF2B5EF4-FFF2-40B4-BE49-F238E27FC236}">
                <a16:creationId xmlns:a16="http://schemas.microsoft.com/office/drawing/2014/main" id="{FAD6146D-69B2-AF83-98AA-CF88B4B54A9C}"/>
              </a:ext>
            </a:extLst>
          </p:cNvPr>
          <p:cNvSpPr txBox="1"/>
          <p:nvPr/>
        </p:nvSpPr>
        <p:spPr>
          <a:xfrm>
            <a:off x="7581622" y="1768374"/>
            <a:ext cx="4389120" cy="338554"/>
          </a:xfrm>
          <a:prstGeom prst="rect">
            <a:avLst/>
          </a:prstGeom>
          <a:noFill/>
        </p:spPr>
        <p:txBody>
          <a:bodyPr wrap="square" rtlCol="0">
            <a:spAutoFit/>
          </a:bodyPr>
          <a:lstStyle/>
          <a:p>
            <a:pPr algn="ctr"/>
            <a:r>
              <a:rPr lang="en-US" sz="1600" b="1" dirty="0"/>
              <a:t>Functional transition points (green)</a:t>
            </a:r>
          </a:p>
        </p:txBody>
      </p:sp>
    </p:spTree>
    <p:extLst>
      <p:ext uri="{BB962C8B-B14F-4D97-AF65-F5344CB8AC3E}">
        <p14:creationId xmlns:p14="http://schemas.microsoft.com/office/powerpoint/2010/main" val="2162361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3589-FD4C-6D65-4CC1-30D277CE5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61712-418A-FB04-21D7-B8E2CCBDF5EF}"/>
              </a:ext>
            </a:extLst>
          </p:cNvPr>
          <p:cNvSpPr>
            <a:spLocks noGrp="1"/>
          </p:cNvSpPr>
          <p:nvPr>
            <p:ph type="title"/>
          </p:nvPr>
        </p:nvSpPr>
        <p:spPr>
          <a:xfrm>
            <a:off x="3293806" y="18255"/>
            <a:ext cx="9066360" cy="1276235"/>
          </a:xfrm>
        </p:spPr>
        <p:txBody>
          <a:bodyPr>
            <a:normAutofit/>
          </a:bodyPr>
          <a:lstStyle/>
          <a:p>
            <a:r>
              <a:rPr lang="en-US" sz="3600" b="1" dirty="0">
                <a:solidFill>
                  <a:schemeClr val="bg1"/>
                </a:solidFill>
              </a:rPr>
              <a:t>Functional Transition Points</a:t>
            </a:r>
          </a:p>
        </p:txBody>
      </p:sp>
      <p:graphicFrame>
        <p:nvGraphicFramePr>
          <p:cNvPr id="4" name="Table 3">
            <a:extLst>
              <a:ext uri="{FF2B5EF4-FFF2-40B4-BE49-F238E27FC236}">
                <a16:creationId xmlns:a16="http://schemas.microsoft.com/office/drawing/2014/main" id="{19D86844-921B-249E-B875-44FBC527317B}"/>
              </a:ext>
            </a:extLst>
          </p:cNvPr>
          <p:cNvGraphicFramePr>
            <a:graphicFrameLocks noGrp="1"/>
          </p:cNvGraphicFramePr>
          <p:nvPr/>
        </p:nvGraphicFramePr>
        <p:xfrm>
          <a:off x="762000" y="2835049"/>
          <a:ext cx="6013802" cy="1890537"/>
        </p:xfrm>
        <a:graphic>
          <a:graphicData uri="http://schemas.openxmlformats.org/drawingml/2006/table">
            <a:tbl>
              <a:tblPr firstRow="1" firstCol="1" bandRow="1">
                <a:tableStyleId>{5C22544A-7EE6-4342-B048-85BDC9FD1C3A}</a:tableStyleId>
              </a:tblPr>
              <a:tblGrid>
                <a:gridCol w="972827">
                  <a:extLst>
                    <a:ext uri="{9D8B030D-6E8A-4147-A177-3AD203B41FA5}">
                      <a16:colId xmlns:a16="http://schemas.microsoft.com/office/drawing/2014/main" val="3511844004"/>
                    </a:ext>
                  </a:extLst>
                </a:gridCol>
                <a:gridCol w="1008195">
                  <a:extLst>
                    <a:ext uri="{9D8B030D-6E8A-4147-A177-3AD203B41FA5}">
                      <a16:colId xmlns:a16="http://schemas.microsoft.com/office/drawing/2014/main" val="3977529848"/>
                    </a:ext>
                  </a:extLst>
                </a:gridCol>
                <a:gridCol w="1008195">
                  <a:extLst>
                    <a:ext uri="{9D8B030D-6E8A-4147-A177-3AD203B41FA5}">
                      <a16:colId xmlns:a16="http://schemas.microsoft.com/office/drawing/2014/main" val="1766629381"/>
                    </a:ext>
                  </a:extLst>
                </a:gridCol>
                <a:gridCol w="1008195">
                  <a:extLst>
                    <a:ext uri="{9D8B030D-6E8A-4147-A177-3AD203B41FA5}">
                      <a16:colId xmlns:a16="http://schemas.microsoft.com/office/drawing/2014/main" val="3642677153"/>
                    </a:ext>
                  </a:extLst>
                </a:gridCol>
                <a:gridCol w="1008195">
                  <a:extLst>
                    <a:ext uri="{9D8B030D-6E8A-4147-A177-3AD203B41FA5}">
                      <a16:colId xmlns:a16="http://schemas.microsoft.com/office/drawing/2014/main" val="3296582239"/>
                    </a:ext>
                  </a:extLst>
                </a:gridCol>
                <a:gridCol w="1008195">
                  <a:extLst>
                    <a:ext uri="{9D8B030D-6E8A-4147-A177-3AD203B41FA5}">
                      <a16:colId xmlns:a16="http://schemas.microsoft.com/office/drawing/2014/main" val="1784222390"/>
                    </a:ext>
                  </a:extLst>
                </a:gridCol>
              </a:tblGrid>
              <a:tr h="411707">
                <a:tc>
                  <a:txBody>
                    <a:bodyPr/>
                    <a:lstStyle/>
                    <a:p>
                      <a:pPr marL="104775" marR="0" indent="-104775">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C1D5"/>
                    </a:solidFill>
                  </a:tcPr>
                </a:tc>
                <a:tc gridSpan="3">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Static Perimetry</a:t>
                      </a: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b="1"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gridSpan="2">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Microperimetry </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extLst>
                  <a:ext uri="{0D108BD9-81ED-4DB2-BD59-A6C34878D82A}">
                    <a16:rowId xmlns:a16="http://schemas.microsoft.com/office/drawing/2014/main" val="3876446473"/>
                  </a:ext>
                </a:extLst>
              </a:tr>
              <a:tr h="273277">
                <a:tc>
                  <a:txBody>
                    <a:bodyPr/>
                    <a:lstStyle/>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Points </a:t>
                      </a:r>
                    </a:p>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used </a:t>
                      </a:r>
                      <a:r>
                        <a:rPr lang="en-US" sz="1800" b="1" kern="1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8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All </a:t>
                      </a:r>
                    </a:p>
                    <a:p>
                      <a:pPr marL="0" marR="0" indent="-66040" algn="ctr">
                        <a:lnSpc>
                          <a:spcPct val="107000"/>
                        </a:lnSpc>
                        <a:spcBef>
                          <a:spcPts val="0"/>
                        </a:spcBef>
                        <a:spcAft>
                          <a:spcPts val="0"/>
                        </a:spcAft>
                      </a:pPr>
                      <a:r>
                        <a:rPr lang="en-US" sz="2000" b="1" kern="100">
                          <a:solidFill>
                            <a:schemeClr val="bg1"/>
                          </a:solidFill>
                          <a:effectLst/>
                          <a:latin typeface="Calibri"/>
                          <a:cs typeface="Calibri"/>
                        </a:rPr>
                        <a:t>points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ea typeface="Calibri" panose="020F0502020204030204" pitchFamily="34" charset="0"/>
                          <a:cs typeface="Calibri"/>
                        </a:rPr>
                        <a:t>Central 30° </a:t>
                      </a: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FTPs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dirty="0">
                          <a:solidFill>
                            <a:schemeClr val="bg1"/>
                          </a:solidFill>
                          <a:effectLst/>
                          <a:latin typeface="Calibri"/>
                          <a:cs typeface="Calibri"/>
                        </a:rPr>
                        <a:t>All points</a:t>
                      </a:r>
                      <a:endParaRPr lang="en-US" sz="2000" b="1" kern="100" dirty="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endParaRPr lang="en-US" sz="2000" b="1" kern="100" dirty="0">
                        <a:solidFill>
                          <a:schemeClr val="bg1"/>
                        </a:solidFill>
                        <a:effectLst/>
                        <a:latin typeface="Calibri"/>
                        <a:ea typeface="Calibri" panose="020F0502020204030204" pitchFamily="34" charset="0"/>
                        <a:cs typeface="Calibri"/>
                      </a:endParaRPr>
                    </a:p>
                    <a:p>
                      <a:pPr marL="0" marR="0" indent="-66040" algn="ctr">
                        <a:lnSpc>
                          <a:spcPct val="107000"/>
                        </a:lnSpc>
                        <a:spcBef>
                          <a:spcPts val="0"/>
                        </a:spcBef>
                        <a:spcAft>
                          <a:spcPts val="0"/>
                        </a:spcAft>
                      </a:pPr>
                      <a:r>
                        <a:rPr lang="en-US" sz="2000" b="1" kern="100" dirty="0">
                          <a:solidFill>
                            <a:schemeClr val="bg1"/>
                          </a:solidFill>
                          <a:effectLst/>
                          <a:latin typeface="Calibri"/>
                          <a:ea typeface="Calibri" panose="020F0502020204030204" pitchFamily="34" charset="0"/>
                          <a:cs typeface="Calibri"/>
                        </a:rPr>
                        <a:t>FTPs</a:t>
                      </a:r>
                    </a:p>
                  </a:txBody>
                  <a:tcPr marL="68580" marR="68580" marT="0" marB="0" anchor="b">
                    <a:lnR w="12700" cap="flat" cmpd="sng" algn="ctr">
                      <a:solidFill>
                        <a:schemeClr val="tx1"/>
                      </a:solidFill>
                      <a:prstDash val="solid"/>
                      <a:round/>
                      <a:headEnd type="none" w="med" len="med"/>
                      <a:tailEnd type="none" w="med" len="med"/>
                    </a:lnR>
                    <a:solidFill>
                      <a:srgbClr val="00C1D5"/>
                    </a:solidFill>
                  </a:tcPr>
                </a:tc>
                <a:extLst>
                  <a:ext uri="{0D108BD9-81ED-4DB2-BD59-A6C34878D82A}">
                    <a16:rowId xmlns:a16="http://schemas.microsoft.com/office/drawing/2014/main" val="615233555"/>
                  </a:ext>
                </a:extLst>
              </a:tr>
              <a:tr h="420518">
                <a:tc>
                  <a:txBody>
                    <a:bodyPr/>
                    <a:lstStyle/>
                    <a:p>
                      <a:pPr marL="0" marR="0">
                        <a:lnSpc>
                          <a:spcPct val="107000"/>
                        </a:lnSpc>
                        <a:spcBef>
                          <a:spcPts val="0"/>
                        </a:spcBef>
                        <a:spcAft>
                          <a:spcPts val="0"/>
                        </a:spcAft>
                      </a:pPr>
                      <a:r>
                        <a:rPr lang="en-US" sz="2000" kern="100">
                          <a:effectLst/>
                          <a:latin typeface="Calibri"/>
                          <a:cs typeface="Calibri"/>
                        </a:rPr>
                        <a:t>2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dirty="0">
                          <a:effectLst/>
                          <a:latin typeface="Calibri"/>
                          <a:cs typeface="Calibri"/>
                        </a:rPr>
                        <a:t>2%</a:t>
                      </a:r>
                      <a:endParaRPr lang="en-US" sz="2000" b="1" kern="100" dirty="0">
                        <a:effectLst/>
                        <a:latin typeface="Calibri"/>
                        <a:ea typeface="Calibri" panose="020F0502020204030204" pitchFamily="34" charset="0"/>
                        <a:cs typeface="Calibri"/>
                      </a:endParaRP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cs typeface="Calibri"/>
                        </a:rPr>
                        <a:t>31%</a:t>
                      </a:r>
                      <a:endParaRPr lang="en-US" sz="2000" b="1" kern="100">
                        <a:effectLst/>
                        <a:latin typeface="Calibri"/>
                        <a:ea typeface="Calibri" panose="020F0502020204030204" pitchFamily="34" charset="0"/>
                        <a:cs typeface="Calibri"/>
                      </a:endParaRPr>
                    </a:p>
                  </a:txBody>
                  <a:tcPr marL="68580" marR="68580" marT="0" marB="0" anchor="ctr">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19%</a:t>
                      </a:r>
                    </a:p>
                  </a:txBody>
                  <a:tcPr marL="68580" marR="68580"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996153931"/>
                  </a:ext>
                </a:extLst>
              </a:tr>
              <a:tr h="420518">
                <a:tc>
                  <a:txBody>
                    <a:bodyPr/>
                    <a:lstStyle/>
                    <a:p>
                      <a:pPr marL="0" marR="0">
                        <a:lnSpc>
                          <a:spcPct val="107000"/>
                        </a:lnSpc>
                        <a:spcBef>
                          <a:spcPts val="0"/>
                        </a:spcBef>
                        <a:spcAft>
                          <a:spcPts val="0"/>
                        </a:spcAft>
                      </a:pPr>
                      <a:r>
                        <a:rPr lang="en-US" sz="2000" kern="100">
                          <a:effectLst/>
                          <a:latin typeface="Calibri"/>
                          <a:cs typeface="Calibri"/>
                        </a:rPr>
                        <a:t>4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C1D5"/>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a:effectLst/>
                          <a:latin typeface="Calibri"/>
                          <a:cs typeface="Calibri"/>
                        </a:rPr>
                        <a:t>45%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46%</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46087906"/>
                  </a:ext>
                </a:extLst>
              </a:tr>
            </a:tbl>
          </a:graphicData>
        </a:graphic>
      </p:graphicFrame>
      <p:sp>
        <p:nvSpPr>
          <p:cNvPr id="3" name="TextBox 2">
            <a:extLst>
              <a:ext uri="{FF2B5EF4-FFF2-40B4-BE49-F238E27FC236}">
                <a16:creationId xmlns:a16="http://schemas.microsoft.com/office/drawing/2014/main" id="{CD028B91-CF90-12A4-5AC5-05991151D94B}"/>
              </a:ext>
            </a:extLst>
          </p:cNvPr>
          <p:cNvSpPr txBox="1"/>
          <p:nvPr/>
        </p:nvSpPr>
        <p:spPr>
          <a:xfrm>
            <a:off x="378417" y="1415505"/>
            <a:ext cx="7116892" cy="1361911"/>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Perimetry endpoint accepted by FDA: Mean change ≥ 7 dB in     ≥ 5 pre-specified points</a:t>
            </a:r>
            <a:r>
              <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0000"/>
              </a:lnSpc>
              <a:spcBef>
                <a:spcPts val="0"/>
              </a:spcBef>
              <a:spcAft>
                <a:spcPts val="300"/>
              </a:spcAft>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Not a viable endpoint choice in RUSH2A cohort for progression-slowing intervention</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8E7CF37-CD1E-BE0E-AEF1-6D3429BB3B73}"/>
              </a:ext>
            </a:extLst>
          </p:cNvPr>
          <p:cNvSpPr txBox="1"/>
          <p:nvPr/>
        </p:nvSpPr>
        <p:spPr>
          <a:xfrm>
            <a:off x="378417" y="4860460"/>
            <a:ext cx="7116892" cy="1374735"/>
          </a:xfrm>
          <a:prstGeom prst="rect">
            <a:avLst/>
          </a:prstGeom>
          <a:noFill/>
        </p:spPr>
        <p:txBody>
          <a:bodyPr wrap="square">
            <a:spAutoFit/>
          </a:bodyPr>
          <a:lstStyle/>
          <a:p>
            <a:pPr marL="285750" indent="-285750">
              <a:lnSpc>
                <a:spcPct val="100000"/>
              </a:lnSpc>
              <a:spcBef>
                <a:spcPts val="0"/>
              </a:spcBef>
              <a:spcAft>
                <a:spcPts val="400"/>
              </a:spcAft>
              <a:buClr>
                <a:schemeClr val="tx1"/>
              </a:buCl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Can we maximize the chance of meeting the FDA-approved outcome?</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Basic idea: Identify ≥ 5 points at baseline with the highest chance of losing function over time*</a:t>
            </a:r>
            <a:r>
              <a:rPr lang="en-US" sz="20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D0A43368-8C54-5BCA-1E89-67214E4DF8AF}"/>
              </a:ext>
            </a:extLst>
          </p:cNvPr>
          <p:cNvSpPr txBox="1"/>
          <p:nvPr/>
        </p:nvSpPr>
        <p:spPr>
          <a:xfrm>
            <a:off x="0" y="6381905"/>
            <a:ext cx="4558817" cy="738664"/>
          </a:xfrm>
          <a:prstGeom prst="rect">
            <a:avLst/>
          </a:prstGeom>
          <a:noFill/>
        </p:spPr>
        <p:txBody>
          <a:bodyPr wrap="square">
            <a:spAutoFit/>
          </a:bodyPr>
          <a:lstStyle/>
          <a:p>
            <a:pPr>
              <a:lnSpc>
                <a:spcPct val="100000"/>
              </a:lnSpc>
              <a:spcBef>
                <a:spcPts val="0"/>
              </a:spcBef>
              <a:buClr>
                <a:schemeClr val="tx1"/>
              </a:buClr>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 Modeled after work by Hood and Birch 2011</a:t>
            </a:r>
            <a:r>
              <a:rPr lang="en-US" sz="1400"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EBDFC546-A117-6508-B41A-B27CE1F28933}"/>
              </a:ext>
            </a:extLst>
          </p:cNvPr>
          <p:cNvSpPr/>
          <p:nvPr/>
        </p:nvSpPr>
        <p:spPr>
          <a:xfrm>
            <a:off x="8931729" y="3853542"/>
            <a:ext cx="746184" cy="5551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C435453F-FFA8-1D0F-1B82-EA3E08219A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81622" y="2106928"/>
            <a:ext cx="4389120" cy="3310267"/>
          </a:xfrm>
          <a:prstGeom prst="rect">
            <a:avLst/>
          </a:prstGeom>
          <a:ln>
            <a:solidFill>
              <a:srgbClr val="003865"/>
            </a:solidFill>
          </a:ln>
        </p:spPr>
      </p:pic>
      <p:sp>
        <p:nvSpPr>
          <p:cNvPr id="9" name="TextBox 8">
            <a:extLst>
              <a:ext uri="{FF2B5EF4-FFF2-40B4-BE49-F238E27FC236}">
                <a16:creationId xmlns:a16="http://schemas.microsoft.com/office/drawing/2014/main" id="{0E5991A0-6D55-DF27-6C22-4417EF4A65AD}"/>
              </a:ext>
            </a:extLst>
          </p:cNvPr>
          <p:cNvSpPr txBox="1"/>
          <p:nvPr/>
        </p:nvSpPr>
        <p:spPr>
          <a:xfrm>
            <a:off x="7581622" y="1768374"/>
            <a:ext cx="4389120" cy="338554"/>
          </a:xfrm>
          <a:prstGeom prst="rect">
            <a:avLst/>
          </a:prstGeom>
          <a:noFill/>
        </p:spPr>
        <p:txBody>
          <a:bodyPr wrap="square" rtlCol="0">
            <a:spAutoFit/>
          </a:bodyPr>
          <a:lstStyle/>
          <a:p>
            <a:pPr algn="ctr"/>
            <a:r>
              <a:rPr lang="en-US" sz="1600" b="1" dirty="0"/>
              <a:t>Functional transition points (green)</a:t>
            </a:r>
          </a:p>
        </p:txBody>
      </p:sp>
    </p:spTree>
    <p:extLst>
      <p:ext uri="{BB962C8B-B14F-4D97-AF65-F5344CB8AC3E}">
        <p14:creationId xmlns:p14="http://schemas.microsoft.com/office/powerpoint/2010/main" val="272579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D3D4-9F0F-7A90-A060-7421088CE86F}"/>
              </a:ext>
            </a:extLst>
          </p:cNvPr>
          <p:cNvSpPr>
            <a:spLocks noGrp="1"/>
          </p:cNvSpPr>
          <p:nvPr>
            <p:ph type="ctrTitle"/>
          </p:nvPr>
        </p:nvSpPr>
        <p:spPr>
          <a:xfrm>
            <a:off x="6096000" y="1844466"/>
            <a:ext cx="5800725" cy="2056974"/>
          </a:xfrm>
        </p:spPr>
        <p:txBody>
          <a:bodyPr/>
          <a:lstStyle/>
          <a:p>
            <a:r>
              <a:rPr lang="en-US" dirty="0">
                <a:solidFill>
                  <a:schemeClr val="bg1"/>
                </a:solidFill>
                <a:latin typeface="Calibri" panose="020F0502020204030204" pitchFamily="34" charset="0"/>
                <a:cs typeface="Calibri" panose="020F0502020204030204" pitchFamily="34" charset="0"/>
              </a:rPr>
              <a:t>Mock Trial Scenarios – Impact of Design Choices</a:t>
            </a:r>
          </a:p>
        </p:txBody>
      </p:sp>
    </p:spTree>
    <p:extLst>
      <p:ext uri="{BB962C8B-B14F-4D97-AF65-F5344CB8AC3E}">
        <p14:creationId xmlns:p14="http://schemas.microsoft.com/office/powerpoint/2010/main" val="355954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CA98-23F0-AC25-0432-6CE38571A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0E9E6-5CB0-ED34-64C5-B09BAC39F0C6}"/>
              </a:ext>
            </a:extLst>
          </p:cNvPr>
          <p:cNvSpPr>
            <a:spLocks noGrp="1"/>
          </p:cNvSpPr>
          <p:nvPr>
            <p:ph type="title"/>
          </p:nvPr>
        </p:nvSpPr>
        <p:spPr/>
        <p:txBody>
          <a:bodyPr>
            <a:normAutofit/>
          </a:bodyPr>
          <a:lstStyle/>
          <a:p>
            <a:r>
              <a:rPr lang="en-US" sz="3600" b="1" dirty="0">
                <a:solidFill>
                  <a:schemeClr val="bg1"/>
                </a:solidFill>
              </a:rPr>
              <a:t>Impact of Primary Endpoint Selection on Sample Size</a:t>
            </a:r>
          </a:p>
        </p:txBody>
      </p:sp>
      <p:sp>
        <p:nvSpPr>
          <p:cNvPr id="3" name="Content Placeholder 2">
            <a:extLst>
              <a:ext uri="{FF2B5EF4-FFF2-40B4-BE49-F238E27FC236}">
                <a16:creationId xmlns:a16="http://schemas.microsoft.com/office/drawing/2014/main" id="{40533E87-8D0C-F4CC-95B1-B4DB59DA8FB8}"/>
              </a:ext>
            </a:extLst>
          </p:cNvPr>
          <p:cNvSpPr>
            <a:spLocks noGrp="1"/>
          </p:cNvSpPr>
          <p:nvPr>
            <p:ph idx="1"/>
          </p:nvPr>
        </p:nvSpPr>
        <p:spPr>
          <a:xfrm>
            <a:off x="814193" y="1490597"/>
            <a:ext cx="10672174" cy="4853053"/>
          </a:xfrm>
        </p:spPr>
        <p:txBody>
          <a:bodyPr>
            <a:noAutofit/>
          </a:bodyPr>
          <a:lstStyle/>
          <a:p>
            <a:pPr marL="0" indent="0">
              <a:lnSpc>
                <a:spcPct val="100000"/>
              </a:lnSpc>
              <a:spcBef>
                <a:spcPts val="0"/>
              </a:spcBef>
              <a:buClr>
                <a:schemeClr val="tx1"/>
              </a:buClr>
              <a:buNone/>
              <a:tabLst>
                <a:tab pos="2971800" algn="l"/>
              </a:tabLst>
            </a:pPr>
            <a:r>
              <a:rPr lang="en-US" sz="3000" b="1" dirty="0">
                <a:effectLst/>
              </a:rPr>
              <a:t>For any given primary endpoint being considered, </a:t>
            </a:r>
            <a:r>
              <a:rPr lang="en-US" sz="3000" b="1" dirty="0"/>
              <a:t>the following will </a:t>
            </a:r>
            <a:r>
              <a:rPr lang="en-US" sz="3000" b="1" dirty="0">
                <a:effectLst/>
              </a:rPr>
              <a:t>impact sample size/power calculations</a:t>
            </a:r>
          </a:p>
          <a:p>
            <a:pPr marL="0" indent="0">
              <a:lnSpc>
                <a:spcPct val="100000"/>
              </a:lnSpc>
              <a:spcBef>
                <a:spcPts val="0"/>
              </a:spcBef>
              <a:buClr>
                <a:schemeClr val="tx1"/>
              </a:buClr>
              <a:buNone/>
              <a:tabLst>
                <a:tab pos="2971800" algn="l"/>
              </a:tabLst>
            </a:pPr>
            <a:endParaRPr lang="en-US" sz="1000" b="1" dirty="0">
              <a:effectLst/>
            </a:endParaRPr>
          </a:p>
          <a:p>
            <a:pPr marL="457200" indent="-457200">
              <a:lnSpc>
                <a:spcPct val="100000"/>
              </a:lnSpc>
              <a:spcBef>
                <a:spcPts val="0"/>
              </a:spcBef>
              <a:buClr>
                <a:schemeClr val="tx1"/>
              </a:buClr>
              <a:tabLst>
                <a:tab pos="2971800" algn="l"/>
              </a:tabLst>
            </a:pPr>
            <a:r>
              <a:rPr lang="en-US" sz="3000" dirty="0">
                <a:effectLst/>
              </a:rPr>
              <a:t>Expected rate of decline </a:t>
            </a:r>
          </a:p>
          <a:p>
            <a:pPr marL="914400" lvl="1" indent="-457200">
              <a:lnSpc>
                <a:spcPct val="100000"/>
              </a:lnSpc>
              <a:spcBef>
                <a:spcPts val="0"/>
              </a:spcBef>
              <a:buClr>
                <a:schemeClr val="tx1"/>
              </a:buClr>
              <a:tabLst>
                <a:tab pos="2971800" algn="l"/>
              </a:tabLst>
            </a:pPr>
            <a:r>
              <a:rPr lang="en-US" sz="2600" dirty="0">
                <a:effectLst/>
              </a:rPr>
              <a:t>Natural history </a:t>
            </a:r>
            <a:r>
              <a:rPr lang="en-US" sz="2600" dirty="0">
                <a:effectLst/>
                <a:sym typeface="Wingdings" panose="05000000000000000000" pitchFamily="2" charset="2"/>
              </a:rPr>
              <a:t></a:t>
            </a:r>
            <a:r>
              <a:rPr lang="en-US" sz="2600" dirty="0">
                <a:effectLst/>
              </a:rPr>
              <a:t> control group</a:t>
            </a:r>
          </a:p>
          <a:p>
            <a:pPr marL="914400" lvl="1" indent="-457200">
              <a:lnSpc>
                <a:spcPct val="100000"/>
              </a:lnSpc>
              <a:spcBef>
                <a:spcPts val="0"/>
              </a:spcBef>
              <a:buClr>
                <a:schemeClr val="tx1"/>
              </a:buClr>
              <a:tabLst>
                <a:tab pos="2971800" algn="l"/>
              </a:tabLst>
            </a:pPr>
            <a:endParaRPr lang="en-US" sz="1000" dirty="0">
              <a:effectLst/>
            </a:endParaRPr>
          </a:p>
          <a:p>
            <a:pPr marL="457200" indent="-457200">
              <a:lnSpc>
                <a:spcPct val="100000"/>
              </a:lnSpc>
              <a:spcBef>
                <a:spcPts val="0"/>
              </a:spcBef>
              <a:buClr>
                <a:schemeClr val="tx1"/>
              </a:buClr>
              <a:tabLst>
                <a:tab pos="2971800" algn="l"/>
              </a:tabLst>
            </a:pPr>
            <a:r>
              <a:rPr lang="en-US" sz="3000" dirty="0"/>
              <a:t>E</a:t>
            </a:r>
            <a:r>
              <a:rPr lang="en-US" sz="3000" dirty="0">
                <a:effectLst/>
              </a:rPr>
              <a:t>xpected treatment effect </a:t>
            </a:r>
          </a:p>
          <a:p>
            <a:pPr marL="914400" lvl="1" indent="-457200">
              <a:lnSpc>
                <a:spcPct val="100000"/>
              </a:lnSpc>
              <a:spcBef>
                <a:spcPts val="0"/>
              </a:spcBef>
              <a:buClr>
                <a:schemeClr val="tx1"/>
              </a:buClr>
              <a:tabLst>
                <a:tab pos="2971800" algn="l"/>
              </a:tabLst>
            </a:pPr>
            <a:r>
              <a:rPr lang="en-US" sz="2600" b="0" dirty="0">
                <a:effectLst/>
              </a:rPr>
              <a:t>By how much will the endpoint measure a difference in slowing progression or improvement</a:t>
            </a:r>
          </a:p>
          <a:p>
            <a:pPr marL="914400" lvl="1" indent="-457200">
              <a:lnSpc>
                <a:spcPct val="100000"/>
              </a:lnSpc>
              <a:spcBef>
                <a:spcPts val="0"/>
              </a:spcBef>
              <a:buClr>
                <a:schemeClr val="tx1"/>
              </a:buClr>
              <a:tabLst>
                <a:tab pos="2971800" algn="l"/>
              </a:tabLst>
            </a:pPr>
            <a:endParaRPr lang="en-US" sz="1000" b="0" dirty="0">
              <a:effectLst/>
            </a:endParaRPr>
          </a:p>
          <a:p>
            <a:pPr marL="457200" indent="-457200">
              <a:lnSpc>
                <a:spcPct val="100000"/>
              </a:lnSpc>
              <a:spcBef>
                <a:spcPts val="0"/>
              </a:spcBef>
              <a:buClr>
                <a:schemeClr val="tx1"/>
              </a:buClr>
              <a:tabLst>
                <a:tab pos="2971800" algn="l"/>
              </a:tabLst>
            </a:pPr>
            <a:r>
              <a:rPr lang="en-US" sz="3000" dirty="0"/>
              <a:t>Continuous (slope) vs binary outcome</a:t>
            </a:r>
          </a:p>
        </p:txBody>
      </p:sp>
    </p:spTree>
    <p:extLst>
      <p:ext uri="{BB962C8B-B14F-4D97-AF65-F5344CB8AC3E}">
        <p14:creationId xmlns:p14="http://schemas.microsoft.com/office/powerpoint/2010/main" val="851679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75FF8-20EC-B36D-F5B4-A98AA05E1F03}"/>
            </a:ext>
          </a:extLst>
        </p:cNvPr>
        <p:cNvGrpSpPr/>
        <p:nvPr/>
      </p:nvGrpSpPr>
      <p:grpSpPr>
        <a:xfrm>
          <a:off x="0" y="0"/>
          <a:ext cx="0" cy="0"/>
          <a:chOff x="0" y="0"/>
          <a:chExt cx="0" cy="0"/>
        </a:xfrm>
      </p:grpSpPr>
      <p:graphicFrame>
        <p:nvGraphicFramePr>
          <p:cNvPr id="7" name="Content Placeholder 11">
            <a:extLst>
              <a:ext uri="{FF2B5EF4-FFF2-40B4-BE49-F238E27FC236}">
                <a16:creationId xmlns:a16="http://schemas.microsoft.com/office/drawing/2014/main" id="{0F937CF1-5B4A-9BE0-3E4B-0C6A989DB2E1}"/>
              </a:ext>
            </a:extLst>
          </p:cNvPr>
          <p:cNvGraphicFramePr>
            <a:graphicFrameLocks noGrp="1"/>
          </p:cNvGraphicFramePr>
          <p:nvPr>
            <p:ph idx="1"/>
          </p:nvPr>
        </p:nvGraphicFramePr>
        <p:xfrm>
          <a:off x="515159" y="1580276"/>
          <a:ext cx="8185930" cy="4602480"/>
        </p:xfrm>
        <a:graphic>
          <a:graphicData uri="http://schemas.openxmlformats.org/drawingml/2006/table">
            <a:tbl>
              <a:tblPr firstRow="1" bandRow="1">
                <a:tableStyleId>{B301B821-A1FF-4177-AEE7-76D212191A09}</a:tableStyleId>
              </a:tblPr>
              <a:tblGrid>
                <a:gridCol w="1893512">
                  <a:extLst>
                    <a:ext uri="{9D8B030D-6E8A-4147-A177-3AD203B41FA5}">
                      <a16:colId xmlns:a16="http://schemas.microsoft.com/office/drawing/2014/main" val="1632098594"/>
                    </a:ext>
                  </a:extLst>
                </a:gridCol>
                <a:gridCol w="2405735">
                  <a:extLst>
                    <a:ext uri="{9D8B030D-6E8A-4147-A177-3AD203B41FA5}">
                      <a16:colId xmlns:a16="http://schemas.microsoft.com/office/drawing/2014/main" val="3632807152"/>
                    </a:ext>
                  </a:extLst>
                </a:gridCol>
                <a:gridCol w="1295561">
                  <a:extLst>
                    <a:ext uri="{9D8B030D-6E8A-4147-A177-3AD203B41FA5}">
                      <a16:colId xmlns:a16="http://schemas.microsoft.com/office/drawing/2014/main" val="3051121954"/>
                    </a:ext>
                  </a:extLst>
                </a:gridCol>
                <a:gridCol w="1295561">
                  <a:extLst>
                    <a:ext uri="{9D8B030D-6E8A-4147-A177-3AD203B41FA5}">
                      <a16:colId xmlns:a16="http://schemas.microsoft.com/office/drawing/2014/main" val="37948704"/>
                    </a:ext>
                  </a:extLst>
                </a:gridCol>
                <a:gridCol w="1295561">
                  <a:extLst>
                    <a:ext uri="{9D8B030D-6E8A-4147-A177-3AD203B41FA5}">
                      <a16:colId xmlns:a16="http://schemas.microsoft.com/office/drawing/2014/main" val="3217793748"/>
                    </a:ext>
                  </a:extLst>
                </a:gridCol>
              </a:tblGrid>
              <a:tr h="0">
                <a:tc rowSpan="2">
                  <a:txBody>
                    <a:bodyPr/>
                    <a:lstStyle/>
                    <a:p>
                      <a:pPr algn="l"/>
                      <a:r>
                        <a:rPr lang="en-US" sz="2200" b="1">
                          <a:solidFill>
                            <a:srgbClr val="002060"/>
                          </a:solidFill>
                          <a:latin typeface="Calibri" panose="020F0502020204030204" pitchFamily="34" charset="0"/>
                          <a:cs typeface="Calibri" panose="020F0502020204030204" pitchFamily="34" charset="0"/>
                        </a:rPr>
                        <a:t>Control Group</a:t>
                      </a:r>
                    </a:p>
                    <a:p>
                      <a:pPr algn="l"/>
                      <a:r>
                        <a:rPr lang="en-US" sz="2200" b="1">
                          <a:solidFill>
                            <a:schemeClr val="bg1"/>
                          </a:solidFill>
                          <a:latin typeface="Calibri" panose="020F0502020204030204" pitchFamily="34" charset="0"/>
                          <a:cs typeface="Calibri" panose="020F0502020204030204" pitchFamily="34" charset="0"/>
                        </a:rPr>
                        <a:t>Standardized Rate of Worsening</a:t>
                      </a:r>
                    </a:p>
                  </a:txBody>
                  <a:tcPr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rowSpan="2">
                  <a:txBody>
                    <a:bodyPr/>
                    <a:lstStyle/>
                    <a:p>
                      <a:r>
                        <a:rPr lang="en-US" sz="2200" b="1">
                          <a:solidFill>
                            <a:schemeClr val="bg1"/>
                          </a:solidFill>
                          <a:latin typeface="Calibri" panose="020F0502020204030204" pitchFamily="34" charset="0"/>
                          <a:cs typeface="Calibri" panose="020F0502020204030204" pitchFamily="34" charset="0"/>
                        </a:rPr>
                        <a:t>Example Measures</a:t>
                      </a:r>
                    </a:p>
                  </a:txBody>
                  <a:tcPr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gridSpan="3">
                  <a:txBody>
                    <a:bodyPr/>
                    <a:lstStyle/>
                    <a:p>
                      <a:pPr algn="ctr"/>
                      <a:r>
                        <a:rPr lang="en-US" sz="2200" b="1">
                          <a:solidFill>
                            <a:srgbClr val="002060"/>
                          </a:solidFill>
                          <a:latin typeface="Calibri" panose="020F0502020204030204" pitchFamily="34" charset="0"/>
                          <a:cs typeface="Calibri" panose="020F0502020204030204" pitchFamily="34" charset="0"/>
                        </a:rPr>
                        <a:t>Treated Group </a:t>
                      </a:r>
                    </a:p>
                    <a:p>
                      <a:pPr algn="ctr"/>
                      <a:r>
                        <a:rPr lang="en-US" sz="2200" b="1">
                          <a:solidFill>
                            <a:schemeClr val="bg1"/>
                          </a:solidFill>
                          <a:latin typeface="Calibri" panose="020F0502020204030204" pitchFamily="34" charset="0"/>
                          <a:cs typeface="Calibri" panose="020F0502020204030204" pitchFamily="34" charset="0"/>
                        </a:rPr>
                        <a:t>Relative Reduction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hMerge="1">
                  <a:txBody>
                    <a:bodyPr/>
                    <a:lstStyle/>
                    <a:p>
                      <a:endParaRPr lang="en-US"/>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hMerge="1">
                  <a:txBody>
                    <a:bodyPr/>
                    <a:lstStyle/>
                    <a:p>
                      <a:endParaRPr lang="en-US"/>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0">
                <a:tc vMerge="1">
                  <a:txBody>
                    <a:bodyPr/>
                    <a:lstStyle/>
                    <a:p>
                      <a:endParaRPr lang="en-US"/>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vMerge="1">
                  <a:txBody>
                    <a:bodyPr/>
                    <a:lstStyle/>
                    <a:p>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b="1">
                          <a:solidFill>
                            <a:schemeClr val="bg1"/>
                          </a:solidFill>
                          <a:latin typeface="Calibri" panose="020F0502020204030204" pitchFamily="34" charset="0"/>
                          <a:cs typeface="Calibri" panose="020F0502020204030204" pitchFamily="34" charset="0"/>
                        </a:rPr>
                        <a:t>30%</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C1D5"/>
                    </a:solidFill>
                  </a:tcPr>
                </a:tc>
                <a:tc>
                  <a:txBody>
                    <a:bodyPr/>
                    <a:lstStyle/>
                    <a:p>
                      <a:pPr algn="ctr"/>
                      <a:r>
                        <a:rPr lang="en-US" sz="2400" b="1">
                          <a:solidFill>
                            <a:schemeClr val="bg1"/>
                          </a:solidFill>
                          <a:latin typeface="Calibri" panose="020F0502020204030204" pitchFamily="34" charset="0"/>
                          <a:cs typeface="Calibri" panose="020F0502020204030204" pitchFamily="34" charset="0"/>
                        </a:rPr>
                        <a:t>60%</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C1D5"/>
                    </a:solidFill>
                  </a:tcPr>
                </a:tc>
                <a:tc>
                  <a:txBody>
                    <a:bodyPr/>
                    <a:lstStyle/>
                    <a:p>
                      <a:pPr algn="ctr"/>
                      <a:r>
                        <a:rPr lang="en-US" sz="2400" b="1">
                          <a:solidFill>
                            <a:schemeClr val="bg1"/>
                          </a:solidFill>
                          <a:latin typeface="Calibri" panose="020F0502020204030204" pitchFamily="34" charset="0"/>
                          <a:cs typeface="Calibri" panose="020F0502020204030204" pitchFamily="34" charset="0"/>
                        </a:rPr>
                        <a:t>100%</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781085349"/>
                  </a:ext>
                </a:extLst>
              </a:tr>
              <a:tr h="365760">
                <a:tc gridSpan="5">
                  <a:txBody>
                    <a:bodyPr/>
                    <a:lstStyle/>
                    <a:p>
                      <a:pPr algn="l"/>
                      <a:r>
                        <a:rPr lang="en-US" sz="2000" b="1">
                          <a:solidFill>
                            <a:schemeClr val="bg1"/>
                          </a:solidFill>
                          <a:latin typeface="Calibri" panose="020F0502020204030204" pitchFamily="34" charset="0"/>
                          <a:cs typeface="Calibri" panose="020F0502020204030204" pitchFamily="34" charset="0"/>
                        </a:rPr>
                        <a:t>2 Year Follow-up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865"/>
                    </a:solidFill>
                  </a:tcPr>
                </a:tc>
                <a:tc hMerge="1">
                  <a:txBody>
                    <a:bodyPr/>
                    <a:lstStyle/>
                    <a:p>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65760">
                <a:tc>
                  <a:txBody>
                    <a:bodyPr/>
                    <a:lstStyle/>
                    <a:p>
                      <a:pPr algn="l"/>
                      <a:r>
                        <a:rPr lang="en-US" sz="2000" b="1">
                          <a:latin typeface="Calibri" panose="020F0502020204030204" pitchFamily="34" charset="0"/>
                          <a:cs typeface="Calibri" panose="020F0502020204030204" pitchFamily="34" charset="0"/>
                        </a:rPr>
                        <a:t>0.40</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BCVA, EZ</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2181</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546</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197</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703301"/>
                  </a:ext>
                </a:extLst>
              </a:tr>
              <a:tr h="365760">
                <a:tc>
                  <a:txBody>
                    <a:bodyPr/>
                    <a:lstStyle/>
                    <a:p>
                      <a:pPr algn="l"/>
                      <a:r>
                        <a:rPr lang="en-US" sz="2000" b="1">
                          <a:latin typeface="Calibri" panose="020F0502020204030204" pitchFamily="34" charset="0"/>
                          <a:cs typeface="Calibri" panose="020F0502020204030204" pitchFamily="34" charset="0"/>
                        </a:rPr>
                        <a:t>0.70</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en-US" sz="2000" b="1">
                          <a:latin typeface="Calibri" panose="020F0502020204030204" pitchFamily="34" charset="0"/>
                          <a:cs typeface="Calibri" panose="020F0502020204030204" pitchFamily="34" charset="0"/>
                        </a:rPr>
                        <a:t>MP MS, FST</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712</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178</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65</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1201598"/>
                  </a:ext>
                </a:extLst>
              </a:tr>
              <a:tr h="365760">
                <a:tc>
                  <a:txBody>
                    <a:bodyPr/>
                    <a:lstStyle/>
                    <a:p>
                      <a:pPr algn="l"/>
                      <a:r>
                        <a:rPr lang="en-US" sz="2000" b="1">
                          <a:latin typeface="Calibri" panose="020F0502020204030204" pitchFamily="34" charset="0"/>
                          <a:cs typeface="Calibri" panose="020F0502020204030204" pitchFamily="34" charset="0"/>
                        </a:rPr>
                        <a:t>0.80</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en-US" sz="2000" b="1">
                          <a:latin typeface="Calibri" panose="020F0502020204030204" pitchFamily="34" charset="0"/>
                          <a:cs typeface="Calibri" panose="020F0502020204030204" pitchFamily="34" charset="0"/>
                        </a:rPr>
                        <a:t>V</a:t>
                      </a:r>
                      <a:r>
                        <a:rPr lang="en-US" sz="2000" b="1" baseline="-25000">
                          <a:latin typeface="Calibri" panose="020F0502020204030204" pitchFamily="34" charset="0"/>
                          <a:cs typeface="Calibri" panose="020F0502020204030204" pitchFamily="34" charset="0"/>
                        </a:rPr>
                        <a:t>TOT</a:t>
                      </a:r>
                      <a:r>
                        <a:rPr lang="en-US" sz="2000" b="1" baseline="0">
                          <a:latin typeface="Calibri" panose="020F0502020204030204" pitchFamily="34" charset="0"/>
                          <a:cs typeface="Calibri" panose="020F0502020204030204" pitchFamily="34" charset="0"/>
                        </a:rPr>
                        <a:t>, SP MS</a:t>
                      </a:r>
                      <a:r>
                        <a:rPr lang="en-US" sz="2000" b="1" baseline="-25000">
                          <a:latin typeface="Calibri" panose="020F0502020204030204" pitchFamily="34" charset="0"/>
                          <a:cs typeface="Calibri" panose="020F0502020204030204" pitchFamily="34" charset="0"/>
                        </a:rPr>
                        <a:t>CW</a:t>
                      </a:r>
                      <a:endParaRPr lang="en-US" sz="2000" b="1">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546</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137</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50</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9678584"/>
                  </a:ext>
                </a:extLst>
              </a:tr>
              <a:tr h="365760">
                <a:tc gridSpan="5">
                  <a:txBody>
                    <a:bodyPr/>
                    <a:lstStyle/>
                    <a:p>
                      <a:pPr algn="l"/>
                      <a:r>
                        <a:rPr lang="en-US" sz="2000" b="1">
                          <a:solidFill>
                            <a:schemeClr val="bg1"/>
                          </a:solidFill>
                          <a:latin typeface="Calibri" panose="020F0502020204030204" pitchFamily="34" charset="0"/>
                          <a:cs typeface="Calibri" panose="020F0502020204030204" pitchFamily="34" charset="0"/>
                        </a:rPr>
                        <a:t>4 Year Follow-up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865"/>
                    </a:solidFill>
                  </a:tcPr>
                </a:tc>
                <a:tc hMerge="1">
                  <a:txBody>
                    <a:bodyPr/>
                    <a:lstStyle/>
                    <a:p>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2997579"/>
                  </a:ext>
                </a:extLst>
              </a:tr>
              <a:tr h="365760">
                <a:tc>
                  <a:txBody>
                    <a:bodyPr/>
                    <a:lstStyle/>
                    <a:p>
                      <a:pPr algn="l"/>
                      <a:r>
                        <a:rPr lang="en-US" sz="2000" b="1">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MP MS</a:t>
                      </a:r>
                      <a:r>
                        <a:rPr lang="en-US" sz="2000" b="1">
                          <a:latin typeface="Calibri" panose="020F0502020204030204" pitchFamily="34" charset="0"/>
                          <a:cs typeface="Calibri" panose="020F0502020204030204" pitchFamily="34" charset="0"/>
                        </a:rPr>
                        <a:t>, FST, EZ</a:t>
                      </a:r>
                      <a:endParaRPr lang="en-US" sz="2000" b="1"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349</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88</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32</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4421505"/>
                  </a:ext>
                </a:extLst>
              </a:tr>
              <a:tr h="365760">
                <a:tc>
                  <a:txBody>
                    <a:bodyPr/>
                    <a:lstStyle/>
                    <a:p>
                      <a:pPr algn="l"/>
                      <a:r>
                        <a:rPr lang="en-US" sz="2000" b="1">
                          <a:latin typeface="Calibri" panose="020F0502020204030204" pitchFamily="34" charset="0"/>
                          <a:cs typeface="Calibri" panose="020F0502020204030204" pitchFamily="34" charset="0"/>
                        </a:rPr>
                        <a:t>1.25</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en-US" sz="2000" b="1">
                          <a:latin typeface="Calibri" panose="020F0502020204030204" pitchFamily="34" charset="0"/>
                          <a:cs typeface="Calibri" panose="020F0502020204030204" pitchFamily="34" charset="0"/>
                        </a:rPr>
                        <a:t>V</a:t>
                      </a:r>
                      <a:r>
                        <a:rPr lang="en-US" sz="2000" b="1" baseline="-25000">
                          <a:latin typeface="Calibri" panose="020F0502020204030204" pitchFamily="34" charset="0"/>
                          <a:cs typeface="Calibri" panose="020F0502020204030204" pitchFamily="34" charset="0"/>
                        </a:rPr>
                        <a:t>TOT</a:t>
                      </a:r>
                      <a:endParaRPr lang="en-US" sz="2000" b="1">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224</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56</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21</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7878403"/>
                  </a:ext>
                </a:extLst>
              </a:tr>
              <a:tr h="365760">
                <a:tc>
                  <a:txBody>
                    <a:bodyPr/>
                    <a:lstStyle/>
                    <a:p>
                      <a:pPr algn="l"/>
                      <a:r>
                        <a:rPr lang="en-US" sz="2000" b="1">
                          <a:latin typeface="Calibri" panose="020F0502020204030204" pitchFamily="34" charset="0"/>
                          <a:cs typeface="Calibri" panose="020F0502020204030204" pitchFamily="34" charset="0"/>
                        </a:rPr>
                        <a:t>1.50</a:t>
                      </a:r>
                    </a:p>
                  </a:txBody>
                  <a:tcPr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baseline="0">
                          <a:latin typeface="Calibri" panose="020F0502020204030204" pitchFamily="34" charset="0"/>
                          <a:cs typeface="Calibri" panose="020F0502020204030204" pitchFamily="34" charset="0"/>
                        </a:rPr>
                        <a:t>SP MS</a:t>
                      </a:r>
                      <a:r>
                        <a:rPr lang="en-US" sz="2000" b="1" baseline="-25000">
                          <a:latin typeface="Calibri" panose="020F0502020204030204" pitchFamily="34" charset="0"/>
                          <a:cs typeface="Calibri" panose="020F0502020204030204" pitchFamily="34" charset="0"/>
                        </a:rPr>
                        <a:t>CW</a:t>
                      </a:r>
                      <a:endParaRPr lang="en-US" sz="2000" b="1">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156</a:t>
                      </a:r>
                    </a:p>
                  </a:txBody>
                  <a:tcPr anchor="ct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39</a:t>
                      </a:r>
                    </a:p>
                  </a:txBody>
                  <a:tcPr anchor="ct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14</a:t>
                      </a:r>
                    </a:p>
                  </a:txBody>
                  <a:tcPr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bl>
          </a:graphicData>
        </a:graphic>
      </p:graphicFrame>
      <p:sp>
        <p:nvSpPr>
          <p:cNvPr id="2" name="Title 1">
            <a:extLst>
              <a:ext uri="{FF2B5EF4-FFF2-40B4-BE49-F238E27FC236}">
                <a16:creationId xmlns:a16="http://schemas.microsoft.com/office/drawing/2014/main" id="{ABCDF760-7052-2325-A2B0-F98A63A0FE3A}"/>
              </a:ext>
            </a:extLst>
          </p:cNvPr>
          <p:cNvSpPr>
            <a:spLocks noGrp="1"/>
          </p:cNvSpPr>
          <p:nvPr>
            <p:ph type="title"/>
          </p:nvPr>
        </p:nvSpPr>
        <p:spPr>
          <a:xfrm>
            <a:off x="3274540" y="18255"/>
            <a:ext cx="8748462" cy="1325563"/>
          </a:xfrm>
        </p:spPr>
        <p:txBody>
          <a:bodyPr>
            <a:normAutofit/>
          </a:bodyPr>
          <a:lstStyle/>
          <a:p>
            <a:r>
              <a:rPr lang="en-US" sz="3600" b="1" dirty="0">
                <a:solidFill>
                  <a:schemeClr val="bg1"/>
                </a:solidFill>
              </a:rPr>
              <a:t>Sample Size – Continuous Outcome</a:t>
            </a:r>
          </a:p>
        </p:txBody>
      </p:sp>
      <p:cxnSp>
        <p:nvCxnSpPr>
          <p:cNvPr id="3" name="Straight Arrow Connector 2">
            <a:extLst>
              <a:ext uri="{FF2B5EF4-FFF2-40B4-BE49-F238E27FC236}">
                <a16:creationId xmlns:a16="http://schemas.microsoft.com/office/drawing/2014/main" id="{BA0123B1-7639-A9C2-EC25-9224062CCA86}"/>
              </a:ext>
            </a:extLst>
          </p:cNvPr>
          <p:cNvCxnSpPr>
            <a:cxnSpLocks/>
          </p:cNvCxnSpPr>
          <p:nvPr/>
        </p:nvCxnSpPr>
        <p:spPr>
          <a:xfrm>
            <a:off x="5406879" y="2372349"/>
            <a:ext cx="2956264"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FC501C6-067A-1DE6-757D-43547BF6DA1F}"/>
              </a:ext>
            </a:extLst>
          </p:cNvPr>
          <p:cNvSpPr txBox="1"/>
          <p:nvPr/>
        </p:nvSpPr>
        <p:spPr>
          <a:xfrm>
            <a:off x="8916012" y="2819687"/>
            <a:ext cx="306052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More effective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Faster progression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Smaller sample size </a:t>
            </a:r>
          </a:p>
        </p:txBody>
      </p:sp>
      <p:cxnSp>
        <p:nvCxnSpPr>
          <p:cNvPr id="5" name="Straight Arrow Connector 4">
            <a:extLst>
              <a:ext uri="{FF2B5EF4-FFF2-40B4-BE49-F238E27FC236}">
                <a16:creationId xmlns:a16="http://schemas.microsoft.com/office/drawing/2014/main" id="{E057EE94-FA96-FDE1-34FC-778A13C3EFA0}"/>
              </a:ext>
            </a:extLst>
          </p:cNvPr>
          <p:cNvCxnSpPr>
            <a:cxnSpLocks/>
          </p:cNvCxnSpPr>
          <p:nvPr/>
        </p:nvCxnSpPr>
        <p:spPr>
          <a:xfrm>
            <a:off x="300235" y="3111500"/>
            <a:ext cx="0" cy="298289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38C479-86F4-6068-613A-6136D0D4E557}"/>
              </a:ext>
            </a:extLst>
          </p:cNvPr>
          <p:cNvSpPr txBox="1"/>
          <p:nvPr/>
        </p:nvSpPr>
        <p:spPr>
          <a:xfrm>
            <a:off x="328514" y="6193414"/>
            <a:ext cx="11534971"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Assumes t</a:t>
            </a:r>
            <a:r>
              <a:rPr lang="en-US" sz="1800" dirty="0">
                <a:effectLst/>
                <a:latin typeface="Calibri" panose="020F0502020204030204" pitchFamily="34" charset="0"/>
                <a:ea typeface="Calibri" panose="020F0502020204030204" pitchFamily="34" charset="0"/>
                <a:cs typeface="Calibri" panose="020F0502020204030204" pitchFamily="34" charset="0"/>
              </a:rPr>
              <a:t>wo groups</a:t>
            </a:r>
            <a:r>
              <a:rPr lang="en-US"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equal allocation between treatment and control, </a:t>
            </a:r>
            <a:r>
              <a:rPr lang="en-US" dirty="0">
                <a:latin typeface="Calibri" panose="020F0502020204030204" pitchFamily="34" charset="0"/>
                <a:ea typeface="Calibri" panose="020F0502020204030204" pitchFamily="34" charset="0"/>
                <a:cs typeface="Calibri" panose="020F0502020204030204" pitchFamily="34" charset="0"/>
              </a:rPr>
              <a:t>80% power, alpha 0.05.  </a:t>
            </a:r>
          </a:p>
          <a:p>
            <a:r>
              <a:rPr lang="en-US" dirty="0">
                <a:latin typeface="Calibri" panose="020F0502020204030204" pitchFamily="34" charset="0"/>
                <a:ea typeface="Calibri" panose="020F0502020204030204" pitchFamily="34" charset="0"/>
                <a:cs typeface="Calibri" panose="020F0502020204030204" pitchFamily="34" charset="0"/>
              </a:rPr>
              <a:t>Numbers shown are total sample size. </a:t>
            </a:r>
          </a:p>
        </p:txBody>
      </p:sp>
    </p:spTree>
    <p:extLst>
      <p:ext uri="{BB962C8B-B14F-4D97-AF65-F5344CB8AC3E}">
        <p14:creationId xmlns:p14="http://schemas.microsoft.com/office/powerpoint/2010/main" val="485255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8981-91A1-6535-F382-D32870611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5F1AF-0AC6-FD4C-3940-507F374D6A0B}"/>
              </a:ext>
            </a:extLst>
          </p:cNvPr>
          <p:cNvSpPr>
            <a:spLocks noGrp="1"/>
          </p:cNvSpPr>
          <p:nvPr>
            <p:ph type="title"/>
          </p:nvPr>
        </p:nvSpPr>
        <p:spPr>
          <a:xfrm>
            <a:off x="3274540" y="18255"/>
            <a:ext cx="8748462" cy="1325563"/>
          </a:xfrm>
        </p:spPr>
        <p:txBody>
          <a:bodyPr>
            <a:normAutofit/>
          </a:bodyPr>
          <a:lstStyle/>
          <a:p>
            <a:r>
              <a:rPr lang="en-US" sz="3600" b="1" dirty="0">
                <a:solidFill>
                  <a:schemeClr val="bg1"/>
                </a:solidFill>
              </a:rPr>
              <a:t>Sample Size – Binary Outcome</a:t>
            </a:r>
          </a:p>
        </p:txBody>
      </p:sp>
      <p:graphicFrame>
        <p:nvGraphicFramePr>
          <p:cNvPr id="12" name="Content Placeholder 11">
            <a:extLst>
              <a:ext uri="{FF2B5EF4-FFF2-40B4-BE49-F238E27FC236}">
                <a16:creationId xmlns:a16="http://schemas.microsoft.com/office/drawing/2014/main" id="{C0912B15-7672-B616-DD7E-8F13587458B3}"/>
              </a:ext>
            </a:extLst>
          </p:cNvPr>
          <p:cNvGraphicFramePr>
            <a:graphicFrameLocks noGrp="1"/>
          </p:cNvGraphicFramePr>
          <p:nvPr>
            <p:ph idx="1"/>
          </p:nvPr>
        </p:nvGraphicFramePr>
        <p:xfrm>
          <a:off x="328514" y="1469014"/>
          <a:ext cx="8897703" cy="4724400"/>
        </p:xfrm>
        <a:graphic>
          <a:graphicData uri="http://schemas.openxmlformats.org/drawingml/2006/table">
            <a:tbl>
              <a:tblPr firstRow="1" bandRow="1">
                <a:tableStyleId>{B301B821-A1FF-4177-AEE7-76D212191A09}</a:tableStyleId>
              </a:tblPr>
              <a:tblGrid>
                <a:gridCol w="2116758">
                  <a:extLst>
                    <a:ext uri="{9D8B030D-6E8A-4147-A177-3AD203B41FA5}">
                      <a16:colId xmlns:a16="http://schemas.microsoft.com/office/drawing/2014/main" val="1632098594"/>
                    </a:ext>
                  </a:extLst>
                </a:gridCol>
                <a:gridCol w="2631296">
                  <a:extLst>
                    <a:ext uri="{9D8B030D-6E8A-4147-A177-3AD203B41FA5}">
                      <a16:colId xmlns:a16="http://schemas.microsoft.com/office/drawing/2014/main" val="3632807152"/>
                    </a:ext>
                  </a:extLst>
                </a:gridCol>
                <a:gridCol w="1372374">
                  <a:extLst>
                    <a:ext uri="{9D8B030D-6E8A-4147-A177-3AD203B41FA5}">
                      <a16:colId xmlns:a16="http://schemas.microsoft.com/office/drawing/2014/main" val="3605448029"/>
                    </a:ext>
                  </a:extLst>
                </a:gridCol>
                <a:gridCol w="1404877">
                  <a:extLst>
                    <a:ext uri="{9D8B030D-6E8A-4147-A177-3AD203B41FA5}">
                      <a16:colId xmlns:a16="http://schemas.microsoft.com/office/drawing/2014/main" val="224383751"/>
                    </a:ext>
                  </a:extLst>
                </a:gridCol>
                <a:gridCol w="1372398">
                  <a:extLst>
                    <a:ext uri="{9D8B030D-6E8A-4147-A177-3AD203B41FA5}">
                      <a16:colId xmlns:a16="http://schemas.microsoft.com/office/drawing/2014/main" val="563312556"/>
                    </a:ext>
                  </a:extLst>
                </a:gridCol>
              </a:tblGrid>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Calibri" panose="020F0502020204030204" pitchFamily="34" charset="0"/>
                          <a:cs typeface="Calibri" panose="020F0502020204030204" pitchFamily="34" charset="0"/>
                        </a:rPr>
                        <a:t>Control Group</a:t>
                      </a:r>
                    </a:p>
                    <a:p>
                      <a:pPr algn="l"/>
                      <a:r>
                        <a:rPr lang="en-US" sz="2400" dirty="0">
                          <a:solidFill>
                            <a:schemeClr val="bg1"/>
                          </a:solidFill>
                          <a:latin typeface="Calibri" panose="020F0502020204030204" pitchFamily="34" charset="0"/>
                          <a:cs typeface="Calibri" panose="020F0502020204030204" pitchFamily="34" charset="0"/>
                        </a:rPr>
                        <a:t>% Eyes Worsening more than </a:t>
                      </a:r>
                      <a:r>
                        <a:rPr lang="en-US" sz="2400" dirty="0" err="1">
                          <a:solidFill>
                            <a:schemeClr val="bg1"/>
                          </a:solidFill>
                          <a:latin typeface="Calibri" panose="020F0502020204030204" pitchFamily="34" charset="0"/>
                          <a:cs typeface="Calibri" panose="020F0502020204030204" pitchFamily="34" charset="0"/>
                        </a:rPr>
                        <a:t>CoR</a:t>
                      </a:r>
                      <a:endParaRPr lang="en-US" sz="2400" dirty="0">
                        <a:solidFill>
                          <a:schemeClr val="bg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rowSpan="2">
                  <a:txBody>
                    <a:bodyPr/>
                    <a:lstStyle/>
                    <a:p>
                      <a:pPr algn="l"/>
                      <a:r>
                        <a:rPr lang="en-US" sz="2400" dirty="0">
                          <a:solidFill>
                            <a:schemeClr val="bg1"/>
                          </a:solidFill>
                          <a:latin typeface="Calibri" panose="020F0502020204030204" pitchFamily="34" charset="0"/>
                          <a:cs typeface="Calibri" panose="020F0502020204030204" pitchFamily="34" charset="0"/>
                        </a:rPr>
                        <a:t>Example Measures</a:t>
                      </a:r>
                    </a:p>
                  </a:txBody>
                  <a:tcPr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gridSpan="3">
                  <a:txBody>
                    <a:bodyPr/>
                    <a:lstStyle/>
                    <a:p>
                      <a:pPr algn="ctr"/>
                      <a:r>
                        <a:rPr lang="en-US" sz="2400" b="1" dirty="0">
                          <a:solidFill>
                            <a:srgbClr val="002060"/>
                          </a:solidFill>
                          <a:latin typeface="Calibri" panose="020F0502020204030204" pitchFamily="34" charset="0"/>
                          <a:cs typeface="Calibri" panose="020F0502020204030204" pitchFamily="34" charset="0"/>
                        </a:rPr>
                        <a:t>Treated Group </a:t>
                      </a:r>
                    </a:p>
                    <a:p>
                      <a:pPr algn="ctr"/>
                      <a:r>
                        <a:rPr lang="en-US" sz="2400" b="1" dirty="0">
                          <a:solidFill>
                            <a:schemeClr val="bg1"/>
                          </a:solidFill>
                          <a:latin typeface="Calibri" panose="020F0502020204030204" pitchFamily="34" charset="0"/>
                          <a:cs typeface="Calibri" panose="020F0502020204030204" pitchFamily="34" charset="0"/>
                        </a:rPr>
                        <a:t>Relative Reduction</a:t>
                      </a: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0">
                <a:tc vMerge="1">
                  <a:txBody>
                    <a:bodyPr/>
                    <a:lstStyle/>
                    <a:p>
                      <a:endParaRPr lang="en-US"/>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vMerge="1">
                  <a:txBody>
                    <a:bodyPr/>
                    <a:lstStyle/>
                    <a:p>
                      <a:endParaRPr lang="en-US"/>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30%</a:t>
                      </a:r>
                      <a:endParaRPr lang="en-US" sz="24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C1D5"/>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60%</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C1D5"/>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100%</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781085349"/>
                  </a:ext>
                </a:extLst>
              </a:tr>
              <a:tr h="365760">
                <a:tc gridSpan="5">
                  <a:txBody>
                    <a:bodyPr/>
                    <a:lstStyle/>
                    <a:p>
                      <a:pPr lvl="0" algn="l"/>
                      <a:r>
                        <a:rPr lang="en-US" sz="2000" b="1" dirty="0">
                          <a:solidFill>
                            <a:schemeClr val="bg1"/>
                          </a:solidFill>
                          <a:latin typeface="Calibri" panose="020F0502020204030204" pitchFamily="34" charset="0"/>
                          <a:cs typeface="Calibri" panose="020F0502020204030204" pitchFamily="34" charset="0"/>
                        </a:rPr>
                        <a:t>2 Year Follow-up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865"/>
                    </a:solidFill>
                  </a:tcPr>
                </a:tc>
                <a:tc hMerge="1">
                  <a:txBody>
                    <a:bodyPr/>
                    <a:lstStyle/>
                    <a:p>
                      <a:endParaRPr lang="en-US"/>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T w="12700" cmpd="sng">
                      <a:noFill/>
                    </a:lnT>
                  </a:tcPr>
                </a:tc>
                <a:tc hMerge="1">
                  <a:txBody>
                    <a:bodyPr/>
                    <a:lstStyle/>
                    <a:p>
                      <a:endParaRPr lang="en-US"/>
                    </a:p>
                  </a:txBody>
                  <a:tcPr>
                    <a:lnL w="12700" cap="flat" cmpd="sng" algn="ctr">
                      <a:solidFill>
                        <a:schemeClr val="tx1"/>
                      </a:solidFill>
                      <a:prstDash val="solid"/>
                      <a:round/>
                      <a:headEnd type="none" w="med" len="med"/>
                      <a:tailEnd type="none" w="med" len="med"/>
                    </a:lnL>
                    <a:lnT w="12700" cmpd="sng">
                      <a:noFill/>
                    </a:lnT>
                  </a:tcPr>
                </a:tc>
                <a:tc hMerge="1">
                  <a:txBody>
                    <a:bodyPr/>
                    <a:lstStyle/>
                    <a:p>
                      <a:pPr lvl="0" algn="l"/>
                      <a:endParaRPr lang="en-US" sz="2000" b="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865"/>
                    </a:solidFill>
                  </a:tcPr>
                </a:tc>
                <a:extLst>
                  <a:ext uri="{0D108BD9-81ED-4DB2-BD59-A6C34878D82A}">
                    <a16:rowId xmlns:a16="http://schemas.microsoft.com/office/drawing/2014/main" val="299019685"/>
                  </a:ext>
                </a:extLst>
              </a:tr>
              <a:tr h="365760">
                <a:tc>
                  <a:txBody>
                    <a:bodyPr/>
                    <a:lstStyle/>
                    <a:p>
                      <a:pPr algn="l"/>
                      <a:r>
                        <a:rPr lang="en-US" sz="2000" b="1">
                          <a:latin typeface="Calibri" panose="020F0502020204030204" pitchFamily="34" charset="0"/>
                          <a:cs typeface="Calibri" panose="020F0502020204030204" pitchFamily="34" charset="0"/>
                        </a:rPr>
                        <a:t>5%</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2000" b="1" dirty="0">
                          <a:latin typeface="Calibri" panose="020F0502020204030204" pitchFamily="34" charset="0"/>
                          <a:cs typeface="Calibri" panose="020F0502020204030204" pitchFamily="34" charset="0"/>
                        </a:rPr>
                        <a:t>BCVA</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5676</a:t>
                      </a:r>
                    </a:p>
                  </a:txBody>
                  <a:tcPr>
                    <a:lnL w="12700" cap="flat" cmpd="sng" algn="ctr">
                      <a:noFill/>
                      <a:prstDash val="solid"/>
                      <a:round/>
                      <a:headEnd type="none" w="med" len="med"/>
                      <a:tailEnd type="none" w="med" len="med"/>
                    </a:lnL>
                    <a:lnR>
                      <a:noFill/>
                    </a:lnR>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1176</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304</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703301"/>
                  </a:ext>
                </a:extLst>
              </a:tr>
              <a:tr h="365760">
                <a:tc>
                  <a:txBody>
                    <a:bodyPr/>
                    <a:lstStyle/>
                    <a:p>
                      <a:pPr algn="l"/>
                      <a:r>
                        <a:rPr lang="en-US" sz="2000" b="1">
                          <a:latin typeface="Calibri" panose="020F0502020204030204" pitchFamily="34" charset="0"/>
                          <a:cs typeface="Calibri" panose="020F0502020204030204" pitchFamily="34" charset="0"/>
                        </a:rPr>
                        <a:t>10%</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2000" b="1" baseline="0" dirty="0">
                          <a:latin typeface="Calibri" panose="020F0502020204030204" pitchFamily="34" charset="0"/>
                          <a:cs typeface="Calibri" panose="020F0502020204030204" pitchFamily="34" charset="0"/>
                        </a:rPr>
                        <a:t>SP MS</a:t>
                      </a:r>
                      <a:r>
                        <a:rPr lang="en-US" sz="2000" b="1" baseline="-25000" dirty="0">
                          <a:latin typeface="Calibri" panose="020F0502020204030204" pitchFamily="34" charset="0"/>
                          <a:cs typeface="Calibri" panose="020F0502020204030204" pitchFamily="34" charset="0"/>
                        </a:rPr>
                        <a:t>CW</a:t>
                      </a:r>
                      <a:endParaRPr lang="en-US" sz="20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2711</a:t>
                      </a:r>
                      <a:endParaRPr lang="en-US" sz="20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566</a:t>
                      </a:r>
                      <a:endParaRPr lang="en-US" sz="20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147</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9701659"/>
                  </a:ext>
                </a:extLst>
              </a:tr>
              <a:tr h="365760">
                <a:tc>
                  <a:txBody>
                    <a:bodyPr/>
                    <a:lstStyle/>
                    <a:p>
                      <a:pPr algn="l"/>
                      <a:r>
                        <a:rPr lang="en-US" sz="2000" b="1">
                          <a:latin typeface="Calibri" panose="020F0502020204030204" pitchFamily="34" charset="0"/>
                          <a:cs typeface="Calibri" panose="020F0502020204030204" pitchFamily="34" charset="0"/>
                        </a:rPr>
                        <a:t>30%</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2000" b="1" dirty="0">
                          <a:latin typeface="Calibri" panose="020F0502020204030204" pitchFamily="34" charset="0"/>
                          <a:cs typeface="Calibri" panose="020F0502020204030204" pitchFamily="34" charset="0"/>
                        </a:rPr>
                        <a:t>FST</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734</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159</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43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1201598"/>
                  </a:ext>
                </a:extLst>
              </a:tr>
              <a:tr h="365760">
                <a:tc gridSpan="5">
                  <a:txBody>
                    <a:bodyPr/>
                    <a:lstStyle/>
                    <a:p>
                      <a:pPr algn="l"/>
                      <a:r>
                        <a:rPr lang="en-US" sz="2000" b="1" dirty="0">
                          <a:solidFill>
                            <a:schemeClr val="bg1"/>
                          </a:solidFill>
                          <a:latin typeface="Calibri" panose="020F0502020204030204" pitchFamily="34" charset="0"/>
                          <a:cs typeface="Calibri" panose="020F0502020204030204" pitchFamily="34" charset="0"/>
                        </a:rPr>
                        <a:t>4 Year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865"/>
                    </a:solidFill>
                  </a:tcPr>
                </a:tc>
                <a:tc hMerge="1">
                  <a:txBody>
                    <a:bodyPr/>
                    <a:lstStyle/>
                    <a:p>
                      <a:endParaRPr lang="en-US"/>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T w="12700" cmpd="sng">
                      <a:noFill/>
                    </a:lnT>
                  </a:tcPr>
                </a:tc>
                <a:tc hMerge="1">
                  <a:txBody>
                    <a:bodyPr/>
                    <a:lstStyle/>
                    <a:p>
                      <a:endParaRPr lang="en-US"/>
                    </a:p>
                  </a:txBody>
                  <a:tcPr>
                    <a:lnL w="12700" cap="flat" cmpd="sng" algn="ctr">
                      <a:solidFill>
                        <a:schemeClr val="tx1"/>
                      </a:solidFill>
                      <a:prstDash val="solid"/>
                      <a:round/>
                      <a:headEnd type="none" w="med" len="med"/>
                      <a:tailEnd type="none" w="med" len="med"/>
                    </a:lnL>
                    <a:lnT w="12700" cmpd="sng">
                      <a:noFill/>
                    </a:lnT>
                  </a:tcPr>
                </a:tc>
                <a:tc hMerge="1">
                  <a:txBody>
                    <a:bodyPr/>
                    <a:lstStyle/>
                    <a:p>
                      <a:pPr algn="l"/>
                      <a:endParaRPr lang="en-US" sz="20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865"/>
                    </a:solidFill>
                  </a:tcPr>
                </a:tc>
                <a:extLst>
                  <a:ext uri="{0D108BD9-81ED-4DB2-BD59-A6C34878D82A}">
                    <a16:rowId xmlns:a16="http://schemas.microsoft.com/office/drawing/2014/main" val="1389678584"/>
                  </a:ext>
                </a:extLst>
              </a:tr>
              <a:tr h="365760">
                <a:tc>
                  <a:txBody>
                    <a:bodyPr/>
                    <a:lstStyle/>
                    <a:p>
                      <a:pPr algn="l"/>
                      <a:r>
                        <a:rPr lang="en-US" sz="2000" b="1">
                          <a:latin typeface="Calibri" panose="020F0502020204030204" pitchFamily="34" charset="0"/>
                          <a:cs typeface="Calibri" panose="020F0502020204030204" pitchFamily="34" charset="0"/>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2000" b="1">
                          <a:latin typeface="Calibri" panose="020F0502020204030204" pitchFamily="34" charset="0"/>
                          <a:cs typeface="Calibri" panose="020F0502020204030204" pitchFamily="34" charset="0"/>
                        </a:rPr>
                        <a:t>V</a:t>
                      </a:r>
                      <a:r>
                        <a:rPr lang="en-US" sz="2000" b="1" baseline="-25000">
                          <a:latin typeface="Calibri" panose="020F0502020204030204" pitchFamily="34" charset="0"/>
                          <a:cs typeface="Calibri" panose="020F0502020204030204" pitchFamily="34" charset="0"/>
                        </a:rPr>
                        <a:t>TOT</a:t>
                      </a:r>
                      <a:r>
                        <a:rPr lang="en-US" sz="2000" b="1" baseline="0">
                          <a:latin typeface="Calibri" panose="020F0502020204030204" pitchFamily="34" charset="0"/>
                          <a:cs typeface="Calibri" panose="020F0502020204030204" pitchFamily="34" charset="0"/>
                        </a:rPr>
                        <a:t>, SP MS</a:t>
                      </a:r>
                      <a:r>
                        <a:rPr lang="en-US" sz="2000" b="1" baseline="-25000">
                          <a:latin typeface="Calibri" panose="020F0502020204030204" pitchFamily="34" charset="0"/>
                          <a:cs typeface="Calibri" panose="020F0502020204030204" pitchFamily="34" charset="0"/>
                        </a:rPr>
                        <a:t>CW</a:t>
                      </a:r>
                      <a:endParaRPr lang="en-US" sz="2000" b="1">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1229</a:t>
                      </a:r>
                    </a:p>
                  </a:txBody>
                  <a:tcPr>
                    <a:lnL w="12700" cap="flat" cmpd="sng" algn="ctr">
                      <a:noFill/>
                      <a:prstDash val="solid"/>
                      <a:round/>
                      <a:headEnd type="none" w="med" len="med"/>
                      <a:tailEnd type="none" w="med" len="med"/>
                    </a:lnL>
                    <a:lnR>
                      <a:noFill/>
                    </a:lnR>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261</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69</a:t>
                      </a:r>
                      <a:endParaRPr lang="en-US" sz="2000" b="1" dirty="0">
                        <a:latin typeface="Calibri" panose="020F0502020204030204" pitchFamily="34" charset="0"/>
                        <a:cs typeface="Calibri" panose="020F0502020204030204"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2997579"/>
                  </a:ext>
                </a:extLst>
              </a:tr>
              <a:tr h="365760">
                <a:tc>
                  <a:txBody>
                    <a:bodyPr/>
                    <a:lstStyle/>
                    <a:p>
                      <a:pPr algn="l"/>
                      <a:r>
                        <a:rPr lang="en-US" sz="2000" b="1">
                          <a:latin typeface="Calibri" panose="020F0502020204030204" pitchFamily="34" charset="0"/>
                          <a:cs typeface="Calibri" panose="020F0502020204030204" pitchFamily="34" charset="0"/>
                        </a:rPr>
                        <a:t>30%</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2000" b="1" baseline="0">
                          <a:latin typeface="Calibri" panose="020F0502020204030204" pitchFamily="34" charset="0"/>
                          <a:cs typeface="Calibri" panose="020F0502020204030204" pitchFamily="34" charset="0"/>
                        </a:rPr>
                        <a:t>MP MS</a:t>
                      </a:r>
                      <a:r>
                        <a:rPr lang="en-US" sz="2000" b="1" baseline="-25000">
                          <a:latin typeface="Calibri" panose="020F0502020204030204" pitchFamily="34" charset="0"/>
                          <a:cs typeface="Calibri" panose="020F0502020204030204" pitchFamily="34" charset="0"/>
                        </a:rPr>
                        <a:t>CW</a:t>
                      </a:r>
                      <a:endParaRPr lang="en-US" sz="2000" b="1">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a:latin typeface="Calibri" panose="020F0502020204030204" pitchFamily="34" charset="0"/>
                          <a:cs typeface="Calibri" panose="020F0502020204030204" pitchFamily="34" charset="0"/>
                        </a:rPr>
                        <a:t>734</a:t>
                      </a:r>
                      <a:endParaRPr lang="en-US" sz="20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159</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43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4421505"/>
                  </a:ext>
                </a:extLst>
              </a:tr>
              <a:tr h="365760">
                <a:tc>
                  <a:txBody>
                    <a:bodyPr/>
                    <a:lstStyle/>
                    <a:p>
                      <a:pPr algn="l"/>
                      <a:r>
                        <a:rPr lang="en-US" sz="2000" b="1">
                          <a:latin typeface="Calibri" panose="020F0502020204030204" pitchFamily="34" charset="0"/>
                          <a:cs typeface="Calibri" panose="020F0502020204030204" pitchFamily="34" charset="0"/>
                        </a:rPr>
                        <a:t>45%</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a:latin typeface="Calibri" panose="020F0502020204030204" pitchFamily="34" charset="0"/>
                          <a:cs typeface="Calibri" panose="020F0502020204030204" pitchFamily="34" charset="0"/>
                        </a:rPr>
                        <a:t>FST</a:t>
                      </a:r>
                    </a:p>
                  </a:txBody>
                  <a:tcP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405</a:t>
                      </a:r>
                    </a:p>
                  </a:txBody>
                  <a:tcP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91</a:t>
                      </a:r>
                    </a:p>
                  </a:txBody>
                  <a:tcP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alibri" panose="020F0502020204030204" pitchFamily="34" charset="0"/>
                          <a:cs typeface="Calibri" panose="020F0502020204030204" pitchFamily="34" charset="0"/>
                        </a:rPr>
                        <a:t>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878403"/>
                  </a:ext>
                </a:extLst>
              </a:tr>
            </a:tbl>
          </a:graphicData>
        </a:graphic>
      </p:graphicFrame>
      <p:sp>
        <p:nvSpPr>
          <p:cNvPr id="3" name="TextBox 2">
            <a:extLst>
              <a:ext uri="{FF2B5EF4-FFF2-40B4-BE49-F238E27FC236}">
                <a16:creationId xmlns:a16="http://schemas.microsoft.com/office/drawing/2014/main" id="{A6120533-6694-F821-142E-5A9446F0CCE8}"/>
              </a:ext>
            </a:extLst>
          </p:cNvPr>
          <p:cNvSpPr txBox="1"/>
          <p:nvPr/>
        </p:nvSpPr>
        <p:spPr>
          <a:xfrm>
            <a:off x="328514" y="6193414"/>
            <a:ext cx="11534971"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Assumes t</a:t>
            </a:r>
            <a:r>
              <a:rPr lang="en-US" sz="1800" dirty="0">
                <a:effectLst/>
                <a:latin typeface="Calibri" panose="020F0502020204030204" pitchFamily="34" charset="0"/>
                <a:ea typeface="Calibri" panose="020F0502020204030204" pitchFamily="34" charset="0"/>
                <a:cs typeface="Calibri" panose="020F0502020204030204" pitchFamily="34" charset="0"/>
              </a:rPr>
              <a:t>wo groups</a:t>
            </a:r>
            <a:r>
              <a:rPr lang="en-US"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equal allocation between treatment and control, </a:t>
            </a:r>
            <a:r>
              <a:rPr lang="en-US" dirty="0">
                <a:latin typeface="Calibri" panose="020F0502020204030204" pitchFamily="34" charset="0"/>
                <a:ea typeface="Calibri" panose="020F0502020204030204" pitchFamily="34" charset="0"/>
                <a:cs typeface="Calibri" panose="020F0502020204030204" pitchFamily="34" charset="0"/>
              </a:rPr>
              <a:t>80% power, alpha 0.05.  </a:t>
            </a:r>
          </a:p>
          <a:p>
            <a:r>
              <a:rPr lang="en-US" dirty="0">
                <a:latin typeface="Calibri" panose="020F0502020204030204" pitchFamily="34" charset="0"/>
                <a:ea typeface="Calibri" panose="020F0502020204030204" pitchFamily="34" charset="0"/>
                <a:cs typeface="Calibri" panose="020F0502020204030204" pitchFamily="34" charset="0"/>
              </a:rPr>
              <a:t>Numbers shown are total sample size.</a:t>
            </a:r>
          </a:p>
        </p:txBody>
      </p:sp>
      <p:cxnSp>
        <p:nvCxnSpPr>
          <p:cNvPr id="8" name="Straight Arrow Connector 7">
            <a:extLst>
              <a:ext uri="{FF2B5EF4-FFF2-40B4-BE49-F238E27FC236}">
                <a16:creationId xmlns:a16="http://schemas.microsoft.com/office/drawing/2014/main" id="{BD8F46F3-0AD2-905C-480A-DEF7C736FF5C}"/>
              </a:ext>
            </a:extLst>
          </p:cNvPr>
          <p:cNvCxnSpPr>
            <a:cxnSpLocks/>
          </p:cNvCxnSpPr>
          <p:nvPr/>
        </p:nvCxnSpPr>
        <p:spPr>
          <a:xfrm>
            <a:off x="5698979" y="2334249"/>
            <a:ext cx="2956264"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1BF014B-57D6-7AD0-0555-6A786F93BF4B}"/>
              </a:ext>
            </a:extLst>
          </p:cNvPr>
          <p:cNvSpPr txBox="1"/>
          <p:nvPr/>
        </p:nvSpPr>
        <p:spPr>
          <a:xfrm>
            <a:off x="9272015" y="2864332"/>
            <a:ext cx="282714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More effective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F0000"/>
                </a:solidFill>
                <a:latin typeface="Calibri" panose="020F0502020204030204" pitchFamily="34" charset="0"/>
                <a:cs typeface="Calibri" panose="020F0502020204030204" pitchFamily="34" charset="0"/>
              </a:rPr>
              <a:t>  </a:t>
            </a: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Faster progression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Smaller sample size</a:t>
            </a:r>
          </a:p>
        </p:txBody>
      </p:sp>
      <p:cxnSp>
        <p:nvCxnSpPr>
          <p:cNvPr id="10" name="Straight Arrow Connector 9">
            <a:extLst>
              <a:ext uri="{FF2B5EF4-FFF2-40B4-BE49-F238E27FC236}">
                <a16:creationId xmlns:a16="http://schemas.microsoft.com/office/drawing/2014/main" id="{CF2890AC-F9A5-5346-470E-C4E3805F6812}"/>
              </a:ext>
            </a:extLst>
          </p:cNvPr>
          <p:cNvCxnSpPr>
            <a:cxnSpLocks/>
          </p:cNvCxnSpPr>
          <p:nvPr/>
        </p:nvCxnSpPr>
        <p:spPr>
          <a:xfrm>
            <a:off x="198635" y="3199859"/>
            <a:ext cx="0" cy="298289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529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21822"/>
          </a:xfrm>
        </p:spPr>
        <p:txBody>
          <a:bodyPr>
            <a:normAutofit/>
          </a:bodyPr>
          <a:lstStyle/>
          <a:p>
            <a:r>
              <a:rPr lang="en-US" sz="3600" b="1" dirty="0">
                <a:solidFill>
                  <a:schemeClr val="bg1"/>
                </a:solidFill>
              </a:rPr>
              <a:t>Consortium Overview</a:t>
            </a:r>
          </a:p>
        </p:txBody>
      </p:sp>
      <p:sp>
        <p:nvSpPr>
          <p:cNvPr id="11" name="Content Placeholder 2">
            <a:extLst>
              <a:ext uri="{FF2B5EF4-FFF2-40B4-BE49-F238E27FC236}">
                <a16:creationId xmlns:a16="http://schemas.microsoft.com/office/drawing/2014/main" id="{55FC2396-BC7A-2AB6-6538-9A1BDE47F213}"/>
              </a:ext>
            </a:extLst>
          </p:cNvPr>
          <p:cNvSpPr txBox="1">
            <a:spLocks/>
          </p:cNvSpPr>
          <p:nvPr/>
        </p:nvSpPr>
        <p:spPr>
          <a:xfrm>
            <a:off x="219522" y="1561511"/>
            <a:ext cx="4812337" cy="2219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International consortium of clinical centers with expertise in inherited retinal degenerations (IRDs)</a:t>
            </a:r>
          </a:p>
          <a:p>
            <a:pPr marL="0" marR="0" lvl="0" indent="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Goal: Accelerate development of treatments for IRDs</a:t>
            </a:r>
          </a:p>
        </p:txBody>
      </p:sp>
      <p:grpSp>
        <p:nvGrpSpPr>
          <p:cNvPr id="13" name="Group 12">
            <a:extLst>
              <a:ext uri="{FF2B5EF4-FFF2-40B4-BE49-F238E27FC236}">
                <a16:creationId xmlns:a16="http://schemas.microsoft.com/office/drawing/2014/main" id="{8B1A41DD-D17C-C38F-E869-AA18DEA6AB16}"/>
              </a:ext>
            </a:extLst>
          </p:cNvPr>
          <p:cNvGrpSpPr/>
          <p:nvPr/>
        </p:nvGrpSpPr>
        <p:grpSpPr>
          <a:xfrm>
            <a:off x="245349" y="3893245"/>
            <a:ext cx="4760682" cy="2427422"/>
            <a:chOff x="1119556" y="3845025"/>
            <a:chExt cx="5588377" cy="2756191"/>
          </a:xfrm>
        </p:grpSpPr>
        <p:pic>
          <p:nvPicPr>
            <p:cNvPr id="7" name="Picture 6">
              <a:extLst>
                <a:ext uri="{FF2B5EF4-FFF2-40B4-BE49-F238E27FC236}">
                  <a16:creationId xmlns:a16="http://schemas.microsoft.com/office/drawing/2014/main" id="{B25D4251-8321-D523-28AD-F02F04593C89}"/>
                </a:ext>
              </a:extLst>
            </p:cNvPr>
            <p:cNvPicPr>
              <a:picLocks noChangeAspect="1"/>
            </p:cNvPicPr>
            <p:nvPr/>
          </p:nvPicPr>
          <p:blipFill>
            <a:blip r:embed="rId3">
              <a:extLst>
                <a:ext uri="{28A0092B-C50C-407E-A947-70E740481C1C}">
                  <a14:useLocalDpi xmlns:a14="http://schemas.microsoft.com/office/drawing/2010/main" val="0"/>
                </a:ext>
              </a:extLst>
            </a:blip>
            <a:srcRect l="11631" t="13432" r="13318" b="11361"/>
            <a:stretch/>
          </p:blipFill>
          <p:spPr>
            <a:xfrm>
              <a:off x="1119556" y="3845025"/>
              <a:ext cx="4976442" cy="2756191"/>
            </a:xfrm>
            <a:prstGeom prst="rect">
              <a:avLst/>
            </a:prstGeom>
          </p:spPr>
        </p:pic>
        <p:sp>
          <p:nvSpPr>
            <p:cNvPr id="9" name="TextBox 8">
              <a:extLst>
                <a:ext uri="{FF2B5EF4-FFF2-40B4-BE49-F238E27FC236}">
                  <a16:creationId xmlns:a16="http://schemas.microsoft.com/office/drawing/2014/main" id="{B61AA7C8-35FE-F457-A3D0-BA2EF1A69099}"/>
                </a:ext>
              </a:extLst>
            </p:cNvPr>
            <p:cNvSpPr txBox="1"/>
            <p:nvPr/>
          </p:nvSpPr>
          <p:spPr>
            <a:xfrm>
              <a:off x="1861613" y="6201106"/>
              <a:ext cx="4846320" cy="384408"/>
            </a:xfrm>
            <a:prstGeom prst="rect">
              <a:avLst/>
            </a:prstGeom>
            <a:noFill/>
            <a:ln>
              <a:no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43 sites in 15 countries</a:t>
              </a:r>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17" name="Picture 16">
            <a:extLst>
              <a:ext uri="{FF2B5EF4-FFF2-40B4-BE49-F238E27FC236}">
                <a16:creationId xmlns:a16="http://schemas.microsoft.com/office/drawing/2014/main" id="{12C723CD-083B-3081-3815-5E570F9326A8}"/>
              </a:ext>
            </a:extLst>
          </p:cNvPr>
          <p:cNvPicPr>
            <a:picLocks noChangeAspect="1"/>
          </p:cNvPicPr>
          <p:nvPr/>
        </p:nvPicPr>
        <p:blipFill>
          <a:blip r:embed="rId4"/>
          <a:stretch>
            <a:fillRect/>
          </a:stretch>
        </p:blipFill>
        <p:spPr>
          <a:xfrm>
            <a:off x="4814930" y="1449194"/>
            <a:ext cx="7304500" cy="5306334"/>
          </a:xfrm>
          <a:prstGeom prst="rect">
            <a:avLst/>
          </a:prstGeom>
        </p:spPr>
      </p:pic>
    </p:spTree>
    <p:extLst>
      <p:ext uri="{BB962C8B-B14F-4D97-AF65-F5344CB8AC3E}">
        <p14:creationId xmlns:p14="http://schemas.microsoft.com/office/powerpoint/2010/main" val="297866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0C9AA-8BDF-4987-3510-DFDDBFD4A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90654-D44F-C8C2-2146-A61BB6A05305}"/>
              </a:ext>
            </a:extLst>
          </p:cNvPr>
          <p:cNvSpPr>
            <a:spLocks noGrp="1"/>
          </p:cNvSpPr>
          <p:nvPr>
            <p:ph type="title"/>
          </p:nvPr>
        </p:nvSpPr>
        <p:spPr>
          <a:xfrm>
            <a:off x="3256433" y="1"/>
            <a:ext cx="8725360" cy="1258432"/>
          </a:xfrm>
        </p:spPr>
        <p:txBody>
          <a:bodyPr>
            <a:normAutofit/>
          </a:bodyPr>
          <a:lstStyle/>
          <a:p>
            <a:r>
              <a:rPr lang="en-US" sz="3600" b="1" dirty="0">
                <a:solidFill>
                  <a:schemeClr val="bg1"/>
                </a:solidFill>
              </a:rPr>
              <a:t>Sample Sizes Based on Slopes vs Proportions</a:t>
            </a:r>
          </a:p>
        </p:txBody>
      </p:sp>
      <p:sp>
        <p:nvSpPr>
          <p:cNvPr id="3" name="Content Placeholder 2">
            <a:extLst>
              <a:ext uri="{FF2B5EF4-FFF2-40B4-BE49-F238E27FC236}">
                <a16:creationId xmlns:a16="http://schemas.microsoft.com/office/drawing/2014/main" id="{54889FCF-6048-500E-868E-CB078158A6FD}"/>
              </a:ext>
            </a:extLst>
          </p:cNvPr>
          <p:cNvSpPr>
            <a:spLocks noGrp="1"/>
          </p:cNvSpPr>
          <p:nvPr>
            <p:ph idx="1"/>
          </p:nvPr>
        </p:nvSpPr>
        <p:spPr>
          <a:xfrm>
            <a:off x="832586" y="1737449"/>
            <a:ext cx="10238412" cy="4790456"/>
          </a:xfrm>
        </p:spPr>
        <p:txBody>
          <a:bodyPr>
            <a:noAutofit/>
          </a:bodyPr>
          <a:lstStyle/>
          <a:p>
            <a:pPr marL="457200" indent="-457200">
              <a:lnSpc>
                <a:spcPct val="100000"/>
              </a:lnSpc>
              <a:spcBef>
                <a:spcPts val="0"/>
              </a:spcBef>
              <a:buClr>
                <a:schemeClr val="tx1"/>
              </a:buClr>
            </a:pPr>
            <a:endParaRPr lang="en-US" sz="1200" b="1" dirty="0"/>
          </a:p>
          <a:p>
            <a:pPr marL="0" indent="0">
              <a:lnSpc>
                <a:spcPct val="100000"/>
              </a:lnSpc>
              <a:spcBef>
                <a:spcPts val="0"/>
              </a:spcBef>
              <a:buClr>
                <a:schemeClr val="tx1"/>
              </a:buClr>
              <a:buNone/>
            </a:pPr>
            <a:r>
              <a:rPr lang="en-US" sz="3000" b="1" dirty="0"/>
              <a:t>Example: Sample sizes for mean sensitivity on static perimetry for a treatment that stops progression (100% reduction)</a:t>
            </a:r>
            <a:endParaRPr lang="en-US" sz="2200" b="1" dirty="0"/>
          </a:p>
        </p:txBody>
      </p:sp>
      <p:graphicFrame>
        <p:nvGraphicFramePr>
          <p:cNvPr id="4" name="Table 3">
            <a:extLst>
              <a:ext uri="{FF2B5EF4-FFF2-40B4-BE49-F238E27FC236}">
                <a16:creationId xmlns:a16="http://schemas.microsoft.com/office/drawing/2014/main" id="{1DF1D8D5-445D-563D-6761-40E77664A65B}"/>
              </a:ext>
            </a:extLst>
          </p:cNvPr>
          <p:cNvGraphicFramePr>
            <a:graphicFrameLocks noGrp="1"/>
          </p:cNvGraphicFramePr>
          <p:nvPr/>
        </p:nvGraphicFramePr>
        <p:xfrm>
          <a:off x="1227391" y="3281851"/>
          <a:ext cx="9448801" cy="2418080"/>
        </p:xfrm>
        <a:graphic>
          <a:graphicData uri="http://schemas.openxmlformats.org/drawingml/2006/table">
            <a:tbl>
              <a:tblPr>
                <a:tableStyleId>{5C22544A-7EE6-4342-B048-85BDC9FD1C3A}</a:tableStyleId>
              </a:tblPr>
              <a:tblGrid>
                <a:gridCol w="5597243">
                  <a:extLst>
                    <a:ext uri="{9D8B030D-6E8A-4147-A177-3AD203B41FA5}">
                      <a16:colId xmlns:a16="http://schemas.microsoft.com/office/drawing/2014/main" val="4189556377"/>
                    </a:ext>
                  </a:extLst>
                </a:gridCol>
                <a:gridCol w="1925779">
                  <a:extLst>
                    <a:ext uri="{9D8B030D-6E8A-4147-A177-3AD203B41FA5}">
                      <a16:colId xmlns:a16="http://schemas.microsoft.com/office/drawing/2014/main" val="769842512"/>
                    </a:ext>
                  </a:extLst>
                </a:gridCol>
                <a:gridCol w="1925779">
                  <a:extLst>
                    <a:ext uri="{9D8B030D-6E8A-4147-A177-3AD203B41FA5}">
                      <a16:colId xmlns:a16="http://schemas.microsoft.com/office/drawing/2014/main" val="400450206"/>
                    </a:ext>
                  </a:extLst>
                </a:gridCol>
              </a:tblGrid>
              <a:tr h="604520">
                <a:tc rowSpan="2">
                  <a:txBody>
                    <a:bodyPr/>
                    <a:lstStyle/>
                    <a:p>
                      <a:pPr algn="l" fontAlgn="b"/>
                      <a:r>
                        <a:rPr lang="en-US" sz="2800" b="1" u="none" strike="noStrike" dirty="0">
                          <a:effectLst/>
                          <a:latin typeface="Calibri"/>
                          <a:cs typeface="Calibri"/>
                        </a:rPr>
                        <a:t>Outcome for</a:t>
                      </a:r>
                    </a:p>
                    <a:p>
                      <a:pPr algn="l" fontAlgn="b"/>
                      <a:r>
                        <a:rPr lang="en-US" sz="2800" b="1" u="none" strike="noStrike" dirty="0">
                          <a:effectLst/>
                          <a:latin typeface="Calibri"/>
                          <a:cs typeface="Calibri"/>
                        </a:rPr>
                        <a:t>Comparison</a:t>
                      </a:r>
                      <a:endParaRPr lang="en-US" sz="2800" b="1" i="0" u="none" strike="noStrike" dirty="0">
                        <a:solidFill>
                          <a:srgbClr val="000000"/>
                        </a:solidFill>
                        <a:effectLst/>
                        <a:latin typeface="Calibri"/>
                        <a:cs typeface="Calibri"/>
                      </a:endParaRPr>
                    </a:p>
                  </a:txBody>
                  <a:tcPr marL="6350" marR="6350" marT="635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fontAlgn="b"/>
                      <a:r>
                        <a:rPr lang="en-US" sz="2800" b="1" u="none" strike="noStrike" dirty="0">
                          <a:effectLst/>
                          <a:latin typeface="Calibri"/>
                          <a:cs typeface="Calibri"/>
                        </a:rPr>
                        <a:t>Length of Trial</a:t>
                      </a:r>
                      <a:endParaRPr lang="en-US" sz="2800" b="1" i="0" u="none" strike="noStrike" dirty="0">
                        <a:solidFill>
                          <a:srgbClr val="000000"/>
                        </a:solidFill>
                        <a:effectLst/>
                        <a:latin typeface="Calibri"/>
                        <a:cs typeface="Calibri"/>
                      </a:endParaRPr>
                    </a:p>
                  </a:txBody>
                  <a:tcPr marL="6350" marR="6350" marT="6350" marB="0" anchor="b">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92398782"/>
                  </a:ext>
                </a:extLst>
              </a:tr>
              <a:tr h="604520">
                <a:tc vMerge="1">
                  <a:txBody>
                    <a:bodyPr/>
                    <a:lstStyle/>
                    <a:p>
                      <a:endParaRPr/>
                    </a:p>
                  </a:txBody>
                  <a:tcPr marL="6350" marR="6350" marT="6350" marB="0" anchor="b">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2800" b="1" u="none" strike="noStrike" dirty="0">
                          <a:effectLst/>
                          <a:latin typeface="Calibri"/>
                          <a:cs typeface="Calibri"/>
                        </a:rPr>
                        <a:t>2 Years</a:t>
                      </a:r>
                      <a:endParaRPr lang="en-US" sz="2800" b="1" i="0" u="none" strike="noStrike" dirty="0">
                        <a:solidFill>
                          <a:srgbClr val="000000"/>
                        </a:solidFill>
                        <a:effectLst/>
                        <a:latin typeface="Calibri"/>
                        <a:cs typeface="Calibri"/>
                      </a:endParaRPr>
                    </a:p>
                  </a:txBody>
                  <a:tcPr marL="6350" marR="6350" marT="6350" marB="0" anchor="b">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2800" b="1" u="none" strike="noStrike" dirty="0">
                          <a:effectLst/>
                          <a:latin typeface="Calibri"/>
                          <a:cs typeface="Calibri"/>
                        </a:rPr>
                        <a:t>4 years</a:t>
                      </a:r>
                      <a:endParaRPr lang="en-US" sz="2800" b="1" i="0" u="none" strike="noStrike" dirty="0">
                        <a:solidFill>
                          <a:srgbClr val="000000"/>
                        </a:solidFill>
                        <a:effectLst/>
                        <a:latin typeface="Calibri"/>
                        <a:cs typeface="Calibri"/>
                      </a:endParaRPr>
                    </a:p>
                  </a:txBody>
                  <a:tcPr marL="6350" marR="6350" marT="6350" marB="0" anchor="b">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830682"/>
                  </a:ext>
                </a:extLst>
              </a:tr>
              <a:tr h="604520">
                <a:tc>
                  <a:txBody>
                    <a:bodyPr/>
                    <a:lstStyle/>
                    <a:p>
                      <a:pPr algn="l" fontAlgn="b"/>
                      <a:r>
                        <a:rPr lang="en-US" sz="2800" b="1" u="none" strike="noStrike" dirty="0">
                          <a:effectLst/>
                          <a:latin typeface="Calibri"/>
                          <a:cs typeface="Calibri"/>
                        </a:rPr>
                        <a:t>% Worsening &gt; </a:t>
                      </a:r>
                      <a:r>
                        <a:rPr lang="en-US" sz="2800" b="1" u="none" strike="noStrike" dirty="0" err="1">
                          <a:effectLst/>
                          <a:latin typeface="Calibri"/>
                          <a:cs typeface="Calibri"/>
                        </a:rPr>
                        <a:t>CoR</a:t>
                      </a:r>
                      <a:r>
                        <a:rPr lang="en-US" sz="2800" b="1" u="none" strike="noStrike" dirty="0">
                          <a:effectLst/>
                          <a:latin typeface="Calibri"/>
                          <a:cs typeface="Calibri"/>
                        </a:rPr>
                        <a:t> </a:t>
                      </a:r>
                      <a:r>
                        <a:rPr lang="en-US" sz="2800" b="0" u="none" strike="noStrike" dirty="0">
                          <a:effectLst/>
                          <a:latin typeface="Calibri"/>
                          <a:cs typeface="Calibri"/>
                        </a:rPr>
                        <a:t>(binary)</a:t>
                      </a:r>
                      <a:endParaRPr lang="en-US" sz="2800" b="1" i="0" u="none" strike="noStrike" dirty="0">
                        <a:solidFill>
                          <a:srgbClr val="000000"/>
                        </a:solidFill>
                        <a:effectLst/>
                        <a:latin typeface="Calibri"/>
                        <a:cs typeface="Calibri"/>
                      </a:endParaRPr>
                    </a:p>
                  </a:txBody>
                  <a:tcPr marL="6350" marR="6350" marT="6350" marB="0" anchor="b">
                    <a:lnT w="28575" cap="flat" cmpd="sng" algn="ctr">
                      <a:solidFill>
                        <a:schemeClr val="tx1"/>
                      </a:solidFill>
                      <a:prstDash val="solid"/>
                      <a:round/>
                      <a:headEnd type="none" w="med" len="med"/>
                      <a:tailEnd type="none" w="med" len="med"/>
                    </a:lnT>
                    <a:noFill/>
                  </a:tcPr>
                </a:tc>
                <a:tc>
                  <a:txBody>
                    <a:bodyPr/>
                    <a:lstStyle/>
                    <a:p>
                      <a:pPr algn="ctr" fontAlgn="b"/>
                      <a:r>
                        <a:rPr lang="en-US" sz="2800" b="1" u="none" strike="noStrike" dirty="0">
                          <a:effectLst/>
                          <a:latin typeface="Calibri"/>
                          <a:cs typeface="Calibri"/>
                        </a:rPr>
                        <a:t>147</a:t>
                      </a:r>
                      <a:endParaRPr lang="en-US" sz="2800" b="1" i="0" u="none" strike="noStrike" dirty="0">
                        <a:solidFill>
                          <a:srgbClr val="000000"/>
                        </a:solidFill>
                        <a:effectLst/>
                        <a:latin typeface="Calibri"/>
                        <a:cs typeface="Calibri"/>
                      </a:endParaRPr>
                    </a:p>
                  </a:txBody>
                  <a:tcPr marL="6350" marR="6350" marT="6350" marB="0" anchor="b">
                    <a:lnT w="28575" cap="flat" cmpd="sng" algn="ctr">
                      <a:solidFill>
                        <a:schemeClr val="tx1"/>
                      </a:solidFill>
                      <a:prstDash val="solid"/>
                      <a:round/>
                      <a:headEnd type="none" w="med" len="med"/>
                      <a:tailEnd type="none" w="med" len="med"/>
                    </a:lnT>
                    <a:noFill/>
                  </a:tcPr>
                </a:tc>
                <a:tc>
                  <a:txBody>
                    <a:bodyPr/>
                    <a:lstStyle/>
                    <a:p>
                      <a:pPr algn="ctr" fontAlgn="b"/>
                      <a:r>
                        <a:rPr lang="en-US" sz="2800" b="1" u="none" strike="noStrike" dirty="0">
                          <a:effectLst/>
                          <a:latin typeface="Calibri"/>
                          <a:cs typeface="Calibri"/>
                        </a:rPr>
                        <a:t>69</a:t>
                      </a: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30595882"/>
                  </a:ext>
                </a:extLst>
              </a:tr>
              <a:tr h="604520">
                <a:tc>
                  <a:txBody>
                    <a:bodyPr/>
                    <a:lstStyle/>
                    <a:p>
                      <a:pPr algn="l" fontAlgn="b"/>
                      <a:r>
                        <a:rPr lang="en-US" sz="2800" b="1" u="none" strike="noStrike" dirty="0">
                          <a:effectLst/>
                          <a:latin typeface="Calibri"/>
                          <a:cs typeface="Calibri"/>
                        </a:rPr>
                        <a:t>Rate of worsening </a:t>
                      </a:r>
                      <a:r>
                        <a:rPr lang="en-US" sz="2800" b="0" u="none" strike="noStrike" dirty="0">
                          <a:effectLst/>
                          <a:latin typeface="Calibri"/>
                          <a:cs typeface="Calibri"/>
                        </a:rPr>
                        <a:t>(continuous/slope)</a:t>
                      </a:r>
                      <a:endParaRPr lang="en-US" sz="2800" b="1" i="0" u="none" strike="noStrike" dirty="0">
                        <a:solidFill>
                          <a:srgbClr val="000000"/>
                        </a:solidFill>
                        <a:effectLst/>
                        <a:latin typeface="Calibri"/>
                        <a:cs typeface="Calibri"/>
                      </a:endParaRPr>
                    </a:p>
                  </a:txBody>
                  <a:tcPr marL="6350" marR="6350" marT="6350" marB="0" anchor="b">
                    <a:lnB w="28575" cap="flat" cmpd="sng" algn="ctr">
                      <a:solidFill>
                        <a:schemeClr val="tx1"/>
                      </a:solidFill>
                      <a:prstDash val="solid"/>
                      <a:round/>
                      <a:headEnd type="none" w="med" len="med"/>
                      <a:tailEnd type="none" w="med" len="med"/>
                    </a:lnB>
                    <a:noFill/>
                  </a:tcPr>
                </a:tc>
                <a:tc>
                  <a:txBody>
                    <a:bodyPr/>
                    <a:lstStyle/>
                    <a:p>
                      <a:pPr algn="ctr" fontAlgn="b"/>
                      <a:r>
                        <a:rPr lang="en-US" sz="2800" b="1" u="none" strike="noStrike" dirty="0">
                          <a:effectLst/>
                          <a:latin typeface="Calibri"/>
                          <a:cs typeface="Calibri"/>
                        </a:rPr>
                        <a:t>50</a:t>
                      </a:r>
                      <a:endParaRPr lang="en-US" sz="2800" b="1" i="0" u="none" strike="noStrike" dirty="0">
                        <a:solidFill>
                          <a:srgbClr val="000000"/>
                        </a:solidFill>
                        <a:effectLst/>
                        <a:latin typeface="Calibri"/>
                        <a:cs typeface="Calibri"/>
                      </a:endParaRPr>
                    </a:p>
                  </a:txBody>
                  <a:tcPr marL="6350" marR="6350" marT="6350" marB="0" anchor="b">
                    <a:lnB w="28575" cap="flat" cmpd="sng" algn="ctr">
                      <a:solidFill>
                        <a:schemeClr val="tx1"/>
                      </a:solidFill>
                      <a:prstDash val="solid"/>
                      <a:round/>
                      <a:headEnd type="none" w="med" len="med"/>
                      <a:tailEnd type="none" w="med" len="med"/>
                    </a:lnB>
                    <a:noFill/>
                  </a:tcPr>
                </a:tc>
                <a:tc>
                  <a:txBody>
                    <a:bodyPr/>
                    <a:lstStyle/>
                    <a:p>
                      <a:pPr algn="ctr" fontAlgn="b"/>
                      <a:r>
                        <a:rPr lang="en-US" sz="2800" b="1" u="none" strike="noStrike" dirty="0">
                          <a:effectLst/>
                          <a:latin typeface="Calibri"/>
                          <a:cs typeface="Calibri"/>
                        </a:rPr>
                        <a:t>14</a:t>
                      </a:r>
                      <a:endParaRPr lang="en-US" sz="2800" b="1" i="0" u="none" strike="noStrike" dirty="0">
                        <a:solidFill>
                          <a:srgbClr val="000000"/>
                        </a:solidFill>
                        <a:effectLst/>
                        <a:latin typeface="Calibri"/>
                        <a:cs typeface="Calibri"/>
                      </a:endParaRPr>
                    </a:p>
                  </a:txBody>
                  <a:tcPr marL="6350" marR="6350" marT="6350" marB="0" anchor="b">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916185"/>
                  </a:ext>
                </a:extLst>
              </a:tr>
            </a:tbl>
          </a:graphicData>
        </a:graphic>
      </p:graphicFrame>
    </p:spTree>
    <p:extLst>
      <p:ext uri="{BB962C8B-B14F-4D97-AF65-F5344CB8AC3E}">
        <p14:creationId xmlns:p14="http://schemas.microsoft.com/office/powerpoint/2010/main" val="100288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D3D4-9F0F-7A90-A060-7421088CE86F}"/>
              </a:ext>
            </a:extLst>
          </p:cNvPr>
          <p:cNvSpPr>
            <a:spLocks noGrp="1"/>
          </p:cNvSpPr>
          <p:nvPr>
            <p:ph type="ctrTitle"/>
          </p:nvPr>
        </p:nvSpPr>
        <p:spPr/>
        <p:txBody>
          <a:bodyPr/>
          <a:lstStyle/>
          <a:p>
            <a:r>
              <a:rPr lang="en-US">
                <a:solidFill>
                  <a:schemeClr val="bg1"/>
                </a:solidFill>
                <a:latin typeface="Calibri" panose="020F0502020204030204" pitchFamily="34" charset="0"/>
                <a:cs typeface="Calibri" panose="020F0502020204030204" pitchFamily="34" charset="0"/>
              </a:rPr>
              <a:t>Summary and Conclusions</a:t>
            </a:r>
          </a:p>
        </p:txBody>
      </p:sp>
    </p:spTree>
    <p:extLst>
      <p:ext uri="{BB962C8B-B14F-4D97-AF65-F5344CB8AC3E}">
        <p14:creationId xmlns:p14="http://schemas.microsoft.com/office/powerpoint/2010/main" val="210741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p:txBody>
          <a:bodyPr>
            <a:normAutofit/>
          </a:bodyPr>
          <a:lstStyle/>
          <a:p>
            <a:r>
              <a:rPr lang="en-US" b="1">
                <a:solidFill>
                  <a:schemeClr val="bg1"/>
                </a:solidFill>
              </a:rPr>
              <a:t>Summary</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466725" y="1647825"/>
            <a:ext cx="11509684" cy="5072644"/>
          </a:xfrm>
        </p:spPr>
        <p:txBody>
          <a:bodyPr>
            <a:noAutofit/>
          </a:bodyPr>
          <a:lstStyle/>
          <a:p>
            <a:pPr marL="0" indent="0">
              <a:lnSpc>
                <a:spcPct val="100000"/>
              </a:lnSpc>
              <a:spcBef>
                <a:spcPts val="0"/>
              </a:spcBef>
              <a:buClr>
                <a:schemeClr val="tx1"/>
              </a:buClr>
              <a:buNone/>
            </a:pPr>
            <a:r>
              <a:rPr lang="en-US" sz="2900" b="1" dirty="0"/>
              <a:t>Leading contenders for sensitive outcome measures </a:t>
            </a:r>
            <a:r>
              <a:rPr lang="en-US" sz="2900" dirty="0">
                <a:latin typeface="Calibri" panose="020F0502020204030204" pitchFamily="34" charset="0"/>
                <a:cs typeface="Calibri" panose="020F0502020204030204" pitchFamily="34" charset="0"/>
              </a:rPr>
              <a:t>in </a:t>
            </a:r>
            <a:r>
              <a:rPr lang="en-US" sz="2900" i="1" dirty="0">
                <a:latin typeface="Calibri" panose="020F0502020204030204" pitchFamily="34" charset="0"/>
                <a:cs typeface="Calibri" panose="020F0502020204030204" pitchFamily="34" charset="0"/>
              </a:rPr>
              <a:t>USH2A-</a:t>
            </a:r>
            <a:r>
              <a:rPr lang="en-US" sz="2900" dirty="0">
                <a:latin typeface="Calibri" panose="020F0502020204030204" pitchFamily="34" charset="0"/>
                <a:cs typeface="Calibri" panose="020F0502020204030204" pitchFamily="34" charset="0"/>
              </a:rPr>
              <a:t>related RD</a:t>
            </a:r>
            <a:endParaRPr lang="en-US" sz="2900" b="1" dirty="0"/>
          </a:p>
          <a:p>
            <a:pPr marL="0" indent="0">
              <a:lnSpc>
                <a:spcPct val="100000"/>
              </a:lnSpc>
              <a:spcBef>
                <a:spcPts val="0"/>
              </a:spcBef>
              <a:buClr>
                <a:schemeClr val="tx1"/>
              </a:buClr>
              <a:buNone/>
            </a:pPr>
            <a:endParaRPr lang="en-US" sz="2400" b="1" dirty="0"/>
          </a:p>
          <a:p>
            <a:pPr marL="457200" indent="-457200">
              <a:lnSpc>
                <a:spcPct val="100000"/>
              </a:lnSpc>
              <a:spcBef>
                <a:spcPts val="0"/>
              </a:spcBef>
              <a:buClr>
                <a:schemeClr val="tx1"/>
              </a:buClr>
            </a:pPr>
            <a:r>
              <a:rPr lang="en-US" sz="2400" b="1" dirty="0"/>
              <a:t>Continuous Outcomes (Slopes)</a:t>
            </a:r>
          </a:p>
          <a:p>
            <a:pPr marL="914400" lvl="1" indent="-457200">
              <a:lnSpc>
                <a:spcPct val="100000"/>
              </a:lnSpc>
              <a:spcBef>
                <a:spcPts val="0"/>
              </a:spcBef>
              <a:buClr>
                <a:schemeClr val="tx1"/>
              </a:buClr>
            </a:pPr>
            <a:r>
              <a:rPr lang="en-US" dirty="0"/>
              <a:t>Static Perimetry Mean Sensitivity (entire field)</a:t>
            </a:r>
          </a:p>
          <a:p>
            <a:pPr marL="914400" lvl="1" indent="-457200">
              <a:lnSpc>
                <a:spcPct val="100000"/>
              </a:lnSpc>
              <a:spcBef>
                <a:spcPts val="0"/>
              </a:spcBef>
              <a:buClr>
                <a:schemeClr val="tx1"/>
              </a:buClr>
            </a:pPr>
            <a:r>
              <a:rPr lang="en-US" dirty="0"/>
              <a:t>Static Perimetry Mean Sensitivity (restricted to </a:t>
            </a:r>
            <a:r>
              <a:rPr lang="en-US" u="sng" dirty="0"/>
              <a:t>FTPs</a:t>
            </a:r>
            <a:r>
              <a:rPr lang="en-US" dirty="0"/>
              <a:t>)</a:t>
            </a:r>
          </a:p>
          <a:p>
            <a:pPr marL="914400" lvl="1" indent="-457200">
              <a:lnSpc>
                <a:spcPct val="100000"/>
              </a:lnSpc>
              <a:spcBef>
                <a:spcPts val="0"/>
              </a:spcBef>
              <a:buClr>
                <a:schemeClr val="tx1"/>
              </a:buClr>
            </a:pPr>
            <a:r>
              <a:rPr lang="en-US" dirty="0"/>
              <a:t>Microperimetry Mean Sensitivity (restricted to </a:t>
            </a:r>
            <a:r>
              <a:rPr lang="en-US" u="sng" dirty="0"/>
              <a:t>FTPs</a:t>
            </a:r>
            <a:r>
              <a:rPr lang="en-US" dirty="0"/>
              <a:t>)</a:t>
            </a:r>
          </a:p>
          <a:p>
            <a:pPr marL="914400" lvl="1" indent="-457200">
              <a:lnSpc>
                <a:spcPct val="100000"/>
              </a:lnSpc>
              <a:spcBef>
                <a:spcPts val="0"/>
              </a:spcBef>
              <a:buClr>
                <a:schemeClr val="tx1"/>
              </a:buClr>
            </a:pPr>
            <a:endParaRPr lang="en-US" dirty="0"/>
          </a:p>
          <a:p>
            <a:pPr marL="457200" lvl="1" indent="-457200">
              <a:lnSpc>
                <a:spcPct val="100000"/>
              </a:lnSpc>
              <a:spcBef>
                <a:spcPts val="0"/>
              </a:spcBef>
              <a:buClr>
                <a:schemeClr val="tx1"/>
              </a:buClr>
            </a:pPr>
            <a:r>
              <a:rPr lang="en-US" b="1" dirty="0"/>
              <a:t>Binary Outcomes (Proportion with Change)</a:t>
            </a:r>
          </a:p>
          <a:p>
            <a:pPr marL="914400" lvl="2" indent="-457200">
              <a:lnSpc>
                <a:spcPct val="100000"/>
              </a:lnSpc>
              <a:spcBef>
                <a:spcPts val="0"/>
              </a:spcBef>
              <a:buClr>
                <a:schemeClr val="tx1"/>
              </a:buClr>
            </a:pPr>
            <a:r>
              <a:rPr lang="en-US" sz="2400" dirty="0"/>
              <a:t>Full-field stimulus testing change &gt; </a:t>
            </a:r>
            <a:r>
              <a:rPr lang="en-US" sz="2400" dirty="0" err="1"/>
              <a:t>CoR</a:t>
            </a:r>
            <a:endParaRPr lang="en-US" sz="2400" dirty="0"/>
          </a:p>
          <a:p>
            <a:pPr marL="914400" lvl="2" indent="-457200">
              <a:lnSpc>
                <a:spcPct val="100000"/>
              </a:lnSpc>
              <a:spcBef>
                <a:spcPts val="0"/>
              </a:spcBef>
              <a:buClr>
                <a:schemeClr val="tx1"/>
              </a:buClr>
            </a:pPr>
            <a:r>
              <a:rPr lang="en-US" sz="2400" dirty="0"/>
              <a:t>Microperimetry Mean Sensitivity change &gt; </a:t>
            </a:r>
            <a:r>
              <a:rPr lang="en-US" sz="2400" dirty="0" err="1"/>
              <a:t>CoR</a:t>
            </a:r>
            <a:endParaRPr lang="en-US" sz="2400" dirty="0"/>
          </a:p>
          <a:p>
            <a:pPr marL="914400" lvl="2" indent="-457200">
              <a:lnSpc>
                <a:spcPct val="100000"/>
              </a:lnSpc>
              <a:spcBef>
                <a:spcPts val="0"/>
              </a:spcBef>
              <a:buClr>
                <a:schemeClr val="tx1"/>
              </a:buClr>
            </a:pPr>
            <a:r>
              <a:rPr lang="en-US" sz="2400" dirty="0"/>
              <a:t>Static Perimetry </a:t>
            </a:r>
            <a:r>
              <a:rPr lang="en-US" sz="2400" u="sng" dirty="0"/>
              <a:t>FTP</a:t>
            </a:r>
            <a:r>
              <a:rPr lang="en-US" sz="2400" dirty="0"/>
              <a:t> Mean Sensitivity &gt; FDA guideline (≥ 7dB)</a:t>
            </a:r>
          </a:p>
          <a:p>
            <a:pPr marL="914400" lvl="2" indent="-457200">
              <a:lnSpc>
                <a:spcPct val="100000"/>
              </a:lnSpc>
              <a:spcBef>
                <a:spcPts val="0"/>
              </a:spcBef>
              <a:buClr>
                <a:schemeClr val="tx1"/>
              </a:buClr>
            </a:pPr>
            <a:r>
              <a:rPr lang="en-US" sz="2400" dirty="0"/>
              <a:t>Microperimetry </a:t>
            </a:r>
            <a:r>
              <a:rPr lang="en-US" sz="2400" u="sng" dirty="0"/>
              <a:t>FTP</a:t>
            </a:r>
            <a:r>
              <a:rPr lang="en-US" sz="2400" dirty="0"/>
              <a:t> Mean Sensitivity &gt; FDA guideline (≥ 7dB)</a:t>
            </a:r>
            <a:r>
              <a:rPr lang="en-US" sz="2400" b="1" dirty="0"/>
              <a:t> </a:t>
            </a:r>
          </a:p>
          <a:p>
            <a:pPr marL="914400" lvl="2" indent="-457200">
              <a:lnSpc>
                <a:spcPct val="100000"/>
              </a:lnSpc>
              <a:spcBef>
                <a:spcPts val="0"/>
              </a:spcBef>
              <a:buClr>
                <a:schemeClr val="tx1"/>
              </a:buClr>
            </a:pPr>
            <a:endParaRPr lang="en-US" sz="2200" b="1" dirty="0"/>
          </a:p>
          <a:p>
            <a:pPr marL="914400" lvl="2" indent="-457200">
              <a:lnSpc>
                <a:spcPct val="100000"/>
              </a:lnSpc>
              <a:spcBef>
                <a:spcPts val="0"/>
              </a:spcBef>
              <a:buClr>
                <a:schemeClr val="tx1"/>
              </a:buClr>
            </a:pPr>
            <a:endParaRPr lang="en-US" sz="2200" b="1" dirty="0"/>
          </a:p>
          <a:p>
            <a:pPr marL="1371600" lvl="2" indent="-457200">
              <a:lnSpc>
                <a:spcPct val="100000"/>
              </a:lnSpc>
              <a:spcBef>
                <a:spcPts val="0"/>
              </a:spcBef>
              <a:buClr>
                <a:schemeClr val="tx1"/>
              </a:buClr>
            </a:pPr>
            <a:endParaRPr lang="en-US" sz="2200" b="1" dirty="0"/>
          </a:p>
        </p:txBody>
      </p:sp>
    </p:spTree>
    <p:extLst>
      <p:ext uri="{BB962C8B-B14F-4D97-AF65-F5344CB8AC3E}">
        <p14:creationId xmlns:p14="http://schemas.microsoft.com/office/powerpoint/2010/main" val="59119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286-3956-7C3F-CF5B-FFF82A367AFC}"/>
              </a:ext>
            </a:extLst>
          </p:cNvPr>
          <p:cNvSpPr>
            <a:spLocks noGrp="1"/>
          </p:cNvSpPr>
          <p:nvPr>
            <p:ph type="title"/>
          </p:nvPr>
        </p:nvSpPr>
        <p:spPr>
          <a:xfrm>
            <a:off x="3274540" y="18255"/>
            <a:ext cx="8917460" cy="1325563"/>
          </a:xfrm>
        </p:spPr>
        <p:txBody>
          <a:bodyPr>
            <a:normAutofit/>
          </a:bodyPr>
          <a:lstStyle/>
          <a:p>
            <a:r>
              <a:rPr lang="en-US" sz="4000" dirty="0"/>
              <a:t>Recommendations</a:t>
            </a:r>
            <a:r>
              <a:rPr lang="en-US" sz="4000" dirty="0">
                <a:solidFill>
                  <a:schemeClr val="bg1"/>
                </a:solidFill>
                <a:latin typeface="Calibri" panose="020F0502020204030204" pitchFamily="34" charset="0"/>
                <a:cs typeface="Calibri" panose="020F0502020204030204" pitchFamily="34" charset="0"/>
              </a:rPr>
              <a:t> in </a:t>
            </a:r>
            <a:r>
              <a:rPr lang="en-US" sz="4000" i="1" dirty="0">
                <a:solidFill>
                  <a:schemeClr val="bg1"/>
                </a:solidFill>
                <a:latin typeface="Calibri" panose="020F0502020204030204" pitchFamily="34" charset="0"/>
                <a:cs typeface="Calibri" panose="020F0502020204030204" pitchFamily="34" charset="0"/>
              </a:rPr>
              <a:t>USH2A-</a:t>
            </a:r>
            <a:r>
              <a:rPr lang="en-US" sz="4000" dirty="0">
                <a:solidFill>
                  <a:schemeClr val="bg1"/>
                </a:solidFill>
                <a:latin typeface="Calibri" panose="020F0502020204030204" pitchFamily="34" charset="0"/>
                <a:cs typeface="Calibri" panose="020F0502020204030204" pitchFamily="34" charset="0"/>
              </a:rPr>
              <a:t>related RD</a:t>
            </a:r>
            <a:endParaRPr lang="en-US" sz="4000" dirty="0"/>
          </a:p>
        </p:txBody>
      </p:sp>
      <p:sp>
        <p:nvSpPr>
          <p:cNvPr id="3" name="Content Placeholder 2">
            <a:extLst>
              <a:ext uri="{FF2B5EF4-FFF2-40B4-BE49-F238E27FC236}">
                <a16:creationId xmlns:a16="http://schemas.microsoft.com/office/drawing/2014/main" id="{49C9C07A-16ED-4B9F-2FFF-C4719C8A6A55}"/>
              </a:ext>
            </a:extLst>
          </p:cNvPr>
          <p:cNvSpPr>
            <a:spLocks noGrp="1"/>
          </p:cNvSpPr>
          <p:nvPr>
            <p:ph idx="1"/>
          </p:nvPr>
        </p:nvSpPr>
        <p:spPr>
          <a:xfrm>
            <a:off x="161365" y="1627094"/>
            <a:ext cx="11658600" cy="5212651"/>
          </a:xfrm>
        </p:spPr>
        <p:txBody>
          <a:bodyPr>
            <a:noAutofit/>
          </a:bodyPr>
          <a:lstStyle/>
          <a:p>
            <a:pPr marR="0" lvl="0">
              <a:lnSpc>
                <a:spcPct val="120000"/>
              </a:lnSpc>
              <a:spcBef>
                <a:spcPts val="0"/>
              </a:spcBef>
              <a:buFont typeface="Symbol" panose="05050102010706020507" pitchFamily="18" charset="2"/>
              <a:buChar char=""/>
            </a:pPr>
            <a:r>
              <a:rPr lang="en-US" sz="2200" dirty="0">
                <a:effectLst/>
              </a:rPr>
              <a:t>Rates of change (slopes) are more sensitive to change than the proportions of eyes exceeding a threshold – generally the top choice for primary efficacy outcome measures.</a:t>
            </a:r>
          </a:p>
          <a:p>
            <a:pPr marR="0" lvl="0">
              <a:lnSpc>
                <a:spcPct val="120000"/>
              </a:lnSpc>
              <a:spcBef>
                <a:spcPts val="0"/>
              </a:spcBef>
              <a:buFont typeface="Symbol" panose="05050102010706020507" pitchFamily="18" charset="2"/>
              <a:buChar char=""/>
            </a:pPr>
            <a:r>
              <a:rPr lang="en-US" sz="2200" b="0" dirty="0">
                <a:effectLst/>
              </a:rPr>
              <a:t>Rate of change in SP MS</a:t>
            </a:r>
            <a:r>
              <a:rPr lang="en-US" sz="2200" b="0" baseline="-25000" dirty="0">
                <a:effectLst/>
              </a:rPr>
              <a:t> </a:t>
            </a:r>
            <a:r>
              <a:rPr lang="en-US" sz="2200" b="0" dirty="0">
                <a:effectLst/>
              </a:rPr>
              <a:t>as estimated through longitudinal regression methods is sensitive to change.  </a:t>
            </a:r>
            <a:r>
              <a:rPr lang="en-US" sz="2200" b="0" dirty="0"/>
              <a:t>V</a:t>
            </a:r>
            <a:r>
              <a:rPr lang="en-US" sz="2200" b="0" dirty="0">
                <a:effectLst/>
              </a:rPr>
              <a:t>olumetric measures have similar properties but offer no advantage over SP MS.</a:t>
            </a:r>
          </a:p>
          <a:p>
            <a:pPr marR="0" lvl="0">
              <a:lnSpc>
                <a:spcPct val="120000"/>
              </a:lnSpc>
              <a:spcBef>
                <a:spcPts val="0"/>
              </a:spcBef>
              <a:buFont typeface="Symbol" panose="05050102010706020507" pitchFamily="18" charset="2"/>
              <a:buChar char=""/>
            </a:pPr>
            <a:r>
              <a:rPr lang="en-US" sz="2200" b="0" dirty="0">
                <a:effectLst/>
              </a:rPr>
              <a:t>Eyes enrolled in clinical trials for treatment of </a:t>
            </a:r>
            <a:r>
              <a:rPr lang="en-US" sz="2200" b="0" i="1" dirty="0">
                <a:effectLst/>
              </a:rPr>
              <a:t>USH2A</a:t>
            </a:r>
            <a:r>
              <a:rPr lang="en-US" sz="2200" b="0" dirty="0">
                <a:effectLst/>
              </a:rPr>
              <a:t> need to have an EZ area large enough (at least 3 mm</a:t>
            </a:r>
            <a:r>
              <a:rPr lang="en-US" sz="2200" b="0" baseline="30000" dirty="0">
                <a:effectLst/>
              </a:rPr>
              <a:t>2</a:t>
            </a:r>
            <a:r>
              <a:rPr lang="en-US" sz="2200" b="0" dirty="0">
                <a:effectLst/>
              </a:rPr>
              <a:t>) to detect change in EZ area over time.</a:t>
            </a:r>
          </a:p>
          <a:p>
            <a:pPr marR="0" lvl="0">
              <a:lnSpc>
                <a:spcPct val="120000"/>
              </a:lnSpc>
              <a:spcBef>
                <a:spcPts val="0"/>
              </a:spcBef>
              <a:buFont typeface="Symbol" panose="05050102010706020507" pitchFamily="18" charset="2"/>
              <a:buChar char=""/>
            </a:pPr>
            <a:r>
              <a:rPr lang="en-US" sz="2200" b="0" dirty="0">
                <a:effectLst/>
              </a:rPr>
              <a:t>MP is better than SP in detecting the proportion of eyes changing by the </a:t>
            </a:r>
            <a:r>
              <a:rPr lang="en-US" sz="2200" b="0" dirty="0" err="1">
                <a:effectLst/>
              </a:rPr>
              <a:t>CoR.</a:t>
            </a:r>
            <a:r>
              <a:rPr lang="en-US" sz="2200" b="0" dirty="0"/>
              <a:t>  </a:t>
            </a:r>
            <a:r>
              <a:rPr lang="en-US" sz="2200" b="0" dirty="0">
                <a:effectLst/>
              </a:rPr>
              <a:t>MP and SP detected similar percentages with change according to criteria recommended by FDA when considering only FTPs after 4 years.</a:t>
            </a:r>
          </a:p>
          <a:p>
            <a:pPr marR="0" lvl="0">
              <a:lnSpc>
                <a:spcPct val="120000"/>
              </a:lnSpc>
              <a:spcBef>
                <a:spcPts val="0"/>
              </a:spcBef>
              <a:spcAft>
                <a:spcPts val="800"/>
              </a:spcAft>
              <a:buFont typeface="Symbol" panose="05050102010706020507" pitchFamily="18" charset="2"/>
              <a:buChar char=""/>
            </a:pPr>
            <a:r>
              <a:rPr lang="en-US" sz="2200" b="0" dirty="0">
                <a:effectLst/>
              </a:rPr>
              <a:t>FST test results are sensitive to change over time, particularly for the proportion of eyes changing by more than the </a:t>
            </a:r>
            <a:r>
              <a:rPr lang="en-US" sz="2200" b="0" dirty="0" err="1">
                <a:effectLst/>
              </a:rPr>
              <a:t>CoR.</a:t>
            </a:r>
            <a:r>
              <a:rPr lang="en-US" sz="2200" b="0" dirty="0">
                <a:effectLst/>
              </a:rPr>
              <a:t>  </a:t>
            </a:r>
          </a:p>
        </p:txBody>
      </p:sp>
    </p:spTree>
    <p:extLst>
      <p:ext uri="{BB962C8B-B14F-4D97-AF65-F5344CB8AC3E}">
        <p14:creationId xmlns:p14="http://schemas.microsoft.com/office/powerpoint/2010/main" val="342320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3E9D-27A8-156F-F83A-AF0506C1F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30103-22ED-2CB3-A074-2972B5557061}"/>
              </a:ext>
            </a:extLst>
          </p:cNvPr>
          <p:cNvSpPr>
            <a:spLocks noGrp="1"/>
          </p:cNvSpPr>
          <p:nvPr>
            <p:ph type="title"/>
          </p:nvPr>
        </p:nvSpPr>
        <p:spPr>
          <a:xfrm>
            <a:off x="3342967" y="1"/>
            <a:ext cx="8849033" cy="1329070"/>
          </a:xfrm>
        </p:spPr>
        <p:txBody>
          <a:bodyPr>
            <a:noAutofit/>
          </a:bodyPr>
          <a:lstStyle/>
          <a:p>
            <a:r>
              <a:rPr lang="en-US" sz="4000" b="1">
                <a:solidFill>
                  <a:schemeClr val="bg1"/>
                </a:solidFill>
                <a:effectLst/>
                <a:latin typeface="Calibri" panose="020F0502020204030204" pitchFamily="34" charset="0"/>
                <a:ea typeface="Calibri" panose="020F0502020204030204" pitchFamily="34" charset="0"/>
                <a:cs typeface="Segoe UI" panose="020B0502040204020203" pitchFamily="34" charset="0"/>
              </a:rPr>
              <a:t>REDI Initiative #1: RUSH2A Endpoints</a:t>
            </a:r>
            <a:br>
              <a:rPr lang="en-US" sz="4000" b="1">
                <a:solidFill>
                  <a:schemeClr val="bg1"/>
                </a:solidFill>
                <a:effectLst/>
                <a:latin typeface="Calibri" panose="020F0502020204030204" pitchFamily="34" charset="0"/>
                <a:ea typeface="Calibri" panose="020F0502020204030204" pitchFamily="34" charset="0"/>
                <a:cs typeface="Segoe UI" panose="020B0502040204020203" pitchFamily="34" charset="0"/>
              </a:rPr>
            </a:br>
            <a:r>
              <a:rPr lang="en-US" sz="3400" b="1">
                <a:solidFill>
                  <a:srgbClr val="D76F2C"/>
                </a:solidFill>
                <a:effectLst/>
                <a:latin typeface="Calibri" panose="020F0502020204030204" pitchFamily="34" charset="0"/>
                <a:ea typeface="Calibri" panose="020F0502020204030204" pitchFamily="34" charset="0"/>
                <a:cs typeface="Segoe UI" panose="020B0502040204020203" pitchFamily="34" charset="0"/>
              </a:rPr>
              <a:t>Milestones</a:t>
            </a:r>
            <a:endParaRPr lang="en-US" sz="3400">
              <a:solidFill>
                <a:srgbClr val="D76F2C"/>
              </a:solidFill>
            </a:endParaRPr>
          </a:p>
        </p:txBody>
      </p:sp>
      <p:sp>
        <p:nvSpPr>
          <p:cNvPr id="5" name="TextBox 4">
            <a:extLst>
              <a:ext uri="{FF2B5EF4-FFF2-40B4-BE49-F238E27FC236}">
                <a16:creationId xmlns:a16="http://schemas.microsoft.com/office/drawing/2014/main" id="{C3F0E128-AC47-CB58-9DF6-5B4212CFC4D9}"/>
              </a:ext>
            </a:extLst>
          </p:cNvPr>
          <p:cNvSpPr txBox="1"/>
          <p:nvPr/>
        </p:nvSpPr>
        <p:spPr>
          <a:xfrm>
            <a:off x="5732860" y="1731933"/>
            <a:ext cx="6093618" cy="402546"/>
          </a:xfrm>
          <a:prstGeom prst="rect">
            <a:avLst/>
          </a:prstGeom>
          <a:noFill/>
        </p:spPr>
        <p:txBody>
          <a:bodyPr wrap="square">
            <a:spAutoFit/>
          </a:bodyPr>
          <a:lstStyle/>
          <a:p>
            <a:pPr marL="457200" indent="-457200">
              <a:lnSpc>
                <a:spcPct val="120000"/>
              </a:lnSpc>
              <a:spcBef>
                <a:spcPts val="0"/>
              </a:spcBef>
              <a:buClr>
                <a:schemeClr val="tx1"/>
              </a:buClr>
            </a:pPr>
            <a:r>
              <a:rPr lang="en-US" b="1">
                <a:effectLst/>
                <a:latin typeface="Calibri" panose="020F0502020204030204" pitchFamily="34" charset="0"/>
                <a:ea typeface="Calibri" panose="020F0502020204030204" pitchFamily="34" charset="0"/>
                <a:cs typeface="Times New Roman" panose="02020603050405020304" pitchFamily="18" charset="0"/>
              </a:rPr>
              <a:t> </a:t>
            </a:r>
            <a:endParaRPr lang="en-US" sz="1800" b="1" i="1">
              <a:solidFill>
                <a:srgbClr val="D76F2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0C7330A-8EFB-A1D9-536E-D447FFAD81D1}"/>
              </a:ext>
            </a:extLst>
          </p:cNvPr>
          <p:cNvSpPr txBox="1"/>
          <p:nvPr/>
        </p:nvSpPr>
        <p:spPr>
          <a:xfrm>
            <a:off x="752825" y="1662510"/>
            <a:ext cx="11317940" cy="4216539"/>
          </a:xfrm>
          <a:prstGeom prst="rect">
            <a:avLst/>
          </a:prstGeom>
          <a:noFill/>
        </p:spPr>
        <p:txBody>
          <a:bodyPr wrap="square">
            <a:spAutoFit/>
          </a:bodyPr>
          <a:lstStyle/>
          <a:p>
            <a:pPr lvl="1" indent="-457200" defTabSz="457200">
              <a:lnSpc>
                <a:spcPct val="100000"/>
              </a:lnSpc>
              <a:spcBef>
                <a:spcPts val="0"/>
              </a:spcBef>
              <a:buClr>
                <a:schemeClr val="tx1"/>
              </a:buClr>
              <a:buNone/>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Dec 2022:	 		Completion of RUSH2A Year 4 Visits</a:t>
            </a: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March 2023: 		Meeting with working </a:t>
            </a:r>
            <a:r>
              <a:rPr lang="en-US" sz="2800">
                <a:latin typeface="Calibri" panose="020F0502020204030204" pitchFamily="34" charset="0"/>
                <a:ea typeface="Calibri" panose="020F0502020204030204" pitchFamily="34" charset="0"/>
                <a:cs typeface="Calibri" panose="020F0502020204030204" pitchFamily="34" charset="0"/>
              </a:rPr>
              <a:t>g</a:t>
            </a:r>
            <a:r>
              <a:rPr lang="en-US" sz="2800">
                <a:effectLst/>
                <a:latin typeface="Calibri" panose="020F0502020204030204" pitchFamily="34" charset="0"/>
                <a:ea typeface="Calibri" panose="020F0502020204030204" pitchFamily="34" charset="0"/>
                <a:cs typeface="Calibri" panose="020F0502020204030204" pitchFamily="34" charset="0"/>
              </a:rPr>
              <a:t>roup and industry</a:t>
            </a: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June 2023: 			Meeting with FDA</a:t>
            </a: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Q3-Q4 2023:  		Modifications based on regulatory input </a:t>
            </a: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Q1-Q2 2024:  		Review with Consortium Investigators (ASGM)</a:t>
            </a: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May 2024: 			ARVO Special Session</a:t>
            </a:r>
          </a:p>
          <a:p>
            <a:pPr lvl="1" indent="-457200" defTabSz="457200">
              <a:lnSpc>
                <a:spcPct val="100000"/>
              </a:lnSpc>
              <a:spcBef>
                <a:spcPts val="0"/>
              </a:spcBef>
              <a:buClr>
                <a:schemeClr val="tx1"/>
              </a:buClr>
              <a:buNone/>
            </a:pPr>
            <a:r>
              <a:rPr lang="en-US" sz="2800">
                <a:latin typeface="Calibri" panose="020F0502020204030204" pitchFamily="34" charset="0"/>
                <a:ea typeface="Calibri" panose="020F0502020204030204" pitchFamily="34" charset="0"/>
                <a:cs typeface="Calibri" panose="020F0502020204030204" pitchFamily="34" charset="0"/>
              </a:rPr>
              <a:t>June 2024:			ERN-EYE multi-stakeholder meeting</a:t>
            </a:r>
          </a:p>
          <a:p>
            <a:pPr lvl="1" indent="-457200" defTabSz="457200">
              <a:lnSpc>
                <a:spcPct val="100000"/>
              </a:lnSpc>
              <a:spcBef>
                <a:spcPts val="0"/>
              </a:spcBef>
              <a:buClr>
                <a:schemeClr val="tx1"/>
              </a:buClr>
              <a:buNone/>
            </a:pPr>
            <a:r>
              <a:rPr lang="en-US" sz="2800">
                <a:effectLst/>
                <a:latin typeface="Calibri" panose="020F0502020204030204" pitchFamily="34" charset="0"/>
                <a:ea typeface="Calibri" panose="020F0502020204030204" pitchFamily="34" charset="0"/>
                <a:cs typeface="Calibri" panose="020F0502020204030204" pitchFamily="34" charset="0"/>
              </a:rPr>
              <a:t>Sept 2024: 			Forum for Collab Researc</a:t>
            </a:r>
            <a:r>
              <a:rPr lang="en-US" sz="2800">
                <a:latin typeface="Calibri" panose="020F0502020204030204" pitchFamily="34" charset="0"/>
                <a:ea typeface="Calibri" panose="020F0502020204030204" pitchFamily="34" charset="0"/>
                <a:cs typeface="Calibri" panose="020F0502020204030204" pitchFamily="34" charset="0"/>
              </a:rPr>
              <a:t>h multi-stakeholder meeting</a:t>
            </a:r>
          </a:p>
          <a:p>
            <a:pPr lvl="1" indent="-457200" defTabSz="457200">
              <a:lnSpc>
                <a:spcPct val="100000"/>
              </a:lnSpc>
              <a:spcBef>
                <a:spcPts val="0"/>
              </a:spcBef>
              <a:buClr>
                <a:schemeClr val="tx1"/>
              </a:buClr>
              <a:buNone/>
            </a:pPr>
            <a:r>
              <a:rPr lang="en-US" sz="2800" b="1">
                <a:solidFill>
                  <a:srgbClr val="D76F2C"/>
                </a:solidFill>
                <a:effectLst/>
                <a:latin typeface="Calibri" panose="020F0502020204030204" pitchFamily="34" charset="0"/>
                <a:ea typeface="Calibri" panose="020F0502020204030204" pitchFamily="34" charset="0"/>
                <a:cs typeface="Calibri" panose="020F0502020204030204" pitchFamily="34" charset="0"/>
              </a:rPr>
              <a:t>Oct 2024:  			Published recommendations </a:t>
            </a:r>
            <a:r>
              <a:rPr lang="en-US" sz="2800" b="1">
                <a:solidFill>
                  <a:srgbClr val="D76F2C"/>
                </a:solidFill>
                <a:latin typeface="Calibri" panose="020F0502020204030204" pitchFamily="34" charset="0"/>
                <a:ea typeface="Calibri" panose="020F0502020204030204" pitchFamily="34" charset="0"/>
                <a:cs typeface="Calibri" panose="020F0502020204030204" pitchFamily="34" charset="0"/>
              </a:rPr>
              <a:t>in </a:t>
            </a:r>
            <a:r>
              <a:rPr lang="en-US" sz="2800" b="1" i="1">
                <a:solidFill>
                  <a:srgbClr val="D76F2C"/>
                </a:solidFill>
                <a:effectLst/>
                <a:latin typeface="Calibri" panose="020F0502020204030204" pitchFamily="34" charset="0"/>
                <a:ea typeface="Calibri" panose="020F0502020204030204" pitchFamily="34" charset="0"/>
                <a:cs typeface="Calibri" panose="020F0502020204030204" pitchFamily="34" charset="0"/>
              </a:rPr>
              <a:t>TVST</a:t>
            </a:r>
            <a:endParaRPr lang="en-US" sz="2800">
              <a:solidFill>
                <a:srgbClr val="D76F2C"/>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7C05F9C7-2612-E465-6C0D-4EBC45D1F927}"/>
              </a:ext>
            </a:extLst>
          </p:cNvPr>
          <p:cNvSpPr/>
          <p:nvPr/>
        </p:nvSpPr>
        <p:spPr>
          <a:xfrm>
            <a:off x="3603812" y="5879049"/>
            <a:ext cx="8466953" cy="880566"/>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Maguire MG, Birch DG, Duncan JL, Ayala AR, Ayton LN, Cheetham JK, Cheng P, Durham TA, Ferris FL, Hoyng CB, Huckfeldt RM, Jaffe GJ, Kay C, Lad EM, Leroy BP, Liang W, McDaniel LS, Melia M, Michaelides M, Pennesi ME, Sahel JA, Samarakoon L for the REDI Working Group and the Foundation Fighting Blindness Clinical Consortium Investigator Group. Endpoints and Design for Clinical Trials in USH2A-related Retinal Degeneration: Results and Recommendations from the RUSH2A Natural History Study. Transl. Vis. Sci. Technol. 2024 Oct 1;13(10):15. </a:t>
            </a:r>
            <a:r>
              <a:rPr kumimoji="0" lang="en-US" sz="10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doi</a:t>
            </a: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10.1167/tvst.13.10.15. PMID: 39382872; PMCID: PMC11469320.</a:t>
            </a:r>
          </a:p>
        </p:txBody>
      </p:sp>
    </p:spTree>
    <p:extLst>
      <p:ext uri="{BB962C8B-B14F-4D97-AF65-F5344CB8AC3E}">
        <p14:creationId xmlns:p14="http://schemas.microsoft.com/office/powerpoint/2010/main" val="358536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AC9C-1FE2-F10A-FC2C-255DAA5B2C71}"/>
              </a:ext>
            </a:extLst>
          </p:cNvPr>
          <p:cNvSpPr>
            <a:spLocks noGrp="1"/>
          </p:cNvSpPr>
          <p:nvPr>
            <p:ph type="title"/>
          </p:nvPr>
        </p:nvSpPr>
        <p:spPr>
          <a:xfrm>
            <a:off x="3274540" y="18255"/>
            <a:ext cx="8890452" cy="1325563"/>
          </a:xfrm>
        </p:spPr>
        <p:txBody>
          <a:bodyPr>
            <a:noAutofit/>
          </a:bodyPr>
          <a:lstStyle/>
          <a:p>
            <a:r>
              <a:rPr lang="en-US" sz="3600" b="1">
                <a:solidFill>
                  <a:schemeClr val="bg1"/>
                </a:solidFill>
                <a:effectLst/>
                <a:latin typeface="Calibri" panose="020F0502020204030204" pitchFamily="34" charset="0"/>
                <a:ea typeface="Calibri" panose="020F0502020204030204" pitchFamily="34" charset="0"/>
                <a:cs typeface="Segoe UI" panose="020B0502040204020203" pitchFamily="34" charset="0"/>
              </a:rPr>
              <a:t>REDI Initiative #1: RUSH2A Endpoints </a:t>
            </a:r>
            <a:br>
              <a:rPr lang="en-US" sz="3600" b="1">
                <a:solidFill>
                  <a:schemeClr val="bg1"/>
                </a:solidFill>
                <a:effectLst/>
                <a:latin typeface="Calibri" panose="020F0502020204030204" pitchFamily="34" charset="0"/>
                <a:ea typeface="Calibri" panose="020F0502020204030204" pitchFamily="34" charset="0"/>
                <a:cs typeface="Segoe UI" panose="020B0502040204020203" pitchFamily="34" charset="0"/>
              </a:rPr>
            </a:br>
            <a:r>
              <a:rPr lang="en-US" sz="3400">
                <a:solidFill>
                  <a:srgbClr val="D76F2C"/>
                </a:solidFill>
              </a:rPr>
              <a:t>REDI </a:t>
            </a:r>
            <a:r>
              <a:rPr lang="en-US" sz="3400" b="1">
                <a:solidFill>
                  <a:srgbClr val="D76F2C"/>
                </a:solidFill>
              </a:rPr>
              <a:t>Working Group</a:t>
            </a:r>
          </a:p>
        </p:txBody>
      </p:sp>
      <p:sp>
        <p:nvSpPr>
          <p:cNvPr id="10" name="Content Placeholder 2">
            <a:extLst>
              <a:ext uri="{FF2B5EF4-FFF2-40B4-BE49-F238E27FC236}">
                <a16:creationId xmlns:a16="http://schemas.microsoft.com/office/drawing/2014/main" id="{DB4C4D1E-B46C-3280-8BBD-206080495957}"/>
              </a:ext>
            </a:extLst>
          </p:cNvPr>
          <p:cNvSpPr txBox="1">
            <a:spLocks/>
          </p:cNvSpPr>
          <p:nvPr/>
        </p:nvSpPr>
        <p:spPr>
          <a:xfrm>
            <a:off x="641337" y="3899530"/>
            <a:ext cx="4268821" cy="276091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600" kern="0">
                <a:solidFill>
                  <a:srgbClr val="00C1D5"/>
                </a:solidFill>
                <a:effectLst/>
                <a:ea typeface="Calibri" panose="020F0502020204030204" pitchFamily="34" charset="0"/>
                <a:cs typeface="Calibri" panose="020F0502020204030204" pitchFamily="34" charset="0"/>
              </a:rPr>
              <a:t>Maureen Maguire (REDI Co-chair, EC, L, WC)</a:t>
            </a:r>
          </a:p>
          <a:p>
            <a:pPr>
              <a:lnSpc>
                <a:spcPct val="100000"/>
              </a:lnSpc>
              <a:spcBef>
                <a:spcPts val="0"/>
              </a:spcBef>
              <a:spcAft>
                <a:spcPts val="0"/>
              </a:spcAft>
            </a:pPr>
            <a:r>
              <a:rPr lang="en-US" sz="1600" kern="0">
                <a:solidFill>
                  <a:srgbClr val="00C1D5"/>
                </a:solidFill>
                <a:effectLst/>
                <a:ea typeface="Calibri" panose="020F0502020204030204" pitchFamily="34" charset="0"/>
                <a:cs typeface="Calibri" panose="020F0502020204030204" pitchFamily="34" charset="0"/>
              </a:rPr>
              <a:t>David Birch (REDI Co-chair, L,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Shobana Aravind</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Allison Ayala (EC, L,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Lauren Ayton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Janet Cheetham (EC, L,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Peiyao Cheng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Jacque Duncan (EC, L,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Todd Durham (EC, L, WC)</a:t>
            </a:r>
          </a:p>
          <a:p>
            <a:pPr>
              <a:lnSpc>
                <a:spcPct val="100000"/>
              </a:lnSpc>
              <a:spcBef>
                <a:spcPts val="0"/>
              </a:spcBef>
              <a:spcAft>
                <a:spcPts val="0"/>
              </a:spcAft>
            </a:pPr>
            <a:r>
              <a:rPr lang="en-US" sz="1600" b="0" kern="0">
                <a:effectLst/>
                <a:ea typeface="Calibri" panose="020F0502020204030204" pitchFamily="34" charset="0"/>
                <a:cs typeface="Calibri" panose="020F0502020204030204" pitchFamily="34" charset="0"/>
              </a:rPr>
              <a:t>Fredrick Ferris (EC, L, WC)</a:t>
            </a:r>
            <a:endParaRPr lang="en-US" sz="1600">
              <a:cs typeface="Calibri" panose="020F0502020204030204" pitchFamily="34" charset="0"/>
            </a:endParaRPr>
          </a:p>
        </p:txBody>
      </p:sp>
      <p:sp>
        <p:nvSpPr>
          <p:cNvPr id="15" name="TextBox 14">
            <a:extLst>
              <a:ext uri="{FF2B5EF4-FFF2-40B4-BE49-F238E27FC236}">
                <a16:creationId xmlns:a16="http://schemas.microsoft.com/office/drawing/2014/main" id="{A7952EF7-ECD1-EF46-7BEB-84364495228E}"/>
              </a:ext>
            </a:extLst>
          </p:cNvPr>
          <p:cNvSpPr txBox="1"/>
          <p:nvPr/>
        </p:nvSpPr>
        <p:spPr>
          <a:xfrm>
            <a:off x="465224" y="1435477"/>
            <a:ext cx="11699768" cy="2123658"/>
          </a:xfrm>
          <a:prstGeom prst="rect">
            <a:avLst/>
          </a:prstGeom>
          <a:noFill/>
        </p:spPr>
        <p:txBody>
          <a:bodyPr wrap="square">
            <a:spAutoFit/>
          </a:bodyPr>
          <a:lstStyle/>
          <a:p>
            <a:r>
              <a:rPr lang="en-US" sz="2400" b="1">
                <a:effectLst/>
                <a:latin typeface="Calibri" panose="020F0502020204030204" pitchFamily="34" charset="0"/>
                <a:ea typeface="Calibri" panose="020F0502020204030204" pitchFamily="34" charset="0"/>
                <a:cs typeface="Calibri" panose="020F0502020204030204" pitchFamily="34" charset="0"/>
              </a:rPr>
              <a:t>Working Group Members </a:t>
            </a:r>
            <a:r>
              <a:rPr lang="en-US" sz="2400">
                <a:effectLst/>
                <a:latin typeface="Calibri" panose="020F0502020204030204" pitchFamily="34" charset="0"/>
                <a:ea typeface="Calibri" panose="020F0502020204030204" pitchFamily="34" charset="0"/>
                <a:cs typeface="Calibri" panose="020F0502020204030204" pitchFamily="34" charset="0"/>
              </a:rPr>
              <a:t>established objectives, developed analyses and interpretations, pursued regulatory and industry input, and </a:t>
            </a:r>
            <a:r>
              <a:rPr lang="en-US" sz="2400" b="1">
                <a:solidFill>
                  <a:srgbClr val="D76F2C"/>
                </a:solidFill>
                <a:effectLst/>
                <a:latin typeface="Calibri" panose="020F0502020204030204" pitchFamily="34" charset="0"/>
                <a:ea typeface="Calibri" panose="020F0502020204030204" pitchFamily="34" charset="0"/>
                <a:cs typeface="Calibri" panose="020F0502020204030204" pitchFamily="34" charset="0"/>
              </a:rPr>
              <a:t>made final decisions about recommendations</a:t>
            </a:r>
            <a:r>
              <a:rPr lang="en-US" sz="2400">
                <a:effectLst/>
                <a:latin typeface="Calibri" panose="020F0502020204030204" pitchFamily="34" charset="0"/>
                <a:ea typeface="Calibri" panose="020F0502020204030204" pitchFamily="34" charset="0"/>
                <a:cs typeface="Calibri" panose="020F0502020204030204" pitchFamily="34" charset="0"/>
              </a:rPr>
              <a:t>, with oversight from the </a:t>
            </a:r>
            <a:r>
              <a:rPr lang="en-US" sz="2400" b="1">
                <a:effectLst/>
                <a:latin typeface="Calibri" panose="020F0502020204030204" pitchFamily="34" charset="0"/>
                <a:ea typeface="Calibri" panose="020F0502020204030204" pitchFamily="34" charset="0"/>
                <a:cs typeface="Calibri" panose="020F0502020204030204" pitchFamily="34" charset="0"/>
              </a:rPr>
              <a:t>Consortium Executive Committee (EC) and REDI Leadership (L)</a:t>
            </a:r>
          </a:p>
          <a:p>
            <a:endParaRPr lang="en-US" sz="1200" b="1">
              <a:latin typeface="Calibri" panose="020F0502020204030204" pitchFamily="34" charset="0"/>
              <a:cs typeface="Calibri" panose="020F0502020204030204" pitchFamily="34" charset="0"/>
            </a:endParaRPr>
          </a:p>
          <a:p>
            <a:r>
              <a:rPr lang="en-US" sz="2400" b="1">
                <a:latin typeface="Calibri" panose="020F0502020204030204" pitchFamily="34" charset="0"/>
                <a:cs typeface="Calibri" panose="020F0502020204030204" pitchFamily="34" charset="0"/>
              </a:rPr>
              <a:t>REDI RUSH2A Manuscript Writing Committee Members (WC) – </a:t>
            </a:r>
            <a:r>
              <a:rPr lang="en-US" sz="2400">
                <a:effectLst/>
                <a:latin typeface="Calibri" panose="020F0502020204030204" pitchFamily="34" charset="0"/>
                <a:ea typeface="Calibri" panose="020F0502020204030204" pitchFamily="34" charset="0"/>
                <a:cs typeface="Calibri" panose="020F0502020204030204" pitchFamily="34" charset="0"/>
              </a:rPr>
              <a:t>on behalf of the REDI Working Group and the Foundation Fighting Blindness Consortium Investigator Group</a:t>
            </a:r>
            <a:endParaRPr lang="en-US" sz="2400">
              <a:effectLst/>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38D11C0-B43D-4FD9-8439-ACC6480BB736}"/>
              </a:ext>
            </a:extLst>
          </p:cNvPr>
          <p:cNvSpPr txBox="1"/>
          <p:nvPr/>
        </p:nvSpPr>
        <p:spPr>
          <a:xfrm>
            <a:off x="4910158" y="3899530"/>
            <a:ext cx="3344842" cy="2554545"/>
          </a:xfrm>
          <a:prstGeom prst="rect">
            <a:avLst/>
          </a:prstGeom>
          <a:noFill/>
        </p:spPr>
        <p:txBody>
          <a:bodyPr wrap="square">
            <a:spAutoFit/>
          </a:bodyPr>
          <a:lstStyle/>
          <a:p>
            <a:pPr>
              <a:lnSpc>
                <a:spcPct val="100000"/>
              </a:lnSpc>
              <a:spcBef>
                <a:spcPts val="0"/>
              </a:spcBef>
              <a:spcAft>
                <a:spcPts val="0"/>
              </a:spcAft>
            </a:pPr>
            <a:r>
              <a:rPr lang="en-US" sz="1600" b="0" kern="0" dirty="0">
                <a:effectLst/>
                <a:latin typeface="Calibri" panose="020F0502020204030204" pitchFamily="34" charset="0"/>
                <a:ea typeface="Calibri" panose="020F0502020204030204" pitchFamily="34" charset="0"/>
                <a:cs typeface="Calibri" panose="020F0502020204030204" pitchFamily="34" charset="0"/>
              </a:rPr>
              <a:t>Sandeep Grover</a:t>
            </a:r>
          </a:p>
          <a:p>
            <a:pPr>
              <a:lnSpc>
                <a:spcPct val="100000"/>
              </a:lnSpc>
              <a:spcBef>
                <a:spcPts val="0"/>
              </a:spcBef>
              <a:spcAft>
                <a:spcPts val="0"/>
              </a:spcAft>
            </a:pPr>
            <a:r>
              <a:rPr lang="en-US" sz="1600" b="0" kern="0" dirty="0">
                <a:effectLst/>
                <a:latin typeface="Calibri" panose="020F0502020204030204" pitchFamily="34" charset="0"/>
                <a:ea typeface="Calibri" panose="020F0502020204030204" pitchFamily="34" charset="0"/>
                <a:cs typeface="Calibri" panose="020F0502020204030204" pitchFamily="34" charset="0"/>
              </a:rPr>
              <a:t>Carel Hoyng (EC, L, WC)</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Rachel Huckfeldt (EC, L, WC)</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Hiroshi Ishikawa</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Glenn Jaffe (L, WC)</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K. Thiran Jayasundera</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Christine Kay (WC)</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Eleonora Lad (L, WC)</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Bart Leroy (WC)</a:t>
            </a:r>
          </a:p>
          <a:p>
            <a:pPr>
              <a:lnSpc>
                <a:spcPct val="100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Wendi Liang (WC)</a:t>
            </a:r>
          </a:p>
        </p:txBody>
      </p:sp>
      <p:sp>
        <p:nvSpPr>
          <p:cNvPr id="19" name="TextBox 18">
            <a:extLst>
              <a:ext uri="{FF2B5EF4-FFF2-40B4-BE49-F238E27FC236}">
                <a16:creationId xmlns:a16="http://schemas.microsoft.com/office/drawing/2014/main" id="{0B3F6FED-74C8-FD66-C059-7075D65CE77C}"/>
              </a:ext>
            </a:extLst>
          </p:cNvPr>
          <p:cNvSpPr txBox="1"/>
          <p:nvPr/>
        </p:nvSpPr>
        <p:spPr>
          <a:xfrm>
            <a:off x="8255000" y="3899530"/>
            <a:ext cx="3500120" cy="2308324"/>
          </a:xfrm>
          <a:prstGeom prst="rect">
            <a:avLst/>
          </a:prstGeom>
          <a:noFill/>
        </p:spPr>
        <p:txBody>
          <a:bodyPr wrap="square">
            <a:spAutoFit/>
          </a:bodyPr>
          <a:lstStyle/>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Lee McDaniel (WC)</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Michele Melia (L, WC)</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Michel Michaelides (EC, WC)</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Audra Miller </a:t>
            </a:r>
            <a:endParaRPr lang="en-US" sz="160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Mark Pennesi (EC, L, WC)</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José-Alain Sahel (EC, L, WC)</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Lassana Samarakoon (WC)</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Mandeep Singh</a:t>
            </a:r>
          </a:p>
          <a:p>
            <a:pPr>
              <a:lnSpc>
                <a:spcPct val="100000"/>
              </a:lnSpc>
              <a:spcBef>
                <a:spcPts val="0"/>
              </a:spcBef>
              <a:spcAft>
                <a:spcPts val="0"/>
              </a:spcAft>
            </a:pPr>
            <a:r>
              <a:rPr lang="en-US" sz="1600" kern="0">
                <a:effectLst/>
                <a:latin typeface="Calibri" panose="020F0502020204030204" pitchFamily="34" charset="0"/>
                <a:ea typeface="Calibri" panose="020F0502020204030204" pitchFamily="34" charset="0"/>
                <a:cs typeface="Calibri" panose="020F0502020204030204" pitchFamily="34" charset="0"/>
              </a:rPr>
              <a:t>Katarina Stingl</a:t>
            </a:r>
            <a:endParaRPr lang="en-US" sz="1600"/>
          </a:p>
        </p:txBody>
      </p:sp>
    </p:spTree>
    <p:extLst>
      <p:ext uri="{BB962C8B-B14F-4D97-AF65-F5344CB8AC3E}">
        <p14:creationId xmlns:p14="http://schemas.microsoft.com/office/powerpoint/2010/main" val="272213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AC9C-1FE2-F10A-FC2C-255DAA5B2C71}"/>
              </a:ext>
            </a:extLst>
          </p:cNvPr>
          <p:cNvSpPr>
            <a:spLocks noGrp="1"/>
          </p:cNvSpPr>
          <p:nvPr>
            <p:ph type="title"/>
          </p:nvPr>
        </p:nvSpPr>
        <p:spPr>
          <a:xfrm>
            <a:off x="3247646" y="0"/>
            <a:ext cx="9379142" cy="1325563"/>
          </a:xfrm>
        </p:spPr>
        <p:txBody>
          <a:bodyPr>
            <a:normAutofit/>
          </a:bodyPr>
          <a:lstStyle/>
          <a:p>
            <a:r>
              <a:rPr lang="en-US" sz="3600" b="1">
                <a:solidFill>
                  <a:schemeClr val="bg1"/>
                </a:solidFill>
                <a:effectLst/>
                <a:latin typeface="Calibri" panose="020F0502020204030204" pitchFamily="34" charset="0"/>
                <a:ea typeface="Calibri" panose="020F0502020204030204" pitchFamily="34" charset="0"/>
                <a:cs typeface="Segoe UI" panose="020B0502040204020203" pitchFamily="34" charset="0"/>
              </a:rPr>
              <a:t>REDI Initiative #1: RUSH2A Endpoints </a:t>
            </a:r>
            <a:br>
              <a:rPr lang="en-US" sz="3600" b="1">
                <a:solidFill>
                  <a:schemeClr val="bg1"/>
                </a:solidFill>
                <a:effectLst/>
                <a:latin typeface="Calibri" panose="020F0502020204030204" pitchFamily="34" charset="0"/>
                <a:ea typeface="Calibri" panose="020F0502020204030204" pitchFamily="34" charset="0"/>
                <a:cs typeface="Segoe UI" panose="020B0502040204020203" pitchFamily="34" charset="0"/>
              </a:rPr>
            </a:br>
            <a:r>
              <a:rPr lang="en-US" sz="3400" b="1">
                <a:solidFill>
                  <a:srgbClr val="D76F2C"/>
                </a:solidFill>
              </a:rPr>
              <a:t>Other Acknowledgements</a:t>
            </a:r>
          </a:p>
        </p:txBody>
      </p:sp>
      <p:sp>
        <p:nvSpPr>
          <p:cNvPr id="15" name="TextBox 14">
            <a:extLst>
              <a:ext uri="{FF2B5EF4-FFF2-40B4-BE49-F238E27FC236}">
                <a16:creationId xmlns:a16="http://schemas.microsoft.com/office/drawing/2014/main" id="{A7952EF7-ECD1-EF46-7BEB-84364495228E}"/>
              </a:ext>
            </a:extLst>
          </p:cNvPr>
          <p:cNvSpPr txBox="1"/>
          <p:nvPr/>
        </p:nvSpPr>
        <p:spPr>
          <a:xfrm>
            <a:off x="838199" y="1721032"/>
            <a:ext cx="10820401" cy="5255541"/>
          </a:xfrm>
          <a:prstGeom prst="rect">
            <a:avLst/>
          </a:prstGeom>
          <a:noFill/>
        </p:spPr>
        <p:txBody>
          <a:bodyPr wrap="square">
            <a:spAutoFit/>
          </a:bodyPr>
          <a:lstStyle/>
          <a:p>
            <a:pPr marL="457200" indent="-457200">
              <a:buFont typeface="Arial" panose="020B0604020202020204" pitchFamily="34" charset="0"/>
              <a:buChar char="•"/>
            </a:pPr>
            <a:r>
              <a:rPr lang="en-US" sz="3400" b="1">
                <a:effectLst/>
                <a:latin typeface="Calibri" panose="020F0502020204030204" pitchFamily="34" charset="0"/>
                <a:ea typeface="Calibri" panose="020F0502020204030204" pitchFamily="34" charset="0"/>
                <a:cs typeface="Calibri" panose="020F0502020204030204" pitchFamily="34" charset="0"/>
              </a:rPr>
              <a:t>All RUSH2A Clinical Center Staff</a:t>
            </a:r>
          </a:p>
          <a:p>
            <a:pPr marL="457200" indent="-457200">
              <a:buFont typeface="Arial" panose="020B0604020202020204" pitchFamily="34" charset="0"/>
              <a:buChar char="•"/>
            </a:pPr>
            <a:r>
              <a:rPr lang="en-US" sz="3400" b="1">
                <a:latin typeface="Calibri" panose="020F0502020204030204" pitchFamily="34" charset="0"/>
                <a:ea typeface="Calibri" panose="020F0502020204030204" pitchFamily="34" charset="0"/>
                <a:cs typeface="Calibri" panose="020F0502020204030204" pitchFamily="34" charset="0"/>
              </a:rPr>
              <a:t>All RUSH2A Participants</a:t>
            </a:r>
          </a:p>
          <a:p>
            <a:pPr marL="457200" indent="-457200">
              <a:buFont typeface="Arial" panose="020B0604020202020204" pitchFamily="34" charset="0"/>
              <a:buChar char="•"/>
            </a:pPr>
            <a:r>
              <a:rPr lang="en-US" sz="3400" b="1">
                <a:latin typeface="Calibri" panose="020F0502020204030204" pitchFamily="34" charset="0"/>
                <a:ea typeface="Calibri" panose="020F0502020204030204" pitchFamily="34" charset="0"/>
                <a:cs typeface="Calibri" panose="020F0502020204030204" pitchFamily="34" charset="0"/>
              </a:rPr>
              <a:t>External Representatives*</a:t>
            </a:r>
          </a:p>
          <a:p>
            <a:pPr marL="0" marR="0" indent="0">
              <a:lnSpc>
                <a:spcPct val="107000"/>
              </a:lnSpc>
              <a:spcBef>
                <a:spcPts val="0"/>
              </a:spcBef>
              <a:spcAft>
                <a:spcPts val="800"/>
              </a:spcAft>
              <a:buNone/>
            </a:pP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a:latin typeface="Calibri" panose="020F0502020204030204" pitchFamily="34" charset="0"/>
                <a:ea typeface="Calibri" panose="020F0502020204030204" pitchFamily="34" charset="0"/>
                <a:cs typeface="Calibri" panose="020F0502020204030204" pitchFamily="34" charset="0"/>
              </a:rPr>
              <a:t>*</a:t>
            </a:r>
            <a:r>
              <a:rPr lang="en-US" sz="2000">
                <a:effectLst/>
                <a:latin typeface="Calibri" panose="020F0502020204030204" pitchFamily="34" charset="0"/>
                <a:ea typeface="Calibri" panose="020F0502020204030204" pitchFamily="34" charset="0"/>
                <a:cs typeface="Calibri" panose="020F0502020204030204" pitchFamily="34" charset="0"/>
              </a:rPr>
              <a:t>Individuals with </a:t>
            </a:r>
            <a:r>
              <a:rPr lang="en-US" sz="2000" b="1">
                <a:solidFill>
                  <a:srgbClr val="D76F2C"/>
                </a:solidFill>
                <a:effectLst/>
                <a:latin typeface="Calibri" panose="020F0502020204030204" pitchFamily="34" charset="0"/>
                <a:ea typeface="Calibri" panose="020F0502020204030204" pitchFamily="34" charset="0"/>
                <a:cs typeface="Calibri" panose="020F0502020204030204" pitchFamily="34" charset="0"/>
              </a:rPr>
              <a:t>industry</a:t>
            </a:r>
            <a:r>
              <a:rPr lang="en-US" sz="2000">
                <a:effectLst/>
                <a:latin typeface="Calibri" panose="020F0502020204030204" pitchFamily="34" charset="0"/>
                <a:ea typeface="Calibri" panose="020F0502020204030204" pitchFamily="34" charset="0"/>
                <a:cs typeface="Calibri" panose="020F0502020204030204" pitchFamily="34" charset="0"/>
              </a:rPr>
              <a:t> or </a:t>
            </a:r>
            <a:r>
              <a:rPr lang="en-US" sz="2000" b="1">
                <a:solidFill>
                  <a:srgbClr val="D76F2C"/>
                </a:solidFill>
                <a:effectLst/>
                <a:latin typeface="Calibri" panose="020F0502020204030204" pitchFamily="34" charset="0"/>
                <a:ea typeface="Calibri" panose="020F0502020204030204" pitchFamily="34" charset="0"/>
                <a:cs typeface="Calibri" panose="020F0502020204030204" pitchFamily="34" charset="0"/>
              </a:rPr>
              <a:t>regulatory background </a:t>
            </a:r>
            <a:r>
              <a:rPr lang="en-US" sz="2000">
                <a:effectLst/>
                <a:latin typeface="Calibri" panose="020F0502020204030204" pitchFamily="34" charset="0"/>
                <a:ea typeface="Calibri" panose="020F0502020204030204" pitchFamily="34" charset="0"/>
                <a:cs typeface="Calibri" panose="020F0502020204030204" pitchFamily="34" charset="0"/>
              </a:rPr>
              <a:t>were invited to attend REDI workshops and were given the </a:t>
            </a:r>
            <a:r>
              <a:rPr lang="en-US" sz="2000" b="1">
                <a:solidFill>
                  <a:srgbClr val="D76F2C"/>
                </a:solidFill>
                <a:effectLst/>
                <a:latin typeface="Calibri" panose="020F0502020204030204" pitchFamily="34" charset="0"/>
                <a:ea typeface="Calibri" panose="020F0502020204030204" pitchFamily="34" charset="0"/>
                <a:cs typeface="Calibri" panose="020F0502020204030204" pitchFamily="34" charset="0"/>
              </a:rPr>
              <a:t>opportunity to review and comment </a:t>
            </a:r>
            <a:r>
              <a:rPr lang="en-US" sz="2000">
                <a:effectLst/>
                <a:latin typeface="Calibri" panose="020F0502020204030204" pitchFamily="34" charset="0"/>
                <a:ea typeface="Calibri" panose="020F0502020204030204" pitchFamily="34" charset="0"/>
                <a:cs typeface="Calibri" panose="020F0502020204030204" pitchFamily="34" charset="0"/>
              </a:rPr>
              <a:t>on materials and recommendations. All final decisions were made by the Working Group. Affiliations at the time of the workshop are listed.</a:t>
            </a:r>
          </a:p>
          <a:p>
            <a:pPr marL="0" marR="0" indent="0">
              <a:lnSpc>
                <a:spcPct val="107000"/>
              </a:lnSpc>
              <a:spcBef>
                <a:spcPts val="0"/>
              </a:spcBef>
              <a:spcAft>
                <a:spcPts val="800"/>
              </a:spcAft>
              <a:buNone/>
            </a:pPr>
            <a:r>
              <a:rPr lang="en-US" sz="1400">
                <a:effectLst/>
                <a:latin typeface="Calibri" panose="020F0502020204030204" pitchFamily="34" charset="0"/>
                <a:ea typeface="Calibri" panose="020F0502020204030204" pitchFamily="34" charset="0"/>
                <a:cs typeface="Calibri" panose="020F0502020204030204" pitchFamily="34" charset="0"/>
              </a:rPr>
              <a:t>Jean Bennett (CAROT), Wiley Chambers (FDA), Dan Chung (Sparing Vision), Anna Demetriades (</a:t>
            </a:r>
            <a:r>
              <a:rPr lang="en-US" sz="1400" err="1">
                <a:effectLst/>
                <a:latin typeface="Calibri" panose="020F0502020204030204" pitchFamily="34" charset="0"/>
                <a:ea typeface="Calibri" panose="020F0502020204030204" pitchFamily="34" charset="0"/>
                <a:cs typeface="Calibri" panose="020F0502020204030204" pitchFamily="34" charset="0"/>
              </a:rPr>
              <a:t>VedereBio</a:t>
            </a:r>
            <a:r>
              <a:rPr lang="en-US" sz="1400">
                <a:effectLst/>
                <a:latin typeface="Calibri" panose="020F0502020204030204" pitchFamily="34" charset="0"/>
                <a:ea typeface="Calibri" panose="020F0502020204030204" pitchFamily="34" charset="0"/>
                <a:cs typeface="Calibri" panose="020F0502020204030204" pitchFamily="34" charset="0"/>
              </a:rPr>
              <a:t>), Aniz Girach (</a:t>
            </a:r>
            <a:r>
              <a:rPr lang="en-US" sz="1400" err="1">
                <a:effectLst/>
                <a:latin typeface="Calibri" panose="020F0502020204030204" pitchFamily="34" charset="0"/>
                <a:ea typeface="Calibri" panose="020F0502020204030204" pitchFamily="34" charset="0"/>
                <a:cs typeface="Calibri" panose="020F0502020204030204" pitchFamily="34" charset="0"/>
              </a:rPr>
              <a:t>ProQR</a:t>
            </a:r>
            <a:r>
              <a:rPr lang="en-US" sz="1400">
                <a:effectLst/>
                <a:latin typeface="Calibri" panose="020F0502020204030204" pitchFamily="34" charset="0"/>
                <a:ea typeface="Calibri" panose="020F0502020204030204" pitchFamily="34" charset="0"/>
                <a:cs typeface="Calibri" panose="020F0502020204030204" pitchFamily="34" charset="0"/>
              </a:rPr>
              <a:t>), Jami Kern (</a:t>
            </a:r>
            <a:r>
              <a:rPr lang="en-US" sz="1400" err="1">
                <a:effectLst/>
                <a:latin typeface="Calibri" panose="020F0502020204030204" pitchFamily="34" charset="0"/>
                <a:ea typeface="Calibri" panose="020F0502020204030204" pitchFamily="34" charset="0"/>
                <a:cs typeface="Calibri" panose="020F0502020204030204" pitchFamily="34" charset="0"/>
              </a:rPr>
              <a:t>Nacuity</a:t>
            </a:r>
            <a:r>
              <a:rPr lang="en-US" sz="1400">
                <a:effectLst/>
                <a:latin typeface="Calibri" panose="020F0502020204030204" pitchFamily="34" charset="0"/>
                <a:ea typeface="Calibri" panose="020F0502020204030204" pitchFamily="34" charset="0"/>
                <a:cs typeface="Calibri" panose="020F0502020204030204" pitchFamily="34" charset="0"/>
              </a:rPr>
              <a:t>), Jonathan Lu (</a:t>
            </a:r>
            <a:r>
              <a:rPr lang="en-US" sz="1400" err="1">
                <a:effectLst/>
                <a:latin typeface="Calibri" panose="020F0502020204030204" pitchFamily="34" charset="0"/>
                <a:ea typeface="Calibri" panose="020F0502020204030204" pitchFamily="34" charset="0"/>
                <a:cs typeface="Calibri" panose="020F0502020204030204" pitchFamily="34" charset="0"/>
              </a:rPr>
              <a:t>SalioGen</a:t>
            </a:r>
            <a:r>
              <a:rPr lang="en-US" sz="1400">
                <a:effectLst/>
                <a:latin typeface="Calibri" panose="020F0502020204030204" pitchFamily="34" charset="0"/>
                <a:ea typeface="Calibri" panose="020F0502020204030204" pitchFamily="34" charset="0"/>
                <a:cs typeface="Calibri" panose="020F0502020204030204" pitchFamily="34" charset="0"/>
              </a:rPr>
              <a:t>), Robert MacLaren (Oxford), George Magrath (</a:t>
            </a:r>
            <a:r>
              <a:rPr lang="en-US" sz="1400" err="1">
                <a:effectLst/>
                <a:latin typeface="Calibri" panose="020F0502020204030204" pitchFamily="34" charset="0"/>
                <a:ea typeface="Calibri" panose="020F0502020204030204" pitchFamily="34" charset="0"/>
                <a:cs typeface="Calibri" panose="020F0502020204030204" pitchFamily="34" charset="0"/>
              </a:rPr>
              <a:t>Lexitas</a:t>
            </a:r>
            <a:r>
              <a:rPr lang="en-US" sz="1400">
                <a:effectLst/>
                <a:latin typeface="Calibri" panose="020F0502020204030204" pitchFamily="34" charset="0"/>
                <a:ea typeface="Calibri" panose="020F0502020204030204" pitchFamily="34" charset="0"/>
                <a:cs typeface="Calibri" panose="020F0502020204030204" pitchFamily="34" charset="0"/>
              </a:rPr>
              <a:t>), Ali Murad (Alnylam), Mike Murtagh (</a:t>
            </a:r>
            <a:r>
              <a:rPr lang="en-US" sz="1400" err="1">
                <a:effectLst/>
                <a:latin typeface="Calibri" panose="020F0502020204030204" pitchFamily="34" charset="0"/>
                <a:ea typeface="Calibri" panose="020F0502020204030204" pitchFamily="34" charset="0"/>
                <a:cs typeface="Calibri" panose="020F0502020204030204" pitchFamily="34" charset="0"/>
              </a:rPr>
              <a:t>VedereBio</a:t>
            </a:r>
            <a:r>
              <a:rPr lang="en-US" sz="1400">
                <a:effectLst/>
                <a:latin typeface="Calibri" panose="020F0502020204030204" pitchFamily="34" charset="0"/>
                <a:ea typeface="Calibri" panose="020F0502020204030204" pitchFamily="34" charset="0"/>
                <a:cs typeface="Calibri" panose="020F0502020204030204" pitchFamily="34" charset="0"/>
              </a:rPr>
              <a:t>), Erin O’Neil (CHOP), Glenn Noronha (MSGN CA), Laura Pardon (</a:t>
            </a:r>
            <a:r>
              <a:rPr lang="en-US" sz="1400" err="1">
                <a:effectLst/>
                <a:latin typeface="Calibri" panose="020F0502020204030204" pitchFamily="34" charset="0"/>
                <a:ea typeface="Calibri" panose="020F0502020204030204" pitchFamily="34" charset="0"/>
                <a:cs typeface="Calibri" panose="020F0502020204030204" pitchFamily="34" charset="0"/>
              </a:rPr>
              <a:t>Atsena</a:t>
            </a:r>
            <a:r>
              <a:rPr lang="en-US" sz="1400">
                <a:effectLst/>
                <a:latin typeface="Calibri" panose="020F0502020204030204" pitchFamily="34" charset="0"/>
                <a:ea typeface="Calibri" panose="020F0502020204030204" pitchFamily="34" charset="0"/>
                <a:cs typeface="Calibri" panose="020F0502020204030204" pitchFamily="34" charset="0"/>
              </a:rPr>
              <a:t>), David Rousso (Spark Therapeutics), Susan Schneider (AGTC), Rachel Smith (</a:t>
            </a:r>
            <a:r>
              <a:rPr lang="en-US" sz="1400" err="1">
                <a:effectLst/>
                <a:latin typeface="Calibri" panose="020F0502020204030204" pitchFamily="34" charset="0"/>
                <a:ea typeface="Calibri" panose="020F0502020204030204" pitchFamily="34" charset="0"/>
                <a:cs typeface="Calibri" panose="020F0502020204030204" pitchFamily="34" charset="0"/>
              </a:rPr>
              <a:t>Atsena</a:t>
            </a:r>
            <a:r>
              <a:rPr lang="en-US" sz="1400">
                <a:effectLst/>
                <a:latin typeface="Calibri" panose="020F0502020204030204" pitchFamily="34" charset="0"/>
                <a:ea typeface="Calibri" panose="020F0502020204030204" pitchFamily="34" charset="0"/>
                <a:cs typeface="Calibri" panose="020F0502020204030204" pitchFamily="34" charset="0"/>
              </a:rPr>
              <a:t>), Nadia Waheed (AGTC).</a:t>
            </a:r>
          </a:p>
          <a:p>
            <a:pPr marL="457200" indent="-457200">
              <a:buFont typeface="Arial" panose="020B0604020202020204" pitchFamily="34" charset="0"/>
              <a:buChar char="•"/>
            </a:pPr>
            <a:endParaRPr lang="en-US" sz="3400" b="1">
              <a:latin typeface="Calibri" panose="020F0502020204030204" pitchFamily="34" charset="0"/>
              <a:cs typeface="Calibri" panose="020F0502020204030204" pitchFamily="34" charset="0"/>
            </a:endParaRPr>
          </a:p>
          <a:p>
            <a:endParaRPr lang="en-US" sz="3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058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A37E2-4DF4-4634-17A0-2B8C71878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5E26-7B5D-F66D-C7A6-8B610777F600}"/>
              </a:ext>
            </a:extLst>
          </p:cNvPr>
          <p:cNvSpPr>
            <a:spLocks noGrp="1"/>
          </p:cNvSpPr>
          <p:nvPr>
            <p:ph type="ctrTitle"/>
          </p:nvPr>
        </p:nvSpPr>
        <p:spPr/>
        <p:txBody>
          <a:bodyPr/>
          <a:lstStyle/>
          <a:p>
            <a:r>
              <a:rPr lang="en-US" dirty="0">
                <a:solidFill>
                  <a:schemeClr val="bg1"/>
                </a:solidFill>
                <a:latin typeface="Calibri" panose="020F0502020204030204" pitchFamily="34" charset="0"/>
                <a:cs typeface="Calibri" panose="020F0502020204030204" pitchFamily="34" charset="0"/>
              </a:rPr>
              <a:t>Extra Slides –Condensed Description and Takeaways</a:t>
            </a:r>
          </a:p>
        </p:txBody>
      </p:sp>
    </p:spTree>
    <p:extLst>
      <p:ext uri="{BB962C8B-B14F-4D97-AF65-F5344CB8AC3E}">
        <p14:creationId xmlns:p14="http://schemas.microsoft.com/office/powerpoint/2010/main" val="3573263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7A27-55BD-D651-F12B-1711B8BED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497FB-1B70-CFF5-C892-22ECF68A3BE9}"/>
              </a:ext>
            </a:extLst>
          </p:cNvPr>
          <p:cNvSpPr>
            <a:spLocks noGrp="1"/>
          </p:cNvSpPr>
          <p:nvPr>
            <p:ph type="title"/>
          </p:nvPr>
        </p:nvSpPr>
        <p:spPr>
          <a:xfrm>
            <a:off x="3274142" y="1"/>
            <a:ext cx="8917858" cy="1307690"/>
          </a:xfrm>
        </p:spPr>
        <p:txBody>
          <a:bodyPr>
            <a:noAutofit/>
          </a:bodyPr>
          <a:lstStyle/>
          <a:p>
            <a:r>
              <a:rPr lang="en-US" sz="3400" b="1" u="sng"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R</a:t>
            </a:r>
            <a:r>
              <a:rPr lang="en-US" sz="3400" b="1"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egulatory </a:t>
            </a:r>
            <a:r>
              <a:rPr lang="en-US" sz="3400" b="1" u="sng"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E</a:t>
            </a:r>
            <a:r>
              <a:rPr lang="en-US" sz="3400" b="1"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ndpoints and Trial </a:t>
            </a:r>
            <a:r>
              <a:rPr lang="en-US" sz="3400" b="1" u="sng"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D</a:t>
            </a:r>
            <a:r>
              <a:rPr lang="en-US" sz="3400" b="1"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esign for </a:t>
            </a:r>
            <a:r>
              <a:rPr lang="en-US" sz="3400" b="1" u="sng"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I</a:t>
            </a:r>
            <a:r>
              <a:rPr lang="en-US" sz="3400" b="1" dirty="0">
                <a:solidFill>
                  <a:srgbClr val="FFFFFF"/>
                </a:solidFill>
                <a:effectLst/>
                <a:latin typeface="Calibri" panose="020F0502020204030204" pitchFamily="34" charset="0"/>
                <a:ea typeface="Calibri" panose="020F0502020204030204" pitchFamily="34" charset="0"/>
                <a:cs typeface="Segoe UI" panose="020B0502040204020203" pitchFamily="34" charset="0"/>
              </a:rPr>
              <a:t>RDs (REDI) Working Group</a:t>
            </a:r>
            <a:endParaRPr lang="en-US" sz="3400" b="1" dirty="0"/>
          </a:p>
        </p:txBody>
      </p:sp>
      <p:sp>
        <p:nvSpPr>
          <p:cNvPr id="3" name="Content Placeholder 2">
            <a:extLst>
              <a:ext uri="{FF2B5EF4-FFF2-40B4-BE49-F238E27FC236}">
                <a16:creationId xmlns:a16="http://schemas.microsoft.com/office/drawing/2014/main" id="{70529874-C677-E411-E69C-AB39B34B9F22}"/>
              </a:ext>
            </a:extLst>
          </p:cNvPr>
          <p:cNvSpPr>
            <a:spLocks noGrp="1"/>
          </p:cNvSpPr>
          <p:nvPr>
            <p:ph idx="1"/>
          </p:nvPr>
        </p:nvSpPr>
        <p:spPr>
          <a:xfrm>
            <a:off x="328613" y="1443039"/>
            <a:ext cx="11643931" cy="5316638"/>
          </a:xfrm>
        </p:spPr>
        <p:txBody>
          <a:bodyPr>
            <a:normAutofit/>
          </a:bodyPr>
          <a:lstStyle/>
          <a:p>
            <a:pPr marL="0" lvl="3" indent="0">
              <a:lnSpc>
                <a:spcPct val="110000"/>
              </a:lnSpc>
              <a:spcBef>
                <a:spcPts val="0"/>
              </a:spcBef>
              <a:buClr>
                <a:schemeClr val="tx1"/>
              </a:buClr>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Mission: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Collaborate with a wide range of subject matter experts to identify and propose best endpoints and study design methods for IRD clinical trials,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obtain input from industry and regulatory representatives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disseminate recommendations. </a:t>
            </a:r>
          </a:p>
          <a:p>
            <a:pPr marL="0" indent="0">
              <a:lnSpc>
                <a:spcPct val="100000"/>
              </a:lnSpc>
              <a:spcBef>
                <a:spcPts val="0"/>
              </a:spcBef>
              <a:buClr>
                <a:schemeClr val="tx1"/>
              </a:buClr>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lvl="3" indent="0">
              <a:lnSpc>
                <a:spcPct val="110000"/>
              </a:lnSpc>
              <a:spcBef>
                <a:spcPts val="0"/>
              </a:spcBef>
              <a:spcAft>
                <a:spcPts val="0"/>
              </a:spcAft>
              <a:buClr>
                <a:schemeClr val="tx1"/>
              </a:buClr>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Endpoint Comparison Approach</a:t>
            </a:r>
            <a:r>
              <a:rPr lang="en-US" sz="2400" dirty="0">
                <a:effectLst/>
                <a:latin typeface="Calibri" panose="020F0502020204030204" pitchFamily="34" charset="0"/>
                <a:ea typeface="Calibri" panose="020F0502020204030204" pitchFamily="34" charset="0"/>
                <a:cs typeface="Times New Roman" panose="02020603050405020304" pitchFamily="18" charset="0"/>
              </a:rPr>
              <a:t>:  Use Consortium NHS data to evaluate functional and structural measures of progression and compare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D76F2C"/>
                </a:solidFill>
                <a:effectLst/>
                <a:latin typeface="Calibri" panose="020F0502020204030204" pitchFamily="34" charset="0"/>
                <a:ea typeface="Calibri" panose="020F0502020204030204" pitchFamily="34" charset="0"/>
                <a:cs typeface="Times New Roman" panose="02020603050405020304" pitchFamily="18" charset="0"/>
              </a:rPr>
              <a:t>ideal properties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candidate endpoints</a:t>
            </a:r>
          </a:p>
          <a:p>
            <a:pPr marL="0" lvl="3" indent="0">
              <a:lnSpc>
                <a:spcPct val="110000"/>
              </a:lnSpc>
              <a:spcBef>
                <a:spcPts val="0"/>
              </a:spcBef>
              <a:spcAft>
                <a:spcPts val="0"/>
              </a:spcAft>
              <a:buClr>
                <a:schemeClr val="tx1"/>
              </a:buClr>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3257" lvl="1" indent="-456057">
              <a:lnSpc>
                <a:spcPct val="100000"/>
              </a:lnSpc>
              <a:spcBef>
                <a:spcPts val="0"/>
              </a:spcBef>
              <a:buClr>
                <a:schemeClr val="tx1"/>
              </a:buClr>
            </a:pPr>
            <a:r>
              <a:rPr lang="en-US" sz="2300" dirty="0"/>
              <a:t>Large magnitude of change relative to variability in change </a:t>
            </a:r>
            <a:r>
              <a:rPr lang="en-US" sz="2300" dirty="0">
                <a:solidFill>
                  <a:srgbClr val="D76F2C"/>
                </a:solidFill>
              </a:rPr>
              <a:t>(large “signal to noise”)</a:t>
            </a:r>
          </a:p>
          <a:p>
            <a:pPr marL="913257" lvl="1" indent="-456057">
              <a:lnSpc>
                <a:spcPct val="100000"/>
              </a:lnSpc>
              <a:buClr>
                <a:schemeClr val="tx1"/>
              </a:buClr>
            </a:pPr>
            <a:r>
              <a:rPr lang="en-US" sz="2300" dirty="0"/>
              <a:t>Change exceeds measurement variability </a:t>
            </a:r>
            <a:r>
              <a:rPr lang="en-US" sz="2300" dirty="0">
                <a:solidFill>
                  <a:srgbClr val="D76F2C"/>
                </a:solidFill>
              </a:rPr>
              <a:t>(many eyes exceed “real” change)</a:t>
            </a:r>
          </a:p>
          <a:p>
            <a:pPr marL="913257" lvl="1" indent="-456057">
              <a:lnSpc>
                <a:spcPct val="100000"/>
              </a:lnSpc>
              <a:buClr>
                <a:prstClr val="black"/>
              </a:buClr>
              <a:defRPr/>
            </a:pPr>
            <a:r>
              <a:rPr lang="en-US" sz="2300" dirty="0">
                <a:solidFill>
                  <a:prstClr val="black"/>
                </a:solidFill>
              </a:rPr>
              <a:t>Sensitive to change in most of a population </a:t>
            </a:r>
            <a:r>
              <a:rPr lang="en-US" sz="2300" dirty="0">
                <a:solidFill>
                  <a:srgbClr val="D76F2C"/>
                </a:solidFill>
              </a:rPr>
              <a:t>(lack of floor or ceiling effect)</a:t>
            </a:r>
          </a:p>
          <a:p>
            <a:pPr marL="913257" lvl="1" indent="-456057">
              <a:lnSpc>
                <a:spcPct val="100000"/>
              </a:lnSpc>
              <a:buClr>
                <a:schemeClr val="tx1"/>
              </a:buClr>
            </a:pPr>
            <a:r>
              <a:rPr lang="en-US" sz="2300" dirty="0"/>
              <a:t>Relevant to how a patient feels or functions </a:t>
            </a:r>
            <a:r>
              <a:rPr lang="en-US" sz="2300" dirty="0">
                <a:solidFill>
                  <a:srgbClr val="D76F2C"/>
                </a:solidFill>
              </a:rPr>
              <a:t>(clinically meaningful)</a:t>
            </a:r>
          </a:p>
          <a:p>
            <a:pPr marL="0" lvl="3" indent="0">
              <a:lnSpc>
                <a:spcPct val="110000"/>
              </a:lnSpc>
              <a:spcBef>
                <a:spcPts val="0"/>
              </a:spcBef>
              <a:spcAft>
                <a:spcPts val="0"/>
              </a:spcAft>
              <a:buClr>
                <a:schemeClr val="tx1"/>
              </a:buClr>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57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575EF-D1E6-5817-346A-9B2B7A0DF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177E8-914F-4A95-64DE-4FF79583910B}"/>
              </a:ext>
            </a:extLst>
          </p:cNvPr>
          <p:cNvSpPr>
            <a:spLocks noGrp="1"/>
          </p:cNvSpPr>
          <p:nvPr>
            <p:ph type="title"/>
          </p:nvPr>
        </p:nvSpPr>
        <p:spPr>
          <a:xfrm>
            <a:off x="3274540" y="18256"/>
            <a:ext cx="8079259" cy="1127964"/>
          </a:xfrm>
        </p:spPr>
        <p:txBody>
          <a:bodyPr>
            <a:normAutofit/>
          </a:bodyPr>
          <a:lstStyle/>
          <a:p>
            <a:r>
              <a:rPr lang="en-US" sz="3600" b="1" dirty="0">
                <a:solidFill>
                  <a:schemeClr val="bg1"/>
                </a:solidFill>
                <a:effectLst/>
                <a:latin typeface="Calibri" panose="020F0502020204030204" pitchFamily="34" charset="0"/>
                <a:ea typeface="Calibri" panose="020F0502020204030204" pitchFamily="34" charset="0"/>
                <a:cs typeface="Segoe UI" panose="020B0502040204020203" pitchFamily="34" charset="0"/>
              </a:rPr>
              <a:t>REDI Initiative #1: RUSH2A Endpoints </a:t>
            </a:r>
            <a:br>
              <a:rPr lang="en-US" sz="3600" b="1" dirty="0">
                <a:solidFill>
                  <a:schemeClr val="bg1"/>
                </a:solidFill>
                <a:effectLst/>
                <a:latin typeface="Calibri" panose="020F0502020204030204" pitchFamily="34" charset="0"/>
                <a:ea typeface="Calibri" panose="020F0502020204030204" pitchFamily="34" charset="0"/>
                <a:cs typeface="Segoe UI" panose="020B0502040204020203" pitchFamily="34" charset="0"/>
              </a:rPr>
            </a:br>
            <a:r>
              <a:rPr lang="en-US" sz="3200" b="1" dirty="0">
                <a:solidFill>
                  <a:schemeClr val="bg1"/>
                </a:solidFill>
              </a:rPr>
              <a:t>Key Takeaways</a:t>
            </a:r>
          </a:p>
        </p:txBody>
      </p:sp>
      <p:sp>
        <p:nvSpPr>
          <p:cNvPr id="5" name="Content Placeholder 4">
            <a:extLst>
              <a:ext uri="{FF2B5EF4-FFF2-40B4-BE49-F238E27FC236}">
                <a16:creationId xmlns:a16="http://schemas.microsoft.com/office/drawing/2014/main" id="{A75E0551-D29F-F1BD-5206-C136C801845D}"/>
              </a:ext>
            </a:extLst>
          </p:cNvPr>
          <p:cNvSpPr>
            <a:spLocks noGrp="1"/>
          </p:cNvSpPr>
          <p:nvPr>
            <p:ph idx="1"/>
          </p:nvPr>
        </p:nvSpPr>
        <p:spPr>
          <a:xfrm>
            <a:off x="252427" y="2586550"/>
            <a:ext cx="6439285" cy="4271450"/>
          </a:xfrm>
        </p:spPr>
        <p:txBody>
          <a:bodyPr>
            <a:normAutofit fontScale="85000" lnSpcReduction="20000"/>
          </a:bodyPr>
          <a:lstStyle/>
          <a:p>
            <a:pPr marL="0" lvl="1" indent="0">
              <a:lnSpc>
                <a:spcPct val="100000"/>
              </a:lnSpc>
              <a:spcBef>
                <a:spcPts val="0"/>
              </a:spcBef>
              <a:buClr>
                <a:schemeClr val="tx1"/>
              </a:buClr>
              <a:buNone/>
            </a:pPr>
            <a:r>
              <a:rPr lang="en-US" sz="2500" b="1" u="sng" dirty="0"/>
              <a:t>In </a:t>
            </a:r>
            <a:r>
              <a:rPr lang="en-US" sz="2500" b="1" i="1" u="sng" dirty="0"/>
              <a:t>USH2A</a:t>
            </a:r>
            <a:r>
              <a:rPr lang="en-US" sz="2500" b="1" u="sng" dirty="0"/>
              <a:t>-related retinal degeneration:</a:t>
            </a:r>
          </a:p>
          <a:p>
            <a:pPr marL="0" indent="0">
              <a:lnSpc>
                <a:spcPct val="110000"/>
              </a:lnSpc>
              <a:spcBef>
                <a:spcPts val="800"/>
              </a:spcBef>
              <a:spcAft>
                <a:spcPts val="0"/>
              </a:spcAft>
              <a:buNone/>
            </a:pPr>
            <a:r>
              <a:rPr lang="en-US" sz="2200" b="1" dirty="0"/>
              <a:t>Visual Acuity  </a:t>
            </a:r>
            <a:endParaRPr lang="en-US" sz="2200" b="1" dirty="0">
              <a:solidFill>
                <a:srgbClr val="D76F2C"/>
              </a:solidFill>
            </a:endParaRPr>
          </a:p>
          <a:p>
            <a:pPr marL="858838" indent="-461963">
              <a:lnSpc>
                <a:spcPct val="110000"/>
              </a:lnSpc>
              <a:spcBef>
                <a:spcPts val="0"/>
              </a:spcBef>
              <a:spcAft>
                <a:spcPts val="0"/>
              </a:spcAft>
              <a:buFont typeface="Wingdings 2" panose="05020102010507070707" pitchFamily="18" charset="2"/>
              <a:buChar char="×"/>
            </a:pPr>
            <a:r>
              <a:rPr lang="en-US" sz="2200" b="0" dirty="0"/>
              <a:t>Changes by 1 letter/year</a:t>
            </a:r>
          </a:p>
          <a:p>
            <a:pPr marL="858838" indent="-858838">
              <a:lnSpc>
                <a:spcPct val="110000"/>
              </a:lnSpc>
              <a:spcBef>
                <a:spcPts val="800"/>
              </a:spcBef>
              <a:spcAft>
                <a:spcPts val="0"/>
              </a:spcAft>
              <a:buNone/>
            </a:pPr>
            <a:r>
              <a:rPr lang="en-US" sz="2200" b="1" dirty="0"/>
              <a:t>EZ area</a:t>
            </a:r>
            <a:endParaRPr lang="en-US" sz="2200" b="1" dirty="0">
              <a:solidFill>
                <a:srgbClr val="D76F2C"/>
              </a:solidFill>
            </a:endParaRPr>
          </a:p>
          <a:p>
            <a:pPr marL="858838" lvl="1" indent="-461963">
              <a:lnSpc>
                <a:spcPct val="110000"/>
              </a:lnSpc>
              <a:spcBef>
                <a:spcPts val="0"/>
              </a:spcBef>
              <a:spcAft>
                <a:spcPts val="0"/>
              </a:spcAft>
              <a:buFont typeface="Wingdings 2" panose="05020102010507070707" pitchFamily="18" charset="2"/>
              <a:buChar char="×"/>
            </a:pPr>
            <a:r>
              <a:rPr lang="en-US" sz="2200" dirty="0"/>
              <a:t>Floor effect in 2/3 participants (at around 3mm</a:t>
            </a:r>
            <a:r>
              <a:rPr lang="en-US" sz="2200" baseline="30000" dirty="0"/>
              <a:t>2</a:t>
            </a:r>
            <a:r>
              <a:rPr lang="en-US" sz="2200" dirty="0"/>
              <a:t>) </a:t>
            </a:r>
          </a:p>
          <a:p>
            <a:pPr marL="858838" lvl="1" indent="-461963">
              <a:lnSpc>
                <a:spcPct val="110000"/>
              </a:lnSpc>
              <a:spcBef>
                <a:spcPts val="0"/>
              </a:spcBef>
              <a:spcAft>
                <a:spcPts val="0"/>
              </a:spcAft>
              <a:buFont typeface="Wingdings 2" panose="05020102010507070707" pitchFamily="18" charset="2"/>
              <a:buChar char="×"/>
            </a:pPr>
            <a:r>
              <a:rPr lang="en-US" sz="2200" b="0" dirty="0">
                <a:effectLst/>
              </a:rPr>
              <a:t>Eyes enrolled in clinical trials for </a:t>
            </a:r>
            <a:r>
              <a:rPr lang="en-US" sz="2200" b="0" i="1" dirty="0">
                <a:effectLst/>
              </a:rPr>
              <a:t>USH2A</a:t>
            </a:r>
            <a:r>
              <a:rPr lang="en-US" sz="2200" b="0" dirty="0">
                <a:effectLst/>
              </a:rPr>
              <a:t> need to have an EZ area large enough to detect change in EZ area over time</a:t>
            </a:r>
            <a:endParaRPr lang="en-US" sz="2200" dirty="0"/>
          </a:p>
          <a:p>
            <a:pPr marL="0" indent="-80962">
              <a:lnSpc>
                <a:spcPct val="110000"/>
              </a:lnSpc>
              <a:spcBef>
                <a:spcPts val="800"/>
              </a:spcBef>
              <a:buNone/>
            </a:pPr>
            <a:r>
              <a:rPr lang="en-US" sz="2200" b="1" dirty="0">
                <a:effectLst/>
              </a:rPr>
              <a:t>Microperimetry and Static Perimetry Mean Sensitivity</a:t>
            </a:r>
            <a:endParaRPr lang="en-US" sz="2200" b="1" dirty="0">
              <a:solidFill>
                <a:srgbClr val="D76F2C"/>
              </a:solidFill>
              <a:effectLst/>
            </a:endParaRPr>
          </a:p>
          <a:p>
            <a:pPr marL="858838" lvl="1" indent="-482600">
              <a:lnSpc>
                <a:spcPct val="110000"/>
              </a:lnSpc>
              <a:spcBef>
                <a:spcPts val="0"/>
              </a:spcBef>
              <a:buFont typeface="Wingdings 2" panose="05020102010507070707" pitchFamily="18" charset="2"/>
              <a:buChar char=""/>
            </a:pPr>
            <a:r>
              <a:rPr lang="en-US" sz="2200" dirty="0">
                <a:effectLst/>
              </a:rPr>
              <a:t>Slopes are more sensitive to change than the proportions of eyes exceeding a threshold – </a:t>
            </a:r>
            <a:r>
              <a:rPr lang="en-US" sz="2200" b="1" i="1" dirty="0">
                <a:solidFill>
                  <a:srgbClr val="D76F2C"/>
                </a:solidFill>
                <a:effectLst/>
              </a:rPr>
              <a:t>top choice for USH2A endpoint</a:t>
            </a:r>
            <a:r>
              <a:rPr lang="en-US" sz="2200" dirty="0">
                <a:solidFill>
                  <a:srgbClr val="D76F2C"/>
                </a:solidFill>
                <a:effectLst/>
              </a:rPr>
              <a:t>! </a:t>
            </a:r>
            <a:endParaRPr lang="en-US" sz="2200" dirty="0"/>
          </a:p>
          <a:p>
            <a:pPr marL="858838" indent="-858838">
              <a:lnSpc>
                <a:spcPct val="110000"/>
              </a:lnSpc>
              <a:spcBef>
                <a:spcPts val="800"/>
              </a:spcBef>
              <a:spcAft>
                <a:spcPts val="0"/>
              </a:spcAft>
              <a:buNone/>
            </a:pPr>
            <a:r>
              <a:rPr lang="en-US" sz="2200" b="1" dirty="0"/>
              <a:t>Full-field stimulus testing (FST)</a:t>
            </a:r>
          </a:p>
          <a:p>
            <a:pPr marL="858838" lvl="1" indent="-482600">
              <a:lnSpc>
                <a:spcPct val="110000"/>
              </a:lnSpc>
              <a:spcBef>
                <a:spcPts val="0"/>
              </a:spcBef>
              <a:spcAft>
                <a:spcPts val="0"/>
              </a:spcAft>
              <a:buFont typeface="Wingdings 2" panose="05020102010507070707" pitchFamily="18" charset="2"/>
              <a:buChar char=""/>
            </a:pPr>
            <a:r>
              <a:rPr lang="en-US" sz="2200" dirty="0"/>
              <a:t>Sensitive even in eyes with early disease</a:t>
            </a:r>
          </a:p>
        </p:txBody>
      </p:sp>
      <p:sp>
        <p:nvSpPr>
          <p:cNvPr id="9" name="TextBox 8">
            <a:extLst>
              <a:ext uri="{FF2B5EF4-FFF2-40B4-BE49-F238E27FC236}">
                <a16:creationId xmlns:a16="http://schemas.microsoft.com/office/drawing/2014/main" id="{94A9388C-6D78-D746-69C7-7029D6F786A2}"/>
              </a:ext>
            </a:extLst>
          </p:cNvPr>
          <p:cNvSpPr txBox="1"/>
          <p:nvPr/>
        </p:nvSpPr>
        <p:spPr>
          <a:xfrm>
            <a:off x="209039" y="1454257"/>
            <a:ext cx="11773922" cy="923330"/>
          </a:xfrm>
          <a:prstGeom prst="rect">
            <a:avLst/>
          </a:prstGeom>
          <a:solidFill>
            <a:schemeClr val="accent2">
              <a:lumMod val="20000"/>
              <a:lumOff val="80000"/>
            </a:schemeClr>
          </a:solidFill>
        </p:spPr>
        <p:txBody>
          <a:bodyPr wrap="square">
            <a:spAutoFit/>
          </a:bodyPr>
          <a:lstStyle/>
          <a:p>
            <a:pPr marL="0" marR="0" lvl="2" indent="0" algn="l" defTabSz="912091" rtl="0" eaLnBrk="1" fontAlgn="auto" latinLnBrk="0" hangingPunct="1">
              <a:lnSpc>
                <a:spcPct val="100000"/>
              </a:lnSpc>
              <a:spcBef>
                <a:spcPts val="0"/>
              </a:spcBef>
              <a:spcAft>
                <a:spcPts val="0"/>
              </a:spcAft>
              <a:buClr>
                <a:srgbClr val="00C1D5"/>
              </a:buClr>
              <a:buSzTx/>
              <a:buFont typeface="Calibri"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RUSH2A: Rate of Progression in </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USH2A</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-related Retinal Degeneration</a:t>
            </a:r>
          </a:p>
          <a:p>
            <a:pPr marL="0" marR="0" lvl="2" indent="0" algn="l" defTabSz="912091" rtl="0" eaLnBrk="1" fontAlgn="auto" latinLnBrk="0" hangingPunct="1">
              <a:lnSpc>
                <a:spcPct val="100000"/>
              </a:lnSpc>
              <a:spcBef>
                <a:spcPts val="0"/>
              </a:spcBef>
              <a:spcAft>
                <a:spcPts val="0"/>
              </a:spcAft>
              <a:buClr>
                <a:srgbClr val="00C1D5"/>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N=103 participants with BCVA </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54 letters and biallelic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USH2A</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variants</a:t>
            </a:r>
          </a:p>
          <a:p>
            <a:pPr marL="0" marR="0" lvl="2" indent="0" algn="l" defTabSz="912091" rtl="0" eaLnBrk="1" fontAlgn="auto" latinLnBrk="0" hangingPunct="1">
              <a:lnSpc>
                <a:spcPct val="100000"/>
              </a:lnSpc>
              <a:spcBef>
                <a:spcPts val="0"/>
              </a:spcBef>
              <a:spcAft>
                <a:spcPts val="0"/>
              </a:spcAft>
              <a:buClr>
                <a:srgbClr val="00C1D5"/>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Four-year prospective study, annual visits, structural and functional measures</a:t>
            </a:r>
          </a:p>
        </p:txBody>
      </p:sp>
      <p:grpSp>
        <p:nvGrpSpPr>
          <p:cNvPr id="10" name="Group 9">
            <a:extLst>
              <a:ext uri="{FF2B5EF4-FFF2-40B4-BE49-F238E27FC236}">
                <a16:creationId xmlns:a16="http://schemas.microsoft.com/office/drawing/2014/main" id="{D99EA483-7C7D-B8E3-DC4D-951DA2A2319C}"/>
              </a:ext>
            </a:extLst>
          </p:cNvPr>
          <p:cNvGrpSpPr/>
          <p:nvPr/>
        </p:nvGrpSpPr>
        <p:grpSpPr>
          <a:xfrm>
            <a:off x="6691712" y="2807835"/>
            <a:ext cx="5029201" cy="2422772"/>
            <a:chOff x="6230686" y="888008"/>
            <a:chExt cx="5843573" cy="3128937"/>
          </a:xfrm>
        </p:grpSpPr>
        <p:pic>
          <p:nvPicPr>
            <p:cNvPr id="3" name="Picture 2">
              <a:extLst>
                <a:ext uri="{FF2B5EF4-FFF2-40B4-BE49-F238E27FC236}">
                  <a16:creationId xmlns:a16="http://schemas.microsoft.com/office/drawing/2014/main" id="{7471CB3B-EABA-B879-4127-4D9C89DC888C}"/>
                </a:ext>
              </a:extLst>
            </p:cNvPr>
            <p:cNvPicPr>
              <a:picLocks noChangeAspect="1"/>
            </p:cNvPicPr>
            <p:nvPr/>
          </p:nvPicPr>
          <p:blipFill>
            <a:blip r:embed="rId3"/>
            <a:stretch>
              <a:fillRect/>
            </a:stretch>
          </p:blipFill>
          <p:spPr>
            <a:xfrm>
              <a:off x="6230686" y="888008"/>
              <a:ext cx="5843573" cy="2702187"/>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716DCD0D-098B-EA2E-3722-8958D9290FAC}"/>
                </a:ext>
              </a:extLst>
            </p:cNvPr>
            <p:cNvSpPr/>
            <p:nvPr/>
          </p:nvSpPr>
          <p:spPr>
            <a:xfrm>
              <a:off x="6230686" y="3709168"/>
              <a:ext cx="570888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Maguire MG et al </a:t>
              </a:r>
              <a:r>
                <a:rPr kumimoji="0" lang="en-US"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Transl</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Vis Sci Technol 2024; 13(10): 15;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PMID: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39382872</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124867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CB96-FD05-C2D8-0656-2D614FAE9162}"/>
              </a:ext>
            </a:extLst>
          </p:cNvPr>
          <p:cNvSpPr>
            <a:spLocks noGrp="1"/>
          </p:cNvSpPr>
          <p:nvPr>
            <p:ph type="title"/>
          </p:nvPr>
        </p:nvSpPr>
        <p:spPr>
          <a:xfrm>
            <a:off x="3274142" y="1"/>
            <a:ext cx="8917858" cy="1307690"/>
          </a:xfrm>
        </p:spPr>
        <p:txBody>
          <a:bodyPr>
            <a:noAutofit/>
          </a:bodyPr>
          <a:lstStyle/>
          <a:p>
            <a:r>
              <a:rPr lang="en-US" sz="3400" b="1" u="sng">
                <a:solidFill>
                  <a:srgbClr val="FFFFFF"/>
                </a:solidFill>
                <a:effectLst/>
                <a:latin typeface="Calibri" panose="020F0502020204030204" pitchFamily="34" charset="0"/>
                <a:ea typeface="Calibri" panose="020F0502020204030204" pitchFamily="34" charset="0"/>
                <a:cs typeface="Segoe UI" panose="020B0502040204020203" pitchFamily="34" charset="0"/>
              </a:rPr>
              <a:t>R</a:t>
            </a:r>
            <a:r>
              <a:rPr lang="en-US" sz="3400" b="1">
                <a:solidFill>
                  <a:srgbClr val="FFFFFF"/>
                </a:solidFill>
                <a:effectLst/>
                <a:latin typeface="Calibri" panose="020F0502020204030204" pitchFamily="34" charset="0"/>
                <a:ea typeface="Calibri" panose="020F0502020204030204" pitchFamily="34" charset="0"/>
                <a:cs typeface="Segoe UI" panose="020B0502040204020203" pitchFamily="34" charset="0"/>
              </a:rPr>
              <a:t>egulatory </a:t>
            </a:r>
            <a:r>
              <a:rPr lang="en-US" sz="3400" b="1" u="sng">
                <a:solidFill>
                  <a:srgbClr val="FFFFFF"/>
                </a:solidFill>
                <a:effectLst/>
                <a:latin typeface="Calibri" panose="020F0502020204030204" pitchFamily="34" charset="0"/>
                <a:ea typeface="Calibri" panose="020F0502020204030204" pitchFamily="34" charset="0"/>
                <a:cs typeface="Segoe UI" panose="020B0502040204020203" pitchFamily="34" charset="0"/>
              </a:rPr>
              <a:t>E</a:t>
            </a:r>
            <a:r>
              <a:rPr lang="en-US" sz="3400" b="1">
                <a:solidFill>
                  <a:srgbClr val="FFFFFF"/>
                </a:solidFill>
                <a:effectLst/>
                <a:latin typeface="Calibri" panose="020F0502020204030204" pitchFamily="34" charset="0"/>
                <a:ea typeface="Calibri" panose="020F0502020204030204" pitchFamily="34" charset="0"/>
                <a:cs typeface="Segoe UI" panose="020B0502040204020203" pitchFamily="34" charset="0"/>
              </a:rPr>
              <a:t>ndpoints and Trial </a:t>
            </a:r>
            <a:r>
              <a:rPr lang="en-US" sz="3400" b="1" u="sng">
                <a:solidFill>
                  <a:srgbClr val="FFFFFF"/>
                </a:solidFill>
                <a:effectLst/>
                <a:latin typeface="Calibri" panose="020F0502020204030204" pitchFamily="34" charset="0"/>
                <a:ea typeface="Calibri" panose="020F0502020204030204" pitchFamily="34" charset="0"/>
                <a:cs typeface="Segoe UI" panose="020B0502040204020203" pitchFamily="34" charset="0"/>
              </a:rPr>
              <a:t>D</a:t>
            </a:r>
            <a:r>
              <a:rPr lang="en-US" sz="3400" b="1">
                <a:solidFill>
                  <a:srgbClr val="FFFFFF"/>
                </a:solidFill>
                <a:effectLst/>
                <a:latin typeface="Calibri" panose="020F0502020204030204" pitchFamily="34" charset="0"/>
                <a:ea typeface="Calibri" panose="020F0502020204030204" pitchFamily="34" charset="0"/>
                <a:cs typeface="Segoe UI" panose="020B0502040204020203" pitchFamily="34" charset="0"/>
              </a:rPr>
              <a:t>esign for </a:t>
            </a:r>
            <a:r>
              <a:rPr lang="en-US" sz="3400" b="1" u="sng">
                <a:solidFill>
                  <a:srgbClr val="FFFFFF"/>
                </a:solidFill>
                <a:effectLst/>
                <a:latin typeface="Calibri" panose="020F0502020204030204" pitchFamily="34" charset="0"/>
                <a:ea typeface="Calibri" panose="020F0502020204030204" pitchFamily="34" charset="0"/>
                <a:cs typeface="Segoe UI" panose="020B0502040204020203" pitchFamily="34" charset="0"/>
              </a:rPr>
              <a:t>I</a:t>
            </a:r>
            <a:r>
              <a:rPr lang="en-US" sz="3400" b="1">
                <a:solidFill>
                  <a:srgbClr val="FFFFFF"/>
                </a:solidFill>
                <a:effectLst/>
                <a:latin typeface="Calibri" panose="020F0502020204030204" pitchFamily="34" charset="0"/>
                <a:ea typeface="Calibri" panose="020F0502020204030204" pitchFamily="34" charset="0"/>
                <a:cs typeface="Segoe UI" panose="020B0502040204020203" pitchFamily="34" charset="0"/>
              </a:rPr>
              <a:t>RDs (REDI) Working Group</a:t>
            </a:r>
            <a:endParaRPr lang="en-US" sz="3400" b="1"/>
          </a:p>
        </p:txBody>
      </p:sp>
      <p:sp>
        <p:nvSpPr>
          <p:cNvPr id="3" name="Content Placeholder 2">
            <a:extLst>
              <a:ext uri="{FF2B5EF4-FFF2-40B4-BE49-F238E27FC236}">
                <a16:creationId xmlns:a16="http://schemas.microsoft.com/office/drawing/2014/main" id="{E4262C67-95D0-7AFE-919C-EF2AF899E3A6}"/>
              </a:ext>
            </a:extLst>
          </p:cNvPr>
          <p:cNvSpPr>
            <a:spLocks noGrp="1"/>
          </p:cNvSpPr>
          <p:nvPr>
            <p:ph idx="1"/>
          </p:nvPr>
        </p:nvSpPr>
        <p:spPr>
          <a:xfrm>
            <a:off x="328613" y="1443039"/>
            <a:ext cx="11643931" cy="5316638"/>
          </a:xfrm>
        </p:spPr>
        <p:txBody>
          <a:bodyPr>
            <a:normAutofit lnSpcReduction="10000"/>
          </a:bodyPr>
          <a:lstStyle/>
          <a:p>
            <a:pPr marL="0" lvl="3" indent="0">
              <a:lnSpc>
                <a:spcPct val="110000"/>
              </a:lnSpc>
              <a:spcBef>
                <a:spcPts val="0"/>
              </a:spcBef>
              <a:buClr>
                <a:schemeClr val="tx1"/>
              </a:buClr>
              <a:buNone/>
            </a:pPr>
            <a:r>
              <a:rPr lang="en-US" sz="2600" b="1" u="sng">
                <a:effectLst/>
                <a:latin typeface="Calibri" panose="020F0502020204030204" pitchFamily="34" charset="0"/>
                <a:ea typeface="Calibri" panose="020F0502020204030204" pitchFamily="34" charset="0"/>
                <a:cs typeface="Times New Roman" panose="02020603050405020304" pitchFamily="18" charset="0"/>
              </a:rPr>
              <a:t>Mission:</a:t>
            </a:r>
            <a:r>
              <a:rPr lang="en-US" sz="2600" b="1">
                <a:effectLst/>
                <a:latin typeface="Calibri" panose="020F0502020204030204" pitchFamily="34" charset="0"/>
                <a:ea typeface="Calibri" panose="020F0502020204030204" pitchFamily="34" charset="0"/>
                <a:cs typeface="Times New Roman" panose="02020603050405020304" pitchFamily="18" charset="0"/>
              </a:rPr>
              <a:t> </a:t>
            </a:r>
            <a:r>
              <a:rPr lang="en-US" sz="2600">
                <a:effectLst/>
                <a:latin typeface="Calibri" panose="020F0502020204030204" pitchFamily="34" charset="0"/>
                <a:ea typeface="Calibri" panose="020F0502020204030204" pitchFamily="34" charset="0"/>
                <a:cs typeface="Times New Roman" panose="02020603050405020304" pitchFamily="18" charset="0"/>
              </a:rPr>
              <a:t>Collaborate with a wide range of subject matter experts to identify and propose best endpoints and study design methods for IRD clinical trials, </a:t>
            </a:r>
            <a:r>
              <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obtain input from industry and regulatory representatives</a:t>
            </a:r>
            <a:r>
              <a:rPr lang="en-US" sz="2600">
                <a:effectLst/>
                <a:latin typeface="Calibri" panose="020F0502020204030204" pitchFamily="34" charset="0"/>
                <a:ea typeface="Calibri" panose="020F0502020204030204" pitchFamily="34" charset="0"/>
                <a:cs typeface="Times New Roman" panose="02020603050405020304" pitchFamily="18" charset="0"/>
              </a:rPr>
              <a:t>, and </a:t>
            </a:r>
            <a:r>
              <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disseminate recommendations. </a:t>
            </a:r>
          </a:p>
          <a:p>
            <a:pPr marL="0" indent="0">
              <a:lnSpc>
                <a:spcPct val="100000"/>
              </a:lnSpc>
              <a:spcBef>
                <a:spcPts val="0"/>
              </a:spcBef>
              <a:buClr>
                <a:schemeClr val="tx1"/>
              </a:buClr>
              <a:buNone/>
            </a:pP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p>
            <a:pPr marL="0" lvl="3" indent="0">
              <a:lnSpc>
                <a:spcPct val="110000"/>
              </a:lnSpc>
              <a:spcBef>
                <a:spcPts val="0"/>
              </a:spcBef>
              <a:spcAft>
                <a:spcPts val="0"/>
              </a:spcAft>
              <a:buClr>
                <a:schemeClr val="tx1"/>
              </a:buClr>
              <a:buNone/>
            </a:pPr>
            <a:r>
              <a:rPr lang="en-US" sz="2800" b="1" u="sng">
                <a:effectLst/>
                <a:latin typeface="Calibri" panose="020F0502020204030204" pitchFamily="34" charset="0"/>
                <a:ea typeface="Calibri" panose="020F0502020204030204" pitchFamily="34" charset="0"/>
                <a:cs typeface="Times New Roman" panose="02020603050405020304" pitchFamily="18" charset="0"/>
              </a:rPr>
              <a:t>Endpoint Approach</a:t>
            </a:r>
            <a:r>
              <a:rPr lang="en-US" sz="2800">
                <a:effectLst/>
                <a:latin typeface="Calibri" panose="020F0502020204030204" pitchFamily="34" charset="0"/>
                <a:ea typeface="Calibri" panose="020F0502020204030204" pitchFamily="34" charset="0"/>
                <a:cs typeface="Times New Roman" panose="02020603050405020304" pitchFamily="18" charset="0"/>
              </a:rPr>
              <a:t>:  </a:t>
            </a:r>
          </a:p>
          <a:p>
            <a:pPr marL="914400" lvl="4" indent="-457200">
              <a:lnSpc>
                <a:spcPct val="110000"/>
              </a:lnSpc>
              <a:spcBef>
                <a:spcPts val="0"/>
              </a:spcBef>
              <a:buClr>
                <a:schemeClr val="tx1"/>
              </a:buClr>
            </a:pPr>
            <a:r>
              <a:rPr lang="en-US" sz="2400">
                <a:effectLst/>
                <a:latin typeface="Calibri" panose="020F0502020204030204" pitchFamily="34" charset="0"/>
                <a:ea typeface="Calibri" panose="020F0502020204030204" pitchFamily="34" charset="0"/>
                <a:cs typeface="Times New Roman" panose="02020603050405020304" pitchFamily="18" charset="0"/>
              </a:rPr>
              <a:t>Use Consortium NHS data to evaluate functional and structural measures of progression </a:t>
            </a:r>
          </a:p>
          <a:p>
            <a:pPr marL="914400" lvl="4" indent="-457200">
              <a:lnSpc>
                <a:spcPct val="110000"/>
              </a:lnSpc>
              <a:spcBef>
                <a:spcPts val="0"/>
              </a:spcBef>
              <a:buClr>
                <a:schemeClr val="tx1"/>
              </a:buClr>
            </a:pPr>
            <a:r>
              <a:rPr lang="en-US" sz="2400" b="1">
                <a:solidFill>
                  <a:srgbClr val="D76F2C"/>
                </a:solidFill>
                <a:effectLst/>
                <a:latin typeface="Calibri" panose="020F0502020204030204" pitchFamily="34" charset="0"/>
                <a:ea typeface="Calibri" panose="020F0502020204030204" pitchFamily="34" charset="0"/>
                <a:cs typeface="Times New Roman" panose="02020603050405020304" pitchFamily="18" charset="0"/>
              </a:rPr>
              <a:t>Develop candidate endpoints</a:t>
            </a:r>
            <a:r>
              <a:rPr lang="en-US" sz="2400">
                <a:effectLst/>
                <a:latin typeface="Calibri" panose="020F0502020204030204" pitchFamily="34" charset="0"/>
                <a:ea typeface="Calibri" panose="020F0502020204030204" pitchFamily="34" charset="0"/>
                <a:cs typeface="Times New Roman" panose="02020603050405020304" pitchFamily="18" charset="0"/>
              </a:rPr>
              <a:t>, including modification of existing and creation of new</a:t>
            </a:r>
          </a:p>
          <a:p>
            <a:pPr marL="914400" lvl="4" indent="-457200">
              <a:lnSpc>
                <a:spcPct val="110000"/>
              </a:lnSpc>
              <a:spcBef>
                <a:spcPts val="0"/>
              </a:spcBef>
              <a:buClr>
                <a:schemeClr val="tx1"/>
              </a:buClr>
            </a:pPr>
            <a:r>
              <a:rPr lang="en-US" sz="2400" b="1">
                <a:solidFill>
                  <a:srgbClr val="D76F2C"/>
                </a:solidFill>
                <a:effectLst/>
                <a:latin typeface="Calibri" panose="020F0502020204030204" pitchFamily="34" charset="0"/>
                <a:ea typeface="Calibri" panose="020F0502020204030204" pitchFamily="34" charset="0"/>
                <a:cs typeface="Times New Roman" panose="02020603050405020304" pitchFamily="18" charset="0"/>
              </a:rPr>
              <a:t>Compare properties of candidate endpoints</a:t>
            </a:r>
            <a:r>
              <a:rPr lang="en-US" sz="2400">
                <a:effectLst/>
                <a:latin typeface="Calibri" panose="020F0502020204030204" pitchFamily="34" charset="0"/>
                <a:ea typeface="Calibri" panose="020F0502020204030204" pitchFamily="34" charset="0"/>
                <a:cs typeface="Times New Roman" panose="02020603050405020304" pitchFamily="18" charset="0"/>
              </a:rPr>
              <a:t>, including repeatability, sensitivity, correlation with disease stage/progression, floor/ceiling effects, patient burden, degree of subjectivity, and clinical benefit</a:t>
            </a:r>
          </a:p>
          <a:p>
            <a:pPr marL="914400" lvl="4" indent="-457200">
              <a:lnSpc>
                <a:spcPct val="110000"/>
              </a:lnSpc>
              <a:spcBef>
                <a:spcPts val="0"/>
              </a:spcBef>
              <a:buClr>
                <a:schemeClr val="tx1"/>
              </a:buClr>
            </a:pPr>
            <a:r>
              <a:rPr lang="en-US" sz="2400" b="1">
                <a:solidFill>
                  <a:srgbClr val="D76F2C"/>
                </a:solidFill>
                <a:effectLst/>
                <a:latin typeface="Calibri" panose="020F0502020204030204" pitchFamily="34" charset="0"/>
                <a:ea typeface="Calibri" panose="020F0502020204030204" pitchFamily="34" charset="0"/>
                <a:cs typeface="Times New Roman" panose="02020603050405020304" pitchFamily="18" charset="0"/>
              </a:rPr>
              <a:t>Identify best candidate endpoints relative to various trial considerations</a:t>
            </a:r>
            <a:r>
              <a:rPr lang="en-US" sz="2400">
                <a:effectLst/>
                <a:latin typeface="Calibri" panose="020F0502020204030204" pitchFamily="34" charset="0"/>
                <a:ea typeface="Calibri" panose="020F0502020204030204" pitchFamily="34" charset="0"/>
                <a:cs typeface="Times New Roman" panose="02020603050405020304" pitchFamily="18" charset="0"/>
              </a:rPr>
              <a:t>, including study phase and goal of intervention (reverse/slow/stop disease)</a:t>
            </a:r>
          </a:p>
        </p:txBody>
      </p:sp>
    </p:spTree>
    <p:extLst>
      <p:ext uri="{BB962C8B-B14F-4D97-AF65-F5344CB8AC3E}">
        <p14:creationId xmlns:p14="http://schemas.microsoft.com/office/powerpoint/2010/main" val="318706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93806" y="18255"/>
            <a:ext cx="9066360" cy="1325563"/>
          </a:xfrm>
        </p:spPr>
        <p:txBody>
          <a:bodyPr>
            <a:normAutofit/>
          </a:bodyPr>
          <a:lstStyle/>
          <a:p>
            <a:r>
              <a:rPr lang="en-US" sz="4000" b="1" dirty="0">
                <a:solidFill>
                  <a:schemeClr val="bg1"/>
                </a:solidFill>
              </a:rPr>
              <a:t>Functional Transition Points</a:t>
            </a:r>
          </a:p>
        </p:txBody>
      </p:sp>
      <p:graphicFrame>
        <p:nvGraphicFramePr>
          <p:cNvPr id="4" name="Table 3">
            <a:extLst>
              <a:ext uri="{FF2B5EF4-FFF2-40B4-BE49-F238E27FC236}">
                <a16:creationId xmlns:a16="http://schemas.microsoft.com/office/drawing/2014/main" id="{0BCE138D-5EAD-11C9-5639-15F5D91A1036}"/>
              </a:ext>
            </a:extLst>
          </p:cNvPr>
          <p:cNvGraphicFramePr>
            <a:graphicFrameLocks noGrp="1"/>
          </p:cNvGraphicFramePr>
          <p:nvPr>
            <p:extLst>
              <p:ext uri="{D42A27DB-BD31-4B8C-83A1-F6EECF244321}">
                <p14:modId xmlns:p14="http://schemas.microsoft.com/office/powerpoint/2010/main" val="4136715684"/>
              </p:ext>
            </p:extLst>
          </p:nvPr>
        </p:nvGraphicFramePr>
        <p:xfrm>
          <a:off x="573004" y="4534951"/>
          <a:ext cx="5776666" cy="1890537"/>
        </p:xfrm>
        <a:graphic>
          <a:graphicData uri="http://schemas.openxmlformats.org/drawingml/2006/table">
            <a:tbl>
              <a:tblPr firstRow="1" firstCol="1" bandRow="1">
                <a:tableStyleId>{5C22544A-7EE6-4342-B048-85BDC9FD1C3A}</a:tableStyleId>
              </a:tblPr>
              <a:tblGrid>
                <a:gridCol w="934466">
                  <a:extLst>
                    <a:ext uri="{9D8B030D-6E8A-4147-A177-3AD203B41FA5}">
                      <a16:colId xmlns:a16="http://schemas.microsoft.com/office/drawing/2014/main" val="3511844004"/>
                    </a:ext>
                  </a:extLst>
                </a:gridCol>
                <a:gridCol w="968440">
                  <a:extLst>
                    <a:ext uri="{9D8B030D-6E8A-4147-A177-3AD203B41FA5}">
                      <a16:colId xmlns:a16="http://schemas.microsoft.com/office/drawing/2014/main" val="3977529848"/>
                    </a:ext>
                  </a:extLst>
                </a:gridCol>
                <a:gridCol w="968440">
                  <a:extLst>
                    <a:ext uri="{9D8B030D-6E8A-4147-A177-3AD203B41FA5}">
                      <a16:colId xmlns:a16="http://schemas.microsoft.com/office/drawing/2014/main" val="1766629381"/>
                    </a:ext>
                  </a:extLst>
                </a:gridCol>
                <a:gridCol w="968440">
                  <a:extLst>
                    <a:ext uri="{9D8B030D-6E8A-4147-A177-3AD203B41FA5}">
                      <a16:colId xmlns:a16="http://schemas.microsoft.com/office/drawing/2014/main" val="3642677153"/>
                    </a:ext>
                  </a:extLst>
                </a:gridCol>
                <a:gridCol w="968440">
                  <a:extLst>
                    <a:ext uri="{9D8B030D-6E8A-4147-A177-3AD203B41FA5}">
                      <a16:colId xmlns:a16="http://schemas.microsoft.com/office/drawing/2014/main" val="3296582239"/>
                    </a:ext>
                  </a:extLst>
                </a:gridCol>
                <a:gridCol w="968440">
                  <a:extLst>
                    <a:ext uri="{9D8B030D-6E8A-4147-A177-3AD203B41FA5}">
                      <a16:colId xmlns:a16="http://schemas.microsoft.com/office/drawing/2014/main" val="1784222390"/>
                    </a:ext>
                  </a:extLst>
                </a:gridCol>
              </a:tblGrid>
              <a:tr h="411707">
                <a:tc>
                  <a:txBody>
                    <a:bodyPr/>
                    <a:lstStyle/>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Test</a:t>
                      </a: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C1D5"/>
                    </a:solidFill>
                  </a:tcPr>
                </a:tc>
                <a:tc gridSpan="3">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Static Perimetry</a:t>
                      </a: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b="1"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T w="12700" cap="flat" cmpd="sng" algn="ctr">
                      <a:solidFill>
                        <a:schemeClr val="tx1"/>
                      </a:solidFill>
                      <a:prstDash val="solid"/>
                      <a:round/>
                      <a:headEnd type="none" w="med" len="med"/>
                      <a:tailEnd type="none" w="med" len="med"/>
                    </a:lnT>
                    <a:solidFill>
                      <a:srgbClr val="00C1D5"/>
                    </a:solidFill>
                  </a:tcPr>
                </a:tc>
                <a:tc gridSpan="2">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Microperimetry </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tc hMerge="1">
                  <a:txBody>
                    <a:bodyPr/>
                    <a:lstStyle/>
                    <a:p>
                      <a:pPr marL="0" marR="0" indent="-66040" algn="ctr">
                        <a:lnSpc>
                          <a:spcPct val="107000"/>
                        </a:lnSpc>
                        <a:spcBef>
                          <a:spcPts val="0"/>
                        </a:spcBef>
                        <a:spcAft>
                          <a:spcPts val="0"/>
                        </a:spcAft>
                      </a:pPr>
                      <a:endParaRPr lang="en-US" sz="2000" kern="100">
                        <a:effectLst/>
                        <a:latin typeface="Calibri"/>
                        <a:ea typeface="Calibri" panose="020F0502020204030204" pitchFamily="34" charset="0"/>
                        <a:cs typeface="Calibri"/>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C1D5"/>
                    </a:solidFill>
                  </a:tcPr>
                </a:tc>
                <a:extLst>
                  <a:ext uri="{0D108BD9-81ED-4DB2-BD59-A6C34878D82A}">
                    <a16:rowId xmlns:a16="http://schemas.microsoft.com/office/drawing/2014/main" val="3876446473"/>
                  </a:ext>
                </a:extLst>
              </a:tr>
              <a:tr h="273277">
                <a:tc>
                  <a:txBody>
                    <a:bodyPr/>
                    <a:lstStyle/>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Points </a:t>
                      </a:r>
                    </a:p>
                    <a:p>
                      <a:pPr marL="104775" marR="0" indent="-104775">
                        <a:lnSpc>
                          <a:spcPct val="107000"/>
                        </a:lnSpc>
                        <a:spcBef>
                          <a:spcPts val="0"/>
                        </a:spcBef>
                        <a:spcAft>
                          <a:spcPts val="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used </a:t>
                      </a:r>
                      <a:r>
                        <a:rPr lang="en-US" sz="1800" b="1" kern="1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800" b="1"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All </a:t>
                      </a:r>
                    </a:p>
                    <a:p>
                      <a:pPr marL="0" marR="0" indent="-66040" algn="ctr">
                        <a:lnSpc>
                          <a:spcPct val="107000"/>
                        </a:lnSpc>
                        <a:spcBef>
                          <a:spcPts val="0"/>
                        </a:spcBef>
                        <a:spcAft>
                          <a:spcPts val="0"/>
                        </a:spcAft>
                      </a:pPr>
                      <a:r>
                        <a:rPr lang="en-US" sz="2000" b="1" kern="100">
                          <a:solidFill>
                            <a:schemeClr val="bg1"/>
                          </a:solidFill>
                          <a:effectLst/>
                          <a:latin typeface="Calibri"/>
                          <a:cs typeface="Calibri"/>
                        </a:rPr>
                        <a:t>points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dirty="0">
                          <a:solidFill>
                            <a:schemeClr val="bg1"/>
                          </a:solidFill>
                          <a:effectLst/>
                          <a:latin typeface="Calibri"/>
                          <a:ea typeface="Calibri" panose="020F0502020204030204" pitchFamily="34" charset="0"/>
                          <a:cs typeface="Calibri"/>
                        </a:rPr>
                        <a:t>Central 30° </a:t>
                      </a: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a:solidFill>
                            <a:schemeClr val="bg1"/>
                          </a:solidFill>
                          <a:effectLst/>
                          <a:latin typeface="Calibri"/>
                          <a:cs typeface="Calibri"/>
                        </a:rPr>
                        <a:t>FTPs</a:t>
                      </a:r>
                      <a:endParaRPr lang="en-US" sz="2000" b="1" kern="10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r>
                        <a:rPr lang="en-US" sz="2000" b="1" kern="100" dirty="0">
                          <a:solidFill>
                            <a:schemeClr val="bg1"/>
                          </a:solidFill>
                          <a:effectLst/>
                          <a:latin typeface="Calibri"/>
                          <a:cs typeface="Calibri"/>
                        </a:rPr>
                        <a:t>All points</a:t>
                      </a:r>
                      <a:endParaRPr lang="en-US" sz="2000" b="1" kern="100" dirty="0">
                        <a:solidFill>
                          <a:schemeClr val="bg1"/>
                        </a:solidFill>
                        <a:effectLst/>
                        <a:latin typeface="Calibri"/>
                        <a:ea typeface="Calibri" panose="020F0502020204030204" pitchFamily="34" charset="0"/>
                        <a:cs typeface="Calibri"/>
                      </a:endParaRPr>
                    </a:p>
                  </a:txBody>
                  <a:tcPr marL="68580" marR="68580" marT="0" marB="0" anchor="b">
                    <a:solidFill>
                      <a:srgbClr val="00C1D5"/>
                    </a:solidFill>
                  </a:tcPr>
                </a:tc>
                <a:tc>
                  <a:txBody>
                    <a:bodyPr/>
                    <a:lstStyle/>
                    <a:p>
                      <a:pPr marL="0" marR="0" indent="-66040" algn="ctr">
                        <a:lnSpc>
                          <a:spcPct val="107000"/>
                        </a:lnSpc>
                        <a:spcBef>
                          <a:spcPts val="0"/>
                        </a:spcBef>
                        <a:spcAft>
                          <a:spcPts val="0"/>
                        </a:spcAft>
                      </a:pPr>
                      <a:endParaRPr lang="en-US" sz="2000" b="1" kern="100">
                        <a:solidFill>
                          <a:schemeClr val="bg1"/>
                        </a:solidFill>
                        <a:effectLst/>
                        <a:latin typeface="Calibri"/>
                        <a:ea typeface="Calibri" panose="020F0502020204030204" pitchFamily="34" charset="0"/>
                        <a:cs typeface="Calibri"/>
                      </a:endParaRPr>
                    </a:p>
                    <a:p>
                      <a:pPr marL="0" marR="0" indent="-66040" algn="ctr">
                        <a:lnSpc>
                          <a:spcPct val="107000"/>
                        </a:lnSpc>
                        <a:spcBef>
                          <a:spcPts val="0"/>
                        </a:spcBef>
                        <a:spcAft>
                          <a:spcPts val="0"/>
                        </a:spcAft>
                      </a:pPr>
                      <a:r>
                        <a:rPr lang="en-US" sz="2000" b="1" kern="100">
                          <a:solidFill>
                            <a:schemeClr val="bg1"/>
                          </a:solidFill>
                          <a:effectLst/>
                          <a:latin typeface="Calibri"/>
                          <a:ea typeface="Calibri" panose="020F0502020204030204" pitchFamily="34" charset="0"/>
                          <a:cs typeface="Calibri"/>
                        </a:rPr>
                        <a:t>FTPs</a:t>
                      </a:r>
                    </a:p>
                  </a:txBody>
                  <a:tcPr marL="68580" marR="68580" marT="0" marB="0" anchor="b">
                    <a:lnR w="12700" cap="flat" cmpd="sng" algn="ctr">
                      <a:solidFill>
                        <a:schemeClr val="tx1"/>
                      </a:solidFill>
                      <a:prstDash val="solid"/>
                      <a:round/>
                      <a:headEnd type="none" w="med" len="med"/>
                      <a:tailEnd type="none" w="med" len="med"/>
                    </a:lnR>
                    <a:solidFill>
                      <a:srgbClr val="00C1D5"/>
                    </a:solidFill>
                  </a:tcPr>
                </a:tc>
                <a:extLst>
                  <a:ext uri="{0D108BD9-81ED-4DB2-BD59-A6C34878D82A}">
                    <a16:rowId xmlns:a16="http://schemas.microsoft.com/office/drawing/2014/main" val="615233555"/>
                  </a:ext>
                </a:extLst>
              </a:tr>
              <a:tr h="420518">
                <a:tc>
                  <a:txBody>
                    <a:bodyPr/>
                    <a:lstStyle/>
                    <a:p>
                      <a:pPr marL="0" marR="0">
                        <a:lnSpc>
                          <a:spcPct val="107000"/>
                        </a:lnSpc>
                        <a:spcBef>
                          <a:spcPts val="0"/>
                        </a:spcBef>
                        <a:spcAft>
                          <a:spcPts val="0"/>
                        </a:spcAft>
                      </a:pPr>
                      <a:r>
                        <a:rPr lang="en-US" sz="2000" kern="100">
                          <a:effectLst/>
                          <a:latin typeface="Calibri"/>
                          <a:cs typeface="Calibri"/>
                        </a:rPr>
                        <a:t>2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solidFill>
                      <a:srgbClr val="00C1D5"/>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2%</a:t>
                      </a:r>
                      <a:endParaRPr lang="en-US" sz="2000" b="1" kern="100">
                        <a:effectLst/>
                        <a:latin typeface="Calibri"/>
                        <a:ea typeface="Calibri" panose="020F0502020204030204" pitchFamily="34" charset="0"/>
                        <a:cs typeface="Calibri"/>
                      </a:endParaRP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cs typeface="Calibri"/>
                        </a:rPr>
                        <a:t>31%</a:t>
                      </a:r>
                      <a:endParaRPr lang="en-US" sz="2000" b="1" kern="100">
                        <a:effectLst/>
                        <a:latin typeface="Calibri"/>
                        <a:ea typeface="Calibri" panose="020F0502020204030204" pitchFamily="34" charset="0"/>
                        <a:cs typeface="Calibri"/>
                      </a:endParaRPr>
                    </a:p>
                  </a:txBody>
                  <a:tcPr marL="68580" marR="68580" marT="0" marB="0" anchor="ctr">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0%</a:t>
                      </a:r>
                    </a:p>
                  </a:txBody>
                  <a:tcPr marL="68580" marR="68580" marT="0" marB="0" anchor="ctr"/>
                </a:tc>
                <a:tc>
                  <a:txBody>
                    <a:bodyPr/>
                    <a:lstStyle/>
                    <a:p>
                      <a:pPr marL="0" marR="0" indent="-66040" algn="ctr">
                        <a:lnSpc>
                          <a:spcPct val="107000"/>
                        </a:lnSpc>
                        <a:spcBef>
                          <a:spcPts val="0"/>
                        </a:spcBef>
                        <a:spcAft>
                          <a:spcPts val="0"/>
                        </a:spcAft>
                      </a:pPr>
                      <a:r>
                        <a:rPr lang="en-US" sz="2000" b="1" kern="100">
                          <a:effectLst/>
                          <a:latin typeface="Calibri"/>
                          <a:ea typeface="Calibri" panose="020F0502020204030204" pitchFamily="34" charset="0"/>
                          <a:cs typeface="Calibri"/>
                        </a:rPr>
                        <a:t>19%</a:t>
                      </a:r>
                    </a:p>
                  </a:txBody>
                  <a:tcPr marL="68580" marR="68580"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996153931"/>
                  </a:ext>
                </a:extLst>
              </a:tr>
              <a:tr h="420518">
                <a:tc>
                  <a:txBody>
                    <a:bodyPr/>
                    <a:lstStyle/>
                    <a:p>
                      <a:pPr marL="0" marR="0">
                        <a:lnSpc>
                          <a:spcPct val="107000"/>
                        </a:lnSpc>
                        <a:spcBef>
                          <a:spcPts val="0"/>
                        </a:spcBef>
                        <a:spcAft>
                          <a:spcPts val="0"/>
                        </a:spcAft>
                      </a:pPr>
                      <a:r>
                        <a:rPr lang="en-US" sz="2000" kern="100">
                          <a:effectLst/>
                          <a:latin typeface="Calibri"/>
                          <a:cs typeface="Calibri"/>
                        </a:rPr>
                        <a:t>4 Years</a:t>
                      </a:r>
                      <a:endParaRPr lang="en-US" sz="2000" kern="100">
                        <a:effectLst/>
                        <a:latin typeface="Calibri"/>
                        <a:ea typeface="Calibri" panose="020F0502020204030204" pitchFamily="34" charset="0"/>
                        <a:cs typeface="Calibri"/>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C1D5"/>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a:effectLst/>
                          <a:latin typeface="Calibri"/>
                          <a:cs typeface="Calibri"/>
                        </a:rPr>
                        <a:t>45%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66040" algn="ctr">
                        <a:lnSpc>
                          <a:spcPct val="107000"/>
                        </a:lnSpc>
                        <a:spcBef>
                          <a:spcPts val="0"/>
                        </a:spcBef>
                        <a:spcAft>
                          <a:spcPts val="0"/>
                        </a:spcAft>
                      </a:pPr>
                      <a:r>
                        <a:rPr lang="en-US" sz="2000" b="1" kern="100">
                          <a:effectLst/>
                          <a:latin typeface="Calibri"/>
                          <a:cs typeface="Calibri"/>
                        </a:rPr>
                        <a:t>5%</a:t>
                      </a:r>
                      <a:endParaRPr lang="en-US" sz="2000" b="1" kern="100">
                        <a:effectLst/>
                        <a:latin typeface="Calibri"/>
                        <a:ea typeface="Calibri" panose="020F0502020204030204" pitchFamily="34" charset="0"/>
                        <a:cs typeface="Calibri"/>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66040" algn="ctr">
                        <a:lnSpc>
                          <a:spcPct val="107000"/>
                        </a:lnSpc>
                        <a:spcBef>
                          <a:spcPts val="0"/>
                        </a:spcBef>
                        <a:spcAft>
                          <a:spcPts val="0"/>
                        </a:spcAft>
                      </a:pPr>
                      <a:r>
                        <a:rPr lang="en-US" sz="2000" b="1" kern="100" dirty="0">
                          <a:effectLst/>
                          <a:latin typeface="Calibri"/>
                          <a:ea typeface="Calibri" panose="020F0502020204030204" pitchFamily="34" charset="0"/>
                          <a:cs typeface="Calibri"/>
                        </a:rPr>
                        <a:t>46%</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46087906"/>
                  </a:ext>
                </a:extLst>
              </a:tr>
            </a:tbl>
          </a:graphicData>
        </a:graphic>
      </p:graphicFrame>
      <p:sp>
        <p:nvSpPr>
          <p:cNvPr id="7" name="Content Placeholder 2">
            <a:extLst>
              <a:ext uri="{FF2B5EF4-FFF2-40B4-BE49-F238E27FC236}">
                <a16:creationId xmlns:a16="http://schemas.microsoft.com/office/drawing/2014/main" id="{24F782F0-2D78-8554-236E-F3ACFDC98350}"/>
              </a:ext>
            </a:extLst>
          </p:cNvPr>
          <p:cNvSpPr>
            <a:spLocks noGrp="1"/>
          </p:cNvSpPr>
          <p:nvPr>
            <p:ph idx="1"/>
          </p:nvPr>
        </p:nvSpPr>
        <p:spPr>
          <a:xfrm>
            <a:off x="7239000" y="4840662"/>
            <a:ext cx="4953000" cy="1816260"/>
          </a:xfrm>
        </p:spPr>
        <p:txBody>
          <a:bodyPr>
            <a:normAutofit fontScale="77500" lnSpcReduction="20000"/>
          </a:bodyPr>
          <a:lstStyle/>
          <a:p>
            <a:pPr marL="225425" indent="-225425">
              <a:lnSpc>
                <a:spcPct val="120000"/>
              </a:lnSpc>
              <a:spcBef>
                <a:spcPts val="0"/>
              </a:spcBef>
              <a:buClr>
                <a:schemeClr val="tx1"/>
              </a:buClr>
            </a:pPr>
            <a:r>
              <a:rPr lang="en-US" sz="1800" b="0" dirty="0">
                <a:effectLst/>
                <a:ea typeface="Calibri" panose="020F0502020204030204" pitchFamily="34" charset="0"/>
                <a:cs typeface="Calibri" panose="020F0502020204030204" pitchFamily="34" charset="0"/>
              </a:rPr>
              <a:t>Decrease of ≥7db from an inner point to the more peripheral adjacent point qualified the inner point as a candidate FTP. </a:t>
            </a:r>
          </a:p>
          <a:p>
            <a:pPr marL="225425" indent="-225425">
              <a:lnSpc>
                <a:spcPct val="120000"/>
              </a:lnSpc>
              <a:spcBef>
                <a:spcPts val="0"/>
              </a:spcBef>
              <a:buClr>
                <a:schemeClr val="tx1"/>
              </a:buClr>
            </a:pPr>
            <a:r>
              <a:rPr lang="en-US" sz="1800" b="0" dirty="0">
                <a:effectLst/>
                <a:ea typeface="Calibri" panose="020F0502020204030204" pitchFamily="34" charset="0"/>
                <a:cs typeface="Calibri" panose="020F0502020204030204" pitchFamily="34" charset="0"/>
              </a:rPr>
              <a:t>Candidate points that were qualified by 100% of adjacent points were selected as an FTP. </a:t>
            </a:r>
          </a:p>
          <a:p>
            <a:pPr marL="225425" indent="-225425">
              <a:lnSpc>
                <a:spcPct val="120000"/>
              </a:lnSpc>
              <a:spcBef>
                <a:spcPts val="0"/>
              </a:spcBef>
              <a:buClr>
                <a:schemeClr val="tx1"/>
              </a:buClr>
            </a:pPr>
            <a:r>
              <a:rPr lang="en-US" sz="1800" b="0" dirty="0">
                <a:effectLst/>
                <a:ea typeface="Calibri" panose="020F0502020204030204" pitchFamily="34" charset="0"/>
                <a:cs typeface="Calibri" panose="020F0502020204030204" pitchFamily="34" charset="0"/>
              </a:rPr>
              <a:t>If the selected number of selected points was less than 5, then points with next highest percentage of qualifying points were included.</a:t>
            </a:r>
          </a:p>
        </p:txBody>
      </p:sp>
      <p:pic>
        <p:nvPicPr>
          <p:cNvPr id="8" name="Picture 7" descr="A black and white diagram of a flower&#10;&#10;Description automatically generated with medium confidence">
            <a:extLst>
              <a:ext uri="{FF2B5EF4-FFF2-40B4-BE49-F238E27FC236}">
                <a16:creationId xmlns:a16="http://schemas.microsoft.com/office/drawing/2014/main" id="{967A8445-86F3-9112-9336-37BA5CABE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794" y="1458237"/>
            <a:ext cx="3268006" cy="3268006"/>
          </a:xfrm>
          <a:prstGeom prst="rect">
            <a:avLst/>
          </a:prstGeom>
        </p:spPr>
      </p:pic>
      <p:sp>
        <p:nvSpPr>
          <p:cNvPr id="3" name="TextBox 2">
            <a:extLst>
              <a:ext uri="{FF2B5EF4-FFF2-40B4-BE49-F238E27FC236}">
                <a16:creationId xmlns:a16="http://schemas.microsoft.com/office/drawing/2014/main" id="{29217BE5-162B-CAB4-F3A1-88198BBCA414}"/>
              </a:ext>
            </a:extLst>
          </p:cNvPr>
          <p:cNvSpPr txBox="1"/>
          <p:nvPr/>
        </p:nvSpPr>
        <p:spPr>
          <a:xfrm>
            <a:off x="378417" y="1601839"/>
            <a:ext cx="7261248" cy="267509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40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Perimetry endpoint accepted by FDA: Mean change ≥ 7 dB in ≥ 5 pre-specified points </a:t>
            </a:r>
          </a:p>
          <a:p>
            <a:pPr marL="285750" marR="0" lvl="0" indent="-285750" algn="l" defTabSz="914400" rtl="0" eaLnBrk="1" fontAlgn="auto" latinLnBrk="0" hangingPunct="1">
              <a:lnSpc>
                <a:spcPct val="100000"/>
              </a:lnSpc>
              <a:spcBef>
                <a:spcPts val="0"/>
              </a:spcBef>
              <a:spcAft>
                <a:spcPts val="30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 a viable endpoint choice in RUSH2A cohort for progression-slowing intervention</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Can we maximize the chance of meeting an outcome that follows the FDA guideline for meaningful change?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Basic idea: Identify five or more points in each patient at baseline that have the highest chance of losing function over time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Modeled after work by Hood and Birch 2011</a:t>
            </a:r>
            <a:r>
              <a:rPr lang="en-US" b="1" dirty="0">
                <a:solidFill>
                  <a:srgbClr val="D76F2C"/>
                </a:solidFill>
                <a:latin typeface="Calibri" panose="020F0502020204030204" pitchFamily="34" charset="0"/>
                <a:ea typeface="Calibri" panose="020F0502020204030204" pitchFamily="34" charset="0"/>
                <a:cs typeface="Calibri" panose="020F0502020204030204" pitchFamily="34" charset="0"/>
              </a:rPr>
              <a:t>		</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8786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535E-3C44-5FA1-D0EA-2717C93D1BBB}"/>
              </a:ext>
            </a:extLst>
          </p:cNvPr>
          <p:cNvSpPr>
            <a:spLocks noGrp="1"/>
          </p:cNvSpPr>
          <p:nvPr>
            <p:ph type="title"/>
          </p:nvPr>
        </p:nvSpPr>
        <p:spPr>
          <a:xfrm>
            <a:off x="3274540" y="18255"/>
            <a:ext cx="8545425" cy="1325563"/>
          </a:xfrm>
        </p:spPr>
        <p:txBody>
          <a:bodyPr>
            <a:normAutofit/>
          </a:bodyPr>
          <a:lstStyle/>
          <a:p>
            <a:r>
              <a:rPr lang="en-US" sz="3000" dirty="0">
                <a:solidFill>
                  <a:srgbClr val="FFFF00"/>
                </a:solidFill>
              </a:rPr>
              <a:t>(Additional FTP slide content to pull from)</a:t>
            </a:r>
          </a:p>
        </p:txBody>
      </p:sp>
      <p:sp>
        <p:nvSpPr>
          <p:cNvPr id="3" name="Content Placeholder 2">
            <a:extLst>
              <a:ext uri="{FF2B5EF4-FFF2-40B4-BE49-F238E27FC236}">
                <a16:creationId xmlns:a16="http://schemas.microsoft.com/office/drawing/2014/main" id="{24F782F0-2D78-8554-236E-F3ACFDC98350}"/>
              </a:ext>
            </a:extLst>
          </p:cNvPr>
          <p:cNvSpPr>
            <a:spLocks noGrp="1"/>
          </p:cNvSpPr>
          <p:nvPr>
            <p:ph idx="1"/>
          </p:nvPr>
        </p:nvSpPr>
        <p:spPr>
          <a:xfrm>
            <a:off x="461682" y="1850559"/>
            <a:ext cx="5831541" cy="4351338"/>
          </a:xfrm>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FTPs were identified by comparing each point to the 1 to 4 more peripheral adjacent points on the testing grid.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A decrease in sensitivity of ≥7db from an inner point to the more peripheral adjacent point qualified the inner point as a candidate FTP.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Candidate FTPs were ordered by the percentage of qualifying adjacent points, from 100% to 25%.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Candidate points that were qualified by 100% of adjacent points were selected as an FTP.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If the selected number of selected points was less than 5, then points with next highest percentage of qualifying points were included.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black and white diagram of a flower&#10;&#10;Description automatically generated with medium confidence">
            <a:extLst>
              <a:ext uri="{FF2B5EF4-FFF2-40B4-BE49-F238E27FC236}">
                <a16:creationId xmlns:a16="http://schemas.microsoft.com/office/drawing/2014/main" id="{967A8445-86F3-9112-9336-37BA5CABE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1" y="1819509"/>
            <a:ext cx="4351338" cy="4351338"/>
          </a:xfrm>
          <a:prstGeom prst="rect">
            <a:avLst/>
          </a:prstGeom>
        </p:spPr>
      </p:pic>
      <p:sp>
        <p:nvSpPr>
          <p:cNvPr id="5" name="TextBox 4">
            <a:extLst>
              <a:ext uri="{FF2B5EF4-FFF2-40B4-BE49-F238E27FC236}">
                <a16:creationId xmlns:a16="http://schemas.microsoft.com/office/drawing/2014/main" id="{0937DC59-113E-460A-F260-05AFEC1B077E}"/>
              </a:ext>
            </a:extLst>
          </p:cNvPr>
          <p:cNvSpPr txBox="1"/>
          <p:nvPr/>
        </p:nvSpPr>
        <p:spPr>
          <a:xfrm>
            <a:off x="6757060" y="1484416"/>
            <a:ext cx="3277589" cy="366143"/>
          </a:xfrm>
          <a:prstGeom prst="rect">
            <a:avLst/>
          </a:prstGeom>
          <a:noFill/>
        </p:spPr>
        <p:txBody>
          <a:bodyPr wrap="square" rtlCol="0">
            <a:spAutoFit/>
          </a:bodyPr>
          <a:lstStyle/>
          <a:p>
            <a:r>
              <a:rPr lang="en-US" dirty="0"/>
              <a:t>Microperimetry grid</a:t>
            </a:r>
          </a:p>
        </p:txBody>
      </p:sp>
      <p:sp>
        <p:nvSpPr>
          <p:cNvPr id="6" name="TextBox 5">
            <a:extLst>
              <a:ext uri="{FF2B5EF4-FFF2-40B4-BE49-F238E27FC236}">
                <a16:creationId xmlns:a16="http://schemas.microsoft.com/office/drawing/2014/main" id="{3671D5CC-1AAE-739D-003F-20921B6446EE}"/>
              </a:ext>
            </a:extLst>
          </p:cNvPr>
          <p:cNvSpPr txBox="1"/>
          <p:nvPr/>
        </p:nvSpPr>
        <p:spPr>
          <a:xfrm>
            <a:off x="900546" y="1490310"/>
            <a:ext cx="3277589" cy="366143"/>
          </a:xfrm>
          <a:prstGeom prst="rect">
            <a:avLst/>
          </a:prstGeom>
          <a:noFill/>
        </p:spPr>
        <p:txBody>
          <a:bodyPr wrap="square" rtlCol="0">
            <a:spAutoFit/>
          </a:bodyPr>
          <a:lstStyle/>
          <a:p>
            <a:r>
              <a:rPr lang="en-US" dirty="0"/>
              <a:t>FTP algorithm </a:t>
            </a:r>
          </a:p>
        </p:txBody>
      </p:sp>
    </p:spTree>
    <p:extLst>
      <p:ext uri="{BB962C8B-B14F-4D97-AF65-F5344CB8AC3E}">
        <p14:creationId xmlns:p14="http://schemas.microsoft.com/office/powerpoint/2010/main" val="374038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6223"/>
            <a:ext cx="8917460" cy="1325563"/>
          </a:xfrm>
        </p:spPr>
        <p:txBody>
          <a:bodyPr>
            <a:normAutofit/>
          </a:bodyPr>
          <a:lstStyle/>
          <a:p>
            <a:r>
              <a:rPr lang="en-US" b="1">
                <a:solidFill>
                  <a:srgbClr val="FFFFFF"/>
                </a:solidFill>
                <a:ea typeface="Calibri" panose="020F0502020204030204" pitchFamily="34" charset="0"/>
                <a:cs typeface="Segoe UI" panose="020B0502040204020203" pitchFamily="34" charset="0"/>
              </a:rPr>
              <a:t>REDI Initiative #1: </a:t>
            </a:r>
            <a:r>
              <a:rPr lang="en-US" b="1">
                <a:solidFill>
                  <a:schemeClr val="bg1"/>
                </a:solidFill>
                <a:ea typeface="Calibri" panose="020F0502020204030204" pitchFamily="34" charset="0"/>
                <a:cs typeface="Segoe UI" panose="020B0502040204020203" pitchFamily="34" charset="0"/>
              </a:rPr>
              <a:t>RUSH2A Endpoints</a:t>
            </a:r>
            <a:endParaRPr lang="en-US" b="1">
              <a:solidFill>
                <a:schemeClr val="bg1"/>
              </a:solidFill>
            </a:endParaRP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329782" y="2148614"/>
            <a:ext cx="6153931" cy="4486788"/>
          </a:xfrm>
        </p:spPr>
        <p:txBody>
          <a:bodyPr>
            <a:noAutofit/>
          </a:bodyPr>
          <a:lstStyle/>
          <a:p>
            <a:pPr marL="457200" lvl="3" indent="-457200">
              <a:lnSpc>
                <a:spcPct val="100000"/>
              </a:lnSpc>
              <a:spcBef>
                <a:spcPts val="0"/>
              </a:spcBef>
              <a:spcAft>
                <a:spcPts val="600"/>
              </a:spcAft>
              <a:buClr>
                <a:schemeClr val="tx1"/>
              </a:buClr>
            </a:pPr>
            <a:r>
              <a:rPr lang="en-US" sz="2200" b="1">
                <a:latin typeface="Calibri" panose="020F0502020204030204" pitchFamily="34" charset="0"/>
                <a:ea typeface="Calibri" panose="020F0502020204030204" pitchFamily="34" charset="0"/>
                <a:cs typeface="Calibri" panose="020F0502020204030204" pitchFamily="34" charset="0"/>
              </a:rPr>
              <a:t>Four-year prospective study with annual visits </a:t>
            </a:r>
          </a:p>
          <a:p>
            <a:pPr marL="457200" indent="-457200">
              <a:lnSpc>
                <a:spcPct val="100000"/>
              </a:lnSpc>
              <a:spcBef>
                <a:spcPts val="0"/>
              </a:spcBef>
              <a:spcAft>
                <a:spcPts val="600"/>
              </a:spcAft>
              <a:buClr>
                <a:schemeClr val="tx1"/>
              </a:buClr>
            </a:pPr>
            <a:r>
              <a:rPr lang="en-US" sz="2200" b="1"/>
              <a:t>Study chair: Jacque Duncan, MD</a:t>
            </a:r>
          </a:p>
          <a:p>
            <a:pPr marL="457200" indent="-457200">
              <a:lnSpc>
                <a:spcPct val="100000"/>
              </a:lnSpc>
              <a:spcBef>
                <a:spcPts val="0"/>
              </a:spcBef>
              <a:spcAft>
                <a:spcPts val="600"/>
              </a:spcAft>
              <a:buClr>
                <a:schemeClr val="tx1"/>
              </a:buClr>
            </a:pPr>
            <a:r>
              <a:rPr lang="en-US" sz="2200" b="1"/>
              <a:t>Eligibility criteria included:</a:t>
            </a:r>
          </a:p>
          <a:p>
            <a:pPr marL="912114" lvl="1" indent="-456057">
              <a:lnSpc>
                <a:spcPct val="100000"/>
              </a:lnSpc>
              <a:spcBef>
                <a:spcPts val="0"/>
              </a:spcBef>
              <a:spcAft>
                <a:spcPts val="600"/>
              </a:spcAft>
              <a:buClr>
                <a:schemeClr val="tx1"/>
              </a:buClr>
            </a:pPr>
            <a:r>
              <a:rPr lang="en-US" sz="2000"/>
              <a:t>Clinical diagnosis of rod-cone degeneration (ARRP or USH2) </a:t>
            </a:r>
          </a:p>
          <a:p>
            <a:pPr marL="912114" lvl="1" indent="-456057">
              <a:lnSpc>
                <a:spcPct val="100000"/>
              </a:lnSpc>
              <a:spcBef>
                <a:spcPts val="0"/>
              </a:spcBef>
              <a:spcAft>
                <a:spcPts val="600"/>
              </a:spcAft>
              <a:buClr>
                <a:schemeClr val="tx1"/>
              </a:buClr>
            </a:pPr>
            <a:r>
              <a:rPr lang="en-US" sz="2000"/>
              <a:t>Biallelic </a:t>
            </a:r>
            <a:r>
              <a:rPr lang="en-US" sz="2000" i="1"/>
              <a:t>USH2A</a:t>
            </a:r>
            <a:r>
              <a:rPr lang="en-US" sz="2000"/>
              <a:t> variants</a:t>
            </a:r>
          </a:p>
          <a:p>
            <a:pPr marL="456057" indent="-456057">
              <a:lnSpc>
                <a:spcPct val="100000"/>
              </a:lnSpc>
              <a:spcBef>
                <a:spcPts val="0"/>
              </a:spcBef>
              <a:spcAft>
                <a:spcPts val="600"/>
              </a:spcAft>
              <a:buClr>
                <a:prstClr val="black"/>
              </a:buClr>
              <a:defRPr/>
            </a:pPr>
            <a:r>
              <a:rPr lang="en-US" sz="2200" b="1">
                <a:solidFill>
                  <a:prstClr val="black"/>
                </a:solidFill>
              </a:rPr>
              <a:t>Primary cohort:</a:t>
            </a:r>
            <a:endParaRPr lang="en-US" sz="2200" b="1"/>
          </a:p>
          <a:p>
            <a:pPr marL="912114" lvl="1" indent="-456057">
              <a:lnSpc>
                <a:spcPct val="100000"/>
              </a:lnSpc>
              <a:spcBef>
                <a:spcPts val="0"/>
              </a:spcBef>
              <a:spcAft>
                <a:spcPts val="600"/>
              </a:spcAft>
              <a:buClr>
                <a:schemeClr val="tx1"/>
              </a:buClr>
            </a:pPr>
            <a:r>
              <a:rPr lang="en-US" sz="2000"/>
              <a:t>ETDRS score ≥ 54 letters (Snellen equivalent 20/80; all participants ≥ 20/50)</a:t>
            </a:r>
          </a:p>
          <a:p>
            <a:pPr marL="912114" lvl="1" indent="-456057">
              <a:lnSpc>
                <a:spcPct val="100000"/>
              </a:lnSpc>
              <a:spcBef>
                <a:spcPts val="0"/>
              </a:spcBef>
              <a:spcAft>
                <a:spcPts val="600"/>
              </a:spcAft>
              <a:buClr>
                <a:schemeClr val="tx1"/>
              </a:buClr>
            </a:pPr>
            <a:r>
              <a:rPr lang="en-US" sz="2000"/>
              <a:t>Central visual field ≥ 10° diameter on kinetic perimetry</a:t>
            </a:r>
          </a:p>
          <a:p>
            <a:pPr marL="1368171" lvl="2" indent="-456057">
              <a:lnSpc>
                <a:spcPct val="100000"/>
              </a:lnSpc>
              <a:spcBef>
                <a:spcPts val="0"/>
              </a:spcBef>
              <a:buClr>
                <a:schemeClr val="tx1"/>
              </a:buClr>
            </a:pPr>
            <a:endParaRPr lang="en-US" sz="1795" b="1"/>
          </a:p>
        </p:txBody>
      </p:sp>
      <p:sp>
        <p:nvSpPr>
          <p:cNvPr id="5" name="Content Placeholder 4">
            <a:extLst>
              <a:ext uri="{FF2B5EF4-FFF2-40B4-BE49-F238E27FC236}">
                <a16:creationId xmlns:a16="http://schemas.microsoft.com/office/drawing/2014/main" id="{044C42E0-E424-6189-F86F-FFF7675A053E}"/>
              </a:ext>
            </a:extLst>
          </p:cNvPr>
          <p:cNvSpPr txBox="1">
            <a:spLocks/>
          </p:cNvSpPr>
          <p:nvPr/>
        </p:nvSpPr>
        <p:spPr>
          <a:xfrm>
            <a:off x="7066701" y="2250362"/>
            <a:ext cx="4458130" cy="3039232"/>
          </a:xfrm>
          <a:prstGeom prst="rect">
            <a:avLst/>
          </a:prstGeom>
          <a:ln w="15875">
            <a:solidFill>
              <a:schemeClr val="tx1"/>
            </a:solidFill>
            <a:prstDash val="solid"/>
          </a:ln>
        </p:spPr>
        <p:txBody>
          <a:bodyPr>
            <a:normAutofit fontScale="92500" lnSpcReduction="20000"/>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38" indent="-182875" algn="l" defTabSz="914377"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14" indent="-182875" algn="l" defTabSz="914377"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789" indent="-182875" algn="l" defTabSz="914377"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lumMod val="75000"/>
                    <a:lumOff val="25000"/>
                  </a:schemeClr>
                </a:solidFill>
                <a:latin typeface="Calibri" panose="020F0502020204030204" pitchFamily="34" charset="0"/>
                <a:ea typeface="+mn-ea"/>
                <a:cs typeface="+mn-cs"/>
              </a:defRPr>
            </a:lvl4pPr>
            <a:lvl5pPr marL="932665" indent="-182875" algn="l" defTabSz="914377"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lumMod val="75000"/>
                    <a:lumOff val="25000"/>
                  </a:schemeClr>
                </a:solidFill>
                <a:latin typeface="Calibri" panose="020F0502020204030204"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2" indent="0" algn="l" defTabSz="912091" rtl="0" eaLnBrk="1" fontAlgn="auto" latinLnBrk="0" hangingPunct="1">
              <a:lnSpc>
                <a:spcPct val="110000"/>
              </a:lnSpc>
              <a:spcBef>
                <a:spcPts val="1600"/>
              </a:spcBef>
              <a:spcAft>
                <a:spcPts val="200"/>
              </a:spcAft>
              <a:buClr>
                <a:srgbClr val="00C1D5"/>
              </a:buClr>
              <a:buSzTx/>
              <a:buFont typeface="Calibri"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Assessments performed</a:t>
            </a:r>
          </a:p>
          <a:p>
            <a:pPr marL="274320" marR="0" lvl="2" indent="-274320" algn="l" defTabSz="91209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76F2C"/>
                </a:solidFill>
                <a:effectLst/>
                <a:uLnTx/>
                <a:uFillTx/>
                <a:latin typeface="Calibri" panose="020F0502020204030204" pitchFamily="34" charset="0"/>
                <a:ea typeface="+mn-ea"/>
                <a:cs typeface="+mn-cs"/>
              </a:rPr>
              <a:t>Functional  </a:t>
            </a:r>
          </a:p>
          <a:p>
            <a:pPr marL="548640" marR="0" lvl="3" indent="-274320" algn="l" defTabSz="91209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Visual acuity, static perimetry, microperimetry, full-field stimulus testing, electroretinography</a:t>
            </a:r>
          </a:p>
          <a:p>
            <a:pPr marL="274320" marR="0" lvl="2" indent="-274320" algn="l" defTabSz="912091" rtl="0" eaLnBrk="1" fontAlgn="auto" latinLnBrk="0" hangingPunct="1">
              <a:lnSpc>
                <a:spcPct val="120000"/>
              </a:lnSpc>
              <a:spcBef>
                <a:spcPts val="8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76F2C"/>
                </a:solidFill>
                <a:effectLst/>
                <a:uLnTx/>
                <a:uFillTx/>
                <a:latin typeface="Calibri" panose="020F0502020204030204" pitchFamily="34" charset="0"/>
                <a:ea typeface="+mn-ea"/>
                <a:cs typeface="+mn-cs"/>
              </a:rPr>
              <a:t>Structural</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548640" marR="0" lvl="3" indent="-274320" algn="l" defTabSz="91209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Ellipsoid zone area on OCT</a:t>
            </a:r>
          </a:p>
          <a:p>
            <a:pPr marL="273634" marR="0" lvl="2" indent="-273634" algn="l" defTabSz="912091" rtl="0" eaLnBrk="1" fontAlgn="auto" latinLnBrk="0" hangingPunct="1">
              <a:lnSpc>
                <a:spcPct val="120000"/>
              </a:lnSpc>
              <a:spcBef>
                <a:spcPts val="8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D76F2C"/>
                </a:solidFill>
                <a:effectLst/>
                <a:uLnTx/>
                <a:uFillTx/>
                <a:latin typeface="Calibri" panose="020F0502020204030204" pitchFamily="34" charset="0"/>
                <a:ea typeface="+mn-ea"/>
                <a:cs typeface="+mn-cs"/>
              </a:rPr>
              <a:t>Patient-reported outcomes </a:t>
            </a:r>
          </a:p>
          <a:p>
            <a:pPr marL="548640" marR="0" lvl="3" indent="-274320" algn="l" defTabSz="91209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Visual function questionnaires (VALVVFQ-48 and MRDQ)</a:t>
            </a:r>
          </a:p>
          <a:p>
            <a:pPr marL="91209" marR="0" lvl="0" indent="-91209" algn="l" defTabSz="912091" rtl="0" eaLnBrk="1" fontAlgn="auto" latinLnBrk="0" hangingPunct="1">
              <a:lnSpc>
                <a:spcPct val="90000"/>
              </a:lnSpc>
              <a:spcBef>
                <a:spcPts val="1197"/>
              </a:spcBef>
              <a:spcAft>
                <a:spcPts val="200"/>
              </a:spcAft>
              <a:buClr>
                <a:srgbClr val="4472C4"/>
              </a:buClr>
              <a:buSzPct val="100000"/>
              <a:buFont typeface="Calibri" panose="020F0502020204030204" pitchFamily="34" charset="0"/>
              <a:buChar char=" "/>
              <a:tabLst/>
              <a:defRPr/>
            </a:pPr>
            <a:endParaRPr kumimoji="0" lang="en-US" sz="2793"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6" name="Content Placeholder 2">
            <a:extLst>
              <a:ext uri="{FF2B5EF4-FFF2-40B4-BE49-F238E27FC236}">
                <a16:creationId xmlns:a16="http://schemas.microsoft.com/office/drawing/2014/main" id="{CD892305-D62C-8AC9-61A3-C5369300FD18}"/>
              </a:ext>
            </a:extLst>
          </p:cNvPr>
          <p:cNvSpPr>
            <a:spLocks noGrp="1"/>
          </p:cNvSpPr>
          <p:nvPr/>
        </p:nvSpPr>
        <p:spPr>
          <a:xfrm>
            <a:off x="955829" y="1391701"/>
            <a:ext cx="10280341" cy="524501"/>
          </a:xfrm>
          <a:prstGeom prst="rect">
            <a:avLst/>
          </a:prstGeom>
        </p:spPr>
        <p:txBody>
          <a:bodyPr vert="horz" lIns="0" tIns="45607" rIns="0" bIns="45607"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38" indent="-182875" algn="l" defTabSz="914377"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14" indent="-182875" algn="l" defTabSz="914377"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789" indent="-182875" algn="l" defTabSz="914377"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65" indent="-182875" algn="l" defTabSz="914377"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2" indent="0" algn="l" defTabSz="912091" rtl="0" eaLnBrk="1" fontAlgn="auto" latinLnBrk="0" hangingPunct="1">
              <a:lnSpc>
                <a:spcPct val="120000"/>
              </a:lnSpc>
              <a:spcBef>
                <a:spcPts val="0"/>
              </a:spcBef>
              <a:spcAft>
                <a:spcPts val="399"/>
              </a:spcAft>
              <a:buClr>
                <a:srgbClr val="00C1D5"/>
              </a:buClr>
              <a:buSzTx/>
              <a:buFont typeface="Calibri" pitchFamily="34" charset="0"/>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RUSH2A: Rate of Progression in </a:t>
            </a:r>
            <a:r>
              <a:rPr kumimoji="0" lang="en-US" sz="28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USH2A</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-related Retinal Degeneration</a:t>
            </a:r>
          </a:p>
        </p:txBody>
      </p:sp>
      <p:sp>
        <p:nvSpPr>
          <p:cNvPr id="7" name="TextBox 6">
            <a:extLst>
              <a:ext uri="{FF2B5EF4-FFF2-40B4-BE49-F238E27FC236}">
                <a16:creationId xmlns:a16="http://schemas.microsoft.com/office/drawing/2014/main" id="{6F1E277C-4BAC-DD0D-EF5A-5E554A9DB6C3}"/>
              </a:ext>
            </a:extLst>
          </p:cNvPr>
          <p:cNvSpPr txBox="1"/>
          <p:nvPr/>
        </p:nvSpPr>
        <p:spPr>
          <a:xfrm>
            <a:off x="38261" y="6488562"/>
            <a:ext cx="6662490" cy="583328"/>
          </a:xfrm>
          <a:prstGeom prst="rect">
            <a:avLst/>
          </a:prstGeom>
          <a:noFill/>
        </p:spPr>
        <p:txBody>
          <a:bodyPr wrap="square" rtlCol="0">
            <a:spAutoFit/>
          </a:bodyPr>
          <a:lstStyle/>
          <a:p>
            <a:pPr marL="0" marR="0" lvl="0" indent="0" algn="l" defTabSz="912091" rtl="0" eaLnBrk="1" fontAlgn="auto" latinLnBrk="0" hangingPunct="1">
              <a:lnSpc>
                <a:spcPct val="100000"/>
              </a:lnSpc>
              <a:spcBef>
                <a:spcPts val="0"/>
              </a:spcBef>
              <a:spcAft>
                <a:spcPts val="0"/>
              </a:spcAft>
              <a:buClrTx/>
              <a:buSzTx/>
              <a:buFontTx/>
              <a:buNone/>
              <a:tabLst/>
              <a:defRPr/>
            </a:pPr>
            <a:r>
              <a:rPr kumimoji="0" lang="en-US" sz="1596"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ARRP: Nonsyndromic autosomal recessive RP; USH2: Usher syndrome type 2</a:t>
            </a:r>
          </a:p>
          <a:p>
            <a:pPr marL="0" marR="0" lvl="0" indent="0" algn="l" defTabSz="912091" rtl="0" eaLnBrk="1" fontAlgn="auto" latinLnBrk="0" hangingPunct="1">
              <a:lnSpc>
                <a:spcPct val="100000"/>
              </a:lnSpc>
              <a:spcBef>
                <a:spcPts val="0"/>
              </a:spcBef>
              <a:spcAft>
                <a:spcPts val="0"/>
              </a:spcAft>
              <a:buClrTx/>
              <a:buSzTx/>
              <a:buFontTx/>
              <a:buNone/>
              <a:tabLst/>
              <a:defRPr/>
            </a:pPr>
            <a:endParaRPr kumimoji="0" lang="en-US" sz="1596"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9C8EF07A-A583-F40A-3D73-2ACE9920CECB}"/>
              </a:ext>
            </a:extLst>
          </p:cNvPr>
          <p:cNvSpPr/>
          <p:nvPr/>
        </p:nvSpPr>
        <p:spPr>
          <a:xfrm>
            <a:off x="7066702" y="5671734"/>
            <a:ext cx="4458130" cy="96366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N=103 participants </a:t>
            </a:r>
          </a:p>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with at least one follow-up visit included in analyses presented today</a:t>
            </a:r>
          </a:p>
        </p:txBody>
      </p:sp>
    </p:spTree>
    <p:extLst>
      <p:ext uri="{BB962C8B-B14F-4D97-AF65-F5344CB8AC3E}">
        <p14:creationId xmlns:p14="http://schemas.microsoft.com/office/powerpoint/2010/main" val="2389289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7C48-6C07-CC5D-1E0D-8B91CA4757E7}"/>
              </a:ext>
            </a:extLst>
          </p:cNvPr>
          <p:cNvSpPr>
            <a:spLocks noGrp="1"/>
          </p:cNvSpPr>
          <p:nvPr>
            <p:ph type="title"/>
          </p:nvPr>
        </p:nvSpPr>
        <p:spPr>
          <a:xfrm>
            <a:off x="3274540" y="18256"/>
            <a:ext cx="8079259" cy="1209296"/>
          </a:xfrm>
        </p:spPr>
        <p:txBody>
          <a:bodyPr>
            <a:normAutofit/>
          </a:bodyPr>
          <a:lstStyle/>
          <a:p>
            <a:r>
              <a:rPr lang="en-US" b="1">
                <a:solidFill>
                  <a:schemeClr val="bg1"/>
                </a:solidFill>
              </a:rPr>
              <a:t>Methods</a:t>
            </a:r>
          </a:p>
        </p:txBody>
      </p:sp>
      <p:sp>
        <p:nvSpPr>
          <p:cNvPr id="3" name="Content Placeholder 2">
            <a:extLst>
              <a:ext uri="{FF2B5EF4-FFF2-40B4-BE49-F238E27FC236}">
                <a16:creationId xmlns:a16="http://schemas.microsoft.com/office/drawing/2014/main" id="{6A1CA1FF-035D-651D-1F96-0FD3C43313FA}"/>
              </a:ext>
            </a:extLst>
          </p:cNvPr>
          <p:cNvSpPr>
            <a:spLocks noGrp="1"/>
          </p:cNvSpPr>
          <p:nvPr>
            <p:ph idx="1"/>
          </p:nvPr>
        </p:nvSpPr>
        <p:spPr>
          <a:xfrm>
            <a:off x="614364" y="1628775"/>
            <a:ext cx="10911508" cy="4964354"/>
          </a:xfrm>
        </p:spPr>
        <p:txBody>
          <a:bodyPr>
            <a:normAutofit fontScale="92500"/>
          </a:bodyPr>
          <a:lstStyle/>
          <a:p>
            <a:pPr marL="457200" indent="-457200">
              <a:lnSpc>
                <a:spcPct val="11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Annual rates of change estimated by mixed</a:t>
            </a:r>
            <a:r>
              <a:rPr lang="en-US" sz="2400" b="1">
                <a:ea typeface="Calibri" panose="020F0502020204030204" pitchFamily="34" charset="0"/>
                <a:cs typeface="Calibri" panose="020F0502020204030204" pitchFamily="34" charset="0"/>
              </a:rPr>
              <a:t> effect</a:t>
            </a:r>
            <a:r>
              <a:rPr lang="en-US" sz="2400" b="1">
                <a:effectLst/>
                <a:ea typeface="Calibri" panose="020F0502020204030204" pitchFamily="34" charset="0"/>
                <a:cs typeface="Calibri" panose="020F0502020204030204" pitchFamily="34" charset="0"/>
              </a:rPr>
              <a:t> models with random intercept using data from all visits </a:t>
            </a:r>
          </a:p>
          <a:p>
            <a:pPr marL="457200" indent="-457200">
              <a:lnSpc>
                <a:spcPct val="110000"/>
              </a:lnSpc>
              <a:spcBef>
                <a:spcPts val="0"/>
              </a:spcBef>
              <a:spcAft>
                <a:spcPts val="600"/>
              </a:spcAft>
              <a:buClr>
                <a:schemeClr val="tx1"/>
              </a:buClr>
            </a:pPr>
            <a:r>
              <a:rPr lang="en-US" sz="2400" b="1"/>
              <a:t>Annual percentage rates of change estimated by modeling on log transformed data</a:t>
            </a:r>
          </a:p>
          <a:p>
            <a:pPr marL="457200" indent="-457200">
              <a:lnSpc>
                <a:spcPct val="110000"/>
              </a:lnSpc>
              <a:spcBef>
                <a:spcPts val="0"/>
              </a:spcBef>
              <a:spcAft>
                <a:spcPts val="600"/>
              </a:spcAft>
              <a:buClr>
                <a:schemeClr val="tx1"/>
              </a:buClr>
            </a:pPr>
            <a:r>
              <a:rPr lang="en-US" sz="2400" b="1"/>
              <a:t>Additional analyses performed on restricted cohorts</a:t>
            </a:r>
          </a:p>
          <a:p>
            <a:pPr marL="914400" lvl="1" indent="-457200">
              <a:lnSpc>
                <a:spcPct val="110000"/>
              </a:lnSpc>
              <a:spcBef>
                <a:spcPts val="0"/>
              </a:spcBef>
              <a:spcAft>
                <a:spcPts val="600"/>
              </a:spcAft>
              <a:buClr>
                <a:schemeClr val="tx1"/>
              </a:buClr>
            </a:pPr>
            <a:r>
              <a:rPr lang="en-US" sz="2000"/>
              <a:t>Excluding unreliable test results</a:t>
            </a:r>
          </a:p>
          <a:p>
            <a:pPr marL="914400" lvl="1" indent="-457200">
              <a:lnSpc>
                <a:spcPct val="110000"/>
              </a:lnSpc>
              <a:spcBef>
                <a:spcPts val="0"/>
              </a:spcBef>
              <a:spcAft>
                <a:spcPts val="600"/>
              </a:spcAft>
              <a:buClr>
                <a:schemeClr val="tx1"/>
              </a:buClr>
            </a:pPr>
            <a:r>
              <a:rPr lang="en-US" sz="2000"/>
              <a:t>Down-weighting outliers</a:t>
            </a:r>
          </a:p>
          <a:p>
            <a:pPr marL="457200" indent="-457200">
              <a:lnSpc>
                <a:spcPct val="100000"/>
              </a:lnSpc>
              <a:spcBef>
                <a:spcPts val="0"/>
              </a:spcBef>
              <a:spcAft>
                <a:spcPts val="600"/>
              </a:spcAft>
              <a:buClr>
                <a:schemeClr val="tx1"/>
              </a:buClr>
            </a:pPr>
            <a:r>
              <a:rPr lang="en-US" sz="2400" b="1"/>
              <a:t>Spearman correlation coefficient calculated for association of </a:t>
            </a:r>
            <a:r>
              <a:rPr lang="en-US" sz="2400" b="1" u="sng"/>
              <a:t>change</a:t>
            </a:r>
            <a:r>
              <a:rPr lang="en-US" sz="2400" b="1"/>
              <a:t> in visual measures </a:t>
            </a:r>
          </a:p>
          <a:p>
            <a:pPr marL="457200" indent="-457200">
              <a:lnSpc>
                <a:spcPct val="100000"/>
              </a:lnSpc>
              <a:spcBef>
                <a:spcPts val="0"/>
              </a:spcBef>
              <a:spcAft>
                <a:spcPts val="600"/>
              </a:spcAft>
              <a:buClr>
                <a:schemeClr val="tx1"/>
              </a:buClr>
            </a:pPr>
            <a:r>
              <a:rPr lang="en-US" sz="2400" b="1">
                <a:ea typeface="Calibri" panose="020F0502020204030204" pitchFamily="34" charset="0"/>
                <a:cs typeface="Calibri" panose="020F0502020204030204" pitchFamily="34" charset="0"/>
              </a:rPr>
              <a:t>Data p</a:t>
            </a:r>
            <a:r>
              <a:rPr lang="en-US" sz="2400" b="1">
                <a:effectLst/>
                <a:ea typeface="Calibri" panose="020F0502020204030204" pitchFamily="34" charset="0"/>
                <a:cs typeface="Calibri" panose="020F0502020204030204" pitchFamily="34" charset="0"/>
              </a:rPr>
              <a:t>resented within a </a:t>
            </a:r>
            <a:r>
              <a:rPr lang="en-US" sz="2400" b="1">
                <a:solidFill>
                  <a:srgbClr val="D76F2C"/>
                </a:solidFill>
                <a:effectLst/>
                <a:ea typeface="Calibri" panose="020F0502020204030204" pitchFamily="34" charset="0"/>
                <a:cs typeface="Calibri" panose="020F0502020204030204" pitchFamily="34" charset="0"/>
              </a:rPr>
              <a:t>“</a:t>
            </a:r>
            <a:r>
              <a:rPr lang="en-US" sz="2400" b="1" u="sng">
                <a:solidFill>
                  <a:srgbClr val="D76F2C"/>
                </a:solidFill>
                <a:ea typeface="Calibri" panose="020F0502020204030204" pitchFamily="34" charset="0"/>
                <a:cs typeface="Calibri" panose="020F0502020204030204" pitchFamily="34" charset="0"/>
              </a:rPr>
              <a:t>p</a:t>
            </a:r>
            <a:r>
              <a:rPr lang="en-US" sz="2400" b="1" u="sng">
                <a:solidFill>
                  <a:srgbClr val="D76F2C"/>
                </a:solidFill>
                <a:effectLst/>
                <a:ea typeface="Calibri" panose="020F0502020204030204" pitchFamily="34" charset="0"/>
                <a:cs typeface="Calibri" panose="020F0502020204030204" pitchFamily="34" charset="0"/>
              </a:rPr>
              <a:t>reserved cohort</a:t>
            </a:r>
            <a:r>
              <a:rPr lang="en-US" sz="2400" b="1">
                <a:solidFill>
                  <a:srgbClr val="D76F2C"/>
                </a:solidFill>
                <a:effectLst/>
                <a:ea typeface="Calibri" panose="020F0502020204030204" pitchFamily="34" charset="0"/>
                <a:cs typeface="Calibri" panose="020F0502020204030204" pitchFamily="34" charset="0"/>
              </a:rPr>
              <a:t>” </a:t>
            </a:r>
            <a:r>
              <a:rPr lang="en-US" sz="2400" b="1">
                <a:effectLst/>
                <a:ea typeface="Calibri" panose="020F0502020204030204" pitchFamily="34" charset="0"/>
                <a:cs typeface="Calibri" panose="020F0502020204030204" pitchFamily="34" charset="0"/>
              </a:rPr>
              <a:t>when applicable </a:t>
            </a:r>
          </a:p>
          <a:p>
            <a:pPr marL="914400" lvl="2" indent="-457200">
              <a:lnSpc>
                <a:spcPct val="100000"/>
              </a:lnSpc>
              <a:spcBef>
                <a:spcPts val="0"/>
              </a:spcBef>
              <a:spcAft>
                <a:spcPts val="600"/>
              </a:spcAft>
              <a:buClr>
                <a:schemeClr val="tx1"/>
              </a:buClr>
            </a:pPr>
            <a:r>
              <a:rPr lang="en-US">
                <a:effectLst/>
                <a:ea typeface="Calibri" panose="020F0502020204030204" pitchFamily="34" charset="0"/>
                <a:cs typeface="Calibri" panose="020F0502020204030204" pitchFamily="34" charset="0"/>
              </a:rPr>
              <a:t>When a floor effect existed for a given measure, a </a:t>
            </a:r>
            <a:r>
              <a:rPr lang="en-US">
                <a:solidFill>
                  <a:srgbClr val="D76F2C"/>
                </a:solidFill>
                <a:effectLst/>
                <a:ea typeface="Calibri" panose="020F0502020204030204" pitchFamily="34" charset="0"/>
                <a:cs typeface="Calibri" panose="020F0502020204030204" pitchFamily="34" charset="0"/>
              </a:rPr>
              <a:t>preserved cohort </a:t>
            </a:r>
            <a:r>
              <a:rPr lang="en-US">
                <a:effectLst/>
                <a:ea typeface="Calibri" panose="020F0502020204030204" pitchFamily="34" charset="0"/>
                <a:cs typeface="Calibri" panose="020F0502020204030204" pitchFamily="34" charset="0"/>
              </a:rPr>
              <a:t>was created to limit analyses to participants who have room to progress</a:t>
            </a:r>
          </a:p>
          <a:p>
            <a:pPr marL="457200" lvl="1" indent="-457200">
              <a:lnSpc>
                <a:spcPct val="100000"/>
              </a:lnSpc>
              <a:spcBef>
                <a:spcPts val="0"/>
              </a:spcBef>
              <a:spcAft>
                <a:spcPts val="600"/>
              </a:spcAft>
              <a:buClr>
                <a:schemeClr val="tx1"/>
              </a:buClr>
            </a:pPr>
            <a:r>
              <a:rPr lang="en-US" b="1">
                <a:ea typeface="Calibri" panose="020F0502020204030204" pitchFamily="34" charset="0"/>
                <a:cs typeface="Calibri" panose="020F0502020204030204" pitchFamily="34" charset="0"/>
              </a:rPr>
              <a:t>Data presented from study eye (eye with better visual acuity at baseline)</a:t>
            </a:r>
            <a:endParaRPr lang="en-US" b="1">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81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46874"/>
          </a:xfrm>
        </p:spPr>
        <p:txBody>
          <a:bodyPr>
            <a:normAutofit/>
          </a:bodyPr>
          <a:lstStyle/>
          <a:p>
            <a:r>
              <a:rPr lang="en-US" b="1">
                <a:solidFill>
                  <a:schemeClr val="bg1"/>
                </a:solidFill>
              </a:rPr>
              <a:t>Ideal Endpoint Properties</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109647" y="1849651"/>
            <a:ext cx="10033516" cy="4486788"/>
          </a:xfrm>
        </p:spPr>
        <p:txBody>
          <a:bodyPr>
            <a:noAutofit/>
          </a:bodyPr>
          <a:lstStyle/>
          <a:p>
            <a:pPr marL="456057" indent="-456057">
              <a:lnSpc>
                <a:spcPct val="100000"/>
              </a:lnSpc>
              <a:spcBef>
                <a:spcPts val="0"/>
              </a:spcBef>
              <a:spcAft>
                <a:spcPts val="600"/>
              </a:spcAft>
              <a:buClr>
                <a:schemeClr val="tx1"/>
              </a:buClr>
            </a:pPr>
            <a:r>
              <a:rPr lang="en-US" sz="3000" b="1"/>
              <a:t>Large magnitude of change relative to variability in change </a:t>
            </a:r>
          </a:p>
          <a:p>
            <a:pPr marL="912114" lvl="1" indent="-456057">
              <a:lnSpc>
                <a:spcPct val="100000"/>
              </a:lnSpc>
              <a:spcBef>
                <a:spcPts val="0"/>
              </a:spcBef>
              <a:spcAft>
                <a:spcPts val="600"/>
              </a:spcAft>
              <a:buClr>
                <a:schemeClr val="tx1"/>
              </a:buClr>
            </a:pPr>
            <a:r>
              <a:rPr lang="en-US" sz="2600" b="1">
                <a:solidFill>
                  <a:srgbClr val="D76F2C"/>
                </a:solidFill>
              </a:rPr>
              <a:t>Large “signal to noise” </a:t>
            </a:r>
            <a:r>
              <a:rPr lang="en-US" sz="2600">
                <a:sym typeface="Wingdings" panose="05000000000000000000" pitchFamily="2" charset="2"/>
              </a:rPr>
              <a:t> </a:t>
            </a:r>
            <a:r>
              <a:rPr lang="en-US" sz="2600" b="1"/>
              <a:t>Standardized rate of change</a:t>
            </a:r>
          </a:p>
          <a:p>
            <a:pPr marL="456057" indent="-456057">
              <a:lnSpc>
                <a:spcPct val="100000"/>
              </a:lnSpc>
              <a:spcBef>
                <a:spcPts val="0"/>
              </a:spcBef>
              <a:spcAft>
                <a:spcPts val="600"/>
              </a:spcAft>
              <a:buClr>
                <a:schemeClr val="tx1"/>
              </a:buClr>
            </a:pPr>
            <a:r>
              <a:rPr lang="en-US" sz="3000" b="1"/>
              <a:t>Change exceeds measurement variability </a:t>
            </a:r>
          </a:p>
          <a:p>
            <a:pPr marL="912114" lvl="1" indent="-456057">
              <a:lnSpc>
                <a:spcPct val="100000"/>
              </a:lnSpc>
              <a:spcBef>
                <a:spcPts val="0"/>
              </a:spcBef>
              <a:spcAft>
                <a:spcPts val="600"/>
              </a:spcAft>
              <a:buClr>
                <a:schemeClr val="tx1"/>
              </a:buClr>
            </a:pPr>
            <a:r>
              <a:rPr lang="en-US" sz="2600" b="1">
                <a:solidFill>
                  <a:srgbClr val="D76F2C"/>
                </a:solidFill>
              </a:rPr>
              <a:t>“Real” change </a:t>
            </a:r>
            <a:r>
              <a:rPr lang="en-US" sz="2600">
                <a:sym typeface="Wingdings" panose="05000000000000000000" pitchFamily="2" charset="2"/>
              </a:rPr>
              <a:t> </a:t>
            </a:r>
            <a:r>
              <a:rPr lang="en-US" sz="2600" b="1"/>
              <a:t>Coefficient of repeatability (</a:t>
            </a:r>
            <a:r>
              <a:rPr lang="en-US" sz="2600" b="1" err="1"/>
              <a:t>CoR</a:t>
            </a:r>
            <a:r>
              <a:rPr lang="en-US" sz="2600" b="1"/>
              <a:t>) </a:t>
            </a:r>
          </a:p>
          <a:p>
            <a:pPr marL="456057" indent="-456057">
              <a:lnSpc>
                <a:spcPct val="100000"/>
              </a:lnSpc>
              <a:spcBef>
                <a:spcPts val="0"/>
              </a:spcBef>
              <a:spcAft>
                <a:spcPts val="600"/>
              </a:spcAft>
              <a:buClr>
                <a:prstClr val="black"/>
              </a:buClr>
              <a:defRPr/>
            </a:pPr>
            <a:r>
              <a:rPr lang="en-US" sz="3000" b="1">
                <a:solidFill>
                  <a:prstClr val="black"/>
                </a:solidFill>
              </a:rPr>
              <a:t>Sensitive to change in most of a population</a:t>
            </a:r>
          </a:p>
          <a:p>
            <a:pPr marL="912114" lvl="1" indent="-456057">
              <a:lnSpc>
                <a:spcPct val="100000"/>
              </a:lnSpc>
              <a:spcBef>
                <a:spcPts val="0"/>
              </a:spcBef>
              <a:spcAft>
                <a:spcPts val="600"/>
              </a:spcAft>
              <a:buClr>
                <a:schemeClr val="tx1"/>
              </a:buClr>
            </a:pPr>
            <a:r>
              <a:rPr lang="en-US" sz="2600" b="1">
                <a:solidFill>
                  <a:srgbClr val="D76F2C"/>
                </a:solidFill>
              </a:rPr>
              <a:t>Lack of floor or ceiling effect</a:t>
            </a:r>
          </a:p>
          <a:p>
            <a:pPr marL="456057" indent="-456057">
              <a:lnSpc>
                <a:spcPct val="100000"/>
              </a:lnSpc>
              <a:spcBef>
                <a:spcPts val="0"/>
              </a:spcBef>
              <a:spcAft>
                <a:spcPts val="600"/>
              </a:spcAft>
              <a:buClr>
                <a:schemeClr val="tx1"/>
              </a:buClr>
            </a:pPr>
            <a:r>
              <a:rPr lang="en-US" sz="3000" b="1"/>
              <a:t>Relevant to how a patient feels or functions</a:t>
            </a:r>
          </a:p>
          <a:p>
            <a:pPr marL="912114" lvl="1" indent="-456057">
              <a:lnSpc>
                <a:spcPct val="100000"/>
              </a:lnSpc>
              <a:spcBef>
                <a:spcPts val="0"/>
              </a:spcBef>
              <a:spcAft>
                <a:spcPts val="600"/>
              </a:spcAft>
              <a:buClr>
                <a:schemeClr val="tx1"/>
              </a:buClr>
            </a:pPr>
            <a:r>
              <a:rPr lang="en-US" sz="2600" b="1">
                <a:solidFill>
                  <a:srgbClr val="D76F2C"/>
                </a:solidFill>
              </a:rPr>
              <a:t>Clinically meaningful</a:t>
            </a:r>
          </a:p>
          <a:p>
            <a:pPr marL="456057" lvl="1" indent="0">
              <a:lnSpc>
                <a:spcPct val="100000"/>
              </a:lnSpc>
              <a:spcBef>
                <a:spcPts val="0"/>
              </a:spcBef>
              <a:buClr>
                <a:schemeClr val="tx1"/>
              </a:buClr>
              <a:buNone/>
            </a:pPr>
            <a:endParaRPr lang="en-US" b="1">
              <a:solidFill>
                <a:srgbClr val="D76F2C"/>
              </a:solidFill>
            </a:endParaRPr>
          </a:p>
        </p:txBody>
      </p:sp>
    </p:spTree>
    <p:extLst>
      <p:ext uri="{BB962C8B-B14F-4D97-AF65-F5344CB8AC3E}">
        <p14:creationId xmlns:p14="http://schemas.microsoft.com/office/powerpoint/2010/main" val="99615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28D4-86F6-03EA-02FA-1FFE9F90F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A3AC7-BC41-A646-B5E4-B6EB8105E558}"/>
              </a:ext>
            </a:extLst>
          </p:cNvPr>
          <p:cNvSpPr>
            <a:spLocks noGrp="1"/>
          </p:cNvSpPr>
          <p:nvPr>
            <p:ph type="ctrTitle"/>
          </p:nvPr>
        </p:nvSpPr>
        <p:spPr>
          <a:xfrm>
            <a:off x="6096000" y="1844466"/>
            <a:ext cx="5800725" cy="2056974"/>
          </a:xfrm>
        </p:spPr>
        <p:txBody>
          <a:bodyPr/>
          <a:lstStyle/>
          <a:p>
            <a:r>
              <a:rPr lang="en-US" dirty="0">
                <a:solidFill>
                  <a:schemeClr val="bg1"/>
                </a:solidFill>
                <a:latin typeface="Calibri" panose="020F0502020204030204" pitchFamily="34" charset="0"/>
                <a:cs typeface="Calibri" panose="020F0502020204030204" pitchFamily="34" charset="0"/>
              </a:rPr>
              <a:t>Primary Endpoint Results </a:t>
            </a:r>
          </a:p>
        </p:txBody>
      </p:sp>
    </p:spTree>
    <p:extLst>
      <p:ext uri="{BB962C8B-B14F-4D97-AF65-F5344CB8AC3E}">
        <p14:creationId xmlns:p14="http://schemas.microsoft.com/office/powerpoint/2010/main" val="326716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917460" cy="1246874"/>
          </a:xfrm>
        </p:spPr>
        <p:txBody>
          <a:bodyPr>
            <a:normAutofit/>
          </a:bodyPr>
          <a:lstStyle/>
          <a:p>
            <a:r>
              <a:rPr lang="en-US" sz="3600" b="1" dirty="0">
                <a:solidFill>
                  <a:srgbClr val="FFFFFF"/>
                </a:solidFill>
                <a:ea typeface="Calibri" panose="020F0502020204030204" pitchFamily="34" charset="0"/>
                <a:cs typeface="Segoe UI" panose="020B0502040204020203" pitchFamily="34" charset="0"/>
              </a:rPr>
              <a:t>VA and EZ Area </a:t>
            </a:r>
            <a:r>
              <a:rPr lang="en-US" sz="3600" dirty="0">
                <a:solidFill>
                  <a:srgbClr val="FFFFFF"/>
                </a:solidFill>
                <a:cs typeface="Segoe UI" panose="020B0502040204020203" pitchFamily="34" charset="0"/>
              </a:rPr>
              <a:t>H</a:t>
            </a:r>
            <a:r>
              <a:rPr lang="en-US" sz="3600" b="1" dirty="0">
                <a:solidFill>
                  <a:srgbClr val="FFFFFF"/>
                </a:solidFill>
                <a:ea typeface="Calibri" panose="020F0502020204030204" pitchFamily="34" charset="0"/>
                <a:cs typeface="Segoe UI" panose="020B0502040204020203" pitchFamily="34" charset="0"/>
              </a:rPr>
              <a:t>ave </a:t>
            </a:r>
            <a:r>
              <a:rPr lang="en-US" sz="3600" dirty="0">
                <a:solidFill>
                  <a:srgbClr val="FFFFFF"/>
                </a:solidFill>
                <a:cs typeface="Segoe UI" panose="020B0502040204020203" pitchFamily="34" charset="0"/>
              </a:rPr>
              <a:t>L</a:t>
            </a:r>
            <a:r>
              <a:rPr lang="en-US" sz="3600" b="1" dirty="0">
                <a:solidFill>
                  <a:srgbClr val="FFFFFF"/>
                </a:solidFill>
                <a:ea typeface="Calibri" panose="020F0502020204030204" pitchFamily="34" charset="0"/>
                <a:cs typeface="Segoe UI" panose="020B0502040204020203" pitchFamily="34" charset="0"/>
              </a:rPr>
              <a:t>imitations as Endpoints in </a:t>
            </a:r>
            <a:r>
              <a:rPr lang="en-US" sz="3600" b="1" i="1" dirty="0">
                <a:solidFill>
                  <a:srgbClr val="FFFFFF"/>
                </a:solidFill>
                <a:ea typeface="Calibri" panose="020F0502020204030204" pitchFamily="34" charset="0"/>
                <a:cs typeface="Segoe UI" panose="020B0502040204020203" pitchFamily="34" charset="0"/>
              </a:rPr>
              <a:t>USH2A</a:t>
            </a:r>
            <a:r>
              <a:rPr lang="en-US" sz="3600" b="1" dirty="0">
                <a:solidFill>
                  <a:srgbClr val="FFFFFF"/>
                </a:solidFill>
                <a:ea typeface="Calibri" panose="020F0502020204030204" pitchFamily="34" charset="0"/>
                <a:cs typeface="Segoe UI" panose="020B0502040204020203" pitchFamily="34" charset="0"/>
              </a:rPr>
              <a:t>-related IRD</a:t>
            </a:r>
            <a:endParaRPr lang="en-US" sz="3600" b="1" dirty="0">
              <a:solidFill>
                <a:schemeClr val="bg1"/>
              </a:solidFill>
            </a:endParaRPr>
          </a:p>
        </p:txBody>
      </p:sp>
      <p:sp>
        <p:nvSpPr>
          <p:cNvPr id="6" name="Content Placeholder 2">
            <a:extLst>
              <a:ext uri="{FF2B5EF4-FFF2-40B4-BE49-F238E27FC236}">
                <a16:creationId xmlns:a16="http://schemas.microsoft.com/office/drawing/2014/main" id="{B7C7A627-8C15-5960-3D13-17428B03A6F4}"/>
              </a:ext>
            </a:extLst>
          </p:cNvPr>
          <p:cNvSpPr txBox="1">
            <a:spLocks/>
          </p:cNvSpPr>
          <p:nvPr/>
        </p:nvSpPr>
        <p:spPr>
          <a:xfrm>
            <a:off x="502276" y="1384702"/>
            <a:ext cx="5593723" cy="5116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accent2">
                  <a:lumMod val="75000"/>
                </a:schemeClr>
              </a:buClr>
              <a:buFont typeface="Arial" panose="020B0604020202020204" pitchFamily="34" charset="0"/>
              <a:buNone/>
            </a:pPr>
            <a:r>
              <a:rPr lang="en-US" sz="2200" b="1" dirty="0"/>
              <a:t>Visual acuity	</a:t>
            </a:r>
          </a:p>
          <a:p>
            <a:pPr marL="274318" indent="-274318">
              <a:lnSpc>
                <a:spcPct val="100000"/>
              </a:lnSpc>
              <a:spcBef>
                <a:spcPts val="200"/>
              </a:spcBef>
              <a:buClr>
                <a:schemeClr val="tx1"/>
              </a:buClr>
            </a:pPr>
            <a:r>
              <a:rPr lang="en-US" sz="1800" dirty="0"/>
              <a:t>Slow progression </a:t>
            </a:r>
          </a:p>
          <a:p>
            <a:pPr marL="731518" lvl="1" indent="-274318">
              <a:lnSpc>
                <a:spcPct val="100000"/>
              </a:lnSpc>
              <a:spcBef>
                <a:spcPts val="200"/>
              </a:spcBef>
              <a:buClr>
                <a:schemeClr val="tx1"/>
              </a:buClr>
            </a:pPr>
            <a:r>
              <a:rPr lang="en-US" sz="1400" dirty="0"/>
              <a:t>Annual mean change ≤ 1 letter - not clinically meaningful</a:t>
            </a:r>
          </a:p>
          <a:p>
            <a:pPr marL="731518" lvl="1" indent="-274318">
              <a:lnSpc>
                <a:spcPct val="100000"/>
              </a:lnSpc>
              <a:spcBef>
                <a:spcPts val="200"/>
              </a:spcBef>
              <a:buClr>
                <a:schemeClr val="tx1"/>
              </a:buClr>
            </a:pPr>
            <a:r>
              <a:rPr lang="en-US" sz="1400" dirty="0"/>
              <a:t>Only 12% had change exceeding </a:t>
            </a:r>
            <a:r>
              <a:rPr lang="en-US" sz="1400" dirty="0" err="1"/>
              <a:t>CoR</a:t>
            </a:r>
            <a:r>
              <a:rPr lang="en-US" sz="1400" dirty="0"/>
              <a:t> at Year 4 </a:t>
            </a:r>
          </a:p>
          <a:p>
            <a:pPr marL="731518" lvl="1" indent="-274318">
              <a:lnSpc>
                <a:spcPct val="100000"/>
              </a:lnSpc>
              <a:spcBef>
                <a:spcPts val="200"/>
              </a:spcBef>
              <a:buClr>
                <a:schemeClr val="tx1"/>
              </a:buClr>
            </a:pPr>
            <a:r>
              <a:rPr lang="en-US" sz="1400" dirty="0"/>
              <a:t>Only 2% exceed FDA threshold of 15 letters</a:t>
            </a:r>
          </a:p>
          <a:p>
            <a:pPr marL="0" indent="0">
              <a:buNone/>
            </a:pPr>
            <a:endParaRPr lang="en-US" sz="3400" dirty="0"/>
          </a:p>
        </p:txBody>
      </p:sp>
      <p:graphicFrame>
        <p:nvGraphicFramePr>
          <p:cNvPr id="8" name="Table 7">
            <a:extLst>
              <a:ext uri="{FF2B5EF4-FFF2-40B4-BE49-F238E27FC236}">
                <a16:creationId xmlns:a16="http://schemas.microsoft.com/office/drawing/2014/main" id="{80716CCF-C704-A9CA-A9FF-1EFD5885A6AD}"/>
              </a:ext>
            </a:extLst>
          </p:cNvPr>
          <p:cNvGraphicFramePr>
            <a:graphicFrameLocks noGrp="1"/>
          </p:cNvGraphicFramePr>
          <p:nvPr>
            <p:extLst>
              <p:ext uri="{D42A27DB-BD31-4B8C-83A1-F6EECF244321}">
                <p14:modId xmlns:p14="http://schemas.microsoft.com/office/powerpoint/2010/main" val="2924974388"/>
              </p:ext>
            </p:extLst>
          </p:nvPr>
        </p:nvGraphicFramePr>
        <p:xfrm>
          <a:off x="1036321" y="3227558"/>
          <a:ext cx="4369833" cy="2934254"/>
        </p:xfrm>
        <a:graphic>
          <a:graphicData uri="http://schemas.openxmlformats.org/drawingml/2006/table">
            <a:tbl>
              <a:tblPr/>
              <a:tblGrid>
                <a:gridCol w="1832014">
                  <a:extLst>
                    <a:ext uri="{9D8B030D-6E8A-4147-A177-3AD203B41FA5}">
                      <a16:colId xmlns:a16="http://schemas.microsoft.com/office/drawing/2014/main" val="4069570243"/>
                    </a:ext>
                  </a:extLst>
                </a:gridCol>
                <a:gridCol w="1189224">
                  <a:extLst>
                    <a:ext uri="{9D8B030D-6E8A-4147-A177-3AD203B41FA5}">
                      <a16:colId xmlns:a16="http://schemas.microsoft.com/office/drawing/2014/main" val="2350451152"/>
                    </a:ext>
                  </a:extLst>
                </a:gridCol>
                <a:gridCol w="1348595">
                  <a:extLst>
                    <a:ext uri="{9D8B030D-6E8A-4147-A177-3AD203B41FA5}">
                      <a16:colId xmlns:a16="http://schemas.microsoft.com/office/drawing/2014/main" val="4169658187"/>
                    </a:ext>
                  </a:extLst>
                </a:gridCol>
              </a:tblGrid>
              <a:tr h="401202">
                <a:tc rowSpan="2">
                  <a:txBody>
                    <a:bodyPr/>
                    <a:lstStyle/>
                    <a:p>
                      <a:pPr algn="ctr" fontAlgn="b"/>
                      <a:r>
                        <a:rPr lang="en-US" sz="1600" b="1" i="0" u="none" strike="noStrike">
                          <a:solidFill>
                            <a:schemeClr val="tx1"/>
                          </a:solidFill>
                          <a:effectLst/>
                          <a:latin typeface="Calibri" panose="020F0502020204030204" pitchFamily="34" charset="0"/>
                        </a:rPr>
                        <a:t>Change from</a:t>
                      </a:r>
                    </a:p>
                    <a:p>
                      <a:pPr algn="ctr" fontAlgn="b"/>
                      <a:r>
                        <a:rPr lang="en-US" sz="1600" b="1" i="0" u="none" strike="noStrike">
                          <a:solidFill>
                            <a:schemeClr val="tx1"/>
                          </a:solidFill>
                          <a:effectLst/>
                          <a:latin typeface="Calibri" panose="020F0502020204030204" pitchFamily="34" charset="0"/>
                        </a:rPr>
                        <a:t>Baseline</a:t>
                      </a:r>
                    </a:p>
                    <a:p>
                      <a:pPr algn="ctr" fontAlgn="b"/>
                      <a:r>
                        <a:rPr lang="en-US" sz="1600" b="1" i="0" u="none" strike="noStrike">
                          <a:solidFill>
                            <a:schemeClr val="tx1"/>
                          </a:solidFill>
                          <a:effectLst/>
                          <a:latin typeface="Calibri" panose="020F0502020204030204" pitchFamily="34" charset="0"/>
                        </a:rPr>
                        <a:t> (ETDRS letters)</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panose="020F0502020204030204" pitchFamily="34" charset="0"/>
                        </a:rPr>
                        <a:t>Year 2</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1" i="0" u="none" strike="noStrike">
                          <a:solidFill>
                            <a:schemeClr val="tx1"/>
                          </a:solidFill>
                          <a:effectLst/>
                          <a:latin typeface="Calibri" panose="020F0502020204030204" pitchFamily="34" charset="0"/>
                        </a:rPr>
                        <a:t>Year 4</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95388449"/>
                  </a:ext>
                </a:extLst>
              </a:tr>
              <a:tr h="252922">
                <a:tc vMerge="1">
                  <a:txBody>
                    <a:bodyPr/>
                    <a:lstStyle/>
                    <a:p>
                      <a:pPr algn="l" fontAlgn="b"/>
                      <a:r>
                        <a:rPr lang="en-US" sz="2000" b="1" i="0" u="none" strike="noStrike">
                          <a:solidFill>
                            <a:schemeClr val="tx1"/>
                          </a:solidFill>
                          <a:effectLst/>
                          <a:latin typeface="Calibri" panose="020F0502020204030204" pitchFamily="34" charset="0"/>
                        </a:rPr>
                        <a:t>Baseline, ETDRS letters</a:t>
                      </a:r>
                    </a:p>
                  </a:txBody>
                  <a:tcPr marL="6351" marR="6351" marT="63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panose="020F0502020204030204" pitchFamily="34" charset="0"/>
                        </a:rPr>
                        <a:t>(N=88)</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panose="020F0502020204030204" pitchFamily="34" charset="0"/>
                        </a:rPr>
                        <a:t>(N=93)</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498658"/>
                  </a:ext>
                </a:extLst>
              </a:tr>
              <a:tr h="313769">
                <a:tc>
                  <a:txBody>
                    <a:bodyPr/>
                    <a:lstStyle/>
                    <a:p>
                      <a:pPr algn="ctr" fontAlgn="b"/>
                      <a:r>
                        <a:rPr lang="en-US" sz="1600" b="1" i="0" u="none" strike="noStrike">
                          <a:solidFill>
                            <a:schemeClr val="tx1"/>
                          </a:solidFill>
                          <a:effectLst/>
                          <a:latin typeface="Calibri" panose="020F0502020204030204" pitchFamily="34" charset="0"/>
                        </a:rPr>
                        <a:t>≥ 15</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1" i="0" u="none" strike="noStrike">
                          <a:solidFill>
                            <a:schemeClr val="tx1"/>
                          </a:solidFill>
                          <a:effectLst/>
                          <a:latin typeface="Calibri" panose="020F0502020204030204" pitchFamily="34" charset="0"/>
                        </a:rPr>
                        <a:t>0 (0%)</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1" i="0" u="none" strike="noStrike">
                          <a:solidFill>
                            <a:schemeClr val="tx1"/>
                          </a:solidFill>
                          <a:effectLst/>
                          <a:latin typeface="Calibri" panose="020F0502020204030204" pitchFamily="34" charset="0"/>
                        </a:rPr>
                        <a:t>0 (0%)</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253231374"/>
                  </a:ext>
                </a:extLst>
              </a:tr>
              <a:tr h="313769">
                <a:tc>
                  <a:txBody>
                    <a:bodyPr/>
                    <a:lstStyle/>
                    <a:p>
                      <a:pPr algn="ctr" fontAlgn="b"/>
                      <a:r>
                        <a:rPr lang="en-US" sz="1600" b="1" i="0" u="none" strike="noStrike">
                          <a:solidFill>
                            <a:schemeClr val="tx1"/>
                          </a:solidFill>
                          <a:effectLst/>
                          <a:latin typeface="Calibri" panose="020F0502020204030204" pitchFamily="34" charset="0"/>
                        </a:rPr>
                        <a:t>10 to 14</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1 (1%)</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0 (0%)</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6263979"/>
                  </a:ext>
                </a:extLst>
              </a:tr>
              <a:tr h="313769">
                <a:tc>
                  <a:txBody>
                    <a:bodyPr/>
                    <a:lstStyle/>
                    <a:p>
                      <a:pPr algn="ctr" fontAlgn="b"/>
                      <a:r>
                        <a:rPr lang="en-US" sz="1600" b="1" i="0" u="none" strike="noStrike">
                          <a:solidFill>
                            <a:schemeClr val="tx1"/>
                          </a:solidFill>
                          <a:effectLst/>
                          <a:latin typeface="Calibri" panose="020F0502020204030204" pitchFamily="34" charset="0"/>
                        </a:rPr>
                        <a:t>5 to 9</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3 (3%)</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 2 (2%)</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88450704"/>
                  </a:ext>
                </a:extLst>
              </a:tr>
              <a:tr h="313769">
                <a:tc>
                  <a:txBody>
                    <a:bodyPr/>
                    <a:lstStyle/>
                    <a:p>
                      <a:pPr algn="ctr" fontAlgn="b"/>
                      <a:r>
                        <a:rPr lang="en-US" sz="1600" b="1" i="0" u="none" strike="noStrike">
                          <a:solidFill>
                            <a:schemeClr val="tx1"/>
                          </a:solidFill>
                          <a:effectLst/>
                          <a:latin typeface="Calibri" panose="020F0502020204030204" pitchFamily="34" charset="0"/>
                        </a:rPr>
                        <a:t>-4 to +4</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65 (74%)</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55 (59%)</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72562058"/>
                  </a:ext>
                </a:extLst>
              </a:tr>
              <a:tr h="313769">
                <a:tc>
                  <a:txBody>
                    <a:bodyPr/>
                    <a:lstStyle/>
                    <a:p>
                      <a:pPr algn="ctr" fontAlgn="b"/>
                      <a:r>
                        <a:rPr lang="en-US" sz="1600" b="1" i="0" u="none" strike="noStrike">
                          <a:solidFill>
                            <a:schemeClr val="tx1"/>
                          </a:solidFill>
                          <a:effectLst/>
                          <a:latin typeface="Calibri" panose="020F0502020204030204" pitchFamily="34" charset="0"/>
                        </a:rPr>
                        <a:t>-9 to -5</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15 (17%)</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28 (30%)</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32481158"/>
                  </a:ext>
                </a:extLst>
              </a:tr>
              <a:tr h="313769">
                <a:tc>
                  <a:txBody>
                    <a:bodyPr/>
                    <a:lstStyle/>
                    <a:p>
                      <a:pPr algn="ctr" fontAlgn="b"/>
                      <a:r>
                        <a:rPr lang="en-US" sz="1600" b="1" i="0" u="none" strike="noStrike">
                          <a:solidFill>
                            <a:schemeClr val="tx1"/>
                          </a:solidFill>
                          <a:effectLst/>
                          <a:latin typeface="Calibri" panose="020F0502020204030204" pitchFamily="34" charset="0"/>
                        </a:rPr>
                        <a:t>-14 to -10</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4 (5%)</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1" i="0" u="none" strike="noStrike">
                          <a:solidFill>
                            <a:schemeClr val="tx1"/>
                          </a:solidFill>
                          <a:effectLst/>
                          <a:latin typeface="Calibri" panose="020F0502020204030204" pitchFamily="34" charset="0"/>
                        </a:rPr>
                        <a:t> 6 (6%)</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32847182"/>
                  </a:ext>
                </a:extLst>
              </a:tr>
              <a:tr h="313769">
                <a:tc>
                  <a:txBody>
                    <a:bodyPr/>
                    <a:lstStyle/>
                    <a:p>
                      <a:pPr algn="ctr" fontAlgn="b"/>
                      <a:r>
                        <a:rPr lang="en-US" sz="1600" b="1" i="0" u="none" strike="noStrike">
                          <a:solidFill>
                            <a:schemeClr val="tx1"/>
                          </a:solidFill>
                          <a:effectLst/>
                          <a:latin typeface="Calibri" panose="020F0502020204030204" pitchFamily="34" charset="0"/>
                        </a:rPr>
                        <a:t>≤ -15</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panose="020F0502020204030204" pitchFamily="34" charset="0"/>
                        </a:rPr>
                        <a:t>0 (0%)</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panose="020F0502020204030204" pitchFamily="34" charset="0"/>
                        </a:rPr>
                        <a:t> 2 (2%)</a:t>
                      </a:r>
                    </a:p>
                  </a:txBody>
                  <a:tcPr marL="6351" marR="6351" marT="6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469925"/>
                  </a:ext>
                </a:extLst>
              </a:tr>
            </a:tbl>
          </a:graphicData>
        </a:graphic>
      </p:graphicFrame>
      <p:sp>
        <p:nvSpPr>
          <p:cNvPr id="10" name="TextBox 9">
            <a:extLst>
              <a:ext uri="{FF2B5EF4-FFF2-40B4-BE49-F238E27FC236}">
                <a16:creationId xmlns:a16="http://schemas.microsoft.com/office/drawing/2014/main" id="{257A2DC8-6CB6-FA9B-C39D-139D33D80BA5}"/>
              </a:ext>
            </a:extLst>
          </p:cNvPr>
          <p:cNvSpPr txBox="1"/>
          <p:nvPr/>
        </p:nvSpPr>
        <p:spPr>
          <a:xfrm>
            <a:off x="939893" y="6162636"/>
            <a:ext cx="1626973" cy="338554"/>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CoR: 8.8 letters</a:t>
            </a:r>
          </a:p>
        </p:txBody>
      </p:sp>
      <p:sp>
        <p:nvSpPr>
          <p:cNvPr id="3" name="TextBox 2">
            <a:extLst>
              <a:ext uri="{FF2B5EF4-FFF2-40B4-BE49-F238E27FC236}">
                <a16:creationId xmlns:a16="http://schemas.microsoft.com/office/drawing/2014/main" id="{23AB6746-25C4-51FC-6A84-42C1B535D444}"/>
              </a:ext>
            </a:extLst>
          </p:cNvPr>
          <p:cNvSpPr txBox="1"/>
          <p:nvPr/>
        </p:nvSpPr>
        <p:spPr>
          <a:xfrm>
            <a:off x="270456" y="6501190"/>
            <a:ext cx="9501808" cy="338554"/>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CoR: Coefficient of repeatability; EZ: Ellipsoid zone</a:t>
            </a:r>
          </a:p>
        </p:txBody>
      </p:sp>
      <p:sp>
        <p:nvSpPr>
          <p:cNvPr id="4" name="Content Placeholder 6">
            <a:extLst>
              <a:ext uri="{FF2B5EF4-FFF2-40B4-BE49-F238E27FC236}">
                <a16:creationId xmlns:a16="http://schemas.microsoft.com/office/drawing/2014/main" id="{B1F4BA4B-F9CF-9AB1-B727-BD80C3AFD37C}"/>
              </a:ext>
            </a:extLst>
          </p:cNvPr>
          <p:cNvSpPr txBox="1">
            <a:spLocks/>
          </p:cNvSpPr>
          <p:nvPr/>
        </p:nvSpPr>
        <p:spPr>
          <a:xfrm>
            <a:off x="5994400" y="1385449"/>
            <a:ext cx="6164793" cy="4404929"/>
          </a:xfrm>
          <a:prstGeom prst="rect">
            <a:avLst/>
          </a:prstGeom>
        </p:spPr>
        <p:txBody>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
                <a:srgbClr val="00C1D5"/>
              </a:buClr>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Ellipsoid zone area</a:t>
            </a:r>
          </a:p>
          <a:p>
            <a:pPr marL="274318" indent="-274318">
              <a:lnSpc>
                <a:spcPct val="100000"/>
              </a:lnSpc>
              <a:spcBef>
                <a:spcPts val="200"/>
              </a:spcBef>
              <a:buClr>
                <a:prstClr val="black"/>
              </a:buClr>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Floor effect (&lt;3</a:t>
            </a:r>
            <a:r>
              <a:rPr lang="en-US" sz="1800" dirty="0">
                <a:solidFill>
                  <a:prstClr val="black"/>
                </a:solidFill>
                <a:latin typeface="Calibri" panose="020F0502020204030204" pitchFamily="34" charset="0"/>
                <a:ea typeface="Calibri" panose="020F0502020204030204" pitchFamily="34" charset="0"/>
                <a:cs typeface="Calibri" panose="020F0502020204030204" pitchFamily="34" charset="0"/>
              </a:rPr>
              <a:t>mm</a:t>
            </a:r>
            <a:r>
              <a:rPr lang="en-US" sz="1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2</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1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impacted 67% of cohort</a:t>
            </a:r>
          </a:p>
          <a:p>
            <a:pPr marL="274318" indent="-274318">
              <a:lnSpc>
                <a:spcPct val="100000"/>
              </a:lnSpc>
              <a:spcBef>
                <a:spcPts val="200"/>
              </a:spcBef>
              <a:buClr>
                <a:prstClr val="black"/>
              </a:buClr>
              <a:defRPr/>
            </a:pPr>
            <a:r>
              <a:rPr lang="en-US" sz="1800" dirty="0">
                <a:solidFill>
                  <a:prstClr val="black"/>
                </a:solidFill>
                <a:latin typeface="Calibri" panose="020F0502020204030204" pitchFamily="34" charset="0"/>
                <a:ea typeface="Calibri" panose="020F0502020204030204" pitchFamily="34" charset="0"/>
                <a:cs typeface="Calibri" panose="020F0502020204030204" pitchFamily="34" charset="0"/>
              </a:rPr>
              <a:t>Among those with EZ&gt;3mm</a:t>
            </a:r>
            <a:r>
              <a:rPr lang="en-US" sz="1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2</a:t>
            </a:r>
            <a:r>
              <a:rPr lang="en-US" sz="1800" dirty="0">
                <a:solidFill>
                  <a:prstClr val="black"/>
                </a:solidFill>
                <a:latin typeface="Calibri" panose="020F0502020204030204" pitchFamily="34" charset="0"/>
                <a:ea typeface="Calibri" panose="020F0502020204030204" pitchFamily="34" charset="0"/>
                <a:cs typeface="Calibri" panose="020F0502020204030204" pitchFamily="34" charset="0"/>
              </a:rPr>
              <a:t>, standardized rate of change was lower (less change/more variability) than all other measures except BCVA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descr="Chart, histogram&#10;&#10;Description automatically generated">
            <a:extLst>
              <a:ext uri="{FF2B5EF4-FFF2-40B4-BE49-F238E27FC236}">
                <a16:creationId xmlns:a16="http://schemas.microsoft.com/office/drawing/2014/main" id="{865DB428-33FA-165C-46BA-9C0946057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616" y="3009568"/>
            <a:ext cx="4105446" cy="3679153"/>
          </a:xfrm>
          <a:prstGeom prst="rect">
            <a:avLst/>
          </a:prstGeom>
        </p:spPr>
      </p:pic>
    </p:spTree>
    <p:extLst>
      <p:ext uri="{BB962C8B-B14F-4D97-AF65-F5344CB8AC3E}">
        <p14:creationId xmlns:p14="http://schemas.microsoft.com/office/powerpoint/2010/main" val="1333670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hart, histogram&#10;&#10;Description automatically generated">
            <a:extLst>
              <a:ext uri="{FF2B5EF4-FFF2-40B4-BE49-F238E27FC236}">
                <a16:creationId xmlns:a16="http://schemas.microsoft.com/office/drawing/2014/main" id="{47C54DAD-E357-95E5-666A-A6319A301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35104"/>
            <a:ext cx="3474720" cy="3127248"/>
          </a:xfrm>
          <a:prstGeom prst="rect">
            <a:avLst/>
          </a:prstGeom>
        </p:spPr>
      </p:pic>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423817" cy="1246874"/>
          </a:xfrm>
        </p:spPr>
        <p:txBody>
          <a:bodyPr>
            <a:normAutofit fontScale="90000"/>
          </a:bodyPr>
          <a:lstStyle/>
          <a:p>
            <a:r>
              <a:rPr lang="en-US" sz="3600" b="1" dirty="0">
                <a:solidFill>
                  <a:schemeClr val="bg1"/>
                </a:solidFill>
              </a:rPr>
              <a:t>Visual Field </a:t>
            </a:r>
            <a:r>
              <a:rPr lang="en-US" sz="3600" dirty="0"/>
              <a:t>M</a:t>
            </a:r>
            <a:r>
              <a:rPr lang="en-US" sz="3600" b="1" dirty="0">
                <a:solidFill>
                  <a:schemeClr val="bg1"/>
                </a:solidFill>
              </a:rPr>
              <a:t>ean </a:t>
            </a:r>
            <a:r>
              <a:rPr lang="en-US" sz="3600" dirty="0"/>
              <a:t>S</a:t>
            </a:r>
            <a:r>
              <a:rPr lang="en-US" sz="3600" b="1" dirty="0">
                <a:solidFill>
                  <a:schemeClr val="bg1"/>
                </a:solidFill>
              </a:rPr>
              <a:t>ensitivity (MS) </a:t>
            </a:r>
            <a:r>
              <a:rPr lang="en-US" sz="3600" dirty="0"/>
              <a:t>h</a:t>
            </a:r>
            <a:r>
              <a:rPr lang="en-US" sz="3600" b="1" dirty="0">
                <a:solidFill>
                  <a:schemeClr val="bg1"/>
                </a:solidFill>
              </a:rPr>
              <a:t>as </a:t>
            </a:r>
            <a:r>
              <a:rPr lang="en-US" sz="3600" dirty="0"/>
              <a:t>F</a:t>
            </a:r>
            <a:r>
              <a:rPr lang="en-US" sz="3600" b="1" dirty="0">
                <a:solidFill>
                  <a:schemeClr val="bg1"/>
                </a:solidFill>
              </a:rPr>
              <a:t>avorable </a:t>
            </a:r>
            <a:r>
              <a:rPr lang="en-US" sz="3600" dirty="0"/>
              <a:t>E</a:t>
            </a:r>
            <a:r>
              <a:rPr lang="en-US" sz="3600" b="1" dirty="0">
                <a:solidFill>
                  <a:schemeClr val="bg1"/>
                </a:solidFill>
              </a:rPr>
              <a:t>ndpoint </a:t>
            </a:r>
            <a:r>
              <a:rPr lang="en-US" sz="3600" dirty="0"/>
              <a:t>P</a:t>
            </a:r>
            <a:r>
              <a:rPr lang="en-US" sz="3600" b="1" dirty="0">
                <a:solidFill>
                  <a:schemeClr val="bg1"/>
                </a:solidFill>
              </a:rPr>
              <a:t>roperties in </a:t>
            </a:r>
            <a:r>
              <a:rPr lang="en-US" sz="3600" b="1" i="1" dirty="0">
                <a:solidFill>
                  <a:schemeClr val="bg1"/>
                </a:solidFill>
              </a:rPr>
              <a:t>USH2A</a:t>
            </a:r>
            <a:r>
              <a:rPr lang="en-US" sz="3600" b="1" dirty="0">
                <a:solidFill>
                  <a:schemeClr val="bg1"/>
                </a:solidFill>
              </a:rPr>
              <a:t>-related IRD</a:t>
            </a:r>
          </a:p>
        </p:txBody>
      </p:sp>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2E5B14D7-EE6B-ADFC-F761-86C54B30356D}"/>
                  </a:ext>
                </a:extLst>
              </p:cNvPr>
              <p:cNvSpPr txBox="1">
                <a:spLocks/>
              </p:cNvSpPr>
              <p:nvPr/>
            </p:nvSpPr>
            <p:spPr>
              <a:xfrm>
                <a:off x="774037" y="1487738"/>
                <a:ext cx="5001006" cy="4777606"/>
              </a:xfrm>
              <a:prstGeom prst="rect">
                <a:avLst/>
              </a:prstGeom>
            </p:spPr>
            <p:txBody>
              <a:bodyPr>
                <a:normAutofit/>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Clr>
                    <a:schemeClr val="accent2">
                      <a:lumMod val="75000"/>
                    </a:schemeClr>
                  </a:buClr>
                  <a:buNone/>
                </a:pPr>
                <a:r>
                  <a:rPr lang="en-US" sz="2200" b="1" dirty="0">
                    <a:latin typeface="Calibri" panose="020F0502020204030204" pitchFamily="34" charset="0"/>
                    <a:ea typeface="Calibri" panose="020F0502020204030204" pitchFamily="34" charset="0"/>
                    <a:cs typeface="Calibri" panose="020F0502020204030204" pitchFamily="34" charset="0"/>
                  </a:rPr>
                  <a:t>Static Perimetry MS</a:t>
                </a:r>
                <a:r>
                  <a:rPr kumimoji="0" lang="en-US" sz="2200" b="1" i="0" u="none" strike="noStrike" kern="12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CW</a:t>
                </a:r>
              </a:p>
              <a:p>
                <a:pPr marL="274318" indent="-274318">
                  <a:lnSpc>
                    <a:spcPct val="100000"/>
                  </a:lnSpc>
                  <a:spcBef>
                    <a:spcPts val="200"/>
                  </a:spcBef>
                  <a:buClrTx/>
                </a:pPr>
                <a:r>
                  <a:rPr lang="en-US" sz="1800" dirty="0">
                    <a:latin typeface="Calibri" panose="020F0502020204030204" pitchFamily="34" charset="0"/>
                    <a:ea typeface="Calibri" panose="020F0502020204030204" pitchFamily="34" charset="0"/>
                    <a:cs typeface="Calibri" panose="020F0502020204030204" pitchFamily="34" charset="0"/>
                  </a:rPr>
                  <a:t>Correlated with duration of disease (r=-0.41)</a:t>
                </a:r>
              </a:p>
              <a:p>
                <a:pPr marL="274318" indent="-274318">
                  <a:lnSpc>
                    <a:spcPct val="100000"/>
                  </a:lnSpc>
                  <a:spcBef>
                    <a:spcPts val="200"/>
                  </a:spcBef>
                  <a:buClrTx/>
                </a:pPr>
                <a:r>
                  <a:rPr lang="en-US" sz="1800" dirty="0">
                    <a:latin typeface="Calibri" panose="020F0502020204030204" pitchFamily="34" charset="0"/>
                    <a:ea typeface="Calibri" panose="020F0502020204030204" pitchFamily="34" charset="0"/>
                    <a:cs typeface="Calibri" panose="020F0502020204030204" pitchFamily="34" charset="0"/>
                  </a:rPr>
                  <a:t>Minimal floor effect (10%)</a:t>
                </a:r>
              </a:p>
              <a:p>
                <a:pPr marL="274318" indent="-274318">
                  <a:lnSpc>
                    <a:spcPct val="100000"/>
                  </a:lnSpc>
                  <a:spcBef>
                    <a:spcPts val="200"/>
                  </a:spcBef>
                  <a:buClrTx/>
                </a:pPr>
                <a:r>
                  <a:rPr lang="en-US" sz="1800" dirty="0">
                    <a:latin typeface="Calibri" panose="020F0502020204030204" pitchFamily="34" charset="0"/>
                    <a:ea typeface="Calibri" panose="020F0502020204030204" pitchFamily="34" charset="0"/>
                    <a:cs typeface="Calibri" panose="020F0502020204030204" pitchFamily="34" charset="0"/>
                  </a:rPr>
                  <a:t>19% of eyes had change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&gt;</m:t>
                    </m:r>
                  </m:oMath>
                </a14:m>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CoR</a:t>
                </a:r>
                <a:r>
                  <a:rPr lang="en-US" sz="1800" dirty="0">
                    <a:latin typeface="Calibri" panose="020F0502020204030204" pitchFamily="34" charset="0"/>
                    <a:ea typeface="Calibri" panose="020F0502020204030204" pitchFamily="34" charset="0"/>
                    <a:cs typeface="Calibri" panose="020F0502020204030204" pitchFamily="34" charset="0"/>
                  </a:rPr>
                  <a:t> at Year 4</a:t>
                </a:r>
              </a:p>
              <a:p>
                <a:pPr marL="274318" indent="-274318">
                  <a:lnSpc>
                    <a:spcPct val="100000"/>
                  </a:lnSpc>
                  <a:spcBef>
                    <a:spcPts val="200"/>
                  </a:spcBef>
                  <a:buClrTx/>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Highest standardized rate of change </a:t>
                </a:r>
              </a:p>
              <a:p>
                <a:pPr marL="274318" indent="-274318">
                  <a:lnSpc>
                    <a:spcPct val="100000"/>
                  </a:lnSpc>
                  <a:spcBef>
                    <a:spcPts val="200"/>
                  </a:spcBef>
                  <a:buClrTx/>
                </a:pPr>
                <a:r>
                  <a:rPr lang="en-US" sz="1800" dirty="0">
                    <a:latin typeface="Calibri" panose="020F0502020204030204" pitchFamily="34" charset="0"/>
                    <a:ea typeface="Calibri" panose="020F0502020204030204" pitchFamily="34" charset="0"/>
                    <a:cs typeface="Calibri" panose="020F0502020204030204" pitchFamily="34" charset="0"/>
                  </a:rPr>
                  <a:t>The volumetric measures had no advantages over MS for assessing change over time</a:t>
                </a:r>
              </a:p>
              <a:p>
                <a:pPr marL="274318" indent="-274318">
                  <a:lnSpc>
                    <a:spcPct val="100000"/>
                  </a:lnSpc>
                  <a:spcBef>
                    <a:spcPts val="200"/>
                  </a:spcBef>
                  <a:buClrTx/>
                </a:pPr>
                <a:endPar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731511" lvl="3" indent="0">
                  <a:lnSpc>
                    <a:spcPct val="120000"/>
                  </a:lnSpc>
                  <a:spcAft>
                    <a:spcPts val="200"/>
                  </a:spcAft>
                  <a:buNone/>
                </a:pPr>
                <a:endParaRPr lang="en-US" dirty="0"/>
              </a:p>
            </p:txBody>
          </p:sp>
        </mc:Choice>
        <mc:Fallback xmlns="">
          <p:sp>
            <p:nvSpPr>
              <p:cNvPr id="16" name="Content Placeholder 3">
                <a:extLst>
                  <a:ext uri="{FF2B5EF4-FFF2-40B4-BE49-F238E27FC236}">
                    <a16:creationId xmlns:a16="http://schemas.microsoft.com/office/drawing/2014/main" id="{2E5B14D7-EE6B-ADFC-F761-86C54B30356D}"/>
                  </a:ext>
                </a:extLst>
              </p:cNvPr>
              <p:cNvSpPr txBox="1">
                <a:spLocks noRot="1" noChangeAspect="1" noMove="1" noResize="1" noEditPoints="1" noAdjustHandles="1" noChangeArrowheads="1" noChangeShapeType="1" noTextEdit="1"/>
              </p:cNvSpPr>
              <p:nvPr/>
            </p:nvSpPr>
            <p:spPr>
              <a:xfrm>
                <a:off x="774037" y="1487738"/>
                <a:ext cx="5001006" cy="4777606"/>
              </a:xfrm>
              <a:prstGeom prst="rect">
                <a:avLst/>
              </a:prstGeom>
              <a:blipFill>
                <a:blip r:embed="rId4"/>
                <a:stretch>
                  <a:fillRect l="-1585" t="-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3">
                <a:extLst>
                  <a:ext uri="{FF2B5EF4-FFF2-40B4-BE49-F238E27FC236}">
                    <a16:creationId xmlns:a16="http://schemas.microsoft.com/office/drawing/2014/main" id="{7A0A319D-54FA-FFE8-D001-AF1D8B55BE0F}"/>
                  </a:ext>
                </a:extLst>
              </p:cNvPr>
              <p:cNvSpPr txBox="1">
                <a:spLocks/>
              </p:cNvSpPr>
              <p:nvPr/>
            </p:nvSpPr>
            <p:spPr>
              <a:xfrm>
                <a:off x="6416959" y="1487738"/>
                <a:ext cx="5169638" cy="4777606"/>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38" indent="-182875" algn="l" defTabSz="914377"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14" indent="-182875" algn="l" defTabSz="914377"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789" indent="-182875" algn="l" defTabSz="914377"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lumMod val="75000"/>
                        <a:lumOff val="25000"/>
                      </a:schemeClr>
                    </a:solidFill>
                    <a:latin typeface="Calibri" panose="020F0502020204030204" pitchFamily="34" charset="0"/>
                    <a:ea typeface="+mn-ea"/>
                    <a:cs typeface="+mn-cs"/>
                  </a:defRPr>
                </a:lvl4pPr>
                <a:lvl5pPr marL="932665" indent="-182875" algn="l" defTabSz="914377"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lumMod val="75000"/>
                        <a:lumOff val="25000"/>
                      </a:schemeClr>
                    </a:solidFill>
                    <a:latin typeface="Calibri" panose="020F0502020204030204"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spcAft>
                    <a:spcPts val="0"/>
                  </a:spcAft>
                  <a:buClr>
                    <a:schemeClr val="accent2">
                      <a:lumMod val="75000"/>
                    </a:schemeClr>
                  </a:buClr>
                  <a:buFont typeface="Calibri" panose="020F0502020204030204" pitchFamily="34" charset="0"/>
                  <a:buNone/>
                </a:pPr>
                <a:r>
                  <a:rPr lang="en-US" sz="2200">
                    <a:solidFill>
                      <a:schemeClr val="tx1"/>
                    </a:solidFill>
                    <a:ea typeface="Calibri" panose="020F0502020204030204" pitchFamily="34" charset="0"/>
                    <a:cs typeface="Calibri" panose="020F0502020204030204" pitchFamily="34" charset="0"/>
                  </a:rPr>
                  <a:t>Microperimetry MS</a:t>
                </a:r>
              </a:p>
              <a:p>
                <a:pPr marL="274318" indent="-274318">
                  <a:lnSpc>
                    <a:spcPct val="100000"/>
                  </a:lnSpc>
                  <a:spcBef>
                    <a:spcPts val="200"/>
                  </a:spcBef>
                  <a:spcAft>
                    <a:spcPts val="0"/>
                  </a:spcAft>
                  <a:buClr>
                    <a:schemeClr val="tx1"/>
                  </a:buClr>
                  <a:buFont typeface="Arial" panose="020B0604020202020204" pitchFamily="34" charset="0"/>
                  <a:buChar char="•"/>
                </a:pPr>
                <a:r>
                  <a:rPr lang="en-US" sz="1800" b="0">
                    <a:ea typeface="Calibri" panose="020F0502020204030204" pitchFamily="34" charset="0"/>
                    <a:cs typeface="Calibri" panose="020F0502020204030204" pitchFamily="34" charset="0"/>
                  </a:rPr>
                  <a:t>Correlated with disease duration (r=-0.33) and baseline EZ area (r=0.67)</a:t>
                </a:r>
              </a:p>
              <a:p>
                <a:pPr marL="274318" indent="-274318">
                  <a:lnSpc>
                    <a:spcPct val="100000"/>
                  </a:lnSpc>
                  <a:spcBef>
                    <a:spcPts val="200"/>
                  </a:spcBef>
                  <a:spcAft>
                    <a:spcPts val="0"/>
                  </a:spcAft>
                  <a:buClr>
                    <a:schemeClr val="tx1"/>
                  </a:buClr>
                  <a:buFont typeface="Arial" panose="020B0604020202020204" pitchFamily="34" charset="0"/>
                  <a:buChar char="•"/>
                </a:pPr>
                <a:r>
                  <a:rPr lang="en-US" sz="1800" b="0">
                    <a:ea typeface="Calibri" panose="020F0502020204030204" pitchFamily="34" charset="0"/>
                    <a:cs typeface="Calibri" panose="020F0502020204030204" pitchFamily="34" charset="0"/>
                  </a:rPr>
                  <a:t>Minimal floor effect (9%)</a:t>
                </a:r>
              </a:p>
              <a:p>
                <a:pPr marL="274318" indent="-274318">
                  <a:lnSpc>
                    <a:spcPct val="100000"/>
                  </a:lnSpc>
                  <a:spcBef>
                    <a:spcPts val="200"/>
                  </a:spcBef>
                  <a:spcAft>
                    <a:spcPts val="0"/>
                  </a:spcAft>
                  <a:buClr>
                    <a:schemeClr val="tx1"/>
                  </a:buClr>
                  <a:buFont typeface="Arial" panose="020B0604020202020204" pitchFamily="34" charset="0"/>
                  <a:buChar char="•"/>
                </a:pPr>
                <a:r>
                  <a:rPr lang="en-US" sz="1800">
                    <a:solidFill>
                      <a:schemeClr val="accent2"/>
                    </a:solidFill>
                    <a:ea typeface="Calibri" panose="020F0502020204030204" pitchFamily="34" charset="0"/>
                    <a:cs typeface="Calibri" panose="020F0502020204030204" pitchFamily="34" charset="0"/>
                  </a:rPr>
                  <a:t>32% of eyes had change </a:t>
                </a:r>
                <a14:m>
                  <m:oMath xmlns:m="http://schemas.openxmlformats.org/officeDocument/2006/math">
                    <m:r>
                      <a:rPr lang="en-US" sz="1800" b="1" i="1" dirty="0" smtClean="0">
                        <a:solidFill>
                          <a:schemeClr val="accent2"/>
                        </a:solidFill>
                        <a:latin typeface="Cambria Math" panose="02040503050406030204" pitchFamily="18" charset="0"/>
                        <a:ea typeface="Cambria Math" panose="02040503050406030204" pitchFamily="18" charset="0"/>
                      </a:rPr>
                      <m:t>&gt;</m:t>
                    </m:r>
                  </m:oMath>
                </a14:m>
                <a:r>
                  <a:rPr lang="en-US" sz="1800">
                    <a:solidFill>
                      <a:schemeClr val="accent2"/>
                    </a:solidFill>
                    <a:ea typeface="Calibri" panose="020F0502020204030204" pitchFamily="34" charset="0"/>
                    <a:cs typeface="Calibri" panose="020F0502020204030204" pitchFamily="34" charset="0"/>
                  </a:rPr>
                  <a:t> CoR at Year 4</a:t>
                </a:r>
              </a:p>
              <a:p>
                <a:pPr marL="274318" indent="-274318">
                  <a:lnSpc>
                    <a:spcPct val="100000"/>
                  </a:lnSpc>
                  <a:spcBef>
                    <a:spcPts val="200"/>
                  </a:spcBef>
                  <a:spcAft>
                    <a:spcPts val="0"/>
                  </a:spcAft>
                  <a:buClr>
                    <a:schemeClr val="tx1"/>
                  </a:buClr>
                  <a:buFont typeface="Arial" panose="020B0604020202020204" pitchFamily="34" charset="0"/>
                  <a:buChar char="•"/>
                </a:pPr>
                <a:r>
                  <a:rPr lang="en-US" sz="1800" b="0">
                    <a:ea typeface="Calibri" panose="020F0502020204030204" pitchFamily="34" charset="0"/>
                    <a:cs typeface="Calibri" panose="020F0502020204030204" pitchFamily="34" charset="0"/>
                  </a:rPr>
                  <a:t>High standardized rate of change </a:t>
                </a:r>
              </a:p>
              <a:p>
                <a:pPr marL="1097271" lvl="3" indent="-365760">
                  <a:lnSpc>
                    <a:spcPct val="120000"/>
                  </a:lnSpc>
                  <a:spcAft>
                    <a:spcPts val="200"/>
                  </a:spcAft>
                  <a:buFont typeface="Arial" panose="020B0604020202020204" pitchFamily="34" charset="0"/>
                  <a:buChar char="•"/>
                </a:pPr>
                <a:endParaRPr lang="en-US"/>
              </a:p>
            </p:txBody>
          </p:sp>
        </mc:Choice>
        <mc:Fallback xmlns="">
          <p:sp>
            <p:nvSpPr>
              <p:cNvPr id="17" name="Content Placeholder 3">
                <a:extLst>
                  <a:ext uri="{FF2B5EF4-FFF2-40B4-BE49-F238E27FC236}">
                    <a16:creationId xmlns:a16="http://schemas.microsoft.com/office/drawing/2014/main" id="{7A0A319D-54FA-FFE8-D001-AF1D8B55BE0F}"/>
                  </a:ext>
                </a:extLst>
              </p:cNvPr>
              <p:cNvSpPr txBox="1">
                <a:spLocks noRot="1" noChangeAspect="1" noMove="1" noResize="1" noEditPoints="1" noAdjustHandles="1" noChangeArrowheads="1" noChangeShapeType="1" noTextEdit="1"/>
              </p:cNvSpPr>
              <p:nvPr/>
            </p:nvSpPr>
            <p:spPr>
              <a:xfrm>
                <a:off x="6416959" y="1487738"/>
                <a:ext cx="5169638" cy="4777606"/>
              </a:xfrm>
              <a:prstGeom prst="rect">
                <a:avLst/>
              </a:prstGeom>
              <a:blipFill>
                <a:blip r:embed="rId5"/>
                <a:stretch>
                  <a:fillRect l="-3302" t="-893"/>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C273209-10F6-E25D-7514-C2640C76E432}"/>
              </a:ext>
            </a:extLst>
          </p:cNvPr>
          <p:cNvSpPr txBox="1"/>
          <p:nvPr/>
        </p:nvSpPr>
        <p:spPr>
          <a:xfrm>
            <a:off x="9948695" y="6393492"/>
            <a:ext cx="2243305" cy="461665"/>
          </a:xfrm>
          <a:prstGeom prst="rect">
            <a:avLst/>
          </a:prstGeom>
          <a:noFill/>
        </p:spPr>
        <p:txBody>
          <a:bodyPr wrap="square" rtlCol="0">
            <a:spAutoFit/>
          </a:bodyPr>
          <a:lstStyle/>
          <a:p>
            <a:r>
              <a:rPr lang="en-US" sz="1200">
                <a:latin typeface="Calibri" panose="020F0502020204030204" pitchFamily="34" charset="0"/>
                <a:cs typeface="Calibri" panose="020F0502020204030204" pitchFamily="34" charset="0"/>
              </a:rPr>
              <a:t>CoR: Coefficient of repeatability </a:t>
            </a:r>
          </a:p>
          <a:p>
            <a:r>
              <a:rPr lang="en-US" sz="1200">
                <a:latin typeface="Calibri" panose="020F0502020204030204" pitchFamily="34" charset="0"/>
                <a:cs typeface="Calibri" panose="020F0502020204030204" pitchFamily="34" charset="0"/>
              </a:rPr>
              <a:t>MS: Mean sensitivity</a:t>
            </a:r>
          </a:p>
        </p:txBody>
      </p:sp>
      <p:sp>
        <p:nvSpPr>
          <p:cNvPr id="20" name="TextBox 19">
            <a:extLst>
              <a:ext uri="{FF2B5EF4-FFF2-40B4-BE49-F238E27FC236}">
                <a16:creationId xmlns:a16="http://schemas.microsoft.com/office/drawing/2014/main" id="{1717C9B4-7592-50AF-680D-FE618CE23B5F}"/>
              </a:ext>
            </a:extLst>
          </p:cNvPr>
          <p:cNvSpPr txBox="1"/>
          <p:nvPr/>
        </p:nvSpPr>
        <p:spPr>
          <a:xfrm>
            <a:off x="8264704" y="3692815"/>
            <a:ext cx="1626973" cy="338554"/>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CoR: 2.2 dB</a:t>
            </a:r>
          </a:p>
        </p:txBody>
      </p:sp>
      <p:pic>
        <p:nvPicPr>
          <p:cNvPr id="21" name="Picture 20">
            <a:extLst>
              <a:ext uri="{FF2B5EF4-FFF2-40B4-BE49-F238E27FC236}">
                <a16:creationId xmlns:a16="http://schemas.microsoft.com/office/drawing/2014/main" id="{19423E32-D220-5B88-A150-DD47D91C66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2533" y="3692815"/>
            <a:ext cx="3657600" cy="3011826"/>
          </a:xfrm>
          <a:prstGeom prst="rect">
            <a:avLst/>
          </a:prstGeom>
          <a:noFill/>
          <a:ln>
            <a:noFill/>
          </a:ln>
        </p:spPr>
      </p:pic>
      <p:sp>
        <p:nvSpPr>
          <p:cNvPr id="19" name="TextBox 18">
            <a:extLst>
              <a:ext uri="{FF2B5EF4-FFF2-40B4-BE49-F238E27FC236}">
                <a16:creationId xmlns:a16="http://schemas.microsoft.com/office/drawing/2014/main" id="{99CF1AC0-4A2D-8B66-6B8D-00910623E356}"/>
              </a:ext>
            </a:extLst>
          </p:cNvPr>
          <p:cNvSpPr txBox="1"/>
          <p:nvPr/>
        </p:nvSpPr>
        <p:spPr>
          <a:xfrm>
            <a:off x="3143248" y="3780685"/>
            <a:ext cx="1626973" cy="338554"/>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CoR: 3.5 dB</a:t>
            </a:r>
          </a:p>
        </p:txBody>
      </p:sp>
    </p:spTree>
    <p:extLst>
      <p:ext uri="{BB962C8B-B14F-4D97-AF65-F5344CB8AC3E}">
        <p14:creationId xmlns:p14="http://schemas.microsoft.com/office/powerpoint/2010/main" val="320341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TotalTime>
  <Words>3450</Words>
  <Application>Microsoft Office PowerPoint</Application>
  <PresentationFormat>Widescreen</PresentationFormat>
  <Paragraphs>560</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 Math</vt:lpstr>
      <vt:lpstr>Segoe UI</vt:lpstr>
      <vt:lpstr>Symbol</vt:lpstr>
      <vt:lpstr>Wingdings</vt:lpstr>
      <vt:lpstr>Wingdings 2</vt:lpstr>
      <vt:lpstr>Clinical Consortium: Light</vt:lpstr>
      <vt:lpstr>REDI Working Group  RUSH2A Primary Endpoint Summary Slides</vt:lpstr>
      <vt:lpstr>Consortium Overview</vt:lpstr>
      <vt:lpstr>Regulatory Endpoints and Trial Design for IRDs (REDI) Working Group</vt:lpstr>
      <vt:lpstr>REDI Initiative #1: RUSH2A Endpoints</vt:lpstr>
      <vt:lpstr>Methods</vt:lpstr>
      <vt:lpstr>Ideal Endpoint Properties</vt:lpstr>
      <vt:lpstr>Primary Endpoint Results </vt:lpstr>
      <vt:lpstr>VA and EZ Area Have Limitations as Endpoints in USH2A-related IRD</vt:lpstr>
      <vt:lpstr>Visual Field Mean Sensitivity (MS) has Favorable Endpoint Properties in USH2A-related IRD</vt:lpstr>
      <vt:lpstr>Full-field Stimulus Testing (FST) has Desirable Endpoint Qualities in USH2A-related IRD</vt:lpstr>
      <vt:lpstr>Exploratory Endpoint - Functional Transition Points (FTPs)</vt:lpstr>
      <vt:lpstr>Functional Transition Points</vt:lpstr>
      <vt:lpstr>Functional Transition Points</vt:lpstr>
      <vt:lpstr>Functional Transition Points</vt:lpstr>
      <vt:lpstr>Functional Transition Points</vt:lpstr>
      <vt:lpstr>Mock Trial Scenarios – Impact of Design Choices</vt:lpstr>
      <vt:lpstr>Impact of Primary Endpoint Selection on Sample Size</vt:lpstr>
      <vt:lpstr>Sample Size – Continuous Outcome</vt:lpstr>
      <vt:lpstr>Sample Size – Binary Outcome</vt:lpstr>
      <vt:lpstr>Sample Sizes Based on Slopes vs Proportions</vt:lpstr>
      <vt:lpstr>Summary and Conclusions</vt:lpstr>
      <vt:lpstr>Summary</vt:lpstr>
      <vt:lpstr>Recommendations in USH2A-related RD</vt:lpstr>
      <vt:lpstr>REDI Initiative #1: RUSH2A Endpoints Milestones</vt:lpstr>
      <vt:lpstr>REDI Initiative #1: RUSH2A Endpoints  REDI Working Group</vt:lpstr>
      <vt:lpstr>REDI Initiative #1: RUSH2A Endpoints  Other Acknowledgements</vt:lpstr>
      <vt:lpstr>Extra Slides –Condensed Description and Takeaways</vt:lpstr>
      <vt:lpstr>Regulatory Endpoints and Trial Design for IRDs (REDI) Working Group</vt:lpstr>
      <vt:lpstr>REDI Initiative #1: RUSH2A Endpoints  Key Takeaways</vt:lpstr>
      <vt:lpstr>Functional Transition Points</vt:lpstr>
      <vt:lpstr>(Additional FTP slide content to pull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Adams</dc:creator>
  <cp:lastModifiedBy>Sara Hatch</cp:lastModifiedBy>
  <cp:revision>7</cp:revision>
  <dcterms:created xsi:type="dcterms:W3CDTF">2023-03-08T17:26:10Z</dcterms:created>
  <dcterms:modified xsi:type="dcterms:W3CDTF">2026-01-09T14:06:56Z</dcterms:modified>
</cp:coreProperties>
</file>