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7" r:id="rId2"/>
  </p:sldMasterIdLst>
  <p:notesMasterIdLst>
    <p:notesMasterId r:id="rId23"/>
  </p:notesMasterIdLst>
  <p:handoutMasterIdLst>
    <p:handoutMasterId r:id="rId24"/>
  </p:handoutMasterIdLst>
  <p:sldIdLst>
    <p:sldId id="1515" r:id="rId3"/>
    <p:sldId id="1523" r:id="rId4"/>
    <p:sldId id="779" r:id="rId5"/>
    <p:sldId id="832" r:id="rId6"/>
    <p:sldId id="835" r:id="rId7"/>
    <p:sldId id="793" r:id="rId8"/>
    <p:sldId id="834" r:id="rId9"/>
    <p:sldId id="838" r:id="rId10"/>
    <p:sldId id="837" r:id="rId11"/>
    <p:sldId id="840" r:id="rId12"/>
    <p:sldId id="839" r:id="rId13"/>
    <p:sldId id="836" r:id="rId14"/>
    <p:sldId id="842" r:id="rId15"/>
    <p:sldId id="844" r:id="rId16"/>
    <p:sldId id="843" r:id="rId17"/>
    <p:sldId id="846" r:id="rId18"/>
    <p:sldId id="847" r:id="rId19"/>
    <p:sldId id="848" r:id="rId20"/>
    <p:sldId id="845" r:id="rId21"/>
    <p:sldId id="85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2" userDrawn="1">
          <p15:clr>
            <a:srgbClr val="A4A3A4"/>
          </p15:clr>
        </p15:guide>
        <p15:guide id="2" pos="1152" userDrawn="1">
          <p15:clr>
            <a:srgbClr val="A4A3A4"/>
          </p15:clr>
        </p15:guide>
        <p15:guide id="3" pos="7176" userDrawn="1">
          <p15:clr>
            <a:srgbClr val="A4A3A4"/>
          </p15:clr>
        </p15:guide>
        <p15:guide id="4" pos="456" userDrawn="1">
          <p15:clr>
            <a:srgbClr val="A4A3A4"/>
          </p15:clr>
        </p15:guide>
        <p15:guide id="5" orient="horz" pos="30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D52714-AA8D-60BD-A4C0-EF29922981AC}" name="Jennifer Shah" initials="JS" userId="Jennifer Shah"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00C1D5"/>
    <a:srgbClr val="D76F2C"/>
    <a:srgbClr val="A3A015"/>
    <a:srgbClr val="7E5E77"/>
    <a:srgbClr val="C6C21A"/>
    <a:srgbClr val="9A646C"/>
    <a:srgbClr val="7A9C6A"/>
    <a:srgbClr val="0069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1032"/>
        <p:guide pos="1152"/>
        <p:guide pos="7176"/>
        <p:guide pos="456"/>
        <p:guide orient="horz" pos="302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984C27-75D2-A96C-6006-85CC57CAF6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39DB82-C9E1-20AF-2E0D-B79BBE146D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834664-1AFD-4056-868A-E7F665E5722B}" type="datetimeFigureOut">
              <a:rPr lang="en-US" smtClean="0"/>
              <a:t>8/27/2026</a:t>
            </a:fld>
            <a:endParaRPr lang="en-US"/>
          </a:p>
        </p:txBody>
      </p:sp>
      <p:sp>
        <p:nvSpPr>
          <p:cNvPr id="4" name="Footer Placeholder 3">
            <a:extLst>
              <a:ext uri="{FF2B5EF4-FFF2-40B4-BE49-F238E27FC236}">
                <a16:creationId xmlns:a16="http://schemas.microsoft.com/office/drawing/2014/main" id="{0929DA64-43E8-9E40-07C5-6D8FBCCDCA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FCF2B2-F70D-2F01-4222-7C6298381D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0E0E6A-92C3-4B87-9F74-BD338E5EB264}" type="slidenum">
              <a:rPr lang="en-US" smtClean="0"/>
              <a:t>‹#›</a:t>
            </a:fld>
            <a:endParaRPr lang="en-US"/>
          </a:p>
        </p:txBody>
      </p:sp>
    </p:spTree>
    <p:extLst>
      <p:ext uri="{BB962C8B-B14F-4D97-AF65-F5344CB8AC3E}">
        <p14:creationId xmlns:p14="http://schemas.microsoft.com/office/powerpoint/2010/main" val="2221696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0205A-7888-41F4-B6F5-E9FA2254EC1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4F15A-12B5-4AD1-B1D9-CC7C5414E318}" type="slidenum">
              <a:rPr lang="en-US" smtClean="0"/>
              <a:t>‹#›</a:t>
            </a:fld>
            <a:endParaRPr lang="en-US"/>
          </a:p>
        </p:txBody>
      </p:sp>
    </p:spTree>
    <p:extLst>
      <p:ext uri="{BB962C8B-B14F-4D97-AF65-F5344CB8AC3E}">
        <p14:creationId xmlns:p14="http://schemas.microsoft.com/office/powerpoint/2010/main" val="269070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F6DB-7DB6-CE20-EDF9-CD400305D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4C7E6-FF71-3D60-6A00-4EE44FC09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A7D8A-3025-3C54-ECB0-819C8A01AF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C6D8C7-3BA1-1C9F-554A-D46870335EF0}"/>
              </a:ext>
            </a:extLst>
          </p:cNvPr>
          <p:cNvSpPr>
            <a:spLocks noGrp="1"/>
          </p:cNvSpPr>
          <p:nvPr>
            <p:ph type="sldNum" sz="quarter" idx="5"/>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185571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4F7F9-789B-17FF-D9CB-D9B37BDAA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974F7-3851-5B43-03D8-4E24AD736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53876-EF83-F07F-4914-991E7B8B27C1}"/>
              </a:ext>
            </a:extLst>
          </p:cNvPr>
          <p:cNvSpPr>
            <a:spLocks noGrp="1"/>
          </p:cNvSpPr>
          <p:nvPr>
            <p:ph type="body" idx="1"/>
          </p:nvPr>
        </p:nvSpPr>
        <p:spPr/>
        <p:txBody>
          <a:bodyPr/>
          <a:lstStyle/>
          <a:p>
            <a:r>
              <a:rPr lang="en-US" dirty="0"/>
              <a:t>2 sites in </a:t>
            </a:r>
            <a:r>
              <a:rPr lang="en-US" dirty="0" err="1"/>
              <a:t>brazil</a:t>
            </a:r>
            <a:r>
              <a:rPr lang="en-US" dirty="0"/>
              <a:t> and 2 sites in </a:t>
            </a:r>
            <a:r>
              <a:rPr lang="en-US" dirty="0" err="1"/>
              <a:t>europe</a:t>
            </a:r>
            <a:r>
              <a:rPr lang="en-US" dirty="0"/>
              <a:t> also answered 'yes' to this question. They are grouped as 'NA' for this plot</a:t>
            </a:r>
          </a:p>
          <a:p>
            <a:endParaRPr lang="en-US" dirty="0"/>
          </a:p>
          <a:p>
            <a:r>
              <a:rPr lang="en-US" dirty="0"/>
              <a:t>Note that total North </a:t>
            </a:r>
            <a:r>
              <a:rPr lang="en-US" dirty="0" err="1"/>
              <a:t>american</a:t>
            </a:r>
            <a:r>
              <a:rPr lang="en-US" dirty="0"/>
              <a:t> sites are 24 - where 21 are in the US. Others are 2 in </a:t>
            </a:r>
            <a:r>
              <a:rPr lang="en-US" dirty="0" err="1"/>
              <a:t>canada</a:t>
            </a:r>
            <a:r>
              <a:rPr lang="en-US" dirty="0"/>
              <a:t> and 1 in </a:t>
            </a:r>
            <a:r>
              <a:rPr lang="en-US" dirty="0" err="1"/>
              <a:t>mexico</a:t>
            </a:r>
            <a:endParaRPr lang="en-US" dirty="0"/>
          </a:p>
          <a:p>
            <a:endParaRPr lang="en-US" dirty="0"/>
          </a:p>
        </p:txBody>
      </p:sp>
      <p:sp>
        <p:nvSpPr>
          <p:cNvPr id="4" name="Slide Number Placeholder 3">
            <a:extLst>
              <a:ext uri="{FF2B5EF4-FFF2-40B4-BE49-F238E27FC236}">
                <a16:creationId xmlns:a16="http://schemas.microsoft.com/office/drawing/2014/main" id="{D1180AC4-98A5-71B0-96D1-498E5A311305}"/>
              </a:ext>
            </a:extLst>
          </p:cNvPr>
          <p:cNvSpPr>
            <a:spLocks noGrp="1"/>
          </p:cNvSpPr>
          <p:nvPr>
            <p:ph type="sldNum" sz="quarter" idx="5"/>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867545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A8F64-E93A-6890-DE1A-CBF7811A5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65164-988A-A50D-13F7-CA0AA5275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F58C89-D4BF-1A72-33C9-91F530262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-Sites that used other methods included: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err="1">
                <a:solidFill>
                  <a:srgbClr val="000000"/>
                </a:solidFill>
                <a:effectLst/>
                <a:latin typeface="Arial" panose="020B0604020202020204" pitchFamily="34" charset="0"/>
              </a:rPr>
              <a:t>GeneDx</a:t>
            </a:r>
            <a:r>
              <a:rPr lang="en-US" b="0" i="0" dirty="0">
                <a:solidFill>
                  <a:srgbClr val="000000"/>
                </a:solidFill>
                <a:effectLst/>
                <a:latin typeface="Arial" panose="020B0604020202020204" pitchFamily="34" charset="0"/>
              </a:rPr>
              <a:t>, research lab, research whole genome sequencing (not </a:t>
            </a:r>
            <a:r>
              <a:rPr lang="en-US" b="0" i="0" dirty="0" err="1">
                <a:solidFill>
                  <a:srgbClr val="000000"/>
                </a:solidFill>
                <a:effectLst/>
                <a:latin typeface="Arial" panose="020B0604020202020204" pitchFamily="34" charset="0"/>
              </a:rPr>
              <a:t>clia</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Variantyx</a:t>
            </a:r>
            <a:r>
              <a:rPr lang="en-US" b="0" i="0" dirty="0">
                <a:solidFill>
                  <a:srgbClr val="000000"/>
                </a:solidFill>
                <a:effectLst/>
                <a:latin typeface="Arial" panose="020B0604020202020204" pitchFamily="34" charset="0"/>
              </a:rPr>
              <a:t> whole genome sequencing, Illumina whole genome, </a:t>
            </a:r>
            <a:r>
              <a:rPr lang="en-US" b="0" i="0" dirty="0" err="1">
                <a:solidFill>
                  <a:srgbClr val="000000"/>
                </a:solidFill>
                <a:effectLst/>
                <a:latin typeface="Arial" panose="020B0604020202020204" pitchFamily="34" charset="0"/>
              </a:rPr>
              <a:t>PreventionGenetics</a:t>
            </a:r>
            <a:endParaRPr lang="en-US" dirty="0"/>
          </a:p>
          <a:p>
            <a:endParaRPr lang="en-US" dirty="0"/>
          </a:p>
        </p:txBody>
      </p:sp>
      <p:sp>
        <p:nvSpPr>
          <p:cNvPr id="4" name="Slide Number Placeholder 3">
            <a:extLst>
              <a:ext uri="{FF2B5EF4-FFF2-40B4-BE49-F238E27FC236}">
                <a16:creationId xmlns:a16="http://schemas.microsoft.com/office/drawing/2014/main" id="{1ED01A2B-2140-8308-BBF1-F2AC190406D9}"/>
              </a:ext>
            </a:extLst>
          </p:cNvPr>
          <p:cNvSpPr>
            <a:spLocks noGrp="1"/>
          </p:cNvSpPr>
          <p:nvPr>
            <p:ph type="sldNum" sz="quarter" idx="5"/>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409444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6C440-1408-1B0E-47D9-93DB69835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5ECFF-6E32-20DA-3CF8-E267221F0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F68EF-17EF-74AA-67C6-56211FAF5D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72A928-7F02-A1DE-BC52-90460ED7DCC6}"/>
              </a:ext>
            </a:extLst>
          </p:cNvPr>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2297050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B391-939A-AC91-485B-1371E940D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2CB79-B274-AF0E-E038-875396773D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5B01C-5DF3-39BB-99D1-505EAB9852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2DC333-CBF7-7FC1-1280-0A19B83DB384}"/>
              </a:ext>
            </a:extLst>
          </p:cNvPr>
          <p:cNvSpPr>
            <a:spLocks noGrp="1"/>
          </p:cNvSpPr>
          <p:nvPr>
            <p:ph type="sldNum" sz="quarter" idx="5"/>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2433715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9CB50-3EB4-773C-3956-B42140FA3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34E8A-F385-47EA-C251-4523564EF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66F5A-D6B9-8264-5F34-B7BD74A045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E0B7BD-491A-7C71-E96A-9D1631A27D00}"/>
              </a:ext>
            </a:extLst>
          </p:cNvPr>
          <p:cNvSpPr>
            <a:spLocks noGrp="1"/>
          </p:cNvSpPr>
          <p:nvPr>
            <p:ph type="sldNum" sz="quarter" idx="5"/>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547423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517EC-6A45-A120-C096-904DDD1DB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C98B7-7DBF-50A7-EAEA-52FA23B2E1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A466A-6789-B7CD-86B2-D51754C6B0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8CA330-9243-914B-AA2B-0FDEE371B281}"/>
              </a:ext>
            </a:extLst>
          </p:cNvPr>
          <p:cNvSpPr>
            <a:spLocks noGrp="1"/>
          </p:cNvSpPr>
          <p:nvPr>
            <p:ph type="sldNum" sz="quarter" idx="5"/>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354879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CD6DE-3AE1-3460-5551-A17835FC3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4C486-2D80-A48F-25CF-8F806E98C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73032-1249-FF78-CB2C-F8078A2609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359B5A-396D-7691-4463-0EC6BE18F94F}"/>
              </a:ext>
            </a:extLst>
          </p:cNvPr>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1740522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4FFE7-7A2D-A69D-AEE4-6FE4585F1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F67FB-ABD2-9E62-DAD6-92C922DEB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7FE42-9B79-20C9-BA0B-ECC7E192BC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A916CD-34FC-82FB-4D54-ABDD7BD5B762}"/>
              </a:ext>
            </a:extLst>
          </p:cNvPr>
          <p:cNvSpPr>
            <a:spLocks noGrp="1"/>
          </p:cNvSpPr>
          <p:nvPr>
            <p:ph type="sldNum" sz="quarter" idx="5"/>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764376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30A5F-DFDD-ABCA-7BDE-F8CBF04B7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7F7AA-F6DE-868A-121D-313CB8BF9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6ABCE-4D20-FC06-7B95-A5F47A595A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43A176-17BE-8024-0BC5-DCA0A29DBB85}"/>
              </a:ext>
            </a:extLst>
          </p:cNvPr>
          <p:cNvSpPr>
            <a:spLocks noGrp="1"/>
          </p:cNvSpPr>
          <p:nvPr>
            <p:ph type="sldNum" sz="quarter" idx="5"/>
          </p:nvPr>
        </p:nvSpPr>
        <p:spPr/>
        <p:txBody>
          <a:bodyPr/>
          <a:lstStyle/>
          <a:p>
            <a:fld id="{7FB667E1-E601-4AAF-B95C-B25720D70A60}" type="slidenum">
              <a:rPr lang="en-US" smtClean="0"/>
              <a:t>20</a:t>
            </a:fld>
            <a:endParaRPr lang="en-US"/>
          </a:p>
        </p:txBody>
      </p:sp>
    </p:spTree>
    <p:extLst>
      <p:ext uri="{BB962C8B-B14F-4D97-AF65-F5344CB8AC3E}">
        <p14:creationId xmlns:p14="http://schemas.microsoft.com/office/powerpoint/2010/main" val="2334186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31119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14677-8D01-D114-35B7-0F364091D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3F5C70-39DD-0281-0C29-2D2E720F3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0C446-B3A0-EE3F-F93A-B6E0753B88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41576E-8FC5-01D3-D03A-C2AD09F8C2FC}"/>
              </a:ext>
            </a:extLst>
          </p:cNvPr>
          <p:cNvSpPr>
            <a:spLocks noGrp="1"/>
          </p:cNvSpPr>
          <p:nvPr>
            <p:ph type="sldNum" sz="quarter" idx="5"/>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1552272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6C15A-DD6B-CD07-793A-73D6E9C6A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586D2-E1E0-2FC0-7271-0EE2BCDBF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0989C-ED6D-403B-D9B5-2817AFFFFF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2A6F2D-3AA4-6F9D-EA12-7883BA7323AB}"/>
              </a:ext>
            </a:extLst>
          </p:cNvPr>
          <p:cNvSpPr>
            <a:spLocks noGrp="1"/>
          </p:cNvSpPr>
          <p:nvPr>
            <p:ph type="sldNum" sz="quarter" idx="5"/>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3439698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171107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90E5E-5617-624B-1A11-B7650777F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1E74B-839A-E006-F6A0-44DB9C7B6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99FD5-B735-C2E0-315C-FD83316D9E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6DE4D5-BCB1-CC87-00E1-0CFC81599AF9}"/>
              </a:ext>
            </a:extLst>
          </p:cNvPr>
          <p:cNvSpPr>
            <a:spLocks noGrp="1"/>
          </p:cNvSpPr>
          <p:nvPr>
            <p:ph type="sldNum" sz="quarter" idx="5"/>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3764816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9F749-7FB9-0678-55E7-B3BDB4310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07D9F-2080-4FBB-D196-31F884E4B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E7D59-4029-69CE-0CDE-017AA9C809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1AB034-8638-8599-D172-4B00CEA2C763}"/>
              </a:ext>
            </a:extLst>
          </p:cNvPr>
          <p:cNvSpPr>
            <a:spLocks noGrp="1"/>
          </p:cNvSpPr>
          <p:nvPr>
            <p:ph type="sldNum" sz="quarter" idx="5"/>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4071955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D667D-8E83-A4C9-8737-9615AC73B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D6B20-A659-F037-80B6-A2EC535E49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E0F22-3788-02C0-9453-BAABDD3B15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921583-17B7-092F-4D45-641A6A4B6B44}"/>
              </a:ext>
            </a:extLst>
          </p:cNvPr>
          <p:cNvSpPr>
            <a:spLocks noGrp="1"/>
          </p:cNvSpPr>
          <p:nvPr>
            <p:ph type="sldNum" sz="quarter" idx="5"/>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360171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1E1DE-7368-D7EE-9D15-F4E475F61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4119C-03C9-1F34-8FFB-80B2E688E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478E8-A3E4-0F22-45AE-228495D474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D3CA56-DC76-E84C-7164-04BDA43E7864}"/>
              </a:ext>
            </a:extLst>
          </p:cNvPr>
          <p:cNvSpPr>
            <a:spLocks noGrp="1"/>
          </p:cNvSpPr>
          <p:nvPr>
            <p:ph type="sldNum" sz="quarter" idx="5"/>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2711106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7043930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2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745358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710042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18275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904003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3112679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19684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17647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5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52489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1741496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765274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556251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202616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4228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06511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20679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5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1263014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2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1196334204"/>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66" r:id="rId4"/>
    <p:sldLayoutId id="2147483657" r:id="rId5"/>
    <p:sldLayoutId id="2147483651" r:id="rId6"/>
    <p:sldLayoutId id="2147483652" r:id="rId7"/>
    <p:sldLayoutId id="2147483656"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209815085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8"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Characterizing the genetic basis for inherited retinal disease: Lessons learned from the Foundation Fighting Blindness Clinical Consortium’s Gene Poll</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B45B5-8C8A-C3FB-EB3B-B190BA3C2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32EDD-C8DC-DA37-0A26-55A71F3C0210}"/>
              </a:ext>
            </a:extLst>
          </p:cNvPr>
          <p:cNvSpPr>
            <a:spLocks noGrp="1"/>
          </p:cNvSpPr>
          <p:nvPr>
            <p:ph type="title"/>
          </p:nvPr>
        </p:nvSpPr>
        <p:spPr/>
        <p:txBody>
          <a:bodyPr>
            <a:normAutofit/>
          </a:bodyPr>
          <a:lstStyle/>
          <a:p>
            <a:r>
              <a:rPr lang="en-US" b="1" dirty="0">
                <a:solidFill>
                  <a:schemeClr val="bg1"/>
                </a:solidFill>
              </a:rPr>
              <a:t>Why reported in zero patients in </a:t>
            </a:r>
            <a:br>
              <a:rPr lang="en-US" b="1" dirty="0">
                <a:solidFill>
                  <a:schemeClr val="bg1"/>
                </a:solidFill>
              </a:rPr>
            </a:br>
            <a:r>
              <a:rPr lang="en-US" b="1" dirty="0">
                <a:solidFill>
                  <a:schemeClr val="bg1"/>
                </a:solidFill>
              </a:rPr>
              <a:t>the cohort?</a:t>
            </a:r>
          </a:p>
        </p:txBody>
      </p:sp>
      <p:sp>
        <p:nvSpPr>
          <p:cNvPr id="3" name="Content Placeholder 2">
            <a:extLst>
              <a:ext uri="{FF2B5EF4-FFF2-40B4-BE49-F238E27FC236}">
                <a16:creationId xmlns:a16="http://schemas.microsoft.com/office/drawing/2014/main" id="{DEA8605E-8D5E-C6A9-EB2E-19F0775138A4}"/>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dirty="0"/>
              <a:t>Novel/very rare cause of disease reported in small number of families in literature</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Gene associated with syndromic condition known to cause retinal findings (Joubert Syndrome , </a:t>
            </a:r>
            <a:r>
              <a:rPr lang="en-US" sz="3200" b="1" dirty="0" err="1"/>
              <a:t>Refsum</a:t>
            </a:r>
            <a:r>
              <a:rPr lang="en-US" sz="3200" b="1" dirty="0"/>
              <a:t> disease, mitochondrial genes, </a:t>
            </a:r>
            <a:r>
              <a:rPr lang="en-US" sz="3200" b="1" dirty="0" err="1"/>
              <a:t>etc</a:t>
            </a:r>
            <a:r>
              <a:rPr lang="en-US" sz="3200" b="1" dirty="0"/>
              <a:t>), but not all patients with syndrome will have retinal degeneration</a:t>
            </a:r>
          </a:p>
          <a:p>
            <a:pPr marL="914400" lvl="1" indent="-457200">
              <a:lnSpc>
                <a:spcPct val="100000"/>
              </a:lnSpc>
              <a:spcBef>
                <a:spcPts val="0"/>
              </a:spcBef>
              <a:buClr>
                <a:schemeClr val="tx1"/>
              </a:buClr>
            </a:pPr>
            <a:r>
              <a:rPr lang="en-US" sz="2800" b="1" dirty="0"/>
              <a:t>Retinal exam not done</a:t>
            </a:r>
          </a:p>
          <a:p>
            <a:pPr marL="457200" indent="-457200">
              <a:lnSpc>
                <a:spcPct val="100000"/>
              </a:lnSpc>
              <a:spcBef>
                <a:spcPts val="0"/>
              </a:spcBef>
              <a:buClr>
                <a:schemeClr val="tx1"/>
              </a:buClr>
            </a:pPr>
            <a:endParaRPr lang="en-US" sz="2400" b="1" dirty="0">
              <a:solidFill>
                <a:srgbClr val="00C1D5"/>
              </a:solidFill>
              <a:cs typeface="Calibri" panose="020F0502020204030204" pitchFamily="34" charset="0"/>
            </a:endParaRP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780595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18DAF-030A-B15C-4304-04E1E6796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E9E3C-4A77-7318-6756-37BEBE0F712E}"/>
              </a:ext>
            </a:extLst>
          </p:cNvPr>
          <p:cNvSpPr>
            <a:spLocks noGrp="1"/>
          </p:cNvSpPr>
          <p:nvPr>
            <p:ph type="title"/>
          </p:nvPr>
        </p:nvSpPr>
        <p:spPr/>
        <p:txBody>
          <a:bodyPr>
            <a:normAutofit/>
          </a:bodyPr>
          <a:lstStyle/>
          <a:p>
            <a:r>
              <a:rPr lang="en-US" b="1" dirty="0">
                <a:solidFill>
                  <a:schemeClr val="bg1"/>
                </a:solidFill>
              </a:rPr>
              <a:t>Cumulative Patient Tallies </a:t>
            </a:r>
            <a:br>
              <a:rPr lang="en-US" b="1" dirty="0">
                <a:solidFill>
                  <a:schemeClr val="bg1"/>
                </a:solidFill>
              </a:rPr>
            </a:br>
            <a:r>
              <a:rPr lang="en-US" b="1" dirty="0">
                <a:solidFill>
                  <a:schemeClr val="bg1"/>
                </a:solidFill>
              </a:rPr>
              <a:t>(Total Genes = 387)</a:t>
            </a:r>
          </a:p>
        </p:txBody>
      </p:sp>
      <p:graphicFrame>
        <p:nvGraphicFramePr>
          <p:cNvPr id="12" name="Content Placeholder 11">
            <a:extLst>
              <a:ext uri="{FF2B5EF4-FFF2-40B4-BE49-F238E27FC236}">
                <a16:creationId xmlns:a16="http://schemas.microsoft.com/office/drawing/2014/main" id="{517D8203-8BA5-0AD2-35B4-829F055200AB}"/>
              </a:ext>
            </a:extLst>
          </p:cNvPr>
          <p:cNvGraphicFramePr>
            <a:graphicFrameLocks noGrp="1"/>
          </p:cNvGraphicFramePr>
          <p:nvPr>
            <p:ph idx="1"/>
            <p:extLst>
              <p:ext uri="{D42A27DB-BD31-4B8C-83A1-F6EECF244321}">
                <p14:modId xmlns:p14="http://schemas.microsoft.com/office/powerpoint/2010/main" val="2861680196"/>
              </p:ext>
            </p:extLst>
          </p:nvPr>
        </p:nvGraphicFramePr>
        <p:xfrm>
          <a:off x="1802856" y="1946464"/>
          <a:ext cx="8586288" cy="3270804"/>
        </p:xfrm>
        <a:graphic>
          <a:graphicData uri="http://schemas.openxmlformats.org/drawingml/2006/table">
            <a:tbl>
              <a:tblPr firstRow="1" bandRow="1">
                <a:tableStyleId>{B301B821-A1FF-4177-AEE7-76D212191A09}</a:tableStyleId>
              </a:tblPr>
              <a:tblGrid>
                <a:gridCol w="2368368">
                  <a:extLst>
                    <a:ext uri="{9D8B030D-6E8A-4147-A177-3AD203B41FA5}">
                      <a16:colId xmlns:a16="http://schemas.microsoft.com/office/drawing/2014/main" val="1632098594"/>
                    </a:ext>
                  </a:extLst>
                </a:gridCol>
                <a:gridCol w="3108960">
                  <a:extLst>
                    <a:ext uri="{9D8B030D-6E8A-4147-A177-3AD203B41FA5}">
                      <a16:colId xmlns:a16="http://schemas.microsoft.com/office/drawing/2014/main" val="2875974608"/>
                    </a:ext>
                  </a:extLst>
                </a:gridCol>
                <a:gridCol w="3108960">
                  <a:extLst>
                    <a:ext uri="{9D8B030D-6E8A-4147-A177-3AD203B41FA5}">
                      <a16:colId xmlns:a16="http://schemas.microsoft.com/office/drawing/2014/main" val="3217793748"/>
                    </a:ext>
                  </a:extLst>
                </a:gridCol>
              </a:tblGrid>
              <a:tr h="944880">
                <a:tc>
                  <a:txBody>
                    <a:bodyPr/>
                    <a:lstStyle/>
                    <a:p>
                      <a:r>
                        <a:rPr lang="en-US" sz="2800" dirty="0">
                          <a:latin typeface="Calibri" panose="020F0502020204030204" pitchFamily="34" charset="0"/>
                          <a:cs typeface="Calibri" panose="020F0502020204030204" pitchFamily="34" charset="0"/>
                        </a:rPr>
                        <a:t>Top Genes</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dirty="0">
                          <a:latin typeface="Calibri" panose="020F0502020204030204" pitchFamily="34" charset="0"/>
                          <a:cs typeface="Calibri" panose="020F0502020204030204" pitchFamily="34" charset="0"/>
                        </a:rPr>
                        <a:t>Cumulative Number of Patients</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dirty="0">
                          <a:latin typeface="Calibri" panose="020F0502020204030204" pitchFamily="34" charset="0"/>
                          <a:cs typeface="Calibri" panose="020F0502020204030204" pitchFamily="34" charset="0"/>
                        </a:rPr>
                        <a:t>Cumulative </a:t>
                      </a:r>
                    </a:p>
                    <a:p>
                      <a:pPr algn="ctr"/>
                      <a:r>
                        <a:rPr lang="en-US" sz="2800" dirty="0">
                          <a:latin typeface="Calibri" panose="020F0502020204030204" pitchFamily="34" charset="0"/>
                          <a:cs typeface="Calibri" panose="020F0502020204030204" pitchFamily="34" charset="0"/>
                        </a:rPr>
                        <a:t>% of Patients</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400" b="1" dirty="0">
                          <a:latin typeface="Calibri" panose="020F0502020204030204" pitchFamily="34" charset="0"/>
                          <a:cs typeface="Calibri" panose="020F0502020204030204" pitchFamily="34" charset="0"/>
                        </a:rPr>
                        <a:t>Top 5 Genes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13,850</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40.9%</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400" b="1" dirty="0">
                          <a:latin typeface="Calibri" panose="020F0502020204030204" pitchFamily="34" charset="0"/>
                          <a:cs typeface="Calibri" panose="020F0502020204030204" pitchFamily="34" charset="0"/>
                        </a:rPr>
                        <a:t>Top 20 Genes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22,982</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67.4%</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r>
                        <a:rPr lang="en-US" sz="2400" b="1" dirty="0">
                          <a:latin typeface="Calibri" panose="020F0502020204030204" pitchFamily="34" charset="0"/>
                          <a:cs typeface="Calibri" panose="020F0502020204030204" pitchFamily="34" charset="0"/>
                        </a:rPr>
                        <a:t>Top 100 Genes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31,953</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b="0" dirty="0"/>
                        <a:t>94.3%</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r>
                        <a:rPr lang="en-US" sz="2400" b="1" dirty="0">
                          <a:latin typeface="Calibri" panose="020F0502020204030204" pitchFamily="34" charset="0"/>
                          <a:cs typeface="Calibri" panose="020F0502020204030204" pitchFamily="34" charset="0"/>
                        </a:rPr>
                        <a:t>Half (193) Genes</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t>33,588</a:t>
                      </a:r>
                    </a:p>
                  </a:txBody>
                  <a:tcPr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t>99.2%</a:t>
                      </a: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3643582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81ED-C744-757E-61A0-309DF80FB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873DA-3C2A-90CA-7FB2-469E7F800025}"/>
              </a:ext>
            </a:extLst>
          </p:cNvPr>
          <p:cNvSpPr>
            <a:spLocks noGrp="1"/>
          </p:cNvSpPr>
          <p:nvPr>
            <p:ph type="title"/>
          </p:nvPr>
        </p:nvSpPr>
        <p:spPr>
          <a:xfrm>
            <a:off x="3274540" y="18255"/>
            <a:ext cx="8917460" cy="1325563"/>
          </a:xfrm>
        </p:spPr>
        <p:txBody>
          <a:bodyPr>
            <a:noAutofit/>
          </a:bodyPr>
          <a:lstStyle/>
          <a:p>
            <a:r>
              <a:rPr lang="en-US" sz="3000" b="1" dirty="0">
                <a:solidFill>
                  <a:schemeClr val="bg1"/>
                </a:solidFill>
              </a:rPr>
              <a:t>Is your site currently participating in (or planning to in the future) the My Retina Tracker Program Panel or the My Retina Tracker Genetic Testing Study?</a:t>
            </a:r>
          </a:p>
        </p:txBody>
      </p:sp>
      <p:sp>
        <p:nvSpPr>
          <p:cNvPr id="5" name="Rectangle 4">
            <a:extLst>
              <a:ext uri="{FF2B5EF4-FFF2-40B4-BE49-F238E27FC236}">
                <a16:creationId xmlns:a16="http://schemas.microsoft.com/office/drawing/2014/main" id="{4DDA49D5-F106-1994-3622-C64C60A9DEEE}"/>
              </a:ext>
            </a:extLst>
          </p:cNvPr>
          <p:cNvSpPr/>
          <p:nvPr/>
        </p:nvSpPr>
        <p:spPr>
          <a:xfrm>
            <a:off x="9861176" y="5351205"/>
            <a:ext cx="1998134" cy="707886"/>
          </a:xfrm>
          <a:prstGeom prst="rect">
            <a:avLst/>
          </a:prstGeom>
        </p:spPr>
        <p:txBody>
          <a:bodyPr wrap="square">
            <a:spAutoFit/>
          </a:bodyPr>
          <a:lstStyle/>
          <a:p>
            <a:r>
              <a:rPr lang="en-US" sz="2000" b="1" dirty="0">
                <a:latin typeface="Calibri" panose="020F0502020204030204" pitchFamily="34" charset="0"/>
                <a:cs typeface="Calibri" panose="020F0502020204030204" pitchFamily="34" charset="0"/>
              </a:rPr>
              <a:t>*NA group are non-US sites</a:t>
            </a:r>
          </a:p>
        </p:txBody>
      </p:sp>
      <p:pic>
        <p:nvPicPr>
          <p:cNvPr id="6" name="Picture 5">
            <a:extLst>
              <a:ext uri="{FF2B5EF4-FFF2-40B4-BE49-F238E27FC236}">
                <a16:creationId xmlns:a16="http://schemas.microsoft.com/office/drawing/2014/main" id="{A5A08AB2-24F0-49ED-71D0-99F6E6E7FD5B}"/>
              </a:ext>
            </a:extLst>
          </p:cNvPr>
          <p:cNvPicPr>
            <a:picLocks noChangeAspect="1"/>
          </p:cNvPicPr>
          <p:nvPr/>
        </p:nvPicPr>
        <p:blipFill>
          <a:blip r:embed="rId3"/>
          <a:stretch>
            <a:fillRect/>
          </a:stretch>
        </p:blipFill>
        <p:spPr>
          <a:xfrm>
            <a:off x="2439018" y="1618470"/>
            <a:ext cx="7313964" cy="4440621"/>
          </a:xfrm>
          <a:prstGeom prst="rect">
            <a:avLst/>
          </a:prstGeom>
        </p:spPr>
      </p:pic>
    </p:spTree>
    <p:extLst>
      <p:ext uri="{BB962C8B-B14F-4D97-AF65-F5344CB8AC3E}">
        <p14:creationId xmlns:p14="http://schemas.microsoft.com/office/powerpoint/2010/main" val="1459248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FAC84-92B2-6016-C507-5D70E34BE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B68165-444D-17E7-3712-F60161BE665C}"/>
              </a:ext>
            </a:extLst>
          </p:cNvPr>
          <p:cNvSpPr>
            <a:spLocks noGrp="1"/>
          </p:cNvSpPr>
          <p:nvPr>
            <p:ph type="title"/>
          </p:nvPr>
        </p:nvSpPr>
        <p:spPr>
          <a:xfrm>
            <a:off x="3274539" y="18255"/>
            <a:ext cx="8630767" cy="1325563"/>
          </a:xfrm>
        </p:spPr>
        <p:txBody>
          <a:bodyPr>
            <a:normAutofit fontScale="90000"/>
          </a:bodyPr>
          <a:lstStyle/>
          <a:p>
            <a:pPr>
              <a:lnSpc>
                <a:spcPct val="75000"/>
              </a:lnSpc>
            </a:pPr>
            <a:r>
              <a:rPr lang="en-US" sz="4000" b="1" dirty="0">
                <a:solidFill>
                  <a:schemeClr val="bg1"/>
                </a:solidFill>
              </a:rPr>
              <a:t>How is your site currently obtaining genetics data on your patients? </a:t>
            </a:r>
            <a:r>
              <a:rPr lang="en-US" b="1" dirty="0">
                <a:solidFill>
                  <a:schemeClr val="bg1"/>
                </a:solidFill>
              </a:rPr>
              <a:t>  </a:t>
            </a:r>
            <a:br>
              <a:rPr lang="en-US" b="1" dirty="0">
                <a:solidFill>
                  <a:schemeClr val="bg1"/>
                </a:solidFill>
              </a:rPr>
            </a:br>
            <a:r>
              <a:rPr lang="en-US" sz="2900" b="1" dirty="0">
                <a:solidFill>
                  <a:schemeClr val="bg1"/>
                </a:solidFill>
              </a:rPr>
              <a:t>(*Check all that apply)</a:t>
            </a:r>
          </a:p>
        </p:txBody>
      </p:sp>
      <p:pic>
        <p:nvPicPr>
          <p:cNvPr id="1026" name="Picture 2">
            <a:extLst>
              <a:ext uri="{FF2B5EF4-FFF2-40B4-BE49-F238E27FC236}">
                <a16:creationId xmlns:a16="http://schemas.microsoft.com/office/drawing/2014/main" id="{015A9E9C-72D8-0267-244A-39A691D0B4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1113" y="1482290"/>
            <a:ext cx="6009774" cy="48078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335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0263F-C13B-7889-0378-EBCA47D65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F85174-3F0F-9D06-C1F4-98CB55851959}"/>
              </a:ext>
            </a:extLst>
          </p:cNvPr>
          <p:cNvSpPr>
            <a:spLocks noGrp="1"/>
          </p:cNvSpPr>
          <p:nvPr>
            <p:ph type="title"/>
          </p:nvPr>
        </p:nvSpPr>
        <p:spPr>
          <a:xfrm>
            <a:off x="3274540" y="18255"/>
            <a:ext cx="8917460" cy="1325563"/>
          </a:xfrm>
        </p:spPr>
        <p:txBody>
          <a:bodyPr>
            <a:noAutofit/>
          </a:bodyPr>
          <a:lstStyle/>
          <a:p>
            <a:r>
              <a:rPr lang="en-US" sz="3000" b="1" dirty="0">
                <a:solidFill>
                  <a:schemeClr val="bg1"/>
                </a:solidFill>
              </a:rPr>
              <a:t>Approximately what portion of your IRD patients have received comprehensive gene panel test results in the last 5 years?</a:t>
            </a:r>
          </a:p>
        </p:txBody>
      </p:sp>
      <p:pic>
        <p:nvPicPr>
          <p:cNvPr id="5" name="Picture 4">
            <a:extLst>
              <a:ext uri="{FF2B5EF4-FFF2-40B4-BE49-F238E27FC236}">
                <a16:creationId xmlns:a16="http://schemas.microsoft.com/office/drawing/2014/main" id="{067E8352-12C0-0606-22F9-95B337B3C751}"/>
              </a:ext>
            </a:extLst>
          </p:cNvPr>
          <p:cNvPicPr>
            <a:picLocks noChangeAspect="1"/>
          </p:cNvPicPr>
          <p:nvPr/>
        </p:nvPicPr>
        <p:blipFill>
          <a:blip r:embed="rId3"/>
          <a:stretch>
            <a:fillRect/>
          </a:stretch>
        </p:blipFill>
        <p:spPr>
          <a:xfrm>
            <a:off x="2330823" y="1608192"/>
            <a:ext cx="7530353" cy="4572000"/>
          </a:xfrm>
          <a:prstGeom prst="rect">
            <a:avLst/>
          </a:prstGeom>
        </p:spPr>
      </p:pic>
    </p:spTree>
    <p:extLst>
      <p:ext uri="{BB962C8B-B14F-4D97-AF65-F5344CB8AC3E}">
        <p14:creationId xmlns:p14="http://schemas.microsoft.com/office/powerpoint/2010/main" val="2098840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04CF2-4734-A827-E288-082B078DD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35C5B3-3CCE-620C-8107-1419B2A786DD}"/>
              </a:ext>
            </a:extLst>
          </p:cNvPr>
          <p:cNvSpPr>
            <a:spLocks noGrp="1"/>
          </p:cNvSpPr>
          <p:nvPr>
            <p:ph type="title"/>
          </p:nvPr>
        </p:nvSpPr>
        <p:spPr/>
        <p:txBody>
          <a:bodyPr>
            <a:normAutofit/>
          </a:bodyPr>
          <a:lstStyle/>
          <a:p>
            <a:r>
              <a:rPr lang="en-US" b="1" dirty="0">
                <a:solidFill>
                  <a:schemeClr val="bg1"/>
                </a:solidFill>
              </a:rPr>
              <a:t>Who tends to cover the cost of your patients’ genetic testing?</a:t>
            </a:r>
          </a:p>
        </p:txBody>
      </p:sp>
      <p:sp>
        <p:nvSpPr>
          <p:cNvPr id="6" name="Rectangle: Rounded Corners 5">
            <a:extLst>
              <a:ext uri="{FF2B5EF4-FFF2-40B4-BE49-F238E27FC236}">
                <a16:creationId xmlns:a16="http://schemas.microsoft.com/office/drawing/2014/main" id="{E1B45FBA-CD0C-E4A8-BD7E-67EF05067F31}"/>
              </a:ext>
            </a:extLst>
          </p:cNvPr>
          <p:cNvSpPr/>
          <p:nvPr/>
        </p:nvSpPr>
        <p:spPr>
          <a:xfrm>
            <a:off x="6342561" y="6102037"/>
            <a:ext cx="5582640" cy="541680"/>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64592"/>
            <a:r>
              <a:rPr lang="it-IT" sz="1600" b="1" dirty="0">
                <a:solidFill>
                  <a:schemeClr val="bg1"/>
                </a:solidFill>
                <a:latin typeface="Calibri" panose="020F0502020204030204" pitchFamily="34" charset="0"/>
                <a:cs typeface="Calibri" panose="020F0502020204030204" pitchFamily="34" charset="0"/>
              </a:rPr>
              <a:t>*Non-US Sites include </a:t>
            </a:r>
            <a:r>
              <a:rPr lang="en-US" sz="1600" b="1" dirty="0"/>
              <a:t>5 sites in Europe, 2 in Brazil and 1 in Israel</a:t>
            </a:r>
            <a:endParaRPr lang="it-IT" sz="16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6915C13-4467-7017-5B09-2AE80BD22A4E}"/>
              </a:ext>
            </a:extLst>
          </p:cNvPr>
          <p:cNvSpPr txBox="1"/>
          <p:nvPr/>
        </p:nvSpPr>
        <p:spPr>
          <a:xfrm>
            <a:off x="6096000" y="5945229"/>
            <a:ext cx="5985122" cy="307777"/>
          </a:xfrm>
          <a:prstGeom prst="rect">
            <a:avLst/>
          </a:prstGeom>
          <a:noFill/>
        </p:spPr>
        <p:txBody>
          <a:bodyPr wrap="square" rtlCol="0">
            <a:spAutoFit/>
          </a:bodyPr>
          <a:lstStyle/>
          <a:p>
            <a:r>
              <a:rPr lang="en-US" sz="1400" b="1" dirty="0">
                <a:latin typeface="+mj-lt"/>
              </a:rPr>
              <a:t>*Non-US Sites include 5 sites in Europe, 2 in Brazil and 1 in Israel</a:t>
            </a:r>
          </a:p>
        </p:txBody>
      </p:sp>
      <p:pic>
        <p:nvPicPr>
          <p:cNvPr id="9" name="Picture 8">
            <a:extLst>
              <a:ext uri="{FF2B5EF4-FFF2-40B4-BE49-F238E27FC236}">
                <a16:creationId xmlns:a16="http://schemas.microsoft.com/office/drawing/2014/main" id="{0B1FCF6B-E14C-AAE9-6F52-9EC30E25BAE1}"/>
              </a:ext>
            </a:extLst>
          </p:cNvPr>
          <p:cNvPicPr>
            <a:picLocks noChangeAspect="1"/>
          </p:cNvPicPr>
          <p:nvPr/>
        </p:nvPicPr>
        <p:blipFill>
          <a:blip r:embed="rId3"/>
          <a:stretch>
            <a:fillRect/>
          </a:stretch>
        </p:blipFill>
        <p:spPr>
          <a:xfrm>
            <a:off x="6118582" y="1951407"/>
            <a:ext cx="5966460" cy="3977640"/>
          </a:xfrm>
          <a:prstGeom prst="rect">
            <a:avLst/>
          </a:prstGeom>
        </p:spPr>
      </p:pic>
      <p:pic>
        <p:nvPicPr>
          <p:cNvPr id="11" name="Picture 10">
            <a:extLst>
              <a:ext uri="{FF2B5EF4-FFF2-40B4-BE49-F238E27FC236}">
                <a16:creationId xmlns:a16="http://schemas.microsoft.com/office/drawing/2014/main" id="{FDA41E3A-AC24-E40F-1B9E-979AB5FDE883}"/>
              </a:ext>
            </a:extLst>
          </p:cNvPr>
          <p:cNvPicPr>
            <a:picLocks noChangeAspect="1"/>
          </p:cNvPicPr>
          <p:nvPr/>
        </p:nvPicPr>
        <p:blipFill>
          <a:blip r:embed="rId4"/>
          <a:stretch>
            <a:fillRect/>
          </a:stretch>
        </p:blipFill>
        <p:spPr>
          <a:xfrm>
            <a:off x="106960" y="1951407"/>
            <a:ext cx="5966460" cy="3977640"/>
          </a:xfrm>
          <a:prstGeom prst="rect">
            <a:avLst/>
          </a:prstGeom>
        </p:spPr>
      </p:pic>
    </p:spTree>
    <p:extLst>
      <p:ext uri="{BB962C8B-B14F-4D97-AF65-F5344CB8AC3E}">
        <p14:creationId xmlns:p14="http://schemas.microsoft.com/office/powerpoint/2010/main" val="3953847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9604F-D2F2-B170-CD7A-426B499798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E34EE-D807-2FCF-6483-5A9EF31E3DCB}"/>
              </a:ext>
            </a:extLst>
          </p:cNvPr>
          <p:cNvSpPr>
            <a:spLocks noGrp="1"/>
          </p:cNvSpPr>
          <p:nvPr>
            <p:ph type="title"/>
          </p:nvPr>
        </p:nvSpPr>
        <p:spPr>
          <a:xfrm>
            <a:off x="3274540" y="18255"/>
            <a:ext cx="8917460" cy="1325563"/>
          </a:xfrm>
        </p:spPr>
        <p:txBody>
          <a:bodyPr>
            <a:noAutofit/>
          </a:bodyPr>
          <a:lstStyle/>
          <a:p>
            <a:r>
              <a:rPr lang="en-US" sz="3000" b="1" dirty="0">
                <a:solidFill>
                  <a:schemeClr val="bg1"/>
                </a:solidFill>
              </a:rPr>
              <a:t>Does your practice have a genetic counselor who talks to your IRD patients about their genetic test results?</a:t>
            </a:r>
          </a:p>
        </p:txBody>
      </p:sp>
      <p:pic>
        <p:nvPicPr>
          <p:cNvPr id="5" name="Picture 4">
            <a:extLst>
              <a:ext uri="{FF2B5EF4-FFF2-40B4-BE49-F238E27FC236}">
                <a16:creationId xmlns:a16="http://schemas.microsoft.com/office/drawing/2014/main" id="{A1A87F8D-203B-3829-5AC2-AFD649F70982}"/>
              </a:ext>
            </a:extLst>
          </p:cNvPr>
          <p:cNvPicPr>
            <a:picLocks noChangeAspect="1"/>
          </p:cNvPicPr>
          <p:nvPr/>
        </p:nvPicPr>
        <p:blipFill>
          <a:blip r:embed="rId3"/>
          <a:stretch>
            <a:fillRect/>
          </a:stretch>
        </p:blipFill>
        <p:spPr>
          <a:xfrm>
            <a:off x="2330824" y="1718350"/>
            <a:ext cx="7530352" cy="4572000"/>
          </a:xfrm>
          <a:prstGeom prst="rect">
            <a:avLst/>
          </a:prstGeom>
        </p:spPr>
      </p:pic>
    </p:spTree>
    <p:extLst>
      <p:ext uri="{BB962C8B-B14F-4D97-AF65-F5344CB8AC3E}">
        <p14:creationId xmlns:p14="http://schemas.microsoft.com/office/powerpoint/2010/main" val="1169812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B6CA2-C352-7EE4-EDE4-C32D27943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B6063-2BC2-8386-EA21-F9740877817A}"/>
              </a:ext>
            </a:extLst>
          </p:cNvPr>
          <p:cNvSpPr>
            <a:spLocks noGrp="1"/>
          </p:cNvSpPr>
          <p:nvPr>
            <p:ph type="title"/>
          </p:nvPr>
        </p:nvSpPr>
        <p:spPr>
          <a:xfrm>
            <a:off x="3274540" y="18255"/>
            <a:ext cx="8917460" cy="1325563"/>
          </a:xfrm>
        </p:spPr>
        <p:txBody>
          <a:bodyPr>
            <a:noAutofit/>
          </a:bodyPr>
          <a:lstStyle/>
          <a:p>
            <a:r>
              <a:rPr lang="en-US" sz="4000" b="1" dirty="0">
                <a:solidFill>
                  <a:schemeClr val="bg1"/>
                </a:solidFill>
              </a:rPr>
              <a:t>What is the typical frequency that you </a:t>
            </a:r>
            <a:br>
              <a:rPr lang="en-US" sz="4000" b="1" dirty="0">
                <a:solidFill>
                  <a:schemeClr val="bg1"/>
                </a:solidFill>
              </a:rPr>
            </a:br>
            <a:r>
              <a:rPr lang="en-US" sz="4000" b="1" dirty="0">
                <a:solidFill>
                  <a:schemeClr val="bg1"/>
                </a:solidFill>
              </a:rPr>
              <a:t>see your IRD patients?</a:t>
            </a:r>
          </a:p>
        </p:txBody>
      </p:sp>
      <p:pic>
        <p:nvPicPr>
          <p:cNvPr id="5" name="Picture 4">
            <a:extLst>
              <a:ext uri="{FF2B5EF4-FFF2-40B4-BE49-F238E27FC236}">
                <a16:creationId xmlns:a16="http://schemas.microsoft.com/office/drawing/2014/main" id="{DE831D68-F623-F861-90FF-003323C6E741}"/>
              </a:ext>
            </a:extLst>
          </p:cNvPr>
          <p:cNvPicPr>
            <a:picLocks noChangeAspect="1"/>
          </p:cNvPicPr>
          <p:nvPr/>
        </p:nvPicPr>
        <p:blipFill>
          <a:blip r:embed="rId3"/>
          <a:stretch>
            <a:fillRect/>
          </a:stretch>
        </p:blipFill>
        <p:spPr>
          <a:xfrm>
            <a:off x="2330824" y="1678673"/>
            <a:ext cx="7530352" cy="4572000"/>
          </a:xfrm>
          <a:prstGeom prst="rect">
            <a:avLst/>
          </a:prstGeom>
        </p:spPr>
      </p:pic>
    </p:spTree>
    <p:extLst>
      <p:ext uri="{BB962C8B-B14F-4D97-AF65-F5344CB8AC3E}">
        <p14:creationId xmlns:p14="http://schemas.microsoft.com/office/powerpoint/2010/main" val="30012338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541DB-2A07-2156-1C36-DF9C8BA736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0E8E6-ADBB-33B8-B702-B9DC477487D0}"/>
              </a:ext>
            </a:extLst>
          </p:cNvPr>
          <p:cNvSpPr>
            <a:spLocks noGrp="1"/>
          </p:cNvSpPr>
          <p:nvPr>
            <p:ph type="title"/>
          </p:nvPr>
        </p:nvSpPr>
        <p:spPr>
          <a:xfrm>
            <a:off x="3274540" y="18255"/>
            <a:ext cx="8917460" cy="1325563"/>
          </a:xfrm>
        </p:spPr>
        <p:txBody>
          <a:bodyPr>
            <a:noAutofit/>
          </a:bodyPr>
          <a:lstStyle/>
          <a:p>
            <a:r>
              <a:rPr lang="en-US" sz="3800" b="1" dirty="0">
                <a:solidFill>
                  <a:schemeClr val="bg1"/>
                </a:solidFill>
              </a:rPr>
              <a:t>Approximately what percent of your patients’ exams are covered by insurance?</a:t>
            </a:r>
          </a:p>
        </p:txBody>
      </p:sp>
      <p:pic>
        <p:nvPicPr>
          <p:cNvPr id="5" name="Picture 4">
            <a:extLst>
              <a:ext uri="{FF2B5EF4-FFF2-40B4-BE49-F238E27FC236}">
                <a16:creationId xmlns:a16="http://schemas.microsoft.com/office/drawing/2014/main" id="{45E041AA-5B29-976B-D8E1-4D3602047F13}"/>
              </a:ext>
            </a:extLst>
          </p:cNvPr>
          <p:cNvPicPr>
            <a:picLocks noChangeAspect="1"/>
          </p:cNvPicPr>
          <p:nvPr/>
        </p:nvPicPr>
        <p:blipFill>
          <a:blip r:embed="rId3"/>
          <a:stretch>
            <a:fillRect/>
          </a:stretch>
        </p:blipFill>
        <p:spPr>
          <a:xfrm>
            <a:off x="2330823" y="1735996"/>
            <a:ext cx="7530353" cy="4572000"/>
          </a:xfrm>
          <a:prstGeom prst="rect">
            <a:avLst/>
          </a:prstGeom>
        </p:spPr>
      </p:pic>
    </p:spTree>
    <p:extLst>
      <p:ext uri="{BB962C8B-B14F-4D97-AF65-F5344CB8AC3E}">
        <p14:creationId xmlns:p14="http://schemas.microsoft.com/office/powerpoint/2010/main" val="3991463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9E8A5-F062-323D-9F7A-F7EAE488B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20FA9-7AF0-FE80-8FDE-8546AA63D85A}"/>
              </a:ext>
            </a:extLst>
          </p:cNvPr>
          <p:cNvSpPr>
            <a:spLocks noGrp="1"/>
          </p:cNvSpPr>
          <p:nvPr>
            <p:ph type="title"/>
          </p:nvPr>
        </p:nvSpPr>
        <p:spPr>
          <a:xfrm>
            <a:off x="3141551" y="18255"/>
            <a:ext cx="9144001" cy="1325563"/>
          </a:xfrm>
        </p:spPr>
        <p:txBody>
          <a:bodyPr>
            <a:noAutofit/>
          </a:bodyPr>
          <a:lstStyle/>
          <a:p>
            <a:r>
              <a:rPr lang="en-US" sz="2800" b="1" dirty="0">
                <a:solidFill>
                  <a:schemeClr val="bg1"/>
                </a:solidFill>
              </a:rPr>
              <a:t>For NEW AND FOLLOW-UP IRD patient evals at your clinic, what tests do you typically obtain as part of your routine clinical practice? </a:t>
            </a:r>
            <a:r>
              <a:rPr lang="en-US" sz="2000" b="1" dirty="0">
                <a:solidFill>
                  <a:schemeClr val="bg1"/>
                </a:solidFill>
              </a:rPr>
              <a:t>(*Check all that apply)</a:t>
            </a:r>
            <a:endParaRPr lang="en-US" sz="2400" b="1" dirty="0">
              <a:solidFill>
                <a:schemeClr val="bg1"/>
              </a:solidFill>
            </a:endParaRPr>
          </a:p>
        </p:txBody>
      </p:sp>
      <p:pic>
        <p:nvPicPr>
          <p:cNvPr id="2050" name="Picture 2">
            <a:extLst>
              <a:ext uri="{FF2B5EF4-FFF2-40B4-BE49-F238E27FC236}">
                <a16:creationId xmlns:a16="http://schemas.microsoft.com/office/drawing/2014/main" id="{DF6C8295-274F-5C3D-1F24-353C8FB2F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737311"/>
            <a:ext cx="6858000" cy="4572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619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Branham K, Samarakoon L, Audo I, Ayala AR, Cheetham JK, Daiger SP, Dhooge P, Duncan JL, Durham TA, Fahim AT, Huckfeldt RM, Hufnagel RB, Kohl S, Maldonado RS, Melia M, Michaelides M, Pennesi ME, Sahel JA, Sallum JMF, Singh MS, Sharon D, Stepien K, Jones K, Weng C for the Foundation Fighting Blindness Clinical Consortium Investigator Group. Characterizing the Genetic Basis for Inherited Retinal Disease: Lessons Learned From the Foundation Fighting Blindness Clinical Consortium’s Gene Poll. Invest.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Vis. Sci. 2025;66(2):12.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10.1167/iovs.66.2.12. </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FF79-654B-0CD3-C96A-D54FEECF0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073406-20DF-4B93-7064-6E84A8CB0E01}"/>
              </a:ext>
            </a:extLst>
          </p:cNvPr>
          <p:cNvSpPr>
            <a:spLocks noGrp="1"/>
          </p:cNvSpPr>
          <p:nvPr>
            <p:ph type="title"/>
          </p:nvPr>
        </p:nvSpPr>
        <p:spPr/>
        <p:txBody>
          <a:bodyPr>
            <a:normAutofit/>
          </a:bodyPr>
          <a:lstStyle/>
          <a:p>
            <a:r>
              <a:rPr lang="en-US" b="1" dirty="0">
                <a:solidFill>
                  <a:schemeClr val="bg1"/>
                </a:solidFill>
              </a:rPr>
              <a:t>Discussion</a:t>
            </a:r>
          </a:p>
        </p:txBody>
      </p:sp>
      <p:sp>
        <p:nvSpPr>
          <p:cNvPr id="3" name="Content Placeholder 2">
            <a:extLst>
              <a:ext uri="{FF2B5EF4-FFF2-40B4-BE49-F238E27FC236}">
                <a16:creationId xmlns:a16="http://schemas.microsoft.com/office/drawing/2014/main" id="{49E9A568-07F3-FC69-F8D6-C65086A5B023}"/>
              </a:ext>
            </a:extLst>
          </p:cNvPr>
          <p:cNvSpPr>
            <a:spLocks noGrp="1"/>
          </p:cNvSpPr>
          <p:nvPr>
            <p:ph idx="1"/>
          </p:nvPr>
        </p:nvSpPr>
        <p:spPr>
          <a:xfrm>
            <a:off x="1066800" y="1553126"/>
            <a:ext cx="10058400" cy="4497916"/>
          </a:xfrm>
        </p:spPr>
        <p:txBody>
          <a:bodyPr>
            <a:noAutofit/>
          </a:bodyPr>
          <a:lstStyle/>
          <a:p>
            <a:pPr marL="457200" indent="-457200">
              <a:lnSpc>
                <a:spcPct val="100000"/>
              </a:lnSpc>
              <a:spcBef>
                <a:spcPts val="0"/>
              </a:spcBef>
              <a:buClr>
                <a:schemeClr val="tx1"/>
              </a:buClr>
            </a:pPr>
            <a:r>
              <a:rPr lang="en-US" sz="2400" b="1" dirty="0"/>
              <a:t>ABCA4, USH2A, and RHO were the most common disease-causing genes across US, Brazilian, and European sites.</a:t>
            </a:r>
          </a:p>
          <a:p>
            <a:pPr marL="457200" indent="-457200">
              <a:lnSpc>
                <a:spcPct val="100000"/>
              </a:lnSpc>
              <a:spcBef>
                <a:spcPts val="0"/>
              </a:spcBef>
              <a:buClr>
                <a:schemeClr val="tx1"/>
              </a:buClr>
            </a:pPr>
            <a:endParaRPr lang="en-US" sz="1000" b="1" dirty="0"/>
          </a:p>
          <a:p>
            <a:pPr marL="457200" indent="-457200">
              <a:lnSpc>
                <a:spcPct val="100000"/>
              </a:lnSpc>
              <a:spcBef>
                <a:spcPts val="0"/>
              </a:spcBef>
              <a:buClr>
                <a:schemeClr val="tx1"/>
              </a:buClr>
            </a:pPr>
            <a:r>
              <a:rPr lang="en-US" sz="2400" b="1" dirty="0"/>
              <a:t>Access to genetic testing varies globally: nearly all US sites relied on sponsored testing programs, while non-US sites more often used public/private insurance or research agencies.</a:t>
            </a:r>
          </a:p>
          <a:p>
            <a:pPr marL="457200" indent="-457200">
              <a:lnSpc>
                <a:spcPct val="100000"/>
              </a:lnSpc>
              <a:spcBef>
                <a:spcPts val="0"/>
              </a:spcBef>
              <a:buClr>
                <a:schemeClr val="tx1"/>
              </a:buClr>
            </a:pPr>
            <a:endParaRPr lang="en-US" sz="1000" b="1" dirty="0"/>
          </a:p>
          <a:p>
            <a:pPr marL="457200" indent="-457200">
              <a:lnSpc>
                <a:spcPct val="100000"/>
              </a:lnSpc>
              <a:spcBef>
                <a:spcPts val="0"/>
              </a:spcBef>
              <a:buClr>
                <a:schemeClr val="tx1"/>
              </a:buClr>
            </a:pPr>
            <a:r>
              <a:rPr lang="en-US" sz="2400" b="1" dirty="0"/>
              <a:t>The top 5 genes account for 40.5% of disease burden, the top 20 for 67.7%, and the top half of all genes for 99.2% — confirming that a small number of genes explain most cases, though broad panels remain essential for the ~11,000 patients outside the top 20.</a:t>
            </a:r>
          </a:p>
          <a:p>
            <a:pPr marL="457200" indent="-457200">
              <a:lnSpc>
                <a:spcPct val="100000"/>
              </a:lnSpc>
              <a:spcBef>
                <a:spcPts val="0"/>
              </a:spcBef>
              <a:buClr>
                <a:schemeClr val="tx1"/>
              </a:buClr>
            </a:pPr>
            <a:endParaRPr lang="en-US" sz="1000" b="1" dirty="0"/>
          </a:p>
          <a:p>
            <a:pPr marL="457200" indent="-457200">
              <a:lnSpc>
                <a:spcPct val="100000"/>
              </a:lnSpc>
              <a:spcBef>
                <a:spcPts val="0"/>
              </a:spcBef>
              <a:buClr>
                <a:schemeClr val="tx1"/>
              </a:buClr>
            </a:pPr>
            <a:r>
              <a:rPr lang="en-US" sz="2400" b="1" dirty="0"/>
              <a:t>This is the largest genetic study of IRD patients to date and will help guide natural history study design and identify patient populations best suited for emerging gene-based treatments.</a:t>
            </a:r>
          </a:p>
        </p:txBody>
      </p:sp>
    </p:spTree>
    <p:extLst>
      <p:ext uri="{BB962C8B-B14F-4D97-AF65-F5344CB8AC3E}">
        <p14:creationId xmlns:p14="http://schemas.microsoft.com/office/powerpoint/2010/main" val="2150788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200" b="1" dirty="0"/>
              <a:t>The </a:t>
            </a:r>
            <a:r>
              <a:rPr lang="en-US" sz="3200" b="1" dirty="0">
                <a:solidFill>
                  <a:srgbClr val="D76F2C"/>
                </a:solidFill>
              </a:rPr>
              <a:t>FFB Consortium Gene Poll </a:t>
            </a:r>
            <a:r>
              <a:rPr lang="en-US" sz="3200" b="1" dirty="0"/>
              <a:t>database was created to capture an annual snapshot of the number of patients with mutations in 387 IRD genes at each of our Consortium sites</a:t>
            </a:r>
          </a:p>
          <a:p>
            <a:pPr marL="914400" lvl="1" indent="-457200">
              <a:lnSpc>
                <a:spcPct val="100000"/>
              </a:lnSpc>
              <a:spcBef>
                <a:spcPts val="0"/>
              </a:spcBef>
              <a:buClr>
                <a:schemeClr val="tx1"/>
              </a:buClr>
            </a:pPr>
            <a:r>
              <a:rPr lang="en-US" sz="2800" b="1" dirty="0"/>
              <a:t>Once the counts have been entered the first year, they will pre-populate in future years (sites just update any changes)</a:t>
            </a:r>
          </a:p>
          <a:p>
            <a:pPr marL="914400" lvl="1" indent="-457200">
              <a:lnSpc>
                <a:spcPct val="100000"/>
              </a:lnSpc>
              <a:spcBef>
                <a:spcPts val="0"/>
              </a:spcBef>
              <a:buClr>
                <a:schemeClr val="tx1"/>
              </a:buClr>
            </a:pPr>
            <a:r>
              <a:rPr lang="en-US" sz="2800" b="1" dirty="0"/>
              <a:t>There is also a short survey on how genetic testing is obtained and other clinical practices </a:t>
            </a:r>
          </a:p>
          <a:p>
            <a:pPr marL="457200" indent="-457200">
              <a:lnSpc>
                <a:spcPct val="100000"/>
              </a:lnSpc>
              <a:spcBef>
                <a:spcPts val="0"/>
              </a:spcBef>
              <a:buClr>
                <a:schemeClr val="tx1"/>
              </a:buClr>
            </a:pPr>
            <a:endParaRPr lang="en-US" sz="2400" b="1" dirty="0">
              <a:solidFill>
                <a:srgbClr val="00C1D5"/>
              </a:solidFill>
              <a:cs typeface="Calibri" panose="020F0502020204030204" pitchFamily="34" charset="0"/>
            </a:endParaRP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8FDB4-AD07-51D9-54FD-61ABBB44D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AE117-A135-B99D-A542-5212F6C3E9C7}"/>
              </a:ext>
            </a:extLst>
          </p:cNvPr>
          <p:cNvSpPr>
            <a:spLocks noGrp="1"/>
          </p:cNvSpPr>
          <p:nvPr>
            <p:ph type="title"/>
          </p:nvPr>
        </p:nvSpPr>
        <p:spPr/>
        <p:txBody>
          <a:bodyPr>
            <a:normAutofit/>
          </a:bodyPr>
          <a:lstStyle/>
          <a:p>
            <a:r>
              <a:rPr lang="en-US" b="1" dirty="0">
                <a:solidFill>
                  <a:schemeClr val="bg1"/>
                </a:solidFill>
              </a:rPr>
              <a:t>Methodology</a:t>
            </a:r>
          </a:p>
        </p:txBody>
      </p:sp>
      <p:sp>
        <p:nvSpPr>
          <p:cNvPr id="3" name="Content Placeholder 2">
            <a:extLst>
              <a:ext uri="{FF2B5EF4-FFF2-40B4-BE49-F238E27FC236}">
                <a16:creationId xmlns:a16="http://schemas.microsoft.com/office/drawing/2014/main" id="{FDAB6E37-E0F2-71C3-6B9C-9A019065C88D}"/>
              </a:ext>
            </a:extLst>
          </p:cNvPr>
          <p:cNvSpPr>
            <a:spLocks noGrp="1"/>
          </p:cNvSpPr>
          <p:nvPr>
            <p:ph idx="1"/>
          </p:nvPr>
        </p:nvSpPr>
        <p:spPr>
          <a:xfrm>
            <a:off x="1106334" y="1528866"/>
            <a:ext cx="10247465" cy="4497916"/>
          </a:xfrm>
        </p:spPr>
        <p:txBody>
          <a:bodyPr>
            <a:noAutofit/>
          </a:bodyPr>
          <a:lstStyle/>
          <a:p>
            <a:pPr marL="457200" indent="-457200">
              <a:lnSpc>
                <a:spcPct val="100000"/>
              </a:lnSpc>
              <a:spcBef>
                <a:spcPts val="0"/>
              </a:spcBef>
              <a:buClr>
                <a:schemeClr val="tx1"/>
              </a:buClr>
            </a:pPr>
            <a:r>
              <a:rPr lang="en-US" b="1" dirty="0"/>
              <a:t>Sites provide counts of patients and families for genes that are the cause of retinal disease </a:t>
            </a:r>
          </a:p>
          <a:p>
            <a:pPr marL="914400" lvl="1" indent="-457200">
              <a:lnSpc>
                <a:spcPct val="100000"/>
              </a:lnSpc>
              <a:spcBef>
                <a:spcPts val="0"/>
              </a:spcBef>
              <a:buClr>
                <a:schemeClr val="tx1"/>
              </a:buClr>
            </a:pPr>
            <a:r>
              <a:rPr lang="en-US" sz="2000" b="1" dirty="0"/>
              <a:t>Family # can be entered as zero when unknown</a:t>
            </a:r>
          </a:p>
          <a:p>
            <a:pPr marL="457200" indent="-457200">
              <a:lnSpc>
                <a:spcPct val="100000"/>
              </a:lnSpc>
              <a:spcBef>
                <a:spcPts val="0"/>
              </a:spcBef>
              <a:buClr>
                <a:schemeClr val="tx1"/>
              </a:buClr>
            </a:pPr>
            <a:r>
              <a:rPr lang="en-US" b="1" dirty="0"/>
              <a:t>Genes counted as cause of retinal disease if : </a:t>
            </a:r>
          </a:p>
          <a:p>
            <a:pPr marL="914400" lvl="1" indent="-457200">
              <a:lnSpc>
                <a:spcPct val="100000"/>
              </a:lnSpc>
              <a:spcBef>
                <a:spcPts val="0"/>
              </a:spcBef>
              <a:buClr>
                <a:schemeClr val="tx1"/>
              </a:buClr>
            </a:pPr>
            <a:r>
              <a:rPr lang="en-US" sz="2000" b="1" dirty="0"/>
              <a:t>If the causative gene is Autosomal Recessive, patient should have at least two disease-causing variants (i.e., Pathogenic or likely pathogenic)</a:t>
            </a:r>
          </a:p>
          <a:p>
            <a:pPr marL="914400" lvl="1" indent="-457200">
              <a:lnSpc>
                <a:spcPct val="100000"/>
              </a:lnSpc>
              <a:spcBef>
                <a:spcPts val="0"/>
              </a:spcBef>
              <a:buClr>
                <a:schemeClr val="tx1"/>
              </a:buClr>
            </a:pPr>
            <a:r>
              <a:rPr lang="en-US" sz="2000" b="1" dirty="0"/>
              <a:t>If the causative gene is Autosomal Dominant, X-linked, or Mitochondrial, patient should have at least one disease-causing variant (i.e., Pathogenic or likely pathogenic)</a:t>
            </a:r>
          </a:p>
          <a:p>
            <a:pPr marL="457200" indent="-457200">
              <a:lnSpc>
                <a:spcPct val="100000"/>
              </a:lnSpc>
              <a:spcBef>
                <a:spcPts val="0"/>
              </a:spcBef>
              <a:buClr>
                <a:schemeClr val="tx1"/>
              </a:buClr>
            </a:pPr>
            <a:r>
              <a:rPr lang="en-US" b="1" dirty="0"/>
              <a:t>Only count cases known to be affected with a retinal dystrophy (e.g., syndromic retinal dystrophy genes can cause disease that may or may not include retinal findings)</a:t>
            </a:r>
          </a:p>
          <a:p>
            <a:pPr marL="457200" indent="-457200">
              <a:lnSpc>
                <a:spcPct val="100000"/>
              </a:lnSpc>
              <a:spcBef>
                <a:spcPts val="0"/>
              </a:spcBef>
              <a:buClr>
                <a:schemeClr val="tx1"/>
              </a:buClr>
            </a:pPr>
            <a:r>
              <a:rPr lang="en-US" b="1" dirty="0"/>
              <a:t>Phase does not need to be documented for the purposes of the gene poll</a:t>
            </a:r>
          </a:p>
          <a:p>
            <a:pPr marL="457200" indent="-457200">
              <a:lnSpc>
                <a:spcPct val="100000"/>
              </a:lnSpc>
              <a:spcBef>
                <a:spcPts val="0"/>
              </a:spcBef>
              <a:buClr>
                <a:schemeClr val="tx1"/>
              </a:buClr>
            </a:pPr>
            <a:endParaRPr lang="en-US" sz="2400" b="1" dirty="0">
              <a:solidFill>
                <a:srgbClr val="00C1D5"/>
              </a:solidFill>
              <a:cs typeface="Calibri" panose="020F0502020204030204" pitchFamily="34" charset="0"/>
            </a:endParaRP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165877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E3362-93AD-7C61-2C7B-6ADBCDE956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0489B-ADC9-A586-8073-72186119149D}"/>
              </a:ext>
            </a:extLst>
          </p:cNvPr>
          <p:cNvSpPr>
            <a:spLocks noGrp="1"/>
          </p:cNvSpPr>
          <p:nvPr>
            <p:ph type="title"/>
          </p:nvPr>
        </p:nvSpPr>
        <p:spPr/>
        <p:txBody>
          <a:bodyPr>
            <a:normAutofit/>
          </a:bodyPr>
          <a:lstStyle/>
          <a:p>
            <a:r>
              <a:rPr lang="en-US" b="1" dirty="0">
                <a:solidFill>
                  <a:schemeClr val="bg1"/>
                </a:solidFill>
              </a:rPr>
              <a:t>Results of 2022 Gene Poll</a:t>
            </a:r>
          </a:p>
        </p:txBody>
      </p:sp>
      <p:sp>
        <p:nvSpPr>
          <p:cNvPr id="3" name="Content Placeholder 2">
            <a:extLst>
              <a:ext uri="{FF2B5EF4-FFF2-40B4-BE49-F238E27FC236}">
                <a16:creationId xmlns:a16="http://schemas.microsoft.com/office/drawing/2014/main" id="{F5C9E60A-3BDA-2217-28D1-F201B0E75252}"/>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600" b="1" dirty="0"/>
              <a:t>30/41 Consortium sites responded to the 2022 Gene Poll</a:t>
            </a:r>
          </a:p>
          <a:p>
            <a:pPr marL="457200" indent="-457200">
              <a:lnSpc>
                <a:spcPct val="100000"/>
              </a:lnSpc>
              <a:spcBef>
                <a:spcPts val="0"/>
              </a:spcBef>
              <a:buClr>
                <a:schemeClr val="tx1"/>
              </a:buClr>
            </a:pPr>
            <a:endParaRPr lang="en-US" sz="1200" b="1" dirty="0"/>
          </a:p>
          <a:p>
            <a:pPr marL="457200" indent="-457200">
              <a:lnSpc>
                <a:spcPct val="100000"/>
              </a:lnSpc>
              <a:spcBef>
                <a:spcPts val="0"/>
              </a:spcBef>
              <a:buClr>
                <a:schemeClr val="tx1"/>
              </a:buClr>
            </a:pPr>
            <a:r>
              <a:rPr lang="en-US" sz="3600" b="1" dirty="0"/>
              <a:t>Respondents reported 33,834 patients with mutations from 27,561 families</a:t>
            </a:r>
          </a:p>
          <a:p>
            <a:pPr marL="457200" indent="-457200">
              <a:lnSpc>
                <a:spcPct val="100000"/>
              </a:lnSpc>
              <a:spcBef>
                <a:spcPts val="0"/>
              </a:spcBef>
              <a:buClr>
                <a:schemeClr val="tx1"/>
              </a:buClr>
            </a:pPr>
            <a:endParaRPr lang="en-US" sz="1200" b="1" dirty="0"/>
          </a:p>
          <a:p>
            <a:pPr marL="457200" indent="-457200">
              <a:lnSpc>
                <a:spcPct val="100000"/>
              </a:lnSpc>
              <a:spcBef>
                <a:spcPts val="0"/>
              </a:spcBef>
              <a:buClr>
                <a:schemeClr val="tx1"/>
              </a:buClr>
            </a:pPr>
            <a:r>
              <a:rPr lang="en-US" sz="3600" b="1" dirty="0"/>
              <a:t>Patients were reported to have mutations in 293/387 retinal dystrophy genes </a:t>
            </a:r>
          </a:p>
          <a:p>
            <a:pPr marL="914400" lvl="1" indent="-457200">
              <a:lnSpc>
                <a:spcPct val="100000"/>
              </a:lnSpc>
              <a:spcBef>
                <a:spcPts val="0"/>
              </a:spcBef>
              <a:buClr>
                <a:schemeClr val="tx1"/>
              </a:buClr>
            </a:pPr>
            <a:r>
              <a:rPr lang="en-US" sz="3200" b="1" dirty="0"/>
              <a:t>94 genes were not reported as cause of disease</a:t>
            </a:r>
          </a:p>
          <a:p>
            <a:pPr marL="457200" indent="-457200">
              <a:lnSpc>
                <a:spcPct val="100000"/>
              </a:lnSpc>
              <a:spcBef>
                <a:spcPts val="0"/>
              </a:spcBef>
              <a:buClr>
                <a:schemeClr val="tx1"/>
              </a:buClr>
            </a:pPr>
            <a:endParaRPr lang="en-US" sz="2400" b="1" dirty="0">
              <a:solidFill>
                <a:srgbClr val="00C1D5"/>
              </a:solidFill>
              <a:cs typeface="Calibri" panose="020F0502020204030204" pitchFamily="34" charset="0"/>
            </a:endParaRP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256124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FEED488-F005-B438-AD76-518A0597F79C}"/>
              </a:ext>
            </a:extLst>
          </p:cNvPr>
          <p:cNvPicPr>
            <a:picLocks noChangeAspect="1"/>
          </p:cNvPicPr>
          <p:nvPr/>
        </p:nvPicPr>
        <p:blipFill>
          <a:blip r:embed="rId3"/>
          <a:stretch>
            <a:fillRect/>
          </a:stretch>
        </p:blipFill>
        <p:spPr>
          <a:xfrm>
            <a:off x="1600776" y="1429466"/>
            <a:ext cx="9392797" cy="5218221"/>
          </a:xfrm>
          <a:prstGeom prst="rect">
            <a:avLst/>
          </a:prstGeom>
        </p:spPr>
      </p:pic>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241468" cy="1325563"/>
          </a:xfrm>
        </p:spPr>
        <p:txBody>
          <a:bodyPr>
            <a:normAutofit fontScale="90000"/>
          </a:bodyPr>
          <a:lstStyle/>
          <a:p>
            <a:r>
              <a:rPr lang="en-US" b="1" dirty="0">
                <a:solidFill>
                  <a:schemeClr val="bg1"/>
                </a:solidFill>
              </a:rPr>
              <a:t>Gene Tally - Disease Causing Genes Found in 100 or More Patients</a:t>
            </a:r>
          </a:p>
        </p:txBody>
      </p:sp>
      <p:sp>
        <p:nvSpPr>
          <p:cNvPr id="6" name="TextBox 5">
            <a:extLst>
              <a:ext uri="{FF2B5EF4-FFF2-40B4-BE49-F238E27FC236}">
                <a16:creationId xmlns:a16="http://schemas.microsoft.com/office/drawing/2014/main" id="{0E733FD0-8CCB-BF41-AC16-3008D9E89E70}"/>
              </a:ext>
            </a:extLst>
          </p:cNvPr>
          <p:cNvSpPr txBox="1"/>
          <p:nvPr/>
        </p:nvSpPr>
        <p:spPr>
          <a:xfrm>
            <a:off x="4247452" y="1931610"/>
            <a:ext cx="4282327" cy="400110"/>
          </a:xfrm>
          <a:prstGeom prst="rect">
            <a:avLst/>
          </a:prstGeom>
          <a:noFill/>
          <a:ln>
            <a:solidFill>
              <a:srgbClr val="003865"/>
            </a:solidFill>
          </a:ln>
        </p:spPr>
        <p:txBody>
          <a:bodyPr wrap="none" rtlCol="0">
            <a:spAutoFit/>
          </a:bodyPr>
          <a:lstStyle/>
          <a:p>
            <a:pPr algn="ctr"/>
            <a:r>
              <a:rPr lang="en-US" sz="2000" dirty="0">
                <a:latin typeface="Calibri" panose="020F0502020204030204" pitchFamily="34" charset="0"/>
                <a:cs typeface="Calibri" panose="020F0502020204030204" pitchFamily="34" charset="0"/>
              </a:rPr>
              <a:t>54 genes found in 100 or more patients</a:t>
            </a:r>
          </a:p>
        </p:txBody>
      </p:sp>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CD8D0-573A-6C60-26F5-24F777BB3F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8F900-8DB6-9AF5-458D-C20C32335390}"/>
              </a:ext>
            </a:extLst>
          </p:cNvPr>
          <p:cNvSpPr>
            <a:spLocks noGrp="1"/>
          </p:cNvSpPr>
          <p:nvPr>
            <p:ph type="title"/>
          </p:nvPr>
        </p:nvSpPr>
        <p:spPr>
          <a:xfrm>
            <a:off x="3274540" y="18255"/>
            <a:ext cx="8703195" cy="1325563"/>
          </a:xfrm>
        </p:spPr>
        <p:txBody>
          <a:bodyPr>
            <a:normAutofit/>
          </a:bodyPr>
          <a:lstStyle/>
          <a:p>
            <a:r>
              <a:rPr lang="en-US" b="1" dirty="0">
                <a:solidFill>
                  <a:schemeClr val="bg1"/>
                </a:solidFill>
              </a:rPr>
              <a:t>Changes from 2021 to 2022 - Overall</a:t>
            </a:r>
          </a:p>
        </p:txBody>
      </p:sp>
      <p:graphicFrame>
        <p:nvGraphicFramePr>
          <p:cNvPr id="12" name="Content Placeholder 11">
            <a:extLst>
              <a:ext uri="{FF2B5EF4-FFF2-40B4-BE49-F238E27FC236}">
                <a16:creationId xmlns:a16="http://schemas.microsoft.com/office/drawing/2014/main" id="{D3832816-49F7-45C8-5C60-3B0393E999AE}"/>
              </a:ext>
            </a:extLst>
          </p:cNvPr>
          <p:cNvGraphicFramePr>
            <a:graphicFrameLocks noGrp="1"/>
          </p:cNvGraphicFramePr>
          <p:nvPr>
            <p:ph idx="1"/>
            <p:extLst>
              <p:ext uri="{D42A27DB-BD31-4B8C-83A1-F6EECF244321}">
                <p14:modId xmlns:p14="http://schemas.microsoft.com/office/powerpoint/2010/main" val="856126690"/>
              </p:ext>
            </p:extLst>
          </p:nvPr>
        </p:nvGraphicFramePr>
        <p:xfrm>
          <a:off x="1813284" y="1478166"/>
          <a:ext cx="8565432" cy="4998720"/>
        </p:xfrm>
        <a:graphic>
          <a:graphicData uri="http://schemas.openxmlformats.org/drawingml/2006/table">
            <a:tbl>
              <a:tblPr firstRow="1" bandRow="1">
                <a:tableStyleId>{B301B821-A1FF-4177-AEE7-76D212191A09}</a:tableStyleId>
              </a:tblPr>
              <a:tblGrid>
                <a:gridCol w="3485584">
                  <a:extLst>
                    <a:ext uri="{9D8B030D-6E8A-4147-A177-3AD203B41FA5}">
                      <a16:colId xmlns:a16="http://schemas.microsoft.com/office/drawing/2014/main" val="1632098594"/>
                    </a:ext>
                  </a:extLst>
                </a:gridCol>
                <a:gridCol w="2539924">
                  <a:extLst>
                    <a:ext uri="{9D8B030D-6E8A-4147-A177-3AD203B41FA5}">
                      <a16:colId xmlns:a16="http://schemas.microsoft.com/office/drawing/2014/main" val="1255769960"/>
                    </a:ext>
                  </a:extLst>
                </a:gridCol>
                <a:gridCol w="2539924">
                  <a:extLst>
                    <a:ext uri="{9D8B030D-6E8A-4147-A177-3AD203B41FA5}">
                      <a16:colId xmlns:a16="http://schemas.microsoft.com/office/drawing/2014/main" val="63505115"/>
                    </a:ext>
                  </a:extLst>
                </a:gridCol>
              </a:tblGrid>
              <a:tr h="487464">
                <a:tc>
                  <a:txBody>
                    <a:bodyPr/>
                    <a:lstStyle/>
                    <a:p>
                      <a:pPr algn="ctr"/>
                      <a:endParaRPr lang="en-US" sz="2800"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Calibri" panose="020F0502020204030204" pitchFamily="34" charset="0"/>
                          <a:cs typeface="Calibri" panose="020F0502020204030204" pitchFamily="34" charset="0"/>
                        </a:rPr>
                        <a:t>2021</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Calibri" panose="020F0502020204030204" pitchFamily="34" charset="0"/>
                          <a:cs typeface="Calibri" panose="020F0502020204030204" pitchFamily="34" charset="0"/>
                        </a:rPr>
                        <a:t>2022</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02920">
                <a:tc>
                  <a:txBody>
                    <a:bodyPr/>
                    <a:lstStyle/>
                    <a:p>
                      <a:pPr algn="l"/>
                      <a:r>
                        <a:rPr lang="en-US" sz="2100" b="1" dirty="0">
                          <a:solidFill>
                            <a:schemeClr val="tx1"/>
                          </a:solidFill>
                          <a:latin typeface="Calibri" panose="020F0502020204030204" pitchFamily="34" charset="0"/>
                          <a:cs typeface="Calibri" panose="020F0502020204030204" pitchFamily="34" charset="0"/>
                        </a:rPr>
                        <a:t>Number of participating sites</a:t>
                      </a:r>
                      <a:endParaRPr lang="en-US" sz="2100" b="1" i="0"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32/38 (84%)</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30/41 (73%)</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02920">
                <a:tc>
                  <a:txBody>
                    <a:bodyPr/>
                    <a:lstStyle/>
                    <a:p>
                      <a:pPr algn="l"/>
                      <a:r>
                        <a:rPr lang="en-US" sz="2100" b="1" i="0" dirty="0">
                          <a:solidFill>
                            <a:schemeClr val="tx1"/>
                          </a:solidFill>
                          <a:latin typeface="Calibri" panose="020F0502020204030204" pitchFamily="34" charset="0"/>
                          <a:cs typeface="Calibri" panose="020F0502020204030204" pitchFamily="34" charset="0"/>
                        </a:rPr>
                        <a:t>Genes analyzed</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366</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387</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44150407"/>
                  </a:ext>
                </a:extLst>
              </a:tr>
              <a:tr h="502920">
                <a:tc>
                  <a:txBody>
                    <a:bodyPr/>
                    <a:lstStyle/>
                    <a:p>
                      <a:pPr algn="l"/>
                      <a:r>
                        <a:rPr lang="en-US" sz="2100" b="1" i="0" dirty="0">
                          <a:solidFill>
                            <a:schemeClr val="tx1"/>
                          </a:solidFill>
                          <a:latin typeface="Calibri" panose="020F0502020204030204" pitchFamily="34" charset="0"/>
                          <a:cs typeface="Calibri" panose="020F0502020204030204" pitchFamily="34" charset="0"/>
                        </a:rPr>
                        <a:t># of disease-causing genes found in 100 or more patients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46</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54</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96546211"/>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i="0" dirty="0">
                          <a:solidFill>
                            <a:schemeClr val="tx1"/>
                          </a:solidFill>
                          <a:latin typeface="Calibri" panose="020F0502020204030204" pitchFamily="34" charset="0"/>
                          <a:cs typeface="Calibri" panose="020F0502020204030204" pitchFamily="34" charset="0"/>
                        </a:rPr>
                        <a:t># of disease-causing genes found in zero patients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95</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94</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21859556"/>
                  </a:ext>
                </a:extLst>
              </a:tr>
              <a:tr h="502920">
                <a:tc>
                  <a:txBody>
                    <a:bodyPr/>
                    <a:lstStyle/>
                    <a:p>
                      <a:pPr algn="l"/>
                      <a:r>
                        <a:rPr lang="en-US" sz="2100" b="1" i="0" dirty="0">
                          <a:solidFill>
                            <a:schemeClr val="tx1"/>
                          </a:solidFill>
                          <a:latin typeface="Calibri" panose="020F0502020204030204" pitchFamily="34" charset="0"/>
                          <a:cs typeface="Calibri" panose="020F0502020204030204" pitchFamily="34" charset="0"/>
                        </a:rPr>
                        <a:t>Total participants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27090</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a:solidFill>
                            <a:schemeClr val="tx1"/>
                          </a:solidFill>
                          <a:latin typeface="Calibri" panose="020F0502020204030204" pitchFamily="34" charset="0"/>
                          <a:cs typeface="Calibri" panose="020F0502020204030204" pitchFamily="34" charset="0"/>
                        </a:rPr>
                        <a:t>33834</a:t>
                      </a:r>
                      <a:endParaRPr lang="en-US" sz="2000" b="0" i="0" dirty="0">
                        <a:solidFill>
                          <a:schemeClr val="tx1"/>
                        </a:solidFill>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21412223"/>
                  </a:ext>
                </a:extLst>
              </a:tr>
              <a:tr h="502920">
                <a:tc>
                  <a:txBody>
                    <a:bodyPr/>
                    <a:lstStyle/>
                    <a:p>
                      <a:pPr algn="l"/>
                      <a:r>
                        <a:rPr lang="en-US" sz="2100" b="1" i="0" dirty="0">
                          <a:solidFill>
                            <a:schemeClr val="tx1"/>
                          </a:solidFill>
                          <a:latin typeface="Calibri" panose="020F0502020204030204" pitchFamily="34" charset="0"/>
                          <a:cs typeface="Calibri" panose="020F0502020204030204" pitchFamily="34" charset="0"/>
                        </a:rPr>
                        <a:t>Total families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21817</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kern="1200" dirty="0">
                          <a:solidFill>
                            <a:schemeClr val="tx1"/>
                          </a:solidFill>
                          <a:latin typeface="Calibri" panose="020F0502020204030204" pitchFamily="34" charset="0"/>
                          <a:ea typeface="+mn-ea"/>
                          <a:cs typeface="Calibri" panose="020F0502020204030204" pitchFamily="34" charset="0"/>
                        </a:rPr>
                        <a:t>27561</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502920">
                <a:tc>
                  <a:txBody>
                    <a:bodyPr/>
                    <a:lstStyle/>
                    <a:p>
                      <a:pPr algn="l"/>
                      <a:r>
                        <a:rPr lang="en-US" sz="2100" b="1" i="0" dirty="0">
                          <a:solidFill>
                            <a:schemeClr val="tx1"/>
                          </a:solidFill>
                          <a:latin typeface="Calibri" panose="020F0502020204030204" pitchFamily="34" charset="0"/>
                          <a:cs typeface="Calibri" panose="020F0502020204030204" pitchFamily="34" charset="0"/>
                        </a:rPr>
                        <a:t>% of top 5 genes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cs typeface="Calibri" panose="020F0502020204030204" pitchFamily="34" charset="0"/>
                        </a:rPr>
                        <a:t>40.2% of total patients</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40.9% of total patients</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502920">
                <a:tc>
                  <a:txBody>
                    <a:bodyPr/>
                    <a:lstStyle/>
                    <a:p>
                      <a:pPr algn="l"/>
                      <a:r>
                        <a:rPr lang="en-US" sz="2100" b="1" i="0" kern="1200" dirty="0">
                          <a:solidFill>
                            <a:schemeClr val="tx1"/>
                          </a:solidFill>
                          <a:latin typeface="Calibri" panose="020F0502020204030204" pitchFamily="34" charset="0"/>
                          <a:ea typeface="+mn-ea"/>
                          <a:cs typeface="Calibri" panose="020F0502020204030204" pitchFamily="34" charset="0"/>
                        </a:rPr>
                        <a:t>Top 5 genes</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2000" b="0" i="1" kern="1200" dirty="0">
                          <a:solidFill>
                            <a:schemeClr val="tx1"/>
                          </a:solidFill>
                          <a:latin typeface="Calibri" panose="020F0502020204030204" pitchFamily="34" charset="0"/>
                          <a:ea typeface="+mn-ea"/>
                          <a:cs typeface="Calibri" panose="020F0502020204030204" pitchFamily="34" charset="0"/>
                        </a:rPr>
                        <a:t>ABCA4, USH2A, RPGR, PRPH2, RHO</a:t>
                      </a: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3441498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ADAF-D5CF-AE8F-3C02-DFCB173EB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B2EB4-CBE0-6AFF-7D80-090F7B5869CA}"/>
              </a:ext>
            </a:extLst>
          </p:cNvPr>
          <p:cNvSpPr>
            <a:spLocks noGrp="1"/>
          </p:cNvSpPr>
          <p:nvPr>
            <p:ph type="title"/>
          </p:nvPr>
        </p:nvSpPr>
        <p:spPr>
          <a:xfrm>
            <a:off x="3274540" y="18255"/>
            <a:ext cx="8703195" cy="1325563"/>
          </a:xfrm>
        </p:spPr>
        <p:txBody>
          <a:bodyPr>
            <a:normAutofit/>
          </a:bodyPr>
          <a:lstStyle/>
          <a:p>
            <a:r>
              <a:rPr lang="en-US" b="1" dirty="0">
                <a:solidFill>
                  <a:schemeClr val="bg1"/>
                </a:solidFill>
              </a:rPr>
              <a:t>Changes from 2021 to 2022</a:t>
            </a:r>
            <a:br>
              <a:rPr lang="en-US" b="1" dirty="0">
                <a:solidFill>
                  <a:schemeClr val="bg1"/>
                </a:solidFill>
              </a:rPr>
            </a:br>
            <a:r>
              <a:rPr lang="en-US" b="1" dirty="0">
                <a:solidFill>
                  <a:schemeClr val="bg1"/>
                </a:solidFill>
              </a:rPr>
              <a:t>Top Genes Across Regions</a:t>
            </a:r>
          </a:p>
        </p:txBody>
      </p:sp>
      <p:graphicFrame>
        <p:nvGraphicFramePr>
          <p:cNvPr id="12" name="Content Placeholder 11">
            <a:extLst>
              <a:ext uri="{FF2B5EF4-FFF2-40B4-BE49-F238E27FC236}">
                <a16:creationId xmlns:a16="http://schemas.microsoft.com/office/drawing/2014/main" id="{A47A0AF1-623A-70F5-FFE7-05919AF3BE71}"/>
              </a:ext>
            </a:extLst>
          </p:cNvPr>
          <p:cNvGraphicFramePr>
            <a:graphicFrameLocks noGrp="1"/>
          </p:cNvGraphicFramePr>
          <p:nvPr>
            <p:ph idx="1"/>
            <p:extLst>
              <p:ext uri="{D42A27DB-BD31-4B8C-83A1-F6EECF244321}">
                <p14:modId xmlns:p14="http://schemas.microsoft.com/office/powerpoint/2010/main" val="307502345"/>
              </p:ext>
            </p:extLst>
          </p:nvPr>
        </p:nvGraphicFramePr>
        <p:xfrm>
          <a:off x="1981200" y="1615440"/>
          <a:ext cx="8229600" cy="3627120"/>
        </p:xfrm>
        <a:graphic>
          <a:graphicData uri="http://schemas.openxmlformats.org/drawingml/2006/table">
            <a:tbl>
              <a:tblPr firstRow="1" bandRow="1">
                <a:tableStyleId>{B301B821-A1FF-4177-AEE7-76D212191A09}</a:tableStyleId>
              </a:tblPr>
              <a:tblGrid>
                <a:gridCol w="1280160">
                  <a:extLst>
                    <a:ext uri="{9D8B030D-6E8A-4147-A177-3AD203B41FA5}">
                      <a16:colId xmlns:a16="http://schemas.microsoft.com/office/drawing/2014/main" val="1632098594"/>
                    </a:ext>
                  </a:extLst>
                </a:gridCol>
                <a:gridCol w="1005840">
                  <a:extLst>
                    <a:ext uri="{9D8B030D-6E8A-4147-A177-3AD203B41FA5}">
                      <a16:colId xmlns:a16="http://schemas.microsoft.com/office/drawing/2014/main" val="2550959720"/>
                    </a:ext>
                  </a:extLst>
                </a:gridCol>
                <a:gridCol w="2468880">
                  <a:extLst>
                    <a:ext uri="{9D8B030D-6E8A-4147-A177-3AD203B41FA5}">
                      <a16:colId xmlns:a16="http://schemas.microsoft.com/office/drawing/2014/main" val="456088425"/>
                    </a:ext>
                  </a:extLst>
                </a:gridCol>
                <a:gridCol w="1005840">
                  <a:extLst>
                    <a:ext uri="{9D8B030D-6E8A-4147-A177-3AD203B41FA5}">
                      <a16:colId xmlns:a16="http://schemas.microsoft.com/office/drawing/2014/main" val="2279434449"/>
                    </a:ext>
                  </a:extLst>
                </a:gridCol>
                <a:gridCol w="2468880">
                  <a:extLst>
                    <a:ext uri="{9D8B030D-6E8A-4147-A177-3AD203B41FA5}">
                      <a16:colId xmlns:a16="http://schemas.microsoft.com/office/drawing/2014/main" val="1255769960"/>
                    </a:ext>
                  </a:extLst>
                </a:gridCol>
              </a:tblGrid>
              <a:tr h="0">
                <a:tc>
                  <a:txBody>
                    <a:bodyPr/>
                    <a:lstStyle/>
                    <a:p>
                      <a:pPr algn="ctr"/>
                      <a:r>
                        <a:rPr lang="en-US" sz="2400" b="1" kern="1200" dirty="0">
                          <a:solidFill>
                            <a:schemeClr val="lt1"/>
                          </a:solidFill>
                          <a:latin typeface="Calibri" panose="020F0502020204030204" pitchFamily="34" charset="0"/>
                          <a:ea typeface="+mn-ea"/>
                          <a:cs typeface="Calibri" panose="020F0502020204030204" pitchFamily="34" charset="0"/>
                        </a:rPr>
                        <a:t>Region</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lt1"/>
                          </a:solidFill>
                          <a:latin typeface="Calibri" panose="020F0502020204030204" pitchFamily="34" charset="0"/>
                          <a:ea typeface="+mn-ea"/>
                          <a:cs typeface="Calibri" panose="020F0502020204030204" pitchFamily="34" charset="0"/>
                        </a:rPr>
                        <a:t>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lt1"/>
                          </a:solidFill>
                          <a:latin typeface="Calibri" panose="020F0502020204030204" pitchFamily="34" charset="0"/>
                          <a:ea typeface="+mn-ea"/>
                          <a:cs typeface="Calibri" panose="020F0502020204030204" pitchFamily="34" charset="0"/>
                        </a:rPr>
                        <a:t># Sites</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400" dirty="0">
                          <a:latin typeface="Calibri" panose="020F0502020204030204" pitchFamily="34" charset="0"/>
                          <a:cs typeface="Calibri" panose="020F0502020204030204" pitchFamily="34" charset="0"/>
                        </a:rPr>
                        <a:t>2021 </a:t>
                      </a:r>
                    </a:p>
                    <a:p>
                      <a:pPr algn="ctr"/>
                      <a:r>
                        <a:rPr lang="en-US" sz="2400" dirty="0">
                          <a:latin typeface="Calibri" panose="020F0502020204030204" pitchFamily="34" charset="0"/>
                          <a:cs typeface="Calibri" panose="020F0502020204030204" pitchFamily="34" charset="0"/>
                        </a:rPr>
                        <a:t>Top Genes</a:t>
                      </a:r>
                      <a:endParaRPr sz="24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lt1"/>
                          </a:solidFill>
                          <a:latin typeface="Calibri" panose="020F0502020204030204" pitchFamily="34" charset="0"/>
                          <a:ea typeface="+mn-ea"/>
                          <a:cs typeface="Calibri" panose="020F0502020204030204" pitchFamily="34"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lt1"/>
                          </a:solidFill>
                          <a:latin typeface="Calibri" panose="020F0502020204030204" pitchFamily="34" charset="0"/>
                          <a:ea typeface="+mn-ea"/>
                          <a:cs typeface="Calibri" panose="020F0502020204030204" pitchFamily="34" charset="0"/>
                        </a:rPr>
                        <a:t># Sites</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400" dirty="0">
                          <a:latin typeface="Calibri" panose="020F0502020204030204" pitchFamily="34" charset="0"/>
                          <a:cs typeface="Calibri" panose="020F0502020204030204" pitchFamily="34" charset="0"/>
                        </a:rPr>
                        <a:t>2022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Top Genes</a:t>
                      </a:r>
                      <a:endParaRPr sz="2400"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02920">
                <a:tc>
                  <a:txBody>
                    <a:bodyPr/>
                    <a:lstStyle/>
                    <a:p>
                      <a:pPr algn="l"/>
                      <a:r>
                        <a:rPr lang="en-US" sz="2000" b="0" i="0" dirty="0">
                          <a:solidFill>
                            <a:schemeClr val="tx1"/>
                          </a:solidFill>
                          <a:latin typeface="Calibri" panose="020F0502020204030204" pitchFamily="34" charset="0"/>
                          <a:cs typeface="Calibri" panose="020F0502020204030204" pitchFamily="34" charset="0"/>
                        </a:rPr>
                        <a:t>All sites</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l"/>
                      <a:r>
                        <a:rPr lang="en-US" sz="2000" b="0" i="0" dirty="0">
                          <a:solidFill>
                            <a:schemeClr val="tx1"/>
                          </a:solidFill>
                          <a:latin typeface="Calibri" panose="020F0502020204030204" pitchFamily="34" charset="0"/>
                          <a:cs typeface="Calibri" panose="020F0502020204030204" pitchFamily="34" charset="0"/>
                        </a:rPr>
                        <a:t>32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0" i="1" dirty="0">
                          <a:solidFill>
                            <a:schemeClr val="tx1"/>
                          </a:solidFill>
                          <a:latin typeface="Calibri" panose="020F0502020204030204" pitchFamily="34" charset="0"/>
                          <a:cs typeface="Calibri" panose="020F0502020204030204" pitchFamily="34" charset="0"/>
                        </a:rPr>
                        <a:t>ABCA4, USH2A, </a:t>
                      </a:r>
                    </a:p>
                    <a:p>
                      <a:pPr algn="l"/>
                      <a:r>
                        <a:rPr lang="en-US" sz="2000" b="0" i="1" dirty="0">
                          <a:solidFill>
                            <a:schemeClr val="tx1"/>
                          </a:solidFill>
                          <a:latin typeface="Calibri" panose="020F0502020204030204" pitchFamily="34" charset="0"/>
                          <a:cs typeface="Calibri" panose="020F0502020204030204" pitchFamily="34" charset="0"/>
                        </a:rPr>
                        <a:t>RPGR, PRPH2, RHO</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30</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ABCA4, USH2A,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RPGR, PRPH2, RHO</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02920">
                <a:tc>
                  <a:txBody>
                    <a:bodyPr/>
                    <a:lstStyle/>
                    <a:p>
                      <a:pPr algn="l"/>
                      <a:r>
                        <a:rPr lang="en-US" sz="2000" dirty="0">
                          <a:solidFill>
                            <a:schemeClr val="tx1"/>
                          </a:solidFill>
                          <a:latin typeface="Calibri" panose="020F0502020204030204" pitchFamily="34" charset="0"/>
                          <a:cs typeface="Calibri" panose="020F0502020204030204" pitchFamily="34" charset="0"/>
                        </a:rPr>
                        <a:t>North America</a:t>
                      </a:r>
                      <a:endParaRPr lang="en-US" sz="2000" b="0" i="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23</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ABCA4, USH2A, RPGR, RHO, PRPH2</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0" i="0" dirty="0">
                          <a:solidFill>
                            <a:schemeClr val="tx1"/>
                          </a:solidFill>
                          <a:latin typeface="Calibri" panose="020F0502020204030204" pitchFamily="34" charset="0"/>
                          <a:cs typeface="Calibri" panose="020F0502020204030204" pitchFamily="34" charset="0"/>
                        </a:rPr>
                        <a:t>21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0" i="1" dirty="0">
                          <a:solidFill>
                            <a:schemeClr val="tx1"/>
                          </a:solidFill>
                          <a:latin typeface="Calibri" panose="020F0502020204030204" pitchFamily="34" charset="0"/>
                          <a:cs typeface="Calibri" panose="020F0502020204030204" pitchFamily="34" charset="0"/>
                        </a:rPr>
                        <a:t>ABCA4, USH2A, RPGR, </a:t>
                      </a:r>
                    </a:p>
                    <a:p>
                      <a:pPr algn="l"/>
                      <a:r>
                        <a:rPr lang="en-US" sz="2000" b="0" i="1" dirty="0">
                          <a:solidFill>
                            <a:schemeClr val="tx1"/>
                          </a:solidFill>
                          <a:latin typeface="Calibri" panose="020F0502020204030204" pitchFamily="34" charset="0"/>
                          <a:cs typeface="Calibri" panose="020F0502020204030204" pitchFamily="34" charset="0"/>
                        </a:rPr>
                        <a:t>RHO, PRPH2</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44150407"/>
                  </a:ext>
                </a:extLst>
              </a:tr>
              <a:tr h="502920">
                <a:tc>
                  <a:txBody>
                    <a:bodyPr/>
                    <a:lstStyle/>
                    <a:p>
                      <a:pPr algn="l"/>
                      <a:r>
                        <a:rPr lang="en-US" sz="2000" dirty="0">
                          <a:solidFill>
                            <a:schemeClr val="tx1"/>
                          </a:solidFill>
                          <a:latin typeface="Calibri" panose="020F0502020204030204" pitchFamily="34" charset="0"/>
                          <a:cs typeface="Calibri" panose="020F0502020204030204" pitchFamily="34" charset="0"/>
                        </a:rPr>
                        <a:t>South America</a:t>
                      </a:r>
                      <a:endParaRPr lang="en-US" sz="2000" b="0" i="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ABCA4, RHO, USH2A, EYS, CEP90</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0" i="0" kern="1200" dirty="0">
                          <a:solidFill>
                            <a:schemeClr val="tx1"/>
                          </a:solidFill>
                          <a:latin typeface="Calibri" panose="020F0502020204030204" pitchFamily="34" charset="0"/>
                          <a:ea typeface="+mn-ea"/>
                          <a:cs typeface="Calibri" panose="020F0502020204030204" pitchFamily="34" charset="0"/>
                        </a:rPr>
                        <a:t>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0" i="1" dirty="0">
                          <a:solidFill>
                            <a:schemeClr val="tx1"/>
                          </a:solidFill>
                          <a:latin typeface="Calibri" panose="020F0502020204030204" pitchFamily="34" charset="0"/>
                          <a:cs typeface="Calibri" panose="020F0502020204030204" pitchFamily="34" charset="0"/>
                        </a:rPr>
                        <a:t>ABCA4, USH2A, RPGR, </a:t>
                      </a:r>
                    </a:p>
                    <a:p>
                      <a:pPr algn="l"/>
                      <a:r>
                        <a:rPr lang="en-US" sz="2000" b="0" i="1" dirty="0">
                          <a:solidFill>
                            <a:schemeClr val="tx1"/>
                          </a:solidFill>
                          <a:latin typeface="Calibri" panose="020F0502020204030204" pitchFamily="34" charset="0"/>
                          <a:cs typeface="Calibri" panose="020F0502020204030204" pitchFamily="34" charset="0"/>
                        </a:rPr>
                        <a:t>RHO, EYS</a:t>
                      </a:r>
                      <a:endParaRPr lang="en-US" sz="2000" b="0" i="0" kern="1200" dirty="0">
                        <a:solidFill>
                          <a:schemeClr val="tx1"/>
                        </a:solidFill>
                        <a:latin typeface="Calibri" panose="020F0502020204030204" pitchFamily="34" charset="0"/>
                        <a:ea typeface="+mn-ea"/>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96546211"/>
                  </a:ext>
                </a:extLst>
              </a:tr>
              <a:tr h="502920">
                <a:tc>
                  <a:txBody>
                    <a:bodyPr/>
                    <a:lstStyle/>
                    <a:p>
                      <a:pPr algn="l"/>
                      <a:r>
                        <a:rPr lang="en-US" sz="2000" b="0" i="0" dirty="0">
                          <a:solidFill>
                            <a:schemeClr val="tx1"/>
                          </a:solidFill>
                          <a:latin typeface="Calibri" panose="020F0502020204030204" pitchFamily="34" charset="0"/>
                          <a:cs typeface="Calibri" panose="020F0502020204030204" pitchFamily="34" charset="0"/>
                        </a:rPr>
                        <a:t>Europe</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6</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ABCA4, USH2A, PRPH2, RPGR, RHO</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dirty="0">
                          <a:solidFill>
                            <a:schemeClr val="tx1"/>
                          </a:solidFill>
                          <a:latin typeface="Calibri" panose="020F0502020204030204" pitchFamily="34" charset="0"/>
                          <a:cs typeface="Calibri" panose="020F0502020204030204" pitchFamily="34" charset="0"/>
                        </a:rPr>
                        <a:t>6</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ABCA4, USH2A, RPGR,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solidFill>
                            <a:schemeClr val="tx1"/>
                          </a:solidFill>
                          <a:latin typeface="Calibri" panose="020F0502020204030204" pitchFamily="34" charset="0"/>
                          <a:cs typeface="Calibri" panose="020F0502020204030204" pitchFamily="34" charset="0"/>
                        </a:rPr>
                        <a:t>PRPH2, RHO</a:t>
                      </a:r>
                      <a:endParaRPr lang="en-US" sz="2000" b="0" i="0" dirty="0">
                        <a:solidFill>
                          <a:schemeClr val="tx1"/>
                        </a:solidFill>
                        <a:latin typeface="Calibri" panose="020F0502020204030204" pitchFamily="34" charset="0"/>
                        <a:cs typeface="Calibri" panose="020F0502020204030204" pitchFamily="34" charset="0"/>
                      </a:endParaRP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1859556"/>
                  </a:ext>
                </a:extLst>
              </a:tr>
            </a:tbl>
          </a:graphicData>
        </a:graphic>
      </p:graphicFrame>
      <p:sp>
        <p:nvSpPr>
          <p:cNvPr id="4" name="Rectangle: Rounded Corners 3">
            <a:extLst>
              <a:ext uri="{FF2B5EF4-FFF2-40B4-BE49-F238E27FC236}">
                <a16:creationId xmlns:a16="http://schemas.microsoft.com/office/drawing/2014/main" id="{DF7368ED-41A6-1C23-CA33-06C9E0CCD7C9}"/>
              </a:ext>
            </a:extLst>
          </p:cNvPr>
          <p:cNvSpPr/>
          <p:nvPr/>
        </p:nvSpPr>
        <p:spPr>
          <a:xfrm>
            <a:off x="1012177" y="5419223"/>
            <a:ext cx="10167645" cy="487359"/>
          </a:xfrm>
          <a:prstGeom prst="roundRect">
            <a:avLst/>
          </a:prstGeom>
          <a:solidFill>
            <a:srgbClr val="003865"/>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*Data from Asia and Australia not shown since there is only data from a single site in that grouping</a:t>
            </a:r>
          </a:p>
        </p:txBody>
      </p:sp>
    </p:spTree>
    <p:extLst>
      <p:ext uri="{BB962C8B-B14F-4D97-AF65-F5344CB8AC3E}">
        <p14:creationId xmlns:p14="http://schemas.microsoft.com/office/powerpoint/2010/main" val="124577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C5813-4964-8A3D-2C5A-B56CEA973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DC227-8EE7-814A-8166-062A0BBE1576}"/>
              </a:ext>
            </a:extLst>
          </p:cNvPr>
          <p:cNvSpPr>
            <a:spLocks noGrp="1"/>
          </p:cNvSpPr>
          <p:nvPr>
            <p:ph type="title"/>
          </p:nvPr>
        </p:nvSpPr>
        <p:spPr/>
        <p:txBody>
          <a:bodyPr>
            <a:normAutofit/>
          </a:bodyPr>
          <a:lstStyle/>
          <a:p>
            <a:r>
              <a:rPr lang="en-US" b="1" dirty="0">
                <a:solidFill>
                  <a:schemeClr val="bg1"/>
                </a:solidFill>
              </a:rPr>
              <a:t>Gene Tally - Disease Causing Genes Found in Zero Patients</a:t>
            </a:r>
          </a:p>
        </p:txBody>
      </p:sp>
      <p:graphicFrame>
        <p:nvGraphicFramePr>
          <p:cNvPr id="6" name="Table 5">
            <a:extLst>
              <a:ext uri="{FF2B5EF4-FFF2-40B4-BE49-F238E27FC236}">
                <a16:creationId xmlns:a16="http://schemas.microsoft.com/office/drawing/2014/main" id="{092033FF-EE73-E761-62FC-15A22CF78DDA}"/>
              </a:ext>
            </a:extLst>
          </p:cNvPr>
          <p:cNvGraphicFramePr>
            <a:graphicFrameLocks noGrp="1"/>
          </p:cNvGraphicFramePr>
          <p:nvPr>
            <p:extLst>
              <p:ext uri="{D42A27DB-BD31-4B8C-83A1-F6EECF244321}">
                <p14:modId xmlns:p14="http://schemas.microsoft.com/office/powerpoint/2010/main" val="2042396485"/>
              </p:ext>
            </p:extLst>
          </p:nvPr>
        </p:nvGraphicFramePr>
        <p:xfrm>
          <a:off x="727327" y="1692200"/>
          <a:ext cx="10737346" cy="4084738"/>
        </p:xfrm>
        <a:graphic>
          <a:graphicData uri="http://schemas.openxmlformats.org/drawingml/2006/table">
            <a:tbl>
              <a:tblPr firstRow="1" firstCol="1" bandRow="1">
                <a:tableStyleId>{B301B821-A1FF-4177-AEE7-76D212191A09}</a:tableStyleId>
              </a:tblPr>
              <a:tblGrid>
                <a:gridCol w="1027901">
                  <a:extLst>
                    <a:ext uri="{9D8B030D-6E8A-4147-A177-3AD203B41FA5}">
                      <a16:colId xmlns:a16="http://schemas.microsoft.com/office/drawing/2014/main" val="1340711378"/>
                    </a:ext>
                  </a:extLst>
                </a:gridCol>
                <a:gridCol w="1130306">
                  <a:extLst>
                    <a:ext uri="{9D8B030D-6E8A-4147-A177-3AD203B41FA5}">
                      <a16:colId xmlns:a16="http://schemas.microsoft.com/office/drawing/2014/main" val="3015761592"/>
                    </a:ext>
                  </a:extLst>
                </a:gridCol>
                <a:gridCol w="1150438">
                  <a:extLst>
                    <a:ext uri="{9D8B030D-6E8A-4147-A177-3AD203B41FA5}">
                      <a16:colId xmlns:a16="http://schemas.microsoft.com/office/drawing/2014/main" val="2119957892"/>
                    </a:ext>
                  </a:extLst>
                </a:gridCol>
                <a:gridCol w="878388">
                  <a:extLst>
                    <a:ext uri="{9D8B030D-6E8A-4147-A177-3AD203B41FA5}">
                      <a16:colId xmlns:a16="http://schemas.microsoft.com/office/drawing/2014/main" val="3833352044"/>
                    </a:ext>
                  </a:extLst>
                </a:gridCol>
                <a:gridCol w="1088454">
                  <a:extLst>
                    <a:ext uri="{9D8B030D-6E8A-4147-A177-3AD203B41FA5}">
                      <a16:colId xmlns:a16="http://schemas.microsoft.com/office/drawing/2014/main" val="1488833072"/>
                    </a:ext>
                  </a:extLst>
                </a:gridCol>
                <a:gridCol w="899197">
                  <a:extLst>
                    <a:ext uri="{9D8B030D-6E8A-4147-A177-3AD203B41FA5}">
                      <a16:colId xmlns:a16="http://schemas.microsoft.com/office/drawing/2014/main" val="4249430971"/>
                    </a:ext>
                  </a:extLst>
                </a:gridCol>
                <a:gridCol w="1250731">
                  <a:extLst>
                    <a:ext uri="{9D8B030D-6E8A-4147-A177-3AD203B41FA5}">
                      <a16:colId xmlns:a16="http://schemas.microsoft.com/office/drawing/2014/main" val="2340747672"/>
                    </a:ext>
                  </a:extLst>
                </a:gridCol>
                <a:gridCol w="956441">
                  <a:extLst>
                    <a:ext uri="{9D8B030D-6E8A-4147-A177-3AD203B41FA5}">
                      <a16:colId xmlns:a16="http://schemas.microsoft.com/office/drawing/2014/main" val="2947215504"/>
                    </a:ext>
                  </a:extLst>
                </a:gridCol>
                <a:gridCol w="1173798">
                  <a:extLst>
                    <a:ext uri="{9D8B030D-6E8A-4147-A177-3AD203B41FA5}">
                      <a16:colId xmlns:a16="http://schemas.microsoft.com/office/drawing/2014/main" val="3747696519"/>
                    </a:ext>
                  </a:extLst>
                </a:gridCol>
                <a:gridCol w="1181692">
                  <a:extLst>
                    <a:ext uri="{9D8B030D-6E8A-4147-A177-3AD203B41FA5}">
                      <a16:colId xmlns:a16="http://schemas.microsoft.com/office/drawing/2014/main" val="3562281694"/>
                    </a:ext>
                  </a:extLst>
                </a:gridCol>
              </a:tblGrid>
              <a:tr h="306308">
                <a:tc gridSpan="10">
                  <a:txBody>
                    <a:bodyPr/>
                    <a:lstStyle/>
                    <a:p>
                      <a:pPr marL="0" marR="0" algn="ctr">
                        <a:lnSpc>
                          <a:spcPct val="106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GENE LIST (N=94)</a:t>
                      </a:r>
                    </a:p>
                  </a:txBody>
                  <a:tcPr marL="26670" marR="26670" marT="9525" marB="0">
                    <a:solidFill>
                      <a:srgbClr val="00C1D5"/>
                    </a:solidFill>
                  </a:tcPr>
                </a:tc>
                <a:tc hMerge="1">
                  <a:txBody>
                    <a:bodyPr/>
                    <a:lstStyle/>
                    <a:p>
                      <a:pPr marL="0" marR="0">
                        <a:lnSpc>
                          <a:spcPct val="106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gn="ctr">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hMerge="1">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extLst>
                  <a:ext uri="{0D108BD9-81ED-4DB2-BD59-A6C34878D82A}">
                    <a16:rowId xmlns:a16="http://schemas.microsoft.com/office/drawing/2014/main" val="1803721772"/>
                  </a:ext>
                </a:extLst>
              </a:tr>
              <a:tr h="245850">
                <a:tc>
                  <a:txBody>
                    <a:bodyPr/>
                    <a:lstStyle/>
                    <a:p>
                      <a:pPr marL="0" marR="0">
                        <a:lnSpc>
                          <a:spcPct val="106000"/>
                        </a:lnSpc>
                        <a:spcBef>
                          <a:spcPts val="0"/>
                        </a:spcBef>
                        <a:spcAft>
                          <a:spcPts val="0"/>
                        </a:spcAft>
                      </a:pPr>
                      <a:r>
                        <a:rPr lang="en-US" sz="1600" b="0" i="0" dirty="0">
                          <a:solidFill>
                            <a:schemeClr val="tx1"/>
                          </a:solidFill>
                          <a:effectLst/>
                        </a:rPr>
                        <a:t>ACBD1 </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CCT2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CRB2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GDF6</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LRRTM4</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MT-TD</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MT-TQ</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PEX11B</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PSEN1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TMEM67</a:t>
                      </a:r>
                    </a:p>
                  </a:txBody>
                  <a:tcPr marL="68580" marR="68580" marT="0" marB="0"/>
                </a:tc>
                <a:extLst>
                  <a:ext uri="{0D108BD9-81ED-4DB2-BD59-A6C34878D82A}">
                    <a16:rowId xmlns:a16="http://schemas.microsoft.com/office/drawing/2014/main" val="4074965512"/>
                  </a:ext>
                </a:extLst>
              </a:tr>
              <a:tr h="319320">
                <a:tc>
                  <a:txBody>
                    <a:bodyPr/>
                    <a:lstStyle/>
                    <a:p>
                      <a:pPr marL="0" marR="0">
                        <a:lnSpc>
                          <a:spcPct val="106000"/>
                        </a:lnSpc>
                        <a:spcBef>
                          <a:spcPts val="0"/>
                        </a:spcBef>
                        <a:spcAft>
                          <a:spcPts val="0"/>
                        </a:spcAft>
                      </a:pPr>
                      <a:r>
                        <a:rPr lang="en-US" sz="1600" b="0" i="0" dirty="0">
                          <a:solidFill>
                            <a:schemeClr val="tx1"/>
                          </a:solidFill>
                          <a:effectLst/>
                        </a:rPr>
                        <a:t>ACBD5</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CEP104</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DACT2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GPR125</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LZTFL1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MT-TE</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MT-TR</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PEX14</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SIX6</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TRIM32</a:t>
                      </a:r>
                    </a:p>
                  </a:txBody>
                  <a:tcPr marL="68580" marR="68580" marT="0" marB="0"/>
                </a:tc>
                <a:extLst>
                  <a:ext uri="{0D108BD9-81ED-4DB2-BD59-A6C34878D82A}">
                    <a16:rowId xmlns:a16="http://schemas.microsoft.com/office/drawing/2014/main" val="687497714"/>
                  </a:ext>
                </a:extLst>
              </a:tr>
              <a:tr h="279695">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en-US" sz="1600" b="0" i="0" dirty="0">
                          <a:solidFill>
                            <a:schemeClr val="tx1"/>
                          </a:solidFill>
                          <a:effectLst/>
                        </a:rPr>
                        <a:t>AHR</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0"/>
                        </a:spcAft>
                      </a:pP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CEP120</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DDR1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dirty="0">
                          <a:solidFill>
                            <a:schemeClr val="tx1"/>
                          </a:solidFill>
                          <a:effectLst/>
                        </a:rPr>
                        <a:t>GPR45</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MIR204</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MT-TF</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MT-TS1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PEX16</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SMARCA4</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USP45</a:t>
                      </a:r>
                    </a:p>
                  </a:txBody>
                  <a:tcPr marL="68580" marR="68580" marT="0" marB="0"/>
                </a:tc>
                <a:extLst>
                  <a:ext uri="{0D108BD9-81ED-4DB2-BD59-A6C34878D82A}">
                    <a16:rowId xmlns:a16="http://schemas.microsoft.com/office/drawing/2014/main" val="270883028"/>
                  </a:ext>
                </a:extLst>
              </a:tr>
              <a:tr h="442539">
                <a:tc>
                  <a:txBody>
                    <a:bodyPr/>
                    <a:lstStyle/>
                    <a:p>
                      <a:pPr marL="0" marR="0">
                        <a:lnSpc>
                          <a:spcPct val="106000"/>
                        </a:lnSpc>
                        <a:spcBef>
                          <a:spcPts val="0"/>
                        </a:spcBef>
                        <a:spcAft>
                          <a:spcPts val="0"/>
                        </a:spcAft>
                      </a:pPr>
                      <a:r>
                        <a:rPr lang="en-US" sz="1600" b="0" i="0" dirty="0">
                          <a:solidFill>
                            <a:schemeClr val="tx1"/>
                          </a:solidFill>
                          <a:effectLst/>
                        </a:rPr>
                        <a:t>ATOH7</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CEP19</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DHX32</a:t>
                      </a: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HKDC1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MT-ATP8</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MT-TG</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MT-TT</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PEX19</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kern="1200" dirty="0">
                          <a:solidFill>
                            <a:schemeClr val="tx1"/>
                          </a:solidFill>
                          <a:effectLst/>
                          <a:latin typeface="+mn-lt"/>
                          <a:ea typeface="+mn-ea"/>
                          <a:cs typeface="+mn-cs"/>
                        </a:rPr>
                        <a:t>TCTN1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WDPCP</a:t>
                      </a:r>
                    </a:p>
                  </a:txBody>
                  <a:tcPr marL="68580" marR="68580" marT="0" marB="0"/>
                </a:tc>
                <a:extLst>
                  <a:ext uri="{0D108BD9-81ED-4DB2-BD59-A6C34878D82A}">
                    <a16:rowId xmlns:a16="http://schemas.microsoft.com/office/drawing/2014/main" val="3846392070"/>
                  </a:ext>
                </a:extLst>
              </a:tr>
              <a:tr h="248276">
                <a:tc>
                  <a:txBody>
                    <a:bodyPr/>
                    <a:lstStyle/>
                    <a:p>
                      <a:pPr marL="0" marR="0">
                        <a:lnSpc>
                          <a:spcPct val="106000"/>
                        </a:lnSpc>
                        <a:spcBef>
                          <a:spcPts val="0"/>
                        </a:spcBef>
                        <a:spcAft>
                          <a:spcPts val="0"/>
                        </a:spcAft>
                      </a:pPr>
                      <a:r>
                        <a:rPr lang="en-US" sz="1600" b="0" i="0" dirty="0">
                          <a:solidFill>
                            <a:schemeClr val="tx1"/>
                          </a:solidFill>
                          <a:effectLst/>
                        </a:rPr>
                        <a:t>B9D1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CEP41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DNAJ17</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HMX1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MT-CO1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MT-TH</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MT-TW</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PEX3</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TCTN3</a:t>
                      </a:r>
                    </a:p>
                  </a:txBody>
                  <a:tcPr marL="68580" marR="68580" marT="0" marB="0"/>
                </a:tc>
                <a:tc>
                  <a:txBody>
                    <a:bodyPr/>
                    <a:lstStyle/>
                    <a:p>
                      <a:pPr marL="0" marR="0">
                        <a:lnSpc>
                          <a:spcPct val="107000"/>
                        </a:lnSpc>
                        <a:spcBef>
                          <a:spcPts val="0"/>
                        </a:spcBef>
                        <a:spcAft>
                          <a:spcPts val="0"/>
                        </a:spcAft>
                      </a:pPr>
                      <a:endParaRPr lang="en-US" sz="1600" b="0" i="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82009603"/>
                  </a:ext>
                </a:extLst>
              </a:tr>
              <a:tr h="248276">
                <a:tc>
                  <a:txBody>
                    <a:bodyPr/>
                    <a:lstStyle/>
                    <a:p>
                      <a:pPr marL="0" marR="0">
                        <a:lnSpc>
                          <a:spcPct val="106000"/>
                        </a:lnSpc>
                        <a:spcBef>
                          <a:spcPts val="0"/>
                        </a:spcBef>
                        <a:spcAft>
                          <a:spcPts val="0"/>
                        </a:spcAft>
                      </a:pPr>
                      <a:r>
                        <a:rPr lang="en-US" sz="1600" b="0" i="0" dirty="0">
                          <a:solidFill>
                            <a:schemeClr val="tx1"/>
                          </a:solidFill>
                          <a:effectLst/>
                        </a:rPr>
                        <a:t>B9D2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CEP83</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DSCAML1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IFT43</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MT-CO2</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MT-TI</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MT-TY</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PEX5</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TEAD1</a:t>
                      </a:r>
                    </a:p>
                  </a:txBody>
                  <a:tcPr marL="68580" marR="68580" marT="0" marB="0"/>
                </a:tc>
                <a:tc>
                  <a:txBody>
                    <a:bodyPr/>
                    <a:lstStyle/>
                    <a:p>
                      <a:pPr marL="0" marR="0">
                        <a:lnSpc>
                          <a:spcPct val="107000"/>
                        </a:lnSpc>
                        <a:spcBef>
                          <a:spcPts val="0"/>
                        </a:spcBef>
                        <a:spcAft>
                          <a:spcPts val="0"/>
                        </a:spcAft>
                      </a:pPr>
                      <a:endParaRPr lang="en-US" sz="1600" b="0" i="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2960187439"/>
                  </a:ext>
                </a:extLst>
              </a:tr>
              <a:tr h="436991">
                <a:tc>
                  <a:txBody>
                    <a:bodyPr/>
                    <a:lstStyle/>
                    <a:p>
                      <a:pPr marL="0" marR="0">
                        <a:lnSpc>
                          <a:spcPct val="106000"/>
                        </a:lnSpc>
                        <a:spcBef>
                          <a:spcPts val="0"/>
                        </a:spcBef>
                        <a:spcAft>
                          <a:spcPts val="0"/>
                        </a:spcAft>
                      </a:pPr>
                      <a:r>
                        <a:rPr lang="en-US" sz="1600" b="0" i="0" dirty="0">
                          <a:solidFill>
                            <a:schemeClr val="tx1"/>
                          </a:solidFill>
                          <a:effectLst/>
                        </a:rPr>
                        <a:t>BBIP1</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CISD2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ENSA</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IFT80</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MT-CO3</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MT-TK</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NEUROD1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PGK1</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kern="1200" dirty="0">
                          <a:solidFill>
                            <a:schemeClr val="tx1"/>
                          </a:solidFill>
                          <a:effectLst/>
                          <a:latin typeface="+mn-lt"/>
                          <a:ea typeface="+mn-ea"/>
                          <a:cs typeface="+mn-cs"/>
                        </a:rPr>
                        <a:t>TMED7</a:t>
                      </a:r>
                    </a:p>
                  </a:txBody>
                  <a:tcPr marL="68580" marR="68580" marT="0" marB="0"/>
                </a:tc>
                <a:tc>
                  <a:txBody>
                    <a:bodyPr/>
                    <a:lstStyle/>
                    <a:p>
                      <a:pPr marL="0" marR="0">
                        <a:lnSpc>
                          <a:spcPct val="107000"/>
                        </a:lnSpc>
                        <a:spcBef>
                          <a:spcPts val="0"/>
                        </a:spcBef>
                        <a:spcAft>
                          <a:spcPts val="0"/>
                        </a:spcAft>
                      </a:pPr>
                      <a:endParaRPr lang="en-US" sz="1600" b="0" i="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4229140648"/>
                  </a:ext>
                </a:extLst>
              </a:tr>
              <a:tr h="248276">
                <a:tc>
                  <a:txBody>
                    <a:bodyPr/>
                    <a:lstStyle/>
                    <a:p>
                      <a:pPr marL="0" marR="0">
                        <a:lnSpc>
                          <a:spcPct val="106000"/>
                        </a:lnSpc>
                        <a:spcBef>
                          <a:spcPts val="0"/>
                        </a:spcBef>
                        <a:spcAft>
                          <a:spcPts val="0"/>
                        </a:spcAft>
                      </a:pPr>
                      <a:r>
                        <a:rPr lang="en-US" sz="1600" b="0" i="0" dirty="0">
                          <a:solidFill>
                            <a:schemeClr val="tx1"/>
                          </a:solidFill>
                          <a:effectLst/>
                        </a:rPr>
                        <a:t>C2CD3</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CLN5</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ESPN</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INVS</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MT-ND2</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MT-TL2</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OPN1SW</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PISD</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TMEM107</a:t>
                      </a:r>
                    </a:p>
                  </a:txBody>
                  <a:tcPr marL="68580" marR="68580" marT="0" marB="0"/>
                </a:tc>
                <a:tc>
                  <a:txBody>
                    <a:bodyPr/>
                    <a:lstStyle/>
                    <a:p>
                      <a:pPr marL="0" marR="0">
                        <a:lnSpc>
                          <a:spcPct val="107000"/>
                        </a:lnSpc>
                        <a:spcBef>
                          <a:spcPts val="0"/>
                        </a:spcBef>
                        <a:spcAft>
                          <a:spcPts val="0"/>
                        </a:spcAft>
                      </a:pPr>
                      <a:endParaRPr lang="en-US" sz="1600" b="0" i="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868961446"/>
                  </a:ext>
                </a:extLst>
              </a:tr>
              <a:tr h="436991">
                <a:tc>
                  <a:txBody>
                    <a:bodyPr/>
                    <a:lstStyle/>
                    <a:p>
                      <a:pPr marL="0" marR="0">
                        <a:lnSpc>
                          <a:spcPct val="106000"/>
                        </a:lnSpc>
                        <a:spcBef>
                          <a:spcPts val="0"/>
                        </a:spcBef>
                        <a:spcAft>
                          <a:spcPts val="0"/>
                        </a:spcAft>
                      </a:pPr>
                      <a:r>
                        <a:rPr lang="en-US" sz="1600" b="0" i="0" dirty="0">
                          <a:solidFill>
                            <a:schemeClr val="tx1"/>
                          </a:solidFill>
                          <a:effectLst/>
                        </a:rPr>
                        <a:t>C5AR2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CLN8</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dirty="0">
                          <a:solidFill>
                            <a:schemeClr val="tx1"/>
                          </a:solidFill>
                          <a:effectLst/>
                        </a:rPr>
                        <a:t>EXOSC2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KIAA0556</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MT-RNR2</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MT-TM</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PDE6D</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PPP2R3C</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TMEM138</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 </a:t>
                      </a:r>
                    </a:p>
                  </a:txBody>
                  <a:tcPr marL="26670" marR="26670" marT="9525" marB="0"/>
                </a:tc>
                <a:extLst>
                  <a:ext uri="{0D108BD9-81ED-4DB2-BD59-A6C34878D82A}">
                    <a16:rowId xmlns:a16="http://schemas.microsoft.com/office/drawing/2014/main" val="114096624"/>
                  </a:ext>
                </a:extLst>
              </a:tr>
              <a:tr h="436991">
                <a:tc>
                  <a:txBody>
                    <a:bodyPr/>
                    <a:lstStyle/>
                    <a:p>
                      <a:pPr marL="0" marR="0">
                        <a:lnSpc>
                          <a:spcPct val="106000"/>
                        </a:lnSpc>
                        <a:spcBef>
                          <a:spcPts val="0"/>
                        </a:spcBef>
                        <a:spcAft>
                          <a:spcPts val="0"/>
                        </a:spcAft>
                      </a:pPr>
                      <a:r>
                        <a:rPr lang="en-US" sz="1600" b="0" i="0" dirty="0">
                          <a:solidFill>
                            <a:schemeClr val="tx1"/>
                          </a:solidFill>
                          <a:effectLst/>
                        </a:rPr>
                        <a:t>CCDC188</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6000"/>
                        </a:lnSpc>
                        <a:spcBef>
                          <a:spcPts val="0"/>
                        </a:spcBef>
                        <a:spcAft>
                          <a:spcPts val="0"/>
                        </a:spcAft>
                      </a:pPr>
                      <a:r>
                        <a:rPr lang="en-US" sz="1600" b="0" i="0" dirty="0">
                          <a:solidFill>
                            <a:schemeClr val="tx1"/>
                          </a:solidFill>
                          <a:effectLst/>
                        </a:rPr>
                        <a:t>COL9A2</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0" i="0" dirty="0">
                          <a:solidFill>
                            <a:schemeClr val="tx1"/>
                          </a:solidFill>
                          <a:effectLst/>
                        </a:rPr>
                        <a:t>FBN3</a:t>
                      </a: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670" marR="26670" marT="9525"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KIF3B</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MT-TC</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MT-TN</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PEX10</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PROS1</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TMEM216</a:t>
                      </a:r>
                    </a:p>
                  </a:txBody>
                  <a:tcPr marL="68580" marR="68580" marT="0" marB="0"/>
                </a:tc>
                <a:tc>
                  <a:txBody>
                    <a:bodyPr/>
                    <a:lstStyle/>
                    <a:p>
                      <a:pPr marL="0" marR="0">
                        <a:lnSpc>
                          <a:spcPct val="107000"/>
                        </a:lnSpc>
                        <a:spcBef>
                          <a:spcPts val="0"/>
                        </a:spcBef>
                        <a:spcAft>
                          <a:spcPts val="0"/>
                        </a:spcAft>
                      </a:pPr>
                      <a:r>
                        <a:rPr lang="en-US" sz="1600" b="0" i="0" kern="1200" dirty="0">
                          <a:solidFill>
                            <a:schemeClr val="tx1"/>
                          </a:solidFill>
                          <a:effectLst/>
                          <a:latin typeface="+mn-lt"/>
                          <a:ea typeface="+mn-ea"/>
                          <a:cs typeface="+mn-cs"/>
                        </a:rPr>
                        <a:t> </a:t>
                      </a:r>
                    </a:p>
                  </a:txBody>
                  <a:tcPr marL="26670" marR="26670" marT="9525" marB="0"/>
                </a:tc>
                <a:extLst>
                  <a:ext uri="{0D108BD9-81ED-4DB2-BD59-A6C34878D82A}">
                    <a16:rowId xmlns:a16="http://schemas.microsoft.com/office/drawing/2014/main" val="1130380337"/>
                  </a:ext>
                </a:extLst>
              </a:tr>
            </a:tbl>
          </a:graphicData>
        </a:graphic>
      </p:graphicFrame>
    </p:spTree>
    <p:extLst>
      <p:ext uri="{BB962C8B-B14F-4D97-AF65-F5344CB8AC3E}">
        <p14:creationId xmlns:p14="http://schemas.microsoft.com/office/powerpoint/2010/main" val="3434347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TotalTime>
  <Words>1339</Words>
  <Application>Microsoft Office PowerPoint</Application>
  <PresentationFormat>Widescreen</PresentationFormat>
  <Paragraphs>253</Paragraphs>
  <Slides>20</Slides>
  <Notes>19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Clinical Consortium: Dark</vt:lpstr>
      <vt:lpstr>Clinical Consortium: Light</vt:lpstr>
      <vt:lpstr>Characterizing the genetic basis for inherited retinal disease: Lessons learned from the Foundation Fighting Blindness Clinical Consortium’s Gene Poll</vt:lpstr>
      <vt:lpstr>PowerPoint Presentation</vt:lpstr>
      <vt:lpstr>Background</vt:lpstr>
      <vt:lpstr>Methodology</vt:lpstr>
      <vt:lpstr>Results of 2022 Gene Poll</vt:lpstr>
      <vt:lpstr>Gene Tally - Disease Causing Genes Found in 100 or More Patients</vt:lpstr>
      <vt:lpstr>Changes from 2021 to 2022 - Overall</vt:lpstr>
      <vt:lpstr>Changes from 2021 to 2022 Top Genes Across Regions</vt:lpstr>
      <vt:lpstr>Gene Tally - Disease Causing Genes Found in Zero Patients</vt:lpstr>
      <vt:lpstr>Why reported in zero patients in  the cohort?</vt:lpstr>
      <vt:lpstr>Cumulative Patient Tallies  (Total Genes = 387)</vt:lpstr>
      <vt:lpstr>Is your site currently participating in (or planning to in the future) the My Retina Tracker Program Panel or the My Retina Tracker Genetic Testing Study?</vt:lpstr>
      <vt:lpstr>How is your site currently obtaining genetics data on your patients?    (*Check all that apply)</vt:lpstr>
      <vt:lpstr>Approximately what portion of your IRD patients have received comprehensive gene panel test results in the last 5 years?</vt:lpstr>
      <vt:lpstr>Who tends to cover the cost of your patients’ genetic testing?</vt:lpstr>
      <vt:lpstr>Does your practice have a genetic counselor who talks to your IRD patients about their genetic test results?</vt:lpstr>
      <vt:lpstr>What is the typical frequency that you  see your IRD patients?</vt:lpstr>
      <vt:lpstr>Approximately what percent of your patients’ exams are covered by insurance?</vt:lpstr>
      <vt:lpstr>For NEW AND FOLLOW-UP IRD patient evals at your clinic, what tests do you typically obtain as part of your routine clinical practice? (*Check all that apply)</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Adams</dc:creator>
  <cp:lastModifiedBy>Sara Hatch</cp:lastModifiedBy>
  <cp:revision>6</cp:revision>
  <dcterms:created xsi:type="dcterms:W3CDTF">2023-03-08T17:26:10Z</dcterms:created>
  <dcterms:modified xsi:type="dcterms:W3CDTF">2026-08-27T15:46:16Z</dcterms:modified>
</cp:coreProperties>
</file>