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2"/>
    <p:sldMasterId id="2147483764" r:id="rId3"/>
    <p:sldMasterId id="2147483774" r:id="rId4"/>
    <p:sldMasterId id="2147483784" r:id="rId5"/>
    <p:sldMasterId id="2147483795" r:id="rId6"/>
    <p:sldMasterId id="2147483815" r:id="rId7"/>
    <p:sldMasterId id="2147483825" r:id="rId8"/>
    <p:sldMasterId id="2147483835" r:id="rId9"/>
    <p:sldMasterId id="2147483853" r:id="rId10"/>
    <p:sldMasterId id="2147483860" r:id="rId11"/>
  </p:sldMasterIdLst>
  <p:notesMasterIdLst>
    <p:notesMasterId r:id="rId75"/>
  </p:notesMasterIdLst>
  <p:handoutMasterIdLst>
    <p:handoutMasterId r:id="rId76"/>
  </p:handoutMasterIdLst>
  <p:sldIdLst>
    <p:sldId id="788" r:id="rId12"/>
    <p:sldId id="779" r:id="rId13"/>
    <p:sldId id="792" r:id="rId14"/>
    <p:sldId id="813" r:id="rId15"/>
    <p:sldId id="814" r:id="rId16"/>
    <p:sldId id="815" r:id="rId17"/>
    <p:sldId id="258" r:id="rId18"/>
    <p:sldId id="816" r:id="rId19"/>
    <p:sldId id="817" r:id="rId20"/>
    <p:sldId id="1596" r:id="rId21"/>
    <p:sldId id="837" r:id="rId22"/>
    <p:sldId id="797" r:id="rId23"/>
    <p:sldId id="838" r:id="rId24"/>
    <p:sldId id="847" r:id="rId25"/>
    <p:sldId id="844" r:id="rId26"/>
    <p:sldId id="904" r:id="rId27"/>
    <p:sldId id="1597" r:id="rId28"/>
    <p:sldId id="840" r:id="rId29"/>
    <p:sldId id="848" r:id="rId30"/>
    <p:sldId id="1641" r:id="rId31"/>
    <p:sldId id="874" r:id="rId32"/>
    <p:sldId id="875" r:id="rId33"/>
    <p:sldId id="876" r:id="rId34"/>
    <p:sldId id="877" r:id="rId35"/>
    <p:sldId id="878" r:id="rId36"/>
    <p:sldId id="879" r:id="rId37"/>
    <p:sldId id="789" r:id="rId38"/>
    <p:sldId id="773" r:id="rId39"/>
    <p:sldId id="899" r:id="rId40"/>
    <p:sldId id="800" r:id="rId41"/>
    <p:sldId id="900" r:id="rId42"/>
    <p:sldId id="905" r:id="rId43"/>
    <p:sldId id="887" r:id="rId44"/>
    <p:sldId id="801" r:id="rId45"/>
    <p:sldId id="1643" r:id="rId46"/>
    <p:sldId id="802" r:id="rId47"/>
    <p:sldId id="803" r:id="rId48"/>
    <p:sldId id="1642" r:id="rId49"/>
    <p:sldId id="901" r:id="rId50"/>
    <p:sldId id="902" r:id="rId51"/>
    <p:sldId id="903" r:id="rId52"/>
    <p:sldId id="894" r:id="rId53"/>
    <p:sldId id="897" r:id="rId54"/>
    <p:sldId id="284" r:id="rId55"/>
    <p:sldId id="328" r:id="rId56"/>
    <p:sldId id="324" r:id="rId57"/>
    <p:sldId id="285" r:id="rId58"/>
    <p:sldId id="890" r:id="rId59"/>
    <p:sldId id="304" r:id="rId60"/>
    <p:sldId id="784" r:id="rId61"/>
    <p:sldId id="323" r:id="rId62"/>
    <p:sldId id="786" r:id="rId63"/>
    <p:sldId id="1599" r:id="rId64"/>
    <p:sldId id="1600" r:id="rId65"/>
    <p:sldId id="898" r:id="rId66"/>
    <p:sldId id="1602" r:id="rId67"/>
    <p:sldId id="892" r:id="rId68"/>
    <p:sldId id="1604" r:id="rId69"/>
    <p:sldId id="278" r:id="rId70"/>
    <p:sldId id="793" r:id="rId71"/>
    <p:sldId id="880" r:id="rId72"/>
    <p:sldId id="881" r:id="rId73"/>
    <p:sldId id="88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5D52714-AA8D-60BD-A4C0-EF29922981AC}" name="Jennifer Shah" initials="JS" userId="Jennifer Shah" providerId="None"/>
  <p188:author id="{B9E6E219-98B8-7D8A-82A3-18C33FF29B42}" name="Allison Ayala" initials="AA" userId="Allison Ayala" providerId="None"/>
  <p188:author id="{0382A2D4-0D49-6C5D-A5D0-810E12ECC8DD}" name="Sara Hatch" initials="SH" userId="S::shatch@Jaeb.org::bdbe4921-0cb9-4d52-a5e2-eedfaaa49572" providerId="AD"/>
  <p188:author id="{2BADC6FB-210C-387A-948E-BF9E582ADDCC}" name="Ruth Thomas" initials="RT" userId="Ruth Thoma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F2C"/>
    <a:srgbClr val="FFFFCC"/>
    <a:srgbClr val="001236"/>
    <a:srgbClr val="19027C"/>
    <a:srgbClr val="002A7E"/>
    <a:srgbClr val="003399"/>
    <a:srgbClr val="000099"/>
    <a:srgbClr val="0033CC"/>
    <a:srgbClr val="00C1D5"/>
    <a:srgbClr val="418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01139-D26E-494B-8BC8-92ABFF0CF738}" v="2" dt="2026-05-01T20:00:15.565"/>
    <p1510:client id="{DB8399D8-17B9-42FF-891A-A9FD34B68EA4}" v="3" dt="2026-05-01T13:17:33.075"/>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0.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viewProps" Target="viewProps.xml"/><Relationship Id="rId5" Type="http://schemas.openxmlformats.org/officeDocument/2006/relationships/slideMaster" Target="slideMasters/slideMaster4.xml"/><Relationship Id="rId61" Type="http://schemas.openxmlformats.org/officeDocument/2006/relationships/slide" Target="slides/slide50.xml"/><Relationship Id="rId82"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commentAuthors" Target="commentAuthors.xml"/><Relationship Id="rId8" Type="http://schemas.openxmlformats.org/officeDocument/2006/relationships/slideMaster" Target="slideMasters/slideMaster7.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9.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handoutMaster" Target="handoutMasters/handoutMaster1.xml"/><Relationship Id="rId7" Type="http://schemas.openxmlformats.org/officeDocument/2006/relationships/slideMaster" Target="slideMasters/slideMaster6.xml"/><Relationship Id="rId71" Type="http://schemas.openxmlformats.org/officeDocument/2006/relationships/slide" Target="slides/slide60.xml"/><Relationship Id="rId2" Type="http://schemas.openxmlformats.org/officeDocument/2006/relationships/slideMaster" Target="slideMasters/slideMaster1.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diagrams/_rels/data1.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FF563-ED6C-41CB-8308-ED7EF692CB3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0E5DD6-2CA6-4996-95CB-AE5C03BA292F}">
      <dgm:prSet custT="1"/>
      <dgm:spPr/>
      <dgm:t>
        <a:bodyPr/>
        <a:lstStyle/>
        <a:p>
          <a:pPr algn="ctr">
            <a:lnSpc>
              <a:spcPct val="100000"/>
            </a:lnSpc>
            <a:defRPr b="1"/>
          </a:pPr>
          <a:r>
            <a:rPr lang="en-US" sz="3200" b="1">
              <a:latin typeface="Arial" panose="020B0604020202020204" pitchFamily="34" charset="0"/>
              <a:cs typeface="Arial" panose="020B0604020202020204" pitchFamily="34" charset="0"/>
            </a:rPr>
            <a:t>21 Manuscripts</a:t>
          </a:r>
        </a:p>
        <a:p>
          <a:pPr algn="ctr">
            <a:lnSpc>
              <a:spcPct val="100000"/>
            </a:lnSpc>
            <a:defRPr b="1"/>
          </a:pPr>
          <a:r>
            <a:rPr lang="en-US" sz="3200" b="1">
              <a:latin typeface="Arial" panose="020B0604020202020204" pitchFamily="34" charset="0"/>
              <a:cs typeface="Arial" panose="020B0604020202020204" pitchFamily="34" charset="0"/>
            </a:rPr>
            <a:t>14 Lead Authors</a:t>
          </a:r>
          <a:endParaRPr lang="en-US" sz="3200">
            <a:latin typeface="Arial" panose="020B0604020202020204" pitchFamily="34" charset="0"/>
            <a:cs typeface="Arial" panose="020B0604020202020204" pitchFamily="34" charset="0"/>
          </a:endParaRPr>
        </a:p>
      </dgm:t>
    </dgm:pt>
    <dgm:pt modelId="{2D9DC5EB-0DEF-4AB2-BC71-A1D9B5D30F1D}" type="parTrans" cxnId="{BA4FE893-9D4E-4604-9B46-CD2601ADA74A}">
      <dgm:prSet/>
      <dgm:spPr/>
      <dgm:t>
        <a:bodyPr/>
        <a:lstStyle/>
        <a:p>
          <a:endParaRPr lang="en-US" sz="2000"/>
        </a:p>
      </dgm:t>
    </dgm:pt>
    <dgm:pt modelId="{E924F8BC-2431-4608-855F-1C6D1343C85E}" type="sibTrans" cxnId="{BA4FE893-9D4E-4604-9B46-CD2601ADA74A}">
      <dgm:prSet/>
      <dgm:spPr/>
      <dgm:t>
        <a:bodyPr/>
        <a:lstStyle/>
        <a:p>
          <a:endParaRPr lang="en-US" sz="2000"/>
        </a:p>
      </dgm:t>
    </dgm:pt>
    <dgm:pt modelId="{B9438E93-2544-4767-A679-88FA72FA4E33}">
      <dgm:prSet custT="1"/>
      <dgm:spPr/>
      <dgm:t>
        <a:bodyPr/>
        <a:lstStyle/>
        <a:p>
          <a:pPr>
            <a:lnSpc>
              <a:spcPct val="100000"/>
            </a:lnSpc>
            <a:defRPr b="1"/>
          </a:pPr>
          <a:r>
            <a:rPr lang="en-US" sz="3200" b="1" dirty="0">
              <a:latin typeface="Arial" panose="020B0604020202020204" pitchFamily="34" charset="0"/>
              <a:cs typeface="Arial" panose="020B0604020202020204" pitchFamily="34" charset="0"/>
            </a:rPr>
            <a:t>93 Presentations</a:t>
          </a:r>
        </a:p>
        <a:p>
          <a:pPr>
            <a:lnSpc>
              <a:spcPct val="100000"/>
            </a:lnSpc>
            <a:defRPr b="1"/>
          </a:pPr>
          <a:r>
            <a:rPr lang="en-US" sz="3200" b="1" dirty="0">
              <a:latin typeface="Arial" panose="020B0604020202020204" pitchFamily="34" charset="0"/>
              <a:cs typeface="Arial" panose="020B0604020202020204" pitchFamily="34" charset="0"/>
            </a:rPr>
            <a:t>28 Presenters</a:t>
          </a:r>
        </a:p>
        <a:p>
          <a:pPr>
            <a:lnSpc>
              <a:spcPct val="100000"/>
            </a:lnSpc>
            <a:defRPr b="1"/>
          </a:pPr>
          <a:r>
            <a:rPr lang="en-US" sz="3200" b="1" dirty="0">
              <a:latin typeface="Arial" panose="020B0604020202020204" pitchFamily="34" charset="0"/>
              <a:cs typeface="Arial" panose="020B0604020202020204" pitchFamily="34" charset="0"/>
            </a:rPr>
            <a:t>54 Conferences</a:t>
          </a:r>
        </a:p>
      </dgm:t>
    </dgm:pt>
    <dgm:pt modelId="{D08B4925-DB52-45A2-A57C-1D62907E36DF}" type="parTrans" cxnId="{CE427FF8-739C-4D77-8DCE-48D9528EBAD3}">
      <dgm:prSet/>
      <dgm:spPr/>
      <dgm:t>
        <a:bodyPr/>
        <a:lstStyle/>
        <a:p>
          <a:endParaRPr lang="en-US" sz="2000"/>
        </a:p>
      </dgm:t>
    </dgm:pt>
    <dgm:pt modelId="{8B56C335-C0A3-4008-A46B-0DC58030745F}" type="sibTrans" cxnId="{CE427FF8-739C-4D77-8DCE-48D9528EBAD3}">
      <dgm:prSet/>
      <dgm:spPr/>
      <dgm:t>
        <a:bodyPr/>
        <a:lstStyle/>
        <a:p>
          <a:endParaRPr lang="en-US" sz="2000"/>
        </a:p>
      </dgm:t>
    </dgm:pt>
    <dgm:pt modelId="{B0A35CF9-96E9-4489-8ACC-E408C08A707A}" type="pres">
      <dgm:prSet presAssocID="{3B6FF563-ED6C-41CB-8308-ED7EF692CB35}" presName="root" presStyleCnt="0">
        <dgm:presLayoutVars>
          <dgm:dir/>
          <dgm:resizeHandles val="exact"/>
        </dgm:presLayoutVars>
      </dgm:prSet>
      <dgm:spPr/>
    </dgm:pt>
    <dgm:pt modelId="{65EA1AAC-BEC1-492D-9615-55A1733C6A25}" type="pres">
      <dgm:prSet presAssocID="{C60E5DD6-2CA6-4996-95CB-AE5C03BA292F}" presName="compNode" presStyleCnt="0"/>
      <dgm:spPr/>
    </dgm:pt>
    <dgm:pt modelId="{9E9DD443-FF47-4051-ABF0-8759729A75FB}" type="pres">
      <dgm:prSet presAssocID="{C60E5DD6-2CA6-4996-95CB-AE5C03BA292F}"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pward trend"/>
        </a:ext>
      </dgm:extLst>
    </dgm:pt>
    <dgm:pt modelId="{A841DD1A-4A08-4A3E-A9DE-6BEDFDCE3858}" type="pres">
      <dgm:prSet presAssocID="{C60E5DD6-2CA6-4996-95CB-AE5C03BA292F}" presName="iconSpace" presStyleCnt="0"/>
      <dgm:spPr/>
    </dgm:pt>
    <dgm:pt modelId="{F9BA9D69-2B4F-43E0-95D1-3468234DA41C}" type="pres">
      <dgm:prSet presAssocID="{C60E5DD6-2CA6-4996-95CB-AE5C03BA292F}" presName="parTx" presStyleLbl="revTx" presStyleIdx="0" presStyleCnt="4" custScaleY="78362">
        <dgm:presLayoutVars>
          <dgm:chMax val="0"/>
          <dgm:chPref val="0"/>
        </dgm:presLayoutVars>
      </dgm:prSet>
      <dgm:spPr/>
    </dgm:pt>
    <dgm:pt modelId="{75A9C6A4-5C03-4D42-BA30-4B769E956841}" type="pres">
      <dgm:prSet presAssocID="{C60E5DD6-2CA6-4996-95CB-AE5C03BA292F}" presName="txSpace" presStyleCnt="0"/>
      <dgm:spPr/>
    </dgm:pt>
    <dgm:pt modelId="{A2F30C15-310F-4773-9D80-C71979F93464}" type="pres">
      <dgm:prSet presAssocID="{C60E5DD6-2CA6-4996-95CB-AE5C03BA292F}" presName="desTx" presStyleLbl="revTx" presStyleIdx="1" presStyleCnt="4">
        <dgm:presLayoutVars/>
      </dgm:prSet>
      <dgm:spPr/>
    </dgm:pt>
    <dgm:pt modelId="{92607C9B-066A-482D-8F33-86BD2C7F6C70}" type="pres">
      <dgm:prSet presAssocID="{E924F8BC-2431-4608-855F-1C6D1343C85E}" presName="sibTrans" presStyleCnt="0"/>
      <dgm:spPr/>
    </dgm:pt>
    <dgm:pt modelId="{E39EEA46-FCED-42B5-99F8-55B1C0C83B41}" type="pres">
      <dgm:prSet presAssocID="{B9438E93-2544-4767-A679-88FA72FA4E33}" presName="compNode" presStyleCnt="0"/>
      <dgm:spPr/>
    </dgm:pt>
    <dgm:pt modelId="{EEEB48CE-A62C-464E-9901-79A3711074AF}" type="pres">
      <dgm:prSet presAssocID="{B9438E93-2544-4767-A679-88FA72FA4E33}"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12322C9B-2AB3-431E-9893-E53BF3228480}" type="pres">
      <dgm:prSet presAssocID="{B9438E93-2544-4767-A679-88FA72FA4E33}" presName="iconSpace" presStyleCnt="0"/>
      <dgm:spPr/>
    </dgm:pt>
    <dgm:pt modelId="{FD983DDF-111D-4010-8E0D-A7E3E80A13E1}" type="pres">
      <dgm:prSet presAssocID="{B9438E93-2544-4767-A679-88FA72FA4E33}" presName="parTx" presStyleLbl="revTx" presStyleIdx="2" presStyleCnt="4" custScaleX="136953">
        <dgm:presLayoutVars>
          <dgm:chMax val="0"/>
          <dgm:chPref val="0"/>
        </dgm:presLayoutVars>
      </dgm:prSet>
      <dgm:spPr/>
    </dgm:pt>
    <dgm:pt modelId="{33BEB293-C442-4221-AB1A-3382F31B4A73}" type="pres">
      <dgm:prSet presAssocID="{B9438E93-2544-4767-A679-88FA72FA4E33}" presName="txSpace" presStyleCnt="0"/>
      <dgm:spPr/>
    </dgm:pt>
    <dgm:pt modelId="{73870B4E-7311-4B3B-9530-0C2B9C01778C}" type="pres">
      <dgm:prSet presAssocID="{B9438E93-2544-4767-A679-88FA72FA4E33}" presName="desTx" presStyleLbl="revTx" presStyleIdx="3" presStyleCnt="4">
        <dgm:presLayoutVars/>
      </dgm:prSet>
      <dgm:spPr/>
    </dgm:pt>
  </dgm:ptLst>
  <dgm:cxnLst>
    <dgm:cxn modelId="{51B3BD11-2B11-4BAA-9F05-6B97E34AFA5A}" type="presOf" srcId="{C60E5DD6-2CA6-4996-95CB-AE5C03BA292F}" destId="{F9BA9D69-2B4F-43E0-95D1-3468234DA41C}" srcOrd="0" destOrd="0" presId="urn:microsoft.com/office/officeart/2018/5/layout/CenteredIconLabelDescriptionList"/>
    <dgm:cxn modelId="{04A16474-2B35-4BE7-82EF-0506011563A3}" type="presOf" srcId="{B9438E93-2544-4767-A679-88FA72FA4E33}" destId="{FD983DDF-111D-4010-8E0D-A7E3E80A13E1}" srcOrd="0" destOrd="0" presId="urn:microsoft.com/office/officeart/2018/5/layout/CenteredIconLabelDescriptionList"/>
    <dgm:cxn modelId="{BA4FE893-9D4E-4604-9B46-CD2601ADA74A}" srcId="{3B6FF563-ED6C-41CB-8308-ED7EF692CB35}" destId="{C60E5DD6-2CA6-4996-95CB-AE5C03BA292F}" srcOrd="0" destOrd="0" parTransId="{2D9DC5EB-0DEF-4AB2-BC71-A1D9B5D30F1D}" sibTransId="{E924F8BC-2431-4608-855F-1C6D1343C85E}"/>
    <dgm:cxn modelId="{28410CD1-AEA0-4403-BA70-3C66B9094B22}" type="presOf" srcId="{3B6FF563-ED6C-41CB-8308-ED7EF692CB35}" destId="{B0A35CF9-96E9-4489-8ACC-E408C08A707A}" srcOrd="0" destOrd="0" presId="urn:microsoft.com/office/officeart/2018/5/layout/CenteredIconLabelDescriptionList"/>
    <dgm:cxn modelId="{CE427FF8-739C-4D77-8DCE-48D9528EBAD3}" srcId="{3B6FF563-ED6C-41CB-8308-ED7EF692CB35}" destId="{B9438E93-2544-4767-A679-88FA72FA4E33}" srcOrd="1" destOrd="0" parTransId="{D08B4925-DB52-45A2-A57C-1D62907E36DF}" sibTransId="{8B56C335-C0A3-4008-A46B-0DC58030745F}"/>
    <dgm:cxn modelId="{6039B631-BDDB-4571-A83E-CE130EDA9653}" type="presParOf" srcId="{B0A35CF9-96E9-4489-8ACC-E408C08A707A}" destId="{65EA1AAC-BEC1-492D-9615-55A1733C6A25}" srcOrd="0" destOrd="0" presId="urn:microsoft.com/office/officeart/2018/5/layout/CenteredIconLabelDescriptionList"/>
    <dgm:cxn modelId="{9DEBE3C2-F090-4096-BACD-953173CCFF88}" type="presParOf" srcId="{65EA1AAC-BEC1-492D-9615-55A1733C6A25}" destId="{9E9DD443-FF47-4051-ABF0-8759729A75FB}" srcOrd="0" destOrd="0" presId="urn:microsoft.com/office/officeart/2018/5/layout/CenteredIconLabelDescriptionList"/>
    <dgm:cxn modelId="{22355F3B-5FDA-4F63-9DD9-79B06D429754}" type="presParOf" srcId="{65EA1AAC-BEC1-492D-9615-55A1733C6A25}" destId="{A841DD1A-4A08-4A3E-A9DE-6BEDFDCE3858}" srcOrd="1" destOrd="0" presId="urn:microsoft.com/office/officeart/2018/5/layout/CenteredIconLabelDescriptionList"/>
    <dgm:cxn modelId="{91574A9D-84A9-4B6E-BEEE-0DDC0C146958}" type="presParOf" srcId="{65EA1AAC-BEC1-492D-9615-55A1733C6A25}" destId="{F9BA9D69-2B4F-43E0-95D1-3468234DA41C}" srcOrd="2" destOrd="0" presId="urn:microsoft.com/office/officeart/2018/5/layout/CenteredIconLabelDescriptionList"/>
    <dgm:cxn modelId="{6E420FA0-6745-46F6-ADE2-5E74F42D0FD3}" type="presParOf" srcId="{65EA1AAC-BEC1-492D-9615-55A1733C6A25}" destId="{75A9C6A4-5C03-4D42-BA30-4B769E956841}" srcOrd="3" destOrd="0" presId="urn:microsoft.com/office/officeart/2018/5/layout/CenteredIconLabelDescriptionList"/>
    <dgm:cxn modelId="{620D79FD-C253-4207-A006-0AC629870E81}" type="presParOf" srcId="{65EA1AAC-BEC1-492D-9615-55A1733C6A25}" destId="{A2F30C15-310F-4773-9D80-C71979F93464}" srcOrd="4" destOrd="0" presId="urn:microsoft.com/office/officeart/2018/5/layout/CenteredIconLabelDescriptionList"/>
    <dgm:cxn modelId="{8BD90218-60F5-46CC-AA36-887A33ABA925}" type="presParOf" srcId="{B0A35CF9-96E9-4489-8ACC-E408C08A707A}" destId="{92607C9B-066A-482D-8F33-86BD2C7F6C70}" srcOrd="1" destOrd="0" presId="urn:microsoft.com/office/officeart/2018/5/layout/CenteredIconLabelDescriptionList"/>
    <dgm:cxn modelId="{DECDA5A1-3594-406A-B0D6-215BDAA10A8A}" type="presParOf" srcId="{B0A35CF9-96E9-4489-8ACC-E408C08A707A}" destId="{E39EEA46-FCED-42B5-99F8-55B1C0C83B41}" srcOrd="2" destOrd="0" presId="urn:microsoft.com/office/officeart/2018/5/layout/CenteredIconLabelDescriptionList"/>
    <dgm:cxn modelId="{BC540518-C2EE-4CE5-93E3-416B8E5CB0D1}" type="presParOf" srcId="{E39EEA46-FCED-42B5-99F8-55B1C0C83B41}" destId="{EEEB48CE-A62C-464E-9901-79A3711074AF}" srcOrd="0" destOrd="0" presId="urn:microsoft.com/office/officeart/2018/5/layout/CenteredIconLabelDescriptionList"/>
    <dgm:cxn modelId="{E573F6D2-21CD-43F8-8A83-CBEE4EBE3DBC}" type="presParOf" srcId="{E39EEA46-FCED-42B5-99F8-55B1C0C83B41}" destId="{12322C9B-2AB3-431E-9893-E53BF3228480}" srcOrd="1" destOrd="0" presId="urn:microsoft.com/office/officeart/2018/5/layout/CenteredIconLabelDescriptionList"/>
    <dgm:cxn modelId="{1E89E71C-032C-44D1-97E2-C3C61A769063}" type="presParOf" srcId="{E39EEA46-FCED-42B5-99F8-55B1C0C83B41}" destId="{FD983DDF-111D-4010-8E0D-A7E3E80A13E1}" srcOrd="2" destOrd="0" presId="urn:microsoft.com/office/officeart/2018/5/layout/CenteredIconLabelDescriptionList"/>
    <dgm:cxn modelId="{1EECB571-F35C-4780-A47B-E76463D232ED}" type="presParOf" srcId="{E39EEA46-FCED-42B5-99F8-55B1C0C83B41}" destId="{33BEB293-C442-4221-AB1A-3382F31B4A73}" srcOrd="3" destOrd="0" presId="urn:microsoft.com/office/officeart/2018/5/layout/CenteredIconLabelDescriptionList"/>
    <dgm:cxn modelId="{8C89A533-33A2-4D02-8AD4-5FA1857CDE25}" type="presParOf" srcId="{E39EEA46-FCED-42B5-99F8-55B1C0C83B41}" destId="{73870B4E-7311-4B3B-9530-0C2B9C01778C}"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DD443-FF47-4051-ABF0-8759729A75FB}">
      <dsp:nvSpPr>
        <dsp:cNvPr id="0" name=""/>
        <dsp:cNvSpPr/>
      </dsp:nvSpPr>
      <dsp:spPr>
        <a:xfrm>
          <a:off x="1414190" y="558521"/>
          <a:ext cx="1506100" cy="14757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BA9D69-2B4F-43E0-95D1-3468234DA41C}">
      <dsp:nvSpPr>
        <dsp:cNvPr id="0" name=""/>
        <dsp:cNvSpPr/>
      </dsp:nvSpPr>
      <dsp:spPr>
        <a:xfrm>
          <a:off x="15668" y="2212822"/>
          <a:ext cx="4303145" cy="56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a:latin typeface="Arial" panose="020B0604020202020204" pitchFamily="34" charset="0"/>
              <a:cs typeface="Arial" panose="020B0604020202020204" pitchFamily="34" charset="0"/>
            </a:rPr>
            <a:t>21 Manuscripts</a:t>
          </a:r>
        </a:p>
        <a:p>
          <a:pPr marL="0" lvl="0" indent="0" algn="ctr" defTabSz="1422400">
            <a:lnSpc>
              <a:spcPct val="100000"/>
            </a:lnSpc>
            <a:spcBef>
              <a:spcPct val="0"/>
            </a:spcBef>
            <a:spcAft>
              <a:spcPct val="35000"/>
            </a:spcAft>
            <a:buNone/>
            <a:defRPr b="1"/>
          </a:pPr>
          <a:r>
            <a:rPr lang="en-US" sz="3200" b="1" kern="1200">
              <a:latin typeface="Arial" panose="020B0604020202020204" pitchFamily="34" charset="0"/>
              <a:cs typeface="Arial" panose="020B0604020202020204" pitchFamily="34" charset="0"/>
            </a:rPr>
            <a:t>14 Lead Authors</a:t>
          </a:r>
          <a:endParaRPr lang="en-US" sz="3200" kern="1200">
            <a:latin typeface="Arial" panose="020B0604020202020204" pitchFamily="34" charset="0"/>
            <a:cs typeface="Arial" panose="020B0604020202020204" pitchFamily="34" charset="0"/>
          </a:endParaRPr>
        </a:p>
      </dsp:txBody>
      <dsp:txXfrm>
        <a:off x="15668" y="2212822"/>
        <a:ext cx="4303145" cy="563684"/>
      </dsp:txXfrm>
    </dsp:sp>
    <dsp:sp modelId="{A2F30C15-310F-4773-9D80-C71979F93464}">
      <dsp:nvSpPr>
        <dsp:cNvPr id="0" name=""/>
        <dsp:cNvSpPr/>
      </dsp:nvSpPr>
      <dsp:spPr>
        <a:xfrm>
          <a:off x="15668" y="2901199"/>
          <a:ext cx="4303145" cy="730"/>
        </a:xfrm>
        <a:prstGeom prst="rect">
          <a:avLst/>
        </a:prstGeom>
        <a:noFill/>
        <a:ln>
          <a:noFill/>
        </a:ln>
        <a:effectLst/>
      </dsp:spPr>
      <dsp:style>
        <a:lnRef idx="0">
          <a:scrgbClr r="0" g="0" b="0"/>
        </a:lnRef>
        <a:fillRef idx="0">
          <a:scrgbClr r="0" g="0" b="0"/>
        </a:fillRef>
        <a:effectRef idx="0">
          <a:scrgbClr r="0" g="0" b="0"/>
        </a:effectRef>
        <a:fontRef idx="minor"/>
      </dsp:style>
    </dsp:sp>
    <dsp:sp modelId="{EEEB48CE-A62C-464E-9901-79A3711074AF}">
      <dsp:nvSpPr>
        <dsp:cNvPr id="0" name=""/>
        <dsp:cNvSpPr/>
      </dsp:nvSpPr>
      <dsp:spPr>
        <a:xfrm>
          <a:off x="7265457" y="558521"/>
          <a:ext cx="1506100" cy="14757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983DDF-111D-4010-8E0D-A7E3E80A13E1}">
      <dsp:nvSpPr>
        <dsp:cNvPr id="0" name=""/>
        <dsp:cNvSpPr/>
      </dsp:nvSpPr>
      <dsp:spPr>
        <a:xfrm>
          <a:off x="5071864" y="2134997"/>
          <a:ext cx="5893286" cy="7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dirty="0">
              <a:latin typeface="Arial" panose="020B0604020202020204" pitchFamily="34" charset="0"/>
              <a:cs typeface="Arial" panose="020B0604020202020204" pitchFamily="34" charset="0"/>
            </a:rPr>
            <a:t>93 Presentations</a:t>
          </a:r>
        </a:p>
        <a:p>
          <a:pPr marL="0" lvl="0" indent="0" algn="ctr" defTabSz="1422400">
            <a:lnSpc>
              <a:spcPct val="100000"/>
            </a:lnSpc>
            <a:spcBef>
              <a:spcPct val="0"/>
            </a:spcBef>
            <a:spcAft>
              <a:spcPct val="35000"/>
            </a:spcAft>
            <a:buNone/>
            <a:defRPr b="1"/>
          </a:pPr>
          <a:r>
            <a:rPr lang="en-US" sz="3200" b="1" kern="1200" dirty="0">
              <a:latin typeface="Arial" panose="020B0604020202020204" pitchFamily="34" charset="0"/>
              <a:cs typeface="Arial" panose="020B0604020202020204" pitchFamily="34" charset="0"/>
            </a:rPr>
            <a:t>28 Presenters</a:t>
          </a:r>
        </a:p>
        <a:p>
          <a:pPr marL="0" lvl="0" indent="0" algn="ctr" defTabSz="1422400">
            <a:lnSpc>
              <a:spcPct val="100000"/>
            </a:lnSpc>
            <a:spcBef>
              <a:spcPct val="0"/>
            </a:spcBef>
            <a:spcAft>
              <a:spcPct val="35000"/>
            </a:spcAft>
            <a:buNone/>
            <a:defRPr b="1"/>
          </a:pPr>
          <a:r>
            <a:rPr lang="en-US" sz="3200" b="1" kern="1200" dirty="0">
              <a:latin typeface="Arial" panose="020B0604020202020204" pitchFamily="34" charset="0"/>
              <a:cs typeface="Arial" panose="020B0604020202020204" pitchFamily="34" charset="0"/>
            </a:rPr>
            <a:t>54 Conferences</a:t>
          </a:r>
        </a:p>
      </dsp:txBody>
      <dsp:txXfrm>
        <a:off x="5071864" y="2134997"/>
        <a:ext cx="5893286" cy="719333"/>
      </dsp:txXfrm>
    </dsp:sp>
    <dsp:sp modelId="{73870B4E-7311-4B3B-9530-0C2B9C01778C}">
      <dsp:nvSpPr>
        <dsp:cNvPr id="0" name=""/>
        <dsp:cNvSpPr/>
      </dsp:nvSpPr>
      <dsp:spPr>
        <a:xfrm>
          <a:off x="5866935" y="2901199"/>
          <a:ext cx="4303145" cy="7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39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i="1"/>
              <a:t>Alternative Single Slide Overview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C3092-C849-AE07-8237-69FA78A16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A8AC5-A3D6-F8B9-5360-29BD90B02F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7459D5-6A4D-1607-C40B-F1E07704B852}"/>
              </a:ext>
            </a:extLst>
          </p:cNvPr>
          <p:cNvSpPr>
            <a:spLocks noGrp="1"/>
          </p:cNvSpPr>
          <p:nvPr>
            <p:ph type="body" idx="1"/>
          </p:nvPr>
        </p:nvSpPr>
        <p:spPr/>
        <p:txBody>
          <a:bodyPr/>
          <a:lstStyle/>
          <a:p>
            <a:r>
              <a:rPr lang="en-US" sz="1200" kern="1200">
                <a:solidFill>
                  <a:schemeClr val="tx1"/>
                </a:solidFill>
                <a:latin typeface="+mn-lt"/>
                <a:ea typeface="+mn-ea"/>
                <a:cs typeface="+mn-cs"/>
              </a:rPr>
              <a:t>(updated numbers as of 4/13/2026)</a:t>
            </a:r>
          </a:p>
          <a:p>
            <a:r>
              <a:rPr lang="en-US" sz="1200" kern="1200">
                <a:solidFill>
                  <a:schemeClr val="tx1"/>
                </a:solidFill>
                <a:latin typeface="+mn-lt"/>
                <a:ea typeface="+mn-ea"/>
                <a:cs typeface="+mn-cs"/>
              </a:rPr>
              <a:t>use </a:t>
            </a:r>
            <a:r>
              <a:rPr lang="en-US" sz="1200" kern="1200" err="1">
                <a:solidFill>
                  <a:schemeClr val="tx1"/>
                </a:solidFill>
                <a:latin typeface="+mn-lt"/>
                <a:ea typeface="+mn-ea"/>
                <a:cs typeface="+mn-cs"/>
              </a:rPr>
              <a:t>ffb</a:t>
            </a:r>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 Sites</a:t>
            </a:r>
          </a:p>
          <a:p>
            <a:r>
              <a:rPr lang="en-US" sz="1200" kern="1200">
                <a:solidFill>
                  <a:schemeClr val="tx1"/>
                </a:solidFill>
                <a:latin typeface="+mn-lt"/>
                <a:ea typeface="+mn-ea"/>
                <a:cs typeface="+mn-cs"/>
              </a:rPr>
              <a:t>select </a:t>
            </a:r>
            <a:r>
              <a:rPr lang="en-US" sz="1200" kern="1200" err="1">
                <a:solidFill>
                  <a:schemeClr val="tx1"/>
                </a:solidFill>
                <a:latin typeface="+mn-lt"/>
                <a:ea typeface="+mn-ea"/>
                <a:cs typeface="+mn-cs"/>
              </a:rPr>
              <a:t>SiteID</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SiteName</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sitestatus</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from </a:t>
            </a:r>
            <a:r>
              <a:rPr lang="en-US" sz="1200" kern="1200" err="1">
                <a:solidFill>
                  <a:schemeClr val="tx1"/>
                </a:solidFill>
                <a:latin typeface="+mn-lt"/>
                <a:ea typeface="+mn-ea"/>
                <a:cs typeface="+mn-cs"/>
              </a:rPr>
              <a:t>tblSites</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where </a:t>
            </a:r>
            <a:r>
              <a:rPr lang="en-US" sz="1200" kern="1200" err="1">
                <a:solidFill>
                  <a:schemeClr val="tx1"/>
                </a:solidFill>
                <a:latin typeface="+mn-lt"/>
                <a:ea typeface="+mn-ea"/>
                <a:cs typeface="+mn-cs"/>
              </a:rPr>
              <a:t>siteStatus</a:t>
            </a:r>
            <a:r>
              <a:rPr lang="en-US" sz="1200" kern="1200">
                <a:solidFill>
                  <a:schemeClr val="tx1"/>
                </a:solidFill>
                <a:latin typeface="+mn-lt"/>
                <a:ea typeface="+mn-ea"/>
                <a:cs typeface="+mn-cs"/>
              </a:rPr>
              <a:t> = 'Active'</a:t>
            </a:r>
          </a:p>
          <a:p>
            <a:r>
              <a:rPr lang="en-US" sz="1200" kern="1200">
                <a:solidFill>
                  <a:schemeClr val="tx1"/>
                </a:solidFill>
                <a:latin typeface="+mn-lt"/>
                <a:ea typeface="+mn-ea"/>
                <a:cs typeface="+mn-cs"/>
              </a:rPr>
              <a:t>order by </a:t>
            </a:r>
            <a:r>
              <a:rPr lang="en-US" sz="1200" kern="1200" err="1">
                <a:solidFill>
                  <a:schemeClr val="tx1"/>
                </a:solidFill>
                <a:latin typeface="+mn-lt"/>
                <a:ea typeface="+mn-ea"/>
                <a:cs typeface="+mn-cs"/>
              </a:rPr>
              <a:t>SiteID</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 </a:t>
            </a:r>
          </a:p>
          <a:p>
            <a:r>
              <a:rPr lang="en-US" sz="1200" kern="1200">
                <a:solidFill>
                  <a:schemeClr val="tx1"/>
                </a:solidFill>
                <a:latin typeface="+mn-lt"/>
                <a:ea typeface="+mn-ea"/>
                <a:cs typeface="+mn-cs"/>
              </a:rPr>
              <a:t> --   investigators</a:t>
            </a:r>
          </a:p>
          <a:p>
            <a:r>
              <a:rPr lang="en-US" sz="1200" kern="1200">
                <a:solidFill>
                  <a:schemeClr val="tx1"/>
                </a:solidFill>
                <a:latin typeface="+mn-lt"/>
                <a:ea typeface="+mn-ea"/>
                <a:cs typeface="+mn-cs"/>
              </a:rPr>
              <a:t>select *</a:t>
            </a:r>
          </a:p>
          <a:p>
            <a:r>
              <a:rPr lang="en-US" sz="1200" kern="1200">
                <a:solidFill>
                  <a:schemeClr val="tx1"/>
                </a:solidFill>
                <a:latin typeface="+mn-lt"/>
                <a:ea typeface="+mn-ea"/>
                <a:cs typeface="+mn-cs"/>
              </a:rPr>
              <a:t>from </a:t>
            </a:r>
            <a:r>
              <a:rPr lang="en-US" sz="1200" kern="1200" err="1">
                <a:solidFill>
                  <a:schemeClr val="tx1"/>
                </a:solidFill>
                <a:latin typeface="+mn-lt"/>
                <a:ea typeface="+mn-ea"/>
                <a:cs typeface="+mn-cs"/>
              </a:rPr>
              <a:t>vwPersonnel</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where </a:t>
            </a:r>
            <a:r>
              <a:rPr lang="en-US" sz="1200" kern="1200" err="1">
                <a:solidFill>
                  <a:schemeClr val="tx1"/>
                </a:solidFill>
                <a:latin typeface="+mn-lt"/>
                <a:ea typeface="+mn-ea"/>
                <a:cs typeface="+mn-cs"/>
              </a:rPr>
              <a:t>recdelete</a:t>
            </a:r>
            <a:r>
              <a:rPr lang="en-US" sz="1200" kern="1200">
                <a:solidFill>
                  <a:schemeClr val="tx1"/>
                </a:solidFill>
                <a:latin typeface="+mn-lt"/>
                <a:ea typeface="+mn-ea"/>
                <a:cs typeface="+mn-cs"/>
              </a:rPr>
              <a:t> =0 </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siterole</a:t>
            </a:r>
            <a:r>
              <a:rPr lang="en-US" sz="1200" kern="1200">
                <a:solidFill>
                  <a:schemeClr val="tx1"/>
                </a:solidFill>
                <a:latin typeface="+mn-lt"/>
                <a:ea typeface="+mn-ea"/>
                <a:cs typeface="+mn-cs"/>
              </a:rPr>
              <a:t> = 'investigator'</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PersStatus</a:t>
            </a:r>
            <a:r>
              <a:rPr lang="en-US" sz="1200" kern="1200">
                <a:solidFill>
                  <a:schemeClr val="tx1"/>
                </a:solidFill>
                <a:latin typeface="+mn-lt"/>
                <a:ea typeface="+mn-ea"/>
                <a:cs typeface="+mn-cs"/>
              </a:rPr>
              <a:t> = 'Active'</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siteid</a:t>
            </a:r>
            <a:r>
              <a:rPr lang="en-US" sz="1200" kern="1200">
                <a:solidFill>
                  <a:schemeClr val="tx1"/>
                </a:solidFill>
                <a:latin typeface="+mn-lt"/>
                <a:ea typeface="+mn-ea"/>
                <a:cs typeface="+mn-cs"/>
              </a:rPr>
              <a:t> is not null</a:t>
            </a:r>
          </a:p>
          <a:p>
            <a:r>
              <a:rPr lang="en-US" sz="1200" kern="1200">
                <a:solidFill>
                  <a:schemeClr val="tx1"/>
                </a:solidFill>
                <a:latin typeface="+mn-lt"/>
                <a:ea typeface="+mn-ea"/>
                <a:cs typeface="+mn-cs"/>
              </a:rPr>
              <a:t> </a:t>
            </a:r>
          </a:p>
          <a:p>
            <a:r>
              <a:rPr lang="en-US" sz="1200" kern="1200">
                <a:solidFill>
                  <a:schemeClr val="tx1"/>
                </a:solidFill>
                <a:latin typeface="+mn-lt"/>
                <a:ea typeface="+mn-ea"/>
                <a:cs typeface="+mn-cs"/>
              </a:rPr>
              <a:t> --   coordinators</a:t>
            </a:r>
          </a:p>
          <a:p>
            <a:r>
              <a:rPr lang="en-US" sz="1200" kern="1200">
                <a:solidFill>
                  <a:schemeClr val="tx1"/>
                </a:solidFill>
                <a:latin typeface="+mn-lt"/>
                <a:ea typeface="+mn-ea"/>
                <a:cs typeface="+mn-cs"/>
              </a:rPr>
              <a:t>select *</a:t>
            </a:r>
          </a:p>
          <a:p>
            <a:r>
              <a:rPr lang="en-US" sz="1200" kern="1200">
                <a:solidFill>
                  <a:schemeClr val="tx1"/>
                </a:solidFill>
                <a:latin typeface="+mn-lt"/>
                <a:ea typeface="+mn-ea"/>
                <a:cs typeface="+mn-cs"/>
              </a:rPr>
              <a:t>from </a:t>
            </a:r>
            <a:r>
              <a:rPr lang="en-US" sz="1200" kern="1200" err="1">
                <a:solidFill>
                  <a:schemeClr val="tx1"/>
                </a:solidFill>
                <a:latin typeface="+mn-lt"/>
                <a:ea typeface="+mn-ea"/>
                <a:cs typeface="+mn-cs"/>
              </a:rPr>
              <a:t>vwPersonnel</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where </a:t>
            </a:r>
            <a:r>
              <a:rPr lang="en-US" sz="1200" kern="1200" err="1">
                <a:solidFill>
                  <a:schemeClr val="tx1"/>
                </a:solidFill>
                <a:latin typeface="+mn-lt"/>
                <a:ea typeface="+mn-ea"/>
                <a:cs typeface="+mn-cs"/>
              </a:rPr>
              <a:t>recdelete</a:t>
            </a:r>
            <a:r>
              <a:rPr lang="en-US" sz="1200" kern="1200">
                <a:solidFill>
                  <a:schemeClr val="tx1"/>
                </a:solidFill>
                <a:latin typeface="+mn-lt"/>
                <a:ea typeface="+mn-ea"/>
                <a:cs typeface="+mn-cs"/>
              </a:rPr>
              <a:t> =0 </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siterole</a:t>
            </a:r>
            <a:r>
              <a:rPr lang="en-US" sz="1200" kern="1200">
                <a:solidFill>
                  <a:schemeClr val="tx1"/>
                </a:solidFill>
                <a:latin typeface="+mn-lt"/>
                <a:ea typeface="+mn-ea"/>
                <a:cs typeface="+mn-cs"/>
              </a:rPr>
              <a:t> = 'coordinator'</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PersStatus</a:t>
            </a:r>
            <a:r>
              <a:rPr lang="en-US" sz="1200" kern="1200">
                <a:solidFill>
                  <a:schemeClr val="tx1"/>
                </a:solidFill>
                <a:latin typeface="+mn-lt"/>
                <a:ea typeface="+mn-ea"/>
                <a:cs typeface="+mn-cs"/>
              </a:rPr>
              <a:t> = 'Active'</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siteid</a:t>
            </a:r>
            <a:r>
              <a:rPr lang="en-US" sz="1200" kern="1200">
                <a:solidFill>
                  <a:schemeClr val="tx1"/>
                </a:solidFill>
                <a:latin typeface="+mn-lt"/>
                <a:ea typeface="+mn-ea"/>
                <a:cs typeface="+mn-cs"/>
              </a:rPr>
              <a:t> is not null</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   technicians</a:t>
            </a:r>
          </a:p>
          <a:p>
            <a:r>
              <a:rPr lang="en-US" sz="1200" kern="1200">
                <a:solidFill>
                  <a:schemeClr val="tx1"/>
                </a:solidFill>
                <a:latin typeface="+mn-lt"/>
                <a:ea typeface="+mn-ea"/>
                <a:cs typeface="+mn-cs"/>
              </a:rPr>
              <a:t>select *</a:t>
            </a:r>
          </a:p>
          <a:p>
            <a:r>
              <a:rPr lang="en-US" sz="1200" kern="1200">
                <a:solidFill>
                  <a:schemeClr val="tx1"/>
                </a:solidFill>
                <a:latin typeface="+mn-lt"/>
                <a:ea typeface="+mn-ea"/>
                <a:cs typeface="+mn-cs"/>
              </a:rPr>
              <a:t>from </a:t>
            </a:r>
            <a:r>
              <a:rPr lang="en-US" sz="1200" kern="1200" err="1">
                <a:solidFill>
                  <a:schemeClr val="tx1"/>
                </a:solidFill>
                <a:latin typeface="+mn-lt"/>
                <a:ea typeface="+mn-ea"/>
                <a:cs typeface="+mn-cs"/>
              </a:rPr>
              <a:t>vwPersonnel</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where </a:t>
            </a:r>
            <a:r>
              <a:rPr lang="en-US" sz="1200" kern="1200" err="1">
                <a:solidFill>
                  <a:schemeClr val="tx1"/>
                </a:solidFill>
                <a:latin typeface="+mn-lt"/>
                <a:ea typeface="+mn-ea"/>
                <a:cs typeface="+mn-cs"/>
              </a:rPr>
              <a:t>recdelete</a:t>
            </a:r>
            <a:r>
              <a:rPr lang="en-US" sz="1200" kern="1200">
                <a:solidFill>
                  <a:schemeClr val="tx1"/>
                </a:solidFill>
                <a:latin typeface="+mn-lt"/>
                <a:ea typeface="+mn-ea"/>
                <a:cs typeface="+mn-cs"/>
              </a:rPr>
              <a:t> =0 </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siterole</a:t>
            </a:r>
            <a:r>
              <a:rPr lang="en-US" sz="1200" kern="1200">
                <a:solidFill>
                  <a:schemeClr val="tx1"/>
                </a:solidFill>
                <a:latin typeface="+mn-lt"/>
                <a:ea typeface="+mn-ea"/>
                <a:cs typeface="+mn-cs"/>
              </a:rPr>
              <a:t> = 'other' and </a:t>
            </a:r>
            <a:r>
              <a:rPr lang="en-US" sz="1200" kern="1200" err="1">
                <a:solidFill>
                  <a:schemeClr val="tx1"/>
                </a:solidFill>
                <a:latin typeface="+mn-lt"/>
                <a:ea typeface="+mn-ea"/>
                <a:cs typeface="+mn-cs"/>
              </a:rPr>
              <a:t>siteroleds</a:t>
            </a:r>
            <a:r>
              <a:rPr lang="en-US" sz="1200" kern="1200">
                <a:solidFill>
                  <a:schemeClr val="tx1"/>
                </a:solidFill>
                <a:latin typeface="+mn-lt"/>
                <a:ea typeface="+mn-ea"/>
                <a:cs typeface="+mn-cs"/>
              </a:rPr>
              <a:t>='technician'</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PersStatus</a:t>
            </a:r>
            <a:r>
              <a:rPr lang="en-US" sz="1200" kern="1200">
                <a:solidFill>
                  <a:schemeClr val="tx1"/>
                </a:solidFill>
                <a:latin typeface="+mn-lt"/>
                <a:ea typeface="+mn-ea"/>
                <a:cs typeface="+mn-cs"/>
              </a:rPr>
              <a:t> = 'Active' </a:t>
            </a:r>
          </a:p>
          <a:p>
            <a:r>
              <a:rPr lang="en-US" sz="1200" kern="1200">
                <a:solidFill>
                  <a:schemeClr val="tx1"/>
                </a:solidFill>
                <a:latin typeface="+mn-lt"/>
                <a:ea typeface="+mn-ea"/>
                <a:cs typeface="+mn-cs"/>
              </a:rPr>
              <a:t>and </a:t>
            </a:r>
            <a:r>
              <a:rPr lang="en-US" sz="1200" kern="1200" err="1">
                <a:solidFill>
                  <a:schemeClr val="tx1"/>
                </a:solidFill>
                <a:latin typeface="+mn-lt"/>
                <a:ea typeface="+mn-ea"/>
                <a:cs typeface="+mn-cs"/>
              </a:rPr>
              <a:t>siteid</a:t>
            </a:r>
            <a:r>
              <a:rPr lang="en-US" sz="1200" kern="1200">
                <a:solidFill>
                  <a:schemeClr val="tx1"/>
                </a:solidFill>
                <a:latin typeface="+mn-lt"/>
                <a:ea typeface="+mn-ea"/>
                <a:cs typeface="+mn-cs"/>
              </a:rPr>
              <a:t> is not null</a:t>
            </a:r>
          </a:p>
          <a:p>
            <a:endParaRPr lang="en-US"/>
          </a:p>
        </p:txBody>
      </p:sp>
      <p:sp>
        <p:nvSpPr>
          <p:cNvPr id="4" name="Slide Number Placeholder 3">
            <a:extLst>
              <a:ext uri="{FF2B5EF4-FFF2-40B4-BE49-F238E27FC236}">
                <a16:creationId xmlns:a16="http://schemas.microsoft.com/office/drawing/2014/main" id="{5CFD2E58-2BC4-B5E9-4060-5F125BE335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1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91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5312-5B68-3C85-FB00-B8E3FCF4C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D2FF9-5188-7D95-F0A2-B2105A3DBF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5AF26B-566C-19AD-3C21-21C1BA9071C9}"/>
              </a:ext>
            </a:extLst>
          </p:cNvPr>
          <p:cNvSpPr>
            <a:spLocks noGrp="1"/>
          </p:cNvSpPr>
          <p:nvPr>
            <p:ph type="body" idx="1"/>
          </p:nvPr>
        </p:nvSpPr>
        <p:spPr/>
        <p:txBody>
          <a:bodyPr/>
          <a:lstStyle/>
          <a:p>
            <a:endParaRPr lang="en-US" baseline="0"/>
          </a:p>
        </p:txBody>
      </p:sp>
      <p:sp>
        <p:nvSpPr>
          <p:cNvPr id="4" name="Slide Number Placeholder 3">
            <a:extLst>
              <a:ext uri="{FF2B5EF4-FFF2-40B4-BE49-F238E27FC236}">
                <a16:creationId xmlns:a16="http://schemas.microsoft.com/office/drawing/2014/main" id="{DC86D0F2-02AE-3AA4-F5AD-6A5686785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28A7-796B-04B8-56F0-DE6974FCEC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3E0A4-8B7D-BF21-4A04-0EC6432F5F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DCBD9F-F7A6-332F-4A0D-6F03684309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93703AA-3017-5A1B-A411-60916D9CD6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48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0821-CF31-1DEF-0290-D5BF45EEF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072FD-9EA8-CC42-7215-DFCE002760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7CCCE4-1256-DE89-C4CB-C88A2E9E40A4}"/>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F45C7A09-AB1A-B262-D999-20F41BC9DBF6}"/>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780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8F16-F61B-E5F5-A28E-E43E1A4D9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7E248-DC5E-EAC5-0B0D-E1895AD8EC3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3B2546-2BD1-AD34-B195-840B985282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FB40F4-79D2-1767-C2FD-C6F1A1F982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32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6BD8C-A213-9F7E-826E-E837157F6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9A8BD-BC26-CC22-52FF-BA967CB157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DB9EBB-EC89-FCF8-9FAB-84CD1D090E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1BCCB-9E23-8BB2-0C15-ADDCDA4AC6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B46A-AAF2-FA6B-6CBA-4D736D6DD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2C522-5243-7850-238F-A91507498C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13B5EE-4590-FFB7-81AD-CFAFDBCDCDDB}"/>
              </a:ext>
            </a:extLst>
          </p:cNvPr>
          <p:cNvSpPr>
            <a:spLocks noGrp="1"/>
          </p:cNvSpPr>
          <p:nvPr>
            <p:ph type="body" idx="1"/>
          </p:nvPr>
        </p:nvSpPr>
        <p:spPr/>
        <p:txBody>
          <a:bodyPr/>
          <a:lstStyle/>
          <a:p>
            <a:r>
              <a:rPr lang="en-US"/>
              <a:t>We expect Uni-Rare will have an impact on IRD research in several ways:</a:t>
            </a:r>
          </a:p>
          <a:p>
            <a:endParaRPr lang="en-US"/>
          </a:p>
          <a:p>
            <a:r>
              <a:rPr lang="en-US"/>
              <a:t>First - The </a:t>
            </a:r>
            <a:r>
              <a:rPr lang="en-US" b="1"/>
              <a:t>Registry’s</a:t>
            </a:r>
            <a:r>
              <a:rPr lang="en-US"/>
              <a:t> </a:t>
            </a:r>
            <a:r>
              <a:rPr lang="en-US" b="1"/>
              <a:t>cross-sectional data collection </a:t>
            </a:r>
            <a:r>
              <a:rPr lang="en-US"/>
              <a:t>will allow us to genetically and clinically characterize patients across hundreds of IRD genes.  This is a prospective, standardized data collection, so the data we obtain will be high quality and will also allow us to clinically evaluate correlation of structural and functional measures and how these measures are associated with things like duration of disease, and age of onset of first symptoms.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b="1"/>
              <a:t>Registry</a:t>
            </a:r>
            <a:r>
              <a:rPr lang="en-US"/>
              <a:t> also serves as a </a:t>
            </a:r>
            <a:r>
              <a:rPr lang="en-US" b="1"/>
              <a:t>screening visit </a:t>
            </a:r>
            <a:r>
              <a:rPr lang="en-US" b="0"/>
              <a:t>for the </a:t>
            </a:r>
            <a:r>
              <a:rPr lang="en-US" b="1"/>
              <a:t>natural history study (NHS),</a:t>
            </a:r>
            <a:r>
              <a:rPr lang="en-US" b="0"/>
              <a:t> so patients will enroll into the NHS directly from the Registry once their gene is opened into the NHS.</a:t>
            </a:r>
          </a:p>
          <a:p>
            <a:endParaRPr lang="en-US" b="0"/>
          </a:p>
          <a:p>
            <a:r>
              <a:rPr lang="en-US" b="0"/>
              <a:t>The</a:t>
            </a:r>
            <a:r>
              <a:rPr lang="en-US" b="1"/>
              <a:t> NHS component </a:t>
            </a:r>
            <a:r>
              <a:rPr lang="en-US" b="0"/>
              <a:t>then</a:t>
            </a:r>
            <a:r>
              <a:rPr lang="en-US" b="1"/>
              <a:t> </a:t>
            </a:r>
            <a:r>
              <a:rPr lang="en-US" b="0"/>
              <a:t>serves as an </a:t>
            </a:r>
            <a:r>
              <a:rPr lang="en-US" b="1"/>
              <a:t>existing infrastructure </a:t>
            </a:r>
            <a:r>
              <a:rPr lang="en-US"/>
              <a:t>to efficiently roll out each gene as funding is available.  It </a:t>
            </a:r>
            <a:r>
              <a:rPr lang="en-US" sz="1600">
                <a:effectLst/>
                <a:latin typeface="Calibri" panose="020F0502020204030204" pitchFamily="34" charset="0"/>
                <a:ea typeface="Calibri" panose="020F0502020204030204" pitchFamily="34" charset="0"/>
                <a:cs typeface="Times New Roman" panose="02020603050405020304" pitchFamily="18" charset="0"/>
              </a:rPr>
              <a:t>will eliminate repetitive processes like certification, training, regulatory approval, contract agreements, and ultimately reduce costs and accelerate timelines for the natural history studies.     </a:t>
            </a:r>
          </a:p>
          <a:p>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a:effectLst/>
                <a:latin typeface="Calibri" panose="020F0502020204030204" pitchFamily="34" charset="0"/>
                <a:ea typeface="Calibri" panose="020F0502020204030204" pitchFamily="34" charset="0"/>
                <a:cs typeface="Times New Roman" panose="02020603050405020304" pitchFamily="18" charset="0"/>
              </a:rPr>
              <a:t>The impact of each gene’s NHS is the same as our other standalone natural history studies – which is to define the WHO, WHAT, and WHEN for future trial designs.  But this platform will get us there more efficiently.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The Consortium envisions Uni-Rare will result in mutually beneficial partnerships between IRD researchers and companies, including early access to study datasets and joint development of outcome measures.  </a:t>
            </a:r>
          </a:p>
          <a:p>
            <a:endParaRPr lang="en-US"/>
          </a:p>
        </p:txBody>
      </p:sp>
      <p:sp>
        <p:nvSpPr>
          <p:cNvPr id="4" name="Slide Number Placeholder 3">
            <a:extLst>
              <a:ext uri="{FF2B5EF4-FFF2-40B4-BE49-F238E27FC236}">
                <a16:creationId xmlns:a16="http://schemas.microsoft.com/office/drawing/2014/main" id="{1805C2E0-40CE-4AF8-1402-9334271B73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09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5312-5B68-3C85-FB00-B8E3FCF4C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D2FF9-5188-7D95-F0A2-B2105A3DBF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5AF26B-566C-19AD-3C21-21C1BA9071C9}"/>
              </a:ext>
            </a:extLst>
          </p:cNvPr>
          <p:cNvSpPr>
            <a:spLocks noGrp="1"/>
          </p:cNvSpPr>
          <p:nvPr>
            <p:ph type="body" idx="1"/>
          </p:nvPr>
        </p:nvSpPr>
        <p:spPr/>
        <p:txBody>
          <a:bodyPr/>
          <a:lstStyle/>
          <a:p>
            <a:endParaRPr lang="en-US" baseline="0"/>
          </a:p>
        </p:txBody>
      </p:sp>
      <p:sp>
        <p:nvSpPr>
          <p:cNvPr id="4" name="Slide Number Placeholder 3">
            <a:extLst>
              <a:ext uri="{FF2B5EF4-FFF2-40B4-BE49-F238E27FC236}">
                <a16:creationId xmlns:a16="http://schemas.microsoft.com/office/drawing/2014/main" id="{DC86D0F2-02AE-3AA4-F5AD-6A5686785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8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399213" cy="3598863"/>
          </a:xfrm>
        </p:spPr>
        <p:txBody>
          <a:bodyPr/>
          <a:lstStyle/>
          <a:p>
            <a:endParaRPr lang="en-US"/>
          </a:p>
        </p:txBody>
      </p:sp>
      <p:sp>
        <p:nvSpPr>
          <p:cNvPr id="3" name="Notes Placeholder 2"/>
          <p:cNvSpPr>
            <a:spLocks noGrp="1"/>
          </p:cNvSpPr>
          <p:nvPr>
            <p:ph type="body" idx="1"/>
          </p:nvPr>
        </p:nvSpPr>
        <p:spPr/>
        <p:txBody>
          <a:bodyPr/>
          <a:lstStyle/>
          <a:p>
            <a:r>
              <a:rPr lang="en-US"/>
              <a:t> </a:t>
            </a:r>
          </a:p>
        </p:txBody>
      </p:sp>
    </p:spTree>
    <p:extLst>
      <p:ext uri="{BB962C8B-B14F-4D97-AF65-F5344CB8AC3E}">
        <p14:creationId xmlns:p14="http://schemas.microsoft.com/office/powerpoint/2010/main" val="3458503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2FB0-F031-21D1-3694-BCF1DAFFB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6E4C0-BD32-0FF5-E896-592AF25387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5368F5-30BE-D692-781C-60C4D3677E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DE8782-4F08-37DB-F912-B5C484F3B6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209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9E244-8839-207C-F54C-59B9085EC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5DD5A-2038-E0FF-A912-F1F24BE7C9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B2E5AC-14D2-776E-F4F5-743FF35209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 in REDI Background slides also</a:t>
            </a:r>
          </a:p>
          <a:p>
            <a:endParaRPr lang="en-US"/>
          </a:p>
        </p:txBody>
      </p:sp>
      <p:sp>
        <p:nvSpPr>
          <p:cNvPr id="4" name="Slide Number Placeholder 3">
            <a:extLst>
              <a:ext uri="{FF2B5EF4-FFF2-40B4-BE49-F238E27FC236}">
                <a16:creationId xmlns:a16="http://schemas.microsoft.com/office/drawing/2014/main" id="{95D08C79-2DE9-5FA1-C9FC-AE733EEADA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35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1835-A299-206A-D281-F53905FD9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40BE9-1A80-B8EF-05B1-FE69C1599F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9C86B7-E295-00DC-2384-0980AF2774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547AEF-2E29-8A93-2FB3-91E9170091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038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Update in REDI Background slides also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208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6149B-2BC7-B8EF-C96E-2D22A7D1D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DF60C-9126-F7D9-9C2C-5F94836012F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A71447-07E0-DA43-D831-A51F4B7D96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475D56-13C7-C907-E8FA-30CAF90C6C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999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0C056-9AC9-5D31-DF00-969DBCBF9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C1D24-5051-2BFA-1249-D405D3C622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28879E-7D32-95C9-6C8A-1768F60B87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2B08F241-DC30-E57E-5DCA-45F6AC9E90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012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40C66-EA9B-A270-2F3C-C60077B3C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B9A59-1584-184B-B518-E2E91740A40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D45E41F-46B4-C948-0F65-037321508D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F2F519-2250-AD73-33C2-67B640FCED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227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D0EAA-6920-8E75-2961-1920A4CEA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6E61E-9969-C8AD-0344-C9D6855B0D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547349-9B1D-D248-8C16-69340B94F7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C5FC79-DD4D-C5FB-969C-F32F04101A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31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9EED6-693F-7F59-F909-655A2A81D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31F3A-4EF9-F0AF-081A-4DFCCCBB6C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DB2A32-4FAB-E62F-36E2-D727FDF389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A2C56E-A8E0-2104-AA00-C5372B6B26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1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4FD5-B0E2-1343-898B-82825C5E9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49996-C3F1-6F3C-1549-21220E3D0C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65CF35-F9EC-526B-761B-D1750BD0B9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8E1D10-7DFF-28E0-BAD5-5A28DAA306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7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B46A-AAF2-FA6B-6CBA-4D736D6DD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2C522-5243-7850-238F-A91507498C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13B5EE-4590-FFB7-81AD-CFAFDBCDCD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05C2E0-40CE-4AF8-1402-9334271B73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091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44</a:t>
            </a:fld>
            <a:endParaRPr lang="en-US"/>
          </a:p>
        </p:txBody>
      </p:sp>
    </p:spTree>
    <p:extLst>
      <p:ext uri="{BB962C8B-B14F-4D97-AF65-F5344CB8AC3E}">
        <p14:creationId xmlns:p14="http://schemas.microsoft.com/office/powerpoint/2010/main" val="2165816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45</a:t>
            </a:fld>
            <a:endParaRPr lang="en-US"/>
          </a:p>
        </p:txBody>
      </p:sp>
    </p:spTree>
    <p:extLst>
      <p:ext uri="{BB962C8B-B14F-4D97-AF65-F5344CB8AC3E}">
        <p14:creationId xmlns:p14="http://schemas.microsoft.com/office/powerpoint/2010/main" val="1474521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46</a:t>
            </a:fld>
            <a:endParaRPr lang="en-US"/>
          </a:p>
        </p:txBody>
      </p:sp>
    </p:spTree>
    <p:extLst>
      <p:ext uri="{BB962C8B-B14F-4D97-AF65-F5344CB8AC3E}">
        <p14:creationId xmlns:p14="http://schemas.microsoft.com/office/powerpoint/2010/main" val="1484502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50</a:t>
            </a:fld>
            <a:endParaRPr lang="en-US"/>
          </a:p>
        </p:txBody>
      </p:sp>
    </p:spTree>
    <p:extLst>
      <p:ext uri="{BB962C8B-B14F-4D97-AF65-F5344CB8AC3E}">
        <p14:creationId xmlns:p14="http://schemas.microsoft.com/office/powerpoint/2010/main" val="4202544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52</a:t>
            </a:fld>
            <a:endParaRPr lang="en-US"/>
          </a:p>
        </p:txBody>
      </p:sp>
    </p:spTree>
    <p:extLst>
      <p:ext uri="{BB962C8B-B14F-4D97-AF65-F5344CB8AC3E}">
        <p14:creationId xmlns:p14="http://schemas.microsoft.com/office/powerpoint/2010/main" val="2804373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16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16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73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4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1835-A299-206A-D281-F53905FD9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40BE9-1A80-B8EF-05B1-FE69C1599F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9C86B7-E295-00DC-2384-0980AF2774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547AEF-2E29-8A93-2FB3-91E9170091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019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4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59</a:t>
            </a:fld>
            <a:endParaRPr lang="en-US"/>
          </a:p>
        </p:txBody>
      </p:sp>
    </p:spTree>
    <p:extLst>
      <p:ext uri="{BB962C8B-B14F-4D97-AF65-F5344CB8AC3E}">
        <p14:creationId xmlns:p14="http://schemas.microsoft.com/office/powerpoint/2010/main" val="317132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Investigators interested in </a:t>
            </a:r>
            <a:r>
              <a:rPr lang="en-US" b="1"/>
              <a:t>joining</a:t>
            </a:r>
            <a:r>
              <a:rPr lang="en-US"/>
              <a:t> the FFB Clinical Consortium can submit a clinical site application found on our public website, listed here.</a:t>
            </a:r>
          </a:p>
          <a:p>
            <a:endParaRPr lang="en-US"/>
          </a:p>
          <a:p>
            <a:r>
              <a:rPr lang="en-US"/>
              <a:t>Although at present, we do not have openings for our current studies, we encourage new applicants to begin the process any time, which includes a master agreement that would apply to all future protocols.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24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4FD5-B0E2-1343-898B-82825C5E9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49996-C3F1-6F3C-1549-21220E3D0C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65CF35-F9EC-526B-761B-D1750BD0B929}"/>
              </a:ext>
            </a:extLst>
          </p:cNvPr>
          <p:cNvSpPr>
            <a:spLocks noGrp="1"/>
          </p:cNvSpPr>
          <p:nvPr>
            <p:ph type="body" idx="1"/>
          </p:nvPr>
        </p:nvSpPr>
        <p:spPr/>
        <p:txBody>
          <a:bodyPr/>
          <a:lstStyle/>
          <a:p>
            <a:r>
              <a:rPr lang="en-US" sz="1200"/>
              <a:t>In 2016, an Executive Committee (EC) was formed to facilitate the FFB mission to develop a clinical research Consortium</a:t>
            </a:r>
          </a:p>
          <a:p>
            <a:endParaRPr lang="en-US" sz="1200" baseline="0"/>
          </a:p>
          <a:p>
            <a:r>
              <a:rPr lang="en-US" sz="1200" kern="1200">
                <a:solidFill>
                  <a:schemeClr val="tx1"/>
                </a:solidFill>
                <a:effectLst/>
                <a:latin typeface="+mn-lt"/>
                <a:ea typeface="+mn-ea"/>
                <a:cs typeface="+mn-cs"/>
              </a:rPr>
              <a:t>Since the FFB Clinical Consortium inception, a coordinating center, two reading centers, an operations committee, a genetics committee, and investigators at US and international sites have collaborated with FFB and the Clinical Consortium EC to develop a research infrastructure. </a:t>
            </a:r>
            <a:endParaRPr lang="en-US" baseline="0"/>
          </a:p>
          <a:p>
            <a:endParaRPr lang="en-US"/>
          </a:p>
        </p:txBody>
      </p:sp>
      <p:sp>
        <p:nvSpPr>
          <p:cNvPr id="4" name="Slide Number Placeholder 3">
            <a:extLst>
              <a:ext uri="{FF2B5EF4-FFF2-40B4-BE49-F238E27FC236}">
                <a16:creationId xmlns:a16="http://schemas.microsoft.com/office/drawing/2014/main" id="{428E1D10-7DFF-28E0-BAD5-5A28DAA306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7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5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International--- with sites around the world, including US , Canada, Europe, Israel,</a:t>
            </a:r>
            <a:r>
              <a:rPr lang="en-US" baseline="0"/>
              <a:t> Brazil, Mexico, Australia</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0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77600669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245199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07220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87115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bg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31855120"/>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36932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54607403"/>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7506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20726993"/>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951289458"/>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207149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89513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856820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5951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40944377"/>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18349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5835787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58024429"/>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69113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723808463"/>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56055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38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66126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36541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4639949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76359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85375946"/>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28924589"/>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40307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99513283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506911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72393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16026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72290942"/>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5622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87145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0794783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90971223"/>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22439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D03EA-CB8C-4E0C-A1D7-56FEA0B95B2A}" type="datetime1">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9066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969273312"/>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2980304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30181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6161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36829463"/>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bg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41945489"/>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6051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070617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2295727"/>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15432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D03EA-CB8C-4E0C-A1D7-56FEA0B95B2A}" type="datetime1">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1790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40733229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176404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65870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60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32111690"/>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16653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6649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39575687"/>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32735067"/>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82855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33004719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246552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65859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34287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6415954"/>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00425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85213157"/>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49439920"/>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65596384"/>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33089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212449"/>
          </a:xfrm>
        </p:spPr>
        <p:txBody>
          <a:bodyPr anchor="b">
            <a:normAutofit/>
          </a:bodyPr>
          <a:lstStyle>
            <a:lvl1pPr algn="l">
              <a:lnSpc>
                <a:spcPct val="85000"/>
              </a:lnSpc>
              <a:defRPr sz="8000" spc="-51" baseline="0">
                <a:solidFill>
                  <a:schemeClr val="tx1">
                    <a:lumMod val="85000"/>
                    <a:lumOff val="15000"/>
                  </a:schemeClr>
                </a:solidFill>
                <a:latin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1" cap="all" spc="200" baseline="0">
                <a:solidFill>
                  <a:schemeClr val="tx1"/>
                </a:solidFill>
                <a:latin typeface="Calibri" panose="020F0502020204030204" pitchFamily="34" charset="0"/>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3CAFA96-F3D6-4703-8EE2-3FC786BB479B}"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cxnSp>
        <p:nvCxnSpPr>
          <p:cNvPr id="9" name="Straight Connector 8"/>
          <p:cNvCxnSpPr/>
          <p:nvPr/>
        </p:nvCxnSpPr>
        <p:spPr>
          <a:xfrm>
            <a:off x="1207659" y="406510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2A23C3D-0057-D862-DA67-A05524F16499}"/>
              </a:ext>
            </a:extLst>
          </p:cNvPr>
          <p:cNvPicPr>
            <a:picLocks noChangeAspect="1"/>
          </p:cNvPicPr>
          <p:nvPr userDrawn="1"/>
        </p:nvPicPr>
        <p:blipFill>
          <a:blip r:embed="rId2"/>
          <a:stretch>
            <a:fillRect/>
          </a:stretch>
        </p:blipFill>
        <p:spPr>
          <a:xfrm>
            <a:off x="10034191" y="125741"/>
            <a:ext cx="2038015" cy="1595575"/>
          </a:xfrm>
          <a:prstGeom prst="rect">
            <a:avLst/>
          </a:prstGeom>
        </p:spPr>
      </p:pic>
    </p:spTree>
    <p:extLst>
      <p:ext uri="{BB962C8B-B14F-4D97-AF65-F5344CB8AC3E}">
        <p14:creationId xmlns:p14="http://schemas.microsoft.com/office/powerpoint/2010/main" val="229021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104">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80496"/>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sp>
        <p:nvSpPr>
          <p:cNvPr id="3" name="Content Placeholder 2">
            <a:extLst>
              <a:ext uri="{FF2B5EF4-FFF2-40B4-BE49-F238E27FC236}">
                <a16:creationId xmlns:a16="http://schemas.microsoft.com/office/drawing/2014/main" id="{1F3EF78A-A3CC-5284-B874-28EAA25E94CF}"/>
              </a:ext>
            </a:extLst>
          </p:cNvPr>
          <p:cNvSpPr>
            <a:spLocks noGrp="1"/>
          </p:cNvSpPr>
          <p:nvPr>
            <p:ph idx="1"/>
          </p:nvPr>
        </p:nvSpPr>
        <p:spPr>
          <a:xfrm>
            <a:off x="1097280" y="1481562"/>
            <a:ext cx="10058400" cy="4387535"/>
          </a:xfrm>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284791"/>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418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107000"/>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sp>
        <p:nvSpPr>
          <p:cNvPr id="3" name="Content Placeholder 2">
            <a:extLst>
              <a:ext uri="{FF2B5EF4-FFF2-40B4-BE49-F238E27FC236}">
                <a16:creationId xmlns:a16="http://schemas.microsoft.com/office/drawing/2014/main" id="{1F3EF78A-A3CC-5284-B874-28EAA25E94CF}"/>
              </a:ext>
            </a:extLst>
          </p:cNvPr>
          <p:cNvSpPr>
            <a:spLocks noGrp="1"/>
          </p:cNvSpPr>
          <p:nvPr>
            <p:ph idx="1"/>
          </p:nvPr>
        </p:nvSpPr>
        <p:spPr>
          <a:xfrm>
            <a:off x="1097280" y="1614082"/>
            <a:ext cx="10058400" cy="4387535"/>
          </a:xfrm>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443815"/>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80496"/>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284791"/>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FB6C6C1-FDED-155D-0E27-0761555292F8}"/>
              </a:ext>
            </a:extLst>
          </p:cNvPr>
          <p:cNvSpPr>
            <a:spLocks noGrp="1"/>
          </p:cNvSpPr>
          <p:nvPr>
            <p:ph sz="half" idx="1"/>
          </p:nvPr>
        </p:nvSpPr>
        <p:spPr>
          <a:xfrm>
            <a:off x="1097279" y="146416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54452903-E9B1-1131-784E-665E04EE27F6}"/>
              </a:ext>
            </a:extLst>
          </p:cNvPr>
          <p:cNvSpPr>
            <a:spLocks noGrp="1"/>
          </p:cNvSpPr>
          <p:nvPr>
            <p:ph sz="half" idx="2"/>
          </p:nvPr>
        </p:nvSpPr>
        <p:spPr>
          <a:xfrm>
            <a:off x="6217920" y="146416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868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107000"/>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443815"/>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FB6C6C1-FDED-155D-0E27-0761555292F8}"/>
              </a:ext>
            </a:extLst>
          </p:cNvPr>
          <p:cNvSpPr>
            <a:spLocks noGrp="1"/>
          </p:cNvSpPr>
          <p:nvPr>
            <p:ph sz="half" idx="1"/>
          </p:nvPr>
        </p:nvSpPr>
        <p:spPr>
          <a:xfrm>
            <a:off x="1097279" y="159668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54452903-E9B1-1131-784E-665E04EE27F6}"/>
              </a:ext>
            </a:extLst>
          </p:cNvPr>
          <p:cNvSpPr>
            <a:spLocks noGrp="1"/>
          </p:cNvSpPr>
          <p:nvPr>
            <p:ph sz="half" idx="2"/>
          </p:nvPr>
        </p:nvSpPr>
        <p:spPr>
          <a:xfrm>
            <a:off x="6217920" y="159668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32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1B212931-EFE7-802D-1A3D-016141400094}"/>
              </a:ext>
            </a:extLst>
          </p:cNvPr>
          <p:cNvPicPr>
            <a:picLocks noChangeAspect="1"/>
          </p:cNvPicPr>
          <p:nvPr userDrawn="1"/>
        </p:nvPicPr>
        <p:blipFill>
          <a:blip r:embed="rId2"/>
          <a:stretch>
            <a:fillRect/>
          </a:stretch>
        </p:blipFill>
        <p:spPr>
          <a:xfrm>
            <a:off x="10687332" y="115268"/>
            <a:ext cx="1371600" cy="1073739"/>
          </a:xfrm>
          <a:prstGeom prst="rect">
            <a:avLst/>
          </a:prstGeom>
        </p:spPr>
      </p:pic>
    </p:spTree>
    <p:extLst>
      <p:ext uri="{BB962C8B-B14F-4D97-AF65-F5344CB8AC3E}">
        <p14:creationId xmlns:p14="http://schemas.microsoft.com/office/powerpoint/2010/main" val="97216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1B212931-EFE7-802D-1A3D-016141400094}"/>
              </a:ext>
            </a:extLst>
          </p:cNvPr>
          <p:cNvPicPr>
            <a:picLocks noChangeAspect="1"/>
          </p:cNvPicPr>
          <p:nvPr userDrawn="1"/>
        </p:nvPicPr>
        <p:blipFill>
          <a:blip r:embed="rId2"/>
          <a:stretch>
            <a:fillRect/>
          </a:stretch>
        </p:blipFill>
        <p:spPr>
          <a:xfrm>
            <a:off x="9900461" y="139336"/>
            <a:ext cx="2127015" cy="1665107"/>
          </a:xfrm>
          <a:prstGeom prst="rect">
            <a:avLst/>
          </a:prstGeom>
        </p:spPr>
      </p:pic>
    </p:spTree>
    <p:extLst>
      <p:ext uri="{BB962C8B-B14F-4D97-AF65-F5344CB8AC3E}">
        <p14:creationId xmlns:p14="http://schemas.microsoft.com/office/powerpoint/2010/main" val="2712332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7506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89581450"/>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34253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923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136333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1097279" y="1845735"/>
            <a:ext cx="4937760" cy="402336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7ED695-644C-4C1F-9427-69F96E6B1DA9}" type="datetime1">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a:p>
        </p:txBody>
      </p:sp>
    </p:spTree>
    <p:extLst>
      <p:ext uri="{BB962C8B-B14F-4D97-AF65-F5344CB8AC3E}">
        <p14:creationId xmlns:p14="http://schemas.microsoft.com/office/powerpoint/2010/main" val="109721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lvl1pPr>
              <a:defRPr>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latin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3"/>
            <a:ext cx="4937760" cy="33782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latin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3"/>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ECF27D-A26F-4735-ADFB-313D29112FDB}" type="datetime1">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719607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C51D03EA-CB8C-4E0C-A1D7-56FEA0B95B2A}" type="datetime1">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794498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37B7F13D-ECB9-88C7-2A55-9257CDABD29C}"/>
              </a:ext>
            </a:extLst>
          </p:cNvPr>
          <p:cNvPicPr>
            <a:picLocks noChangeAspect="1"/>
          </p:cNvPicPr>
          <p:nvPr userDrawn="1"/>
        </p:nvPicPr>
        <p:blipFill>
          <a:blip r:embed="rId2"/>
          <a:stretch>
            <a:fillRect/>
          </a:stretch>
        </p:blipFill>
        <p:spPr>
          <a:xfrm>
            <a:off x="10038046" y="33090"/>
            <a:ext cx="2038015" cy="1595575"/>
          </a:xfrm>
          <a:prstGeom prst="rect">
            <a:avLst/>
          </a:prstGeom>
        </p:spPr>
      </p:pic>
    </p:spTree>
    <p:extLst>
      <p:ext uri="{BB962C8B-B14F-4D97-AF65-F5344CB8AC3E}">
        <p14:creationId xmlns:p14="http://schemas.microsoft.com/office/powerpoint/2010/main" val="1727892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latin typeface="Calibri" panose="020F050202020403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6"/>
            <a:ext cx="2618511" cy="365125"/>
          </a:xfrm>
        </p:spPr>
        <p:txBody>
          <a:bodyPr/>
          <a:lstStyle>
            <a:lvl1pPr algn="l">
              <a:defRPr/>
            </a:lvl1pPr>
          </a:lstStyle>
          <a:p>
            <a:fld id="{B1AC330F-D961-46F2-8194-4A078C1EA2E8}" type="datetime1">
              <a:rPr lang="en-US" smtClean="0"/>
              <a:t>5/1/2026</a:t>
            </a:fld>
            <a:endParaRPr lang="en-US"/>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t>‹#›</a:t>
            </a:fld>
            <a:endParaRPr lang="en-US"/>
          </a:p>
        </p:txBody>
      </p:sp>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150005" y="154984"/>
            <a:ext cx="1889291" cy="1503336"/>
          </a:xfrm>
          <a:prstGeom prst="rect">
            <a:avLst/>
          </a:prstGeom>
          <a:noFill/>
          <a:ln>
            <a:noFill/>
          </a:ln>
        </p:spPr>
      </p:pic>
      <p:pic>
        <p:nvPicPr>
          <p:cNvPr id="13" name="Picture 12">
            <a:extLst>
              <a:ext uri="{FF2B5EF4-FFF2-40B4-BE49-F238E27FC236}">
                <a16:creationId xmlns:a16="http://schemas.microsoft.com/office/drawing/2014/main" id="{CBDF5094-3D2E-3CDE-DDC9-1FD6BD5B83D0}"/>
              </a:ext>
            </a:extLst>
          </p:cNvPr>
          <p:cNvPicPr>
            <a:picLocks noChangeAspect="1"/>
          </p:cNvPicPr>
          <p:nvPr userDrawn="1"/>
        </p:nvPicPr>
        <p:blipFill>
          <a:blip r:embed="rId3"/>
          <a:stretch>
            <a:fillRect/>
          </a:stretch>
        </p:blipFill>
        <p:spPr>
          <a:xfrm>
            <a:off x="10064171" y="140730"/>
            <a:ext cx="2038015" cy="1595575"/>
          </a:xfrm>
          <a:prstGeom prst="rect">
            <a:avLst/>
          </a:prstGeom>
        </p:spPr>
      </p:pic>
    </p:spTree>
    <p:extLst>
      <p:ext uri="{BB962C8B-B14F-4D97-AF65-F5344CB8AC3E}">
        <p14:creationId xmlns:p14="http://schemas.microsoft.com/office/powerpoint/2010/main" val="161981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latin typeface="Calibri" panose="020F050202020403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15" y="1"/>
            <a:ext cx="12191985" cy="4915076"/>
          </a:xfrm>
          <a:solidFill>
            <a:schemeClr val="bg2">
              <a:lumMod val="90000"/>
            </a:schemeClr>
          </a:solidFill>
        </p:spPr>
        <p:txBody>
          <a:bodyPr lIns="457200" tIns="45720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latin typeface="Calibri" panose="020F050202020403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A14602-70C9-4A60-9B5B-E1891C08A54A}" type="datetime1">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pic>
        <p:nvPicPr>
          <p:cNvPr id="13" name="Picture 12">
            <a:extLst>
              <a:ext uri="{FF2B5EF4-FFF2-40B4-BE49-F238E27FC236}">
                <a16:creationId xmlns:a16="http://schemas.microsoft.com/office/drawing/2014/main" id="{81814452-0294-E187-2B9C-722AE8C0E422}"/>
              </a:ext>
            </a:extLst>
          </p:cNvPr>
          <p:cNvPicPr>
            <a:picLocks noChangeAspect="1"/>
          </p:cNvPicPr>
          <p:nvPr userDrawn="1"/>
        </p:nvPicPr>
        <p:blipFill>
          <a:blip r:embed="rId2"/>
          <a:stretch>
            <a:fillRect/>
          </a:stretch>
        </p:blipFill>
        <p:spPr>
          <a:xfrm>
            <a:off x="10064171" y="140730"/>
            <a:ext cx="2038015" cy="1595575"/>
          </a:xfrm>
          <a:prstGeom prst="rect">
            <a:avLst/>
          </a:prstGeom>
        </p:spPr>
      </p:pic>
    </p:spTree>
    <p:extLst>
      <p:ext uri="{BB962C8B-B14F-4D97-AF65-F5344CB8AC3E}">
        <p14:creationId xmlns:p14="http://schemas.microsoft.com/office/powerpoint/2010/main" val="311947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1" y="412301"/>
            <a:ext cx="2628900" cy="5759899"/>
          </a:xfrm>
        </p:spPr>
        <p:txBody>
          <a:bodyPr vert="eaVert"/>
          <a:lstStyle>
            <a:lvl1pPr>
              <a:defRPr>
                <a:latin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1" y="412301"/>
            <a:ext cx="7734300" cy="5759899"/>
          </a:xfrm>
        </p:spPr>
        <p:txBody>
          <a:bodyPr vert="eaVert" lIns="45720" tIns="0" rIns="45720" bIns="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26EFF-218D-4F5F-B5A7-1B949430B45A}"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974554A2-53A6-F41C-F348-0297B65FD52C}"/>
              </a:ext>
            </a:extLst>
          </p:cNvPr>
          <p:cNvPicPr>
            <a:picLocks noChangeAspect="1"/>
          </p:cNvPicPr>
          <p:nvPr userDrawn="1"/>
        </p:nvPicPr>
        <p:blipFill>
          <a:blip r:embed="rId2"/>
          <a:stretch>
            <a:fillRect/>
          </a:stretch>
        </p:blipFill>
        <p:spPr>
          <a:xfrm>
            <a:off x="10064171" y="140730"/>
            <a:ext cx="2038015" cy="1595575"/>
          </a:xfrm>
          <a:prstGeom prst="rect">
            <a:avLst/>
          </a:prstGeom>
        </p:spPr>
      </p:pic>
    </p:spTree>
    <p:extLst>
      <p:ext uri="{BB962C8B-B14F-4D97-AF65-F5344CB8AC3E}">
        <p14:creationId xmlns:p14="http://schemas.microsoft.com/office/powerpoint/2010/main" val="3953847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89943921"/>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nchor="b">
            <a:normAutofit/>
          </a:bodyPr>
          <a:lstStyle>
            <a:lvl1pPr algn="ct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a:effectLst/>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2">
            <a:extLst>
              <a:ext uri="{FF2B5EF4-FFF2-40B4-BE49-F238E27FC236}">
                <a16:creationId xmlns:a16="http://schemas.microsoft.com/office/drawing/2014/main" id="{BB43EDD1-CF2A-3867-721B-2D6DBD008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4" y="188913"/>
            <a:ext cx="29527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Logos\NEI-Logo-Transparent-White.png">
            <a:extLst>
              <a:ext uri="{FF2B5EF4-FFF2-40B4-BE49-F238E27FC236}">
                <a16:creationId xmlns:a16="http://schemas.microsoft.com/office/drawing/2014/main" id="{3DF015E2-5BC5-B517-BE2A-347E170D988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0600" y="5867400"/>
            <a:ext cx="2848555" cy="670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HHS-Logo-White-large">
            <a:extLst>
              <a:ext uri="{FF2B5EF4-FFF2-40B4-BE49-F238E27FC236}">
                <a16:creationId xmlns:a16="http://schemas.microsoft.com/office/drawing/2014/main" id="{746699AD-B6BD-6DF5-6468-0CABE4EAFD6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80534" y="5816325"/>
            <a:ext cx="3719499" cy="7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National Institutes of Health Logo. National Institute of Diabetes and Digestive and Kidney Diseases.">
            <a:extLst>
              <a:ext uri="{FF2B5EF4-FFF2-40B4-BE49-F238E27FC236}">
                <a16:creationId xmlns:a16="http://schemas.microsoft.com/office/drawing/2014/main" id="{19BA8812-775E-1703-DDCE-2B1BE430DB41}"/>
              </a:ext>
            </a:extLst>
          </p:cNvPr>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bwMode="auto">
          <a:xfrm>
            <a:off x="4302545" y="5852256"/>
            <a:ext cx="2714599" cy="58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46040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570006"/>
          </a:xfrm>
        </p:spPr>
        <p:txBody>
          <a:bodyPr>
            <a:normAutofit/>
          </a:bodyPr>
          <a:lstStyle>
            <a:lvl1pP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95223" y="1587259"/>
            <a:ext cx="10998679" cy="4977441"/>
          </a:xfrm>
        </p:spPr>
        <p:txBody>
          <a:bodyPr>
            <a:normAutofit/>
          </a:bodyPr>
          <a:lstStyle>
            <a:lvl1pPr marL="461963" indent="-461963">
              <a:buClr>
                <a:schemeClr val="accent2">
                  <a:lumMod val="60000"/>
                  <a:lumOff val="40000"/>
                </a:schemeClr>
              </a:buClr>
              <a:buFont typeface="Wingdings" panose="05000000000000000000" pitchFamily="2" charset="2"/>
              <a:buChar char="Ø"/>
              <a:defRPr lang="en-US" sz="2400" b="1" kern="1200" dirty="0" smtClean="0">
                <a:solidFill>
                  <a:schemeClr val="tx1">
                    <a:tint val="75000"/>
                  </a:schemeClr>
                </a:solidFill>
                <a:effectLst/>
                <a:latin typeface="Arial" panose="020B0604020202020204" pitchFamily="34" charset="0"/>
                <a:ea typeface="+mn-ea"/>
                <a:cs typeface="Arial" panose="020B0604020202020204" pitchFamily="34" charset="0"/>
              </a:defRPr>
            </a:lvl1pPr>
            <a:lvl2pPr marL="914400" indent="-452438">
              <a:buClr>
                <a:schemeClr val="accent2">
                  <a:lumMod val="60000"/>
                  <a:lumOff val="40000"/>
                </a:schemeClr>
              </a:buClr>
              <a:buFont typeface="Wingdings" panose="05000000000000000000" pitchFamily="2" charset="2"/>
              <a:buChar char="§"/>
              <a:tabLst>
                <a:tab pos="914400" algn="l"/>
              </a:tabLst>
              <a:defRPr lang="en-US" sz="2000" b="1" kern="1200" dirty="0" smtClean="0">
                <a:solidFill>
                  <a:schemeClr val="tx1">
                    <a:tint val="75000"/>
                  </a:schemeClr>
                </a:solidFill>
                <a:effectLst/>
                <a:latin typeface="Arial" panose="020B0604020202020204" pitchFamily="34" charset="0"/>
                <a:ea typeface="+mn-ea"/>
                <a:cs typeface="Arial" panose="020B0604020202020204" pitchFamily="34" charset="0"/>
              </a:defRPr>
            </a:lvl2pPr>
            <a:lvl3pPr>
              <a:buClr>
                <a:schemeClr val="accent2">
                  <a:lumMod val="60000"/>
                  <a:lumOff val="40000"/>
                </a:schemeClr>
              </a:buClr>
              <a:defRPr lang="en-US" sz="1800" b="1" kern="1200" dirty="0" smtClean="0">
                <a:solidFill>
                  <a:schemeClr val="tx1">
                    <a:tint val="75000"/>
                  </a:schemeClr>
                </a:solidFill>
                <a:effectLst/>
                <a:latin typeface="Arial" panose="020B0604020202020204" pitchFamily="34" charset="0"/>
                <a:ea typeface="+mn-ea"/>
                <a:cs typeface="Arial" panose="020B0604020202020204" pitchFamily="34" charset="0"/>
              </a:defRPr>
            </a:lvl3pPr>
            <a:lvl4pPr>
              <a:buClr>
                <a:srgbClr val="FFC000"/>
              </a:buClr>
              <a:defRPr lang="en-US" sz="1800" b="1" kern="1200" dirty="0" smtClean="0">
                <a:solidFill>
                  <a:schemeClr val="tx1">
                    <a:tint val="75000"/>
                  </a:schemeClr>
                </a:solidFill>
                <a:effectLst/>
                <a:latin typeface="Arial" panose="020B0604020202020204" pitchFamily="34" charset="0"/>
                <a:ea typeface="+mn-ea"/>
                <a:cs typeface="Arial" panose="020B0604020202020204" pitchFamily="34" charset="0"/>
              </a:defRPr>
            </a:lvl4pPr>
            <a:lvl5pPr>
              <a:buClr>
                <a:srgbClr val="FFC000"/>
              </a:buClr>
              <a:defRPr lang="en-US" sz="1800" b="1" kern="1200" dirty="0">
                <a:solidFill>
                  <a:schemeClr val="tx1">
                    <a:tint val="75000"/>
                  </a:schemeClr>
                </a:solidFill>
                <a:effectLst/>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64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4122" y="0"/>
            <a:ext cx="10353761" cy="1325563"/>
          </a:xfrm>
        </p:spPr>
        <p:txBody>
          <a:bodyPr>
            <a:normAutofit/>
          </a:bodyPr>
          <a:lstStyle>
            <a:lvl1pPr>
              <a:defRPr sz="4400">
                <a:solidFill>
                  <a:schemeClr val="accent2">
                    <a:lumMod val="60000"/>
                    <a:lumOff val="40000"/>
                  </a:schemeClr>
                </a:solidFill>
              </a:defRPr>
            </a:lvl1pPr>
          </a:lstStyle>
          <a:p>
            <a:r>
              <a:rPr lang="en-US"/>
              <a:t>Click to edit Master title style</a:t>
            </a:r>
          </a:p>
        </p:txBody>
      </p:sp>
      <p:sp>
        <p:nvSpPr>
          <p:cNvPr id="3" name="Text Placeholder 2"/>
          <p:cNvSpPr>
            <a:spLocks noGrp="1"/>
          </p:cNvSpPr>
          <p:nvPr>
            <p:ph type="body" idx="1"/>
          </p:nvPr>
        </p:nvSpPr>
        <p:spPr>
          <a:xfrm>
            <a:off x="1141806" y="2088320"/>
            <a:ext cx="4879199" cy="823912"/>
          </a:xfrm>
        </p:spPr>
        <p:txBody>
          <a:bodyPr anchor="b">
            <a:normAutofit/>
          </a:bodyPr>
          <a:lstStyle>
            <a:lvl1pPr marL="0" indent="0" algn="ctr">
              <a:lnSpc>
                <a:spcPct val="100000"/>
              </a:lnSpc>
              <a:buNone/>
              <a:defRPr sz="20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5" cy="823912"/>
          </a:xfrm>
        </p:spPr>
        <p:txBody>
          <a:bodyPr anchor="b">
            <a:normAutofit/>
          </a:bodyPr>
          <a:lstStyle>
            <a:lvl1pPr marL="0" indent="0" algn="ctr">
              <a:lnSpc>
                <a:spcPct val="100000"/>
              </a:lnSpc>
              <a:buNone/>
              <a:defRPr lang="en-US" sz="2000" b="1" kern="1200" dirty="0" smtClean="0">
                <a:solidFill>
                  <a:schemeClr val="accent1"/>
                </a:solidFill>
                <a:effectLst/>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449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19964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BED3FB99-F8F8-4A6A-BB43-69ACB673FA80}" type="datetimeFigureOut">
              <a:rPr lang="en-US"/>
              <a:pPr>
                <a:defRPr/>
              </a:pPr>
              <a:t>5/1/2026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Tree>
    <p:extLst>
      <p:ext uri="{BB962C8B-B14F-4D97-AF65-F5344CB8AC3E}">
        <p14:creationId xmlns:p14="http://schemas.microsoft.com/office/powerpoint/2010/main" val="154265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hasCustomPrompt="1"/>
          </p:nvPr>
        </p:nvSpPr>
        <p:spPr>
          <a:xfrm>
            <a:off x="2225565" y="4066359"/>
            <a:ext cx="7740869" cy="871401"/>
          </a:xfrm>
          <a:noFill/>
        </p:spPr>
        <p:txBody>
          <a:bodyPr wrap="square" anchor="b">
            <a:noAutofit/>
          </a:bodyPr>
          <a:lstStyle>
            <a:lvl1pPr algn="ctr">
              <a:lnSpc>
                <a:spcPts val="4400"/>
              </a:lnSpc>
              <a:defRPr lang="en-US" sz="4400" b="1" spc="30">
                <a:solidFill>
                  <a:srgbClr val="003865"/>
                </a:solidFill>
                <a:latin typeface="Calibri" panose="020F0502020204030204" pitchFamily="34" charset="0"/>
                <a:ea typeface="Calibri" panose="020F0502020204030204" pitchFamily="34" charset="0"/>
                <a:cs typeface="Calibri" panose="020F0502020204030204" pitchFamily="34" charset="0"/>
              </a:defRPr>
            </a:lvl1pPr>
          </a:lstStyle>
          <a:p>
            <a:pPr marL="0" lvl="0">
              <a:lnSpc>
                <a:spcPts val="4200"/>
              </a:lnSpc>
            </a:pPr>
            <a:r>
              <a:rPr lang="en-US"/>
              <a:t>Title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hasCustomPrompt="1"/>
          </p:nvPr>
        </p:nvSpPr>
        <p:spPr>
          <a:xfrm>
            <a:off x="3155730" y="5440401"/>
            <a:ext cx="5880538" cy="717316"/>
          </a:xfrm>
          <a:noFill/>
        </p:spPr>
        <p:txBody>
          <a:bodyPr wrap="square">
            <a:noAutofit/>
          </a:bodyPr>
          <a:lstStyle>
            <a:lvl1pPr marL="0" indent="0" algn="ctr">
              <a:buNone/>
              <a:defRPr lang="en-US" sz="2400" b="0" spc="30">
                <a:solidFill>
                  <a:srgbClr val="003865"/>
                </a:solidFill>
                <a:latin typeface="Calibri" panose="020F0502020204030204" pitchFamily="34" charset="0"/>
                <a:ea typeface="Calibri" panose="020F0502020204030204" pitchFamily="34" charset="0"/>
                <a:cs typeface="Calibri" panose="020F0502020204030204" pitchFamily="34" charset="0"/>
              </a:defRPr>
            </a:lvl1pPr>
          </a:lstStyle>
          <a:p>
            <a:pPr marL="0" lvl="0"/>
            <a:r>
              <a:rPr lang="en-US"/>
              <a:t>Meeting</a:t>
            </a:r>
          </a:p>
          <a:p>
            <a:pPr marL="0" lvl="0"/>
            <a:r>
              <a:rPr lang="en-US"/>
              <a:t>Date</a:t>
            </a:r>
          </a:p>
          <a:p>
            <a:pPr marL="0" lvl="0"/>
            <a:r>
              <a:rPr lang="en-US"/>
              <a:t>Presenter</a:t>
            </a:r>
          </a:p>
        </p:txBody>
      </p:sp>
    </p:spTree>
    <p:extLst>
      <p:ext uri="{BB962C8B-B14F-4D97-AF65-F5344CB8AC3E}">
        <p14:creationId xmlns:p14="http://schemas.microsoft.com/office/powerpoint/2010/main" val="259947813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b="0" spc="3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85456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buClr>
                <a:schemeClr val="tx1"/>
              </a:buClr>
              <a:defRPr>
                <a:latin typeface="Calibri" panose="020F0502020204030204" pitchFamily="34" charset="0"/>
              </a:defRPr>
            </a:lvl1pPr>
            <a:lvl2pPr marL="914400" indent="-457200">
              <a:buClr>
                <a:schemeClr val="tx1"/>
              </a:buClr>
              <a:defRPr>
                <a:latin typeface="Calibri" panose="020F0502020204030204" pitchFamily="34" charset="0"/>
              </a:defRPr>
            </a:lvl2pPr>
            <a:lvl3pPr marL="1371600" indent="-457200">
              <a:buClr>
                <a:schemeClr val="tx1"/>
              </a:buClr>
              <a:defRPr>
                <a:latin typeface="Calibri" panose="020F0502020204030204" pitchFamily="34" charset="0"/>
              </a:defRPr>
            </a:lvl3pPr>
            <a:lvl4pPr marL="1828800" indent="-457200">
              <a:buClr>
                <a:schemeClr val="tx1"/>
              </a:buClr>
              <a:defRPr>
                <a:solidFill>
                  <a:schemeClr val="tx1"/>
                </a:solidFill>
                <a:latin typeface="Calibri" panose="020F0502020204030204" pitchFamily="34" charset="0"/>
              </a:defRPr>
            </a:lvl4pPr>
            <a:lvl5pPr marL="2286000" indent="-457200">
              <a:buClr>
                <a:schemeClr val="tx1"/>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34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2B6535-AB6B-44B4-837D-2BEADB2BA517}"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22459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5.jpeg"/><Relationship Id="rId5" Type="http://schemas.openxmlformats.org/officeDocument/2006/relationships/theme" Target="../theme/theme10.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jpe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jpe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5.jpeg"/><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8.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E2B6535-AB6B-44B4-837D-2BEADB2BA517}" type="slidenum">
              <a:rPr lang="en-US" smtClean="0"/>
              <a:pPr/>
              <a:t>‹#›</a:t>
            </a:fld>
            <a:endParaRPr lang="en-US"/>
          </a:p>
        </p:txBody>
      </p:sp>
    </p:spTree>
    <p:extLst>
      <p:ext uri="{BB962C8B-B14F-4D97-AF65-F5344CB8AC3E}">
        <p14:creationId xmlns:p14="http://schemas.microsoft.com/office/powerpoint/2010/main" val="305214460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65833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Lst>
  <p:hf hdr="0" dt="0"/>
  <p:txStyles>
    <p:title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p:titleStyle>
    <p:bodyStyle>
      <a:lvl1pPr marL="457200" indent="-457200" algn="l" defTabSz="914400" rtl="0" eaLnBrk="1" latinLnBrk="0" hangingPunct="1">
        <a:lnSpc>
          <a:spcPct val="90000"/>
        </a:lnSpc>
        <a:spcBef>
          <a:spcPts val="1000"/>
        </a:spcBef>
        <a:buClr>
          <a:schemeClr val="tx1"/>
        </a:buClr>
        <a:buFont typeface="Arial" panose="020B0604020202020204" pitchFamily="34" charset="0"/>
        <a:buChar char="•"/>
        <a:defRPr sz="28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914400" indent="-4572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371600" indent="-4572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828800" indent="-4572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286000" indent="-4572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91329897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32446826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15014015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201243380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108699286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393255857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7"/>
            <a:ext cx="12191985" cy="66484"/>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5"/>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2" y="6459786"/>
            <a:ext cx="2472271" cy="365125"/>
          </a:xfrm>
          <a:prstGeom prst="rect">
            <a:avLst/>
          </a:prstGeom>
        </p:spPr>
        <p:txBody>
          <a:bodyPr vert="horz" lIns="91440" tIns="45720" rIns="91440" bIns="45720" rtlCol="0" anchor="ctr"/>
          <a:lstStyle>
            <a:lvl1pPr algn="l">
              <a:defRPr sz="900">
                <a:solidFill>
                  <a:srgbClr val="FFFFFF"/>
                </a:solidFill>
              </a:defRPr>
            </a:lvl1pPr>
          </a:lstStyle>
          <a:p>
            <a:fld id="{BB182484-C174-4118-BC1C-29AA67119CBC}" type="datetime1">
              <a:rPr lang="en-US" smtClean="0"/>
              <a:t>5/1/2026</a:t>
            </a:fld>
            <a:endParaRPr lang="en-US"/>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CA8D9AD5-F248-4919-864A-CFD76CC027D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EDB7DD-AAAE-8ECB-B5A8-75F0104D2B84}"/>
              </a:ext>
            </a:extLst>
          </p:cNvPr>
          <p:cNvPicPr>
            <a:picLocks noChangeAspect="1"/>
          </p:cNvPicPr>
          <p:nvPr userDrawn="1"/>
        </p:nvPicPr>
        <p:blipFill>
          <a:blip r:embed="rId19"/>
          <a:stretch>
            <a:fillRect/>
          </a:stretch>
        </p:blipFill>
        <p:spPr>
          <a:xfrm>
            <a:off x="10075714" y="83286"/>
            <a:ext cx="2038015" cy="1595575"/>
          </a:xfrm>
          <a:prstGeom prst="rect">
            <a:avLst/>
          </a:prstGeom>
        </p:spPr>
      </p:pic>
    </p:spTree>
    <p:extLst>
      <p:ext uri="{BB962C8B-B14F-4D97-AF65-F5344CB8AC3E}">
        <p14:creationId xmlns:p14="http://schemas.microsoft.com/office/powerpoint/2010/main" val="3005720096"/>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377" rtl="0" eaLnBrk="1" latinLnBrk="0" hangingPunct="1">
        <a:lnSpc>
          <a:spcPct val="85000"/>
        </a:lnSpc>
        <a:spcBef>
          <a:spcPct val="0"/>
        </a:spcBef>
        <a:buNone/>
        <a:defRPr sz="4800" b="1" kern="1200" spc="-51" baseline="0">
          <a:solidFill>
            <a:schemeClr val="tx1">
              <a:lumMod val="75000"/>
              <a:lumOff val="25000"/>
            </a:schemeClr>
          </a:solidFill>
          <a:latin typeface="Calibri" panose="020F0502020204030204" pitchFamily="34"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38" indent="-182875" algn="l" defTabSz="914377"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14" indent="-182875" algn="l" defTabSz="914377"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789" indent="-182875" algn="l" defTabSz="914377"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lumMod val="75000"/>
              <a:lumOff val="25000"/>
            </a:schemeClr>
          </a:solidFill>
          <a:latin typeface="Calibri" panose="020F0502020204030204" pitchFamily="34" charset="0"/>
          <a:ea typeface="+mn-ea"/>
          <a:cs typeface="+mn-cs"/>
        </a:defRPr>
      </a:lvl4pPr>
      <a:lvl5pPr marL="932665" indent="-182875" algn="l" defTabSz="914377"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lumMod val="75000"/>
              <a:lumOff val="25000"/>
            </a:schemeClr>
          </a:solidFill>
          <a:latin typeface="Calibri" panose="020F0502020204030204"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tx2">
                <a:lumMod val="25000"/>
              </a:schemeClr>
            </a:gs>
            <a:gs pos="100000">
              <a:schemeClr val="tx2">
                <a:lumMod val="1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1999" cy="1595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2476" y="1613139"/>
            <a:ext cx="10964174" cy="4779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710734"/>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685800" rtl="0" eaLnBrk="1" latinLnBrk="0" hangingPunct="1">
        <a:lnSpc>
          <a:spcPct val="90000"/>
        </a:lnSpc>
        <a:spcBef>
          <a:spcPct val="0"/>
        </a:spcBef>
        <a:buNone/>
        <a:defRPr sz="4000" b="1" i="0" kern="1200" cap="none" baseline="0">
          <a:solidFill>
            <a:schemeClr val="accent2">
              <a:lumMod val="60000"/>
              <a:lumOff val="40000"/>
            </a:schemeClr>
          </a:solidFill>
          <a:effectLst/>
          <a:latin typeface="Arial" panose="020B0604020202020204" pitchFamily="34" charset="0"/>
          <a:ea typeface="+mj-ea"/>
          <a:cs typeface="Arial" panose="020B0604020202020204" pitchFamily="34" charset="0"/>
        </a:defRPr>
      </a:lvl1pPr>
    </p:titleStyle>
    <p:bodyStyle>
      <a:lvl1pPr marL="344488" indent="-344488" algn="l" defTabSz="685800" rtl="0" eaLnBrk="1" latinLnBrk="0" hangingPunct="1">
        <a:lnSpc>
          <a:spcPct val="120000"/>
        </a:lnSpc>
        <a:spcBef>
          <a:spcPts val="750"/>
        </a:spcBef>
        <a:buClr>
          <a:schemeClr val="accent2">
            <a:lumMod val="60000"/>
            <a:lumOff val="40000"/>
          </a:schemeClr>
        </a:buClr>
        <a:buFont typeface="Wingdings" panose="05000000000000000000" pitchFamily="2" charset="2"/>
        <a:buChar char="Ø"/>
        <a:defRPr sz="2400" b="1" kern="1200">
          <a:solidFill>
            <a:schemeClr val="tx1"/>
          </a:solidFill>
          <a:effectLst/>
          <a:latin typeface="Arial" panose="020B0604020202020204" pitchFamily="34" charset="0"/>
          <a:ea typeface="+mn-ea"/>
          <a:cs typeface="Arial" panose="020B0604020202020204" pitchFamily="34" charset="0"/>
        </a:defRPr>
      </a:lvl1pPr>
      <a:lvl2pPr marL="569913" indent="-225425" algn="l" defTabSz="685800" rtl="0" eaLnBrk="1" latinLnBrk="0" hangingPunct="1">
        <a:lnSpc>
          <a:spcPct val="120000"/>
        </a:lnSpc>
        <a:spcBef>
          <a:spcPts val="375"/>
        </a:spcBef>
        <a:buClr>
          <a:schemeClr val="accent2">
            <a:lumMod val="60000"/>
            <a:lumOff val="40000"/>
          </a:schemeClr>
        </a:buClr>
        <a:buFont typeface="Wingdings" panose="05000000000000000000" pitchFamily="2" charset="2"/>
        <a:buChar char="§"/>
        <a:defRPr sz="2000" b="1" kern="1200">
          <a:solidFill>
            <a:schemeClr val="tx1"/>
          </a:solidFill>
          <a:effectLst/>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Clr>
          <a:schemeClr val="accent2">
            <a:lumMod val="60000"/>
            <a:lumOff val="40000"/>
          </a:schemeClr>
        </a:buClr>
        <a:buFont typeface="Arial" panose="020B0604020202020204" pitchFamily="34" charset="0"/>
        <a:buChar char="•"/>
        <a:defRPr sz="2000" b="1" kern="1200">
          <a:solidFill>
            <a:schemeClr val="tx1"/>
          </a:solidFill>
          <a:effectLst/>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9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ffb@jaeb.org" TargetMode="External"/><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3" Type="http://schemas.openxmlformats.org/officeDocument/2006/relationships/hyperlink" Target="mailto:ffb@jaeb.org" TargetMode="External"/><Relationship Id="rId2" Type="http://schemas.openxmlformats.org/officeDocument/2006/relationships/notesSlide" Target="../notesSlides/notesSlide53.xml"/><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hyperlink" Target="mailto:ffb@jaeb.org" TargetMode="External"/><Relationship Id="rId2" Type="http://schemas.openxmlformats.org/officeDocument/2006/relationships/notesSlide" Target="../notesSlides/notesSlide54.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CDD5-9816-9873-867D-7B37CB1C7073}"/>
              </a:ext>
            </a:extLst>
          </p:cNvPr>
          <p:cNvSpPr>
            <a:spLocks noGrp="1"/>
          </p:cNvSpPr>
          <p:nvPr>
            <p:ph type="ctrTitle"/>
          </p:nvPr>
        </p:nvSpPr>
        <p:spPr>
          <a:xfrm>
            <a:off x="2225565" y="4419600"/>
            <a:ext cx="7740869" cy="717316"/>
          </a:xfrm>
        </p:spPr>
        <p:txBody>
          <a:bodyPr/>
          <a:lstStyle/>
          <a:p>
            <a:r>
              <a:rPr lang="en-US" sz="4000" b="1">
                <a:latin typeface="Calibri" panose="020F0502020204030204" pitchFamily="34" charset="0"/>
                <a:cs typeface="Calibri" panose="020F0502020204030204" pitchFamily="34" charset="0"/>
              </a:rPr>
              <a:t>Overview</a:t>
            </a:r>
            <a:endParaRPr lang="en-US" sz="400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784AA3BC-AA55-3141-65F0-FF28FAF7C6C3}"/>
              </a:ext>
            </a:extLst>
          </p:cNvPr>
          <p:cNvSpPr>
            <a:spLocks noGrp="1"/>
          </p:cNvSpPr>
          <p:nvPr>
            <p:ph type="subTitle" idx="1"/>
          </p:nvPr>
        </p:nvSpPr>
        <p:spPr>
          <a:xfrm>
            <a:off x="3155731" y="5934177"/>
            <a:ext cx="5880538" cy="717316"/>
          </a:xfrm>
        </p:spPr>
        <p:txBody>
          <a:bodyPr/>
          <a:lstStyle/>
          <a:p>
            <a:r>
              <a:rPr lang="en-US" sz="2400" b="1">
                <a:solidFill>
                  <a:schemeClr val="bg1">
                    <a:lumMod val="50000"/>
                  </a:schemeClr>
                </a:solidFill>
                <a:latin typeface="Calibri" panose="020F0502020204030204" pitchFamily="34" charset="0"/>
                <a:cs typeface="Calibri" panose="020F0502020204030204" pitchFamily="34" charset="0"/>
              </a:rPr>
              <a:t>Last Updated: April 13, 2026</a:t>
            </a:r>
          </a:p>
        </p:txBody>
      </p:sp>
    </p:spTree>
    <p:extLst>
      <p:ext uri="{BB962C8B-B14F-4D97-AF65-F5344CB8AC3E}">
        <p14:creationId xmlns:p14="http://schemas.microsoft.com/office/powerpoint/2010/main" val="31606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21822"/>
          </a:xfrm>
        </p:spPr>
        <p:txBody>
          <a:bodyPr>
            <a:normAutofit/>
          </a:bodyPr>
          <a:lstStyle/>
          <a:p>
            <a:r>
              <a:rPr lang="en-US" b="1">
                <a:solidFill>
                  <a:schemeClr val="bg1"/>
                </a:solidFill>
              </a:rPr>
              <a:t>Consortium Overview</a:t>
            </a:r>
          </a:p>
        </p:txBody>
      </p:sp>
      <p:sp>
        <p:nvSpPr>
          <p:cNvPr id="11" name="Content Placeholder 2">
            <a:extLst>
              <a:ext uri="{FF2B5EF4-FFF2-40B4-BE49-F238E27FC236}">
                <a16:creationId xmlns:a16="http://schemas.microsoft.com/office/drawing/2014/main" id="{55FC2396-BC7A-2AB6-6538-9A1BDE47F213}"/>
              </a:ext>
            </a:extLst>
          </p:cNvPr>
          <p:cNvSpPr txBox="1">
            <a:spLocks/>
          </p:cNvSpPr>
          <p:nvPr/>
        </p:nvSpPr>
        <p:spPr>
          <a:xfrm>
            <a:off x="219522" y="1561511"/>
            <a:ext cx="4812337" cy="2219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prstClr val="black"/>
              </a:buClr>
              <a:buSzTx/>
              <a:buNone/>
              <a:tabLst/>
              <a:defRPr/>
            </a:pPr>
            <a:r>
              <a:rPr kumimoji="0" lang="en-US" sz="2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Consortium of clinical centers with expertise in inherited retinal degenerations (IRDs)</a:t>
            </a:r>
          </a:p>
          <a:p>
            <a:pPr marL="0" marR="0" lvl="0" indent="0" algn="l" defTabSz="914400" rtl="0" eaLnBrk="1" fontAlgn="auto" latinLnBrk="0" hangingPunct="1">
              <a:lnSpc>
                <a:spcPct val="100000"/>
              </a:lnSpc>
              <a:spcBef>
                <a:spcPts val="0"/>
              </a:spcBef>
              <a:spcAft>
                <a:spcPts val="0"/>
              </a:spcAft>
              <a:buClr>
                <a:prstClr val="black"/>
              </a:buClr>
              <a:buSzTx/>
              <a:buNone/>
              <a:tabLst/>
              <a:defRPr/>
            </a:pPr>
            <a:endParaRPr kumimoji="0" lang="en-US" sz="2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Tx/>
              <a:buNone/>
              <a:tabLst/>
              <a:defRPr/>
            </a:pPr>
            <a:r>
              <a:rPr kumimoji="0" lang="en-US" sz="2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Goal: Accelerate development of treatments for IRDs</a:t>
            </a:r>
          </a:p>
        </p:txBody>
      </p:sp>
      <p:grpSp>
        <p:nvGrpSpPr>
          <p:cNvPr id="13" name="Group 12">
            <a:extLst>
              <a:ext uri="{FF2B5EF4-FFF2-40B4-BE49-F238E27FC236}">
                <a16:creationId xmlns:a16="http://schemas.microsoft.com/office/drawing/2014/main" id="{8B1A41DD-D17C-C38F-E869-AA18DEA6AB16}"/>
              </a:ext>
            </a:extLst>
          </p:cNvPr>
          <p:cNvGrpSpPr/>
          <p:nvPr/>
        </p:nvGrpSpPr>
        <p:grpSpPr>
          <a:xfrm>
            <a:off x="245349" y="3893244"/>
            <a:ext cx="4760682" cy="2518457"/>
            <a:chOff x="1119556" y="3845024"/>
            <a:chExt cx="5588377" cy="2859556"/>
          </a:xfrm>
        </p:grpSpPr>
        <p:pic>
          <p:nvPicPr>
            <p:cNvPr id="7" name="Picture 6">
              <a:extLst>
                <a:ext uri="{FF2B5EF4-FFF2-40B4-BE49-F238E27FC236}">
                  <a16:creationId xmlns:a16="http://schemas.microsoft.com/office/drawing/2014/main" id="{B25D4251-8321-D523-28AD-F02F04593C89}"/>
                </a:ext>
              </a:extLst>
            </p:cNvPr>
            <p:cNvPicPr>
              <a:picLocks noChangeAspect="1"/>
            </p:cNvPicPr>
            <p:nvPr/>
          </p:nvPicPr>
          <p:blipFill>
            <a:blip r:embed="rId3">
              <a:extLst>
                <a:ext uri="{28A0092B-C50C-407E-A947-70E740481C1C}">
                  <a14:useLocalDpi xmlns:a14="http://schemas.microsoft.com/office/drawing/2010/main" val="0"/>
                </a:ext>
              </a:extLst>
            </a:blip>
            <a:srcRect l="5156" r="5156"/>
            <a:stretch/>
          </p:blipFill>
          <p:spPr>
            <a:xfrm>
              <a:off x="1119556" y="3845024"/>
              <a:ext cx="5163072" cy="2859556"/>
            </a:xfrm>
            <a:prstGeom prst="rect">
              <a:avLst/>
            </a:prstGeom>
          </p:spPr>
        </p:pic>
        <p:sp>
          <p:nvSpPr>
            <p:cNvPr id="9" name="TextBox 8">
              <a:extLst>
                <a:ext uri="{FF2B5EF4-FFF2-40B4-BE49-F238E27FC236}">
                  <a16:creationId xmlns:a16="http://schemas.microsoft.com/office/drawing/2014/main" id="{B61AA7C8-35FE-F457-A3D0-BA2EF1A69099}"/>
                </a:ext>
              </a:extLst>
            </p:cNvPr>
            <p:cNvSpPr txBox="1"/>
            <p:nvPr/>
          </p:nvSpPr>
          <p:spPr>
            <a:xfrm>
              <a:off x="1861613" y="6201106"/>
              <a:ext cx="4846320" cy="384408"/>
            </a:xfrm>
            <a:prstGeom prst="rect">
              <a:avLst/>
            </a:prstGeom>
            <a:noFill/>
            <a:ln>
              <a:no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40 sites in 15 countries</a:t>
              </a:r>
              <a:endParaRPr kumimoji="0" 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17" name="Picture 16">
            <a:extLst>
              <a:ext uri="{FF2B5EF4-FFF2-40B4-BE49-F238E27FC236}">
                <a16:creationId xmlns:a16="http://schemas.microsoft.com/office/drawing/2014/main" id="{12C723CD-083B-3081-3815-5E570F9326A8}"/>
              </a:ext>
            </a:extLst>
          </p:cNvPr>
          <p:cNvPicPr>
            <a:picLocks noChangeAspect="1"/>
          </p:cNvPicPr>
          <p:nvPr/>
        </p:nvPicPr>
        <p:blipFill>
          <a:blip r:embed="rId4"/>
          <a:stretch>
            <a:fillRect/>
          </a:stretch>
        </p:blipFill>
        <p:spPr>
          <a:xfrm>
            <a:off x="4887500" y="1449194"/>
            <a:ext cx="7304500" cy="5306334"/>
          </a:xfrm>
          <a:prstGeom prst="rect">
            <a:avLst/>
          </a:prstGeom>
        </p:spPr>
      </p:pic>
    </p:spTree>
    <p:extLst>
      <p:ext uri="{BB962C8B-B14F-4D97-AF65-F5344CB8AC3E}">
        <p14:creationId xmlns:p14="http://schemas.microsoft.com/office/powerpoint/2010/main" val="297866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E8EDB-0C36-427F-0103-58FF72DEF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C73DE-6BB0-48D6-7118-E3A20898EFB3}"/>
              </a:ext>
            </a:extLst>
          </p:cNvPr>
          <p:cNvSpPr>
            <a:spLocks noGrp="1"/>
          </p:cNvSpPr>
          <p:nvPr>
            <p:ph type="title"/>
          </p:nvPr>
        </p:nvSpPr>
        <p:spPr/>
        <p:txBody>
          <a:bodyPr>
            <a:normAutofit/>
          </a:bodyPr>
          <a:lstStyle/>
          <a:p>
            <a:r>
              <a:rPr lang="en-US" b="1">
                <a:solidFill>
                  <a:schemeClr val="bg1"/>
                </a:solidFill>
              </a:rPr>
              <a:t>FFB Consortium Members</a:t>
            </a:r>
          </a:p>
        </p:txBody>
      </p:sp>
      <p:graphicFrame>
        <p:nvGraphicFramePr>
          <p:cNvPr id="12" name="Content Placeholder 11">
            <a:extLst>
              <a:ext uri="{FF2B5EF4-FFF2-40B4-BE49-F238E27FC236}">
                <a16:creationId xmlns:a16="http://schemas.microsoft.com/office/drawing/2014/main" id="{5514B6CA-6CA1-DA9F-10D6-84B88519568B}"/>
              </a:ext>
            </a:extLst>
          </p:cNvPr>
          <p:cNvGraphicFramePr>
            <a:graphicFrameLocks noGrp="1"/>
          </p:cNvGraphicFramePr>
          <p:nvPr>
            <p:ph idx="1"/>
            <p:extLst>
              <p:ext uri="{D42A27DB-BD31-4B8C-83A1-F6EECF244321}">
                <p14:modId xmlns:p14="http://schemas.microsoft.com/office/powerpoint/2010/main" val="3118734973"/>
              </p:ext>
            </p:extLst>
          </p:nvPr>
        </p:nvGraphicFramePr>
        <p:xfrm>
          <a:off x="1046488" y="2232024"/>
          <a:ext cx="4649462" cy="3099640"/>
        </p:xfrm>
        <a:graphic>
          <a:graphicData uri="http://schemas.openxmlformats.org/drawingml/2006/table">
            <a:tbl>
              <a:tblPr firstRow="1" bandRow="1">
                <a:tableStyleId>{B301B821-A1FF-4177-AEE7-76D212191A09}</a:tableStyleId>
              </a:tblPr>
              <a:tblGrid>
                <a:gridCol w="2324731">
                  <a:extLst>
                    <a:ext uri="{9D8B030D-6E8A-4147-A177-3AD203B41FA5}">
                      <a16:colId xmlns:a16="http://schemas.microsoft.com/office/drawing/2014/main" val="1632098594"/>
                    </a:ext>
                  </a:extLst>
                </a:gridCol>
                <a:gridCol w="2324731">
                  <a:extLst>
                    <a:ext uri="{9D8B030D-6E8A-4147-A177-3AD203B41FA5}">
                      <a16:colId xmlns:a16="http://schemas.microsoft.com/office/drawing/2014/main" val="3217793748"/>
                    </a:ext>
                  </a:extLst>
                </a:gridCol>
              </a:tblGrid>
              <a:tr h="619928">
                <a:tc>
                  <a:txBody>
                    <a:bodyPr/>
                    <a:lstStyle/>
                    <a:p>
                      <a:pPr algn="l"/>
                      <a:endParaRPr lang="en-US" sz="2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Calibri" panose="020F0502020204030204" pitchFamily="34" charset="0"/>
                          <a:cs typeface="Calibri" panose="020F0502020204030204" pitchFamily="34" charset="0"/>
                        </a:rPr>
                        <a:t>Total</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619928">
                <a:tc>
                  <a:txBody>
                    <a:bodyPr/>
                    <a:lstStyle/>
                    <a:p>
                      <a:pPr marL="0" marR="0" lvl="0">
                        <a:spcBef>
                          <a:spcPts val="0"/>
                        </a:spcBef>
                        <a:spcAft>
                          <a:spcPts val="0"/>
                        </a:spcAft>
                        <a:buNone/>
                      </a:pPr>
                      <a:r>
                        <a:rPr lang="en-US" sz="2800" b="1" i="0" u="none" strike="noStrike" noProof="0">
                          <a:solidFill>
                            <a:schemeClr val="tx1"/>
                          </a:solidFill>
                          <a:effectLst/>
                          <a:latin typeface="Calibri" panose="020F0502020204030204" pitchFamily="34" charset="0"/>
                          <a:cs typeface="Calibri" panose="020F0502020204030204" pitchFamily="34" charset="0"/>
                        </a:rPr>
                        <a:t>Sites</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40</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619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Investigators</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algn="ctr">
                        <a:spcBef>
                          <a:spcPts val="0"/>
                        </a:spcBef>
                        <a:spcAft>
                          <a:spcPts val="0"/>
                        </a:spcAft>
                        <a:buNone/>
                      </a:pPr>
                      <a:r>
                        <a:rPr lang="en-US" sz="2800" b="1" i="0" u="none" strike="noStrike" noProof="0">
                          <a:solidFill>
                            <a:schemeClr val="tx1"/>
                          </a:solidFill>
                          <a:effectLst/>
                          <a:latin typeface="Calibri" panose="020F0502020204030204" pitchFamily="34" charset="0"/>
                          <a:cs typeface="Calibri" panose="020F0502020204030204" pitchFamily="34" charset="0"/>
                        </a:rPr>
                        <a:t>129</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619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Coordinators</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noProof="0">
                          <a:solidFill>
                            <a:schemeClr val="tx1"/>
                          </a:solidFill>
                          <a:effectLst/>
                          <a:latin typeface="Calibri" panose="020F0502020204030204" pitchFamily="34" charset="0"/>
                          <a:ea typeface="+mn-ea"/>
                          <a:cs typeface="Calibri" panose="020F0502020204030204" pitchFamily="34" charset="0"/>
                        </a:rPr>
                        <a:t>153</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619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Technicians</a:t>
                      </a:r>
                      <a:endParaRPr lang="en-US" sz="2800" b="1" kern="120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noProof="0">
                          <a:solidFill>
                            <a:schemeClr val="tx1"/>
                          </a:solidFill>
                          <a:effectLst/>
                          <a:latin typeface="Calibri" panose="020F0502020204030204" pitchFamily="34" charset="0"/>
                          <a:ea typeface="+mn-ea"/>
                          <a:cs typeface="Calibri" panose="020F0502020204030204" pitchFamily="34" charset="0"/>
                        </a:rPr>
                        <a:t>238</a:t>
                      </a:r>
                    </a:p>
                  </a:txBody>
                  <a:tcPr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bl>
          </a:graphicData>
        </a:graphic>
      </p:graphicFrame>
      <p:pic>
        <p:nvPicPr>
          <p:cNvPr id="3" name="Picture 2" descr="Paper chain people and their shadows">
            <a:extLst>
              <a:ext uri="{FF2B5EF4-FFF2-40B4-BE49-F238E27FC236}">
                <a16:creationId xmlns:a16="http://schemas.microsoft.com/office/drawing/2014/main" id="{9A112348-4F46-CEB8-7A86-1776D626A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429" y="2232025"/>
            <a:ext cx="4649462" cy="3099641"/>
          </a:xfrm>
          <a:prstGeom prst="rect">
            <a:avLst/>
          </a:prstGeom>
          <a:ln>
            <a:solidFill>
              <a:srgbClr val="003865"/>
            </a:solidFill>
          </a:ln>
        </p:spPr>
      </p:pic>
    </p:spTree>
    <p:extLst>
      <p:ext uri="{BB962C8B-B14F-4D97-AF65-F5344CB8AC3E}">
        <p14:creationId xmlns:p14="http://schemas.microsoft.com/office/powerpoint/2010/main" val="416422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50106"/>
          </a:xfrm>
        </p:spPr>
        <p:txBody>
          <a:bodyPr>
            <a:normAutofit/>
          </a:bodyPr>
          <a:lstStyle/>
          <a:p>
            <a:r>
              <a:rPr lang="en-US" b="1">
                <a:solidFill>
                  <a:schemeClr val="bg1"/>
                </a:solidFill>
              </a:rPr>
              <a:t>Consortium Strengths </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311812" y="1745249"/>
            <a:ext cx="9568376" cy="4685695"/>
          </a:xfrm>
        </p:spPr>
        <p:txBody>
          <a:bodyPr>
            <a:noAutofit/>
          </a:bodyPr>
          <a:lstStyle/>
          <a:p>
            <a:pPr marL="457200" indent="-457200">
              <a:lnSpc>
                <a:spcPct val="100000"/>
              </a:lnSpc>
              <a:spcBef>
                <a:spcPts val="0"/>
              </a:spcBef>
              <a:buClr>
                <a:schemeClr val="tx1"/>
              </a:buClr>
            </a:pPr>
            <a:r>
              <a:rPr lang="en-US" sz="3200" b="1">
                <a:solidFill>
                  <a:srgbClr val="D76F2C"/>
                </a:solidFill>
              </a:rPr>
              <a:t>Feasible recruitment  </a:t>
            </a:r>
          </a:p>
          <a:p>
            <a:pPr marL="914400" lvl="1" indent="-457200">
              <a:lnSpc>
                <a:spcPct val="100000"/>
              </a:lnSpc>
              <a:spcBef>
                <a:spcPts val="0"/>
              </a:spcBef>
              <a:buClr>
                <a:schemeClr val="tx1"/>
              </a:buClr>
            </a:pPr>
            <a:r>
              <a:rPr lang="en-US" sz="2800" b="1"/>
              <a:t>Due to large number of international sites</a:t>
            </a:r>
          </a:p>
          <a:p>
            <a:pPr marL="457200" indent="-457200">
              <a:lnSpc>
                <a:spcPct val="100000"/>
              </a:lnSpc>
              <a:spcBef>
                <a:spcPts val="0"/>
              </a:spcBef>
              <a:buClr>
                <a:schemeClr val="tx1"/>
              </a:buClr>
            </a:pPr>
            <a:r>
              <a:rPr lang="en-US" sz="3200" b="1">
                <a:solidFill>
                  <a:srgbClr val="D76F2C"/>
                </a:solidFill>
              </a:rPr>
              <a:t>Data quality </a:t>
            </a:r>
          </a:p>
          <a:p>
            <a:pPr marL="914400" marR="0" lvl="1" indent="-45720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lang="en-US" sz="2800" b="1">
                <a:solidFill>
                  <a:prstClr val="black"/>
                </a:solidFill>
              </a:rPr>
              <a:t>Enforced </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by standardized procedures </a:t>
            </a:r>
          </a:p>
          <a:p>
            <a:pPr marL="457200" indent="-457200">
              <a:lnSpc>
                <a:spcPct val="100000"/>
              </a:lnSpc>
              <a:spcBef>
                <a:spcPts val="0"/>
              </a:spcBef>
              <a:buClr>
                <a:schemeClr val="tx1"/>
              </a:buClr>
            </a:pPr>
            <a:r>
              <a:rPr lang="en-US" sz="3200" b="1">
                <a:solidFill>
                  <a:srgbClr val="D76F2C"/>
                </a:solidFill>
              </a:rPr>
              <a:t>Efficiencies</a:t>
            </a:r>
          </a:p>
          <a:p>
            <a:pPr marL="914400" marR="0" lvl="1" indent="-45720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lang="en-US" sz="2800" b="1">
                <a:solidFill>
                  <a:prstClr val="black"/>
                </a:solidFill>
              </a:rPr>
              <a:t>Gained </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from existing infrastructure</a:t>
            </a:r>
          </a:p>
          <a:p>
            <a:pPr marL="457200" indent="-457200">
              <a:lnSpc>
                <a:spcPct val="100000"/>
              </a:lnSpc>
              <a:spcBef>
                <a:spcPts val="0"/>
              </a:spcBef>
              <a:buClr>
                <a:schemeClr val="tx1"/>
              </a:buClr>
            </a:pPr>
            <a:r>
              <a:rPr lang="en-US" sz="3200" b="1">
                <a:solidFill>
                  <a:srgbClr val="D76F2C"/>
                </a:solidFill>
              </a:rPr>
              <a:t>Collaboration</a:t>
            </a:r>
          </a:p>
          <a:p>
            <a:pPr marL="914400" marR="0" lvl="1" indent="-45720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lang="en-US" sz="2800" b="1">
                <a:solidFill>
                  <a:prstClr val="black"/>
                </a:solidFill>
              </a:rPr>
              <a:t>O</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f ideas and expertise from multidisciplinary team</a:t>
            </a:r>
          </a:p>
          <a:p>
            <a:pPr marL="457200" indent="-457200">
              <a:lnSpc>
                <a:spcPct val="100000"/>
              </a:lnSpc>
              <a:spcBef>
                <a:spcPts val="0"/>
              </a:spcBef>
              <a:buClr>
                <a:schemeClr val="tx1"/>
              </a:buClr>
            </a:pPr>
            <a:r>
              <a:rPr lang="en-US" sz="3200" b="1">
                <a:solidFill>
                  <a:srgbClr val="D76F2C"/>
                </a:solidFill>
              </a:rPr>
              <a:t>Sharing</a:t>
            </a:r>
          </a:p>
          <a:p>
            <a:pPr marL="914400" lvl="1" indent="-457200">
              <a:lnSpc>
                <a:spcPct val="100000"/>
              </a:lnSpc>
              <a:spcBef>
                <a:spcPts val="0"/>
              </a:spcBef>
              <a:buClr>
                <a:schemeClr val="tx1"/>
              </a:buClr>
            </a:pPr>
            <a:r>
              <a:rPr lang="en-US" sz="2800" b="1"/>
              <a:t>Of datasets further our mission to advance IRD research</a:t>
            </a:r>
            <a:endParaRPr lang="en-US" b="1"/>
          </a:p>
        </p:txBody>
      </p:sp>
    </p:spTree>
    <p:extLst>
      <p:ext uri="{BB962C8B-B14F-4D97-AF65-F5344CB8AC3E}">
        <p14:creationId xmlns:p14="http://schemas.microsoft.com/office/powerpoint/2010/main" val="63328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50106"/>
          </a:xfrm>
        </p:spPr>
        <p:txBody>
          <a:bodyPr>
            <a:normAutofit/>
          </a:bodyPr>
          <a:lstStyle/>
          <a:p>
            <a:r>
              <a:rPr lang="en-US" b="1">
                <a:solidFill>
                  <a:schemeClr val="bg1"/>
                </a:solidFill>
              </a:rPr>
              <a:t>Consortium Efficiencies </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311812" y="1745249"/>
            <a:ext cx="9568376" cy="4685695"/>
          </a:xfrm>
        </p:spPr>
        <p:txBody>
          <a:bodyPr>
            <a:noAutofit/>
          </a:bodyPr>
          <a:lstStyle/>
          <a:p>
            <a:pPr marL="457200" indent="-457200">
              <a:lnSpc>
                <a:spcPct val="100000"/>
              </a:lnSpc>
              <a:spcBef>
                <a:spcPts val="0"/>
              </a:spcBef>
              <a:spcAft>
                <a:spcPts val="600"/>
              </a:spcAft>
              <a:buClr>
                <a:schemeClr val="tx1"/>
              </a:buClr>
            </a:pPr>
            <a:r>
              <a:rPr lang="en-US" sz="3200" b="1"/>
              <a:t>Master Agreements </a:t>
            </a:r>
          </a:p>
          <a:p>
            <a:pPr marL="457200" indent="-457200">
              <a:lnSpc>
                <a:spcPct val="100000"/>
              </a:lnSpc>
              <a:spcBef>
                <a:spcPts val="0"/>
              </a:spcBef>
              <a:spcAft>
                <a:spcPts val="600"/>
              </a:spcAft>
              <a:buClr>
                <a:schemeClr val="tx1"/>
              </a:buClr>
            </a:pPr>
            <a:r>
              <a:rPr lang="en-US" sz="3200" b="1"/>
              <a:t>IRB Reliance Agreements</a:t>
            </a:r>
          </a:p>
          <a:p>
            <a:pPr marL="457200" indent="-457200">
              <a:lnSpc>
                <a:spcPct val="100000"/>
              </a:lnSpc>
              <a:spcBef>
                <a:spcPts val="0"/>
              </a:spcBef>
              <a:spcAft>
                <a:spcPts val="600"/>
              </a:spcAft>
              <a:buClr>
                <a:schemeClr val="tx1"/>
              </a:buClr>
            </a:pPr>
            <a:r>
              <a:rPr lang="en-US" sz="3200" b="1">
                <a:latin typeface="Calibri" panose="020F0502020204030204" pitchFamily="34" charset="0"/>
                <a:cs typeface="Calibri" panose="020F0502020204030204" pitchFamily="34" charset="0"/>
              </a:rPr>
              <a:t>Technician Certification</a:t>
            </a:r>
            <a:endParaRPr lang="en-US" sz="3200">
              <a:latin typeface="Calibri" panose="020F0502020204030204" pitchFamily="34" charset="0"/>
              <a:cs typeface="Calibri" panose="020F0502020204030204" pitchFamily="34" charset="0"/>
            </a:endParaRPr>
          </a:p>
          <a:p>
            <a:pPr marL="457200" indent="-457200">
              <a:lnSpc>
                <a:spcPct val="100000"/>
              </a:lnSpc>
              <a:spcBef>
                <a:spcPts val="0"/>
              </a:spcBef>
              <a:spcAft>
                <a:spcPts val="600"/>
              </a:spcAft>
              <a:buClr>
                <a:schemeClr val="tx1"/>
              </a:buClr>
            </a:pPr>
            <a:r>
              <a:rPr lang="en-US" sz="3200" b="1"/>
              <a:t>Standardized Data Collection Forms </a:t>
            </a:r>
          </a:p>
          <a:p>
            <a:pPr marL="457200" indent="-457200">
              <a:lnSpc>
                <a:spcPct val="100000"/>
              </a:lnSpc>
              <a:spcBef>
                <a:spcPts val="0"/>
              </a:spcBef>
              <a:spcAft>
                <a:spcPts val="600"/>
              </a:spcAft>
              <a:buClr>
                <a:schemeClr val="tx1"/>
              </a:buClr>
            </a:pPr>
            <a:r>
              <a:rPr lang="en-US" sz="3200" b="1"/>
              <a:t>Standardized Procedures</a:t>
            </a:r>
          </a:p>
        </p:txBody>
      </p:sp>
      <p:sp>
        <p:nvSpPr>
          <p:cNvPr id="4" name="Rectangle: Rounded Corners 3">
            <a:extLst>
              <a:ext uri="{FF2B5EF4-FFF2-40B4-BE49-F238E27FC236}">
                <a16:creationId xmlns:a16="http://schemas.microsoft.com/office/drawing/2014/main" id="{9FEBE1CC-7F6F-D1DD-CAFF-2D17A56994C9}"/>
              </a:ext>
            </a:extLst>
          </p:cNvPr>
          <p:cNvSpPr/>
          <p:nvPr/>
        </p:nvSpPr>
        <p:spPr>
          <a:xfrm>
            <a:off x="6018963" y="5387737"/>
            <a:ext cx="5633073" cy="1043207"/>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endParaRPr lang="en-US" sz="1600" b="1">
              <a:solidFill>
                <a:srgbClr val="D76F2C"/>
              </a:solidFill>
              <a:latin typeface="Calibri" panose="020F0502020204030204" pitchFamily="34" charset="0"/>
              <a:cs typeface="Calibri" panose="020F0502020204030204" pitchFamily="34" charset="0"/>
            </a:endParaRPr>
          </a:p>
          <a:p>
            <a:pPr indent="-164592" algn="ct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Downstream efficiencies – monitoring procedures, reports, checks, and statistical coding become standardized and based on templates</a:t>
            </a:r>
          </a:p>
          <a:p>
            <a:pPr marL="292608" marR="0" lvl="1"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59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8D5FA-3196-DCFD-3491-6C5F84A17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E84C5-0684-D390-2EE5-B79350C2E26E}"/>
              </a:ext>
            </a:extLst>
          </p:cNvPr>
          <p:cNvSpPr>
            <a:spLocks noGrp="1"/>
          </p:cNvSpPr>
          <p:nvPr>
            <p:ph type="title"/>
          </p:nvPr>
        </p:nvSpPr>
        <p:spPr/>
        <p:txBody>
          <a:bodyPr>
            <a:normAutofit/>
          </a:bodyPr>
          <a:lstStyle/>
          <a:p>
            <a:r>
              <a:rPr lang="en-US" b="1">
                <a:solidFill>
                  <a:schemeClr val="bg1"/>
                </a:solidFill>
              </a:rPr>
              <a:t>Objectives of our NHS</a:t>
            </a:r>
          </a:p>
        </p:txBody>
      </p:sp>
      <p:sp>
        <p:nvSpPr>
          <p:cNvPr id="3" name="Content Placeholder 2">
            <a:extLst>
              <a:ext uri="{FF2B5EF4-FFF2-40B4-BE49-F238E27FC236}">
                <a16:creationId xmlns:a16="http://schemas.microsoft.com/office/drawing/2014/main" id="{5AB28842-0E64-3C37-43BA-8691D869E2D0}"/>
              </a:ext>
            </a:extLst>
          </p:cNvPr>
          <p:cNvSpPr>
            <a:spLocks noGrp="1"/>
          </p:cNvSpPr>
          <p:nvPr>
            <p:ph idx="1"/>
          </p:nvPr>
        </p:nvSpPr>
        <p:spPr>
          <a:xfrm>
            <a:off x="906780" y="1693333"/>
            <a:ext cx="10378440" cy="4678891"/>
          </a:xfrm>
        </p:spPr>
        <p:txBody>
          <a:bodyPr>
            <a:noAutofit/>
          </a:bodyPr>
          <a:lstStyle/>
          <a:p>
            <a:pPr marL="457200" indent="-457200">
              <a:lnSpc>
                <a:spcPct val="100000"/>
              </a:lnSpc>
              <a:spcBef>
                <a:spcPts val="0"/>
              </a:spcBef>
              <a:spcAft>
                <a:spcPts val="600"/>
              </a:spcAft>
              <a:buClr>
                <a:schemeClr val="tx1"/>
              </a:buClr>
            </a:pPr>
            <a:r>
              <a:rPr lang="en-US" sz="3200" b="1"/>
              <a:t>Estimate rates of progression  </a:t>
            </a:r>
          </a:p>
          <a:p>
            <a:pPr marL="457200" indent="-457200">
              <a:lnSpc>
                <a:spcPct val="100000"/>
              </a:lnSpc>
              <a:spcBef>
                <a:spcPts val="0"/>
              </a:spcBef>
              <a:spcAft>
                <a:spcPts val="600"/>
              </a:spcAft>
              <a:buClr>
                <a:schemeClr val="tx1"/>
              </a:buClr>
            </a:pPr>
            <a:r>
              <a:rPr lang="en-US" sz="3200" b="1"/>
              <a:t>Investigate structure-function relationships</a:t>
            </a:r>
          </a:p>
          <a:p>
            <a:pPr marL="457200" indent="-457200">
              <a:lnSpc>
                <a:spcPct val="100000"/>
              </a:lnSpc>
              <a:spcBef>
                <a:spcPts val="0"/>
              </a:spcBef>
              <a:spcAft>
                <a:spcPts val="600"/>
              </a:spcAft>
              <a:buClr>
                <a:schemeClr val="tx1"/>
              </a:buClr>
            </a:pPr>
            <a:r>
              <a:rPr lang="en-US" sz="3200" b="1"/>
              <a:t>Explore properties of candidate endpoints (e.g., signal-to-noise, reproducibility, symmetry)</a:t>
            </a:r>
          </a:p>
          <a:p>
            <a:pPr marL="457200" indent="-457200">
              <a:lnSpc>
                <a:spcPct val="100000"/>
              </a:lnSpc>
              <a:spcBef>
                <a:spcPts val="0"/>
              </a:spcBef>
              <a:spcAft>
                <a:spcPts val="600"/>
              </a:spcAft>
              <a:buClr>
                <a:schemeClr val="tx1"/>
              </a:buClr>
            </a:pPr>
            <a:r>
              <a:rPr lang="en-US" sz="3200" b="1"/>
              <a:t>Identify factors related to progression </a:t>
            </a:r>
          </a:p>
          <a:p>
            <a:pPr marL="457200" indent="-457200">
              <a:lnSpc>
                <a:spcPct val="100000"/>
              </a:lnSpc>
              <a:spcBef>
                <a:spcPts val="0"/>
              </a:spcBef>
              <a:spcAft>
                <a:spcPts val="600"/>
              </a:spcAft>
              <a:buClr>
                <a:schemeClr val="tx1"/>
              </a:buClr>
            </a:pPr>
            <a:r>
              <a:rPr lang="en-US" sz="3200" b="1"/>
              <a:t>Define genotype-phenotype associations </a:t>
            </a:r>
          </a:p>
          <a:p>
            <a:pPr marL="457200" indent="-457200">
              <a:lnSpc>
                <a:spcPct val="100000"/>
              </a:lnSpc>
              <a:spcBef>
                <a:spcPts val="0"/>
              </a:spcBef>
              <a:spcAft>
                <a:spcPts val="600"/>
              </a:spcAft>
              <a:buClr>
                <a:schemeClr val="tx1"/>
              </a:buClr>
            </a:pPr>
            <a:r>
              <a:rPr lang="en-US" sz="3200" b="1"/>
              <a:t>Provide a source of historical control data</a:t>
            </a:r>
          </a:p>
          <a:p>
            <a:pPr marL="457200" indent="-457200">
              <a:lnSpc>
                <a:spcPct val="100000"/>
              </a:lnSpc>
              <a:spcBef>
                <a:spcPts val="0"/>
              </a:spcBef>
              <a:spcAft>
                <a:spcPts val="600"/>
              </a:spcAft>
              <a:buClr>
                <a:schemeClr val="tx1"/>
              </a:buClr>
            </a:pPr>
            <a:r>
              <a:rPr lang="en-US" sz="3200" b="1"/>
              <a:t>Inform the design and practical challenges of clinical trials</a:t>
            </a:r>
          </a:p>
        </p:txBody>
      </p:sp>
    </p:spTree>
    <p:extLst>
      <p:ext uri="{BB962C8B-B14F-4D97-AF65-F5344CB8AC3E}">
        <p14:creationId xmlns:p14="http://schemas.microsoft.com/office/powerpoint/2010/main" val="352394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3F86D-9DCF-22D4-AC85-56D7B9286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B5393-4C73-B2D9-BD9B-35153A1755FE}"/>
              </a:ext>
            </a:extLst>
          </p:cNvPr>
          <p:cNvSpPr>
            <a:spLocks noGrp="1"/>
          </p:cNvSpPr>
          <p:nvPr>
            <p:ph type="title"/>
          </p:nvPr>
        </p:nvSpPr>
        <p:spPr/>
        <p:txBody>
          <a:bodyPr>
            <a:normAutofit/>
          </a:bodyPr>
          <a:lstStyle/>
          <a:p>
            <a:r>
              <a:rPr lang="en-US" b="1">
                <a:solidFill>
                  <a:schemeClr val="bg1"/>
                </a:solidFill>
              </a:rPr>
              <a:t>Outcome Measures in our NHS</a:t>
            </a:r>
          </a:p>
        </p:txBody>
      </p:sp>
      <p:sp>
        <p:nvSpPr>
          <p:cNvPr id="3" name="Content Placeholder 2">
            <a:extLst>
              <a:ext uri="{FF2B5EF4-FFF2-40B4-BE49-F238E27FC236}">
                <a16:creationId xmlns:a16="http://schemas.microsoft.com/office/drawing/2014/main" id="{C388D4E6-7980-175A-7869-04E638BAE0CD}"/>
              </a:ext>
            </a:extLst>
          </p:cNvPr>
          <p:cNvSpPr>
            <a:spLocks noGrp="1"/>
          </p:cNvSpPr>
          <p:nvPr>
            <p:ph idx="1"/>
          </p:nvPr>
        </p:nvSpPr>
        <p:spPr>
          <a:xfrm>
            <a:off x="638423" y="1494551"/>
            <a:ext cx="10715376" cy="5082712"/>
          </a:xfrm>
        </p:spPr>
        <p:txBody>
          <a:bodyPr>
            <a:noAutofit/>
          </a:bodyPr>
          <a:lstStyle/>
          <a:p>
            <a:pPr marL="457200" indent="-457200">
              <a:lnSpc>
                <a:spcPct val="100000"/>
              </a:lnSpc>
              <a:spcBef>
                <a:spcPts val="0"/>
              </a:spcBef>
              <a:buClr>
                <a:schemeClr val="tx1"/>
              </a:buClr>
            </a:pPr>
            <a:r>
              <a:rPr lang="en-US" b="1">
                <a:solidFill>
                  <a:srgbClr val="D76F2C"/>
                </a:solidFill>
              </a:rPr>
              <a:t>Structural</a:t>
            </a:r>
          </a:p>
          <a:p>
            <a:pPr marL="457200" lvl="1" indent="0">
              <a:lnSpc>
                <a:spcPct val="100000"/>
              </a:lnSpc>
              <a:spcBef>
                <a:spcPts val="0"/>
              </a:spcBef>
              <a:buClr>
                <a:schemeClr val="tx1"/>
              </a:buClr>
              <a:buNone/>
            </a:pPr>
            <a:r>
              <a:rPr lang="en-US" sz="2600" b="1"/>
              <a:t>Spectral-domain optical coherence tomography (SD-OCT) volume and V/H, fundus autofluorescence (FAF), color photos</a:t>
            </a:r>
          </a:p>
          <a:p>
            <a:pPr marL="457200" indent="-457200">
              <a:lnSpc>
                <a:spcPct val="100000"/>
              </a:lnSpc>
              <a:spcBef>
                <a:spcPts val="0"/>
              </a:spcBef>
              <a:buClr>
                <a:schemeClr val="tx1"/>
              </a:buClr>
            </a:pPr>
            <a:r>
              <a:rPr lang="en-US" b="1">
                <a:solidFill>
                  <a:srgbClr val="D76F2C"/>
                </a:solidFill>
              </a:rPr>
              <a:t>Functional</a:t>
            </a:r>
          </a:p>
          <a:p>
            <a:pPr marL="457200" lvl="1" indent="0">
              <a:lnSpc>
                <a:spcPct val="100000"/>
              </a:lnSpc>
              <a:spcBef>
                <a:spcPts val="0"/>
              </a:spcBef>
              <a:buClr>
                <a:schemeClr val="tx1"/>
              </a:buClr>
              <a:buNone/>
            </a:pPr>
            <a:r>
              <a:rPr lang="en-US" sz="2600" b="1"/>
              <a:t>Static perimetry (SP), microperimetry (MP), full-field stimulus threshold (FST), electroretinography (ERG), best corrected visual acuity (BCVA), low luminance visual acuity (LLVA), contrast sensitivity, color vision</a:t>
            </a:r>
          </a:p>
          <a:p>
            <a:pPr marL="457200" indent="-457200">
              <a:lnSpc>
                <a:spcPct val="100000"/>
              </a:lnSpc>
              <a:spcBef>
                <a:spcPts val="0"/>
              </a:spcBef>
              <a:buClr>
                <a:schemeClr val="tx1"/>
              </a:buClr>
            </a:pPr>
            <a:r>
              <a:rPr lang="en-US" b="1">
                <a:solidFill>
                  <a:srgbClr val="D76F2C"/>
                </a:solidFill>
              </a:rPr>
              <a:t>Patient Reported Outcomes (PROs)  </a:t>
            </a:r>
          </a:p>
          <a:p>
            <a:pPr marL="457200" lvl="1" indent="0">
              <a:lnSpc>
                <a:spcPct val="100000"/>
              </a:lnSpc>
              <a:spcBef>
                <a:spcPts val="0"/>
              </a:spcBef>
              <a:buClr>
                <a:schemeClr val="tx1"/>
              </a:buClr>
              <a:buNone/>
            </a:pPr>
            <a:r>
              <a:rPr lang="en-US" sz="2600" b="1"/>
              <a:t>Visual function questionnaires (MRDQ, </a:t>
            </a:r>
            <a:r>
              <a:rPr lang="en-US" sz="2600" b="1" err="1"/>
              <a:t>ViSIO</a:t>
            </a:r>
            <a:r>
              <a:rPr lang="en-US" sz="2600" b="1"/>
              <a:t>)</a:t>
            </a:r>
          </a:p>
          <a:p>
            <a:pPr marL="457200" lvl="1" indent="0">
              <a:lnSpc>
                <a:spcPct val="100000"/>
              </a:lnSpc>
              <a:spcBef>
                <a:spcPts val="0"/>
              </a:spcBef>
              <a:buClr>
                <a:schemeClr val="tx1"/>
              </a:buClr>
              <a:buNone/>
            </a:pPr>
            <a:r>
              <a:rPr lang="en-US" sz="2600" b="1"/>
              <a:t>Quality-of-life questionnaires  (PROMIS-29)</a:t>
            </a:r>
          </a:p>
          <a:p>
            <a:pPr marL="457200" indent="-457200">
              <a:lnSpc>
                <a:spcPct val="100000"/>
              </a:lnSpc>
              <a:spcBef>
                <a:spcPts val="0"/>
              </a:spcBef>
              <a:buClr>
                <a:schemeClr val="tx1"/>
              </a:buClr>
            </a:pPr>
            <a:r>
              <a:rPr lang="en-US" b="1">
                <a:solidFill>
                  <a:srgbClr val="D76F2C"/>
                </a:solidFill>
              </a:rPr>
              <a:t>Performance Based Tests (PBTs)</a:t>
            </a:r>
          </a:p>
          <a:p>
            <a:pPr marL="457200" lvl="1" indent="0">
              <a:lnSpc>
                <a:spcPct val="100000"/>
              </a:lnSpc>
              <a:spcBef>
                <a:spcPts val="0"/>
              </a:spcBef>
              <a:buClr>
                <a:schemeClr val="tx1"/>
              </a:buClr>
              <a:buNone/>
            </a:pPr>
            <a:r>
              <a:rPr lang="en-US" sz="2600" b="1" err="1"/>
              <a:t>MObility</a:t>
            </a:r>
            <a:r>
              <a:rPr lang="en-US" sz="2600" b="1"/>
              <a:t> </a:t>
            </a:r>
            <a:r>
              <a:rPr lang="en-US" sz="2600" b="1" err="1"/>
              <a:t>STandardized</a:t>
            </a:r>
            <a:r>
              <a:rPr lang="en-US" sz="2600" b="1"/>
              <a:t> Task in Virtual Reality (MOST-VR)</a:t>
            </a:r>
          </a:p>
        </p:txBody>
      </p:sp>
    </p:spTree>
    <p:extLst>
      <p:ext uri="{BB962C8B-B14F-4D97-AF65-F5344CB8AC3E}">
        <p14:creationId xmlns:p14="http://schemas.microsoft.com/office/powerpoint/2010/main" val="171103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70450-8428-21D7-2351-953200EAC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F3AE4-170F-1BE2-5876-BEFDE6AA59BC}"/>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Studies</a:t>
            </a:r>
            <a:endParaRPr lang="en-US"/>
          </a:p>
        </p:txBody>
      </p:sp>
    </p:spTree>
    <p:extLst>
      <p:ext uri="{BB962C8B-B14F-4D97-AF65-F5344CB8AC3E}">
        <p14:creationId xmlns:p14="http://schemas.microsoft.com/office/powerpoint/2010/main" val="341269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697FF7-A87F-84B2-63EF-AA52AEBF0E73}"/>
            </a:ext>
          </a:extLst>
        </p:cNvPr>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6A14D0E1-2694-32F7-93CA-81FBC06522F3}"/>
              </a:ext>
            </a:extLst>
          </p:cNvPr>
          <p:cNvCxnSpPr>
            <a:cxnSpLocks/>
          </p:cNvCxnSpPr>
          <p:nvPr/>
        </p:nvCxnSpPr>
        <p:spPr>
          <a:xfrm flipH="1">
            <a:off x="975304" y="3008118"/>
            <a:ext cx="754874"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nalogue clock">
            <a:extLst>
              <a:ext uri="{FF2B5EF4-FFF2-40B4-BE49-F238E27FC236}">
                <a16:creationId xmlns:a16="http://schemas.microsoft.com/office/drawing/2014/main" id="{F90BDB9D-75B9-A482-4DFD-2FAD30D22C51}"/>
              </a:ext>
            </a:extLst>
          </p:cNvPr>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0" y="23588"/>
            <a:ext cx="12224117" cy="6858000"/>
          </a:xfrm>
          <a:prstGeom prst="rect">
            <a:avLst/>
          </a:prstGeom>
        </p:spPr>
      </p:pic>
      <p:graphicFrame>
        <p:nvGraphicFramePr>
          <p:cNvPr id="34" name="Table 34">
            <a:extLst>
              <a:ext uri="{FF2B5EF4-FFF2-40B4-BE49-F238E27FC236}">
                <a16:creationId xmlns:a16="http://schemas.microsoft.com/office/drawing/2014/main" id="{6F10E627-2246-5D86-CE1D-6AD8EB2F0CD3}"/>
              </a:ext>
            </a:extLst>
          </p:cNvPr>
          <p:cNvGraphicFramePr>
            <a:graphicFrameLocks noGrp="1"/>
          </p:cNvGraphicFramePr>
          <p:nvPr/>
        </p:nvGraphicFramePr>
        <p:xfrm>
          <a:off x="9978268" y="185364"/>
          <a:ext cx="1813771" cy="1371600"/>
        </p:xfrm>
        <a:graphic>
          <a:graphicData uri="http://schemas.openxmlformats.org/drawingml/2006/table">
            <a:tbl>
              <a:tblPr firstRow="1" bandRow="1">
                <a:tableStyleId>{B301B821-A1FF-4177-AEE7-76D212191A09}</a:tableStyleId>
              </a:tblPr>
              <a:tblGrid>
                <a:gridCol w="1813771">
                  <a:extLst>
                    <a:ext uri="{9D8B030D-6E8A-4147-A177-3AD203B41FA5}">
                      <a16:colId xmlns:a16="http://schemas.microsoft.com/office/drawing/2014/main" val="1053147447"/>
                    </a:ext>
                  </a:extLst>
                </a:gridCol>
              </a:tblGrid>
              <a:tr h="172854">
                <a:tc>
                  <a:txBody>
                    <a:bodyPr/>
                    <a:lstStyle/>
                    <a:p>
                      <a:r>
                        <a:rPr lang="en-US" sz="1200" b="1">
                          <a:solidFill>
                            <a:schemeClr val="bg1"/>
                          </a:solidFill>
                        </a:rPr>
                        <a:t>Startup</a:t>
                      </a:r>
                    </a:p>
                  </a:txBody>
                  <a:tcPr>
                    <a:solidFill>
                      <a:schemeClr val="accent1">
                        <a:lumMod val="75000"/>
                      </a:schemeClr>
                    </a:solidFill>
                  </a:tcPr>
                </a:tc>
                <a:extLst>
                  <a:ext uri="{0D108BD9-81ED-4DB2-BD59-A6C34878D82A}">
                    <a16:rowId xmlns:a16="http://schemas.microsoft.com/office/drawing/2014/main" val="331772860"/>
                  </a:ext>
                </a:extLst>
              </a:tr>
              <a:tr h="172854">
                <a:tc>
                  <a:txBody>
                    <a:bodyPr/>
                    <a:lstStyle/>
                    <a:p>
                      <a:r>
                        <a:rPr lang="en-US" sz="1200" b="1">
                          <a:solidFill>
                            <a:schemeClr val="bg1"/>
                          </a:solidFill>
                        </a:rPr>
                        <a:t>Certification Launch</a:t>
                      </a:r>
                    </a:p>
                  </a:txBody>
                  <a:tcPr>
                    <a:solidFill>
                      <a:schemeClr val="accent3">
                        <a:lumMod val="60000"/>
                        <a:lumOff val="40000"/>
                      </a:schemeClr>
                    </a:solidFill>
                  </a:tcPr>
                </a:tc>
                <a:extLst>
                  <a:ext uri="{0D108BD9-81ED-4DB2-BD59-A6C34878D82A}">
                    <a16:rowId xmlns:a16="http://schemas.microsoft.com/office/drawing/2014/main" val="3749693859"/>
                  </a:ext>
                </a:extLst>
              </a:tr>
              <a:tr h="172854">
                <a:tc>
                  <a:txBody>
                    <a:bodyPr/>
                    <a:lstStyle/>
                    <a:p>
                      <a:r>
                        <a:rPr lang="en-US" sz="1200" b="1">
                          <a:solidFill>
                            <a:schemeClr val="bg1"/>
                          </a:solidFill>
                        </a:rPr>
                        <a:t>Recruitment</a:t>
                      </a:r>
                    </a:p>
                  </a:txBody>
                  <a:tcPr>
                    <a:solidFill>
                      <a:schemeClr val="accent3">
                        <a:lumMod val="75000"/>
                      </a:schemeClr>
                    </a:solidFill>
                  </a:tcPr>
                </a:tc>
                <a:extLst>
                  <a:ext uri="{0D108BD9-81ED-4DB2-BD59-A6C34878D82A}">
                    <a16:rowId xmlns:a16="http://schemas.microsoft.com/office/drawing/2014/main" val="3071974086"/>
                  </a:ext>
                </a:extLst>
              </a:tr>
              <a:tr h="172854">
                <a:tc>
                  <a:txBody>
                    <a:bodyPr/>
                    <a:lstStyle/>
                    <a:p>
                      <a:r>
                        <a:rPr lang="en-US" sz="1200" b="1">
                          <a:solidFill>
                            <a:schemeClr val="bg1"/>
                          </a:solidFill>
                        </a:rPr>
                        <a:t>Follow Up</a:t>
                      </a:r>
                    </a:p>
                  </a:txBody>
                  <a:tcPr>
                    <a:solidFill>
                      <a:srgbClr val="FFFFCC"/>
                    </a:solidFill>
                  </a:tcPr>
                </a:tc>
                <a:extLst>
                  <a:ext uri="{0D108BD9-81ED-4DB2-BD59-A6C34878D82A}">
                    <a16:rowId xmlns:a16="http://schemas.microsoft.com/office/drawing/2014/main" val="2361981889"/>
                  </a:ext>
                </a:extLst>
              </a:tr>
              <a:tr h="172854">
                <a:tc>
                  <a:txBody>
                    <a:bodyPr/>
                    <a:lstStyle/>
                    <a:p>
                      <a:r>
                        <a:rPr lang="en-US" sz="1200" b="1">
                          <a:solidFill>
                            <a:schemeClr val="bg1"/>
                          </a:solidFill>
                        </a:rPr>
                        <a:t>Study Closeout</a:t>
                      </a:r>
                    </a:p>
                  </a:txBody>
                  <a:tcPr>
                    <a:solidFill>
                      <a:srgbClr val="FFC000"/>
                    </a:solidFill>
                  </a:tcPr>
                </a:tc>
                <a:extLst>
                  <a:ext uri="{0D108BD9-81ED-4DB2-BD59-A6C34878D82A}">
                    <a16:rowId xmlns:a16="http://schemas.microsoft.com/office/drawing/2014/main" val="4204508198"/>
                  </a:ext>
                </a:extLst>
              </a:tr>
            </a:tbl>
          </a:graphicData>
        </a:graphic>
      </p:graphicFrame>
      <p:sp>
        <p:nvSpPr>
          <p:cNvPr id="8" name="Title 1">
            <a:extLst>
              <a:ext uri="{FF2B5EF4-FFF2-40B4-BE49-F238E27FC236}">
                <a16:creationId xmlns:a16="http://schemas.microsoft.com/office/drawing/2014/main" id="{E298D1A9-8DF9-243D-3A07-976093BE6D4E}"/>
              </a:ext>
            </a:extLst>
          </p:cNvPr>
          <p:cNvSpPr txBox="1">
            <a:spLocks/>
          </p:cNvSpPr>
          <p:nvPr/>
        </p:nvSpPr>
        <p:spPr>
          <a:xfrm>
            <a:off x="399961" y="213398"/>
            <a:ext cx="10661739" cy="1173626"/>
          </a:xfrm>
          <a:prstGeom prst="rect">
            <a:avLst/>
          </a:prstGeom>
        </p:spPr>
        <p:txBody>
          <a:bodyPr/>
          <a:lstStyle>
            <a:lvl1pPr algn="l" defTabSz="914377" rtl="0" eaLnBrk="1" latinLnBrk="0" hangingPunct="1">
              <a:lnSpc>
                <a:spcPct val="85000"/>
              </a:lnSpc>
              <a:spcBef>
                <a:spcPct val="0"/>
              </a:spcBef>
              <a:buNone/>
              <a:defRPr sz="4800" b="1" kern="1200" spc="-51" baseline="0">
                <a:solidFill>
                  <a:schemeClr val="tx1">
                    <a:lumMod val="75000"/>
                    <a:lumOff val="25000"/>
                  </a:schemeClr>
                </a:solidFill>
                <a:latin typeface="Calibri" panose="020F0502020204030204" pitchFamily="34" charset="0"/>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1" normalizeH="0" baseline="0" noProof="0">
                <a:ln>
                  <a:noFill/>
                </a:ln>
                <a:solidFill>
                  <a:prstClr val="black"/>
                </a:solidFill>
                <a:effectLst/>
                <a:uLnTx/>
                <a:uFillTx/>
                <a:latin typeface="Calibri" panose="020F0502020204030204" pitchFamily="34" charset="0"/>
                <a:ea typeface="+mj-ea"/>
                <a:cs typeface="+mj-cs"/>
              </a:rPr>
              <a:t>Consortium Natural History Studies</a:t>
            </a:r>
            <a:endParaRPr kumimoji="0" lang="en-US" sz="2000" b="0" i="0" u="none" strike="noStrike" kern="1200" cap="none" spc="-51" normalizeH="0" baseline="0" noProof="0">
              <a:ln>
                <a:noFill/>
              </a:ln>
              <a:solidFill>
                <a:prstClr val="black"/>
              </a:solidFill>
              <a:effectLst/>
              <a:uLnTx/>
              <a:uFillTx/>
              <a:latin typeface="Calibri" panose="020F0502020204030204" pitchFamily="34" charset="0"/>
              <a:ea typeface="+mj-ea"/>
              <a:cs typeface="+mj-cs"/>
            </a:endParaRPr>
          </a:p>
          <a:p>
            <a:pPr marL="0" marR="0" lvl="0" indent="0" algn="l" defTabSz="914377" rtl="0" eaLnBrk="1" fontAlgn="auto" latinLnBrk="0" hangingPunct="1">
              <a:lnSpc>
                <a:spcPct val="85000"/>
              </a:lnSpc>
              <a:spcBef>
                <a:spcPct val="0"/>
              </a:spcBef>
              <a:spcAft>
                <a:spcPts val="0"/>
              </a:spcAft>
              <a:buClrTx/>
              <a:buSzTx/>
              <a:buFontTx/>
              <a:buNone/>
              <a:tabLst/>
              <a:defRPr/>
            </a:pPr>
            <a:r>
              <a:rPr kumimoji="0" lang="en-US" sz="3400" b="0" i="0" u="none" strike="noStrike" kern="1200" cap="none" spc="-51" normalizeH="0" baseline="0" noProof="0">
                <a:ln>
                  <a:noFill/>
                </a:ln>
                <a:solidFill>
                  <a:prstClr val="black"/>
                </a:solidFill>
                <a:effectLst/>
                <a:uLnTx/>
                <a:uFillTx/>
                <a:latin typeface="Calibri" panose="020F0502020204030204" pitchFamily="34" charset="0"/>
                <a:ea typeface="+mj-ea"/>
                <a:cs typeface="+mj-cs"/>
              </a:rPr>
              <a:t>Established in 2016</a:t>
            </a:r>
          </a:p>
        </p:txBody>
      </p:sp>
      <p:sp>
        <p:nvSpPr>
          <p:cNvPr id="6" name="Pentagon 5">
            <a:extLst>
              <a:ext uri="{FF2B5EF4-FFF2-40B4-BE49-F238E27FC236}">
                <a16:creationId xmlns:a16="http://schemas.microsoft.com/office/drawing/2014/main" id="{A71F2CE7-C340-2711-0844-BACB0563EC9A}"/>
              </a:ext>
            </a:extLst>
          </p:cNvPr>
          <p:cNvSpPr/>
          <p:nvPr/>
        </p:nvSpPr>
        <p:spPr>
          <a:xfrm>
            <a:off x="1182359" y="16306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2019</a:t>
            </a:r>
          </a:p>
        </p:txBody>
      </p:sp>
      <p:sp>
        <p:nvSpPr>
          <p:cNvPr id="7" name="Pentagon 5">
            <a:extLst>
              <a:ext uri="{FF2B5EF4-FFF2-40B4-BE49-F238E27FC236}">
                <a16:creationId xmlns:a16="http://schemas.microsoft.com/office/drawing/2014/main" id="{9182A292-FB0A-7B51-D136-2FE5B4782E79}"/>
              </a:ext>
            </a:extLst>
          </p:cNvPr>
          <p:cNvSpPr/>
          <p:nvPr/>
        </p:nvSpPr>
        <p:spPr>
          <a:xfrm>
            <a:off x="2037941" y="1630663"/>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2020</a:t>
            </a:r>
          </a:p>
        </p:txBody>
      </p:sp>
      <p:sp>
        <p:nvSpPr>
          <p:cNvPr id="11" name="Pentagon 5">
            <a:extLst>
              <a:ext uri="{FF2B5EF4-FFF2-40B4-BE49-F238E27FC236}">
                <a16:creationId xmlns:a16="http://schemas.microsoft.com/office/drawing/2014/main" id="{99F1A0B7-E40A-86E9-BF66-A1F6FDDD895D}"/>
              </a:ext>
            </a:extLst>
          </p:cNvPr>
          <p:cNvSpPr/>
          <p:nvPr/>
        </p:nvSpPr>
        <p:spPr>
          <a:xfrm>
            <a:off x="2879658"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2021</a:t>
            </a:r>
          </a:p>
        </p:txBody>
      </p:sp>
      <p:sp>
        <p:nvSpPr>
          <p:cNvPr id="14" name="Pentagon 5">
            <a:extLst>
              <a:ext uri="{FF2B5EF4-FFF2-40B4-BE49-F238E27FC236}">
                <a16:creationId xmlns:a16="http://schemas.microsoft.com/office/drawing/2014/main" id="{BBA19BF5-2FDB-6CC8-9120-5E3C516E342A}"/>
              </a:ext>
            </a:extLst>
          </p:cNvPr>
          <p:cNvSpPr/>
          <p:nvPr/>
        </p:nvSpPr>
        <p:spPr>
          <a:xfrm>
            <a:off x="3701954"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2022</a:t>
            </a:r>
          </a:p>
        </p:txBody>
      </p:sp>
      <p:sp>
        <p:nvSpPr>
          <p:cNvPr id="15" name="Pentagon 5">
            <a:extLst>
              <a:ext uri="{FF2B5EF4-FFF2-40B4-BE49-F238E27FC236}">
                <a16:creationId xmlns:a16="http://schemas.microsoft.com/office/drawing/2014/main" id="{2A596653-8189-A7B3-085E-38154DC6E584}"/>
              </a:ext>
            </a:extLst>
          </p:cNvPr>
          <p:cNvSpPr/>
          <p:nvPr/>
        </p:nvSpPr>
        <p:spPr>
          <a:xfrm>
            <a:off x="4529806"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2023</a:t>
            </a:r>
          </a:p>
        </p:txBody>
      </p:sp>
      <p:sp>
        <p:nvSpPr>
          <p:cNvPr id="16" name="Pentagon 5">
            <a:extLst>
              <a:ext uri="{FF2B5EF4-FFF2-40B4-BE49-F238E27FC236}">
                <a16:creationId xmlns:a16="http://schemas.microsoft.com/office/drawing/2014/main" id="{5CC74440-8D76-5F2B-9076-C936564A5A0A}"/>
              </a:ext>
            </a:extLst>
          </p:cNvPr>
          <p:cNvSpPr/>
          <p:nvPr/>
        </p:nvSpPr>
        <p:spPr>
          <a:xfrm>
            <a:off x="5362893"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2024</a:t>
            </a:r>
          </a:p>
        </p:txBody>
      </p:sp>
      <p:sp>
        <p:nvSpPr>
          <p:cNvPr id="17" name="Pentagon 5">
            <a:extLst>
              <a:ext uri="{FF2B5EF4-FFF2-40B4-BE49-F238E27FC236}">
                <a16:creationId xmlns:a16="http://schemas.microsoft.com/office/drawing/2014/main" id="{21945D35-2279-EC6B-F115-21EAEDB730EF}"/>
              </a:ext>
            </a:extLst>
          </p:cNvPr>
          <p:cNvSpPr/>
          <p:nvPr/>
        </p:nvSpPr>
        <p:spPr>
          <a:xfrm>
            <a:off x="6193819"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2025</a:t>
            </a:r>
          </a:p>
        </p:txBody>
      </p:sp>
      <p:sp>
        <p:nvSpPr>
          <p:cNvPr id="18" name="Pentagon 5">
            <a:extLst>
              <a:ext uri="{FF2B5EF4-FFF2-40B4-BE49-F238E27FC236}">
                <a16:creationId xmlns:a16="http://schemas.microsoft.com/office/drawing/2014/main" id="{17622ABB-4767-4047-5EC6-001AF0E8F33B}"/>
              </a:ext>
            </a:extLst>
          </p:cNvPr>
          <p:cNvSpPr/>
          <p:nvPr/>
        </p:nvSpPr>
        <p:spPr>
          <a:xfrm>
            <a:off x="7037320"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2026</a:t>
            </a:r>
          </a:p>
        </p:txBody>
      </p:sp>
      <p:sp>
        <p:nvSpPr>
          <p:cNvPr id="19" name="Pentagon 5">
            <a:extLst>
              <a:ext uri="{FF2B5EF4-FFF2-40B4-BE49-F238E27FC236}">
                <a16:creationId xmlns:a16="http://schemas.microsoft.com/office/drawing/2014/main" id="{021A1557-5EC8-F4CF-8B08-D715B8E77759}"/>
              </a:ext>
            </a:extLst>
          </p:cNvPr>
          <p:cNvSpPr/>
          <p:nvPr/>
        </p:nvSpPr>
        <p:spPr>
          <a:xfrm>
            <a:off x="7880336"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2027</a:t>
            </a:r>
          </a:p>
        </p:txBody>
      </p:sp>
      <p:sp>
        <p:nvSpPr>
          <p:cNvPr id="20" name="Pentagon 5">
            <a:extLst>
              <a:ext uri="{FF2B5EF4-FFF2-40B4-BE49-F238E27FC236}">
                <a16:creationId xmlns:a16="http://schemas.microsoft.com/office/drawing/2014/main" id="{CE291504-FDD1-D0FB-3260-718636A11558}"/>
              </a:ext>
            </a:extLst>
          </p:cNvPr>
          <p:cNvSpPr/>
          <p:nvPr/>
        </p:nvSpPr>
        <p:spPr>
          <a:xfrm>
            <a:off x="8698294"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2028</a:t>
            </a:r>
          </a:p>
        </p:txBody>
      </p:sp>
      <p:sp>
        <p:nvSpPr>
          <p:cNvPr id="29" name="Pentagon 5">
            <a:extLst>
              <a:ext uri="{FF2B5EF4-FFF2-40B4-BE49-F238E27FC236}">
                <a16:creationId xmlns:a16="http://schemas.microsoft.com/office/drawing/2014/main" id="{67712082-2172-1556-9070-662347E223EB}"/>
              </a:ext>
            </a:extLst>
          </p:cNvPr>
          <p:cNvSpPr/>
          <p:nvPr/>
        </p:nvSpPr>
        <p:spPr>
          <a:xfrm>
            <a:off x="9540869" y="1648761"/>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2029</a:t>
            </a:r>
          </a:p>
        </p:txBody>
      </p:sp>
      <p:sp>
        <p:nvSpPr>
          <p:cNvPr id="33" name="Pentagon 5">
            <a:extLst>
              <a:ext uri="{FF2B5EF4-FFF2-40B4-BE49-F238E27FC236}">
                <a16:creationId xmlns:a16="http://schemas.microsoft.com/office/drawing/2014/main" id="{D5FB0D3C-7C52-9BD1-D159-9D651ED7FA53}"/>
              </a:ext>
            </a:extLst>
          </p:cNvPr>
          <p:cNvSpPr/>
          <p:nvPr/>
        </p:nvSpPr>
        <p:spPr>
          <a:xfrm>
            <a:off x="10376960" y="166157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2030</a:t>
            </a:r>
          </a:p>
        </p:txBody>
      </p:sp>
      <p:sp>
        <p:nvSpPr>
          <p:cNvPr id="35" name="Pentagon 5">
            <a:extLst>
              <a:ext uri="{FF2B5EF4-FFF2-40B4-BE49-F238E27FC236}">
                <a16:creationId xmlns:a16="http://schemas.microsoft.com/office/drawing/2014/main" id="{CA4B303E-4966-9370-D7A0-E74EEC868F93}"/>
              </a:ext>
            </a:extLst>
          </p:cNvPr>
          <p:cNvSpPr/>
          <p:nvPr/>
        </p:nvSpPr>
        <p:spPr>
          <a:xfrm>
            <a:off x="11225518"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a:solidFill>
                  <a:prstClr val="white"/>
                </a:solidFill>
                <a:latin typeface="Arial" panose="020B0604020202020204"/>
              </a:rPr>
              <a:t>2031</a:t>
            </a:r>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2" name="Table 4">
            <a:extLst>
              <a:ext uri="{FF2B5EF4-FFF2-40B4-BE49-F238E27FC236}">
                <a16:creationId xmlns:a16="http://schemas.microsoft.com/office/drawing/2014/main" id="{B87D7F32-DD06-8CC0-8ADD-F5D39C3AAF8C}"/>
              </a:ext>
            </a:extLst>
          </p:cNvPr>
          <p:cNvGraphicFramePr>
            <a:graphicFrameLocks noGrp="1"/>
          </p:cNvGraphicFramePr>
          <p:nvPr>
            <p:extLst>
              <p:ext uri="{D42A27DB-BD31-4B8C-83A1-F6EECF244321}">
                <p14:modId xmlns:p14="http://schemas.microsoft.com/office/powerpoint/2010/main" val="646552817"/>
              </p:ext>
            </p:extLst>
          </p:nvPr>
        </p:nvGraphicFramePr>
        <p:xfrm>
          <a:off x="190166" y="1718740"/>
          <a:ext cx="11843783" cy="5084422"/>
        </p:xfrm>
        <a:graphic>
          <a:graphicData uri="http://schemas.openxmlformats.org/drawingml/2006/table">
            <a:tbl>
              <a:tblPr firstRow="1" bandRow="1">
                <a:tableStyleId>{22838BEF-8BB2-4498-84A7-C5851F593DF1}</a:tableStyleId>
              </a:tblPr>
              <a:tblGrid>
                <a:gridCol w="746443">
                  <a:extLst>
                    <a:ext uri="{9D8B030D-6E8A-4147-A177-3AD203B41FA5}">
                      <a16:colId xmlns:a16="http://schemas.microsoft.com/office/drawing/2014/main" val="2112935655"/>
                    </a:ext>
                  </a:extLst>
                </a:gridCol>
                <a:gridCol w="208280">
                  <a:extLst>
                    <a:ext uri="{9D8B030D-6E8A-4147-A177-3AD203B41FA5}">
                      <a16:colId xmlns:a16="http://schemas.microsoft.com/office/drawing/2014/main" val="202424210"/>
                    </a:ext>
                  </a:extLst>
                </a:gridCol>
                <a:gridCol w="209405">
                  <a:extLst>
                    <a:ext uri="{9D8B030D-6E8A-4147-A177-3AD203B41FA5}">
                      <a16:colId xmlns:a16="http://schemas.microsoft.com/office/drawing/2014/main" val="60907595"/>
                    </a:ext>
                  </a:extLst>
                </a:gridCol>
                <a:gridCol w="209405">
                  <a:extLst>
                    <a:ext uri="{9D8B030D-6E8A-4147-A177-3AD203B41FA5}">
                      <a16:colId xmlns:a16="http://schemas.microsoft.com/office/drawing/2014/main" val="2066682305"/>
                    </a:ext>
                  </a:extLst>
                </a:gridCol>
                <a:gridCol w="209405">
                  <a:extLst>
                    <a:ext uri="{9D8B030D-6E8A-4147-A177-3AD203B41FA5}">
                      <a16:colId xmlns:a16="http://schemas.microsoft.com/office/drawing/2014/main" val="665650452"/>
                    </a:ext>
                  </a:extLst>
                </a:gridCol>
                <a:gridCol w="209405">
                  <a:extLst>
                    <a:ext uri="{9D8B030D-6E8A-4147-A177-3AD203B41FA5}">
                      <a16:colId xmlns:a16="http://schemas.microsoft.com/office/drawing/2014/main" val="3161568800"/>
                    </a:ext>
                  </a:extLst>
                </a:gridCol>
                <a:gridCol w="209405">
                  <a:extLst>
                    <a:ext uri="{9D8B030D-6E8A-4147-A177-3AD203B41FA5}">
                      <a16:colId xmlns:a16="http://schemas.microsoft.com/office/drawing/2014/main" val="3947537439"/>
                    </a:ext>
                  </a:extLst>
                </a:gridCol>
                <a:gridCol w="209405">
                  <a:extLst>
                    <a:ext uri="{9D8B030D-6E8A-4147-A177-3AD203B41FA5}">
                      <a16:colId xmlns:a16="http://schemas.microsoft.com/office/drawing/2014/main" val="1230580781"/>
                    </a:ext>
                  </a:extLst>
                </a:gridCol>
                <a:gridCol w="209405">
                  <a:extLst>
                    <a:ext uri="{9D8B030D-6E8A-4147-A177-3AD203B41FA5}">
                      <a16:colId xmlns:a16="http://schemas.microsoft.com/office/drawing/2014/main" val="3551686894"/>
                    </a:ext>
                  </a:extLst>
                </a:gridCol>
                <a:gridCol w="209405">
                  <a:extLst>
                    <a:ext uri="{9D8B030D-6E8A-4147-A177-3AD203B41FA5}">
                      <a16:colId xmlns:a16="http://schemas.microsoft.com/office/drawing/2014/main" val="2584597282"/>
                    </a:ext>
                  </a:extLst>
                </a:gridCol>
                <a:gridCol w="209405">
                  <a:extLst>
                    <a:ext uri="{9D8B030D-6E8A-4147-A177-3AD203B41FA5}">
                      <a16:colId xmlns:a16="http://schemas.microsoft.com/office/drawing/2014/main" val="3948145558"/>
                    </a:ext>
                  </a:extLst>
                </a:gridCol>
                <a:gridCol w="208280">
                  <a:extLst>
                    <a:ext uri="{9D8B030D-6E8A-4147-A177-3AD203B41FA5}">
                      <a16:colId xmlns:a16="http://schemas.microsoft.com/office/drawing/2014/main" val="2251774645"/>
                    </a:ext>
                  </a:extLst>
                </a:gridCol>
                <a:gridCol w="210530">
                  <a:extLst>
                    <a:ext uri="{9D8B030D-6E8A-4147-A177-3AD203B41FA5}">
                      <a16:colId xmlns:a16="http://schemas.microsoft.com/office/drawing/2014/main" val="3623399761"/>
                    </a:ext>
                  </a:extLst>
                </a:gridCol>
                <a:gridCol w="209405">
                  <a:extLst>
                    <a:ext uri="{9D8B030D-6E8A-4147-A177-3AD203B41FA5}">
                      <a16:colId xmlns:a16="http://schemas.microsoft.com/office/drawing/2014/main" val="2257542524"/>
                    </a:ext>
                  </a:extLst>
                </a:gridCol>
                <a:gridCol w="209405">
                  <a:extLst>
                    <a:ext uri="{9D8B030D-6E8A-4147-A177-3AD203B41FA5}">
                      <a16:colId xmlns:a16="http://schemas.microsoft.com/office/drawing/2014/main" val="29834171"/>
                    </a:ext>
                  </a:extLst>
                </a:gridCol>
                <a:gridCol w="209405">
                  <a:extLst>
                    <a:ext uri="{9D8B030D-6E8A-4147-A177-3AD203B41FA5}">
                      <a16:colId xmlns:a16="http://schemas.microsoft.com/office/drawing/2014/main" val="3076483252"/>
                    </a:ext>
                  </a:extLst>
                </a:gridCol>
                <a:gridCol w="209405">
                  <a:extLst>
                    <a:ext uri="{9D8B030D-6E8A-4147-A177-3AD203B41FA5}">
                      <a16:colId xmlns:a16="http://schemas.microsoft.com/office/drawing/2014/main" val="1717835668"/>
                    </a:ext>
                  </a:extLst>
                </a:gridCol>
                <a:gridCol w="209405">
                  <a:extLst>
                    <a:ext uri="{9D8B030D-6E8A-4147-A177-3AD203B41FA5}">
                      <a16:colId xmlns:a16="http://schemas.microsoft.com/office/drawing/2014/main" val="2226285233"/>
                    </a:ext>
                  </a:extLst>
                </a:gridCol>
                <a:gridCol w="209405">
                  <a:extLst>
                    <a:ext uri="{9D8B030D-6E8A-4147-A177-3AD203B41FA5}">
                      <a16:colId xmlns:a16="http://schemas.microsoft.com/office/drawing/2014/main" val="745446170"/>
                    </a:ext>
                  </a:extLst>
                </a:gridCol>
                <a:gridCol w="209405">
                  <a:extLst>
                    <a:ext uri="{9D8B030D-6E8A-4147-A177-3AD203B41FA5}">
                      <a16:colId xmlns:a16="http://schemas.microsoft.com/office/drawing/2014/main" val="2231034581"/>
                    </a:ext>
                  </a:extLst>
                </a:gridCol>
                <a:gridCol w="209405">
                  <a:extLst>
                    <a:ext uri="{9D8B030D-6E8A-4147-A177-3AD203B41FA5}">
                      <a16:colId xmlns:a16="http://schemas.microsoft.com/office/drawing/2014/main" val="3533855701"/>
                    </a:ext>
                  </a:extLst>
                </a:gridCol>
                <a:gridCol w="209405">
                  <a:extLst>
                    <a:ext uri="{9D8B030D-6E8A-4147-A177-3AD203B41FA5}">
                      <a16:colId xmlns:a16="http://schemas.microsoft.com/office/drawing/2014/main" val="1774382559"/>
                    </a:ext>
                  </a:extLst>
                </a:gridCol>
                <a:gridCol w="209405">
                  <a:extLst>
                    <a:ext uri="{9D8B030D-6E8A-4147-A177-3AD203B41FA5}">
                      <a16:colId xmlns:a16="http://schemas.microsoft.com/office/drawing/2014/main" val="2322967491"/>
                    </a:ext>
                  </a:extLst>
                </a:gridCol>
                <a:gridCol w="209405">
                  <a:extLst>
                    <a:ext uri="{9D8B030D-6E8A-4147-A177-3AD203B41FA5}">
                      <a16:colId xmlns:a16="http://schemas.microsoft.com/office/drawing/2014/main" val="3869999555"/>
                    </a:ext>
                  </a:extLst>
                </a:gridCol>
                <a:gridCol w="209405">
                  <a:extLst>
                    <a:ext uri="{9D8B030D-6E8A-4147-A177-3AD203B41FA5}">
                      <a16:colId xmlns:a16="http://schemas.microsoft.com/office/drawing/2014/main" val="3096742841"/>
                    </a:ext>
                  </a:extLst>
                </a:gridCol>
                <a:gridCol w="210530">
                  <a:extLst>
                    <a:ext uri="{9D8B030D-6E8A-4147-A177-3AD203B41FA5}">
                      <a16:colId xmlns:a16="http://schemas.microsoft.com/office/drawing/2014/main" val="1945996220"/>
                    </a:ext>
                  </a:extLst>
                </a:gridCol>
                <a:gridCol w="208280">
                  <a:extLst>
                    <a:ext uri="{9D8B030D-6E8A-4147-A177-3AD203B41FA5}">
                      <a16:colId xmlns:a16="http://schemas.microsoft.com/office/drawing/2014/main" val="946355924"/>
                    </a:ext>
                  </a:extLst>
                </a:gridCol>
                <a:gridCol w="209405">
                  <a:extLst>
                    <a:ext uri="{9D8B030D-6E8A-4147-A177-3AD203B41FA5}">
                      <a16:colId xmlns:a16="http://schemas.microsoft.com/office/drawing/2014/main" val="3888773828"/>
                    </a:ext>
                  </a:extLst>
                </a:gridCol>
                <a:gridCol w="209405">
                  <a:extLst>
                    <a:ext uri="{9D8B030D-6E8A-4147-A177-3AD203B41FA5}">
                      <a16:colId xmlns:a16="http://schemas.microsoft.com/office/drawing/2014/main" val="1769348291"/>
                    </a:ext>
                  </a:extLst>
                </a:gridCol>
                <a:gridCol w="209405">
                  <a:extLst>
                    <a:ext uri="{9D8B030D-6E8A-4147-A177-3AD203B41FA5}">
                      <a16:colId xmlns:a16="http://schemas.microsoft.com/office/drawing/2014/main" val="2361021037"/>
                    </a:ext>
                  </a:extLst>
                </a:gridCol>
                <a:gridCol w="209405">
                  <a:extLst>
                    <a:ext uri="{9D8B030D-6E8A-4147-A177-3AD203B41FA5}">
                      <a16:colId xmlns:a16="http://schemas.microsoft.com/office/drawing/2014/main" val="626782731"/>
                    </a:ext>
                  </a:extLst>
                </a:gridCol>
                <a:gridCol w="208280">
                  <a:extLst>
                    <a:ext uri="{9D8B030D-6E8A-4147-A177-3AD203B41FA5}">
                      <a16:colId xmlns:a16="http://schemas.microsoft.com/office/drawing/2014/main" val="3273303923"/>
                    </a:ext>
                  </a:extLst>
                </a:gridCol>
                <a:gridCol w="210530">
                  <a:extLst>
                    <a:ext uri="{9D8B030D-6E8A-4147-A177-3AD203B41FA5}">
                      <a16:colId xmlns:a16="http://schemas.microsoft.com/office/drawing/2014/main" val="2926295009"/>
                    </a:ext>
                  </a:extLst>
                </a:gridCol>
                <a:gridCol w="209405">
                  <a:extLst>
                    <a:ext uri="{9D8B030D-6E8A-4147-A177-3AD203B41FA5}">
                      <a16:colId xmlns:a16="http://schemas.microsoft.com/office/drawing/2014/main" val="568935711"/>
                    </a:ext>
                  </a:extLst>
                </a:gridCol>
                <a:gridCol w="209405">
                  <a:extLst>
                    <a:ext uri="{9D8B030D-6E8A-4147-A177-3AD203B41FA5}">
                      <a16:colId xmlns:a16="http://schemas.microsoft.com/office/drawing/2014/main" val="326655157"/>
                    </a:ext>
                  </a:extLst>
                </a:gridCol>
                <a:gridCol w="209405">
                  <a:extLst>
                    <a:ext uri="{9D8B030D-6E8A-4147-A177-3AD203B41FA5}">
                      <a16:colId xmlns:a16="http://schemas.microsoft.com/office/drawing/2014/main" val="3658568043"/>
                    </a:ext>
                  </a:extLst>
                </a:gridCol>
                <a:gridCol w="209405">
                  <a:extLst>
                    <a:ext uri="{9D8B030D-6E8A-4147-A177-3AD203B41FA5}">
                      <a16:colId xmlns:a16="http://schemas.microsoft.com/office/drawing/2014/main" val="334276437"/>
                    </a:ext>
                  </a:extLst>
                </a:gridCol>
                <a:gridCol w="209405">
                  <a:extLst>
                    <a:ext uri="{9D8B030D-6E8A-4147-A177-3AD203B41FA5}">
                      <a16:colId xmlns:a16="http://schemas.microsoft.com/office/drawing/2014/main" val="343643964"/>
                    </a:ext>
                  </a:extLst>
                </a:gridCol>
                <a:gridCol w="209405">
                  <a:extLst>
                    <a:ext uri="{9D8B030D-6E8A-4147-A177-3AD203B41FA5}">
                      <a16:colId xmlns:a16="http://schemas.microsoft.com/office/drawing/2014/main" val="4112251774"/>
                    </a:ext>
                  </a:extLst>
                </a:gridCol>
                <a:gridCol w="209405">
                  <a:extLst>
                    <a:ext uri="{9D8B030D-6E8A-4147-A177-3AD203B41FA5}">
                      <a16:colId xmlns:a16="http://schemas.microsoft.com/office/drawing/2014/main" val="2771136742"/>
                    </a:ext>
                  </a:extLst>
                </a:gridCol>
                <a:gridCol w="209405">
                  <a:extLst>
                    <a:ext uri="{9D8B030D-6E8A-4147-A177-3AD203B41FA5}">
                      <a16:colId xmlns:a16="http://schemas.microsoft.com/office/drawing/2014/main" val="1769453229"/>
                    </a:ext>
                  </a:extLst>
                </a:gridCol>
                <a:gridCol w="209405">
                  <a:extLst>
                    <a:ext uri="{9D8B030D-6E8A-4147-A177-3AD203B41FA5}">
                      <a16:colId xmlns:a16="http://schemas.microsoft.com/office/drawing/2014/main" val="466255187"/>
                    </a:ext>
                  </a:extLst>
                </a:gridCol>
                <a:gridCol w="209405">
                  <a:extLst>
                    <a:ext uri="{9D8B030D-6E8A-4147-A177-3AD203B41FA5}">
                      <a16:colId xmlns:a16="http://schemas.microsoft.com/office/drawing/2014/main" val="3550447006"/>
                    </a:ext>
                  </a:extLst>
                </a:gridCol>
                <a:gridCol w="209405">
                  <a:extLst>
                    <a:ext uri="{9D8B030D-6E8A-4147-A177-3AD203B41FA5}">
                      <a16:colId xmlns:a16="http://schemas.microsoft.com/office/drawing/2014/main" val="3592301427"/>
                    </a:ext>
                  </a:extLst>
                </a:gridCol>
                <a:gridCol w="209405">
                  <a:extLst>
                    <a:ext uri="{9D8B030D-6E8A-4147-A177-3AD203B41FA5}">
                      <a16:colId xmlns:a16="http://schemas.microsoft.com/office/drawing/2014/main" val="3592098641"/>
                    </a:ext>
                  </a:extLst>
                </a:gridCol>
                <a:gridCol w="209405">
                  <a:extLst>
                    <a:ext uri="{9D8B030D-6E8A-4147-A177-3AD203B41FA5}">
                      <a16:colId xmlns:a16="http://schemas.microsoft.com/office/drawing/2014/main" val="3502944470"/>
                    </a:ext>
                  </a:extLst>
                </a:gridCol>
                <a:gridCol w="209405">
                  <a:extLst>
                    <a:ext uri="{9D8B030D-6E8A-4147-A177-3AD203B41FA5}">
                      <a16:colId xmlns:a16="http://schemas.microsoft.com/office/drawing/2014/main" val="1068882664"/>
                    </a:ext>
                  </a:extLst>
                </a:gridCol>
                <a:gridCol w="209405">
                  <a:extLst>
                    <a:ext uri="{9D8B030D-6E8A-4147-A177-3AD203B41FA5}">
                      <a16:colId xmlns:a16="http://schemas.microsoft.com/office/drawing/2014/main" val="1619230683"/>
                    </a:ext>
                  </a:extLst>
                </a:gridCol>
                <a:gridCol w="209405">
                  <a:extLst>
                    <a:ext uri="{9D8B030D-6E8A-4147-A177-3AD203B41FA5}">
                      <a16:colId xmlns:a16="http://schemas.microsoft.com/office/drawing/2014/main" val="1212625316"/>
                    </a:ext>
                  </a:extLst>
                </a:gridCol>
                <a:gridCol w="209405">
                  <a:extLst>
                    <a:ext uri="{9D8B030D-6E8A-4147-A177-3AD203B41FA5}">
                      <a16:colId xmlns:a16="http://schemas.microsoft.com/office/drawing/2014/main" val="2475827813"/>
                    </a:ext>
                  </a:extLst>
                </a:gridCol>
                <a:gridCol w="209405">
                  <a:extLst>
                    <a:ext uri="{9D8B030D-6E8A-4147-A177-3AD203B41FA5}">
                      <a16:colId xmlns:a16="http://schemas.microsoft.com/office/drawing/2014/main" val="4239498561"/>
                    </a:ext>
                  </a:extLst>
                </a:gridCol>
                <a:gridCol w="208280">
                  <a:extLst>
                    <a:ext uri="{9D8B030D-6E8A-4147-A177-3AD203B41FA5}">
                      <a16:colId xmlns:a16="http://schemas.microsoft.com/office/drawing/2014/main" val="2453693109"/>
                    </a:ext>
                  </a:extLst>
                </a:gridCol>
                <a:gridCol w="210530">
                  <a:extLst>
                    <a:ext uri="{9D8B030D-6E8A-4147-A177-3AD203B41FA5}">
                      <a16:colId xmlns:a16="http://schemas.microsoft.com/office/drawing/2014/main" val="1214677604"/>
                    </a:ext>
                  </a:extLst>
                </a:gridCol>
                <a:gridCol w="209405">
                  <a:extLst>
                    <a:ext uri="{9D8B030D-6E8A-4147-A177-3AD203B41FA5}">
                      <a16:colId xmlns:a16="http://schemas.microsoft.com/office/drawing/2014/main" val="2473130389"/>
                    </a:ext>
                  </a:extLst>
                </a:gridCol>
              </a:tblGrid>
              <a:tr h="191116">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4581084"/>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250138"/>
                  </a:ext>
                </a:extLst>
              </a:tr>
              <a:tr h="318525">
                <a:tc>
                  <a:txBody>
                    <a:bodyPr/>
                    <a:lstStyle/>
                    <a:p>
                      <a:r>
                        <a:rPr lang="en-US" sz="1000" b="1">
                          <a:solidFill>
                            <a:schemeClr val="bg1"/>
                          </a:solidFill>
                        </a:rPr>
                        <a:t>RUSH2A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4343014"/>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615505"/>
                  </a:ext>
                </a:extLst>
              </a:tr>
              <a:tr h="326865">
                <a:tc>
                  <a:txBody>
                    <a:bodyPr/>
                    <a:lstStyle/>
                    <a:p>
                      <a:r>
                        <a:rPr lang="en-US" sz="1000" b="1">
                          <a:solidFill>
                            <a:schemeClr val="bg1"/>
                          </a:solidFill>
                        </a:rPr>
                        <a:t>Pro-EYS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795741"/>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22718"/>
                  </a:ext>
                </a:extLst>
              </a:tr>
              <a:tr h="318525">
                <a:tc>
                  <a:txBody>
                    <a:bodyPr/>
                    <a:lstStyle/>
                    <a:p>
                      <a:r>
                        <a:rPr lang="en-US" sz="1000" b="1">
                          <a:solidFill>
                            <a:schemeClr val="bg1"/>
                          </a:solidFill>
                        </a:rPr>
                        <a:t>RUSH1F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49557"/>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7020984"/>
                  </a:ext>
                </a:extLst>
              </a:tr>
              <a:tr h="318525">
                <a:tc rowSpan="2">
                  <a:txBody>
                    <a:bodyPr/>
                    <a:lstStyle/>
                    <a:p>
                      <a:r>
                        <a:rPr lang="en-US" sz="1000" b="1">
                          <a:solidFill>
                            <a:schemeClr val="bg1"/>
                          </a:solidFill>
                        </a:rPr>
                        <a:t>Uni-Rare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Registry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n-US" sz="1400" b="1">
                          <a:solidFill>
                            <a:schemeClr val="tx1"/>
                          </a:solidFill>
                        </a:rPr>
                        <a:t>Registry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059404"/>
                  </a:ext>
                </a:extLst>
              </a:tr>
              <a:tr h="318525">
                <a:tc v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RDH12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r>
                        <a:rPr lang="en-US" sz="1400" b="1">
                          <a:solidFill>
                            <a:schemeClr val="tx1"/>
                          </a:solidFill>
                        </a:rPr>
                        <a:t>NHS launch genes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r>
                        <a:rPr lang="en-US" sz="1400" b="1">
                          <a:solidFill>
                            <a:schemeClr val="tx1"/>
                          </a:solidFill>
                        </a:rPr>
                        <a:t>NHS launch genes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400" b="1">
                          <a:solidFill>
                            <a:schemeClr val="tx1"/>
                          </a:solidFill>
                        </a:rPr>
                        <a:t>1</a:t>
                      </a:r>
                      <a:r>
                        <a:rPr lang="en-US" sz="1400" b="1" baseline="30000">
                          <a:solidFill>
                            <a:schemeClr val="tx1"/>
                          </a:solidFill>
                        </a:rPr>
                        <a:t>st</a:t>
                      </a:r>
                      <a:r>
                        <a:rPr lang="en-US" sz="1400" b="1">
                          <a:solidFill>
                            <a:schemeClr val="tx1"/>
                          </a:solidFill>
                        </a:rPr>
                        <a:t> NHS genes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259918"/>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MYO7A</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176256"/>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Bluerock Multigene Cohort</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962764"/>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 CLRN1-N48K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12700" cmpd="sng">
                      <a:noFill/>
                    </a:lnT>
                  </a:tcPr>
                </a:tc>
                <a:tc hMerge="1">
                  <a:txBody>
                    <a:bodyPr/>
                    <a:lstStyle/>
                    <a:p>
                      <a:endParaRPr lang="en-US"/>
                    </a:p>
                  </a:txBody>
                  <a:tcPr>
                    <a:lnL w="12700" cmpd="sng">
                      <a:noFill/>
                    </a:lnL>
                    <a:lnT w="12700" cmpd="sng">
                      <a:noFill/>
                    </a:lnT>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mpd="sng">
                      <a:noFill/>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9595047"/>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CLRN1-Wide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200" b="1">
                          <a:solidFill>
                            <a:schemeClr val="tx1"/>
                          </a:solidFill>
                        </a:rPr>
                        <a:t>FDA OOPD Grant Genes </a:t>
                      </a:r>
                      <a:r>
                        <a:rPr lang="en-US" sz="1200" b="1">
                          <a:solidFill>
                            <a:schemeClr val="tx1"/>
                          </a:solidFill>
                          <a:sym typeface="Wingdings" panose="05000000000000000000" pitchFamily="2" charset="2"/>
                        </a:rPr>
                        <a:t></a:t>
                      </a:r>
                      <a:endParaRPr lang="en-US" sz="12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200" b="1">
                          <a:solidFill>
                            <a:schemeClr val="tx1"/>
                          </a:solidFill>
                        </a:rPr>
                        <a:t>FDA OOPD Grant Genes --</a:t>
                      </a:r>
                      <a:r>
                        <a:rPr lang="en-US" sz="1200" b="1">
                          <a:solidFill>
                            <a:schemeClr val="tx1"/>
                          </a:solidFill>
                          <a:sym typeface="Wingdings" panose="05000000000000000000" pitchFamily="2" charset="2"/>
                        </a:rPr>
                        <a:t></a:t>
                      </a:r>
                      <a:endParaRPr lang="en-US" sz="1200" b="1">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417831"/>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KIZ</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892543"/>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652632"/>
                  </a:ext>
                </a:extLst>
              </a:tr>
              <a:tr h="318525">
                <a:tc>
                  <a:txBody>
                    <a:bodyPr/>
                    <a:lstStyle/>
                    <a:p>
                      <a:r>
                        <a:rPr lang="en-US" sz="1000" b="1">
                          <a:solidFill>
                            <a:schemeClr val="bg1"/>
                          </a:solidFill>
                        </a:rPr>
                        <a:t>GYROS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424500"/>
                  </a:ext>
                </a:extLst>
              </a:tr>
              <a:tr h="191116">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414262"/>
                  </a:ext>
                </a:extLst>
              </a:tr>
            </a:tbl>
          </a:graphicData>
        </a:graphic>
      </p:graphicFrame>
      <p:cxnSp>
        <p:nvCxnSpPr>
          <p:cNvPr id="36" name="Straight Arrow Connector 35">
            <a:extLst>
              <a:ext uri="{FF2B5EF4-FFF2-40B4-BE49-F238E27FC236}">
                <a16:creationId xmlns:a16="http://schemas.microsoft.com/office/drawing/2014/main" id="{FF116325-922D-A9C5-B5EF-33513D80955B}"/>
              </a:ext>
            </a:extLst>
          </p:cNvPr>
          <p:cNvCxnSpPr>
            <a:cxnSpLocks/>
          </p:cNvCxnSpPr>
          <p:nvPr/>
        </p:nvCxnSpPr>
        <p:spPr>
          <a:xfrm flipH="1">
            <a:off x="870333" y="2325916"/>
            <a:ext cx="482408" cy="0"/>
          </a:xfrm>
          <a:prstGeom prst="straightConnector1">
            <a:avLst/>
          </a:prstGeom>
          <a:ln w="3492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27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E3A4A-C2A3-C98F-4466-1F1700426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34318-028B-0E65-5BEA-BBF36A1DB4BE}"/>
              </a:ext>
            </a:extLst>
          </p:cNvPr>
          <p:cNvSpPr>
            <a:spLocks noGrp="1"/>
          </p:cNvSpPr>
          <p:nvPr>
            <p:ph type="title"/>
          </p:nvPr>
        </p:nvSpPr>
        <p:spPr>
          <a:xfrm>
            <a:off x="3274540" y="18255"/>
            <a:ext cx="8706928" cy="1325563"/>
          </a:xfrm>
        </p:spPr>
        <p:txBody>
          <a:bodyPr>
            <a:normAutofit/>
          </a:bodyPr>
          <a:lstStyle/>
          <a:p>
            <a:r>
              <a:rPr lang="en-US" b="1">
                <a:solidFill>
                  <a:schemeClr val="bg1"/>
                </a:solidFill>
              </a:rPr>
              <a:t>Consortium Natural History Studies</a:t>
            </a:r>
          </a:p>
        </p:txBody>
      </p:sp>
      <p:sp>
        <p:nvSpPr>
          <p:cNvPr id="3" name="TextBox 2">
            <a:extLst>
              <a:ext uri="{FF2B5EF4-FFF2-40B4-BE49-F238E27FC236}">
                <a16:creationId xmlns:a16="http://schemas.microsoft.com/office/drawing/2014/main" id="{839F2E03-7CAD-A3AC-6048-776091517B66}"/>
              </a:ext>
            </a:extLst>
          </p:cNvPr>
          <p:cNvSpPr txBox="1"/>
          <p:nvPr/>
        </p:nvSpPr>
        <p:spPr>
          <a:xfrm>
            <a:off x="0" y="6211669"/>
            <a:ext cx="12192000" cy="92333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*Co-funded by FFB, Usher 1F Collaborative &amp; Marjorie C. Adams Foundation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†Co-funded by FFB, Conquering Gyrate Atrophy, and FDA </a:t>
            </a: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project is supported by the Food and Drug Administration (FDA) of the U.S. Department of Health and Human Services (HHS) as part of a financial assistance award R01FD007628 totaling $1.6M with 46% funded by FDA/HHS and $1.9M and 54% funded by non-government source(s). The contents are those of the author(s) and do not necessarily represent the official views of, nor an endorsement, by FDA/HHS, or the U.S.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Co-funded by Foundation Fighting Blindness, AAVantgarde, Allen B. Cutting Foundation, Anonymous Donors, Atsena Therapeutics, BlueRock Therapeutics, Cove Therapeutics, Eli Lilly and Company, Jackie and David Marlin, Maryrose Sylvester, Max and Minnie Tomerlin Voelcker Fund, Octant Inc., Opus Genetics, Sarah de </a:t>
            </a:r>
            <a:r>
              <a:rPr kumimoji="0" lang="en-US" sz="900" b="1"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Coizart</a:t>
            </a: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Trust, Save Sight Now, Usher III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p:txBody>
      </p:sp>
      <p:graphicFrame>
        <p:nvGraphicFramePr>
          <p:cNvPr id="6" name="Table 4">
            <a:extLst>
              <a:ext uri="{FF2B5EF4-FFF2-40B4-BE49-F238E27FC236}">
                <a16:creationId xmlns:a16="http://schemas.microsoft.com/office/drawing/2014/main" id="{2D5A93D7-435B-0B41-BEA0-A7100A484AAA}"/>
              </a:ext>
            </a:extLst>
          </p:cNvPr>
          <p:cNvGraphicFramePr>
            <a:graphicFrameLocks noGrp="1"/>
          </p:cNvGraphicFramePr>
          <p:nvPr>
            <p:extLst>
              <p:ext uri="{D42A27DB-BD31-4B8C-83A1-F6EECF244321}">
                <p14:modId xmlns:p14="http://schemas.microsoft.com/office/powerpoint/2010/main" val="2920397253"/>
              </p:ext>
            </p:extLst>
          </p:nvPr>
        </p:nvGraphicFramePr>
        <p:xfrm>
          <a:off x="604837" y="1598423"/>
          <a:ext cx="10982325" cy="4358640"/>
        </p:xfrm>
        <a:graphic>
          <a:graphicData uri="http://schemas.openxmlformats.org/drawingml/2006/table">
            <a:tbl>
              <a:tblPr firstRow="1" bandRow="1">
                <a:tableStyleId>{3B4B98B0-60AC-42C2-AFA5-B58CD77FA1E5}</a:tableStyleId>
              </a:tblPr>
              <a:tblGrid>
                <a:gridCol w="3482732">
                  <a:extLst>
                    <a:ext uri="{9D8B030D-6E8A-4147-A177-3AD203B41FA5}">
                      <a16:colId xmlns:a16="http://schemas.microsoft.com/office/drawing/2014/main" val="1669714224"/>
                    </a:ext>
                  </a:extLst>
                </a:gridCol>
                <a:gridCol w="7499593">
                  <a:extLst>
                    <a:ext uri="{9D8B030D-6E8A-4147-A177-3AD203B41FA5}">
                      <a16:colId xmlns:a16="http://schemas.microsoft.com/office/drawing/2014/main" val="695884387"/>
                    </a:ext>
                  </a:extLst>
                </a:gridCol>
              </a:tblGrid>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RUSH2A: Rate of Progression in </a:t>
                      </a:r>
                      <a:r>
                        <a:rPr lang="en-US" sz="1600" b="1" i="1">
                          <a:latin typeface="Calibri" panose="020F0502020204030204" pitchFamily="34" charset="0"/>
                          <a:cs typeface="Calibri" panose="020F0502020204030204" pitchFamily="34" charset="0"/>
                        </a:rPr>
                        <a:t>USH2A</a:t>
                      </a:r>
                      <a:r>
                        <a:rPr lang="en-US" sz="1600" b="1">
                          <a:latin typeface="Calibri" panose="020F0502020204030204" pitchFamily="34" charset="0"/>
                          <a:cs typeface="Calibri" panose="020F0502020204030204" pitchFamily="34" charset="0"/>
                        </a:rPr>
                        <a:t>-related Retinal Degeneration</a:t>
                      </a:r>
                    </a:p>
                  </a:txBody>
                  <a:tcPr anchor="ct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Chair: </a:t>
                      </a:r>
                      <a:r>
                        <a:rPr lang="en-US" sz="1600" b="1">
                          <a:latin typeface="Calibri" panose="020F0502020204030204" pitchFamily="34" charset="0"/>
                          <a:cs typeface="Calibri" panose="020F0502020204030204" pitchFamily="34" charset="0"/>
                        </a:rPr>
                        <a:t>Jacque Duncan, MD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127 participants</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a:t>
                      </a:r>
                      <a:r>
                        <a:rPr lang="en-US" sz="1600" b="1">
                          <a:latin typeface="Calibri" panose="020F0502020204030204" pitchFamily="34" charset="0"/>
                          <a:cs typeface="Calibri" panose="020F0502020204030204" pitchFamily="34" charset="0"/>
                        </a:rPr>
                        <a:t>completed in 2023; Year 9 visits to be completed end of 2027</a:t>
                      </a:r>
                    </a:p>
                  </a:txBody>
                  <a:tcPr/>
                </a:tc>
                <a:extLst>
                  <a:ext uri="{0D108BD9-81ED-4DB2-BD59-A6C34878D82A}">
                    <a16:rowId xmlns:a16="http://schemas.microsoft.com/office/drawing/2014/main" val="351503654"/>
                  </a:ext>
                </a:extLst>
              </a:tr>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Pro-EYS: Rate of Progression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a:latin typeface="Calibri" panose="020F0502020204030204" pitchFamily="34" charset="0"/>
                          <a:cs typeface="Calibri" panose="020F0502020204030204" pitchFamily="34" charset="0"/>
                        </a:rPr>
                        <a:t>EYS</a:t>
                      </a:r>
                      <a:r>
                        <a:rPr lang="en-US" sz="1600" b="1">
                          <a:latin typeface="Calibri" panose="020F0502020204030204" pitchFamily="34" charset="0"/>
                          <a:cs typeface="Calibri" panose="020F0502020204030204" pitchFamily="34" charset="0"/>
                        </a:rPr>
                        <a:t>-related Retinal Degeneration</a:t>
                      </a:r>
                    </a:p>
                  </a:txBody>
                  <a:tcPr anchor="ctr">
                    <a:lnB w="12700" cap="flat" cmpd="sng" algn="ctr">
                      <a:solidFill>
                        <a:schemeClr val="accent1"/>
                      </a:solidFill>
                      <a:prstDash val="solid"/>
                      <a:round/>
                      <a:headEnd type="none" w="med" len="med"/>
                      <a:tailEnd type="none" w="med" len="med"/>
                    </a:lnB>
                  </a:tcP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Chair: </a:t>
                      </a:r>
                      <a:r>
                        <a:rPr lang="en-US" sz="1600" b="1">
                          <a:latin typeface="Calibri" panose="020F0502020204030204" pitchFamily="34" charset="0"/>
                          <a:cs typeface="Calibri" panose="020F0502020204030204" pitchFamily="34" charset="0"/>
                        </a:rPr>
                        <a:t>Mark Pennesi, MD, PhD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103 participants</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a:t>
                      </a:r>
                      <a:r>
                        <a:rPr lang="en-US" sz="1600" b="1">
                          <a:latin typeface="Calibri" panose="020F0502020204030204" pitchFamily="34" charset="0"/>
                          <a:cs typeface="Calibri" panose="020F0502020204030204" pitchFamily="34" charset="0"/>
                        </a:rPr>
                        <a:t>completed in 2026;</a:t>
                      </a:r>
                      <a:r>
                        <a:rPr lang="en-US" sz="1600" b="1" i="1">
                          <a:latin typeface="Calibri" panose="020F0502020204030204" pitchFamily="34" charset="0"/>
                          <a:cs typeface="Calibri" panose="020F0502020204030204" pitchFamily="34" charset="0"/>
                        </a:rPr>
                        <a:t> </a:t>
                      </a:r>
                      <a:r>
                        <a:rPr lang="en-US" sz="1600" b="1" i="1">
                          <a:solidFill>
                            <a:schemeClr val="accent1">
                              <a:lumMod val="60000"/>
                              <a:lumOff val="40000"/>
                            </a:schemeClr>
                          </a:solidFill>
                          <a:latin typeface="Calibri" panose="020F0502020204030204" pitchFamily="34" charset="0"/>
                          <a:cs typeface="Calibri" panose="020F0502020204030204" pitchFamily="34" charset="0"/>
                        </a:rPr>
                        <a:t>extension under development</a:t>
                      </a:r>
                      <a:r>
                        <a:rPr lang="en-US" sz="1600" b="1">
                          <a:latin typeface="Calibri" panose="020F0502020204030204" pitchFamily="34" charset="0"/>
                          <a:cs typeface="Calibri" panose="020F0502020204030204" pitchFamily="34" charset="0"/>
                        </a:rPr>
                        <a:t> </a:t>
                      </a:r>
                      <a:endParaRPr lang="en-US" sz="1600" b="1">
                        <a:solidFill>
                          <a:schemeClr val="tx1"/>
                        </a:solidFill>
                        <a:latin typeface="Calibri" panose="020F0502020204030204" pitchFamily="34" charset="0"/>
                        <a:cs typeface="Calibri" panose="020F0502020204030204" pitchFamily="34" charset="0"/>
                      </a:endParaRP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8564441"/>
                  </a:ext>
                </a:extLst>
              </a:tr>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RUSH1F: Rate of Progression of </a:t>
                      </a:r>
                      <a:r>
                        <a:rPr lang="en-US" sz="1600" b="1" i="1">
                          <a:latin typeface="Calibri" panose="020F0502020204030204" pitchFamily="34" charset="0"/>
                          <a:cs typeface="Calibri" panose="020F0502020204030204" pitchFamily="34" charset="0"/>
                        </a:rPr>
                        <a:t>PCDH15</a:t>
                      </a:r>
                      <a:r>
                        <a:rPr lang="en-US" sz="1600" b="1">
                          <a:latin typeface="Calibri" panose="020F0502020204030204" pitchFamily="34" charset="0"/>
                          <a:cs typeface="Calibri" panose="020F0502020204030204" pitchFamily="34" charset="0"/>
                        </a:rPr>
                        <a:t>-related Retinal Degeneration*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Chair: </a:t>
                      </a:r>
                      <a:r>
                        <a:rPr lang="en-US" sz="1600" b="1">
                          <a:latin typeface="Calibri" panose="020F0502020204030204" pitchFamily="34" charset="0"/>
                          <a:cs typeface="Calibri" panose="020F0502020204030204" pitchFamily="34" charset="0"/>
                        </a:rPr>
                        <a:t>Katarina Stingl, MD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44 participants</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to be completed </a:t>
                      </a:r>
                      <a:r>
                        <a:rPr lang="en-US" sz="1600" b="1">
                          <a:latin typeface="Calibri" panose="020F0502020204030204" pitchFamily="34" charset="0"/>
                          <a:cs typeface="Calibri" panose="020F0502020204030204" pitchFamily="34" charset="0"/>
                        </a:rPr>
                        <a:t>in 2027</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95354554"/>
                  </a:ext>
                </a:extLst>
              </a:tr>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GYROS: Gyrate Atrophy Ocular and Systemic Study†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Co-Chairs: </a:t>
                      </a:r>
                      <a:r>
                        <a:rPr lang="en-US" sz="1600" b="1">
                          <a:latin typeface="Calibri" panose="020F0502020204030204" pitchFamily="34" charset="0"/>
                          <a:cs typeface="Calibri" panose="020F0502020204030204" pitchFamily="34" charset="0"/>
                        </a:rPr>
                        <a:t>Mandeep Singh, MD and David Valle, MD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46 participants</a:t>
                      </a:r>
                    </a:p>
                    <a:p>
                      <a:pPr marL="292608" marR="0" lvl="1" indent="0" algn="l" defTabSz="914400" rtl="0" eaLnBrk="1" fontAlgn="auto" latinLnBrk="0" hangingPunct="1">
                        <a:lnSpc>
                          <a:spcPct val="100000"/>
                        </a:lnSpc>
                        <a:spcBef>
                          <a:spcPts val="0"/>
                        </a:spcBef>
                        <a:spcAft>
                          <a:spcPts val="0"/>
                        </a:spcAft>
                        <a:buClrTx/>
                        <a:buSzTx/>
                        <a:buFontTx/>
                        <a:buNone/>
                        <a:tabLst/>
                        <a:defRPr/>
                      </a:pPr>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to be completed </a:t>
                      </a:r>
                      <a:r>
                        <a:rPr lang="en-US" sz="1600" b="1">
                          <a:latin typeface="Calibri" panose="020F0502020204030204" pitchFamily="34" charset="0"/>
                          <a:cs typeface="Calibri" panose="020F0502020204030204" pitchFamily="34" charset="0"/>
                        </a:rPr>
                        <a:t>in 2029</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09462491"/>
                  </a:ext>
                </a:extLst>
              </a:tr>
              <a:tr h="1013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Uni-Rare: Universal Rare Gene Study</a:t>
                      </a:r>
                      <a:r>
                        <a:rPr lang="en-US" sz="1600" b="1" baseline="30000">
                          <a:latin typeface="Arial" panose="020B0604020202020204" pitchFamily="34" charset="0"/>
                          <a:cs typeface="Arial" panose="020B0604020202020204" pitchFamily="34" charset="0"/>
                        </a:rPr>
                        <a:t>‡</a:t>
                      </a:r>
                      <a:r>
                        <a:rPr lang="en-US" sz="1600" b="1">
                          <a:latin typeface="Calibri" panose="020F0502020204030204" pitchFamily="34" charset="0"/>
                          <a:cs typeface="Calibri" panose="020F0502020204030204" pitchFamily="34" charset="0"/>
                        </a:rPr>
                        <a:t> </a:t>
                      </a:r>
                    </a:p>
                  </a:txBody>
                  <a:tcPr anchor="ctr">
                    <a:lnT w="12700" cap="flat" cmpd="sng" algn="ctr">
                      <a:solidFill>
                        <a:schemeClr val="accent1"/>
                      </a:solidFill>
                      <a:prstDash val="solid"/>
                      <a:round/>
                      <a:headEnd type="none" w="med" len="med"/>
                      <a:tailEnd type="none" w="med" len="med"/>
                    </a:lnT>
                  </a:tcPr>
                </a:tc>
                <a:tc>
                  <a:txBody>
                    <a:bodyPr/>
                    <a:lstStyle/>
                    <a:p>
                      <a:pPr marL="292608" marR="0" lvl="1" indent="0" algn="l" defTabSz="914400" rtl="0" eaLnBrk="1" fontAlgn="auto" latinLnBrk="0" hangingPunct="1">
                        <a:lnSpc>
                          <a:spcPct val="100000"/>
                        </a:lnSpc>
                        <a:spcBef>
                          <a:spcPts val="0"/>
                        </a:spcBef>
                        <a:spcAft>
                          <a:spcPts val="0"/>
                        </a:spcAft>
                        <a:buClrTx/>
                        <a:buSzTx/>
                        <a:buFontTx/>
                        <a:buNone/>
                        <a:tabLst/>
                        <a:defRPr/>
                      </a:pPr>
                      <a:r>
                        <a:rPr lang="en-US" sz="1600" b="1">
                          <a:solidFill>
                            <a:srgbClr val="D76F2C"/>
                          </a:solidFill>
                          <a:latin typeface="Calibri" panose="020F0502020204030204" pitchFamily="34" charset="0"/>
                          <a:cs typeface="Calibri" panose="020F0502020204030204" pitchFamily="34" charset="0"/>
                        </a:rPr>
                        <a:t>Study Chair: </a:t>
                      </a:r>
                      <a:r>
                        <a:rPr lang="en-US" sz="1600" b="1" kern="1200">
                          <a:solidFill>
                            <a:schemeClr val="tx1"/>
                          </a:solidFill>
                          <a:effectLst/>
                          <a:latin typeface="Calibri" panose="020F0502020204030204" pitchFamily="34" charset="0"/>
                          <a:cs typeface="Calibri" panose="020F0502020204030204" pitchFamily="34" charset="0"/>
                        </a:rPr>
                        <a:t>José</a:t>
                      </a:r>
                      <a:r>
                        <a:rPr lang="en-US" sz="1600" b="1">
                          <a:latin typeface="Calibri" panose="020F0502020204030204" pitchFamily="34" charset="0"/>
                          <a:cs typeface="Calibri" panose="020F0502020204030204" pitchFamily="34" charset="0"/>
                        </a:rPr>
                        <a:t> Sahel, MD</a:t>
                      </a:r>
                    </a:p>
                    <a:p>
                      <a:pPr marL="292608" lvl="1"/>
                      <a:r>
                        <a:rPr lang="en-US" sz="1600" b="1">
                          <a:solidFill>
                            <a:srgbClr val="D76F2C"/>
                          </a:solidFill>
                          <a:latin typeface="Calibri" panose="020F0502020204030204" pitchFamily="34" charset="0"/>
                          <a:cs typeface="Calibri" panose="020F0502020204030204" pitchFamily="34" charset="0"/>
                        </a:rPr>
                        <a:t>Registry: </a:t>
                      </a:r>
                      <a:r>
                        <a:rPr lang="en-US" sz="1600" b="1">
                          <a:solidFill>
                            <a:schemeClr val="tx1"/>
                          </a:solidFill>
                          <a:latin typeface="Calibri" panose="020F0502020204030204" pitchFamily="34" charset="0"/>
                          <a:cs typeface="Calibri" panose="020F0502020204030204" pitchFamily="34" charset="0"/>
                        </a:rPr>
                        <a:t>N=1500, &gt;300 genes</a:t>
                      </a:r>
                    </a:p>
                    <a:p>
                      <a:pPr marL="292608" lvl="1"/>
                      <a:r>
                        <a:rPr lang="en-US" sz="1600" b="1">
                          <a:solidFill>
                            <a:srgbClr val="D76F2C"/>
                          </a:solidFill>
                          <a:latin typeface="Calibri" panose="020F0502020204030204" pitchFamily="34" charset="0"/>
                          <a:cs typeface="Calibri" panose="020F0502020204030204" pitchFamily="34" charset="0"/>
                        </a:rPr>
                        <a:t>NHS Genes: </a:t>
                      </a:r>
                      <a:r>
                        <a:rPr lang="en-US" sz="1600" b="1" i="1">
                          <a:solidFill>
                            <a:schemeClr val="tx1"/>
                          </a:solidFill>
                          <a:latin typeface="Calibri" panose="020F0502020204030204" pitchFamily="34" charset="0"/>
                          <a:cs typeface="Calibri" panose="020F0502020204030204" pitchFamily="34" charset="0"/>
                        </a:rPr>
                        <a:t>RDH12, MYO7A, </a:t>
                      </a:r>
                      <a:r>
                        <a:rPr lang="en-US" sz="1600" b="1" i="1" err="1">
                          <a:solidFill>
                            <a:schemeClr val="tx1"/>
                          </a:solidFill>
                          <a:latin typeface="Calibri" panose="020F0502020204030204" pitchFamily="34" charset="0"/>
                          <a:cs typeface="Calibri" panose="020F0502020204030204" pitchFamily="34" charset="0"/>
                        </a:rPr>
                        <a:t>BlueRock</a:t>
                      </a:r>
                      <a:r>
                        <a:rPr lang="en-US" sz="1600" b="1" i="1">
                          <a:solidFill>
                            <a:schemeClr val="tx1"/>
                          </a:solidFill>
                          <a:latin typeface="Calibri" panose="020F0502020204030204" pitchFamily="34" charset="0"/>
                          <a:cs typeface="Calibri" panose="020F0502020204030204" pitchFamily="34" charset="0"/>
                        </a:rPr>
                        <a:t> Multigene Cohort, CLRN1, KIZ</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to be completed in 2028-</a:t>
                      </a:r>
                      <a:r>
                        <a:rPr lang="en-US" sz="1600" b="1">
                          <a:latin typeface="Calibri" panose="020F0502020204030204" pitchFamily="34" charset="0"/>
                          <a:cs typeface="Calibri" panose="020F0502020204030204" pitchFamily="34" charset="0"/>
                        </a:rPr>
                        <a:t>2030</a:t>
                      </a: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551579455"/>
                  </a:ext>
                </a:extLst>
              </a:tr>
            </a:tbl>
          </a:graphicData>
        </a:graphic>
      </p:graphicFrame>
    </p:spTree>
    <p:extLst>
      <p:ext uri="{BB962C8B-B14F-4D97-AF65-F5344CB8AC3E}">
        <p14:creationId xmlns:p14="http://schemas.microsoft.com/office/powerpoint/2010/main" val="22454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Rate of Progression in </a:t>
            </a:r>
            <a:r>
              <a:rPr kumimoji="0" lang="en-US" sz="4000" b="1" i="1"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USH2A</a:t>
            </a: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-related Retinal Degeneration (RUSH2A)</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607266"/>
            <a:ext cx="10830762" cy="4497916"/>
          </a:xfrm>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Jacque Duncan</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a:t>
            </a:r>
            <a:r>
              <a:rPr lang="en-US" b="1" i="1">
                <a:latin typeface="Calibri" panose="020F0502020204030204" pitchFamily="34" charset="0"/>
                <a:cs typeface="Calibri" panose="020F0502020204030204" pitchFamily="34" charset="0"/>
              </a:rPr>
              <a:t>USH2A</a:t>
            </a:r>
            <a:r>
              <a:rPr lang="en-US" b="1">
                <a:latin typeface="Calibri" panose="020F0502020204030204" pitchFamily="34" charset="0"/>
                <a:cs typeface="Calibri" panose="020F0502020204030204" pitchFamily="34" charset="0"/>
              </a:rPr>
              <a:t>-related retinal degeneration</a:t>
            </a:r>
            <a:endParaRPr lang="en-US" b="1" i="1">
              <a:latin typeface="Calibri" panose="020F0502020204030204" pitchFamily="34" charset="0"/>
              <a:cs typeface="Calibri" panose="020F0502020204030204" pitchFamily="34" charset="0"/>
            </a:endParaRPr>
          </a:p>
          <a:p>
            <a:pPr marL="971550" lvl="1" indent="-514350">
              <a:lnSpc>
                <a:spcPct val="100000"/>
              </a:lnSpc>
              <a:spcBef>
                <a:spcPts val="0"/>
              </a:spcBef>
              <a:buClr>
                <a:schemeClr val="tx1"/>
              </a:buClr>
              <a:buFont typeface="+mj-lt"/>
              <a:buAutoNum type="arabicPeriod"/>
            </a:pPr>
            <a:r>
              <a:rPr lang="en-US" b="1"/>
              <a:t>Investigate </a:t>
            </a:r>
            <a:r>
              <a:rPr lang="en-US" b="1">
                <a:solidFill>
                  <a:srgbClr val="00C1D5"/>
                </a:solidFill>
              </a:rPr>
              <a:t>structure-function relationships</a:t>
            </a:r>
          </a:p>
          <a:p>
            <a:pPr marL="971550" lvl="1" indent="-514350">
              <a:lnSpc>
                <a:spcPct val="100000"/>
              </a:lnSpc>
              <a:spcBef>
                <a:spcPts val="0"/>
              </a:spcBef>
              <a:buClr>
                <a:schemeClr val="tx1"/>
              </a:buClr>
              <a:buFont typeface="+mj-lt"/>
              <a:buAutoNum type="arabicPeriod"/>
            </a:pPr>
            <a:r>
              <a:rPr lang="en-US" b="1"/>
              <a:t>Evaluate possible </a:t>
            </a:r>
            <a:r>
              <a:rPr lang="en-US" b="1">
                <a:solidFill>
                  <a:srgbClr val="00C1D5"/>
                </a:solidFill>
              </a:rPr>
              <a:t>risk factors </a:t>
            </a:r>
            <a:r>
              <a:rPr lang="en-US" b="1"/>
              <a:t>(genotype, phenotype, environmental, and comorbidities) for progression of outcome measures  </a:t>
            </a:r>
          </a:p>
          <a:p>
            <a:pPr marL="971550" lvl="1" indent="-514350">
              <a:lnSpc>
                <a:spcPct val="100000"/>
              </a:lnSpc>
              <a:spcBef>
                <a:spcPts val="0"/>
              </a:spcBef>
              <a:buClr>
                <a:schemeClr val="tx1"/>
              </a:buClr>
              <a:buFont typeface="+mj-lt"/>
              <a:buAutoNum type="arabicPeriod"/>
            </a:pPr>
            <a:r>
              <a:rPr lang="en-US" b="1"/>
              <a:t>Evaluate </a:t>
            </a:r>
            <a:r>
              <a:rPr lang="en-US" b="1">
                <a:solidFill>
                  <a:srgbClr val="00C1D5"/>
                </a:solidFill>
              </a:rPr>
              <a:t>variability</a:t>
            </a:r>
            <a:r>
              <a:rPr lang="en-US" b="1"/>
              <a:t> (test-retest) and </a:t>
            </a:r>
            <a:r>
              <a:rPr lang="en-US" b="1">
                <a:solidFill>
                  <a:srgbClr val="00C1D5"/>
                </a:solidFill>
              </a:rPr>
              <a:t>symmetry</a:t>
            </a:r>
            <a:r>
              <a:rPr lang="en-US" b="1"/>
              <a:t> (left vs right eye) of select outcomes</a:t>
            </a:r>
          </a:p>
          <a:p>
            <a:pPr marL="457200" indent="-457200">
              <a:lnSpc>
                <a:spcPct val="100000"/>
              </a:lnSpc>
              <a:spcBef>
                <a:spcPts val="0"/>
              </a:spcBef>
              <a:buClr>
                <a:schemeClr val="tx1"/>
              </a:buClr>
            </a:pPr>
            <a:r>
              <a:rPr lang="en-US" b="1">
                <a:solidFill>
                  <a:srgbClr val="D76F2C"/>
                </a:solidFill>
              </a:rPr>
              <a:t>Final Sample Size: </a:t>
            </a:r>
            <a:r>
              <a:rPr lang="en-US" b="1"/>
              <a:t>127 participants</a:t>
            </a:r>
          </a:p>
          <a:p>
            <a:pPr marL="457200" indent="-457200">
              <a:lnSpc>
                <a:spcPct val="100000"/>
              </a:lnSpc>
              <a:spcBef>
                <a:spcPts val="0"/>
              </a:spcBef>
              <a:buClr>
                <a:schemeClr val="tx1"/>
              </a:buClr>
            </a:pPr>
            <a:r>
              <a:rPr lang="en-US" b="1">
                <a:solidFill>
                  <a:srgbClr val="D76F2C"/>
                </a:solidFill>
              </a:rPr>
              <a:t>Funded by FFB</a:t>
            </a:r>
            <a:endParaRPr lang="en-US" sz="2600" b="1"/>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578353" y="5966691"/>
            <a:ext cx="5398581" cy="622703"/>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completed in 2023</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NCT03146078</a:t>
            </a:r>
          </a:p>
        </p:txBody>
      </p:sp>
    </p:spTree>
    <p:extLst>
      <p:ext uri="{BB962C8B-B14F-4D97-AF65-F5344CB8AC3E}">
        <p14:creationId xmlns:p14="http://schemas.microsoft.com/office/powerpoint/2010/main" val="3901029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5"/>
            <a:ext cx="8079259" cy="1240274"/>
          </a:xfrm>
        </p:spPr>
        <p:txBody>
          <a:bodyPr>
            <a:normAutofit/>
          </a:bodyPr>
          <a:lstStyle/>
          <a:p>
            <a:pPr>
              <a:lnSpc>
                <a:spcPct val="100000"/>
              </a:lnSpc>
            </a:pPr>
            <a:r>
              <a:rPr lang="en-US" b="1">
                <a:solidFill>
                  <a:schemeClr val="bg1"/>
                </a:solidFill>
              </a:rPr>
              <a:t>Retinal Degenerations</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595745" y="1845734"/>
            <a:ext cx="10559935" cy="4497916"/>
          </a:xfrm>
        </p:spPr>
        <p:txBody>
          <a:bodyPr>
            <a:noAutofit/>
          </a:bodyPr>
          <a:lstStyle/>
          <a:p>
            <a:pPr marL="457200" indent="-457200">
              <a:lnSpc>
                <a:spcPct val="100000"/>
              </a:lnSpc>
              <a:spcBef>
                <a:spcPts val="0"/>
              </a:spcBef>
              <a:buClr>
                <a:schemeClr val="tx1"/>
              </a:buClr>
            </a:pPr>
            <a:r>
              <a:rPr lang="en-US" sz="3200" b="1">
                <a:solidFill>
                  <a:srgbClr val="D76F2C"/>
                </a:solidFill>
              </a:rPr>
              <a:t>Rare:</a:t>
            </a:r>
            <a:r>
              <a:rPr lang="en-US" sz="3200" b="1">
                <a:solidFill>
                  <a:srgbClr val="00C1D5"/>
                </a:solidFill>
              </a:rPr>
              <a:t> </a:t>
            </a:r>
            <a:r>
              <a:rPr lang="en-US" sz="3200" b="1"/>
              <a:t>less common than 1:3,500 worldwide</a:t>
            </a:r>
          </a:p>
          <a:p>
            <a:pPr marL="457200" indent="-457200">
              <a:lnSpc>
                <a:spcPct val="100000"/>
              </a:lnSpc>
              <a:spcBef>
                <a:spcPts val="0"/>
              </a:spcBef>
              <a:buClr>
                <a:schemeClr val="tx1"/>
              </a:buClr>
            </a:pPr>
            <a:r>
              <a:rPr lang="en-US" sz="3200" b="1">
                <a:solidFill>
                  <a:srgbClr val="D76F2C"/>
                </a:solidFill>
              </a:rPr>
              <a:t>Inherited:</a:t>
            </a:r>
            <a:r>
              <a:rPr lang="en-US" sz="3200" b="1">
                <a:solidFill>
                  <a:srgbClr val="00C1D5"/>
                </a:solidFill>
              </a:rPr>
              <a:t> </a:t>
            </a:r>
            <a:r>
              <a:rPr lang="en-US" sz="3200" b="1"/>
              <a:t>families may be concentrated in areas with limited access to specialist care</a:t>
            </a:r>
          </a:p>
          <a:p>
            <a:pPr marL="457200" indent="-457200">
              <a:lnSpc>
                <a:spcPct val="100000"/>
              </a:lnSpc>
              <a:spcBef>
                <a:spcPts val="0"/>
              </a:spcBef>
              <a:buClr>
                <a:schemeClr val="tx1"/>
              </a:buClr>
            </a:pPr>
            <a:r>
              <a:rPr lang="en-US" sz="3200" b="1">
                <a:solidFill>
                  <a:srgbClr val="D76F2C"/>
                </a:solidFill>
              </a:rPr>
              <a:t>Extreme genetic heterogeneity: </a:t>
            </a:r>
            <a:r>
              <a:rPr lang="en-US" sz="3200" b="1"/>
              <a:t>caused by genetic changes in over 300 genes, with variable and widely ranging clinical manifestations associated with each gene</a:t>
            </a:r>
          </a:p>
          <a:p>
            <a:pPr marL="457200" indent="-457200">
              <a:lnSpc>
                <a:spcPct val="100000"/>
              </a:lnSpc>
              <a:spcBef>
                <a:spcPts val="0"/>
              </a:spcBef>
              <a:buClr>
                <a:schemeClr val="tx1"/>
              </a:buClr>
            </a:pPr>
            <a:r>
              <a:rPr lang="en-US" sz="3200" b="1">
                <a:solidFill>
                  <a:srgbClr val="D76F2C"/>
                </a:solidFill>
              </a:rPr>
              <a:t>Relentless: </a:t>
            </a:r>
            <a:r>
              <a:rPr lang="en-US" sz="3200" b="1"/>
              <a:t>genetic changes cause progressive dysfunction and death of rod and cone photoreceptors</a:t>
            </a:r>
          </a:p>
          <a:p>
            <a:pPr marL="457200" indent="-457200">
              <a:lnSpc>
                <a:spcPct val="100000"/>
              </a:lnSpc>
              <a:spcBef>
                <a:spcPts val="0"/>
              </a:spcBef>
              <a:buClr>
                <a:schemeClr val="tx1"/>
              </a:buClr>
            </a:pPr>
            <a:r>
              <a:rPr lang="en-US" sz="3200" b="1">
                <a:solidFill>
                  <a:srgbClr val="D76F2C"/>
                </a:solidFill>
              </a:rPr>
              <a:t>No effective treatments for most</a:t>
            </a:r>
          </a:p>
        </p:txBody>
      </p:sp>
    </p:spTree>
    <p:extLst>
      <p:ext uri="{BB962C8B-B14F-4D97-AF65-F5344CB8AC3E}">
        <p14:creationId xmlns:p14="http://schemas.microsoft.com/office/powerpoint/2010/main" val="1908460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E452-E8FF-96BF-CA66-3798D6D33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11675-9F23-92C7-D4F3-6E45CB4ACE12}"/>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RUSH2A Extension</a:t>
            </a:r>
            <a:endParaRPr lang="en-US" b="1">
              <a:solidFill>
                <a:schemeClr val="bg1"/>
              </a:solidFill>
            </a:endParaRPr>
          </a:p>
        </p:txBody>
      </p:sp>
      <p:sp>
        <p:nvSpPr>
          <p:cNvPr id="3" name="Content Placeholder 2">
            <a:extLst>
              <a:ext uri="{FF2B5EF4-FFF2-40B4-BE49-F238E27FC236}">
                <a16:creationId xmlns:a16="http://schemas.microsoft.com/office/drawing/2014/main" id="{8870CD0A-492C-A23C-18CD-DE753BC51B37}"/>
              </a:ext>
            </a:extLst>
          </p:cNvPr>
          <p:cNvSpPr>
            <a:spLocks noGrp="1"/>
          </p:cNvSpPr>
          <p:nvPr>
            <p:ph idx="1"/>
          </p:nvPr>
        </p:nvSpPr>
        <p:spPr>
          <a:xfrm>
            <a:off x="528918" y="1415469"/>
            <a:ext cx="10982463" cy="4497916"/>
          </a:xfrm>
        </p:spPr>
        <p:txBody>
          <a:bodyPr>
            <a:noAutofit/>
          </a:bodyPr>
          <a:lstStyle/>
          <a:p>
            <a:pPr>
              <a:lnSpc>
                <a:spcPct val="100000"/>
              </a:lnSpc>
              <a:spcBef>
                <a:spcPts val="0"/>
              </a:spcBef>
            </a:pPr>
            <a:r>
              <a:rPr lang="en-US">
                <a:solidFill>
                  <a:srgbClr val="D76F2C"/>
                </a:solidFill>
              </a:rPr>
              <a:t>Study Chair: </a:t>
            </a:r>
            <a:r>
              <a:rPr lang="en-US"/>
              <a:t>Jacque Duncan</a:t>
            </a:r>
          </a:p>
          <a:p>
            <a:pPr marL="457200" indent="-457200">
              <a:lnSpc>
                <a:spcPct val="100000"/>
              </a:lnSpc>
              <a:spcBef>
                <a:spcPts val="0"/>
              </a:spcBef>
              <a:buClr>
                <a:schemeClr val="tx1"/>
              </a:buClr>
            </a:pPr>
            <a:r>
              <a:rPr lang="en-US" b="1">
                <a:solidFill>
                  <a:srgbClr val="D76F2C"/>
                </a:solidFill>
              </a:rPr>
              <a:t>Design: </a:t>
            </a:r>
            <a:r>
              <a:rPr lang="en-US" b="1"/>
              <a:t>Extend to 7- and 9-year visits </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Evaluate original study objectives </a:t>
            </a:r>
            <a:r>
              <a:rPr lang="en-US" b="1">
                <a:solidFill>
                  <a:srgbClr val="00C1D5"/>
                </a:solidFill>
                <a:latin typeface="Calibri" panose="020F0502020204030204" pitchFamily="34" charset="0"/>
                <a:cs typeface="Calibri" panose="020F0502020204030204" pitchFamily="34" charset="0"/>
              </a:rPr>
              <a:t>over longer term</a:t>
            </a:r>
          </a:p>
          <a:p>
            <a:pPr marL="971550" lvl="1" indent="-514350">
              <a:lnSpc>
                <a:spcPct val="100000"/>
              </a:lnSpc>
              <a:spcBef>
                <a:spcPts val="0"/>
              </a:spcBef>
              <a:buClr>
                <a:schemeClr val="tx1"/>
              </a:buClr>
              <a:buFont typeface="+mj-lt"/>
              <a:buAutoNum type="arabicPeriod"/>
            </a:pPr>
            <a:r>
              <a:rPr lang="en-US" b="1"/>
              <a:t>Correlate early changes </a:t>
            </a:r>
            <a:r>
              <a:rPr lang="en-US" b="1">
                <a:solidFill>
                  <a:srgbClr val="00C1D5"/>
                </a:solidFill>
              </a:rPr>
              <a:t>of MP/SP slope and FST </a:t>
            </a:r>
            <a:r>
              <a:rPr lang="en-US" b="1"/>
              <a:t>with longer term clinically meaningful outcomes (</a:t>
            </a:r>
            <a:r>
              <a:rPr lang="en-US" b="1">
                <a:solidFill>
                  <a:srgbClr val="00C1D5"/>
                </a:solidFill>
              </a:rPr>
              <a:t>virtual mobility course</a:t>
            </a:r>
            <a:r>
              <a:rPr lang="en-US" b="1"/>
              <a:t>)</a:t>
            </a:r>
            <a:endParaRPr lang="en-US" b="1">
              <a:latin typeface="Calibri" panose="020F0502020204030204" pitchFamily="34" charset="0"/>
              <a:cs typeface="Calibri" panose="020F0502020204030204" pitchFamily="34" charset="0"/>
            </a:endParaRPr>
          </a:p>
          <a:p>
            <a:pPr marL="457200" indent="-457200">
              <a:lnSpc>
                <a:spcPct val="100000"/>
              </a:lnSpc>
              <a:spcBef>
                <a:spcPts val="0"/>
              </a:spcBef>
              <a:buClr>
                <a:schemeClr val="tx1"/>
              </a:buClr>
            </a:pPr>
            <a:r>
              <a:rPr lang="en-US" b="1">
                <a:solidFill>
                  <a:srgbClr val="D76F2C"/>
                </a:solidFill>
              </a:rPr>
              <a:t>Ancillary Study: </a:t>
            </a:r>
            <a:r>
              <a:rPr lang="en-US" b="1"/>
              <a:t>MOST-VR mobility course</a:t>
            </a:r>
          </a:p>
          <a:p>
            <a:pPr lvl="1">
              <a:lnSpc>
                <a:spcPct val="100000"/>
              </a:lnSpc>
              <a:spcBef>
                <a:spcPts val="0"/>
              </a:spcBef>
            </a:pPr>
            <a:r>
              <a:rPr lang="en-US" b="1"/>
              <a:t>Partnership with </a:t>
            </a:r>
            <a:r>
              <a:rPr lang="en-US" b="1" err="1">
                <a:solidFill>
                  <a:srgbClr val="00C1D5"/>
                </a:solidFill>
              </a:rPr>
              <a:t>Streetlab</a:t>
            </a:r>
            <a:endParaRPr lang="en-US" b="1">
              <a:solidFill>
                <a:srgbClr val="00C1D5"/>
              </a:solidFill>
            </a:endParaRPr>
          </a:p>
          <a:p>
            <a:pPr>
              <a:lnSpc>
                <a:spcPct val="100000"/>
              </a:lnSpc>
              <a:spcBef>
                <a:spcPts val="0"/>
              </a:spcBef>
            </a:pPr>
            <a:r>
              <a:rPr lang="en-US">
                <a:solidFill>
                  <a:srgbClr val="D76F2C"/>
                </a:solidFill>
              </a:rPr>
              <a:t>Extension Retention:</a:t>
            </a:r>
          </a:p>
          <a:p>
            <a:pPr lvl="1">
              <a:lnSpc>
                <a:spcPct val="100000"/>
              </a:lnSpc>
              <a:spcBef>
                <a:spcPts val="0"/>
              </a:spcBef>
            </a:pPr>
            <a:r>
              <a:rPr lang="en-US" b="1"/>
              <a:t>14 of 16 original RUSH2A sites with primary cohort pts certified for Ext study</a:t>
            </a:r>
          </a:p>
          <a:p>
            <a:pPr lvl="1">
              <a:lnSpc>
                <a:spcPct val="100000"/>
              </a:lnSpc>
              <a:spcBef>
                <a:spcPts val="0"/>
              </a:spcBef>
            </a:pPr>
            <a:r>
              <a:rPr lang="en-US" b="1"/>
              <a:t>9 of 14 Ext study sites certified for MOST-VR ancillary procedures</a:t>
            </a:r>
          </a:p>
          <a:p>
            <a:pPr lvl="1">
              <a:lnSpc>
                <a:spcPct val="100000"/>
              </a:lnSpc>
              <a:spcBef>
                <a:spcPts val="0"/>
              </a:spcBef>
            </a:pPr>
            <a:r>
              <a:rPr lang="en-US" b="1"/>
              <a:t>On track to retain 84% of primary cohort pts who completed 48M visits</a:t>
            </a:r>
          </a:p>
        </p:txBody>
      </p:sp>
      <p:sp>
        <p:nvSpPr>
          <p:cNvPr id="6" name="Rectangle: Rounded Corners 5">
            <a:extLst>
              <a:ext uri="{FF2B5EF4-FFF2-40B4-BE49-F238E27FC236}">
                <a16:creationId xmlns:a16="http://schemas.microsoft.com/office/drawing/2014/main" id="{E00CF177-B0CA-1CA0-654D-54221E25044C}"/>
              </a:ext>
            </a:extLst>
          </p:cNvPr>
          <p:cNvSpPr/>
          <p:nvPr/>
        </p:nvSpPr>
        <p:spPr>
          <a:xfrm>
            <a:off x="2142565" y="6311153"/>
            <a:ext cx="9834369" cy="365238"/>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7-year follow-up completed early 2026; 9-year visits to be completed end of 2027</a:t>
            </a:r>
          </a:p>
        </p:txBody>
      </p:sp>
    </p:spTree>
    <p:extLst>
      <p:ext uri="{BB962C8B-B14F-4D97-AF65-F5344CB8AC3E}">
        <p14:creationId xmlns:p14="http://schemas.microsoft.com/office/powerpoint/2010/main" val="1067500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Rate of Progression in </a:t>
            </a:r>
            <a:r>
              <a:rPr kumimoji="0" lang="en-US" sz="4000" b="1" i="1"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EYS</a:t>
            </a: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-related </a:t>
            </a:r>
            <a:b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b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Retinal Degeneration (Pro-EYS)</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607266"/>
            <a:ext cx="10830762" cy="4497916"/>
          </a:xfrm>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Mark Pennesi</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a:t>
            </a:r>
            <a:r>
              <a:rPr lang="en-US" b="1" i="1">
                <a:latin typeface="Calibri" panose="020F0502020204030204" pitchFamily="34" charset="0"/>
                <a:cs typeface="Calibri" panose="020F0502020204030204" pitchFamily="34" charset="0"/>
              </a:rPr>
              <a:t>EYS</a:t>
            </a:r>
            <a:r>
              <a:rPr lang="en-US" b="1">
                <a:cs typeface="Calibri" panose="020F0502020204030204" pitchFamily="34" charset="0"/>
              </a:rPr>
              <a:t>-related retinal degeneration</a:t>
            </a:r>
            <a:endParaRPr lang="en-US" b="1" i="1">
              <a:latin typeface="Calibri" panose="020F0502020204030204" pitchFamily="34" charset="0"/>
              <a:cs typeface="Calibri" panose="020F0502020204030204" pitchFamily="34" charset="0"/>
            </a:endParaRPr>
          </a:p>
          <a:p>
            <a:pPr marL="971550" lvl="1" indent="-514350">
              <a:lnSpc>
                <a:spcPct val="100000"/>
              </a:lnSpc>
              <a:spcBef>
                <a:spcPts val="0"/>
              </a:spcBef>
              <a:buClr>
                <a:schemeClr val="tx1"/>
              </a:buClr>
              <a:buFont typeface="+mj-lt"/>
              <a:buAutoNum type="arabicPeriod"/>
            </a:pPr>
            <a:r>
              <a:rPr lang="en-US" b="1"/>
              <a:t>Investigate </a:t>
            </a:r>
            <a:r>
              <a:rPr lang="en-US" b="1">
                <a:solidFill>
                  <a:srgbClr val="00C1D5"/>
                </a:solidFill>
              </a:rPr>
              <a:t>structure-function relationships</a:t>
            </a:r>
          </a:p>
          <a:p>
            <a:pPr marL="971550" lvl="1" indent="-514350">
              <a:lnSpc>
                <a:spcPct val="100000"/>
              </a:lnSpc>
              <a:spcBef>
                <a:spcPts val="0"/>
              </a:spcBef>
              <a:buClr>
                <a:schemeClr val="tx1"/>
              </a:buClr>
              <a:buFont typeface="+mj-lt"/>
              <a:buAutoNum type="arabicPeriod"/>
            </a:pPr>
            <a:r>
              <a:rPr lang="en-US" b="1"/>
              <a:t>Evaluate possible </a:t>
            </a:r>
            <a:r>
              <a:rPr lang="en-US" b="1">
                <a:solidFill>
                  <a:srgbClr val="00C1D5"/>
                </a:solidFill>
              </a:rPr>
              <a:t>risk factors </a:t>
            </a:r>
            <a:r>
              <a:rPr lang="en-US" b="1"/>
              <a:t>(genotype, phenotype, environmental, and comorbidities) for progression of outcome measures  </a:t>
            </a:r>
          </a:p>
          <a:p>
            <a:pPr marL="971550" lvl="1" indent="-514350">
              <a:lnSpc>
                <a:spcPct val="100000"/>
              </a:lnSpc>
              <a:spcBef>
                <a:spcPts val="0"/>
              </a:spcBef>
              <a:buClr>
                <a:schemeClr val="tx1"/>
              </a:buClr>
              <a:buFont typeface="+mj-lt"/>
              <a:buAutoNum type="arabicPeriod"/>
            </a:pPr>
            <a:r>
              <a:rPr lang="en-US" b="1"/>
              <a:t>Evaluate </a:t>
            </a:r>
            <a:r>
              <a:rPr lang="en-US" b="1">
                <a:solidFill>
                  <a:srgbClr val="00C1D5"/>
                </a:solidFill>
              </a:rPr>
              <a:t>variability</a:t>
            </a:r>
            <a:r>
              <a:rPr lang="en-US" b="1"/>
              <a:t> (test-retest) and </a:t>
            </a:r>
            <a:r>
              <a:rPr lang="en-US" b="1">
                <a:solidFill>
                  <a:srgbClr val="00C1D5"/>
                </a:solidFill>
              </a:rPr>
              <a:t>symmetry</a:t>
            </a:r>
            <a:r>
              <a:rPr lang="en-US" b="1"/>
              <a:t> (left vs right eye) of select outcomes</a:t>
            </a:r>
          </a:p>
          <a:p>
            <a:pPr marL="457200" indent="-457200">
              <a:lnSpc>
                <a:spcPct val="100000"/>
              </a:lnSpc>
              <a:spcBef>
                <a:spcPts val="0"/>
              </a:spcBef>
              <a:buClr>
                <a:schemeClr val="tx1"/>
              </a:buClr>
            </a:pPr>
            <a:r>
              <a:rPr lang="en-US" b="1">
                <a:solidFill>
                  <a:srgbClr val="D76F2C"/>
                </a:solidFill>
              </a:rPr>
              <a:t>Final Sample Size: </a:t>
            </a:r>
            <a:r>
              <a:rPr lang="en-US" b="1"/>
              <a:t>103 participants</a:t>
            </a:r>
          </a:p>
          <a:p>
            <a:pPr marL="457200" indent="-457200">
              <a:lnSpc>
                <a:spcPct val="100000"/>
              </a:lnSpc>
              <a:spcBef>
                <a:spcPts val="0"/>
              </a:spcBef>
              <a:buClr>
                <a:schemeClr val="tx1"/>
              </a:buClr>
            </a:pPr>
            <a:r>
              <a:rPr lang="en-US" b="1">
                <a:solidFill>
                  <a:srgbClr val="D76F2C"/>
                </a:solidFill>
              </a:rPr>
              <a:t>Funded by FFB</a:t>
            </a:r>
            <a:endParaRPr lang="en-US" sz="2600" b="1"/>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557818" y="5966691"/>
            <a:ext cx="5419115" cy="622703"/>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4592" algn="ctr">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completed in 2026</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NCT04127006</a:t>
            </a:r>
          </a:p>
        </p:txBody>
      </p:sp>
    </p:spTree>
    <p:extLst>
      <p:ext uri="{BB962C8B-B14F-4D97-AF65-F5344CB8AC3E}">
        <p14:creationId xmlns:p14="http://schemas.microsoft.com/office/powerpoint/2010/main" val="4646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Rate of Progression in </a:t>
            </a:r>
            <a:r>
              <a:rPr kumimoji="0" lang="en-US" sz="4000" b="1" i="1"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PCDH15</a:t>
            </a: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-related Retinal Degeneration (RUSH1F)</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636234"/>
            <a:ext cx="10830762" cy="4497916"/>
          </a:xfrm>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Katarina Stingl</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a:t>
            </a:r>
            <a:r>
              <a:rPr lang="en-US" b="1" i="1">
                <a:latin typeface="Calibri" panose="020F0502020204030204" pitchFamily="34" charset="0"/>
                <a:cs typeface="Calibri" panose="020F0502020204030204" pitchFamily="34" charset="0"/>
              </a:rPr>
              <a:t>PCDH15</a:t>
            </a:r>
            <a:r>
              <a:rPr lang="en-US" b="1">
                <a:latin typeface="Calibri" panose="020F0502020204030204" pitchFamily="34" charset="0"/>
                <a:cs typeface="Calibri" panose="020F0502020204030204" pitchFamily="34" charset="0"/>
              </a:rPr>
              <a:t>-related retinal degeneration</a:t>
            </a:r>
          </a:p>
          <a:p>
            <a:pPr marL="971550" lvl="1" indent="-514350">
              <a:lnSpc>
                <a:spcPct val="100000"/>
              </a:lnSpc>
              <a:spcBef>
                <a:spcPts val="0"/>
              </a:spcBef>
              <a:buClr>
                <a:schemeClr val="tx1"/>
              </a:buClr>
              <a:buFont typeface="+mj-lt"/>
              <a:buAutoNum type="arabicPeriod"/>
            </a:pPr>
            <a:r>
              <a:rPr lang="en-US" b="1"/>
              <a:t>Investigate </a:t>
            </a:r>
            <a:r>
              <a:rPr lang="en-US" b="1">
                <a:solidFill>
                  <a:srgbClr val="00C1D5"/>
                </a:solidFill>
              </a:rPr>
              <a:t>structure-function relationships</a:t>
            </a:r>
          </a:p>
          <a:p>
            <a:pPr marL="971550" lvl="1" indent="-514350">
              <a:lnSpc>
                <a:spcPct val="100000"/>
              </a:lnSpc>
              <a:spcBef>
                <a:spcPts val="0"/>
              </a:spcBef>
              <a:buClr>
                <a:schemeClr val="tx1"/>
              </a:buClr>
              <a:buFont typeface="+mj-lt"/>
              <a:buAutoNum type="arabicPeriod"/>
            </a:pPr>
            <a:r>
              <a:rPr lang="en-US" b="1"/>
              <a:t>Evaluate possible </a:t>
            </a:r>
            <a:r>
              <a:rPr lang="en-US" b="1">
                <a:solidFill>
                  <a:srgbClr val="00C1D5"/>
                </a:solidFill>
              </a:rPr>
              <a:t>risk factors </a:t>
            </a:r>
            <a:r>
              <a:rPr lang="en-US" b="1"/>
              <a:t>(genotype, phenotype, environmental, and comorbidities) for progression of outcome measures  </a:t>
            </a:r>
          </a:p>
          <a:p>
            <a:pPr marL="971550" lvl="1" indent="-514350">
              <a:lnSpc>
                <a:spcPct val="100000"/>
              </a:lnSpc>
              <a:spcBef>
                <a:spcPts val="0"/>
              </a:spcBef>
              <a:buClr>
                <a:schemeClr val="tx1"/>
              </a:buClr>
              <a:buFont typeface="+mj-lt"/>
              <a:buAutoNum type="arabicPeriod"/>
            </a:pPr>
            <a:r>
              <a:rPr lang="en-US" b="1"/>
              <a:t>Evaluate </a:t>
            </a:r>
            <a:r>
              <a:rPr lang="en-US" b="1">
                <a:solidFill>
                  <a:srgbClr val="00C1D5"/>
                </a:solidFill>
              </a:rPr>
              <a:t>variability</a:t>
            </a:r>
            <a:r>
              <a:rPr lang="en-US" b="1"/>
              <a:t> (test-retest) and </a:t>
            </a:r>
            <a:r>
              <a:rPr lang="en-US" b="1">
                <a:solidFill>
                  <a:srgbClr val="00C1D5"/>
                </a:solidFill>
              </a:rPr>
              <a:t>symmetry</a:t>
            </a:r>
            <a:r>
              <a:rPr lang="en-US" b="1"/>
              <a:t> (left vs right eye) of select outcomes</a:t>
            </a:r>
          </a:p>
          <a:p>
            <a:pPr marL="457200" indent="-457200">
              <a:lnSpc>
                <a:spcPct val="100000"/>
              </a:lnSpc>
              <a:spcBef>
                <a:spcPts val="0"/>
              </a:spcBef>
              <a:buClr>
                <a:schemeClr val="tx1"/>
              </a:buClr>
            </a:pPr>
            <a:r>
              <a:rPr lang="en-US" b="1">
                <a:solidFill>
                  <a:srgbClr val="D76F2C"/>
                </a:solidFill>
              </a:rPr>
              <a:t>Final Sample Size: </a:t>
            </a:r>
            <a:r>
              <a:rPr lang="en-US" b="1"/>
              <a:t>44 participants</a:t>
            </a:r>
          </a:p>
          <a:p>
            <a:pPr marL="457200" indent="-457200">
              <a:lnSpc>
                <a:spcPct val="100000"/>
              </a:lnSpc>
              <a:spcBef>
                <a:spcPts val="0"/>
              </a:spcBef>
              <a:buClr>
                <a:schemeClr val="tx1"/>
              </a:buClr>
            </a:pPr>
            <a:r>
              <a:rPr lang="en-US" b="1">
                <a:solidFill>
                  <a:srgbClr val="D76F2C"/>
                </a:solidFill>
              </a:rPr>
              <a:t>Co-funded:</a:t>
            </a:r>
            <a:r>
              <a:rPr lang="en-US" sz="2400" b="1">
                <a:solidFill>
                  <a:srgbClr val="D76F2C"/>
                </a:solidFill>
              </a:rPr>
              <a:t> </a:t>
            </a:r>
            <a:r>
              <a:rPr lang="en-US" sz="2600" b="1"/>
              <a:t>FFB, Usher 1F Collaborative &amp; Marjorie C. Adams Foundation</a:t>
            </a:r>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419274" y="6025762"/>
            <a:ext cx="5557660" cy="664745"/>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to be completed in 2027</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NCT04765345</a:t>
            </a:r>
          </a:p>
        </p:txBody>
      </p:sp>
    </p:spTree>
    <p:extLst>
      <p:ext uri="{BB962C8B-B14F-4D97-AF65-F5344CB8AC3E}">
        <p14:creationId xmlns:p14="http://schemas.microsoft.com/office/powerpoint/2010/main" val="27644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Gyrate Atrophy Ocular and Systemic Study (GYROS)</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318138"/>
            <a:ext cx="10830762" cy="4631266"/>
          </a:xfrm>
        </p:spPr>
        <p:txBody>
          <a:bodyPr>
            <a:noAutofit/>
          </a:bodyPr>
          <a:lstStyle/>
          <a:p>
            <a:pPr marL="457200" indent="-457200">
              <a:lnSpc>
                <a:spcPct val="100000"/>
              </a:lnSpc>
              <a:spcBef>
                <a:spcPts val="0"/>
              </a:spcBef>
              <a:buClr>
                <a:schemeClr val="tx1"/>
              </a:buClr>
            </a:pPr>
            <a:r>
              <a:rPr lang="en-US" b="1">
                <a:solidFill>
                  <a:srgbClr val="D76F2C"/>
                </a:solidFill>
              </a:rPr>
              <a:t>Study Chairs: </a:t>
            </a:r>
            <a:r>
              <a:rPr lang="en-US" b="1"/>
              <a:t>Mandeep Singh &amp; David Valle</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sz="2400"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retinal degeneration (RD) – structural and functional measures and </a:t>
            </a:r>
            <a:r>
              <a:rPr lang="en-US" b="1">
                <a:cs typeface="Calibri" panose="020F0502020204030204" pitchFamily="34" charset="0"/>
              </a:rPr>
              <a:t>m</a:t>
            </a:r>
            <a:r>
              <a:rPr lang="en-US" b="1">
                <a:latin typeface="Calibri" panose="020F0502020204030204" pitchFamily="34" charset="0"/>
                <a:cs typeface="Calibri" panose="020F0502020204030204" pitchFamily="34" charset="0"/>
              </a:rPr>
              <a:t>etabolic features</a:t>
            </a:r>
          </a:p>
          <a:p>
            <a:pPr marL="971550" lvl="1" indent="-514350">
              <a:lnSpc>
                <a:spcPct val="100000"/>
              </a:lnSpc>
              <a:spcBef>
                <a:spcPts val="0"/>
              </a:spcBef>
              <a:buClr>
                <a:schemeClr val="tx1"/>
              </a:buClr>
              <a:buFont typeface="+mj-lt"/>
              <a:buAutoNum type="arabicPeriod"/>
            </a:pPr>
            <a:r>
              <a:rPr lang="en-US" b="1"/>
              <a:t>Explore </a:t>
            </a:r>
            <a:r>
              <a:rPr lang="en-US" b="1">
                <a:solidFill>
                  <a:srgbClr val="00C1D5"/>
                </a:solidFill>
              </a:rPr>
              <a:t>metabolic structure-function relationships </a:t>
            </a:r>
            <a:r>
              <a:rPr lang="en-US" b="1"/>
              <a:t>RD measures and plasma ornithine levels</a:t>
            </a:r>
            <a:endParaRPr lang="en-US" b="1">
              <a:solidFill>
                <a:srgbClr val="00C1D5"/>
              </a:solidFill>
            </a:endParaRPr>
          </a:p>
          <a:p>
            <a:pPr marL="971550" lvl="1" indent="-514350">
              <a:lnSpc>
                <a:spcPct val="100000"/>
              </a:lnSpc>
              <a:spcBef>
                <a:spcPts val="0"/>
              </a:spcBef>
              <a:buClr>
                <a:schemeClr val="tx1"/>
              </a:buClr>
              <a:buFont typeface="+mj-lt"/>
              <a:buAutoNum type="arabicPeriod"/>
            </a:pPr>
            <a:r>
              <a:rPr lang="en-US" b="1"/>
              <a:t>Explore factors that contribute to rate of progression </a:t>
            </a:r>
          </a:p>
          <a:p>
            <a:pPr marL="457200" indent="-457200">
              <a:lnSpc>
                <a:spcPct val="100000"/>
              </a:lnSpc>
              <a:spcBef>
                <a:spcPts val="0"/>
              </a:spcBef>
              <a:buClr>
                <a:schemeClr val="tx1"/>
              </a:buClr>
            </a:pPr>
            <a:r>
              <a:rPr lang="en-US" sz="2400" b="1">
                <a:solidFill>
                  <a:srgbClr val="D76F2C"/>
                </a:solidFill>
              </a:rPr>
              <a:t>Final Sample Size: </a:t>
            </a:r>
            <a:r>
              <a:rPr lang="en-US" sz="2400" b="1"/>
              <a:t>46 participants</a:t>
            </a:r>
          </a:p>
          <a:p>
            <a:pPr marL="457200" indent="-457200">
              <a:lnSpc>
                <a:spcPct val="100000"/>
              </a:lnSpc>
              <a:spcBef>
                <a:spcPts val="0"/>
              </a:spcBef>
              <a:buClr>
                <a:schemeClr val="tx1"/>
              </a:buClr>
            </a:pPr>
            <a:r>
              <a:rPr lang="en-US" sz="2400" b="1">
                <a:solidFill>
                  <a:srgbClr val="D76F2C"/>
                </a:solidFill>
              </a:rPr>
              <a:t>Co-funded: </a:t>
            </a:r>
            <a:r>
              <a:rPr lang="en-US" sz="2400" b="1"/>
              <a:t>FFB, Conquering Gyrate Atrophy &amp; FDA OOPD Grant</a:t>
            </a:r>
          </a:p>
          <a:p>
            <a:pPr marL="0" indent="0">
              <a:lnSpc>
                <a:spcPct val="100000"/>
              </a:lnSpc>
              <a:spcBef>
                <a:spcPts val="0"/>
              </a:spcBef>
              <a:buClr>
                <a:schemeClr val="tx1"/>
              </a:buClr>
              <a:buNone/>
            </a:pPr>
            <a:endParaRPr kumimoji="0" lang="en-US" sz="13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mn-cs"/>
            </a:endParaRPr>
          </a:p>
          <a:p>
            <a:pPr marL="0" indent="0">
              <a:lnSpc>
                <a:spcPct val="100000"/>
              </a:lnSpc>
              <a:spcBef>
                <a:spcPts val="0"/>
              </a:spcBef>
              <a:buClr>
                <a:schemeClr val="tx1"/>
              </a:buClr>
              <a:buNone/>
            </a:pPr>
            <a:r>
              <a:rPr kumimoji="0" lang="en-US" sz="13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mn-cs"/>
              </a:rPr>
              <a:t>This project is supported by the FDA of the U.S. Department of HHS as part of a financial assistance award R01FD007628 totaling $1.6M with 46% funded by FDA/HHS and $1.9M and 54% funded by non-government sources. The contents are those of the authors and do not necessarily represent the official views of, nor an endorsement, by FDA/HHS, or the U.S. Government</a:t>
            </a:r>
            <a:endParaRPr kumimoji="0" lang="en-US" sz="1300" b="1" i="0" u="none" strike="noStrike" kern="1200" cap="none" spc="0" normalizeH="0" baseline="0" noProof="0">
              <a:ln>
                <a:noFill/>
              </a:ln>
              <a:effectLst/>
              <a:uLnTx/>
              <a:uFillTx/>
              <a:latin typeface="Calibri" panose="020F0502020204030204" pitchFamily="34" charset="0"/>
              <a:ea typeface="+mn-ea"/>
              <a:cs typeface="+mn-cs"/>
            </a:endParaRPr>
          </a:p>
          <a:p>
            <a:pPr marL="0" indent="0">
              <a:lnSpc>
                <a:spcPct val="100000"/>
              </a:lnSpc>
              <a:spcBef>
                <a:spcPts val="0"/>
              </a:spcBef>
              <a:buClr>
                <a:schemeClr val="tx1"/>
              </a:buClr>
              <a:buNone/>
            </a:pPr>
            <a:endParaRPr lang="en-US" sz="2600" b="1"/>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520874" y="5949404"/>
            <a:ext cx="5456060" cy="632714"/>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to be completed in 2029</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NCT05312736</a:t>
            </a:r>
          </a:p>
        </p:txBody>
      </p:sp>
    </p:spTree>
    <p:extLst>
      <p:ext uri="{BB962C8B-B14F-4D97-AF65-F5344CB8AC3E}">
        <p14:creationId xmlns:p14="http://schemas.microsoft.com/office/powerpoint/2010/main" val="212006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it-IT"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Universal Rare Gene Study (Uni-Rare)</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599142" y="1386836"/>
            <a:ext cx="5632652" cy="4497916"/>
          </a:xfrm>
          <a:ln>
            <a:noFill/>
          </a:ln>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José-Alain Sahel</a:t>
            </a:r>
          </a:p>
          <a:p>
            <a:pPr marL="457200" indent="-457200">
              <a:lnSpc>
                <a:spcPct val="100000"/>
              </a:lnSpc>
              <a:spcBef>
                <a:spcPts val="0"/>
              </a:spcBef>
              <a:buClr>
                <a:schemeClr val="tx1"/>
              </a:buClr>
            </a:pPr>
            <a:r>
              <a:rPr lang="en-US" b="1">
                <a:solidFill>
                  <a:srgbClr val="D76F2C"/>
                </a:solidFill>
              </a:rPr>
              <a:t>Registry Component</a:t>
            </a:r>
            <a:endParaRPr lang="en-US" b="1"/>
          </a:p>
          <a:p>
            <a:pPr marL="914400" lvl="1" indent="-457200">
              <a:lnSpc>
                <a:spcPct val="100000"/>
              </a:lnSpc>
              <a:spcBef>
                <a:spcPts val="0"/>
              </a:spcBef>
              <a:buClr>
                <a:schemeClr val="tx1"/>
              </a:buClr>
            </a:pPr>
            <a:r>
              <a:rPr lang="en-US" sz="2200" b="1"/>
              <a:t>Prospective, standardized, cross-sectional clinical data collection</a:t>
            </a:r>
          </a:p>
          <a:p>
            <a:pPr marL="914400" lvl="1" indent="-457200">
              <a:lnSpc>
                <a:spcPct val="100000"/>
              </a:lnSpc>
              <a:spcBef>
                <a:spcPts val="0"/>
              </a:spcBef>
              <a:buClr>
                <a:schemeClr val="tx1"/>
              </a:buClr>
            </a:pPr>
            <a:r>
              <a:rPr lang="en-US" sz="2200" b="1"/>
              <a:t>Open to &gt;300 rare IRD genes</a:t>
            </a:r>
          </a:p>
          <a:p>
            <a:pPr marL="914400" lvl="1" indent="-457200">
              <a:lnSpc>
                <a:spcPct val="100000"/>
              </a:lnSpc>
              <a:spcBef>
                <a:spcPts val="0"/>
              </a:spcBef>
              <a:buClr>
                <a:schemeClr val="tx1"/>
              </a:buClr>
            </a:pPr>
            <a:r>
              <a:rPr lang="en-US" sz="2200" b="1">
                <a:solidFill>
                  <a:srgbClr val="00C1D5"/>
                </a:solidFill>
              </a:rPr>
              <a:t>N=1500</a:t>
            </a:r>
          </a:p>
          <a:p>
            <a:pPr marL="914400" lvl="1" indent="-457200">
              <a:lnSpc>
                <a:spcPct val="100000"/>
              </a:lnSpc>
              <a:spcBef>
                <a:spcPts val="0"/>
              </a:spcBef>
              <a:buClr>
                <a:schemeClr val="tx1"/>
              </a:buClr>
            </a:pPr>
            <a:endParaRPr lang="en-US" sz="800" b="1">
              <a:solidFill>
                <a:srgbClr val="00C1D5"/>
              </a:solidFill>
            </a:endParaRPr>
          </a:p>
          <a:p>
            <a:pPr marL="457200" indent="-457200">
              <a:lnSpc>
                <a:spcPct val="80000"/>
              </a:lnSpc>
              <a:spcBef>
                <a:spcPts val="0"/>
              </a:spcBef>
              <a:buClr>
                <a:schemeClr val="tx1"/>
              </a:buClr>
            </a:pPr>
            <a:r>
              <a:rPr lang="en-US" b="1">
                <a:solidFill>
                  <a:srgbClr val="D76F2C"/>
                </a:solidFill>
              </a:rPr>
              <a:t>Natural History Study (NHS) Component</a:t>
            </a:r>
          </a:p>
          <a:p>
            <a:pPr marL="914400" lvl="1" indent="-457200">
              <a:lnSpc>
                <a:spcPct val="100000"/>
              </a:lnSpc>
              <a:spcBef>
                <a:spcPts val="0"/>
              </a:spcBef>
              <a:buClr>
                <a:schemeClr val="tx1"/>
              </a:buClr>
            </a:pPr>
            <a:r>
              <a:rPr lang="en-US" sz="2200" b="1"/>
              <a:t>Prospective, standardized, longitudinal (4 years) clinical data collection</a:t>
            </a:r>
          </a:p>
          <a:p>
            <a:pPr marL="914400" lvl="1" indent="-457200">
              <a:lnSpc>
                <a:spcPct val="100000"/>
              </a:lnSpc>
              <a:spcBef>
                <a:spcPts val="0"/>
              </a:spcBef>
              <a:buClr>
                <a:schemeClr val="tx1"/>
              </a:buClr>
            </a:pPr>
            <a:r>
              <a:rPr lang="en-US" sz="2200" b="1"/>
              <a:t>A platform to move participants from the registry as each gene opens</a:t>
            </a:r>
          </a:p>
          <a:p>
            <a:pPr marL="914400" lvl="1" indent="-457200">
              <a:lnSpc>
                <a:spcPct val="100000"/>
              </a:lnSpc>
              <a:spcBef>
                <a:spcPts val="0"/>
              </a:spcBef>
              <a:buClr>
                <a:schemeClr val="tx1"/>
              </a:buClr>
            </a:pPr>
            <a:r>
              <a:rPr lang="en-US" sz="2200" b="1">
                <a:solidFill>
                  <a:srgbClr val="00C1D5"/>
                </a:solidFill>
              </a:rPr>
              <a:t>N=100 cap per gene</a:t>
            </a:r>
          </a:p>
          <a:p>
            <a:pPr marL="0" indent="0">
              <a:lnSpc>
                <a:spcPct val="100000"/>
              </a:lnSpc>
              <a:spcBef>
                <a:spcPts val="0"/>
              </a:spcBef>
              <a:buClr>
                <a:schemeClr val="tx1"/>
              </a:buClr>
              <a:buNone/>
            </a:pPr>
            <a:endParaRPr lang="en-US" sz="2600" b="1"/>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258024" y="6191409"/>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NCT05589714</a:t>
            </a:r>
          </a:p>
        </p:txBody>
      </p:sp>
      <p:sp>
        <p:nvSpPr>
          <p:cNvPr id="11" name="TextBox 10">
            <a:extLst>
              <a:ext uri="{FF2B5EF4-FFF2-40B4-BE49-F238E27FC236}">
                <a16:creationId xmlns:a16="http://schemas.microsoft.com/office/drawing/2014/main" id="{7BFBEC4B-F410-1389-60B9-2F117CCFBB4F}"/>
              </a:ext>
            </a:extLst>
          </p:cNvPr>
          <p:cNvSpPr txBox="1"/>
          <p:nvPr/>
        </p:nvSpPr>
        <p:spPr>
          <a:xfrm>
            <a:off x="6313271" y="1859388"/>
            <a:ext cx="5663662" cy="646331"/>
          </a:xfrm>
          <a:prstGeom prst="rect">
            <a:avLst/>
          </a:prstGeom>
          <a:solidFill>
            <a:srgbClr val="003865"/>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900"/>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Genotype Characterization</a:t>
            </a:r>
          </a:p>
          <a:p>
            <a:pPr marL="0" marR="0" lvl="0" indent="0" algn="l" defTabSz="914400" rtl="0" eaLnBrk="1" fontAlgn="auto" latinLnBrk="0" hangingPunct="1">
              <a:lnSpc>
                <a:spcPct val="100000"/>
              </a:lnSpc>
              <a:spcBef>
                <a:spcPts val="0"/>
              </a:spcBef>
              <a:spcAft>
                <a:spcPts val="0"/>
              </a:spcAft>
              <a:buClrTx/>
              <a:buSzPts val="900"/>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Cross-Sectional Phenotype Characterization </a:t>
            </a:r>
          </a:p>
        </p:txBody>
      </p:sp>
      <p:sp>
        <p:nvSpPr>
          <p:cNvPr id="12" name="Arrow: Right 11">
            <a:extLst>
              <a:ext uri="{FF2B5EF4-FFF2-40B4-BE49-F238E27FC236}">
                <a16:creationId xmlns:a16="http://schemas.microsoft.com/office/drawing/2014/main" id="{31489B60-59B2-ED29-E580-9F94E62CB6F0}"/>
              </a:ext>
            </a:extLst>
          </p:cNvPr>
          <p:cNvSpPr/>
          <p:nvPr/>
        </p:nvSpPr>
        <p:spPr>
          <a:xfrm>
            <a:off x="5582505" y="2083111"/>
            <a:ext cx="682170" cy="137330"/>
          </a:xfrm>
          <a:prstGeom prst="rightArrow">
            <a:avLst/>
          </a:prstGeom>
          <a:solidFill>
            <a:srgbClr val="D76F2C"/>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9AD3D9">
                  <a:lumMod val="75000"/>
                </a:srgbClr>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1D4C2707-4329-2908-BEDE-83EF2C9EF751}"/>
              </a:ext>
            </a:extLst>
          </p:cNvPr>
          <p:cNvSpPr txBox="1"/>
          <p:nvPr/>
        </p:nvSpPr>
        <p:spPr>
          <a:xfrm>
            <a:off x="6313271" y="3441450"/>
            <a:ext cx="5663662" cy="968278"/>
          </a:xfrm>
          <a:prstGeom prst="rect">
            <a:avLst/>
          </a:prstGeom>
          <a:solidFill>
            <a:srgbClr val="003865"/>
          </a:solidFill>
          <a:ln>
            <a:noFill/>
          </a:ln>
        </p:spPr>
        <p:txBody>
          <a:bodyPr wrap="square">
            <a:spAutoFit/>
          </a:bodyPr>
          <a:lstStyle/>
          <a:p>
            <a:pPr marL="0" marR="0" lvl="0" indent="0" algn="l" defTabSz="914400" rtl="0" eaLnBrk="1" fontAlgn="auto" latinLnBrk="0" hangingPunct="1">
              <a:lnSpc>
                <a:spcPct val="107000"/>
              </a:lnSpc>
              <a:spcBef>
                <a:spcPts val="0"/>
              </a:spcBef>
              <a:spcAft>
                <a:spcPts val="0"/>
              </a:spcAft>
              <a:buClrTx/>
              <a:buSzPts val="900"/>
              <a:buFontTx/>
              <a:buNone/>
              <a:tabLst/>
              <a:defRPr/>
            </a:pPr>
            <a:r>
              <a:rPr kumimoji="0" lang="en-US" sz="180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Natural History using Functional, Structural, PRO Measures</a:t>
            </a:r>
          </a:p>
          <a:p>
            <a:pPr marL="0" marR="0" lvl="0" indent="0" algn="l" defTabSz="914400" rtl="0" eaLnBrk="1" fontAlgn="auto" latinLnBrk="0" hangingPunct="1">
              <a:lnSpc>
                <a:spcPct val="107000"/>
              </a:lnSpc>
              <a:spcBef>
                <a:spcPts val="0"/>
              </a:spcBef>
              <a:spcAft>
                <a:spcPts val="0"/>
              </a:spcAft>
              <a:buClrTx/>
              <a:buSzPts val="900"/>
              <a:buFontTx/>
              <a:buNone/>
              <a:tabLst/>
              <a:defRPr/>
            </a:pPr>
            <a:r>
              <a:rPr kumimoji="0" lang="en-US" sz="180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Structure-Function Relationship</a:t>
            </a:r>
          </a:p>
          <a:p>
            <a:pPr marL="0" marR="0" lvl="0" indent="0" algn="l" defTabSz="914400" rtl="0" eaLnBrk="1" fontAlgn="auto" latinLnBrk="0" hangingPunct="1">
              <a:lnSpc>
                <a:spcPct val="107000"/>
              </a:lnSpc>
              <a:spcBef>
                <a:spcPts val="0"/>
              </a:spcBef>
              <a:spcAft>
                <a:spcPts val="0"/>
              </a:spcAft>
              <a:buClrTx/>
              <a:buSzPts val="900"/>
              <a:buFontTx/>
              <a:buNone/>
              <a:tabLst/>
              <a:defRPr/>
            </a:pPr>
            <a:r>
              <a:rPr kumimoji="0" lang="en-US" sz="180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Risk Factors for Progression</a:t>
            </a:r>
          </a:p>
        </p:txBody>
      </p:sp>
      <p:sp>
        <p:nvSpPr>
          <p:cNvPr id="14" name="TextBox 13">
            <a:extLst>
              <a:ext uri="{FF2B5EF4-FFF2-40B4-BE49-F238E27FC236}">
                <a16:creationId xmlns:a16="http://schemas.microsoft.com/office/drawing/2014/main" id="{0CD6590B-B9E5-5C7A-83BF-ADDC3E659369}"/>
              </a:ext>
            </a:extLst>
          </p:cNvPr>
          <p:cNvSpPr txBox="1"/>
          <p:nvPr/>
        </p:nvSpPr>
        <p:spPr>
          <a:xfrm>
            <a:off x="6313271" y="4639409"/>
            <a:ext cx="5663662" cy="1015663"/>
          </a:xfrm>
          <a:prstGeom prst="rect">
            <a:avLst/>
          </a:prstGeom>
          <a:noFill/>
        </p:spPr>
        <p:txBody>
          <a:bodyPr wrap="square" anchor="ctr">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C1D5"/>
                </a:solidFill>
                <a:effectLst/>
                <a:uLnTx/>
                <a:uFillTx/>
                <a:latin typeface="Calibri" panose="020F0502020204030204" pitchFamily="34" charset="0"/>
                <a:ea typeface="+mn-ea"/>
                <a:cs typeface="Calibri" panose="020F0502020204030204" pitchFamily="34" charset="0"/>
              </a:rPr>
              <a:t>Co-funded: </a:t>
            </a:r>
            <a:r>
              <a:rPr lang="en-US" sz="1200" i="1">
                <a:latin typeface="Calibri" panose="020F0502020204030204" pitchFamily="34" charset="0"/>
                <a:cs typeface="Calibri" panose="020F0502020204030204" pitchFamily="34" charset="0"/>
              </a:rPr>
              <a:t>Co-funded by Foundation Fighting Blindness, AAVantgarde, Allen B. Cutting Foundation, Anonymous Donors, Atsena Therapeutics, BlueRock Therapeutics, Cove Therapeutics, Eli Lilly and Company, Jackie and David Marlin, Maryrose Sylvester, Max and Minnie Tomerlin Voelcker Fund, Octant Inc., Opus Genetics, Sarah de </a:t>
            </a:r>
            <a:r>
              <a:rPr lang="en-US" sz="1200" i="1" err="1">
                <a:latin typeface="Calibri" panose="020F0502020204030204" pitchFamily="34" charset="0"/>
                <a:cs typeface="Calibri" panose="020F0502020204030204" pitchFamily="34" charset="0"/>
              </a:rPr>
              <a:t>Coizart</a:t>
            </a:r>
            <a:r>
              <a:rPr lang="en-US" sz="1200" i="1">
                <a:latin typeface="Calibri" panose="020F0502020204030204" pitchFamily="34" charset="0"/>
                <a:cs typeface="Calibri" panose="020F0502020204030204" pitchFamily="34" charset="0"/>
              </a:rPr>
              <a:t> Trust, Save Sight Now, Usher III Initiative</a:t>
            </a:r>
            <a:endParaRPr kumimoji="0" lang="en-US" sz="1200" i="1"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p:txBody>
      </p:sp>
      <p:sp>
        <p:nvSpPr>
          <p:cNvPr id="15" name="Arrow: Right 14">
            <a:extLst>
              <a:ext uri="{FF2B5EF4-FFF2-40B4-BE49-F238E27FC236}">
                <a16:creationId xmlns:a16="http://schemas.microsoft.com/office/drawing/2014/main" id="{924CB5BC-E13A-3A45-4D10-7F90B6098CFB}"/>
              </a:ext>
            </a:extLst>
          </p:cNvPr>
          <p:cNvSpPr/>
          <p:nvPr/>
        </p:nvSpPr>
        <p:spPr>
          <a:xfrm>
            <a:off x="5582505" y="3824031"/>
            <a:ext cx="682170" cy="137330"/>
          </a:xfrm>
          <a:prstGeom prst="rightArrow">
            <a:avLst/>
          </a:prstGeom>
          <a:solidFill>
            <a:srgbClr val="D76F2C"/>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9AD3D9">
                  <a:lumMod val="75000"/>
                </a:srgbClr>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9B44B6C0-6E94-7189-9CD2-09DD6D37D9A7}"/>
              </a:ext>
            </a:extLst>
          </p:cNvPr>
          <p:cNvSpPr/>
          <p:nvPr/>
        </p:nvSpPr>
        <p:spPr>
          <a:xfrm>
            <a:off x="6313271" y="5884752"/>
            <a:ext cx="5663661" cy="69736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Registry recruitment goal December 2026</a:t>
            </a:r>
          </a:p>
        </p:txBody>
      </p:sp>
    </p:spTree>
    <p:extLst>
      <p:ext uri="{BB962C8B-B14F-4D97-AF65-F5344CB8AC3E}">
        <p14:creationId xmlns:p14="http://schemas.microsoft.com/office/powerpoint/2010/main" val="827532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A5636-AF40-009C-BD95-CB6CC12B0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B9463-D4F9-6354-5CD0-C5E8663973C5}"/>
              </a:ext>
            </a:extLst>
          </p:cNvPr>
          <p:cNvSpPr>
            <a:spLocks noGrp="1"/>
          </p:cNvSpPr>
          <p:nvPr>
            <p:ph type="title"/>
          </p:nvPr>
        </p:nvSpPr>
        <p:spPr/>
        <p:txBody>
          <a:bodyPr>
            <a:normAutofit/>
          </a:bodyPr>
          <a:lstStyle/>
          <a:p>
            <a:r>
              <a:rPr lang="en-US" b="1">
                <a:solidFill>
                  <a:schemeClr val="bg1"/>
                </a:solidFill>
              </a:rPr>
              <a:t>Uni-Rare Impact</a:t>
            </a:r>
          </a:p>
        </p:txBody>
      </p:sp>
      <p:sp>
        <p:nvSpPr>
          <p:cNvPr id="6" name="Content Placeholder 5">
            <a:extLst>
              <a:ext uri="{FF2B5EF4-FFF2-40B4-BE49-F238E27FC236}">
                <a16:creationId xmlns:a16="http://schemas.microsoft.com/office/drawing/2014/main" id="{0F1BC56F-B317-D21F-1C94-551FDEEB0E95}"/>
              </a:ext>
            </a:extLst>
          </p:cNvPr>
          <p:cNvSpPr>
            <a:spLocks noGrp="1"/>
          </p:cNvSpPr>
          <p:nvPr>
            <p:ph idx="1"/>
          </p:nvPr>
        </p:nvSpPr>
        <p:spPr>
          <a:xfrm>
            <a:off x="196241" y="1501775"/>
            <a:ext cx="5577840" cy="4351338"/>
          </a:xfrm>
        </p:spPr>
        <p:txBody>
          <a:bodyPr>
            <a:noAutofit/>
          </a:bodyPr>
          <a:lstStyle/>
          <a:p>
            <a:pPr marL="0" indent="0">
              <a:buNone/>
            </a:pPr>
            <a:r>
              <a:rPr lang="en-US" sz="2600" b="1" i="1">
                <a:solidFill>
                  <a:srgbClr val="D76F2C"/>
                </a:solidFill>
                <a:effectLst/>
                <a:ea typeface="Calibri" panose="020F0502020204030204" pitchFamily="34" charset="0"/>
                <a:cs typeface="Calibri" panose="020F0502020204030204" pitchFamily="34" charset="0"/>
              </a:rPr>
              <a:t>Part 1 – Cross-sectional registry</a:t>
            </a:r>
          </a:p>
          <a:p>
            <a:pPr marL="0" indent="0">
              <a:lnSpc>
                <a:spcPct val="100000"/>
              </a:lnSpc>
              <a:spcBef>
                <a:spcPts val="0"/>
              </a:spcBef>
              <a:buClr>
                <a:schemeClr val="tx1"/>
              </a:buClr>
              <a:buNone/>
            </a:pPr>
            <a:r>
              <a:rPr lang="en-US" sz="2200" b="1">
                <a:solidFill>
                  <a:schemeClr val="tx1"/>
                </a:solidFill>
                <a:effectLst/>
                <a:ea typeface="Calibri" panose="020F0502020204030204" pitchFamily="34" charset="0"/>
                <a:cs typeface="Times New Roman" panose="02020603050405020304" pitchFamily="18" charset="0"/>
              </a:rPr>
              <a:t>The registry will establish genetically and clinically well-characterized cohorts of patients across hundreds of genetic variants associated with retinal dystrophy.  Characterization of these patients will:</a:t>
            </a:r>
            <a:endParaRPr lang="en-US" sz="2200" b="1">
              <a:ea typeface="Calibri" panose="020F0502020204030204" pitchFamily="34" charset="0"/>
              <a:cs typeface="Times New Roman" panose="02020603050405020304" pitchFamily="18" charset="0"/>
            </a:endParaRPr>
          </a:p>
          <a:p>
            <a:pPr marL="457200" indent="-457200">
              <a:lnSpc>
                <a:spcPct val="100000"/>
              </a:lnSpc>
              <a:spcBef>
                <a:spcPts val="0"/>
              </a:spcBef>
              <a:buClr>
                <a:schemeClr val="tx1"/>
              </a:buClr>
            </a:pPr>
            <a:r>
              <a:rPr lang="en-US" sz="2000" b="1">
                <a:solidFill>
                  <a:srgbClr val="00C1D5"/>
                </a:solidFill>
                <a:ea typeface="Calibri" panose="020F0502020204030204" pitchFamily="34" charset="0"/>
                <a:cs typeface="Times New Roman" panose="02020603050405020304" pitchFamily="18" charset="0"/>
              </a:rPr>
              <a:t>P</a:t>
            </a:r>
            <a:r>
              <a:rPr lang="en-US" sz="2000" b="1">
                <a:solidFill>
                  <a:srgbClr val="00C1D5"/>
                </a:solidFill>
                <a:effectLst/>
                <a:ea typeface="Calibri" panose="020F0502020204030204" pitchFamily="34" charset="0"/>
                <a:cs typeface="Times New Roman" panose="02020603050405020304" pitchFamily="18" charset="0"/>
              </a:rPr>
              <a:t>rovide cross-sectional data </a:t>
            </a:r>
            <a:r>
              <a:rPr lang="en-US" sz="2000" b="1">
                <a:solidFill>
                  <a:schemeClr val="tx1"/>
                </a:solidFill>
                <a:effectLst/>
                <a:ea typeface="Calibri" panose="020F0502020204030204" pitchFamily="34" charset="0"/>
                <a:cs typeface="Times New Roman" panose="02020603050405020304" pitchFamily="18" charset="0"/>
              </a:rPr>
              <a:t>on phenotype-genotype associations</a:t>
            </a:r>
            <a:endParaRPr lang="en-US" sz="2000" b="1">
              <a:ea typeface="Calibri" panose="020F0502020204030204" pitchFamily="34" charset="0"/>
              <a:cs typeface="Times New Roman" panose="02020603050405020304" pitchFamily="18" charset="0"/>
            </a:endParaRPr>
          </a:p>
          <a:p>
            <a:pPr marL="457200" indent="-457200">
              <a:lnSpc>
                <a:spcPct val="100000"/>
              </a:lnSpc>
              <a:spcBef>
                <a:spcPts val="0"/>
              </a:spcBef>
              <a:buClr>
                <a:schemeClr val="tx1"/>
              </a:buClr>
            </a:pPr>
            <a:r>
              <a:rPr lang="en-US" sz="2000" b="1">
                <a:solidFill>
                  <a:srgbClr val="00C1D5"/>
                </a:solidFill>
                <a:effectLst/>
                <a:ea typeface="Calibri" panose="020F0502020204030204" pitchFamily="34" charset="0"/>
                <a:cs typeface="Times New Roman" panose="02020603050405020304" pitchFamily="18" charset="0"/>
              </a:rPr>
              <a:t>Contribute to our knowledge of pathogenicity </a:t>
            </a:r>
            <a:r>
              <a:rPr lang="en-US" sz="2000" b="1">
                <a:solidFill>
                  <a:schemeClr val="tx1"/>
                </a:solidFill>
                <a:effectLst/>
                <a:ea typeface="Calibri" panose="020F0502020204030204" pitchFamily="34" charset="0"/>
                <a:cs typeface="Times New Roman" panose="02020603050405020304" pitchFamily="18" charset="0"/>
              </a:rPr>
              <a:t>of these rare disease-causing variants</a:t>
            </a:r>
          </a:p>
          <a:p>
            <a:pPr marL="457200" indent="-457200">
              <a:lnSpc>
                <a:spcPct val="100000"/>
              </a:lnSpc>
              <a:spcBef>
                <a:spcPts val="0"/>
              </a:spcBef>
              <a:buClr>
                <a:schemeClr val="tx1"/>
              </a:buClr>
            </a:pPr>
            <a:r>
              <a:rPr lang="en-US" sz="2000" b="1">
                <a:solidFill>
                  <a:srgbClr val="00C1D5"/>
                </a:solidFill>
                <a:ea typeface="Calibri" panose="020F0502020204030204" pitchFamily="34" charset="0"/>
                <a:cs typeface="Times New Roman" panose="02020603050405020304" pitchFamily="18" charset="0"/>
              </a:rPr>
              <a:t>A</a:t>
            </a:r>
            <a:r>
              <a:rPr lang="en-US" sz="2000" b="1">
                <a:solidFill>
                  <a:srgbClr val="00C1D5"/>
                </a:solidFill>
                <a:effectLst/>
                <a:ea typeface="Calibri" panose="020F0502020204030204" pitchFamily="34" charset="0"/>
                <a:cs typeface="Times New Roman" panose="02020603050405020304" pitchFamily="18" charset="0"/>
              </a:rPr>
              <a:t>ccelerate eligibility screening </a:t>
            </a:r>
            <a:r>
              <a:rPr lang="en-US" sz="2000" b="1">
                <a:solidFill>
                  <a:schemeClr val="tx1"/>
                </a:solidFill>
                <a:effectLst/>
                <a:ea typeface="Calibri" panose="020F0502020204030204" pitchFamily="34" charset="0"/>
                <a:cs typeface="Times New Roman" panose="02020603050405020304" pitchFamily="18" charset="0"/>
              </a:rPr>
              <a:t>for subsequent natural history studies</a:t>
            </a:r>
          </a:p>
          <a:p>
            <a:endParaRPr lang="en-US"/>
          </a:p>
        </p:txBody>
      </p:sp>
      <p:sp>
        <p:nvSpPr>
          <p:cNvPr id="3" name="Content Placeholder 11">
            <a:extLst>
              <a:ext uri="{FF2B5EF4-FFF2-40B4-BE49-F238E27FC236}">
                <a16:creationId xmlns:a16="http://schemas.microsoft.com/office/drawing/2014/main" id="{87F83CAC-EF5B-D174-6957-1D179A661541}"/>
              </a:ext>
            </a:extLst>
          </p:cNvPr>
          <p:cNvSpPr txBox="1">
            <a:spLocks/>
          </p:cNvSpPr>
          <p:nvPr/>
        </p:nvSpPr>
        <p:spPr>
          <a:xfrm>
            <a:off x="5960719" y="1501775"/>
            <a:ext cx="6035040" cy="521335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lumMod val="75000"/>
                    <a:lumOff val="25000"/>
                  </a:schemeClr>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lumMod val="75000"/>
                    <a:lumOff val="25000"/>
                  </a:schemeClr>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chemeClr val="tx1"/>
              </a:buClr>
              <a:buNone/>
            </a:pPr>
            <a:r>
              <a:rPr lang="en-US" sz="2600" i="1">
                <a:solidFill>
                  <a:srgbClr val="D76F2C"/>
                </a:solidFill>
                <a:ea typeface="Calibri" panose="020F0502020204030204" pitchFamily="34" charset="0"/>
                <a:cs typeface="Times New Roman" panose="02020603050405020304" pitchFamily="18" charset="0"/>
              </a:rPr>
              <a:t>Part 2 – Prospective, natural history</a:t>
            </a:r>
          </a:p>
          <a:p>
            <a:pPr marL="0" indent="0">
              <a:lnSpc>
                <a:spcPct val="100000"/>
              </a:lnSpc>
              <a:spcBef>
                <a:spcPts val="0"/>
              </a:spcBef>
              <a:spcAft>
                <a:spcPts val="0"/>
              </a:spcAft>
              <a:buClr>
                <a:schemeClr val="tx1"/>
              </a:buClr>
              <a:buNone/>
            </a:pPr>
            <a:r>
              <a:rPr lang="en-US" sz="2200">
                <a:solidFill>
                  <a:schemeClr val="tx1"/>
                </a:solidFill>
                <a:ea typeface="Calibri" panose="020F0502020204030204" pitchFamily="34" charset="0"/>
                <a:cs typeface="Times New Roman" panose="02020603050405020304" pitchFamily="18" charset="0"/>
              </a:rPr>
              <a:t>The natural history study will accelerate the identification of sensitive, reliable outcome measures for clinical trials, which will facilitate development of treatments for retinal dystrophies due to disease-causing genetic variants.  The expected impact of the natural history study is to:</a:t>
            </a:r>
          </a:p>
          <a:p>
            <a:pPr marL="457200" indent="-457200">
              <a:lnSpc>
                <a:spcPct val="100000"/>
              </a:lnSpc>
              <a:spcBef>
                <a:spcPts val="0"/>
              </a:spcBef>
              <a:spcAft>
                <a:spcPts val="0"/>
              </a:spcAft>
              <a:buClr>
                <a:schemeClr val="tx1"/>
              </a:buClr>
              <a:buFont typeface="Arial" panose="020B0604020202020204" pitchFamily="34" charset="0"/>
              <a:buChar char="•"/>
            </a:pPr>
            <a:r>
              <a:rPr lang="en-US" sz="2000">
                <a:solidFill>
                  <a:srgbClr val="00C1D5"/>
                </a:solidFill>
                <a:ea typeface="Calibri" panose="020F0502020204030204" pitchFamily="34" charset="0"/>
                <a:cs typeface="Times New Roman" panose="02020603050405020304" pitchFamily="18" charset="0"/>
              </a:rPr>
              <a:t>Describe the natural history </a:t>
            </a:r>
            <a:r>
              <a:rPr lang="en-US" sz="2000">
                <a:solidFill>
                  <a:schemeClr val="tx1"/>
                </a:solidFill>
                <a:ea typeface="Calibri" panose="020F0502020204030204" pitchFamily="34" charset="0"/>
                <a:cs typeface="Times New Roman" panose="02020603050405020304" pitchFamily="18" charset="0"/>
              </a:rPr>
              <a:t>of retinal degeneration in patients with rare disease-causing genetic variants</a:t>
            </a:r>
          </a:p>
          <a:p>
            <a:pPr marL="457200" indent="-457200">
              <a:lnSpc>
                <a:spcPct val="100000"/>
              </a:lnSpc>
              <a:spcBef>
                <a:spcPts val="0"/>
              </a:spcBef>
              <a:spcAft>
                <a:spcPts val="0"/>
              </a:spcAft>
              <a:buClr>
                <a:schemeClr val="tx1"/>
              </a:buClr>
              <a:buFont typeface="Arial" panose="020B0604020202020204" pitchFamily="34" charset="0"/>
              <a:buChar char="•"/>
            </a:pPr>
            <a:r>
              <a:rPr lang="en-US" sz="2000">
                <a:solidFill>
                  <a:srgbClr val="00C1D5"/>
                </a:solidFill>
                <a:ea typeface="Calibri" panose="020F0502020204030204" pitchFamily="34" charset="0"/>
                <a:cs typeface="Times New Roman" panose="02020603050405020304" pitchFamily="18" charset="0"/>
              </a:rPr>
              <a:t>Define sensitive structural and functional outcome measures </a:t>
            </a:r>
            <a:r>
              <a:rPr lang="en-US" sz="2000">
                <a:solidFill>
                  <a:schemeClr val="tx1"/>
                </a:solidFill>
                <a:ea typeface="Calibri" panose="020F0502020204030204" pitchFamily="34" charset="0"/>
                <a:cs typeface="Times New Roman" panose="02020603050405020304" pitchFamily="18" charset="0"/>
              </a:rPr>
              <a:t>for future multicenter clinical trials of rare inherited retinal degeneration</a:t>
            </a:r>
          </a:p>
          <a:p>
            <a:pPr marL="457200" indent="-457200">
              <a:lnSpc>
                <a:spcPct val="100000"/>
              </a:lnSpc>
              <a:spcBef>
                <a:spcPts val="0"/>
              </a:spcBef>
              <a:spcAft>
                <a:spcPts val="0"/>
              </a:spcAft>
              <a:buClr>
                <a:schemeClr val="tx1"/>
              </a:buClr>
              <a:buFont typeface="Arial" panose="020B0604020202020204" pitchFamily="34" charset="0"/>
              <a:buChar char="•"/>
            </a:pPr>
            <a:r>
              <a:rPr lang="en-US" sz="2000">
                <a:solidFill>
                  <a:srgbClr val="00C1D5"/>
                </a:solidFill>
                <a:ea typeface="Calibri" panose="020F0502020204030204" pitchFamily="34" charset="0"/>
                <a:cs typeface="Times New Roman" panose="02020603050405020304" pitchFamily="18" charset="0"/>
              </a:rPr>
              <a:t>Identify well-defined subpopulations for future clinical trials </a:t>
            </a:r>
            <a:r>
              <a:rPr lang="en-US" sz="2000">
                <a:solidFill>
                  <a:schemeClr val="tx1"/>
                </a:solidFill>
                <a:ea typeface="Calibri" panose="020F0502020204030204" pitchFamily="34" charset="0"/>
                <a:cs typeface="Times New Roman" panose="02020603050405020304" pitchFamily="18" charset="0"/>
              </a:rPr>
              <a:t>of treatments for rare inherited retinal degeneration</a:t>
            </a:r>
          </a:p>
          <a:p>
            <a:endParaRPr lang="en-US">
              <a:solidFill>
                <a:schemeClr val="tx1"/>
              </a:solidFill>
            </a:endParaRPr>
          </a:p>
        </p:txBody>
      </p:sp>
    </p:spTree>
    <p:extLst>
      <p:ext uri="{BB962C8B-B14F-4D97-AF65-F5344CB8AC3E}">
        <p14:creationId xmlns:p14="http://schemas.microsoft.com/office/powerpoint/2010/main" val="2244433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8D5FA-3196-DCFD-3491-6C5F84A17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E84C5-0684-D390-2EE5-B79350C2E26E}"/>
              </a:ext>
            </a:extLst>
          </p:cNvPr>
          <p:cNvSpPr>
            <a:spLocks noGrp="1"/>
          </p:cNvSpPr>
          <p:nvPr>
            <p:ph type="title"/>
          </p:nvPr>
        </p:nvSpPr>
        <p:spPr/>
        <p:txBody>
          <a:bodyPr>
            <a:normAutofit/>
          </a:bodyPr>
          <a:lstStyle/>
          <a:p>
            <a:r>
              <a:rPr lang="en-US" b="1">
                <a:solidFill>
                  <a:schemeClr val="bg1"/>
                </a:solidFill>
              </a:rPr>
              <a:t>Annual Gene Poll Database</a:t>
            </a:r>
          </a:p>
        </p:txBody>
      </p:sp>
      <p:sp>
        <p:nvSpPr>
          <p:cNvPr id="3" name="Content Placeholder 2">
            <a:extLst>
              <a:ext uri="{FF2B5EF4-FFF2-40B4-BE49-F238E27FC236}">
                <a16:creationId xmlns:a16="http://schemas.microsoft.com/office/drawing/2014/main" id="{5AB28842-0E64-3C37-43BA-8691D869E2D0}"/>
              </a:ext>
            </a:extLst>
          </p:cNvPr>
          <p:cNvSpPr>
            <a:spLocks noGrp="1"/>
          </p:cNvSpPr>
          <p:nvPr>
            <p:ph idx="1"/>
          </p:nvPr>
        </p:nvSpPr>
        <p:spPr>
          <a:xfrm>
            <a:off x="906780" y="1693333"/>
            <a:ext cx="10378440" cy="4678891"/>
          </a:xfrm>
        </p:spPr>
        <p:txBody>
          <a:bodyPr>
            <a:noAutofit/>
          </a:bodyPr>
          <a:lstStyle/>
          <a:p>
            <a:pPr marL="457200" indent="-457200">
              <a:lnSpc>
                <a:spcPct val="100000"/>
              </a:lnSpc>
              <a:spcBef>
                <a:spcPts val="0"/>
              </a:spcBef>
              <a:spcAft>
                <a:spcPts val="600"/>
              </a:spcAft>
              <a:buClr>
                <a:schemeClr val="tx1"/>
              </a:buClr>
            </a:pPr>
            <a:r>
              <a:rPr lang="en-US" sz="3200" b="1">
                <a:effectLst/>
                <a:latin typeface="Calibri" panose="020F0502020204030204" pitchFamily="34" charset="0"/>
                <a:ea typeface="Calibri" panose="020F0502020204030204" pitchFamily="34" charset="0"/>
                <a:cs typeface="Times New Roman" panose="02020603050405020304" pitchFamily="18" charset="0"/>
              </a:rPr>
              <a:t>Created to capture an annual snapshot of the number of patients with disease-causing variants in all known IRD genes (&gt;300), across all Clinical Consortium sites</a:t>
            </a:r>
          </a:p>
          <a:p>
            <a:pPr marL="457200" indent="-457200">
              <a:lnSpc>
                <a:spcPct val="100000"/>
              </a:lnSpc>
              <a:spcBef>
                <a:spcPts val="0"/>
              </a:spcBef>
              <a:spcAft>
                <a:spcPts val="600"/>
              </a:spcAft>
              <a:buClr>
                <a:schemeClr val="tx1"/>
              </a:buClr>
            </a:pPr>
            <a:r>
              <a:rPr lang="en-US" sz="3200" b="1">
                <a:effectLst/>
                <a:latin typeface="Calibri" panose="020F0502020204030204" pitchFamily="34" charset="0"/>
                <a:ea typeface="Calibri" panose="020F0502020204030204" pitchFamily="34" charset="0"/>
                <a:cs typeface="Times New Roman" panose="02020603050405020304" pitchFamily="18" charset="0"/>
              </a:rPr>
              <a:t>Also includes a survey on practices surrounding clinical and genetic testing at each Consortium site</a:t>
            </a:r>
          </a:p>
          <a:p>
            <a:pPr marL="457200" indent="-457200">
              <a:lnSpc>
                <a:spcPct val="100000"/>
              </a:lnSpc>
              <a:spcBef>
                <a:spcPts val="0"/>
              </a:spcBef>
              <a:spcAft>
                <a:spcPts val="600"/>
              </a:spcAft>
              <a:buClr>
                <a:schemeClr val="tx1"/>
              </a:buClr>
            </a:pPr>
            <a:r>
              <a:rPr lang="en-US" sz="3200" b="1">
                <a:ea typeface="Calibri" panose="020F0502020204030204" pitchFamily="34" charset="0"/>
                <a:cs typeface="Times New Roman" panose="02020603050405020304" pitchFamily="18" charset="0"/>
              </a:rPr>
              <a:t>F</a:t>
            </a:r>
            <a:r>
              <a:rPr lang="en-US" sz="3200" b="1">
                <a:effectLst/>
                <a:latin typeface="Calibri" panose="020F0502020204030204" pitchFamily="34" charset="0"/>
                <a:ea typeface="Calibri" panose="020F0502020204030204" pitchFamily="34" charset="0"/>
                <a:cs typeface="Times New Roman" panose="02020603050405020304" pitchFamily="18" charset="0"/>
              </a:rPr>
              <a:t>irst annual poll was initiated in 2020</a:t>
            </a:r>
          </a:p>
          <a:p>
            <a:pPr marL="457200" indent="-457200">
              <a:lnSpc>
                <a:spcPct val="100000"/>
              </a:lnSpc>
              <a:spcBef>
                <a:spcPts val="0"/>
              </a:spcBef>
              <a:spcAft>
                <a:spcPts val="600"/>
              </a:spcAft>
              <a:buClr>
                <a:schemeClr val="tx1"/>
              </a:buClr>
            </a:pPr>
            <a:endParaRPr lang="en-US" sz="3200" b="1"/>
          </a:p>
        </p:txBody>
      </p:sp>
    </p:spTree>
    <p:extLst>
      <p:ext uri="{BB962C8B-B14F-4D97-AF65-F5344CB8AC3E}">
        <p14:creationId xmlns:p14="http://schemas.microsoft.com/office/powerpoint/2010/main" val="118064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3F09-D666-B352-0AA5-DF9A095DE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5A283-8121-CCE6-86A8-C4F2D1950AF2}"/>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Manuscripts and Presentations</a:t>
            </a:r>
            <a:endParaRPr lang="en-US"/>
          </a:p>
        </p:txBody>
      </p:sp>
    </p:spTree>
    <p:extLst>
      <p:ext uri="{BB962C8B-B14F-4D97-AF65-F5344CB8AC3E}">
        <p14:creationId xmlns:p14="http://schemas.microsoft.com/office/powerpoint/2010/main" val="322274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son giving presentation">
            <a:extLst>
              <a:ext uri="{FF2B5EF4-FFF2-40B4-BE49-F238E27FC236}">
                <a16:creationId xmlns:a16="http://schemas.microsoft.com/office/drawing/2014/main" id="{9F5D7BA6-905D-E330-73C2-E41D71EC1B5E}"/>
              </a:ext>
            </a:extLst>
          </p:cNvPr>
          <p:cNvPicPr>
            <a:picLocks noChangeAspect="1"/>
          </p:cNvPicPr>
          <p:nvPr/>
        </p:nvPicPr>
        <p:blipFill>
          <a:blip r:embed="rId3" cstate="print">
            <a:alphaModFix amt="33000"/>
            <a:extLst>
              <a:ext uri="{28A0092B-C50C-407E-A947-70E740481C1C}">
                <a14:useLocalDpi xmlns:a14="http://schemas.microsoft.com/office/drawing/2010/main" val="0"/>
              </a:ext>
            </a:extLst>
          </a:blip>
          <a:stretch>
            <a:fillRect/>
          </a:stretch>
        </p:blipFill>
        <p:spPr>
          <a:xfrm>
            <a:off x="8021" y="0"/>
            <a:ext cx="12183979" cy="6879461"/>
          </a:xfrm>
          <a:prstGeom prst="rect">
            <a:avLst/>
          </a:prstGeom>
        </p:spPr>
      </p:pic>
      <p:sp>
        <p:nvSpPr>
          <p:cNvPr id="2" name="Title 1"/>
          <p:cNvSpPr>
            <a:spLocks noGrp="1"/>
          </p:cNvSpPr>
          <p:nvPr>
            <p:ph type="title"/>
          </p:nvPr>
        </p:nvSpPr>
        <p:spPr>
          <a:xfrm>
            <a:off x="0" y="21461"/>
            <a:ext cx="12192000" cy="1118408"/>
          </a:xfrm>
        </p:spPr>
        <p:txBody>
          <a:bodyPr/>
          <a:lstStyle/>
          <a:p>
            <a:pPr algn="ctr"/>
            <a:r>
              <a:rPr lang="en-US">
                <a:solidFill>
                  <a:schemeClr val="tx1"/>
                </a:solidFill>
              </a:rPr>
              <a:t>Consortium Manuscripts and Presentations</a:t>
            </a:r>
            <a:endParaRPr lang="en-US" sz="3200">
              <a:solidFill>
                <a:schemeClr val="tx1"/>
              </a:solidFill>
            </a:endParaRPr>
          </a:p>
        </p:txBody>
      </p:sp>
      <p:graphicFrame>
        <p:nvGraphicFramePr>
          <p:cNvPr id="6" name="Content Placeholder 2">
            <a:extLst>
              <a:ext uri="{FF2B5EF4-FFF2-40B4-BE49-F238E27FC236}">
                <a16:creationId xmlns:a16="http://schemas.microsoft.com/office/drawing/2014/main" id="{12C9B245-46F9-4FD9-B2F9-FB227B06E3A0}"/>
              </a:ext>
            </a:extLst>
          </p:cNvPr>
          <p:cNvGraphicFramePr>
            <a:graphicFrameLocks noGrp="1"/>
          </p:cNvGraphicFramePr>
          <p:nvPr>
            <p:ph idx="1"/>
            <p:extLst>
              <p:ext uri="{D42A27DB-BD31-4B8C-83A1-F6EECF244321}">
                <p14:modId xmlns:p14="http://schemas.microsoft.com/office/powerpoint/2010/main" val="1933957982"/>
              </p:ext>
            </p:extLst>
          </p:nvPr>
        </p:nvGraphicFramePr>
        <p:xfrm>
          <a:off x="819808" y="2406589"/>
          <a:ext cx="10980820" cy="3460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utoShape 2" descr="Image result for AA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5267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2DC3-0E39-121D-AB59-8A9705D9B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21B18-6B35-F900-FC26-0A4F2BC81760}"/>
              </a:ext>
            </a:extLst>
          </p:cNvPr>
          <p:cNvSpPr>
            <a:spLocks noGrp="1"/>
          </p:cNvSpPr>
          <p:nvPr>
            <p:ph type="title"/>
          </p:nvPr>
        </p:nvSpPr>
        <p:spPr>
          <a:xfrm>
            <a:off x="3274540" y="18255"/>
            <a:ext cx="8079259" cy="1259939"/>
          </a:xfrm>
        </p:spPr>
        <p:txBody>
          <a:bodyPr>
            <a:normAutofit/>
          </a:bodyPr>
          <a:lstStyle/>
          <a:p>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j-ea"/>
                <a:cs typeface="+mj-cs"/>
              </a:rPr>
              <a:t>General Consortium Manuscripts</a:t>
            </a:r>
            <a:endParaRPr lang="en-US" b="1">
              <a:solidFill>
                <a:schemeClr val="bg1"/>
              </a:solidFill>
            </a:endParaRPr>
          </a:p>
        </p:txBody>
      </p:sp>
      <p:graphicFrame>
        <p:nvGraphicFramePr>
          <p:cNvPr id="12" name="Content Placeholder 11">
            <a:extLst>
              <a:ext uri="{FF2B5EF4-FFF2-40B4-BE49-F238E27FC236}">
                <a16:creationId xmlns:a16="http://schemas.microsoft.com/office/drawing/2014/main" id="{1BC9CADD-43C8-1388-90E9-131EC1879E1B}"/>
              </a:ext>
            </a:extLst>
          </p:cNvPr>
          <p:cNvGraphicFramePr>
            <a:graphicFrameLocks noGrp="1"/>
          </p:cNvGraphicFramePr>
          <p:nvPr>
            <p:ph idx="1"/>
            <p:extLst>
              <p:ext uri="{D42A27DB-BD31-4B8C-83A1-F6EECF244321}">
                <p14:modId xmlns:p14="http://schemas.microsoft.com/office/powerpoint/2010/main" val="841797046"/>
              </p:ext>
            </p:extLst>
          </p:nvPr>
        </p:nvGraphicFramePr>
        <p:xfrm>
          <a:off x="1066800" y="1616775"/>
          <a:ext cx="10058400" cy="105164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a:latin typeface="Calibri" panose="020F0502020204030204" pitchFamily="34" charset="0"/>
                          <a:cs typeface="Calibri" panose="020F0502020204030204" pitchFamily="34" charset="0"/>
                        </a:rPr>
                        <a:t>Topic</a:t>
                      </a:r>
                      <a:endParaRPr lang="en-US"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Journal Status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FFB Consortium – Consortium Background </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Todd Durham</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TVST 2021</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6458654"/>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latin typeface="Calibri" panose="020F0502020204030204" pitchFamily="34" charset="0"/>
                          <a:cs typeface="Calibri" panose="020F0502020204030204" pitchFamily="34" charset="0"/>
                        </a:rPr>
                        <a:t>FFB Consortium – FFB Gene Poll </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Kari Branham</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IOVS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1402813"/>
                  </a:ext>
                </a:extLst>
              </a:tr>
            </a:tbl>
          </a:graphicData>
        </a:graphic>
      </p:graphicFrame>
      <p:sp>
        <p:nvSpPr>
          <p:cNvPr id="5" name="Rectangle: Rounded Corners 4">
            <a:extLst>
              <a:ext uri="{FF2B5EF4-FFF2-40B4-BE49-F238E27FC236}">
                <a16:creationId xmlns:a16="http://schemas.microsoft.com/office/drawing/2014/main" id="{DCB64155-ECF3-F891-DD5F-29F4E9F74A20}"/>
              </a:ext>
            </a:extLst>
          </p:cNvPr>
          <p:cNvSpPr/>
          <p:nvPr/>
        </p:nvSpPr>
        <p:spPr>
          <a:xfrm>
            <a:off x="9582150" y="6187656"/>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3535649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3CA5-7DC0-02CD-D485-8502B9DEB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46024-E2E1-DC86-5F93-261AEBF893E9}"/>
              </a:ext>
            </a:extLst>
          </p:cNvPr>
          <p:cNvSpPr>
            <a:spLocks noGrp="1"/>
          </p:cNvSpPr>
          <p:nvPr>
            <p:ph type="title"/>
          </p:nvPr>
        </p:nvSpPr>
        <p:spPr>
          <a:xfrm>
            <a:off x="3274540" y="18255"/>
            <a:ext cx="8845925" cy="1230442"/>
          </a:xfrm>
        </p:spPr>
        <p:txBody>
          <a:bodyPr>
            <a:noAutofit/>
          </a:bodyPr>
          <a:lstStyle/>
          <a:p>
            <a:pPr>
              <a:lnSpc>
                <a:spcPct val="100000"/>
              </a:lnSpc>
            </a:pPr>
            <a:r>
              <a:rPr lang="en-US" b="1">
                <a:solidFill>
                  <a:schemeClr val="bg1"/>
                </a:solidFill>
                <a:latin typeface="Calibri" panose="020F0502020204030204" pitchFamily="34" charset="0"/>
                <a:cs typeface="Calibri" panose="020F0502020204030204" pitchFamily="34" charset="0"/>
              </a:rPr>
              <a:t>Challenges to Developing Treatments</a:t>
            </a:r>
            <a:endParaRPr lang="en-US" b="1">
              <a:solidFill>
                <a:schemeClr val="bg1"/>
              </a:solidFill>
            </a:endParaRPr>
          </a:p>
        </p:txBody>
      </p:sp>
      <p:sp>
        <p:nvSpPr>
          <p:cNvPr id="3" name="Content Placeholder 2">
            <a:extLst>
              <a:ext uri="{FF2B5EF4-FFF2-40B4-BE49-F238E27FC236}">
                <a16:creationId xmlns:a16="http://schemas.microsoft.com/office/drawing/2014/main" id="{69FD87DE-F6E5-66B5-BE5B-F79F7610A5FD}"/>
              </a:ext>
            </a:extLst>
          </p:cNvPr>
          <p:cNvSpPr>
            <a:spLocks noGrp="1"/>
          </p:cNvSpPr>
          <p:nvPr>
            <p:ph idx="1"/>
          </p:nvPr>
        </p:nvSpPr>
        <p:spPr>
          <a:xfrm>
            <a:off x="526473" y="1845734"/>
            <a:ext cx="10996833" cy="4497916"/>
          </a:xfrm>
        </p:spPr>
        <p:txBody>
          <a:bodyPr>
            <a:noAutofit/>
          </a:bodyPr>
          <a:lstStyle/>
          <a:p>
            <a:pPr marL="457200" indent="-457200">
              <a:lnSpc>
                <a:spcPct val="100000"/>
              </a:lnSpc>
              <a:spcBef>
                <a:spcPts val="0"/>
              </a:spcBef>
              <a:buClr>
                <a:schemeClr val="tx1"/>
              </a:buClr>
            </a:pPr>
            <a:r>
              <a:rPr lang="en-US" sz="3200" b="1">
                <a:solidFill>
                  <a:srgbClr val="D76F2C"/>
                </a:solidFill>
              </a:rPr>
              <a:t>Uncommon: </a:t>
            </a:r>
            <a:r>
              <a:rPr lang="en-US" sz="3200" b="1"/>
              <a:t>few patients available for study, limited information exists</a:t>
            </a:r>
          </a:p>
          <a:p>
            <a:pPr marL="457200" indent="-457200">
              <a:lnSpc>
                <a:spcPct val="100000"/>
              </a:lnSpc>
              <a:spcBef>
                <a:spcPts val="0"/>
              </a:spcBef>
              <a:buClr>
                <a:schemeClr val="tx1"/>
              </a:buClr>
            </a:pPr>
            <a:r>
              <a:rPr lang="en-US" sz="3200" b="1">
                <a:solidFill>
                  <a:srgbClr val="D76F2C"/>
                </a:solidFill>
              </a:rPr>
              <a:t>Wide range of phenotypes </a:t>
            </a:r>
            <a:r>
              <a:rPr lang="en-US" sz="3200" b="1"/>
              <a:t>requires evaluation using specialty testing and expert clinical evaluation</a:t>
            </a:r>
          </a:p>
          <a:p>
            <a:pPr marL="457200" indent="-457200">
              <a:lnSpc>
                <a:spcPct val="100000"/>
              </a:lnSpc>
              <a:spcBef>
                <a:spcPts val="0"/>
              </a:spcBef>
              <a:buClr>
                <a:schemeClr val="tx1"/>
              </a:buClr>
            </a:pPr>
            <a:r>
              <a:rPr lang="en-US" sz="3200" b="1"/>
              <a:t>Limited</a:t>
            </a:r>
            <a:r>
              <a:rPr lang="en-US" sz="3200" b="1">
                <a:solidFill>
                  <a:srgbClr val="D76F2C"/>
                </a:solidFill>
              </a:rPr>
              <a:t> standardized prospective natural history </a:t>
            </a:r>
            <a:r>
              <a:rPr lang="en-US" sz="3200" b="1"/>
              <a:t>data on IRDs</a:t>
            </a:r>
          </a:p>
          <a:p>
            <a:pPr marL="457200" indent="-457200">
              <a:lnSpc>
                <a:spcPct val="100000"/>
              </a:lnSpc>
              <a:spcBef>
                <a:spcPts val="0"/>
              </a:spcBef>
              <a:buClr>
                <a:schemeClr val="tx1"/>
              </a:buClr>
            </a:pPr>
            <a:r>
              <a:rPr lang="en-US" sz="3200" b="1"/>
              <a:t>Unclear what </a:t>
            </a:r>
            <a:r>
              <a:rPr lang="en-US" sz="3200" b="1">
                <a:solidFill>
                  <a:srgbClr val="D76F2C"/>
                </a:solidFill>
              </a:rPr>
              <a:t>outcome measures </a:t>
            </a:r>
            <a:r>
              <a:rPr lang="en-US" sz="3200" b="1"/>
              <a:t>will be most likely to demonstrate change over time, or safety and efficacy of treatments</a:t>
            </a:r>
          </a:p>
          <a:p>
            <a:pPr marL="457200" indent="-457200">
              <a:lnSpc>
                <a:spcPct val="100000"/>
              </a:lnSpc>
              <a:spcBef>
                <a:spcPts val="0"/>
              </a:spcBef>
              <a:buClr>
                <a:schemeClr val="tx1"/>
              </a:buClr>
            </a:pPr>
            <a:endParaRPr lang="en-US" sz="3000" b="1">
              <a:solidFill>
                <a:srgbClr val="D76F2C"/>
              </a:solidFill>
            </a:endParaRPr>
          </a:p>
        </p:txBody>
      </p:sp>
    </p:spTree>
    <p:extLst>
      <p:ext uri="{BB962C8B-B14F-4D97-AF65-F5344CB8AC3E}">
        <p14:creationId xmlns:p14="http://schemas.microsoft.com/office/powerpoint/2010/main" val="52562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6"/>
            <a:ext cx="8795540" cy="1250106"/>
          </a:xfrm>
        </p:spPr>
        <p:txBody>
          <a:bodyPr>
            <a:noAutofit/>
          </a:bodyPr>
          <a:lstStyle/>
          <a:p>
            <a:r>
              <a:rPr lang="en-US" b="1">
                <a:solidFill>
                  <a:schemeClr val="bg1"/>
                </a:solidFill>
              </a:rPr>
              <a:t>General Consortium Presentations</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2262216679"/>
              </p:ext>
            </p:extLst>
          </p:nvPr>
        </p:nvGraphicFramePr>
        <p:xfrm>
          <a:off x="1066800" y="1631582"/>
          <a:ext cx="10058400" cy="43129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554616764"/>
                    </a:ext>
                  </a:extLst>
                </a:gridCol>
                <a:gridCol w="3657600">
                  <a:extLst>
                    <a:ext uri="{9D8B030D-6E8A-4147-A177-3AD203B41FA5}">
                      <a16:colId xmlns:a16="http://schemas.microsoft.com/office/drawing/2014/main" val="3217793748"/>
                    </a:ext>
                  </a:extLst>
                </a:gridCol>
              </a:tblGrid>
              <a:tr h="411480">
                <a:tc>
                  <a:txBody>
                    <a:bodyPr/>
                    <a:lstStyle/>
                    <a:p>
                      <a:pPr algn="l"/>
                      <a:r>
                        <a:rPr lang="en-US" sz="200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Presenter*</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FFB Consortium – Background</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Janet Cheetham</a:t>
                      </a:r>
                    </a:p>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Mark Pennesi</a:t>
                      </a:r>
                    </a:p>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Allison Ayala</a:t>
                      </a:r>
                    </a:p>
                    <a:p>
                      <a:pPr marL="0" marR="0" lvl="0" algn="l">
                        <a:lnSpc>
                          <a:spcPct val="100000"/>
                        </a:lnSpc>
                        <a:spcBef>
                          <a:spcPts val="0"/>
                        </a:spcBef>
                        <a:spcAft>
                          <a:spcPts val="0"/>
                        </a:spcAft>
                        <a:buNone/>
                      </a:pPr>
                      <a:r>
                        <a:rPr lang="en-US" sz="1400" b="1" i="0" u="none" strike="noStrike" noProof="0">
                          <a:solidFill>
                            <a:schemeClr val="tx1"/>
                          </a:solidFill>
                          <a:latin typeface="Calibri" panose="020F0502020204030204" pitchFamily="34" charset="0"/>
                          <a:cs typeface="Calibri" panose="020F0502020204030204" pitchFamily="34" charset="0"/>
                        </a:rPr>
                        <a:t>Mandeep Singh</a:t>
                      </a:r>
                      <a:endParaRPr lang="en-US" sz="1400" b="1">
                        <a:solidFill>
                          <a:schemeClr val="tx1"/>
                        </a:solidFill>
                        <a:latin typeface="Calibri" panose="020F0502020204030204" pitchFamily="34" charset="0"/>
                        <a:cs typeface="Calibri" panose="020F0502020204030204" pitchFamily="34" charset="0"/>
                      </a:endParaRPr>
                    </a:p>
                    <a:p>
                      <a:pPr marL="0" marR="0" lvl="0" indent="0" algn="l" defTabSz="914400">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Allison Ayala</a:t>
                      </a:r>
                    </a:p>
                    <a:p>
                      <a:pPr marL="0" marR="0" lvl="0" indent="0" algn="l" defTabSz="914400">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Todd Durham</a:t>
                      </a:r>
                    </a:p>
                    <a:p>
                      <a:pPr marL="0" marR="0" lvl="0" indent="0" algn="l" defTabSz="914400">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Macula Society 2020</a:t>
                      </a:r>
                    </a:p>
                    <a:p>
                      <a:pPr marL="0" marR="0" lvl="0">
                        <a:spcBef>
                          <a:spcPts val="0"/>
                        </a:spcBef>
                        <a:spcAft>
                          <a:spcPts val="0"/>
                        </a:spcAft>
                        <a:buNone/>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ARVO 2020</a:t>
                      </a:r>
                    </a:p>
                    <a:p>
                      <a:pPr marL="0" marR="0" lvl="0">
                        <a:spcBef>
                          <a:spcPts val="0"/>
                        </a:spcBef>
                        <a:spcAft>
                          <a:spcPts val="0"/>
                        </a:spcAft>
                        <a:buNone/>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ISGEDR 2021</a:t>
                      </a:r>
                    </a:p>
                    <a:p>
                      <a:pPr marL="0" marR="0" lvl="0">
                        <a:spcBef>
                          <a:spcPts val="0"/>
                        </a:spcBef>
                        <a:spcAft>
                          <a:spcPts val="0"/>
                        </a:spcAft>
                        <a:buNone/>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ARVO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Retinal GT Summit 2022</a:t>
                      </a:r>
                    </a:p>
                    <a:p>
                      <a:pPr marL="0" marR="0" lvl="0">
                        <a:spcBef>
                          <a:spcPts val="0"/>
                        </a:spcBef>
                        <a:spcAft>
                          <a:spcPts val="0"/>
                        </a:spcAft>
                        <a:buNone/>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AAO 2022</a:t>
                      </a:r>
                    </a:p>
                    <a:p>
                      <a:pPr marL="0" marR="0" lvl="0">
                        <a:spcBef>
                          <a:spcPts val="0"/>
                        </a:spcBef>
                        <a:spcAft>
                          <a:spcPts val="0"/>
                        </a:spcAft>
                        <a:buNone/>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ERN-EYE 2022</a:t>
                      </a:r>
                    </a:p>
                    <a:p>
                      <a:pPr marL="0" marR="0" lvl="0">
                        <a:spcBef>
                          <a:spcPts val="0"/>
                        </a:spcBef>
                        <a:spcAft>
                          <a:spcPts val="0"/>
                        </a:spcAft>
                        <a:buNone/>
                      </a:pPr>
                      <a:r>
                        <a:rPr lang="en-US" sz="1400" b="1" i="0" u="none" strike="noStrike" kern="1200" baseline="0" noProof="0">
                          <a:solidFill>
                            <a:schemeClr val="tx1"/>
                          </a:solidFill>
                          <a:effectLst/>
                          <a:latin typeface="Calibri" panose="020F0502020204030204" pitchFamily="34" charset="0"/>
                          <a:cs typeface="Calibri" panose="020F0502020204030204" pitchFamily="34" charset="0"/>
                        </a:rPr>
                        <a:t>APAO 2023</a:t>
                      </a:r>
                    </a:p>
                    <a:p>
                      <a:pPr marL="0" marR="0" lvl="0">
                        <a:spcBef>
                          <a:spcPts val="0"/>
                        </a:spcBef>
                        <a:spcAft>
                          <a:spcPts val="0"/>
                        </a:spcAft>
                        <a:buNone/>
                      </a:pPr>
                      <a:r>
                        <a:rPr lang="en-US" sz="1400" b="1">
                          <a:solidFill>
                            <a:schemeClr val="tx1"/>
                          </a:solidFill>
                          <a:latin typeface="Calibri" panose="020F0502020204030204" pitchFamily="34" charset="0"/>
                          <a:cs typeface="Calibri" panose="020F0502020204030204" pitchFamily="34" charset="0"/>
                        </a:rPr>
                        <a:t>ARVO Registries Edu Course 2023</a:t>
                      </a:r>
                    </a:p>
                    <a:p>
                      <a:pPr marL="0" marR="0" lvl="0">
                        <a:spcBef>
                          <a:spcPts val="0"/>
                        </a:spcBef>
                        <a:spcAft>
                          <a:spcPts val="0"/>
                        </a:spcAft>
                        <a:buNone/>
                      </a:pPr>
                      <a:r>
                        <a:rPr lang="en-US" sz="1400" b="1">
                          <a:solidFill>
                            <a:schemeClr val="tx1"/>
                          </a:solidFill>
                          <a:latin typeface="Calibri" panose="020F0502020204030204" pitchFamily="34" charset="0"/>
                          <a:cs typeface="Calibri" panose="020F0502020204030204" pitchFamily="34" charset="0"/>
                        </a:rPr>
                        <a:t>ISGEDR 2023</a:t>
                      </a:r>
                    </a:p>
                    <a:p>
                      <a:pPr marL="0" marR="0" lvl="0">
                        <a:spcBef>
                          <a:spcPts val="0"/>
                        </a:spcBef>
                        <a:spcAft>
                          <a:spcPts val="0"/>
                        </a:spcAft>
                        <a:buNone/>
                      </a:pPr>
                      <a:r>
                        <a:rPr lang="en-US" sz="1400" b="1">
                          <a:solidFill>
                            <a:schemeClr val="tx1"/>
                          </a:solidFill>
                          <a:latin typeface="Calibri" panose="020F0502020204030204" pitchFamily="34" charset="0"/>
                          <a:cs typeface="Calibri" panose="020F0502020204030204" pitchFamily="34" charset="0"/>
                        </a:rPr>
                        <a:t>Johns Hopkins RD&amp;VE Conf, 2023</a:t>
                      </a:r>
                    </a:p>
                    <a:p>
                      <a:pPr marL="0" marR="0" lvl="0">
                        <a:spcBef>
                          <a:spcPts val="0"/>
                        </a:spcBef>
                        <a:spcAft>
                          <a:spcPts val="0"/>
                        </a:spcAft>
                        <a:buNone/>
                      </a:pPr>
                      <a:r>
                        <a:rPr lang="en-US" sz="1400" b="1">
                          <a:solidFill>
                            <a:schemeClr val="tx1"/>
                          </a:solidFill>
                          <a:latin typeface="Calibri" panose="020F0502020204030204" pitchFamily="34" charset="0"/>
                          <a:cs typeface="Calibri" panose="020F0502020204030204" pitchFamily="34" charset="0"/>
                        </a:rPr>
                        <a:t>Gene Therapy for </a:t>
                      </a:r>
                      <a:r>
                        <a:rPr lang="en-US" sz="1400" b="1" err="1">
                          <a:solidFill>
                            <a:schemeClr val="tx1"/>
                          </a:solidFill>
                          <a:latin typeface="Calibri" panose="020F0502020204030204" pitchFamily="34" charset="0"/>
                          <a:cs typeface="Calibri" panose="020F0502020204030204" pitchFamily="34" charset="0"/>
                        </a:rPr>
                        <a:t>Ophth</a:t>
                      </a:r>
                      <a:r>
                        <a:rPr lang="en-US" sz="1400" b="1">
                          <a:solidFill>
                            <a:schemeClr val="tx1"/>
                          </a:solidFill>
                          <a:latin typeface="Calibri" panose="020F0502020204030204" pitchFamily="34" charset="0"/>
                          <a:cs typeface="Calibri" panose="020F0502020204030204" pitchFamily="34" charset="0"/>
                        </a:rPr>
                        <a:t> Disorders 2023</a:t>
                      </a:r>
                    </a:p>
                    <a:p>
                      <a:pPr marL="0" marR="0" lvl="0">
                        <a:spcBef>
                          <a:spcPts val="0"/>
                        </a:spcBef>
                        <a:spcAft>
                          <a:spcPts val="0"/>
                        </a:spcAft>
                        <a:buNone/>
                      </a:pPr>
                      <a:r>
                        <a:rPr lang="en-US" sz="1400" b="1">
                          <a:solidFill>
                            <a:schemeClr val="tx1"/>
                          </a:solidFill>
                          <a:latin typeface="Calibri" panose="020F0502020204030204" pitchFamily="34" charset="0"/>
                          <a:cs typeface="Calibri" panose="020F0502020204030204" pitchFamily="34" charset="0"/>
                        </a:rPr>
                        <a:t>RD 2023</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20040">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MP and SP Tolerance Limits</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400" b="1" i="0" u="none" strike="noStrike" noProof="0">
                          <a:solidFill>
                            <a:schemeClr val="tx1"/>
                          </a:solidFill>
                          <a:effectLst/>
                          <a:latin typeface="Calibri" panose="020F0502020204030204" pitchFamily="34" charset="0"/>
                          <a:cs typeface="Calibri" panose="020F0502020204030204" pitchFamily="34" charset="0"/>
                        </a:rPr>
                        <a:t>Allison Ayala</a:t>
                      </a:r>
                    </a:p>
                    <a:p>
                      <a:pPr lvl="0" algn="l">
                        <a:buNone/>
                      </a:pPr>
                      <a:r>
                        <a:rPr lang="en-US" sz="1400" b="1" i="0" u="none" strike="noStrike" noProof="0">
                          <a:solidFill>
                            <a:schemeClr val="tx1"/>
                          </a:solidFill>
                          <a:effectLst/>
                          <a:latin typeface="Calibri" panose="020F0502020204030204" pitchFamily="34" charset="0"/>
                          <a:cs typeface="Calibri" panose="020F0502020204030204" pitchFamily="34" charset="0"/>
                        </a:rPr>
                        <a:t>Wendi Liang</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400" b="1" i="0" u="none" strike="noStrike" noProof="0">
                          <a:solidFill>
                            <a:schemeClr val="tx1"/>
                          </a:solidFill>
                          <a:effectLst/>
                          <a:latin typeface="Calibri" panose="020F0502020204030204" pitchFamily="34" charset="0"/>
                          <a:cs typeface="Calibri" panose="020F0502020204030204" pitchFamily="34" charset="0"/>
                        </a:rPr>
                        <a:t>ARVO 2020 </a:t>
                      </a:r>
                    </a:p>
                    <a:p>
                      <a:pPr lvl="0" algn="l">
                        <a:buNone/>
                      </a:pPr>
                      <a:r>
                        <a:rPr lang="en-US" sz="1400" b="1" i="0" u="none" strike="noStrike" noProof="0">
                          <a:solidFill>
                            <a:schemeClr val="tx1"/>
                          </a:solidFill>
                          <a:effectLst/>
                          <a:latin typeface="Calibri" panose="020F0502020204030204" pitchFamily="34" charset="0"/>
                          <a:cs typeface="Calibri" panose="020F0502020204030204" pitchFamily="34" charset="0"/>
                        </a:rPr>
                        <a:t>SCT 2020</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140999"/>
                  </a:ext>
                </a:extLst>
              </a:tr>
              <a:tr h="320040">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2020 Gene Poll</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Kari Branham</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Kari Branham</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ISGEDR 2021</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UPMC 2024</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67651"/>
                  </a:ext>
                </a:extLst>
              </a:tr>
            </a:tbl>
          </a:graphicData>
        </a:graphic>
      </p:graphicFrame>
      <p:sp>
        <p:nvSpPr>
          <p:cNvPr id="4" name="Rectangle: Rounded Corners 3">
            <a:extLst>
              <a:ext uri="{FF2B5EF4-FFF2-40B4-BE49-F238E27FC236}">
                <a16:creationId xmlns:a16="http://schemas.microsoft.com/office/drawing/2014/main" id="{E8CB6EAB-C27E-295E-17A0-F8432C6AE9D5}"/>
              </a:ext>
            </a:extLst>
          </p:cNvPr>
          <p:cNvSpPr/>
          <p:nvPr/>
        </p:nvSpPr>
        <p:spPr>
          <a:xfrm>
            <a:off x="9610538" y="6167514"/>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39997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A6896-BFEC-3B59-88FF-9A69E7159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F064A-3EA2-3D01-D906-BB569D0976CB}"/>
              </a:ext>
            </a:extLst>
          </p:cNvPr>
          <p:cNvSpPr>
            <a:spLocks noGrp="1"/>
          </p:cNvSpPr>
          <p:nvPr>
            <p:ph type="title"/>
          </p:nvPr>
        </p:nvSpPr>
        <p:spPr>
          <a:xfrm>
            <a:off x="3274540" y="18255"/>
            <a:ext cx="8079259" cy="1259939"/>
          </a:xfrm>
        </p:spPr>
        <p:txBody>
          <a:bodyPr>
            <a:normAutofit/>
          </a:bodyPr>
          <a:lstStyle/>
          <a:p>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j-ea"/>
                <a:cs typeface="+mj-cs"/>
              </a:rPr>
              <a:t>REDI Working Group Manuscripts</a:t>
            </a:r>
            <a:endParaRPr lang="en-US" b="1">
              <a:solidFill>
                <a:schemeClr val="bg1"/>
              </a:solidFill>
            </a:endParaRPr>
          </a:p>
        </p:txBody>
      </p:sp>
      <p:graphicFrame>
        <p:nvGraphicFramePr>
          <p:cNvPr id="12" name="Content Placeholder 11">
            <a:extLst>
              <a:ext uri="{FF2B5EF4-FFF2-40B4-BE49-F238E27FC236}">
                <a16:creationId xmlns:a16="http://schemas.microsoft.com/office/drawing/2014/main" id="{39302C8A-65C0-3632-7745-5B8317D14F85}"/>
              </a:ext>
            </a:extLst>
          </p:cNvPr>
          <p:cNvGraphicFramePr>
            <a:graphicFrameLocks noGrp="1"/>
          </p:cNvGraphicFramePr>
          <p:nvPr>
            <p:ph idx="1"/>
            <p:extLst>
              <p:ext uri="{D42A27DB-BD31-4B8C-83A1-F6EECF244321}">
                <p14:modId xmlns:p14="http://schemas.microsoft.com/office/powerpoint/2010/main" val="3768883771"/>
              </p:ext>
            </p:extLst>
          </p:nvPr>
        </p:nvGraphicFramePr>
        <p:xfrm>
          <a:off x="1066800" y="1615759"/>
          <a:ext cx="10058400" cy="73160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a:latin typeface="Calibri" panose="020F0502020204030204" pitchFamily="34" charset="0"/>
                          <a:cs typeface="Calibri" panose="020F0502020204030204" pitchFamily="34" charset="0"/>
                        </a:rPr>
                        <a:t>Topic</a:t>
                      </a:r>
                      <a:endParaRPr lang="en-US" sz="1800">
                        <a:latin typeface="Calibri" panose="020F0502020204030204" pitchFamily="34" charset="0"/>
                        <a:cs typeface="Calibri" panose="020F0502020204030204" pitchFamily="34" charset="0"/>
                      </a:endParaRPr>
                    </a:p>
                  </a:txBody>
                  <a:tcPr anchor="ctr">
                    <a:lnL w="12700" cap="flat" cmpd="sng" algn="ctr">
                      <a:solidFill>
                        <a:srgbClr val="003865"/>
                      </a:solidFill>
                      <a:prstDash val="solid"/>
                      <a:round/>
                      <a:headEnd type="none" w="med" len="med"/>
                      <a:tailEnd type="none" w="med" len="med"/>
                    </a:lnL>
                    <a:lnR>
                      <a:noFill/>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Journal Status</a:t>
                      </a:r>
                    </a:p>
                  </a:txBody>
                  <a:tcPr anchor="ctr">
                    <a:lnL>
                      <a:noFill/>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REDI – RUSH2A Endpoints</a:t>
                      </a:r>
                    </a:p>
                  </a:txBody>
                  <a:tcPr>
                    <a:lnL w="12700" cap="flat" cmpd="sng" algn="ctr">
                      <a:solidFill>
                        <a:srgbClr val="003865"/>
                      </a:solidFill>
                      <a:prstDash val="solid"/>
                      <a:round/>
                      <a:headEnd type="none" w="med" len="med"/>
                      <a:tailEnd type="none" w="med" len="med"/>
                    </a:lnL>
                    <a:lnR>
                      <a:noFill/>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Maureen Maguire</a:t>
                      </a:r>
                    </a:p>
                  </a:txBody>
                  <a:tcPr>
                    <a:lnL>
                      <a:noFill/>
                    </a:lnL>
                    <a:lnR w="12700" cap="flat" cmpd="sng" algn="ctr">
                      <a:no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TVST 2024</a:t>
                      </a:r>
                    </a:p>
                  </a:txBody>
                  <a:tcPr>
                    <a:lnL>
                      <a:noFill/>
                    </a:lnL>
                    <a:lnR w="12700" cap="flat" cmpd="sng" algn="ctr">
                      <a:solidFill>
                        <a:srgbClr val="003865"/>
                      </a:solid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327547"/>
                  </a:ext>
                </a:extLst>
              </a:tr>
            </a:tbl>
          </a:graphicData>
        </a:graphic>
      </p:graphicFrame>
      <p:sp>
        <p:nvSpPr>
          <p:cNvPr id="5" name="Rectangle: Rounded Corners 4">
            <a:extLst>
              <a:ext uri="{FF2B5EF4-FFF2-40B4-BE49-F238E27FC236}">
                <a16:creationId xmlns:a16="http://schemas.microsoft.com/office/drawing/2014/main" id="{09B7E421-2E08-B8D6-268C-C8A611B579D9}"/>
              </a:ext>
            </a:extLst>
          </p:cNvPr>
          <p:cNvSpPr/>
          <p:nvPr/>
        </p:nvSpPr>
        <p:spPr>
          <a:xfrm>
            <a:off x="9582150" y="6187656"/>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3260726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CEAB-3C3E-8422-29C5-76A3ACCD642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B4FA8C3-1B96-0E3E-C0FD-D60126BC4A77}"/>
              </a:ext>
            </a:extLst>
          </p:cNvPr>
          <p:cNvSpPr>
            <a:spLocks noGrp="1"/>
          </p:cNvSpPr>
          <p:nvPr>
            <p:ph type="title"/>
          </p:nvPr>
        </p:nvSpPr>
        <p:spPr>
          <a:xfrm>
            <a:off x="3275013" y="17463"/>
            <a:ext cx="8745537" cy="1208022"/>
          </a:xfrm>
        </p:spPr>
        <p:txBody>
          <a:bodyPr>
            <a:noAutofit/>
          </a:bodyPr>
          <a:lstStyle/>
          <a:p>
            <a:r>
              <a:rPr lang="en-US" b="1">
                <a:solidFill>
                  <a:schemeClr val="bg1"/>
                </a:solidFill>
              </a:rPr>
              <a:t>REDI Working Group Presentations </a:t>
            </a:r>
          </a:p>
        </p:txBody>
      </p:sp>
      <p:graphicFrame>
        <p:nvGraphicFramePr>
          <p:cNvPr id="9" name="Content Placeholder 11">
            <a:extLst>
              <a:ext uri="{FF2B5EF4-FFF2-40B4-BE49-F238E27FC236}">
                <a16:creationId xmlns:a16="http://schemas.microsoft.com/office/drawing/2014/main" id="{A6BDD362-E59E-3F5C-C2D0-D5C11C8189EE}"/>
              </a:ext>
            </a:extLst>
          </p:cNvPr>
          <p:cNvGraphicFramePr>
            <a:graphicFrameLocks noGrp="1"/>
          </p:cNvGraphicFramePr>
          <p:nvPr>
            <p:ph idx="1"/>
            <p:extLst>
              <p:ext uri="{D42A27DB-BD31-4B8C-83A1-F6EECF244321}">
                <p14:modId xmlns:p14="http://schemas.microsoft.com/office/powerpoint/2010/main" val="3208957117"/>
              </p:ext>
            </p:extLst>
          </p:nvPr>
        </p:nvGraphicFramePr>
        <p:xfrm>
          <a:off x="1066800" y="1289211"/>
          <a:ext cx="10058400" cy="516636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1697075820"/>
                    </a:ext>
                  </a:extLst>
                </a:gridCol>
              </a:tblGrid>
              <a:tr h="411480">
                <a:tc>
                  <a:txBody>
                    <a:bodyPr/>
                    <a:lstStyle/>
                    <a:p>
                      <a:r>
                        <a:rPr lang="en-US" sz="200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a:lnSpc>
                          <a:spcPct val="100000"/>
                        </a:lnSpc>
                      </a:pPr>
                      <a:r>
                        <a:rPr lang="en-US" sz="1200" b="1" i="0">
                          <a:solidFill>
                            <a:schemeClr val="tx1"/>
                          </a:solidFill>
                          <a:latin typeface="Calibri" panose="020F0502020204030204" pitchFamily="34" charset="0"/>
                          <a:cs typeface="Calibri" panose="020F0502020204030204" pitchFamily="34" charset="0"/>
                        </a:rPr>
                        <a:t>REDI - Endpoints and Trial Design</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Maureen Maguire</a:t>
                      </a:r>
                    </a:p>
                    <a:p>
                      <a:pPr marL="0" marR="0" lvl="0">
                        <a:lnSpc>
                          <a:spcPct val="100000"/>
                        </a:lnSpc>
                        <a:spcBef>
                          <a:spcPts val="0"/>
                        </a:spcBef>
                        <a:spcAft>
                          <a:spcPts val="0"/>
                        </a:spcAft>
                        <a:buNone/>
                      </a:pPr>
                      <a:r>
                        <a:rPr lang="en-US" sz="1200" b="1">
                          <a:solidFill>
                            <a:schemeClr val="tx1"/>
                          </a:solidFill>
                          <a:latin typeface="Calibri" panose="020F0502020204030204" pitchFamily="34" charset="0"/>
                          <a:cs typeface="Calibri" panose="020F0502020204030204" pitchFamily="34" charset="0"/>
                        </a:rPr>
                        <a:t>Jacque Duncan and Rachel Huckfeldt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Multiple Presenters</a:t>
                      </a:r>
                      <a:r>
                        <a:rPr lang="en-US" sz="1200" kern="1200" baseline="3000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Johns Hopkins RD&amp;VE Conf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a:solidFill>
                            <a:srgbClr val="001236"/>
                          </a:solidFill>
                          <a:effectLst/>
                          <a:latin typeface="Calibri" panose="020F0502020204030204" pitchFamily="34" charset="0"/>
                          <a:cs typeface="Calibri" panose="020F0502020204030204" pitchFamily="34" charset="0"/>
                        </a:rPr>
                        <a:t>ARVO Symposium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1236"/>
                          </a:solidFill>
                          <a:effectLst/>
                          <a:latin typeface="Calibri" panose="020F0502020204030204" pitchFamily="34" charset="0"/>
                          <a:ea typeface="Calibri" panose="020F0502020204030204" pitchFamily="34" charset="0"/>
                          <a:cs typeface="Calibri" panose="020F0502020204030204" pitchFamily="34" charset="0"/>
                        </a:rPr>
                        <a:t>ARVO SIG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ISCEV 2025</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0771390"/>
                  </a:ext>
                </a:extLst>
              </a:tr>
              <a:tr h="320040">
                <a:tc>
                  <a:txBody>
                    <a:bodyPr/>
                    <a:lstStyle/>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REDI-1 (RUSH2A Endpoints)</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Rachel Huckfeldt</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Jacque Duncan</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Rachel Huckfeldt</a:t>
                      </a:r>
                    </a:p>
                    <a:p>
                      <a:pPr marL="0" marR="0" lvl="0">
                        <a:lnSpc>
                          <a:spcPct val="100000"/>
                        </a:lnSpc>
                        <a:spcBef>
                          <a:spcPts val="0"/>
                        </a:spcBef>
                        <a:spcAft>
                          <a:spcPts val="0"/>
                        </a:spcAft>
                        <a:buNone/>
                      </a:pPr>
                      <a:r>
                        <a:rPr lang="en-US" sz="1200" b="1">
                          <a:solidFill>
                            <a:schemeClr val="tx1"/>
                          </a:solidFill>
                          <a:latin typeface="Calibri" panose="020F0502020204030204" pitchFamily="34" charset="0"/>
                          <a:cs typeface="Calibri" panose="020F0502020204030204" pitchFamily="34" charset="0"/>
                        </a:rPr>
                        <a:t>José Alain-Sahel</a:t>
                      </a:r>
                    </a:p>
                    <a:p>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Multiple Presenters</a:t>
                      </a:r>
                      <a:r>
                        <a:rPr lang="en-US" sz="1200" kern="1200" baseline="3000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endParaRPr lang="en-US"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a:lnSpc>
                          <a:spcPct val="100000"/>
                        </a:lnSpc>
                        <a:spcBef>
                          <a:spcPts val="0"/>
                        </a:spcBef>
                        <a:spcAft>
                          <a:spcPts val="0"/>
                        </a:spcAft>
                        <a:buNone/>
                      </a:pPr>
                      <a:r>
                        <a:rPr lang="en-US" sz="1200" b="1">
                          <a:solidFill>
                            <a:schemeClr val="tx1"/>
                          </a:solidFill>
                          <a:latin typeface="Calibri" panose="020F0502020204030204" pitchFamily="34" charset="0"/>
                          <a:cs typeface="Calibri" panose="020F0502020204030204" pitchFamily="34" charset="0"/>
                        </a:rPr>
                        <a:t>Rachel Huckfeldt</a:t>
                      </a:r>
                    </a:p>
                    <a:p>
                      <a:pPr marL="0" marR="0" lvl="0">
                        <a:lnSpc>
                          <a:spcPct val="100000"/>
                        </a:lnSpc>
                        <a:spcBef>
                          <a:spcPts val="0"/>
                        </a:spcBef>
                        <a:spcAft>
                          <a:spcPts val="0"/>
                        </a:spcAft>
                        <a:buNone/>
                      </a:pPr>
                      <a:r>
                        <a:rPr lang="en-US" sz="1200" b="1">
                          <a:solidFill>
                            <a:schemeClr val="tx1"/>
                          </a:solidFill>
                          <a:latin typeface="Calibri" panose="020F0502020204030204" pitchFamily="34" charset="0"/>
                          <a:cs typeface="Calibri" panose="020F0502020204030204" pitchFamily="34" charset="0"/>
                        </a:rPr>
                        <a:t>Jacque Duncan</a:t>
                      </a:r>
                    </a:p>
                    <a:p>
                      <a:pPr marL="0" marR="0" lvl="0">
                        <a:lnSpc>
                          <a:spcPct val="100000"/>
                        </a:lnSpc>
                        <a:spcBef>
                          <a:spcPts val="0"/>
                        </a:spcBef>
                        <a:spcAft>
                          <a:spcPts val="0"/>
                        </a:spcAft>
                        <a:buNone/>
                      </a:pPr>
                      <a:r>
                        <a:rPr lang="en-US" sz="1200" b="1">
                          <a:solidFill>
                            <a:schemeClr val="tx1"/>
                          </a:solidFill>
                          <a:latin typeface="Calibri" panose="020F0502020204030204" pitchFamily="34" charset="0"/>
                          <a:cs typeface="Calibri" panose="020F0502020204030204" pitchFamily="34" charset="0"/>
                        </a:rPr>
                        <a:t>Rachel Huckfeldt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Rachel Huckfeldt</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r>
                        <a:rPr lang="en-US" sz="1200" b="1">
                          <a:solidFill>
                            <a:schemeClr val="tx1"/>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RD 2023</a:t>
                      </a:r>
                    </a:p>
                    <a:p>
                      <a:pPr marL="0" marR="0" lvl="0">
                        <a:lnSpc>
                          <a:spcPct val="100000"/>
                        </a:lnSpc>
                        <a:spcBef>
                          <a:spcPts val="0"/>
                        </a:spcBef>
                        <a:spcAft>
                          <a:spcPts val="0"/>
                        </a:spcAft>
                        <a:buNone/>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FFB Innovations Summit </a:t>
                      </a:r>
                      <a:r>
                        <a:rPr lang="en-US" sz="1200" b="1" i="0" u="none" strike="noStrike" noProof="0">
                          <a:solidFill>
                            <a:schemeClr val="tx1"/>
                          </a:solidFill>
                          <a:effectLst/>
                          <a:latin typeface="Calibri" panose="020F0502020204030204" pitchFamily="34" charset="0"/>
                          <a:cs typeface="Calibri" panose="020F0502020204030204" pitchFamily="34" charset="0"/>
                        </a:rPr>
                        <a:t>2023 </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Macula Society 2024</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Young Hadassah Eye &amp; Vision 2024</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ARVO Special Session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a:solidFill>
                            <a:schemeClr val="tx1"/>
                          </a:solidFill>
                          <a:effectLst/>
                          <a:latin typeface="Calibri" panose="020F0502020204030204" pitchFamily="34" charset="0"/>
                          <a:cs typeface="Calibri" panose="020F0502020204030204" pitchFamily="34" charset="0"/>
                        </a:rPr>
                        <a:t>ERN-EYE 2024</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ODF2 2024</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Mary Tyler Moore Vision Initiative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a:solidFill>
                            <a:schemeClr val="tx1"/>
                          </a:solidFill>
                          <a:effectLst/>
                          <a:latin typeface="Calibri" panose="020F0502020204030204" pitchFamily="34" charset="0"/>
                          <a:cs typeface="Calibri" panose="020F0502020204030204" pitchFamily="34" charset="0"/>
                        </a:rPr>
                        <a:t>ARVO Frontiers in Ocular GT Res 2024</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FFB Innovations Summit 2025</a:t>
                      </a:r>
                    </a:p>
                    <a:p>
                      <a:pPr marL="0" marR="0">
                        <a:lnSpc>
                          <a:spcPct val="100000"/>
                        </a:lnSpc>
                        <a:spcBef>
                          <a:spcPts val="0"/>
                        </a:spcBef>
                        <a:spcAft>
                          <a:spcPts val="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NSAS Challenge Workshop 2025</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20040">
                <a:tc>
                  <a:txBody>
                    <a:bodyPr/>
                    <a:lstStyle/>
                    <a:p>
                      <a:pPr>
                        <a:lnSpc>
                          <a:spcPct val="100000"/>
                        </a:lnSpc>
                      </a:pPr>
                      <a:r>
                        <a:rPr lang="en-US" sz="1200" b="1" i="0">
                          <a:solidFill>
                            <a:schemeClr val="tx1"/>
                          </a:solidFill>
                          <a:latin typeface="Calibri" panose="020F0502020204030204" pitchFamily="34" charset="0"/>
                          <a:cs typeface="Calibri" panose="020F0502020204030204" pitchFamily="34" charset="0"/>
                        </a:rPr>
                        <a:t>REDI-2 (FTPs)</a:t>
                      </a:r>
                    </a:p>
                    <a:p>
                      <a:pPr>
                        <a:lnSpc>
                          <a:spcPct val="100000"/>
                        </a:lnSpc>
                      </a:pPr>
                      <a:endParaRPr lang="en-US" sz="1200" b="1" i="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Allison Ayala</a:t>
                      </a:r>
                    </a:p>
                    <a:p>
                      <a:pPr marL="0" marR="0">
                        <a:lnSpc>
                          <a:spcPct val="100000"/>
                        </a:lnSpc>
                        <a:spcBef>
                          <a:spcPts val="0"/>
                        </a:spcBef>
                        <a:spcAft>
                          <a:spcPts val="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Lee McDaniel</a:t>
                      </a:r>
                      <a:endParaRPr lang="en-US" sz="1200" b="1">
                        <a:solidFill>
                          <a:schemeClr val="tx1"/>
                        </a:solidFill>
                        <a:highlight>
                          <a:srgbClr val="FFFF00"/>
                        </a:highlight>
                        <a:latin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a:solidFill>
                            <a:schemeClr val="tx1"/>
                          </a:solidFill>
                          <a:effectLst/>
                          <a:latin typeface="Calibri" panose="020F0502020204030204" pitchFamily="34" charset="0"/>
                          <a:cs typeface="Calibri" panose="020F0502020204030204" pitchFamily="34" charset="0"/>
                        </a:rPr>
                        <a:t>ERN-EYE 2024</a:t>
                      </a:r>
                    </a:p>
                    <a:p>
                      <a:pPr marL="0" marR="0" lvl="0">
                        <a:lnSpc>
                          <a:spcPct val="100000"/>
                        </a:lnSpc>
                        <a:spcBef>
                          <a:spcPts val="0"/>
                        </a:spcBef>
                        <a:spcAft>
                          <a:spcPts val="0"/>
                        </a:spcAft>
                        <a:buNone/>
                      </a:pPr>
                      <a:r>
                        <a:rPr lang="en-US" sz="1200" b="1" i="0" u="none" strike="noStrike" noProof="0">
                          <a:solidFill>
                            <a:schemeClr val="tx1"/>
                          </a:solidFill>
                          <a:effectLst/>
                          <a:latin typeface="Calibri" panose="020F0502020204030204" pitchFamily="34" charset="0"/>
                          <a:cs typeface="Calibri" panose="020F0502020204030204" pitchFamily="34" charset="0"/>
                        </a:rPr>
                        <a:t>Macula Society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a:solidFill>
                            <a:srgbClr val="001236"/>
                          </a:solidFill>
                          <a:effectLst/>
                          <a:latin typeface="Calibri" panose="020F0502020204030204" pitchFamily="34" charset="0"/>
                          <a:cs typeface="Calibri" panose="020F0502020204030204" pitchFamily="34" charset="0"/>
                        </a:rPr>
                        <a:t>ARVO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4459291"/>
                  </a:ext>
                </a:extLst>
              </a:tr>
              <a:tr h="320040">
                <a:tc>
                  <a:txBody>
                    <a:bodyPr/>
                    <a:lstStyle/>
                    <a:p>
                      <a:pPr>
                        <a:lnSpc>
                          <a:spcPct val="100000"/>
                        </a:lnSpc>
                      </a:pPr>
                      <a:r>
                        <a:rPr lang="en-US" sz="1200" b="1" i="0">
                          <a:solidFill>
                            <a:schemeClr val="tx1"/>
                          </a:solidFill>
                          <a:latin typeface="Calibri" panose="020F0502020204030204" pitchFamily="34" charset="0"/>
                          <a:cs typeface="Calibri" panose="020F0502020204030204" pitchFamily="34" charset="0"/>
                        </a:rPr>
                        <a:t>REDI-5 (FST)</a:t>
                      </a:r>
                    </a:p>
                    <a:p>
                      <a:pPr>
                        <a:lnSpc>
                          <a:spcPct val="100000"/>
                        </a:lnSpc>
                      </a:pPr>
                      <a:endParaRPr lang="en-US" sz="1200" b="1" i="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David Birch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Lee McDaniel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Jacque Duncan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Allison Ayala</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tx1"/>
                          </a:solidFill>
                          <a:effectLst/>
                          <a:latin typeface="Calibri" panose="020F0502020204030204" pitchFamily="34" charset="0"/>
                          <a:cs typeface="Calibri" panose="020F0502020204030204" pitchFamily="34" charset="0"/>
                        </a:rPr>
                        <a:t>ERN-EYE 2024, ERN-EYE 2025, ODF2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tx1"/>
                          </a:solidFill>
                          <a:effectLst/>
                          <a:latin typeface="Calibri" panose="020F0502020204030204" pitchFamily="34" charset="0"/>
                          <a:cs typeface="Calibri" panose="020F0502020204030204" pitchFamily="34" charset="0"/>
                        </a:rPr>
                        <a:t>ERN-EYE 2025, ODF3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ERN-EYE 2025, ODF3 2025, ACT4RED Mtg 2026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AAO Retina Subspecialty Day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FDA Duke Margolis 2025, JCHR WES 2025, DRCR Study Group Meeting 2026, ACT4RED Mtg 2026</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977076"/>
                  </a:ext>
                </a:extLst>
              </a:tr>
            </a:tbl>
          </a:graphicData>
        </a:graphic>
      </p:graphicFrame>
      <p:sp>
        <p:nvSpPr>
          <p:cNvPr id="3" name="TextBox 2">
            <a:extLst>
              <a:ext uri="{FF2B5EF4-FFF2-40B4-BE49-F238E27FC236}">
                <a16:creationId xmlns:a16="http://schemas.microsoft.com/office/drawing/2014/main" id="{8235C816-9A1A-96BD-C8BC-418B06C294FB}"/>
              </a:ext>
            </a:extLst>
          </p:cNvPr>
          <p:cNvSpPr txBox="1"/>
          <p:nvPr/>
        </p:nvSpPr>
        <p:spPr>
          <a:xfrm>
            <a:off x="1206967" y="6387196"/>
            <a:ext cx="8489483" cy="492443"/>
          </a:xfrm>
          <a:prstGeom prst="rect">
            <a:avLst/>
          </a:prstGeom>
          <a:noFill/>
        </p:spPr>
        <p:txBody>
          <a:bodyPr wrap="square" rtlCol="0">
            <a:spAutoFit/>
          </a:bodyPr>
          <a:lstStyle/>
          <a:p>
            <a:pPr>
              <a:defRPr/>
            </a:pPr>
            <a:r>
              <a:rPr lang="en-US" sz="1300" kern="1200" baseline="3000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Rachel Huckfeldt, David Birch, Jacque Duncan, Todd Durham</a:t>
            </a:r>
          </a:p>
          <a:p>
            <a:pPr>
              <a:defRPr/>
            </a:pPr>
            <a:r>
              <a:rPr lang="en-US" sz="1300" kern="100" baseline="30000">
                <a:effectLst/>
                <a:latin typeface="Calibri" panose="020F0502020204030204" pitchFamily="34" charset="0"/>
                <a:ea typeface="Calibri" panose="020F0502020204030204" pitchFamily="34" charset="0"/>
                <a:cs typeface="Calibri" panose="020F0502020204030204" pitchFamily="34" charset="0"/>
              </a:rPr>
              <a:t>‡</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Rachel Huckfeldt, Jacque Duncan, Ajoy Vincent, Eleonora Lad, David Birch, Thiran Jayasundera, and Allison Ayala</a:t>
            </a:r>
          </a:p>
        </p:txBody>
      </p:sp>
      <p:sp>
        <p:nvSpPr>
          <p:cNvPr id="10" name="Rectangle: Rounded Corners 9">
            <a:extLst>
              <a:ext uri="{FF2B5EF4-FFF2-40B4-BE49-F238E27FC236}">
                <a16:creationId xmlns:a16="http://schemas.microsoft.com/office/drawing/2014/main" id="{D4F50593-CF20-A186-4E82-EF01F9E82809}"/>
              </a:ext>
            </a:extLst>
          </p:cNvPr>
          <p:cNvSpPr/>
          <p:nvPr/>
        </p:nvSpPr>
        <p:spPr>
          <a:xfrm>
            <a:off x="9801225" y="6411692"/>
            <a:ext cx="2219325" cy="400876"/>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71086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DD89-D284-146D-5600-D21BD44DC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445EE-3080-9881-C648-64F872D8309C}"/>
              </a:ext>
            </a:extLst>
          </p:cNvPr>
          <p:cNvSpPr>
            <a:spLocks noGrp="1"/>
          </p:cNvSpPr>
          <p:nvPr>
            <p:ph type="title"/>
          </p:nvPr>
        </p:nvSpPr>
        <p:spPr>
          <a:xfrm>
            <a:off x="3274540" y="18255"/>
            <a:ext cx="8079259" cy="1259939"/>
          </a:xfrm>
        </p:spPr>
        <p:txBody>
          <a:bodyPr>
            <a:normAutofit/>
          </a:bodyPr>
          <a:lstStyle/>
          <a:p>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j-ea"/>
                <a:cs typeface="+mj-cs"/>
              </a:rPr>
              <a:t>RUSH2A Manuscripts</a:t>
            </a:r>
            <a:endParaRPr lang="en-US" b="1">
              <a:solidFill>
                <a:schemeClr val="bg1"/>
              </a:solidFill>
            </a:endParaRPr>
          </a:p>
        </p:txBody>
      </p:sp>
      <p:graphicFrame>
        <p:nvGraphicFramePr>
          <p:cNvPr id="12" name="Content Placeholder 11">
            <a:extLst>
              <a:ext uri="{FF2B5EF4-FFF2-40B4-BE49-F238E27FC236}">
                <a16:creationId xmlns:a16="http://schemas.microsoft.com/office/drawing/2014/main" id="{06CE91BF-98EE-607D-B3EA-F2FB40269DB0}"/>
              </a:ext>
            </a:extLst>
          </p:cNvPr>
          <p:cNvGraphicFramePr>
            <a:graphicFrameLocks noGrp="1"/>
          </p:cNvGraphicFramePr>
          <p:nvPr>
            <p:ph idx="1"/>
            <p:extLst>
              <p:ext uri="{D42A27DB-BD31-4B8C-83A1-F6EECF244321}">
                <p14:modId xmlns:p14="http://schemas.microsoft.com/office/powerpoint/2010/main" val="1220196450"/>
              </p:ext>
            </p:extLst>
          </p:nvPr>
        </p:nvGraphicFramePr>
        <p:xfrm>
          <a:off x="1066800" y="1386322"/>
          <a:ext cx="10058400" cy="5385896"/>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a:latin typeface="Calibri" panose="020F0502020204030204" pitchFamily="34" charset="0"/>
                          <a:cs typeface="Calibri" panose="020F0502020204030204" pitchFamily="34" charset="0"/>
                        </a:rPr>
                        <a:t>Topic</a:t>
                      </a:r>
                      <a:endParaRPr lang="en-US"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Journal Status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10896">
                <a:tc>
                  <a:txBody>
                    <a:bodyPr/>
                    <a:lstStyle/>
                    <a:p>
                      <a:pPr algn="l"/>
                      <a:r>
                        <a:rPr lang="en-US" sz="1400" b="1" i="0">
                          <a:latin typeface="Calibri" panose="020F0502020204030204" pitchFamily="34" charset="0"/>
                          <a:cs typeface="Calibri" panose="020F0502020204030204" pitchFamily="34" charset="0"/>
                        </a:rPr>
                        <a:t>RUSH2A-1 (Baseline SP, KP)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AJO 2020</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RUSH2A-3 (Baseline Genetics) </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Robert Hufnagel       </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Human Mutation 2022</a:t>
                      </a:r>
                      <a:endParaRPr lang="en-US" sz="1400" b="1">
                        <a:solidFill>
                          <a:schemeClr val="tx1"/>
                        </a:solidFill>
                        <a:latin typeface="Calibri" panose="020F0502020204030204" pitchFamily="34" charset="0"/>
                        <a:cs typeface="Calibri" panose="020F0502020204030204" pitchFamily="34" charset="0"/>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RUSH2A-4 (Baseline MP, OCT)</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Eleonora Lad</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AJO 2022 </a:t>
                      </a:r>
                      <a:endParaRPr lang="en-US" sz="1400" b="1">
                        <a:solidFill>
                          <a:schemeClr val="tx1"/>
                        </a:solidFill>
                        <a:latin typeface="Calibri" panose="020F0502020204030204" pitchFamily="34" charset="0"/>
                        <a:cs typeface="Calibri" panose="020F0502020204030204" pitchFamily="34" charset="0"/>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i="0" u="none" strike="noStrike" noProof="0">
                          <a:solidFill>
                            <a:schemeClr val="tx1"/>
                          </a:solidFill>
                          <a:effectLst/>
                          <a:latin typeface="Calibri" panose="020F0502020204030204" pitchFamily="34" charset="0"/>
                          <a:cs typeface="Calibri" panose="020F0502020204030204" pitchFamily="34" charset="0"/>
                        </a:rPr>
                        <a:t>RUSH2A-5 (Baseline VA, ERG, FST)</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TVST 2020</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mn-ea"/>
                          <a:cs typeface="Calibri" panose="020F0502020204030204" pitchFamily="34" charset="0"/>
                        </a:rPr>
                        <a:t>RUSH2A-6 (Baseline PROs)</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Elise Heon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AJO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021061"/>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mn-ea"/>
                          <a:cs typeface="Calibri" panose="020F0502020204030204" pitchFamily="34" charset="0"/>
                        </a:rPr>
                        <a:t>RUSH2A-7 (BL to 48M SP-OCT Overlay)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TVST (In Press)   </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737218"/>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RUSH2A-8 (Baseline Olfactory/Audiology)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Alessandro Iannaccone</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AJMG 2021</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9779342"/>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RUSH2A-9 (Baseline-24M AOSLO)</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AJO 2023 </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346036"/>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RUSH2A-10 (Baseline DAVF)</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IOVS 2022</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181693"/>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RUSH2A-11 (24M SP)</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AJO 2023 </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9351372"/>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RUSH2A-14 (48M SP/KP)</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AJO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321979"/>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RUSH2A-17 (48M MP OCT)</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Ajoy Vincent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AJO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127506"/>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RUSH2A-18 (48M VA FST ERG)</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Ophthalmology Science 2024</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021351"/>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RUSH2A-19 (48M PRO VALVVFQ48)</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Bela Parekh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IOVS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58905"/>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RUSH2A-20 (48M PRO MRDQ)</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Bela Parekh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IOVS 2024</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85764"/>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RUSH2A-21 (36M DAVF)</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IOVS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3795950"/>
                  </a:ext>
                </a:extLst>
              </a:tr>
            </a:tbl>
          </a:graphicData>
        </a:graphic>
      </p:graphicFrame>
      <p:sp>
        <p:nvSpPr>
          <p:cNvPr id="5" name="Rectangle: Rounded Corners 4">
            <a:extLst>
              <a:ext uri="{FF2B5EF4-FFF2-40B4-BE49-F238E27FC236}">
                <a16:creationId xmlns:a16="http://schemas.microsoft.com/office/drawing/2014/main" id="{1DAE36EB-45DD-70BC-09C0-3D6BAD22BBC9}"/>
              </a:ext>
            </a:extLst>
          </p:cNvPr>
          <p:cNvSpPr/>
          <p:nvPr/>
        </p:nvSpPr>
        <p:spPr>
          <a:xfrm>
            <a:off x="9811763" y="6252388"/>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2456175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5"/>
            <a:ext cx="8591395" cy="1291794"/>
          </a:xfrm>
        </p:spPr>
        <p:txBody>
          <a:bodyPr>
            <a:noAutofit/>
          </a:bodyPr>
          <a:lstStyle/>
          <a:p>
            <a:r>
              <a:rPr lang="en-US" b="1">
                <a:solidFill>
                  <a:schemeClr val="bg1"/>
                </a:solidFill>
              </a:rPr>
              <a:t>RUSH2A Presentations </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1237585049"/>
              </p:ext>
            </p:extLst>
          </p:nvPr>
        </p:nvGraphicFramePr>
        <p:xfrm>
          <a:off x="1066800" y="1330794"/>
          <a:ext cx="10058400" cy="524256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1697075820"/>
                    </a:ext>
                  </a:extLst>
                </a:gridCol>
              </a:tblGrid>
              <a:tr h="411480">
                <a:tc>
                  <a:txBody>
                    <a:bodyPr/>
                    <a:lstStyle/>
                    <a:p>
                      <a:r>
                        <a:rPr lang="en-US" sz="200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 (Baseline SP, KP)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ARVO 2020</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RUSH2A-3 (Baseline Genetics) </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Robert Hufnagel</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ARVO 2020, ISGEDR 2021, ASHG 2021, APAO 2023, JH RD&amp;VE Conf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RUSH2A-4 (Baseline MP, OCT)</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Christine Kay</a:t>
                      </a:r>
                    </a:p>
                    <a:p>
                      <a:pPr algn="l"/>
                      <a:r>
                        <a:rPr lang="en-US" sz="1400" b="1">
                          <a:solidFill>
                            <a:schemeClr val="tx1"/>
                          </a:solidFill>
                          <a:latin typeface="Calibri" panose="020F0502020204030204" pitchFamily="34" charset="0"/>
                          <a:cs typeface="Calibri" panose="020F0502020204030204" pitchFamily="34" charset="0"/>
                        </a:rPr>
                        <a:t>Eleonora Lad</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Retina Society 2020</a:t>
                      </a:r>
                    </a:p>
                    <a:p>
                      <a:pPr algn="l"/>
                      <a:r>
                        <a:rPr lang="en-US" sz="1400" b="1">
                          <a:solidFill>
                            <a:schemeClr val="tx1"/>
                          </a:solidFill>
                          <a:latin typeface="Calibri" panose="020F0502020204030204" pitchFamily="34" charset="0"/>
                          <a:cs typeface="Calibri" panose="020F0502020204030204" pitchFamily="34" charset="0"/>
                        </a:rPr>
                        <a:t>Macula Society 2021,  ARVO 2021</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chemeClr val="tx1"/>
                          </a:solidFill>
                          <a:latin typeface="Calibri" panose="020F0502020204030204" pitchFamily="34" charset="0"/>
                          <a:cs typeface="Calibri" panose="020F0502020204030204" pitchFamily="34" charset="0"/>
                        </a:rPr>
                        <a:t>RUSH2A-6 (Baseline PROs)</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Elise Heon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noProof="0">
                          <a:solidFill>
                            <a:schemeClr val="tx1"/>
                          </a:solidFill>
                          <a:effectLst/>
                          <a:latin typeface="Calibri" panose="020F0502020204030204" pitchFamily="34" charset="0"/>
                          <a:ea typeface="+mn-ea"/>
                          <a:cs typeface="Calibri" panose="020F0502020204030204" pitchFamily="34" charset="0"/>
                        </a:rPr>
                        <a:t>ARVO 2020</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RUSH2A-7 (SP OCT Overlay)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Audra Miller</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ARVO 2024</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0430800"/>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RUSH2A-8 (Baseline Olfactory/Audiology)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Alessandro Iannaccone</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ARVO 2021</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614381"/>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RUSH2A-9 (Baseline [24M] AOSLO)</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2021, RD 2021, ARVO 2023, AOS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982048"/>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RUSH2A-10 (Baseline DAVF)</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ARVO 2021, FFB Innovations Summit 2023, RIWC 2024</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961225"/>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RUSH2A-11 (24M SP)</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p>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2022</a:t>
                      </a:r>
                    </a:p>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Retina Society 2022</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6729918"/>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RUSH2A-12 (24M VA, FST)</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Peiyao Cheng</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ARVO 2022</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558870"/>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RUSH2A-13 (24M MP, OCT)</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Ajoy Vincent</a:t>
                      </a:r>
                    </a:p>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Eleonora Lad</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2022</a:t>
                      </a:r>
                    </a:p>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Hawaiian Eye &amp; Retina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072021"/>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RUSH2A-15 (Transitioning from KP to SP)</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Alex Zmejkoski</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5426579"/>
                  </a:ext>
                </a:extLst>
              </a:tr>
            </a:tbl>
          </a:graphicData>
        </a:graphic>
      </p:graphicFrame>
      <p:sp>
        <p:nvSpPr>
          <p:cNvPr id="4" name="Rectangle: Rounded Corners 3">
            <a:extLst>
              <a:ext uri="{FF2B5EF4-FFF2-40B4-BE49-F238E27FC236}">
                <a16:creationId xmlns:a16="http://schemas.microsoft.com/office/drawing/2014/main" id="{224FE3F9-7ED7-FA1F-59DA-BCC5A27C32E0}"/>
              </a:ext>
            </a:extLst>
          </p:cNvPr>
          <p:cNvSpPr/>
          <p:nvPr/>
        </p:nvSpPr>
        <p:spPr>
          <a:xfrm>
            <a:off x="9686104" y="6248057"/>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394532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7BFC8-1D9F-C5F3-E7C7-A14FD75F2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C1730-25DE-194C-F99E-D21D4987C1AE}"/>
              </a:ext>
            </a:extLst>
          </p:cNvPr>
          <p:cNvSpPr>
            <a:spLocks noGrp="1"/>
          </p:cNvSpPr>
          <p:nvPr>
            <p:ph type="title"/>
          </p:nvPr>
        </p:nvSpPr>
        <p:spPr>
          <a:xfrm>
            <a:off x="3274540" y="18255"/>
            <a:ext cx="8079259" cy="1259939"/>
          </a:xfrm>
        </p:spPr>
        <p:txBody>
          <a:bodyPr>
            <a:normAutofit/>
          </a:bodyPr>
          <a:lstStyle/>
          <a:p>
            <a:r>
              <a:rPr lang="en-US" b="1">
                <a:solidFill>
                  <a:prstClr val="white"/>
                </a:solidFill>
              </a:rPr>
              <a:t>Pro-EYS</a:t>
            </a: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j-ea"/>
                <a:cs typeface="+mj-cs"/>
              </a:rPr>
              <a:t> Manuscripts</a:t>
            </a:r>
            <a:endParaRPr lang="en-US" b="1">
              <a:solidFill>
                <a:schemeClr val="bg1"/>
              </a:solidFill>
            </a:endParaRPr>
          </a:p>
        </p:txBody>
      </p:sp>
      <p:graphicFrame>
        <p:nvGraphicFramePr>
          <p:cNvPr id="12" name="Content Placeholder 11">
            <a:extLst>
              <a:ext uri="{FF2B5EF4-FFF2-40B4-BE49-F238E27FC236}">
                <a16:creationId xmlns:a16="http://schemas.microsoft.com/office/drawing/2014/main" id="{5ACD2008-EA0B-51D5-33F1-E1F46D46C0F5}"/>
              </a:ext>
            </a:extLst>
          </p:cNvPr>
          <p:cNvGraphicFramePr>
            <a:graphicFrameLocks noGrp="1"/>
          </p:cNvGraphicFramePr>
          <p:nvPr>
            <p:ph idx="1"/>
            <p:extLst>
              <p:ext uri="{D42A27DB-BD31-4B8C-83A1-F6EECF244321}">
                <p14:modId xmlns:p14="http://schemas.microsoft.com/office/powerpoint/2010/main" val="1807126335"/>
              </p:ext>
            </p:extLst>
          </p:nvPr>
        </p:nvGraphicFramePr>
        <p:xfrm>
          <a:off x="1066800" y="1615759"/>
          <a:ext cx="10058400" cy="73160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a:latin typeface="Calibri" panose="020F0502020204030204" pitchFamily="34" charset="0"/>
                          <a:cs typeface="Calibri" panose="020F0502020204030204" pitchFamily="34" charset="0"/>
                        </a:rPr>
                        <a:t>Topic</a:t>
                      </a:r>
                      <a:endParaRPr lang="en-US" sz="1800">
                        <a:latin typeface="Calibri" panose="020F0502020204030204" pitchFamily="34" charset="0"/>
                        <a:cs typeface="Calibri" panose="020F0502020204030204" pitchFamily="34" charset="0"/>
                      </a:endParaRPr>
                    </a:p>
                  </a:txBody>
                  <a:tcPr anchor="ctr">
                    <a:lnL w="12700" cap="flat" cmpd="sng" algn="ctr">
                      <a:solidFill>
                        <a:srgbClr val="003865"/>
                      </a:solidFill>
                      <a:prstDash val="solid"/>
                      <a:round/>
                      <a:headEnd type="none" w="med" len="med"/>
                      <a:tailEnd type="none" w="med" len="med"/>
                    </a:lnL>
                    <a:lnR>
                      <a:noFill/>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Calibri" panose="020F0502020204030204" pitchFamily="34" charset="0"/>
                          <a:cs typeface="Calibri" panose="020F0502020204030204" pitchFamily="34" charset="0"/>
                        </a:rPr>
                        <a:t>Journal Status</a:t>
                      </a:r>
                    </a:p>
                  </a:txBody>
                  <a:tcPr anchor="ctr">
                    <a:lnL>
                      <a:noFill/>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Pro-EYS (Baseline)</a:t>
                      </a:r>
                    </a:p>
                  </a:txBody>
                  <a:tcPr>
                    <a:lnL w="12700" cap="flat" cmpd="sng" algn="ctr">
                      <a:solidFill>
                        <a:srgbClr val="003865"/>
                      </a:solidFill>
                      <a:prstDash val="solid"/>
                      <a:round/>
                      <a:headEnd type="none" w="med" len="med"/>
                      <a:tailEnd type="none" w="med" len="med"/>
                    </a:lnL>
                    <a:lnR>
                      <a:noFill/>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In Progress</a:t>
                      </a:r>
                    </a:p>
                  </a:txBody>
                  <a:tcPr>
                    <a:lnL>
                      <a:noFill/>
                    </a:lnL>
                    <a:lnR w="12700" cap="flat" cmpd="sng" algn="ctr">
                      <a:solidFill>
                        <a:srgbClr val="003865"/>
                      </a:solid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327547"/>
                  </a:ext>
                </a:extLst>
              </a:tr>
            </a:tbl>
          </a:graphicData>
        </a:graphic>
      </p:graphicFrame>
      <p:sp>
        <p:nvSpPr>
          <p:cNvPr id="5" name="Rectangle: Rounded Corners 4">
            <a:extLst>
              <a:ext uri="{FF2B5EF4-FFF2-40B4-BE49-F238E27FC236}">
                <a16:creationId xmlns:a16="http://schemas.microsoft.com/office/drawing/2014/main" id="{0BC04FE8-EF04-04A5-77DA-0234F7B193E7}"/>
              </a:ext>
            </a:extLst>
          </p:cNvPr>
          <p:cNvSpPr/>
          <p:nvPr/>
        </p:nvSpPr>
        <p:spPr>
          <a:xfrm>
            <a:off x="9582150" y="6187656"/>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717667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6"/>
            <a:ext cx="8623293" cy="1289550"/>
          </a:xfrm>
        </p:spPr>
        <p:txBody>
          <a:bodyPr>
            <a:noAutofit/>
          </a:bodyPr>
          <a:lstStyle/>
          <a:p>
            <a:r>
              <a:rPr lang="en-US" b="1">
                <a:solidFill>
                  <a:schemeClr val="bg1"/>
                </a:solidFill>
              </a:rPr>
              <a:t>Pro-EYS Presentations   </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3136373627"/>
              </p:ext>
            </p:extLst>
          </p:nvPr>
        </p:nvGraphicFramePr>
        <p:xfrm>
          <a:off x="1066800" y="1621649"/>
          <a:ext cx="10058400" cy="284988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689557508"/>
                    </a:ext>
                  </a:extLst>
                </a:gridCol>
              </a:tblGrid>
              <a:tr h="411480">
                <a:tc>
                  <a:txBody>
                    <a:bodyPr/>
                    <a:lstStyle/>
                    <a:p>
                      <a:r>
                        <a:rPr lang="en-US" sz="2000">
                          <a:solidFill>
                            <a:schemeClr val="bg1"/>
                          </a:solidFill>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Pro-EYS-1 (BL SP)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Rachel Huckfeldt</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Pro-EYS-2 (BL MP/OCT/OCT-VH)</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David Birch</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Pro-EYS-3 (BL VA/FST/ERG/CS)</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Ajoy Vincent</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Pro-EYS-4 (BL FAF – Optos vs </a:t>
                      </a:r>
                      <a:r>
                        <a:rPr lang="en-US" sz="14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Spectralis</a:t>
                      </a: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Nieraj Jain</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Pro-EYS-5 (BL-PRO)</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Brett </a:t>
                      </a:r>
                      <a:r>
                        <a:rPr lang="en-US" sz="14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Malbin</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170216"/>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Pro-EYS-6 (BL Genetics)</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Bin Guan</a:t>
                      </a:r>
                      <a:endParaRPr lang="en-US" sz="1400" b="1">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Rob Hufnagel</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endParaRPr lang="en-US" sz="1400" b="1">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ISGEDR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0270820"/>
                  </a:ext>
                </a:extLst>
              </a:tr>
              <a:tr h="320040">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Pro-EYS Study and Baseline Overview</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Rachel Huckfeldt</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FFB Innovations Summit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2003143"/>
                  </a:ext>
                </a:extLst>
              </a:tr>
            </a:tbl>
          </a:graphicData>
        </a:graphic>
      </p:graphicFrame>
      <p:sp>
        <p:nvSpPr>
          <p:cNvPr id="4" name="Rectangle: Rounded Corners 3">
            <a:extLst>
              <a:ext uri="{FF2B5EF4-FFF2-40B4-BE49-F238E27FC236}">
                <a16:creationId xmlns:a16="http://schemas.microsoft.com/office/drawing/2014/main" id="{335A3565-5AE0-638A-C2AE-23EDB4C75D95}"/>
              </a:ext>
            </a:extLst>
          </p:cNvPr>
          <p:cNvSpPr/>
          <p:nvPr/>
        </p:nvSpPr>
        <p:spPr>
          <a:xfrm>
            <a:off x="9590567" y="6243619"/>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28459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6"/>
            <a:ext cx="8079259" cy="1292218"/>
          </a:xfrm>
        </p:spPr>
        <p:txBody>
          <a:bodyPr>
            <a:normAutofit/>
          </a:bodyPr>
          <a:lstStyle/>
          <a:p>
            <a:r>
              <a:rPr lang="en-US" b="1">
                <a:solidFill>
                  <a:schemeClr val="bg1"/>
                </a:solidFill>
              </a:rPr>
              <a:t>RUSH1F Manuscripts</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1375804935"/>
              </p:ext>
            </p:extLst>
          </p:nvPr>
        </p:nvGraphicFramePr>
        <p:xfrm>
          <a:off x="1066800" y="1619346"/>
          <a:ext cx="10058400" cy="7315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Journal Status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RUSH1F-1 (Baseline)</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Katarina Stingl</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 Progress</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DA76BB27-FFB2-5017-6F90-EA29F8155989}"/>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487553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9E26-EBEB-873B-5869-DB59B31F2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EB221-623D-183A-47C7-A092355105F6}"/>
              </a:ext>
            </a:extLst>
          </p:cNvPr>
          <p:cNvSpPr>
            <a:spLocks noGrp="1"/>
          </p:cNvSpPr>
          <p:nvPr>
            <p:ph type="title"/>
          </p:nvPr>
        </p:nvSpPr>
        <p:spPr>
          <a:xfrm>
            <a:off x="3274540" y="18256"/>
            <a:ext cx="8079259" cy="1292218"/>
          </a:xfrm>
        </p:spPr>
        <p:txBody>
          <a:bodyPr>
            <a:normAutofit/>
          </a:bodyPr>
          <a:lstStyle/>
          <a:p>
            <a:r>
              <a:rPr lang="en-US" b="1">
                <a:solidFill>
                  <a:schemeClr val="bg1"/>
                </a:solidFill>
              </a:rPr>
              <a:t>RUSH1F Presentations</a:t>
            </a:r>
          </a:p>
        </p:txBody>
      </p:sp>
      <p:graphicFrame>
        <p:nvGraphicFramePr>
          <p:cNvPr id="12" name="Content Placeholder 11">
            <a:extLst>
              <a:ext uri="{FF2B5EF4-FFF2-40B4-BE49-F238E27FC236}">
                <a16:creationId xmlns:a16="http://schemas.microsoft.com/office/drawing/2014/main" id="{C988A1D8-7602-8436-7962-4E5E448F65F4}"/>
              </a:ext>
            </a:extLst>
          </p:cNvPr>
          <p:cNvGraphicFramePr>
            <a:graphicFrameLocks noGrp="1"/>
          </p:cNvGraphicFramePr>
          <p:nvPr>
            <p:ph idx="1"/>
            <p:extLst>
              <p:ext uri="{D42A27DB-BD31-4B8C-83A1-F6EECF244321}">
                <p14:modId xmlns:p14="http://schemas.microsoft.com/office/powerpoint/2010/main" val="2605479534"/>
              </p:ext>
            </p:extLst>
          </p:nvPr>
        </p:nvGraphicFramePr>
        <p:xfrm>
          <a:off x="1066800" y="1619346"/>
          <a:ext cx="10058400" cy="7315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RUSH1F Study Overview</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Katarina Stingl</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Usher 1F Virtual Conference 2022</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DB30C7A6-A5A6-253C-2236-FD2BD7886CE9}"/>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75421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49BF-C7F3-EB50-44B2-5CC127255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F2991-3E4B-489F-55F7-E771F16F67BE}"/>
              </a:ext>
            </a:extLst>
          </p:cNvPr>
          <p:cNvSpPr>
            <a:spLocks noGrp="1"/>
          </p:cNvSpPr>
          <p:nvPr>
            <p:ph type="title"/>
          </p:nvPr>
        </p:nvSpPr>
        <p:spPr>
          <a:xfrm>
            <a:off x="3274540" y="18256"/>
            <a:ext cx="8079259" cy="1292218"/>
          </a:xfrm>
        </p:spPr>
        <p:txBody>
          <a:bodyPr>
            <a:normAutofit/>
          </a:bodyPr>
          <a:lstStyle/>
          <a:p>
            <a:r>
              <a:rPr lang="en-US" b="1">
                <a:solidFill>
                  <a:schemeClr val="bg1"/>
                </a:solidFill>
              </a:rPr>
              <a:t>Uni-Rare Presentations</a:t>
            </a:r>
          </a:p>
        </p:txBody>
      </p:sp>
      <p:graphicFrame>
        <p:nvGraphicFramePr>
          <p:cNvPr id="6" name="Content Placeholder 11">
            <a:extLst>
              <a:ext uri="{FF2B5EF4-FFF2-40B4-BE49-F238E27FC236}">
                <a16:creationId xmlns:a16="http://schemas.microsoft.com/office/drawing/2014/main" id="{53357C47-AF93-9886-6B53-FF291CE5ECEC}"/>
              </a:ext>
            </a:extLst>
          </p:cNvPr>
          <p:cNvGraphicFramePr>
            <a:graphicFrameLocks/>
          </p:cNvGraphicFramePr>
          <p:nvPr>
            <p:extLst>
              <p:ext uri="{D42A27DB-BD31-4B8C-83A1-F6EECF244321}">
                <p14:modId xmlns:p14="http://schemas.microsoft.com/office/powerpoint/2010/main" val="2271327312"/>
              </p:ext>
            </p:extLst>
          </p:nvPr>
        </p:nvGraphicFramePr>
        <p:xfrm>
          <a:off x="1066800" y="1621536"/>
          <a:ext cx="10058400" cy="15697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Uni-Rare Study Overview</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José-Alain Sahel</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Rachel Huckfeldt</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Todd Durham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José-Alain Sahel</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José-Alain Sahel</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Ocular Disease Forum 2023</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RDH12 2023</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ARVO SIG 2023</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NSAS Challenge Workshop 2025</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FFB Innovations Summit 2026 </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D52D3AC3-7D0C-7AFD-CCBB-CC9F44A985A3}"/>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70659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A5636-AF40-009C-BD95-CB6CC12B0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B9463-D4F9-6354-5CD0-C5E8663973C5}"/>
              </a:ext>
            </a:extLst>
          </p:cNvPr>
          <p:cNvSpPr>
            <a:spLocks noGrp="1"/>
          </p:cNvSpPr>
          <p:nvPr>
            <p:ph type="title"/>
          </p:nvPr>
        </p:nvSpPr>
        <p:spPr/>
        <p:txBody>
          <a:bodyPr>
            <a:normAutofit/>
          </a:bodyPr>
          <a:lstStyle/>
          <a:p>
            <a:r>
              <a:rPr lang="en-US" b="1">
                <a:solidFill>
                  <a:schemeClr val="bg1"/>
                </a:solidFill>
              </a:rPr>
              <a:t>Mission Statement</a:t>
            </a:r>
          </a:p>
        </p:txBody>
      </p:sp>
      <p:sp>
        <p:nvSpPr>
          <p:cNvPr id="6" name="Content Placeholder 5">
            <a:extLst>
              <a:ext uri="{FF2B5EF4-FFF2-40B4-BE49-F238E27FC236}">
                <a16:creationId xmlns:a16="http://schemas.microsoft.com/office/drawing/2014/main" id="{0F1BC56F-B317-D21F-1C94-551FDEEB0E95}"/>
              </a:ext>
            </a:extLst>
          </p:cNvPr>
          <p:cNvSpPr>
            <a:spLocks noGrp="1"/>
          </p:cNvSpPr>
          <p:nvPr>
            <p:ph idx="1"/>
          </p:nvPr>
        </p:nvSpPr>
        <p:spPr>
          <a:xfrm>
            <a:off x="838199" y="1601691"/>
            <a:ext cx="10515600" cy="4808440"/>
          </a:xfrm>
        </p:spPr>
        <p:txBody>
          <a:bodyPr>
            <a:noAutofit/>
          </a:bodyPr>
          <a:lstStyle/>
          <a:p>
            <a:pPr marL="0" indent="0">
              <a:lnSpc>
                <a:spcPct val="100000"/>
              </a:lnSpc>
              <a:buNone/>
            </a:pPr>
            <a:r>
              <a:rPr lang="en-US" sz="3100" b="1"/>
              <a:t>The Foundation seeks to build a Consortium for the purpose of conducting clinical studies in patients with rare inherited retinal disorders (IRDs).  </a:t>
            </a:r>
            <a:r>
              <a:rPr lang="en-US" sz="3100" b="1">
                <a:solidFill>
                  <a:srgbClr val="D76F2C"/>
                </a:solidFill>
              </a:rPr>
              <a:t>The goal is to accelerate the development of treatments for IRDs.  </a:t>
            </a:r>
            <a:r>
              <a:rPr lang="en-US" sz="3100" b="1"/>
              <a:t>To accomplish this, the Foundation plans to build centers of excellence to participate in sponsored clinical studies.  Investigators from participating clinical centers will </a:t>
            </a:r>
            <a:r>
              <a:rPr lang="en-US" sz="3100" b="1">
                <a:solidFill>
                  <a:srgbClr val="00C1D5"/>
                </a:solidFill>
              </a:rPr>
              <a:t>collaborate on ideas for hypotheses, study designs, analysis plans, and publications.  </a:t>
            </a:r>
            <a:r>
              <a:rPr lang="en-US" sz="3100" b="1"/>
              <a:t>Data from the completed trials will be archived in an open central repository to stimulate further hypothesis generation and innovation. </a:t>
            </a:r>
            <a:endParaRPr lang="en-US" sz="3100"/>
          </a:p>
        </p:txBody>
      </p:sp>
    </p:spTree>
    <p:extLst>
      <p:ext uri="{BB962C8B-B14F-4D97-AF65-F5344CB8AC3E}">
        <p14:creationId xmlns:p14="http://schemas.microsoft.com/office/powerpoint/2010/main" val="426450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D21F-AA04-BC11-25E4-37B8330CD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232F3-1F28-E8A6-D405-85240AC7A448}"/>
              </a:ext>
            </a:extLst>
          </p:cNvPr>
          <p:cNvSpPr>
            <a:spLocks noGrp="1"/>
          </p:cNvSpPr>
          <p:nvPr>
            <p:ph type="title"/>
          </p:nvPr>
        </p:nvSpPr>
        <p:spPr>
          <a:xfrm>
            <a:off x="3274540" y="18256"/>
            <a:ext cx="8079259" cy="1292218"/>
          </a:xfrm>
        </p:spPr>
        <p:txBody>
          <a:bodyPr>
            <a:normAutofit/>
          </a:bodyPr>
          <a:lstStyle/>
          <a:p>
            <a:r>
              <a:rPr lang="en-US" b="1">
                <a:solidFill>
                  <a:schemeClr val="bg1"/>
                </a:solidFill>
              </a:rPr>
              <a:t>GYROS Presentations</a:t>
            </a:r>
          </a:p>
        </p:txBody>
      </p:sp>
      <p:graphicFrame>
        <p:nvGraphicFramePr>
          <p:cNvPr id="9" name="Content Placeholder 11">
            <a:extLst>
              <a:ext uri="{FF2B5EF4-FFF2-40B4-BE49-F238E27FC236}">
                <a16:creationId xmlns:a16="http://schemas.microsoft.com/office/drawing/2014/main" id="{E9EFA097-C21A-989E-104E-11AAE779D440}"/>
              </a:ext>
            </a:extLst>
          </p:cNvPr>
          <p:cNvGraphicFramePr>
            <a:graphicFrameLocks/>
          </p:cNvGraphicFramePr>
          <p:nvPr>
            <p:extLst>
              <p:ext uri="{D42A27DB-BD31-4B8C-83A1-F6EECF244321}">
                <p14:modId xmlns:p14="http://schemas.microsoft.com/office/powerpoint/2010/main" val="839015444"/>
              </p:ext>
            </p:extLst>
          </p:nvPr>
        </p:nvGraphicFramePr>
        <p:xfrm>
          <a:off x="1066800" y="1618726"/>
          <a:ext cx="10058400" cy="199644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a:spcBef>
                          <a:spcPts val="0"/>
                        </a:spcBef>
                        <a:spcAft>
                          <a:spcPts val="0"/>
                        </a:spcAft>
                        <a:buNone/>
                      </a:pPr>
                      <a:r>
                        <a:rPr lang="en-US" sz="1400" b="1" i="0" u="none" strike="noStrike" baseline="0" noProof="0">
                          <a:solidFill>
                            <a:schemeClr val="tx1"/>
                          </a:solidFill>
                          <a:effectLst/>
                          <a:latin typeface="Calibri" panose="020F0502020204030204" pitchFamily="34" charset="0"/>
                          <a:cs typeface="Calibri" panose="020F0502020204030204" pitchFamily="34" charset="0"/>
                        </a:rPr>
                        <a:t>GYROS Study Overview</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Mandeep Singh and 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Mandeep Singh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Mandeep Singh and 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David Valle</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Amsterdam Spinoza Lectures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Radboud U Med Ctr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U Amsterdam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Mexican Symposium GA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Pt Foundation, Mexico City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err="1">
                          <a:solidFill>
                            <a:schemeClr val="tx1"/>
                          </a:solidFill>
                          <a:effectLst/>
                          <a:latin typeface="Calibri" panose="020F0502020204030204" pitchFamily="34" charset="0"/>
                          <a:cs typeface="Calibri" panose="020F0502020204030204" pitchFamily="34" charset="0"/>
                        </a:rPr>
                        <a:t>FLORetina</a:t>
                      </a:r>
                      <a:r>
                        <a:rPr lang="en-US" sz="1400" b="1" i="0" u="none" strike="noStrike" noProof="0">
                          <a:solidFill>
                            <a:schemeClr val="tx1"/>
                          </a:solidFill>
                          <a:effectLst/>
                          <a:latin typeface="Calibri" panose="020F0502020204030204" pitchFamily="34" charset="0"/>
                          <a:cs typeface="Calibri" panose="020F0502020204030204" pitchFamily="34" charset="0"/>
                        </a:rPr>
                        <a:t>, Florence, Italy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American College of Medical Genetics 2026</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A7993A0A-F500-1CFB-3D3B-326C2ABEEBCB}"/>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28565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42A8B-27A6-BF50-6FDE-7B6CE4DF1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4936C-DE30-86CE-1640-524E5A7657F2}"/>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Results Summaries</a:t>
            </a:r>
            <a:endParaRPr lang="en-US"/>
          </a:p>
        </p:txBody>
      </p:sp>
    </p:spTree>
    <p:extLst>
      <p:ext uri="{BB962C8B-B14F-4D97-AF65-F5344CB8AC3E}">
        <p14:creationId xmlns:p14="http://schemas.microsoft.com/office/powerpoint/2010/main" val="2946709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53563" y="18256"/>
            <a:ext cx="8938437" cy="1235358"/>
          </a:xfrm>
        </p:spPr>
        <p:txBody>
          <a:bodyPr>
            <a:noAutofit/>
          </a:bodyPr>
          <a:lstStyle/>
          <a:p>
            <a:pPr lvl="0"/>
            <a:r>
              <a:rPr lang="en-US" sz="2800" b="1">
                <a:solidFill>
                  <a:srgbClr val="D76F2C"/>
                </a:solidFill>
                <a:cs typeface="Calibri" panose="020F0502020204030204" pitchFamily="34" charset="0"/>
              </a:rPr>
              <a:t>FFB Consortium – 2 Manuscript</a:t>
            </a:r>
            <a:br>
              <a:rPr lang="en-US" sz="2000" b="1">
                <a:solidFill>
                  <a:schemeClr val="bg1"/>
                </a:solidFill>
                <a:cs typeface="Calibri" panose="020F0502020204030204" pitchFamily="34" charset="0"/>
              </a:rPr>
            </a:br>
            <a:r>
              <a:rPr lang="en-US" sz="2000" b="1">
                <a:solidFill>
                  <a:schemeClr val="bg1"/>
                </a:solidFill>
                <a:cs typeface="Calibri" panose="020F0502020204030204" pitchFamily="34" charset="0"/>
              </a:rPr>
              <a:t>Characterizing the genetic basis for inherited retinal disease: Lessons learned from the Foundation Fighting Blindness Clinical Consortium’s Gene Poll</a:t>
            </a:r>
            <a:endParaRPr lang="en-US" sz="21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p:txBody>
          <a:bodyPr>
            <a:normAutofit fontScale="92500" lnSpcReduction="10000"/>
          </a:bodyPr>
          <a:lstStyle/>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FFB Clinical Consortium centers were polled to identify per-case IRD genetic causality from a list of 387 syndromic and non-syndromic IRD genes</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Thirty centers responded and reported genetic data from 33,834 patients (27,561 families). Disease-causing variants were reported in 293/387 genes. </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The most common genetic etiologies were </a:t>
            </a:r>
            <a:r>
              <a:rPr lang="en-US" b="1" i="1">
                <a:solidFill>
                  <a:schemeClr val="tx1"/>
                </a:solidFill>
                <a:cs typeface="Calibri" panose="020F0502020204030204" pitchFamily="34" charset="0"/>
              </a:rPr>
              <a:t>ABCA4</a:t>
            </a:r>
            <a:r>
              <a:rPr lang="en-US" b="1">
                <a:solidFill>
                  <a:schemeClr val="tx1"/>
                </a:solidFill>
                <a:cs typeface="Calibri" panose="020F0502020204030204" pitchFamily="34" charset="0"/>
              </a:rPr>
              <a:t> (17%), </a:t>
            </a:r>
            <a:r>
              <a:rPr lang="en-US" b="1" i="1">
                <a:solidFill>
                  <a:schemeClr val="tx1"/>
                </a:solidFill>
                <a:cs typeface="Calibri" panose="020F0502020204030204" pitchFamily="34" charset="0"/>
              </a:rPr>
              <a:t>USH2A</a:t>
            </a:r>
            <a:r>
              <a:rPr lang="en-US" b="1">
                <a:solidFill>
                  <a:schemeClr val="tx1"/>
                </a:solidFill>
                <a:cs typeface="Calibri" panose="020F0502020204030204" pitchFamily="34" charset="0"/>
              </a:rPr>
              <a:t> (9%), </a:t>
            </a:r>
            <a:r>
              <a:rPr lang="en-US" b="1" i="1">
                <a:solidFill>
                  <a:schemeClr val="tx1"/>
                </a:solidFill>
                <a:cs typeface="Calibri" panose="020F0502020204030204" pitchFamily="34" charset="0"/>
              </a:rPr>
              <a:t>RPGR</a:t>
            </a:r>
            <a:r>
              <a:rPr lang="en-US" b="1">
                <a:solidFill>
                  <a:schemeClr val="tx1"/>
                </a:solidFill>
                <a:cs typeface="Calibri" panose="020F0502020204030204" pitchFamily="34" charset="0"/>
              </a:rPr>
              <a:t> (6%), </a:t>
            </a:r>
            <a:r>
              <a:rPr lang="en-US" b="1" i="1">
                <a:solidFill>
                  <a:schemeClr val="tx1"/>
                </a:solidFill>
                <a:cs typeface="Calibri" panose="020F0502020204030204" pitchFamily="34" charset="0"/>
              </a:rPr>
              <a:t>PRPH2</a:t>
            </a:r>
            <a:r>
              <a:rPr lang="en-US" b="1">
                <a:solidFill>
                  <a:schemeClr val="tx1"/>
                </a:solidFill>
                <a:cs typeface="Calibri" panose="020F0502020204030204" pitchFamily="34" charset="0"/>
              </a:rPr>
              <a:t> (5%), and</a:t>
            </a:r>
            <a:r>
              <a:rPr lang="en-US" b="1" i="1">
                <a:solidFill>
                  <a:schemeClr val="tx1"/>
                </a:solidFill>
                <a:cs typeface="Calibri" panose="020F0502020204030204" pitchFamily="34" charset="0"/>
              </a:rPr>
              <a:t> RHO </a:t>
            </a:r>
            <a:r>
              <a:rPr lang="en-US" b="1">
                <a:solidFill>
                  <a:schemeClr val="tx1"/>
                </a:solidFill>
                <a:cs typeface="Calibri" panose="020F0502020204030204" pitchFamily="34" charset="0"/>
              </a:rPr>
              <a:t>(4%). The top 100 genes accounted for the genetic cause of disease in 94.4% of patients. </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This report provides the largest assessment of genetic causality in the IRD patient population across multiple continents to date. </a:t>
            </a:r>
          </a:p>
        </p:txBody>
      </p:sp>
    </p:spTree>
    <p:extLst>
      <p:ext uri="{BB962C8B-B14F-4D97-AF65-F5344CB8AC3E}">
        <p14:creationId xmlns:p14="http://schemas.microsoft.com/office/powerpoint/2010/main" val="2780790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398C-1CDE-EF8F-33ED-295030045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6EF75-0368-C2CD-7735-5B1BFB6EEB6A}"/>
              </a:ext>
            </a:extLst>
          </p:cNvPr>
          <p:cNvSpPr>
            <a:spLocks noGrp="1"/>
          </p:cNvSpPr>
          <p:nvPr>
            <p:ph type="title"/>
          </p:nvPr>
        </p:nvSpPr>
        <p:spPr>
          <a:xfrm>
            <a:off x="3274540" y="18255"/>
            <a:ext cx="8079259" cy="1239045"/>
          </a:xfrm>
        </p:spPr>
        <p:txBody>
          <a:bodyPr>
            <a:normAutofit fontScale="90000"/>
          </a:bodyPr>
          <a:lstStyle/>
          <a:p>
            <a:r>
              <a:rPr kumimoji="0" lang="en-US" sz="2800" b="1" i="0" u="none" strike="noStrike" kern="1200" cap="none" spc="0" normalizeH="0" baseline="0" noProof="0">
                <a:ln>
                  <a:noFill/>
                </a:ln>
                <a:solidFill>
                  <a:srgbClr val="D76F2C"/>
                </a:solidFill>
                <a:effectLst/>
                <a:uLnTx/>
                <a:uFillTx/>
                <a:latin typeface="Calibri" panose="020F0502020204030204" pitchFamily="34" charset="0"/>
                <a:ea typeface="+mj-ea"/>
                <a:cs typeface="Calibri" panose="020F0502020204030204" pitchFamily="34" charset="0"/>
              </a:rPr>
              <a:t>REDI – 1 Manuscript</a:t>
            </a:r>
            <a:b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br>
            <a:r>
              <a:rPr kumimoji="0" lang="en-US" sz="22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Endpoints and Design for Clinical Trials in USH2A-related Retinal Degeneration: Results and Recommendations from the RUSH2A Natural History Study</a:t>
            </a:r>
            <a:endParaRPr lang="en-US" sz="2200" b="1">
              <a:solidFill>
                <a:schemeClr val="bg1"/>
              </a:solidFill>
            </a:endParaRPr>
          </a:p>
        </p:txBody>
      </p:sp>
      <p:sp>
        <p:nvSpPr>
          <p:cNvPr id="4" name="Content Placeholder 3">
            <a:extLst>
              <a:ext uri="{FF2B5EF4-FFF2-40B4-BE49-F238E27FC236}">
                <a16:creationId xmlns:a16="http://schemas.microsoft.com/office/drawing/2014/main" id="{39AEA0BE-1EB9-71FE-FD88-3DA04688A904}"/>
              </a:ext>
            </a:extLst>
          </p:cNvPr>
          <p:cNvSpPr>
            <a:spLocks noGrp="1"/>
          </p:cNvSpPr>
          <p:nvPr>
            <p:ph idx="1"/>
          </p:nvPr>
        </p:nvSpPr>
        <p:spPr>
          <a:xfrm>
            <a:off x="838200" y="1666875"/>
            <a:ext cx="10515600" cy="4648200"/>
          </a:xfrm>
        </p:spPr>
        <p:txBody>
          <a:bodyPr>
            <a:normAutofit fontScale="92500" lnSpcReduction="10000"/>
          </a:bodyPr>
          <a:lstStyle/>
          <a:p>
            <a:pPr marL="457200" indent="-457200">
              <a:lnSpc>
                <a:spcPct val="120000"/>
              </a:lnSpc>
              <a:spcBef>
                <a:spcPts val="0"/>
              </a:spcBef>
              <a:buClrTx/>
            </a:pPr>
            <a:r>
              <a:rPr lang="en-US" b="1"/>
              <a:t>NHS data from the RUSH2A study identified several outcome measures with good properties for clinical trials, including mean sensitivity (microperimetry and static perimetry) and FST.</a:t>
            </a:r>
          </a:p>
          <a:p>
            <a:pPr marL="457200" indent="-457200">
              <a:lnSpc>
                <a:spcPct val="120000"/>
              </a:lnSpc>
              <a:spcBef>
                <a:spcPts val="0"/>
              </a:spcBef>
              <a:buClrTx/>
            </a:pPr>
            <a:r>
              <a:rPr lang="en-US" b="1"/>
              <a:t>The highest 4-year proportions of eyes exceeding the </a:t>
            </a:r>
            <a:r>
              <a:rPr lang="en-US" b="1" err="1"/>
              <a:t>CoR</a:t>
            </a:r>
            <a:r>
              <a:rPr lang="en-US" b="1"/>
              <a:t> were from FST testing (47%) and microperimetry (32%).  </a:t>
            </a:r>
          </a:p>
          <a:p>
            <a:pPr marL="457200" indent="-457200">
              <a:lnSpc>
                <a:spcPct val="120000"/>
              </a:lnSpc>
              <a:spcBef>
                <a:spcPts val="0"/>
              </a:spcBef>
              <a:buClrTx/>
            </a:pPr>
            <a:r>
              <a:rPr lang="en-US" b="1"/>
              <a:t>Specification of loci as functional transition points (FTPs) resulted in 45% (static perimetry) and 46% (microperimetry) at 4 years meeting FDA guidelines for progression. </a:t>
            </a:r>
          </a:p>
          <a:p>
            <a:pPr marL="457200" indent="-457200">
              <a:lnSpc>
                <a:spcPct val="120000"/>
              </a:lnSpc>
              <a:spcBef>
                <a:spcPts val="0"/>
              </a:spcBef>
              <a:buClrTx/>
            </a:pPr>
            <a:r>
              <a:rPr lang="en-US" b="1"/>
              <a:t>These results may affect clinical trial design for USH2A-related retinal degeneration.</a:t>
            </a:r>
          </a:p>
          <a:p>
            <a:pPr>
              <a:buClrTx/>
            </a:pPr>
            <a:endParaRPr lang="en-US"/>
          </a:p>
        </p:txBody>
      </p:sp>
    </p:spTree>
    <p:extLst>
      <p:ext uri="{BB962C8B-B14F-4D97-AF65-F5344CB8AC3E}">
        <p14:creationId xmlns:p14="http://schemas.microsoft.com/office/powerpoint/2010/main" val="2380947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00E-6D6C-46E0-A15A-4B5E8C7EC17B}"/>
              </a:ext>
            </a:extLst>
          </p:cNvPr>
          <p:cNvSpPr>
            <a:spLocks noGrp="1"/>
          </p:cNvSpPr>
          <p:nvPr>
            <p:ph type="title"/>
          </p:nvPr>
        </p:nvSpPr>
        <p:spPr>
          <a:xfrm>
            <a:off x="3274540" y="18255"/>
            <a:ext cx="8917460" cy="1300181"/>
          </a:xfrm>
        </p:spPr>
        <p:txBody>
          <a:bodyPr>
            <a:normAutofit/>
          </a:bodyPr>
          <a:lstStyle/>
          <a:p>
            <a:pPr lvl="0"/>
            <a:r>
              <a:rPr lang="en-US" sz="2800" b="1">
                <a:solidFill>
                  <a:srgbClr val="D76F2C"/>
                </a:solidFill>
                <a:cs typeface="Calibri" panose="020F0502020204030204" pitchFamily="34" charset="0"/>
              </a:rPr>
              <a:t>RUSH2A – 1 Manuscript</a:t>
            </a:r>
            <a:br>
              <a:rPr lang="en-US" sz="2000" b="1">
                <a:solidFill>
                  <a:schemeClr val="bg1"/>
                </a:solidFill>
                <a:cs typeface="Calibri" panose="020F0502020204030204" pitchFamily="34" charset="0"/>
              </a:rPr>
            </a:br>
            <a:r>
              <a:rPr lang="en-US" sz="2400" b="1">
                <a:solidFill>
                  <a:schemeClr val="bg1"/>
                </a:solidFill>
                <a:cs typeface="Calibri" panose="020F0502020204030204" pitchFamily="34" charset="0"/>
              </a:rPr>
              <a:t>Baseline Visual Field Findings in the RUSH2A Study: Associated Factors and Correlation with Other Measures of Disease Severity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AD988321-8AE0-4D47-A719-7CC44A42DA98}"/>
              </a:ext>
            </a:extLst>
          </p:cNvPr>
          <p:cNvSpPr>
            <a:spLocks noGrp="1"/>
          </p:cNvSpPr>
          <p:nvPr>
            <p:ph idx="1"/>
          </p:nvPr>
        </p:nvSpPr>
        <p:spPr>
          <a:xfrm>
            <a:off x="838199" y="1888255"/>
            <a:ext cx="10515600" cy="4351338"/>
          </a:xfrm>
        </p:spPr>
        <p:txBody>
          <a:bodyPr>
            <a:normAutofit fontScale="92500"/>
          </a:bodyPr>
          <a:lstStyle/>
          <a:p>
            <a:pPr marL="457200" indent="-457200">
              <a:lnSpc>
                <a:spcPct val="110000"/>
              </a:lnSpc>
              <a:spcBef>
                <a:spcPts val="0"/>
              </a:spcBef>
              <a:spcAft>
                <a:spcPts val="600"/>
              </a:spcAft>
              <a:buClr>
                <a:schemeClr val="tx1"/>
              </a:buClr>
            </a:pPr>
            <a:r>
              <a:rPr lang="en-US" sz="3500" b="1">
                <a:solidFill>
                  <a:schemeClr val="tx1"/>
                </a:solidFill>
                <a:cs typeface="Calibri" panose="020F0502020204030204" pitchFamily="34" charset="0"/>
              </a:rPr>
              <a:t>Participants with </a:t>
            </a:r>
            <a:r>
              <a:rPr lang="en-US" sz="3500" b="1" i="1">
                <a:solidFill>
                  <a:schemeClr val="tx1"/>
                </a:solidFill>
                <a:cs typeface="Calibri" panose="020F0502020204030204" pitchFamily="34" charset="0"/>
              </a:rPr>
              <a:t>USH2A</a:t>
            </a:r>
            <a:r>
              <a:rPr lang="en-US" sz="3500" b="1">
                <a:solidFill>
                  <a:schemeClr val="tx1"/>
                </a:solidFill>
                <a:cs typeface="Calibri" panose="020F0502020204030204" pitchFamily="34" charset="0"/>
              </a:rPr>
              <a:t>-related Usher syndrome had more severe visual field loss than the non-syndromic ARRP group</a:t>
            </a:r>
          </a:p>
          <a:p>
            <a:pPr marL="457200" indent="-457200">
              <a:lnSpc>
                <a:spcPct val="110000"/>
              </a:lnSpc>
              <a:spcBef>
                <a:spcPts val="0"/>
              </a:spcBef>
              <a:spcAft>
                <a:spcPts val="600"/>
              </a:spcAft>
              <a:buClr>
                <a:schemeClr val="tx1"/>
              </a:buClr>
            </a:pPr>
            <a:r>
              <a:rPr lang="en-US" sz="3500" b="1">
                <a:solidFill>
                  <a:schemeClr val="tx1"/>
                </a:solidFill>
                <a:cs typeface="Calibri" panose="020F0502020204030204" pitchFamily="34" charset="0"/>
              </a:rPr>
              <a:t>V</a:t>
            </a:r>
            <a:r>
              <a:rPr lang="en-US" sz="3500" b="1" baseline="-25000">
                <a:solidFill>
                  <a:schemeClr val="tx1"/>
                </a:solidFill>
                <a:cs typeface="Calibri" panose="020F0502020204030204" pitchFamily="34" charset="0"/>
              </a:rPr>
              <a:t>TOT</a:t>
            </a:r>
            <a:r>
              <a:rPr lang="en-US" sz="3500" b="1">
                <a:solidFill>
                  <a:schemeClr val="tx1"/>
                </a:solidFill>
                <a:cs typeface="Calibri" panose="020F0502020204030204" pitchFamily="34" charset="0"/>
              </a:rPr>
              <a:t> was highly reproducible and strongly correlated with other functional and structural measures </a:t>
            </a:r>
          </a:p>
          <a:p>
            <a:pPr marL="457200" indent="-457200">
              <a:lnSpc>
                <a:spcPct val="110000"/>
              </a:lnSpc>
              <a:spcBef>
                <a:spcPts val="0"/>
              </a:spcBef>
              <a:spcAft>
                <a:spcPts val="600"/>
              </a:spcAft>
              <a:buClr>
                <a:schemeClr val="tx1"/>
              </a:buClr>
            </a:pPr>
            <a:r>
              <a:rPr lang="en-US" sz="3500" b="1">
                <a:solidFill>
                  <a:schemeClr val="tx1"/>
                </a:solidFill>
                <a:cs typeface="Calibri" panose="020F0502020204030204" pitchFamily="34" charset="0"/>
              </a:rPr>
              <a:t>V</a:t>
            </a:r>
            <a:r>
              <a:rPr lang="en-US" sz="3500" b="1" baseline="-25000">
                <a:solidFill>
                  <a:schemeClr val="tx1"/>
                </a:solidFill>
                <a:cs typeface="Calibri" panose="020F0502020204030204" pitchFamily="34" charset="0"/>
              </a:rPr>
              <a:t>TOT </a:t>
            </a:r>
            <a:r>
              <a:rPr lang="en-US" sz="3500" b="1">
                <a:solidFill>
                  <a:schemeClr val="tx1"/>
                </a:solidFill>
                <a:cs typeface="Calibri" panose="020F0502020204030204" pitchFamily="34" charset="0"/>
              </a:rPr>
              <a:t>may be a useful outcome measure of disease severity in patients with </a:t>
            </a:r>
            <a:r>
              <a:rPr lang="en-US" sz="3500" b="1" i="1">
                <a:solidFill>
                  <a:schemeClr val="tx1"/>
                </a:solidFill>
                <a:cs typeface="Calibri" panose="020F0502020204030204" pitchFamily="34" charset="0"/>
              </a:rPr>
              <a:t>USH2A</a:t>
            </a:r>
            <a:r>
              <a:rPr lang="en-US" sz="3500" b="1">
                <a:solidFill>
                  <a:schemeClr val="tx1"/>
                </a:solidFill>
                <a:cs typeface="Calibri" panose="020F0502020204030204" pitchFamily="34" charset="0"/>
              </a:rPr>
              <a:t>-related retinal degeneration</a:t>
            </a:r>
            <a:endParaRPr lang="en-US" sz="3500" b="1">
              <a:cs typeface="Calibri" panose="020F0502020204030204" pitchFamily="34" charset="0"/>
            </a:endParaRPr>
          </a:p>
          <a:p>
            <a:endParaRPr lang="en-US"/>
          </a:p>
        </p:txBody>
      </p:sp>
    </p:spTree>
    <p:extLst>
      <p:ext uri="{BB962C8B-B14F-4D97-AF65-F5344CB8AC3E}">
        <p14:creationId xmlns:p14="http://schemas.microsoft.com/office/powerpoint/2010/main" val="3077022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8256"/>
            <a:ext cx="8079259" cy="1310814"/>
          </a:xfrm>
        </p:spPr>
        <p:txBody>
          <a:bodyPr>
            <a:noAutofit/>
          </a:bodyPr>
          <a:lstStyle/>
          <a:p>
            <a:pPr lvl="0"/>
            <a:r>
              <a:rPr lang="en-US" sz="2800" b="1">
                <a:solidFill>
                  <a:srgbClr val="D76F2C"/>
                </a:solidFill>
                <a:cs typeface="Calibri" panose="020F0502020204030204" pitchFamily="34" charset="0"/>
              </a:rPr>
              <a:t>RUSH2A – 3 Manuscript</a:t>
            </a:r>
            <a:br>
              <a:rPr lang="en-US" sz="2000" b="1">
                <a:solidFill>
                  <a:schemeClr val="bg1"/>
                </a:solidFill>
                <a:cs typeface="Calibri" panose="020F0502020204030204" pitchFamily="34" charset="0"/>
              </a:rPr>
            </a:br>
            <a:r>
              <a:rPr lang="en-US" sz="2400" b="1">
                <a:solidFill>
                  <a:schemeClr val="bg1"/>
                </a:solidFill>
                <a:effectLst/>
                <a:ea typeface="Calibri" panose="020F0502020204030204" pitchFamily="34" charset="0"/>
                <a:cs typeface="Calibri" panose="020F0502020204030204" pitchFamily="34" charset="0"/>
              </a:rPr>
              <a:t>A tissue-specific allelic hierarchy predicts phenotypic findings for </a:t>
            </a:r>
            <a:r>
              <a:rPr lang="en-US" sz="2400" b="1" i="1">
                <a:solidFill>
                  <a:schemeClr val="bg1"/>
                </a:solidFill>
                <a:effectLst/>
                <a:ea typeface="Calibri" panose="020F0502020204030204" pitchFamily="34" charset="0"/>
                <a:cs typeface="Calibri" panose="020F0502020204030204" pitchFamily="34" charset="0"/>
              </a:rPr>
              <a:t>USH2A</a:t>
            </a:r>
            <a:r>
              <a:rPr lang="en-US" sz="2400" b="1">
                <a:solidFill>
                  <a:schemeClr val="bg1"/>
                </a:solidFill>
                <a:effectLst/>
                <a:ea typeface="Calibri" panose="020F0502020204030204" pitchFamily="34" charset="0"/>
                <a:cs typeface="Calibri" panose="020F0502020204030204" pitchFamily="34" charset="0"/>
              </a:rPr>
              <a:t>-related disorders in the RUSH2A study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730988" y="1474460"/>
            <a:ext cx="10730023" cy="5000768"/>
          </a:xfrm>
        </p:spPr>
        <p:txBody>
          <a:bodyPr>
            <a:noAutofit/>
          </a:bodyPr>
          <a:lstStyle/>
          <a:p>
            <a:pPr marL="457200" indent="-457200">
              <a:lnSpc>
                <a:spcPct val="100000"/>
              </a:lnSpc>
              <a:spcBef>
                <a:spcPts val="0"/>
              </a:spcBef>
              <a:spcAft>
                <a:spcPts val="600"/>
              </a:spcAft>
              <a:buClr>
                <a:schemeClr val="tx1"/>
              </a:buClr>
            </a:pPr>
            <a:r>
              <a:rPr lang="en-US" sz="2400" b="1" i="1">
                <a:effectLst/>
                <a:ea typeface="Calibri" panose="020F0502020204030204" pitchFamily="34" charset="0"/>
                <a:cs typeface="Calibri" panose="020F0502020204030204" pitchFamily="34" charset="0"/>
              </a:rPr>
              <a:t>USH2A</a:t>
            </a:r>
            <a:r>
              <a:rPr lang="en-US" sz="2400" b="1">
                <a:effectLst/>
                <a:ea typeface="Calibri" panose="020F0502020204030204" pitchFamily="34" charset="0"/>
                <a:cs typeface="Calibri" panose="020F0502020204030204" pitchFamily="34" charset="0"/>
              </a:rPr>
              <a:t> truncating alleles were associated with USH2 and had a dose-dependent effect on hearing loss severity with no effect on visual loss severity within the USH2 subgroup.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A group of missense alleles in an inter-fibronectin domain appeared to be </a:t>
            </a:r>
            <a:r>
              <a:rPr lang="en-US" sz="2400" b="1" err="1">
                <a:effectLst/>
                <a:ea typeface="Calibri" panose="020F0502020204030204" pitchFamily="34" charset="0"/>
                <a:cs typeface="Calibri" panose="020F0502020204030204" pitchFamily="34" charset="0"/>
              </a:rPr>
              <a:t>hypomorphic</a:t>
            </a:r>
            <a:r>
              <a:rPr lang="en-US" sz="2400" b="1">
                <a:effectLst/>
                <a:ea typeface="Calibri" panose="020F0502020204030204" pitchFamily="34" charset="0"/>
                <a:cs typeface="Calibri" panose="020F0502020204030204" pitchFamily="34" charset="0"/>
              </a:rPr>
              <a:t> in ARRP. These alleles were associated with later age of onset, larger visual field area, better sensitivity thresholds, and better electroretinographic responses.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No effect of genotype on the severity of olfactory deficits was observed.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This study unveils a unique, tissue-specific </a:t>
            </a:r>
            <a:r>
              <a:rPr lang="en-US" sz="2400" b="1" i="1">
                <a:effectLst/>
                <a:ea typeface="Calibri" panose="020F0502020204030204" pitchFamily="34" charset="0"/>
                <a:cs typeface="Calibri" panose="020F0502020204030204" pitchFamily="34" charset="0"/>
              </a:rPr>
              <a:t>USH2A</a:t>
            </a:r>
            <a:r>
              <a:rPr lang="en-US" sz="2400" b="1">
                <a:effectLst/>
                <a:ea typeface="Calibri" panose="020F0502020204030204" pitchFamily="34" charset="0"/>
                <a:cs typeface="Calibri" panose="020F0502020204030204" pitchFamily="34" charset="0"/>
              </a:rPr>
              <a:t> allelic hierarchy with important prognostic implications for patient counseling and treatment trial endpoints.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These findings may inform clinical care or research approaches in others with allelic disorders or pleiotropic phenotypes.</a:t>
            </a:r>
          </a:p>
          <a:p>
            <a:pPr marL="457200" indent="-457200">
              <a:buFont typeface="Wingdings" panose="05000000000000000000" pitchFamily="2" charset="2"/>
              <a:buChar char="Ø"/>
            </a:pPr>
            <a:endParaRPr lang="en-US" sz="1800"/>
          </a:p>
        </p:txBody>
      </p:sp>
    </p:spTree>
    <p:extLst>
      <p:ext uri="{BB962C8B-B14F-4D97-AF65-F5344CB8AC3E}">
        <p14:creationId xmlns:p14="http://schemas.microsoft.com/office/powerpoint/2010/main" val="23252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8255"/>
            <a:ext cx="8718986" cy="1289549"/>
          </a:xfrm>
        </p:spPr>
        <p:txBody>
          <a:bodyPr>
            <a:noAutofit/>
          </a:bodyPr>
          <a:lstStyle/>
          <a:p>
            <a:pPr lvl="0"/>
            <a:r>
              <a:rPr lang="en-US" sz="2800" b="1">
                <a:solidFill>
                  <a:srgbClr val="D76F2C"/>
                </a:solidFill>
              </a:rPr>
              <a:t>RUSH2A – 4 Manuscript</a:t>
            </a:r>
            <a:br>
              <a:rPr lang="en-US" sz="2000" b="1">
                <a:solidFill>
                  <a:schemeClr val="bg1"/>
                </a:solidFill>
              </a:rPr>
            </a:br>
            <a:r>
              <a:rPr lang="en-US" sz="2400" b="1">
                <a:solidFill>
                  <a:schemeClr val="bg1"/>
                </a:solidFill>
                <a:cs typeface="Calibri" panose="020F0502020204030204" pitchFamily="34" charset="0"/>
              </a:rPr>
              <a:t>Baseline Microperimetry and OCT in the RUSH2A Study: Structure-Function Association and Correlation with Disease Severity </a:t>
            </a:r>
            <a:endParaRPr lang="en-US" sz="2000" b="1">
              <a:solidFill>
                <a:schemeClr val="bg1"/>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838200" y="1666137"/>
            <a:ext cx="10515600" cy="4798458"/>
          </a:xfrm>
        </p:spPr>
        <p:txBody>
          <a:bodyPr>
            <a:noAutofit/>
          </a:bodyPr>
          <a:lstStyle/>
          <a:p>
            <a:pPr marL="457200" indent="-457200">
              <a:lnSpc>
                <a:spcPct val="100000"/>
              </a:lnSpc>
              <a:spcBef>
                <a:spcPts val="0"/>
              </a:spcBef>
              <a:spcAft>
                <a:spcPts val="600"/>
              </a:spcAft>
              <a:buClr>
                <a:schemeClr val="tx1"/>
              </a:buClr>
            </a:pPr>
            <a:r>
              <a:rPr lang="en-US" sz="2400" b="1">
                <a:cs typeface="Calibri" panose="020F0502020204030204" pitchFamily="34" charset="0"/>
              </a:rPr>
              <a:t>Longer disease duration correlated with more severe  retinal structure and function abnormalities.</a:t>
            </a:r>
          </a:p>
          <a:p>
            <a:pPr marL="457200" indent="-457200">
              <a:lnSpc>
                <a:spcPct val="100000"/>
              </a:lnSpc>
              <a:spcBef>
                <a:spcPts val="0"/>
              </a:spcBef>
              <a:spcAft>
                <a:spcPts val="600"/>
              </a:spcAft>
              <a:buClr>
                <a:schemeClr val="tx1"/>
              </a:buClr>
            </a:pPr>
            <a:r>
              <a:rPr lang="en-US" sz="2400" b="1">
                <a:cs typeface="Calibri" panose="020F0502020204030204" pitchFamily="34" charset="0"/>
              </a:rPr>
              <a:t>There were associations between MP and OCT metrics.</a:t>
            </a:r>
          </a:p>
          <a:p>
            <a:pPr marL="457200" indent="-457200">
              <a:lnSpc>
                <a:spcPct val="100000"/>
              </a:lnSpc>
              <a:spcBef>
                <a:spcPts val="0"/>
              </a:spcBef>
              <a:spcAft>
                <a:spcPts val="600"/>
              </a:spcAft>
              <a:buClr>
                <a:schemeClr val="tx1"/>
              </a:buClr>
            </a:pPr>
            <a:r>
              <a:rPr lang="en-US" sz="2400" b="1">
                <a:cs typeface="Calibri" panose="020F0502020204030204" pitchFamily="34" charset="0"/>
              </a:rPr>
              <a:t>Monitoring changes in retinal structure-function relationships during disease progression will provide insights into disease mechanism in USH2A-related retinal degeneration</a:t>
            </a:r>
          </a:p>
          <a:p>
            <a:pPr marL="457200" indent="-457200">
              <a:lnSpc>
                <a:spcPct val="100000"/>
              </a:lnSpc>
              <a:spcBef>
                <a:spcPts val="0"/>
              </a:spcBef>
              <a:spcAft>
                <a:spcPts val="600"/>
              </a:spcAft>
              <a:buClr>
                <a:schemeClr val="tx1"/>
              </a:buClr>
            </a:pPr>
            <a:r>
              <a:rPr lang="en-US" sz="2400" b="1">
                <a:cs typeface="Calibri" panose="020F0502020204030204" pitchFamily="34" charset="0"/>
              </a:rPr>
              <a:t>The information on test-retest repeatability have key implications in the design of future therapeutic clinical studies of USH2A-related retinal degeneration.  </a:t>
            </a:r>
          </a:p>
          <a:p>
            <a:pPr marL="457200" indent="-457200">
              <a:lnSpc>
                <a:spcPct val="100000"/>
              </a:lnSpc>
              <a:spcBef>
                <a:spcPts val="0"/>
              </a:spcBef>
              <a:spcAft>
                <a:spcPts val="600"/>
              </a:spcAft>
              <a:buClr>
                <a:schemeClr val="tx1"/>
              </a:buClr>
            </a:pPr>
            <a:r>
              <a:rPr lang="en-US" sz="2400" b="1">
                <a:cs typeface="Calibri" panose="020F0502020204030204" pitchFamily="34" charset="0"/>
              </a:rPr>
              <a:t>The genotype-phenotype correlations will provide valuable information to guide consideration of the best patient populations to include in early phase treatment trials. </a:t>
            </a:r>
          </a:p>
          <a:p>
            <a:pPr marL="457200" indent="-457200">
              <a:buFont typeface="Wingdings" panose="05000000000000000000" pitchFamily="2" charset="2"/>
              <a:buChar char="Ø"/>
            </a:pPr>
            <a:endParaRPr lang="en-US" sz="1800"/>
          </a:p>
        </p:txBody>
      </p:sp>
    </p:spTree>
    <p:extLst>
      <p:ext uri="{BB962C8B-B14F-4D97-AF65-F5344CB8AC3E}">
        <p14:creationId xmlns:p14="http://schemas.microsoft.com/office/powerpoint/2010/main" val="169834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53563" y="18255"/>
            <a:ext cx="8938437" cy="1289549"/>
          </a:xfrm>
        </p:spPr>
        <p:txBody>
          <a:bodyPr>
            <a:noAutofit/>
          </a:bodyPr>
          <a:lstStyle/>
          <a:p>
            <a:pPr lvl="0"/>
            <a:r>
              <a:rPr lang="en-US" sz="2800" b="1">
                <a:solidFill>
                  <a:srgbClr val="D76F2C"/>
                </a:solidFill>
                <a:cs typeface="Calibri" panose="020F0502020204030204" pitchFamily="34" charset="0"/>
              </a:rPr>
              <a:t>RUSH2A – 5 Manuscript</a:t>
            </a:r>
            <a:br>
              <a:rPr lang="en-US" sz="2000" b="1">
                <a:solidFill>
                  <a:schemeClr val="bg1"/>
                </a:solidFill>
                <a:cs typeface="Calibri" panose="020F0502020204030204" pitchFamily="34" charset="0"/>
              </a:rPr>
            </a:br>
            <a:r>
              <a:rPr lang="en-US" sz="2100" b="1">
                <a:solidFill>
                  <a:schemeClr val="bg1"/>
                </a:solidFill>
                <a:cs typeface="Calibri" panose="020F0502020204030204" pitchFamily="34" charset="0"/>
              </a:rPr>
              <a:t>The RUSH2A Study: Best-Corrected Visual Acuity, Full-Field Electroretinography Amplitudes and Full-Field Stimulus Thresholds at Baseline</a:t>
            </a: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p:txBody>
          <a:bodyPr>
            <a:normAutofit/>
          </a:bodyPr>
          <a:lstStyle/>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Most participants retained good BCVA, consistent with previous studies</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Lower BCVA letter scores and higher white FST thresholds were significantly associated with longer duration of disease</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Both ERG and FST measures were significantly worse in USH2 than ARRP, BCVA letter scores in USH2 were only marginally lower</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~50% of the entire cohort had unmeasurable rod ERG, limiting its    use in clinical trials; cone ERG was less affected</a:t>
            </a:r>
          </a:p>
        </p:txBody>
      </p:sp>
    </p:spTree>
    <p:extLst>
      <p:ext uri="{BB962C8B-B14F-4D97-AF65-F5344CB8AC3E}">
        <p14:creationId xmlns:p14="http://schemas.microsoft.com/office/powerpoint/2010/main" val="2332891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
            <a:ext cx="8917460" cy="1224116"/>
          </a:xfrm>
        </p:spPr>
        <p:txBody>
          <a:bodyPr>
            <a:noAutofit/>
          </a:bodyPr>
          <a:lstStyle/>
          <a:p>
            <a:pPr lvl="0"/>
            <a:r>
              <a:rPr lang="en-US" sz="2800" b="1">
                <a:solidFill>
                  <a:srgbClr val="D76F2C"/>
                </a:solidFill>
              </a:rPr>
              <a:t>RUSH2A – 6 Manuscript</a:t>
            </a:r>
            <a:br>
              <a:rPr lang="en-US" sz="1900"/>
            </a:br>
            <a:r>
              <a:rPr lang="en-US" sz="2000" b="1">
                <a:solidFill>
                  <a:schemeClr val="bg1"/>
                </a:solidFill>
                <a:effectLst/>
                <a:ea typeface="Calibri" panose="020F0502020204030204" pitchFamily="34" charset="0"/>
                <a:cs typeface="Calibri" panose="020F0502020204030204" pitchFamily="34" charset="0"/>
              </a:rPr>
              <a:t>Functional Vision in Patients with Bi-allelic USH2A Variants</a:t>
            </a:r>
            <a:endParaRPr lang="en-US" sz="1900" b="1">
              <a:solidFill>
                <a:schemeClr val="bg1"/>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620011" y="1534097"/>
            <a:ext cx="10951978" cy="5111252"/>
          </a:xfrm>
        </p:spPr>
        <p:txBody>
          <a:bodyPr>
            <a:noAutofit/>
          </a:bodyPr>
          <a:lstStyle/>
          <a:p>
            <a:pPr marL="457200" indent="-457200">
              <a:lnSpc>
                <a:spcPct val="100000"/>
              </a:lnSpc>
              <a:spcBef>
                <a:spcPts val="0"/>
              </a:spcBef>
              <a:spcAft>
                <a:spcPts val="600"/>
              </a:spcAft>
              <a:buClr>
                <a:schemeClr val="tx1"/>
              </a:buClr>
            </a:pPr>
            <a:r>
              <a:rPr lang="en-US" sz="2400" b="1"/>
              <a:t>Describe functional vision (FV) and investigate the relationship between FV, visual acuity (VA) and hill of vision (VTOT) at baseline in patients with bi-allelic USH2A variants.</a:t>
            </a:r>
          </a:p>
          <a:p>
            <a:pPr marL="457200" indent="-457200">
              <a:lnSpc>
                <a:spcPct val="100000"/>
              </a:lnSpc>
              <a:spcBef>
                <a:spcPts val="0"/>
              </a:spcBef>
              <a:spcAft>
                <a:spcPts val="600"/>
              </a:spcAft>
              <a:buClr>
                <a:schemeClr val="tx1"/>
              </a:buClr>
            </a:pPr>
            <a:r>
              <a:rPr lang="en-US" sz="2400" b="1"/>
              <a:t>Modified VALVVFQ-48 was administered verbally to participants ≥18 years old. VA was measured in both eyes; VTOT was determined from static perimetry in the study eye (better VA). FV scores were calculated using Rasch analysis</a:t>
            </a:r>
          </a:p>
          <a:p>
            <a:pPr marL="457200" indent="-457200">
              <a:lnSpc>
                <a:spcPct val="100000"/>
              </a:lnSpc>
              <a:spcBef>
                <a:spcPts val="0"/>
              </a:spcBef>
              <a:spcAft>
                <a:spcPts val="600"/>
              </a:spcAft>
              <a:buClr>
                <a:schemeClr val="tx1"/>
              </a:buClr>
            </a:pPr>
            <a:r>
              <a:rPr lang="en-US" sz="2400" b="1"/>
              <a:t>ARRP and USH2 participants reported similar functional vision.</a:t>
            </a:r>
          </a:p>
          <a:p>
            <a:pPr marL="457200" indent="-457200">
              <a:lnSpc>
                <a:spcPct val="100000"/>
              </a:lnSpc>
              <a:spcBef>
                <a:spcPts val="0"/>
              </a:spcBef>
              <a:spcAft>
                <a:spcPts val="600"/>
              </a:spcAft>
              <a:buClr>
                <a:schemeClr val="tx1"/>
              </a:buClr>
            </a:pPr>
            <a:r>
              <a:rPr lang="en-US" sz="2400" b="1"/>
              <a:t>Overall FV score was moderately correlated with VA and visual field hill of vision.</a:t>
            </a:r>
          </a:p>
          <a:p>
            <a:pPr marL="457200" indent="-457200">
              <a:lnSpc>
                <a:spcPct val="100000"/>
              </a:lnSpc>
              <a:spcBef>
                <a:spcPts val="0"/>
              </a:spcBef>
              <a:spcAft>
                <a:spcPts val="600"/>
              </a:spcAft>
              <a:buClr>
                <a:schemeClr val="tx1"/>
              </a:buClr>
            </a:pPr>
            <a:r>
              <a:rPr lang="en-US" sz="2400" b="1"/>
              <a:t>The VALVVFQ-48 was not specific to functional problems of ARRP and USH2</a:t>
            </a:r>
          </a:p>
          <a:p>
            <a:pPr marL="457200" indent="-457200">
              <a:lnSpc>
                <a:spcPct val="100000"/>
              </a:lnSpc>
              <a:spcBef>
                <a:spcPts val="0"/>
              </a:spcBef>
              <a:spcAft>
                <a:spcPts val="600"/>
              </a:spcAft>
              <a:buClr>
                <a:schemeClr val="tx1"/>
              </a:buClr>
            </a:pPr>
            <a:r>
              <a:rPr lang="en-US" sz="2400" b="1"/>
              <a:t>The VALVVFQ-48 not ideal for detecting the  impact of USH2A-associated retinal degenerations on activities of daily living </a:t>
            </a:r>
            <a:endParaRPr lang="en-US" sz="2200" b="1"/>
          </a:p>
          <a:p>
            <a:pPr marL="457200" lvl="2" indent="0">
              <a:lnSpc>
                <a:spcPct val="100000"/>
              </a:lnSpc>
              <a:spcBef>
                <a:spcPts val="0"/>
              </a:spcBef>
              <a:spcAft>
                <a:spcPts val="600"/>
              </a:spcAft>
              <a:buClr>
                <a:schemeClr val="tx1"/>
              </a:buClr>
              <a:buNone/>
            </a:pPr>
            <a:endParaRPr lang="en-US" sz="1800"/>
          </a:p>
        </p:txBody>
      </p:sp>
    </p:spTree>
    <p:extLst>
      <p:ext uri="{BB962C8B-B14F-4D97-AF65-F5344CB8AC3E}">
        <p14:creationId xmlns:p14="http://schemas.microsoft.com/office/powerpoint/2010/main" val="585378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0"/>
            <a:ext cx="8917460" cy="1300181"/>
          </a:xfrm>
        </p:spPr>
        <p:txBody>
          <a:bodyPr>
            <a:noAutofit/>
          </a:bodyPr>
          <a:lstStyle/>
          <a:p>
            <a:pPr lvl="0"/>
            <a:r>
              <a:rPr lang="en-US" sz="2800" b="1">
                <a:solidFill>
                  <a:srgbClr val="D76F2C"/>
                </a:solidFill>
              </a:rPr>
              <a:t>RUSH2A – 8 Manuscript</a:t>
            </a:r>
            <a:br>
              <a:rPr lang="en-US" sz="1900"/>
            </a:br>
            <a:r>
              <a:rPr lang="en-US" sz="2000" b="1">
                <a:solidFill>
                  <a:schemeClr val="bg1"/>
                </a:solidFill>
                <a:effectLst/>
                <a:ea typeface="Calibri" panose="020F0502020204030204" pitchFamily="34" charset="0"/>
                <a:cs typeface="Calibri" panose="020F0502020204030204" pitchFamily="34" charset="0"/>
              </a:rPr>
              <a:t>Auditory and olfactory findings in patients with USH2A-related retinal degeneration – Findings at baseline from the rate of progression in USH2A-related retinal degeneration natural degeneration natural history study (RUSH2A)</a:t>
            </a:r>
            <a:endParaRPr lang="en-US" sz="1900" b="1">
              <a:solidFill>
                <a:schemeClr val="bg1"/>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620011" y="1534097"/>
            <a:ext cx="10951978" cy="5111252"/>
          </a:xfrm>
        </p:spPr>
        <p:txBody>
          <a:bodyPr>
            <a:noAutofit/>
          </a:bodyPr>
          <a:lstStyle/>
          <a:p>
            <a:pPr marL="457200" indent="-457200">
              <a:lnSpc>
                <a:spcPct val="100000"/>
              </a:lnSpc>
              <a:spcBef>
                <a:spcPts val="0"/>
              </a:spcBef>
              <a:spcAft>
                <a:spcPts val="600"/>
              </a:spcAft>
              <a:buClr>
                <a:schemeClr val="tx1"/>
              </a:buClr>
            </a:pPr>
            <a:r>
              <a:rPr lang="en-US" sz="2200" b="1"/>
              <a:t>Hearing loss observed previously in patients with </a:t>
            </a:r>
            <a:r>
              <a:rPr lang="en-US" sz="2200" b="1" i="1"/>
              <a:t>USH2A</a:t>
            </a:r>
            <a:r>
              <a:rPr lang="en-US" sz="2200" b="1"/>
              <a:t>-related USH2 ranged from mild to severe</a:t>
            </a:r>
          </a:p>
          <a:p>
            <a:pPr marL="914400" lvl="2" indent="-457200">
              <a:lnSpc>
                <a:spcPct val="100000"/>
              </a:lnSpc>
              <a:spcBef>
                <a:spcPts val="0"/>
              </a:spcBef>
              <a:spcAft>
                <a:spcPts val="600"/>
              </a:spcAft>
              <a:buClr>
                <a:schemeClr val="tx1"/>
              </a:buClr>
            </a:pPr>
            <a:r>
              <a:rPr lang="en-US" b="1"/>
              <a:t>Sensorineural, bilaterally symmetrical, and gently down-sloping from low to high frequencies</a:t>
            </a:r>
          </a:p>
          <a:p>
            <a:pPr marL="457200" indent="-457200">
              <a:lnSpc>
                <a:spcPct val="100000"/>
              </a:lnSpc>
              <a:spcBef>
                <a:spcPts val="0"/>
              </a:spcBef>
              <a:spcAft>
                <a:spcPts val="600"/>
              </a:spcAft>
              <a:buClr>
                <a:schemeClr val="tx1"/>
              </a:buClr>
            </a:pPr>
            <a:r>
              <a:rPr lang="en-US" sz="2200" b="1"/>
              <a:t>The 4F-PTAs in ARRP group show hearing thresholds are slightly elevated above age- and gender-based normative levels</a:t>
            </a:r>
          </a:p>
          <a:p>
            <a:pPr marL="914400" lvl="2" indent="-457200">
              <a:lnSpc>
                <a:spcPct val="100000"/>
              </a:lnSpc>
              <a:spcBef>
                <a:spcPts val="0"/>
              </a:spcBef>
              <a:spcAft>
                <a:spcPts val="600"/>
              </a:spcAft>
              <a:buClr>
                <a:schemeClr val="tx1"/>
              </a:buClr>
            </a:pPr>
            <a:r>
              <a:rPr lang="en-US" b="1"/>
              <a:t>Suggesting that there may be a subtle effect of </a:t>
            </a:r>
            <a:r>
              <a:rPr lang="en-US" b="1" i="1"/>
              <a:t>USH2A</a:t>
            </a:r>
            <a:r>
              <a:rPr lang="en-US" b="1"/>
              <a:t> mutations on the auditory system</a:t>
            </a:r>
          </a:p>
          <a:p>
            <a:pPr marL="457200" indent="-457200">
              <a:lnSpc>
                <a:spcPct val="100000"/>
              </a:lnSpc>
              <a:spcBef>
                <a:spcPts val="0"/>
              </a:spcBef>
              <a:spcAft>
                <a:spcPts val="600"/>
              </a:spcAft>
              <a:buClr>
                <a:schemeClr val="tx1"/>
              </a:buClr>
            </a:pPr>
            <a:r>
              <a:rPr lang="en-US" sz="2200" b="1"/>
              <a:t>Results of newborn hearing screenings suggest that hearing loss may be present at birth in some and that it may have a delayed onset in others with </a:t>
            </a:r>
            <a:r>
              <a:rPr lang="en-US" sz="2200" b="1" i="1"/>
              <a:t>USH2A</a:t>
            </a:r>
            <a:r>
              <a:rPr lang="en-US" sz="2200" b="1"/>
              <a:t> mutations  </a:t>
            </a:r>
          </a:p>
          <a:p>
            <a:pPr marL="457200" indent="-457200">
              <a:lnSpc>
                <a:spcPct val="100000"/>
              </a:lnSpc>
              <a:spcBef>
                <a:spcPts val="0"/>
              </a:spcBef>
              <a:spcAft>
                <a:spcPts val="600"/>
              </a:spcAft>
              <a:buClr>
                <a:schemeClr val="tx1"/>
              </a:buClr>
            </a:pPr>
            <a:r>
              <a:rPr lang="en-US" sz="2200" b="1"/>
              <a:t>Neither olfaction nor SNHL parameters were significantly associated with age, sex, race/ethnicity or smoking status at study baseline </a:t>
            </a:r>
          </a:p>
          <a:p>
            <a:pPr marL="914400" lvl="3" indent="-457200">
              <a:lnSpc>
                <a:spcPct val="100000"/>
              </a:lnSpc>
              <a:spcBef>
                <a:spcPts val="0"/>
              </a:spcBef>
              <a:spcAft>
                <a:spcPts val="600"/>
              </a:spcAft>
              <a:buClr>
                <a:schemeClr val="tx1"/>
              </a:buClr>
            </a:pPr>
            <a:r>
              <a:rPr lang="en-US" sz="2000" b="1"/>
              <a:t>With the exception that age was significantly associated with 4F-PTAs in ARRP participants</a:t>
            </a:r>
          </a:p>
          <a:p>
            <a:pPr marL="457200" marR="0" lvl="0" indent="-457200">
              <a:lnSpc>
                <a:spcPct val="100000"/>
              </a:lnSpc>
              <a:spcBef>
                <a:spcPts val="0"/>
              </a:spcBef>
              <a:spcAft>
                <a:spcPts val="600"/>
              </a:spcAft>
              <a:buClr>
                <a:schemeClr val="tx1"/>
              </a:buClr>
            </a:pPr>
            <a:r>
              <a:rPr lang="en-US" sz="2200" b="1">
                <a:effectLst/>
                <a:latin typeface="Calibri" panose="020F0502020204030204" pitchFamily="34" charset="0"/>
                <a:ea typeface="Times New Roman" panose="02020603050405020304" pitchFamily="18" charset="0"/>
              </a:rPr>
              <a:t>Olfaction was not associated with any visual measures or hearing</a:t>
            </a:r>
            <a:endParaRPr lang="en-US" sz="2200" b="1">
              <a:effectLst/>
              <a:latin typeface="Calibri" panose="020F0502020204030204" pitchFamily="34" charset="0"/>
              <a:ea typeface="Calibri" panose="020F0502020204030204" pitchFamily="34" charset="0"/>
            </a:endParaRPr>
          </a:p>
          <a:p>
            <a:pPr marL="457200" marR="0" lvl="0" indent="-457200">
              <a:lnSpc>
                <a:spcPct val="100000"/>
              </a:lnSpc>
              <a:spcBef>
                <a:spcPts val="0"/>
              </a:spcBef>
              <a:spcAft>
                <a:spcPts val="600"/>
              </a:spcAft>
              <a:buClr>
                <a:schemeClr val="tx1"/>
              </a:buClr>
            </a:pPr>
            <a:r>
              <a:rPr lang="en-US" sz="2200" b="1">
                <a:effectLst/>
                <a:latin typeface="Calibri" panose="020F0502020204030204" pitchFamily="34" charset="0"/>
                <a:ea typeface="Times New Roman" panose="02020603050405020304" pitchFamily="18" charset="0"/>
              </a:rPr>
              <a:t>Olfaction was not significantly worse than age- and gender-controlled normal population </a:t>
            </a:r>
            <a:endParaRPr lang="en-US" sz="2200" b="1">
              <a:effectLst/>
              <a:latin typeface="Calibri" panose="020F0502020204030204" pitchFamily="34" charset="0"/>
              <a:ea typeface="Calibri" panose="020F0502020204030204" pitchFamily="34" charset="0"/>
            </a:endParaRPr>
          </a:p>
          <a:p>
            <a:pPr marL="0" indent="0">
              <a:buNone/>
            </a:pPr>
            <a:endParaRPr lang="en-US" sz="1800"/>
          </a:p>
        </p:txBody>
      </p:sp>
    </p:spTree>
    <p:extLst>
      <p:ext uri="{BB962C8B-B14F-4D97-AF65-F5344CB8AC3E}">
        <p14:creationId xmlns:p14="http://schemas.microsoft.com/office/powerpoint/2010/main" val="86763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3CA5-7DC0-02CD-D485-8502B9DEB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46024-E2E1-DC86-5F93-261AEBF893E9}"/>
              </a:ext>
            </a:extLst>
          </p:cNvPr>
          <p:cNvSpPr>
            <a:spLocks noGrp="1"/>
          </p:cNvSpPr>
          <p:nvPr>
            <p:ph type="title"/>
          </p:nvPr>
        </p:nvSpPr>
        <p:spPr>
          <a:xfrm>
            <a:off x="3274540" y="18255"/>
            <a:ext cx="8845925" cy="1230442"/>
          </a:xfrm>
        </p:spPr>
        <p:txBody>
          <a:bodyPr>
            <a:noAutofit/>
          </a:bodyPr>
          <a:lstStyle/>
          <a:p>
            <a:pPr>
              <a:lnSpc>
                <a:spcPct val="100000"/>
              </a:lnSpc>
            </a:pPr>
            <a:r>
              <a:rPr lang="en-US" b="1">
                <a:solidFill>
                  <a:schemeClr val="bg1"/>
                </a:solidFill>
                <a:latin typeface="Calibri" panose="020F0502020204030204" pitchFamily="34" charset="0"/>
                <a:cs typeface="Calibri" panose="020F0502020204030204" pitchFamily="34" charset="0"/>
              </a:rPr>
              <a:t>Consortium Model</a:t>
            </a:r>
            <a:endParaRPr lang="en-US" b="1">
              <a:solidFill>
                <a:schemeClr val="bg1"/>
              </a:solidFill>
            </a:endParaRPr>
          </a:p>
        </p:txBody>
      </p:sp>
      <p:sp>
        <p:nvSpPr>
          <p:cNvPr id="3" name="Content Placeholder 2">
            <a:extLst>
              <a:ext uri="{FF2B5EF4-FFF2-40B4-BE49-F238E27FC236}">
                <a16:creationId xmlns:a16="http://schemas.microsoft.com/office/drawing/2014/main" id="{69FD87DE-F6E5-66B5-BE5B-F79F7610A5FD}"/>
              </a:ext>
            </a:extLst>
          </p:cNvPr>
          <p:cNvSpPr>
            <a:spLocks noGrp="1"/>
          </p:cNvSpPr>
          <p:nvPr>
            <p:ph idx="1"/>
          </p:nvPr>
        </p:nvSpPr>
        <p:spPr>
          <a:xfrm>
            <a:off x="526473" y="1845734"/>
            <a:ext cx="11108800" cy="4497916"/>
          </a:xfrm>
        </p:spPr>
        <p:txBody>
          <a:bodyPr>
            <a:noAutofit/>
          </a:bodyPr>
          <a:lstStyle/>
          <a:p>
            <a:pPr marL="457200" lvl="1" indent="-457200">
              <a:lnSpc>
                <a:spcPct val="100000"/>
              </a:lnSpc>
              <a:spcBef>
                <a:spcPts val="0"/>
              </a:spcBef>
              <a:spcAft>
                <a:spcPts val="0"/>
              </a:spcAft>
              <a:buClrTx/>
              <a:buSzPct val="100000"/>
              <a:buFont typeface="Arial" panose="020B0604020202020204" pitchFamily="34" charset="0"/>
              <a:buChar char="•"/>
            </a:pPr>
            <a:r>
              <a:rPr lang="en-US" sz="3000" b="1">
                <a:solidFill>
                  <a:srgbClr val="D76F2C"/>
                </a:solidFill>
              </a:rPr>
              <a:t>Goal: Accelerate development of treatments for IRDs </a:t>
            </a:r>
          </a:p>
          <a:p>
            <a:pPr marL="457200" lvl="1" indent="-457200">
              <a:lnSpc>
                <a:spcPct val="100000"/>
              </a:lnSpc>
              <a:spcBef>
                <a:spcPts val="0"/>
              </a:spcBef>
              <a:spcAft>
                <a:spcPts val="0"/>
              </a:spcAft>
              <a:buClrTx/>
              <a:buSzPct val="100000"/>
              <a:buFont typeface="Arial" panose="020B0604020202020204" pitchFamily="34" charset="0"/>
              <a:buChar char="•"/>
            </a:pPr>
            <a:r>
              <a:rPr lang="en-US" sz="3000" b="1">
                <a:latin typeface="Calibri" panose="020F0502020204030204" pitchFamily="34" charset="0"/>
                <a:cs typeface="Calibri" panose="020F0502020204030204" pitchFamily="34" charset="0"/>
              </a:rPr>
              <a:t>Investigators </a:t>
            </a:r>
            <a:r>
              <a:rPr lang="en-US" sz="3000" b="1">
                <a:solidFill>
                  <a:srgbClr val="00C1D5"/>
                </a:solidFill>
                <a:latin typeface="Calibri" panose="020F0502020204030204" pitchFamily="34" charset="0"/>
                <a:cs typeface="Calibri" panose="020F0502020204030204" pitchFamily="34" charset="0"/>
              </a:rPr>
              <a:t>collaborate on ideas </a:t>
            </a:r>
            <a:r>
              <a:rPr lang="en-US" sz="3000" b="1">
                <a:latin typeface="Calibri" panose="020F0502020204030204" pitchFamily="34" charset="0"/>
                <a:cs typeface="Calibri" panose="020F0502020204030204" pitchFamily="34" charset="0"/>
              </a:rPr>
              <a:t>for hypotheses, study designs, and publications</a:t>
            </a:r>
          </a:p>
          <a:p>
            <a:pPr marL="457200" lvl="1" indent="-457200">
              <a:lnSpc>
                <a:spcPct val="100000"/>
              </a:lnSpc>
              <a:spcBef>
                <a:spcPts val="0"/>
              </a:spcBef>
              <a:spcAft>
                <a:spcPts val="0"/>
              </a:spcAft>
              <a:buClrTx/>
              <a:buSzPct val="100000"/>
              <a:buFont typeface="Arial" panose="020B0604020202020204" pitchFamily="34" charset="0"/>
              <a:buChar char="•"/>
            </a:pPr>
            <a:r>
              <a:rPr lang="en-US" sz="3000" b="1">
                <a:latin typeface="Calibri" panose="020F0502020204030204" pitchFamily="34" charset="0"/>
                <a:cs typeface="Calibri" panose="020F0502020204030204" pitchFamily="34" charset="0"/>
              </a:rPr>
              <a:t>Consortium Natural History Studies (NHS):</a:t>
            </a:r>
          </a:p>
          <a:p>
            <a:pPr marL="1371600" lvl="4" indent="-457200">
              <a:lnSpc>
                <a:spcPct val="100000"/>
              </a:lnSpc>
              <a:spcAft>
                <a:spcPts val="0"/>
              </a:spcAft>
              <a:buClr>
                <a:schemeClr val="tx1"/>
              </a:buClr>
              <a:buSzPct val="100000"/>
            </a:pPr>
            <a:r>
              <a:rPr lang="en-US" sz="2400" b="1">
                <a:latin typeface="Calibri" panose="020F0502020204030204" pitchFamily="34" charset="0"/>
                <a:cs typeface="Calibri" panose="020F0502020204030204" pitchFamily="34" charset="0"/>
              </a:rPr>
              <a:t>Provide</a:t>
            </a:r>
            <a:r>
              <a:rPr lang="en-US" sz="2400" b="1">
                <a:solidFill>
                  <a:srgbClr val="00C1D5"/>
                </a:solidFill>
                <a:latin typeface="Calibri" panose="020F0502020204030204" pitchFamily="34" charset="0"/>
                <a:cs typeface="Calibri" panose="020F0502020204030204" pitchFamily="34" charset="0"/>
              </a:rPr>
              <a:t> prospective, standardized, longitudinal data </a:t>
            </a:r>
            <a:r>
              <a:rPr lang="en-US" sz="2400" b="1">
                <a:latin typeface="Calibri" panose="020F0502020204030204" pitchFamily="34" charset="0"/>
                <a:cs typeface="Calibri" panose="020F0502020204030204" pitchFamily="34" charset="0"/>
              </a:rPr>
              <a:t>on</a:t>
            </a:r>
            <a:r>
              <a:rPr lang="en-US" sz="2400" b="1">
                <a:solidFill>
                  <a:schemeClr val="tx1"/>
                </a:solidFill>
                <a:latin typeface="Calibri" panose="020F0502020204030204" pitchFamily="34" charset="0"/>
                <a:cs typeface="Calibri" panose="020F0502020204030204" pitchFamily="34" charset="0"/>
              </a:rPr>
              <a:t> disease progression </a:t>
            </a:r>
          </a:p>
          <a:p>
            <a:pPr marL="1371600" lvl="4" indent="-457200">
              <a:lnSpc>
                <a:spcPct val="100000"/>
              </a:lnSpc>
              <a:spcAft>
                <a:spcPts val="0"/>
              </a:spcAft>
              <a:buClrTx/>
              <a:buSzPct val="100000"/>
            </a:pPr>
            <a:r>
              <a:rPr lang="en-US" sz="2400" b="1">
                <a:solidFill>
                  <a:schemeClr val="tx1"/>
                </a:solidFill>
                <a:latin typeface="Calibri" panose="020F0502020204030204" pitchFamily="34" charset="0"/>
                <a:cs typeface="Calibri" panose="020F0502020204030204" pitchFamily="34" charset="0"/>
              </a:rPr>
              <a:t>Identify sensitive </a:t>
            </a:r>
            <a:r>
              <a:rPr lang="en-US" sz="2400" b="1">
                <a:solidFill>
                  <a:srgbClr val="00C1D5"/>
                </a:solidFill>
                <a:latin typeface="Calibri" panose="020F0502020204030204" pitchFamily="34" charset="0"/>
                <a:cs typeface="Calibri" panose="020F0502020204030204" pitchFamily="34" charset="0"/>
              </a:rPr>
              <a:t>structural and functional outcome measures </a:t>
            </a:r>
            <a:r>
              <a:rPr lang="en-US" sz="2400" b="1">
                <a:solidFill>
                  <a:schemeClr val="tx1"/>
                </a:solidFill>
                <a:latin typeface="Calibri" panose="020F0502020204030204" pitchFamily="34" charset="0"/>
                <a:cs typeface="Calibri" panose="020F0502020204030204" pitchFamily="34" charset="0"/>
              </a:rPr>
              <a:t>for future clinical trials</a:t>
            </a:r>
          </a:p>
          <a:p>
            <a:pPr marL="457200" lvl="1" indent="-457200">
              <a:lnSpc>
                <a:spcPct val="100000"/>
              </a:lnSpc>
              <a:spcAft>
                <a:spcPts val="0"/>
              </a:spcAft>
              <a:buClrTx/>
              <a:buSzPct val="100000"/>
            </a:pPr>
            <a:r>
              <a:rPr lang="en-US" sz="3000" b="1">
                <a:latin typeface="Calibri" panose="020F0502020204030204" pitchFamily="34" charset="0"/>
                <a:cs typeface="Calibri" panose="020F0502020204030204" pitchFamily="34" charset="0"/>
              </a:rPr>
              <a:t>Data from completed studies will be archived in an </a:t>
            </a:r>
            <a:r>
              <a:rPr lang="en-US" sz="3000" b="1">
                <a:solidFill>
                  <a:srgbClr val="00C1D5"/>
                </a:solidFill>
                <a:latin typeface="Calibri" panose="020F0502020204030204" pitchFamily="34" charset="0"/>
                <a:cs typeface="Calibri" panose="020F0502020204030204" pitchFamily="34" charset="0"/>
              </a:rPr>
              <a:t>open central repository </a:t>
            </a:r>
            <a:r>
              <a:rPr lang="en-US" sz="3000" b="1">
                <a:latin typeface="Calibri" panose="020F0502020204030204" pitchFamily="34" charset="0"/>
                <a:cs typeface="Calibri" panose="020F0502020204030204" pitchFamily="34" charset="0"/>
              </a:rPr>
              <a:t>to stimulate further hypothesis generation and innovation   </a:t>
            </a:r>
          </a:p>
          <a:p>
            <a:pPr marL="457200" indent="-457200">
              <a:lnSpc>
                <a:spcPct val="100000"/>
              </a:lnSpc>
              <a:spcBef>
                <a:spcPts val="0"/>
              </a:spcBef>
              <a:buClr>
                <a:schemeClr val="tx1"/>
              </a:buClr>
            </a:pPr>
            <a:endParaRPr lang="en-US" sz="3000" b="1">
              <a:solidFill>
                <a:srgbClr val="D76F2C"/>
              </a:solidFill>
            </a:endParaRPr>
          </a:p>
        </p:txBody>
      </p:sp>
    </p:spTree>
    <p:extLst>
      <p:ext uri="{BB962C8B-B14F-4D97-AF65-F5344CB8AC3E}">
        <p14:creationId xmlns:p14="http://schemas.microsoft.com/office/powerpoint/2010/main" val="198284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40" y="18255"/>
            <a:ext cx="8079260" cy="1300181"/>
          </a:xfrm>
        </p:spPr>
        <p:txBody>
          <a:bodyPr>
            <a:normAutofit/>
          </a:bodyPr>
          <a:lstStyle/>
          <a:p>
            <a:r>
              <a:rPr kumimoji="0" lang="en-US" sz="28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9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Change in cone structure over 24 months in USH2A-related retinal degeneration</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967740" y="1651499"/>
            <a:ext cx="10256520" cy="46995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Describe cone structure changes using adaptive optics scanning laser ophthalmoscopy (AOSLO)</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There was variability among graders, which was greater in images with lower image quality. </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Cone spacing was significantly correlated with eccentricity, quality score and disease duration. </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 On average, the cone spacing Z-score increased 0.14 annually (~9%, P &lt; 0.001)</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No significant differences in rate of change between disease type (USH2 VS ARRP), site, or grader</a:t>
            </a:r>
          </a:p>
        </p:txBody>
      </p:sp>
    </p:spTree>
    <p:extLst>
      <p:ext uri="{BB962C8B-B14F-4D97-AF65-F5344CB8AC3E}">
        <p14:creationId xmlns:p14="http://schemas.microsoft.com/office/powerpoint/2010/main" val="296028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8255"/>
            <a:ext cx="8917460" cy="1300181"/>
          </a:xfrm>
        </p:spPr>
        <p:txBody>
          <a:bodyPr>
            <a:noAutofit/>
          </a:bodyPr>
          <a:lstStyle/>
          <a:p>
            <a:pPr lvl="0"/>
            <a:br>
              <a:rPr lang="en-US" sz="2400">
                <a:solidFill>
                  <a:schemeClr val="accent2"/>
                </a:solidFill>
              </a:rPr>
            </a:br>
            <a:r>
              <a:rPr lang="en-US" sz="2800" b="1">
                <a:solidFill>
                  <a:srgbClr val="D76F2C"/>
                </a:solidFill>
                <a:cs typeface="Calibri" panose="020F0502020204030204" pitchFamily="34" charset="0"/>
              </a:rPr>
              <a:t>RUSH2A – 10 Manuscript</a:t>
            </a:r>
            <a:br>
              <a:rPr lang="en-US" sz="2000" b="1">
                <a:solidFill>
                  <a:schemeClr val="bg1"/>
                </a:solidFill>
                <a:cs typeface="Calibri" panose="020F0502020204030204" pitchFamily="34" charset="0"/>
              </a:rPr>
            </a:br>
            <a:r>
              <a:rPr lang="en-US" sz="2200" b="1">
                <a:solidFill>
                  <a:schemeClr val="bg1"/>
                </a:solidFill>
                <a:effectLst/>
                <a:ea typeface="Times New Roman" panose="02020603050405020304" pitchFamily="18" charset="0"/>
                <a:cs typeface="Calibri" panose="020F0502020204030204" pitchFamily="34" charset="0"/>
              </a:rPr>
              <a:t>The RUSH2A Study: Dark-Adapted Visual Fields (DAVF) in patients with retinal degeneration associated with biallelic variants in the </a:t>
            </a:r>
            <a:r>
              <a:rPr lang="en-US" sz="2200" b="1" i="1">
                <a:solidFill>
                  <a:schemeClr val="bg1"/>
                </a:solidFill>
                <a:effectLst/>
                <a:ea typeface="Times New Roman" panose="02020603050405020304" pitchFamily="18" charset="0"/>
                <a:cs typeface="Calibri" panose="020F0502020204030204" pitchFamily="34" charset="0"/>
              </a:rPr>
              <a:t>USH2A </a:t>
            </a:r>
            <a:r>
              <a:rPr lang="en-US" sz="2200" b="1">
                <a:solidFill>
                  <a:schemeClr val="bg1"/>
                </a:solidFill>
                <a:effectLst/>
                <a:ea typeface="Times New Roman" panose="02020603050405020304" pitchFamily="18" charset="0"/>
                <a:cs typeface="Calibri" panose="020F0502020204030204" pitchFamily="34" charset="0"/>
              </a:rPr>
              <a:t>gene</a:t>
            </a:r>
            <a:br>
              <a:rPr lang="en-US" sz="2800"/>
            </a:br>
            <a:endParaRPr lang="en-US" sz="2800">
              <a:solidFill>
                <a:prstClr val="white">
                  <a:lumMod val="75000"/>
                  <a:lumOff val="25000"/>
                </a:prstClr>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838200" y="1666136"/>
            <a:ext cx="10515600" cy="4543277"/>
          </a:xfrm>
        </p:spPr>
        <p:txBody>
          <a:bodyPr>
            <a:noAutofit/>
          </a:bodyPr>
          <a:lstStyle/>
          <a:p>
            <a:pPr marL="457200" indent="-457200">
              <a:lnSpc>
                <a:spcPct val="100000"/>
              </a:lnSpc>
              <a:spcBef>
                <a:spcPts val="0"/>
              </a:spcBef>
              <a:spcAft>
                <a:spcPts val="600"/>
              </a:spcAft>
              <a:buClr>
                <a:schemeClr val="tx1"/>
              </a:buClr>
            </a:pPr>
            <a:r>
              <a:rPr lang="en-US" b="1">
                <a:cs typeface="Calibri" panose="020F0502020204030204" pitchFamily="34" charset="0"/>
              </a:rPr>
              <a:t>Two-color dark-adapted perimetry reliably identifies rod-mediated function in the majority of patients with </a:t>
            </a:r>
            <a:r>
              <a:rPr lang="en-US" b="1" i="1">
                <a:cs typeface="Calibri" panose="020F0502020204030204" pitchFamily="34" charset="0"/>
              </a:rPr>
              <a:t>USH2A</a:t>
            </a:r>
            <a:r>
              <a:rPr lang="en-US" b="1">
                <a:cs typeface="Calibri" panose="020F0502020204030204" pitchFamily="34" charset="0"/>
              </a:rPr>
              <a:t> mutations, even though many show no evidence of rod ERG function</a:t>
            </a:r>
          </a:p>
          <a:p>
            <a:pPr marL="457200" indent="-457200">
              <a:lnSpc>
                <a:spcPct val="100000"/>
              </a:lnSpc>
              <a:spcBef>
                <a:spcPts val="0"/>
              </a:spcBef>
              <a:spcAft>
                <a:spcPts val="600"/>
              </a:spcAft>
              <a:buClr>
                <a:schemeClr val="tx1"/>
              </a:buClr>
            </a:pPr>
            <a:r>
              <a:rPr lang="en-US" b="1">
                <a:cs typeface="Calibri" panose="020F0502020204030204" pitchFamily="34" charset="0"/>
              </a:rPr>
              <a:t>There was a tendency for a higher percentage of participants with ARRP than with USH2 to retain measurable DAVF</a:t>
            </a:r>
          </a:p>
          <a:p>
            <a:pPr marL="457200" indent="-457200">
              <a:lnSpc>
                <a:spcPct val="100000"/>
              </a:lnSpc>
              <a:spcBef>
                <a:spcPts val="0"/>
              </a:spcBef>
              <a:spcAft>
                <a:spcPts val="600"/>
              </a:spcAft>
              <a:buClr>
                <a:schemeClr val="tx1"/>
              </a:buClr>
            </a:pPr>
            <a:r>
              <a:rPr lang="en-US" b="1">
                <a:cs typeface="Calibri" panose="020F0502020204030204" pitchFamily="34" charset="0"/>
              </a:rPr>
              <a:t>Maximum rod sensitivity from DAVF is highly (inversely) correlated with FST sensitivity, consistent with both measuring the most sensitive region</a:t>
            </a:r>
          </a:p>
          <a:p>
            <a:pPr marL="457200" indent="-457200">
              <a:lnSpc>
                <a:spcPct val="100000"/>
              </a:lnSpc>
              <a:spcBef>
                <a:spcPts val="0"/>
              </a:spcBef>
              <a:spcAft>
                <a:spcPts val="600"/>
              </a:spcAft>
              <a:buClr>
                <a:schemeClr val="tx1"/>
              </a:buClr>
            </a:pPr>
            <a:r>
              <a:rPr lang="en-US" b="1">
                <a:cs typeface="Calibri" panose="020F0502020204030204" pitchFamily="34" charset="0"/>
              </a:rPr>
              <a:t>The volume of the rod Hill of Vision reflects both the topography and the extent of remaining rod function</a:t>
            </a:r>
          </a:p>
          <a:p>
            <a:pPr marL="457200" indent="-457200">
              <a:buFont typeface="Wingdings" panose="05000000000000000000" pitchFamily="2" charset="2"/>
              <a:buChar char="Ø"/>
            </a:pPr>
            <a:endParaRPr lang="en-US" sz="1800"/>
          </a:p>
        </p:txBody>
      </p:sp>
    </p:spTree>
    <p:extLst>
      <p:ext uri="{BB962C8B-B14F-4D97-AF65-F5344CB8AC3E}">
        <p14:creationId xmlns:p14="http://schemas.microsoft.com/office/powerpoint/2010/main" val="420035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2B70-A785-FDBA-8174-0EEDB8BA47AA}"/>
              </a:ext>
            </a:extLst>
          </p:cNvPr>
          <p:cNvSpPr>
            <a:spLocks noGrp="1"/>
          </p:cNvSpPr>
          <p:nvPr>
            <p:ph type="title"/>
          </p:nvPr>
        </p:nvSpPr>
        <p:spPr>
          <a:xfrm>
            <a:off x="3274540" y="18255"/>
            <a:ext cx="8772148" cy="1310815"/>
          </a:xfrm>
        </p:spPr>
        <p:txBody>
          <a:bodyPr>
            <a:noAutofit/>
          </a:bodyPr>
          <a:lstStyle/>
          <a:p>
            <a:r>
              <a:rPr kumimoji="0" lang="en-US" sz="2800" b="1" i="0" u="none" strike="noStrike" kern="1200" cap="none" spc="-50" normalizeH="0" baseline="0" noProof="0">
                <a:ln>
                  <a:noFill/>
                </a:ln>
                <a:solidFill>
                  <a:srgbClr val="D76F2C"/>
                </a:solidFill>
                <a:effectLst/>
                <a:uLnTx/>
                <a:uFillTx/>
                <a:cs typeface="Calibri" panose="020F0502020204030204" pitchFamily="34" charset="0"/>
              </a:rPr>
              <a:t>RUSH2A – 11 Manuscript</a:t>
            </a:r>
            <a:br>
              <a:rPr kumimoji="0" lang="en-US" sz="2000" b="1" i="0" u="none" strike="noStrike" kern="1200" cap="none" spc="-50" normalizeH="0" baseline="0" noProof="0">
                <a:ln>
                  <a:noFill/>
                </a:ln>
                <a:solidFill>
                  <a:srgbClr val="7FC1DB">
                    <a:lumMod val="75000"/>
                  </a:srgbClr>
                </a:solidFill>
                <a:effectLst/>
                <a:uLnTx/>
                <a:uFillTx/>
                <a:cs typeface="Calibri" panose="020F0502020204030204" pitchFamily="34" charset="0"/>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Static Perimetry in the Rate of Progression in USH2A-related Retinal Degeneration (RUSH2A) Study: Assessment through Two Years</a:t>
            </a:r>
            <a:endParaRPr lang="en-US" sz="2000">
              <a:cs typeface="Calibri" panose="020F0502020204030204" pitchFamily="34" charset="0"/>
            </a:endParaRPr>
          </a:p>
        </p:txBody>
      </p:sp>
      <p:sp>
        <p:nvSpPr>
          <p:cNvPr id="3" name="Content Placeholder 2">
            <a:extLst>
              <a:ext uri="{FF2B5EF4-FFF2-40B4-BE49-F238E27FC236}">
                <a16:creationId xmlns:a16="http://schemas.microsoft.com/office/drawing/2014/main" id="{CDDFD106-2C99-FC29-9541-FD207C791467}"/>
              </a:ext>
            </a:extLst>
          </p:cNvPr>
          <p:cNvSpPr>
            <a:spLocks noGrp="1"/>
          </p:cNvSpPr>
          <p:nvPr>
            <p:ph idx="1"/>
          </p:nvPr>
        </p:nvSpPr>
        <p:spPr>
          <a:xfrm>
            <a:off x="838200" y="1925833"/>
            <a:ext cx="10515600" cy="4351338"/>
          </a:xfrm>
        </p:spPr>
        <p:txBody>
          <a:bodyPr>
            <a:normAutofit/>
          </a:bodyPr>
          <a:lstStyle/>
          <a:p>
            <a:pPr marL="457200" indent="-457200">
              <a:lnSpc>
                <a:spcPct val="100000"/>
              </a:lnSpc>
              <a:spcBef>
                <a:spcPts val="0"/>
              </a:spcBef>
              <a:spcAft>
                <a:spcPts val="600"/>
              </a:spcAft>
              <a:buClr>
                <a:schemeClr val="tx1"/>
              </a:buClr>
            </a:pPr>
            <a:r>
              <a:rPr lang="en-US" b="1"/>
              <a:t>Significant rates of decline in all 4 SP metrics (V</a:t>
            </a:r>
            <a:r>
              <a:rPr lang="en-US" b="1" baseline="-25000"/>
              <a:t>TOT</a:t>
            </a:r>
            <a:r>
              <a:rPr lang="en-US" b="1"/>
              <a:t>, V</a:t>
            </a:r>
            <a:r>
              <a:rPr lang="en-US" b="1" baseline="-25000"/>
              <a:t>PERIPH</a:t>
            </a:r>
            <a:r>
              <a:rPr lang="en-US" b="1"/>
              <a:t>, V</a:t>
            </a:r>
            <a:r>
              <a:rPr lang="en-US" b="1" baseline="-25000"/>
              <a:t>30</a:t>
            </a:r>
            <a:r>
              <a:rPr lang="en-US" b="1"/>
              <a:t> and Mean Sensitivity) over 24 months</a:t>
            </a:r>
          </a:p>
          <a:p>
            <a:pPr marL="457200" indent="-457200">
              <a:lnSpc>
                <a:spcPct val="100000"/>
              </a:lnSpc>
              <a:spcBef>
                <a:spcPts val="0"/>
              </a:spcBef>
              <a:spcAft>
                <a:spcPts val="600"/>
              </a:spcAft>
              <a:buClr>
                <a:schemeClr val="tx1"/>
              </a:buClr>
            </a:pPr>
            <a:r>
              <a:rPr lang="en-US" b="1"/>
              <a:t>Strong internal correlation among SP measures </a:t>
            </a:r>
          </a:p>
          <a:p>
            <a:pPr marL="457200" indent="-457200">
              <a:lnSpc>
                <a:spcPct val="100000"/>
              </a:lnSpc>
              <a:spcBef>
                <a:spcPts val="0"/>
              </a:spcBef>
              <a:spcAft>
                <a:spcPts val="600"/>
              </a:spcAft>
              <a:buClr>
                <a:schemeClr val="tx1"/>
              </a:buClr>
            </a:pPr>
            <a:r>
              <a:rPr lang="en-US" b="1"/>
              <a:t>4 Year data will be helpful (improve “signal to noise” – less variability around estimates of rates of change)</a:t>
            </a:r>
          </a:p>
          <a:p>
            <a:pPr marL="292608" marR="0" lvl="0" indent="0" algn="l" defTabSz="914400" rtl="0" eaLnBrk="1" fontAlgn="auto" latinLnBrk="0" hangingPunct="1">
              <a:lnSpc>
                <a:spcPct val="100000"/>
              </a:lnSpc>
              <a:spcBef>
                <a:spcPts val="200"/>
              </a:spcBef>
              <a:spcAft>
                <a:spcPts val="400"/>
              </a:spcAft>
              <a:buClr>
                <a:srgbClr val="7FC1DB"/>
              </a:buClr>
              <a:buSzPct val="100000"/>
              <a:buNone/>
              <a:tabLst/>
              <a:defRPr/>
            </a:pPr>
            <a:endParaRPr lang="en-US"/>
          </a:p>
        </p:txBody>
      </p:sp>
    </p:spTree>
    <p:extLst>
      <p:ext uri="{BB962C8B-B14F-4D97-AF65-F5344CB8AC3E}">
        <p14:creationId xmlns:p14="http://schemas.microsoft.com/office/powerpoint/2010/main" val="11312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00E-6D6C-46E0-A15A-4B5E8C7EC17B}"/>
              </a:ext>
            </a:extLst>
          </p:cNvPr>
          <p:cNvSpPr>
            <a:spLocks noGrp="1"/>
          </p:cNvSpPr>
          <p:nvPr>
            <p:ph type="title"/>
          </p:nvPr>
        </p:nvSpPr>
        <p:spPr>
          <a:xfrm>
            <a:off x="3274540" y="18255"/>
            <a:ext cx="8917460" cy="1300181"/>
          </a:xfrm>
        </p:spPr>
        <p:txBody>
          <a:bodyPr>
            <a:normAutofit/>
          </a:bodyPr>
          <a:lstStyle/>
          <a:p>
            <a:pPr lvl="0"/>
            <a:r>
              <a:rPr lang="en-US" sz="2800" b="1">
                <a:solidFill>
                  <a:srgbClr val="D76F2C"/>
                </a:solidFill>
                <a:cs typeface="Calibri" panose="020F0502020204030204" pitchFamily="34" charset="0"/>
              </a:rPr>
              <a:t>RUSH2A – 14 Manuscript</a:t>
            </a:r>
            <a:br>
              <a:rPr lang="en-US" sz="2000" b="1">
                <a:solidFill>
                  <a:schemeClr val="bg1"/>
                </a:solidFill>
                <a:cs typeface="Calibri" panose="020F0502020204030204" pitchFamily="34" charset="0"/>
              </a:rPr>
            </a:br>
            <a:r>
              <a:rPr lang="en-US" sz="2400" b="1">
                <a:solidFill>
                  <a:schemeClr val="bg1"/>
                </a:solidFill>
                <a:cs typeface="Calibri" panose="020F0502020204030204" pitchFamily="34" charset="0"/>
              </a:rPr>
              <a:t>Characterization of Visual Field Loss Over 4 Years in the Rate of Progression in USH2A-related Retinal Degeneration (RUSH2A) Study.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AD988321-8AE0-4D47-A719-7CC44A42DA98}"/>
              </a:ext>
            </a:extLst>
          </p:cNvPr>
          <p:cNvSpPr>
            <a:spLocks noGrp="1"/>
          </p:cNvSpPr>
          <p:nvPr>
            <p:ph idx="1"/>
          </p:nvPr>
        </p:nvSpPr>
        <p:spPr>
          <a:xfrm>
            <a:off x="838200" y="1475300"/>
            <a:ext cx="10960510" cy="5087732"/>
          </a:xfrm>
        </p:spPr>
        <p:txBody>
          <a:bodyPr>
            <a:normAutofit/>
          </a:bodyPr>
          <a:lstStyle/>
          <a:p>
            <a:pPr marL="457200" indent="-457200">
              <a:lnSpc>
                <a:spcPct val="110000"/>
              </a:lnSpc>
              <a:spcBef>
                <a:spcPts val="0"/>
              </a:spcBef>
              <a:spcAft>
                <a:spcPts val="600"/>
              </a:spcAft>
              <a:buClr>
                <a:schemeClr val="tx1"/>
              </a:buClr>
            </a:pPr>
            <a:r>
              <a:rPr lang="en-US" b="1">
                <a:solidFill>
                  <a:schemeClr val="tx1"/>
                </a:solidFill>
                <a:ea typeface="Calibri" panose="020F0502020204030204" pitchFamily="34" charset="0"/>
                <a:cs typeface="Calibri" panose="020F0502020204030204" pitchFamily="34" charset="0"/>
              </a:rPr>
              <a:t>4-year results showed lower variability but validated the findings reported after 2 years. </a:t>
            </a:r>
            <a:r>
              <a:rPr lang="en-US" b="1" i="0">
                <a:solidFill>
                  <a:srgbClr val="212121"/>
                </a:solidFill>
                <a:effectLst/>
                <a:ea typeface="Calibri" panose="020F0502020204030204" pitchFamily="34" charset="0"/>
                <a:cs typeface="Calibri" panose="020F0502020204030204" pitchFamily="34" charset="0"/>
              </a:rPr>
              <a:t>All quantitative perimetry measures declined over 4 years. </a:t>
            </a:r>
          </a:p>
          <a:p>
            <a:pPr marL="457200" indent="-457200">
              <a:lnSpc>
                <a:spcPct val="110000"/>
              </a:lnSpc>
              <a:spcBef>
                <a:spcPts val="0"/>
              </a:spcBef>
              <a:spcAft>
                <a:spcPts val="600"/>
              </a:spcAft>
              <a:buClr>
                <a:schemeClr val="tx1"/>
              </a:buClr>
            </a:pPr>
            <a:r>
              <a:rPr lang="en-US" b="1" i="0">
                <a:solidFill>
                  <a:srgbClr val="212121"/>
                </a:solidFill>
                <a:effectLst/>
                <a:ea typeface="Calibri" panose="020F0502020204030204" pitchFamily="34" charset="0"/>
                <a:cs typeface="Calibri" panose="020F0502020204030204" pitchFamily="34" charset="0"/>
              </a:rPr>
              <a:t>Progression was greater than the </a:t>
            </a:r>
            <a:r>
              <a:rPr lang="en-US" b="1" i="0" err="1">
                <a:solidFill>
                  <a:srgbClr val="212121"/>
                </a:solidFill>
                <a:effectLst/>
                <a:ea typeface="Calibri" panose="020F0502020204030204" pitchFamily="34" charset="0"/>
                <a:cs typeface="Calibri" panose="020F0502020204030204" pitchFamily="34" charset="0"/>
              </a:rPr>
              <a:t>CoR</a:t>
            </a:r>
            <a:r>
              <a:rPr lang="en-US" b="1" i="0">
                <a:solidFill>
                  <a:srgbClr val="212121"/>
                </a:solidFill>
                <a:effectLst/>
                <a:ea typeface="Calibri" panose="020F0502020204030204" pitchFamily="34" charset="0"/>
                <a:cs typeface="Calibri" panose="020F0502020204030204" pitchFamily="34" charset="0"/>
              </a:rPr>
              <a:t> in a relatively low percentage of eyes (17%-21%); 45% exceeded the FDA-recommended threshold when only functional transition points were considered. </a:t>
            </a:r>
          </a:p>
          <a:p>
            <a:pPr marL="457200" indent="-457200">
              <a:lnSpc>
                <a:spcPct val="110000"/>
              </a:lnSpc>
              <a:spcBef>
                <a:spcPts val="0"/>
              </a:spcBef>
              <a:spcAft>
                <a:spcPts val="600"/>
              </a:spcAft>
              <a:buClr>
                <a:schemeClr val="tx1"/>
              </a:buClr>
            </a:pPr>
            <a:r>
              <a:rPr lang="en-US" b="1" i="0">
                <a:solidFill>
                  <a:srgbClr val="212121"/>
                </a:solidFill>
                <a:effectLst/>
                <a:ea typeface="Calibri" panose="020F0502020204030204" pitchFamily="34" charset="0"/>
                <a:cs typeface="Calibri" panose="020F0502020204030204" pitchFamily="34" charset="0"/>
              </a:rPr>
              <a:t>Standardized rate of change was greatest for </a:t>
            </a:r>
            <a:r>
              <a:rPr lang="en-US" b="1" i="0" err="1">
                <a:solidFill>
                  <a:srgbClr val="212121"/>
                </a:solidFill>
                <a:effectLst/>
                <a:ea typeface="Calibri" panose="020F0502020204030204" pitchFamily="34" charset="0"/>
                <a:cs typeface="Calibri" panose="020F0502020204030204" pitchFamily="34" charset="0"/>
              </a:rPr>
              <a:t>MScw</a:t>
            </a:r>
            <a:r>
              <a:rPr lang="en-US" b="1" i="0">
                <a:solidFill>
                  <a:srgbClr val="212121"/>
                </a:solidFill>
                <a:effectLst/>
                <a:ea typeface="Calibri" panose="020F0502020204030204" pitchFamily="34" charset="0"/>
                <a:cs typeface="Calibri" panose="020F0502020204030204" pitchFamily="34" charset="0"/>
              </a:rPr>
              <a:t>. </a:t>
            </a:r>
          </a:p>
          <a:p>
            <a:pPr marL="457200" indent="-457200">
              <a:lnSpc>
                <a:spcPct val="110000"/>
              </a:lnSpc>
              <a:spcBef>
                <a:spcPts val="0"/>
              </a:spcBef>
              <a:spcAft>
                <a:spcPts val="600"/>
              </a:spcAft>
              <a:buClr>
                <a:schemeClr val="tx1"/>
              </a:buClr>
            </a:pPr>
            <a:r>
              <a:rPr lang="en-US" b="1">
                <a:ea typeface="Calibri" panose="020F0502020204030204" pitchFamily="34" charset="0"/>
                <a:cs typeface="Calibri" panose="020F0502020204030204" pitchFamily="34" charset="0"/>
              </a:rPr>
              <a:t>Ongoing studies of this cohort over longer periods of time should provide further information about risk factors associated with rates of visual field loss. </a:t>
            </a:r>
            <a:endParaRPr lang="en-US" b="1" i="0">
              <a:solidFill>
                <a:srgbClr val="21212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44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00E-6D6C-46E0-A15A-4B5E8C7EC17B}"/>
              </a:ext>
            </a:extLst>
          </p:cNvPr>
          <p:cNvSpPr>
            <a:spLocks noGrp="1"/>
          </p:cNvSpPr>
          <p:nvPr>
            <p:ph type="title"/>
          </p:nvPr>
        </p:nvSpPr>
        <p:spPr>
          <a:xfrm>
            <a:off x="3274540" y="18255"/>
            <a:ext cx="8917460" cy="1300181"/>
          </a:xfrm>
        </p:spPr>
        <p:txBody>
          <a:bodyPr>
            <a:normAutofit fontScale="90000"/>
          </a:bodyPr>
          <a:lstStyle/>
          <a:p>
            <a:pPr lvl="0"/>
            <a:r>
              <a:rPr lang="en-US" sz="3100" b="1">
                <a:solidFill>
                  <a:srgbClr val="D76F2C"/>
                </a:solidFill>
                <a:cs typeface="Calibri" panose="020F0502020204030204" pitchFamily="34" charset="0"/>
              </a:rPr>
              <a:t>RUSH2A – 17 Manuscript</a:t>
            </a:r>
            <a:br>
              <a:rPr lang="en-US" sz="2000" b="1">
                <a:solidFill>
                  <a:schemeClr val="bg1"/>
                </a:solidFill>
                <a:cs typeface="Calibri" panose="020F0502020204030204" pitchFamily="34" charset="0"/>
              </a:rPr>
            </a:br>
            <a:r>
              <a:rPr lang="en-US" sz="2400" b="1">
                <a:solidFill>
                  <a:schemeClr val="bg1"/>
                </a:solidFill>
                <a:cs typeface="Calibri" panose="020F0502020204030204" pitchFamily="34" charset="0"/>
              </a:rPr>
              <a:t>Natural History of Microperimetry and Optical Coherence Tomography in USH2A-Retinopathy: A Structure-Function Association Study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AD988321-8AE0-4D47-A719-7CC44A42DA98}"/>
              </a:ext>
            </a:extLst>
          </p:cNvPr>
          <p:cNvSpPr>
            <a:spLocks noGrp="1"/>
          </p:cNvSpPr>
          <p:nvPr>
            <p:ph idx="1"/>
          </p:nvPr>
        </p:nvSpPr>
        <p:spPr>
          <a:xfrm>
            <a:off x="838200" y="1520123"/>
            <a:ext cx="10960510" cy="5087732"/>
          </a:xfrm>
        </p:spPr>
        <p:txBody>
          <a:bodyPr>
            <a:normAutofit/>
          </a:bodyPr>
          <a:lstStyle/>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 3 measures declined on average over 4 years</a:t>
            </a:r>
          </a:p>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MP sensitivity and EZ area were subject to floor effects </a:t>
            </a:r>
          </a:p>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Change in EZ area was correlated with the change in MP</a:t>
            </a:r>
          </a:p>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MS</a:t>
            </a:r>
            <a:r>
              <a:rPr kumimoji="0" lang="en-US" sz="3200" b="1" i="0" u="none" strike="noStrike" kern="1200" cap="none" spc="0" normalizeH="0" baseline="-2500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FTP</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 a novel, robust parameter that showed clinically meaningful change over time and is a promising tool to monitor treatment efficacy in clinical trials.</a:t>
            </a:r>
          </a:p>
        </p:txBody>
      </p:sp>
    </p:spTree>
    <p:extLst>
      <p:ext uri="{BB962C8B-B14F-4D97-AF65-F5344CB8AC3E}">
        <p14:creationId xmlns:p14="http://schemas.microsoft.com/office/powerpoint/2010/main" val="154699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2B70-A785-FDBA-8174-0EEDB8BA47AA}"/>
              </a:ext>
            </a:extLst>
          </p:cNvPr>
          <p:cNvSpPr>
            <a:spLocks noGrp="1"/>
          </p:cNvSpPr>
          <p:nvPr>
            <p:ph type="title"/>
          </p:nvPr>
        </p:nvSpPr>
        <p:spPr>
          <a:xfrm>
            <a:off x="3274540" y="18255"/>
            <a:ext cx="8772148" cy="1310815"/>
          </a:xfrm>
        </p:spPr>
        <p:txBody>
          <a:bodyPr>
            <a:noAutofit/>
          </a:bodyPr>
          <a:lstStyle/>
          <a:p>
            <a:r>
              <a:rPr kumimoji="0" lang="en-US" sz="2800" b="1" i="0" u="none" strike="noStrike" kern="1200" cap="none" spc="-50" normalizeH="0" baseline="0" noProof="0">
                <a:ln>
                  <a:noFill/>
                </a:ln>
                <a:solidFill>
                  <a:srgbClr val="D76F2C"/>
                </a:solidFill>
                <a:effectLst/>
                <a:uLnTx/>
                <a:uFillTx/>
                <a:cs typeface="Calibri" panose="020F0502020204030204" pitchFamily="34" charset="0"/>
              </a:rPr>
              <a:t>RUSH2A – 18 Manuscript</a:t>
            </a:r>
            <a:br>
              <a:rPr kumimoji="0" lang="en-US" sz="2000" b="1" i="0" u="none" strike="noStrike" kern="1200" cap="none" spc="-50" normalizeH="0" baseline="0" noProof="0">
                <a:ln>
                  <a:noFill/>
                </a:ln>
                <a:solidFill>
                  <a:srgbClr val="7FC1DB">
                    <a:lumMod val="75000"/>
                  </a:srgbClr>
                </a:solidFill>
                <a:effectLst/>
                <a:uLnTx/>
                <a:uFillTx/>
                <a:cs typeface="Calibri" panose="020F0502020204030204" pitchFamily="34" charset="0"/>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Visual acuity, full-field stimulus thresholds and electroretinography for 4 years in USH2A-associated retinal degeneration RUSH2A study</a:t>
            </a:r>
            <a:endParaRPr lang="en-US" sz="2000">
              <a:cs typeface="Calibri" panose="020F0502020204030204" pitchFamily="34" charset="0"/>
            </a:endParaRPr>
          </a:p>
        </p:txBody>
      </p:sp>
      <p:sp>
        <p:nvSpPr>
          <p:cNvPr id="3" name="Content Placeholder 2">
            <a:extLst>
              <a:ext uri="{FF2B5EF4-FFF2-40B4-BE49-F238E27FC236}">
                <a16:creationId xmlns:a16="http://schemas.microsoft.com/office/drawing/2014/main" id="{CDDFD106-2C99-FC29-9541-FD207C791467}"/>
              </a:ext>
            </a:extLst>
          </p:cNvPr>
          <p:cNvSpPr>
            <a:spLocks noGrp="1"/>
          </p:cNvSpPr>
          <p:nvPr>
            <p:ph idx="1"/>
          </p:nvPr>
        </p:nvSpPr>
        <p:spPr>
          <a:xfrm>
            <a:off x="838200" y="1689857"/>
            <a:ext cx="10813026" cy="4769935"/>
          </a:xfrm>
        </p:spPr>
        <p:txBody>
          <a:bodyPr>
            <a:normAutofit lnSpcReduction="10000"/>
          </a:bodyPr>
          <a:lstStyle/>
          <a:p>
            <a:pPr marL="457200" indent="-457200">
              <a:lnSpc>
                <a:spcPct val="100000"/>
              </a:lnSpc>
              <a:spcBef>
                <a:spcPts val="0"/>
              </a:spcBef>
              <a:spcAft>
                <a:spcPts val="600"/>
              </a:spcAft>
              <a:buClr>
                <a:schemeClr val="tx1"/>
              </a:buClr>
            </a:pPr>
            <a:r>
              <a:rPr lang="en-US" b="1"/>
              <a:t>FST showed significant decrease over 4 years with no floor effect, good reproducibility, low </a:t>
            </a:r>
            <a:r>
              <a:rPr lang="en-US" b="1" err="1"/>
              <a:t>CoR</a:t>
            </a:r>
            <a:r>
              <a:rPr lang="en-US" b="1"/>
              <a:t>; FST Blue correlated with changes in MP MS</a:t>
            </a:r>
          </a:p>
          <a:p>
            <a:pPr marL="457200" indent="-457200">
              <a:lnSpc>
                <a:spcPct val="100000"/>
              </a:lnSpc>
              <a:spcBef>
                <a:spcPts val="0"/>
              </a:spcBef>
              <a:spcAft>
                <a:spcPts val="600"/>
              </a:spcAft>
              <a:buClr>
                <a:schemeClr val="tx1"/>
              </a:buClr>
            </a:pPr>
            <a:r>
              <a:rPr lang="en-US" b="1"/>
              <a:t>BCVA is not a sensitive measure of progression in USH2A patients over a 4-year period</a:t>
            </a:r>
          </a:p>
          <a:p>
            <a:pPr marL="457200" indent="-457200">
              <a:lnSpc>
                <a:spcPct val="100000"/>
              </a:lnSpc>
              <a:spcBef>
                <a:spcPts val="0"/>
              </a:spcBef>
              <a:spcAft>
                <a:spcPts val="600"/>
              </a:spcAft>
              <a:buClr>
                <a:schemeClr val="tx1"/>
              </a:buClr>
            </a:pPr>
            <a:r>
              <a:rPr lang="en-US" b="1"/>
              <a:t>FST declined significantly over 4 years in USH2A-related retinal degeneration</a:t>
            </a:r>
          </a:p>
          <a:p>
            <a:pPr marL="457200" indent="-457200">
              <a:lnSpc>
                <a:spcPct val="100000"/>
              </a:lnSpc>
              <a:spcBef>
                <a:spcPts val="0"/>
              </a:spcBef>
              <a:spcAft>
                <a:spcPts val="600"/>
              </a:spcAft>
              <a:buClr>
                <a:schemeClr val="tx1"/>
              </a:buClr>
            </a:pPr>
            <a:r>
              <a:rPr lang="en-US" b="1"/>
              <a:t>FST may provide a useful measure of vision loss in USH2A-related retinal degeneration </a:t>
            </a:r>
          </a:p>
          <a:p>
            <a:pPr marL="457200" indent="-457200">
              <a:lnSpc>
                <a:spcPct val="100000"/>
              </a:lnSpc>
              <a:spcBef>
                <a:spcPts val="0"/>
              </a:spcBef>
              <a:spcAft>
                <a:spcPts val="600"/>
              </a:spcAft>
              <a:buClr>
                <a:schemeClr val="tx1"/>
              </a:buClr>
            </a:pPr>
            <a:r>
              <a:rPr lang="en-US" b="1"/>
              <a:t>We intend to bring participants back at 7 and 9 years to determine whether FST predicts future difficulties with activities of daily living</a:t>
            </a:r>
          </a:p>
          <a:p>
            <a:pPr marL="457200" indent="-457200">
              <a:lnSpc>
                <a:spcPct val="100000"/>
              </a:lnSpc>
              <a:spcBef>
                <a:spcPts val="0"/>
              </a:spcBef>
              <a:spcAft>
                <a:spcPts val="600"/>
              </a:spcAft>
              <a:buClr>
                <a:schemeClr val="tx1"/>
              </a:buClr>
            </a:pPr>
            <a:endParaRPr lang="en-US" b="1"/>
          </a:p>
        </p:txBody>
      </p:sp>
    </p:spTree>
    <p:extLst>
      <p:ext uri="{BB962C8B-B14F-4D97-AF65-F5344CB8AC3E}">
        <p14:creationId xmlns:p14="http://schemas.microsoft.com/office/powerpoint/2010/main" val="43116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39" y="18256"/>
            <a:ext cx="8660285" cy="1210470"/>
          </a:xfrm>
        </p:spPr>
        <p:txBody>
          <a:bodyPr>
            <a:normAutofit/>
          </a:bodyPr>
          <a:lstStyle/>
          <a:p>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a:t>
            </a:r>
            <a:r>
              <a:rPr lang="en-US" sz="3100" b="1" spc="-50">
                <a:solidFill>
                  <a:srgbClr val="D76F2C"/>
                </a:solidFill>
              </a:rPr>
              <a:t>19</a:t>
            </a:r>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Self-Functional vision assessment over 4 years in USH2A using the Veteran Affairs Low-Vision Visual Functioning Questionnaire.</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a:xfrm>
            <a:off x="914400" y="1825625"/>
            <a:ext cx="10515600" cy="4351338"/>
          </a:xfrm>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838200" y="1651498"/>
            <a:ext cx="10256520" cy="498527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Evaluate validity of VALVVFQ-48 functional vision scores (FVS) in patients with USH2A-associated retinal degeneration &amp;  correlate change in VALVVFQ-48 FVS with change in visual function (VF) measurements.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All domain scores (except visual motor) showed significant decline over 4 years.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Changes in VALVVFQ-48 domain scores were negligibly to strongly correlated with changes in clinical measures of vision function over 4 years (|r|=0.02 to 0.61).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Ceiling effects at baseline precluded accurate calculation of change over time in 19-36% of participants in 3 domains.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VALVVFQ-48 may not be a sensitive measure for evaluating longitudinal outcomes in all persons with USH2A-associated retinal degeneration.</a:t>
            </a:r>
          </a:p>
        </p:txBody>
      </p:sp>
    </p:spTree>
    <p:extLst>
      <p:ext uri="{BB962C8B-B14F-4D97-AF65-F5344CB8AC3E}">
        <p14:creationId xmlns:p14="http://schemas.microsoft.com/office/powerpoint/2010/main" val="46496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39" y="18256"/>
            <a:ext cx="8660285" cy="1210470"/>
          </a:xfrm>
        </p:spPr>
        <p:txBody>
          <a:bodyPr>
            <a:normAutofit fontScale="90000"/>
          </a:bodyPr>
          <a:lstStyle/>
          <a:p>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20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Self-reported functional vision in USH2A-associated retinal degeneration as measured by the Michigan Retinal Degeneration Questionnaire</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a:xfrm>
            <a:off x="914400" y="1825625"/>
            <a:ext cx="10515600" cy="4351338"/>
          </a:xfrm>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838200" y="1651499"/>
            <a:ext cx="10256520" cy="46995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Evaluate self-reported functional vision (FV) and the impact of vision loss in patients with USH2A-associated retinal degeneration using a patient-reported outcome (PRO) measure, the Michigan Retinal Degeneration Questionnaire (MRDQ).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 participants had least difficulty with activities requiring central vision and most difficulty with activities requiring scotopic and mesopic vision</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Many MRDQ domains have significant correlations with other visual measures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MRDQ shows promise as a reliable and sensitive measure of patient reported outcomes in IRD</a:t>
            </a:r>
          </a:p>
        </p:txBody>
      </p:sp>
    </p:spTree>
    <p:extLst>
      <p:ext uri="{BB962C8B-B14F-4D97-AF65-F5344CB8AC3E}">
        <p14:creationId xmlns:p14="http://schemas.microsoft.com/office/powerpoint/2010/main" val="31777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39" y="18256"/>
            <a:ext cx="8660285" cy="1210470"/>
          </a:xfrm>
        </p:spPr>
        <p:txBody>
          <a:bodyPr>
            <a:normAutofit/>
          </a:bodyPr>
          <a:lstStyle/>
          <a:p>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21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Progression of Dark-Adapted Visual Fields over Three Years in the Rate of Progression in USH2A-related Retinal Degeneration (RUSH2A) Study</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a:xfrm>
            <a:off x="914400" y="1825625"/>
            <a:ext cx="10515600" cy="4351338"/>
          </a:xfrm>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838200" y="1651499"/>
            <a:ext cx="10256520" cy="46995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 explore longitudinal relationships between DAVF measured using two-color dark-adapted chromatic (DAC) and rod function from electroretinogram (ERG) and full-field stimulus testing (FST) in the RUSH2A study.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Among 38 participants with evidence of rod function, the annual rate of loss (outlier down-weighted) of DAVF mean sensitivity and VTOT were -1.08 dB/year and -2.8 dB-</a:t>
            </a:r>
            <a:r>
              <a:rPr kumimoji="0" lang="en-US" sz="2400" b="1"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sr</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/year, respectively.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in full field rod mean sensitivity was highly correlated with change in DA 0.01 ERG (r=0.79, P=0.049).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Younger participants showed greater change over time in DAVF measures.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Average yearly change in mean DAVF measures was comparable to annual change on FST and faster than in cone-mediated measures.</a:t>
            </a:r>
          </a:p>
        </p:txBody>
      </p:sp>
    </p:spTree>
    <p:extLst>
      <p:ext uri="{BB962C8B-B14F-4D97-AF65-F5344CB8AC3E}">
        <p14:creationId xmlns:p14="http://schemas.microsoft.com/office/powerpoint/2010/main" val="326013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E8ED-88D1-4669-9789-5E7D485DBB2B}"/>
              </a:ext>
            </a:extLst>
          </p:cNvPr>
          <p:cNvSpPr>
            <a:spLocks noGrp="1"/>
          </p:cNvSpPr>
          <p:nvPr>
            <p:ph type="title"/>
          </p:nvPr>
        </p:nvSpPr>
        <p:spPr>
          <a:xfrm>
            <a:off x="3274540" y="18256"/>
            <a:ext cx="8079260" cy="1240274"/>
          </a:xfrm>
        </p:spPr>
        <p:txBody>
          <a:bodyPr>
            <a:noAutofit/>
          </a:bodyPr>
          <a:lstStyle/>
          <a:p>
            <a:r>
              <a:rPr lang="en-US" b="1">
                <a:solidFill>
                  <a:schemeClr val="bg1"/>
                </a:solidFill>
              </a:rPr>
              <a:t>Where to Find Results of Clinical </a:t>
            </a:r>
            <a:br>
              <a:rPr lang="en-US" b="1">
                <a:solidFill>
                  <a:schemeClr val="bg1"/>
                </a:solidFill>
              </a:rPr>
            </a:br>
            <a:r>
              <a:rPr lang="en-US" b="1">
                <a:solidFill>
                  <a:schemeClr val="bg1"/>
                </a:solidFill>
              </a:rPr>
              <a:t>Consortium Studies </a:t>
            </a:r>
          </a:p>
        </p:txBody>
      </p:sp>
      <p:sp>
        <p:nvSpPr>
          <p:cNvPr id="3" name="Content Placeholder 2">
            <a:extLst>
              <a:ext uri="{FF2B5EF4-FFF2-40B4-BE49-F238E27FC236}">
                <a16:creationId xmlns:a16="http://schemas.microsoft.com/office/drawing/2014/main" id="{50068523-8D99-480F-8380-6F408A03E092}"/>
              </a:ext>
            </a:extLst>
          </p:cNvPr>
          <p:cNvSpPr>
            <a:spLocks noGrp="1"/>
          </p:cNvSpPr>
          <p:nvPr>
            <p:ph idx="1"/>
          </p:nvPr>
        </p:nvSpPr>
        <p:spPr>
          <a:xfrm>
            <a:off x="838200" y="2000989"/>
            <a:ext cx="10515600" cy="4351338"/>
          </a:xfrm>
        </p:spPr>
        <p:txBody>
          <a:bodyPr/>
          <a:lstStyle/>
          <a:p>
            <a:pPr marL="457200" indent="-457200">
              <a:lnSpc>
                <a:spcPct val="100000"/>
              </a:lnSpc>
              <a:spcBef>
                <a:spcPts val="0"/>
              </a:spcBef>
              <a:spcAft>
                <a:spcPts val="600"/>
              </a:spcAft>
              <a:buClr>
                <a:schemeClr val="tx1"/>
              </a:buClr>
            </a:pPr>
            <a:r>
              <a:rPr lang="en-US" sz="3200" b="1"/>
              <a:t>All publications are listed under the </a:t>
            </a:r>
            <a:r>
              <a:rPr lang="en-US" sz="3200" b="1">
                <a:solidFill>
                  <a:srgbClr val="D76F2C"/>
                </a:solidFill>
              </a:rPr>
              <a:t>PUBLICATIONS</a:t>
            </a:r>
            <a:r>
              <a:rPr lang="en-US" sz="3200" b="1"/>
              <a:t> tab of the public website (ffb.jaeb.org) </a:t>
            </a:r>
          </a:p>
          <a:p>
            <a:pPr marL="457200" indent="-457200">
              <a:lnSpc>
                <a:spcPct val="100000"/>
              </a:lnSpc>
              <a:spcBef>
                <a:spcPts val="0"/>
              </a:spcBef>
              <a:spcAft>
                <a:spcPts val="600"/>
              </a:spcAft>
              <a:buClr>
                <a:schemeClr val="tx1"/>
              </a:buClr>
            </a:pPr>
            <a:r>
              <a:rPr lang="en-US" sz="3200" b="1"/>
              <a:t>Summary slides of all publications are available under the </a:t>
            </a:r>
            <a:r>
              <a:rPr lang="en-US" sz="3200" b="1">
                <a:solidFill>
                  <a:srgbClr val="D76F2C"/>
                </a:solidFill>
              </a:rPr>
              <a:t>PRESENTATIONS</a:t>
            </a:r>
            <a:r>
              <a:rPr lang="en-US" sz="3200" b="1"/>
              <a:t> tab of the public website (ffb.jaeb.org) </a:t>
            </a:r>
          </a:p>
          <a:p>
            <a:pPr marL="457200" indent="-457200">
              <a:lnSpc>
                <a:spcPct val="100000"/>
              </a:lnSpc>
              <a:spcBef>
                <a:spcPts val="0"/>
              </a:spcBef>
              <a:spcAft>
                <a:spcPts val="600"/>
              </a:spcAft>
              <a:buClr>
                <a:schemeClr val="tx1"/>
              </a:buClr>
            </a:pPr>
            <a:endParaRPr lang="en-US" sz="3200" b="1"/>
          </a:p>
          <a:p>
            <a:pPr marL="0" indent="0">
              <a:buNone/>
            </a:pPr>
            <a:endParaRPr lang="en-US"/>
          </a:p>
        </p:txBody>
      </p:sp>
    </p:spTree>
    <p:extLst>
      <p:ext uri="{BB962C8B-B14F-4D97-AF65-F5344CB8AC3E}">
        <p14:creationId xmlns:p14="http://schemas.microsoft.com/office/powerpoint/2010/main" val="324769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398C-1CDE-EF8F-33ED-29503004513B}"/>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E94244A-C123-31DD-A7E8-E038003F89D6}"/>
              </a:ext>
            </a:extLst>
          </p:cNvPr>
          <p:cNvCxnSpPr/>
          <p:nvPr/>
        </p:nvCxnSpPr>
        <p:spPr>
          <a:xfrm flipH="1" flipV="1">
            <a:off x="3989476" y="5785044"/>
            <a:ext cx="768928" cy="1"/>
          </a:xfrm>
          <a:prstGeom prst="line">
            <a:avLst/>
          </a:prstGeom>
          <a:noFill/>
          <a:ln w="19050" cap="flat" cmpd="sng" algn="ctr">
            <a:solidFill>
              <a:srgbClr val="003865"/>
            </a:solidFill>
            <a:prstDash val="solid"/>
          </a:ln>
          <a:effectLst/>
        </p:spPr>
      </p:cxnSp>
      <p:cxnSp>
        <p:nvCxnSpPr>
          <p:cNvPr id="9" name="Straight Connector 8">
            <a:extLst>
              <a:ext uri="{FF2B5EF4-FFF2-40B4-BE49-F238E27FC236}">
                <a16:creationId xmlns:a16="http://schemas.microsoft.com/office/drawing/2014/main" id="{046D1730-8D80-7346-9FAB-F7FC8CA22153}"/>
              </a:ext>
            </a:extLst>
          </p:cNvPr>
          <p:cNvCxnSpPr/>
          <p:nvPr/>
        </p:nvCxnSpPr>
        <p:spPr>
          <a:xfrm flipH="1" flipV="1">
            <a:off x="3941639" y="4510765"/>
            <a:ext cx="768928" cy="1"/>
          </a:xfrm>
          <a:prstGeom prst="line">
            <a:avLst/>
          </a:prstGeom>
          <a:noFill/>
          <a:ln w="19050" cap="flat" cmpd="sng" algn="ctr">
            <a:solidFill>
              <a:srgbClr val="003865"/>
            </a:solidFill>
            <a:prstDash val="solid"/>
          </a:ln>
          <a:effectLst/>
        </p:spPr>
      </p:cxnSp>
      <p:sp>
        <p:nvSpPr>
          <p:cNvPr id="2" name="Title 1">
            <a:extLst>
              <a:ext uri="{FF2B5EF4-FFF2-40B4-BE49-F238E27FC236}">
                <a16:creationId xmlns:a16="http://schemas.microsoft.com/office/drawing/2014/main" id="{CEE6EF75-0368-C2CD-7735-5B1BFB6EEB6A}"/>
              </a:ext>
            </a:extLst>
          </p:cNvPr>
          <p:cNvSpPr>
            <a:spLocks noGrp="1"/>
          </p:cNvSpPr>
          <p:nvPr>
            <p:ph type="title"/>
          </p:nvPr>
        </p:nvSpPr>
        <p:spPr>
          <a:xfrm>
            <a:off x="3274540" y="18255"/>
            <a:ext cx="8079260" cy="1325563"/>
          </a:xfrm>
        </p:spPr>
        <p:txBody>
          <a:bodyPr>
            <a:normAutofit/>
          </a:bodyPr>
          <a:lstStyle/>
          <a:p>
            <a:r>
              <a:rPr lang="en-US" b="1">
                <a:solidFill>
                  <a:schemeClr val="bg1"/>
                </a:solidFill>
              </a:rPr>
              <a:t>Organizational Structure</a:t>
            </a:r>
          </a:p>
        </p:txBody>
      </p:sp>
      <p:cxnSp>
        <p:nvCxnSpPr>
          <p:cNvPr id="39" name="Straight Connector 38">
            <a:extLst>
              <a:ext uri="{FF2B5EF4-FFF2-40B4-BE49-F238E27FC236}">
                <a16:creationId xmlns:a16="http://schemas.microsoft.com/office/drawing/2014/main" id="{D7FF9AC1-EE6F-FE23-9A86-5D91E215ED56}"/>
              </a:ext>
            </a:extLst>
          </p:cNvPr>
          <p:cNvCxnSpPr/>
          <p:nvPr/>
        </p:nvCxnSpPr>
        <p:spPr>
          <a:xfrm flipH="1" flipV="1">
            <a:off x="7823014" y="4510765"/>
            <a:ext cx="768928" cy="1"/>
          </a:xfrm>
          <a:prstGeom prst="line">
            <a:avLst/>
          </a:prstGeom>
          <a:noFill/>
          <a:ln w="19050" cap="flat" cmpd="sng" algn="ctr">
            <a:solidFill>
              <a:srgbClr val="003865"/>
            </a:solidFill>
            <a:prstDash val="solid"/>
          </a:ln>
          <a:effectLst/>
        </p:spPr>
      </p:cxnSp>
      <p:cxnSp>
        <p:nvCxnSpPr>
          <p:cNvPr id="42" name="Straight Connector 41">
            <a:extLst>
              <a:ext uri="{FF2B5EF4-FFF2-40B4-BE49-F238E27FC236}">
                <a16:creationId xmlns:a16="http://schemas.microsoft.com/office/drawing/2014/main" id="{1B65FA5D-7504-8EF4-9368-0509C5D34E04}"/>
              </a:ext>
            </a:extLst>
          </p:cNvPr>
          <p:cNvCxnSpPr/>
          <p:nvPr/>
        </p:nvCxnSpPr>
        <p:spPr>
          <a:xfrm>
            <a:off x="6344329" y="2286693"/>
            <a:ext cx="0" cy="540321"/>
          </a:xfrm>
          <a:prstGeom prst="line">
            <a:avLst/>
          </a:prstGeom>
          <a:noFill/>
          <a:ln w="19050" cap="flat" cmpd="sng" algn="ctr">
            <a:solidFill>
              <a:srgbClr val="003865"/>
            </a:solidFill>
            <a:prstDash val="solid"/>
          </a:ln>
          <a:effectLst/>
        </p:spPr>
      </p:cxnSp>
      <p:cxnSp>
        <p:nvCxnSpPr>
          <p:cNvPr id="43" name="Straight Connector 42">
            <a:extLst>
              <a:ext uri="{FF2B5EF4-FFF2-40B4-BE49-F238E27FC236}">
                <a16:creationId xmlns:a16="http://schemas.microsoft.com/office/drawing/2014/main" id="{EAE99EAA-CA6B-FDB3-9D59-E163F92EFD52}"/>
              </a:ext>
            </a:extLst>
          </p:cNvPr>
          <p:cNvCxnSpPr/>
          <p:nvPr/>
        </p:nvCxnSpPr>
        <p:spPr>
          <a:xfrm flipH="1" flipV="1">
            <a:off x="7962928" y="2153667"/>
            <a:ext cx="768928" cy="1"/>
          </a:xfrm>
          <a:prstGeom prst="line">
            <a:avLst/>
          </a:prstGeom>
          <a:noFill/>
          <a:ln w="19050" cap="flat" cmpd="sng" algn="ctr">
            <a:solidFill>
              <a:srgbClr val="003865"/>
            </a:solidFill>
            <a:prstDash val="solid"/>
          </a:ln>
          <a:effectLst/>
        </p:spPr>
      </p:cxnSp>
      <p:cxnSp>
        <p:nvCxnSpPr>
          <p:cNvPr id="44" name="Straight Connector 43">
            <a:extLst>
              <a:ext uri="{FF2B5EF4-FFF2-40B4-BE49-F238E27FC236}">
                <a16:creationId xmlns:a16="http://schemas.microsoft.com/office/drawing/2014/main" id="{C6C48021-C346-0254-0D28-1314F1927808}"/>
              </a:ext>
            </a:extLst>
          </p:cNvPr>
          <p:cNvCxnSpPr/>
          <p:nvPr/>
        </p:nvCxnSpPr>
        <p:spPr>
          <a:xfrm flipH="1">
            <a:off x="6330474" y="3683196"/>
            <a:ext cx="27709" cy="2202881"/>
          </a:xfrm>
          <a:prstGeom prst="line">
            <a:avLst/>
          </a:prstGeom>
          <a:noFill/>
          <a:ln w="19050" cap="flat" cmpd="sng" algn="ctr">
            <a:solidFill>
              <a:srgbClr val="003865"/>
            </a:solidFill>
            <a:prstDash val="solid"/>
          </a:ln>
          <a:effectLst/>
        </p:spPr>
      </p:cxnSp>
      <p:sp>
        <p:nvSpPr>
          <p:cNvPr id="45" name="Rounded Rectangle 4">
            <a:extLst>
              <a:ext uri="{FF2B5EF4-FFF2-40B4-BE49-F238E27FC236}">
                <a16:creationId xmlns:a16="http://schemas.microsoft.com/office/drawing/2014/main" id="{DC9A4EBD-7EDA-D644-C321-BA03F1B1AB66}"/>
              </a:ext>
            </a:extLst>
          </p:cNvPr>
          <p:cNvSpPr/>
          <p:nvPr/>
        </p:nvSpPr>
        <p:spPr>
          <a:xfrm>
            <a:off x="4558576" y="5399736"/>
            <a:ext cx="3648902" cy="748145"/>
          </a:xfrm>
          <a:prstGeom prst="roundRect">
            <a:avLst/>
          </a:prstGeom>
          <a:solidFill>
            <a:schemeClr val="accent6">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Clinical Sites</a:t>
            </a:r>
          </a:p>
        </p:txBody>
      </p:sp>
      <p:sp>
        <p:nvSpPr>
          <p:cNvPr id="46" name="Rounded Rectangle 5">
            <a:extLst>
              <a:ext uri="{FF2B5EF4-FFF2-40B4-BE49-F238E27FC236}">
                <a16:creationId xmlns:a16="http://schemas.microsoft.com/office/drawing/2014/main" id="{C260351A-420D-AAAB-32EE-06643BA40454}"/>
              </a:ext>
            </a:extLst>
          </p:cNvPr>
          <p:cNvSpPr/>
          <p:nvPr/>
        </p:nvSpPr>
        <p:spPr>
          <a:xfrm>
            <a:off x="4558576" y="2826167"/>
            <a:ext cx="3648902" cy="956235"/>
          </a:xfrm>
          <a:prstGeom prst="roundRect">
            <a:avLst/>
          </a:prstGeom>
          <a:solidFill>
            <a:schemeClr val="accent3">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Executive Committee</a:t>
            </a:r>
          </a:p>
          <a:p>
            <a:pPr algn="ctr">
              <a:defRPr/>
            </a:pPr>
            <a:r>
              <a:rPr lang="en-US" kern="0">
                <a:solidFill>
                  <a:prstClr val="white"/>
                </a:solidFill>
                <a:latin typeface="Calibri" panose="020F0502020204030204" pitchFamily="34" charset="0"/>
                <a:cs typeface="Calibri" panose="020F0502020204030204" pitchFamily="34" charset="0"/>
              </a:rPr>
              <a:t>Co-Chairs: Jacque Duncan and Rachel Huckfeldt</a:t>
            </a:r>
            <a:endParaRPr kumimoji="0" lang="en-US"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7" name="Rounded Rectangle 6">
            <a:extLst>
              <a:ext uri="{FF2B5EF4-FFF2-40B4-BE49-F238E27FC236}">
                <a16:creationId xmlns:a16="http://schemas.microsoft.com/office/drawing/2014/main" id="{5E55CB13-08B2-C961-8EE9-5B0629885777}"/>
              </a:ext>
            </a:extLst>
          </p:cNvPr>
          <p:cNvSpPr/>
          <p:nvPr/>
        </p:nvSpPr>
        <p:spPr>
          <a:xfrm>
            <a:off x="8517631" y="4108241"/>
            <a:ext cx="3437501" cy="952682"/>
          </a:xfrm>
          <a:prstGeom prst="roundRect">
            <a:avLst/>
          </a:prstGeom>
          <a:solidFill>
            <a:schemeClr val="accent5">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Operations Committee</a:t>
            </a:r>
          </a:p>
        </p:txBody>
      </p:sp>
      <p:sp>
        <p:nvSpPr>
          <p:cNvPr id="48" name="Rounded Rectangle 7">
            <a:extLst>
              <a:ext uri="{FF2B5EF4-FFF2-40B4-BE49-F238E27FC236}">
                <a16:creationId xmlns:a16="http://schemas.microsoft.com/office/drawing/2014/main" id="{D5A4EBF9-FC25-6414-897D-9A81FF0D75F1}"/>
              </a:ext>
            </a:extLst>
          </p:cNvPr>
          <p:cNvSpPr/>
          <p:nvPr/>
        </p:nvSpPr>
        <p:spPr>
          <a:xfrm>
            <a:off x="4558576" y="1678937"/>
            <a:ext cx="3676611" cy="900227"/>
          </a:xfrm>
          <a:prstGeom prst="roundRect">
            <a:avLst/>
          </a:prstGeom>
          <a:solidFill>
            <a:schemeClr val="accent2">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Foundation Fighting Blindness</a:t>
            </a:r>
          </a:p>
        </p:txBody>
      </p:sp>
      <p:sp>
        <p:nvSpPr>
          <p:cNvPr id="49" name="Rounded Rectangle 10">
            <a:extLst>
              <a:ext uri="{FF2B5EF4-FFF2-40B4-BE49-F238E27FC236}">
                <a16:creationId xmlns:a16="http://schemas.microsoft.com/office/drawing/2014/main" id="{457926D3-E5D4-A4BE-F0E4-815674693626}"/>
              </a:ext>
            </a:extLst>
          </p:cNvPr>
          <p:cNvSpPr/>
          <p:nvPr/>
        </p:nvSpPr>
        <p:spPr>
          <a:xfrm rot="5400000">
            <a:off x="9757252" y="381279"/>
            <a:ext cx="900225" cy="3495537"/>
          </a:xfrm>
          <a:prstGeom prst="roundRect">
            <a:avLst/>
          </a:prstGeom>
          <a:solidFill>
            <a:srgbClr val="4A9B82"/>
          </a:solidFill>
          <a:ln w="15875" cap="flat" cmpd="sng" algn="ctr">
            <a:solidFill>
              <a:srgbClr val="003865"/>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Scientific Advisory Board</a:t>
            </a:r>
          </a:p>
        </p:txBody>
      </p:sp>
      <p:sp>
        <p:nvSpPr>
          <p:cNvPr id="50" name="Rounded Rectangle 13">
            <a:extLst>
              <a:ext uri="{FF2B5EF4-FFF2-40B4-BE49-F238E27FC236}">
                <a16:creationId xmlns:a16="http://schemas.microsoft.com/office/drawing/2014/main" id="{91730753-C5C3-3B95-CC48-D8889E8D1014}"/>
              </a:ext>
            </a:extLst>
          </p:cNvPr>
          <p:cNvSpPr/>
          <p:nvPr/>
        </p:nvSpPr>
        <p:spPr>
          <a:xfrm>
            <a:off x="4558576" y="4075909"/>
            <a:ext cx="3648902" cy="952682"/>
          </a:xfrm>
          <a:prstGeom prst="roundRect">
            <a:avLst/>
          </a:prstGeom>
          <a:solidFill>
            <a:schemeClr val="accent5">
              <a:lumMod val="75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Coordinating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Jaeb</a:t>
            </a:r>
            <a:r>
              <a:rPr kumimoji="0" lang="en-US" sz="2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Center for Health Research</a:t>
            </a:r>
          </a:p>
        </p:txBody>
      </p:sp>
      <p:sp>
        <p:nvSpPr>
          <p:cNvPr id="3" name="Rounded Rectangle 4">
            <a:extLst>
              <a:ext uri="{FF2B5EF4-FFF2-40B4-BE49-F238E27FC236}">
                <a16:creationId xmlns:a16="http://schemas.microsoft.com/office/drawing/2014/main" id="{69C42814-D78A-D4A1-3A96-0710B11EECEC}"/>
              </a:ext>
            </a:extLst>
          </p:cNvPr>
          <p:cNvSpPr/>
          <p:nvPr/>
        </p:nvSpPr>
        <p:spPr>
          <a:xfrm>
            <a:off x="389268" y="3691822"/>
            <a:ext cx="3914547" cy="2880018"/>
          </a:xfrm>
          <a:prstGeom prst="roundRect">
            <a:avLst/>
          </a:prstGeom>
          <a:solidFill>
            <a:schemeClr val="accent1">
              <a:lumMod val="50000"/>
            </a:schemeClr>
          </a:solidFill>
          <a:ln w="15875" cap="flat" cmpd="sng" algn="ctr">
            <a:solidFill>
              <a:srgbClr val="003865"/>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Multidisciplinary Experts</a:t>
            </a: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Duke Reading Center</a:t>
            </a: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Casey Reading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Genetics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InformedDNA (Central Genetics Auditor)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Veriome (Variant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EMMES (VA Testing)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Streetlab (MOST-VR)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KKI, JHU, ICTR (GYROS Central </a:t>
            </a:r>
            <a:r>
              <a:rPr lang="en-US" sz="1600" kern="0">
                <a:solidFill>
                  <a:prstClr val="white"/>
                </a:solidFill>
                <a:latin typeface="Calibri" panose="020F0502020204030204" pitchFamily="34" charset="0"/>
                <a:cs typeface="Calibri" panose="020F0502020204030204" pitchFamily="34" charset="0"/>
              </a:rPr>
              <a:t>Labs/RC</a:t>
            </a: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a:solidFill>
                  <a:prstClr val="white"/>
                </a:solidFill>
                <a:latin typeface="Calibri" panose="020F0502020204030204" pitchFamily="34" charset="0"/>
                <a:cs typeface="Calibri" panose="020F0502020204030204" pitchFamily="34" charset="0"/>
              </a:rPr>
              <a:t>Audiology Central Review</a:t>
            </a:r>
            <a:endPar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234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31AB-4644-740A-9642-51A12811C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EB8C6-F2B5-D14A-2C10-2D5DD080248E}"/>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How to Get Involved</a:t>
            </a:r>
            <a:endParaRPr lang="en-US"/>
          </a:p>
        </p:txBody>
      </p:sp>
    </p:spTree>
    <p:extLst>
      <p:ext uri="{BB962C8B-B14F-4D97-AF65-F5344CB8AC3E}">
        <p14:creationId xmlns:p14="http://schemas.microsoft.com/office/powerpoint/2010/main" val="4243314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5"/>
            <a:ext cx="8702393" cy="1325563"/>
          </a:xfrm>
        </p:spPr>
        <p:txBody>
          <a:bodyPr>
            <a:normAutofit/>
          </a:bodyPr>
          <a:lstStyle/>
          <a:p>
            <a:r>
              <a:rPr lang="en-US" b="1">
                <a:solidFill>
                  <a:schemeClr val="bg1"/>
                </a:solidFill>
              </a:rPr>
              <a:t>How to Join the Clinical Consortium</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066800" y="1869859"/>
            <a:ext cx="10058400" cy="4497916"/>
          </a:xfrm>
        </p:spPr>
        <p:txBody>
          <a:bodyPr>
            <a:noAutofit/>
          </a:bodyPr>
          <a:lstStyle/>
          <a:p>
            <a:pPr marL="457200" indent="-457200">
              <a:lnSpc>
                <a:spcPct val="100000"/>
              </a:lnSpc>
              <a:spcBef>
                <a:spcPts val="0"/>
              </a:spcBef>
              <a:buClr>
                <a:schemeClr val="bg1">
                  <a:lumMod val="75000"/>
                </a:schemeClr>
              </a:buClr>
            </a:pPr>
            <a:r>
              <a:rPr lang="en-US" sz="3600" b="1">
                <a:solidFill>
                  <a:schemeClr val="bg1">
                    <a:lumMod val="75000"/>
                  </a:schemeClr>
                </a:solidFill>
              </a:rPr>
              <a:t>Complete a Clinical Site Application</a:t>
            </a:r>
          </a:p>
          <a:p>
            <a:pPr marL="914400" lvl="1" indent="-457200">
              <a:lnSpc>
                <a:spcPct val="100000"/>
              </a:lnSpc>
              <a:spcBef>
                <a:spcPts val="0"/>
              </a:spcBef>
              <a:buClr>
                <a:schemeClr val="bg1">
                  <a:lumMod val="75000"/>
                </a:schemeClr>
              </a:buClr>
            </a:pPr>
            <a:r>
              <a:rPr lang="en-US" sz="2800" b="1">
                <a:solidFill>
                  <a:schemeClr val="bg1">
                    <a:lumMod val="75000"/>
                  </a:schemeClr>
                </a:solidFill>
              </a:rPr>
              <a:t>Available on the public website homepage ffb.jaeb.org</a:t>
            </a:r>
          </a:p>
          <a:p>
            <a:pPr marL="914400" lvl="1" indent="-457200">
              <a:lnSpc>
                <a:spcPct val="100000"/>
              </a:lnSpc>
              <a:spcBef>
                <a:spcPts val="0"/>
              </a:spcBef>
              <a:buClr>
                <a:schemeClr val="bg1">
                  <a:lumMod val="75000"/>
                </a:schemeClr>
              </a:buClr>
            </a:pPr>
            <a:r>
              <a:rPr lang="en-US" sz="2800" b="1">
                <a:solidFill>
                  <a:schemeClr val="bg1">
                    <a:lumMod val="75000"/>
                  </a:schemeClr>
                </a:solidFill>
              </a:rPr>
              <a:t>Email completed form to </a:t>
            </a:r>
            <a:r>
              <a:rPr lang="en-US" sz="2800" b="1">
                <a:solidFill>
                  <a:schemeClr val="bg1">
                    <a:lumMod val="75000"/>
                  </a:schemeClr>
                </a:solidFill>
                <a:hlinkClick r:id="rId3">
                  <a:extLst>
                    <a:ext uri="{A12FA001-AC4F-418D-AE19-62706E023703}">
                      <ahyp:hlinkClr xmlns:ahyp="http://schemas.microsoft.com/office/drawing/2018/hyperlinkcolor" val="tx"/>
                    </a:ext>
                  </a:extLst>
                </a:hlinkClick>
              </a:rPr>
              <a:t>ffb@jaeb.org</a:t>
            </a:r>
            <a:r>
              <a:rPr lang="en-US" sz="2800" b="1">
                <a:solidFill>
                  <a:schemeClr val="bg1">
                    <a:lumMod val="75000"/>
                  </a:schemeClr>
                </a:solidFill>
              </a:rPr>
              <a:t> </a:t>
            </a:r>
          </a:p>
          <a:p>
            <a:pPr marL="457200" indent="-457200">
              <a:lnSpc>
                <a:spcPct val="100000"/>
              </a:lnSpc>
              <a:spcBef>
                <a:spcPts val="0"/>
              </a:spcBef>
              <a:buClr>
                <a:schemeClr val="bg1">
                  <a:lumMod val="75000"/>
                </a:schemeClr>
              </a:buClr>
            </a:pPr>
            <a:r>
              <a:rPr lang="en-US" sz="3600" b="1">
                <a:solidFill>
                  <a:schemeClr val="bg1">
                    <a:lumMod val="75000"/>
                  </a:schemeClr>
                </a:solidFill>
              </a:rPr>
              <a:t>Site Requirements</a:t>
            </a:r>
          </a:p>
          <a:p>
            <a:pPr marL="914400" lvl="1" indent="-457200">
              <a:lnSpc>
                <a:spcPct val="100000"/>
              </a:lnSpc>
              <a:spcBef>
                <a:spcPts val="0"/>
              </a:spcBef>
              <a:buClr>
                <a:schemeClr val="bg1">
                  <a:lumMod val="75000"/>
                </a:schemeClr>
              </a:buClr>
            </a:pPr>
            <a:r>
              <a:rPr lang="en-US" sz="2800" b="1">
                <a:solidFill>
                  <a:schemeClr val="bg1">
                    <a:lumMod val="75000"/>
                  </a:schemeClr>
                </a:solidFill>
              </a:rPr>
              <a:t>Minimum required equipment</a:t>
            </a:r>
          </a:p>
          <a:p>
            <a:pPr marL="1371600" lvl="2" indent="-457200">
              <a:lnSpc>
                <a:spcPct val="100000"/>
              </a:lnSpc>
              <a:spcBef>
                <a:spcPts val="0"/>
              </a:spcBef>
              <a:buClr>
                <a:schemeClr val="bg1">
                  <a:lumMod val="75000"/>
                </a:schemeClr>
              </a:buClr>
            </a:pPr>
            <a:r>
              <a:rPr lang="en-US" sz="2400" b="1">
                <a:solidFill>
                  <a:schemeClr val="bg1">
                    <a:lumMod val="75000"/>
                  </a:schemeClr>
                </a:solidFill>
              </a:rPr>
              <a:t>Octopus 900 Pro Perimetry</a:t>
            </a:r>
          </a:p>
          <a:p>
            <a:pPr marL="1371600" lvl="2" indent="-457200">
              <a:lnSpc>
                <a:spcPct val="100000"/>
              </a:lnSpc>
              <a:spcBef>
                <a:spcPts val="0"/>
              </a:spcBef>
              <a:buClr>
                <a:schemeClr val="bg1">
                  <a:lumMod val="75000"/>
                </a:schemeClr>
              </a:buClr>
            </a:pPr>
            <a:r>
              <a:rPr lang="en-US" sz="2400" b="1">
                <a:solidFill>
                  <a:schemeClr val="bg1">
                    <a:lumMod val="75000"/>
                  </a:schemeClr>
                </a:solidFill>
              </a:rPr>
              <a:t>Heidelberg Spectralis OCT</a:t>
            </a:r>
          </a:p>
          <a:p>
            <a:pPr marL="914400" lvl="1" indent="-457200">
              <a:lnSpc>
                <a:spcPct val="100000"/>
              </a:lnSpc>
              <a:spcBef>
                <a:spcPts val="0"/>
              </a:spcBef>
              <a:buClr>
                <a:schemeClr val="bg1">
                  <a:lumMod val="75000"/>
                </a:schemeClr>
              </a:buClr>
            </a:pPr>
            <a:r>
              <a:rPr lang="en-US" sz="2800" b="1">
                <a:solidFill>
                  <a:schemeClr val="bg1">
                    <a:lumMod val="75000"/>
                  </a:schemeClr>
                </a:solidFill>
              </a:rPr>
              <a:t>Site PI must meet qualifications (listed on application)</a:t>
            </a:r>
          </a:p>
          <a:p>
            <a:pPr marL="914400" lvl="1" indent="-457200">
              <a:lnSpc>
                <a:spcPct val="100000"/>
              </a:lnSpc>
              <a:spcBef>
                <a:spcPts val="0"/>
              </a:spcBef>
              <a:buClr>
                <a:schemeClr val="bg1">
                  <a:lumMod val="75000"/>
                </a:schemeClr>
              </a:buClr>
            </a:pPr>
            <a:r>
              <a:rPr lang="en-US" sz="2800" b="1">
                <a:solidFill>
                  <a:schemeClr val="bg1">
                    <a:lumMod val="75000"/>
                  </a:schemeClr>
                </a:solidFill>
              </a:rPr>
              <a:t>U.S. sites must use the central IRB </a:t>
            </a:r>
          </a:p>
        </p:txBody>
      </p:sp>
      <p:sp>
        <p:nvSpPr>
          <p:cNvPr id="5" name="Rectangle: Rounded Corners 4">
            <a:extLst>
              <a:ext uri="{FF2B5EF4-FFF2-40B4-BE49-F238E27FC236}">
                <a16:creationId xmlns:a16="http://schemas.microsoft.com/office/drawing/2014/main" id="{F6A364A6-7A07-EE14-B229-E5111652EA48}"/>
              </a:ext>
            </a:extLst>
          </p:cNvPr>
          <p:cNvSpPr/>
          <p:nvPr/>
        </p:nvSpPr>
        <p:spPr>
          <a:xfrm>
            <a:off x="6974958" y="5794745"/>
            <a:ext cx="5076404" cy="95338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Additional information about the Consortium, listings of participating centers, and publications can be found on </a:t>
            </a:r>
            <a:r>
              <a:rPr lang="en-US" sz="2000" b="1" u="sng">
                <a:solidFill>
                  <a:srgbClr val="D76F2C"/>
                </a:solidFill>
                <a:effectLst/>
                <a:latin typeface="Calibri" panose="020F0502020204030204" pitchFamily="34" charset="0"/>
                <a:ea typeface="Calibri" panose="020F0502020204030204" pitchFamily="34" charset="0"/>
                <a:cs typeface="Calibri" panose="020F0502020204030204" pitchFamily="34" charset="0"/>
              </a:rPr>
              <a:t>ffb.jaeb.org</a:t>
            </a:r>
            <a:endParaRPr lang="en-US" sz="2000" b="1">
              <a:solidFill>
                <a:srgbClr val="D76F2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FA6D5C-1D2C-E510-2FE0-21AE2AF54D46}"/>
              </a:ext>
            </a:extLst>
          </p:cNvPr>
          <p:cNvSpPr txBox="1"/>
          <p:nvPr/>
        </p:nvSpPr>
        <p:spPr>
          <a:xfrm>
            <a:off x="759724" y="1337301"/>
            <a:ext cx="10672552" cy="523220"/>
          </a:xfrm>
          <a:prstGeom prst="rect">
            <a:avLst/>
          </a:prstGeom>
          <a:solidFill>
            <a:schemeClr val="accent4">
              <a:lumMod val="20000"/>
              <a:lumOff val="80000"/>
            </a:schemeClr>
          </a:solidFill>
        </p:spPr>
        <p:txBody>
          <a:bodyPr wrap="square" rtlCol="0">
            <a:spAutoFit/>
          </a:bodyPr>
          <a:lstStyle/>
          <a:p>
            <a:r>
              <a:rPr lang="en-US" sz="2800" b="1">
                <a:solidFill>
                  <a:srgbClr val="FF0000"/>
                </a:solidFill>
              </a:rPr>
              <a:t>The Consortium is not accepting new applications at this time</a:t>
            </a:r>
          </a:p>
        </p:txBody>
      </p:sp>
    </p:spTree>
    <p:extLst>
      <p:ext uri="{BB962C8B-B14F-4D97-AF65-F5344CB8AC3E}">
        <p14:creationId xmlns:p14="http://schemas.microsoft.com/office/powerpoint/2010/main" val="137132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p:txBody>
          <a:bodyPr>
            <a:normAutofit/>
          </a:bodyPr>
          <a:lstStyle/>
          <a:p>
            <a:r>
              <a:rPr lang="en-US" b="1">
                <a:solidFill>
                  <a:schemeClr val="bg1"/>
                </a:solidFill>
              </a:rPr>
              <a:t>How to Submit a Protocol Idea</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097280" y="1845734"/>
            <a:ext cx="10058400" cy="4497916"/>
          </a:xfrm>
        </p:spPr>
        <p:txBody>
          <a:bodyPr>
            <a:noAutofit/>
          </a:bodyPr>
          <a:lstStyle/>
          <a:p>
            <a:pPr marL="457200" indent="-457200">
              <a:lnSpc>
                <a:spcPct val="100000"/>
              </a:lnSpc>
              <a:spcBef>
                <a:spcPts val="0"/>
              </a:spcBef>
              <a:spcAft>
                <a:spcPts val="600"/>
              </a:spcAft>
              <a:buClr>
                <a:schemeClr val="tx1"/>
              </a:buClr>
            </a:pPr>
            <a:r>
              <a:rPr lang="en-US" sz="3600" b="1"/>
              <a:t>Complete a Protocol Idea Form</a:t>
            </a:r>
          </a:p>
          <a:p>
            <a:pPr marL="914400" lvl="1" indent="-457200">
              <a:lnSpc>
                <a:spcPct val="100000"/>
              </a:lnSpc>
              <a:spcBef>
                <a:spcPts val="0"/>
              </a:spcBef>
              <a:spcAft>
                <a:spcPts val="600"/>
              </a:spcAft>
              <a:buClr>
                <a:schemeClr val="tx1"/>
              </a:buClr>
            </a:pPr>
            <a:r>
              <a:rPr lang="en-US" sz="3200" b="1">
                <a:cs typeface="Calibri" panose="020F0502020204030204" pitchFamily="34" charset="0"/>
              </a:rPr>
              <a:t>Available on the public website (ffb.jaeb.org)</a:t>
            </a:r>
          </a:p>
          <a:p>
            <a:pPr marL="457200" indent="-457200">
              <a:lnSpc>
                <a:spcPct val="100000"/>
              </a:lnSpc>
              <a:spcBef>
                <a:spcPts val="0"/>
              </a:spcBef>
              <a:spcAft>
                <a:spcPts val="600"/>
              </a:spcAft>
              <a:buClr>
                <a:schemeClr val="tx1"/>
              </a:buClr>
            </a:pPr>
            <a:r>
              <a:rPr lang="en-US" sz="3600" b="1">
                <a:cs typeface="Calibri" panose="020F0502020204030204" pitchFamily="34" charset="0"/>
              </a:rPr>
              <a:t>See FAQ on the public website (ffb.jaeb.org) for more information</a:t>
            </a:r>
          </a:p>
          <a:p>
            <a:pPr marL="457200" indent="-457200">
              <a:lnSpc>
                <a:spcPct val="100000"/>
              </a:lnSpc>
              <a:spcBef>
                <a:spcPts val="0"/>
              </a:spcBef>
              <a:spcAft>
                <a:spcPts val="600"/>
              </a:spcAft>
              <a:buClr>
                <a:schemeClr val="tx1"/>
              </a:buClr>
            </a:pPr>
            <a:r>
              <a:rPr lang="en-US" sz="3600" b="1">
                <a:cs typeface="Calibri" panose="020F0502020204030204" pitchFamily="34" charset="0"/>
              </a:rPr>
              <a:t>Email completed form to </a:t>
            </a:r>
            <a:r>
              <a:rPr lang="en-US" sz="3600" b="1">
                <a:solidFill>
                  <a:srgbClr val="D76F2C"/>
                </a:solidFill>
                <a:cs typeface="Calibri" panose="020F0502020204030204" pitchFamily="34" charset="0"/>
                <a:hlinkClick r:id="rId3">
                  <a:extLst>
                    <a:ext uri="{A12FA001-AC4F-418D-AE19-62706E023703}">
                      <ahyp:hlinkClr xmlns:ahyp="http://schemas.microsoft.com/office/drawing/2018/hyperlinkcolor" val="tx"/>
                    </a:ext>
                  </a:extLst>
                </a:hlinkClick>
              </a:rPr>
              <a:t>ffb@jaeb.org</a:t>
            </a:r>
            <a:endParaRPr lang="en-US" sz="3600" b="1">
              <a:solidFill>
                <a:srgbClr val="D76F2C"/>
              </a:solidFill>
              <a:cs typeface="Calibri" panose="020F0502020204030204" pitchFamily="34" charset="0"/>
            </a:endParaRPr>
          </a:p>
          <a:p>
            <a:pPr marL="1371600" lvl="2" indent="-457200">
              <a:lnSpc>
                <a:spcPct val="100000"/>
              </a:lnSpc>
              <a:spcBef>
                <a:spcPts val="0"/>
              </a:spcBef>
              <a:buClr>
                <a:schemeClr val="tx1"/>
              </a:buClr>
            </a:pPr>
            <a:endParaRPr lang="en-US" sz="2200" b="1"/>
          </a:p>
        </p:txBody>
      </p:sp>
    </p:spTree>
    <p:extLst>
      <p:ext uri="{BB962C8B-B14F-4D97-AF65-F5344CB8AC3E}">
        <p14:creationId xmlns:p14="http://schemas.microsoft.com/office/powerpoint/2010/main" val="287676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p:txBody>
          <a:bodyPr>
            <a:normAutofit/>
          </a:bodyPr>
          <a:lstStyle/>
          <a:p>
            <a:r>
              <a:rPr lang="en-US" b="1">
                <a:solidFill>
                  <a:schemeClr val="bg1"/>
                </a:solidFill>
              </a:rPr>
              <a:t>How to Request Use of Clinical Consortium Data</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097280" y="1845734"/>
            <a:ext cx="10058400" cy="4497916"/>
          </a:xfrm>
        </p:spPr>
        <p:txBody>
          <a:bodyPr>
            <a:noAutofit/>
          </a:bodyPr>
          <a:lstStyle/>
          <a:p>
            <a:pPr marL="457200" indent="-457200">
              <a:lnSpc>
                <a:spcPct val="100000"/>
              </a:lnSpc>
              <a:spcBef>
                <a:spcPts val="0"/>
              </a:spcBef>
              <a:spcAft>
                <a:spcPts val="600"/>
              </a:spcAft>
              <a:buClr>
                <a:schemeClr val="tx1"/>
              </a:buClr>
            </a:pPr>
            <a:r>
              <a:rPr lang="en-US" sz="3600" b="1"/>
              <a:t>It depends on the status of the data and the intended use</a:t>
            </a:r>
          </a:p>
          <a:p>
            <a:pPr marL="457200" indent="-457200">
              <a:lnSpc>
                <a:spcPct val="100000"/>
              </a:lnSpc>
              <a:spcBef>
                <a:spcPts val="0"/>
              </a:spcBef>
              <a:spcAft>
                <a:spcPts val="600"/>
              </a:spcAft>
              <a:buClr>
                <a:schemeClr val="tx1"/>
              </a:buClr>
            </a:pPr>
            <a:r>
              <a:rPr lang="en-US" sz="3600" b="1">
                <a:cs typeface="Calibri" panose="020F0502020204030204" pitchFamily="34" charset="0"/>
              </a:rPr>
              <a:t>See FAQ on the public website (ffb.jaeb.org) for more information</a:t>
            </a:r>
          </a:p>
          <a:p>
            <a:pPr marL="457200" indent="-457200">
              <a:lnSpc>
                <a:spcPct val="100000"/>
              </a:lnSpc>
              <a:spcBef>
                <a:spcPts val="0"/>
              </a:spcBef>
              <a:spcAft>
                <a:spcPts val="600"/>
              </a:spcAft>
              <a:buClr>
                <a:schemeClr val="tx1"/>
              </a:buClr>
            </a:pPr>
            <a:r>
              <a:rPr lang="en-US" sz="3600" b="1">
                <a:cs typeface="Calibri" panose="020F0502020204030204" pitchFamily="34" charset="0"/>
              </a:rPr>
              <a:t>Email completed request forms to </a:t>
            </a:r>
            <a:r>
              <a:rPr lang="en-US" sz="3600" b="1">
                <a:solidFill>
                  <a:srgbClr val="D76F2C"/>
                </a:solidFill>
                <a:cs typeface="Calibri" panose="020F0502020204030204" pitchFamily="34" charset="0"/>
                <a:hlinkClick r:id="rId3">
                  <a:extLst>
                    <a:ext uri="{A12FA001-AC4F-418D-AE19-62706E023703}">
                      <ahyp:hlinkClr xmlns:ahyp="http://schemas.microsoft.com/office/drawing/2018/hyperlinkcolor" val="tx"/>
                    </a:ext>
                  </a:extLst>
                </a:hlinkClick>
              </a:rPr>
              <a:t>ffb@jaeb.org</a:t>
            </a:r>
            <a:r>
              <a:rPr lang="en-US" sz="3600" b="1">
                <a:solidFill>
                  <a:srgbClr val="D76F2C"/>
                </a:solidFill>
                <a:cs typeface="Calibri" panose="020F0502020204030204" pitchFamily="34" charset="0"/>
              </a:rPr>
              <a:t> </a:t>
            </a:r>
          </a:p>
          <a:p>
            <a:pPr marL="1371600" lvl="2" indent="-457200">
              <a:lnSpc>
                <a:spcPct val="100000"/>
              </a:lnSpc>
              <a:spcBef>
                <a:spcPts val="0"/>
              </a:spcBef>
              <a:buClr>
                <a:schemeClr val="tx1"/>
              </a:buClr>
            </a:pPr>
            <a:endParaRPr lang="en-US" sz="2200" b="1"/>
          </a:p>
        </p:txBody>
      </p:sp>
    </p:spTree>
    <p:extLst>
      <p:ext uri="{BB962C8B-B14F-4D97-AF65-F5344CB8AC3E}">
        <p14:creationId xmlns:p14="http://schemas.microsoft.com/office/powerpoint/2010/main" val="3132549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A51D6-AC9A-45CB-A0F7-2FF42ED06E73}"/>
              </a:ext>
            </a:extLst>
          </p:cNvPr>
          <p:cNvSpPr txBox="1">
            <a:spLocks/>
          </p:cNvSpPr>
          <p:nvPr/>
        </p:nvSpPr>
        <p:spPr>
          <a:xfrm>
            <a:off x="133777" y="2050576"/>
            <a:ext cx="4970485" cy="3026391"/>
          </a:xfrm>
          <a:prstGeom prst="rect">
            <a:avLst/>
          </a:prstGeom>
          <a:solidFill>
            <a:schemeClr val="bg1"/>
          </a:solidFill>
        </p:spPr>
        <p:txBody>
          <a:bodyPr vert="horz" wrap="square" lIns="91440" tIns="45720" rIns="91440" bIns="45720" rtlCol="0" anchor="b">
            <a:normAutofit/>
          </a:bodyPr>
          <a:lstStyle>
            <a:lvl1pPr algn="l" defTabSz="914400" rtl="0" eaLnBrk="1" latinLnBrk="0" hangingPunct="1">
              <a:lnSpc>
                <a:spcPts val="4400"/>
              </a:lnSpc>
              <a:spcBef>
                <a:spcPct val="0"/>
              </a:spcBef>
              <a:buNone/>
              <a:defRPr lang="en-US" sz="4400" b="1" kern="1200" spc="30">
                <a:solidFill>
                  <a:srgbClr val="00C1D5"/>
                </a:solidFill>
                <a:latin typeface="Arial" panose="020B0604020202020204" pitchFamily="34" charset="0"/>
                <a:ea typeface="+mn-ea"/>
                <a:cs typeface="Arial" panose="020B0604020202020204" pitchFamily="34" charset="0"/>
              </a:defRPr>
            </a:lvl1pPr>
          </a:lstStyle>
          <a:p>
            <a:pPr marL="177800" marR="0" lvl="0" indent="0" algn="l" defTabSz="914400" rtl="0" eaLnBrk="1" fontAlgn="auto" latinLnBrk="0" hangingPunct="1">
              <a:lnSpc>
                <a:spcPts val="4400"/>
              </a:lnSpc>
              <a:spcBef>
                <a:spcPct val="0"/>
              </a:spcBef>
              <a:spcAft>
                <a:spcPts val="0"/>
              </a:spcAft>
              <a:buClrTx/>
              <a:buSzTx/>
              <a:buFontTx/>
              <a:buNone/>
              <a:tabLst/>
              <a:defRPr/>
            </a:pPr>
            <a:r>
              <a:rPr kumimoji="0" lang="en-US" sz="5000" b="1" i="0" u="none" strike="noStrike" kern="1200" cap="none" spc="30" normalizeH="0" baseline="0" noProof="0">
                <a:ln>
                  <a:noFill/>
                </a:ln>
                <a:solidFill>
                  <a:srgbClr val="D76F2C"/>
                </a:solidFill>
                <a:effectLst/>
                <a:uLnTx/>
                <a:uFillTx/>
                <a:latin typeface="Arial" panose="020B0604020202020204" pitchFamily="34" charset="0"/>
                <a:ea typeface="+mn-ea"/>
                <a:cs typeface="Arial" panose="020B0604020202020204" pitchFamily="34" charset="0"/>
              </a:rPr>
              <a:t>Coordinating Center </a:t>
            </a:r>
            <a:br>
              <a:rPr kumimoji="0" lang="en-US" sz="5000" b="1" i="0" u="none" strike="noStrike" kern="1200" cap="none" spc="30" normalizeH="0" baseline="0" noProof="0">
                <a:ln>
                  <a:noFill/>
                </a:ln>
                <a:solidFill>
                  <a:srgbClr val="D76F2C"/>
                </a:solidFill>
                <a:effectLst/>
                <a:uLnTx/>
                <a:uFillTx/>
                <a:latin typeface="Arial" panose="020B0604020202020204" pitchFamily="34" charset="0"/>
                <a:ea typeface="+mn-ea"/>
                <a:cs typeface="Arial" panose="020B0604020202020204" pitchFamily="34" charset="0"/>
              </a:rPr>
            </a:br>
            <a:r>
              <a:rPr kumimoji="0" lang="en-US" sz="5000" b="1" i="0" u="none" strike="noStrike" kern="1200" cap="none" spc="30" normalizeH="0" baseline="0" noProof="0">
                <a:ln>
                  <a:noFill/>
                </a:ln>
                <a:solidFill>
                  <a:srgbClr val="D76F2C"/>
                </a:solidFill>
                <a:effectLst/>
                <a:uLnTx/>
                <a:uFillTx/>
                <a:latin typeface="Arial" panose="020B0604020202020204" pitchFamily="34" charset="0"/>
                <a:ea typeface="+mn-ea"/>
                <a:cs typeface="Arial" panose="020B0604020202020204" pitchFamily="34" charset="0"/>
              </a:rPr>
              <a:t>Team</a:t>
            </a:r>
            <a:br>
              <a:rPr kumimoji="0" lang="en-US" sz="4400" b="1" i="0" u="none" strike="noStrike" kern="1200" cap="none" spc="30" normalizeH="0" baseline="0" noProof="0">
                <a:ln>
                  <a:noFill/>
                </a:ln>
                <a:solidFill>
                  <a:srgbClr val="00C1D5"/>
                </a:solidFill>
                <a:effectLst/>
                <a:uLnTx/>
                <a:uFillTx/>
                <a:latin typeface="Arial" panose="020B0604020202020204" pitchFamily="34" charset="0"/>
                <a:ea typeface="+mn-ea"/>
                <a:cs typeface="Arial" panose="020B0604020202020204" pitchFamily="34" charset="0"/>
              </a:rPr>
            </a:br>
            <a:endParaRPr kumimoji="0" lang="en-US" sz="4400" b="1" i="0" u="none" strike="noStrike" kern="1200" cap="none" spc="30" normalizeH="0" baseline="0" noProof="0">
              <a:ln>
                <a:noFill/>
              </a:ln>
              <a:solidFill>
                <a:srgbClr val="00C1D5"/>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949E91E9-9157-784F-EE25-AB35AA03D4DE}"/>
              </a:ext>
            </a:extLst>
          </p:cNvPr>
          <p:cNvGraphicFramePr>
            <a:graphicFrameLocks noGrp="1"/>
          </p:cNvGraphicFramePr>
          <p:nvPr>
            <p:extLst>
              <p:ext uri="{D42A27DB-BD31-4B8C-83A1-F6EECF244321}">
                <p14:modId xmlns:p14="http://schemas.microsoft.com/office/powerpoint/2010/main" val="2175148206"/>
              </p:ext>
            </p:extLst>
          </p:nvPr>
        </p:nvGraphicFramePr>
        <p:xfrm>
          <a:off x="6199969" y="0"/>
          <a:ext cx="5617784" cy="6857991"/>
        </p:xfrm>
        <a:graphic>
          <a:graphicData uri="http://schemas.openxmlformats.org/drawingml/2006/table">
            <a:tbl>
              <a:tblPr firstRow="1" bandRow="1"/>
              <a:tblGrid>
                <a:gridCol w="2055033">
                  <a:extLst>
                    <a:ext uri="{9D8B030D-6E8A-4147-A177-3AD203B41FA5}">
                      <a16:colId xmlns:a16="http://schemas.microsoft.com/office/drawing/2014/main" val="350172891"/>
                    </a:ext>
                  </a:extLst>
                </a:gridCol>
                <a:gridCol w="3562751">
                  <a:extLst>
                    <a:ext uri="{9D8B030D-6E8A-4147-A177-3AD203B41FA5}">
                      <a16:colId xmlns:a16="http://schemas.microsoft.com/office/drawing/2014/main" val="2367469568"/>
                    </a:ext>
                  </a:extLst>
                </a:gridCol>
              </a:tblGrid>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Allison Ayala </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Director </a:t>
                      </a:r>
                      <a:endParaRPr lang="en-US" sz="1400" b="0" i="0" u="none" strike="noStrike" dirty="0">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0730222"/>
                  </a:ext>
                </a:extLst>
              </a:tr>
              <a:tr h="326571">
                <a:tc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5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Operations</a:t>
                      </a:r>
                      <a:endParaRPr lang="en-US" sz="1500" b="0" i="0" u="none" strike="noStrike" dirty="0">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l" fontAlgn="t">
                        <a:lnSpc>
                          <a:spcPct val="100000"/>
                        </a:lnSpc>
                        <a:spcBef>
                          <a:spcPts val="0"/>
                        </a:spcBef>
                        <a:spcAft>
                          <a:spcPts val="0"/>
                        </a:spcAft>
                      </a:pPr>
                      <a:endParaRPr lang="en-US" sz="1500" b="0" i="0" u="none" strike="noStrike">
                        <a:effectLst/>
                        <a:latin typeface="Arial" panose="020B0604020202020204" pitchFamily="34" charset="0"/>
                      </a:endParaRPr>
                    </a:p>
                  </a:txBody>
                  <a:tcPr marL="92774" marR="92774" marT="46388" marB="463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8D08D"/>
                    </a:solidFill>
                  </a:tcPr>
                </a:tc>
                <a:extLst>
                  <a:ext uri="{0D108BD9-81ED-4DB2-BD59-A6C34878D82A}">
                    <a16:rowId xmlns:a16="http://schemas.microsoft.com/office/drawing/2014/main" val="3330203316"/>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Jennifer Shah</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Operations Manager</a:t>
                      </a:r>
                      <a:endParaRPr lang="en-US" sz="1400" b="0" i="0" u="none" strike="noStrike" dirty="0">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810674"/>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Michelle Slawiak</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Operations Assistant</a:t>
                      </a:r>
                      <a:endParaRPr lang="en-US" sz="1400" b="0" i="0" u="none" strike="noStrike" dirty="0">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17146"/>
                  </a:ext>
                </a:extLst>
              </a:tr>
              <a:tr h="326571">
                <a:tc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5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Protocols</a:t>
                      </a:r>
                      <a:endParaRPr lang="en-US" sz="1500" b="0" i="0" u="none" strike="noStrike" dirty="0">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l" fontAlgn="t">
                        <a:lnSpc>
                          <a:spcPct val="100000"/>
                        </a:lnSpc>
                        <a:spcBef>
                          <a:spcPts val="0"/>
                        </a:spcBef>
                        <a:spcAft>
                          <a:spcPts val="0"/>
                        </a:spcAft>
                      </a:pPr>
                      <a:endParaRPr lang="en-US" sz="1500" b="0" i="0" u="none" strike="noStrike">
                        <a:effectLst/>
                        <a:latin typeface="Arial" panose="020B0604020202020204" pitchFamily="34" charset="0"/>
                      </a:endParaRPr>
                    </a:p>
                  </a:txBody>
                  <a:tcPr marL="92774" marR="92774" marT="46388" marB="463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3"/>
                    </a:solidFill>
                  </a:tcPr>
                </a:tc>
                <a:extLst>
                  <a:ext uri="{0D108BD9-81ED-4DB2-BD59-A6C34878D82A}">
                    <a16:rowId xmlns:a16="http://schemas.microsoft.com/office/drawing/2014/main" val="3527273069"/>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Abagail Ault</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Manager - RUSH1F, GYROS, Pro-EYS</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0353386"/>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Ruth Thomas</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Manager - Uni-Rare, RUSH2A</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8775782"/>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Liz Caruana</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Manager (Vendors, Regulatory)</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7446275"/>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Tiffany Swinford</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Monitor</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773008"/>
                  </a:ext>
                </a:extLst>
              </a:tr>
              <a:tr h="326571">
                <a:tc>
                  <a:txBody>
                    <a:body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Axelie Castillo </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effectLst/>
                          <a:latin typeface="Calibri" panose="020F0502020204030204" pitchFamily="34" charset="0"/>
                          <a:cs typeface="Calibri" panose="020F0502020204030204" pitchFamily="34" charset="0"/>
                        </a:rPr>
                        <a:t>Protocol Monitor</a:t>
                      </a: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53267"/>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Shamari Mathis</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Research Assistant</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507007"/>
                  </a:ext>
                </a:extLst>
              </a:tr>
              <a:tr h="326571">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Analysis, Publications and Datasets</a:t>
                      </a: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l" fontAlgn="t">
                        <a:lnSpc>
                          <a:spcPct val="107000"/>
                        </a:lnSpc>
                        <a:spcBef>
                          <a:spcPts val="0"/>
                        </a:spcBef>
                        <a:spcAft>
                          <a:spcPts val="0"/>
                        </a:spcAft>
                      </a:pPr>
                      <a:endParaRPr lang="en-US" sz="1400" b="0" i="0" u="none" strike="noStrike">
                        <a:effectLst/>
                        <a:latin typeface="Arial" panose="020B0604020202020204" pitchFamily="34" charset="0"/>
                      </a:endParaRPr>
                    </a:p>
                  </a:txBody>
                  <a:tcPr marL="92774" marR="92774" marT="0" marB="0">
                    <a:lnL w="12700" cap="flat" cmpd="sng" algn="ctr">
                      <a:solidFill>
                        <a:srgbClr val="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376680"/>
                  </a:ext>
                </a:extLst>
              </a:tr>
              <a:tr h="3265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Sara Hatch</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Publications Manager</a:t>
                      </a:r>
                      <a:endParaRPr lang="en-US" sz="1400" b="0" i="0" u="none" strike="noStrike" dirty="0">
                        <a:solidFill>
                          <a:schemeClr val="bg1"/>
                        </a:solidFill>
                        <a:effectLst/>
                        <a:latin typeface="Calibri" panose="020F0502020204030204" pitchFamily="34" charset="0"/>
                        <a:cs typeface="Calibri" panose="020F0502020204030204" pitchFamily="34" charset="0"/>
                      </a:endParaRP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4299833"/>
                  </a:ext>
                </a:extLst>
              </a:tr>
              <a:tr h="3265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Wei Tian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cs typeface="Calibri" panose="020F0502020204030204" pitchFamily="34" charset="0"/>
                        </a:rPr>
                        <a:t>Senior 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6873116"/>
                  </a:ext>
                </a:extLst>
              </a:tr>
              <a:tr h="3265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Lee McDaniel</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cs typeface="Calibri" panose="020F0502020204030204" pitchFamily="34" charset="0"/>
                        </a:rPr>
                        <a:t>REDI Principal 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3832418"/>
                  </a:ext>
                </a:extLst>
              </a:tr>
              <a:tr h="3265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Yu-Fen Li</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cs typeface="Calibri" panose="020F0502020204030204" pitchFamily="34" charset="0"/>
                        </a:rPr>
                        <a:t>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932911"/>
                  </a:ext>
                </a:extLst>
              </a:tr>
              <a:tr h="3265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Lassana Samarakoon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cs typeface="Calibri" panose="020F0502020204030204" pitchFamily="34" charset="0"/>
                        </a:rPr>
                        <a:t>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8561961"/>
                  </a:ext>
                </a:extLst>
              </a:tr>
              <a:tr h="3265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Charley Spanbauer</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cs typeface="Calibri" panose="020F0502020204030204" pitchFamily="34" charset="0"/>
                        </a:rPr>
                        <a:t>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701358"/>
                  </a:ext>
                </a:extLst>
              </a:tr>
              <a:tr h="3265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dirty="0">
                          <a:effectLst/>
                          <a:latin typeface="Calibri" panose="020F0502020204030204" pitchFamily="34" charset="0"/>
                          <a:cs typeface="Calibri" panose="020F0502020204030204" pitchFamily="34" charset="0"/>
                        </a:rPr>
                        <a:t>Grace Formby</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cs typeface="Calibri" panose="020F0502020204030204" pitchFamily="34" charset="0"/>
                        </a:rPr>
                        <a:t>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408763"/>
                  </a:ext>
                </a:extLst>
              </a:tr>
              <a:tr h="326571">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1" i="0" u="none" strike="noStrike" dirty="0">
                          <a:solidFill>
                            <a:schemeClr val="tx1"/>
                          </a:solidFill>
                          <a:effectLst/>
                          <a:latin typeface="Calibri" panose="020F0502020204030204" pitchFamily="34" charset="0"/>
                          <a:cs typeface="Calibri" panose="020F0502020204030204" pitchFamily="34" charset="0"/>
                        </a:rPr>
                        <a:t>Database and Development</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268400428"/>
                  </a:ext>
                </a:extLst>
              </a:tr>
              <a:tr h="326571">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dirty="0">
                          <a:effectLst/>
                          <a:latin typeface="Calibri" panose="020F0502020204030204" pitchFamily="34" charset="0"/>
                          <a:cs typeface="Calibri" panose="020F0502020204030204" pitchFamily="34" charset="0"/>
                        </a:rPr>
                        <a:t>Stephanie Lee, Nadine LaBell, Evan Gilbert</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t" latinLnBrk="0" hangingPunct="1">
                        <a:lnSpc>
                          <a:spcPct val="107000"/>
                        </a:lnSpc>
                        <a:spcBef>
                          <a:spcPts val="0"/>
                        </a:spcBef>
                        <a:spcAft>
                          <a:spcPts val="0"/>
                        </a:spcAft>
                        <a:buClrTx/>
                        <a:buSzTx/>
                        <a:buFontTx/>
                        <a:buNone/>
                        <a:tabLst/>
                        <a:defRPr/>
                      </a:pPr>
                      <a:endParaRPr lang="en-US" sz="1400" b="0" i="0" u="none" strike="noStrike">
                        <a:effectLst/>
                        <a:latin typeface="Calibri" panose="020F0502020204030204" pitchFamily="34" charset="0"/>
                        <a:cs typeface="Calibri" panose="020F0502020204030204" pitchFamily="34" charset="0"/>
                      </a:endParaRPr>
                    </a:p>
                  </a:txBody>
                  <a:tcPr marL="92774" marR="92774" marT="46388" marB="463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008780"/>
                  </a:ext>
                </a:extLst>
              </a:tr>
            </a:tbl>
          </a:graphicData>
        </a:graphic>
      </p:graphicFrame>
      <p:pic>
        <p:nvPicPr>
          <p:cNvPr id="3" name="Picture 8">
            <a:extLst>
              <a:ext uri="{FF2B5EF4-FFF2-40B4-BE49-F238E27FC236}">
                <a16:creationId xmlns:a16="http://schemas.microsoft.com/office/drawing/2014/main" id="{CCC9E46D-5897-A535-80CE-5F7ECA081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47" y="4493363"/>
            <a:ext cx="1210004" cy="73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31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p:txBody>
          <a:bodyPr>
            <a:normAutofit/>
          </a:bodyPr>
          <a:lstStyle/>
          <a:p>
            <a:r>
              <a:rPr lang="en-US" b="1">
                <a:solidFill>
                  <a:schemeClr val="bg1"/>
                </a:solidFill>
              </a:rPr>
              <a:t>Oversight and Leadership</a:t>
            </a:r>
          </a:p>
        </p:txBody>
      </p:sp>
      <p:sp>
        <p:nvSpPr>
          <p:cNvPr id="10" name="Content Placeholder 2">
            <a:extLst>
              <a:ext uri="{FF2B5EF4-FFF2-40B4-BE49-F238E27FC236}">
                <a16:creationId xmlns:a16="http://schemas.microsoft.com/office/drawing/2014/main" id="{93D3D256-C0E3-7613-8D5D-57D0F8B90C33}"/>
              </a:ext>
            </a:extLst>
          </p:cNvPr>
          <p:cNvSpPr txBox="1">
            <a:spLocks/>
          </p:cNvSpPr>
          <p:nvPr/>
        </p:nvSpPr>
        <p:spPr>
          <a:xfrm>
            <a:off x="668210" y="1614505"/>
            <a:ext cx="3367762" cy="4748212"/>
          </a:xfrm>
          <a:prstGeom prst="rect">
            <a:avLst/>
          </a:prstGeom>
          <a:solidFill>
            <a:schemeClr val="accent1">
              <a:lumMod val="50000"/>
            </a:schemeClr>
          </a:solidFill>
          <a:ln w="3810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0C1D5"/>
              </a:buClr>
              <a:buSzTx/>
              <a:buFont typeface="Arial" panose="020B0604020202020204" pitchFamily="34" charset="0"/>
              <a:buNone/>
              <a:tabLst/>
              <a:defRPr/>
            </a:pPr>
            <a:r>
              <a:rPr kumimoji="0" lang="en-US" sz="2600" b="1" i="0" u="sng"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Executive Committee</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Jacque Duncan (Co-Chair)</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Rachel Huckfeldt (Co-Chair)</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Allison Ayala</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Janet Cheetham</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Todd Durham</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Rick Ferris</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Michel Michaelides</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Mark Pennesi</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José-Alain Sahel</a:t>
            </a:r>
          </a:p>
          <a:p>
            <a:pPr marL="292608" marR="0" lvl="1" indent="0" algn="l" defTabSz="914400" rtl="0" eaLnBrk="1" fontAlgn="auto" latinLnBrk="0" hangingPunct="1">
              <a:lnSpc>
                <a:spcPct val="90000"/>
              </a:lnSpc>
              <a:spcBef>
                <a:spcPts val="500"/>
              </a:spcBef>
              <a:spcAft>
                <a:spcPts val="0"/>
              </a:spcAft>
              <a:buClr>
                <a:srgbClr val="00C1D5"/>
              </a:buClr>
              <a:buSzTx/>
              <a:buFont typeface="Arial" panose="020B0604020202020204" pitchFamily="34" charset="0"/>
              <a:buNone/>
              <a:tabLst/>
              <a:defRPr/>
            </a:pPr>
            <a:endParaRPr kumimoji="0" lang="en-US" sz="2800" b="1" i="0" u="none" strike="noStrike" kern="1200" cap="none" spc="0" normalizeH="0" baseline="0" noProof="0">
              <a:ln>
                <a:noFill/>
              </a:ln>
              <a:solidFill>
                <a:prstClr val="black"/>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7530B770-16F2-D299-4B20-0BA958EA257E}"/>
              </a:ext>
            </a:extLst>
          </p:cNvPr>
          <p:cNvSpPr txBox="1">
            <a:spLocks/>
          </p:cNvSpPr>
          <p:nvPr/>
        </p:nvSpPr>
        <p:spPr>
          <a:xfrm>
            <a:off x="4515049" y="1600365"/>
            <a:ext cx="3364992" cy="4748739"/>
          </a:xfrm>
          <a:prstGeom prst="rect">
            <a:avLst/>
          </a:prstGeom>
          <a:solidFill>
            <a:schemeClr val="accent1">
              <a:lumMod val="50000"/>
            </a:schemeClr>
          </a:solidFill>
          <a:ln w="38100">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None/>
              <a:tabLst/>
              <a:defRPr/>
            </a:pPr>
            <a:r>
              <a:rPr kumimoji="0" lang="en-US" sz="2400" b="1" i="0" u="sng"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Operations Committee</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Jacque Duncan  </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Rachel Huckfeldt</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Allison Ayala</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Janet Cheetham</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Todd Durham</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endParaRPr kumimoji="0" lang="en-US" sz="20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a:p>
            <a:pPr marL="292608" marR="0" lvl="1" indent="0" algn="l" defTabSz="914400" rtl="0" eaLnBrk="1" fontAlgn="auto" latinLnBrk="0" hangingPunct="1">
              <a:lnSpc>
                <a:spcPct val="90000"/>
              </a:lnSpc>
              <a:spcBef>
                <a:spcPts val="200"/>
              </a:spcBef>
              <a:spcAft>
                <a:spcPts val="400"/>
              </a:spcAft>
              <a:buClr>
                <a:srgbClr val="00C1D5"/>
              </a:buClr>
              <a:buSzTx/>
              <a:buFont typeface="Calibri" pitchFamily="34" charset="0"/>
              <a:buNone/>
              <a:tabLst/>
              <a:defRPr/>
            </a:pPr>
            <a:endParaRPr kumimoji="0" lang="en-US" sz="28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p:txBody>
      </p:sp>
      <p:sp>
        <p:nvSpPr>
          <p:cNvPr id="13" name="Content Placeholder 2">
            <a:extLst>
              <a:ext uri="{FF2B5EF4-FFF2-40B4-BE49-F238E27FC236}">
                <a16:creationId xmlns:a16="http://schemas.microsoft.com/office/drawing/2014/main" id="{F67F4982-DACE-9A7E-10DF-A1C272C009CB}"/>
              </a:ext>
            </a:extLst>
          </p:cNvPr>
          <p:cNvSpPr txBox="1">
            <a:spLocks/>
          </p:cNvSpPr>
          <p:nvPr/>
        </p:nvSpPr>
        <p:spPr>
          <a:xfrm>
            <a:off x="8282358" y="1614505"/>
            <a:ext cx="3364992" cy="4748739"/>
          </a:xfrm>
          <a:prstGeom prst="rect">
            <a:avLst/>
          </a:prstGeom>
          <a:solidFill>
            <a:schemeClr val="accent1">
              <a:lumMod val="50000"/>
            </a:schemeClr>
          </a:solidFill>
          <a:ln w="38100">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400" b="1" i="0" u="sng"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Genetics Committee</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Kari Branham (Chair)</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Rob Hufnagel </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Juliana Sallum</a:t>
            </a:r>
            <a:endPar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a:p>
            <a:pPr marL="292608" marR="0" lvl="1" indent="0" algn="l" defTabSz="914400" rtl="0" eaLnBrk="1" fontAlgn="auto" latinLnBrk="0" hangingPunct="1">
              <a:lnSpc>
                <a:spcPct val="90000"/>
              </a:lnSpc>
              <a:spcBef>
                <a:spcPts val="200"/>
              </a:spcBef>
              <a:spcAft>
                <a:spcPts val="400"/>
              </a:spcAft>
              <a:buClr>
                <a:srgbClr val="00C1D5"/>
              </a:buClr>
              <a:buSzTx/>
              <a:buFont typeface="Calibri" pitchFamily="34" charset="0"/>
              <a:buNone/>
              <a:tabLst/>
              <a:defRPr/>
            </a:pPr>
            <a:endParaRPr kumimoji="0" lang="en-US" sz="28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p:txBody>
      </p:sp>
      <p:pic>
        <p:nvPicPr>
          <p:cNvPr id="14" name="Picture 13">
            <a:extLst>
              <a:ext uri="{FF2B5EF4-FFF2-40B4-BE49-F238E27FC236}">
                <a16:creationId xmlns:a16="http://schemas.microsoft.com/office/drawing/2014/main" id="{7A0D1327-AB5A-0B30-68DA-BF150BC1E1BF}"/>
              </a:ext>
            </a:extLst>
          </p:cNvPr>
          <p:cNvPicPr>
            <a:picLocks noChangeAspect="1"/>
          </p:cNvPicPr>
          <p:nvPr/>
        </p:nvPicPr>
        <p:blipFill>
          <a:blip r:embed="rId3"/>
          <a:stretch>
            <a:fillRect/>
          </a:stretch>
        </p:blipFill>
        <p:spPr>
          <a:xfrm>
            <a:off x="2849301" y="5162779"/>
            <a:ext cx="1113098" cy="1128039"/>
          </a:xfrm>
          <a:prstGeom prst="rect">
            <a:avLst/>
          </a:prstGeom>
        </p:spPr>
      </p:pic>
      <p:pic>
        <p:nvPicPr>
          <p:cNvPr id="15" name="Picture 14">
            <a:extLst>
              <a:ext uri="{FF2B5EF4-FFF2-40B4-BE49-F238E27FC236}">
                <a16:creationId xmlns:a16="http://schemas.microsoft.com/office/drawing/2014/main" id="{F8A8C35D-0204-B73D-28B3-8E112035849E}"/>
              </a:ext>
            </a:extLst>
          </p:cNvPr>
          <p:cNvPicPr>
            <a:picLocks noChangeAspect="1"/>
          </p:cNvPicPr>
          <p:nvPr/>
        </p:nvPicPr>
        <p:blipFill>
          <a:blip r:embed="rId4"/>
          <a:stretch>
            <a:fillRect/>
          </a:stretch>
        </p:blipFill>
        <p:spPr>
          <a:xfrm>
            <a:off x="4747027" y="4957227"/>
            <a:ext cx="2929921" cy="1186573"/>
          </a:xfrm>
          <a:prstGeom prst="rect">
            <a:avLst/>
          </a:prstGeom>
        </p:spPr>
      </p:pic>
      <p:pic>
        <p:nvPicPr>
          <p:cNvPr id="16" name="Picture 15">
            <a:extLst>
              <a:ext uri="{FF2B5EF4-FFF2-40B4-BE49-F238E27FC236}">
                <a16:creationId xmlns:a16="http://schemas.microsoft.com/office/drawing/2014/main" id="{99B387FB-8B78-CB94-1A68-60F82CEB95CA}"/>
              </a:ext>
            </a:extLst>
          </p:cNvPr>
          <p:cNvPicPr>
            <a:picLocks noChangeAspect="1"/>
          </p:cNvPicPr>
          <p:nvPr/>
        </p:nvPicPr>
        <p:blipFill>
          <a:blip r:embed="rId5"/>
          <a:stretch>
            <a:fillRect/>
          </a:stretch>
        </p:blipFill>
        <p:spPr>
          <a:xfrm>
            <a:off x="8534400" y="4994890"/>
            <a:ext cx="2909858" cy="1148911"/>
          </a:xfrm>
          <a:prstGeom prst="rect">
            <a:avLst/>
          </a:prstGeom>
        </p:spPr>
      </p:pic>
    </p:spTree>
    <p:extLst>
      <p:ext uri="{BB962C8B-B14F-4D97-AF65-F5344CB8AC3E}">
        <p14:creationId xmlns:p14="http://schemas.microsoft.com/office/powerpoint/2010/main" val="249994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5FE5E-D9BE-0DA1-0514-697A2A60D4A9}"/>
              </a:ext>
            </a:extLst>
          </p:cNvPr>
          <p:cNvPicPr>
            <a:picLocks noChangeAspect="1"/>
          </p:cNvPicPr>
          <p:nvPr/>
        </p:nvPicPr>
        <p:blipFill>
          <a:blip r:embed="rId3">
            <a:extLst>
              <a:ext uri="{28A0092B-C50C-407E-A947-70E740481C1C}">
                <a14:useLocalDpi xmlns:a14="http://schemas.microsoft.com/office/drawing/2010/main" val="0"/>
              </a:ext>
            </a:extLst>
          </a:blip>
          <a:srcRect l="11924" t="7416" r="9476" b="8100"/>
          <a:stretch>
            <a:fillRect/>
          </a:stretch>
        </p:blipFill>
        <p:spPr>
          <a:xfrm>
            <a:off x="152400" y="1496217"/>
            <a:ext cx="8632850" cy="4765246"/>
          </a:xfrm>
          <a:prstGeom prst="rect">
            <a:avLst/>
          </a:prstGeom>
        </p:spPr>
      </p:pic>
      <p:sp>
        <p:nvSpPr>
          <p:cNvPr id="8" name="Title 1">
            <a:extLst>
              <a:ext uri="{FF2B5EF4-FFF2-40B4-BE49-F238E27FC236}">
                <a16:creationId xmlns:a16="http://schemas.microsoft.com/office/drawing/2014/main" id="{D400FD88-7D1C-DB53-A692-940F83F67CF5}"/>
              </a:ext>
            </a:extLst>
          </p:cNvPr>
          <p:cNvSpPr>
            <a:spLocks noGrp="1"/>
          </p:cNvSpPr>
          <p:nvPr>
            <p:ph type="title"/>
          </p:nvPr>
        </p:nvSpPr>
        <p:spPr>
          <a:xfrm>
            <a:off x="3274540" y="18255"/>
            <a:ext cx="8079259" cy="1325563"/>
          </a:xfrm>
        </p:spPr>
        <p:txBody>
          <a:bodyPr>
            <a:normAutofit/>
          </a:bodyPr>
          <a:lstStyle/>
          <a:p>
            <a:pPr>
              <a:lnSpc>
                <a:spcPct val="100000"/>
              </a:lnSpc>
            </a:pP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j-ea"/>
                <a:cs typeface="+mj-cs"/>
              </a:rPr>
              <a:t>Clinical Sites</a:t>
            </a:r>
            <a:endParaRPr lang="en-US" b="1">
              <a:solidFill>
                <a:schemeClr val="bg1"/>
              </a:solidFill>
            </a:endParaRPr>
          </a:p>
        </p:txBody>
      </p:sp>
      <p:graphicFrame>
        <p:nvGraphicFramePr>
          <p:cNvPr id="4" name="Table 3">
            <a:extLst>
              <a:ext uri="{FF2B5EF4-FFF2-40B4-BE49-F238E27FC236}">
                <a16:creationId xmlns:a16="http://schemas.microsoft.com/office/drawing/2014/main" id="{EE97E373-D580-F61B-D996-F673503EA4E6}"/>
              </a:ext>
            </a:extLst>
          </p:cNvPr>
          <p:cNvGraphicFramePr>
            <a:graphicFrameLocks noGrp="1"/>
          </p:cNvGraphicFramePr>
          <p:nvPr>
            <p:extLst>
              <p:ext uri="{D42A27DB-BD31-4B8C-83A1-F6EECF244321}">
                <p14:modId xmlns:p14="http://schemas.microsoft.com/office/powerpoint/2010/main" val="1383557310"/>
              </p:ext>
            </p:extLst>
          </p:nvPr>
        </p:nvGraphicFramePr>
        <p:xfrm>
          <a:off x="8901953" y="304800"/>
          <a:ext cx="3064277" cy="6233160"/>
        </p:xfrm>
        <a:graphic>
          <a:graphicData uri="http://schemas.openxmlformats.org/drawingml/2006/table">
            <a:tbl>
              <a:tblPr/>
              <a:tblGrid>
                <a:gridCol w="3064277">
                  <a:extLst>
                    <a:ext uri="{9D8B030D-6E8A-4147-A177-3AD203B41FA5}">
                      <a16:colId xmlns:a16="http://schemas.microsoft.com/office/drawing/2014/main" val="1337665835"/>
                    </a:ext>
                  </a:extLst>
                </a:gridCol>
              </a:tblGrid>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Michigan, </a:t>
                      </a:r>
                      <a:r>
                        <a:rPr lang="en-US" sz="1000" b="1" kern="100" baseline="0">
                          <a:solidFill>
                            <a:schemeClr val="bg1"/>
                          </a:solidFill>
                          <a:effectLst/>
                          <a:latin typeface="Calibri" panose="020F0502020204030204" pitchFamily="34" charset="0"/>
                          <a:ea typeface="Calibri" panose="020F0502020204030204" pitchFamily="34" charset="0"/>
                          <a:cs typeface="Calibri" panose="020F0502020204030204" pitchFamily="34" charset="0"/>
                        </a:rPr>
                        <a:t>Kellogg</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Eye Center</a:t>
                      </a:r>
                    </a:p>
                  </a:txBody>
                  <a:tcPr marR="0" marT="0" marB="0" anchor="ctr">
                    <a:lnL>
                      <a:noFill/>
                    </a:lnL>
                    <a:lnR>
                      <a:noFill/>
                    </a:lnR>
                    <a:lnT>
                      <a:noFill/>
                    </a:lnT>
                    <a:lnB>
                      <a:noFill/>
                    </a:lnB>
                    <a:noFill/>
                  </a:tcPr>
                </a:tc>
                <a:extLst>
                  <a:ext uri="{0D108BD9-81ED-4DB2-BD59-A6C34878D82A}">
                    <a16:rowId xmlns:a16="http://schemas.microsoft.com/office/drawing/2014/main" val="4245550950"/>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Oregon Health &amp; Science Univ., Casey Eye Institute</a:t>
                      </a:r>
                    </a:p>
                  </a:txBody>
                  <a:tcPr marR="0" marT="0" marB="0" anchor="ctr">
                    <a:lnL>
                      <a:noFill/>
                    </a:lnL>
                    <a:lnR>
                      <a:noFill/>
                    </a:lnR>
                    <a:lnT>
                      <a:noFill/>
                    </a:lnT>
                    <a:lnB>
                      <a:noFill/>
                    </a:lnB>
                    <a:noFill/>
                  </a:tcPr>
                </a:tc>
                <a:extLst>
                  <a:ext uri="{0D108BD9-81ED-4DB2-BD59-A6C34878D82A}">
                    <a16:rowId xmlns:a16="http://schemas.microsoft.com/office/drawing/2014/main" val="290330542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Baylor College of Medicine, Alkek Eye Center</a:t>
                      </a:r>
                    </a:p>
                  </a:txBody>
                  <a:tcPr marR="0" marT="0" marB="0" anchor="ctr">
                    <a:lnL>
                      <a:noFill/>
                    </a:lnL>
                    <a:lnR>
                      <a:noFill/>
                    </a:lnR>
                    <a:lnT>
                      <a:noFill/>
                    </a:lnT>
                    <a:lnB>
                      <a:noFill/>
                    </a:lnB>
                    <a:noFill/>
                  </a:tcPr>
                </a:tc>
                <a:extLst>
                  <a:ext uri="{0D108BD9-81ED-4DB2-BD59-A6C34878D82A}">
                    <a16:rowId xmlns:a16="http://schemas.microsoft.com/office/drawing/2014/main" val="294438206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Emory University, Emory Eye Center</a:t>
                      </a:r>
                    </a:p>
                  </a:txBody>
                  <a:tcPr marR="0" marT="0" marB="0" anchor="ctr">
                    <a:lnL>
                      <a:noFill/>
                    </a:lnL>
                    <a:lnR>
                      <a:noFill/>
                    </a:lnR>
                    <a:lnT>
                      <a:noFill/>
                    </a:lnT>
                    <a:lnB>
                      <a:noFill/>
                    </a:lnB>
                    <a:noFill/>
                  </a:tcPr>
                </a:tc>
                <a:extLst>
                  <a:ext uri="{0D108BD9-81ED-4DB2-BD59-A6C34878D82A}">
                    <a16:rowId xmlns:a16="http://schemas.microsoft.com/office/drawing/2014/main" val="354834690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Ghent University</a:t>
                      </a:r>
                    </a:p>
                  </a:txBody>
                  <a:tcPr marR="0" marT="0" marB="0" anchor="ctr">
                    <a:lnL>
                      <a:noFill/>
                    </a:lnL>
                    <a:lnR>
                      <a:noFill/>
                    </a:lnR>
                    <a:lnT>
                      <a:noFill/>
                    </a:lnT>
                    <a:lnB>
                      <a:noFill/>
                    </a:lnB>
                    <a:noFill/>
                  </a:tcPr>
                </a:tc>
                <a:extLst>
                  <a:ext uri="{0D108BD9-81ED-4DB2-BD59-A6C34878D82A}">
                    <a16:rowId xmlns:a16="http://schemas.microsoft.com/office/drawing/2014/main" val="51317124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Harvard Univ., Massachusetts Eye and Ear Infirmary</a:t>
                      </a:r>
                    </a:p>
                  </a:txBody>
                  <a:tcPr marR="0" marT="0" marB="0" anchor="ctr">
                    <a:lnL>
                      <a:noFill/>
                    </a:lnL>
                    <a:lnR>
                      <a:noFill/>
                    </a:lnR>
                    <a:lnT>
                      <a:noFill/>
                    </a:lnT>
                    <a:lnB>
                      <a:noFill/>
                    </a:lnB>
                    <a:noFill/>
                  </a:tcPr>
                </a:tc>
                <a:extLst>
                  <a:ext uri="{0D108BD9-81ED-4DB2-BD59-A6C34878D82A}">
                    <a16:rowId xmlns:a16="http://schemas.microsoft.com/office/drawing/2014/main" val="180933240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Medical College of Wisconsin Eye Institute</a:t>
                      </a:r>
                    </a:p>
                  </a:txBody>
                  <a:tcPr marR="0" marT="0" marB="0" anchor="ctr">
                    <a:lnL>
                      <a:noFill/>
                    </a:lnL>
                    <a:lnR>
                      <a:noFill/>
                    </a:lnR>
                    <a:lnT>
                      <a:noFill/>
                    </a:lnT>
                    <a:lnB>
                      <a:noFill/>
                    </a:lnB>
                    <a:noFill/>
                  </a:tcPr>
                </a:tc>
                <a:extLst>
                  <a:ext uri="{0D108BD9-81ED-4DB2-BD59-A6C34878D82A}">
                    <a16:rowId xmlns:a16="http://schemas.microsoft.com/office/drawing/2014/main" val="2237410928"/>
                  </a:ext>
                </a:extLst>
              </a:tr>
              <a:tr h="151345">
                <a:tc>
                  <a:txBody>
                    <a:bodyPr/>
                    <a:lstStyle/>
                    <a:p>
                      <a:pPr marL="0" marR="0">
                        <a:lnSpc>
                          <a:spcPct val="107000"/>
                        </a:lnSpc>
                        <a:spcAft>
                          <a:spcPts val="800"/>
                        </a:spcAft>
                      </a:pP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Moorfields</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Eye Hospital</a:t>
                      </a:r>
                    </a:p>
                  </a:txBody>
                  <a:tcPr marR="0" marT="0" marB="0" anchor="ctr">
                    <a:lnL>
                      <a:noFill/>
                    </a:lnL>
                    <a:lnR>
                      <a:noFill/>
                    </a:lnR>
                    <a:lnT>
                      <a:noFill/>
                    </a:lnT>
                    <a:lnB>
                      <a:noFill/>
                    </a:lnB>
                    <a:noFill/>
                  </a:tcPr>
                </a:tc>
                <a:extLst>
                  <a:ext uri="{0D108BD9-81ED-4DB2-BD59-A6C34878D82A}">
                    <a16:rowId xmlns:a16="http://schemas.microsoft.com/office/drawing/2014/main" val="3395616182"/>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CHNO des Quinze-</a:t>
                      </a: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Vingts</a:t>
                      </a:r>
                      <a:endPar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R="0" marT="0" marB="0" anchor="ctr">
                    <a:lnL>
                      <a:noFill/>
                    </a:lnL>
                    <a:lnR>
                      <a:noFill/>
                    </a:lnR>
                    <a:lnT>
                      <a:noFill/>
                    </a:lnT>
                    <a:lnB>
                      <a:noFill/>
                    </a:lnB>
                    <a:noFill/>
                  </a:tcPr>
                </a:tc>
                <a:extLst>
                  <a:ext uri="{0D108BD9-81ED-4DB2-BD59-A6C34878D82A}">
                    <a16:rowId xmlns:a16="http://schemas.microsoft.com/office/drawing/2014/main" val="321058794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Radboud University Medical Center</a:t>
                      </a:r>
                    </a:p>
                  </a:txBody>
                  <a:tcPr marR="0" marT="0" marB="0" anchor="ctr">
                    <a:lnL>
                      <a:noFill/>
                    </a:lnL>
                    <a:lnR>
                      <a:noFill/>
                    </a:lnR>
                    <a:lnT>
                      <a:noFill/>
                    </a:lnT>
                    <a:lnB>
                      <a:noFill/>
                    </a:lnB>
                    <a:noFill/>
                  </a:tcPr>
                </a:tc>
                <a:extLst>
                  <a:ext uri="{0D108BD9-81ED-4DB2-BD59-A6C34878D82A}">
                    <a16:rowId xmlns:a16="http://schemas.microsoft.com/office/drawing/2014/main" val="299883649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Retina Foundation of the Southwest</a:t>
                      </a:r>
                    </a:p>
                  </a:txBody>
                  <a:tcPr marR="0" marT="0" marB="0" anchor="ctr">
                    <a:lnL>
                      <a:noFill/>
                    </a:lnL>
                    <a:lnR>
                      <a:noFill/>
                    </a:lnR>
                    <a:lnT>
                      <a:noFill/>
                    </a:lnT>
                    <a:lnB>
                      <a:noFill/>
                    </a:lnB>
                    <a:noFill/>
                  </a:tcPr>
                </a:tc>
                <a:extLst>
                  <a:ext uri="{0D108BD9-81ED-4DB2-BD59-A6C34878D82A}">
                    <a16:rowId xmlns:a16="http://schemas.microsoft.com/office/drawing/2014/main" val="415908988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California San Francisco</a:t>
                      </a:r>
                    </a:p>
                  </a:txBody>
                  <a:tcPr marR="0" marT="0" marB="0" anchor="ctr">
                    <a:lnL>
                      <a:noFill/>
                    </a:lnL>
                    <a:lnR>
                      <a:noFill/>
                    </a:lnR>
                    <a:lnT>
                      <a:noFill/>
                    </a:lnT>
                    <a:lnB>
                      <a:noFill/>
                    </a:lnB>
                    <a:noFill/>
                  </a:tcPr>
                </a:tc>
                <a:extLst>
                  <a:ext uri="{0D108BD9-81ED-4DB2-BD59-A6C34878D82A}">
                    <a16:rowId xmlns:a16="http://schemas.microsoft.com/office/drawing/2014/main" val="2512740613"/>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Toronto, Hospital for Sick Children</a:t>
                      </a:r>
                    </a:p>
                  </a:txBody>
                  <a:tcPr marR="0" marT="0" marB="0" anchor="ctr">
                    <a:lnL>
                      <a:noFill/>
                    </a:lnL>
                    <a:lnR>
                      <a:noFill/>
                    </a:lnR>
                    <a:lnT>
                      <a:noFill/>
                    </a:lnT>
                    <a:lnB>
                      <a:noFill/>
                    </a:lnB>
                    <a:noFill/>
                  </a:tcPr>
                </a:tc>
                <a:extLst>
                  <a:ext uri="{0D108BD9-81ED-4DB2-BD59-A6C34878D82A}">
                    <a16:rowId xmlns:a16="http://schemas.microsoft.com/office/drawing/2014/main" val="189872418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Tuebingen, Centre for Ophthalmology</a:t>
                      </a:r>
                    </a:p>
                  </a:txBody>
                  <a:tcPr marR="0" marT="0" marB="0" anchor="ctr">
                    <a:lnL>
                      <a:noFill/>
                    </a:lnL>
                    <a:lnR>
                      <a:noFill/>
                    </a:lnR>
                    <a:lnT>
                      <a:noFill/>
                    </a:lnT>
                    <a:lnB>
                      <a:noFill/>
                    </a:lnB>
                    <a:noFill/>
                  </a:tcPr>
                </a:tc>
                <a:extLst>
                  <a:ext uri="{0D108BD9-81ED-4DB2-BD59-A6C34878D82A}">
                    <a16:rowId xmlns:a16="http://schemas.microsoft.com/office/drawing/2014/main" val="1738229373"/>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Utah, John Moran Eye Center</a:t>
                      </a:r>
                    </a:p>
                  </a:txBody>
                  <a:tcPr marR="0" marT="0" marB="0" anchor="ctr">
                    <a:lnL>
                      <a:noFill/>
                    </a:lnL>
                    <a:lnR>
                      <a:noFill/>
                    </a:lnR>
                    <a:lnT>
                      <a:noFill/>
                    </a:lnT>
                    <a:lnB>
                      <a:noFill/>
                    </a:lnB>
                    <a:noFill/>
                  </a:tcPr>
                </a:tc>
                <a:extLst>
                  <a:ext uri="{0D108BD9-81ED-4DB2-BD59-A6C34878D82A}">
                    <a16:rowId xmlns:a16="http://schemas.microsoft.com/office/drawing/2014/main" val="1540013747"/>
                  </a:ext>
                </a:extLst>
              </a:tr>
              <a:tr h="151345">
                <a:tc>
                  <a:txBody>
                    <a:bodyPr/>
                    <a:lstStyle/>
                    <a:p>
                      <a:pPr marL="0" marR="0">
                        <a:lnSpc>
                          <a:spcPct val="107000"/>
                        </a:lnSpc>
                        <a:spcAft>
                          <a:spcPts val="800"/>
                        </a:spcAft>
                      </a:pP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Vitreo</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Retinal Associates</a:t>
                      </a:r>
                    </a:p>
                  </a:txBody>
                  <a:tcPr marR="0" marT="0" marB="0" anchor="ctr">
                    <a:lnL>
                      <a:noFill/>
                    </a:lnL>
                    <a:lnR>
                      <a:noFill/>
                    </a:lnR>
                    <a:lnT>
                      <a:noFill/>
                    </a:lnT>
                    <a:lnB>
                      <a:noFill/>
                    </a:lnB>
                    <a:noFill/>
                  </a:tcPr>
                </a:tc>
                <a:extLst>
                  <a:ext uri="{0D108BD9-81ED-4DB2-BD59-A6C34878D82A}">
                    <a16:rowId xmlns:a16="http://schemas.microsoft.com/office/drawing/2014/main" val="26278342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Johns Hopkins University, Wilmer Eye Institute</a:t>
                      </a:r>
                    </a:p>
                  </a:txBody>
                  <a:tcPr marR="0" marT="0" marB="0" anchor="ctr">
                    <a:lnL>
                      <a:noFill/>
                    </a:lnL>
                    <a:lnR>
                      <a:noFill/>
                    </a:lnR>
                    <a:lnT>
                      <a:noFill/>
                    </a:lnT>
                    <a:lnB>
                      <a:noFill/>
                    </a:lnB>
                    <a:noFill/>
                  </a:tcPr>
                </a:tc>
                <a:extLst>
                  <a:ext uri="{0D108BD9-81ED-4DB2-BD59-A6C34878D82A}">
                    <a16:rowId xmlns:a16="http://schemas.microsoft.com/office/drawing/2014/main" val="52507223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Duke University, Duke Eye Center</a:t>
                      </a:r>
                    </a:p>
                  </a:txBody>
                  <a:tcPr marR="0" marT="0" marB="0" anchor="ctr">
                    <a:lnL>
                      <a:noFill/>
                    </a:lnL>
                    <a:lnR>
                      <a:noFill/>
                    </a:lnR>
                    <a:lnT>
                      <a:noFill/>
                    </a:lnT>
                    <a:lnB>
                      <a:noFill/>
                    </a:lnB>
                    <a:noFill/>
                  </a:tcPr>
                </a:tc>
                <a:extLst>
                  <a:ext uri="{0D108BD9-81ED-4DB2-BD59-A6C34878D82A}">
                    <a16:rowId xmlns:a16="http://schemas.microsoft.com/office/drawing/2014/main" val="301926800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Colorado Retina Associates</a:t>
                      </a:r>
                    </a:p>
                  </a:txBody>
                  <a:tcPr marR="0" marT="0" marB="0" anchor="ctr">
                    <a:lnL>
                      <a:noFill/>
                    </a:lnL>
                    <a:lnR>
                      <a:noFill/>
                    </a:lnR>
                    <a:lnT>
                      <a:noFill/>
                    </a:lnT>
                    <a:lnB>
                      <a:noFill/>
                    </a:lnB>
                    <a:noFill/>
                  </a:tcPr>
                </a:tc>
                <a:extLst>
                  <a:ext uri="{0D108BD9-81ED-4DB2-BD59-A6C34878D82A}">
                    <a16:rowId xmlns:a16="http://schemas.microsoft.com/office/drawing/2014/main" val="324358291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Arkansas, Jones Eye Institute</a:t>
                      </a:r>
                    </a:p>
                  </a:txBody>
                  <a:tcPr marR="0" marT="0" marB="0" anchor="ctr">
                    <a:lnL>
                      <a:noFill/>
                    </a:lnL>
                    <a:lnR>
                      <a:noFill/>
                    </a:lnR>
                    <a:lnT>
                      <a:noFill/>
                    </a:lnT>
                    <a:lnB>
                      <a:noFill/>
                    </a:lnB>
                    <a:noFill/>
                  </a:tcPr>
                </a:tc>
                <a:extLst>
                  <a:ext uri="{0D108BD9-81ED-4DB2-BD59-A6C34878D82A}">
                    <a16:rowId xmlns:a16="http://schemas.microsoft.com/office/drawing/2014/main" val="44871114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Miami, Bascom Palmer Eye Institute</a:t>
                      </a:r>
                    </a:p>
                  </a:txBody>
                  <a:tcPr marR="0" marT="0" marB="0" anchor="ctr">
                    <a:lnL>
                      <a:noFill/>
                    </a:lnL>
                    <a:lnR>
                      <a:noFill/>
                    </a:lnR>
                    <a:lnT>
                      <a:noFill/>
                    </a:lnT>
                    <a:lnB>
                      <a:noFill/>
                    </a:lnB>
                    <a:noFill/>
                  </a:tcPr>
                </a:tc>
                <a:extLst>
                  <a:ext uri="{0D108BD9-81ED-4DB2-BD59-A6C34878D82A}">
                    <a16:rowId xmlns:a16="http://schemas.microsoft.com/office/drawing/2014/main" val="342752512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Wisconsin Madison</a:t>
                      </a:r>
                    </a:p>
                  </a:txBody>
                  <a:tcPr marR="0" marT="0" marB="0" anchor="ctr">
                    <a:lnL>
                      <a:noFill/>
                    </a:lnL>
                    <a:lnR>
                      <a:noFill/>
                    </a:lnR>
                    <a:lnT>
                      <a:noFill/>
                    </a:lnT>
                    <a:lnB>
                      <a:noFill/>
                    </a:lnB>
                    <a:noFill/>
                  </a:tcPr>
                </a:tc>
                <a:extLst>
                  <a:ext uri="{0D108BD9-81ED-4DB2-BD59-A6C34878D82A}">
                    <a16:rowId xmlns:a16="http://schemas.microsoft.com/office/drawing/2014/main" val="251551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Helsinki University Hospital</a:t>
                      </a:r>
                    </a:p>
                  </a:txBody>
                  <a:tcPr marR="0" marT="0" marB="0" anchor="ctr">
                    <a:lnL>
                      <a:noFill/>
                    </a:lnL>
                    <a:lnR>
                      <a:noFill/>
                    </a:lnR>
                    <a:lnT>
                      <a:noFill/>
                    </a:lnT>
                    <a:lnB>
                      <a:noFill/>
                    </a:lnB>
                    <a:noFill/>
                  </a:tcPr>
                </a:tc>
                <a:extLst>
                  <a:ext uri="{0D108BD9-81ED-4DB2-BD59-A6C34878D82A}">
                    <a16:rowId xmlns:a16="http://schemas.microsoft.com/office/drawing/2014/main" val="257033063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Hadassah-Hebrew University Medical Center</a:t>
                      </a:r>
                    </a:p>
                  </a:txBody>
                  <a:tcPr marR="0" marT="0" marB="0" anchor="ctr">
                    <a:lnL>
                      <a:noFill/>
                    </a:lnL>
                    <a:lnR>
                      <a:noFill/>
                    </a:lnR>
                    <a:lnT>
                      <a:noFill/>
                    </a:lnT>
                    <a:lnB>
                      <a:noFill/>
                    </a:lnB>
                    <a:noFill/>
                  </a:tcPr>
                </a:tc>
                <a:extLst>
                  <a:ext uri="{0D108BD9-81ED-4DB2-BD59-A6C34878D82A}">
                    <a16:rowId xmlns:a16="http://schemas.microsoft.com/office/drawing/2014/main" val="3782692932"/>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UPMC Eye Center</a:t>
                      </a:r>
                    </a:p>
                  </a:txBody>
                  <a:tcPr marR="0" marT="0" marB="0" anchor="ctr">
                    <a:lnL>
                      <a:noFill/>
                    </a:lnL>
                    <a:lnR>
                      <a:noFill/>
                    </a:lnR>
                    <a:lnT>
                      <a:noFill/>
                    </a:lnT>
                    <a:lnB>
                      <a:noFill/>
                    </a:lnB>
                    <a:noFill/>
                  </a:tcPr>
                </a:tc>
                <a:extLst>
                  <a:ext uri="{0D108BD9-81ED-4DB2-BD59-A6C34878D82A}">
                    <a16:rowId xmlns:a16="http://schemas.microsoft.com/office/drawing/2014/main" val="273022425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Instituto de </a:t>
                      </a: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Genética</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Ocular</a:t>
                      </a:r>
                    </a:p>
                  </a:txBody>
                  <a:tcPr marR="0" marT="0" marB="0" anchor="ctr">
                    <a:lnL>
                      <a:noFill/>
                    </a:lnL>
                    <a:lnR>
                      <a:noFill/>
                    </a:lnR>
                    <a:lnT>
                      <a:noFill/>
                    </a:lnT>
                    <a:lnB>
                      <a:noFill/>
                    </a:lnB>
                    <a:noFill/>
                  </a:tcPr>
                </a:tc>
                <a:extLst>
                  <a:ext uri="{0D108BD9-81ED-4DB2-BD59-A6C34878D82A}">
                    <a16:rowId xmlns:a16="http://schemas.microsoft.com/office/drawing/2014/main" val="148261015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Pennsylvania</a:t>
                      </a:r>
                    </a:p>
                  </a:txBody>
                  <a:tcPr marR="0" marT="0" marB="0" anchor="ctr">
                    <a:lnL>
                      <a:noFill/>
                    </a:lnL>
                    <a:lnR>
                      <a:noFill/>
                    </a:lnR>
                    <a:lnT>
                      <a:noFill/>
                    </a:lnT>
                    <a:lnB>
                      <a:noFill/>
                    </a:lnB>
                    <a:noFill/>
                  </a:tcPr>
                </a:tc>
                <a:extLst>
                  <a:ext uri="{0D108BD9-81ED-4DB2-BD59-A6C34878D82A}">
                    <a16:rowId xmlns:a16="http://schemas.microsoft.com/office/drawing/2014/main" val="3969165881"/>
                  </a:ext>
                </a:extLst>
              </a:tr>
              <a:tr h="151345">
                <a:tc>
                  <a:txBody>
                    <a:bodyPr/>
                    <a:lstStyle/>
                    <a:p>
                      <a:pPr marL="0" marR="0">
                        <a:lnSpc>
                          <a:spcPct val="107000"/>
                        </a:lnSpc>
                        <a:spcAft>
                          <a:spcPts val="800"/>
                        </a:spcAft>
                      </a:pPr>
                      <a:r>
                        <a:rPr lang="pt-BR"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INRET Clínica e Centro de Pesquisa</a:t>
                      </a:r>
                      <a:endPar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R="0" marT="0" marB="0" anchor="ctr">
                    <a:lnL>
                      <a:noFill/>
                    </a:lnL>
                    <a:lnR>
                      <a:noFill/>
                    </a:lnR>
                    <a:lnT>
                      <a:noFill/>
                    </a:lnT>
                    <a:lnB>
                      <a:noFill/>
                    </a:lnB>
                    <a:noFill/>
                  </a:tcPr>
                </a:tc>
                <a:extLst>
                  <a:ext uri="{0D108BD9-81ED-4DB2-BD59-A6C34878D82A}">
                    <a16:rowId xmlns:a16="http://schemas.microsoft.com/office/drawing/2014/main" val="30752731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Hospital Basel </a:t>
                      </a:r>
                    </a:p>
                  </a:txBody>
                  <a:tcPr marR="0" marT="0" marB="0" anchor="ctr">
                    <a:lnL>
                      <a:noFill/>
                    </a:lnL>
                    <a:lnR>
                      <a:noFill/>
                    </a:lnR>
                    <a:lnT>
                      <a:noFill/>
                    </a:lnT>
                    <a:lnB>
                      <a:noFill/>
                    </a:lnB>
                    <a:noFill/>
                  </a:tcPr>
                </a:tc>
                <a:extLst>
                  <a:ext uri="{0D108BD9-81ED-4DB2-BD59-A6C34878D82A}">
                    <a16:rowId xmlns:a16="http://schemas.microsoft.com/office/drawing/2014/main" val="393003562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Florida Health Jacksonville</a:t>
                      </a:r>
                    </a:p>
                  </a:txBody>
                  <a:tcPr marR="0" marT="0" marB="0" anchor="ctr">
                    <a:lnL>
                      <a:noFill/>
                    </a:lnL>
                    <a:lnR>
                      <a:noFill/>
                    </a:lnR>
                    <a:lnT>
                      <a:noFill/>
                    </a:lnT>
                    <a:lnB>
                      <a:noFill/>
                    </a:lnB>
                    <a:noFill/>
                  </a:tcPr>
                </a:tc>
                <a:extLst>
                  <a:ext uri="{0D108BD9-81ED-4DB2-BD59-A6C34878D82A}">
                    <a16:rowId xmlns:a16="http://schemas.microsoft.com/office/drawing/2014/main" val="104197812"/>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Retina and Genomics Institute</a:t>
                      </a:r>
                    </a:p>
                  </a:txBody>
                  <a:tcPr marR="0" marT="0" marB="0" anchor="ctr">
                    <a:lnL>
                      <a:noFill/>
                    </a:lnL>
                    <a:lnR>
                      <a:noFill/>
                    </a:lnR>
                    <a:lnT>
                      <a:noFill/>
                    </a:lnT>
                    <a:lnB>
                      <a:noFill/>
                    </a:lnB>
                    <a:noFill/>
                  </a:tcPr>
                </a:tc>
                <a:extLst>
                  <a:ext uri="{0D108BD9-81ED-4DB2-BD59-A6C34878D82A}">
                    <a16:rowId xmlns:a16="http://schemas.microsoft.com/office/drawing/2014/main" val="138654966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Alberta and Alberta Health Services</a:t>
                      </a:r>
                    </a:p>
                  </a:txBody>
                  <a:tcPr marR="0" marT="0" marB="0" anchor="ctr">
                    <a:lnL>
                      <a:noFill/>
                    </a:lnL>
                    <a:lnR>
                      <a:noFill/>
                    </a:lnR>
                    <a:lnT>
                      <a:noFill/>
                    </a:lnT>
                    <a:lnB>
                      <a:noFill/>
                    </a:lnB>
                    <a:noFill/>
                  </a:tcPr>
                </a:tc>
                <a:extLst>
                  <a:ext uri="{0D108BD9-81ED-4DB2-BD59-A6C34878D82A}">
                    <a16:rowId xmlns:a16="http://schemas.microsoft.com/office/drawing/2014/main" val="13417823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Centre for Eye Research Australia</a:t>
                      </a:r>
                    </a:p>
                  </a:txBody>
                  <a:tcPr marR="0" marT="0" marB="0" anchor="ctr">
                    <a:lnL>
                      <a:noFill/>
                    </a:lnL>
                    <a:lnR>
                      <a:noFill/>
                    </a:lnR>
                    <a:lnT>
                      <a:noFill/>
                    </a:lnT>
                    <a:lnB>
                      <a:noFill/>
                    </a:lnB>
                    <a:noFill/>
                  </a:tcPr>
                </a:tc>
                <a:extLst>
                  <a:ext uri="{0D108BD9-81ED-4DB2-BD59-A6C34878D82A}">
                    <a16:rowId xmlns:a16="http://schemas.microsoft.com/office/drawing/2014/main" val="393105288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Mayo Clinic</a:t>
                      </a:r>
                    </a:p>
                  </a:txBody>
                  <a:tcPr marR="0" marT="0" marB="0" anchor="ctr">
                    <a:lnL>
                      <a:noFill/>
                    </a:lnL>
                    <a:lnR>
                      <a:noFill/>
                    </a:lnR>
                    <a:lnT>
                      <a:noFill/>
                    </a:lnT>
                    <a:lnB>
                      <a:noFill/>
                    </a:lnB>
                    <a:noFill/>
                  </a:tcPr>
                </a:tc>
                <a:extLst>
                  <a:ext uri="{0D108BD9-81ED-4DB2-BD59-A6C34878D82A}">
                    <a16:rowId xmlns:a16="http://schemas.microsoft.com/office/drawing/2014/main" val="65921171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Hospital Jules-</a:t>
                      </a: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Gonin</a:t>
                      </a:r>
                      <a:endPar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R="0" marT="0" marB="0" anchor="ctr">
                    <a:lnL>
                      <a:noFill/>
                    </a:lnL>
                    <a:lnR>
                      <a:noFill/>
                    </a:lnR>
                    <a:lnT>
                      <a:noFill/>
                    </a:lnT>
                    <a:lnB>
                      <a:noFill/>
                    </a:lnB>
                    <a:noFill/>
                  </a:tcPr>
                </a:tc>
                <a:extLst>
                  <a:ext uri="{0D108BD9-81ED-4DB2-BD59-A6C34878D82A}">
                    <a16:rowId xmlns:a16="http://schemas.microsoft.com/office/drawing/2014/main" val="694429579"/>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Vista Vision Eye Clinic</a:t>
                      </a:r>
                    </a:p>
                  </a:txBody>
                  <a:tcPr marR="0" marT="0" marB="0" anchor="ctr">
                    <a:lnL>
                      <a:noFill/>
                    </a:lnL>
                    <a:lnR>
                      <a:noFill/>
                    </a:lnR>
                    <a:lnT>
                      <a:noFill/>
                    </a:lnT>
                    <a:lnB>
                      <a:noFill/>
                    </a:lnB>
                    <a:noFill/>
                  </a:tcPr>
                </a:tc>
                <a:extLst>
                  <a:ext uri="{0D108BD9-81ED-4DB2-BD59-A6C34878D82A}">
                    <a16:rowId xmlns:a16="http://schemas.microsoft.com/office/drawing/2014/main" val="240392277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Health Network</a:t>
                      </a:r>
                    </a:p>
                  </a:txBody>
                  <a:tcPr marR="0" marT="0" marB="0" anchor="ctr">
                    <a:lnL>
                      <a:noFill/>
                    </a:lnL>
                    <a:lnR>
                      <a:noFill/>
                    </a:lnR>
                    <a:lnT>
                      <a:noFill/>
                    </a:lnT>
                    <a:lnB>
                      <a:noFill/>
                    </a:lnB>
                    <a:noFill/>
                  </a:tcPr>
                </a:tc>
                <a:extLst>
                  <a:ext uri="{0D108BD9-81ED-4DB2-BD59-A6C34878D82A}">
                    <a16:rowId xmlns:a16="http://schemas.microsoft.com/office/drawing/2014/main" val="300751861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Oslo University Hospital</a:t>
                      </a:r>
                    </a:p>
                  </a:txBody>
                  <a:tcPr marR="0" marT="0" marB="0" anchor="ctr">
                    <a:lnL>
                      <a:noFill/>
                    </a:lnL>
                    <a:lnR>
                      <a:noFill/>
                    </a:lnR>
                    <a:lnT>
                      <a:noFill/>
                    </a:lnT>
                    <a:lnB>
                      <a:noFill/>
                    </a:lnB>
                    <a:noFill/>
                  </a:tcPr>
                </a:tc>
                <a:extLst>
                  <a:ext uri="{0D108BD9-81ED-4DB2-BD59-A6C34878D82A}">
                    <a16:rowId xmlns:a16="http://schemas.microsoft.com/office/drawing/2014/main" val="257015268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USC Roski Eye Institute</a:t>
                      </a:r>
                    </a:p>
                  </a:txBody>
                  <a:tcPr marR="0" marT="0" marB="0" anchor="ctr">
                    <a:lnL>
                      <a:noFill/>
                    </a:lnL>
                    <a:lnR>
                      <a:noFill/>
                    </a:lnR>
                    <a:lnT>
                      <a:noFill/>
                    </a:lnT>
                    <a:lnB>
                      <a:noFill/>
                    </a:lnB>
                    <a:noFill/>
                  </a:tcPr>
                </a:tc>
                <a:extLst>
                  <a:ext uri="{0D108BD9-81ED-4DB2-BD59-A6C34878D82A}">
                    <a16:rowId xmlns:a16="http://schemas.microsoft.com/office/drawing/2014/main" val="232003293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Amsterdam University Medical Centers</a:t>
                      </a:r>
                    </a:p>
                  </a:txBody>
                  <a:tcPr marR="0" marT="0" marB="0" anchor="ctr">
                    <a:lnL>
                      <a:noFill/>
                    </a:lnL>
                    <a:lnR>
                      <a:noFill/>
                    </a:lnR>
                    <a:lnT>
                      <a:noFill/>
                    </a:lnT>
                    <a:lnB>
                      <a:noFill/>
                    </a:lnB>
                    <a:noFill/>
                  </a:tcPr>
                </a:tc>
                <a:extLst>
                  <a:ext uri="{0D108BD9-81ED-4DB2-BD59-A6C34878D82A}">
                    <a16:rowId xmlns:a16="http://schemas.microsoft.com/office/drawing/2014/main" val="2143758779"/>
                  </a:ext>
                </a:extLst>
              </a:tr>
            </a:tbl>
          </a:graphicData>
        </a:graphic>
      </p:graphicFrame>
      <p:sp>
        <p:nvSpPr>
          <p:cNvPr id="2" name="Rectangle 1">
            <a:extLst>
              <a:ext uri="{FF2B5EF4-FFF2-40B4-BE49-F238E27FC236}">
                <a16:creationId xmlns:a16="http://schemas.microsoft.com/office/drawing/2014/main" id="{45BDD8D1-4CAC-7257-CB1E-34139509312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Rounded Corners 4">
            <a:extLst>
              <a:ext uri="{FF2B5EF4-FFF2-40B4-BE49-F238E27FC236}">
                <a16:creationId xmlns:a16="http://schemas.microsoft.com/office/drawing/2014/main" id="{FE79069E-78E3-A4DA-8196-C56B1E140357}"/>
              </a:ext>
            </a:extLst>
          </p:cNvPr>
          <p:cNvSpPr/>
          <p:nvPr/>
        </p:nvSpPr>
        <p:spPr>
          <a:xfrm>
            <a:off x="4889334" y="5707642"/>
            <a:ext cx="1875592" cy="830318"/>
          </a:xfrm>
          <a:prstGeom prst="roundRect">
            <a:avLst/>
          </a:prstGeom>
          <a:solidFill>
            <a:srgbClr val="003865"/>
          </a:solidFill>
          <a:ln w="19050">
            <a:solidFill>
              <a:srgbClr val="00C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40 Sites</a:t>
            </a:r>
          </a:p>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15 Countries</a:t>
            </a:r>
          </a:p>
        </p:txBody>
      </p:sp>
      <p:sp>
        <p:nvSpPr>
          <p:cNvPr id="3" name="Rectangle 1">
            <a:extLst>
              <a:ext uri="{FF2B5EF4-FFF2-40B4-BE49-F238E27FC236}">
                <a16:creationId xmlns:a16="http://schemas.microsoft.com/office/drawing/2014/main" id="{2EA571B7-65DE-B267-71ED-BEBDD91CB21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93649185"/>
      </p:ext>
    </p:extLst>
  </p:cSld>
  <p:clrMapOvr>
    <a:masterClrMapping/>
  </p:clrMapOvr>
</p:sld>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Clinical Consortium: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linical Consortium: Ligh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etrospect">
  <a:themeElements>
    <a:clrScheme name="RUSH2A">
      <a:dk1>
        <a:sysClr val="windowText" lastClr="000000"/>
      </a:dk1>
      <a:lt1>
        <a:sysClr val="window" lastClr="FFFFFF"/>
      </a:lt1>
      <a:dk2>
        <a:srgbClr val="373545"/>
      </a:dk2>
      <a:lt2>
        <a:srgbClr val="CEDBE6"/>
      </a:lt2>
      <a:accent1>
        <a:srgbClr val="7FC1DB"/>
      </a:accent1>
      <a:accent2>
        <a:srgbClr val="9AD3D9"/>
      </a:accent2>
      <a:accent3>
        <a:srgbClr val="4A9B82"/>
      </a:accent3>
      <a:accent4>
        <a:srgbClr val="7A8C8E"/>
      </a:accent4>
      <a:accent5>
        <a:srgbClr val="84ACB6"/>
      </a:accent5>
      <a:accent6>
        <a:srgbClr val="1C6294"/>
      </a:accent6>
      <a:hlink>
        <a:srgbClr val="7F7B99"/>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FB CRI Consortium Slide Template (final)" id="{DF35B008-BF40-448A-A47F-8E161142988F}" vid="{AD2CA12A-1F6E-4F9B-8DD6-A0DAB796B537}"/>
    </a:ext>
  </a:extLst>
</a:theme>
</file>

<file path=ppt/theme/theme9.xml><?xml version="1.0" encoding="utf-8"?>
<a:theme xmlns:a="http://schemas.openxmlformats.org/drawingml/2006/main" name="3_DRCR2022">
  <a:themeElements>
    <a:clrScheme name="Custom 5">
      <a:dk1>
        <a:sysClr val="windowText" lastClr="000000"/>
      </a:dk1>
      <a:lt1>
        <a:sysClr val="window" lastClr="FFFFFF"/>
      </a:lt1>
      <a:dk2>
        <a:srgbClr val="000000"/>
      </a:dk2>
      <a:lt2>
        <a:srgbClr val="ABDAFC"/>
      </a:lt2>
      <a:accent1>
        <a:srgbClr val="92D050"/>
      </a:accent1>
      <a:accent2>
        <a:srgbClr val="FFC000"/>
      </a:accent2>
      <a:accent3>
        <a:srgbClr val="4A9CCC"/>
      </a:accent3>
      <a:accent4>
        <a:srgbClr val="FFFFFF"/>
      </a:accent4>
      <a:accent5>
        <a:srgbClr val="C54F71"/>
      </a:accent5>
      <a:accent6>
        <a:srgbClr val="DE9C3C"/>
      </a:accent6>
      <a:hlink>
        <a:srgbClr val="000000"/>
      </a:hlink>
      <a:folHlink>
        <a:srgbClr val="A0BCD3"/>
      </a:folHlink>
    </a:clrScheme>
    <a:fontScheme name="Custom 5">
      <a:majorFont>
        <a:latin typeface="Arial"/>
        <a:ea typeface=""/>
        <a:cs typeface=""/>
      </a:majorFont>
      <a:minorFont>
        <a:latin typeface="Arial"/>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RCR2022" id="{7717775D-D3AB-4D8E-8116-DABA3BF2E9BE}" vid="{8AACD152-BD6E-47A6-B58C-15226ED6757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1A4965-9CEC-434C-9111-E2171C25B6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FFB CRI Consortium Slide Template (final)</Template>
  <TotalTime>16</TotalTime>
  <Words>6233</Words>
  <Application>Microsoft Office PowerPoint</Application>
  <PresentationFormat>Widescreen</PresentationFormat>
  <Paragraphs>894</Paragraphs>
  <Slides>63</Slides>
  <Notes>54</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63</vt:i4>
      </vt:variant>
    </vt:vector>
  </HeadingPairs>
  <TitlesOfParts>
    <vt:vector size="77" baseType="lpstr">
      <vt:lpstr>Arial</vt:lpstr>
      <vt:lpstr>Calibri</vt:lpstr>
      <vt:lpstr>Times New Roman</vt:lpstr>
      <vt:lpstr>Wingdings</vt:lpstr>
      <vt:lpstr>Clinical Consortium: Dark</vt:lpstr>
      <vt:lpstr>Clinical Consortium: Light</vt:lpstr>
      <vt:lpstr>1_Clinical Consortium: Light</vt:lpstr>
      <vt:lpstr>2_Clinical Consortium: Light</vt:lpstr>
      <vt:lpstr>3_Clinical Consortium: Light</vt:lpstr>
      <vt:lpstr>4_Clinical Consortium: Light</vt:lpstr>
      <vt:lpstr>5_Clinical Consortium: Light</vt:lpstr>
      <vt:lpstr>Retrospect</vt:lpstr>
      <vt:lpstr>3_DRCR2022</vt:lpstr>
      <vt:lpstr>6_Clinical Consortium: Light</vt:lpstr>
      <vt:lpstr>Overview</vt:lpstr>
      <vt:lpstr>Retinal Degenerations</vt:lpstr>
      <vt:lpstr>Challenges to Developing Treatments</vt:lpstr>
      <vt:lpstr>Mission Statement</vt:lpstr>
      <vt:lpstr>Consortium Model</vt:lpstr>
      <vt:lpstr>Organizational Structure</vt:lpstr>
      <vt:lpstr>PowerPoint Presentation</vt:lpstr>
      <vt:lpstr>Oversight and Leadership</vt:lpstr>
      <vt:lpstr>Clinical Sites</vt:lpstr>
      <vt:lpstr>Consortium Overview</vt:lpstr>
      <vt:lpstr>FFB Consortium Members</vt:lpstr>
      <vt:lpstr>Consortium Strengths </vt:lpstr>
      <vt:lpstr>Consortium Efficiencies </vt:lpstr>
      <vt:lpstr>Objectives of our NHS</vt:lpstr>
      <vt:lpstr>Outcome Measures in our NHS</vt:lpstr>
      <vt:lpstr>Studies</vt:lpstr>
      <vt:lpstr>PowerPoint Presentation</vt:lpstr>
      <vt:lpstr>Consortium Natural History Studies</vt:lpstr>
      <vt:lpstr>Rate of Progression in USH2A-related Retinal Degeneration (RUSH2A)</vt:lpstr>
      <vt:lpstr>RUSH2A Extension</vt:lpstr>
      <vt:lpstr>Rate of Progression in EYS-related  Retinal Degeneration (Pro-EYS)</vt:lpstr>
      <vt:lpstr>Rate of Progression in PCDH15-related Retinal Degeneration (RUSH1F)</vt:lpstr>
      <vt:lpstr>Gyrate Atrophy Ocular and Systemic Study (GYROS)</vt:lpstr>
      <vt:lpstr>Universal Rare Gene Study (Uni-Rare)</vt:lpstr>
      <vt:lpstr>Uni-Rare Impact</vt:lpstr>
      <vt:lpstr>Annual Gene Poll Database</vt:lpstr>
      <vt:lpstr>Manuscripts and Presentations</vt:lpstr>
      <vt:lpstr>Consortium Manuscripts and Presentations</vt:lpstr>
      <vt:lpstr>General Consortium Manuscripts</vt:lpstr>
      <vt:lpstr>General Consortium Presentations</vt:lpstr>
      <vt:lpstr>REDI Working Group Manuscripts</vt:lpstr>
      <vt:lpstr>REDI Working Group Presentations </vt:lpstr>
      <vt:lpstr>RUSH2A Manuscripts</vt:lpstr>
      <vt:lpstr>RUSH2A Presentations </vt:lpstr>
      <vt:lpstr>Pro-EYS Manuscripts</vt:lpstr>
      <vt:lpstr>Pro-EYS Presentations   </vt:lpstr>
      <vt:lpstr>RUSH1F Manuscripts</vt:lpstr>
      <vt:lpstr>RUSH1F Presentations</vt:lpstr>
      <vt:lpstr>Uni-Rare Presentations</vt:lpstr>
      <vt:lpstr>GYROS Presentations</vt:lpstr>
      <vt:lpstr>Results Summaries</vt:lpstr>
      <vt:lpstr>FFB Consortium – 2 Manuscript Characterizing the genetic basis for inherited retinal disease: Lessons learned from the Foundation Fighting Blindness Clinical Consortium’s Gene Poll</vt:lpstr>
      <vt:lpstr>REDI – 1 Manuscript Endpoints and Design for Clinical Trials in USH2A-related Retinal Degeneration: Results and Recommendations from the RUSH2A Natural History Study</vt:lpstr>
      <vt:lpstr>RUSH2A – 1 Manuscript Baseline Visual Field Findings in the RUSH2A Study: Associated Factors and Correlation with Other Measures of Disease Severity</vt:lpstr>
      <vt:lpstr>RUSH2A – 3 Manuscript A tissue-specific allelic hierarchy predicts phenotypic findings for USH2A-related disorders in the RUSH2A study</vt:lpstr>
      <vt:lpstr>RUSH2A – 4 Manuscript Baseline Microperimetry and OCT in the RUSH2A Study: Structure-Function Association and Correlation with Disease Severity </vt:lpstr>
      <vt:lpstr>RUSH2A – 5 Manuscript The RUSH2A Study: Best-Corrected Visual Acuity, Full-Field Electroretinography Amplitudes and Full-Field Stimulus Thresholds at Baseline</vt:lpstr>
      <vt:lpstr>RUSH2A – 6 Manuscript Functional Vision in Patients with Bi-allelic USH2A Variants</vt:lpstr>
      <vt:lpstr>RUSH2A – 8 Manuscript Auditory and olfactory findings in patients with USH2A-related retinal degeneration – Findings at baseline from the rate of progression in USH2A-related retinal degeneration natural degeneration natural history study (RUSH2A)</vt:lpstr>
      <vt:lpstr>RUSH2A – 9 Manuscript Change in cone structure over 24 months in USH2A-related retinal degeneration</vt:lpstr>
      <vt:lpstr> RUSH2A – 10 Manuscript The RUSH2A Study: Dark-Adapted Visual Fields (DAVF) in patients with retinal degeneration associated with biallelic variants in the USH2A gene </vt:lpstr>
      <vt:lpstr>RUSH2A – 11 Manuscript Static Perimetry in the Rate of Progression in USH2A-related Retinal Degeneration (RUSH2A) Study: Assessment through Two Years</vt:lpstr>
      <vt:lpstr>RUSH2A – 14 Manuscript Characterization of Visual Field Loss Over 4 Years in the Rate of Progression in USH2A-related Retinal Degeneration (RUSH2A) Study.</vt:lpstr>
      <vt:lpstr>RUSH2A – 17 Manuscript Natural History of Microperimetry and Optical Coherence Tomography in USH2A-Retinopathy: A Structure-Function Association Study</vt:lpstr>
      <vt:lpstr>RUSH2A – 18 Manuscript Visual acuity, full-field stimulus thresholds and electroretinography for 4 years in USH2A-associated retinal degeneration RUSH2A study</vt:lpstr>
      <vt:lpstr>RUSH2A – 19 Manuscript Self-Functional vision assessment over 4 years in USH2A using the Veteran Affairs Low-Vision Visual Functioning Questionnaire.</vt:lpstr>
      <vt:lpstr>RUSH2A – 20 Manuscript Self-reported functional vision in USH2A-associated retinal degeneration as measured by the Michigan Retinal Degeneration Questionnaire</vt:lpstr>
      <vt:lpstr>RUSH2A – 21 Manuscript Progression of Dark-Adapted Visual Fields over Three Years in the Rate of Progression in USH2A-related Retinal Degeneration (RUSH2A) Study</vt:lpstr>
      <vt:lpstr>Where to Find Results of Clinical  Consortium Studies </vt:lpstr>
      <vt:lpstr>How to Get Involved</vt:lpstr>
      <vt:lpstr>How to Join the Clinical Consortium</vt:lpstr>
      <vt:lpstr>How to Submit a Protocol Idea</vt:lpstr>
      <vt:lpstr>How to Request Use of Clinical Consortium Data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Fighting Blindness (FFB) Consortium Overview</dc:title>
  <dc:creator>Sara Hatch</dc:creator>
  <cp:keywords/>
  <cp:lastModifiedBy>Sara Hatch</cp:lastModifiedBy>
  <cp:revision>2</cp:revision>
  <dcterms:created xsi:type="dcterms:W3CDTF">2019-03-28T19:07:18Z</dcterms:created>
  <dcterms:modified xsi:type="dcterms:W3CDTF">2026-05-01T20:13:16Z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TC034605099991</vt:lpwstr>
  </property>
</Properties>
</file>