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tiff" ContentType="image/tif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32"/>
  </p:notesMasterIdLst>
  <p:handoutMasterIdLst>
    <p:handoutMasterId r:id="rId33"/>
  </p:handoutMasterIdLst>
  <p:sldIdLst>
    <p:sldId id="551" r:id="rId2"/>
    <p:sldId id="554" r:id="rId3"/>
    <p:sldId id="524" r:id="rId4"/>
    <p:sldId id="525" r:id="rId5"/>
    <p:sldId id="526" r:id="rId6"/>
    <p:sldId id="527" r:id="rId7"/>
    <p:sldId id="528" r:id="rId8"/>
    <p:sldId id="529" r:id="rId9"/>
    <p:sldId id="530" r:id="rId10"/>
    <p:sldId id="531" r:id="rId11"/>
    <p:sldId id="552" r:id="rId12"/>
    <p:sldId id="533" r:id="rId13"/>
    <p:sldId id="534" r:id="rId14"/>
    <p:sldId id="535" r:id="rId15"/>
    <p:sldId id="536" r:id="rId16"/>
    <p:sldId id="537" r:id="rId17"/>
    <p:sldId id="538" r:id="rId18"/>
    <p:sldId id="539" r:id="rId19"/>
    <p:sldId id="540" r:id="rId20"/>
    <p:sldId id="541" r:id="rId21"/>
    <p:sldId id="542" r:id="rId22"/>
    <p:sldId id="543" r:id="rId23"/>
    <p:sldId id="544" r:id="rId24"/>
    <p:sldId id="545" r:id="rId25"/>
    <p:sldId id="546" r:id="rId26"/>
    <p:sldId id="547" r:id="rId27"/>
    <p:sldId id="548" r:id="rId28"/>
    <p:sldId id="549" r:id="rId29"/>
    <p:sldId id="550" r:id="rId30"/>
    <p:sldId id="553" r:id="rId31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J Perrotta" initials="jfp" lastIdx="1" clrIdx="0"/>
  <p:cmAuthor id="1" name=" " initials="MSOffice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941"/>
    <a:srgbClr val="F8D162"/>
    <a:srgbClr val="FFFFFF"/>
    <a:srgbClr val="FFCC66"/>
    <a:srgbClr val="EB9D2B"/>
    <a:srgbClr val="FFDD4B"/>
    <a:srgbClr val="FFCC00"/>
    <a:srgbClr val="FFFF66"/>
    <a:srgbClr val="0000FF"/>
    <a:srgbClr val="FB8077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 autoAdjust="0"/>
    <p:restoredTop sz="82689" autoAdjust="0"/>
  </p:normalViewPr>
  <p:slideViewPr>
    <p:cSldViewPr>
      <p:cViewPr varScale="1">
        <p:scale>
          <a:sx n="97" d="100"/>
          <a:sy n="97" d="100"/>
        </p:scale>
        <p:origin x="-114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20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1986681465038852"/>
          <c:y val="0.15340909090909147"/>
          <c:w val="0.86903440621531813"/>
          <c:h val="0.73674242424242464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BMI 40-&lt;50</c:v>
                </c:pt>
              </c:strCache>
            </c:strRef>
          </c:tx>
          <c:spPr>
            <a:solidFill>
              <a:srgbClr val="FFFFFF"/>
            </a:solidFill>
            <a:ln w="12672">
              <a:solidFill>
                <a:schemeClr val="tx1"/>
              </a:solidFill>
              <a:prstDash val="solid"/>
            </a:ln>
          </c:spPr>
          <c:dLbls>
            <c:numFmt formatCode="0" sourceLinked="0"/>
            <c:spPr>
              <a:noFill/>
              <a:ln w="25344">
                <a:noFill/>
              </a:ln>
            </c:spPr>
            <c:txPr>
              <a:bodyPr/>
              <a:lstStyle/>
              <a:p>
                <a:pPr>
                  <a:defRPr sz="1871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Walk &lt;200 ft.</c:v>
                </c:pt>
                <c:pt idx="1">
                  <c:v>Asthma</c:v>
                </c:pt>
                <c:pt idx="2">
                  <c:v>DM</c:v>
                </c:pt>
                <c:pt idx="3">
                  <c:v>Sleep Apnea</c:v>
                </c:pt>
                <c:pt idx="4">
                  <c:v>HTN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3.5</c:v>
                </c:pt>
                <c:pt idx="1">
                  <c:v>21.8</c:v>
                </c:pt>
                <c:pt idx="2">
                  <c:v>31</c:v>
                </c:pt>
                <c:pt idx="3">
                  <c:v>41.9</c:v>
                </c:pt>
                <c:pt idx="4">
                  <c:v>52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BMI 50-&lt;60</c:v>
                </c:pt>
              </c:strCache>
            </c:strRef>
          </c:tx>
          <c:spPr>
            <a:solidFill>
              <a:srgbClr val="8BA40C"/>
            </a:solidFill>
            <a:ln w="12672">
              <a:solidFill>
                <a:schemeClr val="tx1"/>
              </a:solidFill>
              <a:prstDash val="solid"/>
            </a:ln>
          </c:spPr>
          <c:dLbls>
            <c:numFmt formatCode="0" sourceLinked="0"/>
            <c:spPr>
              <a:noFill/>
              <a:ln w="25344">
                <a:noFill/>
              </a:ln>
            </c:spPr>
            <c:txPr>
              <a:bodyPr/>
              <a:lstStyle/>
              <a:p>
                <a:pPr>
                  <a:defRPr sz="1871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Walk &lt;200 ft.</c:v>
                </c:pt>
                <c:pt idx="1">
                  <c:v>Asthma</c:v>
                </c:pt>
                <c:pt idx="2">
                  <c:v>DM</c:v>
                </c:pt>
                <c:pt idx="3">
                  <c:v>Sleep Apnea</c:v>
                </c:pt>
                <c:pt idx="4">
                  <c:v>HTN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8.6</c:v>
                </c:pt>
                <c:pt idx="1">
                  <c:v>26.5</c:v>
                </c:pt>
                <c:pt idx="2">
                  <c:v>34.6</c:v>
                </c:pt>
                <c:pt idx="3">
                  <c:v>53.2</c:v>
                </c:pt>
                <c:pt idx="4">
                  <c:v>58.6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BMI 60+</c:v>
                </c:pt>
              </c:strCache>
            </c:strRef>
          </c:tx>
          <c:spPr>
            <a:solidFill>
              <a:srgbClr val="FFC000"/>
            </a:solidFill>
            <a:ln w="12672">
              <a:solidFill>
                <a:schemeClr val="tx1"/>
              </a:solidFill>
              <a:prstDash val="solid"/>
            </a:ln>
          </c:spPr>
          <c:dLbls>
            <c:numFmt formatCode="0" sourceLinked="0"/>
            <c:spPr>
              <a:noFill/>
              <a:ln w="25344">
                <a:noFill/>
              </a:ln>
            </c:spPr>
            <c:txPr>
              <a:bodyPr/>
              <a:lstStyle/>
              <a:p>
                <a:pPr>
                  <a:defRPr sz="1871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Walk &lt;200 ft.</c:v>
                </c:pt>
                <c:pt idx="1">
                  <c:v>Asthma</c:v>
                </c:pt>
                <c:pt idx="2">
                  <c:v>DM</c:v>
                </c:pt>
                <c:pt idx="3">
                  <c:v>Sleep Apnea</c:v>
                </c:pt>
                <c:pt idx="4">
                  <c:v>HTN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23.7</c:v>
                </c:pt>
                <c:pt idx="1">
                  <c:v>32.9</c:v>
                </c:pt>
                <c:pt idx="2">
                  <c:v>42.4</c:v>
                </c:pt>
                <c:pt idx="3">
                  <c:v>67.7</c:v>
                </c:pt>
                <c:pt idx="4">
                  <c:v>59.5</c:v>
                </c:pt>
              </c:numCache>
            </c:numRef>
          </c:val>
        </c:ser>
        <c:axId val="126074240"/>
        <c:axId val="126362752"/>
      </c:barChart>
      <c:catAx>
        <c:axId val="126074240"/>
        <c:scaling>
          <c:orientation val="minMax"/>
        </c:scaling>
        <c:axPos val="b"/>
        <c:numFmt formatCode="General" sourceLinked="1"/>
        <c:tickLblPos val="nextTo"/>
        <c:spPr>
          <a:ln w="316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97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6362752"/>
        <c:crosses val="autoZero"/>
        <c:auto val="1"/>
        <c:lblAlgn val="ctr"/>
        <c:lblOffset val="100"/>
        <c:tickLblSkip val="1"/>
        <c:tickMarkSkip val="1"/>
      </c:catAx>
      <c:valAx>
        <c:axId val="126362752"/>
        <c:scaling>
          <c:orientation val="minMax"/>
          <c:max val="70"/>
        </c:scaling>
        <c:axPos val="l"/>
        <c:title>
          <c:tx>
            <c:rich>
              <a:bodyPr/>
              <a:lstStyle/>
              <a:p>
                <a:pPr>
                  <a:defRPr sz="1821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% With Comorbidity</a:t>
                </a:r>
              </a:p>
            </c:rich>
          </c:tx>
          <c:layout>
            <c:manualLayout>
              <c:xMode val="edge"/>
              <c:yMode val="edge"/>
              <c:x val="1.2208657047724751E-2"/>
              <c:y val="0.31060606060606127"/>
            </c:manualLayout>
          </c:layout>
          <c:spPr>
            <a:noFill/>
            <a:ln w="25344">
              <a:noFill/>
            </a:ln>
          </c:spPr>
        </c:title>
        <c:numFmt formatCode="0" sourceLinked="0"/>
        <c:tickLblPos val="nextTo"/>
        <c:spPr>
          <a:ln w="316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9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6074240"/>
        <c:crosses val="autoZero"/>
        <c:crossBetween val="between"/>
        <c:majorUnit val="10"/>
        <c:minorUnit val="5"/>
      </c:valAx>
      <c:spPr>
        <a:noFill/>
        <a:ln w="12672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1622047244094494"/>
          <c:y val="2.8035111310850229E-2"/>
          <c:w val="0.61598224195338513"/>
          <c:h val="8.5227272727273165E-2"/>
        </c:manualLayout>
      </c:layout>
      <c:spPr>
        <a:noFill/>
        <a:ln w="3168">
          <a:solidFill>
            <a:schemeClr val="tx1"/>
          </a:solidFill>
          <a:prstDash val="solid"/>
        </a:ln>
      </c:spPr>
      <c:txPr>
        <a:bodyPr/>
        <a:lstStyle/>
        <a:p>
          <a:pPr>
            <a:defRPr sz="2041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solidFill>
        <a:schemeClr val="tx1"/>
      </a:solidFill>
    </a:ln>
  </c:spPr>
  <c:txPr>
    <a:bodyPr/>
    <a:lstStyle/>
    <a:p>
      <a:pPr>
        <a:defRPr sz="189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2065394941678161"/>
          <c:y val="0.12656452874106672"/>
          <c:w val="0.86570477247503008"/>
          <c:h val="0.70723104056437558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BMI 40-&lt;50</c:v>
                </c:pt>
              </c:strCache>
            </c:strRef>
          </c:tx>
          <c:spPr>
            <a:solidFill>
              <a:srgbClr val="FFFFFF"/>
            </a:solidFill>
            <a:ln w="12695">
              <a:solidFill>
                <a:schemeClr val="tx1"/>
              </a:solidFill>
              <a:prstDash val="solid"/>
            </a:ln>
          </c:spPr>
          <c:dLbls>
            <c:numFmt formatCode="0" sourceLinked="0"/>
            <c:spPr>
              <a:noFill/>
              <a:ln w="25391">
                <a:noFill/>
              </a:ln>
            </c:spPr>
            <c:txPr>
              <a:bodyPr/>
              <a:lstStyle/>
              <a:p>
                <a:pPr>
                  <a:defRPr sz="1949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Pulm HTN</c:v>
                </c:pt>
                <c:pt idx="1">
                  <c:v>CAD</c:v>
                </c:pt>
                <c:pt idx="2">
                  <c:v>CHF</c:v>
                </c:pt>
                <c:pt idx="3">
                  <c:v>DVT/PE</c:v>
                </c:pt>
                <c:pt idx="4">
                  <c:v>Venous Edema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0.70000000000000062</c:v>
                </c:pt>
                <c:pt idx="1">
                  <c:v>4.0999999999999996</c:v>
                </c:pt>
                <c:pt idx="2">
                  <c:v>1.4</c:v>
                </c:pt>
                <c:pt idx="3">
                  <c:v>2.9</c:v>
                </c:pt>
                <c:pt idx="4">
                  <c:v>1.8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BMI 50-&lt;60</c:v>
                </c:pt>
              </c:strCache>
            </c:strRef>
          </c:tx>
          <c:spPr>
            <a:solidFill>
              <a:srgbClr val="8BA40C"/>
            </a:solidFill>
            <a:ln w="12695">
              <a:solidFill>
                <a:schemeClr val="tx1"/>
              </a:solidFill>
              <a:prstDash val="solid"/>
            </a:ln>
          </c:spPr>
          <c:dLbls>
            <c:numFmt formatCode="0" sourceLinked="0"/>
            <c:spPr>
              <a:noFill/>
              <a:ln w="25391">
                <a:noFill/>
              </a:ln>
            </c:spPr>
            <c:txPr>
              <a:bodyPr/>
              <a:lstStyle/>
              <a:p>
                <a:pPr>
                  <a:defRPr sz="1949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Pulm HTN</c:v>
                </c:pt>
                <c:pt idx="1">
                  <c:v>CAD</c:v>
                </c:pt>
                <c:pt idx="2">
                  <c:v>CHF</c:v>
                </c:pt>
                <c:pt idx="3">
                  <c:v>DVT/PE</c:v>
                </c:pt>
                <c:pt idx="4">
                  <c:v>Venous Edema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2.1</c:v>
                </c:pt>
                <c:pt idx="1">
                  <c:v>4.4000000000000004</c:v>
                </c:pt>
                <c:pt idx="2">
                  <c:v>3.7</c:v>
                </c:pt>
                <c:pt idx="3">
                  <c:v>4.0999999999999996</c:v>
                </c:pt>
                <c:pt idx="4">
                  <c:v>6.4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BMI 60+</c:v>
                </c:pt>
              </c:strCache>
            </c:strRef>
          </c:tx>
          <c:spPr>
            <a:solidFill>
              <a:srgbClr val="FFC000"/>
            </a:solidFill>
            <a:ln w="12695">
              <a:solidFill>
                <a:schemeClr val="tx1"/>
              </a:solidFill>
              <a:prstDash val="solid"/>
            </a:ln>
          </c:spPr>
          <c:dLbls>
            <c:numFmt formatCode="0" sourceLinked="0"/>
            <c:spPr>
              <a:noFill/>
              <a:ln w="25391">
                <a:noFill/>
              </a:ln>
            </c:spPr>
            <c:txPr>
              <a:bodyPr/>
              <a:lstStyle/>
              <a:p>
                <a:pPr>
                  <a:defRPr sz="1949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Pulm HTN</c:v>
                </c:pt>
                <c:pt idx="1">
                  <c:v>CAD</c:v>
                </c:pt>
                <c:pt idx="2">
                  <c:v>CHF</c:v>
                </c:pt>
                <c:pt idx="3">
                  <c:v>DVT/PE</c:v>
                </c:pt>
                <c:pt idx="4">
                  <c:v>Venous Edema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4.3</c:v>
                </c:pt>
                <c:pt idx="1">
                  <c:v>5.3</c:v>
                </c:pt>
                <c:pt idx="2">
                  <c:v>5.9</c:v>
                </c:pt>
                <c:pt idx="3">
                  <c:v>8.9</c:v>
                </c:pt>
                <c:pt idx="4">
                  <c:v>14.2</c:v>
                </c:pt>
              </c:numCache>
            </c:numRef>
          </c:val>
        </c:ser>
        <c:axId val="113811840"/>
        <c:axId val="113813376"/>
      </c:barChart>
      <c:catAx>
        <c:axId val="113811840"/>
        <c:scaling>
          <c:orientation val="minMax"/>
        </c:scaling>
        <c:axPos val="b"/>
        <c:numFmt formatCode="General" sourceLinked="1"/>
        <c:tickLblPos val="nextTo"/>
        <c:spPr>
          <a:ln w="317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74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3813376"/>
        <c:crosses val="autoZero"/>
        <c:auto val="1"/>
        <c:lblAlgn val="ctr"/>
        <c:lblOffset val="100"/>
        <c:tickLblSkip val="1"/>
        <c:tickMarkSkip val="1"/>
      </c:catAx>
      <c:valAx>
        <c:axId val="113813376"/>
        <c:scaling>
          <c:orientation val="minMax"/>
          <c:max val="20"/>
          <c:min val="0"/>
        </c:scaling>
        <c:axPos val="l"/>
        <c:title>
          <c:tx>
            <c:rich>
              <a:bodyPr/>
              <a:lstStyle/>
              <a:p>
                <a:pPr>
                  <a:defRPr sz="1899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% With Comorbidity</a:t>
                </a:r>
              </a:p>
            </c:rich>
          </c:tx>
          <c:layout>
            <c:manualLayout>
              <c:xMode val="edge"/>
              <c:yMode val="edge"/>
              <c:x val="1.3318534961154272E-2"/>
              <c:y val="0.29100529100529132"/>
            </c:manualLayout>
          </c:layout>
          <c:spPr>
            <a:noFill/>
            <a:ln w="25391">
              <a:noFill/>
            </a:ln>
          </c:spPr>
        </c:title>
        <c:numFmt formatCode="0" sourceLinked="0"/>
        <c:tickLblPos val="nextTo"/>
        <c:spPr>
          <a:ln w="317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9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3811840"/>
        <c:crosses val="autoZero"/>
        <c:crossBetween val="between"/>
        <c:majorUnit val="10"/>
        <c:minorUnit val="5"/>
      </c:valAx>
      <c:spPr>
        <a:noFill/>
        <a:ln w="1269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3973365972519942"/>
          <c:y val="4.0311869214962451E-2"/>
          <c:w val="0.61931187569367574"/>
          <c:h val="8.1128747795414527E-2"/>
        </c:manualLayout>
      </c:layout>
      <c:spPr>
        <a:noFill/>
        <a:ln w="3174">
          <a:solidFill>
            <a:schemeClr val="tx1"/>
          </a:solidFill>
          <a:prstDash val="solid"/>
        </a:ln>
      </c:spPr>
      <c:txPr>
        <a:bodyPr/>
        <a:lstStyle/>
        <a:p>
          <a:pPr>
            <a:defRPr sz="2159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solidFill>
        <a:schemeClr val="tx1"/>
      </a:solidFill>
    </a:ln>
  </c:spPr>
  <c:txPr>
    <a:bodyPr/>
    <a:lstStyle/>
    <a:p>
      <a:pPr>
        <a:defRPr sz="189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517"/>
            <a:ext cx="2971800" cy="4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30517"/>
            <a:ext cx="2971800" cy="4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40F5CA8-CF66-4755-8D5B-7CCE70AD699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64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4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5259"/>
            <a:ext cx="5486400" cy="418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4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517"/>
            <a:ext cx="2971800" cy="4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64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30517"/>
            <a:ext cx="2971800" cy="4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CED6E98-CA64-4821-AFD9-77E9C7F3E4F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56A20-65DB-4DD9-94FB-D0F1746071B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596A2-7273-4674-8048-2F2C4371C4FC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638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39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40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2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2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2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42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642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642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42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428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429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430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CB4C62C-3C73-4B3C-B67D-6DA2A02CB0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EE065-49B1-4A1F-806E-6BE09C8BCF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5F992-F81A-4382-B2E1-76D437A2F1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BFF6A-455A-4F72-B40E-3635E42BCB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FACC9-9B14-453D-BB6E-51FFAB9969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8A581-23EA-43FC-A603-4645BF5552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706623-9E87-4ED9-BB2B-13E8427CBE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A21C7-7FBC-4076-8E95-26C4972BE2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58563-CD2F-44AA-8607-EB0D5673E1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6EC4B-8183-4A5B-A14D-D194C15593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BE04F-283A-434D-BBD7-07117D31AA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B7FFA63-E4EA-4AE7-9007-C58EA91995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CEACA50-E958-4A52-B37E-03992FF0F5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4053D60-52D2-4F68-9C45-3BAE76E967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8028917-22BC-488B-ACD7-EC42A69016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17532A2-4F72-4AAB-90B2-10A4B1C6BC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536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39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540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540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40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404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5405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540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50C4E0C-72ED-46F3-9D3B-A8E6F3B9A4B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9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20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1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62000" y="1524000"/>
            <a:ext cx="7772400" cy="1500187"/>
          </a:xfrm>
        </p:spPr>
        <p:txBody>
          <a:bodyPr/>
          <a:lstStyle/>
          <a:p>
            <a:r>
              <a:rPr lang="en-US" sz="3400" b="1" dirty="0" smtClean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Bariatric Surgery Access:</a:t>
            </a:r>
          </a:p>
          <a:p>
            <a:r>
              <a:rPr lang="en-US" sz="3000" b="1" dirty="0" smtClean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Why is there a problem? </a:t>
            </a:r>
            <a:endParaRPr lang="en-US" sz="3000" dirty="0">
              <a:solidFill>
                <a:srgbClr val="02194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838200" y="3505200"/>
            <a:ext cx="77724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sz="2600" b="1" dirty="0" smtClean="0">
                <a:solidFill>
                  <a:srgbClr val="021941"/>
                </a:solidFill>
              </a:rPr>
              <a:t>Bruce M. Wolfe, MD</a:t>
            </a:r>
          </a:p>
          <a:p>
            <a:r>
              <a:rPr lang="en-US" sz="2600" dirty="0" smtClean="0">
                <a:solidFill>
                  <a:srgbClr val="021941"/>
                </a:solidFill>
              </a:rPr>
              <a:t>Professor of Surgery</a:t>
            </a:r>
          </a:p>
          <a:p>
            <a:r>
              <a:rPr lang="en-US" sz="2600" dirty="0" smtClean="0">
                <a:solidFill>
                  <a:srgbClr val="021941"/>
                </a:solidFill>
              </a:rPr>
              <a:t>Oregon Health and Science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Disclosures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EnteroMedics – Research Contract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6334"/>
            <a:ext cx="7772400" cy="646331"/>
          </a:xfrm>
          <a:noFill/>
          <a:ln/>
        </p:spPr>
        <p:txBody>
          <a:bodyPr wrap="square" lIns="91440" anchor="b">
            <a:spAutoFit/>
          </a:bodyPr>
          <a:lstStyle/>
          <a:p>
            <a:pPr algn="ctr"/>
            <a:r>
              <a:rPr lang="en-US" sz="3600" b="1" dirty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BMI and </a:t>
            </a:r>
            <a:r>
              <a:rPr lang="en-US" sz="3600" b="1" dirty="0" smtClean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Risk </a:t>
            </a:r>
            <a:r>
              <a:rPr lang="en-US" sz="3600" b="1" dirty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of </a:t>
            </a:r>
            <a:r>
              <a:rPr lang="en-US" sz="3600" b="1" dirty="0" smtClean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Death: (Men)</a:t>
            </a:r>
            <a:endParaRPr lang="en-US" sz="3600" b="1" dirty="0">
              <a:solidFill>
                <a:srgbClr val="02194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5" name="Picture 3" descr="BMI vs Risk of Death (men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914400"/>
            <a:ext cx="6819519" cy="5215521"/>
          </a:xfrm>
          <a:noFill/>
          <a:ln w="19050">
            <a:solidFill>
              <a:srgbClr val="021941"/>
            </a:solidFill>
          </a:ln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28600" y="6324600"/>
            <a:ext cx="830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Calle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Engl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 Med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1999;341:1097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315200" cy="1066800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021941"/>
                </a:solidFill>
                <a:effectLst/>
              </a:rPr>
              <a:t>Complications or Comorbidities</a:t>
            </a:r>
            <a:br>
              <a:rPr lang="en-US" sz="3000" b="1" dirty="0">
                <a:solidFill>
                  <a:srgbClr val="021941"/>
                </a:solidFill>
                <a:effectLst/>
              </a:rPr>
            </a:br>
            <a:r>
              <a:rPr lang="en-US" sz="3000" b="1" dirty="0">
                <a:solidFill>
                  <a:srgbClr val="021941"/>
                </a:solidFill>
                <a:effectLst/>
              </a:rPr>
              <a:t>of Obesity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7772400" cy="5181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Diabetes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Hypertension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Dyslipidemia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Pulmonary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Sleep apnea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Obesity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hypoventilation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Asthma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924800" cy="639763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Comorbidity Prevalence within BMI Groups</a:t>
            </a:r>
          </a:p>
        </p:txBody>
      </p:sp>
      <p:graphicFrame>
        <p:nvGraphicFramePr>
          <p:cNvPr id="5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52400" y="1295400"/>
          <a:ext cx="8839200" cy="511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5400" y="6381750"/>
            <a:ext cx="6400800" cy="476250"/>
          </a:xfrm>
        </p:spPr>
        <p:txBody>
          <a:bodyPr/>
          <a:lstStyle/>
          <a:p>
            <a:pPr algn="ctr"/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LABS: </a:t>
            </a:r>
            <a:r>
              <a:rPr lang="en-US" sz="2000" dirty="0" err="1" smtClean="0">
                <a:effectLst/>
                <a:latin typeface="Arial" pitchFamily="34" charset="0"/>
                <a:cs typeface="Arial" pitchFamily="34" charset="0"/>
              </a:rPr>
              <a:t>Surg</a:t>
            </a:r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effectLst/>
                <a:latin typeface="Arial" pitchFamily="34" charset="0"/>
                <a:cs typeface="Arial" pitchFamily="34" charset="0"/>
              </a:rPr>
              <a:t>Obes</a:t>
            </a:r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effectLst/>
                <a:latin typeface="Arial" pitchFamily="34" charset="0"/>
                <a:cs typeface="Arial" pitchFamily="34" charset="0"/>
              </a:rPr>
              <a:t>Relat</a:t>
            </a:r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effectLst/>
                <a:latin typeface="Arial" pitchFamily="34" charset="0"/>
                <a:cs typeface="Arial" pitchFamily="34" charset="0"/>
              </a:rPr>
              <a:t>Dis</a:t>
            </a:r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 2008;4:474-488</a:t>
            </a:r>
            <a:endParaRPr lang="en-US" sz="2000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609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Comorbidity Prevalence within BMI Groups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381000" y="1219200"/>
          <a:ext cx="8382000" cy="5199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00200" y="6457890"/>
            <a:ext cx="601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LABS: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Surg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Obes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Relat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2008;4:474-480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9441"/>
          </a:xfrm>
          <a:noFill/>
        </p:spPr>
        <p:txBody>
          <a:bodyPr wrap="square" lIns="91440" anchor="b">
            <a:spAutoFit/>
          </a:bodyPr>
          <a:lstStyle/>
          <a:p>
            <a:pPr algn="ctr" eaLnBrk="1" hangingPunct="1"/>
            <a:r>
              <a:rPr lang="en-US" sz="4400" b="1" dirty="0" smtClean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Obesity: Cancer</a:t>
            </a:r>
          </a:p>
        </p:txBody>
      </p:sp>
      <p:pic>
        <p:nvPicPr>
          <p:cNvPr id="9221" name="Picture 3" descr="Calle Obesity Cancer  Wome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371600"/>
            <a:ext cx="7515367" cy="4495800"/>
          </a:xfrm>
          <a:noFill/>
          <a:ln w="41275">
            <a:solidFill>
              <a:schemeClr val="accent6">
                <a:lumMod val="75000"/>
              </a:schemeClr>
            </a:solidFill>
          </a:ln>
        </p:spPr>
      </p:pic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228600" y="62484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Calle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Engl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 Med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2003;348:17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Mean Percent Weight Change during a 15-Year Period</a:t>
            </a:r>
            <a:endParaRPr lang="en-US" sz="2400" b="1" dirty="0">
              <a:solidFill>
                <a:srgbClr val="02194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7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71600" y="1371600"/>
            <a:ext cx="6324600" cy="4977626"/>
          </a:xfrm>
          <a:noFill/>
          <a:ln w="41275">
            <a:solidFill>
              <a:schemeClr val="accent6">
                <a:lumMod val="75000"/>
              </a:schemeClr>
            </a:solidFill>
          </a:ln>
        </p:spPr>
      </p:pic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1676400" y="6457890"/>
            <a:ext cx="571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Sjostrom: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Engl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 Med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2007;357:741-52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543800" cy="533400"/>
          </a:xfrm>
        </p:spPr>
        <p:txBody>
          <a:bodyPr>
            <a:noAutofit/>
          </a:bodyPr>
          <a:lstStyle/>
          <a:p>
            <a:pPr algn="ctr"/>
            <a:r>
              <a:rPr lang="en-GB" sz="3000" b="1" dirty="0">
                <a:solidFill>
                  <a:srgbClr val="021941"/>
                </a:solidFill>
                <a:effectLst/>
                <a:cs typeface="Arial" pitchFamily="34" charset="0"/>
              </a:rPr>
              <a:t>Unadjusted Cumulative Mortality</a:t>
            </a:r>
            <a:endParaRPr lang="en-US" sz="3000" b="1" dirty="0">
              <a:solidFill>
                <a:srgbClr val="021941"/>
              </a:solidFill>
              <a:effectLst/>
              <a:cs typeface="Arial" pitchFamily="34" charset="0"/>
            </a:endParaRPr>
          </a:p>
        </p:txBody>
      </p:sp>
      <p:pic>
        <p:nvPicPr>
          <p:cNvPr id="3994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1295400"/>
            <a:ext cx="6553200" cy="4956548"/>
          </a:xfrm>
          <a:noFill/>
          <a:ln w="41275">
            <a:solidFill>
              <a:schemeClr val="accent6">
                <a:lumMod val="75000"/>
              </a:schemeClr>
            </a:solidFill>
          </a:ln>
        </p:spPr>
      </p:pic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1371600" y="6324600"/>
            <a:ext cx="632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Sjostrom: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Engl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 Med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2007;357:741-52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022"/>
            <a:ext cx="7848600" cy="553998"/>
          </a:xfrm>
          <a:noFill/>
          <a:ln/>
        </p:spPr>
        <p:txBody>
          <a:bodyPr wrap="square" anchor="b">
            <a:spAutoFit/>
          </a:bodyPr>
          <a:lstStyle/>
          <a:p>
            <a:r>
              <a:rPr lang="en-US" sz="3000" b="1" dirty="0">
                <a:solidFill>
                  <a:srgbClr val="021941"/>
                </a:solidFill>
                <a:effectLst/>
                <a:cs typeface="Arial" pitchFamily="34" charset="0"/>
              </a:rPr>
              <a:t>Gastric Bypass Co-Morbidity Resolution </a:t>
            </a:r>
          </a:p>
        </p:txBody>
      </p:sp>
      <p:graphicFrame>
        <p:nvGraphicFramePr>
          <p:cNvPr id="43032" name="Group 24"/>
          <p:cNvGraphicFramePr>
            <a:graphicFrameLocks noGrp="1"/>
          </p:cNvGraphicFramePr>
          <p:nvPr>
            <p:ph type="tbl" idx="1"/>
          </p:nvPr>
        </p:nvGraphicFramePr>
        <p:xfrm>
          <a:off x="914400" y="1905000"/>
          <a:ext cx="7239000" cy="327660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619500"/>
                <a:gridCol w="3619500"/>
              </a:tblGrid>
              <a:tr h="680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Comorbidity</a:t>
                      </a:r>
                      <a:endParaRPr kumimoji="0" lang="en-US" sz="3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Change</a:t>
                      </a:r>
                      <a:endParaRPr kumimoji="0" lang="en-US" sz="3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Diabetes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83.8% resolved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8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Hypertension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75.4% resolved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Hyperlipidemia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93.6% improved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1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Sleep apnea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86.6% resolved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31" name="Text Box 23"/>
          <p:cNvSpPr txBox="1">
            <a:spLocks noChangeArrowheads="1"/>
          </p:cNvSpPr>
          <p:nvPr/>
        </p:nvSpPr>
        <p:spPr bwMode="auto">
          <a:xfrm>
            <a:off x="609600" y="6248400"/>
            <a:ext cx="7848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Buchwald: JAMA 2004:292;1724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9906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Fatal and Non-fatal Cancer Incidence: SOS</a:t>
            </a:r>
            <a:endParaRPr lang="en-US" sz="3200" b="1" dirty="0">
              <a:solidFill>
                <a:srgbClr val="02194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19200"/>
            <a:ext cx="7108546" cy="4953000"/>
          </a:xfrm>
          <a:prstGeom prst="rect">
            <a:avLst/>
          </a:prstGeom>
          <a:noFill/>
          <a:ln w="28575">
            <a:solidFill>
              <a:srgbClr val="021941"/>
            </a:solidFill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356350"/>
            <a:ext cx="4876800" cy="365125"/>
          </a:xfrm>
        </p:spPr>
        <p:txBody>
          <a:bodyPr/>
          <a:lstStyle/>
          <a:p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Sjostrom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Lancet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Oncol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2009;10:653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 rtlCol="0">
            <a:noAutofit/>
          </a:bodyPr>
          <a:lstStyle/>
          <a:p>
            <a:pPr algn="ctr" eaLnBrk="1" fontAlgn="auto" hangingPunct="1">
              <a:lnSpc>
                <a:spcPts val="4000"/>
              </a:lnSpc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021941"/>
                </a:solidFill>
                <a:effectLst/>
              </a:rPr>
              <a:t>Bariatric Surgery: Safety Concerns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387475"/>
            <a:ext cx="8229600" cy="4937125"/>
          </a:xfrm>
        </p:spPr>
        <p:txBody>
          <a:bodyPr/>
          <a:lstStyle/>
          <a:p>
            <a:pPr eaLnBrk="1" hangingPunct="1"/>
            <a:endParaRPr lang="en-US" sz="3000" dirty="0" smtClean="0"/>
          </a:p>
          <a:p>
            <a:pPr eaLnBrk="1" hangingPunct="1"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3600" dirty="0" smtClean="0"/>
              <a:t>Flum: Mortality ≈2%</a:t>
            </a:r>
          </a:p>
          <a:p>
            <a:pPr eaLnBrk="1" hangingPunct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3600" dirty="0" smtClean="0"/>
              <a:t>Insurance claims</a:t>
            </a:r>
          </a:p>
          <a:p>
            <a:pPr eaLnBrk="1" hangingPunct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3600" dirty="0" smtClean="0"/>
              <a:t>Media reports</a:t>
            </a:r>
          </a:p>
          <a:p>
            <a:pPr eaLnBrk="1" hangingPunct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3600" dirty="0" smtClean="0"/>
              <a:t>Volume/outcome relationship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z="4000" b="1" dirty="0" smtClean="0">
                <a:solidFill>
                  <a:srgbClr val="021941"/>
                </a:solidFill>
                <a:effectLst/>
              </a:rPr>
              <a:t>LABS 1: Mortality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2209800"/>
          <a:ext cx="7772400" cy="28041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19842"/>
                <a:gridCol w="645255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0.3%</a:t>
                      </a:r>
                      <a:endParaRPr lang="en-US" sz="3200" dirty="0">
                        <a:ln>
                          <a:noFill/>
                        </a:ln>
                        <a:solidFill>
                          <a:srgbClr val="021941"/>
                        </a:solidFill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All patients</a:t>
                      </a:r>
                      <a:endParaRPr lang="en-US" sz="3200" dirty="0">
                        <a:ln>
                          <a:noFill/>
                        </a:ln>
                        <a:solidFill>
                          <a:srgbClr val="02194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0.2%</a:t>
                      </a:r>
                      <a:endParaRPr lang="en-US" sz="3200" dirty="0">
                        <a:ln>
                          <a:noFill/>
                        </a:ln>
                        <a:solidFill>
                          <a:srgbClr val="021941"/>
                        </a:solidFill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Laparoscopic</a:t>
                      </a:r>
                      <a:r>
                        <a:rPr lang="en-US" sz="3200" baseline="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 gastric bypass</a:t>
                      </a:r>
                      <a:endParaRPr lang="en-US" sz="3200" dirty="0">
                        <a:ln>
                          <a:noFill/>
                        </a:ln>
                        <a:solidFill>
                          <a:srgbClr val="02194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2.1%</a:t>
                      </a:r>
                      <a:endParaRPr lang="en-US" sz="3200" dirty="0">
                        <a:ln>
                          <a:noFill/>
                        </a:ln>
                        <a:solidFill>
                          <a:srgbClr val="021941"/>
                        </a:solidFill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Open gastric bypass</a:t>
                      </a:r>
                      <a:endParaRPr lang="en-US" sz="3200" dirty="0">
                        <a:ln>
                          <a:noFill/>
                        </a:ln>
                        <a:solidFill>
                          <a:srgbClr val="02194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0%</a:t>
                      </a:r>
                      <a:endParaRPr lang="en-US" sz="3200" dirty="0">
                        <a:ln>
                          <a:noFill/>
                        </a:ln>
                        <a:solidFill>
                          <a:srgbClr val="021941"/>
                        </a:solidFill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n>
                            <a:noFill/>
                          </a:ln>
                          <a:solidFill>
                            <a:srgbClr val="021941"/>
                          </a:solidFill>
                        </a:rPr>
                        <a:t>Laparoscopic adjustable gastric banding</a:t>
                      </a:r>
                      <a:endParaRPr lang="en-US" sz="3200" dirty="0">
                        <a:ln>
                          <a:noFill/>
                        </a:ln>
                        <a:solidFill>
                          <a:srgbClr val="02194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25618" name="Picture 16" descr="labs_transpar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19800"/>
            <a:ext cx="3055938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85800"/>
            <a:ext cx="7696200" cy="5355319"/>
          </a:xfrm>
          <a:prstGeom prst="rect">
            <a:avLst/>
          </a:prstGeom>
          <a:noFill/>
          <a:ln w="9525">
            <a:solidFill>
              <a:srgbClr val="021941"/>
            </a:solidFill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0200" y="6248400"/>
            <a:ext cx="5943600" cy="457200"/>
          </a:xfrm>
        </p:spPr>
        <p:txBody>
          <a:bodyPr/>
          <a:lstStyle/>
          <a:p>
            <a:r>
              <a:rPr lang="en-US" sz="2000" dirty="0" smtClean="0">
                <a:effectLst/>
              </a:rPr>
              <a:t>Cremieux: Am J </a:t>
            </a:r>
            <a:r>
              <a:rPr lang="en-US" sz="2000" dirty="0" err="1" smtClean="0">
                <a:effectLst/>
              </a:rPr>
              <a:t>Manag</a:t>
            </a:r>
            <a:r>
              <a:rPr lang="en-US" sz="2000" dirty="0" smtClean="0">
                <a:effectLst/>
              </a:rPr>
              <a:t> Care 2008;14:589</a:t>
            </a:r>
            <a:endParaRPr lang="en-US" sz="2000" dirty="0"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Bariatric Surgery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13360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>
                <a:effectLst/>
                <a:latin typeface="Arial" pitchFamily="34" charset="0"/>
                <a:cs typeface="Arial" pitchFamily="34" charset="0"/>
              </a:rPr>
              <a:t>The application of bariatric surgery to qualified patients is remarkably low – approximately 1-2% per year in the U.S.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11187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rgbClr val="021941"/>
                </a:solidFill>
                <a:effectLst/>
                <a:latin typeface="Arial" pitchFamily="34" charset="0"/>
                <a:cs typeface="Arial" pitchFamily="34" charset="0"/>
              </a:rPr>
              <a:t>Possible Explanations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Limited access</a:t>
            </a:r>
          </a:p>
          <a:p>
            <a:pPr lvl="1">
              <a:lnSpc>
                <a:spcPct val="17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Provider capacity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Insurance coverage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Information gap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Patients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Physicians/providers</a:t>
            </a:r>
          </a:p>
          <a:p>
            <a:pPr>
              <a:lnSpc>
                <a:spcPct val="16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Fear of complication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Patients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Physicians/providers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Obesity Discrimination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b="1" dirty="0" smtClean="0">
                <a:effectLst/>
              </a:rPr>
              <a:t>Stereotypes, Bias</a:t>
            </a:r>
          </a:p>
          <a:p>
            <a:pPr algn="ctr">
              <a:buNone/>
            </a:pPr>
            <a:r>
              <a:rPr lang="en-US" b="1" dirty="0" smtClean="0">
                <a:effectLst/>
                <a:latin typeface="Arial"/>
                <a:cs typeface="Arial"/>
              </a:rPr>
              <a:t>↓</a:t>
            </a:r>
          </a:p>
          <a:p>
            <a:pPr algn="ctr">
              <a:buNone/>
            </a:pPr>
            <a:r>
              <a:rPr lang="en-US" b="1" dirty="0" smtClean="0">
                <a:effectLst/>
                <a:latin typeface="Arial"/>
                <a:cs typeface="Arial"/>
              </a:rPr>
              <a:t>Stigma</a:t>
            </a:r>
          </a:p>
          <a:p>
            <a:pPr algn="ctr">
              <a:buNone/>
            </a:pPr>
            <a:r>
              <a:rPr lang="en-US" b="1" dirty="0" smtClean="0">
                <a:effectLst/>
                <a:latin typeface="Arial"/>
                <a:cs typeface="Arial"/>
              </a:rPr>
              <a:t>↓</a:t>
            </a:r>
          </a:p>
          <a:p>
            <a:pPr algn="ctr">
              <a:buNone/>
            </a:pPr>
            <a:r>
              <a:rPr lang="en-US" b="1" dirty="0" smtClean="0">
                <a:effectLst/>
                <a:latin typeface="Arial"/>
                <a:cs typeface="Arial"/>
              </a:rPr>
              <a:t>Prejudice</a:t>
            </a:r>
          </a:p>
          <a:p>
            <a:pPr algn="ctr">
              <a:buNone/>
            </a:pPr>
            <a:r>
              <a:rPr lang="en-US" b="1" dirty="0" smtClean="0">
                <a:effectLst/>
                <a:latin typeface="Arial"/>
                <a:cs typeface="Arial"/>
              </a:rPr>
              <a:t>↓</a:t>
            </a:r>
          </a:p>
          <a:p>
            <a:pPr algn="ctr">
              <a:buNone/>
            </a:pPr>
            <a:r>
              <a:rPr lang="en-US" b="1" dirty="0" smtClean="0">
                <a:effectLst/>
                <a:latin typeface="Arial"/>
                <a:cs typeface="Arial"/>
              </a:rPr>
              <a:t>Discrimination</a:t>
            </a:r>
          </a:p>
          <a:p>
            <a:pPr algn="ctr">
              <a:buNone/>
            </a:pPr>
            <a:r>
              <a:rPr lang="en-US" b="1" dirty="0" smtClean="0">
                <a:effectLst/>
                <a:latin typeface="Arial"/>
                <a:cs typeface="Arial"/>
              </a:rPr>
              <a:t>↓</a:t>
            </a:r>
          </a:p>
          <a:p>
            <a:pPr algn="ctr">
              <a:buNone/>
            </a:pPr>
            <a:r>
              <a:rPr lang="en-US" b="1" dirty="0" smtClean="0">
                <a:effectLst/>
                <a:latin typeface="Arial"/>
                <a:cs typeface="Arial"/>
              </a:rPr>
              <a:t>Adverse Outcomes</a:t>
            </a:r>
            <a:endParaRPr lang="en-US" b="1" dirty="0">
              <a:effectLst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28800" y="6400800"/>
            <a:ext cx="5562600" cy="365125"/>
          </a:xfrm>
        </p:spPr>
        <p:txBody>
          <a:bodyPr/>
          <a:lstStyle/>
          <a:p>
            <a:pPr algn="ctr"/>
            <a:r>
              <a:rPr lang="en-US" sz="2000" dirty="0" smtClean="0"/>
              <a:t>Puhl: Am J Public Health 2010;100:1019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Obesity Discrimination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Fundamental problems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Obese individuals are responsible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Obesity under personal control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Stigma tool to motivate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Obesity in the Workplace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Less likely to be hired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Worse employment outcomes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↑ reports of employment discrimination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Lower wages for same 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05000" y="6400800"/>
            <a:ext cx="5562600" cy="365125"/>
          </a:xfrm>
        </p:spPr>
        <p:txBody>
          <a:bodyPr/>
          <a:lstStyle/>
          <a:p>
            <a:pPr algn="ctr"/>
            <a:r>
              <a:rPr lang="en-US" sz="2000" dirty="0" smtClean="0"/>
              <a:t>Puhl: Obesity 2011;19:74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Obesity Stigma: Health Care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Experience disrespect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Blame obesity for adverse health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Low screening for cancer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Low preventive care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000" b="1" dirty="0" smtClean="0">
                <a:solidFill>
                  <a:srgbClr val="021941"/>
                </a:solidFill>
                <a:effectLst/>
              </a:rPr>
              <a:t>PCP Practices and Attitudes Regarding Care of Extremely Obese Patients</a:t>
            </a:r>
            <a:endParaRPr lang="en-US" sz="3000" b="1" dirty="0">
              <a:solidFill>
                <a:srgbClr val="021941"/>
              </a:solidFill>
              <a:effectLst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95400" y="2209800"/>
          <a:ext cx="6553200" cy="312420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257685"/>
                <a:gridCol w="5295515"/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66%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Dealing with obesity frustrating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45%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Inadequate reimbursement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34%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Pessimistic</a:t>
                      </a:r>
                      <a:r>
                        <a:rPr lang="en-US" sz="2400" b="1" baseline="0" dirty="0" smtClean="0">
                          <a:solidFill>
                            <a:srgbClr val="021941"/>
                          </a:solidFill>
                        </a:rPr>
                        <a:t> regarding weight loss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71%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Want easy way out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52600" y="6400800"/>
            <a:ext cx="5562600" cy="365125"/>
          </a:xfrm>
        </p:spPr>
        <p:txBody>
          <a:bodyPr/>
          <a:lstStyle/>
          <a:p>
            <a:pPr algn="ctr"/>
            <a:r>
              <a:rPr lang="en-US" sz="2000" dirty="0" err="1" smtClean="0"/>
              <a:t>Ferrante</a:t>
            </a:r>
            <a:r>
              <a:rPr lang="en-US" sz="2000" dirty="0" smtClean="0"/>
              <a:t>: Obesity 2009;17:1710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21941"/>
                </a:solidFill>
                <a:effectLst/>
              </a:rPr>
              <a:t>Why Don’t They Believe Us</a:t>
            </a:r>
            <a:r>
              <a:rPr lang="en-US" sz="3200" b="1" dirty="0" smtClean="0">
                <a:solidFill>
                  <a:srgbClr val="021941"/>
                </a:solidFill>
                <a:effectLst/>
              </a:rPr>
              <a:t>? </a:t>
            </a:r>
            <a:br>
              <a:rPr lang="en-US" sz="3200" b="1" dirty="0" smtClean="0">
                <a:solidFill>
                  <a:srgbClr val="021941"/>
                </a:solidFill>
                <a:effectLst/>
              </a:rPr>
            </a:br>
            <a:r>
              <a:rPr lang="en-US" sz="3200" b="1" dirty="0" smtClean="0">
                <a:solidFill>
                  <a:srgbClr val="021941"/>
                </a:solidFill>
                <a:effectLst/>
              </a:rPr>
              <a:t>(</a:t>
            </a:r>
            <a:r>
              <a:rPr lang="en-US" sz="3200" b="1" dirty="0">
                <a:solidFill>
                  <a:srgbClr val="021941"/>
                </a:solidFill>
                <a:effectLst/>
              </a:rPr>
              <a:t>Our Data)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“</a:t>
            </a:r>
            <a:r>
              <a:rPr lang="en-US" dirty="0"/>
              <a:t>They”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Patients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Providers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Employers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Insurers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Government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Media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021941"/>
                </a:solidFill>
                <a:effectLst/>
              </a:rPr>
              <a:t>Why Don’t They Believe Us?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Data imperfect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Some don’t want to believe us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/>
              <a:t>It is okay to discriminate against obesity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3883-0724-4402-B1AF-94D18D027DDF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Clinical Practice Guidelines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2700 – AHRQ Clearinghouse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en-US" dirty="0" smtClean="0"/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6800 – Guidelines International Network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05000" y="6400800"/>
            <a:ext cx="5562600" cy="365125"/>
          </a:xfrm>
        </p:spPr>
        <p:txBody>
          <a:bodyPr/>
          <a:lstStyle/>
          <a:p>
            <a:pPr algn="ctr"/>
            <a:r>
              <a:rPr lang="de-DE" sz="2000" dirty="0" smtClean="0"/>
              <a:t>Kuehn: J Am Med Assoc 2011;305:1846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8534400" cy="5524857"/>
          </a:xfrm>
          <a:prstGeom prst="rect">
            <a:avLst/>
          </a:prstGeom>
          <a:noFill/>
          <a:ln w="28575">
            <a:solidFill>
              <a:srgbClr val="021941"/>
            </a:solidFill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00800"/>
            <a:ext cx="7848600" cy="365125"/>
          </a:xfrm>
        </p:spPr>
        <p:txBody>
          <a:bodyPr/>
          <a:lstStyle/>
          <a:p>
            <a:pPr algn="ctr"/>
            <a:r>
              <a:rPr lang="en-US" sz="2000" dirty="0" smtClean="0"/>
              <a:t>http://consensus.nih.gov/1991/1991GISurgeryObesity084html.htm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NIH Guidelines: Obesity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981200"/>
          <a:ext cx="6096000" cy="2946399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1371600"/>
                <a:gridCol w="4724400"/>
              </a:tblGrid>
              <a:tr h="98213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1991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Consensus conference surgery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213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1998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Clinical Guidelines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213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2011-12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21941"/>
                          </a:solidFill>
                        </a:rPr>
                        <a:t>Clinical Guidelines update</a:t>
                      </a:r>
                      <a:endParaRPr lang="en-US" sz="24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NIH Guidelines: Update 2012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1991, 1998 – out of date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Establish evidence base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Literature search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Inclusion/exclusion criteria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Methodologist rates quality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Evidence tables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Statements, recommendations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077200" cy="5881848"/>
          </a:xfrm>
          <a:prstGeom prst="rect">
            <a:avLst/>
          </a:prstGeom>
          <a:noFill/>
          <a:ln w="28575">
            <a:solidFill>
              <a:srgbClr val="02194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21941"/>
                </a:solidFill>
                <a:effectLst/>
              </a:rPr>
              <a:t>Sleeve Coverage: CMS</a:t>
            </a:r>
            <a:endParaRPr lang="en-US" b="1" dirty="0">
              <a:solidFill>
                <a:srgbClr val="021941"/>
              </a:solidFill>
              <a:effectLst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057400"/>
          <a:ext cx="7848600" cy="34798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265904"/>
                <a:gridCol w="6582696"/>
              </a:tblGrid>
              <a:tr h="134909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rgbClr val="021941"/>
                          </a:solidFill>
                        </a:rPr>
                        <a:t>2010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b="1" dirty="0" smtClean="0">
                          <a:solidFill>
                            <a:srgbClr val="021941"/>
                          </a:solidFill>
                        </a:rPr>
                        <a:t>ASMBS meets with CMS</a:t>
                      </a: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b="1" dirty="0" smtClean="0">
                          <a:solidFill>
                            <a:srgbClr val="021941"/>
                          </a:solidFill>
                        </a:rPr>
                        <a:t>Must reopen NCD</a:t>
                      </a:r>
                      <a:endParaRPr lang="en-US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909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rgbClr val="021941"/>
                          </a:solidFill>
                        </a:rPr>
                        <a:t>2011</a:t>
                      </a:r>
                      <a:endParaRPr lang="en-US" sz="22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b="1" dirty="0" smtClean="0">
                          <a:solidFill>
                            <a:srgbClr val="021941"/>
                          </a:solidFill>
                        </a:rPr>
                        <a:t>CMS opens NCD to consider sleeve only: public request</a:t>
                      </a:r>
                      <a:endParaRPr lang="en-US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616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rgbClr val="021941"/>
                          </a:solidFill>
                        </a:rPr>
                        <a:t>2012</a:t>
                      </a:r>
                      <a:endParaRPr lang="en-US" sz="2200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b="1" dirty="0" smtClean="0">
                          <a:solidFill>
                            <a:srgbClr val="021941"/>
                          </a:solidFill>
                        </a:rPr>
                        <a:t>CMS requests</a:t>
                      </a:r>
                      <a:r>
                        <a:rPr lang="en-US" b="1" baseline="0" dirty="0" smtClean="0">
                          <a:solidFill>
                            <a:srgbClr val="021941"/>
                          </a:solidFill>
                        </a:rPr>
                        <a:t> more data</a:t>
                      </a:r>
                      <a:endParaRPr lang="en-US" b="1" dirty="0">
                        <a:solidFill>
                          <a:srgbClr val="02194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7813"/>
            <a:ext cx="8763000" cy="1143000"/>
          </a:xfrm>
        </p:spPr>
        <p:txBody>
          <a:bodyPr/>
          <a:lstStyle/>
          <a:p>
            <a:r>
              <a:rPr lang="en-US" sz="2000" dirty="0" smtClean="0">
                <a:solidFill>
                  <a:srgbClr val="021941"/>
                </a:solidFill>
                <a:effectLst/>
              </a:rPr>
              <a:t>The Feds pushed essential benefit decisions to the State level and each State is required to select a “Benchmark Plan” from one of the following:</a:t>
            </a:r>
            <a:br>
              <a:rPr lang="en-US" sz="2000" dirty="0" smtClean="0">
                <a:solidFill>
                  <a:srgbClr val="021941"/>
                </a:solidFill>
                <a:effectLst/>
              </a:rPr>
            </a:br>
            <a:endParaRPr lang="en-US" sz="2000" dirty="0">
              <a:solidFill>
                <a:srgbClr val="02194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Largest plan by enrollment in any of the 3 largest small group insurance products in the State’s small group market</a:t>
            </a:r>
          </a:p>
          <a:p>
            <a:pPr lvl="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lvl="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Any of the largest 3 State employee health benefit plans by enrollment</a:t>
            </a:r>
          </a:p>
          <a:p>
            <a:pPr lvl="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lvl="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Any of the largest 3 nation FHEBP (Federal employees) plan options by enrollment</a:t>
            </a:r>
          </a:p>
          <a:p>
            <a:pPr lvl="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lvl="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The largest insured commercial non-Medicaid Health Maintenance Organization (HMO) operating in the State</a:t>
            </a:r>
          </a:p>
          <a:p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14805</TotalTime>
  <Words>588</Words>
  <Application>Microsoft Office PowerPoint</Application>
  <PresentationFormat>On-screen Show (4:3)</PresentationFormat>
  <Paragraphs>161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Beam</vt:lpstr>
      <vt:lpstr>Slide 1</vt:lpstr>
      <vt:lpstr>Disclosures</vt:lpstr>
      <vt:lpstr>BMI and Risk of Death: (Men)</vt:lpstr>
      <vt:lpstr>Complications or Comorbidities of Obesity</vt:lpstr>
      <vt:lpstr>Comorbidity Prevalence within BMI Groups</vt:lpstr>
      <vt:lpstr>Comorbidity Prevalence within BMI Groups</vt:lpstr>
      <vt:lpstr>Obesity: Cancer</vt:lpstr>
      <vt:lpstr>Mean Percent Weight Change during a 15-Year Period</vt:lpstr>
      <vt:lpstr>Unadjusted Cumulative Mortality</vt:lpstr>
      <vt:lpstr>Gastric Bypass Co-Morbidity Resolution </vt:lpstr>
      <vt:lpstr>Fatal and Non-fatal Cancer Incidence: SOS</vt:lpstr>
      <vt:lpstr>Bariatric Surgery: Safety Concerns</vt:lpstr>
      <vt:lpstr>LABS 1: Mortality</vt:lpstr>
      <vt:lpstr>Slide 14</vt:lpstr>
      <vt:lpstr>Bariatric Surgery</vt:lpstr>
      <vt:lpstr>Possible Explanations</vt:lpstr>
      <vt:lpstr>Obesity Discrimination</vt:lpstr>
      <vt:lpstr>Obesity Discrimination</vt:lpstr>
      <vt:lpstr>Obesity in the Workplace</vt:lpstr>
      <vt:lpstr>Obesity Stigma: Health Care</vt:lpstr>
      <vt:lpstr>PCP Practices and Attitudes Regarding Care of Extremely Obese Patients</vt:lpstr>
      <vt:lpstr>Why Don’t They Believe Us?  (Our Data)</vt:lpstr>
      <vt:lpstr>Why Don’t They Believe Us?</vt:lpstr>
      <vt:lpstr>Clinical Practice Guidelines</vt:lpstr>
      <vt:lpstr>Slide 25</vt:lpstr>
      <vt:lpstr>NIH Guidelines: Obesity</vt:lpstr>
      <vt:lpstr>NIH Guidelines: Update 2012</vt:lpstr>
      <vt:lpstr>Slide 28</vt:lpstr>
      <vt:lpstr>Sleeve Coverage: CMS</vt:lpstr>
      <vt:lpstr>The Feds pushed essential benefit decisions to the State level and each State is required to select a “Benchmark Plan” from one of the following: </vt:lpstr>
    </vt:vector>
  </TitlesOfParts>
  <Company>HSIS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varelaj</dc:creator>
  <cp:lastModifiedBy>ITG</cp:lastModifiedBy>
  <cp:revision>616</cp:revision>
  <dcterms:created xsi:type="dcterms:W3CDTF">2005-08-12T17:21:47Z</dcterms:created>
  <dcterms:modified xsi:type="dcterms:W3CDTF">2012-02-16T20:31:55Z</dcterms:modified>
</cp:coreProperties>
</file>