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xlsx" ContentType="application/vnd.openxmlformats-officedocument.spreadsheetml.sheet"/>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3" r:id="rId1"/>
  </p:sldMasterIdLst>
  <p:notesMasterIdLst>
    <p:notesMasterId r:id="rId46"/>
  </p:notesMasterIdLst>
  <p:sldIdLst>
    <p:sldId id="256" r:id="rId2"/>
    <p:sldId id="321" r:id="rId3"/>
    <p:sldId id="295" r:id="rId4"/>
    <p:sldId id="293" r:id="rId5"/>
    <p:sldId id="312" r:id="rId6"/>
    <p:sldId id="294" r:id="rId7"/>
    <p:sldId id="296" r:id="rId8"/>
    <p:sldId id="269" r:id="rId9"/>
    <p:sldId id="291" r:id="rId10"/>
    <p:sldId id="315" r:id="rId11"/>
    <p:sldId id="316" r:id="rId12"/>
    <p:sldId id="292" r:id="rId13"/>
    <p:sldId id="313" r:id="rId14"/>
    <p:sldId id="298" r:id="rId15"/>
    <p:sldId id="275" r:id="rId16"/>
    <p:sldId id="283" r:id="rId17"/>
    <p:sldId id="299" r:id="rId18"/>
    <p:sldId id="286" r:id="rId19"/>
    <p:sldId id="300" r:id="rId20"/>
    <p:sldId id="301" r:id="rId21"/>
    <p:sldId id="320" r:id="rId22"/>
    <p:sldId id="302" r:id="rId23"/>
    <p:sldId id="303" r:id="rId24"/>
    <p:sldId id="306" r:id="rId25"/>
    <p:sldId id="307" r:id="rId26"/>
    <p:sldId id="319" r:id="rId27"/>
    <p:sldId id="305" r:id="rId28"/>
    <p:sldId id="304" r:id="rId29"/>
    <p:sldId id="310" r:id="rId30"/>
    <p:sldId id="311" r:id="rId31"/>
    <p:sldId id="297" r:id="rId32"/>
    <p:sldId id="261" r:id="rId33"/>
    <p:sldId id="262" r:id="rId34"/>
    <p:sldId id="263" r:id="rId35"/>
    <p:sldId id="264" r:id="rId36"/>
    <p:sldId id="266" r:id="rId37"/>
    <p:sldId id="267" r:id="rId38"/>
    <p:sldId id="268" r:id="rId39"/>
    <p:sldId id="317" r:id="rId40"/>
    <p:sldId id="322" r:id="rId41"/>
    <p:sldId id="260" r:id="rId42"/>
    <p:sldId id="259" r:id="rId43"/>
    <p:sldId id="258" r:id="rId44"/>
    <p:sldId id="318"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93" d="100"/>
          <a:sy n="93" d="100"/>
        </p:scale>
        <p:origin x="-1096" y="-10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notesMaster" Target="notesMasters/notesMaster1.xml"/><Relationship Id="rId47" Type="http://schemas.openxmlformats.org/officeDocument/2006/relationships/printerSettings" Target="printerSettings/printerSettings1.bin"/><Relationship Id="rId48" Type="http://schemas.openxmlformats.org/officeDocument/2006/relationships/presProps" Target="presProps.xml"/><Relationship Id="rId49" Type="http://schemas.openxmlformats.org/officeDocument/2006/relationships/viewProps" Target="viewProp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50" Type="http://schemas.openxmlformats.org/officeDocument/2006/relationships/theme" Target="theme/theme1.xml"/><Relationship Id="rId51"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package" Target="../embeddings/Microsoft_Excel_Sheet1.xlsx"/><Relationship Id="rId3"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5"/>
    </mc:Choice>
    <mc:Fallback>
      <c:style val="35"/>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66103398259428"/>
          <c:y val="0.0386171022100498"/>
          <c:w val="0.7958024819266"/>
          <c:h val="0.763272033430033"/>
        </c:manualLayout>
      </c:layout>
      <c:bubbleChart>
        <c:varyColors val="0"/>
        <c:ser>
          <c:idx val="0"/>
          <c:order val="0"/>
          <c:tx>
            <c:strRef>
              <c:f>Sheet1!$B$1</c:f>
              <c:strCache>
                <c:ptCount val="1"/>
                <c:pt idx="0">
                  <c:v>Complication Rate</c:v>
                </c:pt>
              </c:strCache>
            </c:strRef>
          </c:tx>
          <c:invertIfNegative val="0"/>
          <c:dPt>
            <c:idx val="0"/>
            <c:invertIfNegative val="0"/>
            <c:bubble3D val="1"/>
            <c:spPr>
              <a:solidFill>
                <a:schemeClr val="accent6"/>
              </a:solidFill>
            </c:spPr>
          </c:dPt>
          <c:dPt>
            <c:idx val="1"/>
            <c:invertIfNegative val="0"/>
            <c:bubble3D val="1"/>
            <c:spPr>
              <a:solidFill>
                <a:schemeClr val="accent4"/>
              </a:solidFill>
            </c:spPr>
          </c:dPt>
          <c:dPt>
            <c:idx val="2"/>
            <c:invertIfNegative val="0"/>
            <c:bubble3D val="1"/>
            <c:spPr>
              <a:solidFill>
                <a:schemeClr val="accent2"/>
              </a:solidFill>
            </c:spPr>
          </c:dPt>
          <c:dPt>
            <c:idx val="3"/>
            <c:invertIfNegative val="0"/>
            <c:bubble3D val="1"/>
            <c:spPr>
              <a:solidFill>
                <a:schemeClr val="accent3"/>
              </a:solidFill>
            </c:spPr>
          </c:dPt>
          <c:dLbls>
            <c:dLbl>
              <c:idx val="0"/>
              <c:layout/>
              <c:tx>
                <c:rich>
                  <a:bodyPr/>
                  <a:lstStyle/>
                  <a:p>
                    <a:r>
                      <a:rPr lang="en-US" sz="2000" dirty="0" smtClean="0">
                        <a:solidFill>
                          <a:srgbClr val="FFFF00"/>
                        </a:solidFill>
                      </a:rPr>
                      <a:t>Gastric</a:t>
                    </a:r>
                    <a:r>
                      <a:rPr lang="en-US" sz="2000" baseline="0" dirty="0" smtClean="0">
                        <a:solidFill>
                          <a:srgbClr val="FFFF00"/>
                        </a:solidFill>
                      </a:rPr>
                      <a:t> Bypass</a:t>
                    </a:r>
                    <a:endParaRPr lang="en-US" sz="2000" dirty="0">
                      <a:solidFill>
                        <a:srgbClr val="FFFF00"/>
                      </a:solidFill>
                    </a:endParaRPr>
                  </a:p>
                </c:rich>
              </c:tx>
              <c:showLegendKey val="0"/>
              <c:showVal val="1"/>
              <c:showCatName val="0"/>
              <c:showSerName val="0"/>
              <c:showPercent val="0"/>
              <c:showBubbleSize val="0"/>
            </c:dLbl>
            <c:dLbl>
              <c:idx val="1"/>
              <c:layout>
                <c:manualLayout>
                  <c:x val="-0.185185185185186"/>
                  <c:y val="0.00280603266089449"/>
                </c:manualLayout>
              </c:layout>
              <c:tx>
                <c:rich>
                  <a:bodyPr/>
                  <a:lstStyle/>
                  <a:p>
                    <a:r>
                      <a:rPr lang="en-US" sz="2000" b="0" i="0" u="none" strike="noStrike" baseline="0" dirty="0" smtClean="0">
                        <a:solidFill>
                          <a:srgbClr val="FFFF00"/>
                        </a:solidFill>
                      </a:rPr>
                      <a:t>Duodenal Switch/BPD </a:t>
                    </a:r>
                    <a:endParaRPr lang="en-US" sz="2000" dirty="0">
                      <a:solidFill>
                        <a:srgbClr val="FFFF00"/>
                      </a:solidFill>
                    </a:endParaRPr>
                  </a:p>
                </c:rich>
              </c:tx>
              <c:showLegendKey val="0"/>
              <c:showVal val="1"/>
              <c:showCatName val="0"/>
              <c:showSerName val="0"/>
              <c:showPercent val="0"/>
              <c:showBubbleSize val="0"/>
            </c:dLbl>
            <c:dLbl>
              <c:idx val="2"/>
              <c:layout>
                <c:manualLayout>
                  <c:x val="0.0"/>
                  <c:y val="0.0328947368421052"/>
                </c:manualLayout>
              </c:layout>
              <c:tx>
                <c:rich>
                  <a:bodyPr/>
                  <a:lstStyle/>
                  <a:p>
                    <a:r>
                      <a:rPr lang="en-US" sz="2000" dirty="0" smtClean="0">
                        <a:solidFill>
                          <a:srgbClr val="FFFF00"/>
                        </a:solidFill>
                      </a:rPr>
                      <a:t>Adj</a:t>
                    </a:r>
                    <a:r>
                      <a:rPr lang="en-US" sz="2000" baseline="0" dirty="0" smtClean="0">
                        <a:solidFill>
                          <a:srgbClr val="FFFF00"/>
                        </a:solidFill>
                      </a:rPr>
                      <a:t> Gastric Band</a:t>
                    </a:r>
                    <a:endParaRPr lang="en-US" sz="2000" dirty="0">
                      <a:solidFill>
                        <a:srgbClr val="FFFF00"/>
                      </a:solidFill>
                    </a:endParaRPr>
                  </a:p>
                </c:rich>
              </c:tx>
              <c:showLegendKey val="0"/>
              <c:showVal val="1"/>
              <c:showCatName val="0"/>
              <c:showSerName val="0"/>
              <c:showPercent val="0"/>
              <c:showBubbleSize val="0"/>
            </c:dLbl>
            <c:dLbl>
              <c:idx val="3"/>
              <c:layout/>
              <c:tx>
                <c:rich>
                  <a:bodyPr/>
                  <a:lstStyle/>
                  <a:p>
                    <a:r>
                      <a:rPr lang="en-US" sz="2000" dirty="0" smtClean="0">
                        <a:solidFill>
                          <a:srgbClr val="FFFF00"/>
                        </a:solidFill>
                      </a:rPr>
                      <a:t>Sleeve</a:t>
                    </a:r>
                    <a:endParaRPr lang="en-US" sz="2000" dirty="0">
                      <a:solidFill>
                        <a:srgbClr val="FFFF00"/>
                      </a:solidFill>
                    </a:endParaRPr>
                  </a:p>
                </c:rich>
              </c:tx>
              <c:showLegendKey val="0"/>
              <c:showVal val="1"/>
              <c:showCatName val="0"/>
              <c:showSerName val="0"/>
              <c:showPercent val="0"/>
              <c:showBubbleSize val="0"/>
            </c:dLbl>
            <c:showLegendKey val="0"/>
            <c:showVal val="0"/>
            <c:showCatName val="0"/>
            <c:showSerName val="0"/>
            <c:showPercent val="0"/>
            <c:showBubbleSize val="0"/>
          </c:dLbls>
          <c:xVal>
            <c:numRef>
              <c:f>Sheet1!$A$2:$A$5</c:f>
              <c:numCache>
                <c:formatCode>General</c:formatCode>
                <c:ptCount val="4"/>
                <c:pt idx="0">
                  <c:v>65.0</c:v>
                </c:pt>
                <c:pt idx="1">
                  <c:v>65.0</c:v>
                </c:pt>
                <c:pt idx="2">
                  <c:v>40.0</c:v>
                </c:pt>
                <c:pt idx="3">
                  <c:v>55.0</c:v>
                </c:pt>
              </c:numCache>
            </c:numRef>
          </c:xVal>
          <c:yVal>
            <c:numRef>
              <c:f>Sheet1!$B$2:$B$5</c:f>
              <c:numCache>
                <c:formatCode>General</c:formatCode>
                <c:ptCount val="4"/>
                <c:pt idx="0">
                  <c:v>20.0</c:v>
                </c:pt>
                <c:pt idx="1">
                  <c:v>30.0</c:v>
                </c:pt>
                <c:pt idx="2">
                  <c:v>5.0</c:v>
                </c:pt>
                <c:pt idx="3">
                  <c:v>10.0</c:v>
                </c:pt>
              </c:numCache>
            </c:numRef>
          </c:yVal>
          <c:bubbleSize>
            <c:numRef>
              <c:f>Sheet1!$C$2:$C$5</c:f>
              <c:numCache>
                <c:formatCode>General</c:formatCode>
                <c:ptCount val="4"/>
                <c:pt idx="0">
                  <c:v>400.0</c:v>
                </c:pt>
                <c:pt idx="1">
                  <c:v>10.0</c:v>
                </c:pt>
                <c:pt idx="2">
                  <c:v>250.0</c:v>
                </c:pt>
                <c:pt idx="3">
                  <c:v>50.0</c:v>
                </c:pt>
              </c:numCache>
            </c:numRef>
          </c:bubbleSize>
          <c:bubble3D val="1"/>
        </c:ser>
        <c:ser>
          <c:idx val="1"/>
          <c:order val="1"/>
          <c:tx>
            <c:strRef>
              <c:f>Sheet1!$D$1</c:f>
              <c:strCache>
                <c:ptCount val="1"/>
                <c:pt idx="0">
                  <c:v>Procedure</c:v>
                </c:pt>
              </c:strCache>
            </c:strRef>
          </c:tx>
          <c:invertIfNegative val="0"/>
          <c:xVal>
            <c:numRef>
              <c:f>Sheet1!$A$2:$A$5</c:f>
              <c:numCache>
                <c:formatCode>General</c:formatCode>
                <c:ptCount val="4"/>
                <c:pt idx="0">
                  <c:v>65.0</c:v>
                </c:pt>
                <c:pt idx="1">
                  <c:v>65.0</c:v>
                </c:pt>
                <c:pt idx="2">
                  <c:v>40.0</c:v>
                </c:pt>
                <c:pt idx="3">
                  <c:v>55.0</c:v>
                </c:pt>
              </c:numCache>
            </c:numRef>
          </c:xVal>
          <c:yVal>
            <c:numRef>
              <c:f>Sheet1!$D$2:$D$5</c:f>
              <c:numCache>
                <c:formatCode>General</c:formatCode>
                <c:ptCount val="4"/>
                <c:pt idx="0">
                  <c:v>0.0</c:v>
                </c:pt>
                <c:pt idx="1">
                  <c:v>0.0</c:v>
                </c:pt>
                <c:pt idx="2">
                  <c:v>0.0</c:v>
                </c:pt>
                <c:pt idx="3">
                  <c:v>0.0</c:v>
                </c:pt>
              </c:numCache>
            </c:numRef>
          </c:yVal>
          <c:bubbleSize>
            <c:numLit>
              <c:formatCode>General</c:formatCode>
              <c:ptCount val="4"/>
              <c:pt idx="0">
                <c:v>1.0</c:v>
              </c:pt>
              <c:pt idx="1">
                <c:v>1.0</c:v>
              </c:pt>
              <c:pt idx="2">
                <c:v>1.0</c:v>
              </c:pt>
              <c:pt idx="3">
                <c:v>1.0</c:v>
              </c:pt>
            </c:numLit>
          </c:bubbleSize>
          <c:bubble3D val="1"/>
        </c:ser>
        <c:dLbls>
          <c:showLegendKey val="0"/>
          <c:showVal val="0"/>
          <c:showCatName val="0"/>
          <c:showSerName val="0"/>
          <c:showPercent val="0"/>
          <c:showBubbleSize val="0"/>
        </c:dLbls>
        <c:bubbleScale val="100"/>
        <c:showNegBubbles val="0"/>
        <c:axId val="2130918056"/>
        <c:axId val="2130914936"/>
      </c:bubbleChart>
      <c:valAx>
        <c:axId val="2130918056"/>
        <c:scaling>
          <c:orientation val="minMax"/>
          <c:max val="100.0"/>
          <c:min val="0.0"/>
        </c:scaling>
        <c:delete val="0"/>
        <c:axPos val="b"/>
        <c:numFmt formatCode="General" sourceLinked="0"/>
        <c:majorTickMark val="none"/>
        <c:minorTickMark val="none"/>
        <c:tickLblPos val="nextTo"/>
        <c:crossAx val="2130914936"/>
        <c:crosses val="autoZero"/>
        <c:crossBetween val="midCat"/>
      </c:valAx>
      <c:valAx>
        <c:axId val="2130914936"/>
        <c:scaling>
          <c:orientation val="minMax"/>
          <c:min val="0.0"/>
        </c:scaling>
        <c:delete val="0"/>
        <c:axPos val="l"/>
        <c:numFmt formatCode="General" sourceLinked="1"/>
        <c:majorTickMark val="none"/>
        <c:minorTickMark val="none"/>
        <c:tickLblPos val="nextTo"/>
        <c:crossAx val="2130918056"/>
        <c:crosses val="autoZero"/>
        <c:crossBetween val="midCat"/>
      </c:valAx>
      <c:spPr>
        <a:solidFill>
          <a:schemeClr val="accent1">
            <a:lumMod val="75000"/>
          </a:schemeClr>
        </a:solidFill>
      </c:spPr>
    </c:plotArea>
    <c:plotVisOnly val="1"/>
    <c:dispBlanksAs val="gap"/>
    <c:showDLblsOverMax val="0"/>
  </c:chart>
  <c:spPr>
    <a:solidFill>
      <a:schemeClr val="accent1">
        <a:lumMod val="60000"/>
        <a:lumOff val="40000"/>
      </a:schemeClr>
    </a:solidFill>
  </c:spPr>
  <c:txPr>
    <a:bodyPr/>
    <a:lstStyle/>
    <a:p>
      <a:pPr>
        <a:defRPr sz="1800"/>
      </a:pPr>
      <a:endParaRPr lang="en-US"/>
    </a:p>
  </c:txPr>
  <c:externalData r:id="rId2">
    <c:autoUpdate val="0"/>
  </c:externalData>
  <c:userShapes r:id="rId3"/>
</c:chartSpace>
</file>

<file path=ppt/drawings/_rels/vmlDrawing1.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3.emf"/></Relationships>
</file>

<file path=ppt/drawings/drawing1.xml><?xml version="1.0" encoding="utf-8"?>
<c:userShapes xmlns:c="http://schemas.openxmlformats.org/drawingml/2006/chart">
  <cdr:relSizeAnchor xmlns:cdr="http://schemas.openxmlformats.org/drawingml/2006/chartDrawing">
    <cdr:from>
      <cdr:x>0.60748</cdr:x>
      <cdr:y>0.90789</cdr:y>
    </cdr:from>
    <cdr:to>
      <cdr:x>0.82511</cdr:x>
      <cdr:y>1</cdr:y>
    </cdr:to>
    <cdr:sp macro="" textlink="">
      <cdr:nvSpPr>
        <cdr:cNvPr id="2" name="TextBox 1"/>
        <cdr:cNvSpPr txBox="1"/>
      </cdr:nvSpPr>
      <cdr:spPr>
        <a:xfrm xmlns:a="http://schemas.openxmlformats.org/drawingml/2006/main">
          <a:off x="4953000" y="4953000"/>
          <a:ext cx="1774448" cy="498334"/>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pPr algn="ctr"/>
          <a:r>
            <a:rPr lang="en-US" sz="3200" dirty="0" smtClean="0">
              <a:solidFill>
                <a:schemeClr val="bg1"/>
              </a:solidFill>
            </a:rPr>
            <a:t>% EWL</a:t>
          </a:r>
          <a:endParaRPr lang="en-US" sz="3200" dirty="0">
            <a:solidFill>
              <a:schemeClr val="bg1"/>
            </a:solidFill>
          </a:endParaRPr>
        </a:p>
      </cdr:txBody>
    </cdr:sp>
  </cdr:relSizeAnchor>
  <cdr:relSizeAnchor xmlns:cdr="http://schemas.openxmlformats.org/drawingml/2006/chartDrawing">
    <cdr:from>
      <cdr:x>0</cdr:x>
      <cdr:y>0.13158</cdr:y>
    </cdr:from>
    <cdr:to>
      <cdr:x>0.09375</cdr:x>
      <cdr:y>0.97183</cdr:y>
    </cdr:to>
    <cdr:sp macro="" textlink="">
      <cdr:nvSpPr>
        <cdr:cNvPr id="3" name="TextBox 2"/>
        <cdr:cNvSpPr txBox="1"/>
      </cdr:nvSpPr>
      <cdr:spPr>
        <a:xfrm xmlns:a="http://schemas.openxmlformats.org/drawingml/2006/main" rot="16200000">
          <a:off x="-1890772" y="2602645"/>
          <a:ext cx="4545926" cy="764381"/>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pPr algn="ctr"/>
          <a:r>
            <a:rPr lang="en-US" sz="3200" dirty="0" smtClean="0">
              <a:solidFill>
                <a:schemeClr val="bg1"/>
              </a:solidFill>
            </a:rPr>
            <a:t>Complication Rate</a:t>
          </a:r>
          <a:endParaRPr lang="en-US" sz="3200" dirty="0">
            <a:solidFill>
              <a:schemeClr val="bg1"/>
            </a:solidFill>
          </a:endParaRPr>
        </a:p>
      </cdr:txBody>
    </cdr:sp>
  </cdr:relSizeAnchor>
  <cdr:relSizeAnchor xmlns:cdr="http://schemas.openxmlformats.org/drawingml/2006/chartDrawing">
    <cdr:from>
      <cdr:x>0</cdr:x>
      <cdr:y>0.92958</cdr:y>
    </cdr:from>
    <cdr:to>
      <cdr:x>0.58879</cdr:x>
      <cdr:y>1</cdr:y>
    </cdr:to>
    <cdr:sp macro="" textlink="">
      <cdr:nvSpPr>
        <cdr:cNvPr id="4" name="TextBox 3"/>
        <cdr:cNvSpPr txBox="1"/>
      </cdr:nvSpPr>
      <cdr:spPr>
        <a:xfrm xmlns:a="http://schemas.openxmlformats.org/drawingml/2006/main">
          <a:off x="0" y="5029200"/>
          <a:ext cx="4800600" cy="3810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400" dirty="0" smtClean="0"/>
            <a:t>Size of sphere indicates ratio of procedures completed</a:t>
          </a:r>
          <a:endParaRPr lang="en-US" sz="140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2CF6343-2845-8E43-8ABE-CE524EE002F2}" type="datetimeFigureOut">
              <a:rPr lang="en-US" smtClean="0"/>
              <a:t>1/25/12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421AD9F-86F6-3746-AE0B-CBD180FF7E46}" type="slidenum">
              <a:rPr lang="en-US" smtClean="0"/>
              <a:t>‹#›</a:t>
            </a:fld>
            <a:endParaRPr lang="en-US"/>
          </a:p>
        </p:txBody>
      </p:sp>
    </p:spTree>
    <p:extLst>
      <p:ext uri="{BB962C8B-B14F-4D97-AF65-F5344CB8AC3E}">
        <p14:creationId xmlns:p14="http://schemas.microsoft.com/office/powerpoint/2010/main" val="383426109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www.ncbi.nlm.nih.gov/pubmed?term=%22Ashrafian%20H%22%5BAuthor%5D" TargetMode="External"/><Relationship Id="rId4" Type="http://schemas.openxmlformats.org/officeDocument/2006/relationships/hyperlink" Target="http://www.ncbi.nlm.nih.gov/pubmed?term=%22Ahmed%20K%22%5BAuthor%5D" TargetMode="External"/><Relationship Id="rId5" Type="http://schemas.openxmlformats.org/officeDocument/2006/relationships/hyperlink" Target="http://www.ncbi.nlm.nih.gov/pubmed?term=%22Rowland%20SP%22%5BAuthor%5D" TargetMode="External"/><Relationship Id="rId6" Type="http://schemas.openxmlformats.org/officeDocument/2006/relationships/hyperlink" Target="http://www.ncbi.nlm.nih.gov/pubmed?term=%22Patel%20VM%22%5BAuthor%5D" TargetMode="External"/><Relationship Id="rId7" Type="http://schemas.openxmlformats.org/officeDocument/2006/relationships/hyperlink" Target="http://www.ncbi.nlm.nih.gov/pubmed?term=%22Gooderham%20NJ%22%5BAuthor%5D" TargetMode="External"/><Relationship Id="rId8" Type="http://schemas.openxmlformats.org/officeDocument/2006/relationships/hyperlink" Target="http://www.ncbi.nlm.nih.gov/pubmed?term=%22Holmes%20E%22%5BAuthor%5D" TargetMode="External"/><Relationship Id="rId9" Type="http://schemas.openxmlformats.org/officeDocument/2006/relationships/hyperlink" Target="http://www.ncbi.nlm.nih.gov/pubmed?term=%22Darzi%20A%22%5BAuthor%5D" TargetMode="External"/><Relationship Id="rId10" Type="http://schemas.openxmlformats.org/officeDocument/2006/relationships/hyperlink" Target="http://www.ncbi.nlm.nih.gov/pubmed?term=%22Athanasiou%20T%22%5BAuthor%5D" TargetMode="External"/><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Increasing risk of </a:t>
            </a:r>
            <a:r>
              <a:rPr lang="en-US" dirty="0" err="1" smtClean="0"/>
              <a:t>MetS</a:t>
            </a:r>
            <a:r>
              <a:rPr lang="en-US" dirty="0" smtClean="0"/>
              <a:t> being driven by obesity</a:t>
            </a:r>
            <a:r>
              <a:rPr lang="en-US" baseline="0" dirty="0" smtClean="0"/>
              <a:t> epidemic</a:t>
            </a:r>
            <a:endParaRPr lang="en-US" dirty="0"/>
          </a:p>
        </p:txBody>
      </p:sp>
      <p:sp>
        <p:nvSpPr>
          <p:cNvPr id="4" name="Slide Number Placeholder 3"/>
          <p:cNvSpPr>
            <a:spLocks noGrp="1"/>
          </p:cNvSpPr>
          <p:nvPr>
            <p:ph type="sldNum" sz="quarter" idx="10"/>
          </p:nvPr>
        </p:nvSpPr>
        <p:spPr/>
        <p:txBody>
          <a:bodyPr/>
          <a:lstStyle/>
          <a:p>
            <a:fld id="{0421AD9F-86F6-3746-AE0B-CBD180FF7E46}" type="slidenum">
              <a:rPr lang="en-US" smtClean="0"/>
              <a:t>3</a:t>
            </a:fld>
            <a:endParaRPr lang="en-US"/>
          </a:p>
        </p:txBody>
      </p:sp>
    </p:spTree>
    <p:extLst>
      <p:ext uri="{BB962C8B-B14F-4D97-AF65-F5344CB8AC3E}">
        <p14:creationId xmlns:p14="http://schemas.microsoft.com/office/powerpoint/2010/main" val="12562278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In a study of Pima Indians exposure to a diabetic intrauterine environment was responsible for 40% of Type 2 Diabetes in 5-19 year old children. 70% of Pima Indians with prenatal exposure have Type 2 Diabetes by 25-34 years of age</a:t>
            </a:r>
          </a:p>
          <a:p>
            <a:r>
              <a:rPr lang="en-US" dirty="0" smtClean="0">
                <a:solidFill>
                  <a:schemeClr val="bg1"/>
                </a:solidFill>
              </a:rPr>
              <a:t>Dabelea D. Effect of Diabetes in Pregnancy on Offspring: </a:t>
            </a:r>
          </a:p>
          <a:p>
            <a:r>
              <a:rPr lang="en-US" dirty="0" smtClean="0">
                <a:solidFill>
                  <a:schemeClr val="bg1"/>
                </a:solidFill>
              </a:rPr>
              <a:t>Follow-up Research in the Pima Indians. Journal of Maternal-Fetal Medicine 2000 9:83-88. </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0421AD9F-86F6-3746-AE0B-CBD180FF7E46}" type="slidenum">
              <a:rPr lang="en-US" smtClean="0"/>
              <a:t>4</a:t>
            </a:fld>
            <a:endParaRPr lang="en-US"/>
          </a:p>
        </p:txBody>
      </p:sp>
    </p:spTree>
    <p:extLst>
      <p:ext uri="{BB962C8B-B14F-4D97-AF65-F5344CB8AC3E}">
        <p14:creationId xmlns:p14="http://schemas.microsoft.com/office/powerpoint/2010/main" val="7445571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enrolled 50 overweight or obese patients without diabetes in a 10-week weight-loss program for which a very-low-energy diet was prescribed. </a:t>
            </a:r>
          </a:p>
          <a:p>
            <a:r>
              <a:rPr lang="en-US" dirty="0" smtClean="0"/>
              <a:t>At baseline (before weight loss), at 10 weeks (after program completion), and at 62 weeks, we examined circulating levels of leptin, ghrelin, peptide YY, gastric inhibitory polypeptide, glucagon-like peptide 1, amylin, pancreatic polypeptide, cholecystokinin, and insulin and subjective ratings of appetite.</a:t>
            </a:r>
          </a:p>
          <a:p>
            <a:r>
              <a:rPr lang="en-US" dirty="0" smtClean="0"/>
              <a:t>Weight loss (mean [±SE], 13.5±0.5 kg) led to significant reductions in levels of leptin, peptide YY, cholecystokinin, insulin (P&lt;0.001 for all comparisons), and amylin (P=0.002) and to increases in levels of ghrelin (P&lt;0.001), gastric inhibitory polypeptide (P=0.004), and pancreatic polypeptide (P=0.008). </a:t>
            </a:r>
          </a:p>
          <a:p>
            <a:r>
              <a:rPr lang="en-US" dirty="0" smtClean="0"/>
              <a:t>There was also a significant increase in subjective appetite (P&lt;0.001). </a:t>
            </a:r>
          </a:p>
          <a:p>
            <a:r>
              <a:rPr lang="en-US" dirty="0" smtClean="0"/>
              <a:t>One year after the initial weight loss, there were still significant differences from baseline in the mean levels of leptin (P&lt;0.001), peptide YY (P&lt;0.001), cholecystokinin (P=0.04), insulin (P=0.01), ghrelin (P&lt;0.001), gastric inhibitory polypeptide (P&lt;0.001), and pancreatic polypeptide (P=0.002), as well as hunger (P&lt;0.001).</a:t>
            </a:r>
          </a:p>
          <a:p>
            <a:r>
              <a:rPr lang="en-US" dirty="0" smtClean="0"/>
              <a:t>One year after initial weight reduction, levels of the circulating mediators of appetite that encourage weight regain after diet-induced weight loss do not revert to the levels recorded before weight loss. Long-term strategies to counteract this change may be needed to prevent obesity relapse.</a:t>
            </a:r>
          </a:p>
          <a:p>
            <a:endParaRPr lang="en-US" dirty="0"/>
          </a:p>
        </p:txBody>
      </p:sp>
      <p:sp>
        <p:nvSpPr>
          <p:cNvPr id="4" name="Slide Number Placeholder 3"/>
          <p:cNvSpPr>
            <a:spLocks noGrp="1"/>
          </p:cNvSpPr>
          <p:nvPr>
            <p:ph type="sldNum" sz="quarter" idx="10"/>
          </p:nvPr>
        </p:nvSpPr>
        <p:spPr/>
        <p:txBody>
          <a:bodyPr/>
          <a:lstStyle/>
          <a:p>
            <a:fld id="{0421AD9F-86F6-3746-AE0B-CBD180FF7E46}" type="slidenum">
              <a:rPr lang="en-US" smtClean="0"/>
              <a:t>13</a:t>
            </a:fld>
            <a:endParaRPr lang="en-US"/>
          </a:p>
        </p:txBody>
      </p:sp>
    </p:spTree>
    <p:extLst>
      <p:ext uri="{BB962C8B-B14F-4D97-AF65-F5344CB8AC3E}">
        <p14:creationId xmlns:p14="http://schemas.microsoft.com/office/powerpoint/2010/main" val="5381623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ตัวยึดรูปบนภาพนิ่ง 1"/>
          <p:cNvSpPr>
            <a:spLocks noGrp="1" noRot="1" noChangeAspect="1" noTextEdit="1"/>
          </p:cNvSpPr>
          <p:nvPr>
            <p:ph type="sldImg"/>
          </p:nvPr>
        </p:nvSpPr>
        <p:spPr bwMode="auto">
          <a:noFill/>
          <a:ln>
            <a:solidFill>
              <a:srgbClr val="000000"/>
            </a:solidFill>
            <a:miter lim="800000"/>
            <a:headEnd/>
            <a:tailEnd/>
          </a:ln>
        </p:spPr>
      </p:sp>
      <p:sp>
        <p:nvSpPr>
          <p:cNvPr id="54275" name="ตัวยึดบันทึกย่อ 2"/>
          <p:cNvSpPr>
            <a:spLocks noGrp="1"/>
          </p:cNvSpPr>
          <p:nvPr>
            <p:ph type="body" idx="1"/>
          </p:nvPr>
        </p:nvSpPr>
        <p:spPr bwMode="auto">
          <a:noFill/>
        </p:spPr>
        <p:txBody>
          <a:bodyPr/>
          <a:lstStyle/>
          <a:p>
            <a:pPr eaLnBrk="1" hangingPunct="1">
              <a:spcBef>
                <a:spcPct val="0"/>
              </a:spcBef>
            </a:pPr>
            <a:endParaRPr lang="en-US" dirty="0"/>
          </a:p>
        </p:txBody>
      </p:sp>
      <p:sp>
        <p:nvSpPr>
          <p:cNvPr id="53252" name="ตัวยึดหมายเลขภาพนิ่ง 3"/>
          <p:cNvSpPr>
            <a:spLocks noGrp="1"/>
          </p:cNvSpPr>
          <p:nvPr>
            <p:ph type="sldNum" sz="quarter" idx="5"/>
          </p:nvPr>
        </p:nvSpPr>
        <p:spPr bwMode="auto">
          <a:ln>
            <a:miter lim="800000"/>
            <a:headEnd/>
            <a:tailEnd/>
          </a:ln>
        </p:spPr>
        <p:txBody>
          <a:bodyPr/>
          <a:lstStyle/>
          <a:p>
            <a:fld id="{AF99A20A-CFBB-5F48-A68A-F932F338302E}" type="slidenum">
              <a:rPr lang="th-TH"/>
              <a:pPr/>
              <a:t>16</a:t>
            </a:fld>
            <a:endParaRPr lang="th-TH"/>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a:t>
            </a:r>
            <a:r>
              <a:rPr lang="en-US" baseline="0" dirty="0" smtClean="0"/>
              <a:t> you decrease your food intake, your body adapts the rate of metabolism to a slower rate, so you don’t use up your energy stores as fast.  Eventually your hormones kick in and you get very hunger (Ghrelin) and regain your weight to get back to your own individual set point.  To change your set point you not only have to lose weight but you have to decrease your body fat percent. </a:t>
            </a:r>
            <a:endParaRPr lang="en-US" dirty="0"/>
          </a:p>
        </p:txBody>
      </p:sp>
      <p:sp>
        <p:nvSpPr>
          <p:cNvPr id="4" name="Slide Number Placeholder 3"/>
          <p:cNvSpPr>
            <a:spLocks noGrp="1"/>
          </p:cNvSpPr>
          <p:nvPr>
            <p:ph type="sldNum" sz="quarter" idx="10"/>
          </p:nvPr>
        </p:nvSpPr>
        <p:spPr/>
        <p:txBody>
          <a:bodyPr/>
          <a:lstStyle/>
          <a:p>
            <a:fld id="{508E6AD4-2BFC-9048-8A9E-24F814E6A13A}" type="slidenum">
              <a:rPr lang="en-US" smtClean="0"/>
              <a:t>21</a:t>
            </a:fld>
            <a:endParaRPr lang="en-US" dirty="0"/>
          </a:p>
        </p:txBody>
      </p:sp>
    </p:spTree>
    <p:extLst>
      <p:ext uri="{BB962C8B-B14F-4D97-AF65-F5344CB8AC3E}">
        <p14:creationId xmlns:p14="http://schemas.microsoft.com/office/powerpoint/2010/main" val="20471787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response</a:t>
            </a:r>
            <a:r>
              <a:rPr lang="en-US" baseline="0" dirty="0" smtClean="0"/>
              <a:t> to eating the same amount of food the weigh of the GBP mouse decreases</a:t>
            </a:r>
            <a:endParaRPr lang="en-US" dirty="0"/>
          </a:p>
        </p:txBody>
      </p:sp>
      <p:sp>
        <p:nvSpPr>
          <p:cNvPr id="4" name="Slide Number Placeholder 3"/>
          <p:cNvSpPr>
            <a:spLocks noGrp="1"/>
          </p:cNvSpPr>
          <p:nvPr>
            <p:ph type="sldNum" sz="quarter" idx="10"/>
          </p:nvPr>
        </p:nvSpPr>
        <p:spPr/>
        <p:txBody>
          <a:bodyPr/>
          <a:lstStyle/>
          <a:p>
            <a:fld id="{508E6AD4-2BFC-9048-8A9E-24F814E6A13A}" type="slidenum">
              <a:rPr lang="en-US" smtClean="0"/>
              <a:t>24</a:t>
            </a:fld>
            <a:endParaRPr lang="en-US" dirty="0"/>
          </a:p>
        </p:txBody>
      </p:sp>
    </p:spTree>
    <p:extLst>
      <p:ext uri="{BB962C8B-B14F-4D97-AF65-F5344CB8AC3E}">
        <p14:creationId xmlns:p14="http://schemas.microsoft.com/office/powerpoint/2010/main" val="4845399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GBP results in a new “set point” </a:t>
            </a:r>
            <a:r>
              <a:rPr lang="en-US" dirty="0" smtClean="0"/>
              <a:t> Not a result of mechanical</a:t>
            </a:r>
            <a:r>
              <a:rPr lang="en-US" baseline="0" dirty="0" smtClean="0"/>
              <a:t> restriction of food </a:t>
            </a:r>
            <a:endParaRPr lang="en-US" dirty="0"/>
          </a:p>
        </p:txBody>
      </p:sp>
      <p:sp>
        <p:nvSpPr>
          <p:cNvPr id="4" name="Slide Number Placeholder 3"/>
          <p:cNvSpPr>
            <a:spLocks noGrp="1"/>
          </p:cNvSpPr>
          <p:nvPr>
            <p:ph type="sldNum" sz="quarter" idx="10"/>
          </p:nvPr>
        </p:nvSpPr>
        <p:spPr/>
        <p:txBody>
          <a:bodyPr/>
          <a:lstStyle/>
          <a:p>
            <a:fld id="{508E6AD4-2BFC-9048-8A9E-24F814E6A13A}" type="slidenum">
              <a:rPr lang="en-US" smtClean="0"/>
              <a:t>30</a:t>
            </a:fld>
            <a:endParaRPr lang="en-US" dirty="0"/>
          </a:p>
        </p:txBody>
      </p:sp>
    </p:spTree>
    <p:extLst>
      <p:ext uri="{BB962C8B-B14F-4D97-AF65-F5344CB8AC3E}">
        <p14:creationId xmlns:p14="http://schemas.microsoft.com/office/powerpoint/2010/main" val="23972983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Rider OJ et al. Ventricular hypertrophy</a:t>
            </a:r>
            <a:r>
              <a:rPr lang="en-US" baseline="0" dirty="0" smtClean="0"/>
              <a:t> and cavity dilatation in relation to body mass index in women with uncomplicated obesity Heart 2011;97:203-208</a:t>
            </a:r>
            <a:endParaRPr lang="en-US" dirty="0"/>
          </a:p>
        </p:txBody>
      </p:sp>
      <p:sp>
        <p:nvSpPr>
          <p:cNvPr id="4" name="Slide Number Placeholder 3"/>
          <p:cNvSpPr>
            <a:spLocks noGrp="1"/>
          </p:cNvSpPr>
          <p:nvPr>
            <p:ph type="sldNum" sz="quarter" idx="10"/>
          </p:nvPr>
        </p:nvSpPr>
        <p:spPr/>
        <p:txBody>
          <a:bodyPr/>
          <a:lstStyle/>
          <a:p>
            <a:fld id="{33B99A06-69E6-644D-BB6B-986218DCD265}" type="slidenum">
              <a:rPr lang="en-US" smtClean="0"/>
              <a:t>34</a:t>
            </a:fld>
            <a:endParaRPr lang="en-US"/>
          </a:p>
        </p:txBody>
      </p:sp>
    </p:spTree>
    <p:extLst>
      <p:ext uri="{BB962C8B-B14F-4D97-AF65-F5344CB8AC3E}">
        <p14:creationId xmlns:p14="http://schemas.microsoft.com/office/powerpoint/2010/main" val="36167636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3B99A06-69E6-644D-BB6B-986218DCD265}" type="slidenum">
              <a:rPr lang="en-US" smtClean="0"/>
              <a:t>35</a:t>
            </a:fld>
            <a:endParaRPr lang="en-US"/>
          </a:p>
        </p:txBody>
      </p:sp>
    </p:spTree>
    <p:extLst>
      <p:ext uri="{BB962C8B-B14F-4D97-AF65-F5344CB8AC3E}">
        <p14:creationId xmlns:p14="http://schemas.microsoft.com/office/powerpoint/2010/main" val="21720098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Ashrafian</a:t>
            </a:r>
            <a:r>
              <a:rPr lang="en-US" dirty="0" smtClean="0"/>
              <a:t> H Heart</a:t>
            </a:r>
            <a:r>
              <a:rPr lang="en-US" baseline="0" dirty="0" smtClean="0"/>
              <a:t> remodeling and obesity Heart February 2011;97(3):171-172</a:t>
            </a:r>
            <a:endParaRPr lang="en-US" dirty="0"/>
          </a:p>
        </p:txBody>
      </p:sp>
      <p:sp>
        <p:nvSpPr>
          <p:cNvPr id="4" name="Slide Number Placeholder 3"/>
          <p:cNvSpPr>
            <a:spLocks noGrp="1"/>
          </p:cNvSpPr>
          <p:nvPr>
            <p:ph type="sldNum" sz="quarter" idx="10"/>
          </p:nvPr>
        </p:nvSpPr>
        <p:spPr/>
        <p:txBody>
          <a:bodyPr/>
          <a:lstStyle/>
          <a:p>
            <a:fld id="{33B99A06-69E6-644D-BB6B-986218DCD265}" type="slidenum">
              <a:rPr lang="en-US" smtClean="0"/>
              <a:t>36</a:t>
            </a:fld>
            <a:endParaRPr lang="en-US"/>
          </a:p>
        </p:txBody>
      </p:sp>
    </p:spTree>
    <p:extLst>
      <p:ext uri="{BB962C8B-B14F-4D97-AF65-F5344CB8AC3E}">
        <p14:creationId xmlns:p14="http://schemas.microsoft.com/office/powerpoint/2010/main" val="28649354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sz="1200" u="sng" kern="1200" baseline="0" dirty="0" smtClean="0">
                <a:solidFill>
                  <a:schemeClr val="tx1"/>
                </a:solidFill>
                <a:latin typeface="+mn-lt"/>
                <a:ea typeface="+mn-ea"/>
                <a:cs typeface="+mn-cs"/>
              </a:rPr>
              <a:t>Cancer. 2011 May 1;117(9):1788-99. doi: 10.1002/cncr.25738. Epub 2010 Nov 29.</a:t>
            </a:r>
          </a:p>
          <a:p>
            <a:r>
              <a:rPr lang="sk-SK" sz="1200" b="1" u="sng" kern="1200" baseline="0" dirty="0" smtClean="0">
                <a:solidFill>
                  <a:schemeClr val="tx1"/>
                </a:solidFill>
                <a:latin typeface="+mn-lt"/>
                <a:ea typeface="+mn-ea"/>
                <a:cs typeface="+mn-cs"/>
              </a:rPr>
              <a:t>Metabolic surgery and cancer: Protective effects of bariatric procedures.</a:t>
            </a:r>
          </a:p>
          <a:p>
            <a:r>
              <a:rPr lang="sk-SK" sz="1200" b="0" u="sng" kern="1200" baseline="0" dirty="0" smtClean="0">
                <a:solidFill>
                  <a:schemeClr val="tx1"/>
                </a:solidFill>
                <a:latin typeface="+mn-lt"/>
                <a:ea typeface="+mn-ea"/>
                <a:cs typeface="+mn-cs"/>
                <a:hlinkClick r:id="rId3"/>
              </a:rPr>
              <a:t>Ashrafian H, </a:t>
            </a:r>
            <a:r>
              <a:rPr lang="sk-SK" sz="1200" b="0" u="sng" kern="1200" baseline="0" dirty="0" smtClean="0">
                <a:solidFill>
                  <a:schemeClr val="tx1"/>
                </a:solidFill>
                <a:latin typeface="+mn-lt"/>
                <a:ea typeface="+mn-ea"/>
                <a:cs typeface="+mn-cs"/>
                <a:hlinkClick r:id="rId4"/>
              </a:rPr>
              <a:t>Ahmed K, </a:t>
            </a:r>
            <a:r>
              <a:rPr lang="sk-SK" sz="1200" b="0" u="sng" kern="1200" baseline="0" dirty="0" smtClean="0">
                <a:solidFill>
                  <a:schemeClr val="tx1"/>
                </a:solidFill>
                <a:latin typeface="+mn-lt"/>
                <a:ea typeface="+mn-ea"/>
                <a:cs typeface="+mn-cs"/>
                <a:hlinkClick r:id="rId5"/>
              </a:rPr>
              <a:t>Rowland SP, </a:t>
            </a:r>
            <a:r>
              <a:rPr lang="sk-SK" sz="1200" b="0" u="sng" kern="1200" baseline="0" dirty="0" smtClean="0">
                <a:solidFill>
                  <a:schemeClr val="tx1"/>
                </a:solidFill>
                <a:latin typeface="+mn-lt"/>
                <a:ea typeface="+mn-ea"/>
                <a:cs typeface="+mn-cs"/>
                <a:hlinkClick r:id="rId6"/>
              </a:rPr>
              <a:t>Patel VM, </a:t>
            </a:r>
            <a:r>
              <a:rPr lang="sk-SK" sz="1200" b="0" u="sng" kern="1200" baseline="0" dirty="0" smtClean="0">
                <a:solidFill>
                  <a:schemeClr val="tx1"/>
                </a:solidFill>
                <a:latin typeface="+mn-lt"/>
                <a:ea typeface="+mn-ea"/>
                <a:cs typeface="+mn-cs"/>
                <a:hlinkClick r:id="rId7"/>
              </a:rPr>
              <a:t>Gooderham NJ, </a:t>
            </a:r>
            <a:r>
              <a:rPr lang="sk-SK" sz="1200" b="0" u="sng" kern="1200" baseline="0" dirty="0" smtClean="0">
                <a:solidFill>
                  <a:schemeClr val="tx1"/>
                </a:solidFill>
                <a:latin typeface="+mn-lt"/>
                <a:ea typeface="+mn-ea"/>
                <a:cs typeface="+mn-cs"/>
                <a:hlinkClick r:id="rId8"/>
              </a:rPr>
              <a:t>Holmes E, </a:t>
            </a:r>
            <a:r>
              <a:rPr lang="sk-SK" sz="1200" b="0" u="sng" kern="1200" baseline="0" dirty="0" smtClean="0">
                <a:solidFill>
                  <a:schemeClr val="tx1"/>
                </a:solidFill>
                <a:latin typeface="+mn-lt"/>
                <a:ea typeface="+mn-ea"/>
                <a:cs typeface="+mn-cs"/>
                <a:hlinkClick r:id="rId9"/>
              </a:rPr>
              <a:t>Darzi A, </a:t>
            </a:r>
            <a:r>
              <a:rPr lang="sk-SK" sz="1200" b="0" u="sng" kern="1200" baseline="0" dirty="0" smtClean="0">
                <a:solidFill>
                  <a:schemeClr val="tx1"/>
                </a:solidFill>
                <a:latin typeface="+mn-lt"/>
                <a:ea typeface="+mn-ea"/>
                <a:cs typeface="+mn-cs"/>
                <a:hlinkClick r:id="rId10"/>
              </a:rPr>
              <a:t>Athanasiou T.</a:t>
            </a:r>
          </a:p>
          <a:p>
            <a:endParaRPr lang="en-US" dirty="0"/>
          </a:p>
        </p:txBody>
      </p:sp>
      <p:sp>
        <p:nvSpPr>
          <p:cNvPr id="4" name="Slide Number Placeholder 3"/>
          <p:cNvSpPr>
            <a:spLocks noGrp="1"/>
          </p:cNvSpPr>
          <p:nvPr>
            <p:ph type="sldNum" sz="quarter" idx="10"/>
          </p:nvPr>
        </p:nvSpPr>
        <p:spPr/>
        <p:txBody>
          <a:bodyPr/>
          <a:lstStyle/>
          <a:p>
            <a:fld id="{33B99A06-69E6-644D-BB6B-986218DCD265}" type="slidenum">
              <a:rPr lang="en-US" smtClean="0"/>
              <a:t>37</a:t>
            </a:fld>
            <a:endParaRPr lang="en-US"/>
          </a:p>
        </p:txBody>
      </p:sp>
    </p:spTree>
    <p:extLst>
      <p:ext uri="{BB962C8B-B14F-4D97-AF65-F5344CB8AC3E}">
        <p14:creationId xmlns:p14="http://schemas.microsoft.com/office/powerpoint/2010/main" val="35050992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Ashrafian H et</a:t>
            </a:r>
            <a:r>
              <a:rPr lang="en-US" baseline="0" dirty="0" smtClean="0"/>
              <a:t> al. Effects of Bariatric Surgery on Cardiovascular Function Circulation 2008;118:2091-2102. </a:t>
            </a:r>
            <a:endParaRPr lang="en-US" dirty="0" smtClean="0"/>
          </a:p>
          <a:p>
            <a:endParaRPr lang="en-US" dirty="0"/>
          </a:p>
        </p:txBody>
      </p:sp>
      <p:sp>
        <p:nvSpPr>
          <p:cNvPr id="4" name="Slide Number Placeholder 3"/>
          <p:cNvSpPr>
            <a:spLocks noGrp="1"/>
          </p:cNvSpPr>
          <p:nvPr>
            <p:ph type="sldNum" sz="quarter" idx="10"/>
          </p:nvPr>
        </p:nvSpPr>
        <p:spPr/>
        <p:txBody>
          <a:bodyPr/>
          <a:lstStyle/>
          <a:p>
            <a:fld id="{33B99A06-69E6-644D-BB6B-986218DCD265}" type="slidenum">
              <a:rPr lang="en-US" smtClean="0"/>
              <a:t>38</a:t>
            </a:fld>
            <a:endParaRPr lang="en-US"/>
          </a:p>
        </p:txBody>
      </p:sp>
    </p:spTree>
    <p:extLst>
      <p:ext uri="{BB962C8B-B14F-4D97-AF65-F5344CB8AC3E}">
        <p14:creationId xmlns:p14="http://schemas.microsoft.com/office/powerpoint/2010/main" val="41386633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421AD9F-86F6-3746-AE0B-CBD180FF7E46}" type="slidenum">
              <a:rPr lang="en-US" smtClean="0"/>
              <a:t>42</a:t>
            </a:fld>
            <a:endParaRPr lang="en-US"/>
          </a:p>
        </p:txBody>
      </p:sp>
    </p:spTree>
    <p:extLst>
      <p:ext uri="{BB962C8B-B14F-4D97-AF65-F5344CB8AC3E}">
        <p14:creationId xmlns:p14="http://schemas.microsoft.com/office/powerpoint/2010/main" val="36765755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1115196-1C6F-4784-83AC-30756D8F10B3}" type="datetimeFigureOut">
              <a:rPr lang="en-US" smtClean="0"/>
              <a:t>1/25/12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54ED01-E2A0-4C1E-8E21-014B99041579}" type="slidenum">
              <a:rPr lang="en-US" smtClean="0"/>
              <a:pPr/>
              <a:t>‹#›</a:t>
            </a:fld>
            <a:endParaRPr lang="en-US"/>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1115196-1C6F-4784-83AC-30756D8F10B3}" type="datetimeFigureOut">
              <a:rPr lang="en-US" smtClean="0"/>
              <a:t>1/25/12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371D3E-5A18-49EB-AD2A-429AF165759F}"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1115196-1C6F-4784-83AC-30756D8F10B3}" type="datetimeFigureOut">
              <a:rPr lang="en-US" smtClean="0"/>
              <a:t>1/25/12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89C0F2-17E0-497A-9BBE-0C73201AAFE3}" type="slidenum">
              <a:rPr lang="en-US" smtClean="0"/>
              <a:pPr/>
              <a:t>‹#›</a:t>
            </a:fld>
            <a:endParaRPr lang="en-US" dirty="0"/>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1115196-1C6F-4784-83AC-30756D8F10B3}" type="datetimeFigureOut">
              <a:rPr lang="en-US" smtClean="0"/>
              <a:t>1/25/12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371D3E-5A18-49EB-AD2A-429AF165759F}"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1115196-1C6F-4784-83AC-30756D8F10B3}" type="datetimeFigureOut">
              <a:rPr lang="en-US" smtClean="0"/>
              <a:t>1/25/12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9371D3E-5A18-49EB-AD2A-429AF165759F}" type="slidenum">
              <a:rPr lang="en-US" smtClean="0"/>
              <a:t>‹#›</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1115196-1C6F-4784-83AC-30756D8F10B3}" type="datetimeFigureOut">
              <a:rPr lang="en-US" smtClean="0"/>
              <a:t>1/25/12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9371D3E-5A18-49EB-AD2A-429AF165759F}"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115196-1C6F-4784-83AC-30756D8F10B3}" type="datetimeFigureOut">
              <a:rPr lang="en-US" smtClean="0"/>
              <a:t>1/25/12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9371D3E-5A18-49EB-AD2A-429AF165759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1115196-1C6F-4784-83AC-30756D8F10B3}" type="datetimeFigureOut">
              <a:rPr lang="en-US" smtClean="0"/>
              <a:t>1/25/12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54ED01-E2A0-4C1E-8E21-014B99041579}" type="slidenum">
              <a:rPr lang="en-US" smtClean="0"/>
              <a:pPr/>
              <a:t>‹#›</a:t>
            </a:fld>
            <a:endParaRPr lang="en-US" dirty="0"/>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1115196-1C6F-4784-83AC-30756D8F10B3}" type="datetimeFigureOut">
              <a:rPr lang="en-US" smtClean="0"/>
              <a:t>1/25/12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371D3E-5A18-49EB-AD2A-429AF165759F}"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1115196-1C6F-4784-83AC-30756D8F10B3}" type="datetimeFigureOut">
              <a:rPr lang="en-US" smtClean="0"/>
              <a:t>1/25/12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371D3E-5A18-49EB-AD2A-429AF165759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1115196-1C6F-4784-83AC-30756D8F10B3}" type="datetimeFigureOut">
              <a:rPr lang="en-US" smtClean="0"/>
              <a:t>1/25/12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371D3E-5A18-49EB-AD2A-429AF165759F}"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losing">
    <p:spTree>
      <p:nvGrpSpPr>
        <p:cNvPr id="1" name=""/>
        <p:cNvGrpSpPr/>
        <p:nvPr/>
      </p:nvGrpSpPr>
      <p:grpSpPr>
        <a:xfrm>
          <a:off x="0" y="0"/>
          <a:ext cx="0" cy="0"/>
          <a:chOff x="0" y="0"/>
          <a:chExt cx="0" cy="0"/>
        </a:xfrm>
      </p:grpSpPr>
      <p:sp>
        <p:nvSpPr>
          <p:cNvPr id="3" name="Date Placeholder 2"/>
          <p:cNvSpPr>
            <a:spLocks noGrp="1"/>
          </p:cNvSpPr>
          <p:nvPr>
            <p:ph type="dt" sz="half" idx="10"/>
          </p:nvPr>
        </p:nvSpPr>
        <p:spPr>
          <a:effectLst>
            <a:outerShdw blurRad="50800" dist="38100" dir="2700000" algn="tl" rotWithShape="0">
              <a:prstClr val="black">
                <a:alpha val="40000"/>
              </a:prstClr>
            </a:outerShdw>
          </a:effectLst>
        </p:spPr>
        <p:txBody>
          <a:bodyPr/>
          <a:lstStyle>
            <a:lvl1pPr>
              <a:defRPr>
                <a:solidFill>
                  <a:schemeClr val="tx1"/>
                </a:solidFill>
                <a:effectLst>
                  <a:outerShdw blurRad="38100" dist="12700" dir="2700000" algn="tl" rotWithShape="0">
                    <a:prstClr val="black">
                      <a:alpha val="60000"/>
                    </a:prstClr>
                  </a:outerShdw>
                </a:effectLst>
              </a:defRPr>
            </a:lvl1pPr>
          </a:lstStyle>
          <a:p>
            <a:fld id="{B1115196-1C6F-4784-83AC-30756D8F10B3}" type="datetimeFigureOut">
              <a:rPr lang="en-US" smtClean="0"/>
              <a:t>1/25/12</a:t>
            </a:fld>
            <a:endParaRPr lang="en-US"/>
          </a:p>
        </p:txBody>
      </p:sp>
      <p:sp>
        <p:nvSpPr>
          <p:cNvPr id="4" name="Footer Placeholder 3"/>
          <p:cNvSpPr>
            <a:spLocks noGrp="1"/>
          </p:cNvSpPr>
          <p:nvPr>
            <p:ph type="ftr" sz="quarter" idx="11"/>
          </p:nvPr>
        </p:nvSpPr>
        <p:spPr>
          <a:effectLst>
            <a:outerShdw blurRad="50800" dist="38100" dir="2700000" algn="tl" rotWithShape="0">
              <a:prstClr val="black">
                <a:alpha val="40000"/>
              </a:prstClr>
            </a:outerShdw>
          </a:effectLst>
        </p:spPr>
        <p:txBody>
          <a:bodyPr/>
          <a:lstStyle>
            <a:lvl1pPr>
              <a:defRPr>
                <a:solidFill>
                  <a:schemeClr val="tx1"/>
                </a:solidFill>
                <a:effectLst>
                  <a:outerShdw blurRad="38100" dist="12700" dir="2700000" algn="tl" rotWithShape="0">
                    <a:prstClr val="black">
                      <a:alpha val="60000"/>
                    </a:prstClr>
                  </a:outerShdw>
                </a:effectLst>
              </a:defRPr>
            </a:lvl1pPr>
          </a:lstStyle>
          <a:p>
            <a:endParaRPr lang="en-US"/>
          </a:p>
        </p:txBody>
      </p:sp>
      <p:sp>
        <p:nvSpPr>
          <p:cNvPr id="5" name="Slide Number Placeholder 4"/>
          <p:cNvSpPr>
            <a:spLocks noGrp="1"/>
          </p:cNvSpPr>
          <p:nvPr>
            <p:ph type="sldNum" sz="quarter" idx="12"/>
          </p:nvPr>
        </p:nvSpPr>
        <p:spPr>
          <a:effectLst>
            <a:outerShdw blurRad="50800" dist="38100" dir="2700000" algn="tl" rotWithShape="0">
              <a:prstClr val="black">
                <a:alpha val="40000"/>
              </a:prstClr>
            </a:outerShdw>
          </a:effectLst>
        </p:spPr>
        <p:txBody>
          <a:bodyPr/>
          <a:lstStyle>
            <a:lvl1pPr>
              <a:defRPr>
                <a:solidFill>
                  <a:schemeClr val="tx1"/>
                </a:solidFill>
                <a:effectLst>
                  <a:outerShdw blurRad="38100" dist="12700" dir="2700000" algn="tl" rotWithShape="0">
                    <a:prstClr val="black">
                      <a:alpha val="60000"/>
                    </a:prstClr>
                  </a:outerShdw>
                </a:effectLst>
              </a:defRPr>
            </a:lvl1pPr>
          </a:lstStyle>
          <a:p>
            <a:fld id="{19371D3E-5A18-49EB-AD2A-429AF165759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B1115196-1C6F-4784-83AC-30756D8F10B3}" type="datetimeFigureOut">
              <a:rPr lang="en-US" smtClean="0"/>
              <a:t>1/25/12</a:t>
            </a:fld>
            <a:endParaRPr lang="en-US"/>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en-US"/>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19371D3E-5A18-49EB-AD2A-429AF165759F}"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924" r:id="rId1"/>
    <p:sldLayoutId id="2147483925" r:id="rId2"/>
    <p:sldLayoutId id="2147483926" r:id="rId3"/>
    <p:sldLayoutId id="2147483927" r:id="rId4"/>
    <p:sldLayoutId id="2147483928" r:id="rId5"/>
    <p:sldLayoutId id="2147483929" r:id="rId6"/>
    <p:sldLayoutId id="2147483930" r:id="rId7"/>
    <p:sldLayoutId id="2147483931" r:id="rId8"/>
    <p:sldLayoutId id="2147483932" r:id="rId9"/>
    <p:sldLayoutId id="2147483933" r:id="rId10"/>
    <p:sldLayoutId id="2147483934" r:id="rId11"/>
    <p:sldLayoutId id="2147483935" r:id="rId12"/>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1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1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png"/><Relationship Id="rId3" Type="http://schemas.openxmlformats.org/officeDocument/2006/relationships/image" Target="../media/image1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2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10.xml"/><Relationship Id="rId4" Type="http://schemas.openxmlformats.org/officeDocument/2006/relationships/oleObject" Target="file:///\\localhost\Users\MadamePresident\Documents\Macintosh%20HD:Users:MadamePresident:Desktop:Cardiac%20remodeling%20diagragm.docx!OLE_LINK1" TargetMode="External"/><Relationship Id="rId5" Type="http://schemas.openxmlformats.org/officeDocument/2006/relationships/image" Target="../media/image22.emf"/><Relationship Id="rId1" Type="http://schemas.openxmlformats.org/officeDocument/2006/relationships/vmlDrawing" Target="../drawings/vmlDrawing1.vml"/><Relationship Id="rId2"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12.xml"/><Relationship Id="rId4" Type="http://schemas.openxmlformats.org/officeDocument/2006/relationships/oleObject" Target="file:///\\localhost\Users\MadamePresident\Documents\Macintosh%20HD:Users:MadamePresident:Desktop:Cardiac%20Issues:Etiology%20of%20Atherosclerosis.docx!OLE_LINK4" TargetMode="External"/><Relationship Id="rId5" Type="http://schemas.openxmlformats.org/officeDocument/2006/relationships/image" Target="../media/image23.emf"/><Relationship Id="rId1" Type="http://schemas.openxmlformats.org/officeDocument/2006/relationships/vmlDrawing" Target="../drawings/vmlDrawing2.vml"/><Relationship Id="rId2"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4.png"/><Relationship Id="rId3" Type="http://schemas.openxmlformats.org/officeDocument/2006/relationships/image" Target="../media/image25.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6.png"/><Relationship Id="rId3" Type="http://schemas.openxmlformats.org/officeDocument/2006/relationships/image" Target="../media/image25.png"/></Relationships>
</file>

<file path=ppt/slides/_rels/slide42.xml.rels><?xml version="1.0" encoding="UTF-8" standalone="yes"?>
<Relationships xmlns="http://schemas.openxmlformats.org/package/2006/relationships"><Relationship Id="rId3" Type="http://schemas.openxmlformats.org/officeDocument/2006/relationships/image" Target="../media/image27.png"/><Relationship Id="rId4" Type="http://schemas.openxmlformats.org/officeDocument/2006/relationships/image" Target="../media/image25.png"/><Relationship Id="rId1" Type="http://schemas.openxmlformats.org/officeDocument/2006/relationships/slideLayout" Target="../slideLayouts/slideLayout12.xml"/><Relationship Id="rId2" Type="http://schemas.openxmlformats.org/officeDocument/2006/relationships/notesSlide" Target="../notesSlides/notesSlide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8.png"/><Relationship Id="rId3" Type="http://schemas.openxmlformats.org/officeDocument/2006/relationships/image" Target="../media/image29.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3200" dirty="0" smtClean="0"/>
              <a:t>Pathophysiology of Metabolic Syndrome in Obese Patients: Why Does Gastric  Bypass Work</a:t>
            </a:r>
          </a:p>
        </p:txBody>
      </p:sp>
      <p:sp>
        <p:nvSpPr>
          <p:cNvPr id="3" name="Subtitle 2"/>
          <p:cNvSpPr>
            <a:spLocks noGrp="1"/>
          </p:cNvSpPr>
          <p:nvPr>
            <p:ph type="subTitle" idx="1"/>
          </p:nvPr>
        </p:nvSpPr>
        <p:spPr/>
        <p:txBody>
          <a:bodyPr>
            <a:normAutofit/>
          </a:bodyPr>
          <a:lstStyle/>
          <a:p>
            <a:r>
              <a:rPr lang="en-US" dirty="0" smtClean="0"/>
              <a:t>Robin Blackstone, MD, FACS, FASMBS</a:t>
            </a:r>
          </a:p>
          <a:p>
            <a:r>
              <a:rPr lang="en-US" dirty="0" smtClean="0"/>
              <a:t>President, American Society for Metabolic and Bariatric Surgery</a:t>
            </a:r>
            <a:endParaRPr lang="en-US" dirty="0"/>
          </a:p>
        </p:txBody>
      </p:sp>
    </p:spTree>
    <p:extLst>
      <p:ext uri="{BB962C8B-B14F-4D97-AF65-F5344CB8AC3E}">
        <p14:creationId xmlns:p14="http://schemas.microsoft.com/office/powerpoint/2010/main" val="36679814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Disclosures</a:t>
            </a:r>
            <a:endParaRPr lang="en-US" dirty="0"/>
          </a:p>
        </p:txBody>
      </p:sp>
      <p:sp>
        <p:nvSpPr>
          <p:cNvPr id="3" name="Content Placeholder 2"/>
          <p:cNvSpPr>
            <a:spLocks noGrp="1"/>
          </p:cNvSpPr>
          <p:nvPr>
            <p:ph idx="1"/>
          </p:nvPr>
        </p:nvSpPr>
        <p:spPr/>
        <p:txBody>
          <a:bodyPr/>
          <a:lstStyle/>
          <a:p>
            <a:r>
              <a:rPr lang="en-US" dirty="0" smtClean="0"/>
              <a:t>Enteromedics PI for Multi-center Maestro Trial of Vagal Blocking Device</a:t>
            </a:r>
          </a:p>
          <a:p>
            <a:r>
              <a:rPr lang="en-US" dirty="0" smtClean="0"/>
              <a:t>Ethicon Endosurgery Consultant</a:t>
            </a:r>
          </a:p>
          <a:p>
            <a:r>
              <a:rPr lang="en-US" dirty="0" smtClean="0"/>
              <a:t>Scottsdale Healthcare Bariatric Center Medical Director</a:t>
            </a:r>
          </a:p>
          <a:p>
            <a:r>
              <a:rPr lang="en-US" dirty="0" smtClean="0"/>
              <a:t>American Society for Metabolic and Bariatric Surgery – President</a:t>
            </a:r>
          </a:p>
          <a:p>
            <a:r>
              <a:rPr lang="en-US" dirty="0" smtClean="0"/>
              <a:t>American College of Surgeons Board of Governors</a:t>
            </a:r>
            <a:endParaRPr lang="en-US" dirty="0"/>
          </a:p>
        </p:txBody>
      </p:sp>
    </p:spTree>
    <p:extLst>
      <p:ext uri="{BB962C8B-B14F-4D97-AF65-F5344CB8AC3E}">
        <p14:creationId xmlns:p14="http://schemas.microsoft.com/office/powerpoint/2010/main" val="10503371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normAutofit/>
          </a:bodyPr>
          <a:lstStyle/>
          <a:p>
            <a:r>
              <a:rPr lang="en-US" dirty="0" smtClean="0"/>
              <a:t>Metabolic Syndrome (</a:t>
            </a:r>
            <a:r>
              <a:rPr lang="en-US" dirty="0" err="1" smtClean="0"/>
              <a:t>MetS</a:t>
            </a:r>
            <a:r>
              <a:rPr lang="en-US" dirty="0" smtClean="0"/>
              <a:t>)</a:t>
            </a:r>
            <a:endParaRPr lang="en-US" dirty="0"/>
          </a:p>
        </p:txBody>
      </p:sp>
      <p:sp>
        <p:nvSpPr>
          <p:cNvPr id="10" name="Content Placeholder 9"/>
          <p:cNvSpPr>
            <a:spLocks noGrp="1"/>
          </p:cNvSpPr>
          <p:nvPr>
            <p:ph idx="1"/>
          </p:nvPr>
        </p:nvSpPr>
        <p:spPr/>
        <p:txBody>
          <a:bodyPr/>
          <a:lstStyle/>
          <a:p>
            <a:r>
              <a:rPr lang="en-US" dirty="0" smtClean="0"/>
              <a:t>Central Obesity</a:t>
            </a:r>
          </a:p>
          <a:p>
            <a:r>
              <a:rPr lang="en-US" dirty="0" smtClean="0"/>
              <a:t>Insulin Resistance – increased insulin receptors </a:t>
            </a:r>
          </a:p>
          <a:p>
            <a:r>
              <a:rPr lang="en-US" dirty="0" smtClean="0"/>
              <a:t>Dyslipidemia (</a:t>
            </a:r>
            <a:r>
              <a:rPr lang="en-US" dirty="0" smtClean="0"/>
              <a:t>Free Fatty Acids)</a:t>
            </a:r>
            <a:endParaRPr lang="en-US" dirty="0" smtClean="0"/>
          </a:p>
          <a:p>
            <a:r>
              <a:rPr lang="en-US" dirty="0" smtClean="0"/>
              <a:t>Hypertension</a:t>
            </a:r>
          </a:p>
          <a:p>
            <a:r>
              <a:rPr lang="en-US" dirty="0" smtClean="0"/>
              <a:t>Non Alcoholic Fatty Liver Disease </a:t>
            </a:r>
            <a:r>
              <a:rPr lang="en-US" dirty="0" smtClean="0"/>
              <a:t>– </a:t>
            </a:r>
            <a:endParaRPr lang="en-US" dirty="0" smtClean="0"/>
          </a:p>
          <a:p>
            <a:pPr lvl="1"/>
            <a:r>
              <a:rPr lang="en-US" dirty="0" smtClean="0"/>
              <a:t>oxidative </a:t>
            </a:r>
            <a:r>
              <a:rPr lang="en-US" dirty="0" smtClean="0"/>
              <a:t>stress – free fatty acid poisoning of ER in mitochondria</a:t>
            </a:r>
          </a:p>
          <a:p>
            <a:r>
              <a:rPr lang="en-US" dirty="0" smtClean="0"/>
              <a:t>Poly Cystic Ovarian Syndrome</a:t>
            </a:r>
          </a:p>
          <a:p>
            <a:r>
              <a:rPr lang="en-US" dirty="0" smtClean="0"/>
              <a:t>Proinflammatory State</a:t>
            </a:r>
          </a:p>
        </p:txBody>
      </p:sp>
    </p:spTree>
    <p:extLst>
      <p:ext uri="{BB962C8B-B14F-4D97-AF65-F5344CB8AC3E}">
        <p14:creationId xmlns:p14="http://schemas.microsoft.com/office/powerpoint/2010/main" val="28464926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Obesity</a:t>
            </a:r>
            <a:endParaRPr lang="en-US" dirty="0"/>
          </a:p>
        </p:txBody>
      </p:sp>
      <p:sp>
        <p:nvSpPr>
          <p:cNvPr id="3" name="Content Placeholder 2"/>
          <p:cNvSpPr>
            <a:spLocks noGrp="1"/>
          </p:cNvSpPr>
          <p:nvPr>
            <p:ph idx="1"/>
          </p:nvPr>
        </p:nvSpPr>
        <p:spPr/>
        <p:txBody>
          <a:bodyPr/>
          <a:lstStyle/>
          <a:p>
            <a:endParaRPr lang="en-US" dirty="0" smtClean="0"/>
          </a:p>
          <a:p>
            <a:r>
              <a:rPr lang="en-US" dirty="0" smtClean="0"/>
              <a:t>Metabolic Programming – effect of epigenetic inheritance</a:t>
            </a:r>
          </a:p>
          <a:p>
            <a:r>
              <a:rPr lang="en-US" dirty="0"/>
              <a:t>C</a:t>
            </a:r>
            <a:r>
              <a:rPr lang="en-US" dirty="0" smtClean="0"/>
              <a:t>hronic state of inflammation</a:t>
            </a:r>
          </a:p>
          <a:p>
            <a:r>
              <a:rPr lang="en-US" dirty="0" smtClean="0"/>
              <a:t>High incidence of Insulin Resistance</a:t>
            </a:r>
          </a:p>
          <a:p>
            <a:r>
              <a:rPr lang="en-US" dirty="0" smtClean="0"/>
              <a:t>Fatty Liver</a:t>
            </a:r>
          </a:p>
          <a:p>
            <a:r>
              <a:rPr lang="en-US" dirty="0" smtClean="0"/>
              <a:t>Genetic inheritance and culture influence microbial processing of food</a:t>
            </a:r>
            <a:endParaRPr lang="en-US" dirty="0"/>
          </a:p>
        </p:txBody>
      </p:sp>
    </p:spTree>
    <p:extLst>
      <p:ext uri="{BB962C8B-B14F-4D97-AF65-F5344CB8AC3E}">
        <p14:creationId xmlns:p14="http://schemas.microsoft.com/office/powerpoint/2010/main" val="26572265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NHANES Data</a:t>
            </a:r>
            <a:endParaRPr lang="en-US" dirty="0"/>
          </a:p>
        </p:txBody>
      </p:sp>
      <p:sp>
        <p:nvSpPr>
          <p:cNvPr id="5" name="Content Placeholder 4"/>
          <p:cNvSpPr>
            <a:spLocks noGrp="1"/>
          </p:cNvSpPr>
          <p:nvPr>
            <p:ph idx="1"/>
          </p:nvPr>
        </p:nvSpPr>
        <p:spPr>
          <a:xfrm>
            <a:off x="632716" y="1453927"/>
            <a:ext cx="7543800" cy="4584612"/>
          </a:xfrm>
        </p:spPr>
        <p:txBody>
          <a:bodyPr>
            <a:normAutofit fontScale="70000" lnSpcReduction="20000"/>
          </a:bodyPr>
          <a:lstStyle/>
          <a:p>
            <a:r>
              <a:rPr lang="en-US" dirty="0"/>
              <a:t>In 2009-2010 the age-adjusted mean BMI was 28.7 (95% CI, 28.3-29.1) for men and also 28.7 (95% CI, 28.4-29.0) for women. </a:t>
            </a:r>
            <a:endParaRPr lang="en-US" dirty="0" smtClean="0"/>
          </a:p>
          <a:p>
            <a:r>
              <a:rPr lang="en-US" dirty="0" smtClean="0"/>
              <a:t>Median </a:t>
            </a:r>
            <a:r>
              <a:rPr lang="en-US" dirty="0"/>
              <a:t>BMI was 27.8 (interquartile range [IQR], 24.7-31.7) for men and 27.3 (IQR, 23.3-32.7) for women. </a:t>
            </a:r>
            <a:endParaRPr lang="en-US" dirty="0" smtClean="0"/>
          </a:p>
          <a:p>
            <a:r>
              <a:rPr lang="en-US" dirty="0" smtClean="0"/>
              <a:t>The </a:t>
            </a:r>
            <a:r>
              <a:rPr lang="en-US" dirty="0"/>
              <a:t>age-adjusted prevalence of obesity was 35.7% (95% CI, 31.9%-39.2%) among adult men and 35.8% (95% CI, 34.0%-37.7%) among adult women. </a:t>
            </a:r>
            <a:endParaRPr lang="en-US" dirty="0" smtClean="0"/>
          </a:p>
          <a:p>
            <a:r>
              <a:rPr lang="en-US" dirty="0" smtClean="0"/>
              <a:t>Over </a:t>
            </a:r>
            <a:r>
              <a:rPr lang="en-US" dirty="0"/>
              <a:t>the 12-year period from 1999 through 2010, obesity showed no significant increase among women overall (age- and race-adjusted annual change in odds ratio [AOR], 1.01; 95% CI, 1.00-1.03; P = .07</a:t>
            </a:r>
            <a:r>
              <a:rPr lang="en-US" dirty="0" smtClean="0"/>
              <a:t>)</a:t>
            </a:r>
            <a:endParaRPr lang="en-US" dirty="0"/>
          </a:p>
          <a:p>
            <a:r>
              <a:rPr lang="en-US" dirty="0" smtClean="0"/>
              <a:t>increases </a:t>
            </a:r>
            <a:r>
              <a:rPr lang="en-US" dirty="0"/>
              <a:t>were statistically significant for non-Hispanic black women (P = .04) and Mexican American women (P = .046). </a:t>
            </a:r>
            <a:endParaRPr lang="en-US" dirty="0" smtClean="0"/>
          </a:p>
          <a:p>
            <a:r>
              <a:rPr lang="en-US" dirty="0" smtClean="0"/>
              <a:t>For </a:t>
            </a:r>
            <a:r>
              <a:rPr lang="en-US" dirty="0"/>
              <a:t>men, there was a significant linear trend (AOR, 1.04; 95% CI, 1.02-1.06; P &lt; .001) over the 12-year period. </a:t>
            </a:r>
            <a:endParaRPr lang="en-US" dirty="0" smtClean="0"/>
          </a:p>
          <a:p>
            <a:r>
              <a:rPr lang="en-US" dirty="0" smtClean="0"/>
              <a:t>For </a:t>
            </a:r>
            <a:r>
              <a:rPr lang="en-US" dirty="0"/>
              <a:t>both men and women, the most recent 2 years (2009-2010) did not differ significantly (P = .08 for men and P = .24 for women) from the previous 6 years (2003-2008). </a:t>
            </a:r>
            <a:endParaRPr lang="en-US" dirty="0" smtClean="0"/>
          </a:p>
          <a:p>
            <a:r>
              <a:rPr lang="en-US" dirty="0" smtClean="0"/>
              <a:t>Trends </a:t>
            </a:r>
            <a:r>
              <a:rPr lang="en-US" dirty="0"/>
              <a:t>in BMI were similar to obesity trends.</a:t>
            </a:r>
          </a:p>
        </p:txBody>
      </p:sp>
      <p:sp>
        <p:nvSpPr>
          <p:cNvPr id="6" name="TextBox 5"/>
          <p:cNvSpPr txBox="1"/>
          <p:nvPr/>
        </p:nvSpPr>
        <p:spPr>
          <a:xfrm>
            <a:off x="981037" y="6257836"/>
            <a:ext cx="7324763" cy="600164"/>
          </a:xfrm>
          <a:prstGeom prst="rect">
            <a:avLst/>
          </a:prstGeom>
          <a:noFill/>
        </p:spPr>
        <p:txBody>
          <a:bodyPr wrap="square" rtlCol="0">
            <a:spAutoFit/>
          </a:bodyPr>
          <a:lstStyle/>
          <a:p>
            <a:r>
              <a:rPr lang="en-US" sz="1100" dirty="0" err="1" smtClean="0"/>
              <a:t>Flegal</a:t>
            </a:r>
            <a:r>
              <a:rPr lang="en-US" sz="1100" dirty="0" smtClean="0"/>
              <a:t> KM, Carroll MD, Kit BK, Ogden, CL Prevalence of obesity and Trends </a:t>
            </a:r>
          </a:p>
          <a:p>
            <a:r>
              <a:rPr lang="en-US" sz="1100" dirty="0" smtClean="0"/>
              <a:t>in the Distribution of Body mas Index Among US adults, 1999-2010 JAMA 2012: </a:t>
            </a:r>
          </a:p>
          <a:p>
            <a:r>
              <a:rPr lang="hr-HR" sz="1100" dirty="0" smtClean="0"/>
              <a:t>doi</a:t>
            </a:r>
            <a:r>
              <a:rPr lang="hr-HR" sz="1100" dirty="0"/>
              <a:t>: 10.1001/jama.2012.39</a:t>
            </a:r>
            <a:endParaRPr lang="en-US" sz="1100" dirty="0"/>
          </a:p>
        </p:txBody>
      </p:sp>
    </p:spTree>
    <p:extLst>
      <p:ext uri="{BB962C8B-B14F-4D97-AF65-F5344CB8AC3E}">
        <p14:creationId xmlns:p14="http://schemas.microsoft.com/office/powerpoint/2010/main" val="18087031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9144000" cy="6638178"/>
          </a:xfrm>
          <a:prstGeom prst="rect">
            <a:avLst/>
          </a:prstGeom>
        </p:spPr>
      </p:pic>
    </p:spTree>
    <p:extLst>
      <p:ext uri="{BB962C8B-B14F-4D97-AF65-F5344CB8AC3E}">
        <p14:creationId xmlns:p14="http://schemas.microsoft.com/office/powerpoint/2010/main" val="5684193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a:grpSpLocks/>
          </p:cNvGrpSpPr>
          <p:nvPr/>
        </p:nvGrpSpPr>
        <p:grpSpPr bwMode="auto">
          <a:xfrm>
            <a:off x="188801" y="1"/>
            <a:ext cx="8869380" cy="6858000"/>
            <a:chOff x="6353" y="589"/>
            <a:chExt cx="2950" cy="2257"/>
          </a:xfrm>
        </p:grpSpPr>
        <p:pic>
          <p:nvPicPr>
            <p:cNvPr id="3"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53" y="589"/>
              <a:ext cx="2950" cy="2257"/>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5"/>
            <p:cNvGrpSpPr>
              <a:grpSpLocks/>
            </p:cNvGrpSpPr>
            <p:nvPr/>
          </p:nvGrpSpPr>
          <p:grpSpPr bwMode="auto">
            <a:xfrm>
              <a:off x="8734" y="1855"/>
              <a:ext cx="184" cy="204"/>
              <a:chOff x="8734" y="1855"/>
              <a:chExt cx="184" cy="204"/>
            </a:xfrm>
          </p:grpSpPr>
          <p:sp>
            <p:nvSpPr>
              <p:cNvPr id="13" name="Freeform 6"/>
              <p:cNvSpPr>
                <a:spLocks/>
              </p:cNvSpPr>
              <p:nvPr/>
            </p:nvSpPr>
            <p:spPr bwMode="auto">
              <a:xfrm>
                <a:off x="8734" y="1855"/>
                <a:ext cx="184" cy="204"/>
              </a:xfrm>
              <a:custGeom>
                <a:avLst/>
                <a:gdLst>
                  <a:gd name="T0" fmla="+- 0 8791 8734"/>
                  <a:gd name="T1" fmla="*/ T0 w 184"/>
                  <a:gd name="T2" fmla="+- 0 1994 1855"/>
                  <a:gd name="T3" fmla="*/ 1994 h 204"/>
                  <a:gd name="T4" fmla="+- 0 8734 8734"/>
                  <a:gd name="T5" fmla="*/ T4 w 184"/>
                  <a:gd name="T6" fmla="+- 0 2042 1855"/>
                  <a:gd name="T7" fmla="*/ 2042 h 204"/>
                  <a:gd name="T8" fmla="+- 0 8807 8734"/>
                  <a:gd name="T9" fmla="*/ T8 w 184"/>
                  <a:gd name="T10" fmla="+- 0 2059 1855"/>
                  <a:gd name="T11" fmla="*/ 2059 h 204"/>
                  <a:gd name="T12" fmla="+- 0 8802 8734"/>
                  <a:gd name="T13" fmla="*/ T12 w 184"/>
                  <a:gd name="T14" fmla="+- 0 2040 1855"/>
                  <a:gd name="T15" fmla="*/ 2040 h 204"/>
                  <a:gd name="T16" fmla="+- 0 8792 8734"/>
                  <a:gd name="T17" fmla="*/ T16 w 184"/>
                  <a:gd name="T18" fmla="+- 0 2040 1855"/>
                  <a:gd name="T19" fmla="*/ 2040 h 204"/>
                  <a:gd name="T20" fmla="+- 0 8784 8734"/>
                  <a:gd name="T21" fmla="*/ T20 w 184"/>
                  <a:gd name="T22" fmla="+- 0 2019 1855"/>
                  <a:gd name="T23" fmla="*/ 2019 h 204"/>
                  <a:gd name="T24" fmla="+- 0 8796 8734"/>
                  <a:gd name="T25" fmla="*/ T24 w 184"/>
                  <a:gd name="T26" fmla="+- 0 2014 1855"/>
                  <a:gd name="T27" fmla="*/ 2014 h 204"/>
                  <a:gd name="T28" fmla="+- 0 8791 8734"/>
                  <a:gd name="T29" fmla="*/ T28 w 184"/>
                  <a:gd name="T30" fmla="+- 0 1994 1855"/>
                  <a:gd name="T31" fmla="*/ 1994 h 204"/>
                </a:gdLst>
                <a:ahLst/>
                <a:cxnLst>
                  <a:cxn ang="0">
                    <a:pos x="T1" y="T3"/>
                  </a:cxn>
                  <a:cxn ang="0">
                    <a:pos x="T5" y="T7"/>
                  </a:cxn>
                  <a:cxn ang="0">
                    <a:pos x="T9" y="T11"/>
                  </a:cxn>
                  <a:cxn ang="0">
                    <a:pos x="T13" y="T15"/>
                  </a:cxn>
                  <a:cxn ang="0">
                    <a:pos x="T17" y="T19"/>
                  </a:cxn>
                  <a:cxn ang="0">
                    <a:pos x="T21" y="T23"/>
                  </a:cxn>
                  <a:cxn ang="0">
                    <a:pos x="T25" y="T27"/>
                  </a:cxn>
                  <a:cxn ang="0">
                    <a:pos x="T29" y="T31"/>
                  </a:cxn>
                </a:cxnLst>
                <a:rect l="0" t="0" r="r" b="b"/>
                <a:pathLst>
                  <a:path w="184" h="204">
                    <a:moveTo>
                      <a:pt x="57" y="139"/>
                    </a:moveTo>
                    <a:lnTo>
                      <a:pt x="0" y="187"/>
                    </a:lnTo>
                    <a:lnTo>
                      <a:pt x="73" y="204"/>
                    </a:lnTo>
                    <a:lnTo>
                      <a:pt x="68" y="185"/>
                    </a:lnTo>
                    <a:lnTo>
                      <a:pt x="58" y="185"/>
                    </a:lnTo>
                    <a:lnTo>
                      <a:pt x="50" y="164"/>
                    </a:lnTo>
                    <a:lnTo>
                      <a:pt x="62" y="159"/>
                    </a:lnTo>
                    <a:lnTo>
                      <a:pt x="57" y="139"/>
                    </a:lnTo>
                  </a:path>
                </a:pathLst>
              </a:custGeom>
              <a:solidFill>
                <a:srgbClr val="6CA9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7"/>
              <p:cNvSpPr>
                <a:spLocks/>
              </p:cNvSpPr>
              <p:nvPr/>
            </p:nvSpPr>
            <p:spPr bwMode="auto">
              <a:xfrm>
                <a:off x="8734" y="1855"/>
                <a:ext cx="184" cy="204"/>
              </a:xfrm>
              <a:custGeom>
                <a:avLst/>
                <a:gdLst>
                  <a:gd name="T0" fmla="+- 0 8796 8734"/>
                  <a:gd name="T1" fmla="*/ T0 w 184"/>
                  <a:gd name="T2" fmla="+- 0 2014 1855"/>
                  <a:gd name="T3" fmla="*/ 2014 h 204"/>
                  <a:gd name="T4" fmla="+- 0 8784 8734"/>
                  <a:gd name="T5" fmla="*/ T4 w 184"/>
                  <a:gd name="T6" fmla="+- 0 2019 1855"/>
                  <a:gd name="T7" fmla="*/ 2019 h 204"/>
                  <a:gd name="T8" fmla="+- 0 8792 8734"/>
                  <a:gd name="T9" fmla="*/ T8 w 184"/>
                  <a:gd name="T10" fmla="+- 0 2040 1855"/>
                  <a:gd name="T11" fmla="*/ 2040 h 204"/>
                  <a:gd name="T12" fmla="+- 0 8801 8734"/>
                  <a:gd name="T13" fmla="*/ T12 w 184"/>
                  <a:gd name="T14" fmla="+- 0 2036 1855"/>
                  <a:gd name="T15" fmla="*/ 2036 h 204"/>
                  <a:gd name="T16" fmla="+- 0 8796 8734"/>
                  <a:gd name="T17" fmla="*/ T16 w 184"/>
                  <a:gd name="T18" fmla="+- 0 2014 1855"/>
                  <a:gd name="T19" fmla="*/ 2014 h 204"/>
                </a:gdLst>
                <a:ahLst/>
                <a:cxnLst>
                  <a:cxn ang="0">
                    <a:pos x="T1" y="T3"/>
                  </a:cxn>
                  <a:cxn ang="0">
                    <a:pos x="T5" y="T7"/>
                  </a:cxn>
                  <a:cxn ang="0">
                    <a:pos x="T9" y="T11"/>
                  </a:cxn>
                  <a:cxn ang="0">
                    <a:pos x="T13" y="T15"/>
                  </a:cxn>
                  <a:cxn ang="0">
                    <a:pos x="T17" y="T19"/>
                  </a:cxn>
                </a:cxnLst>
                <a:rect l="0" t="0" r="r" b="b"/>
                <a:pathLst>
                  <a:path w="184" h="204">
                    <a:moveTo>
                      <a:pt x="62" y="159"/>
                    </a:moveTo>
                    <a:lnTo>
                      <a:pt x="50" y="164"/>
                    </a:lnTo>
                    <a:lnTo>
                      <a:pt x="58" y="185"/>
                    </a:lnTo>
                    <a:lnTo>
                      <a:pt x="67" y="181"/>
                    </a:lnTo>
                    <a:lnTo>
                      <a:pt x="62" y="159"/>
                    </a:lnTo>
                  </a:path>
                </a:pathLst>
              </a:custGeom>
              <a:solidFill>
                <a:srgbClr val="6CA9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8"/>
              <p:cNvSpPr>
                <a:spLocks/>
              </p:cNvSpPr>
              <p:nvPr/>
            </p:nvSpPr>
            <p:spPr bwMode="auto">
              <a:xfrm>
                <a:off x="8734" y="1855"/>
                <a:ext cx="184" cy="204"/>
              </a:xfrm>
              <a:custGeom>
                <a:avLst/>
                <a:gdLst>
                  <a:gd name="T0" fmla="+- 0 8801 8734"/>
                  <a:gd name="T1" fmla="*/ T0 w 184"/>
                  <a:gd name="T2" fmla="+- 0 2036 1855"/>
                  <a:gd name="T3" fmla="*/ 2036 h 204"/>
                  <a:gd name="T4" fmla="+- 0 8792 8734"/>
                  <a:gd name="T5" fmla="*/ T4 w 184"/>
                  <a:gd name="T6" fmla="+- 0 2040 1855"/>
                  <a:gd name="T7" fmla="*/ 2040 h 204"/>
                  <a:gd name="T8" fmla="+- 0 8802 8734"/>
                  <a:gd name="T9" fmla="*/ T8 w 184"/>
                  <a:gd name="T10" fmla="+- 0 2040 1855"/>
                  <a:gd name="T11" fmla="*/ 2040 h 204"/>
                  <a:gd name="T12" fmla="+- 0 8801 8734"/>
                  <a:gd name="T13" fmla="*/ T12 w 184"/>
                  <a:gd name="T14" fmla="+- 0 2036 1855"/>
                  <a:gd name="T15" fmla="*/ 2036 h 204"/>
                </a:gdLst>
                <a:ahLst/>
                <a:cxnLst>
                  <a:cxn ang="0">
                    <a:pos x="T1" y="T3"/>
                  </a:cxn>
                  <a:cxn ang="0">
                    <a:pos x="T5" y="T7"/>
                  </a:cxn>
                  <a:cxn ang="0">
                    <a:pos x="T9" y="T11"/>
                  </a:cxn>
                  <a:cxn ang="0">
                    <a:pos x="T13" y="T15"/>
                  </a:cxn>
                </a:cxnLst>
                <a:rect l="0" t="0" r="r" b="b"/>
                <a:pathLst>
                  <a:path w="184" h="204">
                    <a:moveTo>
                      <a:pt x="67" y="181"/>
                    </a:moveTo>
                    <a:lnTo>
                      <a:pt x="58" y="185"/>
                    </a:lnTo>
                    <a:lnTo>
                      <a:pt x="68" y="185"/>
                    </a:lnTo>
                    <a:lnTo>
                      <a:pt x="67" y="181"/>
                    </a:lnTo>
                  </a:path>
                </a:pathLst>
              </a:custGeom>
              <a:solidFill>
                <a:srgbClr val="6CA9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9"/>
              <p:cNvSpPr>
                <a:spLocks/>
              </p:cNvSpPr>
              <p:nvPr/>
            </p:nvSpPr>
            <p:spPr bwMode="auto">
              <a:xfrm>
                <a:off x="8734" y="1855"/>
                <a:ext cx="184" cy="204"/>
              </a:xfrm>
              <a:custGeom>
                <a:avLst/>
                <a:gdLst>
                  <a:gd name="T0" fmla="+- 0 8806 8734"/>
                  <a:gd name="T1" fmla="*/ T0 w 184"/>
                  <a:gd name="T2" fmla="+- 0 2010 1855"/>
                  <a:gd name="T3" fmla="*/ 2010 h 204"/>
                  <a:gd name="T4" fmla="+- 0 8796 8734"/>
                  <a:gd name="T5" fmla="*/ T4 w 184"/>
                  <a:gd name="T6" fmla="+- 0 2014 1855"/>
                  <a:gd name="T7" fmla="*/ 2014 h 204"/>
                  <a:gd name="T8" fmla="+- 0 8801 8734"/>
                  <a:gd name="T9" fmla="*/ T8 w 184"/>
                  <a:gd name="T10" fmla="+- 0 2036 1855"/>
                  <a:gd name="T11" fmla="*/ 2036 h 204"/>
                  <a:gd name="T12" fmla="+- 0 8815 8734"/>
                  <a:gd name="T13" fmla="*/ T12 w 184"/>
                  <a:gd name="T14" fmla="+- 0 2031 1855"/>
                  <a:gd name="T15" fmla="*/ 2031 h 204"/>
                  <a:gd name="T16" fmla="+- 0 8815 8734"/>
                  <a:gd name="T17" fmla="*/ T16 w 184"/>
                  <a:gd name="T18" fmla="+- 0 2031 1855"/>
                  <a:gd name="T19" fmla="*/ 2031 h 204"/>
                  <a:gd name="T20" fmla="+- 0 8816 8734"/>
                  <a:gd name="T21" fmla="*/ T20 w 184"/>
                  <a:gd name="T22" fmla="+- 0 2030 1855"/>
                  <a:gd name="T23" fmla="*/ 2030 h 204"/>
                  <a:gd name="T24" fmla="+- 0 8830 8734"/>
                  <a:gd name="T25" fmla="*/ T24 w 184"/>
                  <a:gd name="T26" fmla="+- 0 2021 1855"/>
                  <a:gd name="T27" fmla="*/ 2021 h 204"/>
                  <a:gd name="T28" fmla="+- 0 8842 8734"/>
                  <a:gd name="T29" fmla="*/ T28 w 184"/>
                  <a:gd name="T30" fmla="+- 0 2011 1855"/>
                  <a:gd name="T31" fmla="*/ 2011 h 204"/>
                  <a:gd name="T32" fmla="+- 0 8805 8734"/>
                  <a:gd name="T33" fmla="*/ T32 w 184"/>
                  <a:gd name="T34" fmla="+- 0 2011 1855"/>
                  <a:gd name="T35" fmla="*/ 2011 h 204"/>
                  <a:gd name="T36" fmla="+- 0 8806 8734"/>
                  <a:gd name="T37" fmla="*/ T36 w 184"/>
                  <a:gd name="T38" fmla="+- 0 2010 1855"/>
                  <a:gd name="T39" fmla="*/ 2010 h 20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184" h="204">
                    <a:moveTo>
                      <a:pt x="72" y="155"/>
                    </a:moveTo>
                    <a:lnTo>
                      <a:pt x="62" y="159"/>
                    </a:lnTo>
                    <a:lnTo>
                      <a:pt x="67" y="181"/>
                    </a:lnTo>
                    <a:lnTo>
                      <a:pt x="81" y="176"/>
                    </a:lnTo>
                    <a:lnTo>
                      <a:pt x="82" y="175"/>
                    </a:lnTo>
                    <a:lnTo>
                      <a:pt x="96" y="166"/>
                    </a:lnTo>
                    <a:lnTo>
                      <a:pt x="108" y="156"/>
                    </a:lnTo>
                    <a:lnTo>
                      <a:pt x="71" y="156"/>
                    </a:lnTo>
                    <a:lnTo>
                      <a:pt x="72" y="155"/>
                    </a:lnTo>
                  </a:path>
                </a:pathLst>
              </a:custGeom>
              <a:solidFill>
                <a:srgbClr val="6CA9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0"/>
              <p:cNvSpPr>
                <a:spLocks/>
              </p:cNvSpPr>
              <p:nvPr/>
            </p:nvSpPr>
            <p:spPr bwMode="auto">
              <a:xfrm>
                <a:off x="8734" y="1855"/>
                <a:ext cx="184" cy="204"/>
              </a:xfrm>
              <a:custGeom>
                <a:avLst/>
                <a:gdLst>
                  <a:gd name="T0" fmla="+- 0 8807 8734"/>
                  <a:gd name="T1" fmla="*/ T0 w 184"/>
                  <a:gd name="T2" fmla="+- 0 2010 1855"/>
                  <a:gd name="T3" fmla="*/ 2010 h 204"/>
                  <a:gd name="T4" fmla="+- 0 8806 8734"/>
                  <a:gd name="T5" fmla="*/ T4 w 184"/>
                  <a:gd name="T6" fmla="+- 0 2010 1855"/>
                  <a:gd name="T7" fmla="*/ 2010 h 204"/>
                  <a:gd name="T8" fmla="+- 0 8805 8734"/>
                  <a:gd name="T9" fmla="*/ T8 w 184"/>
                  <a:gd name="T10" fmla="+- 0 2011 1855"/>
                  <a:gd name="T11" fmla="*/ 2011 h 204"/>
                  <a:gd name="T12" fmla="+- 0 8807 8734"/>
                  <a:gd name="T13" fmla="*/ T12 w 184"/>
                  <a:gd name="T14" fmla="+- 0 2010 1855"/>
                  <a:gd name="T15" fmla="*/ 2010 h 204"/>
                </a:gdLst>
                <a:ahLst/>
                <a:cxnLst>
                  <a:cxn ang="0">
                    <a:pos x="T1" y="T3"/>
                  </a:cxn>
                  <a:cxn ang="0">
                    <a:pos x="T5" y="T7"/>
                  </a:cxn>
                  <a:cxn ang="0">
                    <a:pos x="T9" y="T11"/>
                  </a:cxn>
                  <a:cxn ang="0">
                    <a:pos x="T13" y="T15"/>
                  </a:cxn>
                </a:cxnLst>
                <a:rect l="0" t="0" r="r" b="b"/>
                <a:pathLst>
                  <a:path w="184" h="204">
                    <a:moveTo>
                      <a:pt x="73" y="155"/>
                    </a:moveTo>
                    <a:lnTo>
                      <a:pt x="72" y="155"/>
                    </a:lnTo>
                    <a:lnTo>
                      <a:pt x="71" y="156"/>
                    </a:lnTo>
                    <a:lnTo>
                      <a:pt x="73" y="155"/>
                    </a:lnTo>
                  </a:path>
                </a:pathLst>
              </a:custGeom>
              <a:solidFill>
                <a:srgbClr val="6CA9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1"/>
              <p:cNvSpPr>
                <a:spLocks/>
              </p:cNvSpPr>
              <p:nvPr/>
            </p:nvSpPr>
            <p:spPr bwMode="auto">
              <a:xfrm>
                <a:off x="8734" y="1855"/>
                <a:ext cx="184" cy="204"/>
              </a:xfrm>
              <a:custGeom>
                <a:avLst/>
                <a:gdLst>
                  <a:gd name="T0" fmla="+- 0 8844 8734"/>
                  <a:gd name="T1" fmla="*/ T0 w 184"/>
                  <a:gd name="T2" fmla="+- 0 2010 1855"/>
                  <a:gd name="T3" fmla="*/ 2010 h 204"/>
                  <a:gd name="T4" fmla="+- 0 8807 8734"/>
                  <a:gd name="T5" fmla="*/ T4 w 184"/>
                  <a:gd name="T6" fmla="+- 0 2010 1855"/>
                  <a:gd name="T7" fmla="*/ 2010 h 204"/>
                  <a:gd name="T8" fmla="+- 0 8805 8734"/>
                  <a:gd name="T9" fmla="*/ T8 w 184"/>
                  <a:gd name="T10" fmla="+- 0 2011 1855"/>
                  <a:gd name="T11" fmla="*/ 2011 h 204"/>
                  <a:gd name="T12" fmla="+- 0 8842 8734"/>
                  <a:gd name="T13" fmla="*/ T12 w 184"/>
                  <a:gd name="T14" fmla="+- 0 2011 1855"/>
                  <a:gd name="T15" fmla="*/ 2011 h 204"/>
                  <a:gd name="T16" fmla="+- 0 8844 8734"/>
                  <a:gd name="T17" fmla="*/ T16 w 184"/>
                  <a:gd name="T18" fmla="+- 0 2010 1855"/>
                  <a:gd name="T19" fmla="*/ 2010 h 204"/>
                </a:gdLst>
                <a:ahLst/>
                <a:cxnLst>
                  <a:cxn ang="0">
                    <a:pos x="T1" y="T3"/>
                  </a:cxn>
                  <a:cxn ang="0">
                    <a:pos x="T5" y="T7"/>
                  </a:cxn>
                  <a:cxn ang="0">
                    <a:pos x="T9" y="T11"/>
                  </a:cxn>
                  <a:cxn ang="0">
                    <a:pos x="T13" y="T15"/>
                  </a:cxn>
                  <a:cxn ang="0">
                    <a:pos x="T17" y="T19"/>
                  </a:cxn>
                </a:cxnLst>
                <a:rect l="0" t="0" r="r" b="b"/>
                <a:pathLst>
                  <a:path w="184" h="204">
                    <a:moveTo>
                      <a:pt x="110" y="155"/>
                    </a:moveTo>
                    <a:lnTo>
                      <a:pt x="73" y="155"/>
                    </a:lnTo>
                    <a:lnTo>
                      <a:pt x="71" y="156"/>
                    </a:lnTo>
                    <a:lnTo>
                      <a:pt x="108" y="156"/>
                    </a:lnTo>
                    <a:lnTo>
                      <a:pt x="110" y="155"/>
                    </a:lnTo>
                  </a:path>
                </a:pathLst>
              </a:custGeom>
              <a:solidFill>
                <a:srgbClr val="6CA9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2"/>
              <p:cNvSpPr>
                <a:spLocks/>
              </p:cNvSpPr>
              <p:nvPr/>
            </p:nvSpPr>
            <p:spPr bwMode="auto">
              <a:xfrm>
                <a:off x="8734" y="1855"/>
                <a:ext cx="184" cy="204"/>
              </a:xfrm>
              <a:custGeom>
                <a:avLst/>
                <a:gdLst>
                  <a:gd name="T0" fmla="+- 0 8896 8734"/>
                  <a:gd name="T1" fmla="*/ T0 w 184"/>
                  <a:gd name="T2" fmla="+- 0 1855 1855"/>
                  <a:gd name="T3" fmla="*/ 1855 h 204"/>
                  <a:gd name="T4" fmla="+- 0 8878 8734"/>
                  <a:gd name="T5" fmla="*/ T4 w 184"/>
                  <a:gd name="T6" fmla="+- 0 1926 1855"/>
                  <a:gd name="T7" fmla="*/ 1926 h 204"/>
                  <a:gd name="T8" fmla="+- 0 8842 8734"/>
                  <a:gd name="T9" fmla="*/ T8 w 184"/>
                  <a:gd name="T10" fmla="+- 0 1981 1855"/>
                  <a:gd name="T11" fmla="*/ 1981 h 204"/>
                  <a:gd name="T12" fmla="+- 0 8806 8734"/>
                  <a:gd name="T13" fmla="*/ T12 w 184"/>
                  <a:gd name="T14" fmla="+- 0 2010 1855"/>
                  <a:gd name="T15" fmla="*/ 2010 h 204"/>
                  <a:gd name="T16" fmla="+- 0 8807 8734"/>
                  <a:gd name="T17" fmla="*/ T16 w 184"/>
                  <a:gd name="T18" fmla="+- 0 2010 1855"/>
                  <a:gd name="T19" fmla="*/ 2010 h 204"/>
                  <a:gd name="T20" fmla="+- 0 8844 8734"/>
                  <a:gd name="T21" fmla="*/ T20 w 184"/>
                  <a:gd name="T22" fmla="+- 0 2010 1855"/>
                  <a:gd name="T23" fmla="*/ 2010 h 204"/>
                  <a:gd name="T24" fmla="+- 0 8844 8734"/>
                  <a:gd name="T25" fmla="*/ T24 w 184"/>
                  <a:gd name="T26" fmla="+- 0 2010 1855"/>
                  <a:gd name="T27" fmla="*/ 2010 h 204"/>
                  <a:gd name="T28" fmla="+- 0 8889 8734"/>
                  <a:gd name="T29" fmla="*/ T28 w 184"/>
                  <a:gd name="T30" fmla="+- 0 1953 1855"/>
                  <a:gd name="T31" fmla="*/ 1953 h 204"/>
                  <a:gd name="T32" fmla="+- 0 8915 8734"/>
                  <a:gd name="T33" fmla="*/ T32 w 184"/>
                  <a:gd name="T34" fmla="+- 0 1879 1855"/>
                  <a:gd name="T35" fmla="*/ 1879 h 204"/>
                  <a:gd name="T36" fmla="+- 0 8918 8734"/>
                  <a:gd name="T37" fmla="*/ T36 w 184"/>
                  <a:gd name="T38" fmla="+- 0 1858 1855"/>
                  <a:gd name="T39" fmla="*/ 1858 h 204"/>
                  <a:gd name="T40" fmla="+- 0 8896 8734"/>
                  <a:gd name="T41" fmla="*/ T40 w 184"/>
                  <a:gd name="T42" fmla="+- 0 1855 1855"/>
                  <a:gd name="T43" fmla="*/ 1855 h 20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Lst>
                <a:rect l="0" t="0" r="r" b="b"/>
                <a:pathLst>
                  <a:path w="184" h="204">
                    <a:moveTo>
                      <a:pt x="162" y="0"/>
                    </a:moveTo>
                    <a:lnTo>
                      <a:pt x="144" y="71"/>
                    </a:lnTo>
                    <a:lnTo>
                      <a:pt x="108" y="126"/>
                    </a:lnTo>
                    <a:lnTo>
                      <a:pt x="72" y="155"/>
                    </a:lnTo>
                    <a:lnTo>
                      <a:pt x="73" y="155"/>
                    </a:lnTo>
                    <a:lnTo>
                      <a:pt x="110" y="155"/>
                    </a:lnTo>
                    <a:lnTo>
                      <a:pt x="155" y="98"/>
                    </a:lnTo>
                    <a:lnTo>
                      <a:pt x="181" y="24"/>
                    </a:lnTo>
                    <a:lnTo>
                      <a:pt x="184" y="3"/>
                    </a:lnTo>
                    <a:lnTo>
                      <a:pt x="162" y="0"/>
                    </a:lnTo>
                  </a:path>
                </a:pathLst>
              </a:custGeom>
              <a:solidFill>
                <a:srgbClr val="6CA9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5" name="Group 13"/>
            <p:cNvGrpSpPr>
              <a:grpSpLocks/>
            </p:cNvGrpSpPr>
            <p:nvPr/>
          </p:nvGrpSpPr>
          <p:grpSpPr bwMode="auto">
            <a:xfrm>
              <a:off x="7881" y="2211"/>
              <a:ext cx="207" cy="121"/>
              <a:chOff x="7881" y="2211"/>
              <a:chExt cx="207" cy="121"/>
            </a:xfrm>
          </p:grpSpPr>
          <p:sp>
            <p:nvSpPr>
              <p:cNvPr id="6" name="Freeform 14"/>
              <p:cNvSpPr>
                <a:spLocks/>
              </p:cNvSpPr>
              <p:nvPr/>
            </p:nvSpPr>
            <p:spPr bwMode="auto">
              <a:xfrm>
                <a:off x="7881" y="2211"/>
                <a:ext cx="207" cy="121"/>
              </a:xfrm>
              <a:custGeom>
                <a:avLst/>
                <a:gdLst>
                  <a:gd name="T0" fmla="+- 0 7900 7881"/>
                  <a:gd name="T1" fmla="*/ T0 w 207"/>
                  <a:gd name="T2" fmla="+- 0 2265 2211"/>
                  <a:gd name="T3" fmla="*/ 2265 h 121"/>
                  <a:gd name="T4" fmla="+- 0 7881 7881"/>
                  <a:gd name="T5" fmla="*/ T4 w 207"/>
                  <a:gd name="T6" fmla="+- 0 2332 2211"/>
                  <a:gd name="T7" fmla="*/ 2332 h 121"/>
                  <a:gd name="T8" fmla="+- 0 7946 7881"/>
                  <a:gd name="T9" fmla="*/ T8 w 207"/>
                  <a:gd name="T10" fmla="+- 0 2307 2211"/>
                  <a:gd name="T11" fmla="*/ 2307 h 121"/>
                  <a:gd name="T12" fmla="+- 0 7940 7881"/>
                  <a:gd name="T13" fmla="*/ T12 w 207"/>
                  <a:gd name="T14" fmla="+- 0 2302 2211"/>
                  <a:gd name="T15" fmla="*/ 2302 h 121"/>
                  <a:gd name="T16" fmla="+- 0 7923 7881"/>
                  <a:gd name="T17" fmla="*/ T16 w 207"/>
                  <a:gd name="T18" fmla="+- 0 2302 2211"/>
                  <a:gd name="T19" fmla="*/ 2302 h 121"/>
                  <a:gd name="T20" fmla="+- 0 7909 7881"/>
                  <a:gd name="T21" fmla="*/ T20 w 207"/>
                  <a:gd name="T22" fmla="+- 0 2286 2211"/>
                  <a:gd name="T23" fmla="*/ 2286 h 121"/>
                  <a:gd name="T24" fmla="+- 0 7916 7881"/>
                  <a:gd name="T25" fmla="*/ T24 w 207"/>
                  <a:gd name="T26" fmla="+- 0 2280 2211"/>
                  <a:gd name="T27" fmla="*/ 2280 h 121"/>
                  <a:gd name="T28" fmla="+- 0 7900 7881"/>
                  <a:gd name="T29" fmla="*/ T28 w 207"/>
                  <a:gd name="T30" fmla="+- 0 2265 2211"/>
                  <a:gd name="T31" fmla="*/ 2265 h 121"/>
                </a:gdLst>
                <a:ahLst/>
                <a:cxnLst>
                  <a:cxn ang="0">
                    <a:pos x="T1" y="T3"/>
                  </a:cxn>
                  <a:cxn ang="0">
                    <a:pos x="T5" y="T7"/>
                  </a:cxn>
                  <a:cxn ang="0">
                    <a:pos x="T9" y="T11"/>
                  </a:cxn>
                  <a:cxn ang="0">
                    <a:pos x="T13" y="T15"/>
                  </a:cxn>
                  <a:cxn ang="0">
                    <a:pos x="T17" y="T19"/>
                  </a:cxn>
                  <a:cxn ang="0">
                    <a:pos x="T21" y="T23"/>
                  </a:cxn>
                  <a:cxn ang="0">
                    <a:pos x="T25" y="T27"/>
                  </a:cxn>
                  <a:cxn ang="0">
                    <a:pos x="T29" y="T31"/>
                  </a:cxn>
                </a:cxnLst>
                <a:rect l="0" t="0" r="r" b="b"/>
                <a:pathLst>
                  <a:path w="207" h="121">
                    <a:moveTo>
                      <a:pt x="19" y="54"/>
                    </a:moveTo>
                    <a:lnTo>
                      <a:pt x="0" y="121"/>
                    </a:lnTo>
                    <a:lnTo>
                      <a:pt x="65" y="96"/>
                    </a:lnTo>
                    <a:lnTo>
                      <a:pt x="59" y="91"/>
                    </a:lnTo>
                    <a:lnTo>
                      <a:pt x="42" y="91"/>
                    </a:lnTo>
                    <a:lnTo>
                      <a:pt x="28" y="75"/>
                    </a:lnTo>
                    <a:lnTo>
                      <a:pt x="35" y="69"/>
                    </a:lnTo>
                    <a:lnTo>
                      <a:pt x="19" y="54"/>
                    </a:lnTo>
                  </a:path>
                </a:pathLst>
              </a:custGeom>
              <a:solidFill>
                <a:srgbClr val="6CA9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15"/>
              <p:cNvSpPr>
                <a:spLocks/>
              </p:cNvSpPr>
              <p:nvPr/>
            </p:nvSpPr>
            <p:spPr bwMode="auto">
              <a:xfrm>
                <a:off x="7881" y="2211"/>
                <a:ext cx="207" cy="121"/>
              </a:xfrm>
              <a:custGeom>
                <a:avLst/>
                <a:gdLst>
                  <a:gd name="T0" fmla="+- 0 7916 7881"/>
                  <a:gd name="T1" fmla="*/ T0 w 207"/>
                  <a:gd name="T2" fmla="+- 0 2280 2211"/>
                  <a:gd name="T3" fmla="*/ 2280 h 121"/>
                  <a:gd name="T4" fmla="+- 0 7909 7881"/>
                  <a:gd name="T5" fmla="*/ T4 w 207"/>
                  <a:gd name="T6" fmla="+- 0 2286 2211"/>
                  <a:gd name="T7" fmla="*/ 2286 h 121"/>
                  <a:gd name="T8" fmla="+- 0 7923 7881"/>
                  <a:gd name="T9" fmla="*/ T8 w 207"/>
                  <a:gd name="T10" fmla="+- 0 2302 2211"/>
                  <a:gd name="T11" fmla="*/ 2302 h 121"/>
                  <a:gd name="T12" fmla="+- 0 7932 7881"/>
                  <a:gd name="T13" fmla="*/ T12 w 207"/>
                  <a:gd name="T14" fmla="+- 0 2294 2211"/>
                  <a:gd name="T15" fmla="*/ 2294 h 121"/>
                  <a:gd name="T16" fmla="+- 0 7916 7881"/>
                  <a:gd name="T17" fmla="*/ T16 w 207"/>
                  <a:gd name="T18" fmla="+- 0 2280 2211"/>
                  <a:gd name="T19" fmla="*/ 2280 h 121"/>
                </a:gdLst>
                <a:ahLst/>
                <a:cxnLst>
                  <a:cxn ang="0">
                    <a:pos x="T1" y="T3"/>
                  </a:cxn>
                  <a:cxn ang="0">
                    <a:pos x="T5" y="T7"/>
                  </a:cxn>
                  <a:cxn ang="0">
                    <a:pos x="T9" y="T11"/>
                  </a:cxn>
                  <a:cxn ang="0">
                    <a:pos x="T13" y="T15"/>
                  </a:cxn>
                  <a:cxn ang="0">
                    <a:pos x="T17" y="T19"/>
                  </a:cxn>
                </a:cxnLst>
                <a:rect l="0" t="0" r="r" b="b"/>
                <a:pathLst>
                  <a:path w="207" h="121">
                    <a:moveTo>
                      <a:pt x="35" y="69"/>
                    </a:moveTo>
                    <a:lnTo>
                      <a:pt x="28" y="75"/>
                    </a:lnTo>
                    <a:lnTo>
                      <a:pt x="42" y="91"/>
                    </a:lnTo>
                    <a:lnTo>
                      <a:pt x="51" y="83"/>
                    </a:lnTo>
                    <a:lnTo>
                      <a:pt x="35" y="69"/>
                    </a:lnTo>
                  </a:path>
                </a:pathLst>
              </a:custGeom>
              <a:solidFill>
                <a:srgbClr val="6CA9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16"/>
              <p:cNvSpPr>
                <a:spLocks/>
              </p:cNvSpPr>
              <p:nvPr/>
            </p:nvSpPr>
            <p:spPr bwMode="auto">
              <a:xfrm>
                <a:off x="7881" y="2211"/>
                <a:ext cx="207" cy="121"/>
              </a:xfrm>
              <a:custGeom>
                <a:avLst/>
                <a:gdLst>
                  <a:gd name="T0" fmla="+- 0 7932 7881"/>
                  <a:gd name="T1" fmla="*/ T0 w 207"/>
                  <a:gd name="T2" fmla="+- 0 2294 2211"/>
                  <a:gd name="T3" fmla="*/ 2294 h 121"/>
                  <a:gd name="T4" fmla="+- 0 7923 7881"/>
                  <a:gd name="T5" fmla="*/ T4 w 207"/>
                  <a:gd name="T6" fmla="+- 0 2302 2211"/>
                  <a:gd name="T7" fmla="*/ 2302 h 121"/>
                  <a:gd name="T8" fmla="+- 0 7940 7881"/>
                  <a:gd name="T9" fmla="*/ T8 w 207"/>
                  <a:gd name="T10" fmla="+- 0 2302 2211"/>
                  <a:gd name="T11" fmla="*/ 2302 h 121"/>
                  <a:gd name="T12" fmla="+- 0 7932 7881"/>
                  <a:gd name="T13" fmla="*/ T12 w 207"/>
                  <a:gd name="T14" fmla="+- 0 2294 2211"/>
                  <a:gd name="T15" fmla="*/ 2294 h 121"/>
                </a:gdLst>
                <a:ahLst/>
                <a:cxnLst>
                  <a:cxn ang="0">
                    <a:pos x="T1" y="T3"/>
                  </a:cxn>
                  <a:cxn ang="0">
                    <a:pos x="T5" y="T7"/>
                  </a:cxn>
                  <a:cxn ang="0">
                    <a:pos x="T9" y="T11"/>
                  </a:cxn>
                  <a:cxn ang="0">
                    <a:pos x="T13" y="T15"/>
                  </a:cxn>
                </a:cxnLst>
                <a:rect l="0" t="0" r="r" b="b"/>
                <a:pathLst>
                  <a:path w="207" h="121">
                    <a:moveTo>
                      <a:pt x="51" y="83"/>
                    </a:moveTo>
                    <a:lnTo>
                      <a:pt x="42" y="91"/>
                    </a:lnTo>
                    <a:lnTo>
                      <a:pt x="59" y="91"/>
                    </a:lnTo>
                    <a:lnTo>
                      <a:pt x="51" y="83"/>
                    </a:lnTo>
                  </a:path>
                </a:pathLst>
              </a:custGeom>
              <a:solidFill>
                <a:srgbClr val="6CA9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17"/>
              <p:cNvSpPr>
                <a:spLocks/>
              </p:cNvSpPr>
              <p:nvPr/>
            </p:nvSpPr>
            <p:spPr bwMode="auto">
              <a:xfrm>
                <a:off x="7881" y="2211"/>
                <a:ext cx="207" cy="121"/>
              </a:xfrm>
              <a:custGeom>
                <a:avLst/>
                <a:gdLst>
                  <a:gd name="T0" fmla="+- 0 8085 7881"/>
                  <a:gd name="T1" fmla="*/ T0 w 207"/>
                  <a:gd name="T2" fmla="+- 0 2211 2211"/>
                  <a:gd name="T3" fmla="*/ 2211 h 121"/>
                  <a:gd name="T4" fmla="+- 0 8021 7881"/>
                  <a:gd name="T5" fmla="*/ T4 w 207"/>
                  <a:gd name="T6" fmla="+- 0 2223 2211"/>
                  <a:gd name="T7" fmla="*/ 2223 h 121"/>
                  <a:gd name="T8" fmla="+- 0 7962 7881"/>
                  <a:gd name="T9" fmla="*/ T8 w 207"/>
                  <a:gd name="T10" fmla="+- 0 2247 2211"/>
                  <a:gd name="T11" fmla="*/ 2247 h 121"/>
                  <a:gd name="T12" fmla="+- 0 7935 7881"/>
                  <a:gd name="T13" fmla="*/ T12 w 207"/>
                  <a:gd name="T14" fmla="+- 0 2264 2211"/>
                  <a:gd name="T15" fmla="*/ 2264 h 121"/>
                  <a:gd name="T16" fmla="+- 0 7935 7881"/>
                  <a:gd name="T17" fmla="*/ T16 w 207"/>
                  <a:gd name="T18" fmla="+- 0 2264 2211"/>
                  <a:gd name="T19" fmla="*/ 2264 h 121"/>
                  <a:gd name="T20" fmla="+- 0 7916 7881"/>
                  <a:gd name="T21" fmla="*/ T20 w 207"/>
                  <a:gd name="T22" fmla="+- 0 2280 2211"/>
                  <a:gd name="T23" fmla="*/ 2280 h 121"/>
                  <a:gd name="T24" fmla="+- 0 7932 7881"/>
                  <a:gd name="T25" fmla="*/ T24 w 207"/>
                  <a:gd name="T26" fmla="+- 0 2294 2211"/>
                  <a:gd name="T27" fmla="*/ 2294 h 121"/>
                  <a:gd name="T28" fmla="+- 0 7947 7881"/>
                  <a:gd name="T29" fmla="*/ T28 w 207"/>
                  <a:gd name="T30" fmla="+- 0 2281 2211"/>
                  <a:gd name="T31" fmla="*/ 2281 h 121"/>
                  <a:gd name="T32" fmla="+- 0 7947 7881"/>
                  <a:gd name="T33" fmla="*/ T32 w 207"/>
                  <a:gd name="T34" fmla="+- 0 2281 2211"/>
                  <a:gd name="T35" fmla="*/ 2281 h 121"/>
                  <a:gd name="T36" fmla="+- 0 7948 7881"/>
                  <a:gd name="T37" fmla="*/ T36 w 207"/>
                  <a:gd name="T38" fmla="+- 0 2280 2211"/>
                  <a:gd name="T39" fmla="*/ 2280 h 121"/>
                  <a:gd name="T40" fmla="+- 0 7948 7881"/>
                  <a:gd name="T41" fmla="*/ T40 w 207"/>
                  <a:gd name="T42" fmla="+- 0 2280 2211"/>
                  <a:gd name="T43" fmla="*/ 2280 h 121"/>
                  <a:gd name="T44" fmla="+- 0 7971 7881"/>
                  <a:gd name="T45" fmla="*/ T44 w 207"/>
                  <a:gd name="T46" fmla="+- 0 2266 2211"/>
                  <a:gd name="T47" fmla="*/ 2266 h 121"/>
                  <a:gd name="T48" fmla="+- 0 7998 7881"/>
                  <a:gd name="T49" fmla="*/ T48 w 207"/>
                  <a:gd name="T50" fmla="+- 0 2254 2211"/>
                  <a:gd name="T51" fmla="*/ 2254 h 121"/>
                  <a:gd name="T52" fmla="+- 0 8026 7881"/>
                  <a:gd name="T53" fmla="*/ T52 w 207"/>
                  <a:gd name="T54" fmla="+- 0 2244 2211"/>
                  <a:gd name="T55" fmla="*/ 2244 h 121"/>
                  <a:gd name="T56" fmla="+- 0 8056 7881"/>
                  <a:gd name="T57" fmla="*/ T56 w 207"/>
                  <a:gd name="T58" fmla="+- 0 2236 2211"/>
                  <a:gd name="T59" fmla="*/ 2236 h 121"/>
                  <a:gd name="T60" fmla="+- 0 8088 7881"/>
                  <a:gd name="T61" fmla="*/ T60 w 207"/>
                  <a:gd name="T62" fmla="+- 0 2232 2211"/>
                  <a:gd name="T63" fmla="*/ 2232 h 121"/>
                  <a:gd name="T64" fmla="+- 0 8085 7881"/>
                  <a:gd name="T65" fmla="*/ T64 w 207"/>
                  <a:gd name="T66" fmla="+- 0 2211 2211"/>
                  <a:gd name="T67" fmla="*/ 2211 h 12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Lst>
                <a:rect l="0" t="0" r="r" b="b"/>
                <a:pathLst>
                  <a:path w="207" h="121">
                    <a:moveTo>
                      <a:pt x="204" y="0"/>
                    </a:moveTo>
                    <a:lnTo>
                      <a:pt x="140" y="12"/>
                    </a:lnTo>
                    <a:lnTo>
                      <a:pt x="81" y="36"/>
                    </a:lnTo>
                    <a:lnTo>
                      <a:pt x="54" y="53"/>
                    </a:lnTo>
                    <a:lnTo>
                      <a:pt x="35" y="69"/>
                    </a:lnTo>
                    <a:lnTo>
                      <a:pt x="51" y="83"/>
                    </a:lnTo>
                    <a:lnTo>
                      <a:pt x="66" y="70"/>
                    </a:lnTo>
                    <a:lnTo>
                      <a:pt x="67" y="69"/>
                    </a:lnTo>
                    <a:lnTo>
                      <a:pt x="90" y="55"/>
                    </a:lnTo>
                    <a:lnTo>
                      <a:pt x="117" y="43"/>
                    </a:lnTo>
                    <a:lnTo>
                      <a:pt x="145" y="33"/>
                    </a:lnTo>
                    <a:lnTo>
                      <a:pt x="175" y="25"/>
                    </a:lnTo>
                    <a:lnTo>
                      <a:pt x="207" y="21"/>
                    </a:lnTo>
                    <a:lnTo>
                      <a:pt x="204" y="0"/>
                    </a:lnTo>
                  </a:path>
                </a:pathLst>
              </a:custGeom>
              <a:solidFill>
                <a:srgbClr val="6CA9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8"/>
              <p:cNvSpPr>
                <a:spLocks/>
              </p:cNvSpPr>
              <p:nvPr/>
            </p:nvSpPr>
            <p:spPr bwMode="auto">
              <a:xfrm>
                <a:off x="7881" y="2211"/>
                <a:ext cx="207" cy="121"/>
              </a:xfrm>
              <a:custGeom>
                <a:avLst/>
                <a:gdLst>
                  <a:gd name="T0" fmla="+- 0 7948 7881"/>
                  <a:gd name="T1" fmla="*/ T0 w 207"/>
                  <a:gd name="T2" fmla="+- 0 2280 2211"/>
                  <a:gd name="T3" fmla="*/ 2280 h 121"/>
                  <a:gd name="T4" fmla="+- 0 7947 7881"/>
                  <a:gd name="T5" fmla="*/ T4 w 207"/>
                  <a:gd name="T6" fmla="+- 0 2281 2211"/>
                  <a:gd name="T7" fmla="*/ 2281 h 121"/>
                  <a:gd name="T8" fmla="+- 0 7947 7881"/>
                  <a:gd name="T9" fmla="*/ T8 w 207"/>
                  <a:gd name="T10" fmla="+- 0 2281 2211"/>
                  <a:gd name="T11" fmla="*/ 2281 h 121"/>
                  <a:gd name="T12" fmla="+- 0 7948 7881"/>
                  <a:gd name="T13" fmla="*/ T12 w 207"/>
                  <a:gd name="T14" fmla="+- 0 2280 2211"/>
                  <a:gd name="T15" fmla="*/ 2280 h 121"/>
                </a:gdLst>
                <a:ahLst/>
                <a:cxnLst>
                  <a:cxn ang="0">
                    <a:pos x="T1" y="T3"/>
                  </a:cxn>
                  <a:cxn ang="0">
                    <a:pos x="T5" y="T7"/>
                  </a:cxn>
                  <a:cxn ang="0">
                    <a:pos x="T9" y="T11"/>
                  </a:cxn>
                  <a:cxn ang="0">
                    <a:pos x="T13" y="T15"/>
                  </a:cxn>
                </a:cxnLst>
                <a:rect l="0" t="0" r="r" b="b"/>
                <a:pathLst>
                  <a:path w="207" h="121">
                    <a:moveTo>
                      <a:pt x="67" y="69"/>
                    </a:moveTo>
                    <a:lnTo>
                      <a:pt x="66" y="70"/>
                    </a:lnTo>
                    <a:lnTo>
                      <a:pt x="67" y="69"/>
                    </a:lnTo>
                  </a:path>
                </a:pathLst>
              </a:custGeom>
              <a:solidFill>
                <a:srgbClr val="6CA9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9"/>
              <p:cNvSpPr>
                <a:spLocks/>
              </p:cNvSpPr>
              <p:nvPr/>
            </p:nvSpPr>
            <p:spPr bwMode="auto">
              <a:xfrm>
                <a:off x="7881" y="2211"/>
                <a:ext cx="207" cy="121"/>
              </a:xfrm>
              <a:custGeom>
                <a:avLst/>
                <a:gdLst>
                  <a:gd name="T0" fmla="+- 0 7947 7881"/>
                  <a:gd name="T1" fmla="*/ T0 w 207"/>
                  <a:gd name="T2" fmla="+- 0 2281 2211"/>
                  <a:gd name="T3" fmla="*/ 2281 h 121"/>
                  <a:gd name="T4" fmla="+- 0 7947 7881"/>
                  <a:gd name="T5" fmla="*/ T4 w 207"/>
                  <a:gd name="T6" fmla="+- 0 2281 2211"/>
                  <a:gd name="T7" fmla="*/ 2281 h 121"/>
                  <a:gd name="T8" fmla="+- 0 7947 7881"/>
                  <a:gd name="T9" fmla="*/ T8 w 207"/>
                  <a:gd name="T10" fmla="+- 0 2281 2211"/>
                  <a:gd name="T11" fmla="*/ 2281 h 121"/>
                  <a:gd name="T12" fmla="+- 0 7947 7881"/>
                  <a:gd name="T13" fmla="*/ T12 w 207"/>
                  <a:gd name="T14" fmla="+- 0 2281 2211"/>
                  <a:gd name="T15" fmla="*/ 2281 h 121"/>
                </a:gdLst>
                <a:ahLst/>
                <a:cxnLst>
                  <a:cxn ang="0">
                    <a:pos x="T1" y="T3"/>
                  </a:cxn>
                  <a:cxn ang="0">
                    <a:pos x="T5" y="T7"/>
                  </a:cxn>
                  <a:cxn ang="0">
                    <a:pos x="T9" y="T11"/>
                  </a:cxn>
                  <a:cxn ang="0">
                    <a:pos x="T13" y="T15"/>
                  </a:cxn>
                </a:cxnLst>
                <a:rect l="0" t="0" r="r" b="b"/>
                <a:pathLst>
                  <a:path w="207" h="121">
                    <a:moveTo>
                      <a:pt x="66" y="70"/>
                    </a:moveTo>
                    <a:lnTo>
                      <a:pt x="66" y="70"/>
                    </a:lnTo>
                  </a:path>
                </a:pathLst>
              </a:custGeom>
              <a:solidFill>
                <a:srgbClr val="6CA9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20"/>
              <p:cNvSpPr>
                <a:spLocks/>
              </p:cNvSpPr>
              <p:nvPr/>
            </p:nvSpPr>
            <p:spPr bwMode="auto">
              <a:xfrm>
                <a:off x="7881" y="2211"/>
                <a:ext cx="207" cy="121"/>
              </a:xfrm>
              <a:custGeom>
                <a:avLst/>
                <a:gdLst>
                  <a:gd name="T0" fmla="+- 0 7948 7881"/>
                  <a:gd name="T1" fmla="*/ T0 w 207"/>
                  <a:gd name="T2" fmla="+- 0 2280 2211"/>
                  <a:gd name="T3" fmla="*/ 2280 h 121"/>
                  <a:gd name="T4" fmla="+- 0 7948 7881"/>
                  <a:gd name="T5" fmla="*/ T4 w 207"/>
                  <a:gd name="T6" fmla="+- 0 2280 2211"/>
                  <a:gd name="T7" fmla="*/ 2280 h 121"/>
                  <a:gd name="T8" fmla="+- 0 7947 7881"/>
                  <a:gd name="T9" fmla="*/ T8 w 207"/>
                  <a:gd name="T10" fmla="+- 0 2281 2211"/>
                  <a:gd name="T11" fmla="*/ 2281 h 121"/>
                  <a:gd name="T12" fmla="+- 0 7948 7881"/>
                  <a:gd name="T13" fmla="*/ T12 w 207"/>
                  <a:gd name="T14" fmla="+- 0 2280 2211"/>
                  <a:gd name="T15" fmla="*/ 2280 h 121"/>
                </a:gdLst>
                <a:ahLst/>
                <a:cxnLst>
                  <a:cxn ang="0">
                    <a:pos x="T1" y="T3"/>
                  </a:cxn>
                  <a:cxn ang="0">
                    <a:pos x="T5" y="T7"/>
                  </a:cxn>
                  <a:cxn ang="0">
                    <a:pos x="T9" y="T11"/>
                  </a:cxn>
                  <a:cxn ang="0">
                    <a:pos x="T13" y="T15"/>
                  </a:cxn>
                </a:cxnLst>
                <a:rect l="0" t="0" r="r" b="b"/>
                <a:pathLst>
                  <a:path w="207" h="121">
                    <a:moveTo>
                      <a:pt x="67" y="69"/>
                    </a:moveTo>
                    <a:lnTo>
                      <a:pt x="67" y="69"/>
                    </a:lnTo>
                    <a:lnTo>
                      <a:pt x="66" y="70"/>
                    </a:lnTo>
                    <a:lnTo>
                      <a:pt x="67" y="69"/>
                    </a:lnTo>
                  </a:path>
                </a:pathLst>
              </a:custGeom>
              <a:solidFill>
                <a:srgbClr val="6CA9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spTree>
    <p:extLst>
      <p:ext uri="{BB962C8B-B14F-4D97-AF65-F5344CB8AC3E}">
        <p14:creationId xmlns:p14="http://schemas.microsoft.com/office/powerpoint/2010/main" val="1925080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Leptin: a hormone made by the fat cell</a:t>
            </a:r>
            <a:br>
              <a:rPr lang="en-US" dirty="0" smtClean="0"/>
            </a:br>
            <a:r>
              <a:rPr lang="en-US" dirty="0" smtClean="0"/>
              <a:t> </a:t>
            </a:r>
            <a:endParaRPr lang="en-US" dirty="0"/>
          </a:p>
        </p:txBody>
      </p:sp>
      <p:sp>
        <p:nvSpPr>
          <p:cNvPr id="4" name="Subtitle 3"/>
          <p:cNvSpPr>
            <a:spLocks noGrp="1"/>
          </p:cNvSpPr>
          <p:nvPr>
            <p:ph idx="1"/>
          </p:nvPr>
        </p:nvSpPr>
        <p:spPr/>
        <p:txBody>
          <a:bodyPr>
            <a:normAutofit/>
          </a:bodyPr>
          <a:lstStyle/>
          <a:p>
            <a:r>
              <a:rPr lang="en-US" dirty="0" smtClean="0"/>
              <a:t>Leptin Resistance</a:t>
            </a:r>
          </a:p>
          <a:p>
            <a:r>
              <a:rPr lang="en-US" dirty="0" smtClean="0"/>
              <a:t>As your fat percent increases your leptin level increases</a:t>
            </a:r>
          </a:p>
          <a:p>
            <a:r>
              <a:rPr lang="en-US" dirty="0" smtClean="0"/>
              <a:t>At some point of “fatness” the ability of leptin to increase you metabolism stops – “leptin resistance” </a:t>
            </a:r>
          </a:p>
          <a:p>
            <a:r>
              <a:rPr lang="en-US" dirty="0" smtClean="0"/>
              <a:t>As weight loss occurs (from whatever means) the percent of fat is important to promote the coupling of leptin to metabolism in the hypothalamus</a:t>
            </a:r>
          </a:p>
          <a:p>
            <a:r>
              <a:rPr lang="en-US" dirty="0" smtClean="0"/>
              <a:t>Primary defects of hormone function exist in obese patients</a:t>
            </a:r>
          </a:p>
          <a:p>
            <a:endParaRPr lang="en-US" dirty="0"/>
          </a:p>
        </p:txBody>
      </p:sp>
    </p:spTree>
    <p:extLst>
      <p:ext uri="{BB962C8B-B14F-4D97-AF65-F5344CB8AC3E}">
        <p14:creationId xmlns:p14="http://schemas.microsoft.com/office/powerpoint/2010/main" val="15542236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25400" y="0"/>
            <a:ext cx="9069098" cy="6858000"/>
          </a:xfrm>
          <a:prstGeom prst="rect">
            <a:avLst/>
          </a:prstGeom>
        </p:spPr>
      </p:pic>
    </p:spTree>
    <p:extLst>
      <p:ext uri="{BB962C8B-B14F-4D97-AF65-F5344CB8AC3E}">
        <p14:creationId xmlns:p14="http://schemas.microsoft.com/office/powerpoint/2010/main" val="953679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38200" y="635000"/>
            <a:ext cx="7454900" cy="5575300"/>
          </a:xfrm>
          <a:prstGeom prst="rect">
            <a:avLst/>
          </a:prstGeom>
        </p:spPr>
      </p:pic>
      <p:sp>
        <p:nvSpPr>
          <p:cNvPr id="3" name="TextBox 2"/>
          <p:cNvSpPr txBox="1"/>
          <p:nvPr/>
        </p:nvSpPr>
        <p:spPr>
          <a:xfrm>
            <a:off x="2976878" y="6321125"/>
            <a:ext cx="3072326" cy="523220"/>
          </a:xfrm>
          <a:prstGeom prst="rect">
            <a:avLst/>
          </a:prstGeom>
          <a:noFill/>
        </p:spPr>
        <p:txBody>
          <a:bodyPr wrap="none" rtlCol="0">
            <a:spAutoFit/>
          </a:bodyPr>
          <a:lstStyle/>
          <a:p>
            <a:r>
              <a:rPr lang="en-US" sz="2800" dirty="0" smtClean="0"/>
              <a:t>The Legacy Effect</a:t>
            </a:r>
            <a:endParaRPr lang="en-US" sz="2800" dirty="0"/>
          </a:p>
        </p:txBody>
      </p:sp>
    </p:spTree>
    <p:extLst>
      <p:ext uri="{BB962C8B-B14F-4D97-AF65-F5344CB8AC3E}">
        <p14:creationId xmlns:p14="http://schemas.microsoft.com/office/powerpoint/2010/main" val="24011279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50900" y="635000"/>
            <a:ext cx="7442200" cy="5588000"/>
          </a:xfrm>
          <a:prstGeom prst="rect">
            <a:avLst/>
          </a:prstGeom>
        </p:spPr>
      </p:pic>
    </p:spTree>
    <p:extLst>
      <p:ext uri="{BB962C8B-B14F-4D97-AF65-F5344CB8AC3E}">
        <p14:creationId xmlns:p14="http://schemas.microsoft.com/office/powerpoint/2010/main" val="16005887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9120156" cy="6858000"/>
          </a:xfrm>
          <a:prstGeom prst="rect">
            <a:avLst/>
          </a:prstGeom>
        </p:spPr>
      </p:pic>
    </p:spTree>
    <p:extLst>
      <p:ext uri="{BB962C8B-B14F-4D97-AF65-F5344CB8AC3E}">
        <p14:creationId xmlns:p14="http://schemas.microsoft.com/office/powerpoint/2010/main" val="13818990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27375" y="5755892"/>
            <a:ext cx="7500746" cy="600164"/>
          </a:xfrm>
          <a:prstGeom prst="rect">
            <a:avLst/>
          </a:prstGeom>
          <a:noFill/>
        </p:spPr>
        <p:txBody>
          <a:bodyPr wrap="square" rtlCol="0">
            <a:spAutoFit/>
          </a:bodyPr>
          <a:lstStyle/>
          <a:p>
            <a:r>
              <a:rPr lang="en-US" sz="1100" dirty="0" err="1"/>
              <a:t>Priya</a:t>
            </a:r>
            <a:r>
              <a:rPr lang="en-US" sz="1100" dirty="0"/>
              <a:t> </a:t>
            </a:r>
            <a:r>
              <a:rPr lang="en-US" sz="1100" dirty="0" err="1"/>
              <a:t>Sumithran</a:t>
            </a:r>
            <a:r>
              <a:rPr lang="en-US" sz="1100" dirty="0"/>
              <a:t>, M.B., B.S., Luke A. Prendergast, Ph.D., Elizabeth </a:t>
            </a:r>
            <a:r>
              <a:rPr lang="en-US" sz="1100" dirty="0" err="1"/>
              <a:t>Delbridge</a:t>
            </a:r>
            <a:r>
              <a:rPr lang="en-US" sz="1100" dirty="0"/>
              <a:t>, Ph.D., </a:t>
            </a:r>
            <a:r>
              <a:rPr lang="en-US" sz="1100" dirty="0" smtClean="0"/>
              <a:t>Katrina </a:t>
            </a:r>
            <a:r>
              <a:rPr lang="en-US" sz="1100" dirty="0"/>
              <a:t>Purcell, B.Sc., Arthur </a:t>
            </a:r>
            <a:r>
              <a:rPr lang="en-US" sz="1100" dirty="0" err="1"/>
              <a:t>Shulkes</a:t>
            </a:r>
            <a:r>
              <a:rPr lang="en-US" sz="1100" dirty="0"/>
              <a:t>, Sc.D., </a:t>
            </a:r>
            <a:r>
              <a:rPr lang="en-US" sz="1100" dirty="0" err="1"/>
              <a:t>Adamandia</a:t>
            </a:r>
            <a:r>
              <a:rPr lang="en-US" sz="1100" dirty="0"/>
              <a:t> </a:t>
            </a:r>
            <a:r>
              <a:rPr lang="en-US" sz="1100" dirty="0" err="1"/>
              <a:t>Kriketos</a:t>
            </a:r>
            <a:r>
              <a:rPr lang="en-US" sz="1100" dirty="0"/>
              <a:t>, Ph.D., and </a:t>
            </a:r>
            <a:r>
              <a:rPr lang="en-US" sz="1100" dirty="0" smtClean="0"/>
              <a:t>Joseph </a:t>
            </a:r>
            <a:r>
              <a:rPr lang="en-US" sz="1100" dirty="0" err="1"/>
              <a:t>Proietto</a:t>
            </a:r>
            <a:r>
              <a:rPr lang="en-US" sz="1100" dirty="0"/>
              <a:t>, M.B., B.S., Ph.D</a:t>
            </a:r>
            <a:r>
              <a:rPr lang="en-US" sz="1100" dirty="0" smtClean="0"/>
              <a:t>.</a:t>
            </a:r>
            <a:r>
              <a:rPr lang="en-US" sz="1100" b="1" dirty="0"/>
              <a:t> Long-Term Persistence of Hormonal Adaptations </a:t>
            </a:r>
            <a:endParaRPr lang="en-US" sz="1100" b="1" dirty="0" smtClean="0"/>
          </a:p>
          <a:p>
            <a:r>
              <a:rPr lang="en-US" sz="1100" b="1" dirty="0" smtClean="0"/>
              <a:t>to </a:t>
            </a:r>
            <a:r>
              <a:rPr lang="en-US" sz="1100" b="1" dirty="0"/>
              <a:t>Weight </a:t>
            </a:r>
            <a:r>
              <a:rPr lang="en-US" sz="1100" b="1" dirty="0" smtClean="0"/>
              <a:t>Loss</a:t>
            </a:r>
            <a:r>
              <a:rPr lang="cs-CZ" sz="1100" dirty="0"/>
              <a:t>N Engl J Med 2011; 365:1597-</a:t>
            </a:r>
            <a:r>
              <a:rPr lang="cs-CZ" sz="1100" dirty="0" smtClean="0"/>
              <a:t>1604 </a:t>
            </a:r>
            <a:endParaRPr lang="en-US" sz="1100" dirty="0"/>
          </a:p>
        </p:txBody>
      </p:sp>
      <p:sp>
        <p:nvSpPr>
          <p:cNvPr id="3" name="Rectangle 2"/>
          <p:cNvSpPr/>
          <p:nvPr/>
        </p:nvSpPr>
        <p:spPr>
          <a:xfrm>
            <a:off x="61576" y="-125326"/>
            <a:ext cx="9082424" cy="5355313"/>
          </a:xfrm>
          <a:prstGeom prst="rect">
            <a:avLst/>
          </a:prstGeom>
        </p:spPr>
        <p:txBody>
          <a:bodyPr wrap="square">
            <a:spAutoFit/>
          </a:bodyPr>
          <a:lstStyle/>
          <a:p>
            <a:endParaRPr lang="en-US" dirty="0" smtClean="0"/>
          </a:p>
          <a:p>
            <a:endParaRPr lang="en-US" dirty="0"/>
          </a:p>
          <a:p>
            <a:endParaRPr lang="en-US" dirty="0" smtClean="0"/>
          </a:p>
          <a:p>
            <a:pPr marL="285750" indent="-285750">
              <a:buFont typeface="Arial"/>
              <a:buChar char="•"/>
            </a:pPr>
            <a:r>
              <a:rPr lang="en-US" dirty="0" smtClean="0"/>
              <a:t>50 </a:t>
            </a:r>
            <a:r>
              <a:rPr lang="en-US" dirty="0"/>
              <a:t>overweight or obese patients without diabetes in a 10-week weight-loss program </a:t>
            </a:r>
            <a:endParaRPr lang="en-US" dirty="0" smtClean="0"/>
          </a:p>
          <a:p>
            <a:pPr marL="285750" indent="-285750">
              <a:buFont typeface="Arial"/>
              <a:buChar char="•"/>
            </a:pPr>
            <a:r>
              <a:rPr lang="en-US" dirty="0" smtClean="0"/>
              <a:t>Weight </a:t>
            </a:r>
            <a:r>
              <a:rPr lang="en-US" dirty="0"/>
              <a:t>loss (mean [±SE], 13.5±0.5 kg) led to significant reductions in levels of leptin, peptide YY, cholecystokinin, insulin (P&lt;0.001 for all comparisons), and amylin (P=0.002) and to increases in levels of ghrelin (P&lt;0.001), gastric inhibitory polypeptide (P=0.004), and pancreatic polypeptide (P=0.008). </a:t>
            </a:r>
            <a:endParaRPr lang="en-US" dirty="0" smtClean="0"/>
          </a:p>
          <a:p>
            <a:pPr marL="285750" indent="-285750">
              <a:buFont typeface="Arial"/>
              <a:buChar char="•"/>
            </a:pPr>
            <a:r>
              <a:rPr lang="en-US" dirty="0" smtClean="0"/>
              <a:t>There </a:t>
            </a:r>
            <a:r>
              <a:rPr lang="en-US" dirty="0"/>
              <a:t>was also a significant increase in subjective appetite (P&lt;0.001). </a:t>
            </a:r>
            <a:endParaRPr lang="en-US" dirty="0" smtClean="0"/>
          </a:p>
          <a:p>
            <a:pPr marL="285750" indent="-285750">
              <a:buFont typeface="Arial"/>
              <a:buChar char="•"/>
            </a:pPr>
            <a:r>
              <a:rPr lang="en-US" dirty="0" smtClean="0"/>
              <a:t>One </a:t>
            </a:r>
            <a:r>
              <a:rPr lang="en-US" dirty="0"/>
              <a:t>year after the initial weight loss, there were still significant differences from baseline in the mean levels of leptin (P&lt;0.001), peptide YY (P&lt;0.001), cholecystokinin (P=0.04), insulin (P=0.01), ghrelin (P&lt;0.001), gastric inhibitory polypeptide (P&lt;0.001), and pancreatic polypeptide (P=0.002), as well as hunger (P&lt;0.001).</a:t>
            </a:r>
          </a:p>
          <a:p>
            <a:pPr marL="285750" indent="-285750">
              <a:buFont typeface="Arial"/>
              <a:buChar char="•"/>
            </a:pPr>
            <a:r>
              <a:rPr lang="en-US" b="1" dirty="0" smtClean="0"/>
              <a:t>One </a:t>
            </a:r>
            <a:r>
              <a:rPr lang="en-US" b="1" dirty="0"/>
              <a:t>year after initial weight reduction, levels of the circulating mediators of appetite that encourage weight regain after diet-induced weight loss do not revert to the levels recorded before weight loss. </a:t>
            </a:r>
            <a:endParaRPr lang="en-US" b="1" dirty="0" smtClean="0"/>
          </a:p>
          <a:p>
            <a:pPr marL="285750" indent="-285750">
              <a:buFont typeface="Arial"/>
              <a:buChar char="•"/>
            </a:pPr>
            <a:r>
              <a:rPr lang="en-US" dirty="0" smtClean="0"/>
              <a:t>Long</a:t>
            </a:r>
            <a:r>
              <a:rPr lang="en-US" dirty="0"/>
              <a:t>-term strategies to counteract this change may be needed to prevent obesity relapse.</a:t>
            </a:r>
          </a:p>
        </p:txBody>
      </p:sp>
    </p:spTree>
    <p:extLst>
      <p:ext uri="{BB962C8B-B14F-4D97-AF65-F5344CB8AC3E}">
        <p14:creationId xmlns:p14="http://schemas.microsoft.com/office/powerpoint/2010/main" val="14301488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Bariatric Surgery</a:t>
            </a:r>
            <a:endParaRPr lang="en-US" dirty="0"/>
          </a:p>
        </p:txBody>
      </p:sp>
      <p:sp>
        <p:nvSpPr>
          <p:cNvPr id="6" name="Content Placeholder 5"/>
          <p:cNvSpPr>
            <a:spLocks noGrp="1"/>
          </p:cNvSpPr>
          <p:nvPr>
            <p:ph idx="1"/>
          </p:nvPr>
        </p:nvSpPr>
        <p:spPr/>
        <p:txBody>
          <a:bodyPr/>
          <a:lstStyle/>
          <a:p>
            <a:r>
              <a:rPr lang="en-US" dirty="0" smtClean="0"/>
              <a:t>Weight loss outcomes</a:t>
            </a:r>
          </a:p>
          <a:p>
            <a:r>
              <a:rPr lang="en-US" dirty="0" smtClean="0"/>
              <a:t>Outcomes of related medical problems – for instance in what percent of people does diabetes resolve</a:t>
            </a:r>
          </a:p>
          <a:p>
            <a:r>
              <a:rPr lang="en-US" dirty="0" smtClean="0"/>
              <a:t>Adverse Events</a:t>
            </a:r>
          </a:p>
          <a:p>
            <a:pPr lvl="1"/>
            <a:r>
              <a:rPr lang="en-US" dirty="0" smtClean="0"/>
              <a:t>Mortality</a:t>
            </a:r>
          </a:p>
          <a:p>
            <a:pPr lvl="1"/>
            <a:r>
              <a:rPr lang="en-US" dirty="0" smtClean="0"/>
              <a:t>Readmissions</a:t>
            </a:r>
          </a:p>
          <a:p>
            <a:pPr lvl="1"/>
            <a:r>
              <a:rPr lang="en-US" dirty="0" smtClean="0"/>
              <a:t>Reoperations</a:t>
            </a:r>
          </a:p>
          <a:p>
            <a:pPr lvl="1"/>
            <a:r>
              <a:rPr lang="en-US" dirty="0" smtClean="0"/>
              <a:t>Major Complications</a:t>
            </a:r>
          </a:p>
          <a:p>
            <a:pPr lvl="1"/>
            <a:endParaRPr lang="en-US" dirty="0" smtClean="0"/>
          </a:p>
        </p:txBody>
      </p:sp>
    </p:spTree>
    <p:extLst>
      <p:ext uri="{BB962C8B-B14F-4D97-AF65-F5344CB8AC3E}">
        <p14:creationId xmlns:p14="http://schemas.microsoft.com/office/powerpoint/2010/main" val="4770423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Mechanism of Action </a:t>
            </a:r>
            <a:endParaRPr lang="en-US" dirty="0"/>
          </a:p>
        </p:txBody>
      </p:sp>
      <p:sp>
        <p:nvSpPr>
          <p:cNvPr id="7" name="Content Placeholder 6"/>
          <p:cNvSpPr>
            <a:spLocks noGrp="1"/>
          </p:cNvSpPr>
          <p:nvPr>
            <p:ph sz="half" idx="1"/>
          </p:nvPr>
        </p:nvSpPr>
        <p:spPr>
          <a:xfrm>
            <a:off x="685800" y="2102508"/>
            <a:ext cx="3657600" cy="3877056"/>
          </a:xfrm>
          <a:prstGeom prst="rect">
            <a:avLst/>
          </a:prstGeom>
        </p:spPr>
        <p:txBody>
          <a:bodyPr>
            <a:normAutofit lnSpcReduction="10000"/>
          </a:bodyPr>
          <a:lstStyle/>
          <a:p>
            <a:r>
              <a:rPr lang="en-US" dirty="0" smtClean="0"/>
              <a:t>Mechanical</a:t>
            </a:r>
          </a:p>
          <a:p>
            <a:endParaRPr lang="en-US" dirty="0"/>
          </a:p>
          <a:p>
            <a:pPr lvl="1"/>
            <a:r>
              <a:rPr lang="en-US" dirty="0" smtClean="0"/>
              <a:t>Calorie Restriction</a:t>
            </a:r>
          </a:p>
          <a:p>
            <a:pPr lvl="1"/>
            <a:r>
              <a:rPr lang="en-US" dirty="0" smtClean="0"/>
              <a:t>Malabsorption	</a:t>
            </a:r>
            <a:endParaRPr lang="en-US" dirty="0"/>
          </a:p>
        </p:txBody>
      </p:sp>
      <p:sp>
        <p:nvSpPr>
          <p:cNvPr id="8" name="Content Placeholder 7"/>
          <p:cNvSpPr>
            <a:spLocks noGrp="1"/>
          </p:cNvSpPr>
          <p:nvPr>
            <p:ph sz="half" idx="2"/>
          </p:nvPr>
        </p:nvSpPr>
        <p:spPr>
          <a:xfrm>
            <a:off x="4736139" y="2102508"/>
            <a:ext cx="3657600" cy="3877056"/>
          </a:xfrm>
          <a:prstGeom prst="rect">
            <a:avLst/>
          </a:prstGeom>
        </p:spPr>
        <p:txBody>
          <a:bodyPr>
            <a:normAutofit lnSpcReduction="10000"/>
          </a:bodyPr>
          <a:lstStyle/>
          <a:p>
            <a:r>
              <a:rPr lang="en-US" dirty="0" smtClean="0"/>
              <a:t>Physiologic</a:t>
            </a:r>
          </a:p>
          <a:p>
            <a:endParaRPr lang="en-US" dirty="0"/>
          </a:p>
          <a:p>
            <a:pPr lvl="1"/>
            <a:r>
              <a:rPr lang="en-US" dirty="0" smtClean="0"/>
              <a:t>Hormones from intestinal track</a:t>
            </a:r>
          </a:p>
          <a:p>
            <a:pPr lvl="1"/>
            <a:r>
              <a:rPr lang="en-US" dirty="0" smtClean="0"/>
              <a:t>Hormones from Fat Cells</a:t>
            </a:r>
          </a:p>
          <a:p>
            <a:pPr lvl="1"/>
            <a:r>
              <a:rPr lang="en-US" dirty="0" smtClean="0"/>
              <a:t>Neuromodulation through changes in signaling of vagus nerve</a:t>
            </a:r>
            <a:endParaRPr lang="en-US" dirty="0"/>
          </a:p>
        </p:txBody>
      </p:sp>
      <p:sp>
        <p:nvSpPr>
          <p:cNvPr id="2" name="TextBox 1"/>
          <p:cNvSpPr txBox="1"/>
          <p:nvPr/>
        </p:nvSpPr>
        <p:spPr>
          <a:xfrm>
            <a:off x="309217" y="5827726"/>
            <a:ext cx="7176138" cy="923330"/>
          </a:xfrm>
          <a:prstGeom prst="rect">
            <a:avLst/>
          </a:prstGeom>
          <a:noFill/>
        </p:spPr>
        <p:txBody>
          <a:bodyPr wrap="none" rtlCol="0">
            <a:spAutoFit/>
          </a:bodyPr>
          <a:lstStyle/>
          <a:p>
            <a:r>
              <a:rPr lang="en-US" dirty="0" smtClean="0"/>
              <a:t>Weight Dependent effects only – Adjustable Gastric Band</a:t>
            </a:r>
          </a:p>
          <a:p>
            <a:r>
              <a:rPr lang="en-US" dirty="0" smtClean="0"/>
              <a:t>Weight Dependent and Weight Independent effects – </a:t>
            </a:r>
          </a:p>
          <a:p>
            <a:r>
              <a:rPr lang="en-US" dirty="0" smtClean="0"/>
              <a:t>The “Metabolic” operations: Sleeve, Gastric Bypass and Switch</a:t>
            </a:r>
            <a:endParaRPr lang="en-US" dirty="0"/>
          </a:p>
        </p:txBody>
      </p:sp>
    </p:spTree>
    <p:extLst>
      <p:ext uri="{BB962C8B-B14F-4D97-AF65-F5344CB8AC3E}">
        <p14:creationId xmlns:p14="http://schemas.microsoft.com/office/powerpoint/2010/main" val="22518210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ชื่อเรื่อง 1"/>
          <p:cNvSpPr>
            <a:spLocks noGrp="1"/>
          </p:cNvSpPr>
          <p:nvPr>
            <p:ph type="title" idx="4294967295"/>
          </p:nvPr>
        </p:nvSpPr>
        <p:spPr>
          <a:xfrm>
            <a:off x="0" y="804863"/>
            <a:ext cx="7658100" cy="639762"/>
          </a:xfrm>
        </p:spPr>
        <p:txBody>
          <a:bodyPr>
            <a:noAutofit/>
          </a:bodyPr>
          <a:lstStyle/>
          <a:p>
            <a:pPr eaLnBrk="1" hangingPunct="1"/>
            <a:r>
              <a:rPr lang="en-US" sz="3200" dirty="0" smtClean="0">
                <a:solidFill>
                  <a:schemeClr val="accent3"/>
                </a:solidFill>
              </a:rPr>
              <a:t>Roux</a:t>
            </a:r>
            <a:r>
              <a:rPr lang="en-US" sz="3200" dirty="0">
                <a:solidFill>
                  <a:schemeClr val="accent3"/>
                </a:solidFill>
              </a:rPr>
              <a:t>-en-Y gastric bypass </a:t>
            </a:r>
            <a:r>
              <a:rPr lang="en-US" sz="3200" dirty="0" smtClean="0">
                <a:solidFill>
                  <a:schemeClr val="accent3"/>
                </a:solidFill>
              </a:rPr>
              <a:t>(RYGB)</a:t>
            </a:r>
            <a:br>
              <a:rPr lang="en-US" sz="3200" dirty="0" smtClean="0">
                <a:solidFill>
                  <a:schemeClr val="accent3"/>
                </a:solidFill>
              </a:rPr>
            </a:br>
            <a:endParaRPr lang="th-TH" sz="3200" dirty="0">
              <a:solidFill>
                <a:schemeClr val="accent3"/>
              </a:solidFill>
            </a:endParaRPr>
          </a:p>
        </p:txBody>
      </p:sp>
      <p:pic>
        <p:nvPicPr>
          <p:cNvPr id="25603" name="รูปภาพ 6" descr="roux-en-y_gastric_bypass.gif"/>
          <p:cNvPicPr>
            <a:picLocks noChangeAspect="1"/>
          </p:cNvPicPr>
          <p:nvPr/>
        </p:nvPicPr>
        <p:blipFill>
          <a:blip r:embed="rId3"/>
          <a:srcRect/>
          <a:stretch>
            <a:fillRect/>
          </a:stretch>
        </p:blipFill>
        <p:spPr bwMode="auto">
          <a:xfrm>
            <a:off x="642938" y="1296084"/>
            <a:ext cx="3952875" cy="4438650"/>
          </a:xfrm>
          <a:prstGeom prst="rect">
            <a:avLst/>
          </a:prstGeom>
          <a:noFill/>
          <a:ln w="9525">
            <a:noFill/>
            <a:miter lim="800000"/>
            <a:headEnd/>
            <a:tailEnd/>
          </a:ln>
        </p:spPr>
      </p:pic>
      <p:sp>
        <p:nvSpPr>
          <p:cNvPr id="25604" name="TextBox 3"/>
          <p:cNvSpPr txBox="1">
            <a:spLocks noChangeArrowheads="1"/>
          </p:cNvSpPr>
          <p:nvPr/>
        </p:nvSpPr>
        <p:spPr bwMode="auto">
          <a:xfrm>
            <a:off x="5715000" y="1676400"/>
            <a:ext cx="3071813" cy="2031325"/>
          </a:xfrm>
          <a:prstGeom prst="rect">
            <a:avLst/>
          </a:prstGeom>
          <a:noFill/>
          <a:ln w="9525">
            <a:noFill/>
            <a:miter lim="800000"/>
            <a:headEnd/>
            <a:tailEnd/>
          </a:ln>
        </p:spPr>
        <p:txBody>
          <a:bodyPr wrap="square">
            <a:prstTxWarp prst="textNoShape">
              <a:avLst/>
            </a:prstTxWarp>
            <a:spAutoFit/>
          </a:bodyPr>
          <a:lstStyle/>
          <a:p>
            <a:r>
              <a:rPr lang="en-US" dirty="0"/>
              <a:t>Ghrelin</a:t>
            </a:r>
          </a:p>
          <a:p>
            <a:r>
              <a:rPr lang="en-US" dirty="0"/>
              <a:t> </a:t>
            </a:r>
            <a:endParaRPr lang="en-US" dirty="0" smtClean="0"/>
          </a:p>
          <a:p>
            <a:endParaRPr lang="en-US" dirty="0" smtClean="0"/>
          </a:p>
          <a:p>
            <a:r>
              <a:rPr lang="en-US" dirty="0" smtClean="0"/>
              <a:t>GLP</a:t>
            </a:r>
            <a:r>
              <a:rPr lang="en-US" dirty="0"/>
              <a:t>-1</a:t>
            </a:r>
          </a:p>
          <a:p>
            <a:endParaRPr lang="en-US" dirty="0" smtClean="0"/>
          </a:p>
          <a:p>
            <a:endParaRPr lang="en-US" dirty="0" smtClean="0"/>
          </a:p>
          <a:p>
            <a:r>
              <a:rPr lang="en-US" dirty="0" smtClean="0"/>
              <a:t>PYY</a:t>
            </a:r>
            <a:endParaRPr lang="th-TH" dirty="0"/>
          </a:p>
        </p:txBody>
      </p:sp>
      <p:sp>
        <p:nvSpPr>
          <p:cNvPr id="5" name="ลูกศรขึ้น 4"/>
          <p:cNvSpPr/>
          <p:nvPr/>
        </p:nvSpPr>
        <p:spPr>
          <a:xfrm>
            <a:off x="7286625" y="2317750"/>
            <a:ext cx="428625" cy="500063"/>
          </a:xfrm>
          <a:prstGeom prst="up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h-TH"/>
          </a:p>
        </p:txBody>
      </p:sp>
      <p:sp>
        <p:nvSpPr>
          <p:cNvPr id="6" name="ลูกศรลง 5"/>
          <p:cNvSpPr/>
          <p:nvPr/>
        </p:nvSpPr>
        <p:spPr>
          <a:xfrm>
            <a:off x="7286625" y="1426368"/>
            <a:ext cx="146691" cy="500063"/>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h-TH" dirty="0">
              <a:solidFill>
                <a:srgbClr val="FF0000"/>
              </a:solidFill>
            </a:endParaRPr>
          </a:p>
        </p:txBody>
      </p:sp>
      <p:sp>
        <p:nvSpPr>
          <p:cNvPr id="8" name="ลูกศรขึ้น 7"/>
          <p:cNvSpPr/>
          <p:nvPr/>
        </p:nvSpPr>
        <p:spPr>
          <a:xfrm>
            <a:off x="7286625" y="3207663"/>
            <a:ext cx="428625" cy="500062"/>
          </a:xfrm>
          <a:prstGeom prst="up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h-TH"/>
          </a:p>
        </p:txBody>
      </p:sp>
      <p:sp>
        <p:nvSpPr>
          <p:cNvPr id="9" name="TextBox 8"/>
          <p:cNvSpPr txBox="1"/>
          <p:nvPr/>
        </p:nvSpPr>
        <p:spPr>
          <a:xfrm>
            <a:off x="5789704" y="4253468"/>
            <a:ext cx="980294" cy="369332"/>
          </a:xfrm>
          <a:prstGeom prst="rect">
            <a:avLst/>
          </a:prstGeom>
          <a:noFill/>
        </p:spPr>
        <p:txBody>
          <a:bodyPr wrap="none" rtlCol="0">
            <a:spAutoFit/>
          </a:bodyPr>
          <a:lstStyle/>
          <a:p>
            <a:r>
              <a:rPr lang="en-US" dirty="0" err="1" smtClean="0"/>
              <a:t>Insulin</a:t>
            </a:r>
            <a:r>
              <a:rPr lang="en-US" dirty="0" err="1" smtClean="0">
                <a:solidFill>
                  <a:schemeClr val="bg1"/>
                </a:solidFill>
              </a:rPr>
              <a:t>n</a:t>
            </a:r>
            <a:endParaRPr lang="en-US" dirty="0">
              <a:solidFill>
                <a:schemeClr val="bg1"/>
              </a:solidFill>
            </a:endParaRPr>
          </a:p>
        </p:txBody>
      </p:sp>
      <p:sp>
        <p:nvSpPr>
          <p:cNvPr id="13" name="ลูกศรขึ้น 7"/>
          <p:cNvSpPr/>
          <p:nvPr/>
        </p:nvSpPr>
        <p:spPr>
          <a:xfrm>
            <a:off x="7286625" y="4003437"/>
            <a:ext cx="428625" cy="500062"/>
          </a:xfrm>
          <a:prstGeom prst="up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h-TH"/>
          </a:p>
        </p:txBody>
      </p:sp>
      <p:sp>
        <p:nvSpPr>
          <p:cNvPr id="15" name="TextBox 14"/>
          <p:cNvSpPr txBox="1"/>
          <p:nvPr/>
        </p:nvSpPr>
        <p:spPr>
          <a:xfrm>
            <a:off x="0" y="5900737"/>
            <a:ext cx="9186229" cy="923330"/>
          </a:xfrm>
          <a:prstGeom prst="rect">
            <a:avLst/>
          </a:prstGeom>
          <a:noFill/>
        </p:spPr>
        <p:txBody>
          <a:bodyPr wrap="none" rtlCol="0">
            <a:spAutoFit/>
          </a:bodyPr>
          <a:lstStyle/>
          <a:p>
            <a:r>
              <a:rPr lang="en-US" dirty="0" smtClean="0"/>
              <a:t>Meirelles K. et al. Mechanisms of Glucose Homeostasis after Roux-en-Y Gastric Bypass</a:t>
            </a:r>
          </a:p>
          <a:p>
            <a:r>
              <a:rPr lang="en-US" dirty="0" smtClean="0"/>
              <a:t>Surgery in the obese, insulin-resistant Zucher Rat.</a:t>
            </a:r>
          </a:p>
          <a:p>
            <a:r>
              <a:rPr lang="en-US" dirty="0" smtClean="0"/>
              <a:t> Ann Surg 2009 February;249(2):277-285. </a:t>
            </a:r>
            <a:endParaRPr lang="en-US" dirty="0"/>
          </a:p>
        </p:txBody>
      </p:sp>
    </p:spTree>
    <p:extLst>
      <p:ext uri="{BB962C8B-B14F-4D97-AF65-F5344CB8AC3E}">
        <p14:creationId xmlns:p14="http://schemas.microsoft.com/office/powerpoint/2010/main" val="659010604"/>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4316" y="358480"/>
            <a:ext cx="8229600" cy="990600"/>
          </a:xfrm>
        </p:spPr>
        <p:txBody>
          <a:bodyPr>
            <a:normAutofit/>
          </a:bodyPr>
          <a:lstStyle/>
          <a:p>
            <a:r>
              <a:rPr lang="en-US" dirty="0" smtClean="0"/>
              <a:t>Complications of Gastric Bypass</a:t>
            </a:r>
            <a:endParaRPr lang="en-US" dirty="0"/>
          </a:p>
        </p:txBody>
      </p:sp>
      <p:sp>
        <p:nvSpPr>
          <p:cNvPr id="3" name="Content Placeholder 2"/>
          <p:cNvSpPr>
            <a:spLocks noGrp="1"/>
          </p:cNvSpPr>
          <p:nvPr>
            <p:ph idx="1"/>
          </p:nvPr>
        </p:nvSpPr>
        <p:spPr>
          <a:xfrm>
            <a:off x="374316" y="1181653"/>
            <a:ext cx="8368631" cy="5408980"/>
          </a:xfrm>
        </p:spPr>
        <p:txBody>
          <a:bodyPr>
            <a:normAutofit fontScale="85000" lnSpcReduction="20000"/>
          </a:bodyPr>
          <a:lstStyle/>
          <a:p>
            <a:pPr lvl="0"/>
            <a:r>
              <a:rPr lang="en-US" sz="2400" dirty="0"/>
              <a:t>Death: 0.14% </a:t>
            </a:r>
            <a:r>
              <a:rPr lang="en-US" sz="2400" baseline="30000" dirty="0"/>
              <a:t>(3)</a:t>
            </a:r>
            <a:endParaRPr lang="en-US" sz="2400" dirty="0"/>
          </a:p>
          <a:p>
            <a:pPr lvl="0"/>
            <a:r>
              <a:rPr lang="en-US" sz="2400" dirty="0"/>
              <a:t>Readmission: 5.4%</a:t>
            </a:r>
          </a:p>
          <a:p>
            <a:pPr lvl="0"/>
            <a:r>
              <a:rPr lang="en-US" sz="2400" dirty="0"/>
              <a:t>Reoperation within 30 days: 5.4% </a:t>
            </a:r>
          </a:p>
          <a:p>
            <a:pPr lvl="0"/>
            <a:r>
              <a:rPr lang="en-US" sz="2400" dirty="0"/>
              <a:t>Leak: Circular Stapler 0.6%; Linear Stapler 0.3%, Hand sewn 0.6%</a:t>
            </a:r>
          </a:p>
          <a:p>
            <a:pPr lvl="0"/>
            <a:r>
              <a:rPr lang="en-US" sz="2400" dirty="0"/>
              <a:t>Stricture: 5.7 – 15.3% </a:t>
            </a:r>
          </a:p>
          <a:p>
            <a:pPr lvl="0"/>
            <a:r>
              <a:rPr lang="en-US" sz="2400" dirty="0"/>
              <a:t>Neuroglycopenia:  A rare condition where the patient eats high dose carbohydrates lowering blood sugar (due to GLP1) and causing fainting or dizziness. May require reversal of the bypass.  The occurrence is 0.2% of patients after gastric bypass. </a:t>
            </a:r>
            <a:r>
              <a:rPr lang="en-US" sz="2400" baseline="30000" dirty="0"/>
              <a:t>(5)</a:t>
            </a:r>
            <a:endParaRPr lang="en-US" sz="2400" dirty="0"/>
          </a:p>
          <a:p>
            <a:pPr lvl="0"/>
            <a:r>
              <a:rPr lang="en-US" sz="2400" dirty="0"/>
              <a:t>Vitamin/Protein Malnutrition is a result of non-compliance with vitamin recommendations and food sources. Anemia occurs in 0.2% of patients after gastric bypass. </a:t>
            </a:r>
          </a:p>
          <a:p>
            <a:pPr lvl="0"/>
            <a:r>
              <a:rPr lang="en-US" sz="2400" dirty="0"/>
              <a:t>Ulcer: 0 - 8% </a:t>
            </a:r>
          </a:p>
          <a:p>
            <a:pPr lvl="2"/>
            <a:r>
              <a:rPr lang="en-US" dirty="0"/>
              <a:t>Patient may gets tested for H. pylori and treated prior to surgery </a:t>
            </a:r>
            <a:r>
              <a:rPr lang="en-US" baseline="30000" dirty="0"/>
              <a:t>(6)</a:t>
            </a:r>
            <a:endParaRPr lang="en-US" dirty="0"/>
          </a:p>
          <a:p>
            <a:pPr lvl="2"/>
            <a:r>
              <a:rPr lang="en-US" dirty="0"/>
              <a:t>Patient may get placed on antacid after surgery for 90 days.</a:t>
            </a:r>
          </a:p>
          <a:p>
            <a:pPr lvl="2"/>
            <a:r>
              <a:rPr lang="en-US" dirty="0"/>
              <a:t>A small gastric pouch has been shown to decrease the incidence. </a:t>
            </a:r>
          </a:p>
          <a:p>
            <a:pPr lvl="2"/>
            <a:r>
              <a:rPr lang="en-US" dirty="0"/>
              <a:t>May be related to technique</a:t>
            </a:r>
          </a:p>
          <a:p>
            <a:pPr lvl="2"/>
            <a:r>
              <a:rPr lang="en-US" dirty="0"/>
              <a:t>Patient factors like the use of non-steroidal anti-inflammatory medications (ibuprofen) after surgery impact incidence. </a:t>
            </a:r>
          </a:p>
          <a:p>
            <a:endParaRPr lang="en-US" dirty="0"/>
          </a:p>
        </p:txBody>
      </p:sp>
    </p:spTree>
    <p:extLst>
      <p:ext uri="{BB962C8B-B14F-4D97-AF65-F5344CB8AC3E}">
        <p14:creationId xmlns:p14="http://schemas.microsoft.com/office/powerpoint/2010/main" val="23947513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dirty="0" smtClean="0">
                <a:solidFill>
                  <a:schemeClr val="bg2">
                    <a:lumMod val="25000"/>
                  </a:schemeClr>
                </a:solidFill>
              </a:rPr>
              <a:t>Efficacy vs. Complication Rate</a:t>
            </a:r>
            <a:endParaRPr lang="en-US" dirty="0">
              <a:solidFill>
                <a:schemeClr val="bg2">
                  <a:lumMod val="25000"/>
                </a:schemeClr>
              </a:solidFill>
            </a:endParaRPr>
          </a:p>
        </p:txBody>
      </p:sp>
      <p:graphicFrame>
        <p:nvGraphicFramePr>
          <p:cNvPr id="4" name="Content Placeholder 3"/>
          <p:cNvGraphicFramePr>
            <a:graphicFrameLocks noGrp="1"/>
          </p:cNvGraphicFramePr>
          <p:nvPr>
            <p:ph idx="1"/>
          </p:nvPr>
        </p:nvGraphicFramePr>
        <p:xfrm>
          <a:off x="457200" y="1066800"/>
          <a:ext cx="8153400" cy="5410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924283369"/>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Weight Loss and Remission of Related Disease of LGBP</a:t>
            </a:r>
            <a:endParaRPr lang="en-US" dirty="0"/>
          </a:p>
        </p:txBody>
      </p:sp>
      <p:sp>
        <p:nvSpPr>
          <p:cNvPr id="3" name="Content Placeholder 2"/>
          <p:cNvSpPr>
            <a:spLocks noGrp="1"/>
          </p:cNvSpPr>
          <p:nvPr>
            <p:ph idx="1"/>
          </p:nvPr>
        </p:nvSpPr>
        <p:spPr/>
        <p:txBody>
          <a:bodyPr/>
          <a:lstStyle/>
          <a:p>
            <a:pPr lvl="0"/>
            <a:r>
              <a:rPr lang="en-US" dirty="0"/>
              <a:t>Weight Loss: 68% (EWL) at four years </a:t>
            </a:r>
            <a:r>
              <a:rPr lang="en-US" baseline="30000" dirty="0"/>
              <a:t>(1)</a:t>
            </a:r>
            <a:r>
              <a:rPr lang="en-US" dirty="0"/>
              <a:t> and 75% EWL at 10 years </a:t>
            </a:r>
            <a:r>
              <a:rPr lang="en-US" baseline="30000" dirty="0"/>
              <a:t>(2)</a:t>
            </a:r>
            <a:endParaRPr lang="en-US" dirty="0"/>
          </a:p>
          <a:p>
            <a:pPr lvl="0"/>
            <a:r>
              <a:rPr lang="en-US" dirty="0"/>
              <a:t>Remission of Co-morbid disease:  Hypertension 62%; Type 2 Diabetes (85%) patients “at risk for diabetes” rarely go on to develop diabetes Dyslipidemia 34% normal levels, 38% improved based on 88% follow up. </a:t>
            </a:r>
            <a:r>
              <a:rPr lang="en-US" baseline="30000" dirty="0"/>
              <a:t>(2)(3)(4)</a:t>
            </a:r>
            <a:endParaRPr lang="en-US" dirty="0"/>
          </a:p>
          <a:p>
            <a:endParaRPr lang="en-US" dirty="0"/>
          </a:p>
        </p:txBody>
      </p:sp>
      <p:sp>
        <p:nvSpPr>
          <p:cNvPr id="6" name="Rectangle 5"/>
          <p:cNvSpPr/>
          <p:nvPr/>
        </p:nvSpPr>
        <p:spPr>
          <a:xfrm>
            <a:off x="779463" y="4844976"/>
            <a:ext cx="7513052" cy="1754327"/>
          </a:xfrm>
          <a:prstGeom prst="rect">
            <a:avLst/>
          </a:prstGeom>
        </p:spPr>
        <p:txBody>
          <a:bodyPr wrap="square">
            <a:spAutoFit/>
          </a:bodyPr>
          <a:lstStyle/>
          <a:p>
            <a:pPr lvl="0"/>
            <a:r>
              <a:rPr lang="en-US" dirty="0">
                <a:solidFill>
                  <a:srgbClr val="000000"/>
                </a:solidFill>
              </a:rPr>
              <a:t>White S. Long term outcomes after Gastric Bypass. Obes Surg 2005;15(2):155-63.</a:t>
            </a:r>
          </a:p>
          <a:p>
            <a:pPr lvl="0"/>
            <a:r>
              <a:rPr lang="en-US" dirty="0">
                <a:solidFill>
                  <a:srgbClr val="000000"/>
                </a:solidFill>
              </a:rPr>
              <a:t>Birkmeyer NJ et al. Hospital complication rates with Bariatric Surgery in Michigan. JAMA 2010;304(4):435-42. </a:t>
            </a:r>
          </a:p>
          <a:p>
            <a:pPr lvl="0"/>
            <a:r>
              <a:rPr lang="en-US" dirty="0">
                <a:solidFill>
                  <a:srgbClr val="000000"/>
                </a:solidFill>
              </a:rPr>
              <a:t>Sjostrom L et al. Lifestyle, diabetes and cardiovascular risk factors 10 years after bariatric surgery. NEJM 2004Dec23;351(26):2683-93.</a:t>
            </a:r>
          </a:p>
        </p:txBody>
      </p:sp>
    </p:spTree>
    <p:extLst>
      <p:ext uri="{BB962C8B-B14F-4D97-AF65-F5344CB8AC3E}">
        <p14:creationId xmlns:p14="http://schemas.microsoft.com/office/powerpoint/2010/main" val="38626128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Why is Gastric Bypass so effective in treating obesity? </a:t>
            </a:r>
            <a:endParaRPr lang="en-US" dirty="0"/>
          </a:p>
        </p:txBody>
      </p:sp>
    </p:spTree>
    <p:extLst>
      <p:ext uri="{BB962C8B-B14F-4D97-AF65-F5344CB8AC3E}">
        <p14:creationId xmlns:p14="http://schemas.microsoft.com/office/powerpoint/2010/main" val="2788532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736600" y="647700"/>
            <a:ext cx="7658100" cy="5562600"/>
          </a:xfrm>
          <a:prstGeom prst="rect">
            <a:avLst/>
          </a:prstGeom>
        </p:spPr>
      </p:pic>
    </p:spTree>
    <p:extLst>
      <p:ext uri="{BB962C8B-B14F-4D97-AF65-F5344CB8AC3E}">
        <p14:creationId xmlns:p14="http://schemas.microsoft.com/office/powerpoint/2010/main" val="38069028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660400" y="609600"/>
            <a:ext cx="7823200" cy="5638800"/>
          </a:xfrm>
          <a:prstGeom prst="rect">
            <a:avLst/>
          </a:prstGeom>
        </p:spPr>
      </p:pic>
    </p:spTree>
    <p:extLst>
      <p:ext uri="{BB962C8B-B14F-4D97-AF65-F5344CB8AC3E}">
        <p14:creationId xmlns:p14="http://schemas.microsoft.com/office/powerpoint/2010/main" val="12847371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09600" y="571500"/>
            <a:ext cx="7912100" cy="5715000"/>
          </a:xfrm>
          <a:prstGeom prst="rect">
            <a:avLst/>
          </a:prstGeom>
        </p:spPr>
      </p:pic>
    </p:spTree>
    <p:extLst>
      <p:ext uri="{BB962C8B-B14F-4D97-AF65-F5344CB8AC3E}">
        <p14:creationId xmlns:p14="http://schemas.microsoft.com/office/powerpoint/2010/main" val="23105174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711200" y="660400"/>
            <a:ext cx="7708900" cy="5524500"/>
          </a:xfrm>
          <a:prstGeom prst="rect">
            <a:avLst/>
          </a:prstGeom>
        </p:spPr>
      </p:pic>
    </p:spTree>
    <p:extLst>
      <p:ext uri="{BB962C8B-B14F-4D97-AF65-F5344CB8AC3E}">
        <p14:creationId xmlns:p14="http://schemas.microsoft.com/office/powerpoint/2010/main" val="35856266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49300" y="571500"/>
            <a:ext cx="7645400" cy="5702300"/>
          </a:xfrm>
          <a:prstGeom prst="rect">
            <a:avLst/>
          </a:prstGeom>
        </p:spPr>
      </p:pic>
    </p:spTree>
    <p:extLst>
      <p:ext uri="{BB962C8B-B14F-4D97-AF65-F5344CB8AC3E}">
        <p14:creationId xmlns:p14="http://schemas.microsoft.com/office/powerpoint/2010/main" val="41953033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Lipid Oxidation (Human Data)</a:t>
            </a:r>
            <a:endParaRPr lang="en-US" dirty="0"/>
          </a:p>
        </p:txBody>
      </p:sp>
      <p:sp>
        <p:nvSpPr>
          <p:cNvPr id="3" name="Content Placeholder 2"/>
          <p:cNvSpPr>
            <a:spLocks noGrp="1"/>
          </p:cNvSpPr>
          <p:nvPr>
            <p:ph idx="1"/>
          </p:nvPr>
        </p:nvSpPr>
        <p:spPr/>
        <p:txBody>
          <a:bodyPr/>
          <a:lstStyle/>
          <a:p>
            <a:r>
              <a:rPr lang="en-US" dirty="0" smtClean="0"/>
              <a:t>Skeletal Muscle form extremely obese individuals has impaired capacity for fatty acid oxidation</a:t>
            </a:r>
          </a:p>
          <a:p>
            <a:r>
              <a:rPr lang="en-US" dirty="0" smtClean="0"/>
              <a:t>After a 50 kg weight loss (Gastric Bypass) this defect persisted</a:t>
            </a:r>
          </a:p>
          <a:p>
            <a:r>
              <a:rPr lang="en-US" dirty="0" smtClean="0"/>
              <a:t>Intense exercise significantly improves the lipid oxidation to nearly that seen in lean individuals </a:t>
            </a:r>
          </a:p>
          <a:p>
            <a:r>
              <a:rPr lang="en-US" dirty="0" smtClean="0"/>
              <a:t>Weight loss coupled with intense exercise helps reverse the primary defect in lipid oxidation of skeletal muscle</a:t>
            </a:r>
            <a:endParaRPr lang="en-US" dirty="0"/>
          </a:p>
        </p:txBody>
      </p:sp>
      <p:sp>
        <p:nvSpPr>
          <p:cNvPr id="4" name="TextBox 3"/>
          <p:cNvSpPr txBox="1"/>
          <p:nvPr/>
        </p:nvSpPr>
        <p:spPr>
          <a:xfrm>
            <a:off x="838347" y="5353598"/>
            <a:ext cx="7803601" cy="923330"/>
          </a:xfrm>
          <a:prstGeom prst="rect">
            <a:avLst/>
          </a:prstGeom>
          <a:noFill/>
        </p:spPr>
        <p:txBody>
          <a:bodyPr wrap="none" rtlCol="0">
            <a:spAutoFit/>
          </a:bodyPr>
          <a:lstStyle/>
          <a:p>
            <a:r>
              <a:rPr lang="en-US" dirty="0">
                <a:latin typeface="Calibri"/>
                <a:cs typeface="Calibri"/>
              </a:rPr>
              <a:t>Berggren JR, Boyle KE, Chapman WH, Houmard JA. Skeletal muscle lipid oxidation </a:t>
            </a:r>
            <a:endParaRPr lang="en-US" dirty="0" smtClean="0">
              <a:latin typeface="Calibri"/>
              <a:cs typeface="Calibri"/>
            </a:endParaRPr>
          </a:p>
          <a:p>
            <a:r>
              <a:rPr lang="en-US" dirty="0" smtClean="0">
                <a:latin typeface="Calibri"/>
                <a:cs typeface="Calibri"/>
              </a:rPr>
              <a:t>and </a:t>
            </a:r>
            <a:r>
              <a:rPr lang="en-US" dirty="0">
                <a:latin typeface="Calibri"/>
                <a:cs typeface="Calibri"/>
              </a:rPr>
              <a:t>obesity: influence of weight loss and </a:t>
            </a:r>
            <a:r>
              <a:rPr lang="en-US" dirty="0" smtClean="0">
                <a:latin typeface="Calibri"/>
                <a:cs typeface="Calibri"/>
              </a:rPr>
              <a:t>exercise. </a:t>
            </a:r>
          </a:p>
          <a:p>
            <a:r>
              <a:rPr lang="en-US" dirty="0" smtClean="0">
                <a:latin typeface="Calibri"/>
                <a:cs typeface="Calibri"/>
              </a:rPr>
              <a:t>Am </a:t>
            </a:r>
            <a:r>
              <a:rPr lang="en-US" dirty="0">
                <a:latin typeface="Calibri"/>
                <a:cs typeface="Calibri"/>
              </a:rPr>
              <a:t>J </a:t>
            </a:r>
            <a:r>
              <a:rPr lang="en-US" dirty="0" err="1">
                <a:latin typeface="Calibri"/>
                <a:cs typeface="Calibri"/>
              </a:rPr>
              <a:t>Physiol</a:t>
            </a:r>
            <a:r>
              <a:rPr lang="en-US" dirty="0">
                <a:latin typeface="Calibri"/>
                <a:cs typeface="Calibri"/>
              </a:rPr>
              <a:t> Endocrinol Metab 293:E726-732, 2008 </a:t>
            </a:r>
          </a:p>
        </p:txBody>
      </p:sp>
    </p:spTree>
    <p:extLst>
      <p:ext uri="{BB962C8B-B14F-4D97-AF65-F5344CB8AC3E}">
        <p14:creationId xmlns:p14="http://schemas.microsoft.com/office/powerpoint/2010/main" val="8806637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62000" y="596900"/>
            <a:ext cx="7607300" cy="5651500"/>
          </a:xfrm>
          <a:prstGeom prst="rect">
            <a:avLst/>
          </a:prstGeom>
        </p:spPr>
      </p:pic>
    </p:spTree>
    <p:extLst>
      <p:ext uri="{BB962C8B-B14F-4D97-AF65-F5344CB8AC3E}">
        <p14:creationId xmlns:p14="http://schemas.microsoft.com/office/powerpoint/2010/main" val="37295905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66800"/>
            <a:ext cx="91440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3315" name="Rectangle 3"/>
          <p:cNvSpPr>
            <a:spLocks noChangeArrowheads="1"/>
          </p:cNvSpPr>
          <p:nvPr/>
        </p:nvSpPr>
        <p:spPr bwMode="auto">
          <a:xfrm>
            <a:off x="7265988" y="6858000"/>
            <a:ext cx="1841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endParaRPr lang="en-US" sz="2000" i="1" dirty="0">
              <a:solidFill>
                <a:srgbClr val="00FFFF"/>
              </a:solidFill>
              <a:latin typeface="Verdana" charset="0"/>
            </a:endParaRPr>
          </a:p>
        </p:txBody>
      </p:sp>
      <p:sp>
        <p:nvSpPr>
          <p:cNvPr id="13316" name="Text Box 4"/>
          <p:cNvSpPr txBox="1">
            <a:spLocks noChangeArrowheads="1"/>
          </p:cNvSpPr>
          <p:nvPr/>
        </p:nvSpPr>
        <p:spPr bwMode="auto">
          <a:xfrm>
            <a:off x="1447800" y="1371600"/>
            <a:ext cx="45085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r>
              <a:rPr lang="en-US" sz="1600" dirty="0">
                <a:solidFill>
                  <a:srgbClr val="FF0000"/>
                </a:solidFill>
                <a:latin typeface="Verdana" charset="0"/>
              </a:rPr>
              <a:t>RY</a:t>
            </a:r>
          </a:p>
        </p:txBody>
      </p:sp>
      <p:sp>
        <p:nvSpPr>
          <p:cNvPr id="13317" name="Rectangle 5"/>
          <p:cNvSpPr>
            <a:spLocks noChangeArrowheads="1"/>
          </p:cNvSpPr>
          <p:nvPr/>
        </p:nvSpPr>
        <p:spPr bwMode="auto">
          <a:xfrm>
            <a:off x="2057400" y="1600200"/>
            <a:ext cx="44608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r>
              <a:rPr lang="en-US" sz="1400" dirty="0">
                <a:solidFill>
                  <a:srgbClr val="FF9933"/>
                </a:solidFill>
                <a:latin typeface="Verdana" charset="0"/>
              </a:rPr>
              <a:t>OB</a:t>
            </a:r>
          </a:p>
        </p:txBody>
      </p:sp>
      <p:sp>
        <p:nvSpPr>
          <p:cNvPr id="13318" name="Text Box 6"/>
          <p:cNvSpPr txBox="1">
            <a:spLocks noChangeArrowheads="1"/>
          </p:cNvSpPr>
          <p:nvPr/>
        </p:nvSpPr>
        <p:spPr bwMode="auto">
          <a:xfrm>
            <a:off x="2362200" y="1981200"/>
            <a:ext cx="6985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r>
              <a:rPr lang="en-US" sz="1400" dirty="0">
                <a:solidFill>
                  <a:srgbClr val="008000"/>
                </a:solidFill>
                <a:latin typeface="Verdana" charset="0"/>
              </a:rPr>
              <a:t>BAND</a:t>
            </a:r>
          </a:p>
        </p:txBody>
      </p:sp>
      <p:sp>
        <p:nvSpPr>
          <p:cNvPr id="13319" name="Line 7"/>
          <p:cNvSpPr>
            <a:spLocks noChangeShapeType="1"/>
          </p:cNvSpPr>
          <p:nvPr/>
        </p:nvSpPr>
        <p:spPr bwMode="auto">
          <a:xfrm flipH="1">
            <a:off x="2133600" y="2133600"/>
            <a:ext cx="228600" cy="0"/>
          </a:xfrm>
          <a:prstGeom prst="line">
            <a:avLst/>
          </a:prstGeom>
          <a:noFill/>
          <a:ln w="9525">
            <a:solidFill>
              <a:srgbClr val="008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dirty="0"/>
          </a:p>
        </p:txBody>
      </p:sp>
      <p:sp>
        <p:nvSpPr>
          <p:cNvPr id="13320" name="Text Box 8"/>
          <p:cNvSpPr txBox="1">
            <a:spLocks noChangeArrowheads="1"/>
          </p:cNvSpPr>
          <p:nvPr/>
        </p:nvSpPr>
        <p:spPr bwMode="auto">
          <a:xfrm>
            <a:off x="1450975" y="2673350"/>
            <a:ext cx="60801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r>
              <a:rPr lang="en-US" sz="1400" dirty="0">
                <a:solidFill>
                  <a:schemeClr val="accent2"/>
                </a:solidFill>
                <a:latin typeface="Verdana" charset="0"/>
              </a:rPr>
              <a:t>Lean</a:t>
            </a:r>
          </a:p>
        </p:txBody>
      </p:sp>
      <p:sp>
        <p:nvSpPr>
          <p:cNvPr id="13321" name="Line 9"/>
          <p:cNvSpPr>
            <a:spLocks noChangeShapeType="1"/>
          </p:cNvSpPr>
          <p:nvPr/>
        </p:nvSpPr>
        <p:spPr bwMode="auto">
          <a:xfrm flipV="1">
            <a:off x="1828800" y="2514600"/>
            <a:ext cx="0" cy="228600"/>
          </a:xfrm>
          <a:prstGeom prst="line">
            <a:avLst/>
          </a:prstGeom>
          <a:noFill/>
          <a:ln w="9525">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dirty="0"/>
          </a:p>
        </p:txBody>
      </p:sp>
      <p:sp>
        <p:nvSpPr>
          <p:cNvPr id="13322" name="Rectangle 10"/>
          <p:cNvSpPr>
            <a:spLocks noChangeArrowheads="1"/>
          </p:cNvSpPr>
          <p:nvPr/>
        </p:nvSpPr>
        <p:spPr bwMode="auto">
          <a:xfrm>
            <a:off x="4267200" y="3886200"/>
            <a:ext cx="45085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r>
              <a:rPr lang="en-US" sz="1600" dirty="0">
                <a:solidFill>
                  <a:srgbClr val="FF0000"/>
                </a:solidFill>
                <a:latin typeface="Verdana" charset="0"/>
              </a:rPr>
              <a:t>RY</a:t>
            </a:r>
          </a:p>
        </p:txBody>
      </p:sp>
      <p:sp>
        <p:nvSpPr>
          <p:cNvPr id="13323" name="Rectangle 11"/>
          <p:cNvSpPr>
            <a:spLocks noChangeArrowheads="1"/>
          </p:cNvSpPr>
          <p:nvPr/>
        </p:nvSpPr>
        <p:spPr bwMode="auto">
          <a:xfrm>
            <a:off x="4632325" y="4318000"/>
            <a:ext cx="6683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r>
              <a:rPr lang="en-US" sz="1600" dirty="0">
                <a:solidFill>
                  <a:schemeClr val="accent2"/>
                </a:solidFill>
                <a:latin typeface="Verdana" charset="0"/>
              </a:rPr>
              <a:t>Lean</a:t>
            </a:r>
          </a:p>
        </p:txBody>
      </p:sp>
      <p:sp>
        <p:nvSpPr>
          <p:cNvPr id="13324" name="Rectangle 12"/>
          <p:cNvSpPr>
            <a:spLocks noChangeArrowheads="1"/>
          </p:cNvSpPr>
          <p:nvPr/>
        </p:nvSpPr>
        <p:spPr bwMode="auto">
          <a:xfrm>
            <a:off x="4495800" y="5029200"/>
            <a:ext cx="48418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r>
              <a:rPr lang="en-US" sz="1600" dirty="0">
                <a:solidFill>
                  <a:srgbClr val="FF9933"/>
                </a:solidFill>
                <a:latin typeface="Verdana" charset="0"/>
              </a:rPr>
              <a:t>OB</a:t>
            </a:r>
          </a:p>
        </p:txBody>
      </p:sp>
      <p:sp>
        <p:nvSpPr>
          <p:cNvPr id="13325" name="Rectangle 13"/>
          <p:cNvSpPr>
            <a:spLocks noChangeArrowheads="1"/>
          </p:cNvSpPr>
          <p:nvPr/>
        </p:nvSpPr>
        <p:spPr bwMode="auto">
          <a:xfrm>
            <a:off x="5410200" y="4953000"/>
            <a:ext cx="6985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r>
              <a:rPr lang="en-US" sz="1400" dirty="0">
                <a:solidFill>
                  <a:srgbClr val="008000"/>
                </a:solidFill>
                <a:latin typeface="Verdana" charset="0"/>
              </a:rPr>
              <a:t>BAND</a:t>
            </a:r>
          </a:p>
        </p:txBody>
      </p:sp>
      <p:sp>
        <p:nvSpPr>
          <p:cNvPr id="13326" name="Rectangle 14"/>
          <p:cNvSpPr>
            <a:spLocks noChangeArrowheads="1"/>
          </p:cNvSpPr>
          <p:nvPr/>
        </p:nvSpPr>
        <p:spPr bwMode="auto">
          <a:xfrm>
            <a:off x="0" y="0"/>
            <a:ext cx="87630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r>
              <a:rPr lang="en-US" sz="2000" dirty="0">
                <a:latin typeface="Verdana" charset="0"/>
              </a:rPr>
              <a:t>Cross-sectional comparisons of fasting &amp; post-prandial responses</a:t>
            </a:r>
          </a:p>
          <a:p>
            <a:pPr algn="ctr"/>
            <a:r>
              <a:rPr lang="en-US" sz="2000" dirty="0">
                <a:latin typeface="Verdana" charset="0"/>
              </a:rPr>
              <a:t>of </a:t>
            </a:r>
            <a:r>
              <a:rPr lang="en-US" sz="2000" b="1" dirty="0">
                <a:latin typeface="Verdana" charset="0"/>
              </a:rPr>
              <a:t>Insulin</a:t>
            </a:r>
            <a:r>
              <a:rPr lang="en-US" sz="2000" dirty="0">
                <a:latin typeface="Verdana" charset="0"/>
              </a:rPr>
              <a:t>, </a:t>
            </a:r>
            <a:r>
              <a:rPr lang="en-US" sz="2000" b="1" dirty="0">
                <a:latin typeface="Verdana" charset="0"/>
              </a:rPr>
              <a:t>GLP-1</a:t>
            </a:r>
            <a:r>
              <a:rPr lang="en-US" sz="2000" dirty="0">
                <a:latin typeface="Verdana" charset="0"/>
              </a:rPr>
              <a:t> and </a:t>
            </a:r>
            <a:r>
              <a:rPr lang="en-US" sz="2000" b="1" dirty="0">
                <a:latin typeface="Verdana" charset="0"/>
              </a:rPr>
              <a:t>PYY</a:t>
            </a:r>
            <a:r>
              <a:rPr lang="en-US" sz="2000" dirty="0">
                <a:latin typeface="Verdana" charset="0"/>
              </a:rPr>
              <a:t> in post-op BAND v RYGBP and lean &amp; OB controls (post-op = 6-36 </a:t>
            </a:r>
            <a:r>
              <a:rPr lang="en-US" sz="2000" dirty="0" smtClean="0">
                <a:latin typeface="Verdana" charset="0"/>
              </a:rPr>
              <a:t>mo.)</a:t>
            </a:r>
            <a:endParaRPr lang="en-US" sz="2000" dirty="0">
              <a:latin typeface="Verdana" charset="0"/>
            </a:endParaRPr>
          </a:p>
        </p:txBody>
      </p:sp>
      <p:sp>
        <p:nvSpPr>
          <p:cNvPr id="13327" name="Text Box 15"/>
          <p:cNvSpPr txBox="1">
            <a:spLocks noChangeArrowheads="1"/>
          </p:cNvSpPr>
          <p:nvPr/>
        </p:nvSpPr>
        <p:spPr bwMode="auto">
          <a:xfrm>
            <a:off x="6283325" y="2895600"/>
            <a:ext cx="254317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r>
              <a:rPr lang="en-US" sz="1600" b="1" dirty="0">
                <a:solidFill>
                  <a:srgbClr val="FF0000"/>
                </a:solidFill>
                <a:latin typeface="Verdana" charset="0"/>
              </a:rPr>
              <a:t>420 kcal mixed meal</a:t>
            </a:r>
          </a:p>
        </p:txBody>
      </p:sp>
      <p:sp>
        <p:nvSpPr>
          <p:cNvPr id="13328" name="Rectangle 16"/>
          <p:cNvSpPr>
            <a:spLocks noChangeArrowheads="1"/>
          </p:cNvSpPr>
          <p:nvPr/>
        </p:nvSpPr>
        <p:spPr bwMode="auto">
          <a:xfrm>
            <a:off x="1077316" y="6461125"/>
            <a:ext cx="629563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r>
              <a:rPr lang="en-US" sz="2000" i="1" dirty="0">
                <a:solidFill>
                  <a:srgbClr val="000000"/>
                </a:solidFill>
                <a:latin typeface="Verdana" charset="0"/>
              </a:rPr>
              <a:t>leRoux et al. Ann Surgery 243 :108-114, 2006</a:t>
            </a:r>
          </a:p>
        </p:txBody>
      </p:sp>
      <p:sp>
        <p:nvSpPr>
          <p:cNvPr id="13329" name="Rectangle 17"/>
          <p:cNvSpPr>
            <a:spLocks noChangeArrowheads="1"/>
          </p:cNvSpPr>
          <p:nvPr/>
        </p:nvSpPr>
        <p:spPr bwMode="auto">
          <a:xfrm>
            <a:off x="1219200" y="3886200"/>
            <a:ext cx="45085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r>
              <a:rPr lang="en-US" sz="1600" dirty="0">
                <a:solidFill>
                  <a:srgbClr val="FF0000"/>
                </a:solidFill>
                <a:latin typeface="Verdana" charset="0"/>
              </a:rPr>
              <a:t>RY</a:t>
            </a:r>
          </a:p>
        </p:txBody>
      </p:sp>
      <p:sp>
        <p:nvSpPr>
          <p:cNvPr id="13330" name="Rectangle 18"/>
          <p:cNvSpPr>
            <a:spLocks noChangeArrowheads="1"/>
          </p:cNvSpPr>
          <p:nvPr/>
        </p:nvSpPr>
        <p:spPr bwMode="auto">
          <a:xfrm>
            <a:off x="1660525" y="4318000"/>
            <a:ext cx="6683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r>
              <a:rPr lang="en-US" sz="1600" dirty="0">
                <a:solidFill>
                  <a:schemeClr val="accent2"/>
                </a:solidFill>
                <a:latin typeface="Verdana" charset="0"/>
              </a:rPr>
              <a:t>Lean</a:t>
            </a:r>
          </a:p>
        </p:txBody>
      </p:sp>
      <p:sp>
        <p:nvSpPr>
          <p:cNvPr id="13331" name="Rectangle 19"/>
          <p:cNvSpPr>
            <a:spLocks noChangeArrowheads="1"/>
          </p:cNvSpPr>
          <p:nvPr/>
        </p:nvSpPr>
        <p:spPr bwMode="auto">
          <a:xfrm>
            <a:off x="2398713" y="4927600"/>
            <a:ext cx="48418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r>
              <a:rPr lang="en-US" sz="1600" dirty="0">
                <a:solidFill>
                  <a:srgbClr val="FF9933"/>
                </a:solidFill>
                <a:latin typeface="Verdana" charset="0"/>
              </a:rPr>
              <a:t>OB</a:t>
            </a:r>
          </a:p>
        </p:txBody>
      </p:sp>
      <p:sp>
        <p:nvSpPr>
          <p:cNvPr id="13332" name="Rectangle 20"/>
          <p:cNvSpPr>
            <a:spLocks noChangeArrowheads="1"/>
          </p:cNvSpPr>
          <p:nvPr/>
        </p:nvSpPr>
        <p:spPr bwMode="auto">
          <a:xfrm>
            <a:off x="1676400" y="5105400"/>
            <a:ext cx="7731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r>
              <a:rPr lang="en-US" sz="1600" dirty="0">
                <a:solidFill>
                  <a:srgbClr val="008000"/>
                </a:solidFill>
                <a:latin typeface="Verdana" charset="0"/>
              </a:rPr>
              <a:t>BAND</a:t>
            </a:r>
          </a:p>
        </p:txBody>
      </p:sp>
      <p:sp>
        <p:nvSpPr>
          <p:cNvPr id="13333" name="Line 21"/>
          <p:cNvSpPr>
            <a:spLocks noChangeShapeType="1"/>
          </p:cNvSpPr>
          <p:nvPr/>
        </p:nvSpPr>
        <p:spPr bwMode="auto">
          <a:xfrm flipH="1" flipV="1">
            <a:off x="1905000" y="5029200"/>
            <a:ext cx="228600" cy="152400"/>
          </a:xfrm>
          <a:prstGeom prst="line">
            <a:avLst/>
          </a:prstGeom>
          <a:noFill/>
          <a:ln w="9525">
            <a:solidFill>
              <a:srgbClr val="008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dirty="0"/>
          </a:p>
        </p:txBody>
      </p:sp>
      <p:pic>
        <p:nvPicPr>
          <p:cNvPr id="13334" name="Picture 22" descr="NIH 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05800" y="6188075"/>
            <a:ext cx="838200" cy="669925"/>
          </a:xfrm>
          <a:prstGeom prst="rect">
            <a:avLst/>
          </a:prstGeom>
          <a:solidFill>
            <a:schemeClr val="bg1"/>
          </a:solidFill>
        </p:spPr>
      </p:pic>
    </p:spTree>
    <p:extLst>
      <p:ext uri="{BB962C8B-B14F-4D97-AF65-F5344CB8AC3E}">
        <p14:creationId xmlns:p14="http://schemas.microsoft.com/office/powerpoint/2010/main" val="3227830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571500" y="457200"/>
            <a:ext cx="7988300" cy="5943600"/>
          </a:xfrm>
          <a:prstGeom prst="rect">
            <a:avLst/>
          </a:prstGeom>
        </p:spPr>
      </p:pic>
      <p:sp>
        <p:nvSpPr>
          <p:cNvPr id="2" name="TextBox 1"/>
          <p:cNvSpPr txBox="1"/>
          <p:nvPr/>
        </p:nvSpPr>
        <p:spPr>
          <a:xfrm>
            <a:off x="1087361" y="6434000"/>
            <a:ext cx="4072524" cy="369332"/>
          </a:xfrm>
          <a:prstGeom prst="rect">
            <a:avLst/>
          </a:prstGeom>
          <a:noFill/>
        </p:spPr>
        <p:txBody>
          <a:bodyPr wrap="none" rtlCol="0">
            <a:spAutoFit/>
          </a:bodyPr>
          <a:lstStyle/>
          <a:p>
            <a:r>
              <a:rPr lang="en-US" dirty="0" smtClean="0"/>
              <a:t>Slide courtesy of Lee Kaplan, Harvard</a:t>
            </a:r>
            <a:endParaRPr lang="en-US" dirty="0"/>
          </a:p>
        </p:txBody>
      </p:sp>
    </p:spTree>
    <p:extLst>
      <p:ext uri="{BB962C8B-B14F-4D97-AF65-F5344CB8AC3E}">
        <p14:creationId xmlns:p14="http://schemas.microsoft.com/office/powerpoint/2010/main" val="24783907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711200" y="482600"/>
            <a:ext cx="7708900" cy="5892800"/>
          </a:xfrm>
          <a:prstGeom prst="rect">
            <a:avLst/>
          </a:prstGeom>
        </p:spPr>
      </p:pic>
      <p:sp>
        <p:nvSpPr>
          <p:cNvPr id="3" name="TextBox 2"/>
          <p:cNvSpPr txBox="1"/>
          <p:nvPr/>
        </p:nvSpPr>
        <p:spPr>
          <a:xfrm>
            <a:off x="-122898" y="6373506"/>
            <a:ext cx="9508244" cy="369332"/>
          </a:xfrm>
          <a:prstGeom prst="rect">
            <a:avLst/>
          </a:prstGeom>
          <a:noFill/>
        </p:spPr>
        <p:txBody>
          <a:bodyPr wrap="none" rtlCol="0">
            <a:spAutoFit/>
          </a:bodyPr>
          <a:lstStyle/>
          <a:p>
            <a:r>
              <a:rPr lang="en-US" dirty="0" smtClean="0"/>
              <a:t>GBP patient migrates to a new body set point–there will still be some weight gain over time</a:t>
            </a:r>
            <a:endParaRPr lang="en-US" dirty="0"/>
          </a:p>
        </p:txBody>
      </p:sp>
    </p:spTree>
    <p:extLst>
      <p:ext uri="{BB962C8B-B14F-4D97-AF65-F5344CB8AC3E}">
        <p14:creationId xmlns:p14="http://schemas.microsoft.com/office/powerpoint/2010/main" val="36688578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Reduced incidence of Gestational Diabetes(GDM) with Bariatric Surgery</a:t>
            </a:r>
            <a:endParaRPr lang="en-US" dirty="0"/>
          </a:p>
        </p:txBody>
      </p:sp>
      <p:sp>
        <p:nvSpPr>
          <p:cNvPr id="3" name="Content Placeholder 2"/>
          <p:cNvSpPr>
            <a:spLocks noGrp="1"/>
          </p:cNvSpPr>
          <p:nvPr>
            <p:ph idx="1"/>
          </p:nvPr>
        </p:nvSpPr>
        <p:spPr/>
        <p:txBody>
          <a:bodyPr>
            <a:normAutofit/>
          </a:bodyPr>
          <a:lstStyle/>
          <a:p>
            <a:r>
              <a:rPr lang="en-US" dirty="0" smtClean="0"/>
              <a:t>Retrospective review of 23,594 women who had bariatric surgery between 2002 and 2006</a:t>
            </a:r>
          </a:p>
          <a:p>
            <a:r>
              <a:rPr lang="en-US" dirty="0" smtClean="0"/>
              <a:t>346 women with a delivery prior to bariatric surgery  and 354 had a delivery after bariatric surgery</a:t>
            </a:r>
          </a:p>
          <a:p>
            <a:r>
              <a:rPr lang="en-US" dirty="0" smtClean="0"/>
              <a:t>Type of operation: 87% RGBP and 3% AGB</a:t>
            </a:r>
          </a:p>
          <a:p>
            <a:r>
              <a:rPr lang="en-US" dirty="0" smtClean="0"/>
              <a:t>Women with delivery after bariatric surgery had a lower incidence of GDM 8% vs. 27% and C section 28% vs. 43%</a:t>
            </a:r>
          </a:p>
          <a:p>
            <a:endParaRPr lang="en-US" dirty="0"/>
          </a:p>
        </p:txBody>
      </p:sp>
      <p:sp>
        <p:nvSpPr>
          <p:cNvPr id="4" name="TextBox 3"/>
          <p:cNvSpPr txBox="1"/>
          <p:nvPr/>
        </p:nvSpPr>
        <p:spPr>
          <a:xfrm>
            <a:off x="571500" y="6159500"/>
            <a:ext cx="7738016" cy="646331"/>
          </a:xfrm>
          <a:prstGeom prst="rect">
            <a:avLst/>
          </a:prstGeom>
          <a:noFill/>
        </p:spPr>
        <p:txBody>
          <a:bodyPr wrap="none" rtlCol="0">
            <a:spAutoFit/>
          </a:bodyPr>
          <a:lstStyle/>
          <a:p>
            <a:r>
              <a:rPr lang="en-US" dirty="0" smtClean="0">
                <a:solidFill>
                  <a:schemeClr val="bg1"/>
                </a:solidFill>
              </a:rPr>
              <a:t>Burke AE et al. Reduced Incidence of Gestational Diabetes with Bariatric Surgery </a:t>
            </a:r>
          </a:p>
          <a:p>
            <a:r>
              <a:rPr lang="en-US" dirty="0" smtClean="0">
                <a:solidFill>
                  <a:schemeClr val="bg1"/>
                </a:solidFill>
              </a:rPr>
              <a:t>J Am Coll Surg 2010; 211(2) 169-175</a:t>
            </a:r>
            <a:endParaRPr lang="en-US" dirty="0">
              <a:solidFill>
                <a:schemeClr val="bg1"/>
              </a:solidFill>
            </a:endParaRPr>
          </a:p>
        </p:txBody>
      </p:sp>
      <p:sp>
        <p:nvSpPr>
          <p:cNvPr id="5" name="TextBox 4"/>
          <p:cNvSpPr txBox="1"/>
          <p:nvPr/>
        </p:nvSpPr>
        <p:spPr>
          <a:xfrm>
            <a:off x="457200" y="5478100"/>
            <a:ext cx="8473331" cy="646331"/>
          </a:xfrm>
          <a:prstGeom prst="rect">
            <a:avLst/>
          </a:prstGeom>
          <a:noFill/>
        </p:spPr>
        <p:txBody>
          <a:bodyPr wrap="none" rtlCol="0">
            <a:spAutoFit/>
          </a:bodyPr>
          <a:lstStyle/>
          <a:p>
            <a:r>
              <a:rPr lang="en-US" dirty="0"/>
              <a:t>Burke AE et al. Reduced Incidence of Gestational Diabetes with Bariatric Surgery </a:t>
            </a:r>
          </a:p>
          <a:p>
            <a:r>
              <a:rPr lang="en-US" dirty="0"/>
              <a:t>J Am Coll Surg 2010; 211(2) 169-175</a:t>
            </a:r>
          </a:p>
        </p:txBody>
      </p:sp>
    </p:spTree>
    <p:extLst>
      <p:ext uri="{BB962C8B-B14F-4D97-AF65-F5344CB8AC3E}">
        <p14:creationId xmlns:p14="http://schemas.microsoft.com/office/powerpoint/2010/main" val="38793792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519827" y="1057246"/>
            <a:ext cx="4142543" cy="5617855"/>
          </a:xfrm>
          <a:prstGeom prst="rect">
            <a:avLst/>
          </a:prstGeom>
        </p:spPr>
      </p:pic>
      <p:sp>
        <p:nvSpPr>
          <p:cNvPr id="3" name="TextBox 2"/>
          <p:cNvSpPr txBox="1"/>
          <p:nvPr/>
        </p:nvSpPr>
        <p:spPr>
          <a:xfrm>
            <a:off x="2544210" y="394454"/>
            <a:ext cx="4118160" cy="523220"/>
          </a:xfrm>
          <a:prstGeom prst="rect">
            <a:avLst/>
          </a:prstGeom>
          <a:noFill/>
        </p:spPr>
        <p:txBody>
          <a:bodyPr wrap="none" rtlCol="0">
            <a:spAutoFit/>
          </a:bodyPr>
          <a:lstStyle/>
          <a:p>
            <a:r>
              <a:rPr lang="en-US" sz="2800" dirty="0" smtClean="0"/>
              <a:t>Obesity and Heart Disease</a:t>
            </a:r>
            <a:endParaRPr lang="en-US" sz="2800" dirty="0"/>
          </a:p>
        </p:txBody>
      </p:sp>
      <p:sp>
        <p:nvSpPr>
          <p:cNvPr id="4" name="TextBox 3"/>
          <p:cNvSpPr txBox="1"/>
          <p:nvPr/>
        </p:nvSpPr>
        <p:spPr>
          <a:xfrm>
            <a:off x="589280" y="2733040"/>
            <a:ext cx="1723549" cy="646331"/>
          </a:xfrm>
          <a:prstGeom prst="rect">
            <a:avLst/>
          </a:prstGeom>
          <a:noFill/>
        </p:spPr>
        <p:txBody>
          <a:bodyPr wrap="none" rtlCol="0">
            <a:spAutoFit/>
          </a:bodyPr>
          <a:lstStyle/>
          <a:p>
            <a:r>
              <a:rPr lang="en-US" dirty="0" smtClean="0"/>
              <a:t>Cardiomyopathy </a:t>
            </a:r>
          </a:p>
          <a:p>
            <a:r>
              <a:rPr lang="en-US" dirty="0" smtClean="0"/>
              <a:t>Heart Failure</a:t>
            </a:r>
            <a:endParaRPr lang="en-US" dirty="0"/>
          </a:p>
        </p:txBody>
      </p:sp>
      <p:sp>
        <p:nvSpPr>
          <p:cNvPr id="5" name="TextBox 4"/>
          <p:cNvSpPr txBox="1"/>
          <p:nvPr/>
        </p:nvSpPr>
        <p:spPr>
          <a:xfrm>
            <a:off x="6443251" y="2667444"/>
            <a:ext cx="2358526" cy="646331"/>
          </a:xfrm>
          <a:prstGeom prst="rect">
            <a:avLst/>
          </a:prstGeom>
          <a:noFill/>
        </p:spPr>
        <p:txBody>
          <a:bodyPr wrap="none" rtlCol="0">
            <a:spAutoFit/>
          </a:bodyPr>
          <a:lstStyle/>
          <a:p>
            <a:r>
              <a:rPr lang="en-US" dirty="0" smtClean="0"/>
              <a:t>Cardiovascular Disease </a:t>
            </a:r>
          </a:p>
          <a:p>
            <a:r>
              <a:rPr lang="en-US" dirty="0" smtClean="0"/>
              <a:t>Atherosclerosis</a:t>
            </a:r>
            <a:endParaRPr lang="en-US" dirty="0"/>
          </a:p>
        </p:txBody>
      </p:sp>
    </p:spTree>
    <p:extLst>
      <p:ext uri="{BB962C8B-B14F-4D97-AF65-F5344CB8AC3E}">
        <p14:creationId xmlns:p14="http://schemas.microsoft.com/office/powerpoint/2010/main" val="14892180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52547" y="279703"/>
            <a:ext cx="4142543" cy="5617855"/>
          </a:xfrm>
          <a:prstGeom prst="rect">
            <a:avLst/>
          </a:prstGeom>
        </p:spPr>
      </p:pic>
      <p:sp>
        <p:nvSpPr>
          <p:cNvPr id="6" name="Rectangle 5"/>
          <p:cNvSpPr/>
          <p:nvPr/>
        </p:nvSpPr>
        <p:spPr>
          <a:xfrm>
            <a:off x="4653541" y="2093054"/>
            <a:ext cx="4572000" cy="3416320"/>
          </a:xfrm>
          <a:prstGeom prst="rect">
            <a:avLst/>
          </a:prstGeom>
        </p:spPr>
        <p:txBody>
          <a:bodyPr>
            <a:spAutoFit/>
          </a:bodyPr>
          <a:lstStyle/>
          <a:p>
            <a:r>
              <a:rPr lang="en-US" dirty="0"/>
              <a:t>Obese patients 30% more likely to develop heart </a:t>
            </a:r>
            <a:r>
              <a:rPr lang="en-US" dirty="0" smtClean="0"/>
              <a:t>failure</a:t>
            </a:r>
          </a:p>
          <a:p>
            <a:endParaRPr lang="en-US" dirty="0"/>
          </a:p>
          <a:p>
            <a:r>
              <a:rPr lang="en-US" dirty="0"/>
              <a:t>Each increase in Body Mass Index </a:t>
            </a:r>
            <a:r>
              <a:rPr lang="en-US" dirty="0" smtClean="0"/>
              <a:t>increases </a:t>
            </a:r>
            <a:r>
              <a:rPr lang="en-US" dirty="0"/>
              <a:t>the risk of heart failure by 5% for men and 7% for </a:t>
            </a:r>
            <a:r>
              <a:rPr lang="en-US" dirty="0" smtClean="0"/>
              <a:t>women</a:t>
            </a:r>
          </a:p>
          <a:p>
            <a:endParaRPr lang="en-US" dirty="0"/>
          </a:p>
          <a:p>
            <a:r>
              <a:rPr lang="en-US" dirty="0"/>
              <a:t>Left Ventricular hypertrophy  (present in 87% of obese patients</a:t>
            </a:r>
            <a:r>
              <a:rPr lang="en-US" dirty="0" smtClean="0"/>
              <a:t>)</a:t>
            </a:r>
          </a:p>
          <a:p>
            <a:endParaRPr lang="en-US" dirty="0"/>
          </a:p>
          <a:p>
            <a:r>
              <a:rPr lang="en-US" dirty="0"/>
              <a:t>Left Ventricular dilatation present in 8-40%</a:t>
            </a:r>
          </a:p>
        </p:txBody>
      </p:sp>
      <p:sp>
        <p:nvSpPr>
          <p:cNvPr id="12" name="TextBox 11"/>
          <p:cNvSpPr txBox="1"/>
          <p:nvPr/>
        </p:nvSpPr>
        <p:spPr>
          <a:xfrm>
            <a:off x="4567896" y="1041722"/>
            <a:ext cx="4657645" cy="461665"/>
          </a:xfrm>
          <a:prstGeom prst="rect">
            <a:avLst/>
          </a:prstGeom>
          <a:noFill/>
        </p:spPr>
        <p:txBody>
          <a:bodyPr wrap="none" rtlCol="0">
            <a:spAutoFit/>
          </a:bodyPr>
          <a:lstStyle/>
          <a:p>
            <a:r>
              <a:rPr lang="en-US" sz="2400" dirty="0" smtClean="0"/>
              <a:t>How Obesity affects the Heart</a:t>
            </a:r>
            <a:endParaRPr lang="en-US" sz="2400" dirty="0"/>
          </a:p>
        </p:txBody>
      </p:sp>
    </p:spTree>
    <p:extLst>
      <p:ext uri="{BB962C8B-B14F-4D97-AF65-F5344CB8AC3E}">
        <p14:creationId xmlns:p14="http://schemas.microsoft.com/office/powerpoint/2010/main" val="14944259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Mechanism </a:t>
            </a:r>
            <a:endParaRPr lang="en-US" dirty="0"/>
          </a:p>
        </p:txBody>
      </p:sp>
      <p:sp>
        <p:nvSpPr>
          <p:cNvPr id="6" name="Content Placeholder 5"/>
          <p:cNvSpPr>
            <a:spLocks noGrp="1"/>
          </p:cNvSpPr>
          <p:nvPr>
            <p:ph idx="1"/>
          </p:nvPr>
        </p:nvSpPr>
        <p:spPr/>
        <p:txBody>
          <a:bodyPr>
            <a:normAutofit/>
          </a:bodyPr>
          <a:lstStyle/>
          <a:p>
            <a:r>
              <a:rPr lang="en-US" dirty="0" smtClean="0"/>
              <a:t>88 women without identifiable cardiovascular risk factors</a:t>
            </a:r>
          </a:p>
          <a:p>
            <a:r>
              <a:rPr lang="en-US" dirty="0" smtClean="0"/>
              <a:t>BMI 21.2- 45kg/m2</a:t>
            </a:r>
          </a:p>
          <a:p>
            <a:r>
              <a:rPr lang="en-US" dirty="0" smtClean="0"/>
              <a:t>Cardiovascular MRI to determine LV and RV mass and volumes</a:t>
            </a:r>
          </a:p>
          <a:p>
            <a:r>
              <a:rPr lang="en-US" dirty="0" smtClean="0"/>
              <a:t>Overweight is associated with significant LV and RV hypertrophy but no increase in LV and RV Volumes</a:t>
            </a:r>
          </a:p>
          <a:p>
            <a:r>
              <a:rPr lang="en-US" dirty="0" smtClean="0"/>
              <a:t>Significant increase in serum leptin occurred in the BMI 25-29 (pre-obese)</a:t>
            </a:r>
            <a:endParaRPr lang="en-US" dirty="0"/>
          </a:p>
        </p:txBody>
      </p:sp>
      <p:sp>
        <p:nvSpPr>
          <p:cNvPr id="7" name="TextBox 6"/>
          <p:cNvSpPr txBox="1"/>
          <p:nvPr/>
        </p:nvSpPr>
        <p:spPr>
          <a:xfrm>
            <a:off x="592050" y="6228337"/>
            <a:ext cx="6698731" cy="523220"/>
          </a:xfrm>
          <a:prstGeom prst="rect">
            <a:avLst/>
          </a:prstGeom>
          <a:noFill/>
        </p:spPr>
        <p:txBody>
          <a:bodyPr wrap="none" rtlCol="0">
            <a:spAutoFit/>
          </a:bodyPr>
          <a:lstStyle/>
          <a:p>
            <a:r>
              <a:rPr lang="en-US" sz="1400" dirty="0">
                <a:solidFill>
                  <a:schemeClr val="bg1"/>
                </a:solidFill>
              </a:rPr>
              <a:t>Rider OJ et al. Ventricular hypertrophy and cavity dilatation in relation to body mass index </a:t>
            </a:r>
            <a:endParaRPr lang="en-US" sz="1400" dirty="0" smtClean="0">
              <a:solidFill>
                <a:schemeClr val="bg1"/>
              </a:solidFill>
            </a:endParaRPr>
          </a:p>
          <a:p>
            <a:r>
              <a:rPr lang="en-US" sz="1400" dirty="0" smtClean="0">
                <a:solidFill>
                  <a:schemeClr val="bg1"/>
                </a:solidFill>
              </a:rPr>
              <a:t>in </a:t>
            </a:r>
            <a:r>
              <a:rPr lang="en-US" sz="1400" dirty="0">
                <a:solidFill>
                  <a:schemeClr val="bg1"/>
                </a:solidFill>
              </a:rPr>
              <a:t>women with uncomplicated obesity Heart 2011;97:203-208</a:t>
            </a:r>
          </a:p>
        </p:txBody>
      </p:sp>
    </p:spTree>
    <p:extLst>
      <p:ext uri="{BB962C8B-B14F-4D97-AF65-F5344CB8AC3E}">
        <p14:creationId xmlns:p14="http://schemas.microsoft.com/office/powerpoint/2010/main" val="25281545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Clinical relevance	</a:t>
            </a:r>
            <a:endParaRPr lang="en-US" dirty="0"/>
          </a:p>
        </p:txBody>
      </p:sp>
      <p:sp>
        <p:nvSpPr>
          <p:cNvPr id="3" name="Content Placeholder 2"/>
          <p:cNvSpPr>
            <a:spLocks noGrp="1"/>
          </p:cNvSpPr>
          <p:nvPr>
            <p:ph idx="1"/>
          </p:nvPr>
        </p:nvSpPr>
        <p:spPr/>
        <p:txBody>
          <a:bodyPr>
            <a:normAutofit lnSpcReduction="10000"/>
          </a:bodyPr>
          <a:lstStyle/>
          <a:p>
            <a:r>
              <a:rPr lang="en-US" dirty="0" smtClean="0"/>
              <a:t>Hypertrophic response to obesity and leptin may occur independently from dilatation</a:t>
            </a:r>
          </a:p>
          <a:p>
            <a:r>
              <a:rPr lang="en-US" dirty="0" smtClean="0"/>
              <a:t>Leptin increased by 130% in subjects with hypertrophy</a:t>
            </a:r>
          </a:p>
          <a:p>
            <a:r>
              <a:rPr lang="en-US" dirty="0" smtClean="0"/>
              <a:t>Strong relationship between Ventricular dilatation and all cause mortality</a:t>
            </a:r>
          </a:p>
          <a:p>
            <a:r>
              <a:rPr lang="en-US" dirty="0" smtClean="0"/>
              <a:t>Influence of leptin levels on hypertrophy as one mechanism</a:t>
            </a:r>
          </a:p>
          <a:p>
            <a:r>
              <a:rPr lang="en-US" dirty="0" smtClean="0"/>
              <a:t>Leptin receptors are found in myocardium as well as on adipocytes suggesting leptin has specific effects on the myocardium. In tissue culture it induces hypertrophy of the myocyte</a:t>
            </a:r>
          </a:p>
          <a:p>
            <a:r>
              <a:rPr lang="en-US" dirty="0" smtClean="0"/>
              <a:t>CV mortality is higher even in overweight pre-obese individuals than normal weight individuals</a:t>
            </a:r>
          </a:p>
          <a:p>
            <a:pPr marL="0" indent="0">
              <a:buNone/>
            </a:pPr>
            <a:endParaRPr lang="en-US" dirty="0"/>
          </a:p>
        </p:txBody>
      </p:sp>
      <p:sp>
        <p:nvSpPr>
          <p:cNvPr id="4" name="TextBox 3"/>
          <p:cNvSpPr txBox="1"/>
          <p:nvPr/>
        </p:nvSpPr>
        <p:spPr>
          <a:xfrm>
            <a:off x="457200" y="6334780"/>
            <a:ext cx="7280033" cy="523220"/>
          </a:xfrm>
          <a:prstGeom prst="rect">
            <a:avLst/>
          </a:prstGeom>
          <a:noFill/>
        </p:spPr>
        <p:txBody>
          <a:bodyPr wrap="none" rtlCol="0">
            <a:spAutoFit/>
          </a:bodyPr>
          <a:lstStyle/>
          <a:p>
            <a:r>
              <a:rPr lang="en-US" sz="1400" dirty="0"/>
              <a:t>Rider OJ et al. Ventricular hypertrophy and cavity dilatation in relation to body mass index </a:t>
            </a:r>
          </a:p>
          <a:p>
            <a:r>
              <a:rPr lang="en-US" sz="1400" dirty="0"/>
              <a:t>in women with uncomplicated obesity Heart 2011;97:203-208</a:t>
            </a:r>
          </a:p>
        </p:txBody>
      </p:sp>
    </p:spTree>
    <p:extLst>
      <p:ext uri="{BB962C8B-B14F-4D97-AF65-F5344CB8AC3E}">
        <p14:creationId xmlns:p14="http://schemas.microsoft.com/office/powerpoint/2010/main" val="14892135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p:cNvGraphicFramePr>
            <a:graphicFrameLocks noChangeAspect="1"/>
          </p:cNvGraphicFramePr>
          <p:nvPr>
            <p:extLst>
              <p:ext uri="{D42A27DB-BD31-4B8C-83A1-F6EECF244321}">
                <p14:modId xmlns:p14="http://schemas.microsoft.com/office/powerpoint/2010/main" val="1551963913"/>
              </p:ext>
            </p:extLst>
          </p:nvPr>
        </p:nvGraphicFramePr>
        <p:xfrm>
          <a:off x="289430" y="222738"/>
          <a:ext cx="10564408" cy="6850185"/>
        </p:xfrm>
        <a:graphic>
          <a:graphicData uri="http://schemas.openxmlformats.org/presentationml/2006/ole">
            <mc:AlternateContent xmlns:mc="http://schemas.openxmlformats.org/markup-compatibility/2006">
              <mc:Choice xmlns:v="urn:schemas-microsoft-com:vml" Requires="v">
                <p:oleObj spid="_x0000_s1054" name="Document" r:id="rId4" imgW="6032500" imgH="3911600" progId="Word.Document.12">
                  <p:link updateAutomatic="1"/>
                </p:oleObj>
              </mc:Choice>
              <mc:Fallback>
                <p:oleObj name="Document" r:id="rId4" imgW="6032500" imgH="3911600" progId="Word.Document.12">
                  <p:link updateAutomatic="1"/>
                  <p:pic>
                    <p:nvPicPr>
                      <p:cNvPr id="0" name=""/>
                      <p:cNvPicPr/>
                      <p:nvPr/>
                    </p:nvPicPr>
                    <p:blipFill>
                      <a:blip r:embed="rId5"/>
                      <a:stretch>
                        <a:fillRect/>
                      </a:stretch>
                    </p:blipFill>
                    <p:spPr>
                      <a:xfrm>
                        <a:off x="289430" y="222738"/>
                        <a:ext cx="10564408" cy="6850185"/>
                      </a:xfrm>
                      <a:prstGeom prst="rect">
                        <a:avLst/>
                      </a:prstGeom>
                    </p:spPr>
                  </p:pic>
                </p:oleObj>
              </mc:Fallback>
            </mc:AlternateContent>
          </a:graphicData>
        </a:graphic>
      </p:graphicFrame>
    </p:spTree>
    <p:extLst>
      <p:ext uri="{BB962C8B-B14F-4D97-AF65-F5344CB8AC3E}">
        <p14:creationId xmlns:p14="http://schemas.microsoft.com/office/powerpoint/2010/main" val="1092893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BRAVE effects of Metabolic Surgery</a:t>
            </a:r>
            <a:endParaRPr lang="en-US" dirty="0"/>
          </a:p>
        </p:txBody>
      </p:sp>
      <p:sp>
        <p:nvSpPr>
          <p:cNvPr id="3" name="Content Placeholder 2"/>
          <p:cNvSpPr>
            <a:spLocks noGrp="1"/>
          </p:cNvSpPr>
          <p:nvPr>
            <p:ph idx="1"/>
          </p:nvPr>
        </p:nvSpPr>
        <p:spPr/>
        <p:txBody>
          <a:bodyPr/>
          <a:lstStyle/>
          <a:p>
            <a:r>
              <a:rPr lang="en-US" dirty="0" smtClean="0"/>
              <a:t>Bile Flow Alteration</a:t>
            </a:r>
          </a:p>
          <a:p>
            <a:r>
              <a:rPr lang="en-US" dirty="0" smtClean="0"/>
              <a:t>Reduction of gastric size</a:t>
            </a:r>
          </a:p>
          <a:p>
            <a:r>
              <a:rPr lang="en-US" dirty="0" smtClean="0"/>
              <a:t>Anatomical gut rearrangement with altered flow of nutrients</a:t>
            </a:r>
          </a:p>
          <a:p>
            <a:r>
              <a:rPr lang="en-US" dirty="0" smtClean="0"/>
              <a:t>Vagal manipulation</a:t>
            </a:r>
          </a:p>
          <a:p>
            <a:r>
              <a:rPr lang="en-US" dirty="0" smtClean="0"/>
              <a:t>Enteric gut hormone modulation</a:t>
            </a:r>
          </a:p>
        </p:txBody>
      </p:sp>
      <p:sp>
        <p:nvSpPr>
          <p:cNvPr id="4" name="TextBox 3"/>
          <p:cNvSpPr txBox="1"/>
          <p:nvPr/>
        </p:nvSpPr>
        <p:spPr>
          <a:xfrm>
            <a:off x="1299731" y="5772656"/>
            <a:ext cx="6946521" cy="646331"/>
          </a:xfrm>
          <a:prstGeom prst="rect">
            <a:avLst/>
          </a:prstGeom>
          <a:noFill/>
        </p:spPr>
        <p:txBody>
          <a:bodyPr wrap="none" rtlCol="0">
            <a:spAutoFit/>
          </a:bodyPr>
          <a:lstStyle/>
          <a:p>
            <a:r>
              <a:rPr lang="en-US" dirty="0" smtClean="0">
                <a:solidFill>
                  <a:schemeClr val="accent4">
                    <a:lumMod val="25000"/>
                  </a:schemeClr>
                </a:solidFill>
              </a:rPr>
              <a:t>Ashrafian H et al. Metabolic surgery and cancer: Protective </a:t>
            </a:r>
          </a:p>
          <a:p>
            <a:r>
              <a:rPr lang="en-US" dirty="0" smtClean="0">
                <a:solidFill>
                  <a:schemeClr val="accent4">
                    <a:lumMod val="25000"/>
                  </a:schemeClr>
                </a:solidFill>
              </a:rPr>
              <a:t>Effects of bariatric procedures.  Cancer May 2011;117(9):1788-99.</a:t>
            </a:r>
            <a:endParaRPr lang="en-US" dirty="0">
              <a:solidFill>
                <a:schemeClr val="accent4">
                  <a:lumMod val="25000"/>
                </a:schemeClr>
              </a:solidFill>
            </a:endParaRPr>
          </a:p>
        </p:txBody>
      </p:sp>
      <p:sp>
        <p:nvSpPr>
          <p:cNvPr id="5" name="TextBox 4"/>
          <p:cNvSpPr txBox="1"/>
          <p:nvPr/>
        </p:nvSpPr>
        <p:spPr>
          <a:xfrm>
            <a:off x="2653156" y="4077504"/>
            <a:ext cx="3312625" cy="369332"/>
          </a:xfrm>
          <a:prstGeom prst="rect">
            <a:avLst/>
          </a:prstGeom>
          <a:noFill/>
        </p:spPr>
        <p:txBody>
          <a:bodyPr wrap="none" rtlCol="0">
            <a:spAutoFit/>
          </a:bodyPr>
          <a:lstStyle/>
          <a:p>
            <a:r>
              <a:rPr lang="en-US" dirty="0" smtClean="0">
                <a:solidFill>
                  <a:schemeClr val="bg1"/>
                </a:solidFill>
              </a:rPr>
              <a:t>Results in 40 % improved survival </a:t>
            </a:r>
            <a:endParaRPr lang="en-US" dirty="0">
              <a:solidFill>
                <a:schemeClr val="bg1"/>
              </a:solidFill>
            </a:endParaRPr>
          </a:p>
        </p:txBody>
      </p:sp>
    </p:spTree>
    <p:extLst>
      <p:ext uri="{BB962C8B-B14F-4D97-AF65-F5344CB8AC3E}">
        <p14:creationId xmlns:p14="http://schemas.microsoft.com/office/powerpoint/2010/main" val="14803774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3048172529"/>
              </p:ext>
            </p:extLst>
          </p:nvPr>
        </p:nvGraphicFramePr>
        <p:xfrm>
          <a:off x="185825" y="561649"/>
          <a:ext cx="8644403" cy="5333999"/>
        </p:xfrm>
        <a:graphic>
          <a:graphicData uri="http://schemas.openxmlformats.org/presentationml/2006/ole">
            <mc:AlternateContent xmlns:mc="http://schemas.openxmlformats.org/markup-compatibility/2006">
              <mc:Choice xmlns:v="urn:schemas-microsoft-com:vml" Requires="v">
                <p:oleObj spid="_x0000_s2078" name="Document" r:id="rId4" imgW="6350000" imgH="3302000" progId="Word.Document.12">
                  <p:link updateAutomatic="1"/>
                </p:oleObj>
              </mc:Choice>
              <mc:Fallback>
                <p:oleObj name="Document" r:id="rId4" imgW="6350000" imgH="3302000" progId="Word.Document.12">
                  <p:link updateAutomatic="1"/>
                  <p:pic>
                    <p:nvPicPr>
                      <p:cNvPr id="0" name=""/>
                      <p:cNvPicPr/>
                      <p:nvPr/>
                    </p:nvPicPr>
                    <p:blipFill>
                      <a:blip r:embed="rId5"/>
                      <a:stretch>
                        <a:fillRect/>
                      </a:stretch>
                    </p:blipFill>
                    <p:spPr>
                      <a:xfrm>
                        <a:off x="185825" y="561649"/>
                        <a:ext cx="8644403" cy="5333999"/>
                      </a:xfrm>
                      <a:prstGeom prst="rect">
                        <a:avLst/>
                      </a:prstGeom>
                    </p:spPr>
                  </p:pic>
                </p:oleObj>
              </mc:Fallback>
            </mc:AlternateContent>
          </a:graphicData>
        </a:graphic>
      </p:graphicFrame>
      <p:sp>
        <p:nvSpPr>
          <p:cNvPr id="3" name="TextBox 2"/>
          <p:cNvSpPr txBox="1"/>
          <p:nvPr/>
        </p:nvSpPr>
        <p:spPr>
          <a:xfrm>
            <a:off x="63543" y="24450"/>
            <a:ext cx="5032147" cy="646331"/>
          </a:xfrm>
          <a:prstGeom prst="rect">
            <a:avLst/>
          </a:prstGeom>
          <a:noFill/>
        </p:spPr>
        <p:txBody>
          <a:bodyPr wrap="none" rtlCol="0">
            <a:spAutoFit/>
          </a:bodyPr>
          <a:lstStyle/>
          <a:p>
            <a:r>
              <a:rPr lang="en-US" dirty="0" smtClean="0"/>
              <a:t>Current Paradigm of the Etiology of Atherosclerosis</a:t>
            </a:r>
          </a:p>
          <a:p>
            <a:endParaRPr lang="en-US" dirty="0"/>
          </a:p>
        </p:txBody>
      </p:sp>
      <p:sp>
        <p:nvSpPr>
          <p:cNvPr id="4" name="TextBox 3"/>
          <p:cNvSpPr txBox="1"/>
          <p:nvPr/>
        </p:nvSpPr>
        <p:spPr>
          <a:xfrm>
            <a:off x="2579617" y="5969328"/>
            <a:ext cx="5557544" cy="523220"/>
          </a:xfrm>
          <a:prstGeom prst="rect">
            <a:avLst/>
          </a:prstGeom>
          <a:noFill/>
        </p:spPr>
        <p:txBody>
          <a:bodyPr wrap="none" rtlCol="0">
            <a:spAutoFit/>
          </a:bodyPr>
          <a:lstStyle/>
          <a:p>
            <a:r>
              <a:rPr lang="en-US" sz="1400" dirty="0">
                <a:solidFill>
                  <a:schemeClr val="bg1"/>
                </a:solidFill>
              </a:rPr>
              <a:t>Ashrafian H. et al. Effects of Bariatric Surgery on Cardiovascular Function</a:t>
            </a:r>
          </a:p>
          <a:p>
            <a:r>
              <a:rPr lang="en-US" sz="1400" dirty="0">
                <a:solidFill>
                  <a:schemeClr val="bg1"/>
                </a:solidFill>
              </a:rPr>
              <a:t>Circulation 2008;118:2091-</a:t>
            </a:r>
            <a:r>
              <a:rPr lang="en-US" sz="1400" dirty="0" smtClean="0">
                <a:solidFill>
                  <a:schemeClr val="bg1"/>
                </a:solidFill>
              </a:rPr>
              <a:t>2102</a:t>
            </a:r>
            <a:r>
              <a:rPr lang="en-US" sz="1400" dirty="0" smtClean="0"/>
              <a:t>.</a:t>
            </a:r>
            <a:endParaRPr lang="en-US" sz="1400" dirty="0"/>
          </a:p>
        </p:txBody>
      </p:sp>
      <p:sp>
        <p:nvSpPr>
          <p:cNvPr id="5" name="TextBox 4"/>
          <p:cNvSpPr txBox="1"/>
          <p:nvPr/>
        </p:nvSpPr>
        <p:spPr>
          <a:xfrm>
            <a:off x="340319" y="5951208"/>
            <a:ext cx="7647358" cy="923330"/>
          </a:xfrm>
          <a:prstGeom prst="rect">
            <a:avLst/>
          </a:prstGeom>
          <a:noFill/>
        </p:spPr>
        <p:txBody>
          <a:bodyPr wrap="none" rtlCol="0">
            <a:spAutoFit/>
          </a:bodyPr>
          <a:lstStyle/>
          <a:p>
            <a:pPr defTabSz="457200">
              <a:defRPr/>
            </a:pPr>
            <a:r>
              <a:rPr lang="en-US" dirty="0"/>
              <a:t>Ashrafian H et al. Effects of Bariatric Surgery on Cardiovascular Function </a:t>
            </a:r>
            <a:endParaRPr lang="en-US" dirty="0" smtClean="0"/>
          </a:p>
          <a:p>
            <a:pPr defTabSz="457200">
              <a:defRPr/>
            </a:pPr>
            <a:r>
              <a:rPr lang="en-US" dirty="0" smtClean="0"/>
              <a:t>Circulation </a:t>
            </a:r>
            <a:r>
              <a:rPr lang="en-US" dirty="0"/>
              <a:t>2008;118:2091-2102. </a:t>
            </a:r>
          </a:p>
          <a:p>
            <a:endParaRPr lang="en-US" dirty="0"/>
          </a:p>
        </p:txBody>
      </p:sp>
    </p:spTree>
    <p:extLst>
      <p:ext uri="{BB962C8B-B14F-4D97-AF65-F5344CB8AC3E}">
        <p14:creationId xmlns:p14="http://schemas.microsoft.com/office/powerpoint/2010/main" val="11902405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Swedish Obese Subjects Study</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5901704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546100" y="584200"/>
            <a:ext cx="8039100" cy="5689600"/>
          </a:xfrm>
          <a:prstGeom prst="rect">
            <a:avLst/>
          </a:prstGeom>
        </p:spPr>
      </p:pic>
      <p:pic>
        <p:nvPicPr>
          <p:cNvPr id="5" name="Picture 4"/>
          <p:cNvPicPr>
            <a:picLocks noChangeAspect="1"/>
          </p:cNvPicPr>
          <p:nvPr/>
        </p:nvPicPr>
        <p:blipFill>
          <a:blip r:embed="rId3"/>
          <a:stretch>
            <a:fillRect/>
          </a:stretch>
        </p:blipFill>
        <p:spPr>
          <a:xfrm>
            <a:off x="0" y="6301447"/>
            <a:ext cx="9144000" cy="572851"/>
          </a:xfrm>
          <a:prstGeom prst="rect">
            <a:avLst/>
          </a:prstGeom>
        </p:spPr>
      </p:pic>
    </p:spTree>
    <p:extLst>
      <p:ext uri="{BB962C8B-B14F-4D97-AF65-F5344CB8AC3E}">
        <p14:creationId xmlns:p14="http://schemas.microsoft.com/office/powerpoint/2010/main" val="40598511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1066800"/>
            <a:ext cx="9144000" cy="4706810"/>
          </a:xfrm>
          <a:prstGeom prst="rect">
            <a:avLst/>
          </a:prstGeom>
        </p:spPr>
      </p:pic>
      <p:pic>
        <p:nvPicPr>
          <p:cNvPr id="5" name="Picture 4"/>
          <p:cNvPicPr>
            <a:picLocks noChangeAspect="1"/>
          </p:cNvPicPr>
          <p:nvPr/>
        </p:nvPicPr>
        <p:blipFill>
          <a:blip r:embed="rId3"/>
          <a:stretch>
            <a:fillRect/>
          </a:stretch>
        </p:blipFill>
        <p:spPr>
          <a:xfrm>
            <a:off x="232143" y="6077255"/>
            <a:ext cx="9144000" cy="572851"/>
          </a:xfrm>
          <a:prstGeom prst="rect">
            <a:avLst/>
          </a:prstGeom>
        </p:spPr>
      </p:pic>
    </p:spTree>
    <p:extLst>
      <p:ext uri="{BB962C8B-B14F-4D97-AF65-F5344CB8AC3E}">
        <p14:creationId xmlns:p14="http://schemas.microsoft.com/office/powerpoint/2010/main" val="31167720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0"/>
            <a:ext cx="9144000" cy="6255185"/>
          </a:xfrm>
          <a:prstGeom prst="rect">
            <a:avLst/>
          </a:prstGeom>
        </p:spPr>
      </p:pic>
      <p:pic>
        <p:nvPicPr>
          <p:cNvPr id="5" name="Picture 4"/>
          <p:cNvPicPr>
            <a:picLocks noChangeAspect="1"/>
          </p:cNvPicPr>
          <p:nvPr/>
        </p:nvPicPr>
        <p:blipFill>
          <a:blip r:embed="rId4"/>
          <a:stretch>
            <a:fillRect/>
          </a:stretch>
        </p:blipFill>
        <p:spPr>
          <a:xfrm>
            <a:off x="-27310" y="6148604"/>
            <a:ext cx="9144000" cy="572851"/>
          </a:xfrm>
          <a:prstGeom prst="rect">
            <a:avLst/>
          </a:prstGeom>
        </p:spPr>
      </p:pic>
    </p:spTree>
    <p:extLst>
      <p:ext uri="{BB962C8B-B14F-4D97-AF65-F5344CB8AC3E}">
        <p14:creationId xmlns:p14="http://schemas.microsoft.com/office/powerpoint/2010/main" val="262403646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9144000" cy="6374714"/>
          </a:xfrm>
          <a:prstGeom prst="rect">
            <a:avLst/>
          </a:prstGeom>
        </p:spPr>
      </p:pic>
      <p:pic>
        <p:nvPicPr>
          <p:cNvPr id="3" name="Picture 2"/>
          <p:cNvPicPr>
            <a:picLocks noChangeAspect="1"/>
          </p:cNvPicPr>
          <p:nvPr/>
        </p:nvPicPr>
        <p:blipFill>
          <a:blip r:embed="rId3"/>
          <a:stretch>
            <a:fillRect/>
          </a:stretch>
        </p:blipFill>
        <p:spPr>
          <a:xfrm>
            <a:off x="0" y="6374714"/>
            <a:ext cx="9144000" cy="578453"/>
          </a:xfrm>
          <a:prstGeom prst="rect">
            <a:avLst/>
          </a:prstGeom>
        </p:spPr>
      </p:pic>
    </p:spTree>
    <p:extLst>
      <p:ext uri="{BB962C8B-B14F-4D97-AF65-F5344CB8AC3E}">
        <p14:creationId xmlns:p14="http://schemas.microsoft.com/office/powerpoint/2010/main" val="17486794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Thank you </a:t>
            </a:r>
            <a:endParaRPr lang="en-US" dirty="0"/>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57741572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Override1.xml.rels><?xml version="1.0" encoding="UTF-8" standalone="yes"?>
<Relationships xmlns="http://schemas.openxmlformats.org/package/2006/relationships"><Relationship Id="rId1" Type="http://schemas.openxmlformats.org/officeDocument/2006/relationships/image" Target="../media/image9.jpeg"/><Relationship Id="rId2" Type="http://schemas.openxmlformats.org/officeDocument/2006/relationships/image" Target="../media/image10.jpeg"/></Relationships>
</file>

<file path=ppt/theme/theme1.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ヒラギノ角ゴ Pro W6"/>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ＭＳ Ｐゴシック"/>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Override>
</file>

<file path=docProps/app.xml><?xml version="1.0" encoding="utf-8"?>
<Properties xmlns="http://schemas.openxmlformats.org/officeDocument/2006/extended-properties" xmlns:vt="http://schemas.openxmlformats.org/officeDocument/2006/docPropsVTypes">
  <Template>Clarity.thmx</Template>
  <TotalTime>239</TotalTime>
  <Words>2620</Words>
  <Application>Microsoft Macintosh PowerPoint</Application>
  <PresentationFormat>On-screen Show (4:3)</PresentationFormat>
  <Paragraphs>230</Paragraphs>
  <Slides>44</Slides>
  <Notes>13</Notes>
  <HiddenSlides>0</HiddenSlides>
  <MMClips>0</MMClips>
  <ScaleCrop>false</ScaleCrop>
  <HeadingPairs>
    <vt:vector size="6" baseType="variant">
      <vt:variant>
        <vt:lpstr>Theme</vt:lpstr>
      </vt:variant>
      <vt:variant>
        <vt:i4>1</vt:i4>
      </vt:variant>
      <vt:variant>
        <vt:lpstr>Links</vt:lpstr>
      </vt:variant>
      <vt:variant>
        <vt:i4>2</vt:i4>
      </vt:variant>
      <vt:variant>
        <vt:lpstr>Slide Titles</vt:lpstr>
      </vt:variant>
      <vt:variant>
        <vt:i4>44</vt:i4>
      </vt:variant>
    </vt:vector>
  </HeadingPairs>
  <TitlesOfParts>
    <vt:vector size="47" baseType="lpstr">
      <vt:lpstr>Clarity</vt:lpstr>
      <vt:lpstr>\\localhost\Users\MadamePresident\Documents\Macintosh HD:Users:MadamePresident:Desktop:Cardiac remodeling diagragm.docx!OLE_LINK1</vt:lpstr>
      <vt:lpstr>\\localhost\Users\MadamePresident\Documents\Macintosh HD:Users:MadamePresident:Desktop:Cardiac Issues:Etiology of Atherosclerosis.docx!OLE_LINK4</vt:lpstr>
      <vt:lpstr>Pathophysiology of Metabolic Syndrome in Obese Patients: Why Does Gastric  Bypass Work</vt:lpstr>
      <vt:lpstr>Disclosures</vt:lpstr>
      <vt:lpstr>Metabolic Syndrome (MetS)</vt:lpstr>
      <vt:lpstr>Obesity</vt:lpstr>
      <vt:lpstr>NHANES Data</vt:lpstr>
      <vt:lpstr>PowerPoint Presentation</vt:lpstr>
      <vt:lpstr>PowerPoint Presentation</vt:lpstr>
      <vt:lpstr>Leptin: a hormone made by the fat cell  </vt:lpstr>
      <vt:lpstr>PowerPoint Presentation</vt:lpstr>
      <vt:lpstr>PowerPoint Presentation</vt:lpstr>
      <vt:lpstr>PowerPoint Presentation</vt:lpstr>
      <vt:lpstr>PowerPoint Presentation</vt:lpstr>
      <vt:lpstr>PowerPoint Presentation</vt:lpstr>
      <vt:lpstr>Bariatric Surgery</vt:lpstr>
      <vt:lpstr>Mechanism of Action </vt:lpstr>
      <vt:lpstr>Roux-en-Y gastric bypass (RYGB) </vt:lpstr>
      <vt:lpstr>Complications of Gastric Bypass</vt:lpstr>
      <vt:lpstr>Efficacy vs. Complication Rate</vt:lpstr>
      <vt:lpstr>Weight Loss and Remission of Related Disease of LGBP</vt:lpstr>
      <vt:lpstr>Why is Gastric Bypass so effective in treating obesity? </vt:lpstr>
      <vt:lpstr>PowerPoint Presentation</vt:lpstr>
      <vt:lpstr>PowerPoint Presentation</vt:lpstr>
      <vt:lpstr>PowerPoint Presentation</vt:lpstr>
      <vt:lpstr>PowerPoint Presentation</vt:lpstr>
      <vt:lpstr>PowerPoint Presentation</vt:lpstr>
      <vt:lpstr>Lipid Oxidation (Human Data)</vt:lpstr>
      <vt:lpstr>PowerPoint Presentation</vt:lpstr>
      <vt:lpstr>PowerPoint Presentation</vt:lpstr>
      <vt:lpstr>PowerPoint Presentation</vt:lpstr>
      <vt:lpstr>PowerPoint Presentation</vt:lpstr>
      <vt:lpstr>Reduced incidence of Gestational Diabetes(GDM) with Bariatric Surgery</vt:lpstr>
      <vt:lpstr>PowerPoint Presentation</vt:lpstr>
      <vt:lpstr>PowerPoint Presentation</vt:lpstr>
      <vt:lpstr>Mechanism </vt:lpstr>
      <vt:lpstr>Clinical relevance </vt:lpstr>
      <vt:lpstr>PowerPoint Presentation</vt:lpstr>
      <vt:lpstr>BRAVE effects of Metabolic Surgery</vt:lpstr>
      <vt:lpstr>PowerPoint Presentation</vt:lpstr>
      <vt:lpstr>Swedish Obese Subjects Study</vt:lpstr>
      <vt:lpstr>PowerPoint Presentation</vt:lpstr>
      <vt:lpstr>PowerPoint Presentation</vt:lpstr>
      <vt:lpstr>PowerPoint Presentation</vt:lpstr>
      <vt:lpstr>PowerPoint Presentation</vt:lpstr>
      <vt:lpstr>Thank you </vt:lpstr>
    </vt:vector>
  </TitlesOfParts>
  <Company>Magnolia Consulting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Outcomes of Bariatric Surgery and Heart Disease</dc:title>
  <dc:creator>ROBIN BLACKSTONE</dc:creator>
  <cp:lastModifiedBy>ROBIN BLACKSTONE</cp:lastModifiedBy>
  <cp:revision>25</cp:revision>
  <dcterms:created xsi:type="dcterms:W3CDTF">2012-01-24T14:05:27Z</dcterms:created>
  <dcterms:modified xsi:type="dcterms:W3CDTF">2012-01-25T17:36:30Z</dcterms:modified>
</cp:coreProperties>
</file>