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16"/>
  </p:notesMasterIdLst>
  <p:sldIdLst>
    <p:sldId id="256" r:id="rId2"/>
    <p:sldId id="257" r:id="rId3"/>
    <p:sldId id="258" r:id="rId4"/>
    <p:sldId id="260" r:id="rId5"/>
    <p:sldId id="261" r:id="rId6"/>
    <p:sldId id="262" r:id="rId7"/>
    <p:sldId id="267" r:id="rId8"/>
    <p:sldId id="264" r:id="rId9"/>
    <p:sldId id="268" r:id="rId10"/>
    <p:sldId id="270" r:id="rId11"/>
    <p:sldId id="276" r:id="rId12"/>
    <p:sldId id="271" r:id="rId13"/>
    <p:sldId id="272" r:id="rId14"/>
    <p:sldId id="27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02" autoAdjust="0"/>
    <p:restoredTop sz="94690"/>
  </p:normalViewPr>
  <p:slideViewPr>
    <p:cSldViewPr>
      <p:cViewPr varScale="1">
        <p:scale>
          <a:sx n="99" d="100"/>
          <a:sy n="99" d="100"/>
        </p:scale>
        <p:origin x="1392" y="1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7C3BB3-2401-496D-B032-914CE4DA212B}" type="datetimeFigureOut">
              <a:rPr lang="en-US" smtClean="0"/>
              <a:t>8/2/22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E200064-431C-41A7-B164-1F0C61EFF4D4}" type="slidenum">
              <a:rPr lang="en-US" smtClean="0"/>
              <a:t>‹#›</a:t>
            </a:fld>
            <a:endParaRPr lang="en-US"/>
          </a:p>
        </p:txBody>
      </p:sp>
    </p:spTree>
    <p:extLst>
      <p:ext uri="{BB962C8B-B14F-4D97-AF65-F5344CB8AC3E}">
        <p14:creationId xmlns:p14="http://schemas.microsoft.com/office/powerpoint/2010/main" val="1245512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CDC61C9-685C-46FC-B1AE-4B430EFE588F}" type="datetime1">
              <a:rPr lang="en-US" smtClean="0"/>
              <a:t>8/2/22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33E4DC-E8E1-447A-9D31-A0A89CBD50E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B2A7498-827C-45C4-9641-5B9B6BB86A42}" type="datetime1">
              <a:rPr lang="en-US" smtClean="0"/>
              <a:t>8/2/22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33E4DC-E8E1-447A-9D31-A0A89CBD50E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3A31E18-A22A-4213-A140-772CBE6DD2BF}" type="datetime1">
              <a:rPr lang="en-US" smtClean="0"/>
              <a:t>8/2/22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33E4DC-E8E1-447A-9D31-A0A89CBD50E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1EDD28F-1A53-4FA7-95F4-A1426FBD4FC7}" type="datetime1">
              <a:rPr lang="en-US" smtClean="0"/>
              <a:t>8/2/22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33E4DC-E8E1-447A-9D31-A0A89CBD50E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0FC737-27DB-4112-93A9-5824A344CB2C}" type="datetime1">
              <a:rPr lang="en-US" smtClean="0"/>
              <a:t>8/2/22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33E4DC-E8E1-447A-9D31-A0A89CBD50E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339B32B-0A13-4C47-8750-520B4EB560A9}" type="datetime1">
              <a:rPr lang="en-US" smtClean="0"/>
              <a:t>8/2/22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33E4DC-E8E1-447A-9D31-A0A89CBD50E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ADB75C-84A2-412B-8933-D2B108E0E72E}" type="datetime1">
              <a:rPr lang="en-US" smtClean="0"/>
              <a:t>8/2/22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C33E4DC-E8E1-447A-9D31-A0A89CBD50E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C474422-BB75-4014-984E-A8C862EFED67}" type="datetime1">
              <a:rPr lang="en-US" smtClean="0"/>
              <a:t>8/2/22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C33E4DC-E8E1-447A-9D31-A0A89CBD50E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EA02CF-D75D-4EB8-B4D9-7CC645122C3C}" type="datetime1">
              <a:rPr lang="en-US" smtClean="0"/>
              <a:t>8/2/22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C33E4DC-E8E1-447A-9D31-A0A89CBD50E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07E8CD6-AE63-403B-B68E-291C8E940A3C}" type="datetime1">
              <a:rPr lang="en-US" smtClean="0"/>
              <a:t>8/2/22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33E4DC-E8E1-447A-9D31-A0A89CBD50E3}"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C1F9C7B7-F421-433E-8014-28B3F1F43E0E}" type="datetime1">
              <a:rPr lang="en-US" smtClean="0"/>
              <a:t>8/2/22</a:t>
            </a:fld>
            <a:endParaRPr lang="en-US"/>
          </a:p>
        </p:txBody>
      </p:sp>
      <p:sp>
        <p:nvSpPr>
          <p:cNvPr id="9" name="Slide Number Placeholder 8"/>
          <p:cNvSpPr>
            <a:spLocks noGrp="1"/>
          </p:cNvSpPr>
          <p:nvPr>
            <p:ph type="sldNum" sz="quarter" idx="11"/>
          </p:nvPr>
        </p:nvSpPr>
        <p:spPr/>
        <p:txBody>
          <a:bodyPr/>
          <a:lstStyle/>
          <a:p>
            <a:fld id="{FC33E4DC-E8E1-447A-9D31-A0A89CBD50E3}"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C33E4DC-E8E1-447A-9D31-A0A89CBD50E3}"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01FA9455-C934-40FE-8C73-F97B50F69DE3}" type="datetime1">
              <a:rPr lang="en-US" smtClean="0"/>
              <a:t>8/2/22</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2971800"/>
            <a:ext cx="8001000" cy="1828800"/>
          </a:xfrm>
        </p:spPr>
        <p:txBody>
          <a:bodyPr>
            <a:noAutofit/>
          </a:bodyPr>
          <a:lstStyle/>
          <a:p>
            <a:pPr algn="ctr"/>
            <a:r>
              <a:rPr lang="en-US" sz="4000" b="1" dirty="0">
                <a:solidFill>
                  <a:schemeClr val="tx1"/>
                </a:solidFill>
              </a:rPr>
              <a:t>A Review of Housing Problems for Indigenous People in North Canada </a:t>
            </a:r>
          </a:p>
        </p:txBody>
      </p:sp>
      <p:sp>
        <p:nvSpPr>
          <p:cNvPr id="3" name="Subtitle 2"/>
          <p:cNvSpPr>
            <a:spLocks noGrp="1"/>
          </p:cNvSpPr>
          <p:nvPr>
            <p:ph type="subTitle" idx="1"/>
          </p:nvPr>
        </p:nvSpPr>
        <p:spPr>
          <a:xfrm>
            <a:off x="990600" y="5410200"/>
            <a:ext cx="6781800" cy="914400"/>
          </a:xfrm>
        </p:spPr>
        <p:txBody>
          <a:bodyPr>
            <a:noAutofit/>
          </a:bodyPr>
          <a:lstStyle/>
          <a:p>
            <a:pPr algn="ctr"/>
            <a:r>
              <a:rPr lang="en-US" sz="2800" dirty="0" err="1">
                <a:solidFill>
                  <a:schemeClr val="tx1"/>
                </a:solidFill>
              </a:rPr>
              <a:t>Nehal</a:t>
            </a:r>
            <a:r>
              <a:rPr lang="en-US" sz="2800" dirty="0">
                <a:solidFill>
                  <a:schemeClr val="tx1"/>
                </a:solidFill>
              </a:rPr>
              <a:t> </a:t>
            </a:r>
            <a:r>
              <a:rPr lang="en-US" sz="2800" dirty="0" err="1">
                <a:solidFill>
                  <a:schemeClr val="tx1"/>
                </a:solidFill>
              </a:rPr>
              <a:t>Elshaboury</a:t>
            </a:r>
            <a:r>
              <a:rPr lang="en-US" sz="2800" dirty="0">
                <a:solidFill>
                  <a:schemeClr val="tx1"/>
                </a:solidFill>
              </a:rPr>
              <a:t>, </a:t>
            </a:r>
            <a:r>
              <a:rPr lang="en-US" sz="2800" dirty="0" err="1">
                <a:solidFill>
                  <a:schemeClr val="tx1"/>
                </a:solidFill>
              </a:rPr>
              <a:t>Abobakr</a:t>
            </a:r>
            <a:r>
              <a:rPr lang="en-US" sz="2800" dirty="0">
                <a:solidFill>
                  <a:schemeClr val="tx1"/>
                </a:solidFill>
              </a:rPr>
              <a:t> Al-</a:t>
            </a:r>
            <a:r>
              <a:rPr lang="en-US" sz="2800" dirty="0" err="1">
                <a:solidFill>
                  <a:schemeClr val="tx1"/>
                </a:solidFill>
              </a:rPr>
              <a:t>Sakkaf</a:t>
            </a:r>
            <a:r>
              <a:rPr lang="en-US" sz="2800" dirty="0">
                <a:solidFill>
                  <a:schemeClr val="tx1"/>
                </a:solidFill>
              </a:rPr>
              <a:t>, </a:t>
            </a:r>
            <a:r>
              <a:rPr lang="en-US" sz="2800" dirty="0" err="1">
                <a:solidFill>
                  <a:schemeClr val="tx1"/>
                </a:solidFill>
              </a:rPr>
              <a:t>Eslam</a:t>
            </a:r>
            <a:r>
              <a:rPr lang="en-US" sz="2800" dirty="0">
                <a:solidFill>
                  <a:schemeClr val="tx1"/>
                </a:solidFill>
              </a:rPr>
              <a:t> Mohammed </a:t>
            </a:r>
            <a:r>
              <a:rPr lang="en-US" sz="2800" dirty="0" err="1">
                <a:solidFill>
                  <a:schemeClr val="tx1"/>
                </a:solidFill>
              </a:rPr>
              <a:t>Abdelkader</a:t>
            </a:r>
            <a:r>
              <a:rPr lang="en-US" sz="2800" dirty="0">
                <a:solidFill>
                  <a:schemeClr val="tx1"/>
                </a:solidFill>
              </a:rPr>
              <a:t>, </a:t>
            </a:r>
            <a:r>
              <a:rPr lang="en-US" sz="2800" dirty="0" err="1">
                <a:solidFill>
                  <a:schemeClr val="tx1"/>
                </a:solidFill>
              </a:rPr>
              <a:t>Ashutosh</a:t>
            </a:r>
            <a:r>
              <a:rPr lang="en-US" sz="2800" dirty="0">
                <a:solidFill>
                  <a:schemeClr val="tx1"/>
                </a:solidFill>
              </a:rPr>
              <a:t> </a:t>
            </a:r>
            <a:r>
              <a:rPr lang="en-US" sz="2800" dirty="0" err="1">
                <a:solidFill>
                  <a:schemeClr val="tx1"/>
                </a:solidFill>
              </a:rPr>
              <a:t>Bagchi</a:t>
            </a:r>
            <a:endParaRPr lang="en-US" sz="2800" dirty="0">
              <a:solidFill>
                <a:schemeClr val="tx1"/>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0" y="381000"/>
            <a:ext cx="2597841" cy="2590800"/>
          </a:xfrm>
          <a:prstGeom prst="rect">
            <a:avLst/>
          </a:prstGeom>
        </p:spPr>
      </p:pic>
    </p:spTree>
    <p:extLst>
      <p:ext uri="{BB962C8B-B14F-4D97-AF65-F5344CB8AC3E}">
        <p14:creationId xmlns:p14="http://schemas.microsoft.com/office/powerpoint/2010/main" val="26031238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Obstacles/Shortcomings</a:t>
            </a:r>
          </a:p>
        </p:txBody>
      </p:sp>
      <p:sp>
        <p:nvSpPr>
          <p:cNvPr id="3" name="Content Placeholder 2"/>
          <p:cNvSpPr>
            <a:spLocks noGrp="1"/>
          </p:cNvSpPr>
          <p:nvPr>
            <p:ph idx="1"/>
          </p:nvPr>
        </p:nvSpPr>
        <p:spPr/>
        <p:txBody>
          <a:bodyPr>
            <a:normAutofit fontScale="92500" lnSpcReduction="10000"/>
          </a:bodyPr>
          <a:lstStyle/>
          <a:p>
            <a:pPr algn="just"/>
            <a:r>
              <a:rPr lang="en-US" dirty="0"/>
              <a:t>Even though Indigenous housing in Canada faces serious concerns, there has been very little focus on conducting housing condition inspections and assessments. </a:t>
            </a:r>
          </a:p>
          <a:p>
            <a:pPr algn="just"/>
            <a:r>
              <a:rPr lang="en-US" dirty="0"/>
              <a:t>There are currently no defined methodologies or standards in place for conducting housing condition assessments and budget allocation in Indigenous communities. </a:t>
            </a:r>
          </a:p>
          <a:p>
            <a:pPr algn="just"/>
            <a:r>
              <a:rPr lang="en-US" dirty="0"/>
              <a:t>The inability to develop long-term housing plans in terms of building new homes and repairing existing stock is hampered by a lack of sustainable funding for housing. </a:t>
            </a:r>
          </a:p>
          <a:p>
            <a:pPr algn="just"/>
            <a:r>
              <a:rPr lang="en-US" dirty="0"/>
              <a:t>With limited budgets and resources available for constructing new dwellings, attention is being paid to evaluating existing housing stock in several northern regions, most of which need repair, to assess the feasibility of retrofitting older dwellings.</a:t>
            </a:r>
          </a:p>
          <a:p>
            <a:pPr algn="just"/>
            <a:r>
              <a:rPr lang="en-US" dirty="0"/>
              <a:t>Moreover, a review of the literature revealed a paucity of studies linking inadequate housing conditions and sustainability issues in Indigenous communities. </a:t>
            </a:r>
          </a:p>
        </p:txBody>
      </p:sp>
      <p:sp>
        <p:nvSpPr>
          <p:cNvPr id="4" name="Date Placeholder 3"/>
          <p:cNvSpPr>
            <a:spLocks noGrp="1"/>
          </p:cNvSpPr>
          <p:nvPr>
            <p:ph type="dt" sz="half" idx="10"/>
          </p:nvPr>
        </p:nvSpPr>
        <p:spPr/>
        <p:txBody>
          <a:bodyPr/>
          <a:lstStyle/>
          <a:p>
            <a:fld id="{F3553FE8-9C7D-4468-821A-19BEBE2E13F9}" type="datetime1">
              <a:rPr lang="en-US" smtClean="0"/>
              <a:t>8/2/22</a:t>
            </a:fld>
            <a:endParaRPr lang="en-US"/>
          </a:p>
        </p:txBody>
      </p:sp>
      <p:sp>
        <p:nvSpPr>
          <p:cNvPr id="5" name="Slide Number Placeholder 4"/>
          <p:cNvSpPr>
            <a:spLocks noGrp="1"/>
          </p:cNvSpPr>
          <p:nvPr>
            <p:ph type="sldNum" sz="quarter" idx="12"/>
          </p:nvPr>
        </p:nvSpPr>
        <p:spPr/>
        <p:txBody>
          <a:bodyPr/>
          <a:lstStyle/>
          <a:p>
            <a:fld id="{FC33E4DC-E8E1-447A-9D31-A0A89CBD50E3}" type="slidenum">
              <a:rPr lang="en-US" smtClean="0"/>
              <a:t>10</a:t>
            </a:fld>
            <a:endParaRPr lang="en-US"/>
          </a:p>
        </p:txBody>
      </p:sp>
    </p:spTree>
    <p:extLst>
      <p:ext uri="{BB962C8B-B14F-4D97-AF65-F5344CB8AC3E}">
        <p14:creationId xmlns:p14="http://schemas.microsoft.com/office/powerpoint/2010/main" val="695161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Need for Solution</a:t>
            </a:r>
          </a:p>
        </p:txBody>
      </p:sp>
      <p:sp>
        <p:nvSpPr>
          <p:cNvPr id="3" name="Content Placeholder 2"/>
          <p:cNvSpPr>
            <a:spLocks noGrp="1"/>
          </p:cNvSpPr>
          <p:nvPr>
            <p:ph idx="1"/>
          </p:nvPr>
        </p:nvSpPr>
        <p:spPr/>
        <p:txBody>
          <a:bodyPr>
            <a:normAutofit/>
          </a:bodyPr>
          <a:lstStyle/>
          <a:p>
            <a:pPr algn="just"/>
            <a:r>
              <a:rPr lang="en-US" sz="2800" dirty="0"/>
              <a:t>There is a definite need for safer, more lasting, sustainable, durable, and healthier housing for the Indigenous people. </a:t>
            </a:r>
          </a:p>
          <a:p>
            <a:pPr algn="just"/>
            <a:r>
              <a:rPr lang="en-US" sz="2800" dirty="0"/>
              <a:t>It is therefore required that the government takes the required actions to remedy the housing difficulties and eradicate colonial policies that impede access to housing for Indigenous people.</a:t>
            </a:r>
          </a:p>
        </p:txBody>
      </p:sp>
      <p:sp>
        <p:nvSpPr>
          <p:cNvPr id="4" name="Date Placeholder 3"/>
          <p:cNvSpPr>
            <a:spLocks noGrp="1"/>
          </p:cNvSpPr>
          <p:nvPr>
            <p:ph type="dt" sz="half" idx="10"/>
          </p:nvPr>
        </p:nvSpPr>
        <p:spPr/>
        <p:txBody>
          <a:bodyPr/>
          <a:lstStyle/>
          <a:p>
            <a:fld id="{798D1794-4A0F-408C-B04A-DE7F49607CB8}" type="datetime1">
              <a:rPr lang="en-US" smtClean="0"/>
              <a:t>8/2/22</a:t>
            </a:fld>
            <a:endParaRPr lang="en-US"/>
          </a:p>
        </p:txBody>
      </p:sp>
      <p:sp>
        <p:nvSpPr>
          <p:cNvPr id="5" name="Slide Number Placeholder 4"/>
          <p:cNvSpPr>
            <a:spLocks noGrp="1"/>
          </p:cNvSpPr>
          <p:nvPr>
            <p:ph type="sldNum" sz="quarter" idx="12"/>
          </p:nvPr>
        </p:nvSpPr>
        <p:spPr/>
        <p:txBody>
          <a:bodyPr/>
          <a:lstStyle/>
          <a:p>
            <a:fld id="{FC33E4DC-E8E1-447A-9D31-A0A89CBD50E3}" type="slidenum">
              <a:rPr lang="en-US" smtClean="0"/>
              <a:t>11</a:t>
            </a:fld>
            <a:endParaRPr lang="en-US"/>
          </a:p>
        </p:txBody>
      </p:sp>
    </p:spTree>
    <p:extLst>
      <p:ext uri="{BB962C8B-B14F-4D97-AF65-F5344CB8AC3E}">
        <p14:creationId xmlns:p14="http://schemas.microsoft.com/office/powerpoint/2010/main" val="9148161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Objectives and Methodology</a:t>
            </a:r>
          </a:p>
        </p:txBody>
      </p:sp>
      <p:sp>
        <p:nvSpPr>
          <p:cNvPr id="3" name="Content Placeholder 2"/>
          <p:cNvSpPr>
            <a:spLocks noGrp="1"/>
          </p:cNvSpPr>
          <p:nvPr>
            <p:ph idx="1"/>
          </p:nvPr>
        </p:nvSpPr>
        <p:spPr/>
        <p:txBody>
          <a:bodyPr>
            <a:normAutofit fontScale="92500" lnSpcReduction="20000"/>
          </a:bodyPr>
          <a:lstStyle/>
          <a:p>
            <a:pPr algn="just"/>
            <a:r>
              <a:rPr lang="en-US" dirty="0"/>
              <a:t>This research provides a framework that assists decision-makers in optimizing the needed intervention plans for Indigenous housing stock. </a:t>
            </a:r>
          </a:p>
          <a:p>
            <a:pPr algn="just"/>
            <a:r>
              <a:rPr lang="en-US" dirty="0"/>
              <a:t>In order to satisfy the main objective, the following sub-objectives are carried out:</a:t>
            </a:r>
          </a:p>
          <a:p>
            <a:pPr marL="571500" lvl="0" indent="-457200" algn="just">
              <a:buFont typeface="+mj-lt"/>
              <a:buAutoNum type="arabicPeriod"/>
            </a:pPr>
            <a:r>
              <a:rPr lang="en-US" dirty="0"/>
              <a:t>Examine the government housing policies and review current practices for condition assessment and budget allocation in existing houses. </a:t>
            </a:r>
          </a:p>
          <a:p>
            <a:pPr marL="571500" lvl="0" indent="-457200" algn="just">
              <a:buFont typeface="+mj-lt"/>
              <a:buAutoNum type="arabicPeriod"/>
            </a:pPr>
            <a:r>
              <a:rPr lang="en-US" dirty="0"/>
              <a:t>Develop a sustainability-based condition assessment model to evaluate the condition of housing units.</a:t>
            </a:r>
          </a:p>
          <a:p>
            <a:pPr marL="571500" lvl="0" indent="-457200" algn="just">
              <a:buFont typeface="+mj-lt"/>
              <a:buAutoNum type="arabicPeriod"/>
            </a:pPr>
            <a:r>
              <a:rPr lang="en-US" dirty="0"/>
              <a:t>Perform a deterioration prediction model to forecast the future condition of housing units.</a:t>
            </a:r>
          </a:p>
          <a:p>
            <a:pPr marL="571500" lvl="0" indent="-457200" algn="just">
              <a:buFont typeface="+mj-lt"/>
              <a:buAutoNum type="arabicPeriod"/>
            </a:pPr>
            <a:r>
              <a:rPr lang="en-US" dirty="0"/>
              <a:t>Deploy a budget allocation model to identify, prioritize and schedule the needed intervention actions for housing units using multi-objective optimization algorithms. </a:t>
            </a:r>
          </a:p>
          <a:p>
            <a:pPr marL="571500" lvl="0" indent="-457200" algn="just">
              <a:buFont typeface="+mj-lt"/>
              <a:buAutoNum type="arabicPeriod"/>
            </a:pPr>
            <a:r>
              <a:rPr lang="en-US" dirty="0"/>
              <a:t>Develop multi-criteria decision-making techniques to rank the near-optimum maintenance and replacement actions.</a:t>
            </a:r>
          </a:p>
        </p:txBody>
      </p:sp>
      <p:sp>
        <p:nvSpPr>
          <p:cNvPr id="4" name="Date Placeholder 3"/>
          <p:cNvSpPr>
            <a:spLocks noGrp="1"/>
          </p:cNvSpPr>
          <p:nvPr>
            <p:ph type="dt" sz="half" idx="10"/>
          </p:nvPr>
        </p:nvSpPr>
        <p:spPr/>
        <p:txBody>
          <a:bodyPr/>
          <a:lstStyle/>
          <a:p>
            <a:fld id="{376807DB-3719-4F8C-BC98-A7D768CD66CE}" type="datetime1">
              <a:rPr lang="en-US" smtClean="0"/>
              <a:t>8/2/22</a:t>
            </a:fld>
            <a:endParaRPr lang="en-US"/>
          </a:p>
        </p:txBody>
      </p:sp>
      <p:sp>
        <p:nvSpPr>
          <p:cNvPr id="5" name="Slide Number Placeholder 4"/>
          <p:cNvSpPr>
            <a:spLocks noGrp="1"/>
          </p:cNvSpPr>
          <p:nvPr>
            <p:ph type="sldNum" sz="quarter" idx="12"/>
          </p:nvPr>
        </p:nvSpPr>
        <p:spPr/>
        <p:txBody>
          <a:bodyPr/>
          <a:lstStyle/>
          <a:p>
            <a:fld id="{FC33E4DC-E8E1-447A-9D31-A0A89CBD50E3}" type="slidenum">
              <a:rPr lang="en-US" smtClean="0"/>
              <a:t>12</a:t>
            </a:fld>
            <a:endParaRPr lang="en-US"/>
          </a:p>
        </p:txBody>
      </p:sp>
    </p:spTree>
    <p:extLst>
      <p:ext uri="{BB962C8B-B14F-4D97-AF65-F5344CB8AC3E}">
        <p14:creationId xmlns:p14="http://schemas.microsoft.com/office/powerpoint/2010/main" val="17535562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Research Usefulness</a:t>
            </a:r>
          </a:p>
        </p:txBody>
      </p:sp>
      <p:sp>
        <p:nvSpPr>
          <p:cNvPr id="3" name="Content Placeholder 2"/>
          <p:cNvSpPr>
            <a:spLocks noGrp="1"/>
          </p:cNvSpPr>
          <p:nvPr>
            <p:ph idx="1"/>
          </p:nvPr>
        </p:nvSpPr>
        <p:spPr/>
        <p:txBody>
          <a:bodyPr>
            <a:normAutofit fontScale="85000" lnSpcReduction="20000"/>
          </a:bodyPr>
          <a:lstStyle/>
          <a:p>
            <a:pPr algn="just"/>
            <a:r>
              <a:rPr lang="en-US" dirty="0"/>
              <a:t>The current study is one of few comprehensive investigations into housing among Indigenous communities in Canada’s north. </a:t>
            </a:r>
          </a:p>
          <a:p>
            <a:pPr algn="just"/>
            <a:r>
              <a:rPr lang="en-US" dirty="0"/>
              <a:t>The proposed research is beneficial to the Canadian government at the federal, provincial, and municipal levels. </a:t>
            </a:r>
          </a:p>
          <a:p>
            <a:pPr algn="just"/>
            <a:r>
              <a:rPr lang="en-US" dirty="0"/>
              <a:t>This can be attributed to providing a comprehensive approach for solving the housing crisis by developing an optimum budget allocation plan. </a:t>
            </a:r>
          </a:p>
          <a:p>
            <a:pPr algn="just"/>
            <a:r>
              <a:rPr lang="en-US" dirty="0"/>
              <a:t>In addition, the outcome of this research will enable the government and professional levels to establish a database for the current problems and their solutions. </a:t>
            </a:r>
          </a:p>
          <a:p>
            <a:pPr algn="just"/>
            <a:r>
              <a:rPr lang="en-US" dirty="0"/>
              <a:t>The study’s findings will serve as a link between the voices of Indigenous communities and government authorities dealing with the housing crisis. </a:t>
            </a:r>
          </a:p>
          <a:p>
            <a:pPr algn="just"/>
            <a:r>
              <a:rPr lang="en-US" dirty="0"/>
              <a:t>This study will serve as a foundation to evaluate and improve the condition of housing units, enhancing the psychological and physical benefits for Canadian residents. </a:t>
            </a:r>
          </a:p>
          <a:p>
            <a:pPr algn="just"/>
            <a:r>
              <a:rPr lang="en-US" dirty="0"/>
              <a:t>Finally, this study provides high potential for researchers to study and investigate the Indigenous housing problem. </a:t>
            </a:r>
          </a:p>
        </p:txBody>
      </p:sp>
      <p:sp>
        <p:nvSpPr>
          <p:cNvPr id="4" name="Date Placeholder 3"/>
          <p:cNvSpPr>
            <a:spLocks noGrp="1"/>
          </p:cNvSpPr>
          <p:nvPr>
            <p:ph type="dt" sz="half" idx="10"/>
          </p:nvPr>
        </p:nvSpPr>
        <p:spPr/>
        <p:txBody>
          <a:bodyPr/>
          <a:lstStyle/>
          <a:p>
            <a:fld id="{2BCE7935-70F4-4450-9AB4-DCA469CA3C7C}" type="datetime1">
              <a:rPr lang="en-US" smtClean="0"/>
              <a:t>8/2/22</a:t>
            </a:fld>
            <a:endParaRPr lang="en-US"/>
          </a:p>
        </p:txBody>
      </p:sp>
      <p:sp>
        <p:nvSpPr>
          <p:cNvPr id="5" name="Slide Number Placeholder 4"/>
          <p:cNvSpPr>
            <a:spLocks noGrp="1"/>
          </p:cNvSpPr>
          <p:nvPr>
            <p:ph type="sldNum" sz="quarter" idx="12"/>
          </p:nvPr>
        </p:nvSpPr>
        <p:spPr/>
        <p:txBody>
          <a:bodyPr/>
          <a:lstStyle/>
          <a:p>
            <a:fld id="{FC33E4DC-E8E1-447A-9D31-A0A89CBD50E3}" type="slidenum">
              <a:rPr lang="en-US" smtClean="0"/>
              <a:t>13</a:t>
            </a:fld>
            <a:endParaRPr lang="en-US"/>
          </a:p>
        </p:txBody>
      </p:sp>
    </p:spTree>
    <p:extLst>
      <p:ext uri="{BB962C8B-B14F-4D97-AF65-F5344CB8AC3E}">
        <p14:creationId xmlns:p14="http://schemas.microsoft.com/office/powerpoint/2010/main" val="1118262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971800"/>
            <a:ext cx="7620000" cy="1143000"/>
          </a:xfrm>
        </p:spPr>
        <p:txBody>
          <a:bodyPr/>
          <a:lstStyle/>
          <a:p>
            <a:pPr algn="ctr"/>
            <a:r>
              <a:rPr lang="en-US" dirty="0"/>
              <a:t>Thank You</a:t>
            </a:r>
          </a:p>
        </p:txBody>
      </p:sp>
      <p:sp>
        <p:nvSpPr>
          <p:cNvPr id="4" name="Date Placeholder 3"/>
          <p:cNvSpPr>
            <a:spLocks noGrp="1"/>
          </p:cNvSpPr>
          <p:nvPr>
            <p:ph type="dt" sz="half" idx="10"/>
          </p:nvPr>
        </p:nvSpPr>
        <p:spPr/>
        <p:txBody>
          <a:bodyPr/>
          <a:lstStyle/>
          <a:p>
            <a:fld id="{A1EDD28F-1A53-4FA7-95F4-A1426FBD4FC7}" type="datetime1">
              <a:rPr lang="en-US" smtClean="0"/>
              <a:t>8/2/22</a:t>
            </a:fld>
            <a:endParaRPr lang="en-US"/>
          </a:p>
        </p:txBody>
      </p:sp>
      <p:sp>
        <p:nvSpPr>
          <p:cNvPr id="5" name="Slide Number Placeholder 4"/>
          <p:cNvSpPr>
            <a:spLocks noGrp="1"/>
          </p:cNvSpPr>
          <p:nvPr>
            <p:ph type="sldNum" sz="quarter" idx="12"/>
          </p:nvPr>
        </p:nvSpPr>
        <p:spPr/>
        <p:txBody>
          <a:bodyPr/>
          <a:lstStyle/>
          <a:p>
            <a:fld id="{FC33E4DC-E8E1-447A-9D31-A0A89CBD50E3}" type="slidenum">
              <a:rPr lang="en-US" smtClean="0"/>
              <a:t>14</a:t>
            </a:fld>
            <a:endParaRPr lang="en-US"/>
          </a:p>
        </p:txBody>
      </p:sp>
    </p:spTree>
    <p:extLst>
      <p:ext uri="{BB962C8B-B14F-4D97-AF65-F5344CB8AC3E}">
        <p14:creationId xmlns:p14="http://schemas.microsoft.com/office/powerpoint/2010/main" val="8371447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Table of Contents</a:t>
            </a:r>
          </a:p>
        </p:txBody>
      </p:sp>
      <p:sp>
        <p:nvSpPr>
          <p:cNvPr id="3" name="Content Placeholder 2"/>
          <p:cNvSpPr>
            <a:spLocks noGrp="1"/>
          </p:cNvSpPr>
          <p:nvPr>
            <p:ph idx="1"/>
          </p:nvPr>
        </p:nvSpPr>
        <p:spPr/>
        <p:txBody>
          <a:bodyPr>
            <a:normAutofit fontScale="55000" lnSpcReduction="20000"/>
          </a:bodyPr>
          <a:lstStyle/>
          <a:p>
            <a:pPr lvl="0">
              <a:lnSpc>
                <a:spcPct val="170000"/>
              </a:lnSpc>
            </a:pPr>
            <a:r>
              <a:rPr lang="en-US" sz="3200" dirty="0"/>
              <a:t>Who are Indigenous peoples? </a:t>
            </a:r>
          </a:p>
          <a:p>
            <a:pPr lvl="0">
              <a:lnSpc>
                <a:spcPct val="170000"/>
              </a:lnSpc>
            </a:pPr>
            <a:r>
              <a:rPr lang="en-US" sz="3200" dirty="0"/>
              <a:t>Statistics </a:t>
            </a:r>
          </a:p>
          <a:p>
            <a:pPr lvl="0">
              <a:lnSpc>
                <a:spcPct val="170000"/>
              </a:lnSpc>
            </a:pPr>
            <a:r>
              <a:rPr lang="en-US" sz="3200" dirty="0"/>
              <a:t>Homelessness Problems </a:t>
            </a:r>
          </a:p>
          <a:p>
            <a:pPr lvl="0">
              <a:lnSpc>
                <a:spcPct val="170000"/>
              </a:lnSpc>
            </a:pPr>
            <a:r>
              <a:rPr lang="en-US" sz="3200" dirty="0"/>
              <a:t>Indigenous Housing Problems</a:t>
            </a:r>
          </a:p>
          <a:p>
            <a:pPr lvl="0">
              <a:lnSpc>
                <a:spcPct val="170000"/>
              </a:lnSpc>
            </a:pPr>
            <a:r>
              <a:rPr lang="en-US" sz="3200" dirty="0"/>
              <a:t>Appropriate Housing as a Human Right</a:t>
            </a:r>
          </a:p>
          <a:p>
            <a:pPr lvl="0">
              <a:lnSpc>
                <a:spcPct val="170000"/>
              </a:lnSpc>
            </a:pPr>
            <a:r>
              <a:rPr lang="en-US" sz="3200" dirty="0"/>
              <a:t>Governmental Efforts</a:t>
            </a:r>
          </a:p>
          <a:p>
            <a:pPr lvl="0">
              <a:lnSpc>
                <a:spcPct val="170000"/>
              </a:lnSpc>
            </a:pPr>
            <a:r>
              <a:rPr lang="en-US" sz="3200" dirty="0"/>
              <a:t>Obstacles/Shortcomings</a:t>
            </a:r>
          </a:p>
          <a:p>
            <a:pPr lvl="0">
              <a:lnSpc>
                <a:spcPct val="170000"/>
              </a:lnSpc>
            </a:pPr>
            <a:r>
              <a:rPr lang="en-US" sz="3200" dirty="0"/>
              <a:t>Need for Solution</a:t>
            </a:r>
          </a:p>
          <a:p>
            <a:pPr lvl="0">
              <a:lnSpc>
                <a:spcPct val="170000"/>
              </a:lnSpc>
            </a:pPr>
            <a:r>
              <a:rPr lang="en-US" sz="3200" dirty="0"/>
              <a:t>Research Objectives and Methodology</a:t>
            </a:r>
          </a:p>
          <a:p>
            <a:pPr lvl="0">
              <a:lnSpc>
                <a:spcPct val="170000"/>
              </a:lnSpc>
            </a:pPr>
            <a:r>
              <a:rPr lang="en-US" sz="3200" dirty="0"/>
              <a:t>Research Usefulness</a:t>
            </a:r>
          </a:p>
          <a:p>
            <a:pPr lvl="0">
              <a:lnSpc>
                <a:spcPct val="200000"/>
              </a:lnSpc>
            </a:pPr>
            <a:endParaRPr lang="en-US" sz="2800" dirty="0"/>
          </a:p>
        </p:txBody>
      </p:sp>
      <p:sp>
        <p:nvSpPr>
          <p:cNvPr id="4" name="Date Placeholder 3"/>
          <p:cNvSpPr>
            <a:spLocks noGrp="1"/>
          </p:cNvSpPr>
          <p:nvPr>
            <p:ph type="dt" sz="half" idx="10"/>
          </p:nvPr>
        </p:nvSpPr>
        <p:spPr/>
        <p:txBody>
          <a:bodyPr/>
          <a:lstStyle/>
          <a:p>
            <a:fld id="{53687ED1-7439-4E36-B24C-237A413C5A28}" type="datetime1">
              <a:rPr lang="en-US" smtClean="0"/>
              <a:t>8/2/22</a:t>
            </a:fld>
            <a:endParaRPr lang="en-US"/>
          </a:p>
        </p:txBody>
      </p:sp>
      <p:sp>
        <p:nvSpPr>
          <p:cNvPr id="5" name="Slide Number Placeholder 4"/>
          <p:cNvSpPr>
            <a:spLocks noGrp="1"/>
          </p:cNvSpPr>
          <p:nvPr>
            <p:ph type="sldNum" sz="quarter" idx="12"/>
          </p:nvPr>
        </p:nvSpPr>
        <p:spPr/>
        <p:txBody>
          <a:bodyPr/>
          <a:lstStyle/>
          <a:p>
            <a:fld id="{FC33E4DC-E8E1-447A-9D31-A0A89CBD50E3}" type="slidenum">
              <a:rPr lang="en-US" smtClean="0"/>
              <a:t>2</a:t>
            </a:fld>
            <a:endParaRPr lang="en-US"/>
          </a:p>
        </p:txBody>
      </p:sp>
    </p:spTree>
    <p:extLst>
      <p:ext uri="{BB962C8B-B14F-4D97-AF65-F5344CB8AC3E}">
        <p14:creationId xmlns:p14="http://schemas.microsoft.com/office/powerpoint/2010/main" val="371297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sz="4000" dirty="0"/>
              <a:t>Who are Indigenous peoples? </a:t>
            </a:r>
          </a:p>
        </p:txBody>
      </p:sp>
      <p:sp>
        <p:nvSpPr>
          <p:cNvPr id="3" name="Content Placeholder 2"/>
          <p:cNvSpPr>
            <a:spLocks noGrp="1"/>
          </p:cNvSpPr>
          <p:nvPr>
            <p:ph idx="1"/>
          </p:nvPr>
        </p:nvSpPr>
        <p:spPr/>
        <p:txBody>
          <a:bodyPr>
            <a:normAutofit/>
          </a:bodyPr>
          <a:lstStyle/>
          <a:p>
            <a:pPr algn="just">
              <a:lnSpc>
                <a:spcPct val="150000"/>
              </a:lnSpc>
            </a:pPr>
            <a:r>
              <a:rPr lang="en-US" sz="2800" dirty="0"/>
              <a:t>Indigenous peoples are the descendants of distinct cultures and practices of interacting with others and the environment. </a:t>
            </a:r>
          </a:p>
          <a:p>
            <a:pPr algn="just">
              <a:lnSpc>
                <a:spcPct val="150000"/>
              </a:lnSpc>
            </a:pPr>
            <a:r>
              <a:rPr lang="en-US" sz="2800" dirty="0"/>
              <a:t>They have kept unique economic, political, social, and cultural traits from the dominant societies in which they dwell. </a:t>
            </a:r>
          </a:p>
          <a:p>
            <a:endParaRPr lang="en-US" dirty="0"/>
          </a:p>
        </p:txBody>
      </p:sp>
      <p:sp>
        <p:nvSpPr>
          <p:cNvPr id="4" name="Date Placeholder 3"/>
          <p:cNvSpPr>
            <a:spLocks noGrp="1"/>
          </p:cNvSpPr>
          <p:nvPr>
            <p:ph type="dt" sz="half" idx="10"/>
          </p:nvPr>
        </p:nvSpPr>
        <p:spPr/>
        <p:txBody>
          <a:bodyPr/>
          <a:lstStyle/>
          <a:p>
            <a:fld id="{62CA5E6A-F4F6-4BB4-8DD4-28739E17E916}" type="datetime1">
              <a:rPr lang="en-US" smtClean="0"/>
              <a:t>8/2/22</a:t>
            </a:fld>
            <a:endParaRPr lang="en-US"/>
          </a:p>
        </p:txBody>
      </p:sp>
      <p:sp>
        <p:nvSpPr>
          <p:cNvPr id="5" name="Slide Number Placeholder 4"/>
          <p:cNvSpPr>
            <a:spLocks noGrp="1"/>
          </p:cNvSpPr>
          <p:nvPr>
            <p:ph type="sldNum" sz="quarter" idx="12"/>
          </p:nvPr>
        </p:nvSpPr>
        <p:spPr/>
        <p:txBody>
          <a:bodyPr/>
          <a:lstStyle/>
          <a:p>
            <a:fld id="{FC33E4DC-E8E1-447A-9D31-A0A89CBD50E3}" type="slidenum">
              <a:rPr lang="en-US" smtClean="0"/>
              <a:t>3</a:t>
            </a:fld>
            <a:endParaRPr lang="en-US"/>
          </a:p>
        </p:txBody>
      </p:sp>
    </p:spTree>
    <p:extLst>
      <p:ext uri="{BB962C8B-B14F-4D97-AF65-F5344CB8AC3E}">
        <p14:creationId xmlns:p14="http://schemas.microsoft.com/office/powerpoint/2010/main" val="28612100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Statistics – Indigenous Peoples</a:t>
            </a:r>
          </a:p>
        </p:txBody>
      </p:sp>
      <p:sp>
        <p:nvSpPr>
          <p:cNvPr id="3" name="Content Placeholder 2"/>
          <p:cNvSpPr>
            <a:spLocks noGrp="1"/>
          </p:cNvSpPr>
          <p:nvPr>
            <p:ph idx="1"/>
          </p:nvPr>
        </p:nvSpPr>
        <p:spPr/>
        <p:txBody>
          <a:bodyPr>
            <a:normAutofit/>
          </a:bodyPr>
          <a:lstStyle/>
          <a:p>
            <a:pPr algn="just"/>
            <a:r>
              <a:rPr lang="en-US" sz="2400" dirty="0"/>
              <a:t>In Canada, the Indigenous community includes Inuit, Métis, and First Nations. </a:t>
            </a:r>
          </a:p>
          <a:p>
            <a:pPr algn="just"/>
            <a:r>
              <a:rPr lang="en-US" sz="2400" dirty="0"/>
              <a:t>According to census statistics from 2016, Canada’s Indigenous population was 1,800,000. </a:t>
            </a:r>
          </a:p>
          <a:p>
            <a:pPr algn="just"/>
            <a:r>
              <a:rPr lang="en-US" sz="2400" dirty="0"/>
              <a:t>This figure is predicted to grow in all provinces and territories. </a:t>
            </a:r>
          </a:p>
          <a:p>
            <a:pPr algn="just"/>
            <a:r>
              <a:rPr lang="en-US" sz="2400" dirty="0"/>
              <a:t>The slowest, medium, and highest growth-rate scenarios predict a population of 2495000, 2848000, and 3182000, respectively in 2041. </a:t>
            </a:r>
          </a:p>
          <a:p>
            <a:pPr algn="just"/>
            <a:r>
              <a:rPr lang="en-US" sz="2400" dirty="0"/>
              <a:t>This suggests that the issues confronting Indigenous peoples and communities will worsen in case of not being addressed. </a:t>
            </a:r>
          </a:p>
        </p:txBody>
      </p:sp>
      <p:sp>
        <p:nvSpPr>
          <p:cNvPr id="4" name="Date Placeholder 3"/>
          <p:cNvSpPr>
            <a:spLocks noGrp="1"/>
          </p:cNvSpPr>
          <p:nvPr>
            <p:ph type="dt" sz="half" idx="10"/>
          </p:nvPr>
        </p:nvSpPr>
        <p:spPr/>
        <p:txBody>
          <a:bodyPr/>
          <a:lstStyle/>
          <a:p>
            <a:fld id="{7C06D334-C112-48EA-AE8F-2ADFF2D0FE3D}" type="datetime1">
              <a:rPr lang="en-US" smtClean="0"/>
              <a:t>8/2/22</a:t>
            </a:fld>
            <a:endParaRPr lang="en-US"/>
          </a:p>
        </p:txBody>
      </p:sp>
      <p:sp>
        <p:nvSpPr>
          <p:cNvPr id="5" name="Slide Number Placeholder 4"/>
          <p:cNvSpPr>
            <a:spLocks noGrp="1"/>
          </p:cNvSpPr>
          <p:nvPr>
            <p:ph type="sldNum" sz="quarter" idx="12"/>
          </p:nvPr>
        </p:nvSpPr>
        <p:spPr/>
        <p:txBody>
          <a:bodyPr/>
          <a:lstStyle/>
          <a:p>
            <a:fld id="{FC33E4DC-E8E1-447A-9D31-A0A89CBD50E3}" type="slidenum">
              <a:rPr lang="en-US" smtClean="0"/>
              <a:t>4</a:t>
            </a:fld>
            <a:endParaRPr lang="en-US"/>
          </a:p>
        </p:txBody>
      </p:sp>
    </p:spTree>
    <p:extLst>
      <p:ext uri="{BB962C8B-B14F-4D97-AF65-F5344CB8AC3E}">
        <p14:creationId xmlns:p14="http://schemas.microsoft.com/office/powerpoint/2010/main" val="12564389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a:t>Homelessness Problems </a:t>
            </a:r>
            <a:endParaRPr lang="en-US" dirty="0"/>
          </a:p>
        </p:txBody>
      </p:sp>
      <p:sp>
        <p:nvSpPr>
          <p:cNvPr id="3" name="Content Placeholder 2"/>
          <p:cNvSpPr>
            <a:spLocks noGrp="1"/>
          </p:cNvSpPr>
          <p:nvPr>
            <p:ph idx="1"/>
          </p:nvPr>
        </p:nvSpPr>
        <p:spPr/>
        <p:txBody>
          <a:bodyPr>
            <a:normAutofit/>
          </a:bodyPr>
          <a:lstStyle/>
          <a:p>
            <a:pPr algn="just"/>
            <a:r>
              <a:rPr lang="en-US" sz="2800" dirty="0"/>
              <a:t>Homelessness has been a difficult and vexing subject for policymakers, as well as an embarrassment to nations and communities. </a:t>
            </a:r>
          </a:p>
          <a:p>
            <a:pPr algn="just"/>
            <a:r>
              <a:rPr lang="en-US" sz="2800" dirty="0"/>
              <a:t>Indigenous people constitute the largest proportion of the homeless population in Canada. </a:t>
            </a:r>
          </a:p>
          <a:p>
            <a:pPr algn="just"/>
            <a:r>
              <a:rPr lang="en-US" sz="2800" dirty="0"/>
              <a:t>Almost all homeless individuals in the Northwest Territories are Indigenous. </a:t>
            </a:r>
          </a:p>
          <a:p>
            <a:pPr algn="just"/>
            <a:r>
              <a:rPr lang="en-US" sz="2800" dirty="0"/>
              <a:t>Indigenous peoples are 11 times more likely to be homeless than non-Indigenous people. </a:t>
            </a:r>
          </a:p>
        </p:txBody>
      </p:sp>
      <p:sp>
        <p:nvSpPr>
          <p:cNvPr id="4" name="Date Placeholder 3"/>
          <p:cNvSpPr>
            <a:spLocks noGrp="1"/>
          </p:cNvSpPr>
          <p:nvPr>
            <p:ph type="dt" sz="half" idx="10"/>
          </p:nvPr>
        </p:nvSpPr>
        <p:spPr/>
        <p:txBody>
          <a:bodyPr/>
          <a:lstStyle/>
          <a:p>
            <a:fld id="{84659E7B-8669-4483-85EF-EEE8A163A42D}" type="datetime1">
              <a:rPr lang="en-US" smtClean="0"/>
              <a:t>8/2/22</a:t>
            </a:fld>
            <a:endParaRPr lang="en-US"/>
          </a:p>
        </p:txBody>
      </p:sp>
      <p:sp>
        <p:nvSpPr>
          <p:cNvPr id="5" name="Slide Number Placeholder 4"/>
          <p:cNvSpPr>
            <a:spLocks noGrp="1"/>
          </p:cNvSpPr>
          <p:nvPr>
            <p:ph type="sldNum" sz="quarter" idx="12"/>
          </p:nvPr>
        </p:nvSpPr>
        <p:spPr/>
        <p:txBody>
          <a:bodyPr/>
          <a:lstStyle/>
          <a:p>
            <a:fld id="{FC33E4DC-E8E1-447A-9D31-A0A89CBD50E3}" type="slidenum">
              <a:rPr lang="en-US" smtClean="0"/>
              <a:t>5</a:t>
            </a:fld>
            <a:endParaRPr lang="en-US"/>
          </a:p>
        </p:txBody>
      </p:sp>
    </p:spTree>
    <p:extLst>
      <p:ext uri="{BB962C8B-B14F-4D97-AF65-F5344CB8AC3E}">
        <p14:creationId xmlns:p14="http://schemas.microsoft.com/office/powerpoint/2010/main" val="3894886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Indigenous Housing Problems</a:t>
            </a:r>
          </a:p>
        </p:txBody>
      </p:sp>
      <p:sp>
        <p:nvSpPr>
          <p:cNvPr id="3" name="Content Placeholder 2"/>
          <p:cNvSpPr>
            <a:spLocks noGrp="1"/>
          </p:cNvSpPr>
          <p:nvPr>
            <p:ph idx="1"/>
          </p:nvPr>
        </p:nvSpPr>
        <p:spPr/>
        <p:txBody>
          <a:bodyPr>
            <a:noAutofit/>
          </a:bodyPr>
          <a:lstStyle/>
          <a:p>
            <a:pPr marL="114300" indent="0" algn="just">
              <a:buNone/>
            </a:pPr>
            <a:r>
              <a:rPr lang="en-US" sz="2800" dirty="0"/>
              <a:t>Indigenous housing faces serious challenges because of multiple interconnected factors, such as:</a:t>
            </a:r>
          </a:p>
          <a:p>
            <a:pPr algn="just"/>
            <a:r>
              <a:rPr lang="en-US" sz="2800" dirty="0"/>
              <a:t>Past colonization </a:t>
            </a:r>
          </a:p>
          <a:p>
            <a:pPr algn="just"/>
            <a:r>
              <a:rPr lang="en-US" sz="2800" dirty="0"/>
              <a:t>Unsustainable housing schemes</a:t>
            </a:r>
          </a:p>
          <a:p>
            <a:pPr algn="just"/>
            <a:r>
              <a:rPr lang="en-US" sz="2800" dirty="0"/>
              <a:t>Unresolved property claims and limited land use planning capacity</a:t>
            </a:r>
          </a:p>
          <a:p>
            <a:pPr algn="just"/>
            <a:r>
              <a:rPr lang="en-US" sz="2800" dirty="0"/>
              <a:t>Growing population and increased demand for units</a:t>
            </a:r>
          </a:p>
          <a:p>
            <a:pPr algn="just"/>
            <a:r>
              <a:rPr lang="en-US" sz="2800" dirty="0"/>
              <a:t>Geographic constraints/remoteness</a:t>
            </a:r>
          </a:p>
        </p:txBody>
      </p:sp>
      <p:sp>
        <p:nvSpPr>
          <p:cNvPr id="4" name="Date Placeholder 3"/>
          <p:cNvSpPr>
            <a:spLocks noGrp="1"/>
          </p:cNvSpPr>
          <p:nvPr>
            <p:ph type="dt" sz="half" idx="10"/>
          </p:nvPr>
        </p:nvSpPr>
        <p:spPr/>
        <p:txBody>
          <a:bodyPr/>
          <a:lstStyle/>
          <a:p>
            <a:fld id="{E856A999-6A02-4288-AE13-557EA94AC5EC}" type="datetime1">
              <a:rPr lang="en-US" smtClean="0"/>
              <a:t>8/2/22</a:t>
            </a:fld>
            <a:endParaRPr lang="en-US"/>
          </a:p>
        </p:txBody>
      </p:sp>
      <p:sp>
        <p:nvSpPr>
          <p:cNvPr id="5" name="Slide Number Placeholder 4"/>
          <p:cNvSpPr>
            <a:spLocks noGrp="1"/>
          </p:cNvSpPr>
          <p:nvPr>
            <p:ph type="sldNum" sz="quarter" idx="12"/>
          </p:nvPr>
        </p:nvSpPr>
        <p:spPr/>
        <p:txBody>
          <a:bodyPr/>
          <a:lstStyle/>
          <a:p>
            <a:fld id="{FC33E4DC-E8E1-447A-9D31-A0A89CBD50E3}" type="slidenum">
              <a:rPr lang="en-US" smtClean="0"/>
              <a:t>6</a:t>
            </a:fld>
            <a:endParaRPr lang="en-US"/>
          </a:p>
        </p:txBody>
      </p:sp>
    </p:spTree>
    <p:extLst>
      <p:ext uri="{BB962C8B-B14F-4D97-AF65-F5344CB8AC3E}">
        <p14:creationId xmlns:p14="http://schemas.microsoft.com/office/powerpoint/2010/main" val="728862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Indigenous Housing Problems (Cont’d)</a:t>
            </a:r>
          </a:p>
        </p:txBody>
      </p:sp>
      <p:sp>
        <p:nvSpPr>
          <p:cNvPr id="3" name="Content Placeholder 2"/>
          <p:cNvSpPr>
            <a:spLocks noGrp="1"/>
          </p:cNvSpPr>
          <p:nvPr>
            <p:ph idx="1"/>
          </p:nvPr>
        </p:nvSpPr>
        <p:spPr/>
        <p:txBody>
          <a:bodyPr>
            <a:normAutofit fontScale="92500" lnSpcReduction="20000"/>
          </a:bodyPr>
          <a:lstStyle/>
          <a:p>
            <a:pPr algn="just">
              <a:lnSpc>
                <a:spcPct val="150000"/>
              </a:lnSpc>
            </a:pPr>
            <a:r>
              <a:rPr lang="en-US" sz="2800" dirty="0"/>
              <a:t>Substantial construction and maintenance costs </a:t>
            </a:r>
          </a:p>
          <a:p>
            <a:pPr algn="just">
              <a:lnSpc>
                <a:spcPct val="150000"/>
              </a:lnSpc>
            </a:pPr>
            <a:r>
              <a:rPr lang="en-US" sz="2800" dirty="0"/>
              <a:t>Shortage of supplies and skilled laborers</a:t>
            </a:r>
          </a:p>
          <a:p>
            <a:pPr algn="just">
              <a:lnSpc>
                <a:spcPct val="150000"/>
              </a:lnSpc>
            </a:pPr>
            <a:r>
              <a:rPr lang="en-US" sz="2800" dirty="0"/>
              <a:t>Expensive logistics and transportation of supplies </a:t>
            </a:r>
          </a:p>
          <a:p>
            <a:pPr algn="just">
              <a:lnSpc>
                <a:spcPct val="150000"/>
              </a:lnSpc>
            </a:pPr>
            <a:r>
              <a:rPr lang="en-US" sz="2800" dirty="0"/>
              <a:t>Thawing permafrost resulting in result in the collapse of buildings and global warming</a:t>
            </a:r>
          </a:p>
          <a:p>
            <a:pPr algn="just">
              <a:lnSpc>
                <a:spcPct val="150000"/>
              </a:lnSpc>
            </a:pPr>
            <a:r>
              <a:rPr lang="en-US" sz="2800" dirty="0"/>
              <a:t>Poor living conditions (e.g., overcrowding, mold exposure, uninsulated dwellings, intermittent electricity, and a lack of drinkable water)</a:t>
            </a:r>
          </a:p>
          <a:p>
            <a:endParaRPr lang="en-US" dirty="0"/>
          </a:p>
        </p:txBody>
      </p:sp>
      <p:sp>
        <p:nvSpPr>
          <p:cNvPr id="4" name="Date Placeholder 3"/>
          <p:cNvSpPr>
            <a:spLocks noGrp="1"/>
          </p:cNvSpPr>
          <p:nvPr>
            <p:ph type="dt" sz="half" idx="10"/>
          </p:nvPr>
        </p:nvSpPr>
        <p:spPr/>
        <p:txBody>
          <a:bodyPr/>
          <a:lstStyle/>
          <a:p>
            <a:fld id="{9393F39C-5993-4D4C-95C6-1231ED98DFF0}" type="datetime1">
              <a:rPr lang="en-US" smtClean="0"/>
              <a:t>8/2/22</a:t>
            </a:fld>
            <a:endParaRPr lang="en-US"/>
          </a:p>
        </p:txBody>
      </p:sp>
      <p:sp>
        <p:nvSpPr>
          <p:cNvPr id="5" name="Slide Number Placeholder 4"/>
          <p:cNvSpPr>
            <a:spLocks noGrp="1"/>
          </p:cNvSpPr>
          <p:nvPr>
            <p:ph type="sldNum" sz="quarter" idx="12"/>
          </p:nvPr>
        </p:nvSpPr>
        <p:spPr/>
        <p:txBody>
          <a:bodyPr/>
          <a:lstStyle/>
          <a:p>
            <a:fld id="{FC33E4DC-E8E1-447A-9D31-A0A89CBD50E3}" type="slidenum">
              <a:rPr lang="en-US" smtClean="0"/>
              <a:t>7</a:t>
            </a:fld>
            <a:endParaRPr lang="en-US"/>
          </a:p>
        </p:txBody>
      </p:sp>
    </p:spTree>
    <p:extLst>
      <p:ext uri="{BB962C8B-B14F-4D97-AF65-F5344CB8AC3E}">
        <p14:creationId xmlns:p14="http://schemas.microsoft.com/office/powerpoint/2010/main" val="34849705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Appropriate Housing as a Human Right</a:t>
            </a:r>
          </a:p>
        </p:txBody>
      </p:sp>
      <p:sp>
        <p:nvSpPr>
          <p:cNvPr id="3" name="Content Placeholder 2"/>
          <p:cNvSpPr>
            <a:spLocks noGrp="1"/>
          </p:cNvSpPr>
          <p:nvPr>
            <p:ph idx="1"/>
          </p:nvPr>
        </p:nvSpPr>
        <p:spPr/>
        <p:txBody>
          <a:bodyPr>
            <a:normAutofit/>
          </a:bodyPr>
          <a:lstStyle/>
          <a:p>
            <a:pPr algn="just"/>
            <a:r>
              <a:rPr lang="en-US" sz="2400" dirty="0"/>
              <a:t>Canada has formally recognized appropriate housing as a basic human right when it ratified the International Convention on Economic, Social, and Cultural Rights in 1976. </a:t>
            </a:r>
          </a:p>
          <a:p>
            <a:pPr algn="just"/>
            <a:r>
              <a:rPr lang="en-US" sz="2400" dirty="0"/>
              <a:t>However, the housing problem in Canada is sometimes referred to as bringing “third world conditions” to Indigenous peoples living in first world countries. </a:t>
            </a:r>
          </a:p>
          <a:p>
            <a:pPr algn="just"/>
            <a:r>
              <a:rPr lang="en-US" sz="2400" dirty="0"/>
              <a:t>As a result, the absence of suitable and affordable housing in Indigenous communities is not just a cause of ongoing suffering, but also a violation of fundamental human rights. </a:t>
            </a:r>
          </a:p>
          <a:p>
            <a:pPr marL="114300" indent="0">
              <a:buNone/>
            </a:pPr>
            <a:endParaRPr lang="en-US" dirty="0"/>
          </a:p>
        </p:txBody>
      </p:sp>
      <p:sp>
        <p:nvSpPr>
          <p:cNvPr id="4" name="Date Placeholder 3"/>
          <p:cNvSpPr>
            <a:spLocks noGrp="1"/>
          </p:cNvSpPr>
          <p:nvPr>
            <p:ph type="dt" sz="half" idx="10"/>
          </p:nvPr>
        </p:nvSpPr>
        <p:spPr/>
        <p:txBody>
          <a:bodyPr/>
          <a:lstStyle/>
          <a:p>
            <a:fld id="{7280495A-8CFC-4FF7-8D7E-06953E968650}" type="datetime1">
              <a:rPr lang="en-US" smtClean="0"/>
              <a:t>8/2/22</a:t>
            </a:fld>
            <a:endParaRPr lang="en-US"/>
          </a:p>
        </p:txBody>
      </p:sp>
      <p:sp>
        <p:nvSpPr>
          <p:cNvPr id="5" name="Slide Number Placeholder 4"/>
          <p:cNvSpPr>
            <a:spLocks noGrp="1"/>
          </p:cNvSpPr>
          <p:nvPr>
            <p:ph type="sldNum" sz="quarter" idx="12"/>
          </p:nvPr>
        </p:nvSpPr>
        <p:spPr/>
        <p:txBody>
          <a:bodyPr/>
          <a:lstStyle/>
          <a:p>
            <a:fld id="{FC33E4DC-E8E1-447A-9D31-A0A89CBD50E3}" type="slidenum">
              <a:rPr lang="en-US" smtClean="0"/>
              <a:t>8</a:t>
            </a:fld>
            <a:endParaRPr lang="en-US"/>
          </a:p>
        </p:txBody>
      </p:sp>
    </p:spTree>
    <p:extLst>
      <p:ext uri="{BB962C8B-B14F-4D97-AF65-F5344CB8AC3E}">
        <p14:creationId xmlns:p14="http://schemas.microsoft.com/office/powerpoint/2010/main" val="13967304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Governmental Efforts</a:t>
            </a:r>
          </a:p>
        </p:txBody>
      </p:sp>
      <p:sp>
        <p:nvSpPr>
          <p:cNvPr id="3" name="Content Placeholder 2"/>
          <p:cNvSpPr>
            <a:spLocks noGrp="1"/>
          </p:cNvSpPr>
          <p:nvPr>
            <p:ph idx="1"/>
          </p:nvPr>
        </p:nvSpPr>
        <p:spPr/>
        <p:txBody>
          <a:bodyPr>
            <a:normAutofit fontScale="92500" lnSpcReduction="10000"/>
          </a:bodyPr>
          <a:lstStyle/>
          <a:p>
            <a:pPr algn="just"/>
            <a:r>
              <a:rPr lang="en-US" dirty="0"/>
              <a:t>The Government of Canada is committed to combating homelessness and improving Indigenous housing because safe and affordable housing provides a sense of security and aids in the development of strong communities. </a:t>
            </a:r>
          </a:p>
          <a:p>
            <a:pPr algn="just"/>
            <a:r>
              <a:rPr lang="en-US" dirty="0"/>
              <a:t>In this regard, several housing initiatives are provided by Canada Mortgage and Housing Corporation (CMHC) and Indigenous and Northern Affairs Canada (INAC) to support Indigenous people. </a:t>
            </a:r>
          </a:p>
          <a:p>
            <a:pPr algn="just"/>
            <a:r>
              <a:rPr lang="en-US" dirty="0"/>
              <a:t>Moreover, the government is making unprecedented investments as part of Budget 2021 to improve the economic, social, and health outcomes in First Nations, Inuit, and Métis communities and meet key infrastructure requirements by 2030. </a:t>
            </a:r>
          </a:p>
          <a:p>
            <a:pPr algn="just"/>
            <a:r>
              <a:rPr lang="en-US" dirty="0"/>
              <a:t>The government proposed new investments totaling more than $18 billion over the next five years in Budget 2021 to address critical infrastructure gaps between Indigenous and non-Indigenous communities, as well as to advance meaningful reconciliation with Indigenous people.</a:t>
            </a:r>
          </a:p>
        </p:txBody>
      </p:sp>
      <p:sp>
        <p:nvSpPr>
          <p:cNvPr id="4" name="Date Placeholder 3"/>
          <p:cNvSpPr>
            <a:spLocks noGrp="1"/>
          </p:cNvSpPr>
          <p:nvPr>
            <p:ph type="dt" sz="half" idx="10"/>
          </p:nvPr>
        </p:nvSpPr>
        <p:spPr/>
        <p:txBody>
          <a:bodyPr/>
          <a:lstStyle/>
          <a:p>
            <a:fld id="{BAAD27F0-5003-4B61-B2FD-1A348A21B530}" type="datetime1">
              <a:rPr lang="en-US" smtClean="0"/>
              <a:t>8/2/22</a:t>
            </a:fld>
            <a:endParaRPr lang="en-US"/>
          </a:p>
        </p:txBody>
      </p:sp>
      <p:sp>
        <p:nvSpPr>
          <p:cNvPr id="5" name="Slide Number Placeholder 4"/>
          <p:cNvSpPr>
            <a:spLocks noGrp="1"/>
          </p:cNvSpPr>
          <p:nvPr>
            <p:ph type="sldNum" sz="quarter" idx="12"/>
          </p:nvPr>
        </p:nvSpPr>
        <p:spPr/>
        <p:txBody>
          <a:bodyPr/>
          <a:lstStyle/>
          <a:p>
            <a:fld id="{FC33E4DC-E8E1-447A-9D31-A0A89CBD50E3}" type="slidenum">
              <a:rPr lang="en-US" smtClean="0"/>
              <a:t>9</a:t>
            </a:fld>
            <a:endParaRPr lang="en-US"/>
          </a:p>
        </p:txBody>
      </p:sp>
    </p:spTree>
    <p:extLst>
      <p:ext uri="{BB962C8B-B14F-4D97-AF65-F5344CB8AC3E}">
        <p14:creationId xmlns:p14="http://schemas.microsoft.com/office/powerpoint/2010/main" val="20796594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304</TotalTime>
  <Words>1093</Words>
  <Application>Microsoft Macintosh PowerPoint</Application>
  <PresentationFormat>On-screen Show (4:3)</PresentationFormat>
  <Paragraphs>101</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Cambria</vt:lpstr>
      <vt:lpstr>Adjacency</vt:lpstr>
      <vt:lpstr>A Review of Housing Problems for Indigenous People in North Canada </vt:lpstr>
      <vt:lpstr>Table of Contents</vt:lpstr>
      <vt:lpstr>Who are Indigenous peoples? </vt:lpstr>
      <vt:lpstr>Statistics – Indigenous Peoples</vt:lpstr>
      <vt:lpstr>Homelessness Problems </vt:lpstr>
      <vt:lpstr>Indigenous Housing Problems</vt:lpstr>
      <vt:lpstr>Indigenous Housing Problems (Cont’d)</vt:lpstr>
      <vt:lpstr>Appropriate Housing as a Human Right</vt:lpstr>
      <vt:lpstr>Governmental Efforts</vt:lpstr>
      <vt:lpstr>Obstacles/Shortcomings</vt:lpstr>
      <vt:lpstr>Need for Solution</vt:lpstr>
      <vt:lpstr>Objectives and Methodology</vt:lpstr>
      <vt:lpstr>Research Usefulness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Review of Housing Problems for Indigenous People in North Canada </dc:title>
  <dc:creator>STW</dc:creator>
  <cp:lastModifiedBy>Abobakr Al-Sakkaf</cp:lastModifiedBy>
  <cp:revision>34</cp:revision>
  <dcterms:created xsi:type="dcterms:W3CDTF">2022-06-08T08:18:28Z</dcterms:created>
  <dcterms:modified xsi:type="dcterms:W3CDTF">2022-08-03T01:14:30Z</dcterms:modified>
</cp:coreProperties>
</file>