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1" r:id="rId3"/>
    <p:sldId id="266" r:id="rId4"/>
    <p:sldId id="265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6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300B0D-0AC8-407C-801E-4F14FB5C50BB}">
          <p14:sldIdLst>
            <p14:sldId id="256"/>
          </p14:sldIdLst>
        </p14:section>
        <p14:section name="Untitled Section" id="{A7412FC7-6B1F-4242-B112-7F404CFFEE32}">
          <p14:sldIdLst>
            <p14:sldId id="291"/>
            <p14:sldId id="266"/>
            <p14:sldId id="265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60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88" d="100"/>
          <a:sy n="88" d="100"/>
        </p:scale>
        <p:origin x="97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abobakr/Desktop/Hakim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5.12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DF-F749-9BB4-9A2BF6AF545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5.63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DF-F749-9BB4-9A2BF6AF545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5.71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DF-F749-9BB4-9A2BF6AF5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Sheet3!$A$5:$D$5</c:f>
              <c:strCache>
                <c:ptCount val="4"/>
                <c:pt idx="0">
                  <c:v>40 Yrs Without SHM </c:v>
                </c:pt>
                <c:pt idx="1">
                  <c:v>55 Yrs With SHM </c:v>
                </c:pt>
                <c:pt idx="2">
                  <c:v>65 Yrs With SHM </c:v>
                </c:pt>
                <c:pt idx="3">
                  <c:v>70 Yrs With SHM </c:v>
                </c:pt>
              </c:strCache>
            </c:strRef>
          </c:cat>
          <c:val>
            <c:numRef>
              <c:f>Sheet3!$A$6:$D$6</c:f>
              <c:numCache>
                <c:formatCode>General</c:formatCode>
                <c:ptCount val="4"/>
                <c:pt idx="0" formatCode="#,##0.00">
                  <c:v>4.79</c:v>
                </c:pt>
                <c:pt idx="1">
                  <c:v>5.09</c:v>
                </c:pt>
                <c:pt idx="2">
                  <c:v>5.63</c:v>
                </c:pt>
                <c:pt idx="3">
                  <c:v>5.92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DF-F749-9BB4-9A2BF6AF54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74"/>
        <c:overlap val="100"/>
        <c:axId val="1020179728"/>
        <c:axId val="1019454832"/>
      </c:barChart>
      <c:catAx>
        <c:axId val="1020179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Years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19454832"/>
        <c:crosses val="autoZero"/>
        <c:auto val="1"/>
        <c:lblAlgn val="ctr"/>
        <c:lblOffset val="100"/>
        <c:noMultiLvlLbl val="0"/>
      </c:catAx>
      <c:valAx>
        <c:axId val="101945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BCR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017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2A1FE-B4B2-4A1D-9BC5-D516F21FF354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5" csCatId="accent4" phldr="1"/>
      <dgm:spPr/>
    </dgm:pt>
    <dgm:pt modelId="{9BC1E554-A3D3-446E-98EB-25DFCCA23E1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C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</a:p>
      </dgm:t>
    </dgm:pt>
    <dgm:pt modelId="{F01B3954-6871-49FC-A3B7-C1AEFACE9868}" type="parTrans" cxnId="{B6951517-B48A-4715-9AC7-52F93C854937}">
      <dgm:prSet/>
      <dgm:spPr/>
      <dgm:t>
        <a:bodyPr/>
        <a:lstStyle/>
        <a:p>
          <a:endParaRPr lang="en-CA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F620B-89B6-4737-B6D6-1EA3C3D3375D}" type="sibTrans" cxnId="{B6951517-B48A-4715-9AC7-52F93C854937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CA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3B311-4CF5-44C5-B6C5-142DEACD2D5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sz="27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Literature Review</a:t>
          </a:r>
        </a:p>
      </dgm:t>
    </dgm:pt>
    <dgm:pt modelId="{1B7DAE34-8501-4C94-9F6D-8FBC85B22291}" type="parTrans" cxnId="{034D11C4-8A35-4B8C-8422-B76E79082EA0}">
      <dgm:prSet/>
      <dgm:spPr/>
      <dgm:t>
        <a:bodyPr/>
        <a:lstStyle/>
        <a:p>
          <a:endParaRPr lang="en-CA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67424-6EDC-4A81-99C8-5991D67F8E82}" type="sibTrans" cxnId="{034D11C4-8A35-4B8C-8422-B76E79082EA0}">
      <dgm:prSet/>
      <dgm:spPr/>
      <dgm:t>
        <a:bodyPr/>
        <a:lstStyle/>
        <a:p>
          <a:endParaRPr lang="en-CA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270B0-89CA-40D8-86DA-6C6B723B6CE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C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Methodology </a:t>
          </a:r>
        </a:p>
      </dgm:t>
    </dgm:pt>
    <dgm:pt modelId="{E510293D-D84C-41B5-AD7C-0B7AA9064D73}" type="parTrans" cxnId="{3BF6A3F0-EFFE-4308-90AD-4A50B255ABEA}">
      <dgm:prSet/>
      <dgm:spPr/>
      <dgm:t>
        <a:bodyPr/>
        <a:lstStyle/>
        <a:p>
          <a:endParaRPr lang="en-CA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6B66C-4D91-48D7-9256-3FD142FF5585}" type="sibTrans" cxnId="{3BF6A3F0-EFFE-4308-90AD-4A50B255ABEA}">
      <dgm:prSet/>
      <dgm:spPr/>
      <dgm:t>
        <a:bodyPr/>
        <a:lstStyle/>
        <a:p>
          <a:endParaRPr lang="en-CA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034D9-FAB9-41ED-BCC8-21CCD6F76B1D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C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Comparative Analysis </a:t>
          </a:r>
        </a:p>
      </dgm:t>
    </dgm:pt>
    <dgm:pt modelId="{DF88D37D-D3AA-455D-ADA1-29BC22A3BC37}" type="parTrans" cxnId="{2E0AD377-7C6C-4D9C-B456-D9C41DE51153}">
      <dgm:prSet/>
      <dgm:spPr/>
      <dgm:t>
        <a:bodyPr/>
        <a:lstStyle/>
        <a:p>
          <a:endParaRPr lang="en-CA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83783-5966-448D-870C-9982B931B7CC}" type="sibTrans" cxnId="{2E0AD377-7C6C-4D9C-B456-D9C41DE51153}">
      <dgm:prSet/>
      <dgm:spPr/>
      <dgm:t>
        <a:bodyPr/>
        <a:lstStyle/>
        <a:p>
          <a:endParaRPr lang="en-CA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EBE6F-5E70-4ED4-80F5-9B26D14025B4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C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  </a:t>
          </a:r>
        </a:p>
      </dgm:t>
    </dgm:pt>
    <dgm:pt modelId="{798FBF59-C249-460D-BE4B-747FC5C97AC6}" type="parTrans" cxnId="{77152A43-4192-496E-A8F8-6E98A8E97674}">
      <dgm:prSet/>
      <dgm:spPr/>
      <dgm:t>
        <a:bodyPr/>
        <a:lstStyle/>
        <a:p>
          <a:endParaRPr lang="en-CA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5D13A-7DAC-44FF-A4F6-91C1226113BA}" type="sibTrans" cxnId="{77152A43-4192-496E-A8F8-6E98A8E97674}">
      <dgm:prSet/>
      <dgm:spPr/>
      <dgm:t>
        <a:bodyPr/>
        <a:lstStyle/>
        <a:p>
          <a:endParaRPr lang="en-CA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C68F6-DD58-4E04-AABF-506D6A77B18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C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Conclusions and Outlook </a:t>
          </a:r>
        </a:p>
      </dgm:t>
    </dgm:pt>
    <dgm:pt modelId="{F77C1226-21C6-44BA-A1C6-D2C78DE9E41D}" type="parTrans" cxnId="{311765A7-1DD9-467E-A784-4385AE19E633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AEA8E-D28E-4AAD-9D40-8B2EE554DC64}" type="sibTrans" cxnId="{311765A7-1DD9-467E-A784-4385AE19E633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D1258-9E4D-4008-BF92-D3298575B604}" type="pres">
      <dgm:prSet presAssocID="{4BA2A1FE-B4B2-4A1D-9BC5-D516F21FF354}" presName="Name0" presStyleCnt="0">
        <dgm:presLayoutVars>
          <dgm:chMax val="7"/>
          <dgm:chPref val="7"/>
          <dgm:dir/>
        </dgm:presLayoutVars>
      </dgm:prSet>
      <dgm:spPr/>
    </dgm:pt>
    <dgm:pt modelId="{C0DC412F-5095-4272-BDD8-4E1E3C1356C8}" type="pres">
      <dgm:prSet presAssocID="{4BA2A1FE-B4B2-4A1D-9BC5-D516F21FF354}" presName="Name1" presStyleCnt="0"/>
      <dgm:spPr/>
    </dgm:pt>
    <dgm:pt modelId="{ED31B6DC-458C-4DAE-A346-E0393546DFBB}" type="pres">
      <dgm:prSet presAssocID="{4BA2A1FE-B4B2-4A1D-9BC5-D516F21FF354}" presName="cycle" presStyleCnt="0"/>
      <dgm:spPr/>
    </dgm:pt>
    <dgm:pt modelId="{B36FE6D6-69B8-4B90-BDEB-AF7E2CDDE154}" type="pres">
      <dgm:prSet presAssocID="{4BA2A1FE-B4B2-4A1D-9BC5-D516F21FF354}" presName="srcNode" presStyleLbl="node1" presStyleIdx="0" presStyleCnt="6"/>
      <dgm:spPr/>
    </dgm:pt>
    <dgm:pt modelId="{944301F1-A272-4246-818D-FDA580CBDBAC}" type="pres">
      <dgm:prSet presAssocID="{4BA2A1FE-B4B2-4A1D-9BC5-D516F21FF354}" presName="conn" presStyleLbl="parChTrans1D2" presStyleIdx="0" presStyleCnt="1"/>
      <dgm:spPr/>
    </dgm:pt>
    <dgm:pt modelId="{F8B15A67-CDC7-4EC1-BD39-4E0474C57786}" type="pres">
      <dgm:prSet presAssocID="{4BA2A1FE-B4B2-4A1D-9BC5-D516F21FF354}" presName="extraNode" presStyleLbl="node1" presStyleIdx="0" presStyleCnt="6"/>
      <dgm:spPr/>
    </dgm:pt>
    <dgm:pt modelId="{71251B63-3D7D-4E4D-A44E-7DC5AEABC95A}" type="pres">
      <dgm:prSet presAssocID="{4BA2A1FE-B4B2-4A1D-9BC5-D516F21FF354}" presName="dstNode" presStyleLbl="node1" presStyleIdx="0" presStyleCnt="6"/>
      <dgm:spPr/>
    </dgm:pt>
    <dgm:pt modelId="{7D998350-2A97-4382-B136-D5AB23D98224}" type="pres">
      <dgm:prSet presAssocID="{9BC1E554-A3D3-446E-98EB-25DFCCA23E11}" presName="text_1" presStyleLbl="node1" presStyleIdx="0" presStyleCnt="6">
        <dgm:presLayoutVars>
          <dgm:bulletEnabled val="1"/>
        </dgm:presLayoutVars>
      </dgm:prSet>
      <dgm:spPr/>
    </dgm:pt>
    <dgm:pt modelId="{A77D7790-BD85-4D7B-8448-35FD571A8E11}" type="pres">
      <dgm:prSet presAssocID="{9BC1E554-A3D3-446E-98EB-25DFCCA23E11}" presName="accent_1" presStyleCnt="0"/>
      <dgm:spPr/>
    </dgm:pt>
    <dgm:pt modelId="{32FB74FB-E3F3-4C3D-97B7-459DCCC18701}" type="pres">
      <dgm:prSet presAssocID="{9BC1E554-A3D3-446E-98EB-25DFCCA23E11}" presName="accentRepeatNode" presStyleLbl="solidFgAcc1" presStyleIdx="0" presStyleCnt="6"/>
      <dgm:spPr>
        <a:ln>
          <a:solidFill>
            <a:schemeClr val="accent1">
              <a:alpha val="90000"/>
            </a:schemeClr>
          </a:solidFill>
        </a:ln>
      </dgm:spPr>
    </dgm:pt>
    <dgm:pt modelId="{AC848093-2B8E-4F44-AAA2-86D7FF9E7EB2}" type="pres">
      <dgm:prSet presAssocID="{3823B311-4CF5-44C5-B6C5-142DEACD2D54}" presName="text_2" presStyleLbl="node1" presStyleIdx="1" presStyleCnt="6">
        <dgm:presLayoutVars>
          <dgm:bulletEnabled val="1"/>
        </dgm:presLayoutVars>
      </dgm:prSet>
      <dgm:spPr/>
    </dgm:pt>
    <dgm:pt modelId="{44C07F82-6260-4709-A70E-08CBA94DADC9}" type="pres">
      <dgm:prSet presAssocID="{3823B311-4CF5-44C5-B6C5-142DEACD2D54}" presName="accent_2" presStyleCnt="0"/>
      <dgm:spPr/>
    </dgm:pt>
    <dgm:pt modelId="{8DFD7EDC-42D4-47E5-AFD9-C0D432ACEAE4}" type="pres">
      <dgm:prSet presAssocID="{3823B311-4CF5-44C5-B6C5-142DEACD2D54}" presName="accentRepeatNode" presStyleLbl="solidFgAcc1" presStyleIdx="1" presStyleCnt="6"/>
      <dgm:spPr>
        <a:ln>
          <a:solidFill>
            <a:schemeClr val="accent1">
              <a:alpha val="82000"/>
            </a:schemeClr>
          </a:solidFill>
        </a:ln>
      </dgm:spPr>
    </dgm:pt>
    <dgm:pt modelId="{5FACC65A-A8A2-479F-975A-17963849BBB4}" type="pres">
      <dgm:prSet presAssocID="{F84270B0-89CA-40D8-86DA-6C6B723B6CEA}" presName="text_3" presStyleLbl="node1" presStyleIdx="2" presStyleCnt="6">
        <dgm:presLayoutVars>
          <dgm:bulletEnabled val="1"/>
        </dgm:presLayoutVars>
      </dgm:prSet>
      <dgm:spPr/>
    </dgm:pt>
    <dgm:pt modelId="{C8D6AB4D-8D06-4F17-8A1B-EBE0C6412203}" type="pres">
      <dgm:prSet presAssocID="{F84270B0-89CA-40D8-86DA-6C6B723B6CEA}" presName="accent_3" presStyleCnt="0"/>
      <dgm:spPr/>
    </dgm:pt>
    <dgm:pt modelId="{E11D5FFD-B9D1-4A18-A106-4A55004A1D1E}" type="pres">
      <dgm:prSet presAssocID="{F84270B0-89CA-40D8-86DA-6C6B723B6CEA}" presName="accentRepeatNode" presStyleLbl="solidFgAcc1" presStyleIdx="2" presStyleCnt="6"/>
      <dgm:spPr>
        <a:ln>
          <a:solidFill>
            <a:schemeClr val="accent1">
              <a:alpha val="74000"/>
            </a:schemeClr>
          </a:solidFill>
        </a:ln>
      </dgm:spPr>
    </dgm:pt>
    <dgm:pt modelId="{2156DBF8-853D-446C-9F3E-B49F6A478A34}" type="pres">
      <dgm:prSet presAssocID="{569034D9-FAB9-41ED-BCC8-21CCD6F76B1D}" presName="text_4" presStyleLbl="node1" presStyleIdx="3" presStyleCnt="6">
        <dgm:presLayoutVars>
          <dgm:bulletEnabled val="1"/>
        </dgm:presLayoutVars>
      </dgm:prSet>
      <dgm:spPr/>
    </dgm:pt>
    <dgm:pt modelId="{9EF92468-9C41-4139-A227-ADBF0C104552}" type="pres">
      <dgm:prSet presAssocID="{569034D9-FAB9-41ED-BCC8-21CCD6F76B1D}" presName="accent_4" presStyleCnt="0"/>
      <dgm:spPr/>
    </dgm:pt>
    <dgm:pt modelId="{9B152994-3871-484E-B09E-18B849178C7E}" type="pres">
      <dgm:prSet presAssocID="{569034D9-FAB9-41ED-BCC8-21CCD6F76B1D}" presName="accentRepeatNode" presStyleLbl="solidFgAcc1" presStyleIdx="3" presStyleCnt="6" custScaleY="84549"/>
      <dgm:spPr>
        <a:ln>
          <a:solidFill>
            <a:schemeClr val="accent1">
              <a:alpha val="66000"/>
            </a:schemeClr>
          </a:solidFill>
        </a:ln>
      </dgm:spPr>
    </dgm:pt>
    <dgm:pt modelId="{3B14CBCB-5D83-3445-A42C-9BDB236FF23F}" type="pres">
      <dgm:prSet presAssocID="{C38EBE6F-5E70-4ED4-80F5-9B26D14025B4}" presName="text_5" presStyleLbl="node1" presStyleIdx="4" presStyleCnt="6">
        <dgm:presLayoutVars>
          <dgm:bulletEnabled val="1"/>
        </dgm:presLayoutVars>
      </dgm:prSet>
      <dgm:spPr/>
    </dgm:pt>
    <dgm:pt modelId="{9A9EAF38-722C-A845-B86D-E90E29AAB01C}" type="pres">
      <dgm:prSet presAssocID="{C38EBE6F-5E70-4ED4-80F5-9B26D14025B4}" presName="accent_5" presStyleCnt="0"/>
      <dgm:spPr/>
    </dgm:pt>
    <dgm:pt modelId="{B8F39EF4-E4E2-4500-A584-B01AB84190DC}" type="pres">
      <dgm:prSet presAssocID="{C38EBE6F-5E70-4ED4-80F5-9B26D14025B4}" presName="accentRepeatNode" presStyleLbl="solidFgAcc1" presStyleIdx="4" presStyleCnt="6"/>
      <dgm:spPr>
        <a:ln>
          <a:solidFill>
            <a:schemeClr val="accent1">
              <a:alpha val="58000"/>
            </a:schemeClr>
          </a:solidFill>
        </a:ln>
      </dgm:spPr>
    </dgm:pt>
    <dgm:pt modelId="{6BDF584C-1A05-5E4C-8796-AD9DB77831B6}" type="pres">
      <dgm:prSet presAssocID="{8CDC68F6-DD58-4E04-AABF-506D6A77B182}" presName="text_6" presStyleLbl="node1" presStyleIdx="5" presStyleCnt="6">
        <dgm:presLayoutVars>
          <dgm:bulletEnabled val="1"/>
        </dgm:presLayoutVars>
      </dgm:prSet>
      <dgm:spPr/>
    </dgm:pt>
    <dgm:pt modelId="{3B679B52-77E6-3B42-A491-5F4587BE2116}" type="pres">
      <dgm:prSet presAssocID="{8CDC68F6-DD58-4E04-AABF-506D6A77B182}" presName="accent_6" presStyleCnt="0"/>
      <dgm:spPr/>
    </dgm:pt>
    <dgm:pt modelId="{9320CCF4-A217-4F9B-9B32-058B3FA3F746}" type="pres">
      <dgm:prSet presAssocID="{8CDC68F6-DD58-4E04-AABF-506D6A77B182}" presName="accentRepeatNode" presStyleLbl="solidFgAcc1" presStyleIdx="5" presStyleCnt="6"/>
      <dgm:spPr>
        <a:ln>
          <a:solidFill>
            <a:schemeClr val="accent1">
              <a:alpha val="50000"/>
            </a:schemeClr>
          </a:solidFill>
        </a:ln>
      </dgm:spPr>
    </dgm:pt>
  </dgm:ptLst>
  <dgm:cxnLst>
    <dgm:cxn modelId="{B6951517-B48A-4715-9AC7-52F93C854937}" srcId="{4BA2A1FE-B4B2-4A1D-9BC5-D516F21FF354}" destId="{9BC1E554-A3D3-446E-98EB-25DFCCA23E11}" srcOrd="0" destOrd="0" parTransId="{F01B3954-6871-49FC-A3B7-C1AEFACE9868}" sibTransId="{CBFF620B-89B6-4737-B6D6-1EA3C3D3375D}"/>
    <dgm:cxn modelId="{D2F9DE3F-76E1-4FF7-943E-31A7A48A5FF4}" type="presOf" srcId="{3823B311-4CF5-44C5-B6C5-142DEACD2D54}" destId="{AC848093-2B8E-4F44-AAA2-86D7FF9E7EB2}" srcOrd="0" destOrd="0" presId="urn:microsoft.com/office/officeart/2008/layout/VerticalCurvedList"/>
    <dgm:cxn modelId="{77152A43-4192-496E-A8F8-6E98A8E97674}" srcId="{4BA2A1FE-B4B2-4A1D-9BC5-D516F21FF354}" destId="{C38EBE6F-5E70-4ED4-80F5-9B26D14025B4}" srcOrd="4" destOrd="0" parTransId="{798FBF59-C249-460D-BE4B-747FC5C97AC6}" sibTransId="{2885D13A-7DAC-44FF-A4F6-91C1226113BA}"/>
    <dgm:cxn modelId="{65874E4C-E512-FA41-8D28-040609AC6F40}" type="presOf" srcId="{C38EBE6F-5E70-4ED4-80F5-9B26D14025B4}" destId="{3B14CBCB-5D83-3445-A42C-9BDB236FF23F}" srcOrd="0" destOrd="0" presId="urn:microsoft.com/office/officeart/2008/layout/VerticalCurvedList"/>
    <dgm:cxn modelId="{9349F64D-739F-4D2B-B56A-13B4062C83B2}" type="presOf" srcId="{9BC1E554-A3D3-446E-98EB-25DFCCA23E11}" destId="{7D998350-2A97-4382-B136-D5AB23D98224}" srcOrd="0" destOrd="0" presId="urn:microsoft.com/office/officeart/2008/layout/VerticalCurvedList"/>
    <dgm:cxn modelId="{6CFF2459-F958-498B-9495-A538572195B8}" type="presOf" srcId="{CBFF620B-89B6-4737-B6D6-1EA3C3D3375D}" destId="{944301F1-A272-4246-818D-FDA580CBDBAC}" srcOrd="0" destOrd="0" presId="urn:microsoft.com/office/officeart/2008/layout/VerticalCurvedList"/>
    <dgm:cxn modelId="{F6C4CF6E-7857-4300-B0FB-FFC066897A5D}" type="presOf" srcId="{F84270B0-89CA-40D8-86DA-6C6B723B6CEA}" destId="{5FACC65A-A8A2-479F-975A-17963849BBB4}" srcOrd="0" destOrd="0" presId="urn:microsoft.com/office/officeart/2008/layout/VerticalCurvedList"/>
    <dgm:cxn modelId="{2E0AD377-7C6C-4D9C-B456-D9C41DE51153}" srcId="{4BA2A1FE-B4B2-4A1D-9BC5-D516F21FF354}" destId="{569034D9-FAB9-41ED-BCC8-21CCD6F76B1D}" srcOrd="3" destOrd="0" parTransId="{DF88D37D-D3AA-455D-ADA1-29BC22A3BC37}" sibTransId="{A5383783-5966-448D-870C-9982B931B7CC}"/>
    <dgm:cxn modelId="{3556B894-90C5-4893-A4C6-9E9D91C6FB5B}" type="presOf" srcId="{569034D9-FAB9-41ED-BCC8-21CCD6F76B1D}" destId="{2156DBF8-853D-446C-9F3E-B49F6A478A34}" srcOrd="0" destOrd="0" presId="urn:microsoft.com/office/officeart/2008/layout/VerticalCurvedList"/>
    <dgm:cxn modelId="{311765A7-1DD9-467E-A784-4385AE19E633}" srcId="{4BA2A1FE-B4B2-4A1D-9BC5-D516F21FF354}" destId="{8CDC68F6-DD58-4E04-AABF-506D6A77B182}" srcOrd="5" destOrd="0" parTransId="{F77C1226-21C6-44BA-A1C6-D2C78DE9E41D}" sibTransId="{44EAEA8E-D28E-4AAD-9D40-8B2EE554DC64}"/>
    <dgm:cxn modelId="{F2DB81B2-7137-5240-8FBE-397FB94EB35C}" type="presOf" srcId="{8CDC68F6-DD58-4E04-AABF-506D6A77B182}" destId="{6BDF584C-1A05-5E4C-8796-AD9DB77831B6}" srcOrd="0" destOrd="0" presId="urn:microsoft.com/office/officeart/2008/layout/VerticalCurvedList"/>
    <dgm:cxn modelId="{034D11C4-8A35-4B8C-8422-B76E79082EA0}" srcId="{4BA2A1FE-B4B2-4A1D-9BC5-D516F21FF354}" destId="{3823B311-4CF5-44C5-B6C5-142DEACD2D54}" srcOrd="1" destOrd="0" parTransId="{1B7DAE34-8501-4C94-9F6D-8FBC85B22291}" sibTransId="{00E67424-6EDC-4A81-99C8-5991D67F8E82}"/>
    <dgm:cxn modelId="{3C945DE2-A375-4CBA-AFA6-521DE80954C6}" type="presOf" srcId="{4BA2A1FE-B4B2-4A1D-9BC5-D516F21FF354}" destId="{F8FD1258-9E4D-4008-BF92-D3298575B604}" srcOrd="0" destOrd="0" presId="urn:microsoft.com/office/officeart/2008/layout/VerticalCurvedList"/>
    <dgm:cxn modelId="{3BF6A3F0-EFFE-4308-90AD-4A50B255ABEA}" srcId="{4BA2A1FE-B4B2-4A1D-9BC5-D516F21FF354}" destId="{F84270B0-89CA-40D8-86DA-6C6B723B6CEA}" srcOrd="2" destOrd="0" parTransId="{E510293D-D84C-41B5-AD7C-0B7AA9064D73}" sibTransId="{DD76B66C-4D91-48D7-9256-3FD142FF5585}"/>
    <dgm:cxn modelId="{F06D52DE-485F-446F-B6FC-5EBCB589D9E6}" type="presParOf" srcId="{F8FD1258-9E4D-4008-BF92-D3298575B604}" destId="{C0DC412F-5095-4272-BDD8-4E1E3C1356C8}" srcOrd="0" destOrd="0" presId="urn:microsoft.com/office/officeart/2008/layout/VerticalCurvedList"/>
    <dgm:cxn modelId="{DB5889DA-98C9-40D5-A788-751A13E9585A}" type="presParOf" srcId="{C0DC412F-5095-4272-BDD8-4E1E3C1356C8}" destId="{ED31B6DC-458C-4DAE-A346-E0393546DFBB}" srcOrd="0" destOrd="0" presId="urn:microsoft.com/office/officeart/2008/layout/VerticalCurvedList"/>
    <dgm:cxn modelId="{1C2AD8D5-3620-4832-B23B-5CAD2CE202E6}" type="presParOf" srcId="{ED31B6DC-458C-4DAE-A346-E0393546DFBB}" destId="{B36FE6D6-69B8-4B90-BDEB-AF7E2CDDE154}" srcOrd="0" destOrd="0" presId="urn:microsoft.com/office/officeart/2008/layout/VerticalCurvedList"/>
    <dgm:cxn modelId="{EF9D7658-5AAC-480F-9ECC-6C5F2B70A595}" type="presParOf" srcId="{ED31B6DC-458C-4DAE-A346-E0393546DFBB}" destId="{944301F1-A272-4246-818D-FDA580CBDBAC}" srcOrd="1" destOrd="0" presId="urn:microsoft.com/office/officeart/2008/layout/VerticalCurvedList"/>
    <dgm:cxn modelId="{D0BF69C5-425F-4C97-BB06-8410D8218E1F}" type="presParOf" srcId="{ED31B6DC-458C-4DAE-A346-E0393546DFBB}" destId="{F8B15A67-CDC7-4EC1-BD39-4E0474C57786}" srcOrd="2" destOrd="0" presId="urn:microsoft.com/office/officeart/2008/layout/VerticalCurvedList"/>
    <dgm:cxn modelId="{643CD287-D3B6-42C4-BCCE-E5B2E7632E0D}" type="presParOf" srcId="{ED31B6DC-458C-4DAE-A346-E0393546DFBB}" destId="{71251B63-3D7D-4E4D-A44E-7DC5AEABC95A}" srcOrd="3" destOrd="0" presId="urn:microsoft.com/office/officeart/2008/layout/VerticalCurvedList"/>
    <dgm:cxn modelId="{4B60D952-AF34-46DE-84BD-02EE90AD92AB}" type="presParOf" srcId="{C0DC412F-5095-4272-BDD8-4E1E3C1356C8}" destId="{7D998350-2A97-4382-B136-D5AB23D98224}" srcOrd="1" destOrd="0" presId="urn:microsoft.com/office/officeart/2008/layout/VerticalCurvedList"/>
    <dgm:cxn modelId="{24BE8BCC-146C-4DB5-B16A-568B45FDEBD9}" type="presParOf" srcId="{C0DC412F-5095-4272-BDD8-4E1E3C1356C8}" destId="{A77D7790-BD85-4D7B-8448-35FD571A8E11}" srcOrd="2" destOrd="0" presId="urn:microsoft.com/office/officeart/2008/layout/VerticalCurvedList"/>
    <dgm:cxn modelId="{7FA878AC-D0C6-4D64-A3B3-D01538243648}" type="presParOf" srcId="{A77D7790-BD85-4D7B-8448-35FD571A8E11}" destId="{32FB74FB-E3F3-4C3D-97B7-459DCCC18701}" srcOrd="0" destOrd="0" presId="urn:microsoft.com/office/officeart/2008/layout/VerticalCurvedList"/>
    <dgm:cxn modelId="{FCD2B23D-B0F7-4C28-A1EB-183E91C0A37C}" type="presParOf" srcId="{C0DC412F-5095-4272-BDD8-4E1E3C1356C8}" destId="{AC848093-2B8E-4F44-AAA2-86D7FF9E7EB2}" srcOrd="3" destOrd="0" presId="urn:microsoft.com/office/officeart/2008/layout/VerticalCurvedList"/>
    <dgm:cxn modelId="{671C4403-0CE7-41A1-8BB8-A2F0E9990DDE}" type="presParOf" srcId="{C0DC412F-5095-4272-BDD8-4E1E3C1356C8}" destId="{44C07F82-6260-4709-A70E-08CBA94DADC9}" srcOrd="4" destOrd="0" presId="urn:microsoft.com/office/officeart/2008/layout/VerticalCurvedList"/>
    <dgm:cxn modelId="{4422B090-1F69-4166-BF9A-E82017E8DD39}" type="presParOf" srcId="{44C07F82-6260-4709-A70E-08CBA94DADC9}" destId="{8DFD7EDC-42D4-47E5-AFD9-C0D432ACEAE4}" srcOrd="0" destOrd="0" presId="urn:microsoft.com/office/officeart/2008/layout/VerticalCurvedList"/>
    <dgm:cxn modelId="{82CEDE08-661E-4D22-B03C-0AFE7ABBBE5F}" type="presParOf" srcId="{C0DC412F-5095-4272-BDD8-4E1E3C1356C8}" destId="{5FACC65A-A8A2-479F-975A-17963849BBB4}" srcOrd="5" destOrd="0" presId="urn:microsoft.com/office/officeart/2008/layout/VerticalCurvedList"/>
    <dgm:cxn modelId="{41E1BC6A-E51D-4BAD-94D4-89DE596B57C0}" type="presParOf" srcId="{C0DC412F-5095-4272-BDD8-4E1E3C1356C8}" destId="{C8D6AB4D-8D06-4F17-8A1B-EBE0C6412203}" srcOrd="6" destOrd="0" presId="urn:microsoft.com/office/officeart/2008/layout/VerticalCurvedList"/>
    <dgm:cxn modelId="{61795B1B-4A3C-4B45-BF23-B0841C61790A}" type="presParOf" srcId="{C8D6AB4D-8D06-4F17-8A1B-EBE0C6412203}" destId="{E11D5FFD-B9D1-4A18-A106-4A55004A1D1E}" srcOrd="0" destOrd="0" presId="urn:microsoft.com/office/officeart/2008/layout/VerticalCurvedList"/>
    <dgm:cxn modelId="{4DB484DE-B045-4C3F-B876-F1FE3E2BFACE}" type="presParOf" srcId="{C0DC412F-5095-4272-BDD8-4E1E3C1356C8}" destId="{2156DBF8-853D-446C-9F3E-B49F6A478A34}" srcOrd="7" destOrd="0" presId="urn:microsoft.com/office/officeart/2008/layout/VerticalCurvedList"/>
    <dgm:cxn modelId="{B8740752-400A-49C5-B188-569DD57DE472}" type="presParOf" srcId="{C0DC412F-5095-4272-BDD8-4E1E3C1356C8}" destId="{9EF92468-9C41-4139-A227-ADBF0C104552}" srcOrd="8" destOrd="0" presId="urn:microsoft.com/office/officeart/2008/layout/VerticalCurvedList"/>
    <dgm:cxn modelId="{8C11D2BF-A6F4-4371-AE02-75EAEA63847B}" type="presParOf" srcId="{9EF92468-9C41-4139-A227-ADBF0C104552}" destId="{9B152994-3871-484E-B09E-18B849178C7E}" srcOrd="0" destOrd="0" presId="urn:microsoft.com/office/officeart/2008/layout/VerticalCurvedList"/>
    <dgm:cxn modelId="{CE19F330-09AB-2440-9807-FA6626D5CDE4}" type="presParOf" srcId="{C0DC412F-5095-4272-BDD8-4E1E3C1356C8}" destId="{3B14CBCB-5D83-3445-A42C-9BDB236FF23F}" srcOrd="9" destOrd="0" presId="urn:microsoft.com/office/officeart/2008/layout/VerticalCurvedList"/>
    <dgm:cxn modelId="{F33DCA6B-085B-B34A-8CB3-2D1252410AA7}" type="presParOf" srcId="{C0DC412F-5095-4272-BDD8-4E1E3C1356C8}" destId="{9A9EAF38-722C-A845-B86D-E90E29AAB01C}" srcOrd="10" destOrd="0" presId="urn:microsoft.com/office/officeart/2008/layout/VerticalCurvedList"/>
    <dgm:cxn modelId="{7F6F02C2-77E6-F64B-91AD-A1C6FBDB88A7}" type="presParOf" srcId="{9A9EAF38-722C-A845-B86D-E90E29AAB01C}" destId="{B8F39EF4-E4E2-4500-A584-B01AB84190DC}" srcOrd="0" destOrd="0" presId="urn:microsoft.com/office/officeart/2008/layout/VerticalCurvedList"/>
    <dgm:cxn modelId="{B287B6B6-8925-284E-B821-D2D63D8A98C8}" type="presParOf" srcId="{C0DC412F-5095-4272-BDD8-4E1E3C1356C8}" destId="{6BDF584C-1A05-5E4C-8796-AD9DB77831B6}" srcOrd="11" destOrd="0" presId="urn:microsoft.com/office/officeart/2008/layout/VerticalCurvedList"/>
    <dgm:cxn modelId="{7C99FF65-35E0-6442-B446-51CAC418B1AC}" type="presParOf" srcId="{C0DC412F-5095-4272-BDD8-4E1E3C1356C8}" destId="{3B679B52-77E6-3B42-A491-5F4587BE2116}" srcOrd="12" destOrd="0" presId="urn:microsoft.com/office/officeart/2008/layout/VerticalCurvedList"/>
    <dgm:cxn modelId="{B6782F48-804C-CD4E-9690-E020B4B9E014}" type="presParOf" srcId="{3B679B52-77E6-3B42-A491-5F4587BE2116}" destId="{9320CCF4-A217-4F9B-9B32-058B3FA3F7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301F1-A272-4246-818D-FDA580CBDBAC}">
      <dsp:nvSpPr>
        <dsp:cNvPr id="0" name=""/>
        <dsp:cNvSpPr/>
      </dsp:nvSpPr>
      <dsp:spPr>
        <a:xfrm>
          <a:off x="-6178010" y="-945168"/>
          <a:ext cx="7354106" cy="7354106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98350-2A97-4382-B136-D5AB23D98224}">
      <dsp:nvSpPr>
        <dsp:cNvPr id="0" name=""/>
        <dsp:cNvSpPr/>
      </dsp:nvSpPr>
      <dsp:spPr>
        <a:xfrm>
          <a:off x="437939" y="287722"/>
          <a:ext cx="8475368" cy="575225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8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</a:p>
      </dsp:txBody>
      <dsp:txXfrm>
        <a:off x="437939" y="287722"/>
        <a:ext cx="8475368" cy="575225"/>
      </dsp:txXfrm>
    </dsp:sp>
    <dsp:sp modelId="{32FB74FB-E3F3-4C3D-97B7-459DCCC18701}">
      <dsp:nvSpPr>
        <dsp:cNvPr id="0" name=""/>
        <dsp:cNvSpPr/>
      </dsp:nvSpPr>
      <dsp:spPr>
        <a:xfrm>
          <a:off x="78422" y="215818"/>
          <a:ext cx="719032" cy="719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48093-2B8E-4F44-AAA2-86D7FF9E7EB2}">
      <dsp:nvSpPr>
        <dsp:cNvPr id="0" name=""/>
        <dsp:cNvSpPr/>
      </dsp:nvSpPr>
      <dsp:spPr>
        <a:xfrm>
          <a:off x="911101" y="1150451"/>
          <a:ext cx="8002206" cy="575225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8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Literature Review</a:t>
          </a:r>
        </a:p>
      </dsp:txBody>
      <dsp:txXfrm>
        <a:off x="911101" y="1150451"/>
        <a:ext cx="8002206" cy="575225"/>
      </dsp:txXfrm>
    </dsp:sp>
    <dsp:sp modelId="{8DFD7EDC-42D4-47E5-AFD9-C0D432ACEAE4}">
      <dsp:nvSpPr>
        <dsp:cNvPr id="0" name=""/>
        <dsp:cNvSpPr/>
      </dsp:nvSpPr>
      <dsp:spPr>
        <a:xfrm>
          <a:off x="551585" y="1078548"/>
          <a:ext cx="719032" cy="719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8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CC65A-A8A2-479F-975A-17963849BBB4}">
      <dsp:nvSpPr>
        <dsp:cNvPr id="0" name=""/>
        <dsp:cNvSpPr/>
      </dsp:nvSpPr>
      <dsp:spPr>
        <a:xfrm>
          <a:off x="1127466" y="2013180"/>
          <a:ext cx="7785840" cy="5752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8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Methodology </a:t>
          </a:r>
        </a:p>
      </dsp:txBody>
      <dsp:txXfrm>
        <a:off x="1127466" y="2013180"/>
        <a:ext cx="7785840" cy="575225"/>
      </dsp:txXfrm>
    </dsp:sp>
    <dsp:sp modelId="{E11D5FFD-B9D1-4A18-A106-4A55004A1D1E}">
      <dsp:nvSpPr>
        <dsp:cNvPr id="0" name=""/>
        <dsp:cNvSpPr/>
      </dsp:nvSpPr>
      <dsp:spPr>
        <a:xfrm>
          <a:off x="767950" y="1941277"/>
          <a:ext cx="719032" cy="719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7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6DBF8-853D-446C-9F3E-B49F6A478A34}">
      <dsp:nvSpPr>
        <dsp:cNvPr id="0" name=""/>
        <dsp:cNvSpPr/>
      </dsp:nvSpPr>
      <dsp:spPr>
        <a:xfrm>
          <a:off x="1127466" y="2875363"/>
          <a:ext cx="7785840" cy="57522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8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Comparative Analysis </a:t>
          </a:r>
        </a:p>
      </dsp:txBody>
      <dsp:txXfrm>
        <a:off x="1127466" y="2875363"/>
        <a:ext cx="7785840" cy="575225"/>
      </dsp:txXfrm>
    </dsp:sp>
    <dsp:sp modelId="{9B152994-3871-484E-B09E-18B849178C7E}">
      <dsp:nvSpPr>
        <dsp:cNvPr id="0" name=""/>
        <dsp:cNvSpPr/>
      </dsp:nvSpPr>
      <dsp:spPr>
        <a:xfrm>
          <a:off x="767950" y="2859009"/>
          <a:ext cx="719032" cy="607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6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4CBCB-5D83-3445-A42C-9BDB236FF23F}">
      <dsp:nvSpPr>
        <dsp:cNvPr id="0" name=""/>
        <dsp:cNvSpPr/>
      </dsp:nvSpPr>
      <dsp:spPr>
        <a:xfrm>
          <a:off x="911101" y="3738092"/>
          <a:ext cx="8002206" cy="5752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8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  </a:t>
          </a:r>
        </a:p>
      </dsp:txBody>
      <dsp:txXfrm>
        <a:off x="911101" y="3738092"/>
        <a:ext cx="8002206" cy="575225"/>
      </dsp:txXfrm>
    </dsp:sp>
    <dsp:sp modelId="{B8F39EF4-E4E2-4500-A584-B01AB84190DC}">
      <dsp:nvSpPr>
        <dsp:cNvPr id="0" name=""/>
        <dsp:cNvSpPr/>
      </dsp:nvSpPr>
      <dsp:spPr>
        <a:xfrm>
          <a:off x="551585" y="3666189"/>
          <a:ext cx="719032" cy="719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5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F584C-1A05-5E4C-8796-AD9DB77831B6}">
      <dsp:nvSpPr>
        <dsp:cNvPr id="0" name=""/>
        <dsp:cNvSpPr/>
      </dsp:nvSpPr>
      <dsp:spPr>
        <a:xfrm>
          <a:off x="437939" y="4600822"/>
          <a:ext cx="8475368" cy="5752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8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Conclusions and Outlook </a:t>
          </a:r>
        </a:p>
      </dsp:txBody>
      <dsp:txXfrm>
        <a:off x="437939" y="4600822"/>
        <a:ext cx="8475368" cy="575225"/>
      </dsp:txXfrm>
    </dsp:sp>
    <dsp:sp modelId="{9320CCF4-A217-4F9B-9B32-058B3FA3F746}">
      <dsp:nvSpPr>
        <dsp:cNvPr id="0" name=""/>
        <dsp:cNvSpPr/>
      </dsp:nvSpPr>
      <dsp:spPr>
        <a:xfrm>
          <a:off x="78422" y="4528918"/>
          <a:ext cx="719032" cy="719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096A5-91FD-634D-9E73-7D767F92F8FF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E4E7F-1F2B-584E-BEC1-AE751CFD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1BC4-0999-4C8E-A006-3EA506C60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6CDED-03AE-339F-C22B-A55FCCF62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C3666-9016-2FB4-8262-9A607FA9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3240-AD79-1BCD-D46B-7ED70ADD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2925-D025-D539-E85F-8DCDCD67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413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D0CB-ABF6-066A-9AB0-FF7AFFF2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BFBAA-26C9-ED5A-0C30-AAA66F3E3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DD5D7-BFEE-3612-1D06-EF15AD14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4F0D1-840F-0E9C-1019-C064F596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C66D0-C803-4290-125E-FDDE4DCE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0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E9BE9-8B71-970F-14FF-BB1F61ADD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22CAE-DF02-AC34-111B-0FBF1DF49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D97F2-BA64-4DEE-3DA7-735E2C93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89560-3EDC-797E-3921-4DECCA07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D32E8-157C-7152-0428-F17AD3CF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08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55C8-D0E1-D350-1838-4E2D29CF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2CD6D-1428-1B7B-F355-87E520F0C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62E9B-59B7-DBA5-915A-B6D86C30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59D50-4F03-096B-9D0D-D85FD285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BCB03-9D8D-1EA8-BC4B-ED46FB85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9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010C-18E7-C782-1C99-1F87BA8C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3050B-594D-E0EF-91E8-287C6EB4B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6A0C9-9FCE-1D31-D219-ADAB4117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EC1B-206B-8C7D-2F4C-6AB39EA8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9C3FA-8D29-C274-312A-92B0FA4B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48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E456-C0C4-1B4D-521C-8EC0A5F5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208AF-4BC7-0A5A-AE73-049F2E4D3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9F7AC-E374-9E35-0DE4-B7A20C159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BAEC7-D9F8-888F-A430-651C638B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69307-16C7-A5B2-7A12-8CE64552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E6549-A266-7EC7-BFEE-876CC053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4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ED11-6E1C-2950-B794-0E7559EE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630AB-8253-412E-B914-A3DC60294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BF9DD-9971-2820-1E24-F8E3F4F3A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667D1-EAEA-01B3-808F-48366E07C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D434A-126E-AC09-D27F-517E61799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ABDA5-7D4E-3052-3F7E-B758E34F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637D2-1E43-9B41-77E6-05B10157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D7485-FB8D-F1C5-0EBA-4866C043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660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4937-57C2-0EB4-8715-F47BDF20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701D7-18CC-BB3E-9434-948D51B9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3F462-B8D6-D70C-BE3F-74F6D00A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6D2E-0A2A-A994-E9D3-454C5179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48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677AE-C278-8ADC-9FA9-64819997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280F9-8393-EFC7-4332-0FA70DE7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6FA49-99EA-1E2C-50C3-96144CEF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95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D58D-33EA-E910-2F1A-7EBE4C57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6B363-8023-B2C4-0A1A-EC33D262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6BBFC-536E-3FDF-23FE-B9FF3DAE9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F9D4C-DC4C-956B-0B33-A7B7638B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2FF1D-DDDD-CE0E-7D93-9FFFDE58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E9E84-2683-1552-DBC3-C42A52A6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835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C9F9-2E51-F26A-409C-4406114A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C3C6B-0A37-9C7B-682D-6825E3B65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C607E-931E-749D-322D-AFEA31FA0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E28EC-CB23-B747-DFBD-460A60C21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4A62E-3D79-7791-07D5-37459F25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74F7F-7EAB-B729-6051-7BAE5C4E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4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6CF14-4703-666E-CA49-F6A81EF8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E527-A347-2BA7-2DB4-F0868638D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6F9F5-C456-5F49-5A85-A2E2464AD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A912-5AA4-4351-94F0-C83841FDA657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F1F64-767E-1BF8-B837-73E7FB10F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06C51-0FFE-AFB5-EF2A-7B7303FC8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16D1-14EA-4E77-936F-0471C2C4C3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68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rofile/Saikat-Bagchi/publication/332275727_Life_cycle_cost-benefit_analysis_of_SHM_of_I-35_w_St_Anthony_Falls_bridge/links/5cabca6fa6fdcca26d08da08/Life-cycle-cost-benefit-analysis-of-SHM-of-I-35-w-St-Anthony-Falls-bridg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r/rateofreturn.asp" TargetMode="External"/><Relationship Id="rId2" Type="http://schemas.openxmlformats.org/officeDocument/2006/relationships/hyperlink" Target="https://www.investopedia.com/terms/c/cashflow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estopedia.com/terms/c/cost-benefitanalysis.as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researchgate.net/profile/Saikat-Bagchi/publication/332275727_Life_cycle_cost-benefit_analysis_of_SHM_of_I-35_w_St_Anthony_Falls_bridge/links/5cabca6fa6fdcca26d08da08/Life-cycle-cost-benefit-analysis-of-SHM-of-I-35-w-St-Anthony-Falls-bridg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33816-9917-1440-CE71-34EA607E7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333" y="3668329"/>
            <a:ext cx="10829860" cy="9494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C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 Framework for Analyzing of LCC of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Structural Health Monitoring: Case Study of </a:t>
            </a:r>
            <a:r>
              <a:rPr lang="en-C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Anthony Falls Bridge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67" name="Freeform: Shape 7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Freeform: Shape 7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Freeform: Shape 7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Freeform: Shape 7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DE1A4F1A-AAB5-39B7-8521-F3EAFB439EC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48"/>
            <a:ext cx="3981450" cy="1052798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73" name="Freeform: Shape 8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Freeform: Shape 8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Freeform: Shape 8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Freeform: Shape 8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A0FB5A7-E23E-D339-6F96-2439D2BA8530}"/>
              </a:ext>
            </a:extLst>
          </p:cNvPr>
          <p:cNvSpPr txBox="1"/>
          <p:nvPr/>
        </p:nvSpPr>
        <p:spPr>
          <a:xfrm rot="10800000" flipV="1">
            <a:off x="3378124" y="4386722"/>
            <a:ext cx="50144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 ID# 127</a:t>
            </a:r>
          </a:p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 6061 Structural Health Monitoring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Presented by: 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Abdulhakim Eshatti</a:t>
            </a:r>
          </a:p>
          <a:p>
            <a:pPr algn="l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Supervision of: 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Ashutosh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Bagchi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1th International Conference on Health Monitoring of Intelligent  Infrastructure|Medigy">
            <a:extLst>
              <a:ext uri="{FF2B5EF4-FFF2-40B4-BE49-F238E27FC236}">
                <a16:creationId xmlns:a16="http://schemas.microsoft.com/office/drawing/2014/main" id="{87D683BA-E30D-6544-984C-D4F61309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" y="1060416"/>
            <a:ext cx="12192000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4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0" cy="73660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928978">
                <a:tc>
                  <a:txBody>
                    <a:bodyPr/>
                    <a:lstStyle/>
                    <a:p>
                      <a:pPr algn="l"/>
                      <a:r>
                        <a:rPr lang="en-CA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I-35W Minneapolis bridge</a:t>
                      </a:r>
                      <a:endParaRPr lang="en-CA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5593972">
                <a:tc>
                  <a:txBody>
                    <a:bodyPr/>
                    <a:lstStyle/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7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843050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BCF9DA-D7D7-084E-B608-F87410001AE0}"/>
              </a:ext>
            </a:extLst>
          </p:cNvPr>
          <p:cNvSpPr txBox="1"/>
          <p:nvPr/>
        </p:nvSpPr>
        <p:spPr>
          <a:xfrm flipH="1">
            <a:off x="0" y="5551862"/>
            <a:ext cx="8506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trike="noStrike" kern="12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</a:t>
            </a:r>
            <a:r>
              <a:rPr lang="en-US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en-CA" sz="2800" b="1" i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ensors</a:t>
            </a:r>
            <a:r>
              <a:rPr lang="en-CA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placed on the bridge.</a:t>
            </a:r>
            <a:r>
              <a:rPr lang="en-US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lang="en-CA" sz="28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2" descr="Life Cycle Cost-Benefit Analysis of SHM of I-35 W St. Anthony Falls Bridge">
            <a:extLst>
              <a:ext uri="{FF2B5EF4-FFF2-40B4-BE49-F238E27FC236}">
                <a16:creationId xmlns:a16="http://schemas.microsoft.com/office/drawing/2014/main" id="{927AA89F-A463-8244-A5C0-E583972F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96" y="1277719"/>
            <a:ext cx="9032371" cy="402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ife Cycle Cost-Benefit Analysis of SHM of I-35 W St. Anthony Falls Bridge">
            <a:extLst>
              <a:ext uri="{FF2B5EF4-FFF2-40B4-BE49-F238E27FC236}">
                <a16:creationId xmlns:a16="http://schemas.microsoft.com/office/drawing/2014/main" id="{9EA685B0-15E7-A645-897F-9BD82BA4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39" y="1575429"/>
            <a:ext cx="8134351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F3673C-C58D-614F-915E-5FEE2C53448B}"/>
              </a:ext>
            </a:extLst>
          </p:cNvPr>
          <p:cNvSpPr txBox="1"/>
          <p:nvPr/>
        </p:nvSpPr>
        <p:spPr>
          <a:xfrm>
            <a:off x="11392270" y="6524554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1437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16193"/>
              </p:ext>
            </p:extLst>
          </p:nvPr>
        </p:nvGraphicFramePr>
        <p:xfrm>
          <a:off x="0" y="1"/>
          <a:ext cx="12192000" cy="73660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928978">
                <a:tc>
                  <a:txBody>
                    <a:bodyPr/>
                    <a:lstStyle/>
                    <a:p>
                      <a:pPr algn="l"/>
                      <a:r>
                        <a:rPr lang="en-CA" sz="3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 Study- I-35 W St. Anthony Falls bridge </a:t>
                      </a:r>
                      <a:endParaRPr lang="en-CA" sz="3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5593972"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Considered in this study. A life cycle cost analysis (LCCA)  will be performed to compare cases 45 years and 55 years.</a:t>
                      </a:r>
                    </a:p>
                    <a:p>
                      <a:pPr marL="457200" marR="0" lvl="0" indent="-4572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endParaRPr lang="en-CA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 the benefit-cost ratio for the case of the bridge with SHM and for the bridge without it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sz="1800" dirty="0"/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843050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pic>
        <p:nvPicPr>
          <p:cNvPr id="8" name="Picture 4" descr="Saint Anthony Falls Bridge, Minneapolis, MN">
            <a:extLst>
              <a:ext uri="{FF2B5EF4-FFF2-40B4-BE49-F238E27FC236}">
                <a16:creationId xmlns:a16="http://schemas.microsoft.com/office/drawing/2014/main" id="{26B30935-945E-1A41-AD69-5BC88BFF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83920"/>
            <a:ext cx="5082363" cy="33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7BB1B0-A53E-1144-A644-4310094C7708}"/>
              </a:ext>
            </a:extLst>
          </p:cNvPr>
          <p:cNvSpPr txBox="1"/>
          <p:nvPr/>
        </p:nvSpPr>
        <p:spPr>
          <a:xfrm>
            <a:off x="11392270" y="6524554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4563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645915"/>
              </p:ext>
            </p:extLst>
          </p:nvPr>
        </p:nvGraphicFramePr>
        <p:xfrm>
          <a:off x="0" y="1"/>
          <a:ext cx="12192000" cy="73660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928978">
                <a:tc>
                  <a:txBody>
                    <a:bodyPr/>
                    <a:lstStyle/>
                    <a:p>
                      <a:pPr algn="l"/>
                      <a:r>
                        <a:rPr lang="en-CA" sz="3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CA" sz="3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5593972"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sz="1800" dirty="0"/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843050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E527F0-6875-D34D-AC74-51B08D7C027A}"/>
              </a:ext>
            </a:extLst>
          </p:cNvPr>
          <p:cNvSpPr txBox="1"/>
          <p:nvPr/>
        </p:nvSpPr>
        <p:spPr>
          <a:xfrm flipH="1">
            <a:off x="1842975" y="6338670"/>
            <a:ext cx="8506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 of LCCA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lang="en-CA" sz="28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A0EF330-6253-9149-88AA-95F64481E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734948"/>
              </p:ext>
            </p:extLst>
          </p:nvPr>
        </p:nvGraphicFramePr>
        <p:xfrm>
          <a:off x="1084524" y="1101210"/>
          <a:ext cx="9845748" cy="535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7A8352-7E1B-9D42-A5C5-FB2C11E2B830}"/>
              </a:ext>
            </a:extLst>
          </p:cNvPr>
          <p:cNvSpPr txBox="1"/>
          <p:nvPr/>
        </p:nvSpPr>
        <p:spPr>
          <a:xfrm>
            <a:off x="11392270" y="6524554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493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0" cy="73660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928978">
                <a:tc>
                  <a:txBody>
                    <a:bodyPr/>
                    <a:lstStyle/>
                    <a:p>
                      <a:pPr algn="l"/>
                      <a:r>
                        <a:rPr lang="en-CA" sz="3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CA" sz="3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5593972"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sz="1800" dirty="0"/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843050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E527F0-6875-D34D-AC74-51B08D7C027A}"/>
              </a:ext>
            </a:extLst>
          </p:cNvPr>
          <p:cNvSpPr txBox="1"/>
          <p:nvPr/>
        </p:nvSpPr>
        <p:spPr>
          <a:xfrm flipH="1">
            <a:off x="8131473" y="4127098"/>
            <a:ext cx="38018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 of LCCA Cost of Bridge without SHM (in Thousand $.</a:t>
            </a:r>
            <a:r>
              <a:rPr lang="en-US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lang="en-CA" sz="28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CB84C184-92CB-5746-A0B6-C83DA79FC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464"/>
            <a:ext cx="7872748" cy="6159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A62FA3-7E8A-FC40-9DE0-F4B7DF35C069}"/>
              </a:ext>
            </a:extLst>
          </p:cNvPr>
          <p:cNvSpPr txBox="1"/>
          <p:nvPr/>
        </p:nvSpPr>
        <p:spPr>
          <a:xfrm>
            <a:off x="11392270" y="6524554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541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0" cy="73660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928978">
                <a:tc>
                  <a:txBody>
                    <a:bodyPr/>
                    <a:lstStyle/>
                    <a:p>
                      <a:pPr algn="l"/>
                      <a:r>
                        <a:rPr lang="en-CA" sz="3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CA" sz="3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5593972"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sz="1800" dirty="0"/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843050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E527F0-6875-D34D-AC74-51B08D7C027A}"/>
              </a:ext>
            </a:extLst>
          </p:cNvPr>
          <p:cNvSpPr txBox="1"/>
          <p:nvPr/>
        </p:nvSpPr>
        <p:spPr>
          <a:xfrm flipH="1">
            <a:off x="8227999" y="3978243"/>
            <a:ext cx="38018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 Cost Table of Bridge with SHM (in Thousand $) </a:t>
            </a:r>
          </a:p>
        </p:txBody>
      </p:sp>
      <p:pic>
        <p:nvPicPr>
          <p:cNvPr id="7" name="Picture 6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03DB5D79-C5F5-E649-806C-2384C7FB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" y="963803"/>
            <a:ext cx="8188891" cy="5607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00726D-A7FC-8C44-A1F7-A375E7C3F842}"/>
              </a:ext>
            </a:extLst>
          </p:cNvPr>
          <p:cNvSpPr txBox="1"/>
          <p:nvPr/>
        </p:nvSpPr>
        <p:spPr>
          <a:xfrm>
            <a:off x="11392270" y="6524554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9606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0" cy="73660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928978">
                <a:tc>
                  <a:txBody>
                    <a:bodyPr/>
                    <a:lstStyle/>
                    <a:p>
                      <a:pPr algn="l"/>
                      <a:r>
                        <a:rPr lang="en-CA" sz="3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CA" sz="3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5593972"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sz="1800" dirty="0"/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843050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E527F0-6875-D34D-AC74-51B08D7C027A}"/>
              </a:ext>
            </a:extLst>
          </p:cNvPr>
          <p:cNvSpPr txBox="1"/>
          <p:nvPr/>
        </p:nvSpPr>
        <p:spPr>
          <a:xfrm flipH="1">
            <a:off x="259026" y="5372008"/>
            <a:ext cx="11673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 of bridge benefit with/without SHM between 40-70 years.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39AD44-0591-8B40-B568-6CA9489E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862009"/>
              </p:ext>
            </p:extLst>
          </p:nvPr>
        </p:nvGraphicFramePr>
        <p:xfrm>
          <a:off x="259026" y="2365219"/>
          <a:ext cx="11673948" cy="205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1529">
                  <a:extLst>
                    <a:ext uri="{9D8B030D-6E8A-4147-A177-3AD203B41FA5}">
                      <a16:colId xmlns:a16="http://schemas.microsoft.com/office/drawing/2014/main" val="1318039267"/>
                    </a:ext>
                  </a:extLst>
                </a:gridCol>
                <a:gridCol w="2865608">
                  <a:extLst>
                    <a:ext uri="{9D8B030D-6E8A-4147-A177-3AD203B41FA5}">
                      <a16:colId xmlns:a16="http://schemas.microsoft.com/office/drawing/2014/main" val="107328488"/>
                    </a:ext>
                  </a:extLst>
                </a:gridCol>
                <a:gridCol w="2710673">
                  <a:extLst>
                    <a:ext uri="{9D8B030D-6E8A-4147-A177-3AD203B41FA5}">
                      <a16:colId xmlns:a16="http://schemas.microsoft.com/office/drawing/2014/main" val="3214756913"/>
                    </a:ext>
                  </a:extLst>
                </a:gridCol>
                <a:gridCol w="3046138">
                  <a:extLst>
                    <a:ext uri="{9D8B030D-6E8A-4147-A177-3AD203B41FA5}">
                      <a16:colId xmlns:a16="http://schemas.microsoft.com/office/drawing/2014/main" val="3034291913"/>
                    </a:ext>
                  </a:extLst>
                </a:gridCol>
              </a:tblGrid>
              <a:tr h="646457"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C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 of Cost 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(USD)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 of Benefit 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(USD)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Benefit Cost Ratio 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330175"/>
                  </a:ext>
                </a:extLst>
              </a:tr>
              <a:tr h="328617"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without SHM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282,142,481.2</a:t>
                      </a:r>
                      <a:endParaRPr lang="en-C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1,351,481,130</a:t>
                      </a:r>
                      <a:endParaRPr lang="en-C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4.79</a:t>
                      </a:r>
                      <a:endParaRPr lang="en-C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extLst>
                  <a:ext uri="{0D108BD9-81ED-4DB2-BD59-A6C34878D82A}">
                    <a16:rowId xmlns:a16="http://schemas.microsoft.com/office/drawing/2014/main" val="1115147753"/>
                  </a:ext>
                </a:extLst>
              </a:tr>
              <a:tr h="364979"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SHM 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301,127,657.6</a:t>
                      </a:r>
                      <a:endParaRPr lang="en-C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1,543,387,420</a:t>
                      </a:r>
                      <a:endParaRPr lang="en-C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5.12</a:t>
                      </a:r>
                      <a:endParaRPr lang="en-C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extLst>
                  <a:ext uri="{0D108BD9-81ED-4DB2-BD59-A6C34878D82A}">
                    <a16:rowId xmlns:a16="http://schemas.microsoft.com/office/drawing/2014/main" val="2451886000"/>
                  </a:ext>
                </a:extLst>
              </a:tr>
              <a:tr h="364979"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SHM 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313,920,197.1</a:t>
                      </a:r>
                      <a:endParaRPr lang="en-C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1,766,878,663</a:t>
                      </a:r>
                      <a:endParaRPr lang="en-C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5.63</a:t>
                      </a:r>
                      <a:endParaRPr lang="en-C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extLst>
                  <a:ext uri="{0D108BD9-81ED-4DB2-BD59-A6C34878D82A}">
                    <a16:rowId xmlns:a16="http://schemas.microsoft.com/office/drawing/2014/main" val="87856559"/>
                  </a:ext>
                </a:extLst>
              </a:tr>
              <a:tr h="354205"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SHM 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316,209,719.3</a:t>
                      </a:r>
                      <a:endParaRPr lang="en-C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1,793,756,235</a:t>
                      </a:r>
                      <a:endParaRPr lang="en-C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5.71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53" marR="145453" marT="0" marB="0"/>
                </a:tc>
                <a:extLst>
                  <a:ext uri="{0D108BD9-81ED-4DB2-BD59-A6C34878D82A}">
                    <a16:rowId xmlns:a16="http://schemas.microsoft.com/office/drawing/2014/main" val="8142392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584F43-0219-AA41-B965-7CDD0936C4CB}"/>
              </a:ext>
            </a:extLst>
          </p:cNvPr>
          <p:cNvSpPr txBox="1"/>
          <p:nvPr/>
        </p:nvSpPr>
        <p:spPr>
          <a:xfrm>
            <a:off x="11392270" y="6524554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9224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783406"/>
              </p:ext>
            </p:extLst>
          </p:nvPr>
        </p:nvGraphicFramePr>
        <p:xfrm>
          <a:off x="0" y="1"/>
          <a:ext cx="12192000" cy="73660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928978">
                <a:tc>
                  <a:txBody>
                    <a:bodyPr/>
                    <a:lstStyle/>
                    <a:p>
                      <a:pPr algn="l"/>
                      <a:r>
                        <a:rPr lang="en-CA" sz="3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</a:t>
                      </a:r>
                      <a:endParaRPr lang="en-CA" sz="3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5593972"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sz="1800" dirty="0"/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843050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E527F0-6875-D34D-AC74-51B08D7C027A}"/>
              </a:ext>
            </a:extLst>
          </p:cNvPr>
          <p:cNvSpPr txBox="1"/>
          <p:nvPr/>
        </p:nvSpPr>
        <p:spPr>
          <a:xfrm flipH="1">
            <a:off x="259026" y="5372008"/>
            <a:ext cx="11673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 of bridge benefit with/without SHM between 40-70 years.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48CD4-F2A9-BD4C-9DA6-0FC56F579076}"/>
              </a:ext>
            </a:extLst>
          </p:cNvPr>
          <p:cNvSpPr/>
          <p:nvPr/>
        </p:nvSpPr>
        <p:spPr>
          <a:xfrm>
            <a:off x="5823403" y="1486358"/>
            <a:ext cx="4631873" cy="10282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AVAILABLE OPTION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BB571B-CDFB-EE44-88E0-9D8B5376906D}"/>
              </a:ext>
            </a:extLst>
          </p:cNvPr>
          <p:cNvSpPr/>
          <p:nvPr/>
        </p:nvSpPr>
        <p:spPr>
          <a:xfrm>
            <a:off x="1546678" y="1962150"/>
            <a:ext cx="2171700" cy="26860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LCCA</a:t>
            </a:r>
          </a:p>
        </p:txBody>
      </p:sp>
      <p:sp>
        <p:nvSpPr>
          <p:cNvPr id="9" name="Arrow: Right 6">
            <a:extLst>
              <a:ext uri="{FF2B5EF4-FFF2-40B4-BE49-F238E27FC236}">
                <a16:creationId xmlns:a16="http://schemas.microsoft.com/office/drawing/2014/main" id="{1D4BB849-FCBD-C147-BDFC-1C166E09382F}"/>
              </a:ext>
            </a:extLst>
          </p:cNvPr>
          <p:cNvSpPr/>
          <p:nvPr/>
        </p:nvSpPr>
        <p:spPr>
          <a:xfrm rot="21063263">
            <a:off x="3643249" y="2003651"/>
            <a:ext cx="2199508" cy="9344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</p:txBody>
      </p:sp>
      <p:sp>
        <p:nvSpPr>
          <p:cNvPr id="10" name="Subtitle 7">
            <a:extLst>
              <a:ext uri="{FF2B5EF4-FFF2-40B4-BE49-F238E27FC236}">
                <a16:creationId xmlns:a16="http://schemas.microsoft.com/office/drawing/2014/main" id="{DC1FCBF1-9B37-C14F-BAEC-E8C2812B25A6}"/>
              </a:ext>
            </a:extLst>
          </p:cNvPr>
          <p:cNvSpPr txBox="1">
            <a:spLocks/>
          </p:cNvSpPr>
          <p:nvPr/>
        </p:nvSpPr>
        <p:spPr>
          <a:xfrm rot="440435">
            <a:off x="3707985" y="3528501"/>
            <a:ext cx="2193248" cy="75419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BCD7E-62D7-B143-956F-B17F47307B9B}"/>
              </a:ext>
            </a:extLst>
          </p:cNvPr>
          <p:cNvSpPr/>
          <p:nvPr/>
        </p:nvSpPr>
        <p:spPr>
          <a:xfrm>
            <a:off x="5902032" y="3391479"/>
            <a:ext cx="4631873" cy="11900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BEST OPTION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9A679-FEA4-B44F-A4AF-0523FE82C783}"/>
              </a:ext>
            </a:extLst>
          </p:cNvPr>
          <p:cNvSpPr txBox="1"/>
          <p:nvPr/>
        </p:nvSpPr>
        <p:spPr>
          <a:xfrm>
            <a:off x="11392270" y="6524554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33935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138621"/>
              </p:ext>
            </p:extLst>
          </p:nvPr>
        </p:nvGraphicFramePr>
        <p:xfrm>
          <a:off x="0" y="0"/>
          <a:ext cx="12192000" cy="1015150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118802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References</a:t>
                      </a: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4546129">
                <a:tc>
                  <a:txBody>
                    <a:bodyPr/>
                    <a:lstStyle/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1] Dalia, Z. M., et al. "Life cycle cost-benefit analysis of SHM of I-35 W St. Anthony Falls bridge." strain 9.14 (2018): 15.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[2]  Dhillon, B. S. Life Cycle Costing for Engineers 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[3] HNTB Corporation. (2011, January). St. Croix River Crossing Project: Innovative Financing Study. Minnesota Department of Transportation 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[4] </a:t>
                      </a:r>
                      <a:r>
                        <a:rPr lang="en-CA" sz="16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Inaudi</a:t>
                      </a: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D. (2011). Cost-Benefits Analysis in SHM Projects. 5th International Conference on Structural Health Monitoring of Intelligent Infrastructure (SHMII-5) 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[5] Hedegaard, B. D., Catherine E. W., Shield, C. K., </a:t>
                      </a:r>
                      <a:r>
                        <a:rPr lang="en-CA" sz="16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Stolarski</a:t>
                      </a: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H. K., and </a:t>
                      </a:r>
                      <a:r>
                        <a:rPr lang="en-CA" sz="16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Jilk</a:t>
                      </a: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B. J. (2013). Instrumentation and Modeling of I35W St. Anthony Falls Bridge. American Society of Civil Engineers 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[6] [Online]. Available: https://www.mprnews.org/story/2007/09/19/bridgebids 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[6] Thorp, T. J. (2009). A Critical Analysis of the Saint Anthony Falls (I-35w) Bridge, Minneapolis. Proceedings of Bridge Engineering 2 Conference 2009, University of Bath, Bath, UK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[8] Minnesota Department of Transportation. (2017, December). Major Highway Projects, Trunk Highway Fund Expenditures and Efficiencies Report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[9] HNTB Corporation. (2011, January). St. Croix River Crossing Project: Innovative Financing Study. Minnesota Department of Transportation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[10] [Online]. Available: http://www.dot.state.mn.us/metro/projects/stcroix/pdfs/sdeis/Appendices/Appendix%20E/LiftBridge-PDF-081004- 2.pdf 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[11] Nelson, S. L. Deterioration Rates of Minnesota Concrete Bridge Decks. Minnesota Department of Transportation Research Services &amp; Library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[12] Minnesota Department of Transportation. Economic Impacts of the I-35W Bridge Collapse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[13] [Online]. Available: https://fred.stlouisfed.org/series/INTDSRUSM193N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[14] </a:t>
                      </a:r>
                      <a:r>
                        <a:rPr lang="en-CA" sz="16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Torti</a:t>
                      </a: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Michela, et al. "Life-cycle management cost analysis of transportation bridges equipped with seismic structural health monitoring systems." Structural Health Monitoring 21.1 (2022): 100-117. 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[15] </a:t>
                      </a:r>
                      <a:r>
                        <a:rPr lang="en-CA" sz="16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Sacconi</a:t>
                      </a:r>
                      <a:r>
                        <a:rPr lang="en-CA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Stefano, et al. "Life-cycle cost analysis of bridges subjected to fatigue damage." Journal of Infrastructure Preservation and Resilience 2.1 (2021): 1-13</a:t>
                      </a:r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CA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1078131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1B0A12-DED2-394A-AF2A-4C4CF9D99FC7}"/>
              </a:ext>
            </a:extLst>
          </p:cNvPr>
          <p:cNvSpPr txBox="1"/>
          <p:nvPr/>
        </p:nvSpPr>
        <p:spPr>
          <a:xfrm>
            <a:off x="11261642" y="8135418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73656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E1BC3-7300-FE66-C5E9-F6794C80B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C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53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7282"/>
              </p:ext>
            </p:extLst>
          </p:nvPr>
        </p:nvGraphicFramePr>
        <p:xfrm>
          <a:off x="0" y="0"/>
          <a:ext cx="12192000" cy="681228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118802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Outline</a:t>
                      </a:r>
                      <a:endParaRPr lang="en-CA" sz="4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4546129"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7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1078131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C0B71EF-E58F-1742-B501-B8A1C54B3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177867"/>
              </p:ext>
            </p:extLst>
          </p:nvPr>
        </p:nvGraphicFramePr>
        <p:xfrm>
          <a:off x="1590315" y="1159823"/>
          <a:ext cx="8990602" cy="546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6FE894-E33A-E24D-AF6E-F4F4349178D8}"/>
              </a:ext>
            </a:extLst>
          </p:cNvPr>
          <p:cNvSpPr txBox="1"/>
          <p:nvPr/>
        </p:nvSpPr>
        <p:spPr>
          <a:xfrm>
            <a:off x="11537374" y="6254261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33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784570"/>
              </p:ext>
            </p:extLst>
          </p:nvPr>
        </p:nvGraphicFramePr>
        <p:xfrm>
          <a:off x="1" y="0"/>
          <a:ext cx="12192000" cy="681228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305325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886675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118802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40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4546129"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7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</a:t>
                      </a: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1078131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952E8D2-2DF7-05E2-D7B5-21B71D2B522D}"/>
              </a:ext>
            </a:extLst>
          </p:cNvPr>
          <p:cNvSpPr/>
          <p:nvPr/>
        </p:nvSpPr>
        <p:spPr>
          <a:xfrm>
            <a:off x="4508753" y="1538499"/>
            <a:ext cx="3181349" cy="1009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5C910-64C5-1317-4462-EB897A395D1E}"/>
              </a:ext>
            </a:extLst>
          </p:cNvPr>
          <p:cNvSpPr/>
          <p:nvPr/>
        </p:nvSpPr>
        <p:spPr>
          <a:xfrm>
            <a:off x="7147181" y="2891457"/>
            <a:ext cx="2962276" cy="8853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SHM System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55B3A3-A46D-1766-B319-6E75CBF0B803}"/>
              </a:ext>
            </a:extLst>
          </p:cNvPr>
          <p:cNvSpPr/>
          <p:nvPr/>
        </p:nvSpPr>
        <p:spPr>
          <a:xfrm>
            <a:off x="8783766" y="4122003"/>
            <a:ext cx="3162300" cy="1009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LCCA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B6075FC-A331-0B73-220B-C1D6933C6BE3}"/>
              </a:ext>
            </a:extLst>
          </p:cNvPr>
          <p:cNvSpPr/>
          <p:nvPr/>
        </p:nvSpPr>
        <p:spPr>
          <a:xfrm>
            <a:off x="3400044" y="1795159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455C386-41AD-CCEF-4A7C-61CFAFB885E9}"/>
              </a:ext>
            </a:extLst>
          </p:cNvPr>
          <p:cNvSpPr/>
          <p:nvPr/>
        </p:nvSpPr>
        <p:spPr>
          <a:xfrm>
            <a:off x="5915024" y="3174492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4B75E8F-1E76-D148-3342-6CBFBB45BB5C}"/>
              </a:ext>
            </a:extLst>
          </p:cNvPr>
          <p:cNvSpPr/>
          <p:nvPr/>
        </p:nvSpPr>
        <p:spPr>
          <a:xfrm>
            <a:off x="7527416" y="4370204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6" name="Picture 4" descr="Research - Smart Infrastructure Management Laboratory">
            <a:extLst>
              <a:ext uri="{FF2B5EF4-FFF2-40B4-BE49-F238E27FC236}">
                <a16:creationId xmlns:a16="http://schemas.microsoft.com/office/drawing/2014/main" id="{37F93FC2-54F3-E1D0-D055-9A1F74BA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" y="2993234"/>
            <a:ext cx="5723366" cy="38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64BCE7-AC38-E246-AE8B-E7C917BF7C8E}"/>
              </a:ext>
            </a:extLst>
          </p:cNvPr>
          <p:cNvSpPr txBox="1"/>
          <p:nvPr/>
        </p:nvSpPr>
        <p:spPr>
          <a:xfrm>
            <a:off x="11392270" y="6248788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34724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145231"/>
              </p:ext>
            </p:extLst>
          </p:nvPr>
        </p:nvGraphicFramePr>
        <p:xfrm>
          <a:off x="0" y="0"/>
          <a:ext cx="12192000" cy="792646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118802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40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</a:t>
                      </a: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4546129"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457200" indent="-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en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 Health Monitoring</a:t>
                      </a:r>
                    </a:p>
                    <a:p>
                      <a:pPr marL="457200" indent="-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en-CA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en-CA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Calculate life cycle cost Analysis </a:t>
                      </a:r>
                    </a:p>
                    <a:p>
                      <a:pPr marL="457200" indent="-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en-CA" sz="2800" b="1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en-CA" sz="28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 with previous results</a:t>
                      </a:r>
                    </a:p>
                    <a:p>
                      <a:pPr marL="457200" indent="-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en-CA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en-CA" sz="28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Benefit to Cost Ratio</a:t>
                      </a:r>
                    </a:p>
                    <a:p>
                      <a:pPr marL="457200" indent="-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en-CA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CA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Future Value vs. &amp; Present Value</a:t>
                      </a: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7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1078131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pic>
        <p:nvPicPr>
          <p:cNvPr id="2052" name="Picture 4" descr="Canada's most beautiful bridges | loveexploring.com">
            <a:extLst>
              <a:ext uri="{FF2B5EF4-FFF2-40B4-BE49-F238E27FC236}">
                <a16:creationId xmlns:a16="http://schemas.microsoft.com/office/drawing/2014/main" id="{34EEABFC-6725-0945-96BB-B3D1EC35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43" y="2074652"/>
            <a:ext cx="5772358" cy="38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0CC81C-AEF6-3947-99FE-30F00A0434E3}"/>
              </a:ext>
            </a:extLst>
          </p:cNvPr>
          <p:cNvSpPr txBox="1"/>
          <p:nvPr/>
        </p:nvSpPr>
        <p:spPr>
          <a:xfrm>
            <a:off x="11392270" y="6248788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970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129839"/>
              </p:ext>
            </p:extLst>
          </p:nvPr>
        </p:nvGraphicFramePr>
        <p:xfrm>
          <a:off x="0" y="0"/>
          <a:ext cx="12192000" cy="774358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118802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u="non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Literature Review </a:t>
                      </a:r>
                      <a:endParaRPr lang="en-CA" sz="3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4546129"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en-US" sz="2400" b="1" i="0" u="non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Life cycle cost-benefit analysis of SHM of I-35 W St. Anthony Falls bridge</a:t>
                      </a:r>
                      <a:r>
                        <a:rPr lang="en-US" sz="2400" b="1" i="0" u="non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endParaRPr lang="en-US" sz="2400" b="1" i="0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14300" indent="-342900" algn="just">
                        <a:buFont typeface="Wingdings" pitchFamily="2" charset="2"/>
                        <a:buChar char="Ø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this case, study, The author considers life cycle cost analysis (LCCA) was performed to compare cases. 40 years and 65.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Life-cycle cost analysis of bridges subjected to fatigue damage.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indent="-342900" algn="just">
                        <a:buFont typeface="Wingdings" pitchFamily="2" charset="2"/>
                        <a:buChar char="Ø"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this case, study, The author considers life cycle cost analysis (LCCA) was </a:t>
                      </a:r>
                      <a:r>
                        <a:rPr lang="en-C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analyze the fragility and costs of fatigued bridges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7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1078131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B4E485-F84D-C84D-8C79-13E59453C928}"/>
              </a:ext>
            </a:extLst>
          </p:cNvPr>
          <p:cNvSpPr txBox="1"/>
          <p:nvPr/>
        </p:nvSpPr>
        <p:spPr>
          <a:xfrm>
            <a:off x="11392270" y="6248788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050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453560"/>
              </p:ext>
            </p:extLst>
          </p:nvPr>
        </p:nvGraphicFramePr>
        <p:xfrm>
          <a:off x="0" y="1"/>
          <a:ext cx="12192000" cy="904777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92897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Methodology</a:t>
                      </a:r>
                      <a:endParaRPr lang="en-CA" sz="3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5593972">
                <a:tc>
                  <a:txBody>
                    <a:bodyPr/>
                    <a:lstStyle/>
                    <a:p>
                      <a:pPr algn="just"/>
                      <a:r>
                        <a:rPr lang="en-CA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Value (PV)</a:t>
                      </a:r>
                    </a:p>
                    <a:p>
                      <a:pPr algn="just"/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value (PV) is a method of the calculating  the current value of a future sum of money or stream of </a:t>
                      </a:r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cash flows</a:t>
                      </a:r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given a    specified </a:t>
                      </a:r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rate of return</a:t>
                      </a:r>
                      <a:endParaRPr lang="en-C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Present Value=</a:t>
                      </a:r>
                      <a:r>
                        <a:rPr lang="en-CA" sz="2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FV / (1+</a:t>
                      </a:r>
                      <a:r>
                        <a:rPr lang="en-CA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CA" sz="2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CA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</a:p>
                    <a:p>
                      <a:pPr algn="just"/>
                      <a:r>
                        <a:rPr lang="en-CA" sz="2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where:</a:t>
                      </a:r>
                    </a:p>
                    <a:p>
                      <a:pPr algn="ctr"/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FV=Future Value, </a:t>
                      </a:r>
                      <a:r>
                        <a:rPr lang="en-CA" sz="2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=Rate of return, </a:t>
                      </a:r>
                      <a:r>
                        <a:rPr lang="en-CA" sz="2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=Number of periods​</a:t>
                      </a:r>
                      <a:b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CA" sz="2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CA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Benefit to Cost Ratio</a:t>
                      </a:r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(BCR) </a:t>
                      </a:r>
                      <a:endParaRPr lang="en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benefit-cost ratio (BCR) is a ratio used in a </a:t>
                      </a:r>
                      <a:r>
                        <a:rPr lang="en-CA" sz="2400" b="0" i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cost-benefit analysis</a:t>
                      </a:r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to summarize the overall relationship between the relative costs and benefits of a proposed project.</a:t>
                      </a:r>
                    </a:p>
                    <a:p>
                      <a:pPr algn="just"/>
                      <a:endParaRPr lang="en-CA" sz="2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CA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Benefit Cost Ratio</a:t>
                      </a:r>
                      <a:r>
                        <a:rPr lang="en-CA" sz="24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(BCR)= Present Value of Future Benefits / Present Value of Future Costs</a:t>
                      </a: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7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843050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5093A5-2A6A-9841-AB39-DD45B4010576}"/>
              </a:ext>
            </a:extLst>
          </p:cNvPr>
          <p:cNvSpPr txBox="1"/>
          <p:nvPr/>
        </p:nvSpPr>
        <p:spPr>
          <a:xfrm>
            <a:off x="11392270" y="6248788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462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305601"/>
              </p:ext>
            </p:extLst>
          </p:nvPr>
        </p:nvGraphicFramePr>
        <p:xfrm>
          <a:off x="0" y="1"/>
          <a:ext cx="12192000" cy="9056922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92897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Life Cycle Cost</a:t>
                      </a:r>
                      <a:endParaRPr lang="en-CA" sz="3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5593972">
                <a:tc>
                  <a:txBody>
                    <a:bodyPr/>
                    <a:lstStyle/>
                    <a:p>
                      <a:pPr marL="228600" indent="-4572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lifecycle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repair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Cuser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failure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SHM</a:t>
                      </a:r>
                    </a:p>
                    <a:p>
                      <a:pPr marL="228600" indent="-4572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4572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lifecycle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associated during.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 life.</a:t>
                      </a:r>
                    </a:p>
                    <a:p>
                      <a:pPr marL="228600" indent="-4572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4572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 cost.</a:t>
                      </a:r>
                    </a:p>
                    <a:p>
                      <a:pPr marL="228600" indent="-4572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endParaRPr 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4572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 cost.</a:t>
                      </a: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228600" indent="-4572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4572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repair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cost associated with the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maintenance and rehabilitation.</a:t>
                      </a:r>
                    </a:p>
                    <a:p>
                      <a:pPr marL="228600" indent="-4572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4572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cost associated with the SHM system.</a:t>
                      </a: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7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843050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351D0EB-0BDB-8043-8963-884D09E990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338207"/>
            <a:ext cx="5994400" cy="38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C48857-7747-8941-AF2A-BDAA887302E7}"/>
              </a:ext>
            </a:extLst>
          </p:cNvPr>
          <p:cNvSpPr txBox="1"/>
          <p:nvPr/>
        </p:nvSpPr>
        <p:spPr>
          <a:xfrm>
            <a:off x="11392270" y="6989011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9482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644353"/>
              </p:ext>
            </p:extLst>
          </p:nvPr>
        </p:nvGraphicFramePr>
        <p:xfrm>
          <a:off x="0" y="1"/>
          <a:ext cx="12192000" cy="73660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928978">
                <a:tc>
                  <a:txBody>
                    <a:bodyPr/>
                    <a:lstStyle/>
                    <a:p>
                      <a:r>
                        <a:rPr lang="en-US" sz="3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Old I</a:t>
                      </a: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</a:t>
                      </a:r>
                      <a:r>
                        <a:rPr lang="en-US" sz="3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35 W St</a:t>
                      </a: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 </a:t>
                      </a:r>
                      <a:r>
                        <a:rPr lang="en-US" sz="3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Anthony Falls bridge</a:t>
                      </a:r>
                      <a:endParaRPr lang="en-CA" sz="3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5593972">
                <a:tc>
                  <a:txBody>
                    <a:bodyPr/>
                    <a:lstStyle/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7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843050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pic>
        <p:nvPicPr>
          <p:cNvPr id="6" name="Picture 2" descr="A CRITICAL ANALYSIS OF THE SAINT ANTHONY FALLS (I-35W) BRIDGE, MINNEAPOLIS">
            <a:extLst>
              <a:ext uri="{FF2B5EF4-FFF2-40B4-BE49-F238E27FC236}">
                <a16:creationId xmlns:a16="http://schemas.microsoft.com/office/drawing/2014/main" id="{69B4D232-0A3A-4146-974E-DC489B00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924" y="1180532"/>
            <a:ext cx="8902331" cy="48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BCF9DA-D7D7-084E-B608-F87410001AE0}"/>
              </a:ext>
            </a:extLst>
          </p:cNvPr>
          <p:cNvSpPr txBox="1"/>
          <p:nvPr/>
        </p:nvSpPr>
        <p:spPr>
          <a:xfrm flipH="1">
            <a:off x="1104899" y="6150692"/>
            <a:ext cx="7293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strike="noStrike" kern="12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Without SHM System</a:t>
            </a:r>
            <a:endParaRPr lang="en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19A76-92CD-9E49-890A-FE2C6AB04253}"/>
              </a:ext>
            </a:extLst>
          </p:cNvPr>
          <p:cNvSpPr txBox="1"/>
          <p:nvPr/>
        </p:nvSpPr>
        <p:spPr>
          <a:xfrm>
            <a:off x="11392270" y="6524554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5126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A087607-366A-7E3C-1986-15F9C720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1889" y="-323165"/>
            <a:ext cx="29143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AE1DF-679F-45F6-6246-81F16D8F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673802"/>
              </p:ext>
            </p:extLst>
          </p:nvPr>
        </p:nvGraphicFramePr>
        <p:xfrm>
          <a:off x="0" y="1"/>
          <a:ext cx="12192000" cy="73660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9887999">
                  <a:extLst>
                    <a:ext uri="{9D8B030D-6E8A-4147-A177-3AD203B41FA5}">
                      <a16:colId xmlns:a16="http://schemas.microsoft.com/office/drawing/2014/main" val="216303054"/>
                    </a:ext>
                  </a:extLst>
                </a:gridCol>
                <a:gridCol w="2304001">
                  <a:extLst>
                    <a:ext uri="{9D8B030D-6E8A-4147-A177-3AD203B41FA5}">
                      <a16:colId xmlns:a16="http://schemas.microsoft.com/office/drawing/2014/main" val="3650860901"/>
                    </a:ext>
                  </a:extLst>
                </a:gridCol>
              </a:tblGrid>
              <a:tr h="928978">
                <a:tc>
                  <a:txBody>
                    <a:bodyPr/>
                    <a:lstStyle/>
                    <a:p>
                      <a:pPr algn="l"/>
                      <a:r>
                        <a:rPr lang="en-CA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I-35W Minneapolis bridge</a:t>
                      </a:r>
                      <a:endParaRPr lang="en-CA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3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1595"/>
                  </a:ext>
                </a:extLst>
              </a:tr>
              <a:tr h="5593972">
                <a:tc>
                  <a:txBody>
                    <a:bodyPr/>
                    <a:lstStyle/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CA" sz="17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20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61910"/>
                  </a:ext>
                </a:extLst>
              </a:tr>
              <a:tr h="843050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67785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06" marR="241006" marT="131458" marB="1338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54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BCF9DA-D7D7-084E-B608-F87410001AE0}"/>
              </a:ext>
            </a:extLst>
          </p:cNvPr>
          <p:cNvSpPr txBox="1"/>
          <p:nvPr/>
        </p:nvSpPr>
        <p:spPr>
          <a:xfrm flipH="1">
            <a:off x="4189226" y="5307383"/>
            <a:ext cx="6311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strike="noStrike" kern="12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With SHM System</a:t>
            </a:r>
            <a:endParaRPr lang="en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Interstate 35W St. Anthony Falls Bridge - Flatiron">
            <a:extLst>
              <a:ext uri="{FF2B5EF4-FFF2-40B4-BE49-F238E27FC236}">
                <a16:creationId xmlns:a16="http://schemas.microsoft.com/office/drawing/2014/main" id="{7C2D1C27-0C21-F04F-98BE-F304120F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28978"/>
            <a:ext cx="5380074" cy="34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aint Anthony Falls Bridge, Minneapolis, MN">
            <a:extLst>
              <a:ext uri="{FF2B5EF4-FFF2-40B4-BE49-F238E27FC236}">
                <a16:creationId xmlns:a16="http://schemas.microsoft.com/office/drawing/2014/main" id="{89156AC3-D395-144F-AF5B-F2A348F9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854038"/>
            <a:ext cx="5380075" cy="35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-35W Saint Anthony Falls Bridge - RJ Watson, Inc">
            <a:extLst>
              <a:ext uri="{FF2B5EF4-FFF2-40B4-BE49-F238E27FC236}">
                <a16:creationId xmlns:a16="http://schemas.microsoft.com/office/drawing/2014/main" id="{9B6F957C-6604-5549-8CA7-45F1E987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71" y="922394"/>
            <a:ext cx="6779426" cy="404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464E4A-0D11-2C45-9907-CB05D89521D8}"/>
              </a:ext>
            </a:extLst>
          </p:cNvPr>
          <p:cNvSpPr txBox="1"/>
          <p:nvPr/>
        </p:nvSpPr>
        <p:spPr>
          <a:xfrm>
            <a:off x="11392270" y="6524554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514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1292</TotalTime>
  <Words>1028</Words>
  <Application>Microsoft Macintosh PowerPoint</Application>
  <PresentationFormat>Widescreen</PresentationFormat>
  <Paragraphs>196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Comparison Framework for Analyzing of LCC of Structural Health Monitoring: Case Study of Anthony Falls Bridge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Engineering Cost-Benefit</dc:title>
  <dc:creator>Abdulhakim Eshatti</dc:creator>
  <cp:lastModifiedBy>Abobakr Al-Sakkaf</cp:lastModifiedBy>
  <cp:revision>24</cp:revision>
  <dcterms:created xsi:type="dcterms:W3CDTF">2022-06-11T11:58:56Z</dcterms:created>
  <dcterms:modified xsi:type="dcterms:W3CDTF">2022-08-01T20:12:49Z</dcterms:modified>
</cp:coreProperties>
</file>