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63" r:id="rId2"/>
    <p:sldId id="389" r:id="rId3"/>
    <p:sldId id="392" r:id="rId4"/>
    <p:sldId id="393" r:id="rId5"/>
    <p:sldId id="381" r:id="rId6"/>
    <p:sldId id="394" r:id="rId7"/>
    <p:sldId id="390" r:id="rId8"/>
    <p:sldId id="391" r:id="rId9"/>
    <p:sldId id="395" r:id="rId1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FB7F"/>
    <a:srgbClr val="CE5624"/>
    <a:srgbClr val="BA4D1E"/>
    <a:srgbClr val="FF8517"/>
    <a:srgbClr val="A2FC9F"/>
    <a:srgbClr val="A0FB7E"/>
    <a:srgbClr val="8CFF52"/>
    <a:srgbClr val="26F6FF"/>
    <a:srgbClr val="00004C"/>
    <a:srgbClr val="FFA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41" autoAdjust="0"/>
    <p:restoredTop sz="94681"/>
  </p:normalViewPr>
  <p:slideViewPr>
    <p:cSldViewPr snapToGrid="0">
      <p:cViewPr>
        <p:scale>
          <a:sx n="116" d="100"/>
          <a:sy n="116" d="100"/>
        </p:scale>
        <p:origin x="80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EC1AE-887E-3A49-8563-A952B69B03F7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235A5-C35F-0D4E-BBAD-C94DBB430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3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00004C"/>
            </a:gs>
            <a:gs pos="100000">
              <a:srgbClr val="6600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w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wm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wmf"/><Relationship Id="rId5" Type="http://schemas.openxmlformats.org/officeDocument/2006/relationships/image" Target="../media/image7.jp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wmf"/><Relationship Id="rId5" Type="http://schemas.openxmlformats.org/officeDocument/2006/relationships/image" Target="../media/image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VO_Staff_201705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9" y="1091709"/>
            <a:ext cx="8458295" cy="5046374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1" name="CorelDRAW" r:id="rId4" imgW="914400" imgH="914400" progId="CorelDraw.Graphic.7">
                  <p:embed/>
                </p:oleObj>
              </mc:Choice>
              <mc:Fallback>
                <p:oleObj name="CorelDRAW" r:id="rId4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91116" y="6207919"/>
            <a:ext cx="13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May 1, 2017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7950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FF00"/>
                </a:solidFill>
              </a:rPr>
              <a:t>Cascades </a:t>
            </a:r>
            <a:r>
              <a:rPr lang="en-US" sz="3600" b="1" i="1" smtClean="0">
                <a:solidFill>
                  <a:srgbClr val="FFFF00"/>
                </a:solidFill>
              </a:rPr>
              <a:t>Volcano Observatory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68916" b="54247"/>
          <a:stretch>
            <a:fillRect/>
          </a:stretch>
        </p:blipFill>
        <p:spPr bwMode="auto">
          <a:xfrm>
            <a:off x="723900" y="941388"/>
            <a:ext cx="36576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4610100" y="1092200"/>
            <a:ext cx="43942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Baker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 seismometers</a:t>
            </a: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Glacier Peak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 seismometer</a:t>
            </a:r>
            <a:endParaRPr lang="en-US" sz="1800" b="1" i="1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Rainier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9 seismometers, 7 GPS, 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tilt, 8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St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. Helens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20 seismometers, 20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 (13 operated by PBO), 3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tilt, 1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gas, 4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Hood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seismometers, 2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3 Sisters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5 seismometers, 3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800" dirty="0" smtClean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Newberry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seismometers (including 3 from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AltaRock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),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</a:t>
            </a:r>
            <a:endParaRPr lang="en-US" sz="1800" dirty="0" smtClean="0">
              <a:solidFill>
                <a:srgbClr val="FFFF00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Crater 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Lake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4 seismometers, 4 GPS</a:t>
            </a:r>
          </a:p>
        </p:txBody>
      </p:sp>
      <p:cxnSp>
        <p:nvCxnSpPr>
          <p:cNvPr id="56324" name="Straight Connector 76"/>
          <p:cNvCxnSpPr>
            <a:cxnSpLocks noChangeShapeType="1"/>
          </p:cNvCxnSpPr>
          <p:nvPr/>
        </p:nvCxnSpPr>
        <p:spPr bwMode="auto">
          <a:xfrm flipH="1" flipV="1">
            <a:off x="3238500" y="3911601"/>
            <a:ext cx="1359120" cy="2518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5" name="Straight Connector 77"/>
          <p:cNvCxnSpPr>
            <a:cxnSpLocks noChangeShapeType="1"/>
          </p:cNvCxnSpPr>
          <p:nvPr/>
        </p:nvCxnSpPr>
        <p:spPr bwMode="auto">
          <a:xfrm flipH="1" flipV="1">
            <a:off x="2984500" y="3365500"/>
            <a:ext cx="1653309" cy="1710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6" name="Straight Connector 79"/>
          <p:cNvCxnSpPr>
            <a:cxnSpLocks noChangeShapeType="1"/>
          </p:cNvCxnSpPr>
          <p:nvPr/>
        </p:nvCxnSpPr>
        <p:spPr bwMode="auto">
          <a:xfrm flipH="1">
            <a:off x="3213100" y="2628900"/>
            <a:ext cx="1397000" cy="165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7" name="Straight Connector 81"/>
          <p:cNvCxnSpPr>
            <a:cxnSpLocks noChangeShapeType="1"/>
          </p:cNvCxnSpPr>
          <p:nvPr/>
        </p:nvCxnSpPr>
        <p:spPr bwMode="auto">
          <a:xfrm flipH="1" flipV="1">
            <a:off x="3429000" y="1955800"/>
            <a:ext cx="1181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8" name="Straight Connector 88"/>
          <p:cNvCxnSpPr>
            <a:cxnSpLocks noChangeShapeType="1"/>
          </p:cNvCxnSpPr>
          <p:nvPr/>
        </p:nvCxnSpPr>
        <p:spPr bwMode="auto">
          <a:xfrm flipH="1">
            <a:off x="3213100" y="1358900"/>
            <a:ext cx="13970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9" name="Straight Connector 76"/>
          <p:cNvCxnSpPr>
            <a:cxnSpLocks noChangeShapeType="1"/>
          </p:cNvCxnSpPr>
          <p:nvPr/>
        </p:nvCxnSpPr>
        <p:spPr bwMode="auto">
          <a:xfrm flipH="1">
            <a:off x="3186113" y="4562475"/>
            <a:ext cx="1384300" cy="9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0" name="Straight Connector 76"/>
          <p:cNvCxnSpPr>
            <a:cxnSpLocks noChangeShapeType="1"/>
          </p:cNvCxnSpPr>
          <p:nvPr/>
        </p:nvCxnSpPr>
        <p:spPr bwMode="auto">
          <a:xfrm flipH="1" flipV="1">
            <a:off x="3429001" y="4978400"/>
            <a:ext cx="1128430" cy="1575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1" name="Straight Connector 76"/>
          <p:cNvCxnSpPr>
            <a:cxnSpLocks noChangeShapeType="1"/>
          </p:cNvCxnSpPr>
          <p:nvPr/>
        </p:nvCxnSpPr>
        <p:spPr bwMode="auto">
          <a:xfrm flipH="1" flipV="1">
            <a:off x="3086100" y="5562600"/>
            <a:ext cx="1524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4" imgW="914400" imgH="914400" progId="CorelDraw.Graphic.7">
                  <p:embed/>
                </p:oleObj>
              </mc:Choice>
              <mc:Fallback>
                <p:oleObj name="CorelDRAW" r:id="rId4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91779" y="211138"/>
            <a:ext cx="7966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Cascade </a:t>
            </a:r>
            <a:r>
              <a:rPr lang="en-US" sz="2800" b="1" i="1" dirty="0">
                <a:solidFill>
                  <a:srgbClr val="FFFF00"/>
                </a:solidFill>
              </a:rPr>
              <a:t>Volcanoes – </a:t>
            </a:r>
            <a:r>
              <a:rPr lang="en-US" sz="2800" b="1" i="1" dirty="0" smtClean="0">
                <a:solidFill>
                  <a:srgbClr val="FFFF00"/>
                </a:solidFill>
              </a:rPr>
              <a:t>Monitoring status, </a:t>
            </a:r>
            <a:r>
              <a:rPr lang="en-US" sz="2800" b="1" i="1" dirty="0" smtClean="0">
                <a:solidFill>
                  <a:srgbClr val="FFFF00"/>
                </a:solidFill>
              </a:rPr>
              <a:t>2017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285561" y="2302525"/>
            <a:ext cx="4384714" cy="828478"/>
          </a:xfrm>
          <a:prstGeom prst="ellipse">
            <a:avLst/>
          </a:prstGeom>
          <a:noFill/>
          <a:ln w="38100">
            <a:solidFill>
              <a:srgbClr val="7AF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7" name="CorelDRAW" r:id="rId3" imgW="914400" imgH="914400" progId="CorelDraw.Graphic.7">
                  <p:embed/>
                </p:oleObj>
              </mc:Choice>
              <mc:Fallback>
                <p:oleObj name="CorelDRAW" r:id="rId3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Screen Shot 2017-05-16 at 1.57.5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0" y="836221"/>
            <a:ext cx="8090818" cy="555029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74771" y="211138"/>
            <a:ext cx="540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Rainier lahar detection system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68916" b="54247"/>
          <a:stretch>
            <a:fillRect/>
          </a:stretch>
        </p:blipFill>
        <p:spPr bwMode="auto">
          <a:xfrm>
            <a:off x="723900" y="941388"/>
            <a:ext cx="36576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4610100" y="1092200"/>
            <a:ext cx="43942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Baker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 seismometers</a:t>
            </a: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Glacier Peak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 seismometer</a:t>
            </a:r>
            <a:endParaRPr lang="en-US" sz="1800" b="1" i="1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Rainier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9 seismometers, 7 GPS, 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tilt, 8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St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. Helens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20 seismometers, 20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 (13 operated by PBO), 3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tilt, 1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gas, 4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Hood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seismometers, 2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3 Sisters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5 seismometers, 3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800" dirty="0" smtClean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Newberry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seismometers (including 3 from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AltaRock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),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</a:t>
            </a:r>
            <a:endParaRPr lang="en-US" sz="1800" dirty="0" smtClean="0">
              <a:solidFill>
                <a:srgbClr val="FFFF00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Crater 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Lake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4 seismometers, 4 GPS</a:t>
            </a:r>
          </a:p>
        </p:txBody>
      </p:sp>
      <p:cxnSp>
        <p:nvCxnSpPr>
          <p:cNvPr id="56324" name="Straight Connector 76"/>
          <p:cNvCxnSpPr>
            <a:cxnSpLocks noChangeShapeType="1"/>
          </p:cNvCxnSpPr>
          <p:nvPr/>
        </p:nvCxnSpPr>
        <p:spPr bwMode="auto">
          <a:xfrm flipH="1" flipV="1">
            <a:off x="3238500" y="3911601"/>
            <a:ext cx="1359120" cy="2518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5" name="Straight Connector 77"/>
          <p:cNvCxnSpPr>
            <a:cxnSpLocks noChangeShapeType="1"/>
          </p:cNvCxnSpPr>
          <p:nvPr/>
        </p:nvCxnSpPr>
        <p:spPr bwMode="auto">
          <a:xfrm flipH="1" flipV="1">
            <a:off x="2984500" y="3365500"/>
            <a:ext cx="1653309" cy="1710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6" name="Straight Connector 79"/>
          <p:cNvCxnSpPr>
            <a:cxnSpLocks noChangeShapeType="1"/>
          </p:cNvCxnSpPr>
          <p:nvPr/>
        </p:nvCxnSpPr>
        <p:spPr bwMode="auto">
          <a:xfrm flipH="1">
            <a:off x="3213100" y="2628900"/>
            <a:ext cx="1397000" cy="165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7" name="Straight Connector 81"/>
          <p:cNvCxnSpPr>
            <a:cxnSpLocks noChangeShapeType="1"/>
          </p:cNvCxnSpPr>
          <p:nvPr/>
        </p:nvCxnSpPr>
        <p:spPr bwMode="auto">
          <a:xfrm flipH="1" flipV="1">
            <a:off x="3429000" y="1955800"/>
            <a:ext cx="1181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8" name="Straight Connector 88"/>
          <p:cNvCxnSpPr>
            <a:cxnSpLocks noChangeShapeType="1"/>
          </p:cNvCxnSpPr>
          <p:nvPr/>
        </p:nvCxnSpPr>
        <p:spPr bwMode="auto">
          <a:xfrm flipH="1">
            <a:off x="3213100" y="1358900"/>
            <a:ext cx="13970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9" name="Straight Connector 76"/>
          <p:cNvCxnSpPr>
            <a:cxnSpLocks noChangeShapeType="1"/>
          </p:cNvCxnSpPr>
          <p:nvPr/>
        </p:nvCxnSpPr>
        <p:spPr bwMode="auto">
          <a:xfrm flipH="1">
            <a:off x="3186113" y="4562475"/>
            <a:ext cx="1384300" cy="9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0" name="Straight Connector 76"/>
          <p:cNvCxnSpPr>
            <a:cxnSpLocks noChangeShapeType="1"/>
          </p:cNvCxnSpPr>
          <p:nvPr/>
        </p:nvCxnSpPr>
        <p:spPr bwMode="auto">
          <a:xfrm flipH="1" flipV="1">
            <a:off x="3429001" y="4978400"/>
            <a:ext cx="1128430" cy="1575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1" name="Straight Connector 76"/>
          <p:cNvCxnSpPr>
            <a:cxnSpLocks noChangeShapeType="1"/>
          </p:cNvCxnSpPr>
          <p:nvPr/>
        </p:nvCxnSpPr>
        <p:spPr bwMode="auto">
          <a:xfrm flipH="1" flipV="1">
            <a:off x="3086100" y="5562600"/>
            <a:ext cx="1524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1" name="CorelDRAW" r:id="rId4" imgW="914400" imgH="914400" progId="CorelDraw.Graphic.7">
                  <p:embed/>
                </p:oleObj>
              </mc:Choice>
              <mc:Fallback>
                <p:oleObj name="CorelDRAW" r:id="rId4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91779" y="211138"/>
            <a:ext cx="7966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Cascade </a:t>
            </a:r>
            <a:r>
              <a:rPr lang="en-US" sz="2800" b="1" i="1" dirty="0">
                <a:solidFill>
                  <a:srgbClr val="FFFF00"/>
                </a:solidFill>
              </a:rPr>
              <a:t>Volcanoes – </a:t>
            </a:r>
            <a:r>
              <a:rPr lang="en-US" sz="2800" b="1" i="1" dirty="0" smtClean="0">
                <a:solidFill>
                  <a:srgbClr val="FFFF00"/>
                </a:solidFill>
              </a:rPr>
              <a:t>Monitoring status, </a:t>
            </a:r>
            <a:r>
              <a:rPr lang="en-US" sz="2800" b="1" i="1" dirty="0" smtClean="0">
                <a:solidFill>
                  <a:srgbClr val="FFFF00"/>
                </a:solidFill>
              </a:rPr>
              <a:t>2017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383185" y="3854002"/>
            <a:ext cx="3989634" cy="584200"/>
          </a:xfrm>
          <a:prstGeom prst="ellipse">
            <a:avLst/>
          </a:prstGeom>
          <a:noFill/>
          <a:ln w="38100">
            <a:solidFill>
              <a:srgbClr val="7AF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2" name="CorelDRAW" r:id="rId3" imgW="914400" imgH="914400" progId="CorelDraw.Graphic.7">
                  <p:embed/>
                </p:oleObj>
              </mc:Choice>
              <mc:Fallback>
                <p:oleObj name="CorelDRAW" r:id="rId3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Screen Shot 2016-05-11 at 9.26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8" y="1181513"/>
            <a:ext cx="3585133" cy="486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Screen Shot 2016-05-11 at 9.57.2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80" y="1456396"/>
            <a:ext cx="3655686" cy="43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8271" y="6052240"/>
            <a:ext cx="222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Mount Hood EA draft, 2016</a:t>
            </a:r>
            <a:endParaRPr lang="en-US" sz="1400" b="1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68320" y="211138"/>
            <a:ext cx="80137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Mount Hood – Permitting &amp; installations, 2017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68916" b="54247"/>
          <a:stretch>
            <a:fillRect/>
          </a:stretch>
        </p:blipFill>
        <p:spPr bwMode="auto">
          <a:xfrm>
            <a:off x="723900" y="941388"/>
            <a:ext cx="36576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4610100" y="1092200"/>
            <a:ext cx="43942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Baker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 seismometers</a:t>
            </a: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Glacier Peak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 seismometer</a:t>
            </a:r>
            <a:endParaRPr lang="en-US" sz="1800" b="1" i="1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Rainier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9 seismometers, 7 GPS, 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tilt, 8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St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. Helens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20 seismometers, 20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 (13 operated by PBO), 3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tilt, 1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gas, 4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Hood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seismometers, 2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3 Sisters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5 seismometers, 3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800" dirty="0" smtClean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Newberry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seismometers (including 3 from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AltaRock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),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</a:t>
            </a:r>
            <a:endParaRPr lang="en-US" sz="1800" dirty="0" smtClean="0">
              <a:solidFill>
                <a:srgbClr val="FFFF00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Crater 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Lake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4 seismometers, 4 GPS</a:t>
            </a:r>
          </a:p>
        </p:txBody>
      </p:sp>
      <p:cxnSp>
        <p:nvCxnSpPr>
          <p:cNvPr id="56324" name="Straight Connector 76"/>
          <p:cNvCxnSpPr>
            <a:cxnSpLocks noChangeShapeType="1"/>
          </p:cNvCxnSpPr>
          <p:nvPr/>
        </p:nvCxnSpPr>
        <p:spPr bwMode="auto">
          <a:xfrm flipH="1" flipV="1">
            <a:off x="3238500" y="3911601"/>
            <a:ext cx="1359120" cy="2518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5" name="Straight Connector 77"/>
          <p:cNvCxnSpPr>
            <a:cxnSpLocks noChangeShapeType="1"/>
          </p:cNvCxnSpPr>
          <p:nvPr/>
        </p:nvCxnSpPr>
        <p:spPr bwMode="auto">
          <a:xfrm flipH="1" flipV="1">
            <a:off x="2984500" y="3365500"/>
            <a:ext cx="1653309" cy="1710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6" name="Straight Connector 79"/>
          <p:cNvCxnSpPr>
            <a:cxnSpLocks noChangeShapeType="1"/>
          </p:cNvCxnSpPr>
          <p:nvPr/>
        </p:nvCxnSpPr>
        <p:spPr bwMode="auto">
          <a:xfrm flipH="1">
            <a:off x="3213100" y="2628900"/>
            <a:ext cx="1397000" cy="165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7" name="Straight Connector 81"/>
          <p:cNvCxnSpPr>
            <a:cxnSpLocks noChangeShapeType="1"/>
          </p:cNvCxnSpPr>
          <p:nvPr/>
        </p:nvCxnSpPr>
        <p:spPr bwMode="auto">
          <a:xfrm flipH="1" flipV="1">
            <a:off x="3429000" y="1955800"/>
            <a:ext cx="1181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8" name="Straight Connector 88"/>
          <p:cNvCxnSpPr>
            <a:cxnSpLocks noChangeShapeType="1"/>
          </p:cNvCxnSpPr>
          <p:nvPr/>
        </p:nvCxnSpPr>
        <p:spPr bwMode="auto">
          <a:xfrm flipH="1">
            <a:off x="3213100" y="1358900"/>
            <a:ext cx="13970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9" name="Straight Connector 76"/>
          <p:cNvCxnSpPr>
            <a:cxnSpLocks noChangeShapeType="1"/>
          </p:cNvCxnSpPr>
          <p:nvPr/>
        </p:nvCxnSpPr>
        <p:spPr bwMode="auto">
          <a:xfrm flipH="1">
            <a:off x="3186113" y="4562475"/>
            <a:ext cx="1384300" cy="9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0" name="Straight Connector 76"/>
          <p:cNvCxnSpPr>
            <a:cxnSpLocks noChangeShapeType="1"/>
          </p:cNvCxnSpPr>
          <p:nvPr/>
        </p:nvCxnSpPr>
        <p:spPr bwMode="auto">
          <a:xfrm flipH="1" flipV="1">
            <a:off x="3429001" y="4978400"/>
            <a:ext cx="1128430" cy="1575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1" name="Straight Connector 76"/>
          <p:cNvCxnSpPr>
            <a:cxnSpLocks noChangeShapeType="1"/>
          </p:cNvCxnSpPr>
          <p:nvPr/>
        </p:nvCxnSpPr>
        <p:spPr bwMode="auto">
          <a:xfrm flipH="1" flipV="1">
            <a:off x="3086100" y="5562600"/>
            <a:ext cx="1524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5" name="CorelDRAW" r:id="rId4" imgW="914400" imgH="914400" progId="CorelDraw.Graphic.7">
                  <p:embed/>
                </p:oleObj>
              </mc:Choice>
              <mc:Fallback>
                <p:oleObj name="CorelDRAW" r:id="rId4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91779" y="211138"/>
            <a:ext cx="7966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Cascade </a:t>
            </a:r>
            <a:r>
              <a:rPr lang="en-US" sz="2800" b="1" i="1" dirty="0">
                <a:solidFill>
                  <a:srgbClr val="FFFF00"/>
                </a:solidFill>
              </a:rPr>
              <a:t>Volcanoes – </a:t>
            </a:r>
            <a:r>
              <a:rPr lang="en-US" sz="2800" b="1" i="1" dirty="0" smtClean="0">
                <a:solidFill>
                  <a:srgbClr val="FFFF00"/>
                </a:solidFill>
              </a:rPr>
              <a:t>Monitoring status, </a:t>
            </a:r>
            <a:r>
              <a:rPr lang="en-US" sz="2800" b="1" i="1" dirty="0" smtClean="0">
                <a:solidFill>
                  <a:srgbClr val="FFFF00"/>
                </a:solidFill>
              </a:rPr>
              <a:t>2017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311017" y="1652683"/>
            <a:ext cx="3989634" cy="584200"/>
          </a:xfrm>
          <a:prstGeom prst="ellipse">
            <a:avLst/>
          </a:prstGeom>
          <a:noFill/>
          <a:ln w="38100">
            <a:solidFill>
              <a:srgbClr val="7AF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68916" b="54247"/>
          <a:stretch>
            <a:fillRect/>
          </a:stretch>
        </p:blipFill>
        <p:spPr bwMode="auto">
          <a:xfrm>
            <a:off x="723900" y="941388"/>
            <a:ext cx="36576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4610100" y="1092200"/>
            <a:ext cx="4394200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Baker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 seismometers</a:t>
            </a: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Glacier Peak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 seismometer</a:t>
            </a:r>
            <a:endParaRPr lang="en-US" sz="1800" b="1" i="1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Rainier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9 seismometers, 7 GPS, 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tilt, 8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10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St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. Helens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20 seismometers, 20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 (13 operated by PBO), 3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tilt, 1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gas, 4 AFMs</a:t>
            </a:r>
            <a:endParaRPr lang="en-US" sz="1800" dirty="0">
              <a:solidFill>
                <a:prstClr val="white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Hood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</a:t>
            </a:r>
            <a:r>
              <a:rPr lang="en-US" sz="1800" dirty="0">
                <a:solidFill>
                  <a:srgbClr val="FFFF66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seismometers, 2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3 Sisters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5 seismometers, 3 GPS</a:t>
            </a:r>
            <a:endParaRPr lang="en-US" sz="1800" dirty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endParaRPr lang="en-US" sz="800" dirty="0" smtClean="0">
              <a:solidFill>
                <a:srgbClr val="FFFF66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Newberry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12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seismometers (including 3 from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AltaRock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),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8 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"/>
                <a:cs typeface=""/>
              </a:rPr>
              <a:t>GPS</a:t>
            </a:r>
            <a:endParaRPr lang="en-US" sz="1800" dirty="0" smtClean="0">
              <a:solidFill>
                <a:srgbClr val="FFFF00"/>
              </a:solidFill>
              <a:latin typeface="Calibri"/>
              <a:ea typeface=""/>
              <a:cs typeface=""/>
            </a:endParaRPr>
          </a:p>
          <a:p>
            <a:pPr eaLnBrk="1" fontAlgn="auto" hangingPunct="1">
              <a:spcBef>
                <a:spcPts val="0"/>
              </a:spcBef>
              <a:spcAft>
                <a:spcPct val="5000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"/>
                <a:cs typeface=""/>
              </a:rPr>
              <a:t>Crater </a:t>
            </a:r>
            <a:r>
              <a:rPr lang="en-US" sz="1800" dirty="0">
                <a:solidFill>
                  <a:srgbClr val="FFFF00"/>
                </a:solidFill>
                <a:latin typeface="Calibri"/>
                <a:ea typeface=""/>
                <a:cs typeface=""/>
              </a:rPr>
              <a:t>Lake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"/>
                <a:cs typeface=""/>
              </a:rPr>
              <a:t>– 4 seismometers, 4 GPS</a:t>
            </a:r>
          </a:p>
        </p:txBody>
      </p:sp>
      <p:cxnSp>
        <p:nvCxnSpPr>
          <p:cNvPr id="56324" name="Straight Connector 76"/>
          <p:cNvCxnSpPr>
            <a:cxnSpLocks noChangeShapeType="1"/>
          </p:cNvCxnSpPr>
          <p:nvPr/>
        </p:nvCxnSpPr>
        <p:spPr bwMode="auto">
          <a:xfrm flipH="1" flipV="1">
            <a:off x="3238500" y="3911601"/>
            <a:ext cx="1359120" cy="2518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5" name="Straight Connector 77"/>
          <p:cNvCxnSpPr>
            <a:cxnSpLocks noChangeShapeType="1"/>
          </p:cNvCxnSpPr>
          <p:nvPr/>
        </p:nvCxnSpPr>
        <p:spPr bwMode="auto">
          <a:xfrm flipH="1" flipV="1">
            <a:off x="2984500" y="3365500"/>
            <a:ext cx="1653309" cy="1710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6" name="Straight Connector 79"/>
          <p:cNvCxnSpPr>
            <a:cxnSpLocks noChangeShapeType="1"/>
          </p:cNvCxnSpPr>
          <p:nvPr/>
        </p:nvCxnSpPr>
        <p:spPr bwMode="auto">
          <a:xfrm flipH="1">
            <a:off x="3213100" y="2628900"/>
            <a:ext cx="1397000" cy="165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7" name="Straight Connector 81"/>
          <p:cNvCxnSpPr>
            <a:cxnSpLocks noChangeShapeType="1"/>
          </p:cNvCxnSpPr>
          <p:nvPr/>
        </p:nvCxnSpPr>
        <p:spPr bwMode="auto">
          <a:xfrm flipH="1" flipV="1">
            <a:off x="3429000" y="1955800"/>
            <a:ext cx="1181100" cy="2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8" name="Straight Connector 88"/>
          <p:cNvCxnSpPr>
            <a:cxnSpLocks noChangeShapeType="1"/>
          </p:cNvCxnSpPr>
          <p:nvPr/>
        </p:nvCxnSpPr>
        <p:spPr bwMode="auto">
          <a:xfrm flipH="1">
            <a:off x="3213100" y="1358900"/>
            <a:ext cx="13970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29" name="Straight Connector 76"/>
          <p:cNvCxnSpPr>
            <a:cxnSpLocks noChangeShapeType="1"/>
          </p:cNvCxnSpPr>
          <p:nvPr/>
        </p:nvCxnSpPr>
        <p:spPr bwMode="auto">
          <a:xfrm flipH="1">
            <a:off x="3186113" y="4562475"/>
            <a:ext cx="1384300" cy="9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0" name="Straight Connector 76"/>
          <p:cNvCxnSpPr>
            <a:cxnSpLocks noChangeShapeType="1"/>
          </p:cNvCxnSpPr>
          <p:nvPr/>
        </p:nvCxnSpPr>
        <p:spPr bwMode="auto">
          <a:xfrm flipH="1" flipV="1">
            <a:off x="3429001" y="4978400"/>
            <a:ext cx="1128430" cy="1575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31" name="Straight Connector 76"/>
          <p:cNvCxnSpPr>
            <a:cxnSpLocks noChangeShapeType="1"/>
          </p:cNvCxnSpPr>
          <p:nvPr/>
        </p:nvCxnSpPr>
        <p:spPr bwMode="auto">
          <a:xfrm flipH="1" flipV="1">
            <a:off x="3086100" y="5562600"/>
            <a:ext cx="1524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1" name="CorelDRAW" r:id="rId4" imgW="914400" imgH="914400" progId="CorelDraw.Graphic.7">
                  <p:embed/>
                </p:oleObj>
              </mc:Choice>
              <mc:Fallback>
                <p:oleObj name="CorelDRAW" r:id="rId4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91779" y="211138"/>
            <a:ext cx="7966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Cascade </a:t>
            </a:r>
            <a:r>
              <a:rPr lang="en-US" sz="2800" b="1" i="1" dirty="0">
                <a:solidFill>
                  <a:srgbClr val="FFFF00"/>
                </a:solidFill>
              </a:rPr>
              <a:t>Volcanoes – </a:t>
            </a:r>
            <a:r>
              <a:rPr lang="en-US" sz="2800" b="1" i="1" dirty="0" smtClean="0">
                <a:solidFill>
                  <a:srgbClr val="FFFF00"/>
                </a:solidFill>
              </a:rPr>
              <a:t>Monitoring status, </a:t>
            </a:r>
            <a:r>
              <a:rPr lang="en-US" sz="2800" b="1" i="1" dirty="0" smtClean="0">
                <a:solidFill>
                  <a:srgbClr val="FFFF00"/>
                </a:solidFill>
              </a:rPr>
              <a:t>2017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372389" y="3161008"/>
            <a:ext cx="4384714" cy="828478"/>
          </a:xfrm>
          <a:prstGeom prst="ellipse">
            <a:avLst/>
          </a:prstGeom>
          <a:noFill/>
          <a:ln w="38100">
            <a:solidFill>
              <a:srgbClr val="7AF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3" name="CorelDRAW" r:id="rId3" imgW="914400" imgH="914400" progId="CorelDraw.Graphic.7">
                  <p:embed/>
                </p:oleObj>
              </mc:Choice>
              <mc:Fallback>
                <p:oleObj name="CorelDRAW" r:id="rId3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681824" y="211138"/>
            <a:ext cx="5786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Cascade </a:t>
            </a:r>
            <a:r>
              <a:rPr lang="en-US" sz="2800" b="1" i="1" dirty="0">
                <a:solidFill>
                  <a:srgbClr val="FFFF00"/>
                </a:solidFill>
              </a:rPr>
              <a:t>Volcanoes – </a:t>
            </a:r>
            <a:r>
              <a:rPr lang="en-US" sz="2800" b="1" i="1" dirty="0" smtClean="0">
                <a:solidFill>
                  <a:srgbClr val="FFFF00"/>
                </a:solidFill>
              </a:rPr>
              <a:t>Spirit Lake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734358"/>
            <a:ext cx="8791460" cy="58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115888" y="6386513"/>
          <a:ext cx="9906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3" name="CorelDRAW" r:id="rId3" imgW="914400" imgH="914400" progId="CorelDraw.Graphic.7">
                  <p:embed/>
                </p:oleObj>
              </mc:Choice>
              <mc:Fallback>
                <p:oleObj name="CorelDRAW" r:id="rId3" imgW="914400" imgH="91440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6386513"/>
                        <a:ext cx="9906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82639" y="211138"/>
            <a:ext cx="8585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IAVCEI 2017 Portland – The </a:t>
            </a:r>
            <a:r>
              <a:rPr lang="en-US" sz="2800" b="1" i="1" dirty="0">
                <a:solidFill>
                  <a:srgbClr val="FFFF00"/>
                </a:solidFill>
              </a:rPr>
              <a:t>M</a:t>
            </a:r>
            <a:r>
              <a:rPr lang="en-US" sz="2800" b="1" i="1" dirty="0" smtClean="0">
                <a:solidFill>
                  <a:srgbClr val="FFFF00"/>
                </a:solidFill>
              </a:rPr>
              <a:t>eeting that Ate CVO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99" y="1050274"/>
            <a:ext cx="5451207" cy="4492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1845" y="5674277"/>
            <a:ext cx="20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August 13-17, 2017</a:t>
            </a:r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5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0"/>
    </mc:Choice>
    <mc:Fallback xmlns="">
      <p:transition xmlns:p14="http://schemas.microsoft.com/office/powerpoint/2010/main" spd="slow" advTm="269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38638</TotalTime>
  <Words>391</Words>
  <Application>Microsoft Macintosh PowerPoint</Application>
  <PresentationFormat>On-screen Show (4:3)</PresentationFormat>
  <Paragraphs>60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ＭＳ Ｐゴシック</vt:lpstr>
      <vt:lpstr>Arial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Moran, Seth C.</dc:creator>
  <cp:lastModifiedBy>Seth Moran</cp:lastModifiedBy>
  <cp:revision>241</cp:revision>
  <cp:lastPrinted>2015-09-11T18:02:34Z</cp:lastPrinted>
  <dcterms:created xsi:type="dcterms:W3CDTF">2006-08-16T00:00:00Z</dcterms:created>
  <dcterms:modified xsi:type="dcterms:W3CDTF">2017-05-23T17:23:47Z</dcterms:modified>
</cp:coreProperties>
</file>