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2"/>
  </p:notesMasterIdLst>
  <p:sldIdLst>
    <p:sldId id="261" r:id="rId2"/>
    <p:sldId id="263" r:id="rId3"/>
    <p:sldId id="262" r:id="rId4"/>
    <p:sldId id="355" r:id="rId5"/>
    <p:sldId id="362" r:id="rId6"/>
    <p:sldId id="358" r:id="rId7"/>
    <p:sldId id="361" r:id="rId8"/>
    <p:sldId id="360" r:id="rId9"/>
    <p:sldId id="359" r:id="rId10"/>
    <p:sldId id="264" r:id="rId11"/>
    <p:sldId id="267" r:id="rId12"/>
    <p:sldId id="268" r:id="rId13"/>
    <p:sldId id="269" r:id="rId14"/>
    <p:sldId id="354" r:id="rId15"/>
    <p:sldId id="265" r:id="rId16"/>
    <p:sldId id="266" r:id="rId17"/>
    <p:sldId id="272" r:id="rId18"/>
    <p:sldId id="271" r:id="rId19"/>
    <p:sldId id="270" r:id="rId20"/>
    <p:sldId id="273" r:id="rId21"/>
    <p:sldId id="274" r:id="rId22"/>
    <p:sldId id="275" r:id="rId23"/>
    <p:sldId id="278" r:id="rId24"/>
    <p:sldId id="276" r:id="rId25"/>
    <p:sldId id="366" r:id="rId26"/>
    <p:sldId id="281" r:id="rId27"/>
    <p:sldId id="365" r:id="rId28"/>
    <p:sldId id="277" r:id="rId29"/>
    <p:sldId id="282" r:id="rId30"/>
    <p:sldId id="279" r:id="rId31"/>
    <p:sldId id="280" r:id="rId32"/>
    <p:sldId id="283" r:id="rId33"/>
    <p:sldId id="284" r:id="rId34"/>
    <p:sldId id="286" r:id="rId35"/>
    <p:sldId id="290" r:id="rId36"/>
    <p:sldId id="352" r:id="rId37"/>
    <p:sldId id="285" r:id="rId38"/>
    <p:sldId id="287" r:id="rId39"/>
    <p:sldId id="288" r:id="rId40"/>
    <p:sldId id="367" r:id="rId41"/>
    <p:sldId id="294" r:id="rId42"/>
    <p:sldId id="289" r:id="rId43"/>
    <p:sldId id="291" r:id="rId44"/>
    <p:sldId id="292" r:id="rId45"/>
    <p:sldId id="296" r:id="rId46"/>
    <p:sldId id="295" r:id="rId47"/>
    <p:sldId id="297" r:id="rId48"/>
    <p:sldId id="368" r:id="rId49"/>
    <p:sldId id="293" r:id="rId50"/>
    <p:sldId id="301" r:id="rId51"/>
    <p:sldId id="302" r:id="rId52"/>
    <p:sldId id="303" r:id="rId53"/>
    <p:sldId id="298" r:id="rId54"/>
    <p:sldId id="299" r:id="rId55"/>
    <p:sldId id="300" r:id="rId56"/>
    <p:sldId id="304" r:id="rId57"/>
    <p:sldId id="369" r:id="rId58"/>
    <p:sldId id="305" r:id="rId59"/>
    <p:sldId id="370" r:id="rId60"/>
    <p:sldId id="306" r:id="rId61"/>
    <p:sldId id="307" r:id="rId62"/>
    <p:sldId id="308" r:id="rId63"/>
    <p:sldId id="309" r:id="rId64"/>
    <p:sldId id="310" r:id="rId65"/>
    <p:sldId id="311" r:id="rId66"/>
    <p:sldId id="312" r:id="rId67"/>
    <p:sldId id="313" r:id="rId68"/>
    <p:sldId id="314" r:id="rId69"/>
    <p:sldId id="315" r:id="rId70"/>
    <p:sldId id="371" r:id="rId71"/>
    <p:sldId id="316" r:id="rId72"/>
    <p:sldId id="372" r:id="rId73"/>
    <p:sldId id="317" r:id="rId74"/>
    <p:sldId id="373" r:id="rId75"/>
    <p:sldId id="318" r:id="rId76"/>
    <p:sldId id="319" r:id="rId77"/>
    <p:sldId id="364" r:id="rId78"/>
    <p:sldId id="320" r:id="rId79"/>
    <p:sldId id="374" r:id="rId80"/>
    <p:sldId id="321" r:id="rId81"/>
    <p:sldId id="322" r:id="rId82"/>
    <p:sldId id="363" r:id="rId83"/>
    <p:sldId id="323" r:id="rId84"/>
    <p:sldId id="324" r:id="rId85"/>
    <p:sldId id="377" r:id="rId86"/>
    <p:sldId id="325" r:id="rId87"/>
    <p:sldId id="378" r:id="rId88"/>
    <p:sldId id="328" r:id="rId89"/>
    <p:sldId id="329" r:id="rId90"/>
    <p:sldId id="326" r:id="rId91"/>
    <p:sldId id="330" r:id="rId92"/>
    <p:sldId id="379" r:id="rId93"/>
    <p:sldId id="380" r:id="rId94"/>
    <p:sldId id="327" r:id="rId95"/>
    <p:sldId id="331" r:id="rId96"/>
    <p:sldId id="381" r:id="rId97"/>
    <p:sldId id="332" r:id="rId98"/>
    <p:sldId id="333" r:id="rId99"/>
    <p:sldId id="382" r:id="rId100"/>
    <p:sldId id="334" r:id="rId101"/>
    <p:sldId id="335" r:id="rId102"/>
    <p:sldId id="336" r:id="rId103"/>
    <p:sldId id="337" r:id="rId104"/>
    <p:sldId id="341" r:id="rId105"/>
    <p:sldId id="338" r:id="rId106"/>
    <p:sldId id="340" r:id="rId107"/>
    <p:sldId id="383" r:id="rId108"/>
    <p:sldId id="342" r:id="rId109"/>
    <p:sldId id="339" r:id="rId110"/>
    <p:sldId id="343" r:id="rId111"/>
    <p:sldId id="344" r:id="rId112"/>
    <p:sldId id="345" r:id="rId113"/>
    <p:sldId id="346" r:id="rId114"/>
    <p:sldId id="347" r:id="rId115"/>
    <p:sldId id="348" r:id="rId116"/>
    <p:sldId id="349" r:id="rId117"/>
    <p:sldId id="384" r:id="rId118"/>
    <p:sldId id="350" r:id="rId119"/>
    <p:sldId id="351" r:id="rId120"/>
    <p:sldId id="385" r:id="rId1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2C3"/>
    <a:srgbClr val="0022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86"/>
    <p:restoredTop sz="83074"/>
  </p:normalViewPr>
  <p:slideViewPr>
    <p:cSldViewPr snapToGrid="0" snapToObjects="1">
      <p:cViewPr>
        <p:scale>
          <a:sx n="81" d="100"/>
          <a:sy n="81" d="100"/>
        </p:scale>
        <p:origin x="1416"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notesMaster" Target="notesMasters/notesMaster1.xml"/><Relationship Id="rId123" Type="http://schemas.openxmlformats.org/officeDocument/2006/relationships/presProps" Target="presProps.xml"/><Relationship Id="rId124" Type="http://schemas.openxmlformats.org/officeDocument/2006/relationships/viewProps" Target="viewProps.xml"/><Relationship Id="rId125" Type="http://schemas.openxmlformats.org/officeDocument/2006/relationships/theme" Target="theme/theme1.xml"/><Relationship Id="rId12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9EFDD5-46CF-2E4C-A0D4-09E14115AEF1}" type="doc">
      <dgm:prSet loTypeId="urn:microsoft.com/office/officeart/2005/8/layout/chevron1" loCatId="" qsTypeId="urn:microsoft.com/office/officeart/2005/8/quickstyle/simple1" qsCatId="simple" csTypeId="urn:microsoft.com/office/officeart/2005/8/colors/accent1_2" csCatId="accent1" phldr="1"/>
      <dgm:spPr/>
    </dgm:pt>
    <dgm:pt modelId="{6D7DB19A-5635-1848-8021-DCCC1348B30B}">
      <dgm:prSet phldrT="[Text]"/>
      <dgm:spPr/>
      <dgm:t>
        <a:bodyPr/>
        <a:lstStyle/>
        <a:p>
          <a:endParaRPr lang="en-US" dirty="0"/>
        </a:p>
      </dgm:t>
    </dgm:pt>
    <dgm:pt modelId="{D280435C-9D88-1B40-939F-73CA4E63E211}" type="parTrans" cxnId="{EE4AD9FF-9D94-8D46-9367-B4C6B54EA872}">
      <dgm:prSet/>
      <dgm:spPr/>
      <dgm:t>
        <a:bodyPr/>
        <a:lstStyle/>
        <a:p>
          <a:endParaRPr lang="en-US"/>
        </a:p>
      </dgm:t>
    </dgm:pt>
    <dgm:pt modelId="{17C3E684-B605-E449-9C25-8A7407093E11}" type="sibTrans" cxnId="{EE4AD9FF-9D94-8D46-9367-B4C6B54EA872}">
      <dgm:prSet/>
      <dgm:spPr/>
      <dgm:t>
        <a:bodyPr/>
        <a:lstStyle/>
        <a:p>
          <a:endParaRPr lang="en-US"/>
        </a:p>
      </dgm:t>
    </dgm:pt>
    <dgm:pt modelId="{EC9425E6-7898-0E49-8F9D-D507925532A0}">
      <dgm:prSet phldrT="[Text]"/>
      <dgm:spPr/>
      <dgm:t>
        <a:bodyPr/>
        <a:lstStyle/>
        <a:p>
          <a:endParaRPr lang="en-US" dirty="0"/>
        </a:p>
      </dgm:t>
    </dgm:pt>
    <dgm:pt modelId="{186FD866-BF56-9D45-B187-D2CCC0E6B33D}" type="parTrans" cxnId="{9A899248-8A09-A845-879B-C14F9308A41C}">
      <dgm:prSet/>
      <dgm:spPr/>
      <dgm:t>
        <a:bodyPr/>
        <a:lstStyle/>
        <a:p>
          <a:endParaRPr lang="en-US"/>
        </a:p>
      </dgm:t>
    </dgm:pt>
    <dgm:pt modelId="{69CA2052-F3E4-6B40-B585-B057BC4AEF68}" type="sibTrans" cxnId="{9A899248-8A09-A845-879B-C14F9308A41C}">
      <dgm:prSet/>
      <dgm:spPr/>
      <dgm:t>
        <a:bodyPr/>
        <a:lstStyle/>
        <a:p>
          <a:endParaRPr lang="en-US"/>
        </a:p>
      </dgm:t>
    </dgm:pt>
    <dgm:pt modelId="{C949C768-991A-534A-8107-03C185787B24}">
      <dgm:prSet phldrT="[Text]"/>
      <dgm:spPr/>
      <dgm:t>
        <a:bodyPr/>
        <a:lstStyle/>
        <a:p>
          <a:endParaRPr lang="en-US" dirty="0"/>
        </a:p>
      </dgm:t>
    </dgm:pt>
    <dgm:pt modelId="{0EF4650A-B7E3-F444-BEEC-7DE66CFAC367}" type="parTrans" cxnId="{D31E7A03-7F91-EE43-8010-7FDF0D8589BE}">
      <dgm:prSet/>
      <dgm:spPr/>
      <dgm:t>
        <a:bodyPr/>
        <a:lstStyle/>
        <a:p>
          <a:endParaRPr lang="en-US"/>
        </a:p>
      </dgm:t>
    </dgm:pt>
    <dgm:pt modelId="{F914AE64-FC1E-0143-B280-E1514F7BF1B5}" type="sibTrans" cxnId="{D31E7A03-7F91-EE43-8010-7FDF0D8589BE}">
      <dgm:prSet/>
      <dgm:spPr/>
      <dgm:t>
        <a:bodyPr/>
        <a:lstStyle/>
        <a:p>
          <a:endParaRPr lang="en-US"/>
        </a:p>
      </dgm:t>
    </dgm:pt>
    <dgm:pt modelId="{02C9762E-E6F4-8749-904B-CCF32D5DFB2E}">
      <dgm:prSet/>
      <dgm:spPr/>
      <dgm:t>
        <a:bodyPr/>
        <a:lstStyle/>
        <a:p>
          <a:endParaRPr lang="en-US" dirty="0"/>
        </a:p>
      </dgm:t>
    </dgm:pt>
    <dgm:pt modelId="{A28F00C7-C9B0-4B4F-A4AA-86068E228ABD}" type="parTrans" cxnId="{B2368FC5-41C8-4E4A-A21F-AA16778E011D}">
      <dgm:prSet/>
      <dgm:spPr/>
      <dgm:t>
        <a:bodyPr/>
        <a:lstStyle/>
        <a:p>
          <a:endParaRPr lang="en-US"/>
        </a:p>
      </dgm:t>
    </dgm:pt>
    <dgm:pt modelId="{3271D330-8C39-1248-82EC-6BD5FFC6681C}" type="sibTrans" cxnId="{B2368FC5-41C8-4E4A-A21F-AA16778E011D}">
      <dgm:prSet/>
      <dgm:spPr/>
      <dgm:t>
        <a:bodyPr/>
        <a:lstStyle/>
        <a:p>
          <a:endParaRPr lang="en-US"/>
        </a:p>
      </dgm:t>
    </dgm:pt>
    <dgm:pt modelId="{A4EBCA77-0B6B-E34B-8668-27F75054594F}" type="pres">
      <dgm:prSet presAssocID="{4C9EFDD5-46CF-2E4C-A0D4-09E14115AEF1}" presName="Name0" presStyleCnt="0">
        <dgm:presLayoutVars>
          <dgm:dir/>
          <dgm:animLvl val="lvl"/>
          <dgm:resizeHandles val="exact"/>
        </dgm:presLayoutVars>
      </dgm:prSet>
      <dgm:spPr/>
    </dgm:pt>
    <dgm:pt modelId="{0D95B316-C669-2E49-8A9A-6EAD07FAA4BA}" type="pres">
      <dgm:prSet presAssocID="{6D7DB19A-5635-1848-8021-DCCC1348B30B}" presName="parTxOnly" presStyleLbl="node1" presStyleIdx="0" presStyleCnt="4">
        <dgm:presLayoutVars>
          <dgm:chMax val="0"/>
          <dgm:chPref val="0"/>
          <dgm:bulletEnabled val="1"/>
        </dgm:presLayoutVars>
      </dgm:prSet>
      <dgm:spPr/>
      <dgm:t>
        <a:bodyPr/>
        <a:lstStyle/>
        <a:p>
          <a:endParaRPr lang="en-US"/>
        </a:p>
      </dgm:t>
    </dgm:pt>
    <dgm:pt modelId="{04F4B9DB-FE99-224E-9671-816BA9C1EF98}" type="pres">
      <dgm:prSet presAssocID="{17C3E684-B605-E449-9C25-8A7407093E11}" presName="parTxOnlySpace" presStyleCnt="0"/>
      <dgm:spPr/>
    </dgm:pt>
    <dgm:pt modelId="{59805725-AC1D-EA40-A12D-B97931E3A8A3}" type="pres">
      <dgm:prSet presAssocID="{EC9425E6-7898-0E49-8F9D-D507925532A0}" presName="parTxOnly" presStyleLbl="node1" presStyleIdx="1" presStyleCnt="4">
        <dgm:presLayoutVars>
          <dgm:chMax val="0"/>
          <dgm:chPref val="0"/>
          <dgm:bulletEnabled val="1"/>
        </dgm:presLayoutVars>
      </dgm:prSet>
      <dgm:spPr/>
      <dgm:t>
        <a:bodyPr/>
        <a:lstStyle/>
        <a:p>
          <a:endParaRPr lang="en-US"/>
        </a:p>
      </dgm:t>
    </dgm:pt>
    <dgm:pt modelId="{33447AB4-BBB5-8843-93A6-831E531214EA}" type="pres">
      <dgm:prSet presAssocID="{69CA2052-F3E4-6B40-B585-B057BC4AEF68}" presName="parTxOnlySpace" presStyleCnt="0"/>
      <dgm:spPr/>
    </dgm:pt>
    <dgm:pt modelId="{8C72725A-79E7-FB4F-8C43-6DC72FE1EDB9}" type="pres">
      <dgm:prSet presAssocID="{C949C768-991A-534A-8107-03C185787B24}" presName="parTxOnly" presStyleLbl="node1" presStyleIdx="2" presStyleCnt="4">
        <dgm:presLayoutVars>
          <dgm:chMax val="0"/>
          <dgm:chPref val="0"/>
          <dgm:bulletEnabled val="1"/>
        </dgm:presLayoutVars>
      </dgm:prSet>
      <dgm:spPr/>
      <dgm:t>
        <a:bodyPr/>
        <a:lstStyle/>
        <a:p>
          <a:endParaRPr lang="en-US"/>
        </a:p>
      </dgm:t>
    </dgm:pt>
    <dgm:pt modelId="{428D4EC1-44A0-724B-9A71-5B1CFADF3ED7}" type="pres">
      <dgm:prSet presAssocID="{F914AE64-FC1E-0143-B280-E1514F7BF1B5}" presName="parTxOnlySpace" presStyleCnt="0"/>
      <dgm:spPr/>
    </dgm:pt>
    <dgm:pt modelId="{B7F15782-8FFF-5642-A495-7B903817EE8D}" type="pres">
      <dgm:prSet presAssocID="{02C9762E-E6F4-8749-904B-CCF32D5DFB2E}" presName="parTxOnly" presStyleLbl="node1" presStyleIdx="3" presStyleCnt="4">
        <dgm:presLayoutVars>
          <dgm:chMax val="0"/>
          <dgm:chPref val="0"/>
          <dgm:bulletEnabled val="1"/>
        </dgm:presLayoutVars>
      </dgm:prSet>
      <dgm:spPr/>
      <dgm:t>
        <a:bodyPr/>
        <a:lstStyle/>
        <a:p>
          <a:endParaRPr lang="en-US"/>
        </a:p>
      </dgm:t>
    </dgm:pt>
  </dgm:ptLst>
  <dgm:cxnLst>
    <dgm:cxn modelId="{98DB48AF-9B72-0147-8929-C0D9ADC79B06}" type="presOf" srcId="{6D7DB19A-5635-1848-8021-DCCC1348B30B}" destId="{0D95B316-C669-2E49-8A9A-6EAD07FAA4BA}" srcOrd="0" destOrd="0" presId="urn:microsoft.com/office/officeart/2005/8/layout/chevron1"/>
    <dgm:cxn modelId="{EE4AD9FF-9D94-8D46-9367-B4C6B54EA872}" srcId="{4C9EFDD5-46CF-2E4C-A0D4-09E14115AEF1}" destId="{6D7DB19A-5635-1848-8021-DCCC1348B30B}" srcOrd="0" destOrd="0" parTransId="{D280435C-9D88-1B40-939F-73CA4E63E211}" sibTransId="{17C3E684-B605-E449-9C25-8A7407093E11}"/>
    <dgm:cxn modelId="{B2368FC5-41C8-4E4A-A21F-AA16778E011D}" srcId="{4C9EFDD5-46CF-2E4C-A0D4-09E14115AEF1}" destId="{02C9762E-E6F4-8749-904B-CCF32D5DFB2E}" srcOrd="3" destOrd="0" parTransId="{A28F00C7-C9B0-4B4F-A4AA-86068E228ABD}" sibTransId="{3271D330-8C39-1248-82EC-6BD5FFC6681C}"/>
    <dgm:cxn modelId="{D31E7A03-7F91-EE43-8010-7FDF0D8589BE}" srcId="{4C9EFDD5-46CF-2E4C-A0D4-09E14115AEF1}" destId="{C949C768-991A-534A-8107-03C185787B24}" srcOrd="2" destOrd="0" parTransId="{0EF4650A-B7E3-F444-BEEC-7DE66CFAC367}" sibTransId="{F914AE64-FC1E-0143-B280-E1514F7BF1B5}"/>
    <dgm:cxn modelId="{83CE1A3C-7051-3B4C-806F-96C3B41FC4DC}" type="presOf" srcId="{02C9762E-E6F4-8749-904B-CCF32D5DFB2E}" destId="{B7F15782-8FFF-5642-A495-7B903817EE8D}" srcOrd="0" destOrd="0" presId="urn:microsoft.com/office/officeart/2005/8/layout/chevron1"/>
    <dgm:cxn modelId="{0E58F3E7-4463-D648-8A82-73F49801160C}" type="presOf" srcId="{4C9EFDD5-46CF-2E4C-A0D4-09E14115AEF1}" destId="{A4EBCA77-0B6B-E34B-8668-27F75054594F}" srcOrd="0" destOrd="0" presId="urn:microsoft.com/office/officeart/2005/8/layout/chevron1"/>
    <dgm:cxn modelId="{367BE4FA-9FDF-CF45-9D75-AAC034078876}" type="presOf" srcId="{C949C768-991A-534A-8107-03C185787B24}" destId="{8C72725A-79E7-FB4F-8C43-6DC72FE1EDB9}" srcOrd="0" destOrd="0" presId="urn:microsoft.com/office/officeart/2005/8/layout/chevron1"/>
    <dgm:cxn modelId="{9A899248-8A09-A845-879B-C14F9308A41C}" srcId="{4C9EFDD5-46CF-2E4C-A0D4-09E14115AEF1}" destId="{EC9425E6-7898-0E49-8F9D-D507925532A0}" srcOrd="1" destOrd="0" parTransId="{186FD866-BF56-9D45-B187-D2CCC0E6B33D}" sibTransId="{69CA2052-F3E4-6B40-B585-B057BC4AEF68}"/>
    <dgm:cxn modelId="{BE74C20B-BA68-F349-9F0C-08068CA44CBA}" type="presOf" srcId="{EC9425E6-7898-0E49-8F9D-D507925532A0}" destId="{59805725-AC1D-EA40-A12D-B97931E3A8A3}" srcOrd="0" destOrd="0" presId="urn:microsoft.com/office/officeart/2005/8/layout/chevron1"/>
    <dgm:cxn modelId="{4F32EFF5-F4DF-924B-BF02-B4C45D74B488}" type="presParOf" srcId="{A4EBCA77-0B6B-E34B-8668-27F75054594F}" destId="{0D95B316-C669-2E49-8A9A-6EAD07FAA4BA}" srcOrd="0" destOrd="0" presId="urn:microsoft.com/office/officeart/2005/8/layout/chevron1"/>
    <dgm:cxn modelId="{F5C8C006-F448-D442-8CBB-9E8C3D38780D}" type="presParOf" srcId="{A4EBCA77-0B6B-E34B-8668-27F75054594F}" destId="{04F4B9DB-FE99-224E-9671-816BA9C1EF98}" srcOrd="1" destOrd="0" presId="urn:microsoft.com/office/officeart/2005/8/layout/chevron1"/>
    <dgm:cxn modelId="{B4FADAB4-A4C2-494A-ADCE-86DF84AF20D9}" type="presParOf" srcId="{A4EBCA77-0B6B-E34B-8668-27F75054594F}" destId="{59805725-AC1D-EA40-A12D-B97931E3A8A3}" srcOrd="2" destOrd="0" presId="urn:microsoft.com/office/officeart/2005/8/layout/chevron1"/>
    <dgm:cxn modelId="{37C0207B-803D-D34A-A5B9-46E0383AE3FC}" type="presParOf" srcId="{A4EBCA77-0B6B-E34B-8668-27F75054594F}" destId="{33447AB4-BBB5-8843-93A6-831E531214EA}" srcOrd="3" destOrd="0" presId="urn:microsoft.com/office/officeart/2005/8/layout/chevron1"/>
    <dgm:cxn modelId="{886B9A11-936B-1140-BBF4-8A8B66F5769A}" type="presParOf" srcId="{A4EBCA77-0B6B-E34B-8668-27F75054594F}" destId="{8C72725A-79E7-FB4F-8C43-6DC72FE1EDB9}" srcOrd="4" destOrd="0" presId="urn:microsoft.com/office/officeart/2005/8/layout/chevron1"/>
    <dgm:cxn modelId="{D0E62AC1-97EE-CA41-9192-FC0B564B289D}" type="presParOf" srcId="{A4EBCA77-0B6B-E34B-8668-27F75054594F}" destId="{428D4EC1-44A0-724B-9A71-5B1CFADF3ED7}" srcOrd="5" destOrd="0" presId="urn:microsoft.com/office/officeart/2005/8/layout/chevron1"/>
    <dgm:cxn modelId="{460619B3-14B8-F647-8A27-861C87DBBCA8}" type="presParOf" srcId="{A4EBCA77-0B6B-E34B-8668-27F75054594F}" destId="{B7F15782-8FFF-5642-A495-7B903817EE8D}"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9EFDD5-46CF-2E4C-A0D4-09E14115AEF1}" type="doc">
      <dgm:prSet loTypeId="urn:microsoft.com/office/officeart/2005/8/layout/chevron1" loCatId="" qsTypeId="urn:microsoft.com/office/officeart/2005/8/quickstyle/simple1" qsCatId="simple" csTypeId="urn:microsoft.com/office/officeart/2005/8/colors/accent1_2" csCatId="accent1" phldr="1"/>
      <dgm:spPr/>
    </dgm:pt>
    <dgm:pt modelId="{6D7DB19A-5635-1848-8021-DCCC1348B30B}">
      <dgm:prSet phldrT="[Text]"/>
      <dgm:spPr/>
      <dgm:t>
        <a:bodyPr/>
        <a:lstStyle/>
        <a:p>
          <a:r>
            <a:rPr lang="en-US" dirty="0"/>
            <a:t>Audience</a:t>
          </a:r>
        </a:p>
      </dgm:t>
    </dgm:pt>
    <dgm:pt modelId="{D280435C-9D88-1B40-939F-73CA4E63E211}" type="parTrans" cxnId="{EE4AD9FF-9D94-8D46-9367-B4C6B54EA872}">
      <dgm:prSet/>
      <dgm:spPr/>
      <dgm:t>
        <a:bodyPr/>
        <a:lstStyle/>
        <a:p>
          <a:endParaRPr lang="en-US"/>
        </a:p>
      </dgm:t>
    </dgm:pt>
    <dgm:pt modelId="{17C3E684-B605-E449-9C25-8A7407093E11}" type="sibTrans" cxnId="{EE4AD9FF-9D94-8D46-9367-B4C6B54EA872}">
      <dgm:prSet/>
      <dgm:spPr/>
      <dgm:t>
        <a:bodyPr/>
        <a:lstStyle/>
        <a:p>
          <a:endParaRPr lang="en-US"/>
        </a:p>
      </dgm:t>
    </dgm:pt>
    <dgm:pt modelId="{EC9425E6-7898-0E49-8F9D-D507925532A0}">
      <dgm:prSet phldrT="[Text]"/>
      <dgm:spPr/>
      <dgm:t>
        <a:bodyPr/>
        <a:lstStyle/>
        <a:p>
          <a:endParaRPr lang="en-US" dirty="0"/>
        </a:p>
      </dgm:t>
    </dgm:pt>
    <dgm:pt modelId="{186FD866-BF56-9D45-B187-D2CCC0E6B33D}" type="parTrans" cxnId="{9A899248-8A09-A845-879B-C14F9308A41C}">
      <dgm:prSet/>
      <dgm:spPr/>
      <dgm:t>
        <a:bodyPr/>
        <a:lstStyle/>
        <a:p>
          <a:endParaRPr lang="en-US"/>
        </a:p>
      </dgm:t>
    </dgm:pt>
    <dgm:pt modelId="{69CA2052-F3E4-6B40-B585-B057BC4AEF68}" type="sibTrans" cxnId="{9A899248-8A09-A845-879B-C14F9308A41C}">
      <dgm:prSet/>
      <dgm:spPr/>
      <dgm:t>
        <a:bodyPr/>
        <a:lstStyle/>
        <a:p>
          <a:endParaRPr lang="en-US"/>
        </a:p>
      </dgm:t>
    </dgm:pt>
    <dgm:pt modelId="{C949C768-991A-534A-8107-03C185787B24}">
      <dgm:prSet phldrT="[Text]"/>
      <dgm:spPr/>
      <dgm:t>
        <a:bodyPr/>
        <a:lstStyle/>
        <a:p>
          <a:endParaRPr lang="en-US" dirty="0"/>
        </a:p>
      </dgm:t>
    </dgm:pt>
    <dgm:pt modelId="{0EF4650A-B7E3-F444-BEEC-7DE66CFAC367}" type="parTrans" cxnId="{D31E7A03-7F91-EE43-8010-7FDF0D8589BE}">
      <dgm:prSet/>
      <dgm:spPr/>
      <dgm:t>
        <a:bodyPr/>
        <a:lstStyle/>
        <a:p>
          <a:endParaRPr lang="en-US"/>
        </a:p>
      </dgm:t>
    </dgm:pt>
    <dgm:pt modelId="{F914AE64-FC1E-0143-B280-E1514F7BF1B5}" type="sibTrans" cxnId="{D31E7A03-7F91-EE43-8010-7FDF0D8589BE}">
      <dgm:prSet/>
      <dgm:spPr/>
      <dgm:t>
        <a:bodyPr/>
        <a:lstStyle/>
        <a:p>
          <a:endParaRPr lang="en-US"/>
        </a:p>
      </dgm:t>
    </dgm:pt>
    <dgm:pt modelId="{02C9762E-E6F4-8749-904B-CCF32D5DFB2E}">
      <dgm:prSet/>
      <dgm:spPr/>
      <dgm:t>
        <a:bodyPr/>
        <a:lstStyle/>
        <a:p>
          <a:endParaRPr lang="en-US" dirty="0"/>
        </a:p>
      </dgm:t>
    </dgm:pt>
    <dgm:pt modelId="{A28F00C7-C9B0-4B4F-A4AA-86068E228ABD}" type="parTrans" cxnId="{B2368FC5-41C8-4E4A-A21F-AA16778E011D}">
      <dgm:prSet/>
      <dgm:spPr/>
      <dgm:t>
        <a:bodyPr/>
        <a:lstStyle/>
        <a:p>
          <a:endParaRPr lang="en-US"/>
        </a:p>
      </dgm:t>
    </dgm:pt>
    <dgm:pt modelId="{3271D330-8C39-1248-82EC-6BD5FFC6681C}" type="sibTrans" cxnId="{B2368FC5-41C8-4E4A-A21F-AA16778E011D}">
      <dgm:prSet/>
      <dgm:spPr/>
      <dgm:t>
        <a:bodyPr/>
        <a:lstStyle/>
        <a:p>
          <a:endParaRPr lang="en-US"/>
        </a:p>
      </dgm:t>
    </dgm:pt>
    <dgm:pt modelId="{A4EBCA77-0B6B-E34B-8668-27F75054594F}" type="pres">
      <dgm:prSet presAssocID="{4C9EFDD5-46CF-2E4C-A0D4-09E14115AEF1}" presName="Name0" presStyleCnt="0">
        <dgm:presLayoutVars>
          <dgm:dir/>
          <dgm:animLvl val="lvl"/>
          <dgm:resizeHandles val="exact"/>
        </dgm:presLayoutVars>
      </dgm:prSet>
      <dgm:spPr/>
    </dgm:pt>
    <dgm:pt modelId="{0D95B316-C669-2E49-8A9A-6EAD07FAA4BA}" type="pres">
      <dgm:prSet presAssocID="{6D7DB19A-5635-1848-8021-DCCC1348B30B}" presName="parTxOnly" presStyleLbl="node1" presStyleIdx="0" presStyleCnt="4">
        <dgm:presLayoutVars>
          <dgm:chMax val="0"/>
          <dgm:chPref val="0"/>
          <dgm:bulletEnabled val="1"/>
        </dgm:presLayoutVars>
      </dgm:prSet>
      <dgm:spPr/>
      <dgm:t>
        <a:bodyPr/>
        <a:lstStyle/>
        <a:p>
          <a:endParaRPr lang="en-US"/>
        </a:p>
      </dgm:t>
    </dgm:pt>
    <dgm:pt modelId="{04F4B9DB-FE99-224E-9671-816BA9C1EF98}" type="pres">
      <dgm:prSet presAssocID="{17C3E684-B605-E449-9C25-8A7407093E11}" presName="parTxOnlySpace" presStyleCnt="0"/>
      <dgm:spPr/>
    </dgm:pt>
    <dgm:pt modelId="{59805725-AC1D-EA40-A12D-B97931E3A8A3}" type="pres">
      <dgm:prSet presAssocID="{EC9425E6-7898-0E49-8F9D-D507925532A0}" presName="parTxOnly" presStyleLbl="node1" presStyleIdx="1" presStyleCnt="4">
        <dgm:presLayoutVars>
          <dgm:chMax val="0"/>
          <dgm:chPref val="0"/>
          <dgm:bulletEnabled val="1"/>
        </dgm:presLayoutVars>
      </dgm:prSet>
      <dgm:spPr/>
      <dgm:t>
        <a:bodyPr/>
        <a:lstStyle/>
        <a:p>
          <a:endParaRPr lang="en-US"/>
        </a:p>
      </dgm:t>
    </dgm:pt>
    <dgm:pt modelId="{33447AB4-BBB5-8843-93A6-831E531214EA}" type="pres">
      <dgm:prSet presAssocID="{69CA2052-F3E4-6B40-B585-B057BC4AEF68}" presName="parTxOnlySpace" presStyleCnt="0"/>
      <dgm:spPr/>
    </dgm:pt>
    <dgm:pt modelId="{8C72725A-79E7-FB4F-8C43-6DC72FE1EDB9}" type="pres">
      <dgm:prSet presAssocID="{C949C768-991A-534A-8107-03C185787B24}" presName="parTxOnly" presStyleLbl="node1" presStyleIdx="2" presStyleCnt="4">
        <dgm:presLayoutVars>
          <dgm:chMax val="0"/>
          <dgm:chPref val="0"/>
          <dgm:bulletEnabled val="1"/>
        </dgm:presLayoutVars>
      </dgm:prSet>
      <dgm:spPr/>
      <dgm:t>
        <a:bodyPr/>
        <a:lstStyle/>
        <a:p>
          <a:endParaRPr lang="en-US"/>
        </a:p>
      </dgm:t>
    </dgm:pt>
    <dgm:pt modelId="{428D4EC1-44A0-724B-9A71-5B1CFADF3ED7}" type="pres">
      <dgm:prSet presAssocID="{F914AE64-FC1E-0143-B280-E1514F7BF1B5}" presName="parTxOnlySpace" presStyleCnt="0"/>
      <dgm:spPr/>
    </dgm:pt>
    <dgm:pt modelId="{B7F15782-8FFF-5642-A495-7B903817EE8D}" type="pres">
      <dgm:prSet presAssocID="{02C9762E-E6F4-8749-904B-CCF32D5DFB2E}" presName="parTxOnly" presStyleLbl="node1" presStyleIdx="3" presStyleCnt="4">
        <dgm:presLayoutVars>
          <dgm:chMax val="0"/>
          <dgm:chPref val="0"/>
          <dgm:bulletEnabled val="1"/>
        </dgm:presLayoutVars>
      </dgm:prSet>
      <dgm:spPr/>
      <dgm:t>
        <a:bodyPr/>
        <a:lstStyle/>
        <a:p>
          <a:endParaRPr lang="en-US"/>
        </a:p>
      </dgm:t>
    </dgm:pt>
  </dgm:ptLst>
  <dgm:cxnLst>
    <dgm:cxn modelId="{98DB48AF-9B72-0147-8929-C0D9ADC79B06}" type="presOf" srcId="{6D7DB19A-5635-1848-8021-DCCC1348B30B}" destId="{0D95B316-C669-2E49-8A9A-6EAD07FAA4BA}" srcOrd="0" destOrd="0" presId="urn:microsoft.com/office/officeart/2005/8/layout/chevron1"/>
    <dgm:cxn modelId="{EE4AD9FF-9D94-8D46-9367-B4C6B54EA872}" srcId="{4C9EFDD5-46CF-2E4C-A0D4-09E14115AEF1}" destId="{6D7DB19A-5635-1848-8021-DCCC1348B30B}" srcOrd="0" destOrd="0" parTransId="{D280435C-9D88-1B40-939F-73CA4E63E211}" sibTransId="{17C3E684-B605-E449-9C25-8A7407093E11}"/>
    <dgm:cxn modelId="{B2368FC5-41C8-4E4A-A21F-AA16778E011D}" srcId="{4C9EFDD5-46CF-2E4C-A0D4-09E14115AEF1}" destId="{02C9762E-E6F4-8749-904B-CCF32D5DFB2E}" srcOrd="3" destOrd="0" parTransId="{A28F00C7-C9B0-4B4F-A4AA-86068E228ABD}" sibTransId="{3271D330-8C39-1248-82EC-6BD5FFC6681C}"/>
    <dgm:cxn modelId="{D31E7A03-7F91-EE43-8010-7FDF0D8589BE}" srcId="{4C9EFDD5-46CF-2E4C-A0D4-09E14115AEF1}" destId="{C949C768-991A-534A-8107-03C185787B24}" srcOrd="2" destOrd="0" parTransId="{0EF4650A-B7E3-F444-BEEC-7DE66CFAC367}" sibTransId="{F914AE64-FC1E-0143-B280-E1514F7BF1B5}"/>
    <dgm:cxn modelId="{83CE1A3C-7051-3B4C-806F-96C3B41FC4DC}" type="presOf" srcId="{02C9762E-E6F4-8749-904B-CCF32D5DFB2E}" destId="{B7F15782-8FFF-5642-A495-7B903817EE8D}" srcOrd="0" destOrd="0" presId="urn:microsoft.com/office/officeart/2005/8/layout/chevron1"/>
    <dgm:cxn modelId="{0E58F3E7-4463-D648-8A82-73F49801160C}" type="presOf" srcId="{4C9EFDD5-46CF-2E4C-A0D4-09E14115AEF1}" destId="{A4EBCA77-0B6B-E34B-8668-27F75054594F}" srcOrd="0" destOrd="0" presId="urn:microsoft.com/office/officeart/2005/8/layout/chevron1"/>
    <dgm:cxn modelId="{367BE4FA-9FDF-CF45-9D75-AAC034078876}" type="presOf" srcId="{C949C768-991A-534A-8107-03C185787B24}" destId="{8C72725A-79E7-FB4F-8C43-6DC72FE1EDB9}" srcOrd="0" destOrd="0" presId="urn:microsoft.com/office/officeart/2005/8/layout/chevron1"/>
    <dgm:cxn modelId="{9A899248-8A09-A845-879B-C14F9308A41C}" srcId="{4C9EFDD5-46CF-2E4C-A0D4-09E14115AEF1}" destId="{EC9425E6-7898-0E49-8F9D-D507925532A0}" srcOrd="1" destOrd="0" parTransId="{186FD866-BF56-9D45-B187-D2CCC0E6B33D}" sibTransId="{69CA2052-F3E4-6B40-B585-B057BC4AEF68}"/>
    <dgm:cxn modelId="{BE74C20B-BA68-F349-9F0C-08068CA44CBA}" type="presOf" srcId="{EC9425E6-7898-0E49-8F9D-D507925532A0}" destId="{59805725-AC1D-EA40-A12D-B97931E3A8A3}" srcOrd="0" destOrd="0" presId="urn:microsoft.com/office/officeart/2005/8/layout/chevron1"/>
    <dgm:cxn modelId="{4F32EFF5-F4DF-924B-BF02-B4C45D74B488}" type="presParOf" srcId="{A4EBCA77-0B6B-E34B-8668-27F75054594F}" destId="{0D95B316-C669-2E49-8A9A-6EAD07FAA4BA}" srcOrd="0" destOrd="0" presId="urn:microsoft.com/office/officeart/2005/8/layout/chevron1"/>
    <dgm:cxn modelId="{F5C8C006-F448-D442-8CBB-9E8C3D38780D}" type="presParOf" srcId="{A4EBCA77-0B6B-E34B-8668-27F75054594F}" destId="{04F4B9DB-FE99-224E-9671-816BA9C1EF98}" srcOrd="1" destOrd="0" presId="urn:microsoft.com/office/officeart/2005/8/layout/chevron1"/>
    <dgm:cxn modelId="{B4FADAB4-A4C2-494A-ADCE-86DF84AF20D9}" type="presParOf" srcId="{A4EBCA77-0B6B-E34B-8668-27F75054594F}" destId="{59805725-AC1D-EA40-A12D-B97931E3A8A3}" srcOrd="2" destOrd="0" presId="urn:microsoft.com/office/officeart/2005/8/layout/chevron1"/>
    <dgm:cxn modelId="{37C0207B-803D-D34A-A5B9-46E0383AE3FC}" type="presParOf" srcId="{A4EBCA77-0B6B-E34B-8668-27F75054594F}" destId="{33447AB4-BBB5-8843-93A6-831E531214EA}" srcOrd="3" destOrd="0" presId="urn:microsoft.com/office/officeart/2005/8/layout/chevron1"/>
    <dgm:cxn modelId="{886B9A11-936B-1140-BBF4-8A8B66F5769A}" type="presParOf" srcId="{A4EBCA77-0B6B-E34B-8668-27F75054594F}" destId="{8C72725A-79E7-FB4F-8C43-6DC72FE1EDB9}" srcOrd="4" destOrd="0" presId="urn:microsoft.com/office/officeart/2005/8/layout/chevron1"/>
    <dgm:cxn modelId="{D0E62AC1-97EE-CA41-9192-FC0B564B289D}" type="presParOf" srcId="{A4EBCA77-0B6B-E34B-8668-27F75054594F}" destId="{428D4EC1-44A0-724B-9A71-5B1CFADF3ED7}" srcOrd="5" destOrd="0" presId="urn:microsoft.com/office/officeart/2005/8/layout/chevron1"/>
    <dgm:cxn modelId="{460619B3-14B8-F647-8A27-861C87DBBCA8}" type="presParOf" srcId="{A4EBCA77-0B6B-E34B-8668-27F75054594F}" destId="{B7F15782-8FFF-5642-A495-7B903817EE8D}"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C9EFDD5-46CF-2E4C-A0D4-09E14115AEF1}" type="doc">
      <dgm:prSet loTypeId="urn:microsoft.com/office/officeart/2005/8/layout/chevron1" loCatId="" qsTypeId="urn:microsoft.com/office/officeart/2005/8/quickstyle/simple1" qsCatId="simple" csTypeId="urn:microsoft.com/office/officeart/2005/8/colors/accent1_2" csCatId="accent1" phldr="1"/>
      <dgm:spPr/>
    </dgm:pt>
    <dgm:pt modelId="{6D7DB19A-5635-1848-8021-DCCC1348B30B}">
      <dgm:prSet phldrT="[Text]"/>
      <dgm:spPr/>
      <dgm:t>
        <a:bodyPr/>
        <a:lstStyle/>
        <a:p>
          <a:r>
            <a:rPr lang="en-US" dirty="0"/>
            <a:t>Audience</a:t>
          </a:r>
        </a:p>
      </dgm:t>
    </dgm:pt>
    <dgm:pt modelId="{D280435C-9D88-1B40-939F-73CA4E63E211}" type="parTrans" cxnId="{EE4AD9FF-9D94-8D46-9367-B4C6B54EA872}">
      <dgm:prSet/>
      <dgm:spPr/>
      <dgm:t>
        <a:bodyPr/>
        <a:lstStyle/>
        <a:p>
          <a:endParaRPr lang="en-US"/>
        </a:p>
      </dgm:t>
    </dgm:pt>
    <dgm:pt modelId="{17C3E684-B605-E449-9C25-8A7407093E11}" type="sibTrans" cxnId="{EE4AD9FF-9D94-8D46-9367-B4C6B54EA872}">
      <dgm:prSet/>
      <dgm:spPr/>
      <dgm:t>
        <a:bodyPr/>
        <a:lstStyle/>
        <a:p>
          <a:endParaRPr lang="en-US"/>
        </a:p>
      </dgm:t>
    </dgm:pt>
    <dgm:pt modelId="{EC9425E6-7898-0E49-8F9D-D507925532A0}">
      <dgm:prSet phldrT="[Text]"/>
      <dgm:spPr/>
      <dgm:t>
        <a:bodyPr/>
        <a:lstStyle/>
        <a:p>
          <a:r>
            <a:rPr lang="en-US" dirty="0"/>
            <a:t>Design</a:t>
          </a:r>
        </a:p>
      </dgm:t>
    </dgm:pt>
    <dgm:pt modelId="{186FD866-BF56-9D45-B187-D2CCC0E6B33D}" type="parTrans" cxnId="{9A899248-8A09-A845-879B-C14F9308A41C}">
      <dgm:prSet/>
      <dgm:spPr/>
      <dgm:t>
        <a:bodyPr/>
        <a:lstStyle/>
        <a:p>
          <a:endParaRPr lang="en-US"/>
        </a:p>
      </dgm:t>
    </dgm:pt>
    <dgm:pt modelId="{69CA2052-F3E4-6B40-B585-B057BC4AEF68}" type="sibTrans" cxnId="{9A899248-8A09-A845-879B-C14F9308A41C}">
      <dgm:prSet/>
      <dgm:spPr/>
      <dgm:t>
        <a:bodyPr/>
        <a:lstStyle/>
        <a:p>
          <a:endParaRPr lang="en-US"/>
        </a:p>
      </dgm:t>
    </dgm:pt>
    <dgm:pt modelId="{C949C768-991A-534A-8107-03C185787B24}">
      <dgm:prSet phldrT="[Text]"/>
      <dgm:spPr/>
      <dgm:t>
        <a:bodyPr/>
        <a:lstStyle/>
        <a:p>
          <a:endParaRPr lang="en-US" dirty="0"/>
        </a:p>
      </dgm:t>
    </dgm:pt>
    <dgm:pt modelId="{0EF4650A-B7E3-F444-BEEC-7DE66CFAC367}" type="parTrans" cxnId="{D31E7A03-7F91-EE43-8010-7FDF0D8589BE}">
      <dgm:prSet/>
      <dgm:spPr/>
      <dgm:t>
        <a:bodyPr/>
        <a:lstStyle/>
        <a:p>
          <a:endParaRPr lang="en-US"/>
        </a:p>
      </dgm:t>
    </dgm:pt>
    <dgm:pt modelId="{F914AE64-FC1E-0143-B280-E1514F7BF1B5}" type="sibTrans" cxnId="{D31E7A03-7F91-EE43-8010-7FDF0D8589BE}">
      <dgm:prSet/>
      <dgm:spPr/>
      <dgm:t>
        <a:bodyPr/>
        <a:lstStyle/>
        <a:p>
          <a:endParaRPr lang="en-US"/>
        </a:p>
      </dgm:t>
    </dgm:pt>
    <dgm:pt modelId="{02C9762E-E6F4-8749-904B-CCF32D5DFB2E}">
      <dgm:prSet/>
      <dgm:spPr/>
      <dgm:t>
        <a:bodyPr/>
        <a:lstStyle/>
        <a:p>
          <a:endParaRPr lang="en-US" dirty="0"/>
        </a:p>
      </dgm:t>
    </dgm:pt>
    <dgm:pt modelId="{A28F00C7-C9B0-4B4F-A4AA-86068E228ABD}" type="parTrans" cxnId="{B2368FC5-41C8-4E4A-A21F-AA16778E011D}">
      <dgm:prSet/>
      <dgm:spPr/>
      <dgm:t>
        <a:bodyPr/>
        <a:lstStyle/>
        <a:p>
          <a:endParaRPr lang="en-US"/>
        </a:p>
      </dgm:t>
    </dgm:pt>
    <dgm:pt modelId="{3271D330-8C39-1248-82EC-6BD5FFC6681C}" type="sibTrans" cxnId="{B2368FC5-41C8-4E4A-A21F-AA16778E011D}">
      <dgm:prSet/>
      <dgm:spPr/>
      <dgm:t>
        <a:bodyPr/>
        <a:lstStyle/>
        <a:p>
          <a:endParaRPr lang="en-US"/>
        </a:p>
      </dgm:t>
    </dgm:pt>
    <dgm:pt modelId="{A4EBCA77-0B6B-E34B-8668-27F75054594F}" type="pres">
      <dgm:prSet presAssocID="{4C9EFDD5-46CF-2E4C-A0D4-09E14115AEF1}" presName="Name0" presStyleCnt="0">
        <dgm:presLayoutVars>
          <dgm:dir/>
          <dgm:animLvl val="lvl"/>
          <dgm:resizeHandles val="exact"/>
        </dgm:presLayoutVars>
      </dgm:prSet>
      <dgm:spPr/>
    </dgm:pt>
    <dgm:pt modelId="{0D95B316-C669-2E49-8A9A-6EAD07FAA4BA}" type="pres">
      <dgm:prSet presAssocID="{6D7DB19A-5635-1848-8021-DCCC1348B30B}" presName="parTxOnly" presStyleLbl="node1" presStyleIdx="0" presStyleCnt="4">
        <dgm:presLayoutVars>
          <dgm:chMax val="0"/>
          <dgm:chPref val="0"/>
          <dgm:bulletEnabled val="1"/>
        </dgm:presLayoutVars>
      </dgm:prSet>
      <dgm:spPr/>
      <dgm:t>
        <a:bodyPr/>
        <a:lstStyle/>
        <a:p>
          <a:endParaRPr lang="en-US"/>
        </a:p>
      </dgm:t>
    </dgm:pt>
    <dgm:pt modelId="{04F4B9DB-FE99-224E-9671-816BA9C1EF98}" type="pres">
      <dgm:prSet presAssocID="{17C3E684-B605-E449-9C25-8A7407093E11}" presName="parTxOnlySpace" presStyleCnt="0"/>
      <dgm:spPr/>
    </dgm:pt>
    <dgm:pt modelId="{59805725-AC1D-EA40-A12D-B97931E3A8A3}" type="pres">
      <dgm:prSet presAssocID="{EC9425E6-7898-0E49-8F9D-D507925532A0}" presName="parTxOnly" presStyleLbl="node1" presStyleIdx="1" presStyleCnt="4">
        <dgm:presLayoutVars>
          <dgm:chMax val="0"/>
          <dgm:chPref val="0"/>
          <dgm:bulletEnabled val="1"/>
        </dgm:presLayoutVars>
      </dgm:prSet>
      <dgm:spPr/>
      <dgm:t>
        <a:bodyPr/>
        <a:lstStyle/>
        <a:p>
          <a:endParaRPr lang="en-US"/>
        </a:p>
      </dgm:t>
    </dgm:pt>
    <dgm:pt modelId="{33447AB4-BBB5-8843-93A6-831E531214EA}" type="pres">
      <dgm:prSet presAssocID="{69CA2052-F3E4-6B40-B585-B057BC4AEF68}" presName="parTxOnlySpace" presStyleCnt="0"/>
      <dgm:spPr/>
    </dgm:pt>
    <dgm:pt modelId="{8C72725A-79E7-FB4F-8C43-6DC72FE1EDB9}" type="pres">
      <dgm:prSet presAssocID="{C949C768-991A-534A-8107-03C185787B24}" presName="parTxOnly" presStyleLbl="node1" presStyleIdx="2" presStyleCnt="4">
        <dgm:presLayoutVars>
          <dgm:chMax val="0"/>
          <dgm:chPref val="0"/>
          <dgm:bulletEnabled val="1"/>
        </dgm:presLayoutVars>
      </dgm:prSet>
      <dgm:spPr/>
      <dgm:t>
        <a:bodyPr/>
        <a:lstStyle/>
        <a:p>
          <a:endParaRPr lang="en-US"/>
        </a:p>
      </dgm:t>
    </dgm:pt>
    <dgm:pt modelId="{428D4EC1-44A0-724B-9A71-5B1CFADF3ED7}" type="pres">
      <dgm:prSet presAssocID="{F914AE64-FC1E-0143-B280-E1514F7BF1B5}" presName="parTxOnlySpace" presStyleCnt="0"/>
      <dgm:spPr/>
    </dgm:pt>
    <dgm:pt modelId="{B7F15782-8FFF-5642-A495-7B903817EE8D}" type="pres">
      <dgm:prSet presAssocID="{02C9762E-E6F4-8749-904B-CCF32D5DFB2E}" presName="parTxOnly" presStyleLbl="node1" presStyleIdx="3" presStyleCnt="4">
        <dgm:presLayoutVars>
          <dgm:chMax val="0"/>
          <dgm:chPref val="0"/>
          <dgm:bulletEnabled val="1"/>
        </dgm:presLayoutVars>
      </dgm:prSet>
      <dgm:spPr/>
      <dgm:t>
        <a:bodyPr/>
        <a:lstStyle/>
        <a:p>
          <a:endParaRPr lang="en-US"/>
        </a:p>
      </dgm:t>
    </dgm:pt>
  </dgm:ptLst>
  <dgm:cxnLst>
    <dgm:cxn modelId="{98DB48AF-9B72-0147-8929-C0D9ADC79B06}" type="presOf" srcId="{6D7DB19A-5635-1848-8021-DCCC1348B30B}" destId="{0D95B316-C669-2E49-8A9A-6EAD07FAA4BA}" srcOrd="0" destOrd="0" presId="urn:microsoft.com/office/officeart/2005/8/layout/chevron1"/>
    <dgm:cxn modelId="{EE4AD9FF-9D94-8D46-9367-B4C6B54EA872}" srcId="{4C9EFDD5-46CF-2E4C-A0D4-09E14115AEF1}" destId="{6D7DB19A-5635-1848-8021-DCCC1348B30B}" srcOrd="0" destOrd="0" parTransId="{D280435C-9D88-1B40-939F-73CA4E63E211}" sibTransId="{17C3E684-B605-E449-9C25-8A7407093E11}"/>
    <dgm:cxn modelId="{B2368FC5-41C8-4E4A-A21F-AA16778E011D}" srcId="{4C9EFDD5-46CF-2E4C-A0D4-09E14115AEF1}" destId="{02C9762E-E6F4-8749-904B-CCF32D5DFB2E}" srcOrd="3" destOrd="0" parTransId="{A28F00C7-C9B0-4B4F-A4AA-86068E228ABD}" sibTransId="{3271D330-8C39-1248-82EC-6BD5FFC6681C}"/>
    <dgm:cxn modelId="{D31E7A03-7F91-EE43-8010-7FDF0D8589BE}" srcId="{4C9EFDD5-46CF-2E4C-A0D4-09E14115AEF1}" destId="{C949C768-991A-534A-8107-03C185787B24}" srcOrd="2" destOrd="0" parTransId="{0EF4650A-B7E3-F444-BEEC-7DE66CFAC367}" sibTransId="{F914AE64-FC1E-0143-B280-E1514F7BF1B5}"/>
    <dgm:cxn modelId="{83CE1A3C-7051-3B4C-806F-96C3B41FC4DC}" type="presOf" srcId="{02C9762E-E6F4-8749-904B-CCF32D5DFB2E}" destId="{B7F15782-8FFF-5642-A495-7B903817EE8D}" srcOrd="0" destOrd="0" presId="urn:microsoft.com/office/officeart/2005/8/layout/chevron1"/>
    <dgm:cxn modelId="{0E58F3E7-4463-D648-8A82-73F49801160C}" type="presOf" srcId="{4C9EFDD5-46CF-2E4C-A0D4-09E14115AEF1}" destId="{A4EBCA77-0B6B-E34B-8668-27F75054594F}" srcOrd="0" destOrd="0" presId="urn:microsoft.com/office/officeart/2005/8/layout/chevron1"/>
    <dgm:cxn modelId="{367BE4FA-9FDF-CF45-9D75-AAC034078876}" type="presOf" srcId="{C949C768-991A-534A-8107-03C185787B24}" destId="{8C72725A-79E7-FB4F-8C43-6DC72FE1EDB9}" srcOrd="0" destOrd="0" presId="urn:microsoft.com/office/officeart/2005/8/layout/chevron1"/>
    <dgm:cxn modelId="{9A899248-8A09-A845-879B-C14F9308A41C}" srcId="{4C9EFDD5-46CF-2E4C-A0D4-09E14115AEF1}" destId="{EC9425E6-7898-0E49-8F9D-D507925532A0}" srcOrd="1" destOrd="0" parTransId="{186FD866-BF56-9D45-B187-D2CCC0E6B33D}" sibTransId="{69CA2052-F3E4-6B40-B585-B057BC4AEF68}"/>
    <dgm:cxn modelId="{BE74C20B-BA68-F349-9F0C-08068CA44CBA}" type="presOf" srcId="{EC9425E6-7898-0E49-8F9D-D507925532A0}" destId="{59805725-AC1D-EA40-A12D-B97931E3A8A3}" srcOrd="0" destOrd="0" presId="urn:microsoft.com/office/officeart/2005/8/layout/chevron1"/>
    <dgm:cxn modelId="{4F32EFF5-F4DF-924B-BF02-B4C45D74B488}" type="presParOf" srcId="{A4EBCA77-0B6B-E34B-8668-27F75054594F}" destId="{0D95B316-C669-2E49-8A9A-6EAD07FAA4BA}" srcOrd="0" destOrd="0" presId="urn:microsoft.com/office/officeart/2005/8/layout/chevron1"/>
    <dgm:cxn modelId="{F5C8C006-F448-D442-8CBB-9E8C3D38780D}" type="presParOf" srcId="{A4EBCA77-0B6B-E34B-8668-27F75054594F}" destId="{04F4B9DB-FE99-224E-9671-816BA9C1EF98}" srcOrd="1" destOrd="0" presId="urn:microsoft.com/office/officeart/2005/8/layout/chevron1"/>
    <dgm:cxn modelId="{B4FADAB4-A4C2-494A-ADCE-86DF84AF20D9}" type="presParOf" srcId="{A4EBCA77-0B6B-E34B-8668-27F75054594F}" destId="{59805725-AC1D-EA40-A12D-B97931E3A8A3}" srcOrd="2" destOrd="0" presId="urn:microsoft.com/office/officeart/2005/8/layout/chevron1"/>
    <dgm:cxn modelId="{37C0207B-803D-D34A-A5B9-46E0383AE3FC}" type="presParOf" srcId="{A4EBCA77-0B6B-E34B-8668-27F75054594F}" destId="{33447AB4-BBB5-8843-93A6-831E531214EA}" srcOrd="3" destOrd="0" presId="urn:microsoft.com/office/officeart/2005/8/layout/chevron1"/>
    <dgm:cxn modelId="{886B9A11-936B-1140-BBF4-8A8B66F5769A}" type="presParOf" srcId="{A4EBCA77-0B6B-E34B-8668-27F75054594F}" destId="{8C72725A-79E7-FB4F-8C43-6DC72FE1EDB9}" srcOrd="4" destOrd="0" presId="urn:microsoft.com/office/officeart/2005/8/layout/chevron1"/>
    <dgm:cxn modelId="{D0E62AC1-97EE-CA41-9192-FC0B564B289D}" type="presParOf" srcId="{A4EBCA77-0B6B-E34B-8668-27F75054594F}" destId="{428D4EC1-44A0-724B-9A71-5B1CFADF3ED7}" srcOrd="5" destOrd="0" presId="urn:microsoft.com/office/officeart/2005/8/layout/chevron1"/>
    <dgm:cxn modelId="{460619B3-14B8-F647-8A27-861C87DBBCA8}" type="presParOf" srcId="{A4EBCA77-0B6B-E34B-8668-27F75054594F}" destId="{B7F15782-8FFF-5642-A495-7B903817EE8D}"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C9EFDD5-46CF-2E4C-A0D4-09E14115AEF1}" type="doc">
      <dgm:prSet loTypeId="urn:microsoft.com/office/officeart/2005/8/layout/chevron1" loCatId="" qsTypeId="urn:microsoft.com/office/officeart/2005/8/quickstyle/simple1" qsCatId="simple" csTypeId="urn:microsoft.com/office/officeart/2005/8/colors/accent1_2" csCatId="accent1" phldr="1"/>
      <dgm:spPr/>
    </dgm:pt>
    <dgm:pt modelId="{6D7DB19A-5635-1848-8021-DCCC1348B30B}">
      <dgm:prSet phldrT="[Text]"/>
      <dgm:spPr/>
      <dgm:t>
        <a:bodyPr/>
        <a:lstStyle/>
        <a:p>
          <a:r>
            <a:rPr lang="en-US" dirty="0"/>
            <a:t>Audience</a:t>
          </a:r>
        </a:p>
      </dgm:t>
    </dgm:pt>
    <dgm:pt modelId="{D280435C-9D88-1B40-939F-73CA4E63E211}" type="parTrans" cxnId="{EE4AD9FF-9D94-8D46-9367-B4C6B54EA872}">
      <dgm:prSet/>
      <dgm:spPr/>
      <dgm:t>
        <a:bodyPr/>
        <a:lstStyle/>
        <a:p>
          <a:endParaRPr lang="en-US"/>
        </a:p>
      </dgm:t>
    </dgm:pt>
    <dgm:pt modelId="{17C3E684-B605-E449-9C25-8A7407093E11}" type="sibTrans" cxnId="{EE4AD9FF-9D94-8D46-9367-B4C6B54EA872}">
      <dgm:prSet/>
      <dgm:spPr/>
      <dgm:t>
        <a:bodyPr/>
        <a:lstStyle/>
        <a:p>
          <a:endParaRPr lang="en-US"/>
        </a:p>
      </dgm:t>
    </dgm:pt>
    <dgm:pt modelId="{EC9425E6-7898-0E49-8F9D-D507925532A0}">
      <dgm:prSet phldrT="[Text]"/>
      <dgm:spPr/>
      <dgm:t>
        <a:bodyPr/>
        <a:lstStyle/>
        <a:p>
          <a:r>
            <a:rPr lang="en-US" dirty="0"/>
            <a:t>Design</a:t>
          </a:r>
        </a:p>
      </dgm:t>
    </dgm:pt>
    <dgm:pt modelId="{186FD866-BF56-9D45-B187-D2CCC0E6B33D}" type="parTrans" cxnId="{9A899248-8A09-A845-879B-C14F9308A41C}">
      <dgm:prSet/>
      <dgm:spPr/>
      <dgm:t>
        <a:bodyPr/>
        <a:lstStyle/>
        <a:p>
          <a:endParaRPr lang="en-US"/>
        </a:p>
      </dgm:t>
    </dgm:pt>
    <dgm:pt modelId="{69CA2052-F3E4-6B40-B585-B057BC4AEF68}" type="sibTrans" cxnId="{9A899248-8A09-A845-879B-C14F9308A41C}">
      <dgm:prSet/>
      <dgm:spPr/>
      <dgm:t>
        <a:bodyPr/>
        <a:lstStyle/>
        <a:p>
          <a:endParaRPr lang="en-US"/>
        </a:p>
      </dgm:t>
    </dgm:pt>
    <dgm:pt modelId="{C949C768-991A-534A-8107-03C185787B24}">
      <dgm:prSet phldrT="[Text]"/>
      <dgm:spPr/>
      <dgm:t>
        <a:bodyPr/>
        <a:lstStyle/>
        <a:p>
          <a:r>
            <a:rPr lang="en-US" dirty="0"/>
            <a:t>Suppliers</a:t>
          </a:r>
        </a:p>
      </dgm:t>
    </dgm:pt>
    <dgm:pt modelId="{0EF4650A-B7E3-F444-BEEC-7DE66CFAC367}" type="parTrans" cxnId="{D31E7A03-7F91-EE43-8010-7FDF0D8589BE}">
      <dgm:prSet/>
      <dgm:spPr/>
      <dgm:t>
        <a:bodyPr/>
        <a:lstStyle/>
        <a:p>
          <a:endParaRPr lang="en-US"/>
        </a:p>
      </dgm:t>
    </dgm:pt>
    <dgm:pt modelId="{F914AE64-FC1E-0143-B280-E1514F7BF1B5}" type="sibTrans" cxnId="{D31E7A03-7F91-EE43-8010-7FDF0D8589BE}">
      <dgm:prSet/>
      <dgm:spPr/>
      <dgm:t>
        <a:bodyPr/>
        <a:lstStyle/>
        <a:p>
          <a:endParaRPr lang="en-US"/>
        </a:p>
      </dgm:t>
    </dgm:pt>
    <dgm:pt modelId="{02C9762E-E6F4-8749-904B-CCF32D5DFB2E}">
      <dgm:prSet/>
      <dgm:spPr/>
      <dgm:t>
        <a:bodyPr/>
        <a:lstStyle/>
        <a:p>
          <a:endParaRPr lang="en-US" dirty="0"/>
        </a:p>
      </dgm:t>
    </dgm:pt>
    <dgm:pt modelId="{A28F00C7-C9B0-4B4F-A4AA-86068E228ABD}" type="parTrans" cxnId="{B2368FC5-41C8-4E4A-A21F-AA16778E011D}">
      <dgm:prSet/>
      <dgm:spPr/>
      <dgm:t>
        <a:bodyPr/>
        <a:lstStyle/>
        <a:p>
          <a:endParaRPr lang="en-US"/>
        </a:p>
      </dgm:t>
    </dgm:pt>
    <dgm:pt modelId="{3271D330-8C39-1248-82EC-6BD5FFC6681C}" type="sibTrans" cxnId="{B2368FC5-41C8-4E4A-A21F-AA16778E011D}">
      <dgm:prSet/>
      <dgm:spPr/>
      <dgm:t>
        <a:bodyPr/>
        <a:lstStyle/>
        <a:p>
          <a:endParaRPr lang="en-US"/>
        </a:p>
      </dgm:t>
    </dgm:pt>
    <dgm:pt modelId="{A4EBCA77-0B6B-E34B-8668-27F75054594F}" type="pres">
      <dgm:prSet presAssocID="{4C9EFDD5-46CF-2E4C-A0D4-09E14115AEF1}" presName="Name0" presStyleCnt="0">
        <dgm:presLayoutVars>
          <dgm:dir/>
          <dgm:animLvl val="lvl"/>
          <dgm:resizeHandles val="exact"/>
        </dgm:presLayoutVars>
      </dgm:prSet>
      <dgm:spPr/>
    </dgm:pt>
    <dgm:pt modelId="{0D95B316-C669-2E49-8A9A-6EAD07FAA4BA}" type="pres">
      <dgm:prSet presAssocID="{6D7DB19A-5635-1848-8021-DCCC1348B30B}" presName="parTxOnly" presStyleLbl="node1" presStyleIdx="0" presStyleCnt="4">
        <dgm:presLayoutVars>
          <dgm:chMax val="0"/>
          <dgm:chPref val="0"/>
          <dgm:bulletEnabled val="1"/>
        </dgm:presLayoutVars>
      </dgm:prSet>
      <dgm:spPr/>
      <dgm:t>
        <a:bodyPr/>
        <a:lstStyle/>
        <a:p>
          <a:endParaRPr lang="en-US"/>
        </a:p>
      </dgm:t>
    </dgm:pt>
    <dgm:pt modelId="{04F4B9DB-FE99-224E-9671-816BA9C1EF98}" type="pres">
      <dgm:prSet presAssocID="{17C3E684-B605-E449-9C25-8A7407093E11}" presName="parTxOnlySpace" presStyleCnt="0"/>
      <dgm:spPr/>
    </dgm:pt>
    <dgm:pt modelId="{59805725-AC1D-EA40-A12D-B97931E3A8A3}" type="pres">
      <dgm:prSet presAssocID="{EC9425E6-7898-0E49-8F9D-D507925532A0}" presName="parTxOnly" presStyleLbl="node1" presStyleIdx="1" presStyleCnt="4">
        <dgm:presLayoutVars>
          <dgm:chMax val="0"/>
          <dgm:chPref val="0"/>
          <dgm:bulletEnabled val="1"/>
        </dgm:presLayoutVars>
      </dgm:prSet>
      <dgm:spPr/>
      <dgm:t>
        <a:bodyPr/>
        <a:lstStyle/>
        <a:p>
          <a:endParaRPr lang="en-US"/>
        </a:p>
      </dgm:t>
    </dgm:pt>
    <dgm:pt modelId="{33447AB4-BBB5-8843-93A6-831E531214EA}" type="pres">
      <dgm:prSet presAssocID="{69CA2052-F3E4-6B40-B585-B057BC4AEF68}" presName="parTxOnlySpace" presStyleCnt="0"/>
      <dgm:spPr/>
    </dgm:pt>
    <dgm:pt modelId="{8C72725A-79E7-FB4F-8C43-6DC72FE1EDB9}" type="pres">
      <dgm:prSet presAssocID="{C949C768-991A-534A-8107-03C185787B24}" presName="parTxOnly" presStyleLbl="node1" presStyleIdx="2" presStyleCnt="4">
        <dgm:presLayoutVars>
          <dgm:chMax val="0"/>
          <dgm:chPref val="0"/>
          <dgm:bulletEnabled val="1"/>
        </dgm:presLayoutVars>
      </dgm:prSet>
      <dgm:spPr/>
      <dgm:t>
        <a:bodyPr/>
        <a:lstStyle/>
        <a:p>
          <a:endParaRPr lang="en-US"/>
        </a:p>
      </dgm:t>
    </dgm:pt>
    <dgm:pt modelId="{428D4EC1-44A0-724B-9A71-5B1CFADF3ED7}" type="pres">
      <dgm:prSet presAssocID="{F914AE64-FC1E-0143-B280-E1514F7BF1B5}" presName="parTxOnlySpace" presStyleCnt="0"/>
      <dgm:spPr/>
    </dgm:pt>
    <dgm:pt modelId="{B7F15782-8FFF-5642-A495-7B903817EE8D}" type="pres">
      <dgm:prSet presAssocID="{02C9762E-E6F4-8749-904B-CCF32D5DFB2E}" presName="parTxOnly" presStyleLbl="node1" presStyleIdx="3" presStyleCnt="4">
        <dgm:presLayoutVars>
          <dgm:chMax val="0"/>
          <dgm:chPref val="0"/>
          <dgm:bulletEnabled val="1"/>
        </dgm:presLayoutVars>
      </dgm:prSet>
      <dgm:spPr/>
      <dgm:t>
        <a:bodyPr/>
        <a:lstStyle/>
        <a:p>
          <a:endParaRPr lang="en-US"/>
        </a:p>
      </dgm:t>
    </dgm:pt>
  </dgm:ptLst>
  <dgm:cxnLst>
    <dgm:cxn modelId="{98DB48AF-9B72-0147-8929-C0D9ADC79B06}" type="presOf" srcId="{6D7DB19A-5635-1848-8021-DCCC1348B30B}" destId="{0D95B316-C669-2E49-8A9A-6EAD07FAA4BA}" srcOrd="0" destOrd="0" presId="urn:microsoft.com/office/officeart/2005/8/layout/chevron1"/>
    <dgm:cxn modelId="{EE4AD9FF-9D94-8D46-9367-B4C6B54EA872}" srcId="{4C9EFDD5-46CF-2E4C-A0D4-09E14115AEF1}" destId="{6D7DB19A-5635-1848-8021-DCCC1348B30B}" srcOrd="0" destOrd="0" parTransId="{D280435C-9D88-1B40-939F-73CA4E63E211}" sibTransId="{17C3E684-B605-E449-9C25-8A7407093E11}"/>
    <dgm:cxn modelId="{B2368FC5-41C8-4E4A-A21F-AA16778E011D}" srcId="{4C9EFDD5-46CF-2E4C-A0D4-09E14115AEF1}" destId="{02C9762E-E6F4-8749-904B-CCF32D5DFB2E}" srcOrd="3" destOrd="0" parTransId="{A28F00C7-C9B0-4B4F-A4AA-86068E228ABD}" sibTransId="{3271D330-8C39-1248-82EC-6BD5FFC6681C}"/>
    <dgm:cxn modelId="{D31E7A03-7F91-EE43-8010-7FDF0D8589BE}" srcId="{4C9EFDD5-46CF-2E4C-A0D4-09E14115AEF1}" destId="{C949C768-991A-534A-8107-03C185787B24}" srcOrd="2" destOrd="0" parTransId="{0EF4650A-B7E3-F444-BEEC-7DE66CFAC367}" sibTransId="{F914AE64-FC1E-0143-B280-E1514F7BF1B5}"/>
    <dgm:cxn modelId="{83CE1A3C-7051-3B4C-806F-96C3B41FC4DC}" type="presOf" srcId="{02C9762E-E6F4-8749-904B-CCF32D5DFB2E}" destId="{B7F15782-8FFF-5642-A495-7B903817EE8D}" srcOrd="0" destOrd="0" presId="urn:microsoft.com/office/officeart/2005/8/layout/chevron1"/>
    <dgm:cxn modelId="{0E58F3E7-4463-D648-8A82-73F49801160C}" type="presOf" srcId="{4C9EFDD5-46CF-2E4C-A0D4-09E14115AEF1}" destId="{A4EBCA77-0B6B-E34B-8668-27F75054594F}" srcOrd="0" destOrd="0" presId="urn:microsoft.com/office/officeart/2005/8/layout/chevron1"/>
    <dgm:cxn modelId="{367BE4FA-9FDF-CF45-9D75-AAC034078876}" type="presOf" srcId="{C949C768-991A-534A-8107-03C185787B24}" destId="{8C72725A-79E7-FB4F-8C43-6DC72FE1EDB9}" srcOrd="0" destOrd="0" presId="urn:microsoft.com/office/officeart/2005/8/layout/chevron1"/>
    <dgm:cxn modelId="{9A899248-8A09-A845-879B-C14F9308A41C}" srcId="{4C9EFDD5-46CF-2E4C-A0D4-09E14115AEF1}" destId="{EC9425E6-7898-0E49-8F9D-D507925532A0}" srcOrd="1" destOrd="0" parTransId="{186FD866-BF56-9D45-B187-D2CCC0E6B33D}" sibTransId="{69CA2052-F3E4-6B40-B585-B057BC4AEF68}"/>
    <dgm:cxn modelId="{BE74C20B-BA68-F349-9F0C-08068CA44CBA}" type="presOf" srcId="{EC9425E6-7898-0E49-8F9D-D507925532A0}" destId="{59805725-AC1D-EA40-A12D-B97931E3A8A3}" srcOrd="0" destOrd="0" presId="urn:microsoft.com/office/officeart/2005/8/layout/chevron1"/>
    <dgm:cxn modelId="{4F32EFF5-F4DF-924B-BF02-B4C45D74B488}" type="presParOf" srcId="{A4EBCA77-0B6B-E34B-8668-27F75054594F}" destId="{0D95B316-C669-2E49-8A9A-6EAD07FAA4BA}" srcOrd="0" destOrd="0" presId="urn:microsoft.com/office/officeart/2005/8/layout/chevron1"/>
    <dgm:cxn modelId="{F5C8C006-F448-D442-8CBB-9E8C3D38780D}" type="presParOf" srcId="{A4EBCA77-0B6B-E34B-8668-27F75054594F}" destId="{04F4B9DB-FE99-224E-9671-816BA9C1EF98}" srcOrd="1" destOrd="0" presId="urn:microsoft.com/office/officeart/2005/8/layout/chevron1"/>
    <dgm:cxn modelId="{B4FADAB4-A4C2-494A-ADCE-86DF84AF20D9}" type="presParOf" srcId="{A4EBCA77-0B6B-E34B-8668-27F75054594F}" destId="{59805725-AC1D-EA40-A12D-B97931E3A8A3}" srcOrd="2" destOrd="0" presId="urn:microsoft.com/office/officeart/2005/8/layout/chevron1"/>
    <dgm:cxn modelId="{37C0207B-803D-D34A-A5B9-46E0383AE3FC}" type="presParOf" srcId="{A4EBCA77-0B6B-E34B-8668-27F75054594F}" destId="{33447AB4-BBB5-8843-93A6-831E531214EA}" srcOrd="3" destOrd="0" presId="urn:microsoft.com/office/officeart/2005/8/layout/chevron1"/>
    <dgm:cxn modelId="{886B9A11-936B-1140-BBF4-8A8B66F5769A}" type="presParOf" srcId="{A4EBCA77-0B6B-E34B-8668-27F75054594F}" destId="{8C72725A-79E7-FB4F-8C43-6DC72FE1EDB9}" srcOrd="4" destOrd="0" presId="urn:microsoft.com/office/officeart/2005/8/layout/chevron1"/>
    <dgm:cxn modelId="{D0E62AC1-97EE-CA41-9192-FC0B564B289D}" type="presParOf" srcId="{A4EBCA77-0B6B-E34B-8668-27F75054594F}" destId="{428D4EC1-44A0-724B-9A71-5B1CFADF3ED7}" srcOrd="5" destOrd="0" presId="urn:microsoft.com/office/officeart/2005/8/layout/chevron1"/>
    <dgm:cxn modelId="{460619B3-14B8-F647-8A27-861C87DBBCA8}" type="presParOf" srcId="{A4EBCA77-0B6B-E34B-8668-27F75054594F}" destId="{B7F15782-8FFF-5642-A495-7B903817EE8D}"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C9EFDD5-46CF-2E4C-A0D4-09E14115AEF1}" type="doc">
      <dgm:prSet loTypeId="urn:microsoft.com/office/officeart/2005/8/layout/chevron1" loCatId="" qsTypeId="urn:microsoft.com/office/officeart/2005/8/quickstyle/simple1" qsCatId="simple" csTypeId="urn:microsoft.com/office/officeart/2005/8/colors/accent1_2" csCatId="accent1" phldr="1"/>
      <dgm:spPr/>
    </dgm:pt>
    <dgm:pt modelId="{6D7DB19A-5635-1848-8021-DCCC1348B30B}">
      <dgm:prSet phldrT="[Text]"/>
      <dgm:spPr/>
      <dgm:t>
        <a:bodyPr/>
        <a:lstStyle/>
        <a:p>
          <a:r>
            <a:rPr lang="en-US" dirty="0"/>
            <a:t>Audience</a:t>
          </a:r>
        </a:p>
      </dgm:t>
    </dgm:pt>
    <dgm:pt modelId="{D280435C-9D88-1B40-939F-73CA4E63E211}" type="parTrans" cxnId="{EE4AD9FF-9D94-8D46-9367-B4C6B54EA872}">
      <dgm:prSet/>
      <dgm:spPr/>
      <dgm:t>
        <a:bodyPr/>
        <a:lstStyle/>
        <a:p>
          <a:endParaRPr lang="en-US"/>
        </a:p>
      </dgm:t>
    </dgm:pt>
    <dgm:pt modelId="{17C3E684-B605-E449-9C25-8A7407093E11}" type="sibTrans" cxnId="{EE4AD9FF-9D94-8D46-9367-B4C6B54EA872}">
      <dgm:prSet/>
      <dgm:spPr/>
      <dgm:t>
        <a:bodyPr/>
        <a:lstStyle/>
        <a:p>
          <a:endParaRPr lang="en-US"/>
        </a:p>
      </dgm:t>
    </dgm:pt>
    <dgm:pt modelId="{EC9425E6-7898-0E49-8F9D-D507925532A0}">
      <dgm:prSet phldrT="[Text]"/>
      <dgm:spPr/>
      <dgm:t>
        <a:bodyPr/>
        <a:lstStyle/>
        <a:p>
          <a:r>
            <a:rPr lang="en-US" dirty="0"/>
            <a:t>Design</a:t>
          </a:r>
        </a:p>
      </dgm:t>
    </dgm:pt>
    <dgm:pt modelId="{186FD866-BF56-9D45-B187-D2CCC0E6B33D}" type="parTrans" cxnId="{9A899248-8A09-A845-879B-C14F9308A41C}">
      <dgm:prSet/>
      <dgm:spPr/>
      <dgm:t>
        <a:bodyPr/>
        <a:lstStyle/>
        <a:p>
          <a:endParaRPr lang="en-US"/>
        </a:p>
      </dgm:t>
    </dgm:pt>
    <dgm:pt modelId="{69CA2052-F3E4-6B40-B585-B057BC4AEF68}" type="sibTrans" cxnId="{9A899248-8A09-A845-879B-C14F9308A41C}">
      <dgm:prSet/>
      <dgm:spPr/>
      <dgm:t>
        <a:bodyPr/>
        <a:lstStyle/>
        <a:p>
          <a:endParaRPr lang="en-US"/>
        </a:p>
      </dgm:t>
    </dgm:pt>
    <dgm:pt modelId="{C949C768-991A-534A-8107-03C185787B24}">
      <dgm:prSet phldrT="[Text]"/>
      <dgm:spPr/>
      <dgm:t>
        <a:bodyPr/>
        <a:lstStyle/>
        <a:p>
          <a:r>
            <a:rPr lang="en-US" dirty="0"/>
            <a:t>Suppliers</a:t>
          </a:r>
        </a:p>
      </dgm:t>
    </dgm:pt>
    <dgm:pt modelId="{0EF4650A-B7E3-F444-BEEC-7DE66CFAC367}" type="parTrans" cxnId="{D31E7A03-7F91-EE43-8010-7FDF0D8589BE}">
      <dgm:prSet/>
      <dgm:spPr/>
      <dgm:t>
        <a:bodyPr/>
        <a:lstStyle/>
        <a:p>
          <a:endParaRPr lang="en-US"/>
        </a:p>
      </dgm:t>
    </dgm:pt>
    <dgm:pt modelId="{F914AE64-FC1E-0143-B280-E1514F7BF1B5}" type="sibTrans" cxnId="{D31E7A03-7F91-EE43-8010-7FDF0D8589BE}">
      <dgm:prSet/>
      <dgm:spPr/>
      <dgm:t>
        <a:bodyPr/>
        <a:lstStyle/>
        <a:p>
          <a:endParaRPr lang="en-US"/>
        </a:p>
      </dgm:t>
    </dgm:pt>
    <dgm:pt modelId="{02C9762E-E6F4-8749-904B-CCF32D5DFB2E}">
      <dgm:prSet/>
      <dgm:spPr/>
      <dgm:t>
        <a:bodyPr/>
        <a:lstStyle/>
        <a:p>
          <a:r>
            <a:rPr lang="en-US" dirty="0"/>
            <a:t>Platform</a:t>
          </a:r>
        </a:p>
      </dgm:t>
    </dgm:pt>
    <dgm:pt modelId="{A28F00C7-C9B0-4B4F-A4AA-86068E228ABD}" type="parTrans" cxnId="{B2368FC5-41C8-4E4A-A21F-AA16778E011D}">
      <dgm:prSet/>
      <dgm:spPr/>
      <dgm:t>
        <a:bodyPr/>
        <a:lstStyle/>
        <a:p>
          <a:endParaRPr lang="en-US"/>
        </a:p>
      </dgm:t>
    </dgm:pt>
    <dgm:pt modelId="{3271D330-8C39-1248-82EC-6BD5FFC6681C}" type="sibTrans" cxnId="{B2368FC5-41C8-4E4A-A21F-AA16778E011D}">
      <dgm:prSet/>
      <dgm:spPr/>
      <dgm:t>
        <a:bodyPr/>
        <a:lstStyle/>
        <a:p>
          <a:endParaRPr lang="en-US"/>
        </a:p>
      </dgm:t>
    </dgm:pt>
    <dgm:pt modelId="{A4EBCA77-0B6B-E34B-8668-27F75054594F}" type="pres">
      <dgm:prSet presAssocID="{4C9EFDD5-46CF-2E4C-A0D4-09E14115AEF1}" presName="Name0" presStyleCnt="0">
        <dgm:presLayoutVars>
          <dgm:dir/>
          <dgm:animLvl val="lvl"/>
          <dgm:resizeHandles val="exact"/>
        </dgm:presLayoutVars>
      </dgm:prSet>
      <dgm:spPr/>
    </dgm:pt>
    <dgm:pt modelId="{0D95B316-C669-2E49-8A9A-6EAD07FAA4BA}" type="pres">
      <dgm:prSet presAssocID="{6D7DB19A-5635-1848-8021-DCCC1348B30B}" presName="parTxOnly" presStyleLbl="node1" presStyleIdx="0" presStyleCnt="4">
        <dgm:presLayoutVars>
          <dgm:chMax val="0"/>
          <dgm:chPref val="0"/>
          <dgm:bulletEnabled val="1"/>
        </dgm:presLayoutVars>
      </dgm:prSet>
      <dgm:spPr/>
      <dgm:t>
        <a:bodyPr/>
        <a:lstStyle/>
        <a:p>
          <a:endParaRPr lang="en-US"/>
        </a:p>
      </dgm:t>
    </dgm:pt>
    <dgm:pt modelId="{04F4B9DB-FE99-224E-9671-816BA9C1EF98}" type="pres">
      <dgm:prSet presAssocID="{17C3E684-B605-E449-9C25-8A7407093E11}" presName="parTxOnlySpace" presStyleCnt="0"/>
      <dgm:spPr/>
    </dgm:pt>
    <dgm:pt modelId="{59805725-AC1D-EA40-A12D-B97931E3A8A3}" type="pres">
      <dgm:prSet presAssocID="{EC9425E6-7898-0E49-8F9D-D507925532A0}" presName="parTxOnly" presStyleLbl="node1" presStyleIdx="1" presStyleCnt="4">
        <dgm:presLayoutVars>
          <dgm:chMax val="0"/>
          <dgm:chPref val="0"/>
          <dgm:bulletEnabled val="1"/>
        </dgm:presLayoutVars>
      </dgm:prSet>
      <dgm:spPr/>
      <dgm:t>
        <a:bodyPr/>
        <a:lstStyle/>
        <a:p>
          <a:endParaRPr lang="en-US"/>
        </a:p>
      </dgm:t>
    </dgm:pt>
    <dgm:pt modelId="{33447AB4-BBB5-8843-93A6-831E531214EA}" type="pres">
      <dgm:prSet presAssocID="{69CA2052-F3E4-6B40-B585-B057BC4AEF68}" presName="parTxOnlySpace" presStyleCnt="0"/>
      <dgm:spPr/>
    </dgm:pt>
    <dgm:pt modelId="{8C72725A-79E7-FB4F-8C43-6DC72FE1EDB9}" type="pres">
      <dgm:prSet presAssocID="{C949C768-991A-534A-8107-03C185787B24}" presName="parTxOnly" presStyleLbl="node1" presStyleIdx="2" presStyleCnt="4">
        <dgm:presLayoutVars>
          <dgm:chMax val="0"/>
          <dgm:chPref val="0"/>
          <dgm:bulletEnabled val="1"/>
        </dgm:presLayoutVars>
      </dgm:prSet>
      <dgm:spPr/>
      <dgm:t>
        <a:bodyPr/>
        <a:lstStyle/>
        <a:p>
          <a:endParaRPr lang="en-US"/>
        </a:p>
      </dgm:t>
    </dgm:pt>
    <dgm:pt modelId="{428D4EC1-44A0-724B-9A71-5B1CFADF3ED7}" type="pres">
      <dgm:prSet presAssocID="{F914AE64-FC1E-0143-B280-E1514F7BF1B5}" presName="parTxOnlySpace" presStyleCnt="0"/>
      <dgm:spPr/>
    </dgm:pt>
    <dgm:pt modelId="{B7F15782-8FFF-5642-A495-7B903817EE8D}" type="pres">
      <dgm:prSet presAssocID="{02C9762E-E6F4-8749-904B-CCF32D5DFB2E}" presName="parTxOnly" presStyleLbl="node1" presStyleIdx="3" presStyleCnt="4">
        <dgm:presLayoutVars>
          <dgm:chMax val="0"/>
          <dgm:chPref val="0"/>
          <dgm:bulletEnabled val="1"/>
        </dgm:presLayoutVars>
      </dgm:prSet>
      <dgm:spPr/>
      <dgm:t>
        <a:bodyPr/>
        <a:lstStyle/>
        <a:p>
          <a:endParaRPr lang="en-US"/>
        </a:p>
      </dgm:t>
    </dgm:pt>
  </dgm:ptLst>
  <dgm:cxnLst>
    <dgm:cxn modelId="{98DB48AF-9B72-0147-8929-C0D9ADC79B06}" type="presOf" srcId="{6D7DB19A-5635-1848-8021-DCCC1348B30B}" destId="{0D95B316-C669-2E49-8A9A-6EAD07FAA4BA}" srcOrd="0" destOrd="0" presId="urn:microsoft.com/office/officeart/2005/8/layout/chevron1"/>
    <dgm:cxn modelId="{EE4AD9FF-9D94-8D46-9367-B4C6B54EA872}" srcId="{4C9EFDD5-46CF-2E4C-A0D4-09E14115AEF1}" destId="{6D7DB19A-5635-1848-8021-DCCC1348B30B}" srcOrd="0" destOrd="0" parTransId="{D280435C-9D88-1B40-939F-73CA4E63E211}" sibTransId="{17C3E684-B605-E449-9C25-8A7407093E11}"/>
    <dgm:cxn modelId="{B2368FC5-41C8-4E4A-A21F-AA16778E011D}" srcId="{4C9EFDD5-46CF-2E4C-A0D4-09E14115AEF1}" destId="{02C9762E-E6F4-8749-904B-CCF32D5DFB2E}" srcOrd="3" destOrd="0" parTransId="{A28F00C7-C9B0-4B4F-A4AA-86068E228ABD}" sibTransId="{3271D330-8C39-1248-82EC-6BD5FFC6681C}"/>
    <dgm:cxn modelId="{D31E7A03-7F91-EE43-8010-7FDF0D8589BE}" srcId="{4C9EFDD5-46CF-2E4C-A0D4-09E14115AEF1}" destId="{C949C768-991A-534A-8107-03C185787B24}" srcOrd="2" destOrd="0" parTransId="{0EF4650A-B7E3-F444-BEEC-7DE66CFAC367}" sibTransId="{F914AE64-FC1E-0143-B280-E1514F7BF1B5}"/>
    <dgm:cxn modelId="{83CE1A3C-7051-3B4C-806F-96C3B41FC4DC}" type="presOf" srcId="{02C9762E-E6F4-8749-904B-CCF32D5DFB2E}" destId="{B7F15782-8FFF-5642-A495-7B903817EE8D}" srcOrd="0" destOrd="0" presId="urn:microsoft.com/office/officeart/2005/8/layout/chevron1"/>
    <dgm:cxn modelId="{0E58F3E7-4463-D648-8A82-73F49801160C}" type="presOf" srcId="{4C9EFDD5-46CF-2E4C-A0D4-09E14115AEF1}" destId="{A4EBCA77-0B6B-E34B-8668-27F75054594F}" srcOrd="0" destOrd="0" presId="urn:microsoft.com/office/officeart/2005/8/layout/chevron1"/>
    <dgm:cxn modelId="{367BE4FA-9FDF-CF45-9D75-AAC034078876}" type="presOf" srcId="{C949C768-991A-534A-8107-03C185787B24}" destId="{8C72725A-79E7-FB4F-8C43-6DC72FE1EDB9}" srcOrd="0" destOrd="0" presId="urn:microsoft.com/office/officeart/2005/8/layout/chevron1"/>
    <dgm:cxn modelId="{9A899248-8A09-A845-879B-C14F9308A41C}" srcId="{4C9EFDD5-46CF-2E4C-A0D4-09E14115AEF1}" destId="{EC9425E6-7898-0E49-8F9D-D507925532A0}" srcOrd="1" destOrd="0" parTransId="{186FD866-BF56-9D45-B187-D2CCC0E6B33D}" sibTransId="{69CA2052-F3E4-6B40-B585-B057BC4AEF68}"/>
    <dgm:cxn modelId="{BE74C20B-BA68-F349-9F0C-08068CA44CBA}" type="presOf" srcId="{EC9425E6-7898-0E49-8F9D-D507925532A0}" destId="{59805725-AC1D-EA40-A12D-B97931E3A8A3}" srcOrd="0" destOrd="0" presId="urn:microsoft.com/office/officeart/2005/8/layout/chevron1"/>
    <dgm:cxn modelId="{4F32EFF5-F4DF-924B-BF02-B4C45D74B488}" type="presParOf" srcId="{A4EBCA77-0B6B-E34B-8668-27F75054594F}" destId="{0D95B316-C669-2E49-8A9A-6EAD07FAA4BA}" srcOrd="0" destOrd="0" presId="urn:microsoft.com/office/officeart/2005/8/layout/chevron1"/>
    <dgm:cxn modelId="{F5C8C006-F448-D442-8CBB-9E8C3D38780D}" type="presParOf" srcId="{A4EBCA77-0B6B-E34B-8668-27F75054594F}" destId="{04F4B9DB-FE99-224E-9671-816BA9C1EF98}" srcOrd="1" destOrd="0" presId="urn:microsoft.com/office/officeart/2005/8/layout/chevron1"/>
    <dgm:cxn modelId="{B4FADAB4-A4C2-494A-ADCE-86DF84AF20D9}" type="presParOf" srcId="{A4EBCA77-0B6B-E34B-8668-27F75054594F}" destId="{59805725-AC1D-EA40-A12D-B97931E3A8A3}" srcOrd="2" destOrd="0" presId="urn:microsoft.com/office/officeart/2005/8/layout/chevron1"/>
    <dgm:cxn modelId="{37C0207B-803D-D34A-A5B9-46E0383AE3FC}" type="presParOf" srcId="{A4EBCA77-0B6B-E34B-8668-27F75054594F}" destId="{33447AB4-BBB5-8843-93A6-831E531214EA}" srcOrd="3" destOrd="0" presId="urn:microsoft.com/office/officeart/2005/8/layout/chevron1"/>
    <dgm:cxn modelId="{886B9A11-936B-1140-BBF4-8A8B66F5769A}" type="presParOf" srcId="{A4EBCA77-0B6B-E34B-8668-27F75054594F}" destId="{8C72725A-79E7-FB4F-8C43-6DC72FE1EDB9}" srcOrd="4" destOrd="0" presId="urn:microsoft.com/office/officeart/2005/8/layout/chevron1"/>
    <dgm:cxn modelId="{D0E62AC1-97EE-CA41-9192-FC0B564B289D}" type="presParOf" srcId="{A4EBCA77-0B6B-E34B-8668-27F75054594F}" destId="{428D4EC1-44A0-724B-9A71-5B1CFADF3ED7}" srcOrd="5" destOrd="0" presId="urn:microsoft.com/office/officeart/2005/8/layout/chevron1"/>
    <dgm:cxn modelId="{460619B3-14B8-F647-8A27-861C87DBBCA8}" type="presParOf" srcId="{A4EBCA77-0B6B-E34B-8668-27F75054594F}" destId="{B7F15782-8FFF-5642-A495-7B903817EE8D}"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95B316-C669-2E49-8A9A-6EAD07FAA4BA}">
      <dsp:nvSpPr>
        <dsp:cNvPr id="0" name=""/>
        <dsp:cNvSpPr/>
      </dsp:nvSpPr>
      <dsp:spPr>
        <a:xfrm>
          <a:off x="4980"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lvl="0" algn="ctr" defTabSz="2889250">
            <a:lnSpc>
              <a:spcPct val="90000"/>
            </a:lnSpc>
            <a:spcBef>
              <a:spcPct val="0"/>
            </a:spcBef>
            <a:spcAft>
              <a:spcPct val="35000"/>
            </a:spcAft>
          </a:pPr>
          <a:endParaRPr lang="en-US" sz="6500" kern="1200" dirty="0"/>
        </a:p>
      </dsp:txBody>
      <dsp:txXfrm>
        <a:off x="584783" y="2129530"/>
        <a:ext cx="1739409" cy="1159606"/>
      </dsp:txXfrm>
    </dsp:sp>
    <dsp:sp modelId="{59805725-AC1D-EA40-A12D-B97931E3A8A3}">
      <dsp:nvSpPr>
        <dsp:cNvPr id="0" name=""/>
        <dsp:cNvSpPr/>
      </dsp:nvSpPr>
      <dsp:spPr>
        <a:xfrm>
          <a:off x="2614094"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lvl="0" algn="ctr" defTabSz="2889250">
            <a:lnSpc>
              <a:spcPct val="90000"/>
            </a:lnSpc>
            <a:spcBef>
              <a:spcPct val="0"/>
            </a:spcBef>
            <a:spcAft>
              <a:spcPct val="35000"/>
            </a:spcAft>
          </a:pPr>
          <a:endParaRPr lang="en-US" sz="6500" kern="1200" dirty="0"/>
        </a:p>
      </dsp:txBody>
      <dsp:txXfrm>
        <a:off x="3193897" y="2129530"/>
        <a:ext cx="1739409" cy="1159606"/>
      </dsp:txXfrm>
    </dsp:sp>
    <dsp:sp modelId="{8C72725A-79E7-FB4F-8C43-6DC72FE1EDB9}">
      <dsp:nvSpPr>
        <dsp:cNvPr id="0" name=""/>
        <dsp:cNvSpPr/>
      </dsp:nvSpPr>
      <dsp:spPr>
        <a:xfrm>
          <a:off x="5223208"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lvl="0" algn="ctr" defTabSz="2889250">
            <a:lnSpc>
              <a:spcPct val="90000"/>
            </a:lnSpc>
            <a:spcBef>
              <a:spcPct val="0"/>
            </a:spcBef>
            <a:spcAft>
              <a:spcPct val="35000"/>
            </a:spcAft>
          </a:pPr>
          <a:endParaRPr lang="en-US" sz="6500" kern="1200" dirty="0"/>
        </a:p>
      </dsp:txBody>
      <dsp:txXfrm>
        <a:off x="5803011" y="2129530"/>
        <a:ext cx="1739409" cy="1159606"/>
      </dsp:txXfrm>
    </dsp:sp>
    <dsp:sp modelId="{B7F15782-8FFF-5642-A495-7B903817EE8D}">
      <dsp:nvSpPr>
        <dsp:cNvPr id="0" name=""/>
        <dsp:cNvSpPr/>
      </dsp:nvSpPr>
      <dsp:spPr>
        <a:xfrm>
          <a:off x="7832322"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0033" tIns="86678" rIns="86678" bIns="86678" numCol="1" spcCol="1270" anchor="ctr" anchorCtr="0">
          <a:noAutofit/>
        </a:bodyPr>
        <a:lstStyle/>
        <a:p>
          <a:pPr lvl="0" algn="ctr" defTabSz="2889250">
            <a:lnSpc>
              <a:spcPct val="90000"/>
            </a:lnSpc>
            <a:spcBef>
              <a:spcPct val="0"/>
            </a:spcBef>
            <a:spcAft>
              <a:spcPct val="35000"/>
            </a:spcAft>
          </a:pPr>
          <a:endParaRPr lang="en-US" sz="6500" kern="1200" dirty="0"/>
        </a:p>
      </dsp:txBody>
      <dsp:txXfrm>
        <a:off x="8412125" y="2129530"/>
        <a:ext cx="1739409" cy="11596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95B316-C669-2E49-8A9A-6EAD07FAA4BA}">
      <dsp:nvSpPr>
        <dsp:cNvPr id="0" name=""/>
        <dsp:cNvSpPr/>
      </dsp:nvSpPr>
      <dsp:spPr>
        <a:xfrm>
          <a:off x="4980"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Audience</a:t>
          </a:r>
        </a:p>
      </dsp:txBody>
      <dsp:txXfrm>
        <a:off x="584783" y="2129530"/>
        <a:ext cx="1739409" cy="1159606"/>
      </dsp:txXfrm>
    </dsp:sp>
    <dsp:sp modelId="{59805725-AC1D-EA40-A12D-B97931E3A8A3}">
      <dsp:nvSpPr>
        <dsp:cNvPr id="0" name=""/>
        <dsp:cNvSpPr/>
      </dsp:nvSpPr>
      <dsp:spPr>
        <a:xfrm>
          <a:off x="2614094"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endParaRPr lang="en-US" sz="3200" kern="1200" dirty="0"/>
        </a:p>
      </dsp:txBody>
      <dsp:txXfrm>
        <a:off x="3193897" y="2129530"/>
        <a:ext cx="1739409" cy="1159606"/>
      </dsp:txXfrm>
    </dsp:sp>
    <dsp:sp modelId="{8C72725A-79E7-FB4F-8C43-6DC72FE1EDB9}">
      <dsp:nvSpPr>
        <dsp:cNvPr id="0" name=""/>
        <dsp:cNvSpPr/>
      </dsp:nvSpPr>
      <dsp:spPr>
        <a:xfrm>
          <a:off x="5223208"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endParaRPr lang="en-US" sz="3200" kern="1200" dirty="0"/>
        </a:p>
      </dsp:txBody>
      <dsp:txXfrm>
        <a:off x="5803011" y="2129530"/>
        <a:ext cx="1739409" cy="1159606"/>
      </dsp:txXfrm>
    </dsp:sp>
    <dsp:sp modelId="{B7F15782-8FFF-5642-A495-7B903817EE8D}">
      <dsp:nvSpPr>
        <dsp:cNvPr id="0" name=""/>
        <dsp:cNvSpPr/>
      </dsp:nvSpPr>
      <dsp:spPr>
        <a:xfrm>
          <a:off x="7832322"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endParaRPr lang="en-US" sz="3200" kern="1200" dirty="0"/>
        </a:p>
      </dsp:txBody>
      <dsp:txXfrm>
        <a:off x="8412125" y="2129530"/>
        <a:ext cx="1739409" cy="115960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95B316-C669-2E49-8A9A-6EAD07FAA4BA}">
      <dsp:nvSpPr>
        <dsp:cNvPr id="0" name=""/>
        <dsp:cNvSpPr/>
      </dsp:nvSpPr>
      <dsp:spPr>
        <a:xfrm>
          <a:off x="4980"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Audience</a:t>
          </a:r>
        </a:p>
      </dsp:txBody>
      <dsp:txXfrm>
        <a:off x="584783" y="2129530"/>
        <a:ext cx="1739409" cy="1159606"/>
      </dsp:txXfrm>
    </dsp:sp>
    <dsp:sp modelId="{59805725-AC1D-EA40-A12D-B97931E3A8A3}">
      <dsp:nvSpPr>
        <dsp:cNvPr id="0" name=""/>
        <dsp:cNvSpPr/>
      </dsp:nvSpPr>
      <dsp:spPr>
        <a:xfrm>
          <a:off x="2614094"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Design</a:t>
          </a:r>
        </a:p>
      </dsp:txBody>
      <dsp:txXfrm>
        <a:off x="3193897" y="2129530"/>
        <a:ext cx="1739409" cy="1159606"/>
      </dsp:txXfrm>
    </dsp:sp>
    <dsp:sp modelId="{8C72725A-79E7-FB4F-8C43-6DC72FE1EDB9}">
      <dsp:nvSpPr>
        <dsp:cNvPr id="0" name=""/>
        <dsp:cNvSpPr/>
      </dsp:nvSpPr>
      <dsp:spPr>
        <a:xfrm>
          <a:off x="5223208"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endParaRPr lang="en-US" sz="3200" kern="1200" dirty="0"/>
        </a:p>
      </dsp:txBody>
      <dsp:txXfrm>
        <a:off x="5803011" y="2129530"/>
        <a:ext cx="1739409" cy="1159606"/>
      </dsp:txXfrm>
    </dsp:sp>
    <dsp:sp modelId="{B7F15782-8FFF-5642-A495-7B903817EE8D}">
      <dsp:nvSpPr>
        <dsp:cNvPr id="0" name=""/>
        <dsp:cNvSpPr/>
      </dsp:nvSpPr>
      <dsp:spPr>
        <a:xfrm>
          <a:off x="7832322"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endParaRPr lang="en-US" sz="3200" kern="1200" dirty="0"/>
        </a:p>
      </dsp:txBody>
      <dsp:txXfrm>
        <a:off x="8412125" y="2129530"/>
        <a:ext cx="1739409" cy="11596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95B316-C669-2E49-8A9A-6EAD07FAA4BA}">
      <dsp:nvSpPr>
        <dsp:cNvPr id="0" name=""/>
        <dsp:cNvSpPr/>
      </dsp:nvSpPr>
      <dsp:spPr>
        <a:xfrm>
          <a:off x="4980"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Audience</a:t>
          </a:r>
        </a:p>
      </dsp:txBody>
      <dsp:txXfrm>
        <a:off x="584783" y="2129530"/>
        <a:ext cx="1739409" cy="1159606"/>
      </dsp:txXfrm>
    </dsp:sp>
    <dsp:sp modelId="{59805725-AC1D-EA40-A12D-B97931E3A8A3}">
      <dsp:nvSpPr>
        <dsp:cNvPr id="0" name=""/>
        <dsp:cNvSpPr/>
      </dsp:nvSpPr>
      <dsp:spPr>
        <a:xfrm>
          <a:off x="2614094"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Design</a:t>
          </a:r>
        </a:p>
      </dsp:txBody>
      <dsp:txXfrm>
        <a:off x="3193897" y="2129530"/>
        <a:ext cx="1739409" cy="1159606"/>
      </dsp:txXfrm>
    </dsp:sp>
    <dsp:sp modelId="{8C72725A-79E7-FB4F-8C43-6DC72FE1EDB9}">
      <dsp:nvSpPr>
        <dsp:cNvPr id="0" name=""/>
        <dsp:cNvSpPr/>
      </dsp:nvSpPr>
      <dsp:spPr>
        <a:xfrm>
          <a:off x="5223208"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Suppliers</a:t>
          </a:r>
        </a:p>
      </dsp:txBody>
      <dsp:txXfrm>
        <a:off x="5803011" y="2129530"/>
        <a:ext cx="1739409" cy="1159606"/>
      </dsp:txXfrm>
    </dsp:sp>
    <dsp:sp modelId="{B7F15782-8FFF-5642-A495-7B903817EE8D}">
      <dsp:nvSpPr>
        <dsp:cNvPr id="0" name=""/>
        <dsp:cNvSpPr/>
      </dsp:nvSpPr>
      <dsp:spPr>
        <a:xfrm>
          <a:off x="7832322"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endParaRPr lang="en-US" sz="3200" kern="1200" dirty="0"/>
        </a:p>
      </dsp:txBody>
      <dsp:txXfrm>
        <a:off x="8412125" y="2129530"/>
        <a:ext cx="1739409" cy="11596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95B316-C669-2E49-8A9A-6EAD07FAA4BA}">
      <dsp:nvSpPr>
        <dsp:cNvPr id="0" name=""/>
        <dsp:cNvSpPr/>
      </dsp:nvSpPr>
      <dsp:spPr>
        <a:xfrm>
          <a:off x="4980"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Audience</a:t>
          </a:r>
        </a:p>
      </dsp:txBody>
      <dsp:txXfrm>
        <a:off x="584783" y="2129530"/>
        <a:ext cx="1739409" cy="1159606"/>
      </dsp:txXfrm>
    </dsp:sp>
    <dsp:sp modelId="{59805725-AC1D-EA40-A12D-B97931E3A8A3}">
      <dsp:nvSpPr>
        <dsp:cNvPr id="0" name=""/>
        <dsp:cNvSpPr/>
      </dsp:nvSpPr>
      <dsp:spPr>
        <a:xfrm>
          <a:off x="2614094"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Design</a:t>
          </a:r>
        </a:p>
      </dsp:txBody>
      <dsp:txXfrm>
        <a:off x="3193897" y="2129530"/>
        <a:ext cx="1739409" cy="1159606"/>
      </dsp:txXfrm>
    </dsp:sp>
    <dsp:sp modelId="{8C72725A-79E7-FB4F-8C43-6DC72FE1EDB9}">
      <dsp:nvSpPr>
        <dsp:cNvPr id="0" name=""/>
        <dsp:cNvSpPr/>
      </dsp:nvSpPr>
      <dsp:spPr>
        <a:xfrm>
          <a:off x="5223208"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Suppliers</a:t>
          </a:r>
        </a:p>
      </dsp:txBody>
      <dsp:txXfrm>
        <a:off x="5803011" y="2129530"/>
        <a:ext cx="1739409" cy="1159606"/>
      </dsp:txXfrm>
    </dsp:sp>
    <dsp:sp modelId="{B7F15782-8FFF-5642-A495-7B903817EE8D}">
      <dsp:nvSpPr>
        <dsp:cNvPr id="0" name=""/>
        <dsp:cNvSpPr/>
      </dsp:nvSpPr>
      <dsp:spPr>
        <a:xfrm>
          <a:off x="7832322" y="2129530"/>
          <a:ext cx="2899015" cy="115960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en-US" sz="3200" kern="1200" dirty="0"/>
            <a:t>Platform</a:t>
          </a:r>
        </a:p>
      </dsp:txBody>
      <dsp:txXfrm>
        <a:off x="8412125" y="2129530"/>
        <a:ext cx="1739409" cy="115960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384859-B798-DC42-93BA-0E7188B1008E}" type="datetimeFigureOut">
              <a:rPr lang="en-US" smtClean="0"/>
              <a:t>7/7/18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4568E6-1ED4-8648-959F-98CA6C66113D}" type="slidenum">
              <a:rPr lang="en-US" smtClean="0"/>
              <a:t>‹#›</a:t>
            </a:fld>
            <a:endParaRPr lang="en-US"/>
          </a:p>
        </p:txBody>
      </p:sp>
    </p:spTree>
    <p:extLst>
      <p:ext uri="{BB962C8B-B14F-4D97-AF65-F5344CB8AC3E}">
        <p14:creationId xmlns:p14="http://schemas.microsoft.com/office/powerpoint/2010/main" val="1670296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 Id="rId3" Type="http://schemas.openxmlformats.org/officeDocument/2006/relationships/hyperlink" Target="https://www.pinterest.com/source/gearbubble.com/" TargetMode="Externa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 Id="rId3" Type="http://schemas.openxmlformats.org/officeDocument/2006/relationships/hyperlink" Target="https://www.canva.com/" TargetMode="Externa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 Id="rId3" Type="http://schemas.openxmlformats.org/officeDocument/2006/relationships/hyperlink" Target="https://pixlr.com/"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 Id="rId3" Type="http://schemas.openxmlformats.org/officeDocument/2006/relationships/hyperlink" Target="https://merch.amazon.com/landing" TargetMode="Externa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This presentation is intended to explain the process and benefits of the Print on Demand business model. When we finish the presentation you will understand what is involved and have a complete roadmap on how to start your own Print On Demand Business.</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This business model started with books and most people would associate it with publishing of some kind but now it has spread to many different types of product.  Now, this is where it gets interesting.</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 Print On Demand business system that I am going to describe to you is simply to put your own unique design onto any one of hundreds of available products from dozens of suppliers. </a:t>
            </a:r>
            <a:endParaRPr lang="en-US" b="0" i="0" dirty="0">
              <a:effectLst/>
              <a:latin typeface="PT Sans" charset="-52"/>
              <a:ea typeface="PT Sans" charset="-52"/>
              <a:cs typeface="PT Sans" charset="-52"/>
            </a:endParaRPr>
          </a:p>
          <a:p>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a:t>
            </a:fld>
            <a:endParaRPr lang="en-US"/>
          </a:p>
        </p:txBody>
      </p:sp>
    </p:spTree>
    <p:extLst>
      <p:ext uri="{BB962C8B-B14F-4D97-AF65-F5344CB8AC3E}">
        <p14:creationId xmlns:p14="http://schemas.microsoft.com/office/powerpoint/2010/main" val="759394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There are so many different types of products that can be used in this business model that it would be silly to list them all here. I will just list ten that I know can work well.</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sng" kern="1200" dirty="0">
                <a:solidFill>
                  <a:schemeClr val="tx1"/>
                </a:solidFill>
                <a:effectLst/>
                <a:latin typeface="PT Sans" charset="-52"/>
                <a:ea typeface="PT Sans" charset="-52"/>
                <a:cs typeface="PT Sans" charset="-52"/>
              </a:rPr>
              <a:t>T shirts</a:t>
            </a:r>
            <a:r>
              <a:rPr lang="en-US" sz="1200" b="0" i="0" u="none" strike="noStrike" kern="1200" dirty="0">
                <a:solidFill>
                  <a:schemeClr val="tx1"/>
                </a:solidFill>
                <a:effectLst/>
                <a:latin typeface="PT Sans" charset="-52"/>
                <a:ea typeface="PT Sans" charset="-52"/>
                <a:cs typeface="PT Sans" charset="-52"/>
              </a:rPr>
              <a:t>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The biggest selling Print On Demand product is the T Shirt.   These can be simple slogans or something a bit more elaborate.</a:t>
            </a:r>
          </a:p>
          <a:p>
            <a:pPr rtl="0"/>
            <a:endParaRPr lang="en-US" sz="1200" b="0" i="0" u="sng" kern="1200" dirty="0">
              <a:solidFill>
                <a:schemeClr val="tx1"/>
              </a:solidFill>
              <a:effectLst/>
              <a:latin typeface="PT Sans" charset="-52"/>
              <a:ea typeface="PT Sans" charset="-52"/>
              <a:cs typeface="PT Sans" charset="-52"/>
            </a:endParaRPr>
          </a:p>
          <a:p>
            <a:pPr rtl="0"/>
            <a:r>
              <a:rPr lang="en-US" sz="1200" b="0" i="0" u="sng" kern="1200" dirty="0">
                <a:solidFill>
                  <a:schemeClr val="tx1"/>
                </a:solidFill>
                <a:effectLst/>
                <a:latin typeface="PT Sans" charset="-52"/>
                <a:ea typeface="PT Sans" charset="-52"/>
                <a:cs typeface="PT Sans" charset="-52"/>
              </a:rPr>
              <a:t>Sweatshirts / Hoodies</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These provide a good opportunity particularly around Xmas to make a good profit margin as they are quite high value in comparison to the other items.</a:t>
            </a:r>
            <a:endParaRPr lang="en-US" b="0" i="0" dirty="0">
              <a:effectLst/>
              <a:latin typeface="PT Sans" charset="-52"/>
              <a:ea typeface="PT Sans" charset="-52"/>
              <a:cs typeface="PT Sans" charset="-52"/>
            </a:endParaRPr>
          </a:p>
          <a:p>
            <a:pPr rtl="0"/>
            <a:r>
              <a:rPr lang="en-US" b="0" i="0" dirty="0">
                <a:latin typeface="PT Sans" charset="-52"/>
                <a:ea typeface="PT Sans" charset="-52"/>
                <a:cs typeface="PT Sans" charset="-52"/>
              </a:rPr>
              <a:t/>
            </a:r>
            <a:br>
              <a:rPr lang="en-US" b="0" i="0" dirty="0">
                <a:latin typeface="PT Sans" charset="-52"/>
                <a:ea typeface="PT Sans" charset="-52"/>
                <a:cs typeface="PT Sans" charset="-52"/>
              </a:rPr>
            </a:br>
            <a:r>
              <a:rPr lang="en-US" sz="1200" b="0" i="0" u="sng" kern="1200" dirty="0">
                <a:solidFill>
                  <a:schemeClr val="tx1"/>
                </a:solidFill>
                <a:effectLst/>
                <a:latin typeface="PT Sans" charset="-52"/>
                <a:ea typeface="PT Sans" charset="-52"/>
                <a:cs typeface="PT Sans" charset="-52"/>
              </a:rPr>
              <a:t>Coffee Mugs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There are variations on size and color on this popular product</a:t>
            </a:r>
            <a:endParaRPr lang="en-US" b="0" i="0" dirty="0">
              <a:effectLst/>
              <a:latin typeface="PT Sans" charset="-52"/>
              <a:ea typeface="PT Sans" charset="-52"/>
              <a:cs typeface="PT Sans" charset="-52"/>
            </a:endParaRPr>
          </a:p>
          <a:p>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effectLst/>
              <a:latin typeface="PT Sans" charset="-52"/>
              <a:ea typeface="PT Sans" charset="-52"/>
              <a:cs typeface="PT Sans" charset="-52"/>
            </a:endParaRPr>
          </a:p>
          <a:p>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a:t>
            </a:fld>
            <a:endParaRPr lang="en-US"/>
          </a:p>
        </p:txBody>
      </p:sp>
    </p:spTree>
    <p:extLst>
      <p:ext uri="{BB962C8B-B14F-4D97-AF65-F5344CB8AC3E}">
        <p14:creationId xmlns:p14="http://schemas.microsoft.com/office/powerpoint/2010/main" val="122869078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If you have a slogan written in English then only target </a:t>
            </a:r>
            <a:r>
              <a:rPr lang="en-US" sz="1200" b="0" i="0" u="none" strike="noStrike" kern="1200" dirty="0" err="1">
                <a:solidFill>
                  <a:schemeClr val="tx1"/>
                </a:solidFill>
                <a:effectLst/>
                <a:latin typeface="PT Sans" charset="-52"/>
                <a:ea typeface="PT Sans" charset="-52"/>
                <a:cs typeface="PT Sans" charset="-52"/>
              </a:rPr>
              <a:t>english</a:t>
            </a:r>
            <a:r>
              <a:rPr lang="en-US" sz="1200" b="0" i="0" u="none" strike="noStrike" kern="1200" dirty="0">
                <a:solidFill>
                  <a:schemeClr val="tx1"/>
                </a:solidFill>
                <a:effectLst/>
                <a:latin typeface="PT Sans" charset="-52"/>
                <a:ea typeface="PT Sans" charset="-52"/>
                <a:cs typeface="PT Sans" charset="-52"/>
              </a:rPr>
              <a:t> speakers. You can separate into age groups. Again, you can run separate ads to work out which age group likes your product the most. Obviously if you find that 40- 50 year olds in California are twice as interested as 20 -30 year olds in Illinois then you would probably decide to put your ad money into that ad</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100</a:t>
            </a:fld>
            <a:endParaRPr lang="en-US"/>
          </a:p>
        </p:txBody>
      </p:sp>
    </p:spTree>
    <p:extLst>
      <p:ext uri="{BB962C8B-B14F-4D97-AF65-F5344CB8AC3E}">
        <p14:creationId xmlns:p14="http://schemas.microsoft.com/office/powerpoint/2010/main" val="20982160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Interests are important. In our example we would obviously target Motorcycling and Motorbikes. Then we would need to look beyond that and find more specific targeting. My initial thoughts without doing research are perhaps people that like Sons Of Anarchy or Harley Davidson. The Harley Davidson Facebook page has over 7 million followers.  Then I would do some research on Facebook. We would need to find big </a:t>
            </a:r>
            <a:r>
              <a:rPr lang="en-US" sz="1200" b="0" i="0" u="none" strike="noStrike" kern="1200" dirty="0" err="1">
                <a:solidFill>
                  <a:schemeClr val="tx1"/>
                </a:solidFill>
                <a:effectLst/>
                <a:latin typeface="PT Sans" charset="-52"/>
                <a:ea typeface="PT Sans" charset="-52"/>
                <a:cs typeface="PT Sans" charset="-52"/>
              </a:rPr>
              <a:t>Motorbiking</a:t>
            </a:r>
            <a:r>
              <a:rPr lang="en-US" sz="1200" b="0" i="0" u="none" strike="noStrike" kern="1200" dirty="0">
                <a:solidFill>
                  <a:schemeClr val="tx1"/>
                </a:solidFill>
                <a:effectLst/>
                <a:latin typeface="PT Sans" charset="-52"/>
                <a:ea typeface="PT Sans" charset="-52"/>
                <a:cs typeface="PT Sans" charset="-52"/>
              </a:rPr>
              <a:t> pages and target the people that have liked that page</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101</a:t>
            </a:fld>
            <a:endParaRPr lang="en-US"/>
          </a:p>
        </p:txBody>
      </p:sp>
    </p:spTree>
    <p:extLst>
      <p:ext uri="{BB962C8B-B14F-4D97-AF65-F5344CB8AC3E}">
        <p14:creationId xmlns:p14="http://schemas.microsoft.com/office/powerpoint/2010/main" val="201496962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Another little trick I like is to use Facebook search and look for niche + the phrase ‘get yours here’ or ‘get one here’.</a:t>
            </a:r>
          </a:p>
          <a:p>
            <a:r>
              <a:rPr lang="en-US" sz="1200" b="0" i="0" u="none" strike="noStrike" kern="1200" dirty="0">
                <a:solidFill>
                  <a:schemeClr val="tx1"/>
                </a:solidFill>
                <a:effectLst/>
                <a:latin typeface="PT Sans" charset="-52"/>
                <a:ea typeface="PT Sans" charset="-52"/>
                <a:cs typeface="PT Sans" charset="-52"/>
              </a:rPr>
              <a:t>This not only finds you other page names for you to target their followers but also gives you insight into other products being sold in the niche and their popularity.  This type of search helps you both with the targeting and also when you are thinking about product design you might find an idea to work from. You can see that the first result seems very popular as it has 3500 likes 598 comments and 399 shares</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102</a:t>
            </a:fld>
            <a:endParaRPr lang="en-US"/>
          </a:p>
        </p:txBody>
      </p:sp>
    </p:spTree>
    <p:extLst>
      <p:ext uri="{BB962C8B-B14F-4D97-AF65-F5344CB8AC3E}">
        <p14:creationId xmlns:p14="http://schemas.microsoft.com/office/powerpoint/2010/main" val="100273656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When you create your Facebook ad you will need to generate a good mock up so that your product looks more attractive.  </a:t>
            </a:r>
          </a:p>
          <a:p>
            <a:pPr rtl="0"/>
            <a:r>
              <a:rPr lang="en-US" sz="1200" b="0" i="0" u="none" strike="noStrike" kern="1200" dirty="0">
                <a:solidFill>
                  <a:schemeClr val="tx1"/>
                </a:solidFill>
                <a:effectLst/>
                <a:latin typeface="PT Sans" charset="-52"/>
                <a:ea typeface="PT Sans" charset="-52"/>
                <a:cs typeface="PT Sans" charset="-52"/>
              </a:rPr>
              <a:t>Most suppliers have something that will help you with this. Here is the mock up I made to use in my ad. Hopefully you agree it looks better than the one on the sales page.  You can also use mock ups with backgrounds for your ad. You will see a picture later in the report with this mug on a kitchen worktop. </a:t>
            </a:r>
          </a:p>
          <a:p>
            <a:pPr rtl="0"/>
            <a:r>
              <a:rPr lang="en-US" sz="1200" b="0" i="0" u="none" strike="noStrike" kern="1200" dirty="0">
                <a:solidFill>
                  <a:schemeClr val="tx1"/>
                </a:solidFill>
                <a:effectLst/>
                <a:latin typeface="PT Sans" charset="-52"/>
                <a:ea typeface="PT Sans" charset="-52"/>
                <a:cs typeface="PT Sans" charset="-52"/>
              </a:rPr>
              <a:t>Then it is just a question of using the right wording to encourage people to your click through to your sales page</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effectLst/>
              <a:latin typeface="PT Sans Narrow" charset="-52"/>
              <a:ea typeface="PT Sans Narrow" charset="-52"/>
              <a:cs typeface="PT Sans Narrow" charset="-52"/>
            </a:endParaRPr>
          </a:p>
          <a:p>
            <a:r>
              <a:rPr lang="en-US" dirty="0"/>
              <a:t/>
            </a:r>
            <a:br>
              <a:rPr lang="en-US" dirty="0"/>
            </a:br>
            <a:r>
              <a:rPr lang="en-US" sz="1200" b="0" i="0" u="none" strike="noStrike" kern="1200" dirty="0">
                <a:solidFill>
                  <a:schemeClr val="tx1"/>
                </a:solidFill>
                <a:effectLst/>
                <a:latin typeface="+mn-lt"/>
                <a:ea typeface="+mn-ea"/>
                <a:cs typeface="+mn-cs"/>
              </a:rPr>
              <a:t>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103</a:t>
            </a:fld>
            <a:endParaRPr lang="en-US"/>
          </a:p>
        </p:txBody>
      </p:sp>
    </p:spTree>
    <p:extLst>
      <p:ext uri="{BB962C8B-B14F-4D97-AF65-F5344CB8AC3E}">
        <p14:creationId xmlns:p14="http://schemas.microsoft.com/office/powerpoint/2010/main" val="121276837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The hardest part of using Facebook advertising is not to get sales but to get sales from an ad spend that makes you profitable. In other words making sure that you don't spend more on advertising than the profit that you are making on your product. For instance if you sell a coffee mug at $19.95 you should easily be able to make a profit  as there is $15 to play with before you start losing money. Now most would not want to pay that price for a mug. It is too expensive. However, if you decide to sell for the more reasonable price of $9.95 it's probably unlikely that you will see much profit you may even make a loss</a:t>
            </a:r>
            <a:r>
              <a:rPr lang="en-US" sz="1200" b="0" i="0" u="none" strike="noStrike" kern="1200" dirty="0">
                <a:solidFill>
                  <a:schemeClr val="tx1"/>
                </a:solidFill>
                <a:effectLst/>
                <a:latin typeface="+mn-lt"/>
                <a:ea typeface="+mn-ea"/>
                <a:cs typeface="+mn-cs"/>
              </a:rPr>
              <a:t>.</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104</a:t>
            </a:fld>
            <a:endParaRPr lang="en-US"/>
          </a:p>
        </p:txBody>
      </p:sp>
    </p:spTree>
    <p:extLst>
      <p:ext uri="{BB962C8B-B14F-4D97-AF65-F5344CB8AC3E}">
        <p14:creationId xmlns:p14="http://schemas.microsoft.com/office/powerpoint/2010/main" val="12237021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There are too many variables on the small profit margin. Firstly you never really know your ad cost until you start running the ad. Secondly you don’t know for sure whether the product is as appealing as  you think it is. You only get a feel for this as you run campaigns. You almost have to expect to lose money to start with while you're feeling your way getting an idea of which ads work, which products have the most appeal and how to stay in profit</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105</a:t>
            </a:fld>
            <a:endParaRPr lang="en-US"/>
          </a:p>
        </p:txBody>
      </p:sp>
    </p:spTree>
    <p:extLst>
      <p:ext uri="{BB962C8B-B14F-4D97-AF65-F5344CB8AC3E}">
        <p14:creationId xmlns:p14="http://schemas.microsoft.com/office/powerpoint/2010/main" val="158875538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Narrow" charset="-52"/>
                <a:ea typeface="PT Sans Narrow" charset="-52"/>
                <a:cs typeface="PT Sans Narrow" charset="-52"/>
              </a:rPr>
              <a:t>How can you tip the balance back in your favor a bit? The obvious solution is to pitch the selling in the middle at $14.95 and then you have an extra $5 to spend on ads before you start losing money. If you put your mind to it you can be even more creative than that though. You can set your product up so that when somebody buys it you offer them a second product at a reduced price but still at a profit so your chances of making a profit on the initial ad spend are increased. </a:t>
            </a:r>
            <a:endParaRPr lang="en-US" b="0" i="0" dirty="0">
              <a:effectLst/>
              <a:latin typeface="PT Sans Narrow" charset="-52"/>
              <a:ea typeface="PT Sans Narrow" charset="-52"/>
              <a:cs typeface="PT Sans Narrow" charset="-52"/>
            </a:endParaRPr>
          </a:p>
          <a:p>
            <a:pPr rtl="0"/>
            <a:r>
              <a:rPr lang="en-US" b="0" i="0" dirty="0">
                <a:effectLst/>
                <a:latin typeface="PT Sans Narrow" charset="-52"/>
                <a:ea typeface="PT Sans Narrow" charset="-52"/>
                <a:cs typeface="PT Sans Narrow" charset="-52"/>
              </a:rPr>
              <a:t/>
            </a:r>
            <a:br>
              <a:rPr lang="en-US" b="0" i="0" dirty="0">
                <a:effectLst/>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106</a:t>
            </a:fld>
            <a:endParaRPr lang="en-US"/>
          </a:p>
        </p:txBody>
      </p:sp>
    </p:spTree>
    <p:extLst>
      <p:ext uri="{BB962C8B-B14F-4D97-AF65-F5344CB8AC3E}">
        <p14:creationId xmlns:p14="http://schemas.microsoft.com/office/powerpoint/2010/main" val="196519355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0" i="0" dirty="0">
                <a:effectLst/>
                <a:latin typeface="PT Sans Narrow" charset="-52"/>
                <a:ea typeface="PT Sans Narrow" charset="-52"/>
                <a:cs typeface="PT Sans Narrow" charset="-52"/>
              </a:rPr>
              <a:t/>
            </a:r>
            <a:br>
              <a:rPr lang="en-US" b="0" i="0" dirty="0">
                <a:effectLst/>
                <a:latin typeface="PT Sans Narrow" charset="-52"/>
                <a:ea typeface="PT Sans Narrow" charset="-52"/>
                <a:cs typeface="PT Sans Narrow" charset="-52"/>
              </a:rPr>
            </a:br>
            <a:r>
              <a:rPr lang="en-US" sz="1200" b="0" i="0" u="none" strike="noStrike" kern="1200" dirty="0">
                <a:solidFill>
                  <a:schemeClr val="tx1"/>
                </a:solidFill>
                <a:effectLst/>
                <a:latin typeface="PT Sans Narrow" charset="-52"/>
                <a:ea typeface="PT Sans Narrow" charset="-52"/>
                <a:cs typeface="PT Sans Narrow" charset="-52"/>
              </a:rPr>
              <a:t>Another thing you could do is offer 2 products in a pack price so the purchase price is higher. So you could have either 2 different designs or the same design on 2 different products. Then you a have bigger ad spend before crossing into a loss. It is very easy to fall into the trap of trying to be as cheap as possible all the time. Thinking that cheap is the way to get sales is a mistake. Sales without profit is a waste of time. Another simple way is just to concentrate on a higher priced product</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107</a:t>
            </a:fld>
            <a:endParaRPr lang="en-US"/>
          </a:p>
        </p:txBody>
      </p:sp>
    </p:spTree>
    <p:extLst>
      <p:ext uri="{BB962C8B-B14F-4D97-AF65-F5344CB8AC3E}">
        <p14:creationId xmlns:p14="http://schemas.microsoft.com/office/powerpoint/2010/main" val="196031333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On </a:t>
            </a:r>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particularly Necklaces are very popular and I think it is a lot to do with the mechanics of advertising rather than Necklaces are better sellers per say. The necklace has a higher perceived value than a coffee mug.  To me a coffee mug at $19.95 seems expensive but a Necklace at $27.95 seems quite a reasonable price. The fact that the marketer has a bigger margin for error in their advertising budget makes it a more attractive choice of product to push in the first place. There is also a case to be made also that the message a necklace is more likely to have value that a message on the mug. I mean necklaces are more likely to have sentimental messages and coffee mugs perhaps a mixture of sentimental and humorous. It is just my opinion but I really think  sentiment has more value than humor in many cases for these products</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108</a:t>
            </a:fld>
            <a:endParaRPr lang="en-US"/>
          </a:p>
        </p:txBody>
      </p:sp>
    </p:spTree>
    <p:extLst>
      <p:ext uri="{BB962C8B-B14F-4D97-AF65-F5344CB8AC3E}">
        <p14:creationId xmlns:p14="http://schemas.microsoft.com/office/powerpoint/2010/main" val="61289211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Narrow" charset="-52"/>
                <a:ea typeface="PT Sans Narrow" charset="-52"/>
                <a:cs typeface="PT Sans Narrow" charset="-52"/>
              </a:rPr>
              <a:t>The majority of people that try and make money this way will give up because their first campaigns failed or they lost money. There are too many things that need to be right for you get all your ducks in a row on your first attempt. You can only succeed with perseverance. You will need to be prepared to lose a little bit of money when you are learning. Even when you have had a few winners you won’t always get the next one right. One of my friends reckons that he only gets one in ten designs to work to any extent but luckily that success more than covers any losses on the others</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109</a:t>
            </a:fld>
            <a:endParaRPr lang="en-US"/>
          </a:p>
        </p:txBody>
      </p:sp>
    </p:spTree>
    <p:extLst>
      <p:ext uri="{BB962C8B-B14F-4D97-AF65-F5344CB8AC3E}">
        <p14:creationId xmlns:p14="http://schemas.microsoft.com/office/powerpoint/2010/main" val="1276550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sng" kern="1200" dirty="0">
                <a:solidFill>
                  <a:schemeClr val="tx1"/>
                </a:solidFill>
                <a:effectLst/>
                <a:latin typeface="PT Sans" charset="-52"/>
                <a:ea typeface="PT Sans" charset="-52"/>
                <a:cs typeface="PT Sans" charset="-52"/>
              </a:rPr>
              <a:t>Necklaces</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This product is good for sentimental type messages and the more serious type message.  It can earn you a nice profit margin. Super for Valentine’s Day or Anniversaries.</a:t>
            </a:r>
            <a:endParaRPr lang="en-US" b="0" i="0" dirty="0">
              <a:effectLst/>
              <a:latin typeface="PT Sans" charset="-52"/>
              <a:ea typeface="PT Sans" charset="-52"/>
              <a:cs typeface="PT Sans" charset="-52"/>
            </a:endParaRPr>
          </a:p>
          <a:p>
            <a:pPr rtl="0"/>
            <a:endParaRPr lang="en-US" sz="1200" b="1" i="0" u="sng" kern="1200" dirty="0">
              <a:solidFill>
                <a:schemeClr val="tx1"/>
              </a:solidFill>
              <a:effectLst/>
              <a:latin typeface="PT Sans" charset="-52"/>
              <a:ea typeface="PT Sans" charset="-52"/>
              <a:cs typeface="PT Sans" charset="-52"/>
            </a:endParaRPr>
          </a:p>
          <a:p>
            <a:pPr rtl="0"/>
            <a:r>
              <a:rPr lang="en-US" sz="1200" b="0" i="0" u="sng" kern="1200" dirty="0">
                <a:solidFill>
                  <a:schemeClr val="tx1"/>
                </a:solidFill>
                <a:effectLst/>
                <a:latin typeface="PT Sans" charset="-52"/>
                <a:ea typeface="PT Sans" charset="-52"/>
                <a:cs typeface="PT Sans" charset="-52"/>
              </a:rPr>
              <a:t>Bracelets</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Not quite as popular as necklaces but still a good market with the right message</a:t>
            </a:r>
          </a:p>
          <a:p>
            <a:pPr rtl="0"/>
            <a:endParaRPr lang="en-US" sz="1200" b="0" i="0" u="none" strike="noStrike" kern="1200" dirty="0">
              <a:solidFill>
                <a:schemeClr val="tx1"/>
              </a:solidFill>
              <a:effectLst/>
              <a:latin typeface="PT Sans" charset="-52"/>
              <a:ea typeface="PT Sans" charset="-52"/>
              <a:cs typeface="PT Sans" charset="-52"/>
            </a:endParaRPr>
          </a:p>
          <a:p>
            <a:pPr rtl="0"/>
            <a:r>
              <a:rPr lang="en-US" sz="1200" b="0" i="0" u="sng" kern="1200" dirty="0">
                <a:solidFill>
                  <a:schemeClr val="tx1"/>
                </a:solidFill>
                <a:effectLst/>
                <a:latin typeface="PT Sans" charset="-52"/>
                <a:ea typeface="PT Sans" charset="-52"/>
                <a:cs typeface="PT Sans" charset="-52"/>
              </a:rPr>
              <a:t>Pillow Cases / Cushion Covers</a:t>
            </a:r>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These have good possibilities if you get the design right and catch people’s imagination</a:t>
            </a:r>
            <a:r>
              <a:rPr lang="en-US" sz="1200" b="1" i="0" u="none" strike="noStrike" kern="1200" dirty="0">
                <a:solidFill>
                  <a:schemeClr val="tx1"/>
                </a:solidFill>
                <a:effectLst/>
                <a:latin typeface="PT Sans" charset="-52"/>
                <a:ea typeface="PT Sans" charset="-52"/>
                <a:cs typeface="PT Sans" charset="-52"/>
              </a:rPr>
              <a:t>.</a:t>
            </a:r>
            <a:endParaRPr lang="en-US" b="1" i="0" dirty="0">
              <a:effectLst/>
              <a:latin typeface="PT Sans" charset="-52"/>
              <a:ea typeface="PT Sans" charset="-52"/>
              <a:cs typeface="PT Sans" charset="-52"/>
            </a:endParaRPr>
          </a:p>
          <a:p>
            <a:r>
              <a:rPr lang="en-US" dirty="0">
                <a:latin typeface="PT Sans" charset="-52"/>
                <a:ea typeface="PT Sans" charset="-52"/>
                <a:cs typeface="PT Sans" charset="-52"/>
              </a:rPr>
              <a:t/>
            </a:r>
            <a:br>
              <a:rPr lang="en-US" dirty="0">
                <a:latin typeface="PT Sans" charset="-52"/>
                <a:ea typeface="PT Sans" charset="-52"/>
                <a:cs typeface="PT Sans" charset="-52"/>
              </a:rPr>
            </a:br>
            <a:endParaRPr lang="en-US" b="1" i="0" dirty="0">
              <a:effectLst/>
              <a:latin typeface="PT Sans" charset="-52"/>
              <a:ea typeface="PT Sans" charset="-52"/>
              <a:cs typeface="PT Sans" charset="-52"/>
            </a:endParaRPr>
          </a:p>
          <a:p>
            <a:r>
              <a:rPr lang="en-US" b="1" i="0" dirty="0">
                <a:latin typeface="PT Sans" charset="-52"/>
                <a:ea typeface="PT Sans" charset="-52"/>
                <a:cs typeface="PT Sans" charset="-52"/>
              </a:rPr>
              <a:t/>
            </a:r>
            <a:br>
              <a:rPr lang="en-US" b="1" i="0" dirty="0">
                <a:latin typeface="PT Sans" charset="-52"/>
                <a:ea typeface="PT Sans" charset="-52"/>
                <a:cs typeface="PT Sans" charset="-52"/>
              </a:rPr>
            </a:br>
            <a:r>
              <a:rPr lang="en-US" b="1" i="0" dirty="0">
                <a:latin typeface="PT Sans" charset="-52"/>
                <a:ea typeface="PT Sans" charset="-52"/>
                <a:cs typeface="PT Sans" charset="-52"/>
              </a:rPr>
              <a:t/>
            </a:r>
            <a:br>
              <a:rPr lang="en-US" b="1" i="0" dirty="0">
                <a:latin typeface="PT Sans" charset="-52"/>
                <a:ea typeface="PT Sans" charset="-52"/>
                <a:cs typeface="PT Sans" charset="-52"/>
              </a:rPr>
            </a:br>
            <a:endParaRPr lang="en-US" b="1" i="0" dirty="0">
              <a:effectLst/>
              <a:latin typeface="PT Sans" charset="-52"/>
              <a:ea typeface="PT Sans" charset="-52"/>
              <a:cs typeface="PT Sans" charset="-52"/>
            </a:endParaRPr>
          </a:p>
          <a:p>
            <a:endParaRPr lang="en-US" b="1" i="0" dirty="0">
              <a:latin typeface="PT Sans" charset="-52"/>
              <a:ea typeface="PT Sans" charset="-52"/>
              <a:cs typeface="PT Sans" charset="-52"/>
            </a:endParaRPr>
          </a:p>
          <a:p>
            <a:r>
              <a:rPr lang="en-US" b="1" i="0" dirty="0">
                <a:latin typeface="PT Sans" charset="-52"/>
                <a:ea typeface="PT Sans" charset="-52"/>
                <a:cs typeface="PT Sans" charset="-52"/>
              </a:rPr>
              <a:t/>
            </a:r>
            <a:br>
              <a:rPr lang="en-US" b="1" i="0" dirty="0">
                <a:latin typeface="PT Sans" charset="-52"/>
                <a:ea typeface="PT Sans" charset="-52"/>
                <a:cs typeface="PT Sans" charset="-52"/>
              </a:rPr>
            </a:br>
            <a:endParaRPr lang="en-US" b="1"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a:t>
            </a:fld>
            <a:endParaRPr lang="en-US"/>
          </a:p>
        </p:txBody>
      </p:sp>
    </p:spTree>
    <p:extLst>
      <p:ext uri="{BB962C8B-B14F-4D97-AF65-F5344CB8AC3E}">
        <p14:creationId xmlns:p14="http://schemas.microsoft.com/office/powerpoint/2010/main" val="10204424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Narrow" charset="-52"/>
                <a:ea typeface="PT Sans Narrow" charset="-52"/>
                <a:cs typeface="PT Sans Narrow" charset="-52"/>
              </a:rPr>
              <a:t>When you make a page post you are given the option to make several different types of post.   You can make an offer that will have a limited reach but is free to make. You can, of course, share the post to other pages and extend the reach a bit but it won’t be as effective as a paid ad. Here is an example of an Offer Ad.  I also offered a discount code in this example</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110</a:t>
            </a:fld>
            <a:endParaRPr lang="en-US"/>
          </a:p>
        </p:txBody>
      </p:sp>
    </p:spTree>
    <p:extLst>
      <p:ext uri="{BB962C8B-B14F-4D97-AF65-F5344CB8AC3E}">
        <p14:creationId xmlns:p14="http://schemas.microsoft.com/office/powerpoint/2010/main" val="126176660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latin typeface="PT Sans Narrow" charset="-52"/>
                <a:ea typeface="PT Sans Narrow" charset="-52"/>
                <a:cs typeface="PT Sans Narrow" charset="-52"/>
              </a:rPr>
              <a:t>Module 5    Extra Information</a:t>
            </a:r>
          </a:p>
          <a:p>
            <a:pPr rtl="0"/>
            <a:r>
              <a:rPr lang="en-US" sz="1200" b="0" i="0" u="none" strike="noStrike" kern="1200" dirty="0">
                <a:solidFill>
                  <a:schemeClr val="tx1"/>
                </a:solidFill>
                <a:effectLst/>
                <a:latin typeface="PT Sans Narrow" charset="-52"/>
                <a:ea typeface="PT Sans Narrow" charset="-52"/>
                <a:cs typeface="PT Sans Narrow" charset="-52"/>
              </a:rPr>
              <a:t>This final module is to give you extra ways to find insights into what might work for you.  Also to give you extra chances to get your designs noticed. If you see examples of the same products with other peoples creations on them it can spark good ideas for you. Pinterest can provide you with both examples to help you with your creations and free exposure to help promote your products</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sz="1200" b="1" dirty="0">
              <a:solidFill>
                <a:srgbClr val="000000"/>
              </a:solidFill>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111</a:t>
            </a:fld>
            <a:endParaRPr lang="en-US"/>
          </a:p>
        </p:txBody>
      </p:sp>
    </p:spTree>
    <p:extLst>
      <p:ext uri="{BB962C8B-B14F-4D97-AF65-F5344CB8AC3E}">
        <p14:creationId xmlns:p14="http://schemas.microsoft.com/office/powerpoint/2010/main" val="17939420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Here are a couple of examples of mugs that I spotted on Facebook that I thought had potential. I don’t know the people who did these I just spotted them and thought they were quite good. I haven’t researched whether they have sold well or not but I thought they probably would. One is quite funny and one appeals to lady bikers. I have tried to not jump around too much so mugs and bikers was the sensible choice. Mr. Trump divides opinion but he can often raise a smile.  </a:t>
            </a:r>
          </a:p>
          <a:p>
            <a:pPr rtl="0"/>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Do your research on the type of designs that work.</a:t>
            </a:r>
            <a:endParaRPr lang="en-US" b="0" i="0" dirty="0">
              <a:effectLst/>
              <a:latin typeface="PT Sans" charset="-52"/>
              <a:ea typeface="PT Sans" charset="-52"/>
              <a:cs typeface="PT Sans" charset="-52"/>
            </a:endParaRPr>
          </a:p>
          <a:p>
            <a:pPr rtl="0"/>
            <a:endParaRPr lang="en-US" sz="1200" b="0" i="0" u="none" strike="noStrike" kern="1200" dirty="0">
              <a:solidFill>
                <a:schemeClr val="tx1"/>
              </a:solidFill>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You can see that they both have appeal for mother’s day.  Both probably have appeal beyond mother’s day but the biker mug is aimed at a particular type of mother. The Trump mug may well have wider appeal but jokes become stale after a while so I guess that has a limited time to sell. What I am trying to say is you need to think through every aspect of your designs appeal.  Other people may look at your product in a different way to you so try to think about all possible reactions to whatever you are saying on your product. Current event products have a limited appeal but the good thing about Print on Demand is that it doesn’t matter to you because you only produce stock if somebody has already bought and paid for it</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pPr rtl="0"/>
            <a:endParaRPr lang="en-US" sz="1200" b="1" i="0" u="none" strike="noStrike" kern="1200" dirty="0">
              <a:solidFill>
                <a:schemeClr val="tx1"/>
              </a:solidFill>
              <a:effectLst/>
              <a:latin typeface="PT Sans Narrow" charset="-52"/>
              <a:ea typeface="PT Sans Narrow" charset="-52"/>
              <a:cs typeface="PT Sans Narrow" charset="-52"/>
            </a:endParaRPr>
          </a:p>
          <a:p>
            <a:r>
              <a:rPr lang="en-US" dirty="0"/>
              <a:t/>
            </a:r>
            <a:br>
              <a:rPr lang="en-US" dirty="0"/>
            </a:br>
            <a:endParaRPr lang="en-US" sz="1200" b="1" i="0" u="none" strike="noStrike" kern="1200" dirty="0">
              <a:solidFill>
                <a:schemeClr val="tx1"/>
              </a:solidFill>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112</a:t>
            </a:fld>
            <a:endParaRPr lang="en-US"/>
          </a:p>
        </p:txBody>
      </p:sp>
    </p:spTree>
    <p:extLst>
      <p:ext uri="{BB962C8B-B14F-4D97-AF65-F5344CB8AC3E}">
        <p14:creationId xmlns:p14="http://schemas.microsoft.com/office/powerpoint/2010/main" val="62474643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One thing you must do is make sure you get your items on a board on Pinterest and linked back to your sales page because ladies love to look at this website and it is a great place to get free traffic.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Pinterest now has 200 million monthly users so it is huge and it is the second biggest referrer of sales online.   If you going to use Pinterest to drive traffic to your products remember that the audience is heavily biased towards females with between age 20 - 40 the most frequent users.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Two thirds of the Pins made are from businesses.  So the sort of product pins you would make are certainly expected on this platform.</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Here I have pinned the mug we designed earlier</a:t>
            </a:r>
            <a:endParaRPr lang="en-US" b="0" i="0" dirty="0">
              <a:effectLst/>
              <a:latin typeface="PT Sans" charset="-52"/>
              <a:ea typeface="PT Sans" charset="-52"/>
              <a:cs typeface="PT Sans"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113</a:t>
            </a:fld>
            <a:endParaRPr lang="en-US"/>
          </a:p>
        </p:txBody>
      </p:sp>
    </p:spTree>
    <p:extLst>
      <p:ext uri="{BB962C8B-B14F-4D97-AF65-F5344CB8AC3E}">
        <p14:creationId xmlns:p14="http://schemas.microsoft.com/office/powerpoint/2010/main" val="169464012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This page appears when you first add your product which is great but don’t miss the value provided underneath.  Directly below Pinterest provides a ‘more like this’ list. This gives you a page full of ideas about niches, slogans and creative designs that Pinterest thinks are the most similar to the item you have just posted. It is gold for people looking for inspiration.</a:t>
            </a:r>
          </a:p>
          <a:p>
            <a:pPr rtl="0"/>
            <a:r>
              <a:rPr lang="en-US" sz="1200" b="0" i="0" u="none" strike="noStrike" kern="1200" dirty="0">
                <a:solidFill>
                  <a:schemeClr val="tx1"/>
                </a:solidFill>
                <a:effectLst/>
                <a:latin typeface="PT Sans" charset="-52"/>
                <a:ea typeface="PT Sans" charset="-52"/>
                <a:cs typeface="PT Sans" charset="-52"/>
              </a:rPr>
              <a:t>This picture shows about a third of the page of similar products and of course you can click right through to their sales pages.  You can pick up tips on presentation and product description on the way. Keep learning what is working for others all the time</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114</a:t>
            </a:fld>
            <a:endParaRPr lang="en-US"/>
          </a:p>
        </p:txBody>
      </p:sp>
    </p:spTree>
    <p:extLst>
      <p:ext uri="{BB962C8B-B14F-4D97-AF65-F5344CB8AC3E}">
        <p14:creationId xmlns:p14="http://schemas.microsoft.com/office/powerpoint/2010/main" val="140715236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Another great search you can do which will be of great benefit on Pinterest is this </a:t>
            </a:r>
            <a:r>
              <a:rPr lang="en-US" sz="1200" b="0" i="0" u="sng" strike="noStrike" kern="1200" dirty="0">
                <a:solidFill>
                  <a:schemeClr val="tx1"/>
                </a:solidFill>
                <a:effectLst/>
                <a:latin typeface="PT Sans" charset="-52"/>
                <a:ea typeface="PT Sans" charset="-52"/>
                <a:cs typeface="PT Sans" charset="-52"/>
                <a:hlinkClick r:id="rId3"/>
              </a:rPr>
              <a:t>https://www.pinterest.com/source/gearbubble.com/</a:t>
            </a:r>
            <a:r>
              <a:rPr lang="en-US" sz="1200" b="0" i="0" u="none" strike="noStrike" kern="1200" dirty="0">
                <a:solidFill>
                  <a:schemeClr val="tx1"/>
                </a:solidFill>
                <a:effectLst/>
                <a:latin typeface="PT Sans" charset="-52"/>
                <a:ea typeface="PT Sans" charset="-52"/>
                <a:cs typeface="PT Sans" charset="-52"/>
              </a:rPr>
              <a:t>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Here is a screenshot of the Pinterest search page.  You can see that it gives you the latest post associated with </a:t>
            </a:r>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and that our Motorbike mug is that very latest Pin shown.  </a:t>
            </a:r>
            <a:endParaRPr lang="en-US" b="0" i="0" dirty="0">
              <a:effectLst/>
              <a:latin typeface="PT Sans" charset="-52"/>
              <a:ea typeface="PT Sans" charset="-52"/>
              <a:cs typeface="PT Sans" charset="-52"/>
            </a:endParaRPr>
          </a:p>
          <a:p>
            <a:pPr rtl="0"/>
            <a:r>
              <a:rPr lang="en-US" b="0" i="0" dirty="0">
                <a:latin typeface="PT Sans" charset="-52"/>
                <a:ea typeface="PT Sans" charset="-52"/>
                <a:cs typeface="PT Sans" charset="-52"/>
              </a:rPr>
              <a:t/>
            </a:r>
            <a:br>
              <a:rPr lang="en-US" b="0" i="0" dirty="0">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That search is good for any Print on Demand Supplier.  You just need to replace the </a:t>
            </a:r>
            <a:r>
              <a:rPr lang="en-US" sz="1200" b="0" i="0" u="none" strike="noStrike" kern="1200" dirty="0" err="1">
                <a:solidFill>
                  <a:schemeClr val="tx1"/>
                </a:solidFill>
                <a:effectLst/>
                <a:latin typeface="PT Sans" charset="-52"/>
                <a:ea typeface="PT Sans" charset="-52"/>
                <a:cs typeface="PT Sans" charset="-52"/>
              </a:rPr>
              <a:t>Gearbubble.com</a:t>
            </a:r>
            <a:r>
              <a:rPr lang="en-US" sz="1200" b="0" i="0" u="none" strike="noStrike" kern="1200" dirty="0">
                <a:solidFill>
                  <a:schemeClr val="tx1"/>
                </a:solidFill>
                <a:effectLst/>
                <a:latin typeface="PT Sans" charset="-52"/>
                <a:ea typeface="PT Sans" charset="-52"/>
                <a:cs typeface="PT Sans" charset="-52"/>
              </a:rPr>
              <a:t> on the end of the link with </a:t>
            </a:r>
            <a:r>
              <a:rPr lang="en-US" sz="1200" b="0" i="0" u="none" strike="noStrike" kern="1200" dirty="0" err="1">
                <a:solidFill>
                  <a:schemeClr val="tx1"/>
                </a:solidFill>
                <a:effectLst/>
                <a:latin typeface="PT Sans" charset="-52"/>
                <a:ea typeface="PT Sans" charset="-52"/>
                <a:cs typeface="PT Sans" charset="-52"/>
              </a:rPr>
              <a:t>Teespring.com</a:t>
            </a:r>
            <a:r>
              <a:rPr lang="en-US" sz="1200" b="0" i="0" u="none" strike="noStrike" kern="1200" dirty="0">
                <a:solidFill>
                  <a:schemeClr val="tx1"/>
                </a:solidFill>
                <a:effectLst/>
                <a:latin typeface="PT Sans" charset="-52"/>
                <a:ea typeface="PT Sans" charset="-52"/>
                <a:cs typeface="PT Sans" charset="-52"/>
              </a:rPr>
              <a:t> or </a:t>
            </a:r>
            <a:r>
              <a:rPr lang="en-US" sz="1200" b="0" i="0" u="none" strike="noStrike" kern="1200" dirty="0" err="1">
                <a:solidFill>
                  <a:schemeClr val="tx1"/>
                </a:solidFill>
                <a:effectLst/>
                <a:latin typeface="PT Sans" charset="-52"/>
                <a:ea typeface="PT Sans" charset="-52"/>
                <a:cs typeface="PT Sans" charset="-52"/>
              </a:rPr>
              <a:t>Printful.com</a:t>
            </a:r>
            <a:r>
              <a:rPr lang="en-US" sz="1200" b="0" i="0" u="none" strike="noStrike" kern="1200" dirty="0">
                <a:solidFill>
                  <a:schemeClr val="tx1"/>
                </a:solidFill>
                <a:effectLst/>
                <a:latin typeface="PT Sans" charset="-52"/>
                <a:ea typeface="PT Sans" charset="-52"/>
                <a:cs typeface="PT Sans" charset="-52"/>
              </a:rPr>
              <a:t> or anybody else that you wish.  You can even replace with </a:t>
            </a:r>
            <a:r>
              <a:rPr lang="en-US" sz="1200" b="0" i="0" u="none" strike="noStrike" kern="1200" dirty="0" err="1">
                <a:solidFill>
                  <a:schemeClr val="tx1"/>
                </a:solidFill>
                <a:effectLst/>
                <a:latin typeface="PT Sans" charset="-52"/>
                <a:ea typeface="PT Sans" charset="-52"/>
                <a:cs typeface="PT Sans" charset="-52"/>
              </a:rPr>
              <a:t>etsy.com</a:t>
            </a:r>
            <a:r>
              <a:rPr lang="en-US" sz="1200" b="0" i="0" u="none" strike="noStrike" kern="1200" dirty="0">
                <a:solidFill>
                  <a:schemeClr val="tx1"/>
                </a:solidFill>
                <a:effectLst/>
                <a:latin typeface="PT Sans" charset="-52"/>
                <a:ea typeface="PT Sans" charset="-52"/>
                <a:cs typeface="PT Sans" charset="-52"/>
              </a:rPr>
              <a:t> and see the latest pins linked to that marketplace. It will provide you with very useful insights</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115</a:t>
            </a:fld>
            <a:endParaRPr lang="en-US"/>
          </a:p>
        </p:txBody>
      </p:sp>
    </p:spTree>
    <p:extLst>
      <p:ext uri="{BB962C8B-B14F-4D97-AF65-F5344CB8AC3E}">
        <p14:creationId xmlns:p14="http://schemas.microsoft.com/office/powerpoint/2010/main" val="190896976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Earlier in the report we showed a ‘biker’ search on Amazon.  That is useful for design ideas but here is something that will help a lot more. </a:t>
            </a:r>
          </a:p>
          <a:p>
            <a:endParaRPr lang="en-US" sz="1200" b="0" i="0" u="none" strike="noStrike" kern="1200" dirty="0">
              <a:solidFill>
                <a:schemeClr val="tx1"/>
              </a:solidFill>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This is a Chrome Browser extension called Unicorn Smasher that will help show you how successful each T shirt is.  It is a free extension from the Chrome Webstore. In this image I have the first 96 t shirts listed in order of which has the most estimated monthly sales per month.  If you click the headings you can change the priorities so that the lowest product rank is first or the list can be in highest revenue order. All are useful and if you </a:t>
            </a:r>
            <a:r>
              <a:rPr lang="en-US" sz="1200" b="0" i="0" u="none" strike="noStrike" kern="1200" dirty="0" err="1">
                <a:solidFill>
                  <a:schemeClr val="tx1"/>
                </a:solidFill>
                <a:effectLst/>
                <a:latin typeface="PT Sans" charset="-52"/>
                <a:ea typeface="PT Sans" charset="-52"/>
                <a:cs typeface="PT Sans" charset="-52"/>
              </a:rPr>
              <a:t>hovver</a:t>
            </a:r>
            <a:r>
              <a:rPr lang="en-US" sz="1200" b="0" i="0" u="none" strike="noStrike" kern="1200" dirty="0">
                <a:solidFill>
                  <a:schemeClr val="tx1"/>
                </a:solidFill>
                <a:effectLst/>
                <a:latin typeface="PT Sans" charset="-52"/>
                <a:ea typeface="PT Sans" charset="-52"/>
                <a:cs typeface="PT Sans" charset="-52"/>
              </a:rPr>
              <a:t> over the description a picture of the t shirt pops up so that you can see which shirt the data relates to</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b="0" dirty="0">
                <a:effectLst/>
              </a:rPr>
              <a:t/>
            </a:r>
            <a:br>
              <a:rPr lang="en-US" b="0" dirty="0">
                <a:effectLst/>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116</a:t>
            </a:fld>
            <a:endParaRPr lang="en-US"/>
          </a:p>
        </p:txBody>
      </p:sp>
    </p:spTree>
    <p:extLst>
      <p:ext uri="{BB962C8B-B14F-4D97-AF65-F5344CB8AC3E}">
        <p14:creationId xmlns:p14="http://schemas.microsoft.com/office/powerpoint/2010/main" val="21261631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This report is intended to give you an appreciation of what is involved in running a Print On Demand business. It has shown that it can be one of the simplest businesses to run with the least amount of overhead.  </a:t>
            </a:r>
            <a:endParaRPr lang="en-US" b="0" dirty="0">
              <a:effectLst/>
            </a:endParaRPr>
          </a:p>
          <a:p>
            <a:pPr rtl="0"/>
            <a:r>
              <a:rPr lang="en-US" b="0" dirty="0">
                <a:effectLst/>
              </a:rPr>
              <a:t/>
            </a:r>
            <a:br>
              <a:rPr lang="en-US" b="0" dirty="0">
                <a:effectLst/>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117</a:t>
            </a:fld>
            <a:endParaRPr lang="en-US"/>
          </a:p>
        </p:txBody>
      </p:sp>
    </p:spTree>
    <p:extLst>
      <p:ext uri="{BB962C8B-B14F-4D97-AF65-F5344CB8AC3E}">
        <p14:creationId xmlns:p14="http://schemas.microsoft.com/office/powerpoint/2010/main" val="185021884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0" dirty="0">
                <a:effectLst/>
              </a:rPr>
              <a:t/>
            </a:r>
            <a:br>
              <a:rPr lang="en-US" b="0" dirty="0">
                <a:effectLst/>
              </a:rPr>
            </a:br>
            <a:r>
              <a:rPr lang="en-US" sz="1200" b="0" i="0" u="none" strike="noStrike" kern="1200" dirty="0">
                <a:solidFill>
                  <a:schemeClr val="tx1"/>
                </a:solidFill>
                <a:effectLst/>
                <a:latin typeface="PT Sans Narrow" charset="-52"/>
                <a:ea typeface="PT Sans Narrow" charset="-52"/>
                <a:cs typeface="PT Sans Narrow" charset="-52"/>
              </a:rPr>
              <a:t>There is a certain freedom to this business that is hard to explain.  You are free to use lots of suppliers, free to use your own designs and there are lots of options in the way you decide  to sell. It can be as simple as sending traffic to one sales page or you could set up your own website, be in marketplaces and have integrations.   It is entirely your choice how far you wish to take it. The simplicity of the business gives you the options</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118</a:t>
            </a:fld>
            <a:endParaRPr lang="en-US"/>
          </a:p>
        </p:txBody>
      </p:sp>
    </p:spTree>
    <p:extLst>
      <p:ext uri="{BB962C8B-B14F-4D97-AF65-F5344CB8AC3E}">
        <p14:creationId xmlns:p14="http://schemas.microsoft.com/office/powerpoint/2010/main" val="102025797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latin typeface="PT Sans" charset="-52"/>
                <a:ea typeface="PT Sans" charset="-52"/>
                <a:cs typeface="PT Sans" charset="-52"/>
              </a:rPr>
              <a:t>Doing the research is interesting and will help you to pick winners.</a:t>
            </a:r>
            <a:endParaRPr lang="en-US" b="0" dirty="0">
              <a:latin typeface="PT Sans" charset="-52"/>
              <a:ea typeface="PT Sans" charset="-52"/>
              <a:cs typeface="PT Sans" charset="-52"/>
            </a:endParaRPr>
          </a:p>
          <a:p>
            <a:r>
              <a:rPr lang="en-US" b="0" dirty="0">
                <a:latin typeface="PT Sans" charset="-52"/>
                <a:ea typeface="PT Sans" charset="-52"/>
                <a:cs typeface="PT Sans" charset="-52"/>
              </a:rPr>
              <a:t/>
            </a:r>
            <a:br>
              <a:rPr lang="en-US" b="0" dirty="0">
                <a:latin typeface="PT Sans" charset="-52"/>
                <a:ea typeface="PT Sans" charset="-52"/>
                <a:cs typeface="PT Sans" charset="-52"/>
              </a:rPr>
            </a:br>
            <a:r>
              <a:rPr lang="en-US" b="0" dirty="0">
                <a:solidFill>
                  <a:srgbClr val="000000"/>
                </a:solidFill>
                <a:latin typeface="PT Sans" charset="-52"/>
                <a:ea typeface="PT Sans" charset="-52"/>
                <a:cs typeface="PT Sans" charset="-52"/>
              </a:rPr>
              <a:t>It can actually be quite fun to think of slogans that resonate with other people and create good designs. Also very satisfying when you get a winner and it becomes obvious that people like what you have created.</a:t>
            </a:r>
            <a:endParaRPr lang="en-US" b="0" dirty="0">
              <a:latin typeface="PT Sans" charset="-52"/>
              <a:ea typeface="PT Sans" charset="-52"/>
              <a:cs typeface="PT Sans" charset="-52"/>
            </a:endParaRPr>
          </a:p>
          <a:p>
            <a:r>
              <a:rPr lang="en-US" b="0" dirty="0">
                <a:latin typeface="PT Sans" charset="-52"/>
                <a:ea typeface="PT Sans" charset="-52"/>
                <a:cs typeface="PT Sans" charset="-52"/>
              </a:rPr>
              <a:t/>
            </a:r>
            <a:br>
              <a:rPr lang="en-US" b="0" dirty="0">
                <a:latin typeface="PT Sans" charset="-52"/>
                <a:ea typeface="PT Sans" charset="-52"/>
                <a:cs typeface="PT Sans"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119</a:t>
            </a:fld>
            <a:endParaRPr lang="en-US"/>
          </a:p>
        </p:txBody>
      </p:sp>
    </p:spTree>
    <p:extLst>
      <p:ext uri="{BB962C8B-B14F-4D97-AF65-F5344CB8AC3E}">
        <p14:creationId xmlns:p14="http://schemas.microsoft.com/office/powerpoint/2010/main" val="405322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sng" kern="1200" dirty="0">
                <a:solidFill>
                  <a:schemeClr val="tx1"/>
                </a:solidFill>
                <a:effectLst/>
                <a:latin typeface="PT Sans" charset="-52"/>
                <a:ea typeface="PT Sans" charset="-52"/>
                <a:cs typeface="PT Sans" charset="-52"/>
              </a:rPr>
              <a:t>Tote Bags</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A very popular item with the ladies.  Very fashionable at the moment</a:t>
            </a:r>
            <a:endParaRPr lang="en-US" b="0" i="0" dirty="0">
              <a:effectLst/>
              <a:latin typeface="PT Sans" charset="-52"/>
              <a:ea typeface="PT Sans" charset="-52"/>
              <a:cs typeface="PT Sans" charset="-52"/>
            </a:endParaRPr>
          </a:p>
          <a:p>
            <a:endParaRPr lang="en-US" b="1" i="0" dirty="0">
              <a:latin typeface="PT Sans" charset="-52"/>
              <a:ea typeface="PT Sans" charset="-52"/>
              <a:cs typeface="PT Sans" charset="-52"/>
            </a:endParaRPr>
          </a:p>
          <a:p>
            <a:pPr rtl="0"/>
            <a:r>
              <a:rPr lang="en-US" sz="1200" b="0" i="0" u="sng" kern="1200" dirty="0">
                <a:solidFill>
                  <a:schemeClr val="tx1"/>
                </a:solidFill>
                <a:effectLst/>
                <a:latin typeface="PT Sans" charset="-52"/>
                <a:ea typeface="PT Sans" charset="-52"/>
                <a:cs typeface="PT Sans" charset="-52"/>
              </a:rPr>
              <a:t>Phone Cases</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These make a great gift.  It is an item that most people could use. </a:t>
            </a:r>
          </a:p>
          <a:p>
            <a:pPr rtl="0"/>
            <a:endParaRPr lang="en-US" sz="1200" b="1" i="0" u="none" strike="noStrike" kern="1200" dirty="0">
              <a:solidFill>
                <a:schemeClr val="tx1"/>
              </a:solidFill>
              <a:effectLst/>
              <a:latin typeface="PT Sans" charset="-52"/>
              <a:ea typeface="PT Sans" charset="-52"/>
              <a:cs typeface="PT Sans" charset="-52"/>
            </a:endParaRPr>
          </a:p>
          <a:p>
            <a:pPr rtl="0"/>
            <a:r>
              <a:rPr lang="en-US" sz="1200" b="0" i="0" u="sng" kern="1200" dirty="0">
                <a:solidFill>
                  <a:schemeClr val="tx1"/>
                </a:solidFill>
                <a:effectLst/>
                <a:latin typeface="PT Sans" charset="-52"/>
                <a:ea typeface="PT Sans" charset="-52"/>
                <a:cs typeface="PT Sans" charset="-52"/>
              </a:rPr>
              <a:t>Caps</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Headwear is something that can be good particularly with sportsmen but can be adopted for special occasions as in this sample</a:t>
            </a:r>
            <a:r>
              <a:rPr lang="en-US" sz="1200" b="1" i="0" u="none" strike="noStrike" kern="1200" dirty="0">
                <a:solidFill>
                  <a:schemeClr val="tx1"/>
                </a:solidFill>
                <a:effectLst/>
                <a:latin typeface="PT Sans" charset="-52"/>
                <a:ea typeface="PT Sans" charset="-52"/>
                <a:cs typeface="PT Sans" charset="-52"/>
              </a:rPr>
              <a:t>.</a:t>
            </a:r>
            <a:endParaRPr lang="en-US" b="1" i="0" dirty="0">
              <a:effectLst/>
              <a:latin typeface="PT Sans" charset="-52"/>
              <a:ea typeface="PT Sans" charset="-52"/>
              <a:cs typeface="PT Sans" charset="-52"/>
            </a:endParaRPr>
          </a:p>
          <a:p>
            <a:r>
              <a:rPr lang="en-US" dirty="0">
                <a:latin typeface="PT Sans" charset="-52"/>
                <a:ea typeface="PT Sans" charset="-52"/>
                <a:cs typeface="PT Sans" charset="-52"/>
              </a:rPr>
              <a:t/>
            </a:r>
            <a:br>
              <a:rPr lang="en-US" dirty="0">
                <a:latin typeface="PT Sans" charset="-52"/>
                <a:ea typeface="PT Sans" charset="-52"/>
                <a:cs typeface="PT Sans" charset="-52"/>
              </a:rPr>
            </a:br>
            <a:endParaRPr lang="en-US" b="1" i="0" dirty="0">
              <a:effectLst/>
              <a:latin typeface="PT Sans" charset="-52"/>
              <a:ea typeface="PT Sans" charset="-52"/>
              <a:cs typeface="PT Sans" charset="-52"/>
            </a:endParaRPr>
          </a:p>
          <a:p>
            <a:r>
              <a:rPr lang="en-US" dirty="0">
                <a:latin typeface="PT Sans" charset="-52"/>
                <a:ea typeface="PT Sans" charset="-52"/>
                <a:cs typeface="PT Sans" charset="-52"/>
              </a:rPr>
              <a:t/>
            </a:r>
            <a:br>
              <a:rPr lang="en-US" dirty="0">
                <a:latin typeface="PT Sans" charset="-52"/>
                <a:ea typeface="PT Sans" charset="-52"/>
                <a:cs typeface="PT Sans" charset="-52"/>
              </a:rPr>
            </a:br>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12</a:t>
            </a:fld>
            <a:endParaRPr lang="en-US"/>
          </a:p>
        </p:txBody>
      </p:sp>
    </p:spTree>
    <p:extLst>
      <p:ext uri="{BB962C8B-B14F-4D97-AF65-F5344CB8AC3E}">
        <p14:creationId xmlns:p14="http://schemas.microsoft.com/office/powerpoint/2010/main" val="82735832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PT Sans" charset="-52"/>
                <a:ea typeface="PT Sans" charset="-52"/>
                <a:cs typeface="PT Sans" charset="-52"/>
              </a:rPr>
              <a:t/>
            </a:r>
            <a:br>
              <a:rPr lang="en-US" b="0" dirty="0">
                <a:latin typeface="PT Sans" charset="-52"/>
                <a:ea typeface="PT Sans" charset="-52"/>
                <a:cs typeface="PT Sans" charset="-52"/>
              </a:rPr>
            </a:br>
            <a:r>
              <a:rPr lang="en-US" b="0" dirty="0">
                <a:solidFill>
                  <a:srgbClr val="000000"/>
                </a:solidFill>
                <a:latin typeface="PT Sans" charset="-52"/>
                <a:ea typeface="PT Sans" charset="-52"/>
                <a:cs typeface="PT Sans" charset="-52"/>
              </a:rPr>
              <a:t>So if you choose to have a crack at this type of business I wish you every success and lots of fun!</a:t>
            </a:r>
            <a:endParaRPr lang="en-US" b="0" dirty="0">
              <a:latin typeface="PT Sans" charset="-52"/>
              <a:ea typeface="PT Sans" charset="-52"/>
              <a:cs typeface="PT Sans" charset="-52"/>
            </a:endParaRPr>
          </a:p>
          <a:p>
            <a:r>
              <a:rPr lang="en-US" b="0" dirty="0">
                <a:latin typeface="PT Sans" charset="-52"/>
                <a:ea typeface="PT Sans" charset="-52"/>
                <a:cs typeface="PT Sans" charset="-52"/>
              </a:rPr>
              <a:t/>
            </a:r>
            <a:br>
              <a:rPr lang="en-US" b="0" dirty="0">
                <a:latin typeface="PT Sans" charset="-52"/>
                <a:ea typeface="PT Sans" charset="-52"/>
                <a:cs typeface="PT Sans" charset="-52"/>
              </a:rPr>
            </a:br>
            <a:endParaRPr lang="en-US" b="0" dirty="0">
              <a:latin typeface="PT Sans" charset="-52"/>
              <a:ea typeface="PT Sans" charset="-52"/>
              <a:cs typeface="PT Sans"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120</a:t>
            </a:fld>
            <a:endParaRPr lang="en-US"/>
          </a:p>
        </p:txBody>
      </p:sp>
    </p:spTree>
    <p:extLst>
      <p:ext uri="{BB962C8B-B14F-4D97-AF65-F5344CB8AC3E}">
        <p14:creationId xmlns:p14="http://schemas.microsoft.com/office/powerpoint/2010/main" val="915150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sng" kern="1200" dirty="0">
                <a:solidFill>
                  <a:schemeClr val="tx1"/>
                </a:solidFill>
                <a:effectLst/>
                <a:latin typeface="PT Sans" charset="-52"/>
                <a:ea typeface="PT Sans" charset="-52"/>
                <a:cs typeface="PT Sans" charset="-52"/>
              </a:rPr>
              <a:t>Canvases</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Prints for the wall need to be more artistic than for clothing in general. It is a good market for the more talented artists and designers</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pPr rtl="0"/>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r>
              <a:rPr lang="en-US" sz="1200" b="0" i="0" u="sng" kern="1200" dirty="0">
                <a:solidFill>
                  <a:schemeClr val="tx1"/>
                </a:solidFill>
                <a:effectLst/>
                <a:latin typeface="PT Sans" charset="-52"/>
                <a:ea typeface="PT Sans" charset="-52"/>
                <a:cs typeface="PT Sans" charset="-52"/>
              </a:rPr>
              <a:t>Socks</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All over print socks can be very effective.  The all over print technique is used on other garments like T shirts and tights too.  Some suppliers have better software than others for easy creation of from design. Research the suppliers to see which suits you best.</a:t>
            </a:r>
          </a:p>
          <a:p>
            <a:pPr rtl="0"/>
            <a:endParaRPr lang="en-US" sz="1200" b="0" i="0" u="none" strike="noStrike" kern="1200" dirty="0">
              <a:solidFill>
                <a:schemeClr val="tx1"/>
              </a:solidFill>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I hope the above selection has given you some ideas on niches , designs and products. Putting your own combination together can be fun.</a:t>
            </a:r>
            <a:endParaRPr lang="en-US" b="0" i="0" dirty="0">
              <a:effectLst/>
              <a:latin typeface="PT Sans" charset="-52"/>
              <a:ea typeface="PT Sans" charset="-52"/>
              <a:cs typeface="PT Sans" charset="-52"/>
            </a:endParaRPr>
          </a:p>
          <a:p>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b="0" i="0" dirty="0">
              <a:effectLst/>
              <a:latin typeface="PT Sans" charset="-52"/>
              <a:ea typeface="PT Sans" charset="-52"/>
              <a:cs typeface="PT Sans" charset="-52"/>
            </a:endParaRPr>
          </a:p>
          <a:p>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13</a:t>
            </a:fld>
            <a:endParaRPr lang="en-US"/>
          </a:p>
        </p:txBody>
      </p:sp>
    </p:spTree>
    <p:extLst>
      <p:ext uri="{BB962C8B-B14F-4D97-AF65-F5344CB8AC3E}">
        <p14:creationId xmlns:p14="http://schemas.microsoft.com/office/powerpoint/2010/main" val="136845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0" i="0" noProof="0" dirty="0">
                <a:latin typeface="PT Sans" charset="-52"/>
                <a:ea typeface="PT Sans" charset="-52"/>
                <a:cs typeface="PT Sans" charset="-52"/>
              </a:rPr>
              <a:t>Module Two is</a:t>
            </a:r>
            <a:r>
              <a:rPr lang="en-US" b="0" i="0" baseline="0" noProof="0" dirty="0">
                <a:latin typeface="PT Sans" charset="-52"/>
                <a:ea typeface="PT Sans" charset="-52"/>
                <a:cs typeface="PT Sans" charset="-52"/>
              </a:rPr>
              <a:t> about choosing suppliers and what you can expect from them.</a:t>
            </a:r>
            <a:endParaRPr lang="en-US" b="0" i="0" noProof="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14</a:t>
            </a:fld>
            <a:endParaRPr lang="en-US"/>
          </a:p>
        </p:txBody>
      </p:sp>
    </p:spTree>
    <p:extLst>
      <p:ext uri="{BB962C8B-B14F-4D97-AF65-F5344CB8AC3E}">
        <p14:creationId xmlns:p14="http://schemas.microsoft.com/office/powerpoint/2010/main" val="669629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Print On Demand Suppliers</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In this section I am going to  give you some examples of good print on demand companies that you might consider using if you decide to start a business in this area.</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In no particular order - as they say on the reality shows:</a:t>
            </a:r>
            <a:endParaRPr lang="en-US" b="0" i="0" dirty="0">
              <a:effectLst/>
              <a:latin typeface="PT Sans" charset="-52"/>
              <a:ea typeface="PT Sans" charset="-52"/>
              <a:cs typeface="PT Sans" charset="-52"/>
            </a:endParaRPr>
          </a:p>
          <a:p>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15</a:t>
            </a:fld>
            <a:endParaRPr lang="en-US"/>
          </a:p>
        </p:txBody>
      </p:sp>
    </p:spTree>
    <p:extLst>
      <p:ext uri="{BB962C8B-B14F-4D97-AF65-F5344CB8AC3E}">
        <p14:creationId xmlns:p14="http://schemas.microsoft.com/office/powerpoint/2010/main" val="4534998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Zazzle is a fantastic website which has over 1300 products in many niches.  In fact, just looking at the contents list on Zazzle at the head of the website  homepage will probably give you ideas for a niche if you don’t already have one. You see, it is such a comprehensive list that you could quite easily decide to offer things just for weddings or specialize in products for pets or anything really that you are interested in.  </a:t>
            </a:r>
          </a:p>
          <a:p>
            <a:pPr rtl="0"/>
            <a:endParaRPr lang="en-US" sz="1200" b="0" i="0" u="none" strike="noStrike" kern="1200" dirty="0">
              <a:solidFill>
                <a:schemeClr val="tx1"/>
              </a:solidFill>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Or you could decide to go in the opposite direction and specialize in the product rather than the niche. Then you would only offer bags or only T shirts or cards to a variety of different niches. </a:t>
            </a:r>
          </a:p>
          <a:p>
            <a:pPr rtl="0"/>
            <a:endParaRPr lang="en-US" sz="1200" b="0" i="0" u="none" strike="noStrike" kern="1200" dirty="0">
              <a:solidFill>
                <a:schemeClr val="tx1"/>
              </a:solidFill>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The image is the first line of results</a:t>
            </a:r>
            <a:r>
              <a:rPr lang="en-US" sz="1200" b="0" i="0" u="none" strike="noStrike" kern="1200" baseline="0" dirty="0">
                <a:solidFill>
                  <a:schemeClr val="tx1"/>
                </a:solidFill>
                <a:effectLst/>
                <a:latin typeface="PT Sans" charset="-52"/>
                <a:ea typeface="PT Sans" charset="-52"/>
                <a:cs typeface="PT Sans" charset="-52"/>
              </a:rPr>
              <a:t> for</a:t>
            </a:r>
            <a:r>
              <a:rPr lang="en-US" sz="1200" b="0" i="0" u="none" strike="noStrike" kern="1200" dirty="0">
                <a:solidFill>
                  <a:schemeClr val="tx1"/>
                </a:solidFill>
                <a:effectLst/>
                <a:latin typeface="PT Sans" charset="-52"/>
                <a:ea typeface="PT Sans" charset="-52"/>
                <a:cs typeface="PT Sans" charset="-52"/>
              </a:rPr>
              <a:t> a search for fishing trucker</a:t>
            </a:r>
            <a:r>
              <a:rPr lang="en-US" sz="1200" b="0" i="0" u="none" strike="noStrike" kern="1200" baseline="0" dirty="0">
                <a:solidFill>
                  <a:schemeClr val="tx1"/>
                </a:solidFill>
                <a:effectLst/>
                <a:latin typeface="PT Sans" charset="-52"/>
                <a:ea typeface="PT Sans" charset="-52"/>
                <a:cs typeface="PT Sans" charset="-52"/>
              </a:rPr>
              <a:t> hats.</a:t>
            </a:r>
            <a:endParaRPr lang="en-US" b="0" i="0" dirty="0">
              <a:effectLst/>
              <a:latin typeface="PT Sans" charset="-52"/>
              <a:ea typeface="PT Sans" charset="-52"/>
              <a:cs typeface="PT Sans" charset="-52"/>
            </a:endParaRPr>
          </a:p>
          <a:p>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sz="1200" b="0" i="0" u="none" strike="noStrike" kern="1200" dirty="0">
              <a:solidFill>
                <a:schemeClr val="tx1"/>
              </a:solidFill>
              <a:effectLst/>
              <a:latin typeface="PT Sans" charset="-52"/>
              <a:ea typeface="PT Sans" charset="-52"/>
              <a:cs typeface="PT Sans" charset="-52"/>
            </a:endParaRPr>
          </a:p>
          <a:p>
            <a:pPr rtl="0"/>
            <a:endParaRPr lang="en-US" sz="1200" b="0" i="0" u="none" strike="noStrike" kern="1200" dirty="0">
              <a:solidFill>
                <a:schemeClr val="tx1"/>
              </a:solidFill>
              <a:effectLst/>
              <a:latin typeface="PT Sans" charset="-52"/>
              <a:ea typeface="PT Sans" charset="-52"/>
              <a:cs typeface="PT Sans" charset="-52"/>
            </a:endParaRPr>
          </a:p>
          <a:p>
            <a:pPr rtl="0"/>
            <a:endParaRPr lang="en-US" b="0" i="0" dirty="0">
              <a:effectLst/>
              <a:latin typeface="PT Sans" charset="-52"/>
              <a:ea typeface="PT Sans" charset="-52"/>
              <a:cs typeface="PT Sans" charset="-52"/>
            </a:endParaRPr>
          </a:p>
          <a:p>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16</a:t>
            </a:fld>
            <a:endParaRPr lang="en-US"/>
          </a:p>
        </p:txBody>
      </p:sp>
    </p:spTree>
    <p:extLst>
      <p:ext uri="{BB962C8B-B14F-4D97-AF65-F5344CB8AC3E}">
        <p14:creationId xmlns:p14="http://schemas.microsoft.com/office/powerpoint/2010/main" val="1880218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PT Sans" charset="-52"/>
                <a:ea typeface="PT Sans" charset="-52"/>
                <a:cs typeface="PT Sans" charset="-52"/>
              </a:rPr>
              <a:t>Interestingly these Father’s day ideas on Zazzle are nicely different from other companies but this is supplied from a supplier within Zazzle</a:t>
            </a:r>
            <a:r>
              <a:rPr lang="en-US" sz="1200" b="1" i="0" u="none" strike="noStrike" dirty="0">
                <a:solidFill>
                  <a:srgbClr val="000000"/>
                </a:solidFill>
                <a:effectLst/>
                <a:latin typeface="PT Sans Narrow" charset="-52"/>
                <a:ea typeface="PT Sans Narrow" charset="-52"/>
                <a:cs typeface="PT Sans Narrow" charset="-52"/>
              </a:rPr>
              <a:t>. </a:t>
            </a:r>
            <a:r>
              <a:rPr lang="en-US" sz="1200" b="0" i="0" u="none" strike="noStrike" dirty="0">
                <a:solidFill>
                  <a:srgbClr val="000000"/>
                </a:solidFill>
                <a:effectLst/>
                <a:latin typeface="Verdana" charset="0"/>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Verdana" charset="0"/>
              <a:ea typeface="PT Sans Narrow" charset="-52"/>
              <a:cs typeface="PT Sans Narrow" charset="-52"/>
            </a:endParaRPr>
          </a:p>
          <a:p>
            <a:pPr rtl="0"/>
            <a:r>
              <a:rPr lang="en-US" sz="1200" b="0" i="0" u="none" strike="noStrike" kern="1200" dirty="0">
                <a:solidFill>
                  <a:schemeClr val="tx1"/>
                </a:solidFill>
                <a:effectLst/>
                <a:latin typeface="PT Sans" charset="-52"/>
                <a:ea typeface="PT Sans" charset="-52"/>
                <a:cs typeface="PT Sans" charset="-52"/>
              </a:rPr>
              <a:t>When you study the flask product description in more detail you see that it was made by a company that has a set up within Zazzle and designed by a different company and offered in a shop within Zazzle.  So Zazzle is worth looking around. There is some buried treasure in there that you might not spot at first glance.</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Whatever you decide Zazzle is a great place both to get ideas and to get your products up and running.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You can also become an affiliate for other peoples product on Zazzle. </a:t>
            </a:r>
            <a:endParaRPr lang="en-US" b="0" i="0" dirty="0">
              <a:effectLst/>
              <a:latin typeface="PT Sans" charset="-52"/>
              <a:ea typeface="PT Sans" charset="-52"/>
              <a:cs typeface="PT Sans" charset="-52"/>
            </a:endParaRPr>
          </a:p>
          <a:p>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17</a:t>
            </a:fld>
            <a:endParaRPr lang="en-US"/>
          </a:p>
        </p:txBody>
      </p:sp>
    </p:spTree>
    <p:extLst>
      <p:ext uri="{BB962C8B-B14F-4D97-AF65-F5344CB8AC3E}">
        <p14:creationId xmlns:p14="http://schemas.microsoft.com/office/powerpoint/2010/main" val="459663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When t-shirt printing / selling first became popular on Facebook </a:t>
            </a:r>
            <a:r>
              <a:rPr lang="en-US" sz="1200" b="0" i="0" u="none" strike="noStrike" kern="1200" dirty="0" err="1">
                <a:solidFill>
                  <a:schemeClr val="tx1"/>
                </a:solidFill>
                <a:effectLst/>
                <a:latin typeface="PT Sans" charset="-52"/>
                <a:ea typeface="PT Sans" charset="-52"/>
                <a:cs typeface="PT Sans" charset="-52"/>
              </a:rPr>
              <a:t>Teespring</a:t>
            </a:r>
            <a:r>
              <a:rPr lang="en-US" sz="1200" b="0" i="0" u="none" strike="noStrike" kern="1200" dirty="0">
                <a:solidFill>
                  <a:schemeClr val="tx1"/>
                </a:solidFill>
                <a:effectLst/>
                <a:latin typeface="PT Sans" charset="-52"/>
                <a:ea typeface="PT Sans" charset="-52"/>
                <a:cs typeface="PT Sans" charset="-52"/>
              </a:rPr>
              <a:t> was at the very forefront of this huge business. </a:t>
            </a:r>
          </a:p>
          <a:p>
            <a:pPr rtl="0"/>
            <a:r>
              <a:rPr lang="en-US" sz="1200" b="0" i="0" u="none" strike="noStrike" kern="1200" dirty="0">
                <a:solidFill>
                  <a:schemeClr val="tx1"/>
                </a:solidFill>
                <a:effectLst/>
                <a:latin typeface="PT Sans" charset="-52"/>
                <a:ea typeface="PT Sans" charset="-52"/>
                <a:cs typeface="PT Sans" charset="-52"/>
              </a:rPr>
              <a:t>The numbers being sold were huge and print-on-demand became very popular for clothing particularly on Facebook. </a:t>
            </a:r>
          </a:p>
          <a:p>
            <a:pPr rtl="0"/>
            <a:r>
              <a:rPr lang="en-US" sz="1200" b="0" i="0" u="none" strike="noStrike" kern="1200" dirty="0">
                <a:solidFill>
                  <a:schemeClr val="tx1"/>
                </a:solidFill>
                <a:effectLst/>
                <a:latin typeface="PT Sans" charset="-52"/>
                <a:ea typeface="PT Sans" charset="-52"/>
                <a:cs typeface="PT Sans" charset="-52"/>
              </a:rPr>
              <a:t>T-shirts in summer and hoodies in winter made some people a lot of money.</a:t>
            </a:r>
            <a:endParaRPr lang="en-US" b="0" i="0" dirty="0">
              <a:effectLst/>
              <a:latin typeface="PT Sans" charset="-52"/>
              <a:ea typeface="PT Sans" charset="-52"/>
              <a:cs typeface="PT Sans" charset="-52"/>
            </a:endParaRPr>
          </a:p>
          <a:p>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18</a:t>
            </a:fld>
            <a:endParaRPr lang="en-US"/>
          </a:p>
        </p:txBody>
      </p:sp>
    </p:spTree>
    <p:extLst>
      <p:ext uri="{BB962C8B-B14F-4D97-AF65-F5344CB8AC3E}">
        <p14:creationId xmlns:p14="http://schemas.microsoft.com/office/powerpoint/2010/main" val="7343984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There were many courses on how to make money on Facebook using t-shirts and hoodies. These consisted of how to use print on demand websites to create your designs and also how to use Facebook advertising two get people to see your designs.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It reached the point where the marketplace was saturated. There were just too many people trying to sell t-shirts on Facebook. Also there were many companies copying </a:t>
            </a:r>
            <a:r>
              <a:rPr lang="en-US" sz="1200" b="0" i="0" u="none" strike="noStrike" kern="1200" dirty="0" err="1">
                <a:solidFill>
                  <a:schemeClr val="tx1"/>
                </a:solidFill>
                <a:effectLst/>
                <a:latin typeface="PT Sans" charset="-52"/>
                <a:ea typeface="PT Sans" charset="-52"/>
                <a:cs typeface="PT Sans" charset="-52"/>
              </a:rPr>
              <a:t>Teespring’s</a:t>
            </a:r>
            <a:r>
              <a:rPr lang="en-US" sz="1200" b="0" i="0" u="none" strike="noStrike" kern="1200" dirty="0">
                <a:solidFill>
                  <a:schemeClr val="tx1"/>
                </a:solidFill>
                <a:effectLst/>
                <a:latin typeface="PT Sans" charset="-52"/>
                <a:ea typeface="PT Sans" charset="-52"/>
                <a:cs typeface="PT Sans" charset="-52"/>
              </a:rPr>
              <a:t> business model, some better than others.  Some are still going strong and some have disappeared again.</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err="1">
                <a:solidFill>
                  <a:schemeClr val="tx1"/>
                </a:solidFill>
                <a:effectLst/>
                <a:latin typeface="PT Sans" charset="-52"/>
                <a:ea typeface="PT Sans" charset="-52"/>
                <a:cs typeface="PT Sans" charset="-52"/>
              </a:rPr>
              <a:t>Teespring</a:t>
            </a:r>
            <a:r>
              <a:rPr lang="en-US" sz="1200" b="0" i="0" u="none" strike="noStrike" kern="1200" dirty="0">
                <a:solidFill>
                  <a:schemeClr val="tx1"/>
                </a:solidFill>
                <a:effectLst/>
                <a:latin typeface="PT Sans" charset="-52"/>
                <a:ea typeface="PT Sans" charset="-52"/>
                <a:cs typeface="PT Sans" charset="-52"/>
              </a:rPr>
              <a:t> have moved to stay ahead of the game and they extended what they offer to a much bigger range of products. </a:t>
            </a:r>
            <a:endParaRPr lang="en-US" b="0" i="0" dirty="0">
              <a:effectLst/>
              <a:latin typeface="PT Sans" charset="-52"/>
              <a:ea typeface="PT Sans" charset="-52"/>
              <a:cs typeface="PT Sans" charset="-52"/>
            </a:endParaRPr>
          </a:p>
          <a:p>
            <a:pPr rtl="0"/>
            <a:r>
              <a:rPr lang="en-US" sz="1200" b="0" i="0" u="none" strike="noStrike" kern="1200" dirty="0" err="1">
                <a:solidFill>
                  <a:schemeClr val="tx1"/>
                </a:solidFill>
                <a:effectLst/>
                <a:latin typeface="PT Sans" charset="-52"/>
                <a:ea typeface="PT Sans" charset="-52"/>
                <a:cs typeface="PT Sans" charset="-52"/>
              </a:rPr>
              <a:t>Teespring</a:t>
            </a:r>
            <a:r>
              <a:rPr lang="en-US" sz="1200" b="0" i="0" u="none" strike="noStrike" kern="1200" dirty="0">
                <a:solidFill>
                  <a:schemeClr val="tx1"/>
                </a:solidFill>
                <a:effectLst/>
                <a:latin typeface="PT Sans" charset="-52"/>
                <a:ea typeface="PT Sans" charset="-52"/>
                <a:cs typeface="PT Sans" charset="-52"/>
              </a:rPr>
              <a:t> have plenty of tutorials to help you set yourself up properly for success.  It is a pretty simple system for anybody to follow as well.</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They have a Facebook page with 850,000 likes that you look at to see what they are doing at the moment and they also have a blog to give you ideas.</a:t>
            </a:r>
            <a:endParaRPr lang="en-US" b="0" i="0" dirty="0">
              <a:effectLst/>
              <a:latin typeface="PT Sans" charset="-52"/>
              <a:ea typeface="PT Sans" charset="-52"/>
              <a:cs typeface="PT Sans" charset="-52"/>
            </a:endParaRPr>
          </a:p>
          <a:p>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19</a:t>
            </a:fld>
            <a:endParaRPr lang="en-US"/>
          </a:p>
        </p:txBody>
      </p:sp>
    </p:spTree>
    <p:extLst>
      <p:ext uri="{BB962C8B-B14F-4D97-AF65-F5344CB8AC3E}">
        <p14:creationId xmlns:p14="http://schemas.microsoft.com/office/powerpoint/2010/main" val="588854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0" i="0" dirty="0" smtClean="0">
                <a:latin typeface="PT Sans" charset="-52"/>
                <a:ea typeface="PT Sans" charset="-52"/>
                <a:cs typeface="PT Sans" charset="-52"/>
              </a:rPr>
              <a:t>Module One - An </a:t>
            </a:r>
            <a:r>
              <a:rPr lang="en-US" b="0" i="0" dirty="0">
                <a:latin typeface="PT Sans" charset="-52"/>
                <a:ea typeface="PT Sans" charset="-52"/>
                <a:cs typeface="PT Sans" charset="-52"/>
              </a:rPr>
              <a:t>Introduction to</a:t>
            </a:r>
            <a:r>
              <a:rPr lang="en-US" b="0" i="0" baseline="0" dirty="0">
                <a:latin typeface="PT Sans" charset="-52"/>
                <a:ea typeface="PT Sans" charset="-52"/>
                <a:cs typeface="PT Sans" charset="-52"/>
              </a:rPr>
              <a:t> the Print on Demand Business</a:t>
            </a: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a:t>
            </a:fld>
            <a:endParaRPr lang="en-US"/>
          </a:p>
        </p:txBody>
      </p:sp>
    </p:spTree>
    <p:extLst>
      <p:ext uri="{BB962C8B-B14F-4D97-AF65-F5344CB8AC3E}">
        <p14:creationId xmlns:p14="http://schemas.microsoft.com/office/powerpoint/2010/main" val="17809890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This company has a good range of products and a nice system for uploading your designs and creating mock ups.  It has a major plus with it’s integrations with marketplaces</a:t>
            </a:r>
            <a:r>
              <a:rPr lang="en-US" sz="1200" b="0" i="0" u="none" strike="noStrike" kern="1200" dirty="0">
                <a:solidFill>
                  <a:schemeClr val="tx1"/>
                </a:solidFill>
                <a:effectLst/>
                <a:latin typeface="+mn-lt"/>
                <a:ea typeface="+mn-ea"/>
                <a:cs typeface="+mn-cs"/>
              </a:rPr>
              <a:t>. </a:t>
            </a:r>
          </a:p>
          <a:p>
            <a:pPr rtl="0"/>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PT Sans" charset="-52"/>
                <a:ea typeface="PT Sans" charset="-52"/>
                <a:cs typeface="PT Sans" charset="-52"/>
              </a:rPr>
              <a:t>This gives it  an advantage over other platforms as it eliminates a lot of work for the seller.  It integrates with Shopify. </a:t>
            </a:r>
            <a:r>
              <a:rPr lang="en-US" sz="1200" b="0" i="0" u="none" strike="noStrike" kern="1200" dirty="0" err="1">
                <a:solidFill>
                  <a:schemeClr val="tx1"/>
                </a:solidFill>
                <a:effectLst/>
                <a:latin typeface="PT Sans" charset="-52"/>
                <a:ea typeface="PT Sans" charset="-52"/>
                <a:cs typeface="PT Sans" charset="-52"/>
              </a:rPr>
              <a:t>BigCommerce</a:t>
            </a:r>
            <a:r>
              <a:rPr lang="en-US" sz="1200" b="0" i="0" u="none" strike="noStrike" kern="1200" dirty="0">
                <a:solidFill>
                  <a:schemeClr val="tx1"/>
                </a:solidFill>
                <a:effectLst/>
                <a:latin typeface="PT Sans" charset="-52"/>
                <a:ea typeface="PT Sans" charset="-52"/>
                <a:cs typeface="PT Sans" charset="-52"/>
              </a:rPr>
              <a:t> , Etsy and several other platforms</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0" dirty="0">
              <a:effectLst/>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20</a:t>
            </a:fld>
            <a:endParaRPr lang="en-US"/>
          </a:p>
        </p:txBody>
      </p:sp>
    </p:spTree>
    <p:extLst>
      <p:ext uri="{BB962C8B-B14F-4D97-AF65-F5344CB8AC3E}">
        <p14:creationId xmlns:p14="http://schemas.microsoft.com/office/powerpoint/2010/main" val="1533795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This company give you your own online shop and their product creation system takes one image and allows you to apply it to many products. This makes it very easy to have a shop with multiple products in it in just a few minutes.</a:t>
            </a:r>
          </a:p>
          <a:p>
            <a:pPr rtl="0"/>
            <a:endParaRPr lang="en-US" sz="1200" b="0" i="0" u="none" strike="noStrike" kern="1200" dirty="0">
              <a:solidFill>
                <a:schemeClr val="tx1"/>
              </a:solidFill>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They have their headquarters in Germany but also have production facilities in Czech Republic, Poland and USA. </a:t>
            </a:r>
          </a:p>
          <a:p>
            <a:pPr rtl="0"/>
            <a:r>
              <a:rPr lang="en-US" sz="1200" b="0" i="0" u="none" strike="noStrike" kern="1200" dirty="0">
                <a:solidFill>
                  <a:schemeClr val="tx1"/>
                </a:solidFill>
                <a:effectLst/>
                <a:latin typeface="PT Sans" charset="-52"/>
                <a:ea typeface="PT Sans" charset="-52"/>
                <a:cs typeface="PT Sans" charset="-52"/>
              </a:rPr>
              <a:t> A big company that makes it easy to sell in both North America and Europe.</a:t>
            </a:r>
            <a:endParaRPr lang="en-US" b="0" i="0" dirty="0">
              <a:effectLst/>
              <a:latin typeface="PT Sans" charset="-52"/>
              <a:ea typeface="PT Sans" charset="-52"/>
              <a:cs typeface="PT Sans" charset="-52"/>
            </a:endParaRPr>
          </a:p>
          <a:p>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endParaRPr lang="en-US" b="1" i="0" dirty="0">
              <a:effectLst/>
              <a:latin typeface="PT Sans Narrow" charset="-52"/>
              <a:ea typeface="PT Sans Narrow" charset="-52"/>
              <a:cs typeface="PT Sans Narrow" charset="-52"/>
            </a:endParaRPr>
          </a:p>
          <a:p>
            <a:r>
              <a:rPr lang="en-US" b="0" dirty="0">
                <a:effectLst/>
              </a:rPr>
              <a:t/>
            </a:r>
            <a:br>
              <a:rPr lang="en-US" b="0" dirty="0">
                <a:effectLst/>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21</a:t>
            </a:fld>
            <a:endParaRPr lang="en-US"/>
          </a:p>
        </p:txBody>
      </p:sp>
    </p:spTree>
    <p:extLst>
      <p:ext uri="{BB962C8B-B14F-4D97-AF65-F5344CB8AC3E}">
        <p14:creationId xmlns:p14="http://schemas.microsoft.com/office/powerpoint/2010/main" val="2113193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err="1" smtClean="0">
                <a:solidFill>
                  <a:schemeClr val="tx1"/>
                </a:solidFill>
                <a:effectLst/>
                <a:latin typeface="PT Sans" charset="-52"/>
                <a:ea typeface="PT Sans" charset="-52"/>
                <a:cs typeface="PT Sans" charset="-52"/>
              </a:rPr>
              <a:t>Gearbubble</a:t>
            </a:r>
            <a:r>
              <a:rPr lang="en-US" sz="1200" b="0" i="0" u="none" strike="noStrike" kern="1200" dirty="0" smtClean="0">
                <a:solidFill>
                  <a:schemeClr val="tx1"/>
                </a:solidFill>
                <a:effectLst/>
                <a:latin typeface="PT Sans" charset="-52"/>
                <a:ea typeface="PT Sans" charset="-52"/>
                <a:cs typeface="PT Sans" charset="-52"/>
              </a:rPr>
              <a:t> </a:t>
            </a:r>
            <a:r>
              <a:rPr lang="en-US" sz="1200" b="0" i="0" u="none" strike="noStrike" kern="1200" dirty="0">
                <a:solidFill>
                  <a:schemeClr val="tx1"/>
                </a:solidFill>
                <a:effectLst/>
                <a:latin typeface="PT Sans" charset="-52"/>
                <a:ea typeface="PT Sans" charset="-52"/>
                <a:cs typeface="PT Sans" charset="-52"/>
              </a:rPr>
              <a:t>is one of the newer companies in this business but has come in really strongly with a good selection of products </a:t>
            </a:r>
          </a:p>
          <a:p>
            <a:pPr rtl="0"/>
            <a:r>
              <a:rPr lang="en-US" sz="1200" b="0" i="0" u="none" strike="noStrike" kern="1200" dirty="0">
                <a:solidFill>
                  <a:schemeClr val="tx1"/>
                </a:solidFill>
                <a:effectLst/>
                <a:latin typeface="PT Sans" charset="-52"/>
                <a:ea typeface="PT Sans" charset="-52"/>
                <a:cs typeface="PT Sans" charset="-52"/>
              </a:rPr>
              <a:t>an easy system to follow  and a strong tutorial system. </a:t>
            </a:r>
          </a:p>
          <a:p>
            <a:pPr rtl="0"/>
            <a:r>
              <a:rPr lang="en-US" sz="1200" b="0" i="0" u="none" strike="noStrike" kern="1200" dirty="0">
                <a:solidFill>
                  <a:schemeClr val="tx1"/>
                </a:solidFill>
                <a:effectLst/>
                <a:latin typeface="PT Sans" charset="-52"/>
                <a:ea typeface="PT Sans" charset="-52"/>
                <a:cs typeface="PT Sans" charset="-52"/>
              </a:rPr>
              <a:t>They particularly go out of their way to make sure that their customers have every tool necessary to make the sale. </a:t>
            </a:r>
          </a:p>
          <a:p>
            <a:pPr rtl="0"/>
            <a:r>
              <a:rPr lang="en-US" sz="1200" b="0" i="0" u="none" strike="noStrike" kern="1200" dirty="0">
                <a:solidFill>
                  <a:schemeClr val="tx1"/>
                </a:solidFill>
                <a:effectLst/>
                <a:latin typeface="PT Sans" charset="-52"/>
                <a:ea typeface="PT Sans" charset="-52"/>
                <a:cs typeface="PT Sans" charset="-52"/>
              </a:rPr>
              <a:t>They even have basic Facebook Ads training to make sure you are getting the right traffic to your offers</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22</a:t>
            </a:fld>
            <a:endParaRPr lang="en-US"/>
          </a:p>
        </p:txBody>
      </p:sp>
    </p:spTree>
    <p:extLst>
      <p:ext uri="{BB962C8B-B14F-4D97-AF65-F5344CB8AC3E}">
        <p14:creationId xmlns:p14="http://schemas.microsoft.com/office/powerpoint/2010/main" val="211203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market T-Shirts like many other companies but also have a very good selection of </a:t>
            </a:r>
            <a:r>
              <a:rPr lang="en-US" sz="1200" b="0" i="0" u="none" strike="noStrike" kern="1200" dirty="0" err="1">
                <a:solidFill>
                  <a:schemeClr val="tx1"/>
                </a:solidFill>
                <a:effectLst/>
                <a:latin typeface="PT Sans" charset="-52"/>
                <a:ea typeface="PT Sans" charset="-52"/>
                <a:cs typeface="PT Sans" charset="-52"/>
              </a:rPr>
              <a:t>jewellery</a:t>
            </a:r>
            <a:r>
              <a:rPr lang="en-US" sz="1200" b="0" i="0" u="none" strike="noStrike" kern="1200" dirty="0">
                <a:solidFill>
                  <a:schemeClr val="tx1"/>
                </a:solidFill>
                <a:effectLst/>
                <a:latin typeface="PT Sans" charset="-52"/>
                <a:ea typeface="PT Sans" charset="-52"/>
                <a:cs typeface="PT Sans" charset="-52"/>
              </a:rPr>
              <a:t> with necklaces being a particularly successful product for them. They have a strong range of Coffee Mugs too. </a:t>
            </a:r>
          </a:p>
          <a:p>
            <a:pPr rtl="0"/>
            <a:r>
              <a:rPr lang="en-US" sz="1200" b="0" i="0" u="none" strike="noStrike" kern="1200" dirty="0">
                <a:solidFill>
                  <a:schemeClr val="tx1"/>
                </a:solidFill>
                <a:effectLst/>
                <a:latin typeface="PT Sans" charset="-52"/>
                <a:ea typeface="PT Sans" charset="-52"/>
                <a:cs typeface="PT Sans" charset="-52"/>
              </a:rPr>
              <a:t>Their system makes it easy to put the same design on several different products and provide your own unique shop front. </a:t>
            </a:r>
          </a:p>
          <a:p>
            <a:pPr rtl="0"/>
            <a:r>
              <a:rPr lang="en-US" sz="1200" b="0" i="0" u="none" strike="noStrike" kern="1200" dirty="0">
                <a:solidFill>
                  <a:schemeClr val="tx1"/>
                </a:solidFill>
                <a:effectLst/>
                <a:latin typeface="PT Sans" charset="-52"/>
                <a:ea typeface="PT Sans" charset="-52"/>
                <a:cs typeface="PT Sans" charset="-52"/>
              </a:rPr>
              <a:t>They also have an impressive upsell system which allows you to </a:t>
            </a:r>
            <a:r>
              <a:rPr lang="en-US" sz="1200" b="0" i="0" u="none" strike="noStrike" kern="1200" dirty="0" err="1">
                <a:solidFill>
                  <a:schemeClr val="tx1"/>
                </a:solidFill>
                <a:effectLst/>
                <a:latin typeface="PT Sans" charset="-52"/>
                <a:ea typeface="PT Sans" charset="-52"/>
                <a:cs typeface="PT Sans" charset="-52"/>
              </a:rPr>
              <a:t>maximise</a:t>
            </a:r>
            <a:r>
              <a:rPr lang="en-US" sz="1200" b="0" i="0" u="none" strike="noStrike" kern="1200" dirty="0">
                <a:solidFill>
                  <a:schemeClr val="tx1"/>
                </a:solidFill>
                <a:effectLst/>
                <a:latin typeface="PT Sans" charset="-52"/>
                <a:ea typeface="PT Sans" charset="-52"/>
                <a:cs typeface="PT Sans" charset="-52"/>
              </a:rPr>
              <a:t> your sales order values.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What I like most about </a:t>
            </a:r>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is how it feels. It feels like they want to help you succeed as much as you want to succeed for yourself.  One of the ways they do this is with a Facebook group. They keep you up to date with what is going on. What is also helpful is that you can gain knowledge, tips and encouragement from other people that are also selling their products.</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is free to use but if you are producing good products there are paid upgrade integrations that you might decide you want to use to increase your product exposure.</a:t>
            </a:r>
            <a:endParaRPr lang="en-US" b="0" i="0" dirty="0">
              <a:effectLst/>
              <a:latin typeface="PT Sans" charset="-52"/>
              <a:ea typeface="PT Sans" charset="-52"/>
              <a:cs typeface="PT Sans" charset="-52"/>
            </a:endParaRPr>
          </a:p>
          <a:p>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23</a:t>
            </a:fld>
            <a:endParaRPr lang="en-US"/>
          </a:p>
        </p:txBody>
      </p:sp>
    </p:spTree>
    <p:extLst>
      <p:ext uri="{BB962C8B-B14F-4D97-AF65-F5344CB8AC3E}">
        <p14:creationId xmlns:p14="http://schemas.microsoft.com/office/powerpoint/2010/main" val="1151332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 can keep just going on with suppliers like </a:t>
            </a:r>
            <a:r>
              <a:rPr lang="en-US" sz="1200" b="0" i="0" u="none" strike="noStrike" kern="1200" dirty="0" err="1">
                <a:solidFill>
                  <a:schemeClr val="tx1"/>
                </a:solidFill>
                <a:effectLst/>
                <a:latin typeface="PT Sans" charset="-52"/>
                <a:ea typeface="PT Sans" charset="-52"/>
                <a:cs typeface="PT Sans" charset="-52"/>
              </a:rPr>
              <a:t>Printify</a:t>
            </a:r>
            <a:r>
              <a:rPr lang="en-US" sz="1200" b="0" i="0" u="none" strike="noStrike" kern="1200" dirty="0">
                <a:solidFill>
                  <a:schemeClr val="tx1"/>
                </a:solidFill>
                <a:effectLst/>
                <a:latin typeface="PT Sans" charset="-52"/>
                <a:ea typeface="PT Sans" charset="-52"/>
                <a:cs typeface="PT Sans" charset="-52"/>
              </a:rPr>
              <a:t>, Redbubble, </a:t>
            </a:r>
            <a:r>
              <a:rPr lang="en-US" sz="1200" b="0" i="0" u="none" strike="noStrike" kern="1200" dirty="0" err="1">
                <a:solidFill>
                  <a:schemeClr val="tx1"/>
                </a:solidFill>
                <a:effectLst/>
                <a:latin typeface="PT Sans" charset="-52"/>
                <a:ea typeface="PT Sans" charset="-52"/>
                <a:cs typeface="PT Sans" charset="-52"/>
              </a:rPr>
              <a:t>Sunfrog</a:t>
            </a:r>
            <a:r>
              <a:rPr lang="en-US" sz="1200" b="0" i="0" u="none" strike="noStrike" kern="1200" dirty="0">
                <a:solidFill>
                  <a:schemeClr val="tx1"/>
                </a:solidFill>
                <a:effectLst/>
                <a:latin typeface="PT Sans" charset="-52"/>
                <a:ea typeface="PT Sans" charset="-52"/>
                <a:cs typeface="PT Sans" charset="-52"/>
              </a:rPr>
              <a:t>, Society6 - the list goes on and on. You will find no shortage of suppliers particularly in the United States. If you are in Europe there is a good choice too.  </a:t>
            </a:r>
            <a:r>
              <a:rPr lang="en-US" sz="1200" b="0" i="0" u="none" strike="noStrike" kern="1200" dirty="0" err="1">
                <a:solidFill>
                  <a:schemeClr val="tx1"/>
                </a:solidFill>
                <a:effectLst/>
                <a:latin typeface="PT Sans" charset="-52"/>
                <a:ea typeface="PT Sans" charset="-52"/>
                <a:cs typeface="PT Sans" charset="-52"/>
              </a:rPr>
              <a:t>Teezily</a:t>
            </a:r>
            <a:r>
              <a:rPr lang="en-US" sz="1200" b="0" i="0" u="none" strike="noStrike" kern="1200" dirty="0">
                <a:solidFill>
                  <a:schemeClr val="tx1"/>
                </a:solidFill>
                <a:effectLst/>
                <a:latin typeface="PT Sans" charset="-52"/>
                <a:ea typeface="PT Sans" charset="-52"/>
                <a:cs typeface="PT Sans" charset="-52"/>
              </a:rPr>
              <a:t> is based in France and </a:t>
            </a:r>
            <a:r>
              <a:rPr lang="en-US" sz="1200" b="0" i="0" u="none" strike="noStrike" kern="1200" dirty="0" err="1">
                <a:solidFill>
                  <a:schemeClr val="tx1"/>
                </a:solidFill>
                <a:effectLst/>
                <a:latin typeface="PT Sans" charset="-52"/>
                <a:ea typeface="PT Sans" charset="-52"/>
                <a:cs typeface="PT Sans" charset="-52"/>
              </a:rPr>
              <a:t>Spreadshirt</a:t>
            </a:r>
            <a:r>
              <a:rPr lang="en-US" sz="1200" b="0" i="0" u="none" strike="noStrike" kern="1200" dirty="0">
                <a:solidFill>
                  <a:schemeClr val="tx1"/>
                </a:solidFill>
                <a:effectLst/>
                <a:latin typeface="PT Sans" charset="-52"/>
                <a:ea typeface="PT Sans" charset="-52"/>
                <a:cs typeface="PT Sans" charset="-52"/>
              </a:rPr>
              <a:t> is based in Germany.</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24</a:t>
            </a:fld>
            <a:endParaRPr lang="en-US"/>
          </a:p>
        </p:txBody>
      </p:sp>
    </p:spTree>
    <p:extLst>
      <p:ext uri="{BB962C8B-B14F-4D97-AF65-F5344CB8AC3E}">
        <p14:creationId xmlns:p14="http://schemas.microsoft.com/office/powerpoint/2010/main" val="15800075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Each supplier has their own system for creating the product but also for marketing the product. For instance Redbubble has a particularly good search system, and product tagging system in their marketplace.  So look at both aspects of each supplier when choosing who to use.</a:t>
            </a:r>
            <a:endParaRPr lang="en-US" b="0" i="0" dirty="0" smtClean="0">
              <a:effectLst/>
              <a:latin typeface="PT Sans" charset="-52"/>
              <a:ea typeface="PT Sans" charset="-52"/>
              <a:cs typeface="PT Sans" charset="-52"/>
            </a:endParaRPr>
          </a:p>
          <a:p>
            <a:r>
              <a:rPr lang="en-US" b="0" dirty="0" smtClean="0">
                <a:effectLst/>
              </a:rPr>
              <a:t/>
            </a:r>
            <a:br>
              <a:rPr lang="en-US" b="0" dirty="0" smtClean="0">
                <a:effectLst/>
              </a:rPr>
            </a:br>
            <a:endParaRPr lang="en-US" b="1" i="0"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25</a:t>
            </a:fld>
            <a:endParaRPr lang="en-US"/>
          </a:p>
        </p:txBody>
      </p:sp>
    </p:spTree>
    <p:extLst>
      <p:ext uri="{BB962C8B-B14F-4D97-AF65-F5344CB8AC3E}">
        <p14:creationId xmlns:p14="http://schemas.microsoft.com/office/powerpoint/2010/main" val="4943928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Just a word of caution with regard to shipping costs. When you are setting up your products please make sure you get your shipping costs right.</a:t>
            </a:r>
          </a:p>
          <a:p>
            <a:pPr rtl="0"/>
            <a:r>
              <a:rPr lang="en-US" sz="1200" b="0" i="0" u="none" strike="noStrike" kern="1200" dirty="0">
                <a:solidFill>
                  <a:schemeClr val="tx1"/>
                </a:solidFill>
                <a:effectLst/>
                <a:latin typeface="PT Sans" charset="-52"/>
                <a:ea typeface="PT Sans" charset="-52"/>
                <a:cs typeface="PT Sans" charset="-52"/>
              </a:rPr>
              <a:t> You don’t want to be losing all your profit on shipping costs</a:t>
            </a:r>
            <a:r>
              <a:rPr lang="en-US" sz="1200" b="0" i="0" u="none" strike="noStrike" kern="1200" dirty="0" smtClean="0">
                <a:solidFill>
                  <a:schemeClr val="tx1"/>
                </a:solidFill>
                <a:effectLst/>
                <a:latin typeface="PT Sans" charset="-52"/>
                <a:ea typeface="PT Sans" charset="-52"/>
                <a:cs typeface="PT Sans" charset="-52"/>
              </a:rPr>
              <a:t>.</a:t>
            </a:r>
            <a:endParaRPr lang="en-US" sz="1200" b="0" i="0" u="none" strike="noStrike" kern="1200" dirty="0">
              <a:solidFill>
                <a:schemeClr val="tx1"/>
              </a:solidFill>
              <a:effectLst/>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26</a:t>
            </a:fld>
            <a:endParaRPr lang="en-US"/>
          </a:p>
        </p:txBody>
      </p:sp>
    </p:spTree>
    <p:extLst>
      <p:ext uri="{BB962C8B-B14F-4D97-AF65-F5344CB8AC3E}">
        <p14:creationId xmlns:p14="http://schemas.microsoft.com/office/powerpoint/2010/main" val="8244804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 Get your ad targeting and shipping costs coordinated so you don’t lose out. </a:t>
            </a:r>
          </a:p>
          <a:p>
            <a:pPr rtl="0"/>
            <a:r>
              <a:rPr lang="en-US" sz="1200" b="0" i="0" u="none" strike="noStrike" kern="1200" dirty="0" smtClean="0">
                <a:solidFill>
                  <a:schemeClr val="tx1"/>
                </a:solidFill>
                <a:effectLst/>
                <a:latin typeface="PT Sans" charset="-52"/>
                <a:ea typeface="PT Sans" charset="-52"/>
                <a:cs typeface="PT Sans" charset="-52"/>
              </a:rPr>
              <a:t>Shipping overseas can have prohibitive costs so know what you need to charge your customer if you plan on selling overseas.</a:t>
            </a:r>
            <a:endParaRPr lang="en-US" b="0" i="0" dirty="0" smtClean="0">
              <a:effectLst/>
              <a:latin typeface="PT Sans" charset="-52"/>
              <a:ea typeface="PT Sans" charset="-52"/>
              <a:cs typeface="PT Sans" charset="-52"/>
            </a:endParaRPr>
          </a:p>
          <a:p>
            <a:pPr rtl="0"/>
            <a:r>
              <a:rPr lang="en-US" b="0" i="0" dirty="0" smtClean="0">
                <a:effectLst/>
                <a:latin typeface="PT Sans" charset="-52"/>
                <a:ea typeface="PT Sans" charset="-52"/>
                <a:cs typeface="PT Sans" charset="-52"/>
              </a:rPr>
              <a:t/>
            </a:r>
            <a:br>
              <a:rPr lang="en-US" b="0" i="0" dirty="0" smtClean="0">
                <a:effectLst/>
                <a:latin typeface="PT Sans" charset="-52"/>
                <a:ea typeface="PT Sans" charset="-52"/>
                <a:cs typeface="PT Sans" charset="-52"/>
              </a:rPr>
            </a:br>
            <a:r>
              <a:rPr lang="en-US" sz="1200" b="0" i="0" u="none" strike="noStrike" kern="1200" dirty="0" smtClean="0">
                <a:solidFill>
                  <a:schemeClr val="tx1"/>
                </a:solidFill>
                <a:effectLst/>
                <a:latin typeface="PT Sans" charset="-52"/>
                <a:ea typeface="PT Sans" charset="-52"/>
                <a:cs typeface="PT Sans" charset="-52"/>
              </a:rPr>
              <a:t>I have chosen to use the </a:t>
            </a:r>
            <a:r>
              <a:rPr lang="en-US" sz="1200" b="0" i="0" u="none" strike="noStrike" kern="1200" dirty="0" err="1" smtClean="0">
                <a:solidFill>
                  <a:schemeClr val="tx1"/>
                </a:solidFill>
                <a:effectLst/>
                <a:latin typeface="PT Sans" charset="-52"/>
                <a:ea typeface="PT Sans" charset="-52"/>
                <a:cs typeface="PT Sans" charset="-52"/>
              </a:rPr>
              <a:t>Gearbubble</a:t>
            </a:r>
            <a:r>
              <a:rPr lang="en-US" sz="1200" b="0" i="0" u="none" strike="noStrike" kern="1200" dirty="0" smtClean="0">
                <a:solidFill>
                  <a:schemeClr val="tx1"/>
                </a:solidFill>
                <a:effectLst/>
                <a:latin typeface="PT Sans" charset="-52"/>
                <a:ea typeface="PT Sans" charset="-52"/>
                <a:cs typeface="PT Sans" charset="-52"/>
              </a:rPr>
              <a:t> system later in this report to explain the process to you because it feels the simplest and most logical of the ones I have used.</a:t>
            </a:r>
            <a:endParaRPr lang="en-US" b="0" i="0" dirty="0" smtClean="0">
              <a:effectLst/>
              <a:latin typeface="PT Sans" charset="-52"/>
              <a:ea typeface="PT Sans" charset="-52"/>
              <a:cs typeface="PT Sans" charset="-52"/>
            </a:endParaRPr>
          </a:p>
          <a:p>
            <a:r>
              <a:rPr lang="en-US" b="0" dirty="0" smtClean="0">
                <a:effectLst/>
              </a:rPr>
              <a:t/>
            </a:r>
            <a:br>
              <a:rPr lang="en-US" b="0" dirty="0" smtClean="0">
                <a:effectLst/>
              </a:rPr>
            </a:br>
            <a:endParaRPr lang="en-US" b="1" i="0"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27</a:t>
            </a:fld>
            <a:endParaRPr lang="en-US"/>
          </a:p>
        </p:txBody>
      </p:sp>
    </p:spTree>
    <p:extLst>
      <p:ext uri="{BB962C8B-B14F-4D97-AF65-F5344CB8AC3E}">
        <p14:creationId xmlns:p14="http://schemas.microsoft.com/office/powerpoint/2010/main" val="16932928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latin typeface="PT Sans" charset="-52"/>
                <a:ea typeface="PT Sans" charset="-52"/>
                <a:cs typeface="PT Sans" charset="-52"/>
              </a:rPr>
              <a:t>Module Three   - This </a:t>
            </a:r>
            <a:r>
              <a:rPr lang="en-US" b="0" i="0" dirty="0">
                <a:latin typeface="PT Sans" charset="-52"/>
                <a:ea typeface="PT Sans" charset="-52"/>
                <a:cs typeface="PT Sans" charset="-52"/>
              </a:rPr>
              <a:t>section is going to show you several ways to make your own images</a:t>
            </a:r>
            <a:r>
              <a:rPr lang="en-US" b="0" i="0" baseline="0" dirty="0">
                <a:latin typeface="PT Sans" charset="-52"/>
                <a:ea typeface="PT Sans" charset="-52"/>
                <a:cs typeface="PT Sans" charset="-52"/>
              </a:rPr>
              <a:t> and applying them to your products</a:t>
            </a: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28</a:t>
            </a:fld>
            <a:endParaRPr lang="en-US"/>
          </a:p>
        </p:txBody>
      </p:sp>
    </p:spTree>
    <p:extLst>
      <p:ext uri="{BB962C8B-B14F-4D97-AF65-F5344CB8AC3E}">
        <p14:creationId xmlns:p14="http://schemas.microsoft.com/office/powerpoint/2010/main" val="7183791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Creating your first design will be different for different people. </a:t>
            </a:r>
            <a:r>
              <a:rPr lang="en-US" sz="1200" dirty="0" smtClean="0">
                <a:solidFill>
                  <a:srgbClr val="000000"/>
                </a:solidFill>
                <a:latin typeface="PT Sans" charset="-52"/>
                <a:ea typeface="PT Sans" charset="-52"/>
                <a:cs typeface="PT Sans" charset="-52"/>
              </a:rPr>
              <a:t>This will depend on if you have decided to just put a toe in the water or have a bigger plan. </a:t>
            </a:r>
            <a:r>
              <a:rPr lang="en-US" sz="1200" b="0" i="0" u="none" strike="noStrike" kern="1200" dirty="0" smtClean="0">
                <a:solidFill>
                  <a:schemeClr val="tx1"/>
                </a:solidFill>
                <a:effectLst/>
                <a:latin typeface="PT Sans" charset="-52"/>
                <a:ea typeface="PT Sans" charset="-52"/>
                <a:cs typeface="PT Sans" charset="-52"/>
              </a:rPr>
              <a:t>Some </a:t>
            </a:r>
            <a:r>
              <a:rPr lang="en-US" sz="1200" b="0" i="0" u="none" strike="noStrike" kern="1200" dirty="0">
                <a:solidFill>
                  <a:schemeClr val="tx1"/>
                </a:solidFill>
                <a:effectLst/>
                <a:latin typeface="PT Sans" charset="-52"/>
                <a:ea typeface="PT Sans" charset="-52"/>
                <a:cs typeface="PT Sans" charset="-52"/>
              </a:rPr>
              <a:t>may have a niche mapped out in their mind and be aiming to fill a shop straight away.  Others may have one thing they think is funny or topical and want to see if they can make one product work.</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Making the actual design is not very difficult. Don’t be fooled into thinking you need a complex design.  Simple is often the best. There are several ways of creating your image and I will show you some of them. If you prefer to get somebody else to do it you can outsource this relatively inexpensively but I would recommend giving it a go yourself first.  Or you could hire somebody on Fiverr and try yourself at the same time and see who does the best design. It can’t hurt to have a choice.</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For simplicity’s sake let us go through the process of making one design just so that you can see how simple it can be</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b="0" dirty="0">
                <a:effectLst/>
              </a:rPr>
              <a:t/>
            </a:r>
            <a:br>
              <a:rPr lang="en-US" b="0" dirty="0">
                <a:effectLst/>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29</a:t>
            </a:fld>
            <a:endParaRPr lang="en-US"/>
          </a:p>
        </p:txBody>
      </p:sp>
    </p:spTree>
    <p:extLst>
      <p:ext uri="{BB962C8B-B14F-4D97-AF65-F5344CB8AC3E}">
        <p14:creationId xmlns:p14="http://schemas.microsoft.com/office/powerpoint/2010/main" val="721002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PT Sans" charset="-52"/>
                <a:ea typeface="PT Sans" charset="-52"/>
                <a:cs typeface="PT Sans" charset="-52"/>
              </a:rPr>
              <a:t>The Print On Demand model is ideal for people that don't want to or can't afford to risk any money in starting a business. Many people want  their own business but are scared to take the risk. This is a business that minimizes risk. If you don't have any money or don't want to risk borrowing money from the bank manager then the Print On Demand business is one that you should seriously consider. </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PT Sans" charset="-52"/>
                <a:ea typeface="PT Sans" charset="-52"/>
                <a:cs typeface="PT Sans" charset="-52"/>
              </a:rPr>
              <a:t/>
            </a:r>
            <a:br>
              <a:rPr lang="en-US" b="0" i="0" dirty="0">
                <a:latin typeface="PT Sans" charset="-52"/>
                <a:ea typeface="PT Sans" charset="-52"/>
                <a:cs typeface="PT Sans" charset="-52"/>
              </a:rPr>
            </a:br>
            <a:r>
              <a:rPr lang="en-US" b="0" i="0" dirty="0">
                <a:latin typeface="PT Sans" charset="-52"/>
                <a:ea typeface="PT Sans" charset="-52"/>
                <a:cs typeface="PT Sans" charset="-52"/>
              </a:rPr>
              <a:t>In traditional business models you generally have to invest in stock if you are going to sell any sort of product but in the Print On Demand business you do not need a speculative investment in stock. There is not any danger of investing in the wrong stock as you only pay for items that you have already sold. Many businesses make the mistake of buying badly and their profit sits in a box in the corner. Or they have to sell at a loss. </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PT Sans" charset="-52"/>
                <a:ea typeface="PT Sans" charset="-52"/>
                <a:cs typeface="PT Sans" charset="-52"/>
              </a:rPr>
              <a:t/>
            </a:r>
            <a:br>
              <a:rPr lang="en-US" b="0" i="0" dirty="0">
                <a:latin typeface="PT Sans" charset="-52"/>
                <a:ea typeface="PT Sans" charset="-52"/>
                <a:cs typeface="PT Sans" charset="-52"/>
              </a:rPr>
            </a:br>
            <a:r>
              <a:rPr lang="en-US" b="0" i="0" dirty="0">
                <a:latin typeface="PT Sans" charset="-52"/>
                <a:ea typeface="PT Sans" charset="-52"/>
                <a:cs typeface="PT Sans" charset="-52"/>
              </a:rPr>
              <a:t/>
            </a:r>
            <a:br>
              <a:rPr lang="en-US" b="0" i="0" dirty="0">
                <a:latin typeface="PT Sans" charset="-52"/>
                <a:ea typeface="PT Sans" charset="-52"/>
                <a:cs typeface="PT Sans" charset="-52"/>
              </a:rPr>
            </a:br>
            <a:r>
              <a:rPr lang="en-US" b="0" i="0" dirty="0">
                <a:latin typeface="PT Sans" charset="-52"/>
                <a:ea typeface="PT Sans" charset="-52"/>
                <a:cs typeface="PT Sans" charset="-52"/>
              </a:rPr>
              <a:t/>
            </a:r>
            <a:br>
              <a:rPr lang="en-US" b="0" i="0" dirty="0">
                <a:latin typeface="PT Sans" charset="-52"/>
                <a:ea typeface="PT Sans" charset="-52"/>
                <a:cs typeface="PT Sans" charset="-52"/>
              </a:rPr>
            </a:br>
            <a:r>
              <a:rPr lang="en-US" b="0" i="0" dirty="0">
                <a:latin typeface="PT Sans" charset="-52"/>
                <a:ea typeface="PT Sans" charset="-52"/>
                <a:cs typeface="PT Sans" charset="-52"/>
              </a:rPr>
              <a:t>So,  there are no premises to pay for, no staff to pay and no stock to pay for before any item sale.  The main expense is your time and possibly money spent on advertising to bring your customers to your sales platform. </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PT Sans" charset="-52"/>
                <a:ea typeface="PT Sans" charset="-52"/>
                <a:cs typeface="PT Sans" charset="-52"/>
              </a:rPr>
              <a:t/>
            </a:r>
            <a:br>
              <a:rPr lang="en-US" b="0" i="0" dirty="0">
                <a:latin typeface="PT Sans" charset="-52"/>
                <a:ea typeface="PT Sans" charset="-52"/>
                <a:cs typeface="PT Sans" charset="-52"/>
              </a:rPr>
            </a:br>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a:t>
            </a:fld>
            <a:endParaRPr lang="en-US"/>
          </a:p>
        </p:txBody>
      </p:sp>
    </p:spTree>
    <p:extLst>
      <p:ext uri="{BB962C8B-B14F-4D97-AF65-F5344CB8AC3E}">
        <p14:creationId xmlns:p14="http://schemas.microsoft.com/office/powerpoint/2010/main" val="17071130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I'm going to assume you know your market and that you have found a group of people to market to. So now you need to find a design. </a:t>
            </a:r>
          </a:p>
          <a:p>
            <a:pPr rtl="0"/>
            <a:r>
              <a:rPr lang="en-US" sz="1200" b="0" i="0" u="none" strike="noStrike" kern="1200" dirty="0">
                <a:solidFill>
                  <a:schemeClr val="tx1"/>
                </a:solidFill>
                <a:effectLst/>
                <a:latin typeface="PT Sans" charset="-52"/>
                <a:ea typeface="PT Sans" charset="-52"/>
                <a:cs typeface="PT Sans" charset="-52"/>
              </a:rPr>
              <a:t>Your design can be very simple, in other words just nice text or it can be very complicated you will see examples of both that work when you do your research.</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If there's going to be any sort of demand for your product the chances are someone's already done something similar. </a:t>
            </a:r>
          </a:p>
          <a:p>
            <a:pPr rtl="0"/>
            <a:r>
              <a:rPr lang="en-US" sz="1200" b="0" i="0" u="none" strike="noStrike" kern="1200" dirty="0">
                <a:solidFill>
                  <a:schemeClr val="tx1"/>
                </a:solidFill>
                <a:effectLst/>
                <a:latin typeface="PT Sans" charset="-52"/>
                <a:ea typeface="PT Sans" charset="-52"/>
                <a:cs typeface="PT Sans" charset="-52"/>
              </a:rPr>
              <a:t>There are plenty of places to look on the internet for product ideas. </a:t>
            </a:r>
          </a:p>
          <a:p>
            <a:pPr rtl="0"/>
            <a:r>
              <a:rPr lang="en-US" sz="1200" b="0" i="0" u="none" strike="noStrike" kern="1200" dirty="0">
                <a:solidFill>
                  <a:schemeClr val="tx1"/>
                </a:solidFill>
                <a:effectLst/>
                <a:latin typeface="PT Sans" charset="-52"/>
                <a:ea typeface="PT Sans" charset="-52"/>
                <a:cs typeface="PT Sans" charset="-52"/>
              </a:rPr>
              <a:t>Print On Demand marketplaces have their own search function where you can find their best selling products.</a:t>
            </a:r>
          </a:p>
          <a:p>
            <a:pPr rtl="0"/>
            <a:r>
              <a:rPr lang="en-US" sz="1200" b="0" i="0" u="none" strike="noStrike" kern="1200" dirty="0">
                <a:solidFill>
                  <a:schemeClr val="tx1"/>
                </a:solidFill>
                <a:effectLst/>
                <a:latin typeface="PT Sans" charset="-52"/>
                <a:ea typeface="PT Sans" charset="-52"/>
                <a:cs typeface="PT Sans" charset="-52"/>
              </a:rPr>
              <a:t> You can try Google Images, Pinterest, Etsy and even Amazon to see what other people have done in the past</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30</a:t>
            </a:fld>
            <a:endParaRPr lang="en-US"/>
          </a:p>
        </p:txBody>
      </p:sp>
    </p:spTree>
    <p:extLst>
      <p:ext uri="{BB962C8B-B14F-4D97-AF65-F5344CB8AC3E}">
        <p14:creationId xmlns:p14="http://schemas.microsoft.com/office/powerpoint/2010/main" val="13144641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Here is an Amazon search for ‘biker’ t shirts as an example</a:t>
            </a:r>
          </a:p>
          <a:p>
            <a:endParaRPr lang="en-US" sz="1200" b="0" i="0" u="none" strike="noStrike" kern="1200" dirty="0">
              <a:solidFill>
                <a:schemeClr val="tx1"/>
              </a:solidFill>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This search yielded over 2000 results so this is a popular market and you will see plenty of examples. This is not to copy but this is to give yourself an idea what may work and what may not work and come up with your own solution. It's very important to be original please don't copy that's not the intention here you are just looking for clues at this stage of which direction to go in. Again I'll talk more about this in the marketing section of this report.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 simplest idea is for some sort of funny slogan which people may take  from memes or something that they know would apply to this particular market</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31</a:t>
            </a:fld>
            <a:endParaRPr lang="en-US"/>
          </a:p>
        </p:txBody>
      </p:sp>
    </p:spTree>
    <p:extLst>
      <p:ext uri="{BB962C8B-B14F-4D97-AF65-F5344CB8AC3E}">
        <p14:creationId xmlns:p14="http://schemas.microsoft.com/office/powerpoint/2010/main" val="18502037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So if you have an idea for an image that you want to put on your products then you have the choice of doing it yourself or finding somebody to do it for you. I'll first run through a couple of ways to do it yourself. I would recommend you doing this even if you decide against it later. Then, at least you'll know what's involved if you have a little crack at it yourself first.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To put a slogan on a T-shirt or a Coffee mug or a necklace you will need to find some text to put on a transparent background. Now, to have a transparent background most of these Print On Demand companies would require you to create a .</a:t>
            </a:r>
            <a:r>
              <a:rPr lang="en-US" sz="1200" b="0" i="0" u="none" strike="noStrike" kern="1200" dirty="0" err="1">
                <a:solidFill>
                  <a:schemeClr val="tx1"/>
                </a:solidFill>
                <a:effectLst/>
                <a:latin typeface="PT Sans" charset="-52"/>
                <a:ea typeface="PT Sans" charset="-52"/>
                <a:cs typeface="PT Sans" charset="-52"/>
              </a:rPr>
              <a:t>png</a:t>
            </a:r>
            <a:r>
              <a:rPr lang="en-US" sz="1200" b="0" i="0" u="none" strike="noStrike" kern="1200" dirty="0">
                <a:solidFill>
                  <a:schemeClr val="tx1"/>
                </a:solidFill>
                <a:effectLst/>
                <a:latin typeface="PT Sans" charset="-52"/>
                <a:ea typeface="PT Sans" charset="-52"/>
                <a:cs typeface="PT Sans" charset="-52"/>
              </a:rPr>
              <a:t> file so when you save your image it has to be a .</a:t>
            </a:r>
            <a:r>
              <a:rPr lang="en-US" sz="1200" b="0" i="0" u="none" strike="noStrike" kern="1200" dirty="0" err="1">
                <a:solidFill>
                  <a:schemeClr val="tx1"/>
                </a:solidFill>
                <a:effectLst/>
                <a:latin typeface="PT Sans" charset="-52"/>
                <a:ea typeface="PT Sans" charset="-52"/>
                <a:cs typeface="PT Sans" charset="-52"/>
              </a:rPr>
              <a:t>png</a:t>
            </a:r>
            <a:r>
              <a:rPr lang="en-US" sz="1200" b="0" i="0" u="none" strike="noStrike" kern="1200" dirty="0">
                <a:solidFill>
                  <a:schemeClr val="tx1"/>
                </a:solidFill>
                <a:effectLst/>
                <a:latin typeface="PT Sans" charset="-52"/>
                <a:ea typeface="PT Sans" charset="-52"/>
                <a:cs typeface="PT Sans" charset="-52"/>
              </a:rPr>
              <a:t> and not a .jpg. </a:t>
            </a:r>
          </a:p>
          <a:p>
            <a:pPr rtl="0"/>
            <a:endParaRPr lang="en-US" sz="1200" b="0" i="0" u="none" strike="noStrike" kern="1200" dirty="0">
              <a:solidFill>
                <a:schemeClr val="tx1"/>
              </a:solidFill>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People use Photoshop to make their designs but you don't need to be particularly good at graphic design or to have Photoshop to do this.  Free graphic design software like </a:t>
            </a:r>
            <a:r>
              <a:rPr lang="en-US" sz="1200" b="0" i="0" u="none" strike="noStrike" kern="1200" dirty="0" err="1">
                <a:solidFill>
                  <a:schemeClr val="tx1"/>
                </a:solidFill>
                <a:effectLst/>
                <a:latin typeface="PT Sans" charset="-52"/>
                <a:ea typeface="PT Sans" charset="-52"/>
                <a:cs typeface="PT Sans" charset="-52"/>
              </a:rPr>
              <a:t>Canva</a:t>
            </a:r>
            <a:r>
              <a:rPr lang="en-US" sz="1200" b="0" i="0" u="none" strike="noStrike" kern="1200" dirty="0">
                <a:solidFill>
                  <a:schemeClr val="tx1"/>
                </a:solidFill>
                <a:effectLst/>
                <a:latin typeface="PT Sans" charset="-52"/>
                <a:ea typeface="PT Sans" charset="-52"/>
                <a:cs typeface="PT Sans" charset="-52"/>
              </a:rPr>
              <a:t> or </a:t>
            </a:r>
            <a:r>
              <a:rPr lang="en-US" sz="1200" b="0" i="0" u="none" strike="noStrike" kern="1200" dirty="0" err="1">
                <a:solidFill>
                  <a:schemeClr val="tx1"/>
                </a:solidFill>
                <a:effectLst/>
                <a:latin typeface="PT Sans" charset="-52"/>
                <a:ea typeface="PT Sans" charset="-52"/>
                <a:cs typeface="PT Sans" charset="-52"/>
              </a:rPr>
              <a:t>Pixlr</a:t>
            </a:r>
            <a:r>
              <a:rPr lang="en-US" sz="1200" b="0" i="0" u="none" strike="noStrike" kern="1200" dirty="0">
                <a:solidFill>
                  <a:schemeClr val="tx1"/>
                </a:solidFill>
                <a:effectLst/>
                <a:latin typeface="PT Sans" charset="-52"/>
                <a:ea typeface="PT Sans" charset="-52"/>
                <a:cs typeface="PT Sans" charset="-52"/>
              </a:rPr>
              <a:t> are commonly used</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32</a:t>
            </a:fld>
            <a:endParaRPr lang="en-US"/>
          </a:p>
        </p:txBody>
      </p:sp>
    </p:spTree>
    <p:extLst>
      <p:ext uri="{BB962C8B-B14F-4D97-AF65-F5344CB8AC3E}">
        <p14:creationId xmlns:p14="http://schemas.microsoft.com/office/powerpoint/2010/main" val="9702748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If I'm doing something very simple like just a text using a nice font I actually use Google Slides. I don't know anybody else that does this and I can't remember how I discovered it but I'm going to tell you how I do it and hope that it helps you.</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 good thing about Google slides is that if you have a Google account, which pretty much everybody has, you've got this on your computer already.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Here is the step by step</a:t>
            </a:r>
            <a:endParaRPr lang="en-US" b="0" i="0" dirty="0">
              <a:effectLst/>
              <a:latin typeface="PT Sans" charset="-52"/>
              <a:ea typeface="PT Sans" charset="-52"/>
              <a:cs typeface="PT Sans"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33</a:t>
            </a:fld>
            <a:endParaRPr lang="en-US"/>
          </a:p>
        </p:txBody>
      </p:sp>
    </p:spTree>
    <p:extLst>
      <p:ext uri="{BB962C8B-B14F-4D97-AF65-F5344CB8AC3E}">
        <p14:creationId xmlns:p14="http://schemas.microsoft.com/office/powerpoint/2010/main" val="16890286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1  Go to Google Drive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2  Click My Drive at the top</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3  Click Google Slides</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4  Click Layout and choose last option change canvas to blank</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5  Click File then Page Setup near the bottom</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6  Choose Custom from dropdown menu</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7  Choose the dimensions that apply to the product you are creating</a:t>
            </a:r>
            <a:endParaRPr lang="en-US" b="0" i="0" dirty="0">
              <a:effectLst/>
              <a:latin typeface="PT Sans" charset="-52"/>
              <a:ea typeface="PT Sans" charset="-52"/>
              <a:cs typeface="PT Sans"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34</a:t>
            </a:fld>
            <a:endParaRPr lang="en-US"/>
          </a:p>
        </p:txBody>
      </p:sp>
    </p:spTree>
    <p:extLst>
      <p:ext uri="{BB962C8B-B14F-4D97-AF65-F5344CB8AC3E}">
        <p14:creationId xmlns:p14="http://schemas.microsoft.com/office/powerpoint/2010/main" val="17678309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Now you have the perfect blank canvas. There are different ways to put text on the canvas but on Google Slides there is a Word Art function which is very good. There are absolutely loads of fonts to choose from and if you haven't got enough you can add even more fonts to Google Slides.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35</a:t>
            </a:fld>
            <a:endParaRPr lang="en-US"/>
          </a:p>
        </p:txBody>
      </p:sp>
    </p:spTree>
    <p:extLst>
      <p:ext uri="{BB962C8B-B14F-4D97-AF65-F5344CB8AC3E}">
        <p14:creationId xmlns:p14="http://schemas.microsoft.com/office/powerpoint/2010/main" val="15231572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To get to Word Art click the insert button at the top of the page then click Word Art. Type your slogan into the box then you can change the font from the drop down menu in the header.   </a:t>
            </a:r>
            <a:endParaRPr lang="en-US" b="0" i="0" dirty="0" smtClean="0">
              <a:effectLst/>
              <a:latin typeface="PT Sans" charset="-52"/>
              <a:ea typeface="PT Sans" charset="-52"/>
              <a:cs typeface="PT Sans" charset="-52"/>
            </a:endParaRPr>
          </a:p>
          <a:p>
            <a:pPr rtl="0"/>
            <a:r>
              <a:rPr lang="en-US" b="0" i="0" dirty="0" smtClean="0">
                <a:effectLst/>
                <a:latin typeface="PT Sans" charset="-52"/>
                <a:ea typeface="PT Sans" charset="-52"/>
                <a:cs typeface="PT Sans" charset="-52"/>
              </a:rPr>
              <a:t/>
            </a:r>
            <a:br>
              <a:rPr lang="en-US" b="0" i="0" dirty="0" smtClean="0">
                <a:effectLst/>
                <a:latin typeface="PT Sans" charset="-52"/>
                <a:ea typeface="PT Sans" charset="-52"/>
                <a:cs typeface="PT Sans" charset="-52"/>
              </a:rPr>
            </a:br>
            <a:r>
              <a:rPr lang="en-US" sz="1200" b="0" i="0" u="none" strike="noStrike" kern="1200" dirty="0" smtClean="0">
                <a:solidFill>
                  <a:schemeClr val="tx1"/>
                </a:solidFill>
                <a:effectLst/>
                <a:latin typeface="PT Sans" charset="-52"/>
                <a:ea typeface="PT Sans" charset="-52"/>
                <a:cs typeface="PT Sans" charset="-52"/>
              </a:rPr>
              <a:t>You can play now with your result. You can change the </a:t>
            </a:r>
            <a:r>
              <a:rPr lang="en-US" sz="1200" b="0" i="0" u="none" strike="noStrike" kern="1200" dirty="0" err="1" smtClean="0">
                <a:solidFill>
                  <a:schemeClr val="tx1"/>
                </a:solidFill>
                <a:effectLst/>
                <a:latin typeface="PT Sans" charset="-52"/>
                <a:ea typeface="PT Sans" charset="-52"/>
                <a:cs typeface="PT Sans" charset="-52"/>
              </a:rPr>
              <a:t>colour</a:t>
            </a:r>
            <a:r>
              <a:rPr lang="en-US" sz="1200" b="0" i="0" u="none" strike="noStrike" kern="1200" dirty="0" smtClean="0">
                <a:solidFill>
                  <a:schemeClr val="tx1"/>
                </a:solidFill>
                <a:effectLst/>
                <a:latin typeface="PT Sans" charset="-52"/>
                <a:ea typeface="PT Sans" charset="-52"/>
                <a:cs typeface="PT Sans" charset="-52"/>
              </a:rPr>
              <a:t>, you can change the size, you can change the font again, you can add an outline to your letters, play with the thickness of the outline. All sorts of things that you'll find fun when you start doing it. Don't be tempted to make it too complicated. Sometimes simple is good.</a:t>
            </a:r>
            <a:endParaRPr lang="en-US" b="0" i="0" dirty="0" smtClean="0">
              <a:effectLst/>
              <a:latin typeface="PT Sans" charset="-52"/>
              <a:ea typeface="PT Sans" charset="-52"/>
              <a:cs typeface="PT Sans" charset="-52"/>
            </a:endParaRPr>
          </a:p>
          <a:p>
            <a:r>
              <a:rPr lang="en-US" b="0" i="0" smtClean="0">
                <a:latin typeface="PT Sans" charset="-52"/>
                <a:ea typeface="PT Sans" charset="-52"/>
                <a:cs typeface="PT Sans" charset="-52"/>
              </a:rPr>
              <a:t/>
            </a:r>
            <a:br>
              <a:rPr lang="en-US" b="0" i="0" smtClean="0">
                <a:latin typeface="PT Sans" charset="-52"/>
                <a:ea typeface="PT Sans" charset="-52"/>
                <a:cs typeface="PT Sans" charset="-52"/>
              </a:rPr>
            </a:br>
            <a:endParaRPr lang="en-US" b="0" i="0" smtClean="0">
              <a:latin typeface="PT Sans" charset="-52"/>
              <a:ea typeface="PT Sans" charset="-52"/>
              <a:cs typeface="PT Sans"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36</a:t>
            </a:fld>
            <a:endParaRPr lang="en-US"/>
          </a:p>
        </p:txBody>
      </p:sp>
    </p:spTree>
    <p:extLst>
      <p:ext uri="{BB962C8B-B14F-4D97-AF65-F5344CB8AC3E}">
        <p14:creationId xmlns:p14="http://schemas.microsoft.com/office/powerpoint/2010/main" val="15196081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Still keeping things simple I'm now going to show you how you can bring a transparent image straight into Google slides which you could possibly combine with your slogan should you so wish</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sz="1200" b="0" i="0" u="none" strike="noStrike" kern="1200" dirty="0">
                <a:solidFill>
                  <a:schemeClr val="tx1"/>
                </a:solidFill>
                <a:effectLst/>
                <a:latin typeface="PT Sans" charset="-52"/>
                <a:ea typeface="PT Sans" charset="-52"/>
                <a:cs typeface="PT Sans" charset="-52"/>
              </a:rPr>
              <a:t>So let's say you want to target people that like motorbikes and Harley Davidson's in particular.  You can click Insert at the top of your Google Slides page then select image from the drop down menu, then select search web.   This will give you the normal Google image search so if we type in Harley Davidson to see what comes up and then we need to filter from the menu on the left hand side so that we end up with an image that doesn't infringe copyright and has a transparent background.</a:t>
            </a:r>
          </a:p>
          <a:p>
            <a:pPr rtl="0"/>
            <a:r>
              <a:rPr lang="en-US" sz="1200" b="0" i="0" u="none" strike="noStrike" kern="1200" dirty="0">
                <a:solidFill>
                  <a:schemeClr val="tx1"/>
                </a:solidFill>
                <a:effectLst/>
                <a:latin typeface="PT Sans" charset="-52"/>
                <a:ea typeface="PT Sans" charset="-52"/>
                <a:cs typeface="PT Sans" charset="-52"/>
              </a:rPr>
              <a:t>You will see in the picture that there are filters down the left hand side of the page. I have chosen the ones that are in red. So that is coming down the page, any size for the picture size , transparent for the type of picture and labelled for reuse so that there is no problem with copyright. You will notice that there are several filters for reuse. Labelled for reuse is the one without restrictions and they get progressively more complicated so I'm choosing the simplest option again</a:t>
            </a:r>
            <a:r>
              <a:rPr lang="en-US" sz="1200" b="1" i="0" u="none" strike="noStrike" kern="1200" dirty="0">
                <a:solidFill>
                  <a:schemeClr val="tx1"/>
                </a:solidFill>
                <a:effectLst/>
                <a:latin typeface="PT Sans Narrow" charset="-52"/>
                <a:ea typeface="PT Sans Narrow" charset="-52"/>
                <a:cs typeface="PT Sans Narrow" charset="-52"/>
              </a:rPr>
              <a:t>. </a:t>
            </a:r>
            <a:r>
              <a:rPr lang="en-US" sz="1200" b="0" i="0" u="none" strike="noStrike" kern="1200" dirty="0">
                <a:solidFill>
                  <a:schemeClr val="tx1"/>
                </a:solidFill>
                <a:effectLst/>
                <a:latin typeface="+mn-lt"/>
                <a:ea typeface="+mn-ea"/>
                <a:cs typeface="+mn-cs"/>
              </a:rPr>
              <a:t> </a:t>
            </a:r>
          </a:p>
          <a:p>
            <a:pPr rtl="0"/>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PT Sans Narrow" charset="-52"/>
                <a:ea typeface="PT Sans Narrow" charset="-52"/>
                <a:cs typeface="PT Sans Narrow" charset="-52"/>
              </a:rPr>
              <a:t>Decide to use one of these or you may decide to look elsewhere. To continue from here I'm just going to choose one of these pictures. I quite like the </a:t>
            </a:r>
            <a:r>
              <a:rPr lang="en-US" sz="1200" b="0" i="0" u="none" strike="noStrike" kern="1200" dirty="0" err="1">
                <a:solidFill>
                  <a:schemeClr val="tx1"/>
                </a:solidFill>
                <a:effectLst/>
                <a:latin typeface="PT Sans Narrow" charset="-52"/>
                <a:ea typeface="PT Sans Narrow" charset="-52"/>
                <a:cs typeface="PT Sans Narrow" charset="-52"/>
              </a:rPr>
              <a:t>pixabay</a:t>
            </a:r>
            <a:r>
              <a:rPr lang="en-US" sz="1200" b="0" i="0" u="none" strike="noStrike" kern="1200" dirty="0">
                <a:solidFill>
                  <a:schemeClr val="tx1"/>
                </a:solidFill>
                <a:effectLst/>
                <a:latin typeface="PT Sans Narrow" charset="-52"/>
                <a:ea typeface="PT Sans Narrow" charset="-52"/>
                <a:cs typeface="PT Sans Narrow" charset="-52"/>
              </a:rPr>
              <a:t> one near the bottom which is basically a drawing on a transparent background</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37</a:t>
            </a:fld>
            <a:endParaRPr lang="en-US"/>
          </a:p>
        </p:txBody>
      </p:sp>
    </p:spTree>
    <p:extLst>
      <p:ext uri="{BB962C8B-B14F-4D97-AF65-F5344CB8AC3E}">
        <p14:creationId xmlns:p14="http://schemas.microsoft.com/office/powerpoint/2010/main" val="19877761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As you can see in the picture below by clicking on the picture in the search I've gone through to </a:t>
            </a:r>
            <a:r>
              <a:rPr lang="en-US" sz="1200" b="0" i="0" u="none" strike="noStrike" kern="1200" dirty="0" err="1">
                <a:solidFill>
                  <a:schemeClr val="tx1"/>
                </a:solidFill>
                <a:effectLst/>
                <a:latin typeface="PT Sans" charset="-52"/>
                <a:ea typeface="PT Sans" charset="-52"/>
                <a:cs typeface="PT Sans" charset="-52"/>
              </a:rPr>
              <a:t>Pixabay</a:t>
            </a:r>
            <a:r>
              <a:rPr lang="en-US" sz="1200" b="0" i="0" u="none" strike="noStrike" kern="1200" dirty="0">
                <a:solidFill>
                  <a:schemeClr val="tx1"/>
                </a:solidFill>
                <a:effectLst/>
                <a:latin typeface="PT Sans" charset="-52"/>
                <a:ea typeface="PT Sans" charset="-52"/>
                <a:cs typeface="PT Sans" charset="-52"/>
              </a:rPr>
              <a:t> and this is the page that allows me to download the picture without any restrictions. </a:t>
            </a:r>
          </a:p>
          <a:p>
            <a:pPr rtl="0"/>
            <a:r>
              <a:rPr lang="en-US" sz="1200" b="0" i="0" u="none" strike="noStrike" kern="1200" dirty="0">
                <a:solidFill>
                  <a:schemeClr val="tx1"/>
                </a:solidFill>
                <a:effectLst/>
                <a:latin typeface="PT Sans" charset="-52"/>
                <a:ea typeface="PT Sans" charset="-52"/>
                <a:cs typeface="PT Sans" charset="-52"/>
              </a:rPr>
              <a:t>However, if you use the search function in Google Slides you don't need to go as far as this page Google will insert it direct from </a:t>
            </a:r>
            <a:r>
              <a:rPr lang="en-US" sz="1200" b="0" i="0" u="none" strike="noStrike" kern="1200" dirty="0" err="1">
                <a:solidFill>
                  <a:schemeClr val="tx1"/>
                </a:solidFill>
                <a:effectLst/>
                <a:latin typeface="PT Sans" charset="-52"/>
                <a:ea typeface="PT Sans" charset="-52"/>
                <a:cs typeface="PT Sans" charset="-52"/>
              </a:rPr>
              <a:t>Pixabay</a:t>
            </a:r>
            <a:r>
              <a:rPr lang="en-US" sz="1200" b="0" i="0" u="none" strike="noStrike" kern="1200" dirty="0">
                <a:solidFill>
                  <a:schemeClr val="tx1"/>
                </a:solidFill>
                <a:effectLst/>
                <a:latin typeface="PT Sans" charset="-52"/>
                <a:ea typeface="PT Sans" charset="-52"/>
                <a:cs typeface="PT Sans" charset="-52"/>
              </a:rPr>
              <a:t> and you don't need to put it on your computer</a:t>
            </a:r>
            <a:r>
              <a:rPr lang="en-US" sz="1200" b="1" i="0" u="none" strike="noStrike" kern="1200" dirty="0">
                <a:solidFill>
                  <a:schemeClr val="tx1"/>
                </a:solidFill>
                <a:effectLst/>
                <a:latin typeface="PT Sans Narrow" charset="-52"/>
                <a:ea typeface="PT Sans Narrow" charset="-52"/>
                <a:cs typeface="PT Sans Narrow" charset="-52"/>
              </a:rPr>
              <a:t>.</a:t>
            </a:r>
          </a:p>
          <a:p>
            <a:pPr rtl="0"/>
            <a:r>
              <a:rPr lang="en-US" sz="1200" b="0" i="0" u="none" strike="noStrike" kern="1200" dirty="0">
                <a:solidFill>
                  <a:schemeClr val="tx1"/>
                </a:solidFill>
                <a:effectLst/>
                <a:latin typeface="PT Sans" charset="-52"/>
                <a:ea typeface="PT Sans" charset="-52"/>
                <a:cs typeface="PT Sans" charset="-52"/>
              </a:rPr>
              <a:t>If you look at the picture of the motorbike you will notice the square pattern in the background and it is that white and grey check pattern that you are looking for so that you are sure you have a transparent background</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sz="1200" b="0" i="0" u="none" strike="noStrike" kern="1200" dirty="0">
                <a:solidFill>
                  <a:schemeClr val="tx1"/>
                </a:solidFill>
                <a:effectLst/>
                <a:latin typeface="PT Sans" charset="-52"/>
                <a:ea typeface="PT Sans" charset="-52"/>
                <a:cs typeface="PT Sans" charset="-52"/>
              </a:rPr>
              <a:t>You now know how to insert text into your canvas and also how to insert a picture into your canvas and you can easily combine the two. The choice is yours and I recommend that you try all of these to see which works the best for you. Testing is a great idea</a:t>
            </a:r>
            <a:r>
              <a:rPr lang="en-US" sz="1200" b="0" i="0" u="none" strike="noStrike" kern="1200" dirty="0">
                <a:solidFill>
                  <a:schemeClr val="tx1"/>
                </a:solidFill>
                <a:effectLst/>
                <a:latin typeface="+mn-lt"/>
                <a:ea typeface="+mn-ea"/>
                <a:cs typeface="+mn-cs"/>
              </a:rPr>
              <a:t>.</a:t>
            </a:r>
            <a:endParaRPr lang="en-US" b="0" dirty="0">
              <a:effectLst/>
            </a:endParaRPr>
          </a:p>
          <a:p>
            <a:r>
              <a:rPr lang="en-US" b="0" dirty="0">
                <a:effectLst/>
              </a:rPr>
              <a:t/>
            </a:r>
            <a:br>
              <a:rPr lang="en-US" b="0" dirty="0">
                <a:effectLst/>
              </a:rPr>
            </a:b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38</a:t>
            </a:fld>
            <a:endParaRPr lang="en-US"/>
          </a:p>
        </p:txBody>
      </p:sp>
    </p:spTree>
    <p:extLst>
      <p:ext uri="{BB962C8B-B14F-4D97-AF65-F5344CB8AC3E}">
        <p14:creationId xmlns:p14="http://schemas.microsoft.com/office/powerpoint/2010/main" val="18830795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When you are happy with your Design in Google Slides you must remember to save  the item as a .</a:t>
            </a:r>
            <a:r>
              <a:rPr lang="en-US" sz="1200" b="0" i="0" u="none" strike="noStrike" kern="1200" dirty="0" err="1">
                <a:solidFill>
                  <a:schemeClr val="tx1"/>
                </a:solidFill>
                <a:effectLst/>
                <a:latin typeface="PT Sans" charset="-52"/>
                <a:ea typeface="PT Sans" charset="-52"/>
                <a:cs typeface="PT Sans" charset="-52"/>
              </a:rPr>
              <a:t>png</a:t>
            </a:r>
            <a:r>
              <a:rPr lang="en-US" sz="1200" b="0" i="0" u="none" strike="noStrike" kern="1200" dirty="0">
                <a:solidFill>
                  <a:schemeClr val="tx1"/>
                </a:solidFill>
                <a:effectLst/>
                <a:latin typeface="PT Sans" charset="-52"/>
                <a:ea typeface="PT Sans" charset="-52"/>
                <a:cs typeface="PT Sans" charset="-52"/>
              </a:rPr>
              <a:t> file. To do that on your Google slides page click file, then download as, then .</a:t>
            </a:r>
            <a:r>
              <a:rPr lang="en-US" sz="1200" b="0" i="0" u="none" strike="noStrike" kern="1200" dirty="0" err="1">
                <a:solidFill>
                  <a:schemeClr val="tx1"/>
                </a:solidFill>
                <a:effectLst/>
                <a:latin typeface="PT Sans" charset="-52"/>
                <a:ea typeface="PT Sans" charset="-52"/>
                <a:cs typeface="PT Sans" charset="-52"/>
              </a:rPr>
              <a:t>png</a:t>
            </a:r>
            <a:r>
              <a:rPr lang="en-US" sz="1200" b="0" i="0" u="none" strike="noStrike" kern="1200" dirty="0">
                <a:solidFill>
                  <a:schemeClr val="tx1"/>
                </a:solidFill>
                <a:effectLst/>
                <a:latin typeface="PT Sans" charset="-52"/>
                <a:ea typeface="PT Sans" charset="-52"/>
                <a:cs typeface="PT Sans" charset="-52"/>
              </a:rPr>
              <a:t> image. You need to check you have stayed with a transparent background and not picked up a white background while in Google Slides. If you are not transparent then you need to go to another website.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39</a:t>
            </a:fld>
            <a:endParaRPr lang="en-US"/>
          </a:p>
        </p:txBody>
      </p:sp>
    </p:spTree>
    <p:extLst>
      <p:ext uri="{BB962C8B-B14F-4D97-AF65-F5344CB8AC3E}">
        <p14:creationId xmlns:p14="http://schemas.microsoft.com/office/powerpoint/2010/main" val="1112726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PT Sans" charset="-52"/>
                <a:ea typeface="PT Sans" charset="-52"/>
                <a:cs typeface="PT Sans" charset="-52"/>
              </a:rPr>
              <a:t>So,  there are no premises to pay for, no staff to pay and no stock to pay for before any item sale.  The main expense is your time and possibly money spent on advertising to bring your customers to your sales platform. </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PT Sans" charset="-52"/>
                <a:ea typeface="PT Sans" charset="-52"/>
                <a:cs typeface="PT Sans" charset="-52"/>
              </a:rPr>
              <a:t/>
            </a:r>
            <a:br>
              <a:rPr lang="en-US" b="0" i="0" dirty="0">
                <a:latin typeface="PT Sans" charset="-52"/>
                <a:ea typeface="PT Sans" charset="-52"/>
                <a:cs typeface="PT Sans" charset="-52"/>
              </a:rPr>
            </a:br>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a:t>
            </a:fld>
            <a:endParaRPr lang="en-US"/>
          </a:p>
        </p:txBody>
      </p:sp>
    </p:spTree>
    <p:extLst>
      <p:ext uri="{BB962C8B-B14F-4D97-AF65-F5344CB8AC3E}">
        <p14:creationId xmlns:p14="http://schemas.microsoft.com/office/powerpoint/2010/main" val="36091126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The second website is called </a:t>
            </a:r>
            <a:r>
              <a:rPr lang="en-US" sz="1200" b="0" i="0" u="none" strike="noStrike" kern="1200" dirty="0" err="1" smtClean="0">
                <a:solidFill>
                  <a:schemeClr val="tx1"/>
                </a:solidFill>
                <a:effectLst/>
                <a:latin typeface="PT Sans" charset="-52"/>
                <a:ea typeface="PT Sans" charset="-52"/>
                <a:cs typeface="PT Sans" charset="-52"/>
              </a:rPr>
              <a:t>Lunapic</a:t>
            </a:r>
            <a:r>
              <a:rPr lang="en-US" sz="1200" b="0" i="0" u="none" strike="noStrike" kern="1200" dirty="0" smtClean="0">
                <a:solidFill>
                  <a:schemeClr val="tx1"/>
                </a:solidFill>
                <a:effectLst/>
                <a:latin typeface="PT Sans" charset="-52"/>
                <a:ea typeface="PT Sans" charset="-52"/>
                <a:cs typeface="PT Sans" charset="-52"/>
              </a:rPr>
              <a:t> which is also a very useful website in itself with many other uses but in this instance all we need to do is use their transparency tool. All you need to do is to click on that one color {white} to remove all of that color and leave it transparent. Then you are finished.</a:t>
            </a:r>
            <a:endParaRPr lang="en-US" b="0" i="0" dirty="0" smtClean="0">
              <a:effectLst/>
              <a:latin typeface="PT Sans" charset="-52"/>
              <a:ea typeface="PT Sans" charset="-52"/>
              <a:cs typeface="PT Sans" charset="-52"/>
            </a:endParaRPr>
          </a:p>
          <a:p>
            <a:pPr rtl="0"/>
            <a:r>
              <a:rPr lang="en-US" b="0" i="0" dirty="0" smtClean="0">
                <a:effectLst/>
                <a:latin typeface="PT Sans" charset="-52"/>
                <a:ea typeface="PT Sans" charset="-52"/>
                <a:cs typeface="PT Sans" charset="-52"/>
              </a:rPr>
              <a:t/>
            </a:r>
            <a:br>
              <a:rPr lang="en-US" b="0" i="0" dirty="0" smtClean="0">
                <a:effectLst/>
                <a:latin typeface="PT Sans" charset="-52"/>
                <a:ea typeface="PT Sans" charset="-52"/>
                <a:cs typeface="PT Sans" charset="-52"/>
              </a:rPr>
            </a:br>
            <a:r>
              <a:rPr lang="en-US" sz="1200" b="0" i="0" u="none" strike="noStrike" kern="1200" dirty="0" smtClean="0">
                <a:solidFill>
                  <a:schemeClr val="tx1"/>
                </a:solidFill>
                <a:effectLst/>
                <a:latin typeface="PT Sans" charset="-52"/>
                <a:ea typeface="PT Sans" charset="-52"/>
                <a:cs typeface="PT Sans" charset="-52"/>
              </a:rPr>
              <a:t>For your information you can use this website to easily change the colors of your designs. This is very useful to exchange black and white when you want to offer dark and pale t shirts</a:t>
            </a:r>
            <a:r>
              <a:rPr lang="en-US" sz="1200" b="1" i="0" u="none" strike="noStrike" kern="1200" dirty="0" smtClean="0">
                <a:solidFill>
                  <a:schemeClr val="tx1"/>
                </a:solidFill>
                <a:effectLst/>
                <a:latin typeface="PT Sans Narrow" charset="-52"/>
                <a:ea typeface="PT Sans Narrow" charset="-52"/>
                <a:cs typeface="PT Sans Narrow" charset="-52"/>
              </a:rPr>
              <a:t>.</a:t>
            </a:r>
            <a:endParaRPr lang="en-US" b="1" i="0" dirty="0" smtClean="0">
              <a:effectLst/>
              <a:latin typeface="PT Sans Narrow" charset="-52"/>
              <a:ea typeface="PT Sans Narrow" charset="-52"/>
              <a:cs typeface="PT Sans Narrow" charset="-52"/>
            </a:endParaRPr>
          </a:p>
          <a:p>
            <a:r>
              <a:rPr lang="en-US" dirty="0" smtClean="0"/>
              <a:t/>
            </a:r>
            <a:br>
              <a:rPr lang="en-US" dirty="0" smtClean="0"/>
            </a:br>
            <a:endParaRPr lang="en-US" b="1" i="0"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40</a:t>
            </a:fld>
            <a:endParaRPr lang="en-US"/>
          </a:p>
        </p:txBody>
      </p:sp>
    </p:spTree>
    <p:extLst>
      <p:ext uri="{BB962C8B-B14F-4D97-AF65-F5344CB8AC3E}">
        <p14:creationId xmlns:p14="http://schemas.microsoft.com/office/powerpoint/2010/main" val="4998347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err="1">
                <a:solidFill>
                  <a:schemeClr val="tx1"/>
                </a:solidFill>
                <a:effectLst/>
                <a:latin typeface="PT Sans" charset="-52"/>
                <a:ea typeface="PT Sans" charset="-52"/>
                <a:cs typeface="PT Sans" charset="-52"/>
              </a:rPr>
              <a:t>Canva</a:t>
            </a:r>
            <a:r>
              <a:rPr lang="en-US" sz="1200" b="0" i="0" u="none" strike="noStrike" kern="1200" dirty="0">
                <a:solidFill>
                  <a:schemeClr val="tx1"/>
                </a:solidFill>
                <a:effectLst/>
                <a:latin typeface="PT Sans" charset="-52"/>
                <a:ea typeface="PT Sans" charset="-52"/>
                <a:cs typeface="PT Sans" charset="-52"/>
              </a:rPr>
              <a:t> is an alternative graphic creation software which is quit widely recommended in internet marketing circles. If you don't have Photoshop then this is the software that is most often used by marketers.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Most people use the free version for their design work. There is also a paid version which is currently $9.95 per month paid annually or $12.95 if you pay a month at a time. To download an image with a transparent background unfortunately you have to have the paid version which does make it very simple. However, there is a free 30 day trial of the upgrade which could be very useful to people just starting out.</a:t>
            </a:r>
            <a:endParaRPr lang="en-US" b="0" i="0" dirty="0">
              <a:effectLst/>
              <a:latin typeface="PT Sans" charset="-52"/>
              <a:ea typeface="PT Sans" charset="-52"/>
              <a:cs typeface="PT Sans"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41</a:t>
            </a:fld>
            <a:endParaRPr lang="en-US"/>
          </a:p>
        </p:txBody>
      </p:sp>
    </p:spTree>
    <p:extLst>
      <p:ext uri="{BB962C8B-B14F-4D97-AF65-F5344CB8AC3E}">
        <p14:creationId xmlns:p14="http://schemas.microsoft.com/office/powerpoint/2010/main" val="12551973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Alternatively, you can still use the free version to make your original image then save as a .</a:t>
            </a:r>
            <a:r>
              <a:rPr lang="en-US" sz="1200" b="0" i="0" u="none" strike="noStrike" kern="1200" dirty="0" err="1">
                <a:solidFill>
                  <a:schemeClr val="tx1"/>
                </a:solidFill>
                <a:effectLst/>
                <a:latin typeface="PT Sans" charset="-52"/>
                <a:ea typeface="PT Sans" charset="-52"/>
                <a:cs typeface="PT Sans" charset="-52"/>
              </a:rPr>
              <a:t>png</a:t>
            </a:r>
            <a:r>
              <a:rPr lang="en-US" sz="1200" b="0" i="0" u="none" strike="noStrike" kern="1200" dirty="0">
                <a:solidFill>
                  <a:schemeClr val="tx1"/>
                </a:solidFill>
                <a:effectLst/>
                <a:latin typeface="PT Sans" charset="-52"/>
                <a:ea typeface="PT Sans" charset="-52"/>
                <a:cs typeface="PT Sans" charset="-52"/>
              </a:rPr>
              <a:t> file and go to a second website to remove the background. Try and make sure your background isn’t cluttered or complicated as a solid </a:t>
            </a:r>
            <a:r>
              <a:rPr lang="en-US" sz="1200" b="0" i="0" u="none" strike="noStrike" kern="1200" dirty="0" err="1">
                <a:solidFill>
                  <a:schemeClr val="tx1"/>
                </a:solidFill>
                <a:effectLst/>
                <a:latin typeface="PT Sans" charset="-52"/>
                <a:ea typeface="PT Sans" charset="-52"/>
                <a:cs typeface="PT Sans" charset="-52"/>
              </a:rPr>
              <a:t>colour</a:t>
            </a:r>
            <a:r>
              <a:rPr lang="en-US" sz="1200" b="0" i="0" u="none" strike="noStrike" kern="1200" dirty="0">
                <a:solidFill>
                  <a:schemeClr val="tx1"/>
                </a:solidFill>
                <a:effectLst/>
                <a:latin typeface="PT Sans" charset="-52"/>
                <a:ea typeface="PT Sans" charset="-52"/>
                <a:cs typeface="PT Sans" charset="-52"/>
              </a:rPr>
              <a:t> is much simpler to clear. This is a repeat of method one so back to </a:t>
            </a:r>
            <a:r>
              <a:rPr lang="en-US" sz="1200" b="0" i="0" u="none" strike="noStrike" kern="1200" dirty="0" err="1">
                <a:solidFill>
                  <a:schemeClr val="tx1"/>
                </a:solidFill>
                <a:effectLst/>
                <a:latin typeface="PT Sans" charset="-52"/>
                <a:ea typeface="PT Sans" charset="-52"/>
                <a:cs typeface="PT Sans" charset="-52"/>
              </a:rPr>
              <a:t>Lunapic</a:t>
            </a:r>
            <a:r>
              <a:rPr lang="en-US" sz="1200" b="0" i="0" u="none" strike="noStrike" kern="1200" dirty="0">
                <a:solidFill>
                  <a:schemeClr val="tx1"/>
                </a:solidFill>
                <a:effectLst/>
                <a:latin typeface="PT Sans" charset="-52"/>
                <a:ea typeface="PT Sans" charset="-52"/>
                <a:cs typeface="PT Sans" charset="-52"/>
              </a:rPr>
              <a:t> which is also a very useful website in itself with many other uses but in this instance all we need to do is use their transparency tool. If you have made a simple image in </a:t>
            </a:r>
            <a:r>
              <a:rPr lang="en-US" sz="1200" b="0" i="0" u="none" strike="noStrike" kern="1200" dirty="0" err="1">
                <a:solidFill>
                  <a:schemeClr val="tx1"/>
                </a:solidFill>
                <a:effectLst/>
                <a:latin typeface="PT Sans" charset="-52"/>
                <a:ea typeface="PT Sans" charset="-52"/>
                <a:cs typeface="PT Sans" charset="-52"/>
              </a:rPr>
              <a:t>Canva</a:t>
            </a:r>
            <a:r>
              <a:rPr lang="en-US" sz="1200" b="0" i="0" u="none" strike="noStrike" kern="1200" dirty="0">
                <a:solidFill>
                  <a:schemeClr val="tx1"/>
                </a:solidFill>
                <a:effectLst/>
                <a:latin typeface="PT Sans" charset="-52"/>
                <a:ea typeface="PT Sans" charset="-52"/>
                <a:cs typeface="PT Sans" charset="-52"/>
              </a:rPr>
              <a:t> with a solid white background or any solid color background then all you need to do is to click on that one </a:t>
            </a:r>
            <a:r>
              <a:rPr lang="en-US" sz="1200" b="0" i="0" u="none" strike="noStrike" kern="1200" dirty="0" err="1">
                <a:solidFill>
                  <a:schemeClr val="tx1"/>
                </a:solidFill>
                <a:effectLst/>
                <a:latin typeface="PT Sans" charset="-52"/>
                <a:ea typeface="PT Sans" charset="-52"/>
                <a:cs typeface="PT Sans" charset="-52"/>
              </a:rPr>
              <a:t>colour</a:t>
            </a:r>
            <a:r>
              <a:rPr lang="en-US" sz="1200" b="0" i="0" u="none" strike="noStrike" kern="1200" dirty="0">
                <a:solidFill>
                  <a:schemeClr val="tx1"/>
                </a:solidFill>
                <a:effectLst/>
                <a:latin typeface="PT Sans" charset="-52"/>
                <a:ea typeface="PT Sans" charset="-52"/>
                <a:cs typeface="PT Sans" charset="-52"/>
              </a:rPr>
              <a:t> to remove all of that color and leave it transparent. You must press the Apply button which I keep forgetting to do in my hurry as it isn’t obvious in my world. Then, as before, you save it as a .</a:t>
            </a:r>
            <a:r>
              <a:rPr lang="en-US" sz="1200" b="0" i="0" u="none" strike="noStrike" kern="1200" dirty="0" err="1">
                <a:solidFill>
                  <a:schemeClr val="tx1"/>
                </a:solidFill>
                <a:effectLst/>
                <a:latin typeface="PT Sans" charset="-52"/>
                <a:ea typeface="PT Sans" charset="-52"/>
                <a:cs typeface="PT Sans" charset="-52"/>
              </a:rPr>
              <a:t>png</a:t>
            </a:r>
            <a:r>
              <a:rPr lang="en-US" sz="1200" b="0" i="0" u="none" strike="noStrike" kern="1200" dirty="0">
                <a:solidFill>
                  <a:schemeClr val="tx1"/>
                </a:solidFill>
                <a:effectLst/>
                <a:latin typeface="PT Sans" charset="-52"/>
                <a:ea typeface="PT Sans" charset="-52"/>
                <a:cs typeface="PT Sans" charset="-52"/>
              </a:rPr>
              <a:t> file and you have finished your graphic</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sz="1200" b="0" i="0" u="none" strike="noStrike" kern="1200" dirty="0">
                <a:solidFill>
                  <a:schemeClr val="tx1"/>
                </a:solidFill>
                <a:effectLst/>
                <a:latin typeface="PT Sans" charset="-52"/>
                <a:ea typeface="PT Sans" charset="-52"/>
                <a:cs typeface="PT Sans" charset="-52"/>
              </a:rPr>
              <a:t>You can find </a:t>
            </a:r>
            <a:r>
              <a:rPr lang="en-US" sz="1200" b="0" i="0" u="none" strike="noStrike" kern="1200" dirty="0" err="1">
                <a:solidFill>
                  <a:schemeClr val="tx1"/>
                </a:solidFill>
                <a:effectLst/>
                <a:latin typeface="PT Sans" charset="-52"/>
                <a:ea typeface="PT Sans" charset="-52"/>
                <a:cs typeface="PT Sans" charset="-52"/>
              </a:rPr>
              <a:t>Canva</a:t>
            </a:r>
            <a:r>
              <a:rPr lang="en-US" sz="1200" b="0" i="0" u="none" strike="noStrike" kern="1200" dirty="0">
                <a:solidFill>
                  <a:schemeClr val="tx1"/>
                </a:solidFill>
                <a:effectLst/>
                <a:latin typeface="PT Sans" charset="-52"/>
                <a:ea typeface="PT Sans" charset="-52"/>
                <a:cs typeface="PT Sans" charset="-52"/>
              </a:rPr>
              <a:t> here</a:t>
            </a:r>
            <a:r>
              <a:rPr lang="en-US" sz="1200" b="1" i="0" u="none" strike="noStrike" kern="1200" dirty="0">
                <a:solidFill>
                  <a:schemeClr val="tx1"/>
                </a:solidFill>
                <a:effectLst/>
                <a:latin typeface="PT Sans Narrow" charset="-52"/>
                <a:ea typeface="PT Sans Narrow" charset="-52"/>
                <a:cs typeface="PT Sans Narrow" charset="-52"/>
              </a:rPr>
              <a:t> </a:t>
            </a:r>
            <a:r>
              <a:rPr lang="en-US" sz="1200" b="0" i="0" u="sng" strike="noStrike" kern="1200" dirty="0">
                <a:solidFill>
                  <a:schemeClr val="tx1"/>
                </a:solidFill>
                <a:effectLst/>
                <a:latin typeface="+mn-lt"/>
                <a:ea typeface="+mn-ea"/>
                <a:cs typeface="+mn-cs"/>
                <a:hlinkClick r:id="rId3"/>
              </a:rPr>
              <a:t>https://www.canva.com/</a:t>
            </a:r>
            <a:endParaRPr lang="en-US" b="0" dirty="0">
              <a:effectLst/>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42</a:t>
            </a:fld>
            <a:endParaRPr lang="en-US"/>
          </a:p>
        </p:txBody>
      </p:sp>
    </p:spTree>
    <p:extLst>
      <p:ext uri="{BB962C8B-B14F-4D97-AF65-F5344CB8AC3E}">
        <p14:creationId xmlns:p14="http://schemas.microsoft.com/office/powerpoint/2010/main" val="21338211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err="1">
                <a:solidFill>
                  <a:schemeClr val="tx1"/>
                </a:solidFill>
                <a:effectLst/>
                <a:latin typeface="PT Sans" charset="-52"/>
                <a:ea typeface="PT Sans" charset="-52"/>
                <a:cs typeface="PT Sans" charset="-52"/>
              </a:rPr>
              <a:t>Pixlr</a:t>
            </a:r>
            <a:r>
              <a:rPr lang="en-US" sz="1200" b="0" i="0" u="none" strike="noStrike" kern="1200" dirty="0">
                <a:solidFill>
                  <a:schemeClr val="tx1"/>
                </a:solidFill>
                <a:effectLst/>
                <a:latin typeface="PT Sans" charset="-52"/>
                <a:ea typeface="PT Sans" charset="-52"/>
                <a:cs typeface="PT Sans" charset="-52"/>
              </a:rPr>
              <a:t>. You may actually find this to be easier than the first two methods. You can see in the picture that you can add an image either from your computer or from a URL. So if you have previously managed to find a PNG file with a transparent background you can put it here and not have to worry about going to a second website to remove everything in the background. You can also add any slogan with the text editor without affecting the background.  This is where your design skills come into play. I would recommend going over to </a:t>
            </a:r>
            <a:r>
              <a:rPr lang="en-US" sz="1200" b="0" i="0" u="none" strike="noStrike" kern="1200" dirty="0" err="1">
                <a:solidFill>
                  <a:schemeClr val="tx1"/>
                </a:solidFill>
                <a:effectLst/>
                <a:latin typeface="PT Sans" charset="-52"/>
                <a:ea typeface="PT Sans" charset="-52"/>
                <a:cs typeface="PT Sans" charset="-52"/>
              </a:rPr>
              <a:t>Youtube</a:t>
            </a:r>
            <a:r>
              <a:rPr lang="en-US" sz="1200" b="0" i="0" u="none" strike="noStrike" kern="1200" dirty="0">
                <a:solidFill>
                  <a:schemeClr val="tx1"/>
                </a:solidFill>
                <a:effectLst/>
                <a:latin typeface="PT Sans" charset="-52"/>
                <a:ea typeface="PT Sans" charset="-52"/>
                <a:cs typeface="PT Sans" charset="-52"/>
              </a:rPr>
              <a:t> and watching a tutorial or two on how to use </a:t>
            </a:r>
            <a:r>
              <a:rPr lang="en-US" sz="1200" b="0" i="0" u="none" strike="noStrike" kern="1200" dirty="0" err="1">
                <a:solidFill>
                  <a:schemeClr val="tx1"/>
                </a:solidFill>
                <a:effectLst/>
                <a:latin typeface="PT Sans" charset="-52"/>
                <a:ea typeface="PT Sans" charset="-52"/>
                <a:cs typeface="PT Sans" charset="-52"/>
              </a:rPr>
              <a:t>Pixlr</a:t>
            </a:r>
            <a:r>
              <a:rPr lang="en-US" sz="1200" b="0" i="0" u="none" strike="noStrike" kern="1200" dirty="0">
                <a:solidFill>
                  <a:schemeClr val="tx1"/>
                </a:solidFill>
                <a:effectLst/>
                <a:latin typeface="PT Sans" charset="-52"/>
                <a:ea typeface="PT Sans" charset="-52"/>
                <a:cs typeface="PT Sans" charset="-52"/>
              </a:rPr>
              <a:t>. There are plenty to choose from and people use it in different ways. You can always learn something and if you are going to market products it is a good skill to have.</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You can find </a:t>
            </a:r>
            <a:r>
              <a:rPr lang="en-US" sz="1200" b="0" i="0" u="none" strike="noStrike" kern="1200" dirty="0" err="1">
                <a:solidFill>
                  <a:schemeClr val="tx1"/>
                </a:solidFill>
                <a:effectLst/>
                <a:latin typeface="PT Sans" charset="-52"/>
                <a:ea typeface="PT Sans" charset="-52"/>
                <a:cs typeface="PT Sans" charset="-52"/>
              </a:rPr>
              <a:t>Pixlr</a:t>
            </a:r>
            <a:r>
              <a:rPr lang="en-US" sz="1200" b="0" i="0" u="none" strike="noStrike" kern="1200" dirty="0">
                <a:solidFill>
                  <a:schemeClr val="tx1"/>
                </a:solidFill>
                <a:effectLst/>
                <a:latin typeface="PT Sans" charset="-52"/>
                <a:ea typeface="PT Sans" charset="-52"/>
                <a:cs typeface="PT Sans" charset="-52"/>
              </a:rPr>
              <a:t> here </a:t>
            </a:r>
            <a:r>
              <a:rPr lang="en-US" sz="1200" b="0" i="0" u="sng" strike="noStrike" kern="1200" dirty="0">
                <a:solidFill>
                  <a:schemeClr val="tx1"/>
                </a:solidFill>
                <a:effectLst/>
                <a:latin typeface="PT Sans" charset="-52"/>
                <a:ea typeface="PT Sans" charset="-52"/>
                <a:cs typeface="PT Sans" charset="-52"/>
                <a:hlinkClick r:id="rId3"/>
              </a:rPr>
              <a:t>https://pixlr.com/</a:t>
            </a:r>
            <a:endParaRPr lang="en-US" b="0" i="0" dirty="0">
              <a:effectLst/>
              <a:latin typeface="PT Sans" charset="-52"/>
              <a:ea typeface="PT Sans" charset="-52"/>
              <a:cs typeface="PT Sans"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43</a:t>
            </a:fld>
            <a:endParaRPr lang="en-US"/>
          </a:p>
        </p:txBody>
      </p:sp>
    </p:spTree>
    <p:extLst>
      <p:ext uri="{BB962C8B-B14F-4D97-AF65-F5344CB8AC3E}">
        <p14:creationId xmlns:p14="http://schemas.microsoft.com/office/powerpoint/2010/main" val="4833151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The simplest of them all is to get one of a few apps that you can use on your smartphone.  </a:t>
            </a:r>
            <a:r>
              <a:rPr lang="en-US" sz="1200" b="0" i="0" u="none" strike="noStrike" kern="1200" dirty="0" err="1">
                <a:solidFill>
                  <a:schemeClr val="tx1"/>
                </a:solidFill>
                <a:effectLst/>
                <a:latin typeface="PT Sans" charset="-52"/>
                <a:ea typeface="PT Sans" charset="-52"/>
                <a:cs typeface="PT Sans" charset="-52"/>
              </a:rPr>
              <a:t>Wordswag</a:t>
            </a:r>
            <a:r>
              <a:rPr lang="en-US" sz="1200" b="0" i="0" u="none" strike="noStrike" kern="1200" dirty="0">
                <a:solidFill>
                  <a:schemeClr val="tx1"/>
                </a:solidFill>
                <a:effectLst/>
                <a:latin typeface="PT Sans" charset="-52"/>
                <a:ea typeface="PT Sans" charset="-52"/>
                <a:cs typeface="PT Sans" charset="-52"/>
              </a:rPr>
              <a:t> and </a:t>
            </a:r>
            <a:r>
              <a:rPr lang="en-US" sz="1200" b="0" i="0" u="none" strike="noStrike" kern="1200" dirty="0" err="1">
                <a:solidFill>
                  <a:schemeClr val="tx1"/>
                </a:solidFill>
                <a:effectLst/>
                <a:latin typeface="PT Sans" charset="-52"/>
                <a:ea typeface="PT Sans" charset="-52"/>
                <a:cs typeface="PT Sans" charset="-52"/>
              </a:rPr>
              <a:t>Typorama</a:t>
            </a:r>
            <a:r>
              <a:rPr lang="en-US" sz="1200" b="0" i="0" u="none" strike="noStrike" kern="1200" dirty="0">
                <a:solidFill>
                  <a:schemeClr val="tx1"/>
                </a:solidFill>
                <a:effectLst/>
                <a:latin typeface="PT Sans" charset="-52"/>
                <a:ea typeface="PT Sans" charset="-52"/>
                <a:cs typeface="PT Sans" charset="-52"/>
              </a:rPr>
              <a:t> are two such apps and they offer some very good templates that turn your ordinary text into something eye catching automatically.  The good thing about this is that it gives you so many options to choose from in seconds. It saves time and gives better results than I could dream up myself. </a:t>
            </a:r>
            <a:endParaRPr lang="en-US" b="0" i="0" dirty="0">
              <a:effectLst/>
              <a:latin typeface="PT Sans" charset="-52"/>
              <a:ea typeface="PT Sans" charset="-52"/>
              <a:cs typeface="PT Sans"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sz="1200" b="0" i="0" u="none" strike="noStrike" kern="1200" dirty="0">
                <a:solidFill>
                  <a:schemeClr val="tx1"/>
                </a:solidFill>
                <a:effectLst/>
                <a:latin typeface="PT Sans" charset="-52"/>
                <a:ea typeface="PT Sans" charset="-52"/>
                <a:cs typeface="PT Sans" charset="-52"/>
              </a:rPr>
              <a:t>I think these apps were almost certainly conceived to make flashy Instagram posts but they are very useful for Print design</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44</a:t>
            </a:fld>
            <a:endParaRPr lang="en-US"/>
          </a:p>
        </p:txBody>
      </p:sp>
    </p:spTree>
    <p:extLst>
      <p:ext uri="{BB962C8B-B14F-4D97-AF65-F5344CB8AC3E}">
        <p14:creationId xmlns:p14="http://schemas.microsoft.com/office/powerpoint/2010/main" val="16578972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 think these apps were almost certainly conceived to make flashy Instagram posts but they are very useful for Print design.  I use </a:t>
            </a:r>
            <a:r>
              <a:rPr lang="en-US" sz="1200" b="0" i="0" u="none" strike="noStrike" kern="1200" dirty="0" err="1">
                <a:solidFill>
                  <a:schemeClr val="tx1"/>
                </a:solidFill>
                <a:effectLst/>
                <a:latin typeface="PT Sans" charset="-52"/>
                <a:ea typeface="PT Sans" charset="-52"/>
                <a:cs typeface="PT Sans" charset="-52"/>
              </a:rPr>
              <a:t>Typorama</a:t>
            </a:r>
            <a:r>
              <a:rPr lang="en-US" sz="1200" b="0" i="0" u="none" strike="noStrike" kern="1200" dirty="0">
                <a:solidFill>
                  <a:schemeClr val="tx1"/>
                </a:solidFill>
                <a:effectLst/>
                <a:latin typeface="PT Sans" charset="-52"/>
                <a:ea typeface="PT Sans" charset="-52"/>
                <a:cs typeface="PT Sans" charset="-52"/>
              </a:rPr>
              <a:t> which I choose because the first background it offers up to design on is transparent so it makes it really quick.  There is a free version and a small fee for the Pro version. </a:t>
            </a:r>
            <a:r>
              <a:rPr lang="en-US" sz="1200" b="0" i="0" u="none" strike="noStrike" kern="1200" dirty="0" err="1">
                <a:solidFill>
                  <a:schemeClr val="tx1"/>
                </a:solidFill>
                <a:effectLst/>
                <a:latin typeface="PT Sans" charset="-52"/>
                <a:ea typeface="PT Sans" charset="-52"/>
                <a:cs typeface="PT Sans" charset="-52"/>
              </a:rPr>
              <a:t>Wordswag</a:t>
            </a:r>
            <a:r>
              <a:rPr lang="en-US" sz="1200" b="0" i="0" u="none" strike="noStrike" kern="1200" dirty="0">
                <a:solidFill>
                  <a:schemeClr val="tx1"/>
                </a:solidFill>
                <a:effectLst/>
                <a:latin typeface="PT Sans" charset="-52"/>
                <a:ea typeface="PT Sans" charset="-52"/>
                <a:cs typeface="PT Sans" charset="-52"/>
              </a:rPr>
              <a:t> costs $4.99 and </a:t>
            </a:r>
            <a:r>
              <a:rPr lang="en-US" sz="1200" b="0" i="0" u="none" strike="noStrike" kern="1200" dirty="0" err="1">
                <a:solidFill>
                  <a:schemeClr val="tx1"/>
                </a:solidFill>
                <a:effectLst/>
                <a:latin typeface="PT Sans" charset="-52"/>
                <a:ea typeface="PT Sans" charset="-52"/>
                <a:cs typeface="PT Sans" charset="-52"/>
              </a:rPr>
              <a:t>Typorama</a:t>
            </a:r>
            <a:r>
              <a:rPr lang="en-US" sz="1200" b="0" i="0" u="none" strike="noStrike" kern="1200" dirty="0">
                <a:solidFill>
                  <a:schemeClr val="tx1"/>
                </a:solidFill>
                <a:effectLst/>
                <a:latin typeface="PT Sans" charset="-52"/>
                <a:ea typeface="PT Sans" charset="-52"/>
                <a:cs typeface="PT Sans" charset="-52"/>
              </a:rPr>
              <a:t> costs $5.99. You really should get the Pro if you want to do it this way.   Here is a sample image of how it looks on the phone. You will notice 3 of the 50 templates available below the transparent area</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45</a:t>
            </a:fld>
            <a:endParaRPr lang="en-US"/>
          </a:p>
        </p:txBody>
      </p:sp>
    </p:spTree>
    <p:extLst>
      <p:ext uri="{BB962C8B-B14F-4D97-AF65-F5344CB8AC3E}">
        <p14:creationId xmlns:p14="http://schemas.microsoft.com/office/powerpoint/2010/main" val="6884584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You will have no trouble finding places to find a graphic designer. The problem will be deciding how much you want to spend and who is likely to give you a design that will work.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 most widely recommended site by marketers is Fiverr because it's cheap and there's a wide choice of services offered. My experience of Fiverr has been both good and a bit disappointing. You have to be careful because cheap isn't always the best option and also many of these people are just using / rearranging stock images so if you decided to use two different designers you may well get two very similar designs</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46</a:t>
            </a:fld>
            <a:endParaRPr lang="en-US"/>
          </a:p>
        </p:txBody>
      </p:sp>
    </p:spTree>
    <p:extLst>
      <p:ext uri="{BB962C8B-B14F-4D97-AF65-F5344CB8AC3E}">
        <p14:creationId xmlns:p14="http://schemas.microsoft.com/office/powerpoint/2010/main" val="15220331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So with Fiverr you can get a bargain just be very careful when you're choosing who to give the work to. You can ask questions of the designer before you hand over your cash and I would suggest that you do that. Also make sure your instructions are very specific because you can end up with something you weren't expecting.</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Shop around some of the other resource type websites too. Particularly if you have got a bit more of a budget. Take a look up at a website called </a:t>
            </a:r>
            <a:r>
              <a:rPr lang="en-US" sz="1200" b="0" i="0" u="none" strike="noStrike" kern="1200" dirty="0" err="1">
                <a:solidFill>
                  <a:schemeClr val="tx1"/>
                </a:solidFill>
                <a:effectLst/>
                <a:latin typeface="PT Sans" charset="-52"/>
                <a:ea typeface="PT Sans" charset="-52"/>
                <a:cs typeface="PT Sans" charset="-52"/>
              </a:rPr>
              <a:t>Upwork</a:t>
            </a:r>
            <a:r>
              <a:rPr lang="en-US" sz="1200" b="0" i="0" u="none" strike="noStrike" kern="1200" dirty="0">
                <a:solidFill>
                  <a:schemeClr val="tx1"/>
                </a:solidFill>
                <a:effectLst/>
                <a:latin typeface="PT Sans" charset="-52"/>
                <a:ea typeface="PT Sans" charset="-52"/>
                <a:cs typeface="PT Sans" charset="-52"/>
              </a:rPr>
              <a:t> also one called Freelancer and another called People Per Hour. They will all probably be a little bit more expensive than Fiverr but even if you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decide against them a little bit of research is always helpful</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b="0" dirty="0">
                <a:effectLst/>
              </a:rPr>
              <a:t/>
            </a:r>
            <a:br>
              <a:rPr lang="en-US" b="0" dirty="0">
                <a:effectLst/>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47</a:t>
            </a:fld>
            <a:endParaRPr lang="en-US"/>
          </a:p>
        </p:txBody>
      </p:sp>
    </p:spTree>
    <p:extLst>
      <p:ext uri="{BB962C8B-B14F-4D97-AF65-F5344CB8AC3E}">
        <p14:creationId xmlns:p14="http://schemas.microsoft.com/office/powerpoint/2010/main" val="14486765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PT Sans" charset="-52"/>
                <a:ea typeface="PT Sans" charset="-52"/>
                <a:cs typeface="PT Sans" charset="-52"/>
              </a:rPr>
              <a:t>It is very important that you are careful not to infringe copyright.  </a:t>
            </a:r>
            <a:r>
              <a:rPr lang="en-US" sz="1200" i="1" dirty="0" smtClean="0">
                <a:solidFill>
                  <a:srgbClr val="FF0000"/>
                </a:solidFill>
                <a:latin typeface="PT Sans" charset="-52"/>
                <a:ea typeface="PT Sans" charset="-52"/>
                <a:cs typeface="PT Sans" charset="-52"/>
              </a:rPr>
              <a:t>Make sure you don’t use any Brand names or copyrighted logos in your product</a:t>
            </a:r>
            <a:r>
              <a:rPr lang="en-US" sz="1200" b="1" dirty="0" smtClean="0">
                <a:solidFill>
                  <a:srgbClr val="000000"/>
                </a:solidFill>
                <a:latin typeface="PT Sans Narrow" charset="-52"/>
                <a:ea typeface="PT Sans Narrow" charset="-52"/>
                <a:cs typeface="PT Sans Narrow" charset="-52"/>
              </a:rPr>
              <a:t>.</a:t>
            </a:r>
            <a:endParaRPr lang="en-US" sz="1200" b="1"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48</a:t>
            </a:fld>
            <a:endParaRPr lang="en-US"/>
          </a:p>
        </p:txBody>
      </p:sp>
    </p:spTree>
    <p:extLst>
      <p:ext uri="{BB962C8B-B14F-4D97-AF65-F5344CB8AC3E}">
        <p14:creationId xmlns:p14="http://schemas.microsoft.com/office/powerpoint/2010/main" val="10980103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is the platform that I find the one that I like to use the most. So using </a:t>
            </a:r>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as an example I'm going to walk you through the process of adding your Design to products of your supplier and then putting them on sale. Or how to launch a new product campaign as they do it on </a:t>
            </a:r>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There is a big green Launch Campaign button on </a:t>
            </a:r>
            <a:r>
              <a:rPr lang="en-US" sz="1200" b="0" i="0" u="none" strike="noStrike" kern="1200" dirty="0" err="1">
                <a:solidFill>
                  <a:schemeClr val="tx1"/>
                </a:solidFill>
                <a:effectLst/>
                <a:latin typeface="PT Sans" charset="-52"/>
                <a:ea typeface="PT Sans" charset="-52"/>
                <a:cs typeface="PT Sans" charset="-52"/>
              </a:rPr>
              <a:t>Gearbubble’s</a:t>
            </a:r>
            <a:r>
              <a:rPr lang="en-US" sz="1200" b="0" i="0" u="none" strike="noStrike" kern="1200" dirty="0">
                <a:solidFill>
                  <a:schemeClr val="tx1"/>
                </a:solidFill>
                <a:effectLst/>
                <a:latin typeface="PT Sans" charset="-52"/>
                <a:ea typeface="PT Sans" charset="-52"/>
                <a:cs typeface="PT Sans" charset="-52"/>
              </a:rPr>
              <a:t> homepage. When you press that button you will be taken to a page which gives you a choice of all the products that you can put your design on</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49</a:t>
            </a:fld>
            <a:endParaRPr lang="en-US"/>
          </a:p>
        </p:txBody>
      </p:sp>
    </p:spTree>
    <p:extLst>
      <p:ext uri="{BB962C8B-B14F-4D97-AF65-F5344CB8AC3E}">
        <p14:creationId xmlns:p14="http://schemas.microsoft.com/office/powerpoint/2010/main" val="513376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0" i="0" dirty="0" smtClean="0">
                <a:latin typeface="PT Sans" charset="-52"/>
                <a:ea typeface="PT Sans" charset="-52"/>
                <a:cs typeface="PT Sans" charset="-52"/>
              </a:rPr>
              <a:t>This process consists of four basic parts which we will run through now.</a:t>
            </a: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a:t>
            </a:fld>
            <a:endParaRPr lang="en-US"/>
          </a:p>
        </p:txBody>
      </p:sp>
    </p:spTree>
    <p:extLst>
      <p:ext uri="{BB962C8B-B14F-4D97-AF65-F5344CB8AC3E}">
        <p14:creationId xmlns:p14="http://schemas.microsoft.com/office/powerpoint/2010/main" val="1734860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As you can see from the picture there is a wide choice of products. Some of these are very popular and others are probably not worth your time. The thing to remember here is that you can put the one design onto all of those products if you wish at no greater expense than your time.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For the purposes of showing you how this works I'm just going to go with the first item on the page and show you an example of printing on a coffee mug.</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When you select coffee mug and press the Green next step button you were taken to the next page which is a blank coffee mug. Here if you have done your design correctly you will have an image to upload to give you your product.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 slight complication here is that the different products require different sized images. For instance the image required for the front of a T-shirt is considerably bigger down the image required to print on a coffee mug. Another complication is that people talking different size terms. So in this case </a:t>
            </a:r>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are talking in inches whilst you may well have saved your image in pixels. You need to understand how pixels relate to inches and vice versa and possibly </a:t>
            </a:r>
            <a:r>
              <a:rPr lang="en-US" sz="1200" b="0" i="0" u="none" strike="noStrike" kern="1200" dirty="0" err="1">
                <a:solidFill>
                  <a:schemeClr val="tx1"/>
                </a:solidFill>
                <a:effectLst/>
                <a:latin typeface="PT Sans" charset="-52"/>
                <a:ea typeface="PT Sans" charset="-52"/>
                <a:cs typeface="PT Sans" charset="-52"/>
              </a:rPr>
              <a:t>centimetres</a:t>
            </a:r>
            <a:r>
              <a:rPr lang="en-US" sz="1200" b="0" i="0" u="none" strike="noStrike" kern="1200" dirty="0">
                <a:solidFill>
                  <a:schemeClr val="tx1"/>
                </a:solidFill>
                <a:effectLst/>
                <a:latin typeface="PT Sans" charset="-52"/>
                <a:ea typeface="PT Sans" charset="-52"/>
                <a:cs typeface="PT Sans" charset="-52"/>
              </a:rPr>
              <a:t> in other instances.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50</a:t>
            </a:fld>
            <a:endParaRPr lang="en-US"/>
          </a:p>
        </p:txBody>
      </p:sp>
    </p:spTree>
    <p:extLst>
      <p:ext uri="{BB962C8B-B14F-4D97-AF65-F5344CB8AC3E}">
        <p14:creationId xmlns:p14="http://schemas.microsoft.com/office/powerpoint/2010/main" val="21310988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Going back to printing the mug as you can see in the picture the upload design page has a blank mug and other details on the left hand side. The first box headed default Style gives you a drop down menu or for choices of styles for your mug design. The first being a way in the picture the 11 ounce mug in a 15 ounce mug, metallic mug and a </a:t>
            </a:r>
            <a:r>
              <a:rPr lang="en-US" sz="1200" b="0" i="0" u="none" strike="noStrike" kern="1200" dirty="0" err="1">
                <a:solidFill>
                  <a:schemeClr val="tx1"/>
                </a:solidFill>
                <a:effectLst/>
                <a:latin typeface="PT Sans" charset="-52"/>
                <a:ea typeface="PT Sans" charset="-52"/>
                <a:cs typeface="PT Sans" charset="-52"/>
              </a:rPr>
              <a:t>colour</a:t>
            </a:r>
            <a:r>
              <a:rPr lang="en-US" sz="1200" b="0" i="0" u="none" strike="noStrike" kern="1200" dirty="0">
                <a:solidFill>
                  <a:schemeClr val="tx1"/>
                </a:solidFill>
                <a:effectLst/>
                <a:latin typeface="PT Sans" charset="-52"/>
                <a:ea typeface="PT Sans" charset="-52"/>
                <a:cs typeface="PT Sans" charset="-52"/>
              </a:rPr>
              <a:t> changing mug. </a:t>
            </a:r>
          </a:p>
          <a:p>
            <a:pPr rtl="0"/>
            <a:r>
              <a:rPr lang="en-US" sz="1200" b="0" i="0" u="none" strike="noStrike" kern="1200" dirty="0">
                <a:solidFill>
                  <a:schemeClr val="tx1"/>
                </a:solidFill>
                <a:effectLst/>
                <a:latin typeface="PT Sans" charset="-52"/>
                <a:ea typeface="PT Sans" charset="-52"/>
                <a:cs typeface="PT Sans" charset="-52"/>
              </a:rPr>
              <a:t>Then Dropping down the page you have the choice of </a:t>
            </a:r>
            <a:r>
              <a:rPr lang="en-US" sz="1200" b="0" i="0" u="none" strike="noStrike" kern="1200" dirty="0" err="1">
                <a:solidFill>
                  <a:schemeClr val="tx1"/>
                </a:solidFill>
                <a:effectLst/>
                <a:latin typeface="PT Sans" charset="-52"/>
                <a:ea typeface="PT Sans" charset="-52"/>
                <a:cs typeface="PT Sans" charset="-52"/>
              </a:rPr>
              <a:t>colour</a:t>
            </a:r>
            <a:r>
              <a:rPr lang="en-US" sz="1200" b="0" i="0" u="none" strike="noStrike" kern="1200" dirty="0">
                <a:solidFill>
                  <a:schemeClr val="tx1"/>
                </a:solidFill>
                <a:effectLst/>
                <a:latin typeface="PT Sans" charset="-52"/>
                <a:ea typeface="PT Sans" charset="-52"/>
                <a:cs typeface="PT Sans" charset="-52"/>
              </a:rPr>
              <a:t> you have the price that you want to sell it at and the potential profit. In this example it looks quite overpriced in $19.95 for a mug with $15 profit that's something that you would and can easily play with as you can see from the difference in the two of your base cost would be $4.95.</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Next is the personalization layer where are you can add specific words for individual people possibly this is where you can get the extra price by making unique products for individual people.</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The choice of fonts and font </a:t>
            </a:r>
            <a:r>
              <a:rPr lang="en-US" sz="1200" b="0" i="0" u="none" strike="noStrike" kern="1200" dirty="0" err="1">
                <a:solidFill>
                  <a:schemeClr val="tx1"/>
                </a:solidFill>
                <a:effectLst/>
                <a:latin typeface="PT Sans" charset="-52"/>
                <a:ea typeface="PT Sans" charset="-52"/>
                <a:cs typeface="PT Sans" charset="-52"/>
              </a:rPr>
              <a:t>colours</a:t>
            </a:r>
            <a:r>
              <a:rPr lang="en-US" sz="1200" b="0" i="0" u="none" strike="noStrike" kern="1200" dirty="0">
                <a:solidFill>
                  <a:schemeClr val="tx1"/>
                </a:solidFill>
                <a:effectLst/>
                <a:latin typeface="PT Sans" charset="-52"/>
                <a:ea typeface="PT Sans" charset="-52"/>
                <a:cs typeface="PT Sans" charset="-52"/>
              </a:rPr>
              <a:t> makes up the last line</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51</a:t>
            </a:fld>
            <a:endParaRPr lang="en-US"/>
          </a:p>
        </p:txBody>
      </p:sp>
    </p:spTree>
    <p:extLst>
      <p:ext uri="{BB962C8B-B14F-4D97-AF65-F5344CB8AC3E}">
        <p14:creationId xmlns:p14="http://schemas.microsoft.com/office/powerpoint/2010/main" val="1056283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You can see in this second mug screenshot how the image fits onto the side of coffee mug and also on the very right hand side how are you can adjust the settings. You can actually print both sides if you wish. What you can't see in either of the two screenshots that I have provided is that when you start to upload the system gives you all the information you need to know about the size specifications of the image for the item that you are uploading. Therefore, you shouldn't waste any time uploading files that are too big or too small for the product you are working on</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52</a:t>
            </a:fld>
            <a:endParaRPr lang="en-US"/>
          </a:p>
        </p:txBody>
      </p:sp>
    </p:spTree>
    <p:extLst>
      <p:ext uri="{BB962C8B-B14F-4D97-AF65-F5344CB8AC3E}">
        <p14:creationId xmlns:p14="http://schemas.microsoft.com/office/powerpoint/2010/main" val="19879440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 added a slogan which I think is a pretty good match and uploaded to the website. When the image is created you go through to a page which formulates your sales page for you. You name your campaign, describe your product and set the campaign length. You name your URL </a:t>
            </a:r>
            <a:endParaRPr lang="en-US" b="0" i="0" dirty="0">
              <a:effectLst/>
              <a:latin typeface="PT Sans" charset="-52"/>
              <a:ea typeface="PT Sans" charset="-52"/>
              <a:cs typeface="PT Sans" charset="-52"/>
            </a:endParaRPr>
          </a:p>
          <a:p>
            <a:r>
              <a:rPr lang="en-US" b="0" i="0" dirty="0">
                <a:latin typeface="PT Sans" charset="-52"/>
                <a:ea typeface="PT Sans" charset="-52"/>
                <a:cs typeface="PT Sans" charset="-52"/>
              </a:rPr>
              <a:t/>
            </a:r>
            <a:br>
              <a:rPr lang="en-US" b="0" i="0" dirty="0">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You can add tags that relate to your product to help with people searching the niche.</a:t>
            </a: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53</a:t>
            </a:fld>
            <a:endParaRPr lang="en-US"/>
          </a:p>
        </p:txBody>
      </p:sp>
    </p:spTree>
    <p:extLst>
      <p:ext uri="{BB962C8B-B14F-4D97-AF65-F5344CB8AC3E}">
        <p14:creationId xmlns:p14="http://schemas.microsoft.com/office/powerpoint/2010/main" val="2742048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When you click through at the end of the page you have a sales page that </a:t>
            </a:r>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has created for you at absolutely no cost to you and really looks very good. Below is the one I have worked through as our example.</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As I write this I have no idea yet if it will work as I did this all in about 30 minutes and so far that time is my only investment. Now I have to decide my selling strategy</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54</a:t>
            </a:fld>
            <a:endParaRPr lang="en-US"/>
          </a:p>
        </p:txBody>
      </p:sp>
    </p:spTree>
    <p:extLst>
      <p:ext uri="{BB962C8B-B14F-4D97-AF65-F5344CB8AC3E}">
        <p14:creationId xmlns:p14="http://schemas.microsoft.com/office/powerpoint/2010/main" val="6891876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latin typeface="PT Sans" charset="-52"/>
                <a:ea typeface="PT Sans" charset="-52"/>
                <a:cs typeface="PT Sans" charset="-52"/>
              </a:rPr>
              <a:t>The following module</a:t>
            </a:r>
            <a:r>
              <a:rPr lang="en-US" b="0" i="0" baseline="0" dirty="0">
                <a:latin typeface="PT Sans" charset="-52"/>
                <a:ea typeface="PT Sans" charset="-52"/>
                <a:cs typeface="PT Sans" charset="-52"/>
              </a:rPr>
              <a:t> is designed to show you some of the selling options open to you.  It is also contains some Facebook Advertising information</a:t>
            </a:r>
            <a:r>
              <a:rPr lang="en-US" b="1" i="0" baseline="0" dirty="0">
                <a:latin typeface="PT Sans Narrow" charset="-52"/>
                <a:ea typeface="PT Sans Narrow" charset="-52"/>
                <a:cs typeface="PT Sans Narrow" charset="-52"/>
              </a:rPr>
              <a:t>.</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55</a:t>
            </a:fld>
            <a:endParaRPr lang="en-US"/>
          </a:p>
        </p:txBody>
      </p:sp>
    </p:spTree>
    <p:extLst>
      <p:ext uri="{BB962C8B-B14F-4D97-AF65-F5344CB8AC3E}">
        <p14:creationId xmlns:p14="http://schemas.microsoft.com/office/powerpoint/2010/main" val="8073043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Narrow" charset="-52"/>
                <a:ea typeface="PT Sans Narrow" charset="-52"/>
                <a:cs typeface="PT Sans Narrow" charset="-52"/>
              </a:rPr>
              <a:t>With any business you have to have a good idea of where you are heading before you set off. A common expression is ‘start with the end in mind’. It basically means that if you don't know where you want to end up you're not going to know which road to take. The fact that you don't have to invest heavily in this type of business doesn't mean you shouldn't take it as seriously as if you'd as if you put lots of money into it</a:t>
            </a:r>
            <a:r>
              <a:rPr lang="en-US" sz="1200" b="0" i="0" u="none" strike="noStrike" kern="1200" dirty="0" smtClean="0">
                <a:solidFill>
                  <a:schemeClr val="tx1"/>
                </a:solidFill>
                <a:effectLst/>
                <a:latin typeface="PT Sans Narrow" charset="-52"/>
                <a:ea typeface="PT Sans Narrow" charset="-52"/>
                <a:cs typeface="PT Sans Narrow" charset="-52"/>
              </a:rPr>
              <a:t>.</a:t>
            </a:r>
            <a:r>
              <a:rPr lang="en-US" sz="1200" b="1" i="0" u="none" strike="noStrike" kern="1200" dirty="0" smtClean="0">
                <a:solidFill>
                  <a:schemeClr val="tx1"/>
                </a:solidFill>
                <a:effectLst/>
                <a:latin typeface="PT Sans Narrow" charset="-52"/>
                <a:ea typeface="PT Sans Narrow" charset="-52"/>
                <a:cs typeface="PT Sans Narrow" charset="-52"/>
              </a:rPr>
              <a:t>. </a:t>
            </a:r>
            <a:r>
              <a:rPr lang="en-US" sz="1200" b="1" i="0" u="none" strike="noStrike" kern="1200" dirty="0">
                <a:solidFill>
                  <a:schemeClr val="tx1"/>
                </a:solidFill>
                <a:effectLst/>
                <a:latin typeface="PT Sans Narrow" charset="-52"/>
                <a:ea typeface="PT Sans Narrow" charset="-52"/>
                <a:cs typeface="PT Sans Narrow" charset="-52"/>
              </a:rPr>
              <a:t> </a:t>
            </a:r>
            <a:r>
              <a:rPr lang="en-US" sz="1200" b="0" i="0" u="none" strike="noStrike" kern="1200" dirty="0">
                <a:solidFill>
                  <a:schemeClr val="tx1"/>
                </a:solidFill>
                <a:effectLst/>
                <a:latin typeface="+mn-lt"/>
                <a:ea typeface="+mn-ea"/>
                <a:cs typeface="+mn-cs"/>
              </a:rPr>
              <a:t> </a:t>
            </a:r>
            <a:endParaRPr lang="en-US" b="0" dirty="0">
              <a:effectLst/>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56</a:t>
            </a:fld>
            <a:endParaRPr lang="en-US"/>
          </a:p>
        </p:txBody>
      </p:sp>
    </p:spTree>
    <p:extLst>
      <p:ext uri="{BB962C8B-B14F-4D97-AF65-F5344CB8AC3E}">
        <p14:creationId xmlns:p14="http://schemas.microsoft.com/office/powerpoint/2010/main" val="16580036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smtClean="0">
                <a:solidFill>
                  <a:schemeClr val="tx1"/>
                </a:solidFill>
                <a:effectLst/>
                <a:latin typeface="PT Sans Narrow" charset="-52"/>
                <a:ea typeface="PT Sans Narrow" charset="-52"/>
                <a:cs typeface="PT Sans Narrow" charset="-52"/>
              </a:rPr>
              <a:t>If you want this to be a proper business you are going to have to spend some money on advertising and you are going to have to spend a lot of time thinking of your sales strategy, working out who your audience are and how to get your products in front of them to give yourself the best chance of selling something. Not to mention all the designing you're going to be doing or at least </a:t>
            </a:r>
            <a:r>
              <a:rPr lang="en-US" sz="1200" b="0" i="0" u="none" strike="noStrike" kern="1200" dirty="0" err="1" smtClean="0">
                <a:solidFill>
                  <a:schemeClr val="tx1"/>
                </a:solidFill>
                <a:effectLst/>
                <a:latin typeface="PT Sans Narrow" charset="-52"/>
                <a:ea typeface="PT Sans Narrow" charset="-52"/>
                <a:cs typeface="PT Sans Narrow" charset="-52"/>
              </a:rPr>
              <a:t>organising</a:t>
            </a:r>
            <a:r>
              <a:rPr lang="en-US" sz="1200" b="0" i="0" u="none" strike="noStrike" kern="1200" dirty="0" smtClean="0">
                <a:solidFill>
                  <a:schemeClr val="tx1"/>
                </a:solidFill>
                <a:effectLst/>
                <a:latin typeface="PT Sans Narrow" charset="-52"/>
                <a:ea typeface="PT Sans Narrow" charset="-52"/>
                <a:cs typeface="PT Sans Narrow" charset="-52"/>
              </a:rPr>
              <a:t> with your outsourcers</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57</a:t>
            </a:fld>
            <a:endParaRPr lang="en-US"/>
          </a:p>
        </p:txBody>
      </p:sp>
    </p:spTree>
    <p:extLst>
      <p:ext uri="{BB962C8B-B14F-4D97-AF65-F5344CB8AC3E}">
        <p14:creationId xmlns:p14="http://schemas.microsoft.com/office/powerpoint/2010/main" val="8112021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This is the sort of business that you can actually just play at because you can do just one design and post it around social media and hope to get some sales. That might just be a bit of fun for you and not a serious business and that might be all you want.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58</a:t>
            </a:fld>
            <a:endParaRPr lang="en-US"/>
          </a:p>
        </p:txBody>
      </p:sp>
    </p:spTree>
    <p:extLst>
      <p:ext uri="{BB962C8B-B14F-4D97-AF65-F5344CB8AC3E}">
        <p14:creationId xmlns:p14="http://schemas.microsoft.com/office/powerpoint/2010/main" val="5335987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If this is a serious venture for you then you must think the whole thing through. Firstly you are going to need to have decided on a Niche market. We also need to decide what types of products might fit their market and where these people can be found on the internet. I say on the internet because it's basically an online business</a:t>
            </a:r>
            <a:r>
              <a:rPr lang="en-US" sz="1200" b="1" i="0" u="none" strike="noStrike" kern="1200" dirty="0" smtClean="0">
                <a:solidFill>
                  <a:schemeClr val="tx1"/>
                </a:solidFill>
                <a:effectLst/>
                <a:latin typeface="PT Sans Narrow" charset="-52"/>
                <a:ea typeface="PT Sans Narrow" charset="-52"/>
                <a:cs typeface="PT Sans Narrow" charset="-52"/>
              </a:rPr>
              <a:t>.</a:t>
            </a:r>
            <a:endParaRPr lang="en-US" b="1" i="0" dirty="0" smtClean="0">
              <a:effectLst/>
              <a:latin typeface="PT Sans Narrow" charset="-52"/>
              <a:ea typeface="PT Sans Narrow" charset="-52"/>
              <a:cs typeface="PT Sans Narrow" charset="-52"/>
            </a:endParaRPr>
          </a:p>
          <a:p>
            <a:r>
              <a:rPr lang="en-US" dirty="0" smtClean="0"/>
              <a:t/>
            </a:r>
            <a:br>
              <a:rPr lang="en-US" dirty="0" smtClean="0"/>
            </a:br>
            <a:endParaRPr lang="en-US" b="1" i="0"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59</a:t>
            </a:fld>
            <a:endParaRPr lang="en-US"/>
          </a:p>
        </p:txBody>
      </p:sp>
    </p:spTree>
    <p:extLst>
      <p:ext uri="{BB962C8B-B14F-4D97-AF65-F5344CB8AC3E}">
        <p14:creationId xmlns:p14="http://schemas.microsoft.com/office/powerpoint/2010/main" val="1431763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Firstly,  you will need to have a target market. By that I mean an audience to market your products to.  You need to find a group of people that have a similar interest and identify where they can be reached.  This could be people that like particular animals or have who have a specific job or are getting married.   So you might try to get the attention of dog owners , perhaps individual breeds, or nurses for instance. You could try to target your products at firefighters or fishermen.   There are plenty of target markets.</a:t>
            </a:r>
            <a:endParaRPr lang="en-US" b="0" i="0" dirty="0">
              <a:effectLst/>
              <a:latin typeface="PT Sans" charset="-52"/>
              <a:ea typeface="PT Sans" charset="-52"/>
              <a:cs typeface="PT Sans"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a:t>
            </a:fld>
            <a:endParaRPr lang="en-US"/>
          </a:p>
        </p:txBody>
      </p:sp>
    </p:spTree>
    <p:extLst>
      <p:ext uri="{BB962C8B-B14F-4D97-AF65-F5344CB8AC3E}">
        <p14:creationId xmlns:p14="http://schemas.microsoft.com/office/powerpoint/2010/main" val="21608590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To start without spending much money you should make sure you have your products listed in a marketplace. If you have some spare money to spend on advertising then proceed with minimal investment until you either start to get sales or have a better understanding of how to advertise effectively</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b="0" dirty="0">
                <a:effectLst/>
              </a:rPr>
              <a:t/>
            </a:r>
            <a:br>
              <a:rPr lang="en-US" b="0" dirty="0">
                <a:effectLst/>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60</a:t>
            </a:fld>
            <a:endParaRPr lang="en-US"/>
          </a:p>
        </p:txBody>
      </p:sp>
    </p:spTree>
    <p:extLst>
      <p:ext uri="{BB962C8B-B14F-4D97-AF65-F5344CB8AC3E}">
        <p14:creationId xmlns:p14="http://schemas.microsoft.com/office/powerpoint/2010/main" val="136655310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Let's take this step by step  </a:t>
            </a:r>
          </a:p>
          <a:p>
            <a:pPr rtl="0"/>
            <a:endParaRPr lang="en-US" b="0" i="0" dirty="0">
              <a:effectLst/>
              <a:latin typeface="PT Sans" charset="-52"/>
              <a:ea typeface="PT Sans" charset="-52"/>
              <a:cs typeface="PT Sans" charset="-52"/>
            </a:endParaRPr>
          </a:p>
          <a:p>
            <a:pPr rtl="0" fontAlgn="base"/>
            <a:r>
              <a:rPr lang="en-US" sz="1200" b="0" i="0" u="none" strike="noStrike" kern="1200" dirty="0">
                <a:solidFill>
                  <a:schemeClr val="tx1"/>
                </a:solidFill>
                <a:effectLst/>
                <a:latin typeface="PT Sans" charset="-52"/>
                <a:ea typeface="PT Sans" charset="-52"/>
                <a:cs typeface="PT Sans" charset="-52"/>
              </a:rPr>
              <a:t>Look for a niche that has people with a passion for something. Think about what people get excited about and look for ways of servicing  that excitement. People get excited about hobbies, pets, sports and possibly careers. Also people that have something filling their minds, perhaps only temporarily, like getting married or losing weight. So you can target people that are on a diet or people that are engaged to be married. </a:t>
            </a:r>
          </a:p>
          <a:p>
            <a:pPr rtl="0" fontAlgn="base"/>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Go and find these people on the internet. Find them on Facebook, find them on Reddit, find them in forums</a:t>
            </a:r>
            <a:r>
              <a:rPr lang="en-US" sz="1200" b="1" i="0" u="none" strike="noStrike" kern="1200" dirty="0">
                <a:solidFill>
                  <a:schemeClr val="tx1"/>
                </a:solidFill>
                <a:effectLst/>
                <a:latin typeface="PT Sans Narrow" charset="-52"/>
                <a:ea typeface="PT Sans Narrow" charset="-52"/>
                <a:cs typeface="PT Sans Narrow" charset="-52"/>
              </a:rPr>
              <a:t>. </a:t>
            </a:r>
            <a:r>
              <a:rPr lang="en-US" sz="1200" b="0" i="0" u="none" strike="noStrike" kern="1200" dirty="0">
                <a:solidFill>
                  <a:schemeClr val="tx1"/>
                </a:solidFill>
                <a:effectLst/>
                <a:latin typeface="+mn-lt"/>
                <a:ea typeface="+mn-ea"/>
                <a:cs typeface="+mn-cs"/>
              </a:rPr>
              <a:t>  </a:t>
            </a: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61</a:t>
            </a:fld>
            <a:endParaRPr lang="en-US"/>
          </a:p>
        </p:txBody>
      </p:sp>
    </p:spTree>
    <p:extLst>
      <p:ext uri="{BB962C8B-B14F-4D97-AF65-F5344CB8AC3E}">
        <p14:creationId xmlns:p14="http://schemas.microsoft.com/office/powerpoint/2010/main" val="70823021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PT Sans" charset="-52"/>
                <a:ea typeface="PT Sans" charset="-52"/>
                <a:cs typeface="PT Sans" charset="-52"/>
              </a:rPr>
              <a:t>Then work out which websites they visit, what magazines they read and who are the leading voices are in this crowd. This will give you the thought processes to find out what your products need to be and how to get them in front of the right people.  </a:t>
            </a:r>
          </a:p>
          <a:p>
            <a:pPr rtl="0" fontAlgn="base"/>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You need to go and research the products that already exist in that niche and find the most popular ones and see if you can come up with something that is at least as good if not better than those</a:t>
            </a:r>
            <a:r>
              <a:rPr lang="en-US" sz="1200" b="0" i="0" u="none" strike="noStrike" kern="1200" dirty="0">
                <a:solidFill>
                  <a:schemeClr val="tx1"/>
                </a:solidFill>
                <a:effectLst/>
                <a:latin typeface="+mn-lt"/>
                <a:ea typeface="+mn-ea"/>
                <a:cs typeface="+mn-cs"/>
              </a:rPr>
              <a:t>.</a:t>
            </a: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62</a:t>
            </a:fld>
            <a:endParaRPr lang="en-US"/>
          </a:p>
        </p:txBody>
      </p:sp>
    </p:spTree>
    <p:extLst>
      <p:ext uri="{BB962C8B-B14F-4D97-AF65-F5344CB8AC3E}">
        <p14:creationId xmlns:p14="http://schemas.microsoft.com/office/powerpoint/2010/main" val="6814198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Here is a screenshot of a Google image search for Motorbike Mugs. You can see that other people certainly think that this is a good market as there are plenty of products already available. This is easy research and if you hover over each image you can see where each item is for sale. This research helps you with design ideas, gives you new options for places to sell your products and if you click through to the websites you can also study how these people are going about selling their products and you can get a feel for the selling prices of everything. </a:t>
            </a:r>
          </a:p>
          <a:p>
            <a:pPr rtl="0" fontAlgn="base"/>
            <a:r>
              <a:rPr lang="en-US" sz="1200" b="0" i="0" u="none" strike="noStrike" kern="1200" dirty="0">
                <a:solidFill>
                  <a:schemeClr val="tx1"/>
                </a:solidFill>
                <a:effectLst/>
                <a:latin typeface="PT Sans" charset="-52"/>
                <a:ea typeface="PT Sans" charset="-52"/>
                <a:cs typeface="PT Sans" charset="-52"/>
              </a:rPr>
              <a:t>The above picture is a screenshot of a Google Search which is very     helpful. You can do something very similar with Pinterest which will give give a different set of results. An added extra you can do with Pinterest is you sort them by popularity.  If you use Chrome as your Web Browser then you can get extensions that sort the posts for you</a:t>
            </a:r>
            <a:r>
              <a:rPr lang="en-US" sz="1200" b="1" i="0" u="none" strike="noStrike" kern="1200" dirty="0">
                <a:solidFill>
                  <a:schemeClr val="tx1"/>
                </a:solidFill>
                <a:effectLst/>
                <a:latin typeface="PT Sans Narrow" charset="-52"/>
                <a:ea typeface="PT Sans Narrow" charset="-52"/>
                <a:cs typeface="PT Sans Narrow" charset="-52"/>
              </a:rPr>
              <a:t>.</a:t>
            </a:r>
          </a:p>
          <a:p>
            <a:r>
              <a:rPr lang="en-US" b="0" dirty="0">
                <a:effectLst/>
              </a:rPr>
              <a:t/>
            </a:r>
            <a:br>
              <a:rPr lang="en-US" b="0" dirty="0">
                <a:effectLst/>
              </a:rPr>
            </a:br>
            <a:r>
              <a:rPr lang="en-US" sz="1200" b="0" i="0" u="none" strike="noStrike" kern="1200" dirty="0">
                <a:solidFill>
                  <a:schemeClr val="tx1"/>
                </a:solidFill>
                <a:effectLst/>
                <a:latin typeface="+mn-lt"/>
                <a:ea typeface="+mn-ea"/>
                <a:cs typeface="+mn-cs"/>
              </a:rPr>
              <a:t>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63</a:t>
            </a:fld>
            <a:endParaRPr lang="en-US"/>
          </a:p>
        </p:txBody>
      </p:sp>
    </p:spTree>
    <p:extLst>
      <p:ext uri="{BB962C8B-B14F-4D97-AF65-F5344CB8AC3E}">
        <p14:creationId xmlns:p14="http://schemas.microsoft.com/office/powerpoint/2010/main" val="9848102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u="none" strike="noStrike" kern="1200" dirty="0">
                <a:solidFill>
                  <a:schemeClr val="tx1"/>
                </a:solidFill>
                <a:effectLst/>
                <a:latin typeface="PT Sans Narrow" charset="-52"/>
                <a:ea typeface="PT Sans Narrow" charset="-52"/>
                <a:cs typeface="PT Sans Narrow" charset="-52"/>
              </a:rPr>
              <a:t>5 </a:t>
            </a:r>
            <a:r>
              <a:rPr lang="en-US" sz="1200" b="0" i="0" u="none" strike="noStrike" kern="1200" dirty="0">
                <a:solidFill>
                  <a:schemeClr val="tx1"/>
                </a:solidFill>
                <a:effectLst/>
                <a:latin typeface="PT Sans" charset="-52"/>
                <a:ea typeface="PT Sans" charset="-52"/>
                <a:cs typeface="PT Sans" charset="-52"/>
              </a:rPr>
              <a:t>You need to find some creative juices to come up with designs or slogans to match the people in the niche. You probably need to find your humorous side as many products are based on humor.</a:t>
            </a:r>
          </a:p>
          <a:p>
            <a:pPr marL="0" marR="0" indent="0" algn="l" defTabSz="914400" rtl="0" eaLnBrk="1" fontAlgn="base" latinLnBrk="0" hangingPunct="1">
              <a:lnSpc>
                <a:spcPct val="100000"/>
              </a:lnSpc>
              <a:spcBef>
                <a:spcPts val="0"/>
              </a:spcBef>
              <a:spcAft>
                <a:spcPts val="0"/>
              </a:spcAft>
              <a:buClrTx/>
              <a:buSzTx/>
              <a:buFontTx/>
              <a:buNone/>
              <a:tabLst/>
              <a:defRPr/>
            </a:pPr>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b="1" i="0" dirty="0">
                <a:effectLst/>
                <a:latin typeface="PT Sans Narrow" charset="-52"/>
                <a:ea typeface="PT Sans Narrow" charset="-52"/>
                <a:cs typeface="PT Sans Narrow" charset="-52"/>
              </a:rPr>
              <a:t>6 </a:t>
            </a:r>
            <a:r>
              <a:rPr lang="en-US" sz="1200" b="0" i="0" u="none" strike="noStrike" kern="1200" dirty="0">
                <a:solidFill>
                  <a:schemeClr val="tx1"/>
                </a:solidFill>
                <a:effectLst/>
                <a:latin typeface="PT Sans" charset="-52"/>
                <a:ea typeface="PT Sans" charset="-52"/>
                <a:cs typeface="PT Sans" charset="-52"/>
              </a:rPr>
              <a:t>Now you have a chicken and egg situation. You have to decide how you want to sell your products but you don’t yet have a proven design. So what do you do?  Do you set up a shop with a couple of designs on lots of different products. Set up with one product type and lots of designs or feel your way, design by design, making sure that all your products have some demand. My opinion is that you don’t have to do everything at once and I would put my effort into getting one design to work first and build a selection of good designs slowly from there. Test the designs and get yourself a design that works and then you have a base to work from. Unfortunately more designs fail than work well so you need to be persistent until you find a winner</a:t>
            </a:r>
            <a:r>
              <a:rPr lang="en-US" sz="1200" b="0" i="0" u="none" strike="noStrike" kern="1200" dirty="0">
                <a:solidFill>
                  <a:schemeClr val="tx1"/>
                </a:solidFill>
                <a:effectLst/>
                <a:latin typeface="+mn-lt"/>
                <a:ea typeface="+mn-ea"/>
                <a:cs typeface="+mn-cs"/>
              </a:rPr>
              <a:t>.</a:t>
            </a:r>
          </a:p>
          <a:p>
            <a:pPr rtl="0" fontAlgn="base"/>
            <a:endParaRPr lang="en-US" sz="1200" b="0" i="0" u="none" strike="noStrike" kern="1200" dirty="0">
              <a:solidFill>
                <a:schemeClr val="tx1"/>
              </a:solidFill>
              <a:effectLst/>
              <a:latin typeface="+mn-lt"/>
              <a:ea typeface="+mn-ea"/>
              <a:cs typeface="+mn-cs"/>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64</a:t>
            </a:fld>
            <a:endParaRPr lang="en-US"/>
          </a:p>
        </p:txBody>
      </p:sp>
    </p:spTree>
    <p:extLst>
      <p:ext uri="{BB962C8B-B14F-4D97-AF65-F5344CB8AC3E}">
        <p14:creationId xmlns:p14="http://schemas.microsoft.com/office/powerpoint/2010/main" val="14035199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buFontTx/>
              <a:buNone/>
            </a:pPr>
            <a:r>
              <a:rPr lang="en-US" sz="1200" b="0" dirty="0">
                <a:solidFill>
                  <a:srgbClr val="000000"/>
                </a:solidFill>
                <a:latin typeface="PT Sans Narrow" charset="-52"/>
                <a:ea typeface="PT Sans Narrow" charset="-52"/>
                <a:cs typeface="PT Sans Narrow" charset="-52"/>
              </a:rPr>
              <a:t>Once you have decided on your product you then have to decide how to advertise it. A very common way is to sell on Facebook. To sell on Facebook you would need to start a Facebook page and promote a post to people that have shown an interest in your niche subject</a:t>
            </a:r>
            <a:r>
              <a:rPr lang="en-US" sz="1200" b="1" dirty="0">
                <a:solidFill>
                  <a:srgbClr val="000000"/>
                </a:solidFill>
                <a:latin typeface="PT Sans Narrow" charset="-52"/>
                <a:ea typeface="PT Sans Narrow" charset="-52"/>
                <a:cs typeface="PT Sans Narrow" charset="-52"/>
              </a:rPr>
              <a:t>. </a:t>
            </a:r>
          </a:p>
          <a:p>
            <a:pPr marL="514350" indent="-514350" algn="ctr" fontAlgn="base">
              <a:buAutoNum type="arabicPeriod" startAt="7"/>
            </a:pPr>
            <a:endParaRPr lang="en-US" sz="1200" b="1" dirty="0">
              <a:solidFill>
                <a:srgbClr val="000000"/>
              </a:solidFill>
              <a:latin typeface="PT Sans Narrow" charset="-52"/>
              <a:ea typeface="PT Sans Narrow" charset="-52"/>
              <a:cs typeface="PT Sans Narrow" charset="-52"/>
            </a:endParaRPr>
          </a:p>
          <a:p>
            <a:pPr fontAlgn="base"/>
            <a:r>
              <a:rPr lang="en-US" sz="1200" b="0" dirty="0">
                <a:solidFill>
                  <a:srgbClr val="000000"/>
                </a:solidFill>
                <a:latin typeface="PT Sans" charset="-52"/>
                <a:ea typeface="PT Sans" charset="-52"/>
                <a:cs typeface="PT Sans" charset="-52"/>
              </a:rPr>
              <a:t>You will need to spend money on Advertising to do any meaningful business  on Facebook. You can also offer your products on third party websites like Etsy, Amazon or </a:t>
            </a:r>
            <a:r>
              <a:rPr lang="en-US" sz="1200" b="0" dirty="0" err="1">
                <a:solidFill>
                  <a:srgbClr val="000000"/>
                </a:solidFill>
                <a:latin typeface="PT Sans" charset="-52"/>
                <a:ea typeface="PT Sans" charset="-52"/>
                <a:cs typeface="PT Sans" charset="-52"/>
              </a:rPr>
              <a:t>Ebay</a:t>
            </a:r>
            <a:r>
              <a:rPr lang="en-US" sz="1200" b="0" dirty="0">
                <a:solidFill>
                  <a:srgbClr val="000000"/>
                </a:solidFill>
                <a:latin typeface="PT Sans" charset="-52"/>
                <a:ea typeface="PT Sans" charset="-52"/>
                <a:cs typeface="PT Sans" charset="-52"/>
              </a:rPr>
              <a:t> at this stage</a:t>
            </a:r>
            <a:r>
              <a:rPr lang="en-US" sz="1200" b="1" dirty="0">
                <a:solidFill>
                  <a:srgbClr val="000000"/>
                </a:solidFill>
                <a:latin typeface="PT Sans Narrow" charset="-52"/>
                <a:ea typeface="PT Sans Narrow" charset="-52"/>
                <a:cs typeface="PT Sans Narrow" charset="-52"/>
              </a:rPr>
              <a:t>.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65</a:t>
            </a:fld>
            <a:endParaRPr lang="en-US"/>
          </a:p>
        </p:txBody>
      </p:sp>
    </p:spTree>
    <p:extLst>
      <p:ext uri="{BB962C8B-B14F-4D97-AF65-F5344CB8AC3E}">
        <p14:creationId xmlns:p14="http://schemas.microsoft.com/office/powerpoint/2010/main" val="201747771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The fear of losing money or the actual loss of money forces people to either give up or explore the other options.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 option that many people take up is to go through the same design process but sell in a marketplace that doesn’t require an ad spend. This involves listing your products on places like Etsy , Amazon and </a:t>
            </a:r>
            <a:r>
              <a:rPr lang="en-US" sz="1200" b="0" i="0" u="none" strike="noStrike" kern="1200" dirty="0" err="1">
                <a:solidFill>
                  <a:schemeClr val="tx1"/>
                </a:solidFill>
                <a:effectLst/>
                <a:latin typeface="PT Sans" charset="-52"/>
                <a:ea typeface="PT Sans" charset="-52"/>
                <a:cs typeface="PT Sans" charset="-52"/>
              </a:rPr>
              <a:t>Ebay</a:t>
            </a:r>
            <a:r>
              <a:rPr lang="en-US" sz="1200" b="0" i="0" u="none" strike="noStrike" kern="1200" dirty="0">
                <a:solidFill>
                  <a:schemeClr val="tx1"/>
                </a:solidFill>
                <a:effectLst/>
                <a:latin typeface="PT Sans" charset="-52"/>
                <a:ea typeface="PT Sans" charset="-52"/>
                <a:cs typeface="PT Sans" charset="-52"/>
              </a:rPr>
              <a:t> and working out a system of passing your order onto your Print On Demand Supplier.</a:t>
            </a:r>
          </a:p>
          <a:p>
            <a:pPr rtl="0"/>
            <a:r>
              <a:rPr lang="en-US" sz="1200" b="0" i="0" u="none" strike="noStrike" kern="1200" dirty="0">
                <a:solidFill>
                  <a:schemeClr val="tx1"/>
                </a:solidFill>
                <a:effectLst/>
                <a:latin typeface="PT Sans" charset="-52"/>
                <a:ea typeface="PT Sans" charset="-52"/>
                <a:cs typeface="PT Sans" charset="-52"/>
              </a:rPr>
              <a:t>This is slightly more complicated and may well involve more work on your part as the orders have to pass between the companies involved and you have to ensure your supplier is paid rather than receiving the money direct from your customer. Your rate of sale will be less than if you are advertising but you have the peace of mind that you can’t lose any significant amount of money. This makes it ideal if this is a side venture because any sale is a bonus if you already have a regular income</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effectLst/>
              <a:latin typeface="PT Sans Narrow" charset="-52"/>
              <a:ea typeface="PT Sans Narrow" charset="-52"/>
              <a:cs typeface="PT Sans Narrow" charset="-52"/>
            </a:endParaRPr>
          </a:p>
          <a:p>
            <a:r>
              <a:rPr lang="en-US" b="0" dirty="0">
                <a:effectLst/>
              </a:rPr>
              <a:t/>
            </a:r>
            <a:br>
              <a:rPr lang="en-US" b="0" dirty="0">
                <a:effectLst/>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66</a:t>
            </a:fld>
            <a:endParaRPr lang="en-US"/>
          </a:p>
        </p:txBody>
      </p:sp>
    </p:spTree>
    <p:extLst>
      <p:ext uri="{BB962C8B-B14F-4D97-AF65-F5344CB8AC3E}">
        <p14:creationId xmlns:p14="http://schemas.microsoft.com/office/powerpoint/2010/main" val="4513725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Etsy is a long established marketplace with a reputation for hand-crafted items. The fact that it is basically a place for lesser known good quality products gives you a chance to charge more for your items than you might on </a:t>
            </a:r>
            <a:r>
              <a:rPr lang="en-US" sz="1200" b="0" i="0" u="none" strike="noStrike" kern="1200" dirty="0" err="1">
                <a:solidFill>
                  <a:schemeClr val="tx1"/>
                </a:solidFill>
                <a:effectLst/>
                <a:latin typeface="PT Sans" charset="-52"/>
                <a:ea typeface="PT Sans" charset="-52"/>
                <a:cs typeface="PT Sans" charset="-52"/>
              </a:rPr>
              <a:t>Ebay</a:t>
            </a:r>
            <a:r>
              <a:rPr lang="en-US" sz="1200" b="0" i="0" u="none" strike="noStrike" kern="1200" dirty="0">
                <a:solidFill>
                  <a:schemeClr val="tx1"/>
                </a:solidFill>
                <a:effectLst/>
                <a:latin typeface="PT Sans" charset="-52"/>
                <a:ea typeface="PT Sans" charset="-52"/>
                <a:cs typeface="PT Sans" charset="-52"/>
              </a:rPr>
              <a:t> or Amazon.</a:t>
            </a:r>
            <a:endParaRPr lang="en-US" b="0" i="0" dirty="0">
              <a:effectLst/>
              <a:latin typeface="PT Sans" charset="-52"/>
              <a:ea typeface="PT Sans" charset="-52"/>
              <a:cs typeface="PT Sans"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sz="1200" b="0" i="0" u="none" strike="noStrike" kern="1200" dirty="0">
                <a:solidFill>
                  <a:schemeClr val="tx1"/>
                </a:solidFill>
                <a:effectLst/>
                <a:latin typeface="PT Sans" charset="-52"/>
                <a:ea typeface="PT Sans" charset="-52"/>
                <a:cs typeface="PT Sans" charset="-52"/>
              </a:rPr>
              <a:t>To give you an idea on how busy a website this is they 175 million visits in April 2018 and 85% of that traffic was organic. The majority of visitors are from the United States with the United Kingdom coming in a distant second. The biggest referring site is Pinterest so one big tip would be to open a Pinterest account and get your products on there with a link back to Etsy as quickly as you can</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67</a:t>
            </a:fld>
            <a:endParaRPr lang="en-US"/>
          </a:p>
        </p:txBody>
      </p:sp>
    </p:spTree>
    <p:extLst>
      <p:ext uri="{BB962C8B-B14F-4D97-AF65-F5344CB8AC3E}">
        <p14:creationId xmlns:p14="http://schemas.microsoft.com/office/powerpoint/2010/main" val="5449743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Etsy has a listing cost of $0.20 to list one item for 4 months or until it is sold. The other costs are not upfront costs. They come from the sale and can met from the funds provided by the buyer. There is a transaction fee and a payment processing fee. These together equate to about 8% of your selling price. Don’t forget to include that in your costs when you look at choosing your selling price</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b="0" dirty="0">
                <a:effectLst/>
              </a:rPr>
              <a:t/>
            </a:r>
            <a:br>
              <a:rPr lang="en-US" b="0" dirty="0">
                <a:effectLst/>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68</a:t>
            </a:fld>
            <a:endParaRPr lang="en-US"/>
          </a:p>
        </p:txBody>
      </p:sp>
    </p:spTree>
    <p:extLst>
      <p:ext uri="{BB962C8B-B14F-4D97-AF65-F5344CB8AC3E}">
        <p14:creationId xmlns:p14="http://schemas.microsoft.com/office/powerpoint/2010/main" val="18508479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Narrow" charset="-52"/>
                <a:ea typeface="PT Sans Narrow" charset="-52"/>
                <a:cs typeface="PT Sans Narrow" charset="-52"/>
              </a:rPr>
              <a:t>There are currently ten choices of ways for your customer to pay so there should be no barrier there. You can choose how Etsy pay you and from what I can tell the most popular way is to set up a weekly payment of your balance direct to your bank account. You may need a little buffer of cash to deal with any gaps in cash flow if you need to pay your supplier and the Etsy funds haven’t quite arrived with you yet. It is always best to get the order placed with the supplier asap as it saves your customers getting impatient in the long run</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69</a:t>
            </a:fld>
            <a:endParaRPr lang="en-US"/>
          </a:p>
        </p:txBody>
      </p:sp>
    </p:spTree>
    <p:extLst>
      <p:ext uri="{BB962C8B-B14F-4D97-AF65-F5344CB8AC3E}">
        <p14:creationId xmlns:p14="http://schemas.microsoft.com/office/powerpoint/2010/main" val="1467701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sz="1200" b="0" i="0" u="none" strike="noStrike" kern="1200" dirty="0">
                <a:solidFill>
                  <a:schemeClr val="tx1"/>
                </a:solidFill>
                <a:effectLst/>
                <a:latin typeface="PT Sans" charset="-52"/>
                <a:ea typeface="PT Sans" charset="-52"/>
                <a:cs typeface="PT Sans" charset="-52"/>
              </a:rPr>
              <a:t>Secondly, you will need some designs.  You can either do this yourself if you feel you have artistic abilities or you can find somebody to do your designs for you. There are plenty of places where you can find graphic artists. There are also plenty of places to find ideas for designs. They are not too expensive and we will cover that in more depth later in the report.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a:t>
            </a:fld>
            <a:endParaRPr lang="en-US"/>
          </a:p>
        </p:txBody>
      </p:sp>
    </p:spTree>
    <p:extLst>
      <p:ext uri="{BB962C8B-B14F-4D97-AF65-F5344CB8AC3E}">
        <p14:creationId xmlns:p14="http://schemas.microsoft.com/office/powerpoint/2010/main" val="77247271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You also have the option of integrating your Etsy shop with a supplier so that the complications I have talked about previously are magically taken away.  There may be a charge for this integration with some companies. One company that does it without charge is </a:t>
            </a:r>
            <a:r>
              <a:rPr lang="en-US" sz="1200" b="0" i="0" u="none" strike="noStrike" kern="1200" dirty="0" err="1" smtClean="0">
                <a:solidFill>
                  <a:schemeClr val="tx1"/>
                </a:solidFill>
                <a:effectLst/>
                <a:latin typeface="PT Sans" charset="-52"/>
                <a:ea typeface="PT Sans" charset="-52"/>
                <a:cs typeface="PT Sans" charset="-52"/>
              </a:rPr>
              <a:t>Printful</a:t>
            </a:r>
            <a:r>
              <a:rPr lang="en-US" sz="1200" b="0" i="0" u="none" strike="noStrike" kern="1200" dirty="0" smtClean="0">
                <a:solidFill>
                  <a:schemeClr val="tx1"/>
                </a:solidFill>
                <a:effectLst/>
                <a:latin typeface="PT Sans" charset="-52"/>
                <a:ea typeface="PT Sans" charset="-52"/>
                <a:cs typeface="PT Sans" charset="-52"/>
              </a:rPr>
              <a:t>. They have a huge range of products. There is a bit of work involved setting it up but you will find it totally worth it in the long run.</a:t>
            </a:r>
          </a:p>
          <a:p>
            <a:pPr rtl="0"/>
            <a:endParaRPr lang="en-US" sz="1200" b="0" i="0" u="none" strike="noStrike" kern="1200" dirty="0" smtClean="0">
              <a:solidFill>
                <a:schemeClr val="tx1"/>
              </a:solidFill>
              <a:effectLst/>
              <a:latin typeface="PT Sans" charset="-52"/>
              <a:ea typeface="PT Sans" charset="-52"/>
              <a:cs typeface="PT Sans" charset="-52"/>
            </a:endParaRPr>
          </a:p>
          <a:p>
            <a:pPr rtl="0"/>
            <a:r>
              <a:rPr lang="en-US" sz="1200" b="0" i="0" u="none" strike="noStrike" kern="1200" dirty="0" smtClean="0">
                <a:solidFill>
                  <a:schemeClr val="tx1"/>
                </a:solidFill>
                <a:effectLst/>
                <a:latin typeface="PT Sans" charset="-52"/>
                <a:ea typeface="PT Sans" charset="-52"/>
                <a:cs typeface="PT Sans" charset="-52"/>
              </a:rPr>
              <a:t>Once you have made that integration your only real job is to come up with something that will sell and list it.  Somebody else is making and shipping the product and Etsy are supplying the traffic</a:t>
            </a:r>
            <a:r>
              <a:rPr lang="en-US" sz="1200" b="1" i="0" u="none" strike="noStrike" kern="1200" dirty="0" smtClean="0">
                <a:solidFill>
                  <a:schemeClr val="tx1"/>
                </a:solidFill>
                <a:effectLst/>
                <a:latin typeface="PT Sans Narrow" charset="-52"/>
                <a:ea typeface="PT Sans Narrow" charset="-52"/>
                <a:cs typeface="PT Sans Narrow" charset="-52"/>
              </a:rPr>
              <a:t>. </a:t>
            </a:r>
            <a:endParaRPr lang="en-US" b="1" i="0" dirty="0" smtClean="0">
              <a:effectLst/>
              <a:latin typeface="PT Sans Narrow" charset="-52"/>
              <a:ea typeface="PT Sans Narrow" charset="-52"/>
              <a:cs typeface="PT Sans Narrow" charset="-52"/>
            </a:endParaRPr>
          </a:p>
          <a:p>
            <a:r>
              <a:rPr lang="en-US" dirty="0" smtClean="0"/>
              <a:t/>
            </a:r>
            <a:br>
              <a:rPr lang="en-US" dirty="0" smtClean="0"/>
            </a:br>
            <a:endParaRPr lang="en-US" b="1" i="0" dirty="0" smtClean="0">
              <a:effectLst/>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70</a:t>
            </a:fld>
            <a:endParaRPr lang="en-US"/>
          </a:p>
        </p:txBody>
      </p:sp>
    </p:spTree>
    <p:extLst>
      <p:ext uri="{BB962C8B-B14F-4D97-AF65-F5344CB8AC3E}">
        <p14:creationId xmlns:p14="http://schemas.microsoft.com/office/powerpoint/2010/main" val="16027440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You are able to open your own shop on Etsy so I would recommend you put a small range together to fill your shop out. Name your Shop something relevant that gives the buyer a chance of understanding what you do. Think about the theme of your shop and almost use it as a branding tool if you have thought that far </a:t>
            </a:r>
            <a:r>
              <a:rPr lang="en-US" sz="1200" b="0" i="0" u="none" strike="noStrike" kern="1200" dirty="0" smtClean="0">
                <a:solidFill>
                  <a:schemeClr val="tx1"/>
                </a:solidFill>
                <a:effectLst/>
                <a:latin typeface="PT Sans" charset="-52"/>
                <a:ea typeface="PT Sans" charset="-52"/>
                <a:cs typeface="PT Sans" charset="-52"/>
              </a:rPr>
              <a:t>ahead</a:t>
            </a:r>
            <a:r>
              <a:rPr lang="en-US" sz="1200" b="1" i="0" u="none" strike="noStrike" kern="1200" dirty="0" smtClean="0">
                <a:solidFill>
                  <a:schemeClr val="tx1"/>
                </a:solidFill>
                <a:effectLst/>
                <a:latin typeface="PT Sans Narrow" charset="-52"/>
                <a:ea typeface="PT Sans Narrow" charset="-52"/>
                <a:cs typeface="PT Sans Narrow" charset="-52"/>
              </a:rPr>
              <a:t>. </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71</a:t>
            </a:fld>
            <a:endParaRPr lang="en-US"/>
          </a:p>
        </p:txBody>
      </p:sp>
    </p:spTree>
    <p:extLst>
      <p:ext uri="{BB962C8B-B14F-4D97-AF65-F5344CB8AC3E}">
        <p14:creationId xmlns:p14="http://schemas.microsoft.com/office/powerpoint/2010/main" val="140093464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latin typeface="PT Sans" charset="-52"/>
                <a:ea typeface="PT Sans" charset="-52"/>
                <a:cs typeface="PT Sans" charset="-52"/>
              </a:rPr>
              <a:t>Sometimes the clever name is too clever to actually be of any benefit in finding customers. It needs to be a name that lends itself to being easily found when searching for your type of product. You will need to link a credit card or a verified </a:t>
            </a:r>
            <a:r>
              <a:rPr lang="en-US" sz="1200" dirty="0" err="1" smtClean="0">
                <a:solidFill>
                  <a:srgbClr val="000000"/>
                </a:solidFill>
                <a:latin typeface="PT Sans" charset="-52"/>
                <a:ea typeface="PT Sans" charset="-52"/>
                <a:cs typeface="PT Sans" charset="-52"/>
              </a:rPr>
              <a:t>Paypal</a:t>
            </a:r>
            <a:r>
              <a:rPr lang="en-US" sz="1200" dirty="0" smtClean="0">
                <a:solidFill>
                  <a:srgbClr val="000000"/>
                </a:solidFill>
                <a:latin typeface="PT Sans" charset="-52"/>
                <a:ea typeface="PT Sans" charset="-52"/>
                <a:cs typeface="PT Sans" charset="-52"/>
              </a:rPr>
              <a:t> account to your Etsy account to complete your shop opening</a:t>
            </a:r>
            <a:r>
              <a:rPr lang="en-US" sz="1200" b="1" dirty="0" smtClean="0">
                <a:solidFill>
                  <a:srgbClr val="000000"/>
                </a:solidFill>
                <a:latin typeface="PT Sans Narrow" charset="-52"/>
                <a:ea typeface="PT Sans Narrow" charset="-52"/>
                <a:cs typeface="PT Sans Narrow" charset="-52"/>
              </a:rPr>
              <a:t>.  </a:t>
            </a:r>
            <a:endParaRPr lang="en-US" sz="1200" b="1"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72</a:t>
            </a:fld>
            <a:endParaRPr lang="en-US"/>
          </a:p>
        </p:txBody>
      </p:sp>
    </p:spTree>
    <p:extLst>
      <p:ext uri="{BB962C8B-B14F-4D97-AF65-F5344CB8AC3E}">
        <p14:creationId xmlns:p14="http://schemas.microsoft.com/office/powerpoint/2010/main" val="59322228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One thing I have noticed is that the companies that sell their integrations charge more for the Etsy integration than they do for either an Amazon or an </a:t>
            </a:r>
            <a:r>
              <a:rPr lang="en-US" sz="1200" b="0" i="0" u="none" strike="noStrike" kern="1200" dirty="0" err="1">
                <a:solidFill>
                  <a:schemeClr val="tx1"/>
                </a:solidFill>
                <a:effectLst/>
                <a:latin typeface="PT Sans" charset="-52"/>
                <a:ea typeface="PT Sans" charset="-52"/>
                <a:cs typeface="PT Sans" charset="-52"/>
              </a:rPr>
              <a:t>Ebay</a:t>
            </a:r>
            <a:r>
              <a:rPr lang="en-US" sz="1200" b="0" i="0" u="none" strike="noStrike" kern="1200" dirty="0">
                <a:solidFill>
                  <a:schemeClr val="tx1"/>
                </a:solidFill>
                <a:effectLst/>
                <a:latin typeface="PT Sans" charset="-52"/>
                <a:ea typeface="PT Sans" charset="-52"/>
                <a:cs typeface="PT Sans" charset="-52"/>
              </a:rPr>
              <a:t> integration. I believe this is because although the overall traffic to the website is a bit less the product is a bit more targeted to the audience.  The other two sites sell everything and anything but Etsy is more niche and commands a better selling price</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73</a:t>
            </a:fld>
            <a:endParaRPr lang="en-US"/>
          </a:p>
        </p:txBody>
      </p:sp>
    </p:spTree>
    <p:extLst>
      <p:ext uri="{BB962C8B-B14F-4D97-AF65-F5344CB8AC3E}">
        <p14:creationId xmlns:p14="http://schemas.microsoft.com/office/powerpoint/2010/main" val="93461305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One final idea on Etsy is that you can become an affiliate of the website. So if you have your own blog or a social media presence you can do some sort of product review perhaps including one of your products and comparing with other people’s products and even if they prefer somebody else’s item you can get a commission on that through your link</a:t>
            </a:r>
            <a:r>
              <a:rPr lang="en-US" sz="1200" b="1" i="0" u="none" strike="noStrike" kern="1200" dirty="0" smtClean="0">
                <a:solidFill>
                  <a:schemeClr val="tx1"/>
                </a:solidFill>
                <a:effectLst/>
                <a:latin typeface="PT Sans Narrow" charset="-52"/>
                <a:ea typeface="PT Sans Narrow" charset="-52"/>
                <a:cs typeface="PT Sans Narrow" charset="-52"/>
              </a:rPr>
              <a:t>.</a:t>
            </a:r>
            <a:endParaRPr lang="en-US" b="1" i="0" dirty="0" smtClean="0">
              <a:effectLst/>
              <a:latin typeface="PT Sans Narrow" charset="-52"/>
              <a:ea typeface="PT Sans Narrow" charset="-52"/>
              <a:cs typeface="PT Sans Narrow" charset="-52"/>
            </a:endParaRPr>
          </a:p>
          <a:p>
            <a:r>
              <a:rPr lang="en-US" dirty="0" smtClean="0"/>
              <a:t/>
            </a:r>
            <a:br>
              <a:rPr lang="en-US" dirty="0" smtClean="0"/>
            </a:br>
            <a:endParaRPr lang="en-US" b="1" i="0"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74</a:t>
            </a:fld>
            <a:endParaRPr lang="en-US"/>
          </a:p>
        </p:txBody>
      </p:sp>
    </p:spTree>
    <p:extLst>
      <p:ext uri="{BB962C8B-B14F-4D97-AF65-F5344CB8AC3E}">
        <p14:creationId xmlns:p14="http://schemas.microsoft.com/office/powerpoint/2010/main" val="163736895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You have choices when it comes to Amazon. They actually have their own Print On Demand system called Amazon </a:t>
            </a:r>
            <a:r>
              <a:rPr lang="en-US" sz="1200" b="0" i="0" u="none" strike="noStrike" kern="1200" dirty="0" err="1">
                <a:solidFill>
                  <a:schemeClr val="tx1"/>
                </a:solidFill>
                <a:effectLst/>
                <a:latin typeface="PT Sans" charset="-52"/>
                <a:ea typeface="PT Sans" charset="-52"/>
                <a:cs typeface="PT Sans" charset="-52"/>
              </a:rPr>
              <a:t>Merch</a:t>
            </a:r>
            <a:r>
              <a:rPr lang="en-US" sz="1200" b="0" i="0" u="none" strike="noStrike" kern="1200" dirty="0">
                <a:solidFill>
                  <a:schemeClr val="tx1"/>
                </a:solidFill>
                <a:effectLst/>
                <a:latin typeface="PT Sans" charset="-52"/>
                <a:ea typeface="PT Sans" charset="-52"/>
                <a:cs typeface="PT Sans" charset="-52"/>
              </a:rPr>
              <a:t>. This is by invitation so you are asked to fill out an application form to be approved as an Amazon </a:t>
            </a:r>
            <a:r>
              <a:rPr lang="en-US" sz="1200" b="0" i="0" u="none" strike="noStrike" kern="1200" dirty="0" err="1">
                <a:solidFill>
                  <a:schemeClr val="tx1"/>
                </a:solidFill>
                <a:effectLst/>
                <a:latin typeface="PT Sans" charset="-52"/>
                <a:ea typeface="PT Sans" charset="-52"/>
                <a:cs typeface="PT Sans" charset="-52"/>
              </a:rPr>
              <a:t>Merch</a:t>
            </a:r>
            <a:r>
              <a:rPr lang="en-US" sz="1200" b="0" i="0" u="none" strike="noStrike" kern="1200" dirty="0">
                <a:solidFill>
                  <a:schemeClr val="tx1"/>
                </a:solidFill>
                <a:effectLst/>
                <a:latin typeface="PT Sans" charset="-52"/>
                <a:ea typeface="PT Sans" charset="-52"/>
                <a:cs typeface="PT Sans" charset="-52"/>
              </a:rPr>
              <a:t> seller. You can apply for an account here </a:t>
            </a:r>
            <a:r>
              <a:rPr lang="en-US" sz="1200" b="0" i="0" u="sng" strike="noStrike" kern="1200" dirty="0">
                <a:solidFill>
                  <a:schemeClr val="tx1"/>
                </a:solidFill>
                <a:effectLst/>
                <a:latin typeface="PT Sans" charset="-52"/>
                <a:ea typeface="PT Sans" charset="-52"/>
                <a:cs typeface="PT Sans" charset="-52"/>
                <a:hlinkClick r:id="rId3"/>
              </a:rPr>
              <a:t>https://merch.amazon.com/landing</a:t>
            </a:r>
            <a:r>
              <a:rPr lang="en-US" sz="1200" b="0" i="0" u="none" strike="noStrike" kern="1200" dirty="0">
                <a:solidFill>
                  <a:schemeClr val="tx1"/>
                </a:solidFill>
                <a:effectLst/>
                <a:latin typeface="PT Sans" charset="-52"/>
                <a:ea typeface="PT Sans" charset="-52"/>
                <a:cs typeface="PT Sans" charset="-52"/>
              </a:rPr>
              <a:t>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err="1">
                <a:solidFill>
                  <a:schemeClr val="tx1"/>
                </a:solidFill>
                <a:effectLst/>
                <a:latin typeface="PT Sans" charset="-52"/>
                <a:ea typeface="PT Sans" charset="-52"/>
                <a:cs typeface="PT Sans" charset="-52"/>
              </a:rPr>
              <a:t>Merch</a:t>
            </a:r>
            <a:r>
              <a:rPr lang="en-US" sz="1200" b="0" i="0" u="none" strike="noStrike" kern="1200" dirty="0">
                <a:solidFill>
                  <a:schemeClr val="tx1"/>
                </a:solidFill>
                <a:effectLst/>
                <a:latin typeface="PT Sans" charset="-52"/>
                <a:ea typeface="PT Sans" charset="-52"/>
                <a:cs typeface="PT Sans" charset="-52"/>
              </a:rPr>
              <a:t> by Amazon was originally set up for Developers to sell their Apps merchandise through in App purchases but Amazon did not restrict this and it is now available to everyone to apply</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r>
              <a:rPr lang="en-US" sz="1200" b="0" i="0" u="none" strike="noStrike" kern="1200" dirty="0">
                <a:solidFill>
                  <a:schemeClr val="tx1"/>
                </a:solidFill>
                <a:effectLst/>
                <a:latin typeface="+mn-lt"/>
                <a:ea typeface="+mn-ea"/>
                <a:cs typeface="+mn-cs"/>
              </a:rPr>
              <a:t/>
            </a:r>
            <a:br>
              <a:rPr lang="en-US" sz="1200" b="0" i="0" u="none" strike="noStrike" kern="1200" dirty="0">
                <a:solidFill>
                  <a:schemeClr val="tx1"/>
                </a:solidFill>
                <a:effectLst/>
                <a:latin typeface="+mn-lt"/>
                <a:ea typeface="+mn-ea"/>
                <a:cs typeface="+mn-cs"/>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75</a:t>
            </a:fld>
            <a:endParaRPr lang="en-US"/>
          </a:p>
        </p:txBody>
      </p:sp>
    </p:spTree>
    <p:extLst>
      <p:ext uri="{BB962C8B-B14F-4D97-AF65-F5344CB8AC3E}">
        <p14:creationId xmlns:p14="http://schemas.microsoft.com/office/powerpoint/2010/main" val="17080096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Each t-shirt takes 1-3 hours to go live on </a:t>
            </a:r>
            <a:r>
              <a:rPr lang="en-US" sz="1200" b="0" i="0" u="none" strike="noStrike" kern="1200" dirty="0" smtClean="0">
                <a:solidFill>
                  <a:schemeClr val="tx1"/>
                </a:solidFill>
                <a:effectLst/>
                <a:latin typeface="PT Sans" charset="-52"/>
                <a:ea typeface="PT Sans" charset="-52"/>
                <a:cs typeface="PT Sans" charset="-52"/>
              </a:rPr>
              <a:t>the </a:t>
            </a:r>
            <a:r>
              <a:rPr lang="en-US" sz="1200" b="0" i="0" u="none" strike="noStrike" kern="1200" dirty="0" err="1" smtClean="0">
                <a:solidFill>
                  <a:schemeClr val="tx1"/>
                </a:solidFill>
                <a:effectLst/>
                <a:latin typeface="PT Sans" charset="-52"/>
                <a:ea typeface="PT Sans" charset="-52"/>
                <a:cs typeface="PT Sans" charset="-52"/>
              </a:rPr>
              <a:t>site.When</a:t>
            </a:r>
            <a:r>
              <a:rPr lang="en-US" sz="1200" b="0" i="0" u="none" strike="noStrike" kern="1200" dirty="0" smtClean="0">
                <a:solidFill>
                  <a:schemeClr val="tx1"/>
                </a:solidFill>
                <a:effectLst/>
                <a:latin typeface="PT Sans" charset="-52"/>
                <a:ea typeface="PT Sans" charset="-52"/>
                <a:cs typeface="PT Sans" charset="-52"/>
              </a:rPr>
              <a:t> </a:t>
            </a:r>
            <a:r>
              <a:rPr lang="en-US" sz="1200" b="0" i="0" u="none" strike="noStrike" kern="1200" dirty="0">
                <a:solidFill>
                  <a:schemeClr val="tx1"/>
                </a:solidFill>
                <a:effectLst/>
                <a:latin typeface="PT Sans" charset="-52"/>
                <a:ea typeface="PT Sans" charset="-52"/>
                <a:cs typeface="PT Sans" charset="-52"/>
              </a:rPr>
              <a:t>the customer purchases their shirt they can decide if they would like Men’s, Ladies or Youth based on a sizing guide provided on your listing page. Also, as it is an amazon product they offer swift delivery and free returns.</a:t>
            </a:r>
            <a:br>
              <a:rPr lang="en-US" sz="1200" b="0" i="0" u="none" strike="noStrike" kern="1200" dirty="0">
                <a:solidFill>
                  <a:schemeClr val="tx1"/>
                </a:solidFill>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There are two types of shirts you can put your design on, these are Anvil &amp; American Apparel. </a:t>
            </a:r>
            <a:br>
              <a:rPr lang="en-US" sz="1200" b="0" i="0" u="none" strike="noStrike" kern="1200" dirty="0">
                <a:solidFill>
                  <a:schemeClr val="tx1"/>
                </a:solidFill>
                <a:effectLst/>
                <a:latin typeface="PT Sans" charset="-52"/>
                <a:ea typeface="PT Sans" charset="-52"/>
                <a:cs typeface="PT Sans"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76</a:t>
            </a:fld>
            <a:endParaRPr lang="en-US"/>
          </a:p>
        </p:txBody>
      </p:sp>
    </p:spTree>
    <p:extLst>
      <p:ext uri="{BB962C8B-B14F-4D97-AF65-F5344CB8AC3E}">
        <p14:creationId xmlns:p14="http://schemas.microsoft.com/office/powerpoint/2010/main" val="179411857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smtClean="0">
                <a:solidFill>
                  <a:schemeClr val="tx1"/>
                </a:solidFill>
                <a:effectLst/>
                <a:latin typeface="PT Sans" charset="-52"/>
                <a:ea typeface="PT Sans" charset="-52"/>
                <a:cs typeface="PT Sans" charset="-52"/>
              </a:rPr>
              <a:t>You can set your own Royalty from </a:t>
            </a:r>
            <a:r>
              <a:rPr lang="en-US" sz="1200" b="0" i="0" u="none" strike="noStrike" kern="1200" dirty="0" err="1" smtClean="0">
                <a:solidFill>
                  <a:schemeClr val="tx1"/>
                </a:solidFill>
                <a:effectLst/>
                <a:latin typeface="PT Sans" charset="-52"/>
                <a:ea typeface="PT Sans" charset="-52"/>
                <a:cs typeface="PT Sans" charset="-52"/>
              </a:rPr>
              <a:t>Merch</a:t>
            </a:r>
            <a:r>
              <a:rPr lang="en-US" sz="1200" b="0" i="0" u="none" strike="noStrike" kern="1200" dirty="0" smtClean="0">
                <a:solidFill>
                  <a:schemeClr val="tx1"/>
                </a:solidFill>
                <a:effectLst/>
                <a:latin typeface="PT Sans" charset="-52"/>
                <a:ea typeface="PT Sans" charset="-52"/>
                <a:cs typeface="PT Sans" charset="-52"/>
              </a:rPr>
              <a:t> by Amazon as well. They take a listing fee (15% of sale price) and cost price ($9.31 for Anvil T-Shirts) for each T-shirt sold. Anything above the cost to Amazon is yours to keep. The average t-shirt on Amazon sells for between $15-$25.</a:t>
            </a:r>
            <a:br>
              <a:rPr lang="en-US" sz="1200" b="0" i="0" u="none" strike="noStrike" kern="1200" dirty="0" smtClean="0">
                <a:solidFill>
                  <a:schemeClr val="tx1"/>
                </a:solidFill>
                <a:effectLst/>
                <a:latin typeface="PT Sans" charset="-52"/>
                <a:ea typeface="PT Sans" charset="-52"/>
                <a:cs typeface="PT Sans" charset="-52"/>
              </a:rPr>
            </a:br>
            <a:r>
              <a:rPr lang="en-US" sz="1200" b="0" i="0" u="none" strike="noStrike" kern="1200" dirty="0" smtClean="0">
                <a:solidFill>
                  <a:schemeClr val="tx1"/>
                </a:solidFill>
                <a:effectLst/>
                <a:latin typeface="PT Sans" charset="-52"/>
                <a:ea typeface="PT Sans" charset="-52"/>
                <a:cs typeface="PT Sans" charset="-52"/>
              </a:rPr>
              <a:t>You can incur additional costs on your t-shirts and this is if you </a:t>
            </a:r>
            <a:r>
              <a:rPr lang="en-US" sz="1200" b="0" i="0" u="none" strike="noStrike" kern="1200" smtClean="0">
                <a:solidFill>
                  <a:schemeClr val="tx1"/>
                </a:solidFill>
                <a:effectLst/>
                <a:latin typeface="PT Sans" charset="-52"/>
                <a:ea typeface="PT Sans" charset="-52"/>
                <a:cs typeface="PT Sans" charset="-52"/>
              </a:rPr>
              <a:t>decidetohave</a:t>
            </a:r>
            <a:r>
              <a:rPr lang="en-US" sz="1200" b="0" i="0" u="none" strike="noStrike" kern="1200" dirty="0" smtClean="0">
                <a:solidFill>
                  <a:schemeClr val="tx1"/>
                </a:solidFill>
                <a:effectLst/>
                <a:latin typeface="PT Sans" charset="-52"/>
                <a:ea typeface="PT Sans" charset="-52"/>
                <a:cs typeface="PT Sans" charset="-52"/>
              </a:rPr>
              <a:t> either of the below:</a:t>
            </a:r>
            <a:br>
              <a:rPr lang="en-US" sz="1200" b="0" i="0" u="none" strike="noStrike" kern="1200" dirty="0" smtClean="0">
                <a:solidFill>
                  <a:schemeClr val="tx1"/>
                </a:solidFill>
                <a:effectLst/>
                <a:latin typeface="PT Sans" charset="-52"/>
                <a:ea typeface="PT Sans" charset="-52"/>
                <a:cs typeface="PT Sans" charset="-52"/>
              </a:rPr>
            </a:br>
            <a:r>
              <a:rPr lang="en-US" sz="1200" b="0" i="0" u="none" strike="noStrike" kern="1200" dirty="0" smtClean="0">
                <a:solidFill>
                  <a:schemeClr val="tx1"/>
                </a:solidFill>
                <a:effectLst/>
                <a:latin typeface="PT Sans" charset="-52"/>
                <a:ea typeface="PT Sans" charset="-52"/>
                <a:cs typeface="PT Sans" charset="-52"/>
              </a:rPr>
              <a:t>Additional fees if you print on the back - $4</a:t>
            </a:r>
            <a:br>
              <a:rPr lang="en-US" sz="1200" b="0" i="0" u="none" strike="noStrike" kern="1200" dirty="0" smtClean="0">
                <a:solidFill>
                  <a:schemeClr val="tx1"/>
                </a:solidFill>
                <a:effectLst/>
                <a:latin typeface="PT Sans" charset="-52"/>
                <a:ea typeface="PT Sans" charset="-52"/>
                <a:cs typeface="PT Sans" charset="-52"/>
              </a:rPr>
            </a:br>
            <a:r>
              <a:rPr lang="en-US" sz="1200" b="0" i="0" u="none" strike="noStrike" kern="1200" dirty="0" smtClean="0">
                <a:solidFill>
                  <a:schemeClr val="tx1"/>
                </a:solidFill>
                <a:effectLst/>
                <a:latin typeface="PT Sans" charset="-52"/>
                <a:ea typeface="PT Sans" charset="-52"/>
                <a:cs typeface="PT Sans" charset="-52"/>
              </a:rPr>
              <a:t>Additional for American Apparel - $1.50.</a:t>
            </a:r>
            <a:r>
              <a:rPr lang="en-US" sz="1200" b="0" i="0" u="none" strike="noStrike" kern="1200" dirty="0" smtClean="0">
                <a:solidFill>
                  <a:schemeClr val="tx1"/>
                </a:solidFill>
                <a:effectLst/>
                <a:latin typeface="+mn-lt"/>
                <a:ea typeface="+mn-ea"/>
                <a:cs typeface="+mn-cs"/>
              </a:rPr>
              <a:t/>
            </a:r>
            <a:br>
              <a:rPr lang="en-US" sz="1200" b="0" i="0" u="none" strike="noStrike" kern="1200" dirty="0" smtClean="0">
                <a:solidFill>
                  <a:schemeClr val="tx1"/>
                </a:solidFill>
                <a:effectLst/>
                <a:latin typeface="+mn-lt"/>
                <a:ea typeface="+mn-ea"/>
                <a:cs typeface="+mn-cs"/>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77</a:t>
            </a:fld>
            <a:endParaRPr lang="en-US"/>
          </a:p>
        </p:txBody>
      </p:sp>
    </p:spTree>
    <p:extLst>
      <p:ext uri="{BB962C8B-B14F-4D97-AF65-F5344CB8AC3E}">
        <p14:creationId xmlns:p14="http://schemas.microsoft.com/office/powerpoint/2010/main" val="213970176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Narrow" charset="-52"/>
                <a:ea typeface="PT Sans Narrow" charset="-52"/>
                <a:cs typeface="PT Sans Narrow" charset="-52"/>
              </a:rPr>
              <a:t>There are Tier levels within Amazon to stop individuals from creating an unlimited amount of t-shirt designs from the start of their account. {these aren’t the names of the levels – in Amazon they just say level up until you hit pro}</a:t>
            </a:r>
            <a:br>
              <a:rPr lang="en-US" sz="1200" b="0" i="0" u="none" strike="noStrike" kern="1200" dirty="0">
                <a:solidFill>
                  <a:schemeClr val="tx1"/>
                </a:solidFill>
                <a:effectLst/>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78</a:t>
            </a:fld>
            <a:endParaRPr lang="en-US"/>
          </a:p>
        </p:txBody>
      </p:sp>
    </p:spTree>
    <p:extLst>
      <p:ext uri="{BB962C8B-B14F-4D97-AF65-F5344CB8AC3E}">
        <p14:creationId xmlns:p14="http://schemas.microsoft.com/office/powerpoint/2010/main" val="92380350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PT Sans Narrow" charset="-52"/>
                <a:ea typeface="PT Sans Narrow" charset="-52"/>
                <a:cs typeface="PT Sans Narrow" charset="-52"/>
              </a:rPr>
              <a:t>Initial level – Offer 25 different t shirts listing</a:t>
            </a:r>
            <a:br>
              <a:rPr lang="en-US" sz="1200" b="0" i="0" u="none" strike="noStrike" kern="1200" dirty="0" smtClean="0">
                <a:solidFill>
                  <a:schemeClr val="tx1"/>
                </a:solidFill>
                <a:effectLst/>
                <a:latin typeface="PT Sans Narrow" charset="-52"/>
                <a:ea typeface="PT Sans Narrow" charset="-52"/>
                <a:cs typeface="PT Sans Narrow" charset="-52"/>
              </a:rPr>
            </a:br>
            <a:r>
              <a:rPr lang="en-US" sz="1200" b="0" i="0" u="none" strike="noStrike" kern="1200" dirty="0" smtClean="0">
                <a:solidFill>
                  <a:schemeClr val="tx1"/>
                </a:solidFill>
                <a:effectLst/>
                <a:latin typeface="PT Sans Narrow" charset="-52"/>
                <a:ea typeface="PT Sans Narrow" charset="-52"/>
                <a:cs typeface="PT Sans Narrow" charset="-52"/>
              </a:rPr>
              <a:t>Level 2 – you must sell 25 t shirts to get here – you can sell 100 different variations</a:t>
            </a:r>
            <a:br>
              <a:rPr lang="en-US" sz="1200" b="0" i="0" u="none" strike="noStrike" kern="1200" dirty="0" smtClean="0">
                <a:solidFill>
                  <a:schemeClr val="tx1"/>
                </a:solidFill>
                <a:effectLst/>
                <a:latin typeface="PT Sans Narrow" charset="-52"/>
                <a:ea typeface="PT Sans Narrow" charset="-52"/>
                <a:cs typeface="PT Sans Narrow" charset="-52"/>
              </a:rPr>
            </a:br>
            <a:r>
              <a:rPr lang="en-US" sz="1200" b="0" i="0" u="none" strike="noStrike" kern="1200" dirty="0" smtClean="0">
                <a:solidFill>
                  <a:schemeClr val="tx1"/>
                </a:solidFill>
                <a:effectLst/>
                <a:latin typeface="PT Sans Narrow" charset="-52"/>
                <a:ea typeface="PT Sans Narrow" charset="-52"/>
                <a:cs typeface="PT Sans Narrow" charset="-52"/>
              </a:rPr>
              <a:t>Level 3 – must make 100 shirts Sales, you can sell 500 shirt variations</a:t>
            </a:r>
            <a:br>
              <a:rPr lang="en-US" sz="1200" b="0" i="0" u="none" strike="noStrike" kern="1200" dirty="0" smtClean="0">
                <a:solidFill>
                  <a:schemeClr val="tx1"/>
                </a:solidFill>
                <a:effectLst/>
                <a:latin typeface="PT Sans Narrow" charset="-52"/>
                <a:ea typeface="PT Sans Narrow" charset="-52"/>
                <a:cs typeface="PT Sans Narrow" charset="-52"/>
              </a:rPr>
            </a:br>
            <a:r>
              <a:rPr lang="en-US" sz="1200" b="0" i="0" u="none" strike="noStrike" kern="1200" dirty="0" smtClean="0">
                <a:solidFill>
                  <a:schemeClr val="tx1"/>
                </a:solidFill>
                <a:effectLst/>
                <a:latin typeface="PT Sans Narrow" charset="-52"/>
                <a:ea typeface="PT Sans Narrow" charset="-52"/>
                <a:cs typeface="PT Sans Narrow" charset="-52"/>
              </a:rPr>
              <a:t>Level 4 – must make 500 shirts sales, you can create 1000 variations – this is know as pro.</a:t>
            </a:r>
            <a:br>
              <a:rPr lang="en-US" sz="1200" b="0" i="0" u="none" strike="noStrike" kern="1200" dirty="0" smtClean="0">
                <a:solidFill>
                  <a:schemeClr val="tx1"/>
                </a:solidFill>
                <a:effectLst/>
                <a:latin typeface="PT Sans Narrow" charset="-52"/>
                <a:ea typeface="PT Sans Narrow" charset="-52"/>
                <a:cs typeface="PT Sans Narrow" charset="-52"/>
              </a:rPr>
            </a:br>
            <a:r>
              <a:rPr lang="en-US" sz="1200" b="0" i="0" u="none" strike="noStrike" kern="1200" dirty="0" smtClean="0">
                <a:solidFill>
                  <a:schemeClr val="tx1"/>
                </a:solidFill>
                <a:effectLst/>
                <a:latin typeface="PT Sans Narrow" charset="-52"/>
                <a:ea typeface="PT Sans Narrow" charset="-52"/>
                <a:cs typeface="PT Sans Narrow" charset="-52"/>
              </a:rPr>
              <a:t>Level 5 - 1000</a:t>
            </a:r>
            <a:br>
              <a:rPr lang="en-US" sz="1200" b="0" i="0" u="none" strike="noStrike" kern="1200" dirty="0" smtClean="0">
                <a:solidFill>
                  <a:schemeClr val="tx1"/>
                </a:solidFill>
                <a:effectLst/>
                <a:latin typeface="PT Sans Narrow" charset="-52"/>
                <a:ea typeface="PT Sans Narrow" charset="-52"/>
                <a:cs typeface="PT Sans Narrow" charset="-52"/>
              </a:rPr>
            </a:br>
            <a:r>
              <a:rPr lang="en-US" sz="1200" b="0" i="0" u="none" strike="noStrike" kern="1200" dirty="0" smtClean="0">
                <a:solidFill>
                  <a:schemeClr val="tx1"/>
                </a:solidFill>
                <a:effectLst/>
                <a:latin typeface="PT Sans Narrow" charset="-52"/>
                <a:ea typeface="PT Sans Narrow" charset="-52"/>
                <a:cs typeface="PT Sans Narrow" charset="-52"/>
              </a:rPr>
              <a:t>Level 6 - 2000</a:t>
            </a:r>
            <a:br>
              <a:rPr lang="en-US" sz="1200" b="0" i="0" u="none" strike="noStrike" kern="1200" dirty="0" smtClean="0">
                <a:solidFill>
                  <a:schemeClr val="tx1"/>
                </a:solidFill>
                <a:effectLst/>
                <a:latin typeface="PT Sans Narrow" charset="-52"/>
                <a:ea typeface="PT Sans Narrow" charset="-52"/>
                <a:cs typeface="PT Sans Narrow" charset="-52"/>
              </a:rPr>
            </a:br>
            <a:r>
              <a:rPr lang="en-US" sz="1200" b="0" i="0" u="none" strike="noStrike" kern="1200" dirty="0" smtClean="0">
                <a:solidFill>
                  <a:schemeClr val="tx1"/>
                </a:solidFill>
                <a:effectLst/>
                <a:latin typeface="PT Sans Narrow" charset="-52"/>
                <a:ea typeface="PT Sans Narrow" charset="-52"/>
                <a:cs typeface="PT Sans Narrow" charset="-52"/>
              </a:rPr>
              <a:t>Level 7 – 4000</a:t>
            </a:r>
            <a:br>
              <a:rPr lang="en-US" sz="1200" b="0" i="0" u="none" strike="noStrike" kern="1200" dirty="0" smtClean="0">
                <a:solidFill>
                  <a:schemeClr val="tx1"/>
                </a:solidFill>
                <a:effectLst/>
                <a:latin typeface="PT Sans Narrow" charset="-52"/>
                <a:ea typeface="PT Sans Narrow" charset="-52"/>
                <a:cs typeface="PT Sans Narrow" charset="-52"/>
              </a:rPr>
            </a:br>
            <a:r>
              <a:rPr lang="en-US" sz="1200" b="0" i="0" u="none" strike="noStrike" kern="1200" dirty="0" smtClean="0">
                <a:solidFill>
                  <a:schemeClr val="tx1"/>
                </a:solidFill>
                <a:effectLst/>
                <a:latin typeface="PT Sans Narrow" charset="-52"/>
                <a:ea typeface="PT Sans Narrow" charset="-52"/>
                <a:cs typeface="PT Sans Narrow" charset="-52"/>
              </a:rPr>
              <a:t>You can sell T-shirts $0.01 above cost price if you wish, you won’t make much money initially but it is a great way to quickly Tier up with Amazon if that is your aim</a:t>
            </a:r>
            <a:r>
              <a:rPr lang="en-US" sz="1200" b="1" i="0" u="none" strike="noStrike" kern="1200" dirty="0" smtClean="0">
                <a:solidFill>
                  <a:schemeClr val="tx1"/>
                </a:solidFill>
                <a:effectLst/>
                <a:latin typeface="PT Sans Narrow" charset="-52"/>
                <a:ea typeface="PT Sans Narrow" charset="-52"/>
                <a:cs typeface="PT Sans Narrow" charset="-52"/>
              </a:rPr>
              <a:t>. </a:t>
            </a:r>
            <a:r>
              <a:rPr lang="en-US" sz="1200" b="0" i="0" u="none" strike="noStrike" kern="1200" dirty="0" smtClean="0">
                <a:solidFill>
                  <a:schemeClr val="tx1"/>
                </a:solidFill>
                <a:effectLst/>
                <a:latin typeface="+mn-lt"/>
                <a:ea typeface="+mn-ea"/>
                <a:cs typeface="+mn-cs"/>
              </a:rPr>
              <a:t/>
            </a:r>
            <a:br>
              <a:rPr lang="en-US" sz="1200" b="0" i="0" u="none" strike="noStrike" kern="1200" dirty="0" smtClean="0">
                <a:solidFill>
                  <a:schemeClr val="tx1"/>
                </a:solidFill>
                <a:effectLst/>
                <a:latin typeface="+mn-lt"/>
                <a:ea typeface="+mn-ea"/>
                <a:cs typeface="+mn-cs"/>
              </a:rPr>
            </a:br>
            <a:endParaRPr lang="en-US" b="1" i="0"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79</a:t>
            </a:fld>
            <a:endParaRPr lang="en-US"/>
          </a:p>
        </p:txBody>
      </p:sp>
    </p:spTree>
    <p:extLst>
      <p:ext uri="{BB962C8B-B14F-4D97-AF65-F5344CB8AC3E}">
        <p14:creationId xmlns:p14="http://schemas.microsoft.com/office/powerpoint/2010/main" val="275770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Thirdly </a:t>
            </a:r>
            <a:r>
              <a:rPr lang="en-US" sz="1200" b="0" i="0" u="none" strike="noStrike" kern="1200" dirty="0">
                <a:solidFill>
                  <a:schemeClr val="tx1"/>
                </a:solidFill>
                <a:effectLst/>
                <a:latin typeface="PT Sans" charset="-52"/>
                <a:ea typeface="PT Sans" charset="-52"/>
                <a:cs typeface="PT Sans" charset="-52"/>
              </a:rPr>
              <a:t>you will need a competent business supplier to do the actual physical work of printing, processing and delivering your orders to your customers.  You may very well need more than one depending on what type of products you decide to offer.</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a:t>
            </a:fld>
            <a:endParaRPr lang="en-US"/>
          </a:p>
        </p:txBody>
      </p:sp>
    </p:spTree>
    <p:extLst>
      <p:ext uri="{BB962C8B-B14F-4D97-AF65-F5344CB8AC3E}">
        <p14:creationId xmlns:p14="http://schemas.microsoft.com/office/powerpoint/2010/main" val="235839011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Amazon </a:t>
            </a:r>
            <a:r>
              <a:rPr lang="en-US" sz="1200" b="0" i="0" u="none" strike="noStrike" kern="1200" dirty="0" err="1">
                <a:solidFill>
                  <a:schemeClr val="tx1"/>
                </a:solidFill>
                <a:effectLst/>
                <a:latin typeface="PT Sans" charset="-52"/>
                <a:ea typeface="PT Sans" charset="-52"/>
                <a:cs typeface="PT Sans" charset="-52"/>
              </a:rPr>
              <a:t>Merch</a:t>
            </a:r>
            <a:r>
              <a:rPr lang="en-US" sz="1200" b="0" i="0" u="none" strike="noStrike" kern="1200" dirty="0">
                <a:solidFill>
                  <a:schemeClr val="tx1"/>
                </a:solidFill>
                <a:effectLst/>
                <a:latin typeface="PT Sans" charset="-52"/>
                <a:ea typeface="PT Sans" charset="-52"/>
                <a:cs typeface="PT Sans" charset="-52"/>
              </a:rPr>
              <a:t> is on the one hand a very simple system because everything is in one place but on the other it is limited to just producing T shirts. If you fancy having a go with T shirts this is great as there are no logistical worries and they even use Amazon Prime to make the delivery so it is a fast service.  Also it is a non exclusive design agreement so if you have a winner through </a:t>
            </a:r>
            <a:r>
              <a:rPr lang="en-US" sz="1200" b="0" i="0" u="none" strike="noStrike" kern="1200" dirty="0" err="1">
                <a:solidFill>
                  <a:schemeClr val="tx1"/>
                </a:solidFill>
                <a:effectLst/>
                <a:latin typeface="PT Sans" charset="-52"/>
                <a:ea typeface="PT Sans" charset="-52"/>
                <a:cs typeface="PT Sans" charset="-52"/>
              </a:rPr>
              <a:t>Merch</a:t>
            </a:r>
            <a:r>
              <a:rPr lang="en-US" sz="1200" b="0" i="0" u="none" strike="noStrike" kern="1200" dirty="0">
                <a:solidFill>
                  <a:schemeClr val="tx1"/>
                </a:solidFill>
                <a:effectLst/>
                <a:latin typeface="PT Sans" charset="-52"/>
                <a:ea typeface="PT Sans" charset="-52"/>
                <a:cs typeface="PT Sans" charset="-52"/>
              </a:rPr>
              <a:t> you can also use the design elsewhere. You can test it on </a:t>
            </a:r>
            <a:r>
              <a:rPr lang="en-US" sz="1200" b="0" i="0" u="none" strike="noStrike" kern="1200" dirty="0" err="1">
                <a:solidFill>
                  <a:schemeClr val="tx1"/>
                </a:solidFill>
                <a:effectLst/>
                <a:latin typeface="PT Sans" charset="-52"/>
                <a:ea typeface="PT Sans" charset="-52"/>
                <a:cs typeface="PT Sans" charset="-52"/>
              </a:rPr>
              <a:t>Merch</a:t>
            </a:r>
            <a:r>
              <a:rPr lang="en-US" sz="1200" b="0" i="0" u="none" strike="noStrike" kern="1200" dirty="0">
                <a:solidFill>
                  <a:schemeClr val="tx1"/>
                </a:solidFill>
                <a:effectLst/>
                <a:latin typeface="PT Sans" charset="-52"/>
                <a:ea typeface="PT Sans" charset="-52"/>
                <a:cs typeface="PT Sans" charset="-52"/>
              </a:rPr>
              <a:t> then sell it on Etsy too.</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Otherwise, it is a similar situation to Etsy. You can either manually pass over your orders to your Print On Demand supplier or you use a company that already has an integration system. Again, just be careful about cash flow because you will likely always be a few days again from being paid in the manual system</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80</a:t>
            </a:fld>
            <a:endParaRPr lang="en-US"/>
          </a:p>
        </p:txBody>
      </p:sp>
    </p:spTree>
    <p:extLst>
      <p:ext uri="{BB962C8B-B14F-4D97-AF65-F5344CB8AC3E}">
        <p14:creationId xmlns:p14="http://schemas.microsoft.com/office/powerpoint/2010/main" val="49671532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Of course,  you may have decided to set up your own independent website using one of the popular ecommerce companies.  You can use shopping solutions like Shopify or </a:t>
            </a:r>
            <a:r>
              <a:rPr lang="en-US" sz="1200" b="0" i="0" u="none" strike="noStrike" kern="1200" dirty="0" err="1">
                <a:solidFill>
                  <a:schemeClr val="tx1"/>
                </a:solidFill>
                <a:effectLst/>
                <a:latin typeface="PT Sans" charset="-52"/>
                <a:ea typeface="PT Sans" charset="-52"/>
                <a:cs typeface="PT Sans" charset="-52"/>
              </a:rPr>
              <a:t>Magento</a:t>
            </a:r>
            <a:r>
              <a:rPr lang="en-US" sz="1200" b="0" i="0" u="none" strike="noStrike" kern="1200" dirty="0">
                <a:solidFill>
                  <a:schemeClr val="tx1"/>
                </a:solidFill>
                <a:effectLst/>
                <a:latin typeface="PT Sans" charset="-52"/>
                <a:ea typeface="PT Sans" charset="-52"/>
                <a:cs typeface="PT Sans" charset="-52"/>
              </a:rPr>
              <a:t> to list your products and have an integration between your store and Amazon.  Again there is work involved initially but their is plenty of tutorial help around to get you over the hard bit.</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81</a:t>
            </a:fld>
            <a:endParaRPr lang="en-US"/>
          </a:p>
        </p:txBody>
      </p:sp>
    </p:spTree>
    <p:extLst>
      <p:ext uri="{BB962C8B-B14F-4D97-AF65-F5344CB8AC3E}">
        <p14:creationId xmlns:p14="http://schemas.microsoft.com/office/powerpoint/2010/main" val="202172907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Another innovation that you can </a:t>
            </a:r>
            <a:r>
              <a:rPr lang="en-US" sz="1200" b="0" i="0" u="none" strike="noStrike" kern="1200" dirty="0" err="1" smtClean="0">
                <a:solidFill>
                  <a:schemeClr val="tx1"/>
                </a:solidFill>
                <a:effectLst/>
                <a:latin typeface="PT Sans" charset="-52"/>
                <a:ea typeface="PT Sans" charset="-52"/>
                <a:cs typeface="PT Sans" charset="-52"/>
              </a:rPr>
              <a:t>utilise</a:t>
            </a:r>
            <a:r>
              <a:rPr lang="en-US" sz="1200" b="0" i="0" u="none" strike="noStrike" kern="1200" dirty="0" smtClean="0">
                <a:solidFill>
                  <a:schemeClr val="tx1"/>
                </a:solidFill>
                <a:effectLst/>
                <a:latin typeface="PT Sans" charset="-52"/>
                <a:ea typeface="PT Sans" charset="-52"/>
                <a:cs typeface="PT Sans" charset="-52"/>
              </a:rPr>
              <a:t> if you have Shopify is their Buyable Pins app which allows people to buy direct on Pinterest. That is huge. Pinterest is a top browsing site particularly for ladies and you can link to your own website for checkout but actually missing a step and buying on Pinterest is a real step forward</a:t>
            </a:r>
            <a:r>
              <a:rPr lang="en-US" sz="1200" b="1" i="0" u="none" strike="noStrike" kern="1200" dirty="0" smtClean="0">
                <a:solidFill>
                  <a:schemeClr val="tx1"/>
                </a:solidFill>
                <a:effectLst/>
                <a:latin typeface="PT Sans Narrow" charset="-52"/>
                <a:ea typeface="PT Sans Narrow" charset="-52"/>
                <a:cs typeface="PT Sans Narrow" charset="-52"/>
              </a:rPr>
              <a:t>.</a:t>
            </a:r>
            <a:endParaRPr lang="en-US" b="1" i="0" dirty="0" smtClean="0">
              <a:effectLst/>
              <a:latin typeface="PT Sans Narrow" charset="-52"/>
              <a:ea typeface="PT Sans Narrow" charset="-52"/>
              <a:cs typeface="PT Sans Narrow" charset="-52"/>
            </a:endParaRPr>
          </a:p>
          <a:p>
            <a:r>
              <a:rPr lang="en-US" dirty="0" smtClean="0"/>
              <a:t/>
            </a:r>
            <a:br>
              <a:rPr lang="en-US" dirty="0" smtClean="0"/>
            </a:br>
            <a:endParaRPr lang="en-US" b="1" i="0"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82</a:t>
            </a:fld>
            <a:endParaRPr lang="en-US"/>
          </a:p>
        </p:txBody>
      </p:sp>
    </p:spTree>
    <p:extLst>
      <p:ext uri="{BB962C8B-B14F-4D97-AF65-F5344CB8AC3E}">
        <p14:creationId xmlns:p14="http://schemas.microsoft.com/office/powerpoint/2010/main" val="164178515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Narrow" charset="-52"/>
                <a:ea typeface="PT Sans Narrow" charset="-52"/>
                <a:cs typeface="PT Sans Narrow" charset="-52"/>
              </a:rPr>
              <a:t>If you get it right on Amazon you have the potential to sell an awful lot of t shirts. Do your research, look at the current best selling T shirts and see if you understand the appeal and can adapt it to something you are doing.  Also look at the calendar see if there are any major events coming up in your country that you can cater to. Perhaps somebody else has already got something going on an upcoming event that will spark an idea for you. The main thing is to keep thinking. You will find the right idea if you stick with it</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pPr rtl="0"/>
            <a:r>
              <a:rPr lang="en-US" b="1" i="0" dirty="0">
                <a:effectLst/>
                <a:latin typeface="PT Sans Narrow" charset="-52"/>
                <a:ea typeface="PT Sans Narrow" charset="-52"/>
                <a:cs typeface="PT Sans Narrow" charset="-52"/>
              </a:rPr>
              <a:t/>
            </a:r>
            <a:br>
              <a:rPr lang="en-US" b="1" i="0" dirty="0">
                <a:effectLst/>
                <a:latin typeface="PT Sans Narrow" charset="-52"/>
                <a:ea typeface="PT Sans Narrow" charset="-52"/>
                <a:cs typeface="PT Sans Narrow" charset="-52"/>
              </a:rPr>
            </a:br>
            <a:r>
              <a:rPr lang="en-US" sz="1200" b="0" i="0" u="none" strike="noStrike" kern="1200" dirty="0">
                <a:solidFill>
                  <a:schemeClr val="tx1"/>
                </a:solidFill>
                <a:effectLst/>
                <a:latin typeface="PT Sans" charset="-52"/>
                <a:ea typeface="PT Sans" charset="-52"/>
                <a:cs typeface="PT Sans" charset="-52"/>
              </a:rPr>
              <a:t>If you try enough something will work. It could be that something you think is beautiful or very clever doesn’t work for you and that something you think is stupid or ugly does. It can be hard to gauge the public. We are all different</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83</a:t>
            </a:fld>
            <a:endParaRPr lang="en-US"/>
          </a:p>
        </p:txBody>
      </p:sp>
    </p:spTree>
    <p:extLst>
      <p:ext uri="{BB962C8B-B14F-4D97-AF65-F5344CB8AC3E}">
        <p14:creationId xmlns:p14="http://schemas.microsoft.com/office/powerpoint/2010/main" val="132639787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To generate sales from Facebook you will need to open a Facebook advertising account and start a Facebook page in the niche of your chosen products. It is compulsory to use a Facebook page to make your advertising posts on Facebook.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84</a:t>
            </a:fld>
            <a:endParaRPr lang="en-US"/>
          </a:p>
        </p:txBody>
      </p:sp>
    </p:spTree>
    <p:extLst>
      <p:ext uri="{BB962C8B-B14F-4D97-AF65-F5344CB8AC3E}">
        <p14:creationId xmlns:p14="http://schemas.microsoft.com/office/powerpoint/2010/main" val="145118595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Open the business version of the advertising account ,not the personal one, as you'll find that you'll soon want to change it if you make a success of the business. </a:t>
            </a:r>
          </a:p>
          <a:p>
            <a:pPr rtl="0"/>
            <a:r>
              <a:rPr lang="en-US" sz="1200" b="0" i="0" u="none" strike="noStrike" kern="1200" dirty="0" smtClean="0">
                <a:solidFill>
                  <a:schemeClr val="tx1"/>
                </a:solidFill>
                <a:effectLst/>
                <a:latin typeface="PT Sans" charset="-52"/>
                <a:ea typeface="PT Sans" charset="-52"/>
                <a:cs typeface="PT Sans" charset="-52"/>
              </a:rPr>
              <a:t>The way Facebook advertising works is for the advertiser to ask Facebook to put their advert in front of people that have shown an interest in this niche by liking relevant pages or listing among their interests or basically showing some sort of interest in the subject</a:t>
            </a:r>
            <a:r>
              <a:rPr lang="en-US" sz="1200" b="1" i="0" u="none" strike="noStrike" kern="1200" dirty="0" smtClean="0">
                <a:solidFill>
                  <a:schemeClr val="tx1"/>
                </a:solidFill>
                <a:effectLst/>
                <a:latin typeface="PT Sans Narrow" charset="-52"/>
                <a:ea typeface="PT Sans Narrow" charset="-52"/>
                <a:cs typeface="PT Sans Narrow" charset="-52"/>
              </a:rPr>
              <a:t>.</a:t>
            </a:r>
            <a:endParaRPr lang="en-US" b="1" i="0" dirty="0" smtClean="0">
              <a:effectLst/>
              <a:latin typeface="PT Sans Narrow" charset="-52"/>
              <a:ea typeface="PT Sans Narrow" charset="-52"/>
              <a:cs typeface="PT Sans Narrow" charset="-52"/>
            </a:endParaRPr>
          </a:p>
          <a:p>
            <a:r>
              <a:rPr lang="en-US" dirty="0" smtClean="0"/>
              <a:t/>
            </a:r>
            <a:br>
              <a:rPr lang="en-US" dirty="0" smtClean="0"/>
            </a:br>
            <a:endParaRPr lang="en-US" b="1" i="0" dirty="0" smtClean="0">
              <a:latin typeface="PT Sans Narrow" charset="-52"/>
              <a:ea typeface="PT Sans Narrow" charset="-52"/>
              <a:cs typeface="PT Sans Narrow" charset="-52"/>
            </a:endParaRPr>
          </a:p>
          <a:p>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85</a:t>
            </a:fld>
            <a:endParaRPr lang="en-US"/>
          </a:p>
        </p:txBody>
      </p:sp>
    </p:spTree>
    <p:extLst>
      <p:ext uri="{BB962C8B-B14F-4D97-AF65-F5344CB8AC3E}">
        <p14:creationId xmlns:p14="http://schemas.microsoft.com/office/powerpoint/2010/main" val="79934471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Continuing with the motorcycle theme I have looked through Facebook and found dozens and dozens of motorbike groups as well as some pages with huge followings.   Although I have never researched motorcycles before it is clear it's a huge market. In the picture  you can see that this Facebook page has a following of over 5 million people.  This is the largest one that I found but it's just one of dozens and many of them have over 100000 followers. There are also many active groups to do with motorcycles which are quite specific in the topic, such as particular brands of motorcycle. Some are buy and sell groups that it could be helpful to join to help with selling your products.  These would be particularly useful as you can post without any cost in these types of group.</a:t>
            </a:r>
          </a:p>
          <a:p>
            <a:pPr rtl="0"/>
            <a:endParaRPr lang="en-US" sz="1200" b="0" i="0" u="none" strike="noStrike" kern="1200" dirty="0">
              <a:solidFill>
                <a:schemeClr val="tx1"/>
              </a:solidFill>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This is not a Facebook advertising course so I'm just giving you some hints rather than talking about the specifics of setting up an advert.   When you are setting up your advert you are able to target people that have followed a specific page and there is reason to believe that someone that's followed  the page Legendary Motorcycles could well have an interest in your motorcycle products. You may well find pages that are even more relevant than this one if you do more in-depth research than I've done here</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b="0" dirty="0">
                <a:effectLst/>
              </a:rPr>
              <a:t/>
            </a:r>
            <a:br>
              <a:rPr lang="en-US" b="0" dirty="0">
                <a:effectLst/>
              </a:rPr>
            </a:br>
            <a:endParaRPr lang="en-US" b="1" i="0" dirty="0">
              <a:effectLst/>
              <a:latin typeface="PT Sans Narrow" charset="-52"/>
              <a:ea typeface="PT Sans Narrow" charset="-52"/>
              <a:cs typeface="PT Sans Narrow" charset="-5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86</a:t>
            </a:fld>
            <a:endParaRPr lang="en-US"/>
          </a:p>
        </p:txBody>
      </p:sp>
    </p:spTree>
    <p:extLst>
      <p:ext uri="{BB962C8B-B14F-4D97-AF65-F5344CB8AC3E}">
        <p14:creationId xmlns:p14="http://schemas.microsoft.com/office/powerpoint/2010/main" val="7115978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The idea with Facebook ads is to be advertising to the most relevant people so that you're not wasting your money advertising to people with only a passing interest or no interest at all. You want to be advertising to the real fanatics. the people that have got the real passion for the niche. This means that when you are selecting your targeting you need to be really picky otherwise you'll find your been wasting money on your advertising.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87</a:t>
            </a:fld>
            <a:endParaRPr lang="en-US"/>
          </a:p>
        </p:txBody>
      </p:sp>
    </p:spTree>
    <p:extLst>
      <p:ext uri="{BB962C8B-B14F-4D97-AF65-F5344CB8AC3E}">
        <p14:creationId xmlns:p14="http://schemas.microsoft.com/office/powerpoint/2010/main" val="15517860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Another thing you will need to consider when choosing your Ads is whether you are going for the sale or just testing people's opinions on your Design. You could pay for Ads that grow your page following and get you some engagement on your page whilst learning whether your designs are saleable before paying for the ads actually that do more of a hard sell. All these things of course depend on your experience and your budget. Ideally you would like to grow a page following so that you can post to a limited audience without paying  for the privilege every time</a:t>
            </a:r>
            <a:r>
              <a:rPr lang="en-US" sz="1200" b="0" i="0" u="none" strike="noStrike" kern="1200" dirty="0" smtClean="0">
                <a:solidFill>
                  <a:schemeClr val="tx1"/>
                </a:solidFill>
                <a:effectLst/>
                <a:latin typeface="+mn-lt"/>
                <a:ea typeface="+mn-ea"/>
                <a:cs typeface="+mn-cs"/>
              </a:rPr>
              <a:t>. </a:t>
            </a:r>
            <a:endParaRPr lang="en-US" b="0" dirty="0" smtClean="0">
              <a:effectLst/>
            </a:endParaRPr>
          </a:p>
          <a:p>
            <a:r>
              <a:rPr lang="en-US" dirty="0" smtClean="0"/>
              <a:t/>
            </a:r>
            <a:br>
              <a:rPr lang="en-US" dirty="0" smtClean="0"/>
            </a:br>
            <a:endParaRPr lang="en-US" b="1" i="0" dirty="0" smtClean="0">
              <a:latin typeface="PT Sans Narrow" charset="-52"/>
              <a:ea typeface="PT Sans Narrow" charset="-52"/>
              <a:cs typeface="PT Sans Narrow" charset="-52"/>
            </a:endParaRPr>
          </a:p>
          <a:p>
            <a:pPr rtl="0"/>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88</a:t>
            </a:fld>
            <a:endParaRPr lang="en-US"/>
          </a:p>
        </p:txBody>
      </p:sp>
    </p:spTree>
    <p:extLst>
      <p:ext uri="{BB962C8B-B14F-4D97-AF65-F5344CB8AC3E}">
        <p14:creationId xmlns:p14="http://schemas.microsoft.com/office/powerpoint/2010/main" val="165790514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It is also possible to add a shop section to your Facebook page. It is possible to set the shop up within Facebook so that people actually check out on Facebook or you can set the shop up to send people to your own website, </a:t>
            </a:r>
            <a:r>
              <a:rPr lang="en-US" sz="1200" b="0" i="0" u="none" strike="noStrike" kern="1200" dirty="0" err="1">
                <a:solidFill>
                  <a:schemeClr val="tx1"/>
                </a:solidFill>
                <a:effectLst/>
                <a:latin typeface="PT Sans" charset="-52"/>
                <a:ea typeface="PT Sans" charset="-52"/>
                <a:cs typeface="PT Sans" charset="-52"/>
              </a:rPr>
              <a:t>Gearbubble</a:t>
            </a:r>
            <a:r>
              <a:rPr lang="en-US" sz="1200" b="0" i="0" u="none" strike="noStrike" kern="1200" dirty="0">
                <a:solidFill>
                  <a:schemeClr val="tx1"/>
                </a:solidFill>
                <a:effectLst/>
                <a:latin typeface="PT Sans" charset="-52"/>
                <a:ea typeface="PT Sans" charset="-52"/>
                <a:cs typeface="PT Sans" charset="-52"/>
              </a:rPr>
              <a:t> or Shopify store to check out. To check out within Facebook you would need to link up your PayPal account or a Stripe account and to checkout off of Facebook you can use whichever check out system you prefer. Having a shop linked to your page obviously gives you a chance of taking orders passively as opposed to having to advertise. </a:t>
            </a:r>
          </a:p>
          <a:p>
            <a:pPr rtl="0"/>
            <a:r>
              <a:rPr lang="en-US" sz="1200" b="0" i="0" u="none" strike="noStrike" kern="1200" dirty="0">
                <a:solidFill>
                  <a:schemeClr val="tx1"/>
                </a:solidFill>
                <a:effectLst/>
                <a:latin typeface="PT Sans" charset="-52"/>
                <a:ea typeface="PT Sans" charset="-52"/>
                <a:cs typeface="PT Sans" charset="-52"/>
              </a:rPr>
              <a:t>This is the Facebook Home Page of </a:t>
            </a:r>
            <a:r>
              <a:rPr lang="en-US" sz="1200" b="0" i="0" u="none" strike="noStrike" kern="1200" dirty="0" err="1">
                <a:solidFill>
                  <a:schemeClr val="tx1"/>
                </a:solidFill>
                <a:effectLst/>
                <a:latin typeface="PT Sans" charset="-52"/>
                <a:ea typeface="PT Sans" charset="-52"/>
                <a:cs typeface="PT Sans" charset="-52"/>
              </a:rPr>
              <a:t>Teespring</a:t>
            </a:r>
            <a:r>
              <a:rPr lang="en-US" sz="1200" b="0" i="0" u="none" strike="noStrike" kern="1200" dirty="0">
                <a:solidFill>
                  <a:schemeClr val="tx1"/>
                </a:solidFill>
                <a:effectLst/>
                <a:latin typeface="PT Sans" charset="-52"/>
                <a:ea typeface="PT Sans" charset="-52"/>
                <a:cs typeface="PT Sans" charset="-52"/>
              </a:rPr>
              <a:t> the Print On Demand supplier. They are a good example of what can be done with Facebook shops. You can see in the left-hand column a shop tab which takes you to a small selection of products on Facebook. Also right across the front of the top you have three pictures of products in a Shop element which when clicked just go to an individual product page for each one. On the top right you have the Shop Now button that takes you directly to their website and their full range of products. This is a page with 854,000 likes to they will be wanting to be monetizing their following in the best way possible. </a:t>
            </a:r>
            <a:endParaRPr lang="en-US" b="0" i="0" dirty="0">
              <a:effectLst/>
              <a:latin typeface="PT Sans" charset="-52"/>
              <a:ea typeface="PT Sans" charset="-52"/>
              <a:cs typeface="PT Sans" charset="-52"/>
            </a:endParaRPr>
          </a:p>
          <a:p>
            <a:r>
              <a:rPr lang="en-US" b="0" i="0" dirty="0">
                <a:latin typeface="PT Sans" charset="-52"/>
                <a:ea typeface="PT Sans" charset="-52"/>
                <a:cs typeface="PT Sans" charset="-52"/>
              </a:rPr>
              <a:t/>
            </a:r>
            <a:br>
              <a:rPr lang="en-US" b="0" i="0" dirty="0">
                <a:latin typeface="PT Sans" charset="-52"/>
                <a:ea typeface="PT Sans" charset="-52"/>
                <a:cs typeface="PT Sans" charset="-52"/>
              </a:rPr>
            </a:br>
            <a:endParaRPr lang="en-US" b="0" i="0" dirty="0">
              <a:latin typeface="PT Sans" charset="-52"/>
              <a:ea typeface="PT Sans" charset="-52"/>
              <a:cs typeface="PT Sans"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89</a:t>
            </a:fld>
            <a:endParaRPr lang="en-US"/>
          </a:p>
        </p:txBody>
      </p:sp>
    </p:spTree>
    <p:extLst>
      <p:ext uri="{BB962C8B-B14F-4D97-AF65-F5344CB8AC3E}">
        <p14:creationId xmlns:p14="http://schemas.microsoft.com/office/powerpoint/2010/main" val="376341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And </a:t>
            </a:r>
            <a:r>
              <a:rPr lang="en-US" sz="1200" b="0" i="0" u="none" strike="noStrike" kern="1200" dirty="0">
                <a:solidFill>
                  <a:schemeClr val="tx1"/>
                </a:solidFill>
                <a:effectLst/>
                <a:latin typeface="PT Sans" charset="-52"/>
                <a:ea typeface="PT Sans" charset="-52"/>
                <a:cs typeface="PT Sans" charset="-52"/>
              </a:rPr>
              <a:t>finally you will need at least one sales platform so that your great designs can be seen and purchased by the general public and in particular the people you are targeting. </a:t>
            </a:r>
            <a:endParaRPr lang="en-US" b="0" i="0" dirty="0">
              <a:effectLst/>
              <a:latin typeface="PT Sans" charset="-52"/>
              <a:ea typeface="PT Sans" charset="-52"/>
              <a:cs typeface="PT Sans" charset="-52"/>
            </a:endParaRPr>
          </a:p>
          <a:p>
            <a:r>
              <a:rPr lang="en-US" b="1" i="0" dirty="0">
                <a:latin typeface="PT Sans Narrow" charset="-52"/>
                <a:ea typeface="PT Sans Narrow" charset="-52"/>
                <a:cs typeface="PT Sans Narrow" charset="-52"/>
              </a:rPr>
              <a:t/>
            </a:r>
            <a:br>
              <a:rPr lang="en-US" b="1" i="0" dirty="0">
                <a:latin typeface="PT Sans Narrow" charset="-52"/>
                <a:ea typeface="PT Sans Narrow" charset="-52"/>
                <a:cs typeface="PT Sans Narrow" charset="-52"/>
              </a:rPr>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a:t>
            </a:fld>
            <a:endParaRPr lang="en-US"/>
          </a:p>
        </p:txBody>
      </p:sp>
    </p:spTree>
    <p:extLst>
      <p:ext uri="{BB962C8B-B14F-4D97-AF65-F5344CB8AC3E}">
        <p14:creationId xmlns:p14="http://schemas.microsoft.com/office/powerpoint/2010/main" val="25605505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Creating your business manager account is very simple. To create your business manager account go to </a:t>
            </a:r>
            <a:r>
              <a:rPr lang="en-US" sz="1200" b="0" i="0" u="none" strike="noStrike" kern="1200" dirty="0" err="1">
                <a:solidFill>
                  <a:schemeClr val="tx1"/>
                </a:solidFill>
                <a:effectLst/>
                <a:latin typeface="PT Sans" charset="-52"/>
                <a:ea typeface="PT Sans" charset="-52"/>
                <a:cs typeface="PT Sans" charset="-52"/>
              </a:rPr>
              <a:t>business.facebook.com</a:t>
            </a:r>
            <a:r>
              <a:rPr lang="en-US" sz="1200" b="0" i="0" u="none" strike="noStrike" kern="1200" dirty="0">
                <a:solidFill>
                  <a:schemeClr val="tx1"/>
                </a:solidFill>
                <a:effectLst/>
                <a:latin typeface="PT Sans" charset="-52"/>
                <a:ea typeface="PT Sans" charset="-52"/>
                <a:cs typeface="PT Sans" charset="-52"/>
              </a:rPr>
              <a:t> and there is a big blue button in the middle which says create account. Click the button and you go through to the next page where you have to name the account and a further page where you give your name and the email address you wish to use. That is it. It is so simple that it doesn’t really need explaining but I hope by explaining it you won’t reluctant to get started. Once inside you have opportunity to open ad accounts and create business pages even add people to help manage your account from the business manager dashboard</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90</a:t>
            </a:fld>
            <a:endParaRPr lang="en-US"/>
          </a:p>
        </p:txBody>
      </p:sp>
    </p:spTree>
    <p:extLst>
      <p:ext uri="{BB962C8B-B14F-4D97-AF65-F5344CB8AC3E}">
        <p14:creationId xmlns:p14="http://schemas.microsoft.com/office/powerpoint/2010/main" val="179239587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In your business manager go to business settings then click Ad Accounts on the left hand menu , click the blue add button and then click create new ad account from the drop down menu. You will go through to a page where you have to confirm your time zone and the currency you are working in.  At this point you get to actually create the account and get the opportunity to access to other people, perhaps staff if you have any, and then to add a payment method. Once you have added a credit card or </a:t>
            </a:r>
            <a:r>
              <a:rPr lang="en-US" sz="1200" b="0" i="0" u="none" strike="noStrike" kern="1200" dirty="0" err="1">
                <a:solidFill>
                  <a:schemeClr val="tx1"/>
                </a:solidFill>
                <a:effectLst/>
                <a:latin typeface="PT Sans" charset="-52"/>
                <a:ea typeface="PT Sans" charset="-52"/>
                <a:cs typeface="PT Sans" charset="-52"/>
              </a:rPr>
              <a:t>Paypal</a:t>
            </a:r>
            <a:r>
              <a:rPr lang="en-US" sz="1200" b="0" i="0" u="none" strike="noStrike" kern="1200" dirty="0">
                <a:solidFill>
                  <a:schemeClr val="tx1"/>
                </a:solidFill>
                <a:effectLst/>
                <a:latin typeface="PT Sans" charset="-52"/>
                <a:ea typeface="PT Sans" charset="-52"/>
                <a:cs typeface="PT Sans" charset="-52"/>
              </a:rPr>
              <a:t> account you are ready to go</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91</a:t>
            </a:fld>
            <a:endParaRPr lang="en-US"/>
          </a:p>
        </p:txBody>
      </p:sp>
    </p:spTree>
    <p:extLst>
      <p:ext uri="{BB962C8B-B14F-4D97-AF65-F5344CB8AC3E}">
        <p14:creationId xmlns:p14="http://schemas.microsoft.com/office/powerpoint/2010/main" val="5749494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In your business manager go to business settings then click Ad Accounts on the left hand menu , click the blue add button and then click create new ad account from the drop down menu. </a:t>
            </a:r>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92</a:t>
            </a:fld>
            <a:endParaRPr lang="en-US"/>
          </a:p>
        </p:txBody>
      </p:sp>
    </p:spTree>
    <p:extLst>
      <p:ext uri="{BB962C8B-B14F-4D97-AF65-F5344CB8AC3E}">
        <p14:creationId xmlns:p14="http://schemas.microsoft.com/office/powerpoint/2010/main" val="3156648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 </a:t>
            </a:r>
            <a:r>
              <a:rPr lang="en-US" sz="1200" b="0" i="0" u="none" strike="noStrike" kern="1200" dirty="0">
                <a:solidFill>
                  <a:schemeClr val="tx1"/>
                </a:solidFill>
                <a:effectLst/>
                <a:latin typeface="PT Sans" charset="-52"/>
                <a:ea typeface="PT Sans" charset="-52"/>
                <a:cs typeface="PT Sans" charset="-52"/>
              </a:rPr>
              <a:t>You will go through to a page where you have to confirm your time zone and the currency you are working in.  At this point you get to actually create the account and get the opportunity to access to other people, perhaps staff if you have any, and then to add a payment method. Once you have added a credit card or </a:t>
            </a:r>
            <a:r>
              <a:rPr lang="en-US" sz="1200" b="0" i="0" u="none" strike="noStrike" kern="1200" dirty="0" err="1">
                <a:solidFill>
                  <a:schemeClr val="tx1"/>
                </a:solidFill>
                <a:effectLst/>
                <a:latin typeface="PT Sans" charset="-52"/>
                <a:ea typeface="PT Sans" charset="-52"/>
                <a:cs typeface="PT Sans" charset="-52"/>
              </a:rPr>
              <a:t>Paypal</a:t>
            </a:r>
            <a:r>
              <a:rPr lang="en-US" sz="1200" b="0" i="0" u="none" strike="noStrike" kern="1200" dirty="0">
                <a:solidFill>
                  <a:schemeClr val="tx1"/>
                </a:solidFill>
                <a:effectLst/>
                <a:latin typeface="PT Sans" charset="-52"/>
                <a:ea typeface="PT Sans" charset="-52"/>
                <a:cs typeface="PT Sans" charset="-52"/>
              </a:rPr>
              <a:t> account you are ready to go</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93</a:t>
            </a:fld>
            <a:endParaRPr lang="en-US"/>
          </a:p>
        </p:txBody>
      </p:sp>
    </p:spTree>
    <p:extLst>
      <p:ext uri="{BB962C8B-B14F-4D97-AF65-F5344CB8AC3E}">
        <p14:creationId xmlns:p14="http://schemas.microsoft.com/office/powerpoint/2010/main" val="19283770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You can create your business page from several places. If you just open your ad account we might as well open it from the business manager. Choose Business Settings Then on the left hand side menu choose Pages and then Add then Create a New Page which gives you a drop down menu of Page types. For the type of thing we are trying to do here I would suggest that you choose Brand or Product then you choose a category which will be determined by what you are trying to sell and then name and press create page. The blank page is ready for you to access at this point.</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You then just need to add two images. A square profile image and I larger rectangular image for the header. You are now ready to start posting. </a:t>
            </a:r>
            <a:endParaRPr lang="en-US" b="0" i="0" dirty="0">
              <a:effectLst/>
              <a:latin typeface="PT Sans" charset="-52"/>
              <a:ea typeface="PT Sans" charset="-52"/>
              <a:cs typeface="PT Sans" charset="-52"/>
            </a:endParaRPr>
          </a:p>
          <a:p>
            <a:pPr rtl="0"/>
            <a:r>
              <a:rPr lang="en-US" sz="1200" b="0" i="0" u="none" strike="noStrike" kern="1200" dirty="0">
                <a:solidFill>
                  <a:schemeClr val="tx1"/>
                </a:solidFill>
                <a:effectLst/>
                <a:latin typeface="PT Sans" charset="-52"/>
                <a:ea typeface="PT Sans" charset="-52"/>
                <a:cs typeface="PT Sans" charset="-52"/>
              </a:rPr>
              <a:t>If you already have pages you might want to open from here which comes from clicking the left option in the previous image</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94</a:t>
            </a:fld>
            <a:endParaRPr lang="en-US"/>
          </a:p>
        </p:txBody>
      </p:sp>
    </p:spTree>
    <p:extLst>
      <p:ext uri="{BB962C8B-B14F-4D97-AF65-F5344CB8AC3E}">
        <p14:creationId xmlns:p14="http://schemas.microsoft.com/office/powerpoint/2010/main" val="130567481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This may all seem a bit simplistic if you have some Facebook experience but over the past few months I have met a few business owners that were spending money on Facebook Ads but had never </a:t>
            </a:r>
            <a:r>
              <a:rPr lang="en-US" sz="1200" b="0" i="0" u="none" strike="noStrike" kern="1200" dirty="0" err="1">
                <a:solidFill>
                  <a:schemeClr val="tx1"/>
                </a:solidFill>
                <a:effectLst/>
                <a:latin typeface="PT Sans" charset="-52"/>
                <a:ea typeface="PT Sans" charset="-52"/>
                <a:cs typeface="PT Sans" charset="-52"/>
              </a:rPr>
              <a:t>realised</a:t>
            </a:r>
            <a:r>
              <a:rPr lang="en-US" sz="1200" b="0" i="0" u="none" strike="noStrike" kern="1200" dirty="0">
                <a:solidFill>
                  <a:schemeClr val="tx1"/>
                </a:solidFill>
                <a:effectLst/>
                <a:latin typeface="PT Sans" charset="-52"/>
                <a:ea typeface="PT Sans" charset="-52"/>
                <a:cs typeface="PT Sans" charset="-52"/>
              </a:rPr>
              <a:t> there were other options than boosting a post with their personal account. </a:t>
            </a:r>
            <a:endParaRPr lang="en-US" b="0" i="0" dirty="0">
              <a:effectLst/>
              <a:latin typeface="PT Sans" charset="-52"/>
              <a:ea typeface="PT Sans" charset="-52"/>
              <a:cs typeface="PT Sans" charset="-52"/>
            </a:endParaRPr>
          </a:p>
          <a:p>
            <a:pPr rtl="0"/>
            <a:r>
              <a:rPr lang="en-US" b="0" i="0" dirty="0">
                <a:effectLst/>
                <a:latin typeface="PT Sans" charset="-52"/>
                <a:ea typeface="PT Sans" charset="-52"/>
                <a:cs typeface="PT Sans" charset="-52"/>
              </a:rPr>
              <a:t/>
            </a:r>
            <a:br>
              <a:rPr lang="en-US" b="0" i="0" dirty="0">
                <a:effectLst/>
                <a:latin typeface="PT Sans" charset="-52"/>
                <a:ea typeface="PT Sans" charset="-52"/>
                <a:cs typeface="PT Sans" charset="-52"/>
              </a:rPr>
            </a:br>
            <a:r>
              <a:rPr lang="en-US" sz="1200" b="0" i="0" u="none" strike="noStrike" kern="1200" dirty="0">
                <a:solidFill>
                  <a:schemeClr val="tx1"/>
                </a:solidFill>
                <a:effectLst/>
                <a:latin typeface="PT Sans" charset="-52"/>
                <a:ea typeface="PT Sans" charset="-52"/>
                <a:cs typeface="PT Sans" charset="-52"/>
              </a:rPr>
              <a:t>On to the first ad. This is a debatable point. Some people say Like ads are a waste of time and money whilst others think that pages should have an initial audience. I tend to go with the second group and usually start with a Like campaign.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95</a:t>
            </a:fld>
            <a:endParaRPr lang="en-US"/>
          </a:p>
        </p:txBody>
      </p:sp>
    </p:spTree>
    <p:extLst>
      <p:ext uri="{BB962C8B-B14F-4D97-AF65-F5344CB8AC3E}">
        <p14:creationId xmlns:p14="http://schemas.microsoft.com/office/powerpoint/2010/main" val="42599168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smtClean="0">
                <a:solidFill>
                  <a:schemeClr val="tx1"/>
                </a:solidFill>
                <a:effectLst/>
                <a:latin typeface="PT Sans" charset="-52"/>
                <a:ea typeface="PT Sans" charset="-52"/>
                <a:cs typeface="PT Sans" charset="-52"/>
              </a:rPr>
              <a:t>This </a:t>
            </a:r>
            <a:r>
              <a:rPr lang="en-US" sz="1200" b="0" i="0" u="none" strike="noStrike" kern="1200" dirty="0">
                <a:solidFill>
                  <a:schemeClr val="tx1"/>
                </a:solidFill>
                <a:effectLst/>
                <a:latin typeface="PT Sans" charset="-52"/>
                <a:ea typeface="PT Sans" charset="-52"/>
                <a:cs typeface="PT Sans" charset="-52"/>
              </a:rPr>
              <a:t>type of ad is very easy to set up and you can usually buy likes cheaper than other forms of ads. If you're targeting is fairly broad you can usually pick up Likes for around a penny and therefore get around 1000 followers for $10. Some of these may be outside your geographical target market but it doesn’t really matter at this stage. You need to remember as your targeting gets more specific your ad costs are more likely to rise. </a:t>
            </a:r>
            <a:endParaRPr lang="en-US" b="0" i="0" dirty="0">
              <a:effectLst/>
              <a:latin typeface="PT Sans" charset="-52"/>
              <a:ea typeface="PT Sans" charset="-52"/>
              <a:cs typeface="PT Sans"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96</a:t>
            </a:fld>
            <a:endParaRPr lang="en-US"/>
          </a:p>
        </p:txBody>
      </p:sp>
    </p:spTree>
    <p:extLst>
      <p:ext uri="{BB962C8B-B14F-4D97-AF65-F5344CB8AC3E}">
        <p14:creationId xmlns:p14="http://schemas.microsoft.com/office/powerpoint/2010/main" val="93756993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PT Sans" charset="-52"/>
                <a:ea typeface="PT Sans" charset="-52"/>
                <a:cs typeface="PT Sans" charset="-52"/>
              </a:rPr>
              <a:t>If you start a Facebook Page and you start posting with no likes then nobody is going to see it so I think those few bucks at the beginning make the page more credible. So make three or four interesting posts and then start a simple Like campaign before you launch your first sales campaign. You can always use these people as mini research by asking for their opinions on products in your posts rather than asking them to buy. It will get your page some engagement and something may come then passively</a:t>
            </a:r>
            <a:r>
              <a:rPr lang="en-US" sz="1200" b="1" i="0" u="none" strike="noStrike" kern="1200" dirty="0">
                <a:solidFill>
                  <a:schemeClr val="tx1"/>
                </a:solidFill>
                <a:effectLst/>
                <a:latin typeface="PT Sans Narrow" charset="-52"/>
                <a:ea typeface="PT Sans Narrow" charset="-52"/>
                <a:cs typeface="PT Sans Narrow" charset="-52"/>
              </a:rPr>
              <a:t>.</a:t>
            </a:r>
            <a:endParaRPr lang="en-US" b="1" i="0" dirty="0">
              <a:effectLst/>
              <a:latin typeface="PT Sans Narrow" charset="-52"/>
              <a:ea typeface="PT Sans Narrow" charset="-52"/>
              <a:cs typeface="PT Sans Narrow" charset="-52"/>
            </a:endParaRPr>
          </a:p>
          <a:p>
            <a:r>
              <a:rPr lang="en-US" dirty="0"/>
              <a:t/>
            </a:r>
            <a:br>
              <a:rPr lang="en-US" dirty="0"/>
            </a:b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97</a:t>
            </a:fld>
            <a:endParaRPr lang="en-US"/>
          </a:p>
        </p:txBody>
      </p:sp>
    </p:spTree>
    <p:extLst>
      <p:ext uri="{BB962C8B-B14F-4D97-AF65-F5344CB8AC3E}">
        <p14:creationId xmlns:p14="http://schemas.microsoft.com/office/powerpoint/2010/main" val="137701973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PT Sans" charset="-52"/>
                <a:ea typeface="PT Sans" charset="-52"/>
                <a:cs typeface="PT Sans" charset="-52"/>
              </a:rPr>
              <a:t>Your Like campaign didn’t really need to be very targeted. The ad you create to actually sell your product needs to really hit people that love the niche. It is important when you set your ad up to get your targeting right. Parts of it are obvious and other parts might take some thinking about. If , for instance you are only selling in the US then you only target the US.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98</a:t>
            </a:fld>
            <a:endParaRPr lang="en-US"/>
          </a:p>
        </p:txBody>
      </p:sp>
    </p:spTree>
    <p:extLst>
      <p:ext uri="{BB962C8B-B14F-4D97-AF65-F5344CB8AC3E}">
        <p14:creationId xmlns:p14="http://schemas.microsoft.com/office/powerpoint/2010/main" val="109773562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smtClean="0">
                <a:solidFill>
                  <a:schemeClr val="tx1"/>
                </a:solidFill>
                <a:effectLst/>
                <a:latin typeface="PT Sans" charset="-52"/>
                <a:ea typeface="PT Sans" charset="-52"/>
                <a:cs typeface="PT Sans" charset="-52"/>
              </a:rPr>
              <a:t>. </a:t>
            </a:r>
            <a:r>
              <a:rPr lang="en-US" sz="1200" b="0" i="0" u="none" strike="noStrike" kern="1200" dirty="0">
                <a:solidFill>
                  <a:schemeClr val="tx1"/>
                </a:solidFill>
                <a:effectLst/>
                <a:latin typeface="PT Sans" charset="-52"/>
                <a:ea typeface="PT Sans" charset="-52"/>
                <a:cs typeface="PT Sans" charset="-52"/>
              </a:rPr>
              <a:t>Also think </a:t>
            </a:r>
            <a:r>
              <a:rPr lang="en-US" sz="1200" b="0" i="0" u="none" strike="noStrike" kern="1200" dirty="0" smtClean="0">
                <a:solidFill>
                  <a:schemeClr val="tx1"/>
                </a:solidFill>
                <a:effectLst/>
                <a:latin typeface="PT Sans" charset="-52"/>
                <a:ea typeface="PT Sans" charset="-52"/>
                <a:cs typeface="PT Sans" charset="-52"/>
              </a:rPr>
              <a:t>about the </a:t>
            </a:r>
            <a:r>
              <a:rPr lang="en-US" sz="1200" b="0" i="0" u="none" strike="noStrike" kern="1200" dirty="0">
                <a:solidFill>
                  <a:schemeClr val="tx1"/>
                </a:solidFill>
                <a:effectLst/>
                <a:latin typeface="PT Sans" charset="-52"/>
                <a:ea typeface="PT Sans" charset="-52"/>
                <a:cs typeface="PT Sans" charset="-52"/>
              </a:rPr>
              <a:t>geography within the US. In this case, are there more bikers in California than Illinois? The answer is I don’t know so I might try separate ads for different states. You might find that one is more receptive to your product or you might find you get cheaper clicks in different areas. There are a lot of variables.  It is your job to interpret the data that comes back to you and tweak it so that it gets you the most sales for the least amount of spend</a:t>
            </a:r>
            <a:r>
              <a:rPr lang="en-US" sz="1200" b="1" i="0" u="none" strike="noStrike" kern="1200" dirty="0">
                <a:solidFill>
                  <a:schemeClr val="tx1"/>
                </a:solidFill>
                <a:effectLst/>
                <a:latin typeface="PT Sans Narrow" charset="-52"/>
                <a:ea typeface="PT Sans Narrow" charset="-52"/>
                <a:cs typeface="PT Sans Narrow" charset="-52"/>
              </a:rPr>
              <a:t>. </a:t>
            </a:r>
            <a:endParaRPr lang="en-US" b="1" i="0" dirty="0">
              <a:latin typeface="PT Sans Narrow" charset="-52"/>
              <a:ea typeface="PT Sans Narrow" charset="-52"/>
              <a:cs typeface="PT Sans Narrow" charset="-52"/>
            </a:endParaRPr>
          </a:p>
        </p:txBody>
      </p:sp>
      <p:sp>
        <p:nvSpPr>
          <p:cNvPr id="4" name="Slide Number Placeholder 3"/>
          <p:cNvSpPr>
            <a:spLocks noGrp="1"/>
          </p:cNvSpPr>
          <p:nvPr>
            <p:ph type="sldNum" sz="quarter" idx="10"/>
          </p:nvPr>
        </p:nvSpPr>
        <p:spPr/>
        <p:txBody>
          <a:bodyPr/>
          <a:lstStyle/>
          <a:p>
            <a:fld id="{084568E6-1ED4-8648-959F-98CA6C66113D}" type="slidenum">
              <a:rPr lang="en-US" smtClean="0"/>
              <a:t>99</a:t>
            </a:fld>
            <a:endParaRPr lang="en-US"/>
          </a:p>
        </p:txBody>
      </p:sp>
    </p:spTree>
    <p:extLst>
      <p:ext uri="{BB962C8B-B14F-4D97-AF65-F5344CB8AC3E}">
        <p14:creationId xmlns:p14="http://schemas.microsoft.com/office/powerpoint/2010/main" val="1946686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016CDF5-99A5-F548-8429-F787C29783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C6B8542E-DA45-4F45-995E-C89FDCEE74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86DB1A57-7FE7-B346-ADF4-B817B5748CA3}"/>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5" name="Footer Placeholder 4">
            <a:extLst>
              <a:ext uri="{FF2B5EF4-FFF2-40B4-BE49-F238E27FC236}">
                <a16:creationId xmlns:a16="http://schemas.microsoft.com/office/drawing/2014/main" xmlns="" id="{004B0B4E-F2B8-E94D-8019-80349E2834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67BBFE2-C437-FB44-943D-286C24D4E50B}"/>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1356464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81C90CB-A3BC-E04B-9E3B-BC48312512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9868C7EF-3107-6D43-A801-048A0EDE588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4B8C976-0802-624F-97AE-36C12D55622C}"/>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5" name="Footer Placeholder 4">
            <a:extLst>
              <a:ext uri="{FF2B5EF4-FFF2-40B4-BE49-F238E27FC236}">
                <a16:creationId xmlns:a16="http://schemas.microsoft.com/office/drawing/2014/main" xmlns="" id="{5FCFD55B-DECF-8845-BEE0-43B96D50D7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8F07C04D-C02D-BA46-9240-B86282D5DE27}"/>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418160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4488B92E-0BEF-914D-88F1-3F099AD4C6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54ADACBE-C674-3844-9141-3819E4EEDD5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7B644F4-0147-7D48-B650-58591B82F8F8}"/>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5" name="Footer Placeholder 4">
            <a:extLst>
              <a:ext uri="{FF2B5EF4-FFF2-40B4-BE49-F238E27FC236}">
                <a16:creationId xmlns:a16="http://schemas.microsoft.com/office/drawing/2014/main" xmlns="" id="{CB834D4D-F261-0C4F-8494-1AF1BF3B8F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2FEA2E8F-BBC0-5A47-A017-04D9772094D3}"/>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3058663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242CABD-76A9-4D4B-8281-1A0D03902A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307CC46C-8531-FC46-9B74-2409087ABB6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7F6B40F-4D5F-7E4C-89D8-83CCD1C9650C}"/>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5" name="Footer Placeholder 4">
            <a:extLst>
              <a:ext uri="{FF2B5EF4-FFF2-40B4-BE49-F238E27FC236}">
                <a16:creationId xmlns:a16="http://schemas.microsoft.com/office/drawing/2014/main" xmlns="" id="{DD991482-A612-C440-ADAC-71A5FD1EAD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F1393232-4ADA-EF47-A73F-DDD1D2CEE618}"/>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146412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7A35A6-AAEB-3942-9484-DF2CFDA2901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10004EE3-BB81-DD4A-8F01-D3EDC24397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EB083CC7-6D79-5E46-AC4F-F5F379F4EF74}"/>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5" name="Footer Placeholder 4">
            <a:extLst>
              <a:ext uri="{FF2B5EF4-FFF2-40B4-BE49-F238E27FC236}">
                <a16:creationId xmlns:a16="http://schemas.microsoft.com/office/drawing/2014/main" xmlns="" id="{9B75F936-F595-F646-83EC-57B918E105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B2271D8-5604-884B-BC7E-36C2048C22D2}"/>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20081923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E13CC8-ADE7-CF48-9542-C66C326C99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2E890E60-204D-8F41-9010-ACAB1BC9034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5924C3FA-7391-414F-A5FC-73DD908ADAF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762D314A-64E0-3D45-841E-BC50FA5A994A}"/>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6" name="Footer Placeholder 5">
            <a:extLst>
              <a:ext uri="{FF2B5EF4-FFF2-40B4-BE49-F238E27FC236}">
                <a16:creationId xmlns:a16="http://schemas.microsoft.com/office/drawing/2014/main" xmlns="" id="{8836587C-3FA4-4F40-AB36-E9E7740AD7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E7F6F087-255C-654D-8B7E-23B12A0183C8}"/>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3898823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FEB3464-970B-2643-8358-29FBBB17CCF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8E028E10-D7C5-D042-92F8-EA7E38854C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5F70F922-C12A-944B-B86F-1279EA94FA6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8F1DBFF-025E-5F44-B04D-BEF2B148D8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B26A450B-0213-9D47-8AF4-39D144AA30E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9C04DE5D-8DBE-F743-961B-8E39A03A85E4}"/>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8" name="Footer Placeholder 7">
            <a:extLst>
              <a:ext uri="{FF2B5EF4-FFF2-40B4-BE49-F238E27FC236}">
                <a16:creationId xmlns:a16="http://schemas.microsoft.com/office/drawing/2014/main" xmlns="" id="{602F730C-C44F-7247-BBED-170B1430FD0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4A326BFF-5715-FE43-B4FE-E8787672E0B0}"/>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3683169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3C6670-99E4-194F-BDDF-0217BE368D5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88BB2D1F-4D0C-FD46-8149-3C7938BD2D59}"/>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4" name="Footer Placeholder 3">
            <a:extLst>
              <a:ext uri="{FF2B5EF4-FFF2-40B4-BE49-F238E27FC236}">
                <a16:creationId xmlns:a16="http://schemas.microsoft.com/office/drawing/2014/main" xmlns="" id="{F85B7505-4850-BC4F-BC6B-28CC5C20585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294DA87A-6200-E741-945A-E7DD5FBF21F8}"/>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2755650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24A2E72-024F-BA43-AD58-8CDEF29AFF37}"/>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3" name="Footer Placeholder 2">
            <a:extLst>
              <a:ext uri="{FF2B5EF4-FFF2-40B4-BE49-F238E27FC236}">
                <a16:creationId xmlns:a16="http://schemas.microsoft.com/office/drawing/2014/main" xmlns="" id="{B91067E1-E55E-4844-BB62-414C9772C59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FC497D3A-B28F-CD46-B56E-283D0F44577A}"/>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2544062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2524708-3B87-5A47-B597-4AC629C42F5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02AE290A-F6CC-FC4E-997B-9A0FC0D9B3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25A31BB4-7625-D748-BCCD-3811E95CC1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E1A1D1A0-C433-4243-9792-516CC65B08CC}"/>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6" name="Footer Placeholder 5">
            <a:extLst>
              <a:ext uri="{FF2B5EF4-FFF2-40B4-BE49-F238E27FC236}">
                <a16:creationId xmlns:a16="http://schemas.microsoft.com/office/drawing/2014/main" xmlns="" id="{D3FE90C4-B48A-D444-A84B-AB05DE32D9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CD9547CF-3E32-5B4D-AE18-86DC726C18F8}"/>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3140231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A918E2-41FE-DE43-9EFA-DCC48D1CE9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814248FC-CDE4-FE4A-9475-1E0C66908F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0675AB52-D429-144D-BC8D-85AAD8BD10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7161BABF-85FB-1744-A9CA-9B50391D782D}"/>
              </a:ext>
            </a:extLst>
          </p:cNvPr>
          <p:cNvSpPr>
            <a:spLocks noGrp="1"/>
          </p:cNvSpPr>
          <p:nvPr>
            <p:ph type="dt" sz="half" idx="10"/>
          </p:nvPr>
        </p:nvSpPr>
        <p:spPr/>
        <p:txBody>
          <a:bodyPr/>
          <a:lstStyle/>
          <a:p>
            <a:fld id="{50BD919B-580A-6A47-A93F-42E3035E968F}" type="datetimeFigureOut">
              <a:rPr lang="en-US" smtClean="0"/>
              <a:t>7/7/18</a:t>
            </a:fld>
            <a:endParaRPr lang="en-US"/>
          </a:p>
        </p:txBody>
      </p:sp>
      <p:sp>
        <p:nvSpPr>
          <p:cNvPr id="6" name="Footer Placeholder 5">
            <a:extLst>
              <a:ext uri="{FF2B5EF4-FFF2-40B4-BE49-F238E27FC236}">
                <a16:creationId xmlns:a16="http://schemas.microsoft.com/office/drawing/2014/main" xmlns="" id="{D3797A2D-7D50-A24B-9D52-6F49818D11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E66A6F53-6C63-2842-A5DC-E2361DD659C7}"/>
              </a:ext>
            </a:extLst>
          </p:cNvPr>
          <p:cNvSpPr>
            <a:spLocks noGrp="1"/>
          </p:cNvSpPr>
          <p:nvPr>
            <p:ph type="sldNum" sz="quarter" idx="12"/>
          </p:nvPr>
        </p:nvSpPr>
        <p:spPr/>
        <p:txBody>
          <a:bodyPr/>
          <a:lstStyle/>
          <a:p>
            <a:fld id="{8DAC85A1-7C1E-3545-BBF7-579C5010AB6D}" type="slidenum">
              <a:rPr lang="en-US" smtClean="0"/>
              <a:t>‹#›</a:t>
            </a:fld>
            <a:endParaRPr lang="en-US"/>
          </a:p>
        </p:txBody>
      </p:sp>
    </p:spTree>
    <p:extLst>
      <p:ext uri="{BB962C8B-B14F-4D97-AF65-F5344CB8AC3E}">
        <p14:creationId xmlns:p14="http://schemas.microsoft.com/office/powerpoint/2010/main" val="177630981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DF03FB99-8026-E340-8CF4-573067AC23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16D9FC52-F48A-B548-8626-C87F18C8E4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78A665E-F72E-C947-B339-3EAD49D0D1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BD919B-580A-6A47-A93F-42E3035E968F}" type="datetimeFigureOut">
              <a:rPr lang="en-US" smtClean="0"/>
              <a:t>7/7/18</a:t>
            </a:fld>
            <a:endParaRPr lang="en-US"/>
          </a:p>
        </p:txBody>
      </p:sp>
      <p:sp>
        <p:nvSpPr>
          <p:cNvPr id="5" name="Footer Placeholder 4">
            <a:extLst>
              <a:ext uri="{FF2B5EF4-FFF2-40B4-BE49-F238E27FC236}">
                <a16:creationId xmlns:a16="http://schemas.microsoft.com/office/drawing/2014/main" xmlns="" id="{4078CF92-A96A-2349-BBE8-901509E4FA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290F20C5-B91C-744D-BD9E-0612CB7534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AC85A1-7C1E-3545-BBF7-579C5010AB6D}" type="slidenum">
              <a:rPr lang="en-US" smtClean="0"/>
              <a:t>‹#›</a:t>
            </a:fld>
            <a:endParaRPr lang="en-US"/>
          </a:p>
        </p:txBody>
      </p:sp>
    </p:spTree>
    <p:extLst>
      <p:ext uri="{BB962C8B-B14F-4D97-AF65-F5344CB8AC3E}">
        <p14:creationId xmlns:p14="http://schemas.microsoft.com/office/powerpoint/2010/main" val="2543594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0.xml"/><Relationship Id="rId3" Type="http://schemas.openxmlformats.org/officeDocument/2006/relationships/image" Target="../media/image1.tiff"/></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1.xml"/><Relationship Id="rId3" Type="http://schemas.openxmlformats.org/officeDocument/2006/relationships/image" Target="../media/image1.tiff"/></Relationships>
</file>

<file path=ppt/slides/_rels/slide102.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34.png"/><Relationship Id="rId1" Type="http://schemas.openxmlformats.org/officeDocument/2006/relationships/slideLayout" Target="../slideLayouts/slideLayout1.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35.png"/><Relationship Id="rId1" Type="http://schemas.openxmlformats.org/officeDocument/2006/relationships/slideLayout" Target="../slideLayouts/slideLayout1.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4.xml"/><Relationship Id="rId3" Type="http://schemas.openxmlformats.org/officeDocument/2006/relationships/image" Target="../media/image1.tiff"/></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5.xml"/><Relationship Id="rId3" Type="http://schemas.openxmlformats.org/officeDocument/2006/relationships/image" Target="../media/image1.tiff"/></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6.xml"/><Relationship Id="rId3" Type="http://schemas.openxmlformats.org/officeDocument/2006/relationships/image" Target="../media/image1.tiff"/></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7.xml"/><Relationship Id="rId3" Type="http://schemas.openxmlformats.org/officeDocument/2006/relationships/image" Target="../media/image1.tiff"/></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8.xml"/><Relationship Id="rId3" Type="http://schemas.openxmlformats.org/officeDocument/2006/relationships/image" Target="../media/image1.tiff"/></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9.xml"/><Relationship Id="rId3" Type="http://schemas.openxmlformats.org/officeDocument/2006/relationships/image" Target="../media/image1.tiff"/></Relationships>
</file>

<file path=ppt/slides/_rels/slide11.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36.png"/><Relationship Id="rId1" Type="http://schemas.openxmlformats.org/officeDocument/2006/relationships/slideLayout" Target="../slideLayouts/slideLayout1.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1.xml"/><Relationship Id="rId3" Type="http://schemas.openxmlformats.org/officeDocument/2006/relationships/image" Target="../media/image1.tiff"/></Relationships>
</file>

<file path=ppt/slides/_rels/slide112.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37.png"/><Relationship Id="rId5" Type="http://schemas.openxmlformats.org/officeDocument/2006/relationships/image" Target="../media/image38.png"/><Relationship Id="rId1" Type="http://schemas.openxmlformats.org/officeDocument/2006/relationships/slideLayout" Target="../slideLayouts/slideLayout1.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39.png"/><Relationship Id="rId1" Type="http://schemas.openxmlformats.org/officeDocument/2006/relationships/slideLayout" Target="../slideLayouts/slideLayout1.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40.png"/><Relationship Id="rId1" Type="http://schemas.openxmlformats.org/officeDocument/2006/relationships/slideLayout" Target="../slideLayouts/slideLayout1.xml"/><Relationship Id="rId2" Type="http://schemas.openxmlformats.org/officeDocument/2006/relationships/notesSlide" Target="../notesSlides/notesSlide114.xml"/></Relationships>
</file>

<file path=ppt/slides/_rels/slide115.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41.png"/><Relationship Id="rId1" Type="http://schemas.openxmlformats.org/officeDocument/2006/relationships/slideLayout" Target="../slideLayouts/slideLayout1.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42.png"/><Relationship Id="rId1" Type="http://schemas.openxmlformats.org/officeDocument/2006/relationships/slideLayout" Target="../slideLayouts/slideLayout1.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7.xml"/><Relationship Id="rId3" Type="http://schemas.openxmlformats.org/officeDocument/2006/relationships/image" Target="../media/image1.tiff"/></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8.xml"/><Relationship Id="rId3" Type="http://schemas.openxmlformats.org/officeDocument/2006/relationships/image" Target="../media/image1.tiff"/></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9.xml"/><Relationship Id="rId3" Type="http://schemas.openxmlformats.org/officeDocument/2006/relationships/image" Target="../media/image1.tiff"/></Relationships>
</file>

<file path=ppt/slides/_rels/slide12.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0.xml"/><Relationship Id="rId3" Type="http://schemas.openxmlformats.org/officeDocument/2006/relationships/image" Target="../media/image1.tiff"/></Relationships>
</file>

<file path=ppt/slides/_rels/slide13.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tiff"/></Relationships>
</file>

<file path=ppt/slides/_rels/slide16.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14.png"/><Relationship Id="rId5" Type="http://schemas.openxmlformats.org/officeDocument/2006/relationships/hyperlink" Target="https://www.zazzle.com/" TargetMode="External"/><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tiff"/></Relationships>
</file>

<file path=ppt/slides/_rels/slide19.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15.png"/><Relationship Id="rId5" Type="http://schemas.openxmlformats.org/officeDocument/2006/relationships/hyperlink" Target="https://teespring.com/" TargetMode="External"/><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tiff"/></Relationships>
</file>

<file path=ppt/slides/_rels/slide20.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16.png"/><Relationship Id="rId5" Type="http://schemas.openxmlformats.org/officeDocument/2006/relationships/hyperlink" Target="https://www.printful.com/" TargetMode="External"/><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17.png"/><Relationship Id="rId5" Type="http://schemas.openxmlformats.org/officeDocument/2006/relationships/hyperlink" Target="https://www.spreadshirt.com/" TargetMode="External"/><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tiff"/></Relationships>
</file>

<file path=ppt/slides/_rels/slide23.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18.png"/><Relationship Id="rId5" Type="http://schemas.openxmlformats.org/officeDocument/2006/relationships/hyperlink" Target="https://www.gearbubble.com/" TargetMode="External"/><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tif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tiff"/></Relationships>
</file>

<file path=ppt/slides/_rels/slide31.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tif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tiff"/></Relationships>
</file>

<file path=ppt/slides/_rels/slide37.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tif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tif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tiff"/></Relationships>
</file>

<file path=ppt/slides/_rels/slide42.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hyperlink" Target="https://www.canva.com/" TargetMode="External"/><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2.png"/><Relationship Id="rId5" Type="http://schemas.openxmlformats.org/officeDocument/2006/relationships/hyperlink" Target="https://pixlr.com/" TargetMode="External"/><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1.tiff"/></Relationships>
</file>

<file path=ppt/slides/_rels/slide45.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1.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1.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1.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 Id="rId3" Type="http://schemas.openxmlformats.org/officeDocument/2006/relationships/image" Target="../media/image1.tiff"/></Relationships>
</file>

<file path=ppt/slides/_rels/slide5.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5.png"/><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6.png"/><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7.png"/><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 Id="rId3" Type="http://schemas.openxmlformats.org/officeDocument/2006/relationships/image" Target="../media/image1.tif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1.tif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 Id="rId3" Type="http://schemas.openxmlformats.org/officeDocument/2006/relationships/image" Target="../media/image1.tif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 Id="rId3" Type="http://schemas.openxmlformats.org/officeDocument/2006/relationships/image" Target="../media/image1.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 Id="rId3" Type="http://schemas.openxmlformats.org/officeDocument/2006/relationships/image" Target="../media/image1.tiff"/></Relationships>
</file>

<file path=ppt/slides/_rels/slide6.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diagramData" Target="../diagrams/data2.xml"/><Relationship Id="rId5" Type="http://schemas.openxmlformats.org/officeDocument/2006/relationships/diagramLayout" Target="../diagrams/layout2.xml"/><Relationship Id="rId6" Type="http://schemas.openxmlformats.org/officeDocument/2006/relationships/diagramQuickStyle" Target="../diagrams/quickStyle2.xml"/><Relationship Id="rId7" Type="http://schemas.openxmlformats.org/officeDocument/2006/relationships/diagramColors" Target="../diagrams/colors2.xml"/><Relationship Id="rId8" Type="http://schemas.microsoft.com/office/2007/relationships/diagramDrawing" Target="../diagrams/drawing2.xml"/><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 Id="rId3" Type="http://schemas.openxmlformats.org/officeDocument/2006/relationships/image" Target="../media/image1.tif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image" Target="../media/image1.tif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1.tiff"/></Relationships>
</file>

<file path=ppt/slides/_rels/slide63.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 Id="rId3" Type="http://schemas.openxmlformats.org/officeDocument/2006/relationships/image" Target="../media/image1.tif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image" Target="../media/image1.tif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 Id="rId3" Type="http://schemas.openxmlformats.org/officeDocument/2006/relationships/image" Target="../media/image1.tif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 Id="rId3" Type="http://schemas.openxmlformats.org/officeDocument/2006/relationships/image" Target="../media/image1.tif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 Id="rId3" Type="http://schemas.openxmlformats.org/officeDocument/2006/relationships/image" Target="../media/image1.tif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 Id="rId3" Type="http://schemas.openxmlformats.org/officeDocument/2006/relationships/image" Target="../media/image1.tiff"/></Relationships>
</file>

<file path=ppt/slides/_rels/slide7.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diagramData" Target="../diagrams/data3.xml"/><Relationship Id="rId5" Type="http://schemas.openxmlformats.org/officeDocument/2006/relationships/diagramLayout" Target="../diagrams/layout3.xml"/><Relationship Id="rId6" Type="http://schemas.openxmlformats.org/officeDocument/2006/relationships/diagramQuickStyle" Target="../diagrams/quickStyle3.xml"/><Relationship Id="rId7" Type="http://schemas.openxmlformats.org/officeDocument/2006/relationships/diagramColors" Target="../diagrams/colors3.xml"/><Relationship Id="rId8" Type="http://schemas.microsoft.com/office/2007/relationships/diagramDrawing" Target="../diagrams/drawing3.xml"/><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 Id="rId3" Type="http://schemas.openxmlformats.org/officeDocument/2006/relationships/image" Target="../media/image1.tif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 Id="rId3" Type="http://schemas.openxmlformats.org/officeDocument/2006/relationships/image" Target="../media/image1.tif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 Id="rId3" Type="http://schemas.openxmlformats.org/officeDocument/2006/relationships/image" Target="../media/image1.tif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image" Target="../media/image1.tif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 Id="rId3" Type="http://schemas.openxmlformats.org/officeDocument/2006/relationships/image" Target="../media/image1.tiff"/></Relationships>
</file>

<file path=ppt/slides/_rels/slide75.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hyperlink" Target="https://merch.amazon.com/landing" TargetMode="External"/><Relationship Id="rId1" Type="http://schemas.openxmlformats.org/officeDocument/2006/relationships/slideLayout" Target="../slideLayouts/slideLayout1.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 Id="rId3" Type="http://schemas.openxmlformats.org/officeDocument/2006/relationships/image" Target="../media/image1.tiff"/></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 Id="rId3" Type="http://schemas.openxmlformats.org/officeDocument/2006/relationships/image" Target="../media/image1.tif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 Id="rId3" Type="http://schemas.openxmlformats.org/officeDocument/2006/relationships/image" Target="../media/image1.tiff"/></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9.xml"/><Relationship Id="rId3" Type="http://schemas.openxmlformats.org/officeDocument/2006/relationships/image" Target="../media/image1.tiff"/></Relationships>
</file>

<file path=ppt/slides/_rels/slide8.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diagramData" Target="../diagrams/data4.xml"/><Relationship Id="rId5" Type="http://schemas.openxmlformats.org/officeDocument/2006/relationships/diagramLayout" Target="../diagrams/layout4.xml"/><Relationship Id="rId6" Type="http://schemas.openxmlformats.org/officeDocument/2006/relationships/diagramQuickStyle" Target="../diagrams/quickStyle4.xml"/><Relationship Id="rId7" Type="http://schemas.openxmlformats.org/officeDocument/2006/relationships/diagramColors" Target="../diagrams/colors4.xml"/><Relationship Id="rId8" Type="http://schemas.microsoft.com/office/2007/relationships/diagramDrawing" Target="../diagrams/drawing4.xml"/><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 Id="rId3" Type="http://schemas.openxmlformats.org/officeDocument/2006/relationships/image" Target="../media/image1.tif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1.xml"/><Relationship Id="rId3" Type="http://schemas.openxmlformats.org/officeDocument/2006/relationships/image" Target="../media/image1.tif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 Id="rId3" Type="http://schemas.openxmlformats.org/officeDocument/2006/relationships/image" Target="../media/image1.tif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 Id="rId3" Type="http://schemas.openxmlformats.org/officeDocument/2006/relationships/image" Target="../media/image1.tif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 Id="rId3" Type="http://schemas.openxmlformats.org/officeDocument/2006/relationships/image" Target="../media/image1.tiff"/></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 Id="rId3" Type="http://schemas.openxmlformats.org/officeDocument/2006/relationships/image" Target="../media/image1.tiff"/></Relationships>
</file>

<file path=ppt/slides/_rels/slide86.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30.png"/><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 Id="rId3" Type="http://schemas.openxmlformats.org/officeDocument/2006/relationships/image" Target="../media/image1.tif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 Id="rId3" Type="http://schemas.openxmlformats.org/officeDocument/2006/relationships/image" Target="../media/image1.tiff"/></Relationships>
</file>

<file path=ppt/slides/_rels/slide89.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31.png"/><Relationship Id="rId1" Type="http://schemas.openxmlformats.org/officeDocument/2006/relationships/slideLayout" Target="../slideLayouts/slideLayout1.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diagramData" Target="../diagrams/data5.xml"/><Relationship Id="rId5" Type="http://schemas.openxmlformats.org/officeDocument/2006/relationships/diagramLayout" Target="../diagrams/layout5.xml"/><Relationship Id="rId6" Type="http://schemas.openxmlformats.org/officeDocument/2006/relationships/diagramQuickStyle" Target="../diagrams/quickStyle5.xml"/><Relationship Id="rId7" Type="http://schemas.openxmlformats.org/officeDocument/2006/relationships/diagramColors" Target="../diagrams/colors5.xml"/><Relationship Id="rId8" Type="http://schemas.microsoft.com/office/2007/relationships/diagramDrawing" Target="../diagrams/drawing5.xml"/><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32.png"/><Relationship Id="rId1" Type="http://schemas.openxmlformats.org/officeDocument/2006/relationships/slideLayout" Target="../slideLayouts/slideLayout1.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image" Target="../media/image1.tiff"/></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 Id="rId3" Type="http://schemas.openxmlformats.org/officeDocument/2006/relationships/image" Target="../media/image1.tiff"/></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 Id="rId3" Type="http://schemas.openxmlformats.org/officeDocument/2006/relationships/image" Target="../media/image1.tiff"/></Relationships>
</file>

<file path=ppt/slides/_rels/slide94.xml.rels><?xml version="1.0" encoding="UTF-8" standalone="yes"?>
<Relationships xmlns="http://schemas.openxmlformats.org/package/2006/relationships"><Relationship Id="rId3" Type="http://schemas.openxmlformats.org/officeDocument/2006/relationships/image" Target="../media/image1.tiff"/><Relationship Id="rId4"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5.xml"/><Relationship Id="rId3" Type="http://schemas.openxmlformats.org/officeDocument/2006/relationships/image" Target="../media/image1.tiff"/></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 Id="rId3" Type="http://schemas.openxmlformats.org/officeDocument/2006/relationships/image" Target="../media/image1.tiff"/></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 Id="rId3" Type="http://schemas.openxmlformats.org/officeDocument/2006/relationships/image" Target="../media/image1.tiff"/></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 Id="rId3" Type="http://schemas.openxmlformats.org/officeDocument/2006/relationships/image" Target="../media/image1.tiff"/></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9.xml"/><Relationship Id="rId3"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601721" cy="400110"/>
          </a:xfrm>
          <a:prstGeom prst="rect">
            <a:avLst/>
          </a:prstGeom>
          <a:noFill/>
        </p:spPr>
        <p:txBody>
          <a:bodyPr wrap="none" rtlCol="0">
            <a:spAutoFit/>
          </a:bodyPr>
          <a:lstStyle/>
          <a:p>
            <a:r>
              <a:rPr lang="en-CA" sz="2000" b="1" dirty="0" smtClean="0">
                <a:latin typeface="PT Sans" charset="-52"/>
                <a:ea typeface="PT Sans" charset="-52"/>
                <a:cs typeface="PT Sans" charset="-52"/>
              </a:rPr>
              <a:t>Introduction </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TextBox 3"/>
          <p:cNvSpPr txBox="1"/>
          <p:nvPr/>
        </p:nvSpPr>
        <p:spPr>
          <a:xfrm>
            <a:off x="1017525" y="3221726"/>
            <a:ext cx="10156948" cy="2246769"/>
          </a:xfrm>
          <a:prstGeom prst="rect">
            <a:avLst/>
          </a:prstGeom>
          <a:noFill/>
        </p:spPr>
        <p:txBody>
          <a:bodyPr wrap="none" rtlCol="0">
            <a:spAutoFit/>
          </a:bodyPr>
          <a:lstStyle/>
          <a:p>
            <a:pPr algn="ctr"/>
            <a:r>
              <a:rPr lang="en-US" sz="2800" dirty="0">
                <a:latin typeface="PT Sans" charset="-52"/>
                <a:ea typeface="PT Sans" charset="-52"/>
                <a:cs typeface="PT Sans" charset="-52"/>
              </a:rPr>
              <a:t>This presentation is intended to explain the process and benefits</a:t>
            </a:r>
          </a:p>
          <a:p>
            <a:pPr algn="ctr"/>
            <a:r>
              <a:rPr lang="en-US" sz="2800" dirty="0">
                <a:latin typeface="PT Sans" charset="-52"/>
                <a:ea typeface="PT Sans" charset="-52"/>
                <a:cs typeface="PT Sans" charset="-52"/>
              </a:rPr>
              <a:t> of the Print on Demand business model.</a:t>
            </a:r>
          </a:p>
          <a:p>
            <a:pPr algn="ctr"/>
            <a:endParaRPr lang="en-US" sz="2800" dirty="0">
              <a:latin typeface="PT Sans" charset="-52"/>
              <a:ea typeface="PT Sans" charset="-52"/>
              <a:cs typeface="PT Sans" charset="-52"/>
            </a:endParaRPr>
          </a:p>
          <a:p>
            <a:pPr algn="ct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30303968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2050" name="Picture 2" descr="https://lh6.googleusercontent.com/4cJv4C-9iHiO1d6mMCIkrHFw3J3lGeOUtJ2dscuEh58DzgkX1AG9HYzopomU8PoJWcPvMsZzlgqAR9HvlB7MSO8lWUVWp5ub0MXxeqGR0MyT52XkedBkKEy0FqzGjlommdBhKgX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6957" y="1957318"/>
            <a:ext cx="3070148" cy="35416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lh6.googleusercontent.com/OI7sfo7ASMAzozqsevh58Odhk4InZQ6rqE-j9ohP69YtzCOsp7ZwTPr06tv9qpWVZw-43jgneSL03e_Ivn2vHKxLrV0yKqR-8ag0HrI9SFhC7c1L-ukERIbLQMU1ZLHGvfUaaGZ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4844" y="2189916"/>
            <a:ext cx="2771335" cy="307644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lh5.googleusercontent.com/FGvrdM1RvwtHClx19MQuXrICkntjlcV8AfrPyzRn5LCAC6UhmvqfG67v3H5z2c5uouKR0Q2i3LD8ViGDoSpc2wl7IGjUUicOeUH58PVMj2Fp2AxmNx0nTiT3i7BC9DWhPjy544j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060" y="2189916"/>
            <a:ext cx="3076441" cy="307644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683500" y="887948"/>
            <a:ext cx="2867269" cy="954107"/>
          </a:xfrm>
          <a:prstGeom prst="rect">
            <a:avLst/>
          </a:prstGeom>
        </p:spPr>
        <p:txBody>
          <a:bodyPr wrap="square">
            <a:spAutoFit/>
          </a:bodyPr>
          <a:lstStyle/>
          <a:p>
            <a:endParaRPr lang="en-US" sz="2000" b="1" dirty="0">
              <a:latin typeface="PT Sans Narrow" charset="-52"/>
              <a:ea typeface="PT Sans Narrow" charset="-52"/>
              <a:cs typeface="PT Sans Narrow" charset="-52"/>
            </a:endParaRPr>
          </a:p>
          <a:p>
            <a:r>
              <a:rPr lang="en-US" dirty="0"/>
              <a:t/>
            </a:r>
            <a:br>
              <a:rPr lang="en-US" dirty="0"/>
            </a:br>
            <a:endParaRPr lang="en-US" dirty="0"/>
          </a:p>
        </p:txBody>
      </p:sp>
      <p:sp>
        <p:nvSpPr>
          <p:cNvPr id="14" name="TextBox 13"/>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Types of Product</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6846817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17213" y="825470"/>
            <a:ext cx="1634102" cy="400110"/>
          </a:xfrm>
          <a:prstGeom prst="rect">
            <a:avLst/>
          </a:prstGeom>
          <a:noFill/>
        </p:spPr>
        <p:txBody>
          <a:bodyPr wrap="none" rtlCol="0">
            <a:spAutoFit/>
          </a:bodyPr>
          <a:lstStyle/>
          <a:p>
            <a:r>
              <a:rPr lang="en-CA" sz="2000" b="1" dirty="0">
                <a:latin typeface="PT Sans Narrow" charset="-52"/>
                <a:ea typeface="PT Sans Narrow" charset="-52"/>
                <a:cs typeface="PT Sans Narrow" charset="-52"/>
              </a:rPr>
              <a:t> </a:t>
            </a:r>
            <a:r>
              <a:rPr lang="en-CA" sz="2000" b="1" dirty="0">
                <a:latin typeface="PT Sans" charset="-52"/>
                <a:ea typeface="PT Sans" charset="-52"/>
                <a:cs typeface="PT Sans" charset="-52"/>
              </a:rPr>
              <a:t>Ad Targeting</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5" name="Rectangle 4"/>
          <p:cNvSpPr/>
          <p:nvPr/>
        </p:nvSpPr>
        <p:spPr>
          <a:xfrm>
            <a:off x="1493001" y="2912239"/>
            <a:ext cx="9205995" cy="1815882"/>
          </a:xfrm>
          <a:prstGeom prst="rect">
            <a:avLst/>
          </a:prstGeom>
        </p:spPr>
        <p:txBody>
          <a:bodyPr wrap="square">
            <a:spAutoFit/>
          </a:bodyPr>
          <a:lstStyle/>
          <a:p>
            <a:pPr algn="ctr"/>
            <a:r>
              <a:rPr lang="en-US" sz="2800" dirty="0" smtClean="0">
                <a:solidFill>
                  <a:srgbClr val="000000"/>
                </a:solidFill>
                <a:latin typeface="PT Sans" charset="-52"/>
                <a:ea typeface="PT Sans" charset="-52"/>
                <a:cs typeface="PT Sans" charset="-52"/>
              </a:rPr>
              <a:t>You </a:t>
            </a:r>
            <a:r>
              <a:rPr lang="en-US" sz="2800" dirty="0">
                <a:solidFill>
                  <a:srgbClr val="000000"/>
                </a:solidFill>
                <a:latin typeface="PT Sans" charset="-52"/>
                <a:ea typeface="PT Sans" charset="-52"/>
                <a:cs typeface="PT Sans" charset="-52"/>
              </a:rPr>
              <a:t>can separate into age groups. Again, you can run separate ads to work out which age group likes your product the most. </a:t>
            </a:r>
          </a:p>
          <a:p>
            <a:pPr algn="ctr"/>
            <a:endParaRPr lang="en-US" sz="2800" dirty="0">
              <a:solidFill>
                <a:srgbClr val="000000"/>
              </a:solidFill>
              <a:latin typeface="PT Sans" charset="-52"/>
              <a:ea typeface="PT Sans" charset="-52"/>
              <a:cs typeface="PT Sans" charset="-52"/>
            </a:endParaRPr>
          </a:p>
        </p:txBody>
      </p:sp>
    </p:spTree>
    <p:extLst>
      <p:ext uri="{BB962C8B-B14F-4D97-AF65-F5344CB8AC3E}">
        <p14:creationId xmlns:p14="http://schemas.microsoft.com/office/powerpoint/2010/main" val="71848101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384514" y="2807242"/>
            <a:ext cx="9422969" cy="2369880"/>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Interests are important. In our example we would obviously target Motorcycling and Motorbikes. Then we would need to look beyond that and find more specific targeting. </a:t>
            </a:r>
          </a:p>
          <a:p>
            <a:pPr algn="ctr"/>
            <a:endParaRPr lang="en-US" sz="2800" dirty="0">
              <a:solidFill>
                <a:srgbClr val="000000"/>
              </a:solidFill>
              <a:latin typeface="PT Sans" charset="-52"/>
              <a:ea typeface="PT Sans" charset="-52"/>
              <a:cs typeface="PT Sans" charset="-52"/>
            </a:endParaRPr>
          </a:p>
          <a:p>
            <a:pPr algn="ctr"/>
            <a:r>
              <a:rPr lang="en-US" dirty="0">
                <a:latin typeface="PT Sans" charset="-52"/>
                <a:ea typeface="PT Sans" charset="-52"/>
                <a:cs typeface="PT Sans" charset="-52"/>
              </a:rPr>
              <a:t/>
            </a:r>
            <a:br>
              <a:rPr lang="en-US" dirty="0">
                <a:latin typeface="PT Sans" charset="-52"/>
                <a:ea typeface="PT Sans" charset="-52"/>
                <a:cs typeface="PT Sans" charset="-52"/>
              </a:rPr>
            </a:br>
            <a:endParaRPr lang="en-US" dirty="0">
              <a:latin typeface="PT Sans" charset="-52"/>
              <a:ea typeface="PT Sans" charset="-52"/>
              <a:cs typeface="PT Sans" charset="-52"/>
            </a:endParaRPr>
          </a:p>
        </p:txBody>
      </p:sp>
      <p:sp>
        <p:nvSpPr>
          <p:cNvPr id="6" name="Rectangle 5"/>
          <p:cNvSpPr/>
          <p:nvPr/>
        </p:nvSpPr>
        <p:spPr>
          <a:xfrm>
            <a:off x="7959109" y="840859"/>
            <a:ext cx="1581202" cy="400110"/>
          </a:xfrm>
          <a:prstGeom prst="rect">
            <a:avLst/>
          </a:prstGeom>
        </p:spPr>
        <p:txBody>
          <a:bodyPr wrap="none">
            <a:spAutoFit/>
          </a:bodyPr>
          <a:lstStyle/>
          <a:p>
            <a:r>
              <a:rPr lang="en-CA" sz="2000" b="1" dirty="0">
                <a:latin typeface="PT Sans" charset="-52"/>
                <a:ea typeface="PT Sans" charset="-52"/>
                <a:cs typeface="PT Sans" charset="-52"/>
              </a:rPr>
              <a:t>Ad Targeting</a:t>
            </a:r>
          </a:p>
        </p:txBody>
      </p:sp>
    </p:spTree>
    <p:extLst>
      <p:ext uri="{BB962C8B-B14F-4D97-AF65-F5344CB8AC3E}">
        <p14:creationId xmlns:p14="http://schemas.microsoft.com/office/powerpoint/2010/main" val="120962070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0" y="-7916"/>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471102" y="818840"/>
            <a:ext cx="4720898"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9195292" y="908082"/>
            <a:ext cx="396262" cy="400110"/>
          </a:xfrm>
          <a:prstGeom prst="rect">
            <a:avLst/>
          </a:prstGeom>
          <a:noFill/>
        </p:spPr>
        <p:txBody>
          <a:bodyPr wrap="none" rtlCol="0">
            <a:spAutoFit/>
          </a:bodyPr>
          <a:lstStyle/>
          <a:p>
            <a:pPr algn="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73730" name="Picture 2" descr="https://lh6.googleusercontent.com/nxVbIBfYPtlfzvY3Ejg9eB2oJenXWsoNTA7t3eUvXlY8hwPsGOHRNv3B_6zQXQjVzBsXOOe2sOjX3rX5e_YT-f_m7qkVY3yyI3e7xvOe26cfBmxl7-JqI4bYePeTlr_9z4Gkch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6717" y="1538567"/>
            <a:ext cx="7035919" cy="5019887"/>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Facebook Research</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67439926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1180131" cy="400110"/>
          </a:xfrm>
          <a:prstGeom prst="rect">
            <a:avLst/>
          </a:prstGeom>
          <a:noFill/>
        </p:spPr>
        <p:txBody>
          <a:bodyPr wrap="none" rtlCol="0">
            <a:spAutoFit/>
          </a:bodyPr>
          <a:lstStyle/>
          <a:p>
            <a:r>
              <a:rPr lang="en-CA" sz="2000" b="1" dirty="0">
                <a:latin typeface="PT Sans Narrow" charset="-52"/>
                <a:ea typeface="PT Sans Narrow" charset="-52"/>
                <a:cs typeface="PT Sans Narrow" charset="-52"/>
              </a:rPr>
              <a:t> </a:t>
            </a:r>
            <a:r>
              <a:rPr lang="en-CA" sz="2000" b="1" dirty="0">
                <a:latin typeface="PT Sans" charset="-52"/>
                <a:ea typeface="PT Sans" charset="-52"/>
                <a:cs typeface="PT Sans" charset="-52"/>
              </a:rPr>
              <a:t>Mock Up</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74754" name="Picture 2" descr="https://lh3.googleusercontent.com/bVQkEXEtaBLrXiYb2-5YhCbXDiEmUtaSBsaK0WQdLbIjbDmHLm286zSgFBMvZZXozlQBBaGskWNMp2gWTGgv_on30wOI2EziuDRVpdVhSHCDm4qTD9M0RCiqlq2Gf7yhzaPtDAj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448" y="1673817"/>
            <a:ext cx="4355024" cy="4355024"/>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4841031" y="3169799"/>
            <a:ext cx="6669437" cy="2246769"/>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When you create your Facebook ad you will need to generate a good mock up so that your product looks more attractive.  Most suppliers have something that will help you with this</a:t>
            </a:r>
            <a:r>
              <a:rPr lang="en-US" sz="2800" b="1" dirty="0">
                <a:solidFill>
                  <a:srgbClr val="000000"/>
                </a:solidFill>
                <a:latin typeface="PT Sans Narrow" charset="-52"/>
                <a:ea typeface="PT Sans Narrow" charset="-52"/>
                <a:cs typeface="PT Sans Narrow" charset="-52"/>
              </a:rPr>
              <a:t>. </a:t>
            </a: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136494514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37566" cy="707886"/>
          </a:xfrm>
          <a:prstGeom prst="rect">
            <a:avLst/>
          </a:prstGeom>
          <a:noFill/>
        </p:spPr>
        <p:txBody>
          <a:bodyPr wrap="none" rtlCol="0">
            <a:spAutoFit/>
          </a:bodyPr>
          <a:lstStyle/>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805980" y="875422"/>
            <a:ext cx="6096000" cy="707886"/>
          </a:xfrm>
          <a:prstGeom prst="rect">
            <a:avLst/>
          </a:prstGeom>
        </p:spPr>
        <p:txBody>
          <a:bodyPr>
            <a:spAutoFit/>
          </a:bodyPr>
          <a:lstStyle/>
          <a:p>
            <a:r>
              <a:rPr lang="en-US" sz="2000" b="1" dirty="0">
                <a:latin typeface="PT Sans Narrow" charset="-52"/>
                <a:ea typeface="PT Sans Narrow" charset="-52"/>
                <a:cs typeface="PT Sans Narrow" charset="-52"/>
              </a:rPr>
              <a:t/>
            </a:r>
            <a:br>
              <a:rPr lang="en-US" sz="2000" b="1" dirty="0">
                <a:latin typeface="PT Sans Narrow" charset="-52"/>
                <a:ea typeface="PT Sans Narrow" charset="-52"/>
                <a:cs typeface="PT Sans Narrow" charset="-52"/>
              </a:rPr>
            </a:br>
            <a:endParaRPr lang="en-US" sz="2000" b="1" dirty="0">
              <a:latin typeface="PT Sans Narrow" charset="-52"/>
              <a:ea typeface="PT Sans Narrow" charset="-52"/>
              <a:cs typeface="PT Sans Narrow" charset="-52"/>
            </a:endParaRPr>
          </a:p>
        </p:txBody>
      </p:sp>
      <p:sp>
        <p:nvSpPr>
          <p:cNvPr id="5" name="Rectangle 4"/>
          <p:cNvSpPr/>
          <p:nvPr/>
        </p:nvSpPr>
        <p:spPr>
          <a:xfrm>
            <a:off x="1299239" y="2766289"/>
            <a:ext cx="9258313" cy="1384995"/>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The hardest part of using Facebook advertising is not to get sales but to get sales from an ad spend that makes you profitable. </a:t>
            </a:r>
          </a:p>
        </p:txBody>
      </p:sp>
      <p:sp>
        <p:nvSpPr>
          <p:cNvPr id="9" name="TextBox 8"/>
          <p:cNvSpPr txBox="1"/>
          <p:nvPr/>
        </p:nvSpPr>
        <p:spPr>
          <a:xfrm>
            <a:off x="7980898" y="841837"/>
            <a:ext cx="3919001" cy="400110"/>
          </a:xfrm>
          <a:prstGeom prst="rect">
            <a:avLst/>
          </a:prstGeom>
          <a:noFill/>
        </p:spPr>
        <p:txBody>
          <a:bodyPr wrap="square" rtlCol="0">
            <a:spAutoFit/>
          </a:bodyPr>
          <a:lstStyle/>
          <a:p>
            <a:r>
              <a:rPr lang="en-US" sz="2000" b="1" dirty="0" smtClean="0">
                <a:latin typeface="PT Sans" charset="-52"/>
                <a:ea typeface="PT Sans" charset="-52"/>
                <a:cs typeface="PT Sans" charset="-52"/>
              </a:rPr>
              <a:t>The Challenge With Facebook Ads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35171963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3911648" cy="400110"/>
          </a:xfrm>
          <a:prstGeom prst="rect">
            <a:avLst/>
          </a:prstGeom>
          <a:noFill/>
        </p:spPr>
        <p:txBody>
          <a:bodyPr wrap="none" rtlCol="0">
            <a:spAutoFit/>
          </a:bodyPr>
          <a:lstStyle/>
          <a:p>
            <a:r>
              <a:rPr lang="en-US" sz="2000" b="1" dirty="0">
                <a:latin typeface="PT Sans" charset="-52"/>
                <a:ea typeface="PT Sans" charset="-52"/>
                <a:cs typeface="PT Sans" charset="-52"/>
              </a:rPr>
              <a:t>The Challenge With Facebook Ads</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545020" y="2617076"/>
            <a:ext cx="9177489" cy="3108543"/>
          </a:xfrm>
          <a:prstGeom prst="rect">
            <a:avLst/>
          </a:prstGeom>
        </p:spPr>
        <p:txBody>
          <a:bodyPr wrap="square">
            <a:spAutoFit/>
          </a:bodyPr>
          <a:lstStyle/>
          <a:p>
            <a:pPr algn="ctr"/>
            <a:endParaRPr lang="en-US" sz="2800" dirty="0">
              <a:solidFill>
                <a:srgbClr val="000000"/>
              </a:solidFill>
              <a:latin typeface="PT Sans" charset="-52"/>
              <a:ea typeface="PT Sans" charset="-52"/>
              <a:cs typeface="PT Sans" charset="-52"/>
            </a:endParaRPr>
          </a:p>
          <a:p>
            <a:pPr algn="ctr"/>
            <a:r>
              <a:rPr lang="en-US" sz="2800" dirty="0">
                <a:solidFill>
                  <a:srgbClr val="000000"/>
                </a:solidFill>
                <a:latin typeface="PT Sans" charset="-52"/>
                <a:ea typeface="PT Sans" charset="-52"/>
                <a:cs typeface="PT Sans" charset="-52"/>
              </a:rPr>
              <a:t>You almost have to expect to lose money to start with while you're feeling your way getting an idea of which ads work, which products have the most appeal and how to stay in profit</a:t>
            </a:r>
            <a:r>
              <a:rPr lang="en-US" sz="2800" dirty="0">
                <a:solidFill>
                  <a:srgbClr val="000000"/>
                </a:solidFill>
                <a:latin typeface="Verdana" charset="0"/>
              </a:rPr>
              <a:t>.  </a:t>
            </a:r>
            <a:endParaRPr lang="en-US" sz="2800" dirty="0"/>
          </a:p>
          <a:p>
            <a:r>
              <a:rPr lang="en-US" sz="2800" dirty="0"/>
              <a:t/>
            </a:r>
            <a:br>
              <a:rPr lang="en-US" sz="2800" dirty="0"/>
            </a:br>
            <a:endParaRPr lang="en-US" sz="2800" dirty="0"/>
          </a:p>
        </p:txBody>
      </p:sp>
    </p:spTree>
    <p:extLst>
      <p:ext uri="{BB962C8B-B14F-4D97-AF65-F5344CB8AC3E}">
        <p14:creationId xmlns:p14="http://schemas.microsoft.com/office/powerpoint/2010/main" val="124013313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3975768" cy="707886"/>
          </a:xfrm>
          <a:prstGeom prst="rect">
            <a:avLst/>
          </a:prstGeom>
          <a:noFill/>
        </p:spPr>
        <p:txBody>
          <a:bodyPr wrap="none" rtlCol="0">
            <a:spAutoFit/>
          </a:bodyPr>
          <a:lstStyle/>
          <a:p>
            <a:r>
              <a:rPr lang="en-US" sz="2000" b="1" dirty="0">
                <a:latin typeface="PT Sans" charset="-52"/>
                <a:ea typeface="PT Sans" charset="-52"/>
                <a:cs typeface="PT Sans" charset="-52"/>
              </a:rPr>
              <a:t>The Challenge With Facebook Ads </a:t>
            </a:r>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376765" y="2933919"/>
            <a:ext cx="9438467" cy="2246769"/>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How can you tip the balance back in your favor a bit? The obvious solution is to pitch the selling in the middle at $14.95 and then you have an extra $5 to spend on ads before you start losing money.</a:t>
            </a:r>
            <a:r>
              <a:rPr lang="en-US" sz="2800" dirty="0">
                <a:latin typeface="PT Sans" charset="-52"/>
                <a:ea typeface="PT Sans" charset="-52"/>
                <a:cs typeface="PT Sans" charset="-52"/>
              </a:rPr>
              <a:t> </a:t>
            </a:r>
          </a:p>
          <a:p>
            <a:pPr algn="ctr"/>
            <a:endParaRPr lang="en-US" sz="2800" dirty="0">
              <a:latin typeface="PT Sans" charset="-52"/>
              <a:ea typeface="PT Sans" charset="-52"/>
              <a:cs typeface="PT Sans" charset="-52"/>
            </a:endParaRPr>
          </a:p>
        </p:txBody>
      </p:sp>
    </p:spTree>
    <p:extLst>
      <p:ext uri="{BB962C8B-B14F-4D97-AF65-F5344CB8AC3E}">
        <p14:creationId xmlns:p14="http://schemas.microsoft.com/office/powerpoint/2010/main" val="133049116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3975768" cy="707886"/>
          </a:xfrm>
          <a:prstGeom prst="rect">
            <a:avLst/>
          </a:prstGeom>
          <a:noFill/>
        </p:spPr>
        <p:txBody>
          <a:bodyPr wrap="none" rtlCol="0">
            <a:spAutoFit/>
          </a:bodyPr>
          <a:lstStyle/>
          <a:p>
            <a:r>
              <a:rPr lang="en-US" sz="2000" b="1" dirty="0">
                <a:latin typeface="PT Sans" charset="-52"/>
                <a:ea typeface="PT Sans" charset="-52"/>
                <a:cs typeface="PT Sans" charset="-52"/>
              </a:rPr>
              <a:t>The Challenge With Facebook Ads </a:t>
            </a:r>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376765" y="2524016"/>
            <a:ext cx="9438467" cy="1815882"/>
          </a:xfrm>
          <a:prstGeom prst="rect">
            <a:avLst/>
          </a:prstGeom>
        </p:spPr>
        <p:txBody>
          <a:bodyPr wrap="square">
            <a:spAutoFit/>
          </a:bodyPr>
          <a:lstStyle/>
          <a:p>
            <a:pPr algn="ctr"/>
            <a:endParaRPr lang="en-US" sz="2800" dirty="0">
              <a:latin typeface="PT Sans" charset="-52"/>
              <a:ea typeface="PT Sans" charset="-52"/>
              <a:cs typeface="PT Sans" charset="-52"/>
            </a:endParaRPr>
          </a:p>
          <a:p>
            <a:pPr algn="ctr"/>
            <a:r>
              <a:rPr lang="en-US" sz="2800" dirty="0">
                <a:latin typeface="PT Sans" charset="-52"/>
                <a:ea typeface="PT Sans" charset="-52"/>
                <a:cs typeface="PT Sans" charset="-52"/>
              </a:rPr>
              <a:t>Another thing you could do is offer 2 products in a pack price so the purchase price is higher. </a:t>
            </a:r>
            <a:r>
              <a:rPr lang="en-US" sz="2800" dirty="0" smtClean="0">
                <a:latin typeface="PT Sans" charset="-52"/>
                <a:ea typeface="PT Sans" charset="-52"/>
                <a:cs typeface="PT Sans" charset="-52"/>
              </a:rPr>
              <a:t>Then </a:t>
            </a:r>
            <a:r>
              <a:rPr lang="en-US" sz="2800" dirty="0">
                <a:latin typeface="PT Sans" charset="-52"/>
                <a:ea typeface="PT Sans" charset="-52"/>
                <a:cs typeface="PT Sans" charset="-52"/>
              </a:rPr>
              <a:t>you a have bigger ad spend before crossing into a loss</a:t>
            </a:r>
            <a:r>
              <a:rPr lang="en-US" sz="2800" b="1" dirty="0">
                <a:latin typeface="PT Sans Narrow" charset="-52"/>
                <a:ea typeface="PT Sans Narrow" charset="-52"/>
                <a:cs typeface="PT Sans Narrow" charset="-52"/>
              </a:rPr>
              <a:t>.</a:t>
            </a:r>
          </a:p>
        </p:txBody>
      </p:sp>
    </p:spTree>
    <p:extLst>
      <p:ext uri="{BB962C8B-B14F-4D97-AF65-F5344CB8AC3E}">
        <p14:creationId xmlns:p14="http://schemas.microsoft.com/office/powerpoint/2010/main" val="170256633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3975768" cy="707886"/>
          </a:xfrm>
          <a:prstGeom prst="rect">
            <a:avLst/>
          </a:prstGeom>
          <a:noFill/>
        </p:spPr>
        <p:txBody>
          <a:bodyPr wrap="none" rtlCol="0">
            <a:spAutoFit/>
          </a:bodyPr>
          <a:lstStyle/>
          <a:p>
            <a:r>
              <a:rPr lang="en-US" sz="2000" b="1" dirty="0">
                <a:latin typeface="PT Sans" charset="-52"/>
                <a:ea typeface="PT Sans" charset="-52"/>
                <a:cs typeface="PT Sans" charset="-52"/>
              </a:rPr>
              <a:t>The Challenge With Facebook Ads </a:t>
            </a:r>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616989" y="3052058"/>
            <a:ext cx="8958020"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On </a:t>
            </a:r>
            <a:r>
              <a:rPr lang="en-US" sz="2800" dirty="0" err="1">
                <a:solidFill>
                  <a:srgbClr val="000000"/>
                </a:solidFill>
                <a:latin typeface="PT Sans" charset="-52"/>
                <a:ea typeface="PT Sans" charset="-52"/>
                <a:cs typeface="PT Sans" charset="-52"/>
              </a:rPr>
              <a:t>Gearbubble</a:t>
            </a:r>
            <a:r>
              <a:rPr lang="en-US" sz="2800" dirty="0">
                <a:solidFill>
                  <a:srgbClr val="000000"/>
                </a:solidFill>
                <a:latin typeface="PT Sans" charset="-52"/>
                <a:ea typeface="PT Sans" charset="-52"/>
                <a:cs typeface="PT Sans" charset="-52"/>
              </a:rPr>
              <a:t> particularly Necklaces are very popular and I think it is a lot to do with the mechanics of advertising rather than Necklaces are better sellers per say. </a:t>
            </a:r>
            <a:endParaRPr lang="en-US" sz="2800" dirty="0">
              <a:latin typeface="PT Sans" charset="-52"/>
              <a:ea typeface="PT Sans" charset="-52"/>
              <a:cs typeface="PT Sans" charset="-52"/>
            </a:endParaRPr>
          </a:p>
        </p:txBody>
      </p:sp>
    </p:spTree>
    <p:extLst>
      <p:ext uri="{BB962C8B-B14F-4D97-AF65-F5344CB8AC3E}">
        <p14:creationId xmlns:p14="http://schemas.microsoft.com/office/powerpoint/2010/main" val="167616489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3911648" cy="400110"/>
          </a:xfrm>
          <a:prstGeom prst="rect">
            <a:avLst/>
          </a:prstGeom>
          <a:noFill/>
        </p:spPr>
        <p:txBody>
          <a:bodyPr wrap="none" rtlCol="0">
            <a:spAutoFit/>
          </a:bodyPr>
          <a:lstStyle/>
          <a:p>
            <a:r>
              <a:rPr lang="en-US" sz="2000" b="1" dirty="0">
                <a:latin typeface="PT Sans" charset="-52"/>
                <a:ea typeface="PT Sans" charset="-52"/>
                <a:cs typeface="PT Sans" charset="-52"/>
              </a:rPr>
              <a:t>The Challenge With Facebook Ads</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050763" y="2804179"/>
            <a:ext cx="10203710" cy="2246769"/>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The majority of people that try and make money this way will give up because their first campaigns failed or they lost money. </a:t>
            </a:r>
            <a:endParaRPr lang="en-US" sz="2800" dirty="0" smtClean="0">
              <a:solidFill>
                <a:srgbClr val="000000"/>
              </a:solidFill>
              <a:latin typeface="PT Sans" charset="-52"/>
              <a:ea typeface="PT Sans" charset="-52"/>
              <a:cs typeface="PT Sans" charset="-52"/>
            </a:endParaRPr>
          </a:p>
          <a:p>
            <a:pPr algn="ctr"/>
            <a:endParaRPr lang="en-US" sz="2800" dirty="0">
              <a:solidFill>
                <a:srgbClr val="000000"/>
              </a:solidFill>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You </a:t>
            </a:r>
            <a:r>
              <a:rPr lang="en-US" sz="2800" dirty="0">
                <a:solidFill>
                  <a:srgbClr val="000000"/>
                </a:solidFill>
                <a:latin typeface="PT Sans" charset="-52"/>
                <a:ea typeface="PT Sans" charset="-52"/>
                <a:cs typeface="PT Sans" charset="-52"/>
              </a:rPr>
              <a:t>can only succeed with perseverance. </a:t>
            </a:r>
          </a:p>
          <a:p>
            <a:pPr algn="ctr"/>
            <a:endParaRPr lang="en-US" sz="2800" dirty="0">
              <a:solidFill>
                <a:srgbClr val="000000"/>
              </a:solidFill>
              <a:latin typeface="PT Sans" charset="-52"/>
              <a:ea typeface="PT Sans" charset="-52"/>
              <a:cs typeface="PT Sans" charset="-52"/>
            </a:endParaRPr>
          </a:p>
        </p:txBody>
      </p:sp>
    </p:spTree>
    <p:extLst>
      <p:ext uri="{BB962C8B-B14F-4D97-AF65-F5344CB8AC3E}">
        <p14:creationId xmlns:p14="http://schemas.microsoft.com/office/powerpoint/2010/main" val="1652694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683500" y="887948"/>
            <a:ext cx="2867269" cy="954107"/>
          </a:xfrm>
          <a:prstGeom prst="rect">
            <a:avLst/>
          </a:prstGeom>
        </p:spPr>
        <p:txBody>
          <a:bodyPr wrap="square">
            <a:spAutoFit/>
          </a:bodyPr>
          <a:lstStyle/>
          <a:p>
            <a:r>
              <a:rPr lang="en-US" b="1" dirty="0">
                <a:solidFill>
                  <a:srgbClr val="000000"/>
                </a:solidFill>
                <a:latin typeface="Verdana" charset="0"/>
              </a:rPr>
              <a:t>   </a:t>
            </a:r>
            <a:r>
              <a:rPr lang="en-US" sz="2000" b="1" dirty="0" smtClean="0">
                <a:solidFill>
                  <a:srgbClr val="000000"/>
                </a:solidFill>
                <a:latin typeface="PT Sans Narrow" charset="-52"/>
                <a:ea typeface="PT Sans Narrow" charset="-52"/>
                <a:cs typeface="PT Sans Narrow" charset="-52"/>
              </a:rPr>
              <a:t> </a:t>
            </a:r>
            <a:endParaRPr lang="en-US" sz="2000" b="1" dirty="0">
              <a:latin typeface="PT Sans Narrow" charset="-52"/>
              <a:ea typeface="PT Sans Narrow" charset="-52"/>
              <a:cs typeface="PT Sans Narrow" charset="-52"/>
            </a:endParaRPr>
          </a:p>
          <a:p>
            <a:r>
              <a:rPr lang="en-US" dirty="0"/>
              <a:t/>
            </a:r>
            <a:br>
              <a:rPr lang="en-US" dirty="0"/>
            </a:br>
            <a:endParaRPr lang="en-US" dirty="0"/>
          </a:p>
        </p:txBody>
      </p:sp>
      <p:pic>
        <p:nvPicPr>
          <p:cNvPr id="3074" name="Picture 2" descr="https://lh3.googleusercontent.com/ICoclW64mLIOf_5KuTHE0G5usx0-sBpmekwAphTNqiyskbcy6ZS4kBKEqBvZIZerImZRo9vNsdPAPP9BH1RZ1m2hAw5c228yIyyk4E-_NwTV4QBz6EkiJU-mKVPlNPLt6aOg3HQ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265" y="2771335"/>
            <a:ext cx="2803039" cy="249501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lh6.googleusercontent.com/7Q3LOCc9rYM9XgIGkMzEb0YHDByZTBbu7pXVhTPvEo58tqC-wnmaYWbL9AVEqf_t-pzeyMtj5z6nn-LIIdvf4AQg37ruPCnogqXytQi_AK5yr6cK7QtTgF09pWYZHMhQVaPcGHD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4930" y="2771334"/>
            <a:ext cx="2783615" cy="249501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lh3.googleusercontent.com/Svq07V0HbAKHq1nKV8Z8qbJPPGIreANruf8jZ8vduci7Mro4v7gZMZOQhDnKmXtkIsY4bxuMGIe8ZeM7wes9_EPMcAtlpbZM3Rn2_kb1pffwbX-12xPX56X51KeU4ltZnfIm9PN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64172" y="2768392"/>
            <a:ext cx="2663109" cy="2497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Types of Product</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9046947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388795" cy="1323439"/>
          </a:xfrm>
          <a:prstGeom prst="rect">
            <a:avLst/>
          </a:prstGeom>
          <a:noFill/>
        </p:spPr>
        <p:txBody>
          <a:bodyPr wrap="none" rtlCol="0">
            <a:spAutoFit/>
          </a:bodyPr>
          <a:lstStyle/>
          <a:p>
            <a:r>
              <a:rPr lang="en-US" sz="2000" b="1" dirty="0">
                <a:latin typeface="PT Sans" charset="-52"/>
                <a:ea typeface="PT Sans" charset="-52"/>
                <a:cs typeface="PT Sans" charset="-52"/>
              </a:rPr>
              <a:t>Facebook Post Offer</a:t>
            </a:r>
          </a:p>
          <a:p>
            <a:r>
              <a:rPr lang="en-US" sz="2000" dirty="0"/>
              <a:t/>
            </a:r>
            <a:br>
              <a:rPr lang="en-US" sz="2000" dirty="0"/>
            </a:br>
            <a:r>
              <a:rPr lang="en-US" sz="2000" dirty="0"/>
              <a:t>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80898" name="Picture 2" descr="https://lh6.googleusercontent.com/pOv4llVwMLaneHPw63cuAP2SD38UPzd61ZTVcw9_UaW1JLJoXl0gFJPe10aYQum02mL53CM6IiLQPNkT_ru8Nv_yhO98eiSob0_01zcgYuvpGY97MlUSHUPaEJUXQj8rORM7KT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228" y="1658265"/>
            <a:ext cx="4143267" cy="4569114"/>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5202621" y="2687949"/>
            <a:ext cx="6290442" cy="3539430"/>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When you make a page post you are given the option to make several different types of post.  </a:t>
            </a:r>
            <a:r>
              <a:rPr lang="en-US" sz="2800" dirty="0" smtClean="0">
                <a:solidFill>
                  <a:srgbClr val="000000"/>
                </a:solidFill>
                <a:latin typeface="PT Sans" charset="-52"/>
                <a:ea typeface="PT Sans" charset="-52"/>
                <a:cs typeface="PT Sans" charset="-52"/>
              </a:rPr>
              <a:t>You </a:t>
            </a:r>
            <a:r>
              <a:rPr lang="en-US" sz="2800" dirty="0">
                <a:solidFill>
                  <a:srgbClr val="000000"/>
                </a:solidFill>
                <a:latin typeface="PT Sans" charset="-52"/>
                <a:ea typeface="PT Sans" charset="-52"/>
                <a:cs typeface="PT Sans" charset="-52"/>
              </a:rPr>
              <a:t>can make an offer that will have a limited reach but is free to make. </a:t>
            </a:r>
          </a:p>
          <a:p>
            <a:pPr algn="ctr"/>
            <a:endParaRPr lang="en-US" sz="2800" dirty="0">
              <a:solidFill>
                <a:srgbClr val="000000"/>
              </a:solidFill>
              <a:latin typeface="PT Sans" charset="-52"/>
              <a:ea typeface="PT Sans" charset="-52"/>
              <a:cs typeface="PT Sans" charset="-52"/>
            </a:endParaRPr>
          </a:p>
          <a:p>
            <a:pPr algn="ct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65516811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218603" cy="400110"/>
          </a:xfrm>
          <a:prstGeom prst="rect">
            <a:avLst/>
          </a:prstGeom>
          <a:noFill/>
        </p:spPr>
        <p:txBody>
          <a:bodyPr wrap="none" rtlCol="0">
            <a:spAutoFit/>
          </a:bodyPr>
          <a:lstStyle/>
          <a:p>
            <a:pPr fontAlgn="base"/>
            <a:r>
              <a:rPr lang="en-US" sz="2000" b="1" dirty="0">
                <a:solidFill>
                  <a:srgbClr val="000000"/>
                </a:solidFill>
                <a:latin typeface="PT Sans" charset="-52"/>
                <a:ea typeface="PT Sans" charset="-52"/>
                <a:cs typeface="PT Sans" charset="-52"/>
              </a:rPr>
              <a:t>Module 5</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 y="3305191"/>
            <a:ext cx="13337629" cy="1785104"/>
          </a:xfrm>
          <a:prstGeom prst="rect">
            <a:avLst/>
          </a:prstGeom>
        </p:spPr>
        <p:txBody>
          <a:bodyPr wrap="square">
            <a:spAutoFit/>
          </a:bodyPr>
          <a:lstStyle/>
          <a:p>
            <a:pPr fontAlgn="base"/>
            <a:r>
              <a:rPr lang="en-US" sz="3600" b="1" smtClean="0">
                <a:solidFill>
                  <a:srgbClr val="000000"/>
                </a:solidFill>
                <a:latin typeface="PT Sans Narrow" charset="-52"/>
                <a:ea typeface="PT Sans Narrow" charset="-52"/>
                <a:cs typeface="PT Sans Narrow" charset="-52"/>
              </a:rPr>
              <a:t>                   </a:t>
            </a:r>
            <a:r>
              <a:rPr lang="en-US" sz="6000" b="1" smtClean="0">
                <a:solidFill>
                  <a:srgbClr val="000000"/>
                </a:solidFill>
                <a:latin typeface="PT Sans Narrow" charset="-52"/>
                <a:ea typeface="PT Sans Narrow" charset="-52"/>
                <a:cs typeface="PT Sans Narrow" charset="-52"/>
              </a:rPr>
              <a:t>Module Five : </a:t>
            </a:r>
            <a:r>
              <a:rPr lang="en-US" sz="6000" b="1" dirty="0" smtClean="0">
                <a:solidFill>
                  <a:srgbClr val="000000"/>
                </a:solidFill>
                <a:latin typeface="PT Sans Narrow" charset="-52"/>
                <a:ea typeface="PT Sans Narrow" charset="-52"/>
                <a:cs typeface="PT Sans Narrow" charset="-52"/>
              </a:rPr>
              <a:t>Extra </a:t>
            </a:r>
            <a:r>
              <a:rPr lang="en-US" sz="6000" b="1" dirty="0">
                <a:solidFill>
                  <a:srgbClr val="000000"/>
                </a:solidFill>
                <a:latin typeface="PT Sans Narrow" charset="-52"/>
                <a:ea typeface="PT Sans Narrow" charset="-52"/>
                <a:cs typeface="PT Sans Narrow" charset="-52"/>
              </a:rPr>
              <a:t>Information</a:t>
            </a:r>
            <a:endParaRPr lang="en-US" sz="6000" b="1" dirty="0">
              <a:latin typeface="PT Sans Narrow" charset="-52"/>
              <a:ea typeface="PT Sans Narrow" charset="-52"/>
              <a:cs typeface="PT Sans Narrow" charset="-52"/>
            </a:endParaRPr>
          </a:p>
          <a:p>
            <a:r>
              <a:rPr lang="en-US" sz="3200" dirty="0"/>
              <a:t/>
            </a:r>
            <a:br>
              <a:rPr lang="en-US" sz="3200" dirty="0"/>
            </a:br>
            <a:r>
              <a:rPr lang="en-US" dirty="0"/>
              <a:t> </a:t>
            </a:r>
          </a:p>
        </p:txBody>
      </p:sp>
    </p:spTree>
    <p:extLst>
      <p:ext uri="{BB962C8B-B14F-4D97-AF65-F5344CB8AC3E}">
        <p14:creationId xmlns:p14="http://schemas.microsoft.com/office/powerpoint/2010/main" val="182205606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154757" cy="1015663"/>
          </a:xfrm>
          <a:prstGeom prst="rect">
            <a:avLst/>
          </a:prstGeom>
          <a:noFill/>
        </p:spPr>
        <p:txBody>
          <a:bodyPr wrap="none" rtlCol="0">
            <a:spAutoFit/>
          </a:bodyPr>
          <a:lstStyle/>
          <a:p>
            <a:r>
              <a:rPr lang="en-US" sz="2000" b="1" dirty="0">
                <a:latin typeface="PT Sans" charset="-52"/>
                <a:ea typeface="PT Sans" charset="-52"/>
                <a:cs typeface="PT Sans" charset="-52"/>
              </a:rPr>
              <a:t>Product Examples</a:t>
            </a:r>
          </a:p>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82946" name="Picture 2" descr="https://lh6.googleusercontent.com/I6IuZXLiu6ob6cYYoE7frsJt5WJuHZeQL-DHJg3dPwpek61U7o3QHOZf5H-RDru7yCy2txdFtJM6RtrCRT9oVBIN1v7gXnPeGT1eqZg6y93LR4GE6ibv2S0ar3EoXlfzFJiZArY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495" y="1830580"/>
            <a:ext cx="4762564" cy="4193452"/>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pic>
        <p:nvPicPr>
          <p:cNvPr id="82948" name="Picture 4" descr="https://lh6.googleusercontent.com/65cNEglJ8cYzl0Oyvv1pcW54aIr3yxTChqvFdTgdTuc9x0WeHmKgvzRvHDGZNgMKaBjpullcp7w5dEV9OdVSOJ4ervcr10NHhmA3AkhGVEEFmk2MNHGxbV62SMuEKeg5cDQyzI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8908" y="1867623"/>
            <a:ext cx="4274741" cy="4156409"/>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779374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996059" cy="1015663"/>
          </a:xfrm>
          <a:prstGeom prst="rect">
            <a:avLst/>
          </a:prstGeom>
          <a:noFill/>
        </p:spPr>
        <p:txBody>
          <a:bodyPr wrap="none" rtlCol="0">
            <a:spAutoFit/>
          </a:bodyPr>
          <a:lstStyle/>
          <a:p>
            <a:r>
              <a:rPr lang="en-US" sz="2000" b="1" dirty="0">
                <a:latin typeface="PT Sans" charset="-52"/>
                <a:ea typeface="PT Sans" charset="-52"/>
                <a:cs typeface="PT Sans" charset="-52"/>
              </a:rPr>
              <a:t>Pinterest Boards</a:t>
            </a:r>
          </a:p>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83970" name="Picture 2" descr="https://lh4.googleusercontent.com/mOTvEKC5RT3JH_eE_kl2_k8dWxIiY8OvwhuJfbM6iKgFsnecGqOpFkhyEJZDL-LifQykPINpN4EkbuvouH1LLletxZeokn2SNAO9R7gVibAzrurIYTAcj8OFLYFq5g_iJN0fRz-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414" y="2293749"/>
            <a:ext cx="6310648" cy="3270143"/>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7683500" y="3005490"/>
            <a:ext cx="4216400" cy="2246769"/>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Pinterest now has 200 million monthly users so it is huge and it is the second biggest referrer of sales online</a:t>
            </a:r>
            <a:r>
              <a:rPr lang="en-US" dirty="0">
                <a:solidFill>
                  <a:srgbClr val="000000"/>
                </a:solidFill>
                <a:latin typeface="Verdana" charset="0"/>
              </a:rPr>
              <a:t>.</a:t>
            </a:r>
            <a:endParaRPr lang="en-US" dirty="0"/>
          </a:p>
        </p:txBody>
      </p:sp>
    </p:spTree>
    <p:extLst>
      <p:ext uri="{BB962C8B-B14F-4D97-AF65-F5344CB8AC3E}">
        <p14:creationId xmlns:p14="http://schemas.microsoft.com/office/powerpoint/2010/main" val="102203063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996059" cy="707886"/>
          </a:xfrm>
          <a:prstGeom prst="rect">
            <a:avLst/>
          </a:prstGeom>
          <a:noFill/>
        </p:spPr>
        <p:txBody>
          <a:bodyPr wrap="none" rtlCol="0">
            <a:spAutoFit/>
          </a:bodyPr>
          <a:lstStyle/>
          <a:p>
            <a:r>
              <a:rPr lang="en-US" sz="2000" b="1" dirty="0">
                <a:latin typeface="PT Sans" charset="-52"/>
                <a:ea typeface="PT Sans" charset="-52"/>
                <a:cs typeface="PT Sans" charset="-52"/>
              </a:rPr>
              <a:t>Pinterest Boards</a:t>
            </a:r>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84994" name="Picture 2" descr="https://lh4.googleusercontent.com/kz8YmSTwzdKCHbinOuUnY9FGbNX2xGsdNjiw2Bk8ZDaIOBa5801V13RpDzrEBQx8A_Gqv9tZfnoJYzFzPDH_C4wlN6yBHWwK1PMCzeU2qiFAbageTlum46yEgg-09Q7U5SvO4m-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2317" y="1711324"/>
            <a:ext cx="9003430" cy="4747504"/>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162631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048959" cy="400110"/>
          </a:xfrm>
          <a:prstGeom prst="rect">
            <a:avLst/>
          </a:prstGeom>
          <a:noFill/>
        </p:spPr>
        <p:txBody>
          <a:bodyPr wrap="none" rtlCol="0">
            <a:spAutoFit/>
          </a:bodyPr>
          <a:lstStyle/>
          <a:p>
            <a:r>
              <a:rPr lang="en-CA" sz="2000" b="1" dirty="0">
                <a:latin typeface="PT Sans Narrow" charset="-52"/>
                <a:ea typeface="PT Sans Narrow" charset="-52"/>
                <a:cs typeface="PT Sans Narrow" charset="-52"/>
              </a:rPr>
              <a:t> </a:t>
            </a:r>
            <a:r>
              <a:rPr lang="en-CA" sz="2000" b="1" dirty="0">
                <a:latin typeface="PT Sans" charset="-52"/>
                <a:ea typeface="PT Sans" charset="-52"/>
                <a:cs typeface="PT Sans" charset="-52"/>
              </a:rPr>
              <a:t>Pinterest Boards</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86018" name="Picture 2" descr="https://lh4.googleusercontent.com/kiKAhK3hKzID4dLGJqC4FkwkmxYkEux3jI0N7QAnZXTvMgeLqAqJYsndwlcdDAAKPurlIHt9mvhDPgg6FYIvSo78Ku3sAakcPoJKiKDsKP__di4F1AKB4ECzW260vz13qxCso6b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0610" y="1890793"/>
            <a:ext cx="8448787" cy="4261563"/>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671241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30373" cy="707886"/>
          </a:xfrm>
          <a:prstGeom prst="rect">
            <a:avLst/>
          </a:prstGeom>
          <a:noFill/>
        </p:spPr>
        <p:txBody>
          <a:bodyPr wrap="none" rtlCol="0">
            <a:spAutoFit/>
          </a:bodyPr>
          <a:lstStyle/>
          <a:p>
            <a:r>
              <a:rPr lang="en-US" sz="2000" b="1" dirty="0">
                <a:latin typeface="PT Sans" charset="-52"/>
                <a:ea typeface="PT Sans" charset="-52"/>
                <a:cs typeface="PT Sans" charset="-52"/>
              </a:rPr>
              <a:t>Amazon For Research</a:t>
            </a:r>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87042" name="Picture 2" descr="https://lh4.googleusercontent.com/l7SlTJFQLM7iUsPovyaKjzLLpZYrnDEygtx-CYgn0g6jb8eSWVeANJev0s52Kapu7pD01DQa-yIxtTBmbm_PU92MA_FWvrCQZAsjcndsENZ6M-mNUMgWPrd0U1FR7xlsED-CAR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073" y="1711324"/>
            <a:ext cx="8839851" cy="4659510"/>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76771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383712" cy="707886"/>
          </a:xfrm>
          <a:prstGeom prst="rect">
            <a:avLst/>
          </a:prstGeom>
          <a:noFill/>
        </p:spPr>
        <p:txBody>
          <a:bodyPr wrap="none" rtlCol="0">
            <a:spAutoFit/>
          </a:bodyPr>
          <a:lstStyle/>
          <a:p>
            <a:r>
              <a:rPr lang="en-US" sz="2000" b="1" dirty="0">
                <a:latin typeface="PT Sans" charset="-52"/>
                <a:ea typeface="PT Sans" charset="-52"/>
                <a:cs typeface="PT Sans" charset="-52"/>
              </a:rPr>
              <a:t>Conclusion</a:t>
            </a:r>
            <a:r>
              <a:rPr lang="en-US" sz="2000" b="1" dirty="0">
                <a:latin typeface="PT Sans Narrow" charset="-52"/>
                <a:ea typeface="PT Sans Narrow" charset="-52"/>
                <a:cs typeface="PT Sans Narrow" charset="-52"/>
              </a:rPr>
              <a:t/>
            </a:r>
            <a:br>
              <a:rPr lang="en-US" sz="2000" b="1" dirty="0">
                <a:latin typeface="PT Sans Narrow" charset="-52"/>
                <a:ea typeface="PT Sans Narrow" charset="-52"/>
                <a:cs typeface="PT Sans Narrow" charset="-52"/>
              </a:rPr>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141378" y="2957465"/>
            <a:ext cx="9909241" cy="2677656"/>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This report is intended to give you an appreciation of what is involved in running a Print On Demand business. It has shown that it can be one of the simplest businesses to run with the least amount of overhead.  </a:t>
            </a:r>
            <a:endParaRPr lang="en-US" sz="2800" dirty="0">
              <a:latin typeface="PT Sans" charset="-52"/>
              <a:ea typeface="PT Sans" charset="-52"/>
              <a:cs typeface="PT Sans" charset="-52"/>
            </a:endParaRP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endParaRPr lang="en-US" sz="2800" dirty="0"/>
          </a:p>
        </p:txBody>
      </p:sp>
    </p:spTree>
    <p:extLst>
      <p:ext uri="{BB962C8B-B14F-4D97-AF65-F5344CB8AC3E}">
        <p14:creationId xmlns:p14="http://schemas.microsoft.com/office/powerpoint/2010/main" val="198084974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383712" cy="707886"/>
          </a:xfrm>
          <a:prstGeom prst="rect">
            <a:avLst/>
          </a:prstGeom>
          <a:noFill/>
        </p:spPr>
        <p:txBody>
          <a:bodyPr wrap="none" rtlCol="0">
            <a:spAutoFit/>
          </a:bodyPr>
          <a:lstStyle/>
          <a:p>
            <a:r>
              <a:rPr lang="en-US" sz="2000" b="1" dirty="0">
                <a:latin typeface="PT Sans" charset="-52"/>
                <a:ea typeface="PT Sans" charset="-52"/>
                <a:cs typeface="PT Sans" charset="-52"/>
              </a:rPr>
              <a:t>Conclusion</a:t>
            </a:r>
            <a:r>
              <a:rPr lang="en-US" sz="2000" b="1" dirty="0">
                <a:latin typeface="PT Sans Narrow" charset="-52"/>
                <a:ea typeface="PT Sans Narrow" charset="-52"/>
                <a:cs typeface="PT Sans Narrow" charset="-52"/>
              </a:rPr>
              <a:t/>
            </a:r>
            <a:br>
              <a:rPr lang="en-US" sz="2000" b="1" dirty="0">
                <a:latin typeface="PT Sans Narrow" charset="-52"/>
                <a:ea typeface="PT Sans Narrow" charset="-52"/>
                <a:cs typeface="PT Sans Narrow" charset="-52"/>
              </a:rPr>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141378" y="3335837"/>
            <a:ext cx="9909241" cy="1815882"/>
          </a:xfrm>
          <a:prstGeom prst="rect">
            <a:avLst/>
          </a:prstGeom>
        </p:spPr>
        <p:txBody>
          <a:bodyPr wrap="square">
            <a:spAutoFit/>
          </a:bodyPr>
          <a:lstStyle/>
          <a:p>
            <a:pPr algn="ctr"/>
            <a:r>
              <a:rPr lang="en-US" sz="2800" dirty="0" smtClean="0">
                <a:solidFill>
                  <a:srgbClr val="000000"/>
                </a:solidFill>
                <a:latin typeface="PT Sans" charset="-52"/>
                <a:ea typeface="PT Sans" charset="-52"/>
                <a:cs typeface="PT Sans" charset="-52"/>
              </a:rPr>
              <a:t>  It is entirely your choice how far you wish to take it. The simplicity of the business gives you the options</a:t>
            </a:r>
            <a:r>
              <a:rPr lang="en-US" sz="2800" b="1" dirty="0" smtClean="0">
                <a:solidFill>
                  <a:srgbClr val="000000"/>
                </a:solidFill>
                <a:latin typeface="PT Sans Narrow" charset="-52"/>
                <a:ea typeface="PT Sans Narrow" charset="-52"/>
                <a:cs typeface="PT Sans Narrow" charset="-52"/>
              </a:rPr>
              <a:t>. </a:t>
            </a:r>
            <a:endParaRPr lang="en-US" sz="2800" b="1" dirty="0" smtClean="0">
              <a:latin typeface="PT Sans Narrow" charset="-52"/>
              <a:ea typeface="PT Sans Narrow" charset="-52"/>
              <a:cs typeface="PT Sans Narrow" charset="-52"/>
            </a:endParaRPr>
          </a:p>
          <a:p>
            <a:pPr algn="ctr"/>
            <a:r>
              <a:rPr lang="en-US" sz="2800" dirty="0" smtClean="0"/>
              <a:t/>
            </a:r>
            <a:br>
              <a:rPr lang="en-US" sz="2800" dirty="0" smtClean="0"/>
            </a:br>
            <a:endParaRPr lang="en-US" sz="2800" dirty="0"/>
          </a:p>
        </p:txBody>
      </p:sp>
    </p:spTree>
    <p:extLst>
      <p:ext uri="{BB962C8B-B14F-4D97-AF65-F5344CB8AC3E}">
        <p14:creationId xmlns:p14="http://schemas.microsoft.com/office/powerpoint/2010/main" val="145820810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383712" cy="400110"/>
          </a:xfrm>
          <a:prstGeom prst="rect">
            <a:avLst/>
          </a:prstGeom>
          <a:noFill/>
        </p:spPr>
        <p:txBody>
          <a:bodyPr wrap="none" rtlCol="0">
            <a:spAutoFit/>
          </a:bodyPr>
          <a:lstStyle/>
          <a:p>
            <a:r>
              <a:rPr lang="en-CA" sz="2000" b="1" dirty="0">
                <a:latin typeface="PT Sans" charset="-52"/>
                <a:ea typeface="PT Sans" charset="-52"/>
                <a:cs typeface="PT Sans" charset="-52"/>
              </a:rPr>
              <a:t>Conclusion</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389351" y="2902388"/>
            <a:ext cx="10387490" cy="193899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Doing the research is interesting and will help you to pick winners.</a:t>
            </a:r>
            <a:endParaRPr lang="en-US" sz="2800" dirty="0">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It </a:t>
            </a:r>
            <a:r>
              <a:rPr lang="en-US" sz="2800" dirty="0">
                <a:solidFill>
                  <a:srgbClr val="000000"/>
                </a:solidFill>
                <a:latin typeface="PT Sans" charset="-52"/>
                <a:ea typeface="PT Sans" charset="-52"/>
                <a:cs typeface="PT Sans" charset="-52"/>
              </a:rPr>
              <a:t>can actually be quite fun to think of slogans that resonate with other people and create good designs. </a:t>
            </a: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b="1" dirty="0">
                <a:latin typeface="PT Sans Narrow" charset="-52"/>
                <a:ea typeface="PT Sans Narrow" charset="-52"/>
                <a:cs typeface="PT Sans Narrow" charset="-52"/>
              </a:rPr>
              <a:t/>
            </a:r>
            <a:br>
              <a:rPr lang="en-US" b="1" dirty="0">
                <a:latin typeface="PT Sans Narrow" charset="-52"/>
                <a:ea typeface="PT Sans Narrow" charset="-52"/>
                <a:cs typeface="PT Sans Narrow" charset="-52"/>
              </a:rPr>
            </a:br>
            <a:endParaRPr lang="en-US"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1635392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683500" y="887948"/>
            <a:ext cx="2867269" cy="954107"/>
          </a:xfrm>
          <a:prstGeom prst="rect">
            <a:avLst/>
          </a:prstGeom>
        </p:spPr>
        <p:txBody>
          <a:bodyPr wrap="square">
            <a:spAutoFit/>
          </a:bodyPr>
          <a:lstStyle/>
          <a:p>
            <a:r>
              <a:rPr lang="en-US" b="1" dirty="0">
                <a:solidFill>
                  <a:srgbClr val="000000"/>
                </a:solidFill>
                <a:latin typeface="Verdana" charset="0"/>
              </a:rPr>
              <a:t>   </a:t>
            </a:r>
            <a:r>
              <a:rPr lang="en-US" sz="2000" b="1" dirty="0" smtClean="0">
                <a:solidFill>
                  <a:srgbClr val="000000"/>
                </a:solidFill>
                <a:latin typeface="PT Sans Narrow" charset="-52"/>
                <a:ea typeface="PT Sans Narrow" charset="-52"/>
                <a:cs typeface="PT Sans Narrow" charset="-52"/>
              </a:rPr>
              <a:t> </a:t>
            </a:r>
            <a:endParaRPr lang="en-US" sz="2000" b="1" dirty="0">
              <a:latin typeface="PT Sans Narrow" charset="-52"/>
              <a:ea typeface="PT Sans Narrow" charset="-52"/>
              <a:cs typeface="PT Sans Narrow" charset="-52"/>
            </a:endParaRPr>
          </a:p>
          <a:p>
            <a:r>
              <a:rPr lang="en-US" dirty="0"/>
              <a:t/>
            </a:r>
            <a:br>
              <a:rPr lang="en-US" dirty="0"/>
            </a:br>
            <a:endParaRPr lang="en-US" dirty="0"/>
          </a:p>
        </p:txBody>
      </p:sp>
      <p:pic>
        <p:nvPicPr>
          <p:cNvPr id="4098" name="Picture 2" descr="https://lh3.googleusercontent.com/DXxi0DKgnwndf6nu1jbaiXKIuhFBh1xqt2_kVpUNEZ6vWbhQUT_dTLvko_ZapcxXeJT_WF_945p83X6Rep4_z2SUhvJTSTwiHB1hyf-8WGiKdOkVC4Cq13ttylK-xTtqa16NQpw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0053" y="2692623"/>
            <a:ext cx="249555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lh5.googleusercontent.com/h4UR0VBlYrvP0K_UqXrFkH_tod6czwNaFw9waqo2rPVs2UCNvAtoJiZR6elTK1-SvT10sjV-QMiIAAdy06D0-kfR42dkG4wFkPvT-ix_xpB4mw1j4AUp_4TFCjhK0Vj2KDzlanbj"/>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3996" y="2670571"/>
            <a:ext cx="1729238" cy="238425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lh4.googleusercontent.com/kmP39PJxeZvuk65ov9SP17dZVciJJuoJOwNBgcILLJZFzU1wNnxRlbswomr1EKO_EBonXZMIzByI4ZiSuTIrTwlJrl26pf2mJoPjEd8pgUZ1eJ14BknvgTOvc8FlPAQJCwGXO7V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31628" y="2759557"/>
            <a:ext cx="2343313" cy="227321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Types of Product</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86962623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383712" cy="400110"/>
          </a:xfrm>
          <a:prstGeom prst="rect">
            <a:avLst/>
          </a:prstGeom>
          <a:noFill/>
        </p:spPr>
        <p:txBody>
          <a:bodyPr wrap="none" rtlCol="0">
            <a:spAutoFit/>
          </a:bodyPr>
          <a:lstStyle/>
          <a:p>
            <a:r>
              <a:rPr lang="en-CA" sz="2000" b="1" dirty="0">
                <a:latin typeface="PT Sans" charset="-52"/>
                <a:ea typeface="PT Sans" charset="-52"/>
                <a:cs typeface="PT Sans" charset="-52"/>
              </a:rPr>
              <a:t>Conclusion</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389351" y="2681670"/>
            <a:ext cx="9413296" cy="1938992"/>
          </a:xfrm>
          <a:prstGeom prst="rect">
            <a:avLst/>
          </a:prstGeom>
        </p:spPr>
        <p:txBody>
          <a:bodyPr wrap="square">
            <a:spAutoFit/>
          </a:bodyPr>
          <a:lstStyle/>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sz="2800" dirty="0">
                <a:solidFill>
                  <a:srgbClr val="000000"/>
                </a:solidFill>
                <a:latin typeface="PT Sans" charset="-52"/>
                <a:ea typeface="PT Sans" charset="-52"/>
                <a:cs typeface="PT Sans" charset="-52"/>
              </a:rPr>
              <a:t>So if you choose to have a crack at this type of business I wish you every success and lots of fun!</a:t>
            </a:r>
            <a:endParaRPr lang="en-US" sz="2800" dirty="0">
              <a:latin typeface="PT Sans" charset="-52"/>
              <a:ea typeface="PT Sans" charset="-52"/>
              <a:cs typeface="PT Sans" charset="-52"/>
            </a:endParaRPr>
          </a:p>
          <a:p>
            <a:pPr algn="ctr"/>
            <a:r>
              <a:rPr lang="en-US" b="1" dirty="0">
                <a:latin typeface="PT Sans Narrow" charset="-52"/>
                <a:ea typeface="PT Sans Narrow" charset="-52"/>
                <a:cs typeface="PT Sans Narrow" charset="-52"/>
              </a:rPr>
              <a:t/>
            </a:r>
            <a:br>
              <a:rPr lang="en-US" b="1" dirty="0">
                <a:latin typeface="PT Sans Narrow" charset="-52"/>
                <a:ea typeface="PT Sans Narrow" charset="-52"/>
                <a:cs typeface="PT Sans Narrow" charset="-52"/>
              </a:rPr>
            </a:br>
            <a:endParaRPr lang="en-US"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952220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683500" y="887948"/>
            <a:ext cx="2867269" cy="954107"/>
          </a:xfrm>
          <a:prstGeom prst="rect">
            <a:avLst/>
          </a:prstGeom>
        </p:spPr>
        <p:txBody>
          <a:bodyPr wrap="square">
            <a:spAutoFit/>
          </a:bodyPr>
          <a:lstStyle/>
          <a:p>
            <a:r>
              <a:rPr lang="en-US" b="1" dirty="0">
                <a:solidFill>
                  <a:srgbClr val="000000"/>
                </a:solidFill>
                <a:latin typeface="Verdana" charset="0"/>
              </a:rPr>
              <a:t>   </a:t>
            </a:r>
            <a:r>
              <a:rPr lang="en-US" sz="2000" b="1" dirty="0" smtClean="0">
                <a:solidFill>
                  <a:srgbClr val="000000"/>
                </a:solidFill>
                <a:latin typeface="PT Sans Narrow" charset="-52"/>
                <a:ea typeface="PT Sans Narrow" charset="-52"/>
                <a:cs typeface="PT Sans Narrow" charset="-52"/>
              </a:rPr>
              <a:t> </a:t>
            </a:r>
            <a:endParaRPr lang="en-US" sz="2000" b="1" dirty="0">
              <a:latin typeface="PT Sans Narrow" charset="-52"/>
              <a:ea typeface="PT Sans Narrow" charset="-52"/>
              <a:cs typeface="PT Sans Narrow" charset="-52"/>
            </a:endParaRPr>
          </a:p>
          <a:p>
            <a:r>
              <a:rPr lang="en-US" dirty="0"/>
              <a:t/>
            </a:r>
            <a:br>
              <a:rPr lang="en-US" dirty="0"/>
            </a:br>
            <a:endParaRPr lang="en-US" dirty="0"/>
          </a:p>
        </p:txBody>
      </p:sp>
      <p:pic>
        <p:nvPicPr>
          <p:cNvPr id="5122" name="Picture 2" descr="https://lh4.googleusercontent.com/MBM4J4c5a8uBT6Xtxewv-YyvskdeaBrJzLDpiaLlyauQnNSvxka6WSJCmUvX37RkqaGecDJ4tq9xoxSPEAzi3OB3_EZw2RdgiCBbmTJD8Oga9XTL1WsF67JJDzlWci0dA3sFT0L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1513" y="2307102"/>
            <a:ext cx="3671668" cy="293438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lh6.googleusercontent.com/gdR6CR9e9lWxY7QTIVUYL-8KasLVRAauu7EBcecrwD7HNavm0ZQ6LYDGvgQq_ALCrZbPW7eOKPA3WuyLkGi5BQYjWa7Bg8JZoQMiEbRZlJiL2RrhOzkmpeQ0OjBBbD0t-WopkcE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3471" y="2307102"/>
            <a:ext cx="2077149" cy="29343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Types of Product</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108440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683500" y="887948"/>
            <a:ext cx="2867269" cy="954107"/>
          </a:xfrm>
          <a:prstGeom prst="rect">
            <a:avLst/>
          </a:prstGeom>
        </p:spPr>
        <p:txBody>
          <a:bodyPr wrap="square">
            <a:spAutoFit/>
          </a:bodyPr>
          <a:lstStyle/>
          <a:p>
            <a:r>
              <a:rPr lang="en-US" b="1" dirty="0">
                <a:solidFill>
                  <a:srgbClr val="000000"/>
                </a:solidFill>
                <a:latin typeface="Verdana" charset="0"/>
              </a:rPr>
              <a:t>   </a:t>
            </a:r>
            <a:r>
              <a:rPr lang="en-US" sz="2000" b="1" dirty="0" smtClean="0">
                <a:solidFill>
                  <a:srgbClr val="000000"/>
                </a:solidFill>
                <a:latin typeface="PT Sans Narrow" charset="-52"/>
                <a:ea typeface="PT Sans Narrow" charset="-52"/>
                <a:cs typeface="PT Sans Narrow" charset="-52"/>
              </a:rPr>
              <a:t> </a:t>
            </a:r>
            <a:endParaRPr lang="en-US" sz="2000" b="1" dirty="0">
              <a:latin typeface="PT Sans Narrow" charset="-52"/>
              <a:ea typeface="PT Sans Narrow" charset="-52"/>
              <a:cs typeface="PT Sans Narrow" charset="-52"/>
            </a:endParaRPr>
          </a:p>
          <a:p>
            <a:r>
              <a:rPr lang="en-US" dirty="0"/>
              <a:t/>
            </a:r>
            <a:br>
              <a:rPr lang="en-US" dirty="0"/>
            </a:br>
            <a:endParaRPr lang="en-US" dirty="0"/>
          </a:p>
        </p:txBody>
      </p:sp>
      <p:sp>
        <p:nvSpPr>
          <p:cNvPr id="5" name="Rectangle 4"/>
          <p:cNvSpPr/>
          <p:nvPr/>
        </p:nvSpPr>
        <p:spPr>
          <a:xfrm>
            <a:off x="2902176" y="3303923"/>
            <a:ext cx="6387646" cy="1015663"/>
          </a:xfrm>
          <a:prstGeom prst="rect">
            <a:avLst/>
          </a:prstGeom>
        </p:spPr>
        <p:txBody>
          <a:bodyPr wrap="none">
            <a:spAutoFit/>
          </a:bodyPr>
          <a:lstStyle/>
          <a:p>
            <a:r>
              <a:rPr lang="en-US" sz="6000" b="1" dirty="0">
                <a:solidFill>
                  <a:srgbClr val="000000"/>
                </a:solidFill>
                <a:latin typeface="PT Sans Narrow" charset="-52"/>
                <a:ea typeface="PT Sans Narrow" charset="-52"/>
                <a:cs typeface="PT Sans Narrow" charset="-52"/>
              </a:rPr>
              <a:t>Module Two: Suppliers</a:t>
            </a:r>
            <a:endParaRPr lang="en-US" sz="6000" b="1" dirty="0">
              <a:latin typeface="PT Sans Narrow" charset="-52"/>
              <a:ea typeface="PT Sans Narrow" charset="-52"/>
              <a:cs typeface="PT Sans Narrow" charset="-52"/>
            </a:endParaRPr>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Module Two</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732818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TextBox 3"/>
          <p:cNvSpPr txBox="1"/>
          <p:nvPr/>
        </p:nvSpPr>
        <p:spPr>
          <a:xfrm flipH="1">
            <a:off x="7938183" y="851960"/>
            <a:ext cx="2512102" cy="400110"/>
          </a:xfrm>
          <a:prstGeom prst="rect">
            <a:avLst/>
          </a:prstGeom>
          <a:noFill/>
        </p:spPr>
        <p:txBody>
          <a:bodyPr wrap="square" rtlCol="0">
            <a:spAutoFit/>
          </a:bodyPr>
          <a:lstStyle/>
          <a:p>
            <a:r>
              <a:rPr lang="en-US" sz="2000" b="1">
                <a:latin typeface="PT Sans" charset="-52"/>
                <a:ea typeface="PT Sans" charset="-52"/>
                <a:cs typeface="PT Sans" charset="-52"/>
              </a:rPr>
              <a:t>Choosing </a:t>
            </a:r>
            <a:r>
              <a:rPr lang="en-US" sz="2000" b="1" smtClean="0">
                <a:latin typeface="PT Sans" charset="-52"/>
                <a:ea typeface="PT Sans" charset="-52"/>
                <a:cs typeface="PT Sans" charset="-52"/>
              </a:rPr>
              <a:t>A Supplier</a:t>
            </a:r>
            <a:endParaRPr lang="en-US" sz="2000" b="1" dirty="0">
              <a:latin typeface="PT Sans" charset="-52"/>
              <a:ea typeface="PT Sans" charset="-52"/>
              <a:cs typeface="PT Sans" charset="-52"/>
            </a:endParaRPr>
          </a:p>
        </p:txBody>
      </p:sp>
      <p:sp>
        <p:nvSpPr>
          <p:cNvPr id="5" name="Rectangle 4"/>
          <p:cNvSpPr/>
          <p:nvPr/>
        </p:nvSpPr>
        <p:spPr>
          <a:xfrm>
            <a:off x="2339925" y="2051050"/>
            <a:ext cx="7512148" cy="3108543"/>
          </a:xfrm>
          <a:prstGeom prst="rect">
            <a:avLst/>
          </a:prstGeom>
        </p:spPr>
        <p:txBody>
          <a:bodyPr wrap="square">
            <a:spAutoFit/>
          </a:bodyPr>
          <a:lstStyle/>
          <a:p>
            <a:pPr algn="ctr"/>
            <a:endParaRPr lang="en-US" sz="2800" b="1" u="sng" dirty="0">
              <a:solidFill>
                <a:srgbClr val="000000"/>
              </a:solidFill>
              <a:latin typeface="PT Sans Narrow" charset="-52"/>
              <a:ea typeface="PT Sans Narrow" charset="-52"/>
              <a:cs typeface="PT Sans Narrow" charset="-52"/>
            </a:endParaRPr>
          </a:p>
          <a:p>
            <a:pPr algn="ctr"/>
            <a:r>
              <a:rPr lang="en-US" sz="2800" u="sng" dirty="0">
                <a:solidFill>
                  <a:srgbClr val="000000"/>
                </a:solidFill>
                <a:latin typeface="PT Sans" charset="-52"/>
                <a:ea typeface="PT Sans" charset="-52"/>
                <a:cs typeface="PT Sans" charset="-52"/>
              </a:rPr>
              <a:t>Print On Demand Suppliers</a:t>
            </a:r>
            <a:endParaRPr lang="en-US" sz="2800" u="sng" dirty="0">
              <a:latin typeface="PT Sans" charset="-52"/>
              <a:ea typeface="PT Sans" charset="-52"/>
              <a:cs typeface="PT Sans" charset="-52"/>
            </a:endParaRP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sz="2800" dirty="0">
                <a:solidFill>
                  <a:srgbClr val="000000"/>
                </a:solidFill>
                <a:latin typeface="PT Sans" charset="-52"/>
                <a:ea typeface="PT Sans" charset="-52"/>
                <a:cs typeface="PT Sans" charset="-52"/>
              </a:rPr>
              <a:t>In this section I am going to  give you some examples of good print on demand </a:t>
            </a:r>
            <a:r>
              <a:rPr lang="en-US" sz="2800" dirty="0" smtClean="0">
                <a:solidFill>
                  <a:srgbClr val="000000"/>
                </a:solidFill>
                <a:latin typeface="PT Sans" charset="-52"/>
                <a:ea typeface="PT Sans" charset="-52"/>
                <a:cs typeface="PT Sans" charset="-52"/>
              </a:rPr>
              <a:t>companies</a:t>
            </a: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sz="2800" dirty="0"/>
              <a:t/>
            </a:r>
            <a:br>
              <a:rPr lang="en-US" sz="2800" dirty="0"/>
            </a:br>
            <a:endParaRPr lang="en-US" sz="2800" dirty="0"/>
          </a:p>
        </p:txBody>
      </p:sp>
    </p:spTree>
    <p:extLst>
      <p:ext uri="{BB962C8B-B14F-4D97-AF65-F5344CB8AC3E}">
        <p14:creationId xmlns:p14="http://schemas.microsoft.com/office/powerpoint/2010/main" val="1666827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6146" name="Picture 2" descr="https://lh5.googleusercontent.com/-XQHna_0s9a-Oue8Zn9FZ_qmck-L9c5P2cagcbvptMk8YuXIJ4HxyfFkXBSvW1TO9vn9n9x3_f2tgFLmA2U1mP1bXRnv8T05hc93r9W8k43Vjif2x1S0AkqIYIbDyoKINKtsQQ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9239" y="1711324"/>
            <a:ext cx="9177813" cy="4604508"/>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Zazzle</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202457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07172" y="1811793"/>
            <a:ext cx="7874392" cy="4047268"/>
          </a:xfrm>
          <a:prstGeom prst="rect">
            <a:avLst/>
          </a:prstGeom>
          <a:noFill/>
          <a:ln>
            <a:solidFill>
              <a:schemeClr val="accent1"/>
            </a:solidFill>
          </a:ln>
          <a:effectLst>
            <a:outerShdw blurRad="63500" sx="101000" sy="101000" algn="ctr" rotWithShape="0">
              <a:prstClr val="black">
                <a:alpha val="25000"/>
              </a:prstClr>
            </a:outerShdw>
            <a:softEdge rad="0"/>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1" y="6396335"/>
            <a:ext cx="12192000" cy="923330"/>
          </a:xfrm>
          <a:prstGeom prst="rect">
            <a:avLst/>
          </a:prstGeom>
        </p:spPr>
        <p:txBody>
          <a:bodyPr wrap="square">
            <a:spAutoFit/>
          </a:bodyPr>
          <a:lstStyle/>
          <a:p>
            <a:pPr algn="ctr"/>
            <a:r>
              <a:rPr lang="pl-PL" b="1" u="sng" dirty="0">
                <a:solidFill>
                  <a:srgbClr val="1155CC"/>
                </a:solidFill>
                <a:latin typeface="Verdana" charset="0"/>
                <a:hlinkClick r:id="rId5"/>
              </a:rPr>
              <a:t>https://www.zazzle.com</a:t>
            </a:r>
            <a:r>
              <a:rPr lang="pl-PL" b="1" dirty="0">
                <a:solidFill>
                  <a:srgbClr val="000000"/>
                </a:solidFill>
                <a:latin typeface="Verdana" charset="0"/>
              </a:rPr>
              <a:t>   </a:t>
            </a:r>
            <a:endParaRPr lang="pl-PL" dirty="0"/>
          </a:p>
          <a:p>
            <a:r>
              <a:rPr lang="pl-PL" dirty="0"/>
              <a:t/>
            </a:r>
            <a:br>
              <a:rPr lang="pl-PL" dirty="0"/>
            </a:br>
            <a:endParaRPr lang="en-US" dirty="0"/>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Zazzle</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20236987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108354" y="2524015"/>
            <a:ext cx="9975289" cy="2677656"/>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When t-shirt printing / selling first became popular on Facebook </a:t>
            </a:r>
            <a:r>
              <a:rPr lang="en-US" sz="2800" dirty="0" err="1">
                <a:solidFill>
                  <a:srgbClr val="000000"/>
                </a:solidFill>
                <a:latin typeface="PT Sans" charset="-52"/>
                <a:ea typeface="PT Sans" charset="-52"/>
                <a:cs typeface="PT Sans" charset="-52"/>
              </a:rPr>
              <a:t>Teespring</a:t>
            </a:r>
            <a:r>
              <a:rPr lang="en-US" sz="2800" dirty="0">
                <a:solidFill>
                  <a:srgbClr val="000000"/>
                </a:solidFill>
                <a:latin typeface="PT Sans" charset="-52"/>
                <a:ea typeface="PT Sans" charset="-52"/>
                <a:cs typeface="PT Sans" charset="-52"/>
              </a:rPr>
              <a:t> was at the very forefront of this huge business. </a:t>
            </a:r>
          </a:p>
          <a:p>
            <a:pPr algn="ctr"/>
            <a:endParaRPr lang="en-US" sz="2800" dirty="0">
              <a:solidFill>
                <a:srgbClr val="000000"/>
              </a:solidFill>
              <a:latin typeface="PT Sans" charset="-52"/>
              <a:ea typeface="PT Sans" charset="-52"/>
              <a:cs typeface="PT Sans" charset="-52"/>
            </a:endParaRPr>
          </a:p>
          <a:p>
            <a:pPr algn="ctr"/>
            <a:r>
              <a:rPr lang="en-US" sz="2800" dirty="0">
                <a:solidFill>
                  <a:srgbClr val="000000"/>
                </a:solidFill>
                <a:latin typeface="PT Sans" charset="-52"/>
                <a:ea typeface="PT Sans" charset="-52"/>
                <a:cs typeface="PT Sans" charset="-52"/>
              </a:rPr>
              <a:t>The numbers being sold were huge and print-on-demand became very popular for clothing particularly on Facebook. </a:t>
            </a:r>
          </a:p>
          <a:p>
            <a:pPr algn="ctr"/>
            <a:endParaRPr lang="en-US" sz="2800" dirty="0">
              <a:solidFill>
                <a:srgbClr val="000000"/>
              </a:solidFill>
              <a:latin typeface="PT Sans" charset="-52"/>
              <a:ea typeface="PT Sans" charset="-52"/>
              <a:cs typeface="PT Sans" charset="-52"/>
            </a:endParaRPr>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err="1" smtClean="0">
                <a:latin typeface="PT Sans" charset="-52"/>
                <a:ea typeface="PT Sans" charset="-52"/>
                <a:cs typeface="PT Sans" charset="-52"/>
              </a:rPr>
              <a:t>Teespring</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6482369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TextBox 3"/>
          <p:cNvSpPr txBox="1"/>
          <p:nvPr/>
        </p:nvSpPr>
        <p:spPr>
          <a:xfrm>
            <a:off x="8065783" y="887948"/>
            <a:ext cx="1997612" cy="954107"/>
          </a:xfrm>
          <a:prstGeom prst="rect">
            <a:avLst/>
          </a:prstGeom>
          <a:noFill/>
        </p:spPr>
        <p:txBody>
          <a:bodyPr wrap="square" rtlCol="0">
            <a:spAutoFit/>
          </a:bodyPr>
          <a:lstStyle/>
          <a:p>
            <a:r>
              <a:rPr lang="en-US" sz="2000" b="1" dirty="0" smtClean="0">
                <a:latin typeface="PT Sans Narrow" charset="-52"/>
                <a:ea typeface="PT Sans Narrow" charset="-52"/>
                <a:cs typeface="PT Sans Narrow" charset="-52"/>
              </a:rPr>
              <a:t> </a:t>
            </a:r>
            <a:endParaRPr lang="en-US" sz="2000" b="1" dirty="0">
              <a:latin typeface="PT Sans Narrow" charset="-52"/>
              <a:ea typeface="PT Sans Narrow" charset="-52"/>
              <a:cs typeface="PT Sans Narrow" charset="-52"/>
            </a:endParaRPr>
          </a:p>
          <a:p>
            <a:r>
              <a:rPr lang="en-US" dirty="0"/>
              <a:t/>
            </a:r>
            <a:br>
              <a:rPr lang="en-US" dirty="0"/>
            </a:br>
            <a:endParaRPr lang="en-US" dirty="0"/>
          </a:p>
        </p:txBody>
      </p:sp>
      <p:pic>
        <p:nvPicPr>
          <p:cNvPr id="8194" name="Picture 2" descr="https://lh6.googleusercontent.com/0Ijsshc4ycSp3WCPXlvbC_ah7u0yYVzNbqS7WSgRPzyg4rFfsYLdLNGvdAiWU3yqjy8SZ0epR9yh9DBHhoIqGOiEj7Zf04CaAWSsYzn_gUPo78E8SJhqxGOJNphsnyOwLnTNd_x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7084" y="1711324"/>
            <a:ext cx="8865359" cy="4280214"/>
          </a:xfrm>
          <a:prstGeom prst="rect">
            <a:avLst/>
          </a:prstGeom>
          <a:noFill/>
          <a:effectLst>
            <a:outerShdw blurRad="63500" sx="101000" sy="101000" algn="ctr" rotWithShape="0">
              <a:prstClr val="black">
                <a:alpha val="25000"/>
              </a:prstClr>
            </a:outerShdw>
            <a:softEdge rad="0"/>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4772953" y="6180418"/>
            <a:ext cx="3165231" cy="369332"/>
          </a:xfrm>
          <a:prstGeom prst="rect">
            <a:avLst/>
          </a:prstGeom>
        </p:spPr>
        <p:txBody>
          <a:bodyPr wrap="square">
            <a:spAutoFit/>
          </a:bodyPr>
          <a:lstStyle/>
          <a:p>
            <a:r>
              <a:rPr lang="en-US" b="1" u="sng" dirty="0">
                <a:solidFill>
                  <a:srgbClr val="1155CC"/>
                </a:solidFill>
                <a:latin typeface="Verdana" charset="0"/>
                <a:hlinkClick r:id="rId5"/>
              </a:rPr>
              <a:t>https://teespring.com</a:t>
            </a:r>
            <a:r>
              <a:rPr lang="en-US" b="1" u="sng" dirty="0">
                <a:solidFill>
                  <a:srgbClr val="000000"/>
                </a:solidFill>
                <a:latin typeface="Verdana" charset="0"/>
              </a:rPr>
              <a:t> </a:t>
            </a:r>
            <a:endParaRPr lang="en-US" dirty="0"/>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err="1" smtClean="0">
                <a:latin typeface="PT Sans" charset="-52"/>
                <a:ea typeface="PT Sans" charset="-52"/>
                <a:cs typeface="PT Sans" charset="-52"/>
              </a:rPr>
              <a:t>Teespring</a:t>
            </a:r>
            <a:endParaRPr lang="en-US" sz="2000" b="1" dirty="0">
              <a:latin typeface="PT Sans" charset="-52"/>
              <a:ea typeface="PT Sans" charset="-52"/>
              <a:cs typeface="PT Sans" charset="-52"/>
            </a:endParaRPr>
          </a:p>
        </p:txBody>
      </p:sp>
      <p:pic>
        <p:nvPicPr>
          <p:cNvPr id="11" name="Picture 2" descr="https://lh6.googleusercontent.com/0Ijsshc4ycSp3WCPXlvbC_ah7u0yYVzNbqS7WSgRPzyg4rFfsYLdLNGvdAiWU3yqjy8SZ0epR9yh9DBHhoIqGOiEj7Zf04CaAWSsYzn_gUPo78E8SJhqxGOJNphsnyOwLnTNd_xJ"/>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3319" y="1711324"/>
            <a:ext cx="8865359" cy="4280214"/>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799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5" name="TextBox 4"/>
          <p:cNvSpPr txBox="1"/>
          <p:nvPr/>
        </p:nvSpPr>
        <p:spPr>
          <a:xfrm>
            <a:off x="2127200" y="2882685"/>
            <a:ext cx="7369325" cy="1015663"/>
          </a:xfrm>
          <a:prstGeom prst="rect">
            <a:avLst/>
          </a:prstGeom>
          <a:noFill/>
        </p:spPr>
        <p:txBody>
          <a:bodyPr wrap="none" rtlCol="0">
            <a:spAutoFit/>
          </a:bodyPr>
          <a:lstStyle/>
          <a:p>
            <a:pPr algn="ctr"/>
            <a:r>
              <a:rPr lang="en-US" sz="6000" b="1" dirty="0">
                <a:latin typeface="PT Sans Narrow" charset="-52"/>
                <a:ea typeface="PT Sans Narrow" charset="-52"/>
                <a:cs typeface="PT Sans Narrow" charset="-52"/>
              </a:rPr>
              <a:t>Module </a:t>
            </a:r>
            <a:r>
              <a:rPr lang="en-US" sz="6000" b="1" dirty="0" smtClean="0">
                <a:latin typeface="PT Sans Narrow" charset="-52"/>
                <a:ea typeface="PT Sans Narrow" charset="-52"/>
                <a:cs typeface="PT Sans Narrow" charset="-52"/>
              </a:rPr>
              <a:t>One : Introduction</a:t>
            </a:r>
            <a:endParaRPr lang="en-US" sz="6000" b="1" dirty="0">
              <a:latin typeface="PT Sans Narrow" charset="-52"/>
              <a:ea typeface="PT Sans Narrow" charset="-52"/>
              <a:cs typeface="PT Sans Narrow" charset="-52"/>
            </a:endParaRPr>
          </a:p>
        </p:txBody>
      </p:sp>
      <p:sp>
        <p:nvSpPr>
          <p:cNvPr id="9" name="TextBox 8">
            <a:extLst>
              <a:ext uri="{FF2B5EF4-FFF2-40B4-BE49-F238E27FC236}">
                <a16:creationId xmlns:a16="http://schemas.microsoft.com/office/drawing/2014/main" xmlns="" id="{167B88EB-84B4-9843-BA85-78F7A327C503}"/>
              </a:ext>
            </a:extLst>
          </p:cNvPr>
          <p:cNvSpPr txBox="1"/>
          <p:nvPr/>
        </p:nvSpPr>
        <p:spPr>
          <a:xfrm>
            <a:off x="7938184" y="814917"/>
            <a:ext cx="1577676" cy="400110"/>
          </a:xfrm>
          <a:prstGeom prst="rect">
            <a:avLst/>
          </a:prstGeom>
          <a:noFill/>
        </p:spPr>
        <p:txBody>
          <a:bodyPr wrap="none" rtlCol="0">
            <a:spAutoFit/>
          </a:bodyPr>
          <a:lstStyle/>
          <a:p>
            <a:r>
              <a:rPr lang="en-CA" sz="2000" b="1" dirty="0">
                <a:latin typeface="PT Sans" charset="-52"/>
                <a:ea typeface="PT Sans" charset="-52"/>
                <a:cs typeface="PT Sans" charset="-52"/>
              </a:rPr>
              <a:t>Module One </a:t>
            </a:r>
          </a:p>
        </p:txBody>
      </p:sp>
    </p:spTree>
    <p:extLst>
      <p:ext uri="{BB962C8B-B14F-4D97-AF65-F5344CB8AC3E}">
        <p14:creationId xmlns:p14="http://schemas.microsoft.com/office/powerpoint/2010/main" val="1761331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latin typeface="PT Sans Narrow" charset="-52"/>
              <a:ea typeface="PT Sans Narrow" charset="-52"/>
              <a:cs typeface="PT Sans Narrow" charset="-52"/>
            </a:endParaRPr>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9218" name="Picture 2" descr="https://lh3.googleusercontent.com/llO1nVqBSd3XHnKxTu8dow6dUomrVUzFcZlh62RnVj42ZrMvbLLzVZvao0aRSLFkyRRfMzzoK-ZNF16Yc64HDL8XbBoQPjM-P3Ot0kbpM5bcepdUpR1uRXYZUIqKZpvnOiksHk0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0492" y="1558116"/>
            <a:ext cx="7680960" cy="4111099"/>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4079631" y="5882281"/>
            <a:ext cx="3981157" cy="369332"/>
          </a:xfrm>
          <a:prstGeom prst="rect">
            <a:avLst/>
          </a:prstGeom>
        </p:spPr>
        <p:txBody>
          <a:bodyPr wrap="square">
            <a:spAutoFit/>
          </a:bodyPr>
          <a:lstStyle/>
          <a:p>
            <a:r>
              <a:rPr lang="en-US" b="1" u="sng" dirty="0">
                <a:solidFill>
                  <a:srgbClr val="1155CC"/>
                </a:solidFill>
                <a:latin typeface="Verdana" charset="0"/>
                <a:hlinkClick r:id="rId5"/>
              </a:rPr>
              <a:t>https://www.printful.com</a:t>
            </a:r>
            <a:endParaRPr lang="en-US" dirty="0"/>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err="1" smtClean="0">
                <a:latin typeface="PT Sans" charset="-52"/>
                <a:ea typeface="PT Sans" charset="-52"/>
                <a:cs typeface="PT Sans" charset="-52"/>
              </a:rPr>
              <a:t>Printful</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028208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983545" y="1766409"/>
            <a:ext cx="7886780" cy="4048313"/>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3815865" y="6099070"/>
            <a:ext cx="4477839" cy="369332"/>
          </a:xfrm>
          <a:prstGeom prst="rect">
            <a:avLst/>
          </a:prstGeom>
        </p:spPr>
        <p:txBody>
          <a:bodyPr wrap="square">
            <a:spAutoFit/>
          </a:bodyPr>
          <a:lstStyle/>
          <a:p>
            <a:r>
              <a:rPr lang="en-US" b="1" u="sng" dirty="0">
                <a:solidFill>
                  <a:srgbClr val="1155CC"/>
                </a:solidFill>
                <a:latin typeface="Verdana" charset="0"/>
                <a:hlinkClick r:id="rId5"/>
              </a:rPr>
              <a:t>https://www.spreadshirt.com</a:t>
            </a:r>
            <a:r>
              <a:rPr lang="en-US" b="1" dirty="0">
                <a:solidFill>
                  <a:srgbClr val="000000"/>
                </a:solidFill>
                <a:latin typeface="Verdana" charset="0"/>
              </a:rPr>
              <a:t> </a:t>
            </a:r>
            <a:endParaRPr lang="en-US" dirty="0"/>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err="1" smtClean="0">
                <a:latin typeface="PT Sans" charset="-52"/>
                <a:ea typeface="PT Sans" charset="-52"/>
                <a:cs typeface="PT Sans" charset="-52"/>
              </a:rPr>
              <a:t>Spreadshirt</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7331604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TextBox 3"/>
          <p:cNvSpPr txBox="1"/>
          <p:nvPr/>
        </p:nvSpPr>
        <p:spPr>
          <a:xfrm>
            <a:off x="7948833" y="851960"/>
            <a:ext cx="1842867" cy="400110"/>
          </a:xfrm>
          <a:prstGeom prst="rect">
            <a:avLst/>
          </a:prstGeom>
          <a:noFill/>
        </p:spPr>
        <p:txBody>
          <a:bodyPr wrap="square" rtlCol="0">
            <a:spAutoFit/>
          </a:bodyPr>
          <a:lstStyle/>
          <a:p>
            <a:r>
              <a:rPr lang="en-US" sz="2000" b="1" dirty="0" err="1">
                <a:latin typeface="PT Sans" charset="-52"/>
                <a:ea typeface="PT Sans" charset="-52"/>
                <a:cs typeface="PT Sans" charset="-52"/>
              </a:rPr>
              <a:t>Gearbubble</a:t>
            </a:r>
            <a:endParaRPr lang="en-US" sz="2000" b="1" dirty="0">
              <a:latin typeface="PT Sans" charset="-52"/>
              <a:ea typeface="PT Sans" charset="-52"/>
              <a:cs typeface="PT Sans" charset="-52"/>
            </a:endParaRPr>
          </a:p>
        </p:txBody>
      </p:sp>
      <p:sp>
        <p:nvSpPr>
          <p:cNvPr id="5" name="Rectangle 4"/>
          <p:cNvSpPr/>
          <p:nvPr/>
        </p:nvSpPr>
        <p:spPr>
          <a:xfrm>
            <a:off x="1150716" y="2909503"/>
            <a:ext cx="9890566" cy="3108543"/>
          </a:xfrm>
          <a:prstGeom prst="rect">
            <a:avLst/>
          </a:prstGeom>
        </p:spPr>
        <p:txBody>
          <a:bodyPr wrap="square">
            <a:spAutoFit/>
          </a:bodyPr>
          <a:lstStyle/>
          <a:p>
            <a:pPr algn="ctr"/>
            <a:r>
              <a:rPr lang="en-US" sz="2800" dirty="0" err="1">
                <a:solidFill>
                  <a:srgbClr val="000000"/>
                </a:solidFill>
                <a:latin typeface="PT Sans" charset="-52"/>
                <a:ea typeface="PT Sans" charset="-52"/>
                <a:cs typeface="PT Sans" charset="-52"/>
              </a:rPr>
              <a:t>Gearbubble</a:t>
            </a:r>
            <a:r>
              <a:rPr lang="en-US" sz="2800" dirty="0">
                <a:solidFill>
                  <a:srgbClr val="000000"/>
                </a:solidFill>
                <a:latin typeface="PT Sans" charset="-52"/>
                <a:ea typeface="PT Sans" charset="-52"/>
                <a:cs typeface="PT Sans" charset="-52"/>
              </a:rPr>
              <a:t> is one of the newer companies in this business but has come in really strongly with a good selection of products an easy system to follow  and a strong tutorial system. </a:t>
            </a:r>
          </a:p>
          <a:p>
            <a:pPr algn="ctr"/>
            <a:endParaRPr lang="en-US" sz="2800" dirty="0">
              <a:solidFill>
                <a:srgbClr val="000000"/>
              </a:solidFill>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a:t>
            </a:r>
            <a:endParaRPr lang="en-US" sz="2800" dirty="0">
              <a:latin typeface="PT Sans" charset="-52"/>
              <a:ea typeface="PT Sans" charset="-52"/>
              <a:cs typeface="PT Sans" charset="-52"/>
            </a:endParaRP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endParaRPr lang="en-US" sz="2800" dirty="0">
              <a:latin typeface="PT Sans" charset="-52"/>
              <a:ea typeface="PT Sans" charset="-52"/>
              <a:cs typeface="PT Sans" charset="-52"/>
            </a:endParaRPr>
          </a:p>
        </p:txBody>
      </p:sp>
    </p:spTree>
    <p:extLst>
      <p:ext uri="{BB962C8B-B14F-4D97-AF65-F5344CB8AC3E}">
        <p14:creationId xmlns:p14="http://schemas.microsoft.com/office/powerpoint/2010/main" val="16618303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TextBox 3"/>
          <p:cNvSpPr txBox="1"/>
          <p:nvPr/>
        </p:nvSpPr>
        <p:spPr>
          <a:xfrm>
            <a:off x="7938184" y="859078"/>
            <a:ext cx="1842867" cy="400110"/>
          </a:xfrm>
          <a:prstGeom prst="rect">
            <a:avLst/>
          </a:prstGeom>
          <a:noFill/>
        </p:spPr>
        <p:txBody>
          <a:bodyPr wrap="square" rtlCol="0">
            <a:spAutoFit/>
          </a:bodyPr>
          <a:lstStyle/>
          <a:p>
            <a:r>
              <a:rPr lang="en-US" sz="2000" b="1" dirty="0" err="1">
                <a:latin typeface="PT Sans" charset="-52"/>
                <a:ea typeface="PT Sans" charset="-52"/>
                <a:cs typeface="PT Sans" charset="-52"/>
              </a:rPr>
              <a:t>Gearbubble</a:t>
            </a:r>
            <a:endParaRPr lang="en-US" sz="2000" b="1" dirty="0">
              <a:latin typeface="PT Sans" charset="-52"/>
              <a:ea typeface="PT Sans" charset="-52"/>
              <a:cs typeface="PT Sans" charset="-52"/>
            </a:endParaRPr>
          </a:p>
        </p:txBody>
      </p:sp>
      <p:pic>
        <p:nvPicPr>
          <p:cNvPr id="14338" name="Picture 2" descr="https://lh5.googleusercontent.com/unkg3o0swWGhRUGflKEKlP2Sc1Mqz4ITzuGDdmrG9Ng58etphedAEoV0a-jxFYacfHGe08UyBUujCK3VzQRNPSK08ZPMbClEI50Gi6cjCgmCAFyiDiFq08Sg2OshPeZmC5doCsp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2529" y="1811899"/>
            <a:ext cx="8285871" cy="4248777"/>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3859363" y="6169683"/>
            <a:ext cx="7691260" cy="369332"/>
          </a:xfrm>
          <a:prstGeom prst="rect">
            <a:avLst/>
          </a:prstGeom>
        </p:spPr>
        <p:txBody>
          <a:bodyPr wrap="square">
            <a:spAutoFit/>
          </a:bodyPr>
          <a:lstStyle/>
          <a:p>
            <a:r>
              <a:rPr lang="en-US" b="1" u="sng" dirty="0">
                <a:solidFill>
                  <a:srgbClr val="1155CC"/>
                </a:solidFill>
                <a:latin typeface="Verdana" charset="0"/>
                <a:hlinkClick r:id="rId5"/>
              </a:rPr>
              <a:t>https://www.gearbubble.com</a:t>
            </a:r>
            <a:r>
              <a:rPr lang="en-US" dirty="0">
                <a:solidFill>
                  <a:srgbClr val="000000"/>
                </a:solidFill>
                <a:latin typeface="Verdana" charset="0"/>
              </a:rPr>
              <a:t> </a:t>
            </a:r>
            <a:endParaRPr lang="en-US" dirty="0"/>
          </a:p>
        </p:txBody>
      </p:sp>
    </p:spTree>
    <p:extLst>
      <p:ext uri="{BB962C8B-B14F-4D97-AF65-F5344CB8AC3E}">
        <p14:creationId xmlns:p14="http://schemas.microsoft.com/office/powerpoint/2010/main" val="114108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909898" y="887948"/>
            <a:ext cx="2874498" cy="954107"/>
          </a:xfrm>
          <a:prstGeom prst="rect">
            <a:avLst/>
          </a:prstGeom>
        </p:spPr>
        <p:txBody>
          <a:bodyPr wrap="square">
            <a:spAutoFit/>
          </a:bodyPr>
          <a:lstStyle/>
          <a:p>
            <a:endParaRPr lang="en-US" sz="2000" b="1" dirty="0">
              <a:latin typeface="PT Sans Narrow" charset="-52"/>
              <a:ea typeface="PT Sans Narrow" charset="-52"/>
              <a:cs typeface="PT Sans Narrow" charset="-52"/>
            </a:endParaRPr>
          </a:p>
          <a:p>
            <a:r>
              <a:rPr lang="en-US" dirty="0"/>
              <a:t/>
            </a:r>
            <a:br>
              <a:rPr lang="en-US" dirty="0"/>
            </a:br>
            <a:endParaRPr lang="en-US" dirty="0"/>
          </a:p>
        </p:txBody>
      </p:sp>
      <p:sp>
        <p:nvSpPr>
          <p:cNvPr id="5" name="Rectangle 4"/>
          <p:cNvSpPr/>
          <p:nvPr/>
        </p:nvSpPr>
        <p:spPr>
          <a:xfrm>
            <a:off x="1050763" y="2886622"/>
            <a:ext cx="9904950" cy="3231654"/>
          </a:xfrm>
          <a:prstGeom prst="rect">
            <a:avLst/>
          </a:prstGeom>
        </p:spPr>
        <p:txBody>
          <a:bodyPr wrap="square">
            <a:spAutoFit/>
          </a:bodyPr>
          <a:lstStyle/>
          <a:p>
            <a:pPr algn="ctr"/>
            <a:r>
              <a:rPr lang="en-US" sz="2800" dirty="0" smtClean="0">
                <a:solidFill>
                  <a:srgbClr val="000000"/>
                </a:solidFill>
                <a:latin typeface="PT Sans" charset="-52"/>
                <a:ea typeface="PT Sans" charset="-52"/>
                <a:cs typeface="PT Sans" charset="-52"/>
              </a:rPr>
              <a:t>You </a:t>
            </a:r>
            <a:r>
              <a:rPr lang="en-US" sz="2800" dirty="0">
                <a:solidFill>
                  <a:srgbClr val="000000"/>
                </a:solidFill>
                <a:latin typeface="PT Sans" charset="-52"/>
                <a:ea typeface="PT Sans" charset="-52"/>
                <a:cs typeface="PT Sans" charset="-52"/>
              </a:rPr>
              <a:t>will find no shortage of suppliers particularly in the </a:t>
            </a:r>
            <a:endParaRPr lang="en-US" sz="2800" dirty="0" smtClean="0">
              <a:solidFill>
                <a:srgbClr val="000000"/>
              </a:solidFill>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United </a:t>
            </a:r>
            <a:r>
              <a:rPr lang="en-US" sz="2800" dirty="0">
                <a:solidFill>
                  <a:srgbClr val="000000"/>
                </a:solidFill>
                <a:latin typeface="PT Sans" charset="-52"/>
                <a:ea typeface="PT Sans" charset="-52"/>
                <a:cs typeface="PT Sans" charset="-52"/>
              </a:rPr>
              <a:t>States. If you are in Europe there is a good choice too.  </a:t>
            </a:r>
            <a:r>
              <a:rPr lang="en-US" sz="2800" dirty="0" err="1">
                <a:solidFill>
                  <a:srgbClr val="000000"/>
                </a:solidFill>
                <a:latin typeface="PT Sans" charset="-52"/>
                <a:ea typeface="PT Sans" charset="-52"/>
                <a:cs typeface="PT Sans" charset="-52"/>
              </a:rPr>
              <a:t>Teezily</a:t>
            </a:r>
            <a:r>
              <a:rPr lang="en-US" sz="2800" dirty="0">
                <a:solidFill>
                  <a:srgbClr val="000000"/>
                </a:solidFill>
                <a:latin typeface="PT Sans" charset="-52"/>
                <a:ea typeface="PT Sans" charset="-52"/>
                <a:cs typeface="PT Sans" charset="-52"/>
              </a:rPr>
              <a:t> is based in France and </a:t>
            </a:r>
            <a:r>
              <a:rPr lang="en-US" sz="2800" dirty="0" err="1">
                <a:solidFill>
                  <a:srgbClr val="000000"/>
                </a:solidFill>
                <a:latin typeface="PT Sans" charset="-52"/>
                <a:ea typeface="PT Sans" charset="-52"/>
                <a:cs typeface="PT Sans" charset="-52"/>
              </a:rPr>
              <a:t>Spreadshirt</a:t>
            </a:r>
            <a:r>
              <a:rPr lang="en-US" sz="2800" dirty="0">
                <a:solidFill>
                  <a:srgbClr val="000000"/>
                </a:solidFill>
                <a:latin typeface="PT Sans" charset="-52"/>
                <a:ea typeface="PT Sans" charset="-52"/>
                <a:cs typeface="PT Sans" charset="-52"/>
              </a:rPr>
              <a:t> is based in Germany.</a:t>
            </a:r>
            <a:endParaRPr lang="en-US" sz="2800" dirty="0">
              <a:latin typeface="PT Sans" charset="-52"/>
              <a:ea typeface="PT Sans" charset="-52"/>
              <a:cs typeface="PT Sans" charset="-52"/>
            </a:endParaRP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endParaRPr lang="en-US" sz="2800" b="1" dirty="0">
              <a:latin typeface="PT Sans Narrow" charset="-52"/>
              <a:ea typeface="PT Sans Narrow" charset="-52"/>
              <a:cs typeface="PT Sans Narrow" charset="-52"/>
            </a:endParaRPr>
          </a:p>
          <a:p>
            <a:pPr algn="ctr"/>
            <a:r>
              <a:rPr lang="en-US" dirty="0"/>
              <a:t/>
            </a:r>
            <a:br>
              <a:rPr lang="en-US" dirty="0"/>
            </a:br>
            <a:endParaRPr lang="en-US" dirty="0"/>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Wrap Up On Suppliers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50099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731" cy="707886"/>
          </a:xfrm>
          <a:prstGeom prst="rect">
            <a:avLst/>
          </a:prstGeom>
          <a:noFill/>
        </p:spPr>
        <p:txBody>
          <a:bodyPr wrap="none" rtlCol="0">
            <a:spAutoFit/>
          </a:bodyPr>
          <a:lstStyle/>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1290749" y="2690336"/>
            <a:ext cx="9610499" cy="2246769"/>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Each supplier has their own system for creating the product but also for marketing the product. For instance Redbubble has a particularly good search system, and product tagging system in their marketplace.  So look at both aspects of each supplier when choosing who to use</a:t>
            </a:r>
            <a:endParaRPr lang="en-US" sz="2800" dirty="0"/>
          </a:p>
        </p:txBody>
      </p:sp>
      <p:sp>
        <p:nvSpPr>
          <p:cNvPr id="5" name="Rectangle 4"/>
          <p:cNvSpPr/>
          <p:nvPr/>
        </p:nvSpPr>
        <p:spPr>
          <a:xfrm>
            <a:off x="7938184" y="843992"/>
            <a:ext cx="2572051" cy="400110"/>
          </a:xfrm>
          <a:prstGeom prst="rect">
            <a:avLst/>
          </a:prstGeom>
        </p:spPr>
        <p:txBody>
          <a:bodyPr wrap="none">
            <a:spAutoFit/>
          </a:bodyPr>
          <a:lstStyle/>
          <a:p>
            <a:r>
              <a:rPr lang="en-US" sz="2000" b="1" dirty="0">
                <a:latin typeface="PT Sans" charset="-52"/>
                <a:ea typeface="PT Sans" charset="-52"/>
                <a:cs typeface="PT Sans" charset="-52"/>
              </a:rPr>
              <a:t>Wrap Up On Suppliers</a:t>
            </a:r>
          </a:p>
        </p:txBody>
      </p:sp>
    </p:spTree>
    <p:extLst>
      <p:ext uri="{BB962C8B-B14F-4D97-AF65-F5344CB8AC3E}">
        <p14:creationId xmlns:p14="http://schemas.microsoft.com/office/powerpoint/2010/main" val="1486542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909898" y="887948"/>
            <a:ext cx="2874498" cy="954107"/>
          </a:xfrm>
          <a:prstGeom prst="rect">
            <a:avLst/>
          </a:prstGeom>
        </p:spPr>
        <p:txBody>
          <a:bodyPr wrap="square">
            <a:spAutoFit/>
          </a:bodyPr>
          <a:lstStyle/>
          <a:p>
            <a:endParaRPr lang="en-US" sz="2000" b="1" dirty="0">
              <a:latin typeface="PT Sans Narrow" charset="-52"/>
              <a:ea typeface="PT Sans Narrow" charset="-52"/>
              <a:cs typeface="PT Sans Narrow" charset="-52"/>
            </a:endParaRPr>
          </a:p>
          <a:p>
            <a:r>
              <a:rPr lang="en-US" dirty="0"/>
              <a:t/>
            </a:r>
            <a:br>
              <a:rPr lang="en-US" dirty="0"/>
            </a:br>
            <a:endParaRPr lang="en-US" dirty="0"/>
          </a:p>
        </p:txBody>
      </p:sp>
      <p:sp>
        <p:nvSpPr>
          <p:cNvPr id="5" name="Rectangle 4"/>
          <p:cNvSpPr/>
          <p:nvPr/>
        </p:nvSpPr>
        <p:spPr>
          <a:xfrm>
            <a:off x="1143524" y="2830676"/>
            <a:ext cx="9904950" cy="1815882"/>
          </a:xfrm>
          <a:prstGeom prst="rect">
            <a:avLst/>
          </a:prstGeom>
        </p:spPr>
        <p:txBody>
          <a:bodyPr wrap="square">
            <a:spAutoFit/>
          </a:bodyPr>
          <a:lstStyle/>
          <a:p>
            <a:pPr algn="ctr"/>
            <a:r>
              <a:rPr lang="en-US" sz="2800" dirty="0">
                <a:latin typeface="PT Sans" charset="-52"/>
                <a:ea typeface="PT Sans" charset="-52"/>
                <a:cs typeface="PT Sans" charset="-52"/>
              </a:rPr>
              <a:t>Just a word of caution with regard to shipping costs. When you are setting up your products please make sure you get your shipping costs right. You don’t want to be losing all your profit on shipping costs. </a:t>
            </a:r>
            <a:endParaRPr lang="en-US" sz="2800" b="1" dirty="0">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Wrap Up On Suppliers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9250796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72051" cy="400110"/>
          </a:xfrm>
          <a:prstGeom prst="rect">
            <a:avLst/>
          </a:prstGeom>
          <a:noFill/>
        </p:spPr>
        <p:txBody>
          <a:bodyPr wrap="none" rtlCol="0">
            <a:spAutoFit/>
          </a:bodyPr>
          <a:lstStyle/>
          <a:p>
            <a:r>
              <a:rPr lang="en-US" sz="2000" b="1" dirty="0">
                <a:latin typeface="PT Sans" charset="-52"/>
                <a:ea typeface="PT Sans" charset="-52"/>
                <a:cs typeface="PT Sans" charset="-52"/>
              </a:rPr>
              <a:t>Wrap Up On Suppliers</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1324166" y="2896473"/>
            <a:ext cx="9543665" cy="2369880"/>
          </a:xfrm>
          <a:prstGeom prst="rect">
            <a:avLst/>
          </a:prstGeom>
        </p:spPr>
        <p:txBody>
          <a:bodyPr wrap="square">
            <a:spAutoFit/>
          </a:bodyPr>
          <a:lstStyle/>
          <a:p>
            <a:pPr algn="ctr"/>
            <a:r>
              <a:rPr lang="en-US" sz="2800" dirty="0">
                <a:latin typeface="PT Sans" charset="-52"/>
                <a:ea typeface="PT Sans" charset="-52"/>
                <a:cs typeface="PT Sans" charset="-52"/>
              </a:rPr>
              <a:t>Get your ad targeting and shipping costs coordinated so you don’t lose out. Shipping overseas can have prohibitive costs so know what you need to charge your customer if you plan on selling overseas.</a:t>
            </a:r>
          </a:p>
          <a:p>
            <a:pPr algn="ctr"/>
            <a:r>
              <a:rPr lang="en-US" dirty="0">
                <a:latin typeface="PT Sans" charset="-52"/>
                <a:ea typeface="PT Sans" charset="-52"/>
                <a:cs typeface="PT Sans" charset="-52"/>
              </a:rPr>
              <a:t/>
            </a:r>
            <a:br>
              <a:rPr lang="en-US" dirty="0">
                <a:latin typeface="PT Sans" charset="-52"/>
                <a:ea typeface="PT Sans" charset="-52"/>
                <a:cs typeface="PT Sans" charset="-52"/>
              </a:rPr>
            </a:br>
            <a:endParaRPr lang="en-US"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692759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2834836" y="3347162"/>
            <a:ext cx="7631778" cy="1107996"/>
          </a:xfrm>
          <a:prstGeom prst="rect">
            <a:avLst/>
          </a:prstGeom>
        </p:spPr>
        <p:txBody>
          <a:bodyPr wrap="square">
            <a:spAutoFit/>
          </a:bodyPr>
          <a:lstStyle/>
          <a:p>
            <a:pPr algn="ctr"/>
            <a:r>
              <a:rPr lang="en-US" sz="4800" b="1" dirty="0">
                <a:solidFill>
                  <a:srgbClr val="000000"/>
                </a:solidFill>
                <a:latin typeface="PT Sans Narrow" charset="-52"/>
                <a:ea typeface="PT Sans Narrow" charset="-52"/>
                <a:cs typeface="PT Sans Narrow" charset="-52"/>
              </a:rPr>
              <a:t>Module </a:t>
            </a:r>
            <a:r>
              <a:rPr lang="en-US" sz="4800" b="1" dirty="0" smtClean="0">
                <a:solidFill>
                  <a:srgbClr val="000000"/>
                </a:solidFill>
                <a:latin typeface="PT Sans Narrow" charset="-52"/>
                <a:ea typeface="PT Sans Narrow" charset="-52"/>
                <a:cs typeface="PT Sans Narrow" charset="-52"/>
              </a:rPr>
              <a:t>Three : Product </a:t>
            </a:r>
            <a:r>
              <a:rPr lang="en-US" sz="4800" b="1" dirty="0">
                <a:solidFill>
                  <a:srgbClr val="000000"/>
                </a:solidFill>
                <a:latin typeface="PT Sans Narrow" charset="-52"/>
                <a:ea typeface="PT Sans Narrow" charset="-52"/>
                <a:cs typeface="PT Sans Narrow" charset="-52"/>
              </a:rPr>
              <a:t>Creation</a:t>
            </a:r>
            <a:r>
              <a:rPr lang="en-US" dirty="0"/>
              <a:t/>
            </a:r>
            <a:br>
              <a:rPr lang="en-US" dirty="0"/>
            </a:br>
            <a:endParaRPr lang="en-US" dirty="0"/>
          </a:p>
        </p:txBody>
      </p:sp>
      <p:sp>
        <p:nvSpPr>
          <p:cNvPr id="5" name="Rectangle 4"/>
          <p:cNvSpPr/>
          <p:nvPr/>
        </p:nvSpPr>
        <p:spPr>
          <a:xfrm>
            <a:off x="7938184" y="887948"/>
            <a:ext cx="6096000" cy="707886"/>
          </a:xfrm>
          <a:prstGeom prst="rect">
            <a:avLst/>
          </a:prstGeom>
        </p:spPr>
        <p:txBody>
          <a:bodyPr>
            <a:spAutoFit/>
          </a:bodyPr>
          <a:lstStyle/>
          <a:p>
            <a:r>
              <a:rPr lang="en-US" sz="2000" b="1" dirty="0" smtClean="0">
                <a:latin typeface="PT Sans Narrow" charset="-52"/>
                <a:ea typeface="PT Sans Narrow" charset="-52"/>
                <a:cs typeface="PT Sans Narrow" charset="-52"/>
              </a:rPr>
              <a:t> </a:t>
            </a:r>
            <a:r>
              <a:rPr lang="en-US" sz="2000" b="1" dirty="0">
                <a:latin typeface="PT Sans Narrow" charset="-52"/>
                <a:ea typeface="PT Sans Narrow" charset="-52"/>
                <a:cs typeface="PT Sans Narrow" charset="-52"/>
              </a:rPr>
              <a:t/>
            </a:r>
            <a:br>
              <a:rPr lang="en-US" sz="2000" b="1" dirty="0">
                <a:latin typeface="PT Sans Narrow" charset="-52"/>
                <a:ea typeface="PT Sans Narrow" charset="-52"/>
                <a:cs typeface="PT Sans Narrow" charset="-52"/>
              </a:rPr>
            </a:br>
            <a:endParaRPr lang="en-US" sz="2000" b="1" dirty="0">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Module Three</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21052334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2764497" y="4331901"/>
            <a:ext cx="6096000" cy="646331"/>
          </a:xfrm>
          <a:prstGeom prst="rect">
            <a:avLst/>
          </a:prstGeom>
        </p:spPr>
        <p:txBody>
          <a:bodyPr>
            <a:spAutoFit/>
          </a:bodyPr>
          <a:lstStyle/>
          <a:p>
            <a:r>
              <a:rPr lang="en-US" dirty="0"/>
              <a:t/>
            </a:r>
            <a:br>
              <a:rPr lang="en-US" dirty="0"/>
            </a:br>
            <a:endParaRPr lang="en-US" dirty="0"/>
          </a:p>
        </p:txBody>
      </p:sp>
      <p:sp>
        <p:nvSpPr>
          <p:cNvPr id="5" name="Rectangle 4"/>
          <p:cNvSpPr/>
          <p:nvPr/>
        </p:nvSpPr>
        <p:spPr>
          <a:xfrm>
            <a:off x="7938184" y="887948"/>
            <a:ext cx="6096000" cy="646331"/>
          </a:xfrm>
          <a:prstGeom prst="rect">
            <a:avLst/>
          </a:prstGeom>
        </p:spPr>
        <p:txBody>
          <a:bodyPr>
            <a:spAutoFit/>
          </a:bodyPr>
          <a:lstStyle/>
          <a:p>
            <a:r>
              <a:rPr lang="en-US" dirty="0"/>
              <a:t/>
            </a:r>
            <a:br>
              <a:rPr lang="en-US" dirty="0"/>
            </a:br>
            <a:endParaRPr lang="en-US" dirty="0"/>
          </a:p>
        </p:txBody>
      </p:sp>
      <p:sp>
        <p:nvSpPr>
          <p:cNvPr id="6" name="Rectangle 5"/>
          <p:cNvSpPr/>
          <p:nvPr/>
        </p:nvSpPr>
        <p:spPr>
          <a:xfrm>
            <a:off x="1535721" y="3038574"/>
            <a:ext cx="9120556" cy="1384995"/>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Creating your first design will be different for different people. </a:t>
            </a:r>
            <a:r>
              <a:rPr lang="en-US" sz="2800" dirty="0" smtClean="0">
                <a:solidFill>
                  <a:srgbClr val="000000"/>
                </a:solidFill>
                <a:latin typeface="PT Sans" charset="-52"/>
                <a:ea typeface="PT Sans" charset="-52"/>
                <a:cs typeface="PT Sans" charset="-52"/>
              </a:rPr>
              <a:t>This will depend on if you have decided to just put a toe in the water or have a bigger plan</a:t>
            </a:r>
            <a:endParaRPr lang="en-US" sz="2800" dirty="0">
              <a:latin typeface="PT Sans" charset="-52"/>
              <a:ea typeface="PT Sans" charset="-52"/>
              <a:cs typeface="PT Sans" charset="-52"/>
            </a:endParaRPr>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Product Creation</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2139987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PT Sans Narrow" charset="-52"/>
              <a:ea typeface="PT Sans Narrow" charset="-52"/>
              <a:cs typeface="PT Sans Narrow" charset="-52"/>
            </a:endParaRPr>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TextBox 3"/>
          <p:cNvSpPr txBox="1"/>
          <p:nvPr/>
        </p:nvSpPr>
        <p:spPr>
          <a:xfrm>
            <a:off x="1695449" y="2952017"/>
            <a:ext cx="8801100" cy="1754326"/>
          </a:xfrm>
          <a:prstGeom prst="rect">
            <a:avLst/>
          </a:prstGeom>
          <a:noFill/>
        </p:spPr>
        <p:txBody>
          <a:bodyPr wrap="square" rtlCol="0">
            <a:spAutoFit/>
          </a:bodyPr>
          <a:lstStyle/>
          <a:p>
            <a:pPr algn="ctr"/>
            <a:r>
              <a:rPr lang="en-US" sz="3600" dirty="0">
                <a:latin typeface="PT Sans" panose="020B0503020203020204" pitchFamily="34" charset="77"/>
                <a:ea typeface="PT Sans Narrow" charset="-52"/>
                <a:cs typeface="PT Sans Narrow" charset="-52"/>
              </a:rPr>
              <a:t>The Print On Demand model is ideal </a:t>
            </a:r>
          </a:p>
          <a:p>
            <a:pPr algn="ctr"/>
            <a:r>
              <a:rPr lang="en-US" sz="3600" dirty="0">
                <a:latin typeface="PT Sans" panose="020B0503020203020204" pitchFamily="34" charset="77"/>
                <a:ea typeface="PT Sans Narrow" charset="-52"/>
                <a:cs typeface="PT Sans Narrow" charset="-52"/>
              </a:rPr>
              <a:t>for people that don't want to or can't afford to risk any money in starting a business </a:t>
            </a:r>
          </a:p>
        </p:txBody>
      </p:sp>
      <p:sp>
        <p:nvSpPr>
          <p:cNvPr id="10" name="TextBox 9">
            <a:extLst>
              <a:ext uri="{FF2B5EF4-FFF2-40B4-BE49-F238E27FC236}">
                <a16:creationId xmlns:a16="http://schemas.microsoft.com/office/drawing/2014/main" xmlns="" id="{D437DC4D-0F06-B84A-B866-65BEAFFCD15B}"/>
              </a:ext>
            </a:extLst>
          </p:cNvPr>
          <p:cNvSpPr txBox="1"/>
          <p:nvPr/>
        </p:nvSpPr>
        <p:spPr>
          <a:xfrm>
            <a:off x="7938184" y="814917"/>
            <a:ext cx="1160895" cy="400110"/>
          </a:xfrm>
          <a:prstGeom prst="rect">
            <a:avLst/>
          </a:prstGeom>
          <a:noFill/>
        </p:spPr>
        <p:txBody>
          <a:bodyPr wrap="none" rtlCol="0">
            <a:spAutoFit/>
          </a:bodyPr>
          <a:lstStyle/>
          <a:p>
            <a:r>
              <a:rPr lang="en-CA" sz="2000" b="1" dirty="0">
                <a:latin typeface="PT Sans" charset="-52"/>
                <a:ea typeface="PT Sans" charset="-52"/>
                <a:cs typeface="PT Sans" charset="-52"/>
              </a:rPr>
              <a:t>Low Risk</a:t>
            </a:r>
          </a:p>
        </p:txBody>
      </p:sp>
    </p:spTree>
    <p:extLst>
      <p:ext uri="{BB962C8B-B14F-4D97-AF65-F5344CB8AC3E}">
        <p14:creationId xmlns:p14="http://schemas.microsoft.com/office/powerpoint/2010/main" val="798556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938184" y="843992"/>
            <a:ext cx="2317426" cy="400110"/>
          </a:xfrm>
          <a:prstGeom prst="rect">
            <a:avLst/>
          </a:prstGeom>
        </p:spPr>
        <p:txBody>
          <a:bodyPr wrap="square">
            <a:spAutoFit/>
          </a:bodyPr>
          <a:lstStyle/>
          <a:p>
            <a:r>
              <a:rPr lang="en-US" sz="2000" b="1" dirty="0">
                <a:solidFill>
                  <a:srgbClr val="000000"/>
                </a:solidFill>
                <a:latin typeface="PT Sans" charset="-52"/>
                <a:ea typeface="PT Sans" charset="-52"/>
                <a:cs typeface="PT Sans" charset="-52"/>
              </a:rPr>
              <a:t>Product Ideas</a:t>
            </a:r>
            <a:endParaRPr lang="en-US" sz="2000" b="1" dirty="0">
              <a:latin typeface="PT Sans" charset="-52"/>
              <a:ea typeface="PT Sans" charset="-52"/>
              <a:cs typeface="PT Sans" charset="-52"/>
            </a:endParaRPr>
          </a:p>
        </p:txBody>
      </p:sp>
      <p:sp>
        <p:nvSpPr>
          <p:cNvPr id="6" name="Rectangle 5"/>
          <p:cNvSpPr/>
          <p:nvPr/>
        </p:nvSpPr>
        <p:spPr>
          <a:xfrm>
            <a:off x="2426954" y="2537324"/>
            <a:ext cx="7338090" cy="2677656"/>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Print On Demand marketplaces have their own search function where you can find their best selling products. </a:t>
            </a:r>
          </a:p>
          <a:p>
            <a:pPr algn="ctr"/>
            <a:endParaRPr lang="en-US" sz="2800" dirty="0">
              <a:solidFill>
                <a:srgbClr val="000000"/>
              </a:solidFill>
              <a:latin typeface="PT Sans" charset="-52"/>
              <a:ea typeface="PT Sans" charset="-52"/>
              <a:cs typeface="PT Sans" charset="-52"/>
            </a:endParaRPr>
          </a:p>
          <a:p>
            <a:pPr algn="ctr"/>
            <a:r>
              <a:rPr lang="en-US" sz="2800" dirty="0">
                <a:solidFill>
                  <a:srgbClr val="000000"/>
                </a:solidFill>
                <a:latin typeface="PT Sans" charset="-52"/>
                <a:ea typeface="PT Sans" charset="-52"/>
                <a:cs typeface="PT Sans" charset="-52"/>
              </a:rPr>
              <a:t>You can try Google Images, Pinterest, Etsy and even </a:t>
            </a:r>
            <a:r>
              <a:rPr lang="en-US" sz="2800" dirty="0" smtClean="0">
                <a:solidFill>
                  <a:srgbClr val="000000"/>
                </a:solidFill>
                <a:latin typeface="PT Sans" charset="-52"/>
                <a:ea typeface="PT Sans" charset="-52"/>
                <a:cs typeface="PT Sans" charset="-52"/>
              </a:rPr>
              <a:t>Amazon</a:t>
            </a:r>
            <a:endParaRPr lang="en-US" sz="2800" dirty="0">
              <a:latin typeface="PT Sans" charset="-52"/>
              <a:ea typeface="PT Sans" charset="-52"/>
              <a:cs typeface="PT Sans" charset="-52"/>
            </a:endParaRPr>
          </a:p>
        </p:txBody>
      </p:sp>
    </p:spTree>
    <p:extLst>
      <p:ext uri="{BB962C8B-B14F-4D97-AF65-F5344CB8AC3E}">
        <p14:creationId xmlns:p14="http://schemas.microsoft.com/office/powerpoint/2010/main" val="17679477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16386" name="Picture 2" descr="https://lh3.googleusercontent.com/v4qrPSmnJLacwkdKMxA3_ErZ3vSnFk1pF7ofFdV0-QhdlO8BzeCCa9qPznbeuEL8Vn9qyg4QkCHhhWo62Qpl_-PeJcOolcPSE6E63GOGMAFsBYdmTnCzaOjjkazmPX7mplVjCCb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0695" y="1711324"/>
            <a:ext cx="9115864" cy="4557932"/>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Amazon Search</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902780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3048000" y="2967335"/>
            <a:ext cx="6096000" cy="923330"/>
          </a:xfrm>
          <a:prstGeom prst="rect">
            <a:avLst/>
          </a:prstGeom>
        </p:spPr>
        <p:txBody>
          <a:bodyPr>
            <a:spAutoFit/>
          </a:bodyPr>
          <a:lstStyle/>
          <a:p>
            <a:endParaRPr lang="en-US" dirty="0"/>
          </a:p>
          <a:p>
            <a:r>
              <a:rPr lang="en-US" dirty="0"/>
              <a:t/>
            </a:r>
            <a:br>
              <a:rPr lang="en-US" dirty="0"/>
            </a:br>
            <a:endParaRPr lang="en-US" dirty="0"/>
          </a:p>
        </p:txBody>
      </p:sp>
      <p:sp>
        <p:nvSpPr>
          <p:cNvPr id="9" name="Rectangle 8"/>
          <p:cNvSpPr/>
          <p:nvPr/>
        </p:nvSpPr>
        <p:spPr>
          <a:xfrm>
            <a:off x="7938184" y="887948"/>
            <a:ext cx="6096000" cy="646331"/>
          </a:xfrm>
          <a:prstGeom prst="rect">
            <a:avLst/>
          </a:prstGeom>
        </p:spPr>
        <p:txBody>
          <a:bodyPr>
            <a:spAutoFit/>
          </a:bodyPr>
          <a:lstStyle/>
          <a:p>
            <a:r>
              <a:rPr lang="en-US" dirty="0"/>
              <a:t/>
            </a:r>
            <a:br>
              <a:rPr lang="en-US" dirty="0"/>
            </a:br>
            <a:endParaRPr lang="en-US" dirty="0"/>
          </a:p>
        </p:txBody>
      </p:sp>
      <p:sp>
        <p:nvSpPr>
          <p:cNvPr id="7" name="Rectangle 6"/>
          <p:cNvSpPr/>
          <p:nvPr/>
        </p:nvSpPr>
        <p:spPr>
          <a:xfrm>
            <a:off x="1110053" y="2967335"/>
            <a:ext cx="10005646" cy="2246769"/>
          </a:xfrm>
          <a:prstGeom prst="rect">
            <a:avLst/>
          </a:prstGeom>
        </p:spPr>
        <p:txBody>
          <a:bodyPr wrap="square">
            <a:spAutoFit/>
          </a:bodyPr>
          <a:lstStyle/>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sz="2800" dirty="0">
                <a:solidFill>
                  <a:srgbClr val="000000"/>
                </a:solidFill>
                <a:latin typeface="PT Sans" charset="-52"/>
                <a:ea typeface="PT Sans" charset="-52"/>
                <a:cs typeface="PT Sans" charset="-52"/>
              </a:rPr>
              <a:t>To put a slogan on a T-shirt or a Coffee mug or a necklace you will need to find some text to put on a transparent background. </a:t>
            </a:r>
            <a:endParaRPr lang="en-US" sz="2800" dirty="0">
              <a:latin typeface="PT Sans" charset="-52"/>
              <a:ea typeface="PT Sans" charset="-52"/>
              <a:cs typeface="PT Sans" charset="-52"/>
            </a:endParaRPr>
          </a:p>
          <a:p>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Creating Your image</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7322785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Rectangle 8"/>
          <p:cNvSpPr/>
          <p:nvPr/>
        </p:nvSpPr>
        <p:spPr>
          <a:xfrm>
            <a:off x="7938184" y="842505"/>
            <a:ext cx="1529586" cy="400110"/>
          </a:xfrm>
          <a:prstGeom prst="rect">
            <a:avLst/>
          </a:prstGeom>
        </p:spPr>
        <p:txBody>
          <a:bodyPr wrap="none">
            <a:spAutoFit/>
          </a:bodyPr>
          <a:lstStyle/>
          <a:p>
            <a:r>
              <a:rPr lang="en-US" sz="2000" b="1" dirty="0">
                <a:solidFill>
                  <a:srgbClr val="000000"/>
                </a:solidFill>
                <a:latin typeface="PT Sans" charset="-52"/>
                <a:ea typeface="PT Sans" charset="-52"/>
                <a:cs typeface="PT Sans" charset="-52"/>
              </a:rPr>
              <a:t>Method One</a:t>
            </a:r>
            <a:endParaRPr lang="en-US" sz="2000" b="1" dirty="0">
              <a:latin typeface="PT Sans" charset="-52"/>
              <a:ea typeface="PT Sans" charset="-52"/>
              <a:cs typeface="PT Sans" charset="-52"/>
            </a:endParaRPr>
          </a:p>
        </p:txBody>
      </p:sp>
      <p:sp>
        <p:nvSpPr>
          <p:cNvPr id="5" name="Rectangle 4"/>
          <p:cNvSpPr/>
          <p:nvPr/>
        </p:nvSpPr>
        <p:spPr>
          <a:xfrm>
            <a:off x="1550376" y="2670161"/>
            <a:ext cx="9091246" cy="1815882"/>
          </a:xfrm>
          <a:prstGeom prst="rect">
            <a:avLst/>
          </a:prstGeom>
        </p:spPr>
        <p:txBody>
          <a:bodyPr wrap="square">
            <a:spAutoFit/>
          </a:bodyPr>
          <a:lstStyle/>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sz="2800" dirty="0">
                <a:solidFill>
                  <a:srgbClr val="000000"/>
                </a:solidFill>
                <a:latin typeface="PT Sans" charset="-52"/>
                <a:ea typeface="PT Sans" charset="-52"/>
                <a:cs typeface="PT Sans" charset="-52"/>
              </a:rPr>
              <a:t>The good thing about </a:t>
            </a:r>
            <a:r>
              <a:rPr lang="en-US" sz="2800">
                <a:solidFill>
                  <a:srgbClr val="000000"/>
                </a:solidFill>
                <a:latin typeface="PT Sans" charset="-52"/>
                <a:ea typeface="PT Sans" charset="-52"/>
                <a:cs typeface="PT Sans" charset="-52"/>
              </a:rPr>
              <a:t>Google </a:t>
            </a:r>
            <a:r>
              <a:rPr lang="en-US" sz="2800" smtClean="0">
                <a:solidFill>
                  <a:srgbClr val="000000"/>
                </a:solidFill>
                <a:latin typeface="PT Sans" charset="-52"/>
                <a:ea typeface="PT Sans" charset="-52"/>
                <a:cs typeface="PT Sans" charset="-52"/>
              </a:rPr>
              <a:t>Slides </a:t>
            </a:r>
            <a:r>
              <a:rPr lang="en-US" sz="2800" dirty="0">
                <a:solidFill>
                  <a:srgbClr val="000000"/>
                </a:solidFill>
                <a:latin typeface="PT Sans" charset="-52"/>
                <a:ea typeface="PT Sans" charset="-52"/>
                <a:cs typeface="PT Sans" charset="-52"/>
              </a:rPr>
              <a:t>is that if you have a Google account, which pretty much everybody has, you've got this on your computer already. </a:t>
            </a:r>
            <a:endParaRPr lang="en-US" sz="2800" dirty="0">
              <a:latin typeface="PT Sans" charset="-52"/>
              <a:ea typeface="PT Sans" charset="-52"/>
              <a:cs typeface="PT Sans" charset="-52"/>
            </a:endParaRPr>
          </a:p>
        </p:txBody>
      </p:sp>
    </p:spTree>
    <p:extLst>
      <p:ext uri="{BB962C8B-B14F-4D97-AF65-F5344CB8AC3E}">
        <p14:creationId xmlns:p14="http://schemas.microsoft.com/office/powerpoint/2010/main" val="17541705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358056" y="2051050"/>
            <a:ext cx="9475885" cy="4832092"/>
          </a:xfrm>
          <a:prstGeom prst="rect">
            <a:avLst/>
          </a:prstGeom>
        </p:spPr>
        <p:txBody>
          <a:bodyPr wrap="square">
            <a:spAutoFit/>
          </a:bodyPr>
          <a:lstStyle/>
          <a:p>
            <a:r>
              <a:rPr lang="en-US" sz="2800" dirty="0">
                <a:solidFill>
                  <a:srgbClr val="000000"/>
                </a:solidFill>
                <a:latin typeface="PT Sans" charset="-52"/>
                <a:ea typeface="PT Sans" charset="-52"/>
                <a:cs typeface="PT Sans" charset="-52"/>
              </a:rPr>
              <a:t>1  Go to Google Drive </a:t>
            </a:r>
            <a:endParaRPr lang="en-US" sz="2800" dirty="0">
              <a:latin typeface="PT Sans" charset="-52"/>
              <a:ea typeface="PT Sans" charset="-52"/>
              <a:cs typeface="PT Sans" charset="-52"/>
            </a:endParaRPr>
          </a:p>
          <a:p>
            <a:r>
              <a:rPr lang="en-US" sz="2800" dirty="0">
                <a:solidFill>
                  <a:srgbClr val="000000"/>
                </a:solidFill>
                <a:latin typeface="PT Sans" charset="-52"/>
                <a:ea typeface="PT Sans" charset="-52"/>
                <a:cs typeface="PT Sans" charset="-52"/>
              </a:rPr>
              <a:t>2  Click My Drive at the top</a:t>
            </a:r>
            <a:endParaRPr lang="en-US" sz="2800" dirty="0">
              <a:latin typeface="PT Sans" charset="-52"/>
              <a:ea typeface="PT Sans" charset="-52"/>
              <a:cs typeface="PT Sans" charset="-52"/>
            </a:endParaRPr>
          </a:p>
          <a:p>
            <a:r>
              <a:rPr lang="en-US" sz="2800" dirty="0">
                <a:solidFill>
                  <a:srgbClr val="000000"/>
                </a:solidFill>
                <a:latin typeface="PT Sans" charset="-52"/>
                <a:ea typeface="PT Sans" charset="-52"/>
                <a:cs typeface="PT Sans" charset="-52"/>
              </a:rPr>
              <a:t>3  Click Google Slides</a:t>
            </a:r>
            <a:endParaRPr lang="en-US" sz="2800" dirty="0">
              <a:latin typeface="PT Sans" charset="-52"/>
              <a:ea typeface="PT Sans" charset="-52"/>
              <a:cs typeface="PT Sans" charset="-52"/>
            </a:endParaRPr>
          </a:p>
          <a:p>
            <a:r>
              <a:rPr lang="en-US" sz="2800" dirty="0">
                <a:solidFill>
                  <a:srgbClr val="000000"/>
                </a:solidFill>
                <a:latin typeface="PT Sans" charset="-52"/>
                <a:ea typeface="PT Sans" charset="-52"/>
                <a:cs typeface="PT Sans" charset="-52"/>
              </a:rPr>
              <a:t>4  Click Layout and choose last option change canvas to blank</a:t>
            </a:r>
            <a:endParaRPr lang="en-US" sz="2800" dirty="0">
              <a:latin typeface="PT Sans" charset="-52"/>
              <a:ea typeface="PT Sans" charset="-52"/>
              <a:cs typeface="PT Sans" charset="-52"/>
            </a:endParaRPr>
          </a:p>
          <a:p>
            <a:r>
              <a:rPr lang="en-US" sz="2800" dirty="0">
                <a:solidFill>
                  <a:srgbClr val="000000"/>
                </a:solidFill>
                <a:latin typeface="PT Sans" charset="-52"/>
                <a:ea typeface="PT Sans" charset="-52"/>
                <a:cs typeface="PT Sans" charset="-52"/>
              </a:rPr>
              <a:t>5  Click File then Page Setup near the bottom</a:t>
            </a:r>
            <a:endParaRPr lang="en-US" sz="2800" dirty="0">
              <a:latin typeface="PT Sans" charset="-52"/>
              <a:ea typeface="PT Sans" charset="-52"/>
              <a:cs typeface="PT Sans" charset="-52"/>
            </a:endParaRPr>
          </a:p>
          <a:p>
            <a:r>
              <a:rPr lang="en-US" sz="2800" dirty="0">
                <a:solidFill>
                  <a:srgbClr val="000000"/>
                </a:solidFill>
                <a:latin typeface="PT Sans" charset="-52"/>
                <a:ea typeface="PT Sans" charset="-52"/>
                <a:cs typeface="PT Sans" charset="-52"/>
              </a:rPr>
              <a:t>6  Choose Custom from dropdown menu</a:t>
            </a:r>
            <a:endParaRPr lang="en-US" sz="2800" dirty="0">
              <a:latin typeface="PT Sans" charset="-52"/>
              <a:ea typeface="PT Sans" charset="-52"/>
              <a:cs typeface="PT Sans" charset="-52"/>
            </a:endParaRPr>
          </a:p>
          <a:p>
            <a:r>
              <a:rPr lang="en-US" sz="2800" dirty="0">
                <a:solidFill>
                  <a:srgbClr val="000000"/>
                </a:solidFill>
                <a:latin typeface="PT Sans" charset="-52"/>
                <a:ea typeface="PT Sans" charset="-52"/>
                <a:cs typeface="PT Sans" charset="-52"/>
              </a:rPr>
              <a:t>7  Choose the dimensions that apply to the product you are creating</a:t>
            </a:r>
            <a:endParaRPr lang="en-US" sz="2800" dirty="0">
              <a:latin typeface="PT Sans" charset="-52"/>
              <a:ea typeface="PT Sans" charset="-52"/>
              <a:cs typeface="PT Sans" charset="-52"/>
            </a:endParaRPr>
          </a:p>
          <a:p>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Method One</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733987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643989" y="3375502"/>
            <a:ext cx="10990385" cy="1384995"/>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Now you have the perfect blank canvas. There are different ways to put text on the canvas but on Google Slides there is a Word Art function which is very good. </a:t>
            </a:r>
            <a:endParaRPr lang="en-US" sz="2800" dirty="0">
              <a:latin typeface="PT Sans" charset="-52"/>
              <a:ea typeface="PT Sans" charset="-52"/>
              <a:cs typeface="PT Sans"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Method One</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012869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529586" cy="400110"/>
          </a:xfrm>
          <a:prstGeom prst="rect">
            <a:avLst/>
          </a:prstGeom>
          <a:noFill/>
        </p:spPr>
        <p:txBody>
          <a:bodyPr wrap="none" rtlCol="0">
            <a:spAutoFit/>
          </a:bodyPr>
          <a:lstStyle/>
          <a:p>
            <a:r>
              <a:rPr lang="en-US" sz="2000" b="1">
                <a:latin typeface="PT Sans" charset="-52"/>
                <a:ea typeface="PT Sans" charset="-52"/>
                <a:cs typeface="PT Sans" charset="-52"/>
              </a:rPr>
              <a:t>Method One</a:t>
            </a:r>
            <a:endParaRPr lang="en-US"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5" name="Rectangle 4"/>
          <p:cNvSpPr/>
          <p:nvPr/>
        </p:nvSpPr>
        <p:spPr>
          <a:xfrm>
            <a:off x="953677" y="2540647"/>
            <a:ext cx="10284644" cy="2369880"/>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To get to Word Art click the insert button at the top of the page then click Word Art. Type your slogan into the box then you can change the font from the drop down menu in the header.   </a:t>
            </a:r>
            <a:endParaRPr lang="en-US" sz="2800" dirty="0">
              <a:latin typeface="PT Sans" charset="-52"/>
              <a:ea typeface="PT Sans" charset="-52"/>
              <a:cs typeface="PT Sans" charset="-52"/>
            </a:endParaRPr>
          </a:p>
          <a:p>
            <a:pPr algn="ctr"/>
            <a:r>
              <a:rPr lang="en-US" sz="2800" dirty="0">
                <a:solidFill>
                  <a:srgbClr val="000000"/>
                </a:solidFill>
                <a:latin typeface="PT Sans" charset="-52"/>
                <a:ea typeface="PT Sans" charset="-52"/>
                <a:cs typeface="PT Sans" charset="-52"/>
              </a:rPr>
              <a:t>You can play now with your </a:t>
            </a:r>
            <a:r>
              <a:rPr lang="en-US" sz="2800" dirty="0" smtClean="0">
                <a:solidFill>
                  <a:srgbClr val="000000"/>
                </a:solidFill>
                <a:latin typeface="PT Sans" charset="-52"/>
                <a:ea typeface="PT Sans" charset="-52"/>
                <a:cs typeface="PT Sans" charset="-52"/>
              </a:rPr>
              <a:t>result</a:t>
            </a:r>
            <a:r>
              <a:rPr lang="en-US" sz="2800" dirty="0" smtClean="0">
                <a:latin typeface="PT Sans" charset="-52"/>
                <a:ea typeface="PT Sans" charset="-52"/>
                <a:cs typeface="PT Sans" charset="-52"/>
              </a:rPr>
              <a:t>.</a:t>
            </a:r>
            <a:r>
              <a:rPr lang="en-US" sz="2800" dirty="0" smtClean="0">
                <a:solidFill>
                  <a:srgbClr val="000000"/>
                </a:solidFill>
                <a:latin typeface="PT Sans" charset="-52"/>
                <a:ea typeface="PT Sans" charset="-52"/>
                <a:cs typeface="PT Sans" charset="-52"/>
              </a:rPr>
              <a:t> </a:t>
            </a:r>
            <a:endParaRPr lang="en-US" sz="2800" dirty="0">
              <a:latin typeface="PT Sans" charset="-52"/>
              <a:ea typeface="PT Sans" charset="-52"/>
              <a:cs typeface="PT Sans" charset="-52"/>
            </a:endParaRPr>
          </a:p>
          <a:p>
            <a:pPr algn="ctr"/>
            <a:r>
              <a:rPr lang="en-US" b="1" dirty="0">
                <a:latin typeface="PT Sans Narrow" charset="-52"/>
                <a:ea typeface="PT Sans Narrow" charset="-52"/>
                <a:cs typeface="PT Sans Narrow" charset="-52"/>
              </a:rPr>
              <a:t/>
            </a:r>
            <a:br>
              <a:rPr lang="en-US" b="1" dirty="0">
                <a:latin typeface="PT Sans Narrow" charset="-52"/>
                <a:ea typeface="PT Sans Narrow" charset="-52"/>
                <a:cs typeface="PT Sans Narrow" charset="-52"/>
              </a:rPr>
            </a:br>
            <a:endParaRPr lang="en-US"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830616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21506" name="Picture 2" descr="https://lh6.googleusercontent.com/3zZJKZLYKna0XUeGSuayvxRHPbDpiIvPjAUdvyFvxpRwviVfdQ0Gf5W_HlqNPnV8CsHXxn_CzwULoFvowsVj1E8rhje74-yvAPJNky16dKnUOSBjv51RoOgbbzAHkKQaEIRGWZ0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3393" y="1506558"/>
            <a:ext cx="7868307" cy="5026980"/>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Method One</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3251732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23554" name="Picture 2" descr="https://lh3.googleusercontent.com/nAz5D1qH_S3qDvufFPEKahGnvVnDRFPHmq5qXomJbXky2mQuAh-JhBtNg7xzajFGyqpxygZpR7XvS5xMIYBpOkL3yLNEmCHosA36uEaTKgAvs1Yf9dZqY_meCOCfDIXdP0_aQCJ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290" y="1653296"/>
            <a:ext cx="8852463" cy="4426232"/>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938184" y="851960"/>
            <a:ext cx="1529586" cy="400110"/>
          </a:xfrm>
          <a:prstGeom prst="rect">
            <a:avLst/>
          </a:prstGeom>
          <a:noFill/>
        </p:spPr>
        <p:txBody>
          <a:bodyPr wrap="none" rtlCol="0">
            <a:spAutoFit/>
          </a:bodyPr>
          <a:lstStyle/>
          <a:p>
            <a:r>
              <a:rPr lang="en-US" sz="2000" b="1" dirty="0">
                <a:latin typeface="PT Sans" charset="-52"/>
                <a:ea typeface="PT Sans" charset="-52"/>
                <a:cs typeface="PT Sans" charset="-52"/>
              </a:rPr>
              <a:t>Method One</a:t>
            </a:r>
          </a:p>
        </p:txBody>
      </p:sp>
    </p:spTree>
    <p:extLst>
      <p:ext uri="{BB962C8B-B14F-4D97-AF65-F5344CB8AC3E}">
        <p14:creationId xmlns:p14="http://schemas.microsoft.com/office/powerpoint/2010/main" val="6957091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650239" y="2948620"/>
            <a:ext cx="10891519"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When you are happy with your Design in Google Slides you must remember to save  the item as a .</a:t>
            </a:r>
            <a:r>
              <a:rPr lang="en-US" sz="2800" dirty="0" err="1">
                <a:solidFill>
                  <a:srgbClr val="000000"/>
                </a:solidFill>
                <a:latin typeface="PT Sans" charset="-52"/>
                <a:ea typeface="PT Sans" charset="-52"/>
                <a:cs typeface="PT Sans" charset="-52"/>
              </a:rPr>
              <a:t>png</a:t>
            </a:r>
            <a:r>
              <a:rPr lang="en-US" sz="2800" dirty="0">
                <a:solidFill>
                  <a:srgbClr val="000000"/>
                </a:solidFill>
                <a:latin typeface="PT Sans" charset="-52"/>
                <a:ea typeface="PT Sans" charset="-52"/>
                <a:cs typeface="PT Sans" charset="-52"/>
              </a:rPr>
              <a:t> file. To do that on your Google slides page click file, then download as, then .</a:t>
            </a:r>
            <a:r>
              <a:rPr lang="en-US" sz="2800" dirty="0" err="1">
                <a:solidFill>
                  <a:srgbClr val="000000"/>
                </a:solidFill>
                <a:latin typeface="PT Sans" charset="-52"/>
                <a:ea typeface="PT Sans" charset="-52"/>
                <a:cs typeface="PT Sans" charset="-52"/>
              </a:rPr>
              <a:t>png</a:t>
            </a:r>
            <a:r>
              <a:rPr lang="en-US" sz="2800" dirty="0">
                <a:solidFill>
                  <a:srgbClr val="000000"/>
                </a:solidFill>
                <a:latin typeface="PT Sans" charset="-52"/>
                <a:ea typeface="PT Sans" charset="-52"/>
                <a:cs typeface="PT Sans" charset="-52"/>
              </a:rPr>
              <a:t> </a:t>
            </a:r>
            <a:r>
              <a:rPr lang="en-US" sz="2800" dirty="0" smtClean="0">
                <a:solidFill>
                  <a:srgbClr val="000000"/>
                </a:solidFill>
                <a:latin typeface="PT Sans" charset="-52"/>
                <a:ea typeface="PT Sans" charset="-52"/>
                <a:cs typeface="PT Sans" charset="-52"/>
              </a:rPr>
              <a:t>image</a:t>
            </a:r>
            <a:r>
              <a:rPr lang="en-US" sz="2800" dirty="0"/>
              <a:t/>
            </a:r>
            <a:br>
              <a:rPr lang="en-US" sz="2800" dirty="0"/>
            </a:br>
            <a:endParaRPr lang="en-US" sz="2800" dirty="0"/>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Method One</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35505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PT Sans Narrow" charset="-52"/>
              <a:ea typeface="PT Sans Narrow" charset="-52"/>
              <a:cs typeface="PT Sans Narrow" charset="-52"/>
            </a:endParaRPr>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TextBox 3"/>
          <p:cNvSpPr txBox="1"/>
          <p:nvPr/>
        </p:nvSpPr>
        <p:spPr>
          <a:xfrm>
            <a:off x="1695449" y="2952017"/>
            <a:ext cx="8801100" cy="1754326"/>
          </a:xfrm>
          <a:prstGeom prst="rect">
            <a:avLst/>
          </a:prstGeom>
          <a:noFill/>
        </p:spPr>
        <p:txBody>
          <a:bodyPr wrap="square" rtlCol="0">
            <a:spAutoFit/>
          </a:bodyPr>
          <a:lstStyle/>
          <a:p>
            <a:pPr algn="ctr"/>
            <a:r>
              <a:rPr lang="en-US" sz="3600" dirty="0">
                <a:latin typeface="PT Sans" panose="020B0503020203020204" pitchFamily="34" charset="77"/>
                <a:ea typeface="PT Sans Narrow" charset="-52"/>
                <a:cs typeface="PT Sans Narrow" charset="-52"/>
              </a:rPr>
              <a:t> This is the ideal </a:t>
            </a:r>
            <a:r>
              <a:rPr lang="en-US" sz="3600" dirty="0" err="1">
                <a:latin typeface="PT Sans" panose="020B0503020203020204" pitchFamily="34" charset="77"/>
                <a:ea typeface="PT Sans Narrow" charset="-52"/>
                <a:cs typeface="PT Sans Narrow" charset="-52"/>
              </a:rPr>
              <a:t>eCom</a:t>
            </a:r>
            <a:r>
              <a:rPr lang="en-US" sz="3600" dirty="0">
                <a:latin typeface="PT Sans" panose="020B0503020203020204" pitchFamily="34" charset="77"/>
                <a:ea typeface="PT Sans Narrow" charset="-52"/>
                <a:cs typeface="PT Sans Narrow" charset="-52"/>
              </a:rPr>
              <a:t> Business! There </a:t>
            </a:r>
          </a:p>
          <a:p>
            <a:pPr algn="ctr"/>
            <a:r>
              <a:rPr lang="en-US" sz="3600" dirty="0">
                <a:latin typeface="PT Sans" panose="020B0503020203020204" pitchFamily="34" charset="77"/>
                <a:ea typeface="PT Sans Narrow" charset="-52"/>
                <a:cs typeface="PT Sans Narrow" charset="-52"/>
              </a:rPr>
              <a:t>are no premises to pay for, no staff and no stock to pay for before any item sale</a:t>
            </a:r>
          </a:p>
        </p:txBody>
      </p:sp>
      <p:sp>
        <p:nvSpPr>
          <p:cNvPr id="6" name="TextBox 5"/>
          <p:cNvSpPr txBox="1"/>
          <p:nvPr/>
        </p:nvSpPr>
        <p:spPr>
          <a:xfrm flipH="1">
            <a:off x="7391399" y="887948"/>
            <a:ext cx="1780735" cy="400110"/>
          </a:xfrm>
          <a:prstGeom prst="rect">
            <a:avLst/>
          </a:prstGeom>
          <a:noFill/>
        </p:spPr>
        <p:txBody>
          <a:bodyPr wrap="square" rtlCol="0">
            <a:spAutoFit/>
          </a:bodyPr>
          <a:lstStyle/>
          <a:p>
            <a:r>
              <a:rPr lang="en-US" sz="2000" b="1" dirty="0">
                <a:latin typeface="PT Sans Narrow" charset="-52"/>
                <a:ea typeface="PT Sans Narrow" charset="-52"/>
                <a:cs typeface="PT Sans Narrow" charset="-52"/>
              </a:rPr>
              <a:t>         </a:t>
            </a: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Low Risk</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25897454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529586" cy="400110"/>
          </a:xfrm>
          <a:prstGeom prst="rect">
            <a:avLst/>
          </a:prstGeom>
          <a:noFill/>
        </p:spPr>
        <p:txBody>
          <a:bodyPr wrap="none" rtlCol="0">
            <a:spAutoFit/>
          </a:bodyPr>
          <a:lstStyle/>
          <a:p>
            <a:r>
              <a:rPr lang="en-US" sz="2000" b="1" dirty="0">
                <a:latin typeface="PT Sans" charset="-52"/>
                <a:ea typeface="PT Sans" charset="-52"/>
                <a:cs typeface="PT Sans" charset="-52"/>
              </a:rPr>
              <a:t>Method One</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1484585" y="2856976"/>
            <a:ext cx="9222827" cy="1384995"/>
          </a:xfrm>
          <a:prstGeom prst="rect">
            <a:avLst/>
          </a:prstGeom>
        </p:spPr>
        <p:txBody>
          <a:bodyPr wrap="square">
            <a:spAutoFit/>
          </a:bodyPr>
          <a:lstStyle/>
          <a:p>
            <a:r>
              <a:rPr lang="en-US" sz="2800" dirty="0">
                <a:latin typeface="PT Sans" charset="-52"/>
                <a:ea typeface="PT Sans" charset="-52"/>
                <a:cs typeface="PT Sans" charset="-52"/>
              </a:rPr>
              <a:t>The second website is called </a:t>
            </a:r>
            <a:r>
              <a:rPr lang="en-US" sz="2800" dirty="0" err="1">
                <a:latin typeface="PT Sans" charset="-52"/>
                <a:ea typeface="PT Sans" charset="-52"/>
                <a:cs typeface="PT Sans" charset="-52"/>
              </a:rPr>
              <a:t>Lunapic</a:t>
            </a:r>
            <a:r>
              <a:rPr lang="en-US" sz="2800" dirty="0">
                <a:latin typeface="PT Sans" charset="-52"/>
                <a:ea typeface="PT Sans" charset="-52"/>
                <a:cs typeface="PT Sans" charset="-52"/>
              </a:rPr>
              <a:t> which is also a very useful website in itself with many other uses but in this instance all we need to do is use their transparency tool</a:t>
            </a:r>
            <a:endParaRPr lang="en-US" sz="2800" dirty="0"/>
          </a:p>
        </p:txBody>
      </p:sp>
    </p:spTree>
    <p:extLst>
      <p:ext uri="{BB962C8B-B14F-4D97-AF65-F5344CB8AC3E}">
        <p14:creationId xmlns:p14="http://schemas.microsoft.com/office/powerpoint/2010/main" val="15200193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5" name="Rectangle 4"/>
          <p:cNvSpPr/>
          <p:nvPr/>
        </p:nvSpPr>
        <p:spPr>
          <a:xfrm>
            <a:off x="1378838" y="2913691"/>
            <a:ext cx="9434322" cy="3539430"/>
          </a:xfrm>
          <a:prstGeom prst="rect">
            <a:avLst/>
          </a:prstGeom>
        </p:spPr>
        <p:txBody>
          <a:bodyPr wrap="square">
            <a:spAutoFit/>
          </a:bodyPr>
          <a:lstStyle/>
          <a:p>
            <a:pPr algn="ctr"/>
            <a:r>
              <a:rPr lang="en-US" sz="2800" dirty="0" err="1">
                <a:solidFill>
                  <a:srgbClr val="000000"/>
                </a:solidFill>
                <a:latin typeface="PT Sans" charset="-52"/>
                <a:ea typeface="PT Sans" charset="-52"/>
                <a:cs typeface="PT Sans" charset="-52"/>
              </a:rPr>
              <a:t>Canva</a:t>
            </a:r>
            <a:r>
              <a:rPr lang="en-US" sz="2800" dirty="0">
                <a:solidFill>
                  <a:srgbClr val="000000"/>
                </a:solidFill>
                <a:latin typeface="PT Sans" charset="-52"/>
                <a:ea typeface="PT Sans" charset="-52"/>
                <a:cs typeface="PT Sans" charset="-52"/>
              </a:rPr>
              <a:t> is an alternative graphic creation software which is quit widely recommended in internet marketing circles. If you don't have Photoshop then this is the software that is most often used by marketers.  </a:t>
            </a:r>
            <a:endParaRPr lang="en-US" sz="2800" dirty="0">
              <a:latin typeface="PT Sans" charset="-52"/>
              <a:ea typeface="PT Sans" charset="-52"/>
              <a:cs typeface="PT Sans" charset="-52"/>
            </a:endParaRP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endParaRPr lang="en-US" sz="2800" dirty="0" smtClean="0">
              <a:solidFill>
                <a:srgbClr val="000000"/>
              </a:solidFill>
              <a:latin typeface="PT Sans" charset="-52"/>
              <a:ea typeface="PT Sans" charset="-52"/>
              <a:cs typeface="PT Sans" charset="-52"/>
            </a:endParaRPr>
          </a:p>
          <a:p>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Method Two</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6227939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643989" y="2889655"/>
            <a:ext cx="11020669" cy="3539430"/>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Alternatively, you can still use the free version to make your original image then save as a .</a:t>
            </a:r>
            <a:r>
              <a:rPr lang="en-US" sz="2800" dirty="0" err="1">
                <a:solidFill>
                  <a:srgbClr val="000000"/>
                </a:solidFill>
                <a:latin typeface="PT Sans" charset="-52"/>
                <a:ea typeface="PT Sans" charset="-52"/>
                <a:cs typeface="PT Sans" charset="-52"/>
              </a:rPr>
              <a:t>png</a:t>
            </a:r>
            <a:r>
              <a:rPr lang="en-US" sz="2800" dirty="0">
                <a:solidFill>
                  <a:srgbClr val="000000"/>
                </a:solidFill>
                <a:latin typeface="PT Sans" charset="-52"/>
                <a:ea typeface="PT Sans" charset="-52"/>
                <a:cs typeface="PT Sans" charset="-52"/>
              </a:rPr>
              <a:t> file and go to a second website to remove the background. Try and make sure your background isn’t cluttered or complicated as a solid color is much simpler to clear. </a:t>
            </a:r>
            <a:r>
              <a:rPr lang="en-US" sz="2800" b="1" dirty="0">
                <a:latin typeface="PT Sans" charset="-52"/>
                <a:ea typeface="PT Sans" charset="-52"/>
                <a:cs typeface="PT Sans" charset="-52"/>
              </a:rPr>
              <a:t/>
            </a:r>
            <a:br>
              <a:rPr lang="en-US" sz="2800" b="1" dirty="0">
                <a:latin typeface="PT Sans" charset="-52"/>
                <a:ea typeface="PT Sans" charset="-52"/>
                <a:cs typeface="PT Sans" charset="-52"/>
              </a:rPr>
            </a:br>
            <a:endParaRPr lang="en-US" sz="2800" b="1" dirty="0" smtClean="0">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You </a:t>
            </a:r>
            <a:r>
              <a:rPr lang="en-US" sz="2800" dirty="0">
                <a:solidFill>
                  <a:srgbClr val="000000"/>
                </a:solidFill>
                <a:latin typeface="PT Sans" charset="-52"/>
                <a:ea typeface="PT Sans" charset="-52"/>
                <a:cs typeface="PT Sans" charset="-52"/>
              </a:rPr>
              <a:t>can find </a:t>
            </a:r>
            <a:r>
              <a:rPr lang="en-US" sz="2800" dirty="0" err="1">
                <a:solidFill>
                  <a:srgbClr val="000000"/>
                </a:solidFill>
                <a:latin typeface="PT Sans" charset="-52"/>
                <a:ea typeface="PT Sans" charset="-52"/>
                <a:cs typeface="PT Sans" charset="-52"/>
              </a:rPr>
              <a:t>Canva</a:t>
            </a:r>
            <a:r>
              <a:rPr lang="en-US" sz="2800" dirty="0">
                <a:solidFill>
                  <a:srgbClr val="000000"/>
                </a:solidFill>
                <a:latin typeface="PT Sans" charset="-52"/>
                <a:ea typeface="PT Sans" charset="-52"/>
                <a:cs typeface="PT Sans" charset="-52"/>
              </a:rPr>
              <a:t> here </a:t>
            </a:r>
            <a:r>
              <a:rPr lang="en-US" sz="2800" b="1" u="sng" dirty="0">
                <a:solidFill>
                  <a:srgbClr val="1155CC"/>
                </a:solidFill>
                <a:latin typeface="PT Sans Narrow" charset="-52"/>
                <a:ea typeface="PT Sans Narrow" charset="-52"/>
                <a:cs typeface="PT Sans Narrow" charset="-52"/>
                <a:hlinkClick r:id="rId4"/>
              </a:rPr>
              <a:t>https://www.canva.com/</a:t>
            </a:r>
            <a:endParaRPr lang="en-US" sz="2800" b="1" dirty="0">
              <a:latin typeface="PT Sans Narrow" charset="-52"/>
              <a:ea typeface="PT Sans Narrow" charset="-52"/>
              <a:cs typeface="PT Sans Narrow" charset="-52"/>
            </a:endParaRPr>
          </a:p>
          <a:p>
            <a:pPr algn="ct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Method Two</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4769764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27650" name="Picture 2" descr="https://lh4.googleusercontent.com/J9NflvLoWJQH0QPtmD3Krzm1mncf7cpvDXgGWYWE2FLFcFOldvLdzFmLT9N3OiFK1B71yrgtkzuNtsrzjxV5uprGK4TNKD6TR00pdxzQD4T9_lrtR3dLLq9jS1KuEaAc7-P62qL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5186" y="1548893"/>
            <a:ext cx="7403518" cy="4635906"/>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4650154" y="6242948"/>
            <a:ext cx="6066692" cy="1077218"/>
          </a:xfrm>
          <a:prstGeom prst="rect">
            <a:avLst/>
          </a:prstGeom>
        </p:spPr>
        <p:txBody>
          <a:bodyPr wrap="square">
            <a:spAutoFit/>
          </a:bodyPr>
          <a:lstStyle/>
          <a:p>
            <a:r>
              <a:rPr lang="en-US" sz="2800" b="1" u="sng" dirty="0">
                <a:solidFill>
                  <a:srgbClr val="1155CC"/>
                </a:solidFill>
                <a:latin typeface="PT Sans Narrow" charset="-52"/>
                <a:ea typeface="PT Sans Narrow" charset="-52"/>
                <a:cs typeface="PT Sans Narrow" charset="-52"/>
                <a:hlinkClick r:id="rId5"/>
              </a:rPr>
              <a:t>https://pixlr.com/</a:t>
            </a:r>
            <a:endParaRPr lang="en-US" sz="2800" b="1" dirty="0">
              <a:latin typeface="PT Sans Narrow" charset="-52"/>
              <a:ea typeface="PT Sans Narrow" charset="-52"/>
              <a:cs typeface="PT Sans Narrow" charset="-52"/>
            </a:endParaRPr>
          </a:p>
          <a:p>
            <a:r>
              <a:rPr lang="en-US" dirty="0"/>
              <a:t/>
            </a:r>
            <a:br>
              <a:rPr lang="en-US" dirty="0"/>
            </a:br>
            <a:endParaRPr lang="en-US" dirty="0"/>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Method Three</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5582697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181957" y="2641489"/>
            <a:ext cx="9828084"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The simplest of them all is to get one of a few apps that you can use on your smartphone.  </a:t>
            </a:r>
            <a:r>
              <a:rPr lang="en-US" sz="2800" dirty="0" err="1">
                <a:solidFill>
                  <a:srgbClr val="000000"/>
                </a:solidFill>
                <a:latin typeface="PT Sans" charset="-52"/>
                <a:ea typeface="PT Sans" charset="-52"/>
                <a:cs typeface="PT Sans" charset="-52"/>
              </a:rPr>
              <a:t>Wordswag</a:t>
            </a:r>
            <a:r>
              <a:rPr lang="en-US" sz="2800" dirty="0">
                <a:solidFill>
                  <a:srgbClr val="000000"/>
                </a:solidFill>
                <a:latin typeface="PT Sans" charset="-52"/>
                <a:ea typeface="PT Sans" charset="-52"/>
                <a:cs typeface="PT Sans" charset="-52"/>
              </a:rPr>
              <a:t> and </a:t>
            </a:r>
            <a:r>
              <a:rPr lang="en-US" sz="2800" dirty="0" err="1">
                <a:solidFill>
                  <a:srgbClr val="000000"/>
                </a:solidFill>
                <a:latin typeface="PT Sans" charset="-52"/>
                <a:ea typeface="PT Sans" charset="-52"/>
                <a:cs typeface="PT Sans" charset="-52"/>
              </a:rPr>
              <a:t>Typorama</a:t>
            </a:r>
            <a:r>
              <a:rPr lang="en-US" sz="2800" dirty="0">
                <a:solidFill>
                  <a:srgbClr val="000000"/>
                </a:solidFill>
                <a:latin typeface="PT Sans" charset="-52"/>
                <a:ea typeface="PT Sans" charset="-52"/>
                <a:cs typeface="PT Sans" charset="-52"/>
              </a:rPr>
              <a:t> are two such apps and they offer some very good templates that turn your ordinary text into something eye catching automatically.  </a:t>
            </a:r>
            <a:endParaRPr lang="en-US" sz="2800" dirty="0">
              <a:latin typeface="PT Sans" charset="-52"/>
              <a:ea typeface="PT Sans" charset="-52"/>
              <a:cs typeface="PT Sans"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Method Four</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20701517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32770" name="Picture 2" descr="https://lh3.googleusercontent.com/ydKybHj7xNZtYGyaEJPKJOA5WyjblejhBgsPPGrp8eJUlCEqvXsyRFG2hHtRZyNpmDmMZz2Em7VvyQITg3k5pU_4g4E_ye5EsH7_JYBA6EJvXrxY_1e_2B6ydgYIAPLj_bGEs_o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1066" y="1459523"/>
            <a:ext cx="2689966" cy="4776728"/>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4487314" y="3269179"/>
            <a:ext cx="7156938" cy="1661993"/>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 I use </a:t>
            </a:r>
            <a:r>
              <a:rPr lang="en-US" sz="2800" dirty="0" err="1">
                <a:solidFill>
                  <a:srgbClr val="000000"/>
                </a:solidFill>
                <a:latin typeface="PT Sans" charset="-52"/>
                <a:ea typeface="PT Sans" charset="-52"/>
                <a:cs typeface="PT Sans" charset="-52"/>
              </a:rPr>
              <a:t>Typorama</a:t>
            </a:r>
            <a:r>
              <a:rPr lang="en-US" sz="2800" dirty="0">
                <a:solidFill>
                  <a:srgbClr val="000000"/>
                </a:solidFill>
                <a:latin typeface="PT Sans" charset="-52"/>
                <a:ea typeface="PT Sans" charset="-52"/>
                <a:cs typeface="PT Sans" charset="-52"/>
              </a:rPr>
              <a:t> which I </a:t>
            </a:r>
            <a:r>
              <a:rPr lang="en-US" sz="2800" dirty="0" smtClean="0">
                <a:solidFill>
                  <a:srgbClr val="000000"/>
                </a:solidFill>
                <a:latin typeface="PT Sans" charset="-52"/>
                <a:ea typeface="PT Sans" charset="-52"/>
                <a:cs typeface="PT Sans" charset="-52"/>
              </a:rPr>
              <a:t>chose </a:t>
            </a:r>
            <a:r>
              <a:rPr lang="en-US" sz="2800" dirty="0">
                <a:solidFill>
                  <a:srgbClr val="000000"/>
                </a:solidFill>
                <a:latin typeface="PT Sans" charset="-52"/>
                <a:ea typeface="PT Sans" charset="-52"/>
                <a:cs typeface="PT Sans" charset="-52"/>
              </a:rPr>
              <a:t>because the first background it offers up to design on is transparent so it makes it really quick. </a:t>
            </a:r>
            <a:r>
              <a:rPr lang="en-US" dirty="0"/>
              <a:t/>
            </a:r>
            <a:br>
              <a:rPr lang="en-US" dirty="0"/>
            </a:br>
            <a:endParaRPr lang="en-US" dirty="0"/>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Method Four</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9872970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664676" y="2423007"/>
            <a:ext cx="8862646" cy="3539430"/>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You will have no trouble finding places to find a graphic designer.  </a:t>
            </a:r>
            <a:endParaRPr lang="en-US" sz="2800" dirty="0">
              <a:latin typeface="PT Sans" charset="-52"/>
              <a:ea typeface="PT Sans" charset="-52"/>
              <a:cs typeface="PT Sans" charset="-52"/>
            </a:endParaRP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sz="2800" dirty="0">
                <a:solidFill>
                  <a:srgbClr val="000000"/>
                </a:solidFill>
                <a:latin typeface="PT Sans" charset="-52"/>
                <a:ea typeface="PT Sans" charset="-52"/>
                <a:cs typeface="PT Sans" charset="-52"/>
              </a:rPr>
              <a:t>The most widely recommended site by marketers is Fiverr because it's cheap and there's a wide choice of services offered</a:t>
            </a:r>
            <a:r>
              <a:rPr lang="en-US" sz="2800" b="1" dirty="0">
                <a:solidFill>
                  <a:srgbClr val="000000"/>
                </a:solidFill>
                <a:latin typeface="PT Sans" charset="-52"/>
                <a:ea typeface="PT Sans" charset="-52"/>
                <a:cs typeface="PT Sans" charset="-52"/>
              </a:rPr>
              <a:t>.</a:t>
            </a:r>
            <a:endParaRPr lang="en-US" sz="2800" b="1" dirty="0">
              <a:latin typeface="PT Sans" charset="-52"/>
              <a:ea typeface="PT Sans" charset="-52"/>
              <a:cs typeface="PT Sans" charset="-52"/>
            </a:endParaRPr>
          </a:p>
          <a:p>
            <a:pPr algn="ct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
        <p:nvSpPr>
          <p:cNvPr id="10" name="TextBox 9"/>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Outsourcing Designs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4604101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5" name="Rectangle 4"/>
          <p:cNvSpPr/>
          <p:nvPr/>
        </p:nvSpPr>
        <p:spPr>
          <a:xfrm>
            <a:off x="978876" y="2908849"/>
            <a:ext cx="10234246" cy="2369880"/>
          </a:xfrm>
          <a:prstGeom prst="rect">
            <a:avLst/>
          </a:prstGeom>
        </p:spPr>
        <p:txBody>
          <a:bodyPr wrap="square">
            <a:spAutoFit/>
          </a:bodyPr>
          <a:lstStyle/>
          <a:p>
            <a:pPr algn="ctr"/>
            <a:r>
              <a:rPr lang="en-US" sz="2800" dirty="0">
                <a:latin typeface="PT Sans" charset="-52"/>
                <a:ea typeface="PT Sans" charset="-52"/>
                <a:cs typeface="PT Sans" charset="-52"/>
              </a:rPr>
              <a:t>So with Fiverr you can get a bargain just be very careful when you're choosing who to give the work to. You can ask questions of the designer before you hand over your </a:t>
            </a:r>
            <a:r>
              <a:rPr lang="en-US" sz="2800" dirty="0" smtClean="0">
                <a:latin typeface="PT Sans" charset="-52"/>
                <a:ea typeface="PT Sans" charset="-52"/>
                <a:cs typeface="PT Sans" charset="-52"/>
              </a:rPr>
              <a:t>cash. Also </a:t>
            </a:r>
            <a:r>
              <a:rPr lang="en-US" sz="2800" dirty="0">
                <a:latin typeface="PT Sans" charset="-52"/>
                <a:ea typeface="PT Sans" charset="-52"/>
                <a:cs typeface="PT Sans" charset="-52"/>
              </a:rPr>
              <a:t>make sure your instructions are very </a:t>
            </a:r>
            <a:r>
              <a:rPr lang="en-US" sz="2800" dirty="0" smtClean="0">
                <a:latin typeface="PT Sans" charset="-52"/>
                <a:ea typeface="PT Sans" charset="-52"/>
                <a:cs typeface="PT Sans" charset="-52"/>
              </a:rPr>
              <a:t>specific</a:t>
            </a:r>
            <a:r>
              <a:rPr lang="en-US" dirty="0" smtClean="0">
                <a:latin typeface="Verdana" charset="0"/>
              </a:rPr>
              <a:t>.</a:t>
            </a:r>
            <a:endParaRPr lang="en-US" dirty="0"/>
          </a:p>
          <a:p>
            <a:r>
              <a:rPr lang="en-US" dirty="0"/>
              <a:t/>
            </a:r>
            <a:br>
              <a:rPr lang="en-US" dirty="0"/>
            </a:br>
            <a:endParaRPr lang="en-US" dirty="0"/>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Outsourcing Designs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7160798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440092" cy="400110"/>
          </a:xfrm>
          <a:prstGeom prst="rect">
            <a:avLst/>
          </a:prstGeom>
          <a:noFill/>
        </p:spPr>
        <p:txBody>
          <a:bodyPr wrap="none" rtlCol="0">
            <a:spAutoFit/>
          </a:bodyPr>
          <a:lstStyle/>
          <a:p>
            <a:r>
              <a:rPr lang="en-US" sz="2000" b="1" dirty="0">
                <a:latin typeface="PT Sans" charset="-52"/>
                <a:ea typeface="PT Sans" charset="-52"/>
                <a:cs typeface="PT Sans" charset="-52"/>
              </a:rPr>
              <a:t>Outsourcing Designs</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1547647" y="2573197"/>
            <a:ext cx="9096704" cy="2246769"/>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It is very important that you are careful not to infringe copyright.  </a:t>
            </a:r>
            <a:endParaRPr lang="en-US" sz="2800" dirty="0" smtClean="0">
              <a:solidFill>
                <a:srgbClr val="000000"/>
              </a:solidFill>
              <a:latin typeface="PT Sans" charset="-52"/>
              <a:ea typeface="PT Sans" charset="-52"/>
              <a:cs typeface="PT Sans" charset="-52"/>
            </a:endParaRPr>
          </a:p>
          <a:p>
            <a:pPr algn="ctr"/>
            <a:endParaRPr lang="en-US" sz="2800" i="1" dirty="0">
              <a:solidFill>
                <a:srgbClr val="000000"/>
              </a:solidFill>
              <a:latin typeface="PT Sans" charset="-52"/>
              <a:ea typeface="PT Sans" charset="-52"/>
              <a:cs typeface="PT Sans" charset="-52"/>
            </a:endParaRPr>
          </a:p>
          <a:p>
            <a:pPr algn="ctr"/>
            <a:r>
              <a:rPr lang="en-US" sz="2800" i="1" dirty="0" smtClean="0">
                <a:solidFill>
                  <a:srgbClr val="FF0000"/>
                </a:solidFill>
                <a:latin typeface="PT Sans" charset="-52"/>
                <a:ea typeface="PT Sans" charset="-52"/>
                <a:cs typeface="PT Sans" charset="-52"/>
              </a:rPr>
              <a:t>Make </a:t>
            </a:r>
            <a:r>
              <a:rPr lang="en-US" sz="2800" i="1" dirty="0">
                <a:solidFill>
                  <a:srgbClr val="FF0000"/>
                </a:solidFill>
                <a:latin typeface="PT Sans" charset="-52"/>
                <a:ea typeface="PT Sans" charset="-52"/>
                <a:cs typeface="PT Sans" charset="-52"/>
              </a:rPr>
              <a:t>sure you don’t use any Brand names or copyrighted logos in your product</a:t>
            </a:r>
            <a:r>
              <a:rPr lang="en-US" sz="2800" b="1" dirty="0">
                <a:solidFill>
                  <a:srgbClr val="000000"/>
                </a:solidFill>
                <a:latin typeface="PT Sans" charset="-52"/>
                <a:ea typeface="PT Sans" charset="-52"/>
                <a:cs typeface="PT Sans" charset="-52"/>
              </a:rPr>
              <a:t>.</a:t>
            </a:r>
            <a:endParaRPr lang="en-US" sz="2800" b="1" dirty="0">
              <a:latin typeface="PT Sans" charset="-52"/>
              <a:ea typeface="PT Sans" charset="-52"/>
              <a:cs typeface="PT Sans" charset="-52"/>
            </a:endParaRPr>
          </a:p>
        </p:txBody>
      </p:sp>
    </p:spTree>
    <p:extLst>
      <p:ext uri="{BB962C8B-B14F-4D97-AF65-F5344CB8AC3E}">
        <p14:creationId xmlns:p14="http://schemas.microsoft.com/office/powerpoint/2010/main" val="3161761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t>The Process</a:t>
            </a:r>
            <a:endParaRPr lang="en-US" dirty="0"/>
          </a:p>
          <a:p>
            <a:r>
              <a:rPr lang="en-US" dirty="0"/>
              <a:t/>
            </a:r>
            <a:br>
              <a:rPr lang="en-US" dirty="0"/>
            </a:b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8065783" y="875422"/>
            <a:ext cx="6096000" cy="646331"/>
          </a:xfrm>
          <a:prstGeom prst="rect">
            <a:avLst/>
          </a:prstGeom>
        </p:spPr>
        <p:txBody>
          <a:bodyPr>
            <a:spAutoFit/>
          </a:bodyPr>
          <a:lstStyle/>
          <a:p>
            <a:r>
              <a:rPr lang="en-US" dirty="0"/>
              <a:t/>
            </a:r>
            <a:br>
              <a:rPr lang="en-US" dirty="0"/>
            </a:br>
            <a:endParaRPr lang="en-US" dirty="0"/>
          </a:p>
        </p:txBody>
      </p:sp>
      <p:sp>
        <p:nvSpPr>
          <p:cNvPr id="5" name="Rectangle 4"/>
          <p:cNvSpPr/>
          <p:nvPr/>
        </p:nvSpPr>
        <p:spPr>
          <a:xfrm>
            <a:off x="1340825" y="2436969"/>
            <a:ext cx="9510348" cy="2800767"/>
          </a:xfrm>
          <a:prstGeom prst="rect">
            <a:avLst/>
          </a:prstGeom>
        </p:spPr>
        <p:txBody>
          <a:bodyPr wrap="square">
            <a:spAutoFit/>
          </a:bodyPr>
          <a:lstStyle/>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sz="2800" dirty="0">
                <a:solidFill>
                  <a:srgbClr val="000000"/>
                </a:solidFill>
                <a:latin typeface="PT Sans" charset="-52"/>
                <a:ea typeface="PT Sans" charset="-52"/>
                <a:cs typeface="PT Sans" charset="-52"/>
              </a:rPr>
              <a:t>There is a big green Launch Campaign button on </a:t>
            </a:r>
            <a:r>
              <a:rPr lang="en-US" sz="2800" dirty="0" err="1">
                <a:solidFill>
                  <a:srgbClr val="000000"/>
                </a:solidFill>
                <a:latin typeface="PT Sans" charset="-52"/>
                <a:ea typeface="PT Sans" charset="-52"/>
                <a:cs typeface="PT Sans" charset="-52"/>
              </a:rPr>
              <a:t>Gearbubble’s</a:t>
            </a:r>
            <a:r>
              <a:rPr lang="en-US" sz="2800" dirty="0">
                <a:solidFill>
                  <a:srgbClr val="000000"/>
                </a:solidFill>
                <a:latin typeface="PT Sans" charset="-52"/>
                <a:ea typeface="PT Sans" charset="-52"/>
                <a:cs typeface="PT Sans" charset="-52"/>
              </a:rPr>
              <a:t> homepage. When you press that button you will be taken to a page which gives you a choice of all the products that you can put your design on.</a:t>
            </a:r>
            <a:r>
              <a:rPr lang="en-US" sz="2800" b="1" dirty="0">
                <a:solidFill>
                  <a:srgbClr val="000000"/>
                </a:solidFill>
                <a:latin typeface="PT Sans Narrow" charset="-52"/>
                <a:ea typeface="PT Sans Narrow" charset="-52"/>
                <a:cs typeface="PT Sans Narrow" charset="-52"/>
              </a:rPr>
              <a:t> </a:t>
            </a:r>
            <a:endParaRPr lang="en-US" sz="2800" b="1" dirty="0">
              <a:latin typeface="PT Sans Narrow" charset="-52"/>
              <a:ea typeface="PT Sans Narrow" charset="-52"/>
              <a:cs typeface="PT Sans Narrow" charset="-52"/>
            </a:endParaRPr>
          </a:p>
          <a:p>
            <a:r>
              <a:rPr lang="en-US" dirty="0"/>
              <a:t/>
            </a:r>
            <a:br>
              <a:rPr lang="en-US" dirty="0"/>
            </a:br>
            <a:endParaRPr lang="en-US" dirty="0"/>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The Process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10298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2" y="-19717"/>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TextBox 3"/>
          <p:cNvSpPr txBox="1"/>
          <p:nvPr/>
        </p:nvSpPr>
        <p:spPr>
          <a:xfrm>
            <a:off x="7951735" y="826016"/>
            <a:ext cx="2924209" cy="1015663"/>
          </a:xfrm>
          <a:prstGeom prst="rect">
            <a:avLst/>
          </a:prstGeom>
          <a:noFill/>
        </p:spPr>
        <p:txBody>
          <a:bodyPr wrap="square" rtlCol="0">
            <a:spAutoFit/>
          </a:bodyPr>
          <a:lstStyle/>
          <a:p>
            <a:r>
              <a:rPr lang="en-US" sz="2000" b="1" dirty="0">
                <a:latin typeface="PT Sans" charset="-52"/>
                <a:ea typeface="PT Sans" charset="-52"/>
                <a:cs typeface="PT Sans" charset="-52"/>
              </a:rPr>
              <a:t>Preparation</a:t>
            </a:r>
          </a:p>
          <a:p>
            <a:r>
              <a:rPr lang="en-US" sz="2000" dirty="0"/>
              <a:t/>
            </a:r>
            <a:br>
              <a:rPr lang="en-US" sz="2000" dirty="0"/>
            </a:br>
            <a:endParaRPr lang="en-US" sz="2000" dirty="0"/>
          </a:p>
        </p:txBody>
      </p:sp>
      <p:graphicFrame>
        <p:nvGraphicFramePr>
          <p:cNvPr id="6" name="Diagram 5">
            <a:extLst>
              <a:ext uri="{FF2B5EF4-FFF2-40B4-BE49-F238E27FC236}">
                <a16:creationId xmlns:a16="http://schemas.microsoft.com/office/drawing/2014/main" xmlns="" id="{6FC9FB54-0A4E-A247-A526-1988C2D556EC}"/>
              </a:ext>
            </a:extLst>
          </p:cNvPr>
          <p:cNvGraphicFramePr/>
          <p:nvPr>
            <p:extLst>
              <p:ext uri="{D42A27DB-BD31-4B8C-83A1-F6EECF244321}">
                <p14:modId xmlns:p14="http://schemas.microsoft.com/office/powerpoint/2010/main" val="3211846290"/>
              </p:ext>
            </p:extLst>
          </p:nvPr>
        </p:nvGraphicFramePr>
        <p:xfrm>
          <a:off x="727840" y="1043524"/>
          <a:ext cx="10736318"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a:extLst>
              <a:ext uri="{FF2B5EF4-FFF2-40B4-BE49-F238E27FC236}">
                <a16:creationId xmlns:a16="http://schemas.microsoft.com/office/drawing/2014/main" xmlns="" id="{C298484A-9C5C-3F40-BAEE-07F2EB8AA818}"/>
              </a:ext>
            </a:extLst>
          </p:cNvPr>
          <p:cNvSpPr txBox="1"/>
          <p:nvPr/>
        </p:nvSpPr>
        <p:spPr>
          <a:xfrm>
            <a:off x="4467989" y="1903611"/>
            <a:ext cx="3062057" cy="646331"/>
          </a:xfrm>
          <a:prstGeom prst="rect">
            <a:avLst/>
          </a:prstGeom>
          <a:noFill/>
        </p:spPr>
        <p:txBody>
          <a:bodyPr wrap="none" rtlCol="0">
            <a:spAutoFit/>
          </a:bodyPr>
          <a:lstStyle/>
          <a:p>
            <a:r>
              <a:rPr lang="en-US" sz="3600" dirty="0">
                <a:latin typeface="PT Sans" panose="020B0503020203020204" pitchFamily="34" charset="77"/>
              </a:rPr>
              <a:t>4 </a:t>
            </a:r>
            <a:r>
              <a:rPr lang="en-US" sz="3600" dirty="0" smtClean="0">
                <a:latin typeface="PT Sans" panose="020B0503020203020204" pitchFamily="34" charset="77"/>
              </a:rPr>
              <a:t>Step </a:t>
            </a:r>
            <a:r>
              <a:rPr lang="en-US" sz="3600" dirty="0">
                <a:latin typeface="PT Sans" panose="020B0503020203020204" pitchFamily="34" charset="77"/>
              </a:rPr>
              <a:t>Process</a:t>
            </a:r>
          </a:p>
        </p:txBody>
      </p:sp>
    </p:spTree>
    <p:extLst>
      <p:ext uri="{BB962C8B-B14F-4D97-AF65-F5344CB8AC3E}">
        <p14:creationId xmlns:p14="http://schemas.microsoft.com/office/powerpoint/2010/main" val="2209038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a:p>
            <a:r>
              <a:rPr lang="en-US" dirty="0"/>
              <a:t/>
            </a:r>
            <a:br>
              <a:rPr lang="en-US" dirty="0"/>
            </a:b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8065783" y="875422"/>
            <a:ext cx="6096000" cy="646331"/>
          </a:xfrm>
          <a:prstGeom prst="rect">
            <a:avLst/>
          </a:prstGeom>
        </p:spPr>
        <p:txBody>
          <a:bodyPr>
            <a:spAutoFit/>
          </a:bodyPr>
          <a:lstStyle/>
          <a:p>
            <a:r>
              <a:rPr lang="en-US" dirty="0"/>
              <a:t/>
            </a:r>
            <a:br>
              <a:rPr lang="en-US" dirty="0"/>
            </a:br>
            <a:endParaRPr lang="en-US" dirty="0"/>
          </a:p>
        </p:txBody>
      </p:sp>
      <p:pic>
        <p:nvPicPr>
          <p:cNvPr id="37890" name="Picture 2" descr="https://lh5.googleusercontent.com/TAFogdmWbI31obmYt6MovEbr1w5CEHTkbQKiXCtZZCEn4s0qbMMkmyhgLhmfMM6qM0uBlHY63KvBoLFBaGvXP3mqYqQRXkkdkjQxL-TRKMR_J3tl36iwGzoqvfgh5jeaCXiqyRY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4266" y="1555338"/>
            <a:ext cx="7567652" cy="4803201"/>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The Process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3386785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a:p>
            <a:r>
              <a:rPr lang="en-US" dirty="0"/>
              <a:t/>
            </a:r>
            <a:br>
              <a:rPr lang="en-US" dirty="0"/>
            </a:b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8065783" y="875422"/>
            <a:ext cx="6096000" cy="954107"/>
          </a:xfrm>
          <a:prstGeom prst="rect">
            <a:avLst/>
          </a:prstGeom>
        </p:spPr>
        <p:txBody>
          <a:bodyPr>
            <a:spAutoFit/>
          </a:bodyPr>
          <a:lstStyle/>
          <a:p>
            <a:endParaRPr lang="en-US" sz="2000" b="1" dirty="0">
              <a:latin typeface="PT Sans Narrow" charset="-52"/>
              <a:ea typeface="PT Sans Narrow" charset="-52"/>
              <a:cs typeface="PT Sans Narrow" charset="-52"/>
            </a:endParaRPr>
          </a:p>
          <a:p>
            <a:r>
              <a:rPr lang="en-US" dirty="0"/>
              <a:t/>
            </a:r>
            <a:br>
              <a:rPr lang="en-US" dirty="0"/>
            </a:br>
            <a:endParaRPr lang="en-US" dirty="0"/>
          </a:p>
        </p:txBody>
      </p:sp>
      <p:pic>
        <p:nvPicPr>
          <p:cNvPr id="38914" name="Picture 2" descr="https://lh4.googleusercontent.com/PpJuDs10SUiQDYUwFmw7aK-PSQO4FqKIsXoZcrSnkmD4W0tgFvW3CcN_hsy0z-uKQso0bwwbVijSKHFjN2WXoewRhS5k61w1uWKE2B03jKJ0Yo-d5UU6a0CXJUK1vhjUBaP4hEx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368" y="1535869"/>
            <a:ext cx="8159261" cy="4966506"/>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The Process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9038264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99829"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a:p>
            <a:r>
              <a:rPr lang="en-US" dirty="0"/>
              <a:t/>
            </a:r>
            <a:br>
              <a:rPr lang="en-US" dirty="0"/>
            </a:b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8065783" y="875422"/>
            <a:ext cx="6096000" cy="646331"/>
          </a:xfrm>
          <a:prstGeom prst="rect">
            <a:avLst/>
          </a:prstGeom>
        </p:spPr>
        <p:txBody>
          <a:bodyPr>
            <a:spAutoFit/>
          </a:bodyPr>
          <a:lstStyle/>
          <a:p>
            <a:r>
              <a:rPr lang="en-US" dirty="0"/>
              <a:t/>
            </a:r>
            <a:br>
              <a:rPr lang="en-US" dirty="0"/>
            </a:br>
            <a:endParaRPr lang="en-US" dirty="0"/>
          </a:p>
        </p:txBody>
      </p:sp>
      <p:pic>
        <p:nvPicPr>
          <p:cNvPr id="39938" name="Picture 2" descr="https://lh3.googleusercontent.com/idpZqcs4b4eSQa82W4KAPwzH0AxzzvJMF6gwmbjjzL-yiJDpp8T0vHVTdyS3r-RbmgXo1ki3XJZj4YuifxpMYWcJROWNu6_XOwvKC9KXnJh-BV8gCJ6S7whFRhHYuWhrSwchPYW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8755" y="1410735"/>
            <a:ext cx="6931369" cy="5070425"/>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The Process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3872709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34818" name="Picture 2" descr="https://lh5.googleusercontent.com/Rl6_cQQhNqaRWpMylQmRv_cGmawPYpVMbDYJJGUGKdEmP8sZ6g4rOEVdcWZIh-boCEei9EMcSCPHIvxMHTSYQ_6uqxI0j--NAQk1Hw16kO0ZzR1LBaN73kNuA_V8PTNQJphH662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9268" y="1329239"/>
            <a:ext cx="7473462" cy="5308044"/>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The Process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8269642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35842" name="Picture 2" descr="https://lh6.googleusercontent.com/pbVfE8La1whPpuhjOXWOSjUAry7yi0Nxml_VkBQGkYzWHUauFJQsBDEfsWSjrmC9eS3gcSmYvOi-qt9ToMbASIXMkH1WpYja_7vcumHUtHJQq3gG5AZCU-GvFqRsJ8uAfZgZWJ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9032" y="1400805"/>
            <a:ext cx="8337382" cy="5282927"/>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The Process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8329942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632178" cy="400110"/>
          </a:xfrm>
          <a:prstGeom prst="rect">
            <a:avLst/>
          </a:prstGeom>
          <a:noFill/>
        </p:spPr>
        <p:txBody>
          <a:bodyPr wrap="none" rtlCol="0">
            <a:spAutoFit/>
          </a:bodyPr>
          <a:lstStyle/>
          <a:p>
            <a:r>
              <a:rPr lang="en-CA" sz="2000" b="1" dirty="0">
                <a:latin typeface="PT Sans" charset="-52"/>
                <a:ea typeface="PT Sans" charset="-52"/>
                <a:cs typeface="PT Sans" charset="-52"/>
              </a:rPr>
              <a:t>Module Four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887040" y="2344625"/>
            <a:ext cx="10417918" cy="2862322"/>
          </a:xfrm>
          <a:prstGeom prst="rect">
            <a:avLst/>
          </a:prstGeom>
        </p:spPr>
        <p:txBody>
          <a:bodyPr wrap="square">
            <a:spAutoFit/>
          </a:bodyPr>
          <a:lstStyle/>
          <a:p>
            <a:pPr algn="ctr"/>
            <a:endParaRPr lang="fr-FR" sz="6000" b="1" dirty="0" smtClean="0">
              <a:solidFill>
                <a:srgbClr val="000000"/>
              </a:solidFill>
              <a:latin typeface="PT Sans Narrow" charset="-52"/>
              <a:ea typeface="PT Sans Narrow" charset="-52"/>
              <a:cs typeface="PT Sans Narrow" charset="-52"/>
            </a:endParaRPr>
          </a:p>
          <a:p>
            <a:pPr algn="ctr"/>
            <a:r>
              <a:rPr lang="fr-FR" sz="6000" b="1" dirty="0" smtClean="0">
                <a:solidFill>
                  <a:srgbClr val="000000"/>
                </a:solidFill>
                <a:latin typeface="PT Sans Narrow" charset="-52"/>
                <a:ea typeface="PT Sans Narrow" charset="-52"/>
                <a:cs typeface="PT Sans Narrow" charset="-52"/>
              </a:rPr>
              <a:t>Module Four : </a:t>
            </a:r>
            <a:r>
              <a:rPr lang="fr-FR" sz="6000" b="1" dirty="0" err="1" smtClean="0">
                <a:solidFill>
                  <a:srgbClr val="000000"/>
                </a:solidFill>
                <a:latin typeface="PT Sans Narrow" charset="-52"/>
                <a:ea typeface="PT Sans Narrow" charset="-52"/>
                <a:cs typeface="PT Sans Narrow" charset="-52"/>
              </a:rPr>
              <a:t>Selling</a:t>
            </a:r>
            <a:r>
              <a:rPr lang="fr-FR" sz="6000" b="1" dirty="0" smtClean="0">
                <a:solidFill>
                  <a:srgbClr val="000000"/>
                </a:solidFill>
                <a:latin typeface="PT Sans Narrow" charset="-52"/>
                <a:ea typeface="PT Sans Narrow" charset="-52"/>
                <a:cs typeface="PT Sans Narrow" charset="-52"/>
              </a:rPr>
              <a:t> </a:t>
            </a:r>
            <a:r>
              <a:rPr lang="fr-FR" sz="6000" b="1" dirty="0" err="1">
                <a:solidFill>
                  <a:srgbClr val="000000"/>
                </a:solidFill>
                <a:latin typeface="PT Sans Narrow" charset="-52"/>
                <a:ea typeface="PT Sans Narrow" charset="-52"/>
                <a:cs typeface="PT Sans Narrow" charset="-52"/>
              </a:rPr>
              <a:t>Your</a:t>
            </a:r>
            <a:r>
              <a:rPr lang="fr-FR" sz="6000" b="1" dirty="0">
                <a:solidFill>
                  <a:srgbClr val="000000"/>
                </a:solidFill>
                <a:latin typeface="PT Sans Narrow" charset="-52"/>
                <a:ea typeface="PT Sans Narrow" charset="-52"/>
                <a:cs typeface="PT Sans Narrow" charset="-52"/>
              </a:rPr>
              <a:t> Product</a:t>
            </a:r>
            <a:r>
              <a:rPr lang="fr-FR" sz="6000" dirty="0"/>
              <a:t/>
            </a:r>
            <a:br>
              <a:rPr lang="fr-FR" sz="6000" dirty="0"/>
            </a:br>
            <a:endParaRPr lang="en-US" sz="6000" dirty="0"/>
          </a:p>
        </p:txBody>
      </p:sp>
    </p:spTree>
    <p:extLst>
      <p:ext uri="{BB962C8B-B14F-4D97-AF65-F5344CB8AC3E}">
        <p14:creationId xmlns:p14="http://schemas.microsoft.com/office/powerpoint/2010/main" val="3197365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408032" cy="400110"/>
          </a:xfrm>
          <a:prstGeom prst="rect">
            <a:avLst/>
          </a:prstGeom>
          <a:noFill/>
        </p:spPr>
        <p:txBody>
          <a:bodyPr wrap="none" rtlCol="0">
            <a:spAutoFit/>
          </a:bodyPr>
          <a:lstStyle/>
          <a:p>
            <a:r>
              <a:rPr lang="en-US" sz="2000" b="1" dirty="0">
                <a:latin typeface="PT Sans" charset="-52"/>
                <a:ea typeface="PT Sans" charset="-52"/>
                <a:cs typeface="PT Sans" charset="-52"/>
              </a:rPr>
              <a:t>Sales and Marketing</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609599" y="3296674"/>
            <a:ext cx="10972799" cy="193899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With any business you have to have a good idea of where you are heading before you set off. A common expression is ‘start with the end in mind’. </a:t>
            </a:r>
          </a:p>
          <a:p>
            <a:pPr algn="ctr"/>
            <a:r>
              <a:rPr lang="en-US" dirty="0"/>
              <a:t/>
            </a:r>
            <a:br>
              <a:rPr lang="en-US" dirty="0"/>
            </a:br>
            <a:endParaRPr lang="en-US" dirty="0"/>
          </a:p>
        </p:txBody>
      </p:sp>
    </p:spTree>
    <p:extLst>
      <p:ext uri="{BB962C8B-B14F-4D97-AF65-F5344CB8AC3E}">
        <p14:creationId xmlns:p14="http://schemas.microsoft.com/office/powerpoint/2010/main" val="11453295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408032" cy="400110"/>
          </a:xfrm>
          <a:prstGeom prst="rect">
            <a:avLst/>
          </a:prstGeom>
          <a:noFill/>
        </p:spPr>
        <p:txBody>
          <a:bodyPr wrap="none" rtlCol="0">
            <a:spAutoFit/>
          </a:bodyPr>
          <a:lstStyle/>
          <a:p>
            <a:r>
              <a:rPr lang="en-US" sz="2000" b="1" dirty="0">
                <a:latin typeface="PT Sans" charset="-52"/>
                <a:ea typeface="PT Sans" charset="-52"/>
                <a:cs typeface="PT Sans" charset="-52"/>
              </a:rPr>
              <a:t>Sales and Marketing</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1221691" y="3254505"/>
            <a:ext cx="9748615" cy="1384995"/>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If you want this to be a proper business you are going to have to spend some money on advertising and you are going to have to spend a lot of time thinking of your sales strategy</a:t>
            </a:r>
            <a:endParaRPr lang="en-US" sz="2800" dirty="0"/>
          </a:p>
        </p:txBody>
      </p:sp>
    </p:spTree>
    <p:extLst>
      <p:ext uri="{BB962C8B-B14F-4D97-AF65-F5344CB8AC3E}">
        <p14:creationId xmlns:p14="http://schemas.microsoft.com/office/powerpoint/2010/main" val="5817995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877613" y="2783379"/>
            <a:ext cx="10436772" cy="3231654"/>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This is the sort of business that you can actually just play at because you can do just one design and post it around social media and hope to get some sales. That might just be a bit of fun for you and not a serious business and that might be all you want.  </a:t>
            </a:r>
            <a:endParaRPr lang="en-US" sz="2800" dirty="0">
              <a:latin typeface="PT Sans" charset="-52"/>
              <a:ea typeface="PT Sans" charset="-52"/>
              <a:cs typeface="PT Sans" charset="-52"/>
            </a:endParaRP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endParaRPr lang="en-US" sz="2800" b="1" dirty="0">
              <a:latin typeface="PT Sans Narrow" charset="-52"/>
              <a:ea typeface="PT Sans Narrow" charset="-52"/>
              <a:cs typeface="PT Sans Narrow" charset="-52"/>
            </a:endParaRPr>
          </a:p>
          <a:p>
            <a:pPr algn="ctr"/>
            <a:r>
              <a:rPr lang="en-US" dirty="0"/>
              <a:t/>
            </a:r>
            <a:br>
              <a:rPr lang="en-US" dirty="0"/>
            </a:br>
            <a:endParaRPr lang="en-US" dirty="0"/>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Fun or Serious</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20592241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757212" cy="400110"/>
          </a:xfrm>
          <a:prstGeom prst="rect">
            <a:avLst/>
          </a:prstGeom>
          <a:noFill/>
        </p:spPr>
        <p:txBody>
          <a:bodyPr wrap="none" rtlCol="0">
            <a:spAutoFit/>
          </a:bodyPr>
          <a:lstStyle/>
          <a:p>
            <a:r>
              <a:rPr lang="en-US" sz="2000" b="1" dirty="0">
                <a:latin typeface="PT Sans" charset="-52"/>
                <a:ea typeface="PT Sans" charset="-52"/>
                <a:cs typeface="PT Sans" charset="-52"/>
              </a:rPr>
              <a:t>Fun or Serious</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712075" y="2772554"/>
            <a:ext cx="10767848"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If this is a serious venture for you then you must think the whole thing through. Firstly you are going to need to have decided on a Niche market. We also need to decide what types of products might fit their market and where these people can be found on the internet. </a:t>
            </a:r>
            <a:endParaRPr lang="en-US" sz="2800" dirty="0"/>
          </a:p>
        </p:txBody>
      </p:sp>
    </p:spTree>
    <p:extLst>
      <p:ext uri="{BB962C8B-B14F-4D97-AF65-F5344CB8AC3E}">
        <p14:creationId xmlns:p14="http://schemas.microsoft.com/office/powerpoint/2010/main" val="1417217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TextBox 3"/>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Preparation</a:t>
            </a:r>
            <a:endParaRPr lang="en-US" sz="2000" b="1" dirty="0">
              <a:latin typeface="PT Sans" charset="-52"/>
              <a:ea typeface="PT Sans" charset="-52"/>
              <a:cs typeface="PT Sans" charset="-52"/>
            </a:endParaRPr>
          </a:p>
        </p:txBody>
      </p:sp>
      <p:graphicFrame>
        <p:nvGraphicFramePr>
          <p:cNvPr id="6" name="Diagram 5">
            <a:extLst>
              <a:ext uri="{FF2B5EF4-FFF2-40B4-BE49-F238E27FC236}">
                <a16:creationId xmlns:a16="http://schemas.microsoft.com/office/drawing/2014/main" xmlns="" id="{6FC9FB54-0A4E-A247-A526-1988C2D556EC}"/>
              </a:ext>
            </a:extLst>
          </p:cNvPr>
          <p:cNvGraphicFramePr/>
          <p:nvPr>
            <p:extLst>
              <p:ext uri="{D42A27DB-BD31-4B8C-83A1-F6EECF244321}">
                <p14:modId xmlns:p14="http://schemas.microsoft.com/office/powerpoint/2010/main" val="1638764114"/>
              </p:ext>
            </p:extLst>
          </p:nvPr>
        </p:nvGraphicFramePr>
        <p:xfrm>
          <a:off x="727840" y="1043524"/>
          <a:ext cx="10736318"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a:extLst>
              <a:ext uri="{FF2B5EF4-FFF2-40B4-BE49-F238E27FC236}">
                <a16:creationId xmlns:a16="http://schemas.microsoft.com/office/drawing/2014/main" xmlns="" id="{DF0E48C2-2BB5-F844-9066-645339174775}"/>
              </a:ext>
            </a:extLst>
          </p:cNvPr>
          <p:cNvSpPr/>
          <p:nvPr/>
        </p:nvSpPr>
        <p:spPr>
          <a:xfrm>
            <a:off x="1807073" y="4603532"/>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1</a:t>
            </a:r>
          </a:p>
        </p:txBody>
      </p:sp>
      <p:sp>
        <p:nvSpPr>
          <p:cNvPr id="5" name="TextBox 4">
            <a:extLst>
              <a:ext uri="{FF2B5EF4-FFF2-40B4-BE49-F238E27FC236}">
                <a16:creationId xmlns:a16="http://schemas.microsoft.com/office/drawing/2014/main" xmlns="" id="{39831883-2986-9241-9B97-A1E72AC8F269}"/>
              </a:ext>
            </a:extLst>
          </p:cNvPr>
          <p:cNvSpPr txBox="1"/>
          <p:nvPr/>
        </p:nvSpPr>
        <p:spPr>
          <a:xfrm>
            <a:off x="4467989" y="1903611"/>
            <a:ext cx="3062057" cy="646331"/>
          </a:xfrm>
          <a:prstGeom prst="rect">
            <a:avLst/>
          </a:prstGeom>
          <a:noFill/>
        </p:spPr>
        <p:txBody>
          <a:bodyPr wrap="none" rtlCol="0">
            <a:spAutoFit/>
          </a:bodyPr>
          <a:lstStyle/>
          <a:p>
            <a:r>
              <a:rPr lang="en-US" sz="3600" dirty="0">
                <a:latin typeface="PT Sans" panose="020B0503020203020204" pitchFamily="34" charset="77"/>
              </a:rPr>
              <a:t>4 </a:t>
            </a:r>
            <a:r>
              <a:rPr lang="en-US" sz="3600" dirty="0" smtClean="0">
                <a:latin typeface="PT Sans" panose="020B0503020203020204" pitchFamily="34" charset="77"/>
              </a:rPr>
              <a:t>Step </a:t>
            </a:r>
            <a:r>
              <a:rPr lang="en-US" sz="3600" dirty="0">
                <a:latin typeface="PT Sans" panose="020B0503020203020204" pitchFamily="34" charset="77"/>
              </a:rPr>
              <a:t>Process</a:t>
            </a:r>
          </a:p>
        </p:txBody>
      </p:sp>
    </p:spTree>
    <p:extLst>
      <p:ext uri="{BB962C8B-B14F-4D97-AF65-F5344CB8AC3E}">
        <p14:creationId xmlns:p14="http://schemas.microsoft.com/office/powerpoint/2010/main" val="5447046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400906" y="3250841"/>
            <a:ext cx="9390185" cy="193899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To start without spending much money you should make sure you have your products listed in a marketplace. </a:t>
            </a:r>
          </a:p>
          <a:p>
            <a:pPr algn="ctr"/>
            <a:endParaRPr lang="en-US" sz="2800" dirty="0">
              <a:solidFill>
                <a:srgbClr val="000000"/>
              </a:solidFill>
              <a:latin typeface="PT Sans" charset="-52"/>
              <a:ea typeface="PT Sans" charset="-52"/>
              <a:cs typeface="PT Sans" charset="-52"/>
            </a:endParaRPr>
          </a:p>
          <a:p>
            <a:r>
              <a:rPr lang="en-US" dirty="0"/>
              <a:t/>
            </a:r>
            <a:br>
              <a:rPr lang="en-US" dirty="0"/>
            </a:br>
            <a:endParaRPr lang="en-US" dirty="0"/>
          </a:p>
        </p:txBody>
      </p:sp>
      <p:sp>
        <p:nvSpPr>
          <p:cNvPr id="5" name="TextBox 4"/>
          <p:cNvSpPr txBox="1"/>
          <p:nvPr/>
        </p:nvSpPr>
        <p:spPr>
          <a:xfrm>
            <a:off x="7938184" y="851960"/>
            <a:ext cx="1922321" cy="400110"/>
          </a:xfrm>
          <a:prstGeom prst="rect">
            <a:avLst/>
          </a:prstGeom>
          <a:noFill/>
        </p:spPr>
        <p:txBody>
          <a:bodyPr wrap="none" rtlCol="0">
            <a:spAutoFit/>
          </a:bodyPr>
          <a:lstStyle/>
          <a:p>
            <a:r>
              <a:rPr lang="en-US" sz="2000" b="1" dirty="0">
                <a:latin typeface="PT Sans Narrow" charset="-52"/>
                <a:ea typeface="PT Sans Narrow" charset="-52"/>
                <a:cs typeface="PT Sans Narrow" charset="-52"/>
              </a:rPr>
              <a:t>Sales  &amp; Marketing</a:t>
            </a:r>
          </a:p>
        </p:txBody>
      </p:sp>
    </p:spTree>
    <p:extLst>
      <p:ext uri="{BB962C8B-B14F-4D97-AF65-F5344CB8AC3E}">
        <p14:creationId xmlns:p14="http://schemas.microsoft.com/office/powerpoint/2010/main" val="16193506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37566" cy="707886"/>
          </a:xfrm>
          <a:prstGeom prst="rect">
            <a:avLst/>
          </a:prstGeom>
          <a:noFill/>
        </p:spPr>
        <p:txBody>
          <a:bodyPr wrap="none" rtlCol="0">
            <a:spAutoFit/>
          </a:bodyPr>
          <a:lstStyle/>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5" name="Rectangle 4"/>
          <p:cNvSpPr/>
          <p:nvPr/>
        </p:nvSpPr>
        <p:spPr>
          <a:xfrm>
            <a:off x="1110053" y="2973230"/>
            <a:ext cx="10214439"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Let's take this step by step </a:t>
            </a:r>
          </a:p>
          <a:p>
            <a:pPr algn="ctr"/>
            <a:r>
              <a:rPr lang="en-US" sz="2800" dirty="0">
                <a:solidFill>
                  <a:srgbClr val="000000"/>
                </a:solidFill>
                <a:latin typeface="PT Sans" charset="-52"/>
                <a:ea typeface="PT Sans" charset="-52"/>
                <a:cs typeface="PT Sans" charset="-52"/>
              </a:rPr>
              <a:t> </a:t>
            </a:r>
            <a:r>
              <a:rPr lang="en-US" sz="2800" dirty="0" smtClean="0">
                <a:solidFill>
                  <a:srgbClr val="000000"/>
                </a:solidFill>
                <a:latin typeface="PT Sans" charset="-52"/>
                <a:ea typeface="PT Sans" charset="-52"/>
                <a:cs typeface="PT Sans" charset="-52"/>
              </a:rPr>
              <a:t> </a:t>
            </a:r>
            <a:r>
              <a:rPr lang="en-US" sz="2800" dirty="0">
                <a:solidFill>
                  <a:srgbClr val="000000"/>
                </a:solidFill>
                <a:latin typeface="PT Sans" charset="-52"/>
                <a:ea typeface="PT Sans" charset="-52"/>
                <a:cs typeface="PT Sans" charset="-52"/>
              </a:rPr>
              <a:t>Look for a niche that has people with a passion for something. </a:t>
            </a:r>
          </a:p>
          <a:p>
            <a:pPr algn="ctr" fontAlgn="base"/>
            <a:r>
              <a:rPr lang="en-US" sz="2800" dirty="0" smtClean="0">
                <a:solidFill>
                  <a:srgbClr val="000000"/>
                </a:solidFill>
                <a:latin typeface="PT Sans" charset="-52"/>
                <a:ea typeface="PT Sans" charset="-52"/>
                <a:cs typeface="PT Sans" charset="-52"/>
              </a:rPr>
              <a:t> </a:t>
            </a:r>
            <a:r>
              <a:rPr lang="en-US" sz="2800" dirty="0">
                <a:solidFill>
                  <a:srgbClr val="000000"/>
                </a:solidFill>
                <a:latin typeface="PT Sans" charset="-52"/>
                <a:ea typeface="PT Sans" charset="-52"/>
                <a:cs typeface="PT Sans" charset="-52"/>
              </a:rPr>
              <a:t>Go and find these people on the internet. Find them on Facebook, find them on Reddit, find them in forums</a:t>
            </a:r>
            <a:r>
              <a:rPr lang="en-US" sz="2800" b="1" dirty="0">
                <a:solidFill>
                  <a:srgbClr val="000000"/>
                </a:solidFill>
                <a:latin typeface="PT Sans Narrow" charset="-52"/>
                <a:ea typeface="PT Sans Narrow" charset="-52"/>
                <a:cs typeface="PT Sans Narrow" charset="-52"/>
              </a:rPr>
              <a:t>.   </a:t>
            </a:r>
            <a:endParaRPr lang="en-US" sz="2800" b="1" u="none" strike="noStrike" dirty="0">
              <a:solidFill>
                <a:srgbClr val="000000"/>
              </a:solidFill>
              <a:effectLst/>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Step by Step</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8082880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37566" cy="707886"/>
          </a:xfrm>
          <a:prstGeom prst="rect">
            <a:avLst/>
          </a:prstGeom>
          <a:noFill/>
        </p:spPr>
        <p:txBody>
          <a:bodyPr wrap="none" rtlCol="0">
            <a:spAutoFit/>
          </a:bodyPr>
          <a:lstStyle/>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5" name="Rectangle 4"/>
          <p:cNvSpPr/>
          <p:nvPr/>
        </p:nvSpPr>
        <p:spPr>
          <a:xfrm>
            <a:off x="961291" y="2833522"/>
            <a:ext cx="10269416" cy="1815882"/>
          </a:xfrm>
          <a:prstGeom prst="rect">
            <a:avLst/>
          </a:prstGeom>
        </p:spPr>
        <p:txBody>
          <a:bodyPr wrap="square">
            <a:spAutoFit/>
          </a:bodyPr>
          <a:lstStyle/>
          <a:p>
            <a:pPr algn="ctr" fontAlgn="base"/>
            <a:r>
              <a:rPr lang="en-US" sz="2800" dirty="0" smtClean="0">
                <a:solidFill>
                  <a:srgbClr val="000000"/>
                </a:solidFill>
                <a:latin typeface="PT Sans" charset="-52"/>
                <a:ea typeface="PT Sans" charset="-52"/>
                <a:cs typeface="PT Sans" charset="-52"/>
              </a:rPr>
              <a:t>Then </a:t>
            </a:r>
            <a:r>
              <a:rPr lang="en-US" sz="2800" dirty="0">
                <a:solidFill>
                  <a:srgbClr val="000000"/>
                </a:solidFill>
                <a:latin typeface="PT Sans" charset="-52"/>
                <a:ea typeface="PT Sans" charset="-52"/>
                <a:cs typeface="PT Sans" charset="-52"/>
              </a:rPr>
              <a:t>work out which websites they visit, what magazines they read and who are the leading voices are in this crowd. </a:t>
            </a:r>
            <a:endParaRPr lang="en-US" sz="2800" dirty="0" smtClean="0">
              <a:solidFill>
                <a:srgbClr val="000000"/>
              </a:solidFill>
              <a:latin typeface="PT Sans" charset="-52"/>
              <a:ea typeface="PT Sans" charset="-52"/>
              <a:cs typeface="PT Sans" charset="-52"/>
            </a:endParaRPr>
          </a:p>
          <a:p>
            <a:pPr algn="ctr" fontAlgn="base"/>
            <a:r>
              <a:rPr lang="en-US" sz="2800" dirty="0" smtClean="0">
                <a:solidFill>
                  <a:srgbClr val="000000"/>
                </a:solidFill>
                <a:latin typeface="PT Sans" charset="-52"/>
                <a:ea typeface="PT Sans" charset="-52"/>
                <a:cs typeface="PT Sans" charset="-52"/>
              </a:rPr>
              <a:t>You </a:t>
            </a:r>
            <a:r>
              <a:rPr lang="en-US" sz="2800" dirty="0">
                <a:solidFill>
                  <a:srgbClr val="000000"/>
                </a:solidFill>
                <a:latin typeface="PT Sans" charset="-52"/>
                <a:ea typeface="PT Sans" charset="-52"/>
                <a:cs typeface="PT Sans" charset="-52"/>
              </a:rPr>
              <a:t>need to go and research the products that already exist in that niche and find the most popular </a:t>
            </a:r>
            <a:r>
              <a:rPr lang="en-US" sz="2800" dirty="0" smtClean="0">
                <a:solidFill>
                  <a:srgbClr val="000000"/>
                </a:solidFill>
                <a:latin typeface="PT Sans" charset="-52"/>
                <a:ea typeface="PT Sans" charset="-52"/>
                <a:cs typeface="PT Sans" charset="-52"/>
              </a:rPr>
              <a:t>ones</a:t>
            </a:r>
            <a:endParaRPr lang="en-US" sz="2800" b="1" u="none" strike="noStrike" dirty="0">
              <a:solidFill>
                <a:srgbClr val="000000"/>
              </a:solidFill>
              <a:effectLst/>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Step by Step</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8508348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560042" cy="1015663"/>
          </a:xfrm>
          <a:prstGeom prst="rect">
            <a:avLst/>
          </a:prstGeom>
          <a:noFill/>
        </p:spPr>
        <p:txBody>
          <a:bodyPr wrap="none" rtlCol="0">
            <a:spAutoFit/>
          </a:bodyPr>
          <a:lstStyle/>
          <a:p>
            <a:r>
              <a:rPr lang="en-US" sz="2000" b="1" dirty="0">
                <a:latin typeface="PT Sans" charset="-52"/>
                <a:ea typeface="PT Sans" charset="-52"/>
                <a:cs typeface="PT Sans" charset="-52"/>
              </a:rPr>
              <a:t>Step by Step</a:t>
            </a:r>
          </a:p>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46082" name="Picture 2" descr="https://lh6.googleusercontent.com/6FQs8XalWIdWzQ78vKUxxbdswbtQkA9iQ6sc9fkk239vd04J5IbxkZmQOfCGu4TIdb_nV22n_ggH-Rq41y_8s-1LV5xZmOTHm97IM7JSfTvp2i8ZghtJOvyuBp3xPeu4Zn3I4Nf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0763" y="1653296"/>
            <a:ext cx="10278754" cy="4365176"/>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94539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37566" cy="1015663"/>
          </a:xfrm>
          <a:prstGeom prst="rect">
            <a:avLst/>
          </a:prstGeom>
          <a:noFill/>
        </p:spPr>
        <p:txBody>
          <a:bodyPr wrap="none" rtlCol="0">
            <a:spAutoFit/>
          </a:bodyPr>
          <a:lstStyle/>
          <a:p>
            <a:endParaRPr lang="en-US" sz="2000" b="1" dirty="0">
              <a:latin typeface="PT Sans Narrow" charset="-52"/>
              <a:ea typeface="PT Sans Narrow" charset="-52"/>
              <a:cs typeface="PT Sans Narrow" charset="-52"/>
            </a:endParaRPr>
          </a:p>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536028" y="2886622"/>
            <a:ext cx="10925503" cy="1815882"/>
          </a:xfrm>
          <a:prstGeom prst="rect">
            <a:avLst/>
          </a:prstGeom>
        </p:spPr>
        <p:txBody>
          <a:bodyPr wrap="square">
            <a:spAutoFit/>
          </a:bodyPr>
          <a:lstStyle/>
          <a:p>
            <a:pPr algn="ctr" fontAlgn="base"/>
            <a:r>
              <a:rPr lang="en-US" sz="2800" dirty="0" smtClean="0">
                <a:solidFill>
                  <a:srgbClr val="000000"/>
                </a:solidFill>
                <a:latin typeface="PT Sans" charset="-52"/>
                <a:ea typeface="PT Sans" charset="-52"/>
                <a:cs typeface="PT Sans" charset="-52"/>
              </a:rPr>
              <a:t>You </a:t>
            </a:r>
            <a:r>
              <a:rPr lang="en-US" sz="2800" dirty="0">
                <a:solidFill>
                  <a:srgbClr val="000000"/>
                </a:solidFill>
                <a:latin typeface="PT Sans" charset="-52"/>
                <a:ea typeface="PT Sans" charset="-52"/>
                <a:cs typeface="PT Sans" charset="-52"/>
              </a:rPr>
              <a:t>need to find some creative juices to come up with designs or slogans to match the people in the niche</a:t>
            </a:r>
            <a:r>
              <a:rPr lang="en-US" sz="2800">
                <a:solidFill>
                  <a:srgbClr val="000000"/>
                </a:solidFill>
                <a:latin typeface="PT Sans" charset="-52"/>
                <a:ea typeface="PT Sans" charset="-52"/>
                <a:cs typeface="PT Sans" charset="-52"/>
              </a:rPr>
              <a:t>. </a:t>
            </a:r>
            <a:endParaRPr lang="en-US" sz="2800" smtClean="0">
              <a:solidFill>
                <a:srgbClr val="000000"/>
              </a:solidFill>
              <a:latin typeface="PT Sans" charset="-52"/>
              <a:ea typeface="PT Sans" charset="-52"/>
              <a:cs typeface="PT Sans" charset="-52"/>
            </a:endParaRPr>
          </a:p>
          <a:p>
            <a:pPr algn="ctr" fontAlgn="base"/>
            <a:r>
              <a:rPr lang="en-US" sz="2800" dirty="0" smtClean="0">
                <a:solidFill>
                  <a:srgbClr val="000000"/>
                </a:solidFill>
                <a:latin typeface="PT Sans" charset="-52"/>
                <a:ea typeface="PT Sans" charset="-52"/>
                <a:cs typeface="PT Sans" charset="-52"/>
              </a:rPr>
              <a:t>Now </a:t>
            </a:r>
            <a:r>
              <a:rPr lang="en-US" sz="2800" dirty="0">
                <a:solidFill>
                  <a:srgbClr val="000000"/>
                </a:solidFill>
                <a:latin typeface="PT Sans" charset="-52"/>
                <a:ea typeface="PT Sans" charset="-52"/>
                <a:cs typeface="PT Sans" charset="-52"/>
              </a:rPr>
              <a:t>you have a chicken and egg situation. You have to decide how you want to sell your products but you don’t yet have a proven design. </a:t>
            </a:r>
            <a:endParaRPr lang="en-US" sz="2800" b="1" u="none" strike="noStrike" dirty="0">
              <a:solidFill>
                <a:srgbClr val="000000"/>
              </a:solidFill>
              <a:effectLst/>
              <a:latin typeface="PT Sans" charset="-52"/>
              <a:ea typeface="PT Sans" charset="-52"/>
              <a:cs typeface="PT Sans"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Step By Step</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2396110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560042" cy="1015663"/>
          </a:xfrm>
          <a:prstGeom prst="rect">
            <a:avLst/>
          </a:prstGeom>
          <a:noFill/>
        </p:spPr>
        <p:txBody>
          <a:bodyPr wrap="none" rtlCol="0">
            <a:spAutoFit/>
          </a:bodyPr>
          <a:lstStyle/>
          <a:p>
            <a:r>
              <a:rPr lang="en-US" sz="2000" b="1" dirty="0">
                <a:latin typeface="PT Sans" charset="-52"/>
                <a:ea typeface="PT Sans" charset="-52"/>
                <a:cs typeface="PT Sans" charset="-52"/>
              </a:rPr>
              <a:t>Step by Step</a:t>
            </a:r>
          </a:p>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030618" y="2893534"/>
            <a:ext cx="10130761" cy="1815882"/>
          </a:xfrm>
          <a:prstGeom prst="rect">
            <a:avLst/>
          </a:prstGeom>
        </p:spPr>
        <p:txBody>
          <a:bodyPr wrap="square">
            <a:spAutoFit/>
          </a:bodyPr>
          <a:lstStyle/>
          <a:p>
            <a:pPr algn="ctr" fontAlgn="base"/>
            <a:r>
              <a:rPr lang="en-US" sz="2800" dirty="0">
                <a:solidFill>
                  <a:srgbClr val="000000"/>
                </a:solidFill>
                <a:latin typeface="PT Sans" charset="-52"/>
                <a:ea typeface="PT Sans" charset="-52"/>
                <a:cs typeface="PT Sans" charset="-52"/>
              </a:rPr>
              <a:t>Once you have decided on your product you then have to decide how to advertise it. A very common way is to sell on </a:t>
            </a:r>
            <a:r>
              <a:rPr lang="en-US" sz="2800" dirty="0" smtClean="0">
                <a:solidFill>
                  <a:srgbClr val="000000"/>
                </a:solidFill>
                <a:latin typeface="PT Sans" charset="-52"/>
                <a:ea typeface="PT Sans" charset="-52"/>
                <a:cs typeface="PT Sans" charset="-52"/>
              </a:rPr>
              <a:t>Facebook. </a:t>
            </a:r>
            <a:endParaRPr lang="en-US" sz="2800" dirty="0">
              <a:solidFill>
                <a:srgbClr val="000000"/>
              </a:solidFill>
              <a:latin typeface="PT Sans" charset="-52"/>
              <a:ea typeface="PT Sans" charset="-52"/>
              <a:cs typeface="PT Sans" charset="-52"/>
            </a:endParaRPr>
          </a:p>
          <a:p>
            <a:pPr algn="ctr" fontAlgn="base"/>
            <a:r>
              <a:rPr lang="en-US" sz="2800" dirty="0" smtClean="0">
                <a:solidFill>
                  <a:srgbClr val="000000"/>
                </a:solidFill>
                <a:latin typeface="PT Sans" charset="-52"/>
                <a:ea typeface="PT Sans" charset="-52"/>
                <a:cs typeface="PT Sans" charset="-52"/>
              </a:rPr>
              <a:t>You </a:t>
            </a:r>
            <a:r>
              <a:rPr lang="en-US" sz="2800" dirty="0">
                <a:solidFill>
                  <a:srgbClr val="000000"/>
                </a:solidFill>
                <a:latin typeface="PT Sans" charset="-52"/>
                <a:ea typeface="PT Sans" charset="-52"/>
                <a:cs typeface="PT Sans" charset="-52"/>
              </a:rPr>
              <a:t>can also offer your products on third party websites like Etsy, Amazon or </a:t>
            </a:r>
            <a:r>
              <a:rPr lang="en-US" sz="2800" dirty="0" err="1">
                <a:solidFill>
                  <a:srgbClr val="000000"/>
                </a:solidFill>
                <a:latin typeface="PT Sans" charset="-52"/>
                <a:ea typeface="PT Sans" charset="-52"/>
                <a:cs typeface="PT Sans" charset="-52"/>
              </a:rPr>
              <a:t>Ebay</a:t>
            </a:r>
            <a:r>
              <a:rPr lang="en-US" sz="2800" dirty="0">
                <a:solidFill>
                  <a:srgbClr val="000000"/>
                </a:solidFill>
                <a:latin typeface="PT Sans" charset="-52"/>
                <a:ea typeface="PT Sans" charset="-52"/>
                <a:cs typeface="PT Sans" charset="-52"/>
              </a:rPr>
              <a:t> at this stage.</a:t>
            </a:r>
            <a:r>
              <a:rPr lang="en-US" sz="2800" b="1" dirty="0">
                <a:solidFill>
                  <a:srgbClr val="000000"/>
                </a:solidFill>
                <a:latin typeface="PT Sans Narrow" charset="-52"/>
                <a:ea typeface="PT Sans Narrow" charset="-52"/>
                <a:cs typeface="PT Sans Narrow" charset="-52"/>
              </a:rPr>
              <a:t> </a:t>
            </a:r>
            <a:endParaRPr lang="en-US" sz="2800" b="1" u="none" strike="noStrike" dirty="0">
              <a:solidFill>
                <a:srgbClr val="000000"/>
              </a:solidFill>
              <a:effectLst/>
              <a:latin typeface="PT Sans Narrow" charset="-52"/>
              <a:ea typeface="PT Sans Narrow" charset="-52"/>
              <a:cs typeface="PT Sans Narrow" charset="-52"/>
            </a:endParaRPr>
          </a:p>
        </p:txBody>
      </p:sp>
    </p:spTree>
    <p:extLst>
      <p:ext uri="{BB962C8B-B14F-4D97-AF65-F5344CB8AC3E}">
        <p14:creationId xmlns:p14="http://schemas.microsoft.com/office/powerpoint/2010/main" val="14010250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66217" cy="1015663"/>
          </a:xfrm>
          <a:prstGeom prst="rect">
            <a:avLst/>
          </a:prstGeom>
          <a:noFill/>
        </p:spPr>
        <p:txBody>
          <a:bodyPr wrap="none" rtlCol="0">
            <a:spAutoFit/>
          </a:bodyPr>
          <a:lstStyle/>
          <a:p>
            <a:r>
              <a:rPr lang="en-US" sz="2000" b="1" dirty="0">
                <a:latin typeface="PT Sans" charset="-52"/>
                <a:ea typeface="PT Sans" charset="-52"/>
                <a:cs typeface="PT Sans" charset="-52"/>
              </a:rPr>
              <a:t>Selling Options</a:t>
            </a:r>
          </a:p>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110053" y="2618609"/>
            <a:ext cx="10073762" cy="2677656"/>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The fear of losing money or the actual loss of money forces people to either give up or explore the other options.  </a:t>
            </a:r>
            <a:endParaRPr lang="en-US" sz="2800" dirty="0">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The </a:t>
            </a:r>
            <a:r>
              <a:rPr lang="en-US" sz="2800" dirty="0">
                <a:solidFill>
                  <a:srgbClr val="000000"/>
                </a:solidFill>
                <a:latin typeface="PT Sans" charset="-52"/>
                <a:ea typeface="PT Sans" charset="-52"/>
                <a:cs typeface="PT Sans" charset="-52"/>
              </a:rPr>
              <a:t>option that many people take up is to go through the same design process but sell in a marketplace that doesn’t require an ad spend. </a:t>
            </a: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10857154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2171" cy="707886"/>
          </a:xfrm>
          <a:prstGeom prst="rect">
            <a:avLst/>
          </a:prstGeom>
          <a:noFill/>
        </p:spPr>
        <p:txBody>
          <a:bodyPr wrap="none" rtlCol="0">
            <a:spAutoFit/>
          </a:bodyPr>
          <a:lstStyle/>
          <a:p>
            <a:r>
              <a:rPr lang="en-US" sz="2000" b="1" dirty="0">
                <a:latin typeface="PT Sans" charset="-52"/>
                <a:ea typeface="PT Sans" charset="-52"/>
                <a:cs typeface="PT Sans" charset="-52"/>
              </a:rPr>
              <a:t>Selling On Etsy</a:t>
            </a:r>
            <a:br>
              <a:rPr lang="en-US" sz="2000" b="1" dirty="0">
                <a:latin typeface="PT Sans" charset="-52"/>
                <a:ea typeface="PT Sans" charset="-52"/>
                <a:cs typeface="PT Sans" charset="-52"/>
              </a:rPr>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515206" y="2539781"/>
            <a:ext cx="9161585" cy="2800767"/>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Etsy is a long established marketplace with a reputation for </a:t>
            </a:r>
            <a:r>
              <a:rPr lang="en-US" sz="2800">
                <a:solidFill>
                  <a:srgbClr val="000000"/>
                </a:solidFill>
                <a:latin typeface="PT Sans" charset="-52"/>
                <a:ea typeface="PT Sans" charset="-52"/>
                <a:cs typeface="PT Sans" charset="-52"/>
              </a:rPr>
              <a:t>hand-crafted </a:t>
            </a:r>
            <a:r>
              <a:rPr lang="en-US" sz="2800" smtClean="0">
                <a:solidFill>
                  <a:srgbClr val="000000"/>
                </a:solidFill>
                <a:latin typeface="PT Sans" charset="-52"/>
                <a:ea typeface="PT Sans" charset="-52"/>
                <a:cs typeface="PT Sans" charset="-52"/>
              </a:rPr>
              <a:t>items.</a:t>
            </a:r>
            <a:endParaRPr lang="en-US" sz="2800" dirty="0">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To </a:t>
            </a:r>
            <a:r>
              <a:rPr lang="en-US" sz="2800" dirty="0">
                <a:solidFill>
                  <a:srgbClr val="000000"/>
                </a:solidFill>
                <a:latin typeface="PT Sans" charset="-52"/>
                <a:ea typeface="PT Sans" charset="-52"/>
                <a:cs typeface="PT Sans" charset="-52"/>
              </a:rPr>
              <a:t>give you an idea on how busy a website this is they 175 million visits in April 2018 and 85% of that traffic was organic.</a:t>
            </a:r>
            <a:endParaRPr lang="en-US" sz="2800" dirty="0">
              <a:latin typeface="PT Sans" charset="-52"/>
              <a:ea typeface="PT Sans" charset="-52"/>
              <a:cs typeface="PT Sans" charset="-52"/>
            </a:endParaRPr>
          </a:p>
          <a:p>
            <a:r>
              <a:rPr lang="en-US" dirty="0"/>
              <a:t/>
            </a:r>
            <a:br>
              <a:rPr lang="en-US" dirty="0"/>
            </a:br>
            <a:endParaRPr lang="en-US" dirty="0"/>
          </a:p>
        </p:txBody>
      </p:sp>
    </p:spTree>
    <p:extLst>
      <p:ext uri="{BB962C8B-B14F-4D97-AF65-F5344CB8AC3E}">
        <p14:creationId xmlns:p14="http://schemas.microsoft.com/office/powerpoint/2010/main" val="19972548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2171" cy="1015663"/>
          </a:xfrm>
          <a:prstGeom prst="rect">
            <a:avLst/>
          </a:prstGeom>
          <a:noFill/>
        </p:spPr>
        <p:txBody>
          <a:bodyPr wrap="none" rtlCol="0">
            <a:spAutoFit/>
          </a:bodyPr>
          <a:lstStyle/>
          <a:p>
            <a:r>
              <a:rPr lang="en-US" sz="2000" b="1" dirty="0">
                <a:latin typeface="PT Sans" charset="-52"/>
                <a:ea typeface="PT Sans" charset="-52"/>
                <a:cs typeface="PT Sans" charset="-52"/>
              </a:rPr>
              <a:t>Selling On Etsy</a:t>
            </a:r>
          </a:p>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119553" y="2697436"/>
            <a:ext cx="9952892" cy="2246769"/>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Etsy has a listing cost of $0.20 to list one item for 4 months or until it is sold. The other costs are not upfront </a:t>
            </a:r>
            <a:r>
              <a:rPr lang="en-US" sz="2800" dirty="0" smtClean="0">
                <a:solidFill>
                  <a:srgbClr val="000000"/>
                </a:solidFill>
                <a:latin typeface="PT Sans" charset="-52"/>
                <a:ea typeface="PT Sans" charset="-52"/>
                <a:cs typeface="PT Sans" charset="-52"/>
              </a:rPr>
              <a:t>costs. </a:t>
            </a:r>
            <a:endParaRPr lang="en-US" sz="2800" dirty="0">
              <a:solidFill>
                <a:srgbClr val="000000"/>
              </a:solidFill>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There </a:t>
            </a:r>
            <a:r>
              <a:rPr lang="en-US" sz="2800" dirty="0">
                <a:solidFill>
                  <a:srgbClr val="000000"/>
                </a:solidFill>
                <a:latin typeface="PT Sans" charset="-52"/>
                <a:ea typeface="PT Sans" charset="-52"/>
                <a:cs typeface="PT Sans" charset="-52"/>
              </a:rPr>
              <a:t>is a transaction fee and a payment processing fee. These together equate to about 8% of your selling price. </a:t>
            </a: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28964412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2171" cy="1015663"/>
          </a:xfrm>
          <a:prstGeom prst="rect">
            <a:avLst/>
          </a:prstGeom>
          <a:noFill/>
        </p:spPr>
        <p:txBody>
          <a:bodyPr wrap="none" rtlCol="0">
            <a:spAutoFit/>
          </a:bodyPr>
          <a:lstStyle/>
          <a:p>
            <a:r>
              <a:rPr lang="en-US" sz="2000" b="1" dirty="0">
                <a:latin typeface="PT Sans" charset="-52"/>
                <a:ea typeface="PT Sans" charset="-52"/>
                <a:cs typeface="PT Sans" charset="-52"/>
              </a:rPr>
              <a:t>Selling On Etsy</a:t>
            </a:r>
          </a:p>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427403" y="2913995"/>
            <a:ext cx="11337192" cy="3539430"/>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There are currently ten choices of ways for your customer to pay so there should be no barrier there. You can choose how Etsy pay you and from what I can tell the most popular way is to set up a weekly payment of your balance direct to your bank account. </a:t>
            </a:r>
            <a:r>
              <a:rPr lang="en-US" sz="2800" dirty="0">
                <a:latin typeface="PT Sans" charset="-52"/>
                <a:ea typeface="PT Sans" charset="-52"/>
                <a:cs typeface="PT Sans" charset="-52"/>
              </a:rPr>
              <a:t/>
            </a:r>
            <a:br>
              <a:rPr lang="en-US" sz="2800" dirty="0">
                <a:latin typeface="PT Sans" charset="-52"/>
                <a:ea typeface="PT Sans" charset="-52"/>
                <a:cs typeface="PT Sans" charset="-52"/>
              </a:rPr>
            </a:br>
            <a:endParaRPr lang="en-US" sz="2800" dirty="0">
              <a:latin typeface="PT Sans" charset="-52"/>
              <a:ea typeface="PT Sans" charset="-52"/>
              <a:cs typeface="PT Sans" charset="-52"/>
            </a:endParaRPr>
          </a:p>
          <a:p>
            <a:pPr algn="ctr"/>
            <a:r>
              <a:rPr lang="en-US" sz="2800" dirty="0">
                <a:solidFill>
                  <a:srgbClr val="000000"/>
                </a:solidFill>
                <a:latin typeface="PT Sans" charset="-52"/>
                <a:ea typeface="PT Sans" charset="-52"/>
                <a:cs typeface="PT Sans" charset="-52"/>
              </a:rPr>
              <a:t> </a:t>
            </a:r>
            <a:endParaRPr lang="en-US" sz="2800" b="1" dirty="0">
              <a:latin typeface="PT Sans Narrow" charset="-52"/>
              <a:ea typeface="PT Sans Narrow" charset="-52"/>
              <a:cs typeface="PT Sans Narrow" charset="-52"/>
            </a:endParaRPr>
          </a:p>
          <a:p>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1367771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graphicFrame>
        <p:nvGraphicFramePr>
          <p:cNvPr id="6" name="Diagram 5">
            <a:extLst>
              <a:ext uri="{FF2B5EF4-FFF2-40B4-BE49-F238E27FC236}">
                <a16:creationId xmlns:a16="http://schemas.microsoft.com/office/drawing/2014/main" xmlns="" id="{6FC9FB54-0A4E-A247-A526-1988C2D556EC}"/>
              </a:ext>
            </a:extLst>
          </p:cNvPr>
          <p:cNvGraphicFramePr/>
          <p:nvPr/>
        </p:nvGraphicFramePr>
        <p:xfrm>
          <a:off x="727840" y="1043524"/>
          <a:ext cx="10736318"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a:extLst>
              <a:ext uri="{FF2B5EF4-FFF2-40B4-BE49-F238E27FC236}">
                <a16:creationId xmlns:a16="http://schemas.microsoft.com/office/drawing/2014/main" xmlns="" id="{DF0E48C2-2BB5-F844-9066-645339174775}"/>
              </a:ext>
            </a:extLst>
          </p:cNvPr>
          <p:cNvSpPr/>
          <p:nvPr/>
        </p:nvSpPr>
        <p:spPr>
          <a:xfrm>
            <a:off x="1807073" y="4603532"/>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1</a:t>
            </a:r>
          </a:p>
        </p:txBody>
      </p:sp>
      <p:sp>
        <p:nvSpPr>
          <p:cNvPr id="17" name="Rectangle 16">
            <a:extLst>
              <a:ext uri="{FF2B5EF4-FFF2-40B4-BE49-F238E27FC236}">
                <a16:creationId xmlns:a16="http://schemas.microsoft.com/office/drawing/2014/main" xmlns="" id="{A8A4C880-3DB5-5245-BBCA-1FF725AC0B06}"/>
              </a:ext>
            </a:extLst>
          </p:cNvPr>
          <p:cNvSpPr/>
          <p:nvPr/>
        </p:nvSpPr>
        <p:spPr>
          <a:xfrm>
            <a:off x="4493477" y="4575418"/>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2</a:t>
            </a:r>
          </a:p>
        </p:txBody>
      </p:sp>
      <p:sp>
        <p:nvSpPr>
          <p:cNvPr id="11" name="TextBox 10">
            <a:extLst>
              <a:ext uri="{FF2B5EF4-FFF2-40B4-BE49-F238E27FC236}">
                <a16:creationId xmlns:a16="http://schemas.microsoft.com/office/drawing/2014/main" xmlns="" id="{83DB68CD-3AD7-3B49-9206-D9C372C6A60E}"/>
              </a:ext>
            </a:extLst>
          </p:cNvPr>
          <p:cNvSpPr txBox="1"/>
          <p:nvPr/>
        </p:nvSpPr>
        <p:spPr>
          <a:xfrm>
            <a:off x="4467989" y="1903611"/>
            <a:ext cx="3062057" cy="646331"/>
          </a:xfrm>
          <a:prstGeom prst="rect">
            <a:avLst/>
          </a:prstGeom>
          <a:noFill/>
        </p:spPr>
        <p:txBody>
          <a:bodyPr wrap="none" rtlCol="0">
            <a:spAutoFit/>
          </a:bodyPr>
          <a:lstStyle/>
          <a:p>
            <a:r>
              <a:rPr lang="en-US" sz="3600" dirty="0">
                <a:latin typeface="PT Sans" panose="020B0503020203020204" pitchFamily="34" charset="77"/>
              </a:rPr>
              <a:t>4 </a:t>
            </a:r>
            <a:r>
              <a:rPr lang="en-US" sz="3600" dirty="0" smtClean="0">
                <a:latin typeface="PT Sans" panose="020B0503020203020204" pitchFamily="34" charset="77"/>
              </a:rPr>
              <a:t>Step </a:t>
            </a:r>
            <a:r>
              <a:rPr lang="en-US" sz="3600" dirty="0">
                <a:latin typeface="PT Sans" panose="020B0503020203020204" pitchFamily="34" charset="77"/>
              </a:rPr>
              <a:t>Process</a:t>
            </a:r>
          </a:p>
        </p:txBody>
      </p:sp>
      <p:sp>
        <p:nvSpPr>
          <p:cNvPr id="14" name="TextBox 13"/>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Preparation</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27587599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731" cy="707886"/>
          </a:xfrm>
          <a:prstGeom prst="rect">
            <a:avLst/>
          </a:prstGeom>
          <a:noFill/>
        </p:spPr>
        <p:txBody>
          <a:bodyPr wrap="none" rtlCol="0">
            <a:spAutoFit/>
          </a:bodyPr>
          <a:lstStyle/>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1180391" y="2951570"/>
            <a:ext cx="9831216" cy="1384995"/>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You also have the option of integrating your Etsy shop with a supplier so that the complications I have talked about previously are magically taken away. </a:t>
            </a:r>
            <a:endParaRPr lang="en-US" sz="2800" dirty="0"/>
          </a:p>
        </p:txBody>
      </p:sp>
      <p:sp>
        <p:nvSpPr>
          <p:cNvPr id="5" name="Rectangle 4"/>
          <p:cNvSpPr/>
          <p:nvPr/>
        </p:nvSpPr>
        <p:spPr>
          <a:xfrm>
            <a:off x="7949529" y="830438"/>
            <a:ext cx="1842171" cy="400110"/>
          </a:xfrm>
          <a:prstGeom prst="rect">
            <a:avLst/>
          </a:prstGeom>
        </p:spPr>
        <p:txBody>
          <a:bodyPr wrap="none">
            <a:spAutoFit/>
          </a:bodyPr>
          <a:lstStyle/>
          <a:p>
            <a:r>
              <a:rPr lang="en-US" sz="2000" b="1" dirty="0">
                <a:latin typeface="PT Sans" charset="-52"/>
                <a:ea typeface="PT Sans" charset="-52"/>
                <a:cs typeface="PT Sans" charset="-52"/>
              </a:rPr>
              <a:t>Selling On Etsy</a:t>
            </a:r>
          </a:p>
        </p:txBody>
      </p:sp>
    </p:spTree>
    <p:extLst>
      <p:ext uri="{BB962C8B-B14F-4D97-AF65-F5344CB8AC3E}">
        <p14:creationId xmlns:p14="http://schemas.microsoft.com/office/powerpoint/2010/main" val="6659213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2171" cy="707886"/>
          </a:xfrm>
          <a:prstGeom prst="rect">
            <a:avLst/>
          </a:prstGeom>
          <a:noFill/>
        </p:spPr>
        <p:txBody>
          <a:bodyPr wrap="none" rtlCol="0">
            <a:spAutoFit/>
          </a:bodyPr>
          <a:lstStyle/>
          <a:p>
            <a:r>
              <a:rPr lang="en-US" sz="2000" b="1" dirty="0">
                <a:latin typeface="PT Sans" charset="-52"/>
                <a:ea typeface="PT Sans" charset="-52"/>
                <a:cs typeface="PT Sans" charset="-52"/>
              </a:rPr>
              <a:t>Selling On Etsy</a:t>
            </a:r>
            <a:r>
              <a:rPr lang="en-US" sz="2000" b="1" dirty="0">
                <a:latin typeface="PT Sans Narrow" charset="-52"/>
                <a:ea typeface="PT Sans Narrow" charset="-52"/>
                <a:cs typeface="PT Sans Narrow" charset="-52"/>
              </a:rPr>
              <a:t/>
            </a:r>
            <a:br>
              <a:rPr lang="en-US" sz="2000" b="1" dirty="0">
                <a:latin typeface="PT Sans Narrow" charset="-52"/>
                <a:ea typeface="PT Sans Narrow" charset="-52"/>
                <a:cs typeface="PT Sans Narrow" charset="-52"/>
              </a:rPr>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050763" y="3425336"/>
            <a:ext cx="10322169" cy="1384995"/>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You are able to open your own shop on Etsy so I would recommend you put a small range together to fill your shop out.</a:t>
            </a:r>
          </a:p>
          <a:p>
            <a:pPr algn="ctr"/>
            <a:r>
              <a:rPr lang="en-US" sz="2800" dirty="0">
                <a:solidFill>
                  <a:srgbClr val="000000"/>
                </a:solidFill>
                <a:latin typeface="PT Sans" charset="-52"/>
                <a:ea typeface="PT Sans" charset="-52"/>
                <a:cs typeface="PT Sans" charset="-52"/>
              </a:rPr>
              <a:t> </a:t>
            </a:r>
          </a:p>
        </p:txBody>
      </p:sp>
    </p:spTree>
    <p:extLst>
      <p:ext uri="{BB962C8B-B14F-4D97-AF65-F5344CB8AC3E}">
        <p14:creationId xmlns:p14="http://schemas.microsoft.com/office/powerpoint/2010/main" val="15370668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731" cy="707886"/>
          </a:xfrm>
          <a:prstGeom prst="rect">
            <a:avLst/>
          </a:prstGeom>
          <a:noFill/>
        </p:spPr>
        <p:txBody>
          <a:bodyPr wrap="none" rtlCol="0">
            <a:spAutoFit/>
          </a:bodyPr>
          <a:lstStyle/>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7949529" y="814917"/>
            <a:ext cx="1842171" cy="400110"/>
          </a:xfrm>
          <a:prstGeom prst="rect">
            <a:avLst/>
          </a:prstGeom>
        </p:spPr>
        <p:txBody>
          <a:bodyPr wrap="none">
            <a:spAutoFit/>
          </a:bodyPr>
          <a:lstStyle/>
          <a:p>
            <a:r>
              <a:rPr lang="en-US" sz="2000" b="1" dirty="0">
                <a:latin typeface="PT Sans" charset="-52"/>
                <a:ea typeface="PT Sans" charset="-52"/>
                <a:cs typeface="PT Sans" charset="-52"/>
              </a:rPr>
              <a:t>Selling On Etsy</a:t>
            </a:r>
          </a:p>
        </p:txBody>
      </p:sp>
      <p:sp>
        <p:nvSpPr>
          <p:cNvPr id="5" name="Rectangle 4"/>
          <p:cNvSpPr/>
          <p:nvPr/>
        </p:nvSpPr>
        <p:spPr>
          <a:xfrm>
            <a:off x="516539" y="3112615"/>
            <a:ext cx="11158920" cy="1384995"/>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Sometimes the clever name is too clever to actually be of any benefit in finding customers. You will need to link a credit card or a verified </a:t>
            </a:r>
            <a:r>
              <a:rPr lang="en-US" sz="2800" dirty="0" err="1">
                <a:solidFill>
                  <a:srgbClr val="000000"/>
                </a:solidFill>
                <a:latin typeface="PT Sans" charset="-52"/>
                <a:ea typeface="PT Sans" charset="-52"/>
                <a:cs typeface="PT Sans" charset="-52"/>
              </a:rPr>
              <a:t>Paypal</a:t>
            </a:r>
            <a:r>
              <a:rPr lang="en-US" sz="2800" dirty="0">
                <a:solidFill>
                  <a:srgbClr val="000000"/>
                </a:solidFill>
                <a:latin typeface="PT Sans" charset="-52"/>
                <a:ea typeface="PT Sans" charset="-52"/>
                <a:cs typeface="PT Sans" charset="-52"/>
              </a:rPr>
              <a:t> account to your Etsy account to complete your shop opening</a:t>
            </a:r>
            <a:r>
              <a:rPr lang="en-US" sz="2800" b="1" dirty="0">
                <a:solidFill>
                  <a:srgbClr val="000000"/>
                </a:solidFill>
                <a:latin typeface="PT Sans Narrow" charset="-52"/>
                <a:ea typeface="PT Sans Narrow" charset="-52"/>
                <a:cs typeface="PT Sans Narrow" charset="-52"/>
              </a:rPr>
              <a:t>.  </a:t>
            </a: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14810540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2171" cy="707886"/>
          </a:xfrm>
          <a:prstGeom prst="rect">
            <a:avLst/>
          </a:prstGeom>
          <a:noFill/>
        </p:spPr>
        <p:txBody>
          <a:bodyPr wrap="none" rtlCol="0">
            <a:spAutoFit/>
          </a:bodyPr>
          <a:lstStyle/>
          <a:p>
            <a:r>
              <a:rPr lang="en-US" sz="2000" b="1" dirty="0">
                <a:latin typeface="PT Sans" charset="-52"/>
                <a:ea typeface="PT Sans" charset="-52"/>
                <a:cs typeface="PT Sans" charset="-52"/>
              </a:rPr>
              <a:t>Selling On Etsy</a:t>
            </a:r>
            <a:br>
              <a:rPr lang="en-US" sz="2000" b="1" dirty="0">
                <a:latin typeface="PT Sans" charset="-52"/>
                <a:ea typeface="PT Sans" charset="-52"/>
                <a:cs typeface="PT Sans" charset="-52"/>
              </a:rPr>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844060" y="3048227"/>
            <a:ext cx="10503878" cy="193899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One thing I have noticed is that the companies that sell their integrations charge more for the Etsy integration than they do for either an Amazon or an </a:t>
            </a:r>
            <a:r>
              <a:rPr lang="en-US" sz="2800" dirty="0" err="1">
                <a:solidFill>
                  <a:srgbClr val="000000"/>
                </a:solidFill>
                <a:latin typeface="PT Sans" charset="-52"/>
                <a:ea typeface="PT Sans" charset="-52"/>
                <a:cs typeface="PT Sans" charset="-52"/>
              </a:rPr>
              <a:t>Ebay</a:t>
            </a:r>
            <a:r>
              <a:rPr lang="en-US" sz="2800" dirty="0">
                <a:solidFill>
                  <a:srgbClr val="000000"/>
                </a:solidFill>
                <a:latin typeface="PT Sans" charset="-52"/>
                <a:ea typeface="PT Sans" charset="-52"/>
                <a:cs typeface="PT Sans" charset="-52"/>
              </a:rPr>
              <a:t> integration. </a:t>
            </a: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dirty="0"/>
              <a:t/>
            </a:r>
            <a:br>
              <a:rPr lang="en-US" dirty="0"/>
            </a:br>
            <a:endParaRPr lang="en-US" dirty="0"/>
          </a:p>
        </p:txBody>
      </p:sp>
    </p:spTree>
    <p:extLst>
      <p:ext uri="{BB962C8B-B14F-4D97-AF65-F5344CB8AC3E}">
        <p14:creationId xmlns:p14="http://schemas.microsoft.com/office/powerpoint/2010/main" val="8492360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2171" cy="400110"/>
          </a:xfrm>
          <a:prstGeom prst="rect">
            <a:avLst/>
          </a:prstGeom>
          <a:noFill/>
        </p:spPr>
        <p:txBody>
          <a:bodyPr wrap="none" rtlCol="0">
            <a:spAutoFit/>
          </a:bodyPr>
          <a:lstStyle/>
          <a:p>
            <a:r>
              <a:rPr lang="en-US" sz="2000" b="1" dirty="0">
                <a:latin typeface="PT Sans" charset="-52"/>
                <a:ea typeface="PT Sans" charset="-52"/>
                <a:cs typeface="PT Sans" charset="-52"/>
              </a:rPr>
              <a:t>Selling On Etsy</a:t>
            </a: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2112579" y="3105835"/>
            <a:ext cx="7031421" cy="954107"/>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One final idea on Etsy is that you can become an affiliate of the website. </a:t>
            </a:r>
            <a:endParaRPr lang="en-US" sz="2800" dirty="0"/>
          </a:p>
        </p:txBody>
      </p:sp>
    </p:spTree>
    <p:extLst>
      <p:ext uri="{BB962C8B-B14F-4D97-AF65-F5344CB8AC3E}">
        <p14:creationId xmlns:p14="http://schemas.microsoft.com/office/powerpoint/2010/main" val="20954496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270173" cy="1015663"/>
          </a:xfrm>
          <a:prstGeom prst="rect">
            <a:avLst/>
          </a:prstGeom>
          <a:noFill/>
        </p:spPr>
        <p:txBody>
          <a:bodyPr wrap="none" rtlCol="0">
            <a:spAutoFit/>
          </a:bodyPr>
          <a:lstStyle/>
          <a:p>
            <a:r>
              <a:rPr lang="en-US" sz="2000" b="1" dirty="0">
                <a:latin typeface="PT Sans" charset="-52"/>
                <a:ea typeface="PT Sans" charset="-52"/>
                <a:cs typeface="PT Sans" charset="-52"/>
              </a:rPr>
              <a:t>Selling On Amazon</a:t>
            </a:r>
          </a:p>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321776" y="2839573"/>
            <a:ext cx="9548446" cy="483209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You have choices when it comes to Amazon. They actually have their own Print On Demand system called Amazon </a:t>
            </a:r>
            <a:r>
              <a:rPr lang="en-US" sz="2800" dirty="0" err="1">
                <a:solidFill>
                  <a:srgbClr val="000000"/>
                </a:solidFill>
                <a:latin typeface="PT Sans" charset="-52"/>
                <a:ea typeface="PT Sans" charset="-52"/>
                <a:cs typeface="PT Sans" charset="-52"/>
              </a:rPr>
              <a:t>Merch</a:t>
            </a:r>
            <a:r>
              <a:rPr lang="en-US" sz="2800" dirty="0">
                <a:solidFill>
                  <a:srgbClr val="000000"/>
                </a:solidFill>
                <a:latin typeface="PT Sans" charset="-52"/>
                <a:ea typeface="PT Sans" charset="-52"/>
                <a:cs typeface="PT Sans" charset="-52"/>
              </a:rPr>
              <a:t>. </a:t>
            </a:r>
            <a:endParaRPr lang="en-US" sz="2800" dirty="0" smtClean="0">
              <a:solidFill>
                <a:srgbClr val="000000"/>
              </a:solidFill>
              <a:latin typeface="PT Sans" charset="-52"/>
              <a:ea typeface="PT Sans" charset="-52"/>
              <a:cs typeface="PT Sans" charset="-52"/>
            </a:endParaRPr>
          </a:p>
          <a:p>
            <a:pPr algn="ctr"/>
            <a:endParaRPr lang="en-US" sz="2800" u="sng" dirty="0" smtClean="0">
              <a:solidFill>
                <a:srgbClr val="1155CC"/>
              </a:solidFill>
              <a:latin typeface="PT Sans" charset="-52"/>
              <a:ea typeface="PT Sans" charset="-52"/>
              <a:cs typeface="PT Sans" charset="-52"/>
              <a:hlinkClick r:id="rId4"/>
            </a:endParaRPr>
          </a:p>
          <a:p>
            <a:pPr algn="ctr"/>
            <a:endParaRPr lang="en-US" sz="2800" u="sng" dirty="0">
              <a:solidFill>
                <a:srgbClr val="1155CC"/>
              </a:solidFill>
              <a:latin typeface="PT Sans" charset="-52"/>
              <a:ea typeface="PT Sans" charset="-52"/>
              <a:cs typeface="PT Sans" charset="-52"/>
              <a:hlinkClick r:id="rId4"/>
            </a:endParaRPr>
          </a:p>
          <a:p>
            <a:pPr algn="ctr"/>
            <a:r>
              <a:rPr lang="en-US" sz="2800" u="sng" dirty="0" smtClean="0">
                <a:solidFill>
                  <a:srgbClr val="1155CC"/>
                </a:solidFill>
                <a:latin typeface="PT Sans" charset="-52"/>
                <a:ea typeface="PT Sans" charset="-52"/>
                <a:cs typeface="PT Sans" charset="-52"/>
                <a:hlinkClick r:id="rId4"/>
              </a:rPr>
              <a:t>https</a:t>
            </a:r>
            <a:r>
              <a:rPr lang="en-US" sz="2800" u="sng" dirty="0">
                <a:solidFill>
                  <a:srgbClr val="1155CC"/>
                </a:solidFill>
                <a:latin typeface="PT Sans" charset="-52"/>
                <a:ea typeface="PT Sans" charset="-52"/>
                <a:cs typeface="PT Sans" charset="-52"/>
                <a:hlinkClick r:id="rId4"/>
              </a:rPr>
              <a:t>://merch.amazon.com/landing</a:t>
            </a:r>
            <a:r>
              <a:rPr lang="en-US" sz="2800" dirty="0">
                <a:solidFill>
                  <a:srgbClr val="000000"/>
                </a:solidFill>
                <a:latin typeface="PT Sans" charset="-52"/>
                <a:ea typeface="PT Sans" charset="-52"/>
                <a:cs typeface="PT Sans" charset="-52"/>
              </a:rPr>
              <a:t> </a:t>
            </a:r>
            <a:endParaRPr lang="en-US" sz="2800" dirty="0">
              <a:latin typeface="PT Sans" charset="-52"/>
              <a:ea typeface="PT Sans" charset="-52"/>
              <a:cs typeface="PT Sans" charset="-52"/>
            </a:endParaRP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sz="2800" b="1" dirty="0">
                <a:solidFill>
                  <a:srgbClr val="000000"/>
                </a:solidFill>
                <a:latin typeface="PT Sans Narrow" charset="-52"/>
                <a:ea typeface="PT Sans Narrow" charset="-52"/>
                <a:cs typeface="PT Sans Narrow" charset="-52"/>
              </a:rPr>
              <a:t/>
            </a:r>
            <a:br>
              <a:rPr lang="en-US" sz="2800" b="1" dirty="0">
                <a:solidFill>
                  <a:srgbClr val="000000"/>
                </a:solidFill>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a:p>
            <a:pPr algn="ct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19174657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37566" cy="707886"/>
          </a:xfrm>
          <a:prstGeom prst="rect">
            <a:avLst/>
          </a:prstGeom>
          <a:noFill/>
        </p:spPr>
        <p:txBody>
          <a:bodyPr wrap="none" rtlCol="0">
            <a:spAutoFit/>
          </a:bodyPr>
          <a:lstStyle/>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96021" y="2988996"/>
            <a:ext cx="10599955"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Each t-shirt takes 1-3 hours to go live on </a:t>
            </a:r>
            <a:r>
              <a:rPr lang="en-US" sz="2800" dirty="0" smtClean="0">
                <a:solidFill>
                  <a:srgbClr val="000000"/>
                </a:solidFill>
                <a:latin typeface="PT Sans" charset="-52"/>
                <a:ea typeface="PT Sans" charset="-52"/>
                <a:cs typeface="PT Sans" charset="-52"/>
              </a:rPr>
              <a:t>the site.</a:t>
            </a:r>
          </a:p>
          <a:p>
            <a:pPr algn="ctr"/>
            <a:r>
              <a:rPr lang="en-US" sz="2800" dirty="0" smtClean="0">
                <a:solidFill>
                  <a:srgbClr val="000000"/>
                </a:solidFill>
                <a:latin typeface="PT Sans" charset="-52"/>
                <a:ea typeface="PT Sans" charset="-52"/>
                <a:cs typeface="PT Sans" charset="-52"/>
              </a:rPr>
              <a:t>There </a:t>
            </a:r>
            <a:r>
              <a:rPr lang="en-US" sz="2800" dirty="0">
                <a:solidFill>
                  <a:srgbClr val="000000"/>
                </a:solidFill>
                <a:latin typeface="PT Sans" charset="-52"/>
                <a:ea typeface="PT Sans" charset="-52"/>
                <a:cs typeface="PT Sans" charset="-52"/>
              </a:rPr>
              <a:t>are two types of shirts you can put your design </a:t>
            </a:r>
            <a:r>
              <a:rPr lang="en-US" sz="2800" dirty="0" smtClean="0">
                <a:solidFill>
                  <a:srgbClr val="000000"/>
                </a:solidFill>
                <a:latin typeface="PT Sans" charset="-52"/>
                <a:ea typeface="PT Sans" charset="-52"/>
                <a:cs typeface="PT Sans" charset="-52"/>
              </a:rPr>
              <a:t>on,</a:t>
            </a:r>
          </a:p>
          <a:p>
            <a:pPr algn="ctr"/>
            <a:r>
              <a:rPr lang="en-US" sz="2800" dirty="0" smtClean="0">
                <a:solidFill>
                  <a:srgbClr val="000000"/>
                </a:solidFill>
                <a:latin typeface="PT Sans" charset="-52"/>
                <a:ea typeface="PT Sans" charset="-52"/>
                <a:cs typeface="PT Sans" charset="-52"/>
              </a:rPr>
              <a:t>these </a:t>
            </a:r>
            <a:r>
              <a:rPr lang="en-US" sz="2800" dirty="0">
                <a:solidFill>
                  <a:srgbClr val="000000"/>
                </a:solidFill>
                <a:latin typeface="PT Sans" charset="-52"/>
                <a:ea typeface="PT Sans" charset="-52"/>
                <a:cs typeface="PT Sans" charset="-52"/>
              </a:rPr>
              <a:t>are Anvil &amp; American Apparel. </a:t>
            </a:r>
            <a:br>
              <a:rPr lang="en-US" sz="2800" dirty="0">
                <a:solidFill>
                  <a:srgbClr val="000000"/>
                </a:solidFill>
                <a:latin typeface="PT Sans" charset="-52"/>
                <a:ea typeface="PT Sans" charset="-52"/>
                <a:cs typeface="PT Sans" charset="-52"/>
              </a:rPr>
            </a:br>
            <a:endParaRPr lang="en-US" sz="2800" dirty="0">
              <a:latin typeface="PT Sans" charset="-52"/>
              <a:ea typeface="PT Sans" charset="-52"/>
              <a:cs typeface="PT Sans"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Selling On Amazon</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78011476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731" cy="707886"/>
          </a:xfrm>
          <a:prstGeom prst="rect">
            <a:avLst/>
          </a:prstGeom>
          <a:noFill/>
        </p:spPr>
        <p:txBody>
          <a:bodyPr wrap="none" rtlCol="0">
            <a:spAutoFit/>
          </a:bodyPr>
          <a:lstStyle/>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6" name="Rectangle 5"/>
          <p:cNvSpPr/>
          <p:nvPr/>
        </p:nvSpPr>
        <p:spPr>
          <a:xfrm>
            <a:off x="7938184" y="843992"/>
            <a:ext cx="2270173" cy="400110"/>
          </a:xfrm>
          <a:prstGeom prst="rect">
            <a:avLst/>
          </a:prstGeom>
        </p:spPr>
        <p:txBody>
          <a:bodyPr wrap="none">
            <a:spAutoFit/>
          </a:bodyPr>
          <a:lstStyle/>
          <a:p>
            <a:r>
              <a:rPr lang="en-US" sz="2000" b="1" dirty="0">
                <a:latin typeface="PT Sans" charset="-52"/>
                <a:ea typeface="PT Sans" charset="-52"/>
                <a:cs typeface="PT Sans" charset="-52"/>
              </a:rPr>
              <a:t>Selling On Amazon</a:t>
            </a:r>
          </a:p>
        </p:txBody>
      </p:sp>
      <p:sp>
        <p:nvSpPr>
          <p:cNvPr id="7" name="Rectangle 6"/>
          <p:cNvSpPr/>
          <p:nvPr/>
        </p:nvSpPr>
        <p:spPr>
          <a:xfrm>
            <a:off x="1050763" y="2786115"/>
            <a:ext cx="10326414"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You can set your own Royalty from </a:t>
            </a:r>
            <a:r>
              <a:rPr lang="en-US" sz="2800" dirty="0" err="1">
                <a:solidFill>
                  <a:srgbClr val="000000"/>
                </a:solidFill>
                <a:latin typeface="PT Sans" charset="-52"/>
                <a:ea typeface="PT Sans" charset="-52"/>
                <a:cs typeface="PT Sans" charset="-52"/>
              </a:rPr>
              <a:t>Merch</a:t>
            </a:r>
            <a:r>
              <a:rPr lang="en-US" sz="2800" dirty="0">
                <a:solidFill>
                  <a:srgbClr val="000000"/>
                </a:solidFill>
                <a:latin typeface="PT Sans" charset="-52"/>
                <a:ea typeface="PT Sans" charset="-52"/>
                <a:cs typeface="PT Sans" charset="-52"/>
              </a:rPr>
              <a:t> by Amazon as well. They take a listing fee (15% of sale price) and cost price ($9.31 for Anvil T-Shirts) for each T-shirt sold. Anything above the cost to Amazon is yours to keep. </a:t>
            </a:r>
            <a:endParaRPr lang="en-US" sz="2800" dirty="0"/>
          </a:p>
        </p:txBody>
      </p:sp>
    </p:spTree>
    <p:extLst>
      <p:ext uri="{BB962C8B-B14F-4D97-AF65-F5344CB8AC3E}">
        <p14:creationId xmlns:p14="http://schemas.microsoft.com/office/powerpoint/2010/main" val="7920654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270173" cy="707886"/>
          </a:xfrm>
          <a:prstGeom prst="rect">
            <a:avLst/>
          </a:prstGeom>
          <a:noFill/>
        </p:spPr>
        <p:txBody>
          <a:bodyPr wrap="none" rtlCol="0">
            <a:spAutoFit/>
          </a:bodyPr>
          <a:lstStyle/>
          <a:p>
            <a:r>
              <a:rPr lang="en-US" sz="2000" b="1" dirty="0">
                <a:latin typeface="PT Sans" charset="-52"/>
                <a:ea typeface="PT Sans" charset="-52"/>
                <a:cs typeface="PT Sans" charset="-52"/>
              </a:rPr>
              <a:t>Selling On Amazon</a:t>
            </a:r>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662152" y="2822028"/>
            <a:ext cx="10936012" cy="2677656"/>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There are Tier levels within Amazon to stop individuals from creating an unlimited amount of t-shirt designs from the start of their account</a:t>
            </a:r>
            <a:r>
              <a:rPr lang="en-US" sz="2800">
                <a:solidFill>
                  <a:srgbClr val="000000"/>
                </a:solidFill>
                <a:latin typeface="PT Sans" charset="-52"/>
                <a:ea typeface="PT Sans" charset="-52"/>
                <a:cs typeface="PT Sans" charset="-52"/>
              </a:rPr>
              <a:t>. </a:t>
            </a:r>
            <a:endParaRPr lang="en-US" sz="2800" smtClean="0">
              <a:solidFill>
                <a:srgbClr val="000000"/>
              </a:solidFill>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a:t>
            </a:r>
            <a:r>
              <a:rPr lang="en-US" sz="2800" dirty="0">
                <a:solidFill>
                  <a:srgbClr val="000000"/>
                </a:solidFill>
                <a:latin typeface="PT Sans" charset="-52"/>
                <a:ea typeface="PT Sans" charset="-52"/>
                <a:cs typeface="PT Sans" charset="-52"/>
              </a:rPr>
              <a:t>these aren’t the names of the levels – in Amazon they just say level up until you hit </a:t>
            </a:r>
            <a:r>
              <a:rPr lang="en-US" sz="2800" dirty="0" smtClean="0">
                <a:solidFill>
                  <a:srgbClr val="000000"/>
                </a:solidFill>
                <a:latin typeface="PT Sans" charset="-52"/>
                <a:ea typeface="PT Sans" charset="-52"/>
                <a:cs typeface="PT Sans" charset="-52"/>
              </a:rPr>
              <a:t>pro}</a:t>
            </a:r>
            <a:r>
              <a:rPr lang="en-US" sz="2800" dirty="0">
                <a:solidFill>
                  <a:srgbClr val="000000"/>
                </a:solidFill>
                <a:latin typeface="PT Sans" charset="-52"/>
                <a:ea typeface="PT Sans" charset="-52"/>
                <a:cs typeface="PT Sans" charset="-52"/>
              </a:rPr>
              <a:t/>
            </a:r>
            <a:br>
              <a:rPr lang="en-US" sz="2800" dirty="0">
                <a:solidFill>
                  <a:srgbClr val="000000"/>
                </a:solidFill>
                <a:latin typeface="PT Sans" charset="-52"/>
                <a:ea typeface="PT Sans" charset="-52"/>
                <a:cs typeface="PT Sans" charset="-52"/>
              </a:rPr>
            </a:br>
            <a:r>
              <a:rPr lang="en-US" sz="2800" dirty="0" smtClean="0">
                <a:solidFill>
                  <a:srgbClr val="000000"/>
                </a:solidFill>
                <a:latin typeface="PT Sans" charset="-52"/>
                <a:ea typeface="PT Sans" charset="-52"/>
                <a:cs typeface="PT Sans" charset="-52"/>
              </a:rPr>
              <a:t> </a:t>
            </a:r>
            <a:r>
              <a:rPr lang="en-US" sz="2800" dirty="0">
                <a:solidFill>
                  <a:srgbClr val="000000"/>
                </a:solidFill>
                <a:latin typeface="PT Sans" charset="-52"/>
                <a:ea typeface="PT Sans" charset="-52"/>
                <a:cs typeface="PT Sans" charset="-52"/>
              </a:rPr>
              <a:t/>
            </a:r>
            <a:br>
              <a:rPr lang="en-US" sz="2800" dirty="0">
                <a:solidFill>
                  <a:srgbClr val="000000"/>
                </a:solidFill>
                <a:latin typeface="PT Sans" charset="-52"/>
                <a:ea typeface="PT Sans" charset="-52"/>
                <a:cs typeface="PT Sans" charset="-52"/>
              </a:rPr>
            </a:br>
            <a:endParaRPr lang="en-US" sz="2800" dirty="0">
              <a:latin typeface="PT Sans" charset="-52"/>
              <a:ea typeface="PT Sans" charset="-52"/>
              <a:cs typeface="PT Sans" charset="-52"/>
            </a:endParaRPr>
          </a:p>
        </p:txBody>
      </p:sp>
    </p:spTree>
    <p:extLst>
      <p:ext uri="{BB962C8B-B14F-4D97-AF65-F5344CB8AC3E}">
        <p14:creationId xmlns:p14="http://schemas.microsoft.com/office/powerpoint/2010/main" val="61234399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731" cy="707886"/>
          </a:xfrm>
          <a:prstGeom prst="rect">
            <a:avLst/>
          </a:prstGeom>
          <a:noFill/>
        </p:spPr>
        <p:txBody>
          <a:bodyPr wrap="none" rtlCol="0">
            <a:spAutoFit/>
          </a:bodyPr>
          <a:lstStyle/>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1353811" y="1711324"/>
            <a:ext cx="9484375" cy="4832092"/>
          </a:xfrm>
          <a:prstGeom prst="rect">
            <a:avLst/>
          </a:prstGeom>
        </p:spPr>
        <p:txBody>
          <a:bodyPr wrap="square">
            <a:spAutoFit/>
          </a:bodyPr>
          <a:lstStyle/>
          <a:p>
            <a:r>
              <a:rPr lang="en-US" sz="2800" dirty="0">
                <a:solidFill>
                  <a:srgbClr val="000000"/>
                </a:solidFill>
                <a:latin typeface="PT Sans" charset="-52"/>
                <a:ea typeface="PT Sans" charset="-52"/>
                <a:cs typeface="PT Sans" charset="-52"/>
              </a:rPr>
              <a:t>Initial level – Offer 25 different t shirts listing</a:t>
            </a:r>
            <a:br>
              <a:rPr lang="en-US" sz="2800" dirty="0">
                <a:solidFill>
                  <a:srgbClr val="000000"/>
                </a:solidFill>
                <a:latin typeface="PT Sans" charset="-52"/>
                <a:ea typeface="PT Sans" charset="-52"/>
                <a:cs typeface="PT Sans" charset="-52"/>
              </a:rPr>
            </a:br>
            <a:r>
              <a:rPr lang="en-US" sz="2800" dirty="0">
                <a:solidFill>
                  <a:srgbClr val="000000"/>
                </a:solidFill>
                <a:latin typeface="PT Sans" charset="-52"/>
                <a:ea typeface="PT Sans" charset="-52"/>
                <a:cs typeface="PT Sans" charset="-52"/>
              </a:rPr>
              <a:t>Level 2 – you must sell 25 t shirts to get here – you can sell 100 different variations</a:t>
            </a:r>
            <a:br>
              <a:rPr lang="en-US" sz="2800" dirty="0">
                <a:solidFill>
                  <a:srgbClr val="000000"/>
                </a:solidFill>
                <a:latin typeface="PT Sans" charset="-52"/>
                <a:ea typeface="PT Sans" charset="-52"/>
                <a:cs typeface="PT Sans" charset="-52"/>
              </a:rPr>
            </a:br>
            <a:r>
              <a:rPr lang="en-US" sz="2800" dirty="0">
                <a:solidFill>
                  <a:srgbClr val="000000"/>
                </a:solidFill>
                <a:latin typeface="PT Sans" charset="-52"/>
                <a:ea typeface="PT Sans" charset="-52"/>
                <a:cs typeface="PT Sans" charset="-52"/>
              </a:rPr>
              <a:t>Level 3 – must make 100 shirts Sales, you can sell 500 shirt variations</a:t>
            </a:r>
            <a:br>
              <a:rPr lang="en-US" sz="2800" dirty="0">
                <a:solidFill>
                  <a:srgbClr val="000000"/>
                </a:solidFill>
                <a:latin typeface="PT Sans" charset="-52"/>
                <a:ea typeface="PT Sans" charset="-52"/>
                <a:cs typeface="PT Sans" charset="-52"/>
              </a:rPr>
            </a:br>
            <a:r>
              <a:rPr lang="en-US" sz="2800" dirty="0">
                <a:solidFill>
                  <a:srgbClr val="000000"/>
                </a:solidFill>
                <a:latin typeface="PT Sans" charset="-52"/>
                <a:ea typeface="PT Sans" charset="-52"/>
                <a:cs typeface="PT Sans" charset="-52"/>
              </a:rPr>
              <a:t>Level 4 – must make 500 shirts sales, you can create 1000 variations – this is know as pro.</a:t>
            </a:r>
            <a:br>
              <a:rPr lang="en-US" sz="2800" dirty="0">
                <a:solidFill>
                  <a:srgbClr val="000000"/>
                </a:solidFill>
                <a:latin typeface="PT Sans" charset="-52"/>
                <a:ea typeface="PT Sans" charset="-52"/>
                <a:cs typeface="PT Sans" charset="-52"/>
              </a:rPr>
            </a:br>
            <a:r>
              <a:rPr lang="en-US" sz="2800" dirty="0">
                <a:solidFill>
                  <a:srgbClr val="000000"/>
                </a:solidFill>
                <a:latin typeface="PT Sans" charset="-52"/>
                <a:ea typeface="PT Sans" charset="-52"/>
                <a:cs typeface="PT Sans" charset="-52"/>
              </a:rPr>
              <a:t>Level 5 - 1000</a:t>
            </a:r>
            <a:br>
              <a:rPr lang="en-US" sz="2800" dirty="0">
                <a:solidFill>
                  <a:srgbClr val="000000"/>
                </a:solidFill>
                <a:latin typeface="PT Sans" charset="-52"/>
                <a:ea typeface="PT Sans" charset="-52"/>
                <a:cs typeface="PT Sans" charset="-52"/>
              </a:rPr>
            </a:br>
            <a:r>
              <a:rPr lang="en-US" sz="2800" dirty="0">
                <a:solidFill>
                  <a:srgbClr val="000000"/>
                </a:solidFill>
                <a:latin typeface="PT Sans" charset="-52"/>
                <a:ea typeface="PT Sans" charset="-52"/>
                <a:cs typeface="PT Sans" charset="-52"/>
              </a:rPr>
              <a:t>Level 6 - 2000</a:t>
            </a:r>
            <a:br>
              <a:rPr lang="en-US" sz="2800" dirty="0">
                <a:solidFill>
                  <a:srgbClr val="000000"/>
                </a:solidFill>
                <a:latin typeface="PT Sans" charset="-52"/>
                <a:ea typeface="PT Sans" charset="-52"/>
                <a:cs typeface="PT Sans" charset="-52"/>
              </a:rPr>
            </a:br>
            <a:r>
              <a:rPr lang="en-US" sz="2800" dirty="0">
                <a:solidFill>
                  <a:srgbClr val="000000"/>
                </a:solidFill>
                <a:latin typeface="PT Sans" charset="-52"/>
                <a:ea typeface="PT Sans" charset="-52"/>
                <a:cs typeface="PT Sans" charset="-52"/>
              </a:rPr>
              <a:t>Level 7 </a:t>
            </a:r>
            <a:r>
              <a:rPr lang="en-US" sz="2800" dirty="0" smtClean="0">
                <a:solidFill>
                  <a:srgbClr val="000000"/>
                </a:solidFill>
                <a:latin typeface="PT Sans" charset="-52"/>
                <a:ea typeface="PT Sans" charset="-52"/>
                <a:cs typeface="PT Sans" charset="-52"/>
              </a:rPr>
              <a:t>- 4000</a:t>
            </a:r>
            <a:r>
              <a:rPr lang="en-US" sz="2800" dirty="0">
                <a:solidFill>
                  <a:srgbClr val="000000"/>
                </a:solidFill>
                <a:latin typeface="PT Sans" charset="-52"/>
                <a:ea typeface="PT Sans" charset="-52"/>
                <a:cs typeface="PT Sans" charset="-52"/>
              </a:rPr>
              <a:t/>
            </a:r>
            <a:br>
              <a:rPr lang="en-US" sz="2800" dirty="0">
                <a:solidFill>
                  <a:srgbClr val="000000"/>
                </a:solidFill>
                <a:latin typeface="PT Sans" charset="-52"/>
                <a:ea typeface="PT Sans" charset="-52"/>
                <a:cs typeface="PT Sans" charset="-52"/>
              </a:rPr>
            </a:br>
            <a:endParaRPr lang="en-US" sz="2800" dirty="0"/>
          </a:p>
        </p:txBody>
      </p:sp>
      <p:sp>
        <p:nvSpPr>
          <p:cNvPr id="5" name="Rectangle 4"/>
          <p:cNvSpPr/>
          <p:nvPr/>
        </p:nvSpPr>
        <p:spPr>
          <a:xfrm>
            <a:off x="7938184" y="807001"/>
            <a:ext cx="2270173" cy="400110"/>
          </a:xfrm>
          <a:prstGeom prst="rect">
            <a:avLst/>
          </a:prstGeom>
        </p:spPr>
        <p:txBody>
          <a:bodyPr wrap="none">
            <a:spAutoFit/>
          </a:bodyPr>
          <a:lstStyle/>
          <a:p>
            <a:r>
              <a:rPr lang="en-US" sz="2000" b="1" dirty="0">
                <a:latin typeface="PT Sans" charset="-52"/>
                <a:ea typeface="PT Sans" charset="-52"/>
                <a:cs typeface="PT Sans" charset="-52"/>
              </a:rPr>
              <a:t>Selling On Amazon</a:t>
            </a:r>
            <a:endParaRPr lang="en-US" sz="2000" dirty="0"/>
          </a:p>
        </p:txBody>
      </p:sp>
    </p:spTree>
    <p:extLst>
      <p:ext uri="{BB962C8B-B14F-4D97-AF65-F5344CB8AC3E}">
        <p14:creationId xmlns:p14="http://schemas.microsoft.com/office/powerpoint/2010/main" val="651915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graphicFrame>
        <p:nvGraphicFramePr>
          <p:cNvPr id="6" name="Diagram 5">
            <a:extLst>
              <a:ext uri="{FF2B5EF4-FFF2-40B4-BE49-F238E27FC236}">
                <a16:creationId xmlns:a16="http://schemas.microsoft.com/office/drawing/2014/main" xmlns="" id="{6FC9FB54-0A4E-A247-A526-1988C2D556EC}"/>
              </a:ext>
            </a:extLst>
          </p:cNvPr>
          <p:cNvGraphicFramePr/>
          <p:nvPr/>
        </p:nvGraphicFramePr>
        <p:xfrm>
          <a:off x="727840" y="1043524"/>
          <a:ext cx="10736318"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a:extLst>
              <a:ext uri="{FF2B5EF4-FFF2-40B4-BE49-F238E27FC236}">
                <a16:creationId xmlns:a16="http://schemas.microsoft.com/office/drawing/2014/main" xmlns="" id="{DF0E48C2-2BB5-F844-9066-645339174775}"/>
              </a:ext>
            </a:extLst>
          </p:cNvPr>
          <p:cNvSpPr/>
          <p:nvPr/>
        </p:nvSpPr>
        <p:spPr>
          <a:xfrm>
            <a:off x="1807073" y="4603532"/>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1</a:t>
            </a:r>
          </a:p>
        </p:txBody>
      </p:sp>
      <p:sp>
        <p:nvSpPr>
          <p:cNvPr id="14" name="Rectangle 13">
            <a:extLst>
              <a:ext uri="{FF2B5EF4-FFF2-40B4-BE49-F238E27FC236}">
                <a16:creationId xmlns:a16="http://schemas.microsoft.com/office/drawing/2014/main" xmlns="" id="{6E3C3882-7A5E-284C-B733-F6CB91FA40AF}"/>
              </a:ext>
            </a:extLst>
          </p:cNvPr>
          <p:cNvSpPr/>
          <p:nvPr/>
        </p:nvSpPr>
        <p:spPr>
          <a:xfrm>
            <a:off x="7021520" y="4575418"/>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3</a:t>
            </a:r>
          </a:p>
        </p:txBody>
      </p:sp>
      <p:sp>
        <p:nvSpPr>
          <p:cNvPr id="17" name="Rectangle 16">
            <a:extLst>
              <a:ext uri="{FF2B5EF4-FFF2-40B4-BE49-F238E27FC236}">
                <a16:creationId xmlns:a16="http://schemas.microsoft.com/office/drawing/2014/main" xmlns="" id="{A8A4C880-3DB5-5245-BBCA-1FF725AC0B06}"/>
              </a:ext>
            </a:extLst>
          </p:cNvPr>
          <p:cNvSpPr/>
          <p:nvPr/>
        </p:nvSpPr>
        <p:spPr>
          <a:xfrm>
            <a:off x="4493477" y="4575418"/>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2</a:t>
            </a:r>
          </a:p>
        </p:txBody>
      </p:sp>
      <p:sp>
        <p:nvSpPr>
          <p:cNvPr id="15" name="TextBox 14">
            <a:extLst>
              <a:ext uri="{FF2B5EF4-FFF2-40B4-BE49-F238E27FC236}">
                <a16:creationId xmlns:a16="http://schemas.microsoft.com/office/drawing/2014/main" xmlns="" id="{2A453ADD-EA51-B04B-9BBC-80EF6B95B90B}"/>
              </a:ext>
            </a:extLst>
          </p:cNvPr>
          <p:cNvSpPr txBox="1"/>
          <p:nvPr/>
        </p:nvSpPr>
        <p:spPr>
          <a:xfrm>
            <a:off x="4467989" y="1903611"/>
            <a:ext cx="3062057" cy="646331"/>
          </a:xfrm>
          <a:prstGeom prst="rect">
            <a:avLst/>
          </a:prstGeom>
          <a:noFill/>
        </p:spPr>
        <p:txBody>
          <a:bodyPr wrap="none" rtlCol="0">
            <a:spAutoFit/>
          </a:bodyPr>
          <a:lstStyle/>
          <a:p>
            <a:r>
              <a:rPr lang="en-US" sz="3600" dirty="0">
                <a:latin typeface="PT Sans" panose="020B0503020203020204" pitchFamily="34" charset="77"/>
              </a:rPr>
              <a:t>4 </a:t>
            </a:r>
            <a:r>
              <a:rPr lang="en-US" sz="3600" dirty="0" smtClean="0">
                <a:latin typeface="PT Sans" panose="020B0503020203020204" pitchFamily="34" charset="77"/>
              </a:rPr>
              <a:t>Step </a:t>
            </a:r>
            <a:r>
              <a:rPr lang="en-US" sz="3600" dirty="0">
                <a:latin typeface="PT Sans" panose="020B0503020203020204" pitchFamily="34" charset="77"/>
              </a:rPr>
              <a:t>Process</a:t>
            </a:r>
          </a:p>
        </p:txBody>
      </p:sp>
      <p:sp>
        <p:nvSpPr>
          <p:cNvPr id="16" name="TextBox 15"/>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Preparation</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34355184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270173" cy="707886"/>
          </a:xfrm>
          <a:prstGeom prst="rect">
            <a:avLst/>
          </a:prstGeom>
          <a:noFill/>
        </p:spPr>
        <p:txBody>
          <a:bodyPr wrap="none" rtlCol="0">
            <a:spAutoFit/>
          </a:bodyPr>
          <a:lstStyle/>
          <a:p>
            <a:r>
              <a:rPr lang="en-US" sz="2000" b="1" dirty="0">
                <a:latin typeface="PT Sans" charset="-52"/>
                <a:ea typeface="PT Sans" charset="-52"/>
                <a:cs typeface="PT Sans" charset="-52"/>
              </a:rPr>
              <a:t>Selling On Amazon</a:t>
            </a:r>
            <a:br>
              <a:rPr lang="en-US" sz="2000" b="1" dirty="0">
                <a:latin typeface="PT Sans" charset="-52"/>
                <a:ea typeface="PT Sans" charset="-52"/>
                <a:cs typeface="PT Sans" charset="-52"/>
              </a:rPr>
            </a:br>
            <a:r>
              <a:rPr lang="en-CA" sz="2000" b="1" dirty="0">
                <a:latin typeface="PT Sans" charset="-52"/>
                <a:ea typeface="PT Sans" charset="-52"/>
                <a:cs typeface="PT Sans"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643989" y="3107489"/>
            <a:ext cx="10972800" cy="1661993"/>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Amazon </a:t>
            </a:r>
            <a:r>
              <a:rPr lang="en-US" sz="2800" dirty="0" err="1">
                <a:solidFill>
                  <a:srgbClr val="000000"/>
                </a:solidFill>
                <a:latin typeface="PT Sans" charset="-52"/>
                <a:ea typeface="PT Sans" charset="-52"/>
                <a:cs typeface="PT Sans" charset="-52"/>
              </a:rPr>
              <a:t>Merch</a:t>
            </a:r>
            <a:r>
              <a:rPr lang="en-US" sz="2800" dirty="0">
                <a:solidFill>
                  <a:srgbClr val="000000"/>
                </a:solidFill>
                <a:latin typeface="PT Sans" charset="-52"/>
                <a:ea typeface="PT Sans" charset="-52"/>
                <a:cs typeface="PT Sans" charset="-52"/>
              </a:rPr>
              <a:t> is on the one hand a very simple system because everything is in one place but on the other it is limited to just producing T shirts. If you fancy having a go with T shirts this is great </a:t>
            </a:r>
            <a:endParaRPr lang="en-US" sz="2800" dirty="0" smtClean="0">
              <a:solidFill>
                <a:srgbClr val="000000"/>
              </a:solidFill>
              <a:latin typeface="PT Sans" charset="-52"/>
              <a:ea typeface="PT Sans" charset="-52"/>
              <a:cs typeface="PT Sans" charset="-52"/>
            </a:endParaRPr>
          </a:p>
          <a:p>
            <a:pPr algn="ctr"/>
            <a:endParaRPr lang="en-US" dirty="0"/>
          </a:p>
        </p:txBody>
      </p:sp>
    </p:spTree>
    <p:extLst>
      <p:ext uri="{BB962C8B-B14F-4D97-AF65-F5344CB8AC3E}">
        <p14:creationId xmlns:p14="http://schemas.microsoft.com/office/powerpoint/2010/main" val="1393023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270173" cy="707886"/>
          </a:xfrm>
          <a:prstGeom prst="rect">
            <a:avLst/>
          </a:prstGeom>
          <a:noFill/>
        </p:spPr>
        <p:txBody>
          <a:bodyPr wrap="none" rtlCol="0">
            <a:spAutoFit/>
          </a:bodyPr>
          <a:lstStyle/>
          <a:p>
            <a:r>
              <a:rPr lang="en-US" sz="2000" b="1" dirty="0">
                <a:latin typeface="PT Sans" charset="-52"/>
                <a:ea typeface="PT Sans" charset="-52"/>
                <a:cs typeface="PT Sans" charset="-52"/>
              </a:rPr>
              <a:t>Selling On Amazon</a:t>
            </a:r>
            <a:br>
              <a:rPr lang="en-US" sz="2000" b="1" dirty="0">
                <a:latin typeface="PT Sans" charset="-52"/>
                <a:ea typeface="PT Sans" charset="-52"/>
                <a:cs typeface="PT Sans" charset="-52"/>
              </a:rPr>
            </a:br>
            <a:r>
              <a:rPr lang="en-CA" sz="2000" b="1" dirty="0">
                <a:latin typeface="PT Sans" charset="-52"/>
                <a:ea typeface="PT Sans" charset="-52"/>
                <a:cs typeface="PT Sans"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985511" y="2666054"/>
            <a:ext cx="10220975" cy="3108543"/>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 You can use shopping solutions like Shopify or </a:t>
            </a:r>
            <a:r>
              <a:rPr lang="en-US" sz="2800" dirty="0" err="1">
                <a:solidFill>
                  <a:srgbClr val="000000"/>
                </a:solidFill>
                <a:latin typeface="PT Sans" charset="-52"/>
                <a:ea typeface="PT Sans" charset="-52"/>
                <a:cs typeface="PT Sans" charset="-52"/>
              </a:rPr>
              <a:t>Magento</a:t>
            </a:r>
            <a:r>
              <a:rPr lang="en-US" sz="2800" dirty="0">
                <a:solidFill>
                  <a:srgbClr val="000000"/>
                </a:solidFill>
                <a:latin typeface="PT Sans" charset="-52"/>
                <a:ea typeface="PT Sans" charset="-52"/>
                <a:cs typeface="PT Sans" charset="-52"/>
              </a:rPr>
              <a:t> to list your products and have an integration between your store and Amazon.  Again there is work involved initially but their is plenty of tutorial help around to get you over the hard bit.</a:t>
            </a:r>
            <a:endParaRPr lang="en-US" sz="2800" dirty="0">
              <a:latin typeface="PT Sans" charset="-52"/>
              <a:ea typeface="PT Sans" charset="-52"/>
              <a:cs typeface="PT Sans" charset="-52"/>
            </a:endParaRP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6847289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270173" cy="400110"/>
          </a:xfrm>
          <a:prstGeom prst="rect">
            <a:avLst/>
          </a:prstGeom>
          <a:noFill/>
        </p:spPr>
        <p:txBody>
          <a:bodyPr wrap="none" rtlCol="0">
            <a:spAutoFit/>
          </a:bodyPr>
          <a:lstStyle/>
          <a:p>
            <a:r>
              <a:rPr lang="en-US" sz="2000" b="1" dirty="0">
                <a:latin typeface="PT Sans" charset="-52"/>
                <a:ea typeface="PT Sans" charset="-52"/>
                <a:cs typeface="PT Sans" charset="-52"/>
              </a:rPr>
              <a:t>Selling On Amazon</a:t>
            </a: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1050763" y="3135161"/>
            <a:ext cx="10190051" cy="1384995"/>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Another innovation that you can </a:t>
            </a:r>
            <a:r>
              <a:rPr lang="en-US" sz="2800" dirty="0" err="1">
                <a:solidFill>
                  <a:srgbClr val="000000"/>
                </a:solidFill>
                <a:latin typeface="PT Sans" charset="-52"/>
                <a:ea typeface="PT Sans" charset="-52"/>
                <a:cs typeface="PT Sans" charset="-52"/>
              </a:rPr>
              <a:t>utilise</a:t>
            </a:r>
            <a:r>
              <a:rPr lang="en-US" sz="2800" dirty="0">
                <a:solidFill>
                  <a:srgbClr val="000000"/>
                </a:solidFill>
                <a:latin typeface="PT Sans" charset="-52"/>
                <a:ea typeface="PT Sans" charset="-52"/>
                <a:cs typeface="PT Sans" charset="-52"/>
              </a:rPr>
              <a:t> if you have Shopify is their Buyable Pins app which allows people to buy direct on Pinterest. That is huge. </a:t>
            </a:r>
            <a:endParaRPr lang="en-US" sz="2800" dirty="0">
              <a:latin typeface="PT Sans" charset="-52"/>
              <a:ea typeface="PT Sans" charset="-52"/>
              <a:cs typeface="PT Sans" charset="-52"/>
            </a:endParaRPr>
          </a:p>
        </p:txBody>
      </p:sp>
    </p:spTree>
    <p:extLst>
      <p:ext uri="{BB962C8B-B14F-4D97-AF65-F5344CB8AC3E}">
        <p14:creationId xmlns:p14="http://schemas.microsoft.com/office/powerpoint/2010/main" val="183287601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53961"/>
            <a:ext cx="237566" cy="707886"/>
          </a:xfrm>
          <a:prstGeom prst="rect">
            <a:avLst/>
          </a:prstGeom>
          <a:noFill/>
        </p:spPr>
        <p:txBody>
          <a:bodyPr wrap="none" rtlCol="0">
            <a:spAutoFit/>
          </a:bodyPr>
          <a:lstStyle/>
          <a:p>
            <a:r>
              <a:rPr lang="en-US" sz="2000" dirty="0"/>
              <a:t/>
            </a:r>
            <a:br>
              <a:rPr lang="en-US" sz="2000" dirty="0"/>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643989" y="2895533"/>
            <a:ext cx="10911592" cy="2246769"/>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If you get it right on Amazon you have the potential to sell an awful lot of t shirts. Do your research, look at the current best selling T shirts and see if you understand the appeal and can adapt it to something you are doing.  </a:t>
            </a: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Selling On Amazon</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2857233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909771" cy="400110"/>
          </a:xfrm>
          <a:prstGeom prst="rect">
            <a:avLst/>
          </a:prstGeom>
          <a:noFill/>
        </p:spPr>
        <p:txBody>
          <a:bodyPr wrap="none" rtlCol="0">
            <a:spAutoFit/>
          </a:bodyPr>
          <a:lstStyle/>
          <a:p>
            <a:r>
              <a:rPr lang="en-US" sz="2000" b="1" dirty="0">
                <a:latin typeface="PT Sans" charset="-52"/>
                <a:ea typeface="PT Sans" charset="-52"/>
                <a:cs typeface="PT Sans" charset="-52"/>
              </a:rPr>
              <a:t>Advertising On Facebook</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874849" y="2956800"/>
            <a:ext cx="10442299"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To generate sales from Facebook you will need to open a Facebook advertising account and start a Facebook page in the niche of your chosen products. It is compulsory to use a Facebook page to make your advertising posts on Facebook. </a:t>
            </a: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32028590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184731" cy="707886"/>
          </a:xfrm>
          <a:prstGeom prst="rect">
            <a:avLst/>
          </a:prstGeom>
          <a:noFill/>
        </p:spPr>
        <p:txBody>
          <a:bodyPr wrap="none" rtlCol="0">
            <a:spAutoFit/>
          </a:bodyPr>
          <a:lstStyle/>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9" name="TextBox 8">
            <a:extLst>
              <a:ext uri="{FF2B5EF4-FFF2-40B4-BE49-F238E27FC236}">
                <a16:creationId xmlns:a16="http://schemas.microsoft.com/office/drawing/2014/main" xmlns="" id="{B32ADD46-BE1C-D740-8F19-657FD83D987C}"/>
              </a:ext>
            </a:extLst>
          </p:cNvPr>
          <p:cNvSpPr txBox="1"/>
          <p:nvPr/>
        </p:nvSpPr>
        <p:spPr>
          <a:xfrm>
            <a:off x="7938184" y="814917"/>
            <a:ext cx="248786" cy="400110"/>
          </a:xfrm>
          <a:prstGeom prst="rect">
            <a:avLst/>
          </a:prstGeom>
          <a:noFill/>
        </p:spPr>
        <p:txBody>
          <a:bodyPr wrap="none" rtlCol="0">
            <a:spAutoFit/>
          </a:bodyPr>
          <a:lstStyle/>
          <a:p>
            <a:r>
              <a:rPr lang="en-CA" sz="2000" b="1" dirty="0" smtClean="0">
                <a:latin typeface="PT Sans" charset="-52"/>
                <a:ea typeface="PT Sans" charset="-52"/>
                <a:cs typeface="PT Sans" charset="-52"/>
              </a:rPr>
              <a:t> </a:t>
            </a:r>
            <a:endParaRPr lang="en-CA" sz="2000" b="1" dirty="0">
              <a:latin typeface="PT Sans" charset="-52"/>
              <a:ea typeface="PT Sans" charset="-52"/>
              <a:cs typeface="PT Sans" charset="-52"/>
            </a:endParaRPr>
          </a:p>
        </p:txBody>
      </p:sp>
      <p:sp>
        <p:nvSpPr>
          <p:cNvPr id="4" name="Rectangle 3"/>
          <p:cNvSpPr/>
          <p:nvPr/>
        </p:nvSpPr>
        <p:spPr>
          <a:xfrm>
            <a:off x="1050763" y="3025988"/>
            <a:ext cx="10300409"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Open the business version of the advertising account ,not the personal one, as you'll find that you'll soon want to change it if you make a success of the business. </a:t>
            </a:r>
          </a:p>
          <a:p>
            <a:pPr algn="ctr"/>
            <a:endParaRPr lang="en-US" sz="2800" dirty="0">
              <a:solidFill>
                <a:srgbClr val="000000"/>
              </a:solidFill>
              <a:latin typeface="PT Sans" charset="-52"/>
              <a:ea typeface="PT Sans" charset="-52"/>
              <a:cs typeface="PT Sans" charset="-52"/>
            </a:endParaRPr>
          </a:p>
        </p:txBody>
      </p:sp>
      <p:sp>
        <p:nvSpPr>
          <p:cNvPr id="7" name="Rectangle 6"/>
          <p:cNvSpPr/>
          <p:nvPr/>
        </p:nvSpPr>
        <p:spPr>
          <a:xfrm>
            <a:off x="7938184" y="843992"/>
            <a:ext cx="2909771" cy="400110"/>
          </a:xfrm>
          <a:prstGeom prst="rect">
            <a:avLst/>
          </a:prstGeom>
        </p:spPr>
        <p:txBody>
          <a:bodyPr wrap="none">
            <a:spAutoFit/>
          </a:bodyPr>
          <a:lstStyle/>
          <a:p>
            <a:r>
              <a:rPr lang="en-US" sz="2000" b="1" dirty="0">
                <a:latin typeface="PT Sans" charset="-52"/>
                <a:ea typeface="PT Sans" charset="-52"/>
                <a:cs typeface="PT Sans" charset="-52"/>
              </a:rPr>
              <a:t>Advertising On Facebook</a:t>
            </a:r>
            <a:endParaRPr lang="en-CA" sz="2000" b="1" dirty="0">
              <a:latin typeface="PT Sans" charset="-52"/>
              <a:ea typeface="PT Sans" charset="-52"/>
              <a:cs typeface="PT Sans" charset="-52"/>
            </a:endParaRPr>
          </a:p>
        </p:txBody>
      </p:sp>
    </p:spTree>
    <p:extLst>
      <p:ext uri="{BB962C8B-B14F-4D97-AF65-F5344CB8AC3E}">
        <p14:creationId xmlns:p14="http://schemas.microsoft.com/office/powerpoint/2010/main" val="60262582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909771" cy="400110"/>
          </a:xfrm>
          <a:prstGeom prst="rect">
            <a:avLst/>
          </a:prstGeom>
          <a:noFill/>
        </p:spPr>
        <p:txBody>
          <a:bodyPr wrap="none" rtlCol="0">
            <a:spAutoFit/>
          </a:bodyPr>
          <a:lstStyle/>
          <a:p>
            <a:r>
              <a:rPr lang="en-US" sz="2000" b="1" dirty="0">
                <a:latin typeface="PT Sans" charset="-52"/>
                <a:ea typeface="PT Sans" charset="-52"/>
                <a:cs typeface="PT Sans" charset="-52"/>
              </a:rPr>
              <a:t>Advertising On Facebook</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62466" name="Picture 2" descr="https://lh6.googleusercontent.com/kthDYmwQm4vWYI7aJ6H_2qgLyRor607D0owxrNaEt1Zqiv7t7hfi6wEtAFMsz9m8EQsc0NITBKlxGMq3n8p6lT-BAdJN88kkWJg_0ARrcEcL8sjdjHhKTAgV7CpsXHUfvtrg2Sl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9016" y="1653296"/>
            <a:ext cx="8524068" cy="4769611"/>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710017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909771" cy="400110"/>
          </a:xfrm>
          <a:prstGeom prst="rect">
            <a:avLst/>
          </a:prstGeom>
          <a:noFill/>
        </p:spPr>
        <p:txBody>
          <a:bodyPr wrap="none" rtlCol="0">
            <a:spAutoFit/>
          </a:bodyPr>
          <a:lstStyle/>
          <a:p>
            <a:r>
              <a:rPr lang="en-US" sz="2000" b="1" dirty="0">
                <a:latin typeface="PT Sans" charset="-52"/>
                <a:ea typeface="PT Sans" charset="-52"/>
                <a:cs typeface="PT Sans" charset="-52"/>
              </a:rPr>
              <a:t>Advertising On Facebook</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75136" y="3053187"/>
            <a:ext cx="10641725" cy="1384995"/>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The idea with Facebook ads is to be advertising to the </a:t>
            </a:r>
            <a:r>
              <a:rPr lang="en-US" sz="2800" dirty="0" smtClean="0">
                <a:solidFill>
                  <a:srgbClr val="000000"/>
                </a:solidFill>
                <a:latin typeface="PT Sans" charset="-52"/>
                <a:ea typeface="PT Sans" charset="-52"/>
                <a:cs typeface="PT Sans" charset="-52"/>
              </a:rPr>
              <a:t>most</a:t>
            </a:r>
          </a:p>
          <a:p>
            <a:pPr algn="ctr"/>
            <a:r>
              <a:rPr lang="en-US" sz="2800" dirty="0" smtClean="0">
                <a:solidFill>
                  <a:srgbClr val="000000"/>
                </a:solidFill>
                <a:latin typeface="PT Sans" charset="-52"/>
                <a:ea typeface="PT Sans" charset="-52"/>
                <a:cs typeface="PT Sans" charset="-52"/>
              </a:rPr>
              <a:t> </a:t>
            </a:r>
            <a:r>
              <a:rPr lang="en-US" sz="2800" dirty="0">
                <a:solidFill>
                  <a:srgbClr val="000000"/>
                </a:solidFill>
                <a:latin typeface="PT Sans" charset="-52"/>
                <a:ea typeface="PT Sans" charset="-52"/>
                <a:cs typeface="PT Sans" charset="-52"/>
              </a:rPr>
              <a:t>relevant people so that you're not wasting your money advertising </a:t>
            </a:r>
            <a:endParaRPr lang="en-US" sz="2800" dirty="0" smtClean="0">
              <a:solidFill>
                <a:srgbClr val="000000"/>
              </a:solidFill>
              <a:latin typeface="PT Sans" charset="-52"/>
              <a:ea typeface="PT Sans" charset="-52"/>
              <a:cs typeface="PT Sans" charset="-52"/>
            </a:endParaRPr>
          </a:p>
          <a:p>
            <a:pPr algn="ctr"/>
            <a:r>
              <a:rPr lang="en-US" sz="2800" dirty="0" smtClean="0">
                <a:solidFill>
                  <a:srgbClr val="000000"/>
                </a:solidFill>
                <a:latin typeface="PT Sans" charset="-52"/>
                <a:ea typeface="PT Sans" charset="-52"/>
                <a:cs typeface="PT Sans" charset="-52"/>
              </a:rPr>
              <a:t>to </a:t>
            </a:r>
            <a:r>
              <a:rPr lang="en-US" sz="2800" dirty="0">
                <a:solidFill>
                  <a:srgbClr val="000000"/>
                </a:solidFill>
                <a:latin typeface="PT Sans" charset="-52"/>
                <a:ea typeface="PT Sans" charset="-52"/>
                <a:cs typeface="PT Sans" charset="-52"/>
              </a:rPr>
              <a:t>people with only a passing interest or no interest at all. </a:t>
            </a:r>
            <a:endParaRPr lang="en-US" sz="2800" dirty="0">
              <a:latin typeface="PT Sans" charset="-52"/>
              <a:ea typeface="PT Sans" charset="-52"/>
              <a:cs typeface="PT Sans" charset="-52"/>
            </a:endParaRPr>
          </a:p>
        </p:txBody>
      </p:sp>
    </p:spTree>
    <p:extLst>
      <p:ext uri="{BB962C8B-B14F-4D97-AF65-F5344CB8AC3E}">
        <p14:creationId xmlns:p14="http://schemas.microsoft.com/office/powerpoint/2010/main" val="81328545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909771" cy="400110"/>
          </a:xfrm>
          <a:prstGeom prst="rect">
            <a:avLst/>
          </a:prstGeom>
          <a:noFill/>
        </p:spPr>
        <p:txBody>
          <a:bodyPr wrap="none" rtlCol="0">
            <a:spAutoFit/>
          </a:bodyPr>
          <a:lstStyle/>
          <a:p>
            <a:r>
              <a:rPr lang="en-US" sz="2000" b="1" dirty="0">
                <a:latin typeface="PT Sans" charset="-52"/>
                <a:ea typeface="PT Sans" charset="-52"/>
                <a:cs typeface="PT Sans" charset="-52"/>
              </a:rPr>
              <a:t>Advertising On Facebook</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308538" y="2911299"/>
            <a:ext cx="9963807" cy="2246769"/>
          </a:xfrm>
          <a:prstGeom prst="rect">
            <a:avLst/>
          </a:prstGeom>
        </p:spPr>
        <p:txBody>
          <a:bodyPr wrap="square">
            <a:spAutoFit/>
          </a:bodyPr>
          <a:lstStyle/>
          <a:p>
            <a:pPr algn="ctr"/>
            <a:r>
              <a:rPr lang="en-US" sz="2800" dirty="0" smtClean="0">
                <a:solidFill>
                  <a:srgbClr val="000000"/>
                </a:solidFill>
                <a:latin typeface="PT Sans" charset="-52"/>
                <a:ea typeface="PT Sans" charset="-52"/>
                <a:cs typeface="PT Sans" charset="-52"/>
              </a:rPr>
              <a:t>Another </a:t>
            </a:r>
            <a:r>
              <a:rPr lang="en-US" sz="2800" dirty="0">
                <a:solidFill>
                  <a:srgbClr val="000000"/>
                </a:solidFill>
                <a:latin typeface="PT Sans" charset="-52"/>
                <a:ea typeface="PT Sans" charset="-52"/>
                <a:cs typeface="PT Sans" charset="-52"/>
              </a:rPr>
              <a:t>thing you will need to consider when choosing your Ads is whether you are going for the sale or just testing people's opinions on your Design. </a:t>
            </a:r>
          </a:p>
          <a:p>
            <a:pPr algn="ctr"/>
            <a:r>
              <a:rPr lang="en-US" sz="2800" dirty="0">
                <a:latin typeface="PT Sans" charset="-52"/>
                <a:ea typeface="PT Sans" charset="-52"/>
                <a:cs typeface="PT Sans" charset="-52"/>
              </a:rPr>
              <a:t/>
            </a:r>
            <a:br>
              <a:rPr lang="en-US" sz="2800" dirty="0">
                <a:latin typeface="PT Sans" charset="-52"/>
                <a:ea typeface="PT Sans" charset="-52"/>
                <a:cs typeface="PT Sans" charset="-52"/>
              </a:rPr>
            </a:br>
            <a:endParaRPr lang="en-US" sz="2800" dirty="0">
              <a:latin typeface="PT Sans" charset="-52"/>
              <a:ea typeface="PT Sans" charset="-52"/>
              <a:cs typeface="PT Sans" charset="-52"/>
            </a:endParaRPr>
          </a:p>
        </p:txBody>
      </p:sp>
    </p:spTree>
    <p:extLst>
      <p:ext uri="{BB962C8B-B14F-4D97-AF65-F5344CB8AC3E}">
        <p14:creationId xmlns:p14="http://schemas.microsoft.com/office/powerpoint/2010/main" val="204101946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909771" cy="400110"/>
          </a:xfrm>
          <a:prstGeom prst="rect">
            <a:avLst/>
          </a:prstGeom>
          <a:noFill/>
        </p:spPr>
        <p:txBody>
          <a:bodyPr wrap="none" rtlCol="0">
            <a:spAutoFit/>
          </a:bodyPr>
          <a:lstStyle/>
          <a:p>
            <a:r>
              <a:rPr lang="en-US" sz="2000" b="1" dirty="0" smtClean="0">
                <a:latin typeface="PT Sans" charset="-52"/>
                <a:ea typeface="PT Sans" charset="-52"/>
                <a:cs typeface="PT Sans" charset="-52"/>
              </a:rPr>
              <a:t>Advertising On Facebook</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66562" name="Picture 2" descr="https://lh6.googleusercontent.com/vR1Y0MAUyzFl4WRWQfvrAEI3qhKWrAxZpdE1lxCWUOyefkGpUNOADft_qAmWuKbJEFWTEAIgwiUJtbWLF7T8qbR37NyBb7I8OWzaATJWiHr1eQdXlqDzaWX4CnKd8jD4E04JQW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0053" y="1512905"/>
            <a:ext cx="9893743" cy="4942278"/>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4988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814917"/>
            <a:ext cx="255198" cy="400110"/>
          </a:xfrm>
          <a:prstGeom prst="rect">
            <a:avLst/>
          </a:prstGeom>
          <a:noFill/>
        </p:spPr>
        <p:txBody>
          <a:bodyPr wrap="none" rtlCol="0">
            <a:spAutoFit/>
          </a:bodyPr>
          <a:lstStyle/>
          <a:p>
            <a:r>
              <a:rPr lang="en-CA" sz="2000" b="1" dirty="0">
                <a:latin typeface="Arial" panose="020B0604020202020204" pitchFamily="34" charset="0"/>
                <a:cs typeface="Arial" panose="020B0604020202020204" pitchFamily="34" charset="0"/>
              </a:rPr>
              <a:t> </a:t>
            </a:r>
            <a:endParaRPr lang="en-CA"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graphicFrame>
        <p:nvGraphicFramePr>
          <p:cNvPr id="6" name="Diagram 5">
            <a:extLst>
              <a:ext uri="{FF2B5EF4-FFF2-40B4-BE49-F238E27FC236}">
                <a16:creationId xmlns:a16="http://schemas.microsoft.com/office/drawing/2014/main" xmlns="" id="{6FC9FB54-0A4E-A247-A526-1988C2D556EC}"/>
              </a:ext>
            </a:extLst>
          </p:cNvPr>
          <p:cNvGraphicFramePr/>
          <p:nvPr/>
        </p:nvGraphicFramePr>
        <p:xfrm>
          <a:off x="727840" y="1043524"/>
          <a:ext cx="10736318"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ectangle 6">
            <a:extLst>
              <a:ext uri="{FF2B5EF4-FFF2-40B4-BE49-F238E27FC236}">
                <a16:creationId xmlns:a16="http://schemas.microsoft.com/office/drawing/2014/main" xmlns="" id="{DF0E48C2-2BB5-F844-9066-645339174775}"/>
              </a:ext>
            </a:extLst>
          </p:cNvPr>
          <p:cNvSpPr/>
          <p:nvPr/>
        </p:nvSpPr>
        <p:spPr>
          <a:xfrm>
            <a:off x="1807073" y="4603532"/>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1</a:t>
            </a:r>
          </a:p>
        </p:txBody>
      </p:sp>
      <p:sp>
        <p:nvSpPr>
          <p:cNvPr id="14" name="Rectangle 13">
            <a:extLst>
              <a:ext uri="{FF2B5EF4-FFF2-40B4-BE49-F238E27FC236}">
                <a16:creationId xmlns:a16="http://schemas.microsoft.com/office/drawing/2014/main" xmlns="" id="{6E3C3882-7A5E-284C-B733-F6CB91FA40AF}"/>
              </a:ext>
            </a:extLst>
          </p:cNvPr>
          <p:cNvSpPr/>
          <p:nvPr/>
        </p:nvSpPr>
        <p:spPr>
          <a:xfrm>
            <a:off x="7021520" y="4575418"/>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3</a:t>
            </a:r>
          </a:p>
        </p:txBody>
      </p:sp>
      <p:sp>
        <p:nvSpPr>
          <p:cNvPr id="15" name="Rectangle 14">
            <a:extLst>
              <a:ext uri="{FF2B5EF4-FFF2-40B4-BE49-F238E27FC236}">
                <a16:creationId xmlns:a16="http://schemas.microsoft.com/office/drawing/2014/main" xmlns="" id="{9A428F9D-8A98-174A-BC77-5EED45632AA2}"/>
              </a:ext>
            </a:extLst>
          </p:cNvPr>
          <p:cNvSpPr/>
          <p:nvPr/>
        </p:nvSpPr>
        <p:spPr>
          <a:xfrm>
            <a:off x="9680180" y="4575418"/>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4</a:t>
            </a:r>
          </a:p>
        </p:txBody>
      </p:sp>
      <p:sp>
        <p:nvSpPr>
          <p:cNvPr id="17" name="Rectangle 16">
            <a:extLst>
              <a:ext uri="{FF2B5EF4-FFF2-40B4-BE49-F238E27FC236}">
                <a16:creationId xmlns:a16="http://schemas.microsoft.com/office/drawing/2014/main" xmlns="" id="{A8A4C880-3DB5-5245-BBCA-1FF725AC0B06}"/>
              </a:ext>
            </a:extLst>
          </p:cNvPr>
          <p:cNvSpPr/>
          <p:nvPr/>
        </p:nvSpPr>
        <p:spPr>
          <a:xfrm>
            <a:off x="4493477" y="4575418"/>
            <a:ext cx="535724" cy="923330"/>
          </a:xfrm>
          <a:prstGeom prst="rect">
            <a:avLst/>
          </a:prstGeom>
          <a:noFill/>
        </p:spPr>
        <p:txBody>
          <a:bodyPr wrap="none" lIns="91440" tIns="45720" rIns="91440" bIns="45720">
            <a:spAutoFit/>
          </a:bodyPr>
          <a:lstStyle/>
          <a:p>
            <a:pPr algn="ctr"/>
            <a:r>
              <a:rPr lang="en-US" sz="5400" b="1" cap="none" spc="0" dirty="0">
                <a:ln w="9525">
                  <a:solidFill>
                    <a:schemeClr val="accent1">
                      <a:lumMod val="50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2</a:t>
            </a:r>
          </a:p>
        </p:txBody>
      </p:sp>
      <p:sp>
        <p:nvSpPr>
          <p:cNvPr id="16" name="TextBox 15">
            <a:extLst>
              <a:ext uri="{FF2B5EF4-FFF2-40B4-BE49-F238E27FC236}">
                <a16:creationId xmlns:a16="http://schemas.microsoft.com/office/drawing/2014/main" xmlns="" id="{81F8E4E7-E523-7B49-90EB-C5CADC0CC2A0}"/>
              </a:ext>
            </a:extLst>
          </p:cNvPr>
          <p:cNvSpPr txBox="1"/>
          <p:nvPr/>
        </p:nvSpPr>
        <p:spPr>
          <a:xfrm>
            <a:off x="4467989" y="1903611"/>
            <a:ext cx="3062057" cy="646331"/>
          </a:xfrm>
          <a:prstGeom prst="rect">
            <a:avLst/>
          </a:prstGeom>
          <a:noFill/>
        </p:spPr>
        <p:txBody>
          <a:bodyPr wrap="none" rtlCol="0">
            <a:spAutoFit/>
          </a:bodyPr>
          <a:lstStyle/>
          <a:p>
            <a:r>
              <a:rPr lang="en-US" sz="3600" dirty="0">
                <a:latin typeface="PT Sans" panose="020B0503020203020204" pitchFamily="34" charset="77"/>
              </a:rPr>
              <a:t>4 </a:t>
            </a:r>
            <a:r>
              <a:rPr lang="en-US" sz="3600" dirty="0" smtClean="0">
                <a:latin typeface="PT Sans" panose="020B0503020203020204" pitchFamily="34" charset="77"/>
              </a:rPr>
              <a:t>Step </a:t>
            </a:r>
            <a:r>
              <a:rPr lang="en-US" sz="3600" dirty="0">
                <a:latin typeface="PT Sans" panose="020B0503020203020204" pitchFamily="34" charset="77"/>
              </a:rPr>
              <a:t>Process</a:t>
            </a:r>
          </a:p>
        </p:txBody>
      </p:sp>
      <p:sp>
        <p:nvSpPr>
          <p:cNvPr id="18" name="TextBox 17"/>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Preparation</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247942328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159566" cy="400110"/>
          </a:xfrm>
          <a:prstGeom prst="rect">
            <a:avLst/>
          </a:prstGeom>
          <a:noFill/>
        </p:spPr>
        <p:txBody>
          <a:bodyPr wrap="none" rtlCol="0">
            <a:spAutoFit/>
          </a:bodyPr>
          <a:lstStyle/>
          <a:p>
            <a:r>
              <a:rPr lang="en-US" sz="2000" b="1" dirty="0">
                <a:latin typeface="PT Sans" charset="-52"/>
                <a:ea typeface="PT Sans" charset="-52"/>
                <a:cs typeface="PT Sans" charset="-52"/>
              </a:rPr>
              <a:t>Business Manager</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63490" name="Picture 2" descr="https://lh6.googleusercontent.com/D_A9aOm_cVraAPThYKjk19dAPJ0YO3zEM2f2YEGJNZXfx1_0WpZ_jUyWhKacmpsBgT6ZOM-oHrb_xLaE6ZGY1SKS3tirSKzOmJkekQfHFLk0C_j_rz6rsXoKyuA3avsR7zKYp1C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3335" y="1711324"/>
            <a:ext cx="9190495" cy="4842895"/>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227280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771913" cy="400110"/>
          </a:xfrm>
          <a:prstGeom prst="rect">
            <a:avLst/>
          </a:prstGeom>
          <a:noFill/>
        </p:spPr>
        <p:txBody>
          <a:bodyPr wrap="none" rtlCol="0">
            <a:spAutoFit/>
          </a:bodyPr>
          <a:lstStyle/>
          <a:p>
            <a:r>
              <a:rPr lang="en-US" sz="2000" b="1" dirty="0">
                <a:latin typeface="PT Sans" charset="-52"/>
                <a:ea typeface="PT Sans" charset="-52"/>
                <a:cs typeface="PT Sans" charset="-52"/>
              </a:rPr>
              <a:t>Creating An Ad Account</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050763" y="3013162"/>
            <a:ext cx="10205816" cy="2523768"/>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In your business manager go to business settings then click Ad Accounts on the left hand menu , click the blue add button and then click create new ad account from the drop down menu. </a:t>
            </a:r>
          </a:p>
          <a:p>
            <a:pPr algn="ctr"/>
            <a:endParaRPr lang="en-US" sz="2800" dirty="0">
              <a:solidFill>
                <a:srgbClr val="000000"/>
              </a:solidFill>
              <a:latin typeface="PT Sans" charset="-52"/>
              <a:ea typeface="PT Sans" charset="-52"/>
              <a:cs typeface="PT Sans" charset="-52"/>
            </a:endParaRPr>
          </a:p>
          <a:p>
            <a:pPr algn="ctr"/>
            <a:r>
              <a:rPr lang="en-US" sz="2800" dirty="0">
                <a:solidFill>
                  <a:srgbClr val="000000"/>
                </a:solidFill>
                <a:latin typeface="PT Sans" charset="-52"/>
                <a:ea typeface="PT Sans" charset="-52"/>
                <a:cs typeface="PT Sans" charset="-52"/>
              </a:rPr>
              <a:t> </a:t>
            </a:r>
            <a:r>
              <a:rPr lang="en-US" dirty="0"/>
              <a:t/>
            </a:r>
            <a:br>
              <a:rPr lang="en-US" dirty="0"/>
            </a:br>
            <a:endParaRPr lang="en-US" dirty="0"/>
          </a:p>
        </p:txBody>
      </p:sp>
    </p:spTree>
    <p:extLst>
      <p:ext uri="{BB962C8B-B14F-4D97-AF65-F5344CB8AC3E}">
        <p14:creationId xmlns:p14="http://schemas.microsoft.com/office/powerpoint/2010/main" val="60056810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771913" cy="400110"/>
          </a:xfrm>
          <a:prstGeom prst="rect">
            <a:avLst/>
          </a:prstGeom>
          <a:noFill/>
        </p:spPr>
        <p:txBody>
          <a:bodyPr wrap="none" rtlCol="0">
            <a:spAutoFit/>
          </a:bodyPr>
          <a:lstStyle/>
          <a:p>
            <a:r>
              <a:rPr lang="en-US" sz="2000" b="1" dirty="0">
                <a:latin typeface="PT Sans" charset="-52"/>
                <a:ea typeface="PT Sans" charset="-52"/>
                <a:cs typeface="PT Sans" charset="-52"/>
              </a:rPr>
              <a:t>Creating An Ad Account</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498001" y="2871273"/>
            <a:ext cx="9212096" cy="2246769"/>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In your business manager go to business settings then click Ad Accounts on the left hand menu , click the blue add button and then click create new ad account from the drop down menu. </a:t>
            </a:r>
          </a:p>
          <a:p>
            <a:pPr algn="ctr"/>
            <a:endParaRPr lang="en-US" sz="2800" dirty="0">
              <a:solidFill>
                <a:srgbClr val="000000"/>
              </a:solidFill>
              <a:latin typeface="PT Sans" charset="-52"/>
              <a:ea typeface="PT Sans" charset="-52"/>
              <a:cs typeface="PT Sans" charset="-52"/>
            </a:endParaRPr>
          </a:p>
        </p:txBody>
      </p:sp>
    </p:spTree>
    <p:extLst>
      <p:ext uri="{BB962C8B-B14F-4D97-AF65-F5344CB8AC3E}">
        <p14:creationId xmlns:p14="http://schemas.microsoft.com/office/powerpoint/2010/main" val="3693941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771913" cy="400110"/>
          </a:xfrm>
          <a:prstGeom prst="rect">
            <a:avLst/>
          </a:prstGeom>
          <a:noFill/>
        </p:spPr>
        <p:txBody>
          <a:bodyPr wrap="none" rtlCol="0">
            <a:spAutoFit/>
          </a:bodyPr>
          <a:lstStyle/>
          <a:p>
            <a:r>
              <a:rPr lang="en-US" sz="2000" b="1" dirty="0">
                <a:latin typeface="PT Sans" charset="-52"/>
                <a:ea typeface="PT Sans" charset="-52"/>
                <a:cs typeface="PT Sans" charset="-52"/>
              </a:rPr>
              <a:t>Creating An Ad Account</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498001" y="3107755"/>
            <a:ext cx="9212096"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You will go through to a page where you have to confirm your time zone and the currency you are working in. </a:t>
            </a:r>
          </a:p>
          <a:p>
            <a:pPr algn="ctr"/>
            <a:endParaRPr lang="en-US" sz="2800" dirty="0">
              <a:solidFill>
                <a:srgbClr val="000000"/>
              </a:solidFill>
              <a:latin typeface="PT Sans" charset="-52"/>
              <a:ea typeface="PT Sans" charset="-52"/>
              <a:cs typeface="PT Sans" charset="-52"/>
            </a:endParaRPr>
          </a:p>
          <a:p>
            <a:pPr algn="ctr"/>
            <a:endParaRPr lang="en-US" sz="2800" dirty="0">
              <a:solidFill>
                <a:srgbClr val="000000"/>
              </a:solidFill>
              <a:latin typeface="PT Sans" charset="-52"/>
              <a:ea typeface="PT Sans" charset="-52"/>
              <a:cs typeface="PT Sans" charset="-52"/>
            </a:endParaRPr>
          </a:p>
        </p:txBody>
      </p:sp>
    </p:spTree>
    <p:extLst>
      <p:ext uri="{BB962C8B-B14F-4D97-AF65-F5344CB8AC3E}">
        <p14:creationId xmlns:p14="http://schemas.microsoft.com/office/powerpoint/2010/main" val="116185289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334357" cy="400110"/>
          </a:xfrm>
          <a:prstGeom prst="rect">
            <a:avLst/>
          </a:prstGeom>
          <a:noFill/>
        </p:spPr>
        <p:txBody>
          <a:bodyPr wrap="none" rtlCol="0">
            <a:spAutoFit/>
          </a:bodyPr>
          <a:lstStyle/>
          <a:p>
            <a:r>
              <a:rPr lang="en-US" sz="2000" b="1" dirty="0">
                <a:latin typeface="PT Sans" charset="-52"/>
                <a:ea typeface="PT Sans" charset="-52"/>
                <a:cs typeface="PT Sans" charset="-52"/>
              </a:rPr>
              <a:t>Creating Your Page </a:t>
            </a:r>
            <a:endParaRPr lang="en-CA" sz="2000" b="1" dirty="0">
              <a:latin typeface="PT Sans" charset="-52"/>
              <a:ea typeface="PT Sans" charset="-52"/>
              <a:cs typeface="PT Sans"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pic>
        <p:nvPicPr>
          <p:cNvPr id="64514" name="Picture 2" descr="https://lh3.googleusercontent.com/qdzqPiYGDXCdLGM5QIA3OZYwhkROQAt071xG6odvMhOmdQZTe9lDG_sH-4ItQM0gp4KQExztfdZ1fmcD8AjOFzg3Oc6F3VuYa28wgebxCQFMhGafiMilPDWQxgcpPTBBzrAOich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3061" y="1711324"/>
            <a:ext cx="8390269" cy="4472499"/>
          </a:xfrm>
          <a:prstGeom prst="rect">
            <a:avLst/>
          </a:prstGeom>
          <a:noFill/>
          <a:effectLst>
            <a:outerShdw blurRad="63500" sx="101000" sy="101000" algn="ctr" rotWithShape="0">
              <a:prstClr val="black">
                <a:alpha val="25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9340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04136" y="875422"/>
            <a:ext cx="2268058" cy="707886"/>
          </a:xfrm>
          <a:prstGeom prst="rect">
            <a:avLst/>
          </a:prstGeom>
          <a:noFill/>
        </p:spPr>
        <p:txBody>
          <a:bodyPr wrap="square" rtlCol="0">
            <a:spAutoFit/>
          </a:bodyPr>
          <a:lstStyle/>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950562" y="2581369"/>
            <a:ext cx="10290873" cy="2523768"/>
          </a:xfrm>
          <a:prstGeom prst="rect">
            <a:avLst/>
          </a:prstGeom>
        </p:spPr>
        <p:txBody>
          <a:bodyPr wrap="square">
            <a:spAutoFit/>
          </a:bodyPr>
          <a:lstStyle/>
          <a:p>
            <a:pPr algn="ctr"/>
            <a:r>
              <a:rPr lang="en-US" dirty="0"/>
              <a:t/>
            </a:r>
            <a:br>
              <a:rPr lang="en-US" dirty="0"/>
            </a:br>
            <a:r>
              <a:rPr lang="en-US" sz="2800" dirty="0" smtClean="0">
                <a:solidFill>
                  <a:srgbClr val="000000"/>
                </a:solidFill>
                <a:latin typeface="PT Sans" charset="-52"/>
                <a:ea typeface="PT Sans" charset="-52"/>
                <a:cs typeface="PT Sans" charset="-52"/>
              </a:rPr>
              <a:t>Some </a:t>
            </a:r>
            <a:r>
              <a:rPr lang="en-US" sz="2800" dirty="0">
                <a:solidFill>
                  <a:srgbClr val="000000"/>
                </a:solidFill>
                <a:latin typeface="PT Sans" charset="-52"/>
                <a:ea typeface="PT Sans" charset="-52"/>
                <a:cs typeface="PT Sans" charset="-52"/>
              </a:rPr>
              <a:t>people say Like ads are a waste of time and money whilst others think that pages should have an initial audience. I tend to go with the second group and usually start with a Like campaign. </a:t>
            </a:r>
            <a:endParaRPr lang="en-US" sz="2800" b="1" dirty="0">
              <a:latin typeface="PT Sans Narrow" charset="-52"/>
              <a:ea typeface="PT Sans Narrow" charset="-52"/>
              <a:cs typeface="PT Sans Narrow" charset="-52"/>
            </a:endParaRPr>
          </a:p>
          <a:p>
            <a:pPr algn="ct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Choosing Your First Ad</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7344655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04136" y="875422"/>
            <a:ext cx="2268058" cy="707886"/>
          </a:xfrm>
          <a:prstGeom prst="rect">
            <a:avLst/>
          </a:prstGeom>
          <a:noFill/>
        </p:spPr>
        <p:txBody>
          <a:bodyPr wrap="square" rtlCol="0">
            <a:spAutoFit/>
          </a:bodyPr>
          <a:lstStyle/>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950562" y="2681671"/>
            <a:ext cx="10290873" cy="2092881"/>
          </a:xfrm>
          <a:prstGeom prst="rect">
            <a:avLst/>
          </a:prstGeom>
        </p:spPr>
        <p:txBody>
          <a:bodyPr wrap="square">
            <a:spAutoFit/>
          </a:bodyPr>
          <a:lstStyle/>
          <a:p>
            <a:pPr algn="ctr"/>
            <a:r>
              <a:rPr lang="en-US" dirty="0"/>
              <a:t/>
            </a:r>
            <a:br>
              <a:rPr lang="en-US" dirty="0"/>
            </a:br>
            <a:r>
              <a:rPr lang="en-US" sz="2800" dirty="0">
                <a:solidFill>
                  <a:srgbClr val="000000"/>
                </a:solidFill>
                <a:latin typeface="PT Sans" charset="-52"/>
                <a:ea typeface="PT Sans" charset="-52"/>
                <a:cs typeface="PT Sans" charset="-52"/>
              </a:rPr>
              <a:t> This type of ad is very easy to set up and you can usually buy likes cheaper than other forms of ads. If you're targeting is fairly broad you can usually pick up Likes for around a penny and therefore get around 1000 followers for $</a:t>
            </a:r>
            <a:r>
              <a:rPr lang="en-US" sz="2800" dirty="0" smtClean="0">
                <a:solidFill>
                  <a:srgbClr val="000000"/>
                </a:solidFill>
                <a:latin typeface="PT Sans" charset="-52"/>
                <a:ea typeface="PT Sans" charset="-52"/>
                <a:cs typeface="PT Sans" charset="-52"/>
              </a:rPr>
              <a:t>10</a:t>
            </a:r>
            <a:r>
              <a:rPr lang="en-US" sz="2800" b="1" dirty="0" smtClean="0">
                <a:solidFill>
                  <a:srgbClr val="000000"/>
                </a:solidFill>
                <a:latin typeface="PT Sans Narrow" charset="-52"/>
                <a:ea typeface="PT Sans Narrow" charset="-52"/>
                <a:cs typeface="PT Sans Narrow" charset="-52"/>
              </a:rPr>
              <a:t>. </a:t>
            </a:r>
            <a:endParaRPr lang="en-US" sz="2800" b="1" dirty="0">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Choosing Your First Ad</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89122645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74280" y="862239"/>
            <a:ext cx="237566" cy="707886"/>
          </a:xfrm>
          <a:prstGeom prst="rect">
            <a:avLst/>
          </a:prstGeom>
          <a:noFill/>
        </p:spPr>
        <p:txBody>
          <a:bodyPr wrap="none" rtlCol="0">
            <a:spAutoFit/>
          </a:bodyPr>
          <a:lstStyle/>
          <a:p>
            <a:r>
              <a:rPr lang="en-US" sz="2000" b="1" dirty="0">
                <a:latin typeface="PT Sans Narrow" charset="-52"/>
                <a:ea typeface="PT Sans Narrow" charset="-52"/>
                <a:cs typeface="PT Sans Narrow" charset="-52"/>
              </a:rPr>
              <a:t/>
            </a:r>
            <a:br>
              <a:rPr lang="en-US" sz="2000" b="1" dirty="0">
                <a:latin typeface="PT Sans Narrow" charset="-52"/>
                <a:ea typeface="PT Sans Narrow" charset="-52"/>
                <a:cs typeface="PT Sans Narrow" charset="-52"/>
              </a:rPr>
            </a:br>
            <a:r>
              <a:rPr lang="en-CA" sz="2000" b="1" dirty="0">
                <a:latin typeface="PT Sans Narrow" charset="-52"/>
                <a:ea typeface="PT Sans Narrow" charset="-52"/>
                <a:cs typeface="PT Sans Narrow" charset="-52"/>
              </a:rPr>
              <a:t> </a:t>
            </a: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1268276" y="3075809"/>
            <a:ext cx="9655445" cy="2677656"/>
          </a:xfrm>
          <a:prstGeom prst="rect">
            <a:avLst/>
          </a:prstGeom>
        </p:spPr>
        <p:txBody>
          <a:bodyPr wrap="square">
            <a:spAutoFit/>
          </a:bodyPr>
          <a:lstStyle/>
          <a:p>
            <a:pPr algn="ctr"/>
            <a:r>
              <a:rPr lang="en-US" sz="2800" dirty="0" smtClean="0">
                <a:solidFill>
                  <a:srgbClr val="000000"/>
                </a:solidFill>
                <a:latin typeface="PT Sans" charset="-52"/>
                <a:ea typeface="PT Sans" charset="-52"/>
                <a:cs typeface="PT Sans" charset="-52"/>
              </a:rPr>
              <a:t>So </a:t>
            </a:r>
            <a:r>
              <a:rPr lang="en-US" sz="2800" dirty="0">
                <a:solidFill>
                  <a:srgbClr val="000000"/>
                </a:solidFill>
                <a:latin typeface="PT Sans" charset="-52"/>
                <a:ea typeface="PT Sans" charset="-52"/>
                <a:cs typeface="PT Sans" charset="-52"/>
              </a:rPr>
              <a:t>make three or four interesting posts and then start a simple Like campaign before you launch your first sales campaign.</a:t>
            </a:r>
          </a:p>
          <a:p>
            <a:pPr algn="ctr"/>
            <a:endParaRPr lang="en-US" sz="2800" dirty="0">
              <a:solidFill>
                <a:srgbClr val="000000"/>
              </a:solidFill>
              <a:latin typeface="PT Sans" charset="-52"/>
              <a:ea typeface="PT Sans" charset="-52"/>
              <a:cs typeface="PT Sans" charset="-52"/>
            </a:endParaRPr>
          </a:p>
          <a:p>
            <a:pPr algn="ctr"/>
            <a:r>
              <a:rPr lang="en-US" sz="2800" b="1" dirty="0">
                <a:latin typeface="PT Sans Narrow" charset="-52"/>
                <a:ea typeface="PT Sans Narrow" charset="-52"/>
                <a:cs typeface="PT Sans Narrow" charset="-52"/>
              </a:rPr>
              <a:t/>
            </a:r>
            <a:br>
              <a:rPr lang="en-US" sz="2800" b="1" dirty="0">
                <a:latin typeface="PT Sans Narrow" charset="-52"/>
                <a:ea typeface="PT Sans Narrow" charset="-52"/>
                <a:cs typeface="PT Sans Narrow" charset="-52"/>
              </a:rPr>
            </a:br>
            <a:endParaRPr lang="en-US" sz="2800" b="1" dirty="0">
              <a:latin typeface="PT Sans Narrow" charset="-52"/>
              <a:ea typeface="PT Sans Narrow" charset="-52"/>
              <a:cs typeface="PT Sans Narrow" charset="-52"/>
            </a:endParaRPr>
          </a:p>
        </p:txBody>
      </p:sp>
      <p:sp>
        <p:nvSpPr>
          <p:cNvPr id="9" name="TextBox 8"/>
          <p:cNvSpPr txBox="1"/>
          <p:nvPr/>
        </p:nvSpPr>
        <p:spPr>
          <a:xfrm>
            <a:off x="7980899" y="841837"/>
            <a:ext cx="2710034" cy="400110"/>
          </a:xfrm>
          <a:prstGeom prst="rect">
            <a:avLst/>
          </a:prstGeom>
          <a:noFill/>
        </p:spPr>
        <p:txBody>
          <a:bodyPr wrap="square" rtlCol="0">
            <a:spAutoFit/>
          </a:bodyPr>
          <a:lstStyle/>
          <a:p>
            <a:r>
              <a:rPr lang="en-US" sz="2000" b="1" dirty="0" smtClean="0">
                <a:latin typeface="PT Sans" charset="-52"/>
                <a:ea typeface="PT Sans" charset="-52"/>
                <a:cs typeface="PT Sans" charset="-52"/>
              </a:rPr>
              <a:t>Like Campaign</a:t>
            </a:r>
            <a:endParaRPr lang="en-US" sz="2000" b="1" dirty="0">
              <a:latin typeface="PT Sans" charset="-52"/>
              <a:ea typeface="PT Sans" charset="-52"/>
              <a:cs typeface="PT Sans" charset="-52"/>
            </a:endParaRPr>
          </a:p>
        </p:txBody>
      </p:sp>
    </p:spTree>
    <p:extLst>
      <p:ext uri="{BB962C8B-B14F-4D97-AF65-F5344CB8AC3E}">
        <p14:creationId xmlns:p14="http://schemas.microsoft.com/office/powerpoint/2010/main" val="189138037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682466" cy="1015663"/>
          </a:xfrm>
          <a:prstGeom prst="rect">
            <a:avLst/>
          </a:prstGeom>
          <a:noFill/>
        </p:spPr>
        <p:txBody>
          <a:bodyPr wrap="none" rtlCol="0">
            <a:spAutoFit/>
          </a:bodyPr>
          <a:lstStyle/>
          <a:p>
            <a:r>
              <a:rPr lang="en-US" sz="2000" b="1" dirty="0">
                <a:latin typeface="PT Sans" charset="-52"/>
                <a:ea typeface="PT Sans" charset="-52"/>
                <a:cs typeface="PT Sans" charset="-52"/>
              </a:rPr>
              <a:t>Creating a Targeted Ad</a:t>
            </a:r>
          </a:p>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920026" y="3151815"/>
            <a:ext cx="10607780" cy="1815882"/>
          </a:xfrm>
          <a:prstGeom prst="rect">
            <a:avLst/>
          </a:prstGeom>
        </p:spPr>
        <p:txBody>
          <a:bodyPr wrap="square">
            <a:spAutoFit/>
          </a:bodyPr>
          <a:lstStyle/>
          <a:p>
            <a:pPr algn="ctr"/>
            <a:r>
              <a:rPr lang="en-US" sz="2800" dirty="0" smtClean="0">
                <a:solidFill>
                  <a:srgbClr val="000000"/>
                </a:solidFill>
                <a:latin typeface="PT Sans" charset="-52"/>
                <a:ea typeface="PT Sans" charset="-52"/>
                <a:cs typeface="PT Sans" charset="-52"/>
              </a:rPr>
              <a:t>The </a:t>
            </a:r>
            <a:r>
              <a:rPr lang="en-US" sz="2800" dirty="0">
                <a:solidFill>
                  <a:srgbClr val="000000"/>
                </a:solidFill>
                <a:latin typeface="PT Sans" charset="-52"/>
                <a:ea typeface="PT Sans" charset="-52"/>
                <a:cs typeface="PT Sans" charset="-52"/>
              </a:rPr>
              <a:t>ad you create to actually sell your product needs to really hit people that love the niche. It is important when you set your ad up to get your targeting right. </a:t>
            </a:r>
            <a:endParaRPr lang="en-US" sz="2800" dirty="0" smtClean="0">
              <a:solidFill>
                <a:srgbClr val="000000"/>
              </a:solidFill>
              <a:latin typeface="PT Sans" charset="-52"/>
              <a:ea typeface="PT Sans" charset="-52"/>
              <a:cs typeface="PT Sans" charset="-52"/>
            </a:endParaRPr>
          </a:p>
          <a:p>
            <a:pPr algn="ctr"/>
            <a:endParaRPr lang="en-US" sz="2800" dirty="0">
              <a:solidFill>
                <a:srgbClr val="000000"/>
              </a:solidFill>
              <a:latin typeface="PT Sans" charset="-52"/>
              <a:ea typeface="PT Sans" charset="-52"/>
              <a:cs typeface="PT Sans" charset="-52"/>
            </a:endParaRPr>
          </a:p>
        </p:txBody>
      </p:sp>
    </p:spTree>
    <p:extLst>
      <p:ext uri="{BB962C8B-B14F-4D97-AF65-F5344CB8AC3E}">
        <p14:creationId xmlns:p14="http://schemas.microsoft.com/office/powerpoint/2010/main" val="138563755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F4F6D58-4E76-1647-A825-B996FFB72E82}"/>
              </a:ext>
            </a:extLst>
          </p:cNvPr>
          <p:cNvSpPr/>
          <p:nvPr/>
        </p:nvSpPr>
        <p:spPr>
          <a:xfrm>
            <a:off x="-1" y="0"/>
            <a:ext cx="12192001" cy="933450"/>
          </a:xfrm>
          <a:prstGeom prst="rect">
            <a:avLst/>
          </a:prstGeom>
          <a:solidFill>
            <a:srgbClr val="002253"/>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0C5ED6F2-DE3D-9F40-B3FC-8A1C81A2A445}"/>
              </a:ext>
            </a:extLst>
          </p:cNvPr>
          <p:cNvSpPr txBox="1"/>
          <p:nvPr/>
        </p:nvSpPr>
        <p:spPr>
          <a:xfrm>
            <a:off x="1110053" y="44425"/>
            <a:ext cx="5498621" cy="830997"/>
          </a:xfrm>
          <a:prstGeom prst="rect">
            <a:avLst/>
          </a:prstGeom>
          <a:noFill/>
        </p:spPr>
        <p:txBody>
          <a:bodyPr wrap="none" rtlCol="0">
            <a:spAutoFit/>
          </a:bodyPr>
          <a:lstStyle/>
          <a:p>
            <a:r>
              <a:rPr lang="en-US" sz="4800" b="1" dirty="0">
                <a:solidFill>
                  <a:schemeClr val="bg1"/>
                </a:solidFill>
                <a:latin typeface="PT Sans Narrow" panose="020B0506020203020204" pitchFamily="34" charset="77"/>
              </a:rPr>
              <a:t>Print On Demand Profits</a:t>
            </a:r>
          </a:p>
        </p:txBody>
      </p:sp>
      <p:sp>
        <p:nvSpPr>
          <p:cNvPr id="8" name="Snip Single Corner Rectangle 7">
            <a:extLst>
              <a:ext uri="{FF2B5EF4-FFF2-40B4-BE49-F238E27FC236}">
                <a16:creationId xmlns:a16="http://schemas.microsoft.com/office/drawing/2014/main" xmlns="" id="{51A11CB7-7268-7740-BD60-982F0490FFF5}"/>
              </a:ext>
            </a:extLst>
          </p:cNvPr>
          <p:cNvSpPr/>
          <p:nvPr/>
        </p:nvSpPr>
        <p:spPr>
          <a:xfrm rot="10800000">
            <a:off x="7683500" y="777875"/>
            <a:ext cx="4216400" cy="495300"/>
          </a:xfrm>
          <a:prstGeom prst="snip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B32ADD46-BE1C-D740-8F19-657FD83D987C}"/>
              </a:ext>
            </a:extLst>
          </p:cNvPr>
          <p:cNvSpPr txBox="1"/>
          <p:nvPr/>
        </p:nvSpPr>
        <p:spPr>
          <a:xfrm>
            <a:off x="7938184" y="799419"/>
            <a:ext cx="2682466" cy="1015663"/>
          </a:xfrm>
          <a:prstGeom prst="rect">
            <a:avLst/>
          </a:prstGeom>
          <a:noFill/>
        </p:spPr>
        <p:txBody>
          <a:bodyPr wrap="none" rtlCol="0">
            <a:spAutoFit/>
          </a:bodyPr>
          <a:lstStyle/>
          <a:p>
            <a:r>
              <a:rPr lang="en-US" sz="2000" b="1" dirty="0">
                <a:latin typeface="PT Sans" charset="-52"/>
                <a:ea typeface="PT Sans" charset="-52"/>
                <a:cs typeface="PT Sans" charset="-52"/>
              </a:rPr>
              <a:t>Creating a Targeted Ad</a:t>
            </a:r>
          </a:p>
          <a:p>
            <a:r>
              <a:rPr lang="en-US" sz="2000" dirty="0"/>
              <a:t/>
            </a:r>
            <a:br>
              <a:rPr lang="en-US" sz="2000" dirty="0"/>
            </a:br>
            <a:endParaRPr lang="en-CA" sz="2000" b="1" dirty="0">
              <a:latin typeface="PT Sans Narrow" charset="-52"/>
              <a:ea typeface="PT Sans Narrow" charset="-52"/>
              <a:cs typeface="PT Sans Narrow" charset="-52"/>
            </a:endParaRPr>
          </a:p>
        </p:txBody>
      </p:sp>
      <p:pic>
        <p:nvPicPr>
          <p:cNvPr id="2" name="Picture 1">
            <a:extLst>
              <a:ext uri="{FF2B5EF4-FFF2-40B4-BE49-F238E27FC236}">
                <a16:creationId xmlns:a16="http://schemas.microsoft.com/office/drawing/2014/main" xmlns="" id="{81BC62FF-D8B7-4D48-AAC2-772E52BA7D24}"/>
              </a:ext>
            </a:extLst>
          </p:cNvPr>
          <p:cNvPicPr>
            <a:picLocks noChangeAspect="1"/>
          </p:cNvPicPr>
          <p:nvPr/>
        </p:nvPicPr>
        <p:blipFill>
          <a:blip r:embed="rId3"/>
          <a:stretch>
            <a:fillRect/>
          </a:stretch>
        </p:blipFill>
        <p:spPr>
          <a:xfrm>
            <a:off x="237216" y="77655"/>
            <a:ext cx="813547" cy="810293"/>
          </a:xfrm>
          <a:prstGeom prst="rect">
            <a:avLst/>
          </a:prstGeom>
        </p:spPr>
      </p:pic>
      <p:sp>
        <p:nvSpPr>
          <p:cNvPr id="4" name="Rectangle 3"/>
          <p:cNvSpPr/>
          <p:nvPr/>
        </p:nvSpPr>
        <p:spPr>
          <a:xfrm>
            <a:off x="792109" y="2836506"/>
            <a:ext cx="10607780" cy="1815882"/>
          </a:xfrm>
          <a:prstGeom prst="rect">
            <a:avLst/>
          </a:prstGeom>
        </p:spPr>
        <p:txBody>
          <a:bodyPr wrap="square">
            <a:spAutoFit/>
          </a:bodyPr>
          <a:lstStyle/>
          <a:p>
            <a:pPr algn="ctr"/>
            <a:r>
              <a:rPr lang="en-US" sz="2800" dirty="0">
                <a:solidFill>
                  <a:srgbClr val="000000"/>
                </a:solidFill>
                <a:latin typeface="PT Sans" charset="-52"/>
                <a:ea typeface="PT Sans" charset="-52"/>
                <a:cs typeface="PT Sans" charset="-52"/>
              </a:rPr>
              <a:t>Also think </a:t>
            </a:r>
            <a:r>
              <a:rPr lang="en-US" sz="2800" dirty="0" smtClean="0">
                <a:solidFill>
                  <a:srgbClr val="000000"/>
                </a:solidFill>
                <a:latin typeface="PT Sans" charset="-52"/>
                <a:ea typeface="PT Sans" charset="-52"/>
                <a:cs typeface="PT Sans" charset="-52"/>
              </a:rPr>
              <a:t>about the </a:t>
            </a:r>
            <a:r>
              <a:rPr lang="en-US" sz="2800" dirty="0">
                <a:solidFill>
                  <a:srgbClr val="000000"/>
                </a:solidFill>
                <a:latin typeface="PT Sans" charset="-52"/>
                <a:ea typeface="PT Sans" charset="-52"/>
                <a:cs typeface="PT Sans" charset="-52"/>
              </a:rPr>
              <a:t>geography within the US. In this case, are there more bikers in California than Illinois?</a:t>
            </a:r>
          </a:p>
          <a:p>
            <a:pPr algn="ctr"/>
            <a:r>
              <a:rPr lang="en-US" sz="2800" dirty="0" smtClean="0">
                <a:solidFill>
                  <a:srgbClr val="000000"/>
                </a:solidFill>
                <a:latin typeface="PT Sans" charset="-52"/>
                <a:ea typeface="PT Sans" charset="-52"/>
                <a:cs typeface="PT Sans" charset="-52"/>
              </a:rPr>
              <a:t>You </a:t>
            </a:r>
            <a:r>
              <a:rPr lang="en-US" sz="2800" dirty="0">
                <a:solidFill>
                  <a:srgbClr val="000000"/>
                </a:solidFill>
                <a:latin typeface="PT Sans" charset="-52"/>
                <a:ea typeface="PT Sans" charset="-52"/>
                <a:cs typeface="PT Sans" charset="-52"/>
              </a:rPr>
              <a:t>might find that one is more receptive to your product or you might find you get cheaper clicks in different areas</a:t>
            </a:r>
            <a:r>
              <a:rPr lang="en-US" sz="2800" dirty="0" smtClean="0">
                <a:solidFill>
                  <a:srgbClr val="000000"/>
                </a:solidFill>
                <a:latin typeface="PT Sans" charset="-52"/>
                <a:ea typeface="PT Sans" charset="-52"/>
                <a:cs typeface="PT Sans" charset="-52"/>
              </a:rPr>
              <a:t>.. </a:t>
            </a:r>
            <a:endParaRPr lang="en-US" sz="2800" b="1" dirty="0">
              <a:latin typeface="PT Sans Narrow" charset="-52"/>
              <a:ea typeface="PT Sans Narrow" charset="-52"/>
              <a:cs typeface="PT Sans Narrow" charset="-52"/>
            </a:endParaRPr>
          </a:p>
        </p:txBody>
      </p:sp>
    </p:spTree>
    <p:extLst>
      <p:ext uri="{BB962C8B-B14F-4D97-AF65-F5344CB8AC3E}">
        <p14:creationId xmlns:p14="http://schemas.microsoft.com/office/powerpoint/2010/main" val="20802630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16769</TotalTime>
  <Words>9669</Words>
  <Application>Microsoft Macintosh PowerPoint</Application>
  <PresentationFormat>Widescreen</PresentationFormat>
  <Paragraphs>1081</Paragraphs>
  <Slides>120</Slides>
  <Notes>120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120</vt:i4>
      </vt:variant>
    </vt:vector>
  </HeadingPairs>
  <TitlesOfParts>
    <vt:vector size="127" baseType="lpstr">
      <vt:lpstr>Calibri</vt:lpstr>
      <vt:lpstr>Calibri Light</vt:lpstr>
      <vt:lpstr>PT Sans</vt:lpstr>
      <vt:lpstr>PT Sans Narrow</vt:lpstr>
      <vt:lpstr>Verdana</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Chad Eljisr</dc:creator>
  <cp:lastModifiedBy>Microsoft Office User</cp:lastModifiedBy>
  <cp:revision>160</cp:revision>
  <cp:lastPrinted>2018-07-01T23:40:32Z</cp:lastPrinted>
  <dcterms:created xsi:type="dcterms:W3CDTF">2018-06-13T13:49:32Z</dcterms:created>
  <dcterms:modified xsi:type="dcterms:W3CDTF">2018-07-07T21:14:17Z</dcterms:modified>
</cp:coreProperties>
</file>