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0" r:id="rId1"/>
  </p:sldMasterIdLst>
  <p:notesMasterIdLst>
    <p:notesMasterId r:id="rId26"/>
  </p:notesMasterIdLst>
  <p:sldIdLst>
    <p:sldId id="257" r:id="rId2"/>
    <p:sldId id="287" r:id="rId3"/>
    <p:sldId id="265" r:id="rId4"/>
    <p:sldId id="288" r:id="rId5"/>
    <p:sldId id="289" r:id="rId6"/>
    <p:sldId id="290" r:id="rId7"/>
    <p:sldId id="291" r:id="rId8"/>
    <p:sldId id="293" r:id="rId9"/>
    <p:sldId id="294" r:id="rId10"/>
    <p:sldId id="295" r:id="rId11"/>
    <p:sldId id="296" r:id="rId12"/>
    <p:sldId id="297" r:id="rId13"/>
    <p:sldId id="298" r:id="rId14"/>
    <p:sldId id="299" r:id="rId15"/>
    <p:sldId id="300" r:id="rId16"/>
    <p:sldId id="301" r:id="rId17"/>
    <p:sldId id="302" r:id="rId18"/>
    <p:sldId id="303" r:id="rId19"/>
    <p:sldId id="304" r:id="rId20"/>
    <p:sldId id="305" r:id="rId21"/>
    <p:sldId id="306" r:id="rId22"/>
    <p:sldId id="307" r:id="rId23"/>
    <p:sldId id="308" r:id="rId24"/>
    <p:sldId id="309" r:id="rId25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9E5"/>
    <a:srgbClr val="FFEC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1790"/>
    <p:restoredTop sz="94650"/>
  </p:normalViewPr>
  <p:slideViewPr>
    <p:cSldViewPr>
      <p:cViewPr varScale="1">
        <p:scale>
          <a:sx n="71" d="100"/>
          <a:sy n="71" d="100"/>
        </p:scale>
        <p:origin x="48" y="363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1461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8BA754-79BD-4972-839A-D62EA2C7C3EA}" type="datetimeFigureOut">
              <a:rPr lang="en-US" smtClean="0"/>
              <a:pPr/>
              <a:t>9/18/2018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9BBF2C-A7F8-4A46-8FD9-0FE6834BDEB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1631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9BBF2C-A7F8-4A46-8FD9-0FE6834BDEB8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7348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6350"/>
            <a:ext cx="9144000" cy="5149850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300" y="1803400"/>
            <a:ext cx="5825202" cy="1234727"/>
          </a:xfrm>
        </p:spPr>
        <p:txBody>
          <a:bodyPr anchor="b">
            <a:noAutofit/>
          </a:bodyPr>
          <a:lstStyle>
            <a:lvl1pPr algn="r">
              <a:defRPr sz="405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300" y="3038125"/>
            <a:ext cx="5825202" cy="822674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80568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255270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52800"/>
            <a:ext cx="6447501" cy="1178222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36470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457200"/>
            <a:ext cx="6070601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24604" y="2724150"/>
            <a:ext cx="5418393" cy="28575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52800"/>
            <a:ext cx="6447501" cy="1178222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406403" y="592784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669758" y="2164917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6973353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448991"/>
            <a:ext cx="6447501" cy="1946595"/>
          </a:xfrm>
        </p:spPr>
        <p:txBody>
          <a:bodyPr anchor="b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80528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457200"/>
            <a:ext cx="6070601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3009900"/>
            <a:ext cx="6447502" cy="385686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406403" y="592784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669758" y="2164917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8751568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457200"/>
            <a:ext cx="6441152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3009900"/>
            <a:ext cx="6447502" cy="385686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7206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887419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5755" y="457200"/>
            <a:ext cx="978557" cy="3938588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457200"/>
            <a:ext cx="5295113" cy="393858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67049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 marL="0" indent="0">
              <a:buNone/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70989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2025651"/>
            <a:ext cx="6447501" cy="1369936"/>
          </a:xfrm>
        </p:spPr>
        <p:txBody>
          <a:bodyPr anchor="b"/>
          <a:lstStyle>
            <a:lvl1pPr algn="l">
              <a:defRPr sz="3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645300"/>
          </a:xfrm>
        </p:spPr>
        <p:txBody>
          <a:bodyPr anchor="t"/>
          <a:lstStyle>
            <a:lvl1pPr marL="0" indent="0" algn="l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60431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1" y="1620442"/>
            <a:ext cx="3138026" cy="291057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17477" y="1620442"/>
            <a:ext cx="3138026" cy="291058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9/18/2018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92450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6809" y="1620737"/>
            <a:ext cx="3139217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6809" y="2052934"/>
            <a:ext cx="3139217" cy="247808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16287" y="1620737"/>
            <a:ext cx="3139214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16288" y="2052934"/>
            <a:ext cx="3139213" cy="247808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9/18/2018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19094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9906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9/18/2018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6894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9/18/2018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4651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123953"/>
            <a:ext cx="2890896" cy="958850"/>
          </a:xfrm>
        </p:spPr>
        <p:txBody>
          <a:bodyPr anchor="b">
            <a:normAutofit/>
          </a:bodyPr>
          <a:lstStyle>
            <a:lvl1pPr>
              <a:defRPr sz="1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0346" y="386193"/>
            <a:ext cx="3385156" cy="41448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2082802"/>
            <a:ext cx="2890896" cy="1938337"/>
          </a:xfrm>
        </p:spPr>
        <p:txBody>
          <a:bodyPr>
            <a:normAutofit/>
          </a:bodyPr>
          <a:lstStyle>
            <a:lvl1pPr marL="0" indent="0">
              <a:buNone/>
              <a:defRPr sz="1050"/>
            </a:lvl1pPr>
            <a:lvl2pPr marL="342797" indent="0">
              <a:buNone/>
              <a:defRPr sz="1050"/>
            </a:lvl2pPr>
            <a:lvl3pPr marL="685595" indent="0">
              <a:buNone/>
              <a:defRPr sz="900"/>
            </a:lvl3pPr>
            <a:lvl4pPr marL="1028392" indent="0">
              <a:buNone/>
              <a:defRPr sz="750"/>
            </a:lvl4pPr>
            <a:lvl5pPr marL="1371188" indent="0">
              <a:buNone/>
              <a:defRPr sz="750"/>
            </a:lvl5pPr>
            <a:lvl6pPr marL="1713986" indent="0">
              <a:buNone/>
              <a:defRPr sz="750"/>
            </a:lvl6pPr>
            <a:lvl7pPr marL="2056783" indent="0">
              <a:buNone/>
              <a:defRPr sz="750"/>
            </a:lvl7pPr>
            <a:lvl8pPr marL="2399580" indent="0">
              <a:buNone/>
              <a:defRPr sz="750"/>
            </a:lvl8pPr>
            <a:lvl9pPr marL="2742377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9/18/2018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312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600450"/>
            <a:ext cx="6447500" cy="425054"/>
          </a:xfrm>
        </p:spPr>
        <p:txBody>
          <a:bodyPr anchor="b">
            <a:normAutofit/>
          </a:bodyPr>
          <a:lstStyle>
            <a:lvl1pPr algn="l">
              <a:defRPr sz="1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8001" y="457200"/>
            <a:ext cx="6447501" cy="2884289"/>
          </a:xfrm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4025504"/>
            <a:ext cx="6447500" cy="505518"/>
          </a:xfrm>
        </p:spPr>
        <p:txBody>
          <a:bodyPr>
            <a:normAutofit/>
          </a:bodyPr>
          <a:lstStyle>
            <a:lvl1pPr marL="0" indent="0">
              <a:buNone/>
              <a:defRPr sz="9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9/18/2018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28203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6350"/>
            <a:ext cx="9144000" cy="5149850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9906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1620442"/>
            <a:ext cx="6447501" cy="29105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3850" y="4531022"/>
            <a:ext cx="68395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8241E9-601D-4A27-BF72-C7763949FF5A}" type="datetimeFigureOut">
              <a:rPr lang="en-US" smtClean="0"/>
              <a:pPr/>
              <a:t>9/18/2018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8001" y="4531022"/>
            <a:ext cx="4723209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2998" y="4531022"/>
            <a:ext cx="51250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accent1"/>
                </a:solidFill>
              </a:defRPr>
            </a:lvl1pPr>
          </a:lstStyle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4309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762" r:id="rId2"/>
    <p:sldLayoutId id="2147483763" r:id="rId3"/>
    <p:sldLayoutId id="2147483764" r:id="rId4"/>
    <p:sldLayoutId id="2147483765" r:id="rId5"/>
    <p:sldLayoutId id="2147483766" r:id="rId6"/>
    <p:sldLayoutId id="2147483767" r:id="rId7"/>
    <p:sldLayoutId id="2147483768" r:id="rId8"/>
    <p:sldLayoutId id="2147483769" r:id="rId9"/>
    <p:sldLayoutId id="2147483770" r:id="rId10"/>
    <p:sldLayoutId id="2147483771" r:id="rId11"/>
    <p:sldLayoutId id="2147483772" r:id="rId12"/>
    <p:sldLayoutId id="2147483773" r:id="rId13"/>
    <p:sldLayoutId id="2147483774" r:id="rId14"/>
    <p:sldLayoutId id="2147483775" r:id="rId15"/>
    <p:sldLayoutId id="2147483776" r:id="rId16"/>
  </p:sldLayoutIdLst>
  <p:txStyles>
    <p:titleStyle>
      <a:lvl1pPr algn="l" defTabSz="342900" rtl="0" eaLnBrk="1" latinLnBrk="0" hangingPunct="1">
        <a:spcBef>
          <a:spcPct val="0"/>
        </a:spcBef>
        <a:buNone/>
        <a:defRPr sz="27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57175" indent="-257175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3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572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001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5430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410200" y="2419350"/>
            <a:ext cx="3429000" cy="23622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8" name="TextBox 7"/>
          <p:cNvSpPr txBox="1"/>
          <p:nvPr/>
        </p:nvSpPr>
        <p:spPr>
          <a:xfrm>
            <a:off x="5486400" y="3046452"/>
            <a:ext cx="32766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3300" b="1" dirty="0"/>
              <a:t>Supplementation for Muscle Mass</a:t>
            </a:r>
            <a:endParaRPr lang="en-ID" sz="3300" b="1" dirty="0"/>
          </a:p>
        </p:txBody>
      </p:sp>
      <p:sp>
        <p:nvSpPr>
          <p:cNvPr id="9" name="Rectangle 8"/>
          <p:cNvSpPr/>
          <p:nvPr/>
        </p:nvSpPr>
        <p:spPr>
          <a:xfrm>
            <a:off x="5334000" y="2343150"/>
            <a:ext cx="3581400" cy="2514600"/>
          </a:xfrm>
          <a:prstGeom prst="rect">
            <a:avLst/>
          </a:prstGeom>
          <a:noFill/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46A1BC7-442C-C04B-8AD2-1B29C1CE54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2" y="957314"/>
            <a:ext cx="6447501" cy="2910580"/>
          </a:xfrm>
        </p:spPr>
        <p:txBody>
          <a:bodyPr>
            <a:normAutofit/>
          </a:bodyPr>
          <a:lstStyle/>
          <a:p>
            <a:r>
              <a:rPr lang="en-CA" dirty="0"/>
              <a:t>When using supplements for muscle building, users are also concerned about the possible side effects.</a:t>
            </a:r>
            <a:r>
              <a:rPr lang="en-ID" dirty="0"/>
              <a:t> </a:t>
            </a:r>
          </a:p>
          <a:p>
            <a:endParaRPr lang="en-ID" dirty="0"/>
          </a:p>
          <a:p>
            <a:r>
              <a:rPr lang="en-CA" dirty="0"/>
              <a:t>Along with men, women who want to build muscle mass can also use creatine as it’s safe for both genders.</a:t>
            </a:r>
            <a:endParaRPr lang="en-ID" dirty="0"/>
          </a:p>
          <a:p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4254135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9A7C57-0A35-C647-8051-0CF78903F9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b="1" dirty="0"/>
              <a:t>Beta Alanine</a:t>
            </a:r>
            <a:endParaRPr lang="en-ID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9A1180F-B810-7548-8547-712A5ECE8C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8001" y="1533378"/>
            <a:ext cx="6447501" cy="2910580"/>
          </a:xfrm>
        </p:spPr>
        <p:txBody>
          <a:bodyPr>
            <a:normAutofit/>
          </a:bodyPr>
          <a:lstStyle/>
          <a:p>
            <a:r>
              <a:rPr lang="en-CA" dirty="0"/>
              <a:t>Beta Alanine is an amino acid that’s naturally found in the body in skeletal muscles. </a:t>
            </a:r>
          </a:p>
          <a:p>
            <a:endParaRPr lang="en-CA" dirty="0"/>
          </a:p>
          <a:p>
            <a:r>
              <a:rPr lang="en-CA" dirty="0"/>
              <a:t>Instead, it actually forms carnosine in the body by joining with L Histidine.</a:t>
            </a:r>
            <a:r>
              <a:rPr lang="en-ID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422192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46A1BC7-442C-C04B-8AD2-1B29C1CE54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2" y="1131590"/>
            <a:ext cx="6447501" cy="2910580"/>
          </a:xfrm>
        </p:spPr>
        <p:txBody>
          <a:bodyPr>
            <a:normAutofit/>
          </a:bodyPr>
          <a:lstStyle/>
          <a:p>
            <a:r>
              <a:rPr lang="en-CA" dirty="0"/>
              <a:t>Although the body has processes for forming beta alanine, the best way to get this amino acid is from supplements.</a:t>
            </a:r>
            <a:r>
              <a:rPr lang="en-ID" dirty="0"/>
              <a:t> </a:t>
            </a:r>
          </a:p>
          <a:p>
            <a:endParaRPr lang="en-ID" dirty="0"/>
          </a:p>
          <a:p>
            <a:r>
              <a:rPr lang="en-CA" dirty="0"/>
              <a:t>During high intensity workouts, the lactic acid concentration in the muscles increases.</a:t>
            </a:r>
            <a:r>
              <a:rPr lang="en-ID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457334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46A1BC7-442C-C04B-8AD2-1B29C1CE54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2" y="1059582"/>
            <a:ext cx="6447501" cy="2910580"/>
          </a:xfrm>
        </p:spPr>
        <p:txBody>
          <a:bodyPr>
            <a:normAutofit/>
          </a:bodyPr>
          <a:lstStyle/>
          <a:p>
            <a:r>
              <a:rPr lang="en-CA" dirty="0"/>
              <a:t>Carnosine has buffering capabilities and it levels out hydrogen ions that accumulate in the muscles during workouts. </a:t>
            </a:r>
          </a:p>
          <a:p>
            <a:endParaRPr lang="en-CA" dirty="0"/>
          </a:p>
          <a:p>
            <a:r>
              <a:rPr lang="en-CA" dirty="0"/>
              <a:t>Beta alanine also increases endurance during intense anaerobic exercises such as sprinting and weightlifting. </a:t>
            </a:r>
            <a:endParaRPr lang="en-ID" dirty="0"/>
          </a:p>
          <a:p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633308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46A1BC7-442C-C04B-8AD2-1B29C1CE54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2" y="1059582"/>
            <a:ext cx="6447501" cy="2736304"/>
          </a:xfrm>
        </p:spPr>
        <p:txBody>
          <a:bodyPr>
            <a:normAutofit/>
          </a:bodyPr>
          <a:lstStyle/>
          <a:p>
            <a:r>
              <a:rPr lang="en-CA" dirty="0"/>
              <a:t>Your body has a VO2 max which is the percentage of oxygen that the body can make use of. </a:t>
            </a:r>
          </a:p>
          <a:p>
            <a:endParaRPr lang="en-CA" dirty="0"/>
          </a:p>
          <a:p>
            <a:r>
              <a:rPr lang="en-CA" dirty="0"/>
              <a:t>With such high oxygen consumption, muscles get sufficient amount of oxygen that they need for better performance.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208895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46A1BC7-442C-C04B-8AD2-1B29C1CE54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67944" y="843558"/>
            <a:ext cx="2919109" cy="3744416"/>
          </a:xfrm>
        </p:spPr>
        <p:txBody>
          <a:bodyPr>
            <a:normAutofit/>
          </a:bodyPr>
          <a:lstStyle/>
          <a:p>
            <a:r>
              <a:rPr lang="en-CA" dirty="0"/>
              <a:t>Beta alanine does have a side effect that it causes paresthesia.</a:t>
            </a:r>
            <a:r>
              <a:rPr lang="en-ID" dirty="0"/>
              <a:t> </a:t>
            </a:r>
          </a:p>
          <a:p>
            <a:endParaRPr lang="en-ID" dirty="0"/>
          </a:p>
          <a:p>
            <a:r>
              <a:rPr lang="en-CA" dirty="0"/>
              <a:t>This can last for more than an hour if high doses of beta alanine are taken.</a:t>
            </a:r>
            <a:r>
              <a:rPr lang="en-ID" dirty="0"/>
              <a:t>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52361376-1C8C-F642-A505-2B7BFA5488E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226" r="38742"/>
          <a:stretch/>
        </p:blipFill>
        <p:spPr>
          <a:xfrm>
            <a:off x="611560" y="660991"/>
            <a:ext cx="3168352" cy="3898900"/>
          </a:xfrm>
          <a:prstGeom prst="rect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93688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46A1BC7-442C-C04B-8AD2-1B29C1CE54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2" y="1605386"/>
            <a:ext cx="6447501" cy="2910580"/>
          </a:xfrm>
        </p:spPr>
        <p:txBody>
          <a:bodyPr>
            <a:normAutofit/>
          </a:bodyPr>
          <a:lstStyle/>
          <a:p>
            <a:pPr algn="ctr"/>
            <a:r>
              <a:rPr lang="en-CA" dirty="0"/>
              <a:t>A study published by </a:t>
            </a:r>
            <a:r>
              <a:rPr lang="en-CA" i="1" dirty="0"/>
              <a:t>International Journal of Sports Nutrition and Exercise Metabolism </a:t>
            </a:r>
            <a:r>
              <a:rPr lang="en-CA" dirty="0"/>
              <a:t> showed that beta alanine actually helped enhance the effect of creatine when taken in conjunction.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704241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9A7C57-0A35-C647-8051-0CF78903F9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b="1" dirty="0"/>
              <a:t>BCCAs</a:t>
            </a:r>
            <a:endParaRPr lang="en-ID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9A1180F-B810-7548-8547-712A5ECE8C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8001" y="1533378"/>
            <a:ext cx="6447501" cy="2910580"/>
          </a:xfrm>
        </p:spPr>
        <p:txBody>
          <a:bodyPr>
            <a:normAutofit/>
          </a:bodyPr>
          <a:lstStyle/>
          <a:p>
            <a:r>
              <a:rPr lang="en-CA" dirty="0"/>
              <a:t>Amino acids are the monomers that form proteins.</a:t>
            </a:r>
            <a:r>
              <a:rPr lang="en-ID" dirty="0"/>
              <a:t> </a:t>
            </a:r>
          </a:p>
          <a:p>
            <a:endParaRPr lang="en-ID" dirty="0"/>
          </a:p>
          <a:p>
            <a:r>
              <a:rPr lang="en-CA" dirty="0"/>
              <a:t>Branched chain amino acids are those amino acids that have branched side chains.</a:t>
            </a:r>
            <a:r>
              <a:rPr lang="en-ID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45525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46A1BC7-442C-C04B-8AD2-1B29C1CE54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2" y="771550"/>
            <a:ext cx="6447501" cy="3312368"/>
          </a:xfrm>
        </p:spPr>
        <p:txBody>
          <a:bodyPr>
            <a:normAutofit fontScale="92500"/>
          </a:bodyPr>
          <a:lstStyle/>
          <a:p>
            <a:r>
              <a:rPr lang="en-CA" dirty="0"/>
              <a:t>The three major BCCAs are Leucine, Valine and Isoleucine. BCCAs are involved in the synthesis of Glutamine which is important for muscle building. </a:t>
            </a:r>
          </a:p>
          <a:p>
            <a:endParaRPr lang="en-CA" dirty="0"/>
          </a:p>
          <a:p>
            <a:r>
              <a:rPr lang="en-CA" dirty="0"/>
              <a:t>It helps in protein synthesis and balance the nitrogen levels. Both these factors contribute to muscle building.</a:t>
            </a:r>
            <a:endParaRPr lang="en-ID" dirty="0"/>
          </a:p>
          <a:p>
            <a:r>
              <a:rPr lang="en-CA" dirty="0"/>
              <a:t>On their own, BCCAs reduce fatigue in the muscle cells.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472217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46A1BC7-442C-C04B-8AD2-1B29C1CE54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2" y="771550"/>
            <a:ext cx="6447501" cy="3312368"/>
          </a:xfrm>
        </p:spPr>
        <p:txBody>
          <a:bodyPr>
            <a:normAutofit/>
          </a:bodyPr>
          <a:lstStyle/>
          <a:p>
            <a:r>
              <a:rPr lang="en-CA" dirty="0"/>
              <a:t>Your muscles need to recover for the next workout so BCCAs play a role in recovering and rejuvenating your muscles.</a:t>
            </a:r>
            <a:r>
              <a:rPr lang="en-ID" dirty="0"/>
              <a:t> </a:t>
            </a:r>
          </a:p>
          <a:p>
            <a:endParaRPr lang="en-ID" dirty="0"/>
          </a:p>
          <a:p>
            <a:r>
              <a:rPr lang="en-CA" dirty="0"/>
              <a:t>During exercise, the body produces a hormone called serotonin which increases fatigue.</a:t>
            </a:r>
            <a:r>
              <a:rPr lang="en-ID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019471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46A1BC7-442C-C04B-8AD2-1B29C1CE54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2" y="957314"/>
            <a:ext cx="6447501" cy="291058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CA" dirty="0"/>
              <a:t>If you’re aiming for building muscle mass, </a:t>
            </a:r>
            <a:br>
              <a:rPr lang="en-CA" dirty="0"/>
            </a:br>
            <a:r>
              <a:rPr lang="en-CA" dirty="0"/>
              <a:t>you’re probably familiar with a number</a:t>
            </a:r>
            <a:br>
              <a:rPr lang="en-CA" dirty="0"/>
            </a:br>
            <a:r>
              <a:rPr lang="en-CA" dirty="0"/>
              <a:t>of supplements to enhance results.</a:t>
            </a:r>
            <a:r>
              <a:rPr lang="en-ID" dirty="0"/>
              <a:t> </a:t>
            </a:r>
          </a:p>
          <a:p>
            <a:pPr marL="0" indent="0" algn="ctr">
              <a:buNone/>
            </a:pPr>
            <a:endParaRPr lang="en-ID" sz="2400" dirty="0"/>
          </a:p>
          <a:p>
            <a:pPr marL="0" indent="0" algn="ctr">
              <a:buNone/>
            </a:pPr>
            <a:r>
              <a:rPr lang="en-CA" dirty="0"/>
              <a:t>While they can add to achieving results,</a:t>
            </a:r>
            <a:br>
              <a:rPr lang="en-CA" dirty="0"/>
            </a:br>
            <a:r>
              <a:rPr lang="en-CA" dirty="0"/>
              <a:t>they can by no means act as substitutes for</a:t>
            </a:r>
            <a:br>
              <a:rPr lang="en-CA" dirty="0"/>
            </a:br>
            <a:r>
              <a:rPr lang="en-CA" dirty="0"/>
              <a:t>a well-balanced diet and a solid training program.</a:t>
            </a:r>
            <a:endParaRPr lang="en-ID" dirty="0"/>
          </a:p>
          <a:p>
            <a:pPr marL="0" indent="0" algn="ctr">
              <a:buNone/>
            </a:pPr>
            <a:endParaRPr lang="en-ID" sz="2400" dirty="0"/>
          </a:p>
        </p:txBody>
      </p:sp>
    </p:spTree>
    <p:extLst>
      <p:ext uri="{BB962C8B-B14F-4D97-AF65-F5344CB8AC3E}">
        <p14:creationId xmlns:p14="http://schemas.microsoft.com/office/powerpoint/2010/main" val="2711447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46A1BC7-442C-C04B-8AD2-1B29C1CE54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2" y="771550"/>
            <a:ext cx="6447501" cy="3312368"/>
          </a:xfrm>
        </p:spPr>
        <p:txBody>
          <a:bodyPr>
            <a:normAutofit/>
          </a:bodyPr>
          <a:lstStyle/>
          <a:p>
            <a:r>
              <a:rPr lang="en-CA" dirty="0"/>
              <a:t>If your diet is rich in these foods, you may not need to take synthetic supplements for getting these amino acids.  </a:t>
            </a:r>
            <a:r>
              <a:rPr lang="en-ID" dirty="0"/>
              <a:t> </a:t>
            </a:r>
          </a:p>
          <a:p>
            <a:endParaRPr lang="en-ID" dirty="0"/>
          </a:p>
          <a:p>
            <a:r>
              <a:rPr lang="en-CA" dirty="0"/>
              <a:t>A ratio of 3:1:1 for Leucine to Isoleucine and Valine is good for building muscle mass.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565473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9A7C57-0A35-C647-8051-0CF78903F9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b="1" dirty="0"/>
              <a:t>HMB</a:t>
            </a:r>
            <a:endParaRPr lang="en-ID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9A1180F-B810-7548-8547-712A5ECE8C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8001" y="1533378"/>
            <a:ext cx="6447501" cy="2910580"/>
          </a:xfrm>
        </p:spPr>
        <p:txBody>
          <a:bodyPr>
            <a:normAutofit/>
          </a:bodyPr>
          <a:lstStyle/>
          <a:p>
            <a:r>
              <a:rPr lang="en-CA" dirty="0"/>
              <a:t>HMB or Beta-hydroxy beta-</a:t>
            </a:r>
            <a:r>
              <a:rPr lang="en-CA" dirty="0" err="1"/>
              <a:t>methylburtyrate</a:t>
            </a:r>
            <a:r>
              <a:rPr lang="en-CA" dirty="0"/>
              <a:t> is produced in the body during Leucine processing. </a:t>
            </a:r>
          </a:p>
          <a:p>
            <a:endParaRPr lang="en-CA" dirty="0"/>
          </a:p>
          <a:p>
            <a:r>
              <a:rPr lang="en-CA" dirty="0"/>
              <a:t>During high intensity workout, muscles undergo wear and tear. HMB prevents this from happening so that minimum muscle loss takes place.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955024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46A1BC7-442C-C04B-8AD2-1B29C1CE54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3569" y="915566"/>
            <a:ext cx="2376263" cy="3744416"/>
          </a:xfrm>
        </p:spPr>
        <p:txBody>
          <a:bodyPr>
            <a:normAutofit/>
          </a:bodyPr>
          <a:lstStyle/>
          <a:p>
            <a:r>
              <a:rPr lang="en-CA" dirty="0"/>
              <a:t>Studies have shown that people who take 3 to 6 grams of HMB daily have more gains that people who don’t.</a:t>
            </a:r>
            <a:endParaRPr lang="en-ID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2746DA63-BB38-0C40-9A53-B9AA1D8087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3928" y="555526"/>
            <a:ext cx="2595345" cy="3888432"/>
          </a:xfrm>
          <a:prstGeom prst="rect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790982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46A1BC7-442C-C04B-8AD2-1B29C1CE54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2" y="1059582"/>
            <a:ext cx="6447501" cy="2304256"/>
          </a:xfrm>
        </p:spPr>
        <p:txBody>
          <a:bodyPr>
            <a:normAutofit/>
          </a:bodyPr>
          <a:lstStyle/>
          <a:p>
            <a:r>
              <a:rPr lang="en-CA" dirty="0"/>
              <a:t>HMB also improves recovery.</a:t>
            </a:r>
            <a:r>
              <a:rPr lang="en-ID" dirty="0"/>
              <a:t> </a:t>
            </a:r>
          </a:p>
          <a:p>
            <a:endParaRPr lang="en-ID" dirty="0"/>
          </a:p>
          <a:p>
            <a:r>
              <a:rPr lang="en-CA" dirty="0"/>
              <a:t>HMB reduces the time needed for recovery by elevating protein synthesis to repair the muscles that have been damaged.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840477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46A1BC7-442C-C04B-8AD2-1B29C1CE54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2" y="1491630"/>
            <a:ext cx="6447501" cy="1584176"/>
          </a:xfrm>
        </p:spPr>
        <p:txBody>
          <a:bodyPr>
            <a:normAutofit/>
          </a:bodyPr>
          <a:lstStyle/>
          <a:p>
            <a:pPr algn="ctr"/>
            <a:r>
              <a:rPr lang="en-CA" dirty="0"/>
              <a:t>Before you take any supplementation for building muscle mass, read up on the side effects of the synthetic supplements and only take the recommended dosage.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4109344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9A7C57-0A35-C647-8051-0CF78903F9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b="1" dirty="0"/>
              <a:t>Importance of Supplements for Body Building</a:t>
            </a:r>
            <a:endParaRPr lang="en-ID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9A1180F-B810-7548-8547-712A5ECE8C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CA" dirty="0"/>
              <a:t>The right supplements can be extremely important for body building.</a:t>
            </a:r>
            <a:r>
              <a:rPr lang="en-ID" dirty="0"/>
              <a:t> </a:t>
            </a:r>
          </a:p>
          <a:p>
            <a:pPr marL="0" indent="0">
              <a:buNone/>
            </a:pPr>
            <a:endParaRPr lang="en-ID" sz="2400" dirty="0"/>
          </a:p>
          <a:p>
            <a:pPr marL="0" indent="0">
              <a:buNone/>
            </a:pPr>
            <a:r>
              <a:rPr lang="en-CA" dirty="0"/>
              <a:t>If you have a routine where you consume more calories than you burn and have more protein than you break down, you are well on your way.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716887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46A1BC7-442C-C04B-8AD2-1B29C1CE54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2" y="1131590"/>
            <a:ext cx="6447501" cy="291058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CA" dirty="0"/>
              <a:t>Plus when you pair this up with a challenging exercise program, you set yourself up for success.</a:t>
            </a:r>
            <a:r>
              <a:rPr lang="en-ID" dirty="0"/>
              <a:t> </a:t>
            </a:r>
          </a:p>
          <a:p>
            <a:pPr marL="0" indent="0">
              <a:buNone/>
            </a:pPr>
            <a:endParaRPr lang="en-ID" sz="2400" dirty="0"/>
          </a:p>
          <a:p>
            <a:pPr marL="0" indent="0">
              <a:buNone/>
            </a:pPr>
            <a:r>
              <a:rPr lang="en-CA" dirty="0"/>
              <a:t>The following may help you gain more muscle with the right diet and exercise program: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034845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9A7C57-0A35-C647-8051-0CF78903F9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b="1" dirty="0"/>
              <a:t>Creatine</a:t>
            </a:r>
            <a:endParaRPr lang="en-ID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9A1180F-B810-7548-8547-712A5ECE8C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8001" y="1533378"/>
            <a:ext cx="6447501" cy="233451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CA" dirty="0"/>
              <a:t>Creatine is an organic acid which is nitrogenous in nature.</a:t>
            </a:r>
            <a:r>
              <a:rPr lang="en-ID" dirty="0"/>
              <a:t> </a:t>
            </a:r>
          </a:p>
          <a:p>
            <a:pPr marL="0" indent="0">
              <a:buNone/>
            </a:pPr>
            <a:endParaRPr lang="en-ID" dirty="0"/>
          </a:p>
          <a:p>
            <a:pPr marL="0" indent="0">
              <a:buNone/>
            </a:pPr>
            <a:r>
              <a:rPr lang="en-CA" dirty="0"/>
              <a:t>Our body already has creatine in skeletal muscles and the brain.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613279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46A1BC7-442C-C04B-8AD2-1B29C1CE54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2" y="1131590"/>
            <a:ext cx="6447501" cy="291058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CA" dirty="0"/>
              <a:t>Creatine assists in muscle building by allowing your body work harder and for a longer time.</a:t>
            </a:r>
            <a:r>
              <a:rPr lang="en-ID" dirty="0"/>
              <a:t> </a:t>
            </a:r>
          </a:p>
          <a:p>
            <a:pPr marL="0" indent="0">
              <a:buNone/>
            </a:pPr>
            <a:endParaRPr lang="en-ID" dirty="0"/>
          </a:p>
          <a:p>
            <a:pPr marL="0" indent="0">
              <a:buNone/>
            </a:pPr>
            <a:r>
              <a:rPr lang="en-CA" dirty="0"/>
              <a:t>Supplements containing creatine help to increase the phosphocreatine reserves present in the body.</a:t>
            </a:r>
            <a:r>
              <a:rPr lang="en-ID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566643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46A1BC7-442C-C04B-8AD2-1B29C1CE54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2" y="1131590"/>
            <a:ext cx="6447501" cy="291058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CA" dirty="0"/>
              <a:t>Health experts believe that creatine is the most effective supplement for increasing lean muscle mass and making muscles strong.</a:t>
            </a:r>
            <a:r>
              <a:rPr lang="en-ID" dirty="0"/>
              <a:t> </a:t>
            </a:r>
          </a:p>
          <a:p>
            <a:pPr marL="0" indent="0">
              <a:buNone/>
            </a:pPr>
            <a:endParaRPr lang="en-ID" dirty="0"/>
          </a:p>
          <a:p>
            <a:pPr marL="0" indent="0">
              <a:buNone/>
            </a:pPr>
            <a:r>
              <a:rPr lang="en-CA" dirty="0"/>
              <a:t>Muscles are made up of actin and myosin fibers.</a:t>
            </a:r>
            <a:r>
              <a:rPr lang="en-ID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25804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46A1BC7-442C-C04B-8AD2-1B29C1CE54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2" y="1131590"/>
            <a:ext cx="6447501" cy="291058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CA" dirty="0"/>
              <a:t>Creatine also improves endurance in the muscles which means that muscles are able to perform for a longer time without tiring.</a:t>
            </a:r>
          </a:p>
          <a:p>
            <a:pPr marL="0" indent="0">
              <a:buNone/>
            </a:pPr>
            <a:endParaRPr lang="en-CA" dirty="0"/>
          </a:p>
          <a:p>
            <a:pPr marL="0" indent="0">
              <a:buNone/>
            </a:pPr>
            <a:r>
              <a:rPr lang="en-CA" dirty="0"/>
              <a:t>For increasing muscle mass, you should take about 3 to 6 grams of creatine every day.</a:t>
            </a:r>
            <a:r>
              <a:rPr lang="en-ID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45712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46A1BC7-442C-C04B-8AD2-1B29C1CE54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536" y="987574"/>
            <a:ext cx="3024335" cy="3960440"/>
          </a:xfrm>
        </p:spPr>
        <p:txBody>
          <a:bodyPr>
            <a:normAutofit/>
          </a:bodyPr>
          <a:lstStyle/>
          <a:p>
            <a:pPr algn="ctr"/>
            <a:r>
              <a:rPr lang="en-CA" sz="2000" dirty="0"/>
              <a:t>After this time, you can go back to using </a:t>
            </a:r>
            <a:br>
              <a:rPr lang="en-CA" sz="2000" dirty="0"/>
            </a:br>
            <a:r>
              <a:rPr lang="en-CA" sz="2000" dirty="0"/>
              <a:t>3 grams each day.</a:t>
            </a:r>
          </a:p>
          <a:p>
            <a:pPr algn="ctr"/>
            <a:endParaRPr lang="en-CA" sz="2000" dirty="0"/>
          </a:p>
          <a:p>
            <a:pPr algn="ctr"/>
            <a:r>
              <a:rPr lang="en-CA" sz="2000" dirty="0"/>
              <a:t>There are different forms of creatine but the best one for muscle building is creatine monohydrate. </a:t>
            </a:r>
            <a:endParaRPr lang="en-ID" sz="20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59347214-4637-2948-8D07-392EBC0B3DE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2775" r="6021"/>
          <a:stretch/>
        </p:blipFill>
        <p:spPr>
          <a:xfrm>
            <a:off x="3851920" y="1131590"/>
            <a:ext cx="3024336" cy="2421327"/>
          </a:xfrm>
          <a:prstGeom prst="rect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09852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theme/theme1.xml><?xml version="1.0" encoding="utf-8"?>
<a:theme xmlns:a="http://schemas.openxmlformats.org/drawingml/2006/main" name="Facet">
  <a:themeElements>
    <a:clrScheme name="Blue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1" id="{F90D2885-62DC-AB4A-A6FC-AF14286A8FF9}" vid="{B7C2FCF5-12F4-7F4C-8134-92C7D4F3EDA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38</TotalTime>
  <Words>701</Words>
  <Application>Microsoft Office PowerPoint</Application>
  <PresentationFormat>On-screen Show (16:9)</PresentationFormat>
  <Paragraphs>71</Paragraphs>
  <Slides>24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8" baseType="lpstr">
      <vt:lpstr>Arial</vt:lpstr>
      <vt:lpstr>Calibri</vt:lpstr>
      <vt:lpstr>Wingdings 3</vt:lpstr>
      <vt:lpstr>Facet</vt:lpstr>
      <vt:lpstr>PowerPoint Presentation</vt:lpstr>
      <vt:lpstr>PowerPoint Presentation</vt:lpstr>
      <vt:lpstr>Importance of Supplements for Body Building</vt:lpstr>
      <vt:lpstr>PowerPoint Presentation</vt:lpstr>
      <vt:lpstr>Creatine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Beta Alanine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BCCAs</vt:lpstr>
      <vt:lpstr>PowerPoint Presentation</vt:lpstr>
      <vt:lpstr>PowerPoint Presentation</vt:lpstr>
      <vt:lpstr>PowerPoint Presentation</vt:lpstr>
      <vt:lpstr>HMB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Cally</cp:lastModifiedBy>
  <cp:revision>5</cp:revision>
  <dcterms:created xsi:type="dcterms:W3CDTF">2018-09-03T13:43:22Z</dcterms:created>
  <dcterms:modified xsi:type="dcterms:W3CDTF">2018-09-18T15:22:48Z</dcterms:modified>
</cp:coreProperties>
</file>