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1"/>
  </p:sldMasterIdLst>
  <p:notesMasterIdLst>
    <p:notesMasterId r:id="rId28"/>
  </p:notesMasterIdLst>
  <p:sldIdLst>
    <p:sldId id="257"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7" r:id="rId21"/>
    <p:sldId id="281" r:id="rId22"/>
    <p:sldId id="282" r:id="rId23"/>
    <p:sldId id="283" r:id="rId24"/>
    <p:sldId id="284" r:id="rId25"/>
    <p:sldId id="285" r:id="rId26"/>
    <p:sldId id="286"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22"/>
    <p:restoredTop sz="94650"/>
  </p:normalViewPr>
  <p:slideViewPr>
    <p:cSldViewPr>
      <p:cViewPr varScale="1">
        <p:scale>
          <a:sx n="79" d="100"/>
          <a:sy n="79" d="100"/>
        </p:scale>
        <p:origin x="30"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9/18/2018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6350"/>
            <a:ext cx="9144000" cy="5149850"/>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58056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93647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9733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08052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751568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09720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288741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6670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2400"/>
            </a:lvl1pPr>
            <a:lvl2pPr>
              <a:defRPr sz="2400"/>
            </a:lvl2pPr>
            <a:lvl3pPr>
              <a:defRPr sz="2400"/>
            </a:lvl3pPr>
            <a:lvl4pPr>
              <a:defRPr sz="2400"/>
            </a:lvl4pPr>
            <a:lvl5pPr>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37098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76043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9/18/2018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89245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9/18/2018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31909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9/18/2018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6894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9/18/2018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94465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9/18/2018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131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9/18/2018</a:t>
            </a:fld>
            <a:endParaRPr lang="en-US"/>
          </a:p>
        </p:txBody>
      </p:sp>
    </p:spTree>
    <p:extLst>
      <p:ext uri="{BB962C8B-B14F-4D97-AF65-F5344CB8AC3E}">
        <p14:creationId xmlns:p14="http://schemas.microsoft.com/office/powerpoint/2010/main" val="462820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9/18/2018</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02430970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Lst>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537460"/>
            <a:ext cx="3276600" cy="2123658"/>
          </a:xfrm>
          <a:prstGeom prst="rect">
            <a:avLst/>
          </a:prstGeom>
          <a:noFill/>
        </p:spPr>
        <p:txBody>
          <a:bodyPr wrap="square" rtlCol="0">
            <a:spAutoFit/>
          </a:bodyPr>
          <a:lstStyle/>
          <a:p>
            <a:pPr algn="ctr"/>
            <a:r>
              <a:rPr lang="en-CA" sz="4400" b="1" dirty="0"/>
              <a:t>Power Building Lifestyle</a:t>
            </a:r>
            <a:endParaRPr lang="en-ID" sz="44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275606"/>
            <a:ext cx="6447501" cy="2910580"/>
          </a:xfrm>
        </p:spPr>
        <p:txBody>
          <a:bodyPr>
            <a:normAutofit/>
          </a:bodyPr>
          <a:lstStyle/>
          <a:p>
            <a:r>
              <a:rPr lang="en-CA" dirty="0"/>
              <a:t>This means that if you don’t get adequate sleep, the levels of this hormone reduce significantly.</a:t>
            </a:r>
            <a:r>
              <a:rPr lang="en-ID" dirty="0"/>
              <a:t> </a:t>
            </a:r>
          </a:p>
          <a:p>
            <a:endParaRPr lang="en-ID" sz="2400" dirty="0"/>
          </a:p>
          <a:p>
            <a:r>
              <a:rPr lang="en-CA" dirty="0"/>
              <a:t>When you sleep, your body repairs damaged muscle cells and replenishes immune cells.</a:t>
            </a:r>
            <a:r>
              <a:rPr lang="en-ID" dirty="0"/>
              <a:t> </a:t>
            </a:r>
            <a:endParaRPr lang="en-ID" sz="2400" dirty="0"/>
          </a:p>
        </p:txBody>
      </p:sp>
    </p:spTree>
    <p:extLst>
      <p:ext uri="{BB962C8B-B14F-4D97-AF65-F5344CB8AC3E}">
        <p14:creationId xmlns:p14="http://schemas.microsoft.com/office/powerpoint/2010/main" val="23804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627534"/>
            <a:ext cx="6447501" cy="1008112"/>
          </a:xfrm>
        </p:spPr>
        <p:txBody>
          <a:bodyPr>
            <a:normAutofit/>
          </a:bodyPr>
          <a:lstStyle/>
          <a:p>
            <a:pPr algn="ctr"/>
            <a:r>
              <a:rPr lang="en-CA" dirty="0"/>
              <a:t>Sleeping also recharges your brain because levels of adenosine are reduced during slumber.</a:t>
            </a:r>
            <a:r>
              <a:rPr lang="en-ID" dirty="0"/>
              <a:t> </a:t>
            </a:r>
          </a:p>
        </p:txBody>
      </p:sp>
      <p:pic>
        <p:nvPicPr>
          <p:cNvPr id="2" name="Picture 1">
            <a:extLst>
              <a:ext uri="{FF2B5EF4-FFF2-40B4-BE49-F238E27FC236}">
                <a16:creationId xmlns:a16="http://schemas.microsoft.com/office/drawing/2014/main" xmlns="" id="{D15F90F7-D0A1-BE4B-AC8A-F0E326841B45}"/>
              </a:ext>
            </a:extLst>
          </p:cNvPr>
          <p:cNvPicPr>
            <a:picLocks noChangeAspect="1"/>
          </p:cNvPicPr>
          <p:nvPr/>
        </p:nvPicPr>
        <p:blipFill>
          <a:blip r:embed="rId2"/>
          <a:stretch>
            <a:fillRect/>
          </a:stretch>
        </p:blipFill>
        <p:spPr>
          <a:xfrm>
            <a:off x="1619672" y="1779662"/>
            <a:ext cx="4121629" cy="2736304"/>
          </a:xfrm>
          <a:prstGeom prst="ellipse">
            <a:avLst/>
          </a:prstGeom>
          <a:ln w="28575"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61688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131590"/>
            <a:ext cx="6447501" cy="2910580"/>
          </a:xfrm>
        </p:spPr>
        <p:txBody>
          <a:bodyPr>
            <a:normAutofit/>
          </a:bodyPr>
          <a:lstStyle/>
          <a:p>
            <a:r>
              <a:rPr lang="en-CA" dirty="0"/>
              <a:t>If you struggle with your sleep patterns, cut down on alcohol and caffeine levels.</a:t>
            </a:r>
            <a:r>
              <a:rPr lang="en-ID" dirty="0"/>
              <a:t> </a:t>
            </a:r>
          </a:p>
          <a:p>
            <a:endParaRPr lang="en-ID" dirty="0"/>
          </a:p>
          <a:p>
            <a:r>
              <a:rPr lang="en-CA" dirty="0"/>
              <a:t>Train your body to sleep at a certain time every night and eventually your body will adapt to this routine.</a:t>
            </a:r>
            <a:r>
              <a:rPr lang="en-ID" dirty="0"/>
              <a:t> </a:t>
            </a:r>
          </a:p>
        </p:txBody>
      </p:sp>
    </p:spTree>
    <p:extLst>
      <p:ext uri="{BB962C8B-B14F-4D97-AF65-F5344CB8AC3E}">
        <p14:creationId xmlns:p14="http://schemas.microsoft.com/office/powerpoint/2010/main" val="311482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3FAB41-6F3C-9A4B-8E94-76CA91CCA88A}"/>
              </a:ext>
            </a:extLst>
          </p:cNvPr>
          <p:cNvSpPr>
            <a:spLocks noGrp="1"/>
          </p:cNvSpPr>
          <p:nvPr>
            <p:ph type="title"/>
          </p:nvPr>
        </p:nvSpPr>
        <p:spPr>
          <a:xfrm>
            <a:off x="507998" y="1077094"/>
            <a:ext cx="6447501" cy="990600"/>
          </a:xfrm>
        </p:spPr>
        <p:txBody>
          <a:bodyPr/>
          <a:lstStyle/>
          <a:p>
            <a:r>
              <a:rPr lang="en-CA" b="1" dirty="0"/>
              <a:t>Schedule Regular Recovery Time</a:t>
            </a:r>
            <a:endParaRPr lang="en-US" dirty="0"/>
          </a:p>
        </p:txBody>
      </p:sp>
      <p:sp>
        <p:nvSpPr>
          <p:cNvPr id="3" name="Content Placeholder 2">
            <a:extLst>
              <a:ext uri="{FF2B5EF4-FFF2-40B4-BE49-F238E27FC236}">
                <a16:creationId xmlns:a16="http://schemas.microsoft.com/office/drawing/2014/main" xmlns="" id="{6013748B-9F0E-F049-9FA9-854E95806D34}"/>
              </a:ext>
            </a:extLst>
          </p:cNvPr>
          <p:cNvSpPr>
            <a:spLocks noGrp="1"/>
          </p:cNvSpPr>
          <p:nvPr>
            <p:ph idx="1"/>
          </p:nvPr>
        </p:nvSpPr>
        <p:spPr>
          <a:xfrm>
            <a:off x="507999" y="2067694"/>
            <a:ext cx="6447501" cy="2910580"/>
          </a:xfrm>
        </p:spPr>
        <p:txBody>
          <a:bodyPr/>
          <a:lstStyle/>
          <a:p>
            <a:r>
              <a:rPr lang="en-CA" dirty="0"/>
              <a:t>Recovery is very important. </a:t>
            </a:r>
          </a:p>
          <a:p>
            <a:endParaRPr lang="en-CA" dirty="0"/>
          </a:p>
          <a:p>
            <a:r>
              <a:rPr lang="en-CA" dirty="0"/>
              <a:t>You need to give your body time to repair otherwise there can be problems.</a:t>
            </a:r>
            <a:r>
              <a:rPr lang="en-ID" dirty="0"/>
              <a:t> </a:t>
            </a:r>
            <a:endParaRPr lang="en-US" dirty="0"/>
          </a:p>
        </p:txBody>
      </p:sp>
    </p:spTree>
    <p:extLst>
      <p:ext uri="{BB962C8B-B14F-4D97-AF65-F5344CB8AC3E}">
        <p14:creationId xmlns:p14="http://schemas.microsoft.com/office/powerpoint/2010/main" val="101799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arn(inVertical)">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395536" y="915566"/>
            <a:ext cx="6447501" cy="4104456"/>
          </a:xfrm>
        </p:spPr>
        <p:txBody>
          <a:bodyPr>
            <a:normAutofit/>
          </a:bodyPr>
          <a:lstStyle/>
          <a:p>
            <a:pPr marL="342900" lvl="0" indent="-342900" fontAlgn="base">
              <a:buFont typeface="Arial" panose="020B0604020202020204" pitchFamily="34" charset="0"/>
              <a:buChar char="•"/>
            </a:pPr>
            <a:r>
              <a:rPr lang="en-CA" sz="2100" dirty="0"/>
              <a:t>You won’t not have the same strength level to work out every day if you don’t give your body time to rest</a:t>
            </a:r>
          </a:p>
          <a:p>
            <a:pPr marL="342900" lvl="0" indent="-342900" fontAlgn="base">
              <a:buFont typeface="Arial" panose="020B0604020202020204" pitchFamily="34" charset="0"/>
              <a:buChar char="•"/>
            </a:pPr>
            <a:endParaRPr lang="en-ID" sz="2100" dirty="0"/>
          </a:p>
          <a:p>
            <a:pPr marL="342900" lvl="0" indent="-342900" fontAlgn="base">
              <a:buFont typeface="Arial" panose="020B0604020202020204" pitchFamily="34" charset="0"/>
              <a:buChar char="•"/>
            </a:pPr>
            <a:r>
              <a:rPr lang="en-CA" sz="2100" dirty="0"/>
              <a:t>Your endurance will also decrease if you train the same muscles without giving them a break</a:t>
            </a:r>
          </a:p>
          <a:p>
            <a:pPr marL="342900" lvl="0" indent="-342900" fontAlgn="base">
              <a:buFont typeface="Arial" panose="020B0604020202020204" pitchFamily="34" charset="0"/>
              <a:buChar char="•"/>
            </a:pPr>
            <a:endParaRPr lang="en-ID" sz="2100" dirty="0"/>
          </a:p>
          <a:p>
            <a:pPr marL="342900" indent="-342900">
              <a:buFont typeface="Arial" panose="020B0604020202020204" pitchFamily="34" charset="0"/>
              <a:buChar char="•"/>
            </a:pPr>
            <a:r>
              <a:rPr lang="en-CA" sz="2100" dirty="0"/>
              <a:t>If you overdo an exercise, your body can get injured and you may have to face muscle sprains or tears</a:t>
            </a:r>
            <a:r>
              <a:rPr lang="en-ID" sz="2100" dirty="0"/>
              <a:t> </a:t>
            </a:r>
          </a:p>
        </p:txBody>
      </p:sp>
    </p:spTree>
    <p:extLst>
      <p:ext uri="{BB962C8B-B14F-4D97-AF65-F5344CB8AC3E}">
        <p14:creationId xmlns:p14="http://schemas.microsoft.com/office/powerpoint/2010/main" val="408535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347614"/>
            <a:ext cx="6447501" cy="2910580"/>
          </a:xfrm>
        </p:spPr>
        <p:txBody>
          <a:bodyPr>
            <a:normAutofit/>
          </a:bodyPr>
          <a:lstStyle/>
          <a:p>
            <a:r>
              <a:rPr lang="en-CA" dirty="0"/>
              <a:t>Your body will only starts repairing once it gets adequate rest.</a:t>
            </a:r>
            <a:r>
              <a:rPr lang="en-ID" dirty="0"/>
              <a:t> </a:t>
            </a:r>
          </a:p>
          <a:p>
            <a:endParaRPr lang="en-ID" dirty="0"/>
          </a:p>
          <a:p>
            <a:r>
              <a:rPr lang="en-CA" dirty="0"/>
              <a:t>Ideally, you should take a break of 2 to 3 days before you train the same muscles again.</a:t>
            </a:r>
            <a:r>
              <a:rPr lang="en-ID" dirty="0"/>
              <a:t> </a:t>
            </a:r>
          </a:p>
        </p:txBody>
      </p:sp>
    </p:spTree>
    <p:extLst>
      <p:ext uri="{BB962C8B-B14F-4D97-AF65-F5344CB8AC3E}">
        <p14:creationId xmlns:p14="http://schemas.microsoft.com/office/powerpoint/2010/main" val="60671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4644008" y="1347614"/>
            <a:ext cx="2343045" cy="2910580"/>
          </a:xfrm>
        </p:spPr>
        <p:txBody>
          <a:bodyPr>
            <a:normAutofit/>
          </a:bodyPr>
          <a:lstStyle/>
          <a:p>
            <a:pPr algn="ctr"/>
            <a:r>
              <a:rPr lang="en-CA" sz="2000" dirty="0"/>
              <a:t>Studies regarding this issue show evidence of this to be true. One such study involved working with three different groups.</a:t>
            </a:r>
            <a:r>
              <a:rPr lang="en-ID" sz="2000" dirty="0"/>
              <a:t> </a:t>
            </a:r>
          </a:p>
        </p:txBody>
      </p:sp>
      <p:pic>
        <p:nvPicPr>
          <p:cNvPr id="2" name="Picture 1">
            <a:extLst>
              <a:ext uri="{FF2B5EF4-FFF2-40B4-BE49-F238E27FC236}">
                <a16:creationId xmlns:a16="http://schemas.microsoft.com/office/drawing/2014/main" xmlns="" id="{77C3BE09-03C9-4642-AB67-173CCB8D7959}"/>
              </a:ext>
            </a:extLst>
          </p:cNvPr>
          <p:cNvPicPr>
            <a:picLocks noChangeAspect="1"/>
          </p:cNvPicPr>
          <p:nvPr/>
        </p:nvPicPr>
        <p:blipFill>
          <a:blip r:embed="rId2"/>
          <a:stretch>
            <a:fillRect/>
          </a:stretch>
        </p:blipFill>
        <p:spPr>
          <a:xfrm>
            <a:off x="539552" y="1217786"/>
            <a:ext cx="3886200" cy="2578100"/>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4142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611560" y="1779662"/>
            <a:ext cx="6447501" cy="2910580"/>
          </a:xfrm>
        </p:spPr>
        <p:txBody>
          <a:bodyPr>
            <a:normAutofit/>
          </a:bodyPr>
          <a:lstStyle/>
          <a:p>
            <a:pPr algn="ctr"/>
            <a:r>
              <a:rPr lang="en-CA" dirty="0"/>
              <a:t>Bodybuilders from one group did the assigned volume in one day, the others in two days while the third group did the same volume of workouts in three days with breaks.</a:t>
            </a:r>
            <a:r>
              <a:rPr lang="en-ID" dirty="0"/>
              <a:t> </a:t>
            </a:r>
          </a:p>
        </p:txBody>
      </p:sp>
    </p:spTree>
    <p:extLst>
      <p:ext uri="{BB962C8B-B14F-4D97-AF65-F5344CB8AC3E}">
        <p14:creationId xmlns:p14="http://schemas.microsoft.com/office/powerpoint/2010/main" val="141165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851670"/>
            <a:ext cx="6447501" cy="2910580"/>
          </a:xfrm>
        </p:spPr>
        <p:txBody>
          <a:bodyPr>
            <a:normAutofit/>
          </a:bodyPr>
          <a:lstStyle/>
          <a:p>
            <a:pPr algn="ctr"/>
            <a:r>
              <a:rPr lang="en-CA" dirty="0"/>
              <a:t>It was seen that the group which worked out three days a week with breaks had more gains even though the volume of workout was </a:t>
            </a:r>
            <a:endParaRPr lang="en-ID" dirty="0"/>
          </a:p>
        </p:txBody>
      </p:sp>
    </p:spTree>
    <p:extLst>
      <p:ext uri="{BB962C8B-B14F-4D97-AF65-F5344CB8AC3E}">
        <p14:creationId xmlns:p14="http://schemas.microsoft.com/office/powerpoint/2010/main" val="2655319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CBAE77-F143-7645-AA3C-82E076817546}"/>
              </a:ext>
            </a:extLst>
          </p:cNvPr>
          <p:cNvSpPr>
            <a:spLocks noGrp="1"/>
          </p:cNvSpPr>
          <p:nvPr>
            <p:ph type="title"/>
          </p:nvPr>
        </p:nvSpPr>
        <p:spPr>
          <a:xfrm>
            <a:off x="508001" y="645046"/>
            <a:ext cx="6447501" cy="990600"/>
          </a:xfrm>
        </p:spPr>
        <p:txBody>
          <a:bodyPr/>
          <a:lstStyle/>
          <a:p>
            <a:r>
              <a:rPr lang="en-CA" b="1" dirty="0"/>
              <a:t>Hydration</a:t>
            </a:r>
            <a:endParaRPr lang="en-US" dirty="0"/>
          </a:p>
        </p:txBody>
      </p:sp>
      <p:sp>
        <p:nvSpPr>
          <p:cNvPr id="3" name="Content Placeholder 2">
            <a:extLst>
              <a:ext uri="{FF2B5EF4-FFF2-40B4-BE49-F238E27FC236}">
                <a16:creationId xmlns:a16="http://schemas.microsoft.com/office/drawing/2014/main" xmlns="" id="{4EB97190-779B-9646-A359-028CB8DE1CC8}"/>
              </a:ext>
            </a:extLst>
          </p:cNvPr>
          <p:cNvSpPr>
            <a:spLocks noGrp="1"/>
          </p:cNvSpPr>
          <p:nvPr>
            <p:ph idx="1"/>
          </p:nvPr>
        </p:nvSpPr>
        <p:spPr>
          <a:xfrm>
            <a:off x="508001" y="1635646"/>
            <a:ext cx="6447501" cy="2910580"/>
          </a:xfrm>
        </p:spPr>
        <p:txBody>
          <a:bodyPr/>
          <a:lstStyle/>
          <a:p>
            <a:r>
              <a:rPr lang="en-CA" dirty="0"/>
              <a:t>Water is the most important nutrient for the human body as it’s the medium for transport and numerous bodily reactions.</a:t>
            </a:r>
            <a:r>
              <a:rPr lang="en-ID" dirty="0"/>
              <a:t> </a:t>
            </a:r>
          </a:p>
          <a:p>
            <a:endParaRPr lang="en-ID" dirty="0"/>
          </a:p>
          <a:p>
            <a:r>
              <a:rPr lang="en-CA" dirty="0"/>
              <a:t>Not only does water hydrate, it also keeps your joints healthy.</a:t>
            </a:r>
            <a:r>
              <a:rPr lang="en-ID" dirty="0"/>
              <a:t> </a:t>
            </a:r>
            <a:endParaRPr lang="en-US" dirty="0"/>
          </a:p>
        </p:txBody>
      </p:sp>
    </p:spTree>
    <p:extLst>
      <p:ext uri="{BB962C8B-B14F-4D97-AF65-F5344CB8AC3E}">
        <p14:creationId xmlns:p14="http://schemas.microsoft.com/office/powerpoint/2010/main" val="2714333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131590"/>
            <a:ext cx="6447501" cy="2910580"/>
          </a:xfrm>
        </p:spPr>
        <p:txBody>
          <a:bodyPr>
            <a:normAutofit/>
          </a:bodyPr>
          <a:lstStyle/>
          <a:p>
            <a:pPr marL="0" indent="0">
              <a:buNone/>
            </a:pPr>
            <a:r>
              <a:rPr lang="en-CA" dirty="0"/>
              <a:t>Bodybuilding or building muscle mass doesn’t mean that you have to lead a life of deprivation.</a:t>
            </a:r>
            <a:r>
              <a:rPr lang="en-ID" dirty="0"/>
              <a:t> </a:t>
            </a:r>
          </a:p>
          <a:p>
            <a:pPr marL="0" indent="0">
              <a:buNone/>
            </a:pPr>
            <a:endParaRPr lang="en-ID" sz="2400" dirty="0"/>
          </a:p>
          <a:p>
            <a:pPr marL="0" indent="0">
              <a:buNone/>
            </a:pPr>
            <a:r>
              <a:rPr lang="en-CA" dirty="0"/>
              <a:t>If your lifestyle is in accordance with the muscle building regime you are following, then you’re golden.</a:t>
            </a:r>
            <a:r>
              <a:rPr lang="en-ID" dirty="0"/>
              <a:t> </a:t>
            </a:r>
            <a:endParaRPr lang="en-ID" sz="2400" dirty="0"/>
          </a:p>
        </p:txBody>
      </p:sp>
    </p:spTree>
    <p:extLst>
      <p:ext uri="{BB962C8B-B14F-4D97-AF65-F5344CB8AC3E}">
        <p14:creationId xmlns:p14="http://schemas.microsoft.com/office/powerpoint/2010/main" val="200221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467544" y="1347614"/>
            <a:ext cx="6447501" cy="2910580"/>
          </a:xfrm>
        </p:spPr>
        <p:txBody>
          <a:bodyPr>
            <a:normAutofit/>
          </a:bodyPr>
          <a:lstStyle/>
          <a:p>
            <a:r>
              <a:rPr lang="en-CA" dirty="0"/>
              <a:t>And a lack of water weakens your joints by reducing synovial fluid.</a:t>
            </a:r>
            <a:r>
              <a:rPr lang="en-ID" dirty="0"/>
              <a:t> </a:t>
            </a:r>
          </a:p>
          <a:p>
            <a:endParaRPr lang="en-ID" dirty="0"/>
          </a:p>
          <a:p>
            <a:r>
              <a:rPr lang="en-CA" dirty="0"/>
              <a:t>This fluid reduces friction between joints to prevent inflammation and increase flexibility.</a:t>
            </a:r>
            <a:r>
              <a:rPr lang="en-ID" dirty="0"/>
              <a:t> </a:t>
            </a:r>
          </a:p>
        </p:txBody>
      </p:sp>
    </p:spTree>
    <p:extLst>
      <p:ext uri="{BB962C8B-B14F-4D97-AF65-F5344CB8AC3E}">
        <p14:creationId xmlns:p14="http://schemas.microsoft.com/office/powerpoint/2010/main" val="428924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475063"/>
            <a:ext cx="6447501" cy="1451349"/>
          </a:xfrm>
        </p:spPr>
        <p:txBody>
          <a:bodyPr>
            <a:normAutofit/>
          </a:bodyPr>
          <a:lstStyle/>
          <a:p>
            <a:pPr algn="ctr"/>
            <a:r>
              <a:rPr lang="en-CA" dirty="0"/>
              <a:t>When you work out, you lose a lot of water through sweat and need to replenish this water loss by drinking lots of water.</a:t>
            </a:r>
            <a:endParaRPr lang="en-ID" dirty="0"/>
          </a:p>
        </p:txBody>
      </p:sp>
      <p:pic>
        <p:nvPicPr>
          <p:cNvPr id="2" name="Picture 1">
            <a:extLst>
              <a:ext uri="{FF2B5EF4-FFF2-40B4-BE49-F238E27FC236}">
                <a16:creationId xmlns:a16="http://schemas.microsoft.com/office/drawing/2014/main" xmlns="" id="{25E26C3C-4C6A-144F-9527-FCCA1C991958}"/>
              </a:ext>
            </a:extLst>
          </p:cNvPr>
          <p:cNvPicPr>
            <a:picLocks noChangeAspect="1"/>
          </p:cNvPicPr>
          <p:nvPr/>
        </p:nvPicPr>
        <p:blipFill>
          <a:blip r:embed="rId2"/>
          <a:stretch>
            <a:fillRect/>
          </a:stretch>
        </p:blipFill>
        <p:spPr>
          <a:xfrm>
            <a:off x="1619672" y="1923678"/>
            <a:ext cx="4680520" cy="2605778"/>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6784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491630"/>
            <a:ext cx="6447501" cy="2910580"/>
          </a:xfrm>
        </p:spPr>
        <p:txBody>
          <a:bodyPr>
            <a:normAutofit/>
          </a:bodyPr>
          <a:lstStyle/>
          <a:p>
            <a:r>
              <a:rPr lang="en-CA" dirty="0"/>
              <a:t>A lack of water also increases fatigue.</a:t>
            </a:r>
            <a:r>
              <a:rPr lang="en-ID" dirty="0"/>
              <a:t> </a:t>
            </a:r>
          </a:p>
          <a:p>
            <a:endParaRPr lang="en-ID" dirty="0"/>
          </a:p>
          <a:p>
            <a:r>
              <a:rPr lang="en-CA" dirty="0"/>
              <a:t>While water doesn’t give energy directly to the body, it is the medium in which major reactions occur.</a:t>
            </a:r>
            <a:endParaRPr lang="en-ID" dirty="0"/>
          </a:p>
        </p:txBody>
      </p:sp>
    </p:spTree>
    <p:extLst>
      <p:ext uri="{BB962C8B-B14F-4D97-AF65-F5344CB8AC3E}">
        <p14:creationId xmlns:p14="http://schemas.microsoft.com/office/powerpoint/2010/main" val="423824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491630"/>
            <a:ext cx="6447501" cy="2910580"/>
          </a:xfrm>
        </p:spPr>
        <p:txBody>
          <a:bodyPr>
            <a:normAutofit/>
          </a:bodyPr>
          <a:lstStyle/>
          <a:p>
            <a:r>
              <a:rPr lang="en-CA" dirty="0"/>
              <a:t>It also keeps your brain healthy.</a:t>
            </a:r>
            <a:r>
              <a:rPr lang="en-ID" dirty="0"/>
              <a:t> </a:t>
            </a:r>
          </a:p>
          <a:p>
            <a:endParaRPr lang="en-ID" dirty="0"/>
          </a:p>
          <a:p>
            <a:r>
              <a:rPr lang="en-CA" dirty="0"/>
              <a:t>Your brain will be tired and that will decrease your levels of alertness and concentration.</a:t>
            </a:r>
            <a:endParaRPr lang="en-ID" dirty="0"/>
          </a:p>
          <a:p>
            <a:endParaRPr lang="en-ID" dirty="0"/>
          </a:p>
        </p:txBody>
      </p:sp>
    </p:spTree>
    <p:extLst>
      <p:ext uri="{BB962C8B-B14F-4D97-AF65-F5344CB8AC3E}">
        <p14:creationId xmlns:p14="http://schemas.microsoft.com/office/powerpoint/2010/main" val="170394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843558"/>
            <a:ext cx="6447501" cy="2910580"/>
          </a:xfrm>
        </p:spPr>
        <p:txBody>
          <a:bodyPr>
            <a:normAutofit/>
          </a:bodyPr>
          <a:lstStyle/>
          <a:p>
            <a:pPr algn="ctr"/>
            <a:r>
              <a:rPr lang="en-CA" dirty="0"/>
              <a:t>If you don’t drink enough water, your skin becomes saggy.</a:t>
            </a:r>
            <a:r>
              <a:rPr lang="en-ID" dirty="0"/>
              <a:t> </a:t>
            </a:r>
          </a:p>
        </p:txBody>
      </p:sp>
      <p:pic>
        <p:nvPicPr>
          <p:cNvPr id="2" name="Picture 1">
            <a:extLst>
              <a:ext uri="{FF2B5EF4-FFF2-40B4-BE49-F238E27FC236}">
                <a16:creationId xmlns:a16="http://schemas.microsoft.com/office/drawing/2014/main" xmlns="" id="{DACF14FA-CDCA-0146-B267-4F9E30532529}"/>
              </a:ext>
            </a:extLst>
          </p:cNvPr>
          <p:cNvPicPr>
            <a:picLocks noChangeAspect="1"/>
          </p:cNvPicPr>
          <p:nvPr/>
        </p:nvPicPr>
        <p:blipFill>
          <a:blip r:embed="rId2"/>
          <a:stretch>
            <a:fillRect/>
          </a:stretch>
        </p:blipFill>
        <p:spPr>
          <a:xfrm>
            <a:off x="1979712" y="2067694"/>
            <a:ext cx="4430553" cy="2327159"/>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11231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131590"/>
            <a:ext cx="6447501" cy="2910580"/>
          </a:xfrm>
        </p:spPr>
        <p:txBody>
          <a:bodyPr>
            <a:normAutofit/>
          </a:bodyPr>
          <a:lstStyle/>
          <a:p>
            <a:r>
              <a:rPr lang="en-CA" dirty="0"/>
              <a:t>For most individuals, 8 to 13 glasses of water a day are recommended, but if you’re trying to increase muscle mass, you need to drink more water.</a:t>
            </a:r>
            <a:r>
              <a:rPr lang="en-ID" dirty="0"/>
              <a:t> </a:t>
            </a:r>
          </a:p>
          <a:p>
            <a:endParaRPr lang="en-ID" dirty="0"/>
          </a:p>
          <a:p>
            <a:r>
              <a:rPr lang="en-CA" dirty="0"/>
              <a:t>Always keep a water bottle with you in the gym and outside.</a:t>
            </a:r>
            <a:endParaRPr lang="en-ID" dirty="0"/>
          </a:p>
          <a:p>
            <a:endParaRPr lang="en-ID" dirty="0"/>
          </a:p>
        </p:txBody>
      </p:sp>
    </p:spTree>
    <p:extLst>
      <p:ext uri="{BB962C8B-B14F-4D97-AF65-F5344CB8AC3E}">
        <p14:creationId xmlns:p14="http://schemas.microsoft.com/office/powerpoint/2010/main" val="1094907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275606"/>
            <a:ext cx="2376264" cy="2910580"/>
          </a:xfrm>
        </p:spPr>
        <p:txBody>
          <a:bodyPr>
            <a:normAutofit/>
          </a:bodyPr>
          <a:lstStyle/>
          <a:p>
            <a:pPr algn="ctr"/>
            <a:r>
              <a:rPr lang="en-CA" sz="2200" dirty="0"/>
              <a:t>It’s evident that your lifestyle has a huge impact on the overall results of your body building endeavors. </a:t>
            </a:r>
            <a:endParaRPr lang="en-ID" sz="2200" dirty="0"/>
          </a:p>
        </p:txBody>
      </p:sp>
      <p:pic>
        <p:nvPicPr>
          <p:cNvPr id="2" name="Picture 1">
            <a:extLst>
              <a:ext uri="{FF2B5EF4-FFF2-40B4-BE49-F238E27FC236}">
                <a16:creationId xmlns:a16="http://schemas.microsoft.com/office/drawing/2014/main" xmlns="" id="{1A4EF0F3-8208-1B46-B39F-F9C533168B33}"/>
              </a:ext>
            </a:extLst>
          </p:cNvPr>
          <p:cNvPicPr>
            <a:picLocks noChangeAspect="1"/>
          </p:cNvPicPr>
          <p:nvPr/>
        </p:nvPicPr>
        <p:blipFill>
          <a:blip r:embed="rId2"/>
          <a:stretch>
            <a:fillRect/>
          </a:stretch>
        </p:blipFill>
        <p:spPr>
          <a:xfrm>
            <a:off x="3347864" y="1131590"/>
            <a:ext cx="3565466" cy="2765055"/>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6187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131590"/>
            <a:ext cx="6447501" cy="2910580"/>
          </a:xfrm>
        </p:spPr>
        <p:txBody>
          <a:bodyPr>
            <a:normAutofit/>
          </a:bodyPr>
          <a:lstStyle/>
          <a:p>
            <a:pPr marL="0" indent="0">
              <a:buNone/>
            </a:pPr>
            <a:r>
              <a:rPr lang="en-CA" dirty="0"/>
              <a:t>Once you attain your muscle building goals, you also have to maintain them or get better.</a:t>
            </a:r>
            <a:r>
              <a:rPr lang="en-ID" dirty="0"/>
              <a:t> </a:t>
            </a:r>
          </a:p>
          <a:p>
            <a:pPr marL="0" indent="0">
              <a:buNone/>
            </a:pPr>
            <a:endParaRPr lang="en-ID" sz="2400" dirty="0"/>
          </a:p>
          <a:p>
            <a:pPr marL="0" indent="0">
              <a:buNone/>
            </a:pPr>
            <a:r>
              <a:rPr lang="en-CA" dirty="0"/>
              <a:t>You need to alter your lifestyle according to your muscle building routine so that you can create a balance and keep your gains.</a:t>
            </a:r>
            <a:r>
              <a:rPr lang="en-ID" dirty="0"/>
              <a:t> </a:t>
            </a:r>
            <a:endParaRPr lang="en-ID" sz="2400" dirty="0"/>
          </a:p>
        </p:txBody>
      </p:sp>
    </p:spTree>
    <p:extLst>
      <p:ext uri="{BB962C8B-B14F-4D97-AF65-F5344CB8AC3E}">
        <p14:creationId xmlns:p14="http://schemas.microsoft.com/office/powerpoint/2010/main" val="84420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21D2CB-C6EB-E142-B25E-75EE745AB900}"/>
              </a:ext>
            </a:extLst>
          </p:cNvPr>
          <p:cNvSpPr>
            <a:spLocks noGrp="1"/>
          </p:cNvSpPr>
          <p:nvPr>
            <p:ph type="title"/>
          </p:nvPr>
        </p:nvSpPr>
        <p:spPr>
          <a:xfrm>
            <a:off x="536984" y="771550"/>
            <a:ext cx="6447501" cy="990600"/>
          </a:xfrm>
        </p:spPr>
        <p:txBody>
          <a:bodyPr/>
          <a:lstStyle/>
          <a:p>
            <a:r>
              <a:rPr lang="en-CA" b="1" dirty="0"/>
              <a:t>Mix Your Workouts</a:t>
            </a:r>
            <a:endParaRPr lang="en-US" dirty="0"/>
          </a:p>
        </p:txBody>
      </p:sp>
      <p:sp>
        <p:nvSpPr>
          <p:cNvPr id="3" name="Content Placeholder 2">
            <a:extLst>
              <a:ext uri="{FF2B5EF4-FFF2-40B4-BE49-F238E27FC236}">
                <a16:creationId xmlns:a16="http://schemas.microsoft.com/office/drawing/2014/main" xmlns="" id="{57BF18FD-611D-534B-B21A-76678E6E9D29}"/>
              </a:ext>
            </a:extLst>
          </p:cNvPr>
          <p:cNvSpPr>
            <a:spLocks noGrp="1"/>
          </p:cNvSpPr>
          <p:nvPr>
            <p:ph idx="1"/>
          </p:nvPr>
        </p:nvSpPr>
        <p:spPr>
          <a:xfrm>
            <a:off x="539552" y="1635646"/>
            <a:ext cx="6447501" cy="2910580"/>
          </a:xfrm>
        </p:spPr>
        <p:txBody>
          <a:bodyPr>
            <a:normAutofit/>
          </a:bodyPr>
          <a:lstStyle/>
          <a:p>
            <a:r>
              <a:rPr lang="en-CA" sz="2200" dirty="0"/>
              <a:t>A good muscle building lifestyle needs timely changes in workouts.</a:t>
            </a:r>
            <a:r>
              <a:rPr lang="en-ID" sz="2200" dirty="0"/>
              <a:t> </a:t>
            </a:r>
          </a:p>
          <a:p>
            <a:endParaRPr lang="en-ID" sz="2200" dirty="0"/>
          </a:p>
          <a:p>
            <a:r>
              <a:rPr lang="en-CA" sz="2200" dirty="0"/>
              <a:t>For instance, if you’ve been doing 5 sets of a particular exercise every day for the past three months, a time will come when your body reaches a plateau.</a:t>
            </a:r>
            <a:r>
              <a:rPr lang="en-ID" sz="2200" dirty="0"/>
              <a:t> </a:t>
            </a:r>
            <a:endParaRPr lang="en-US" sz="2200" dirty="0"/>
          </a:p>
        </p:txBody>
      </p:sp>
    </p:spTree>
    <p:extLst>
      <p:ext uri="{BB962C8B-B14F-4D97-AF65-F5344CB8AC3E}">
        <p14:creationId xmlns:p14="http://schemas.microsoft.com/office/powerpoint/2010/main" val="226924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arn(inVertical)">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563638"/>
            <a:ext cx="2664296" cy="2910580"/>
          </a:xfrm>
        </p:spPr>
        <p:txBody>
          <a:bodyPr>
            <a:normAutofit/>
          </a:bodyPr>
          <a:lstStyle/>
          <a:p>
            <a:pPr algn="ctr"/>
            <a:r>
              <a:rPr lang="en-CA" sz="2200" dirty="0"/>
              <a:t>At this point, you may still be gaining muscle and the exercise be effective, but your body can do better.</a:t>
            </a:r>
            <a:r>
              <a:rPr lang="en-ID" sz="2200" dirty="0"/>
              <a:t> </a:t>
            </a:r>
          </a:p>
        </p:txBody>
      </p:sp>
      <p:pic>
        <p:nvPicPr>
          <p:cNvPr id="2" name="Picture 1">
            <a:extLst>
              <a:ext uri="{FF2B5EF4-FFF2-40B4-BE49-F238E27FC236}">
                <a16:creationId xmlns:a16="http://schemas.microsoft.com/office/drawing/2014/main" xmlns="" id="{20E4ABD9-5799-624E-B43D-8C780F72AE3D}"/>
              </a:ext>
            </a:extLst>
          </p:cNvPr>
          <p:cNvPicPr>
            <a:picLocks noChangeAspect="1"/>
          </p:cNvPicPr>
          <p:nvPr/>
        </p:nvPicPr>
        <p:blipFill>
          <a:blip r:embed="rId2"/>
          <a:stretch>
            <a:fillRect/>
          </a:stretch>
        </p:blipFill>
        <p:spPr>
          <a:xfrm>
            <a:off x="3779912" y="1635646"/>
            <a:ext cx="3075075" cy="1728192"/>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7670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131590"/>
            <a:ext cx="6447501" cy="2910580"/>
          </a:xfrm>
        </p:spPr>
        <p:txBody>
          <a:bodyPr>
            <a:normAutofit/>
          </a:bodyPr>
          <a:lstStyle/>
          <a:p>
            <a:r>
              <a:rPr lang="en-CA" dirty="0"/>
              <a:t>There is a difference between your endurance levels at Month 1 and Month 6.</a:t>
            </a:r>
            <a:r>
              <a:rPr lang="en-ID" dirty="0"/>
              <a:t> </a:t>
            </a:r>
          </a:p>
          <a:p>
            <a:endParaRPr lang="en-ID" sz="2400" dirty="0"/>
          </a:p>
          <a:p>
            <a:r>
              <a:rPr lang="en-CA" dirty="0"/>
              <a:t>Also, bring some change in your workouts so that your body doesn’t end up being injured.</a:t>
            </a:r>
            <a:r>
              <a:rPr lang="en-ID" dirty="0"/>
              <a:t> </a:t>
            </a:r>
            <a:endParaRPr lang="en-ID" sz="2400" dirty="0"/>
          </a:p>
        </p:txBody>
      </p:sp>
    </p:spTree>
    <p:extLst>
      <p:ext uri="{BB962C8B-B14F-4D97-AF65-F5344CB8AC3E}">
        <p14:creationId xmlns:p14="http://schemas.microsoft.com/office/powerpoint/2010/main" val="139011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359312" y="339502"/>
            <a:ext cx="6447501" cy="1512168"/>
          </a:xfrm>
        </p:spPr>
        <p:txBody>
          <a:bodyPr>
            <a:normAutofit/>
          </a:bodyPr>
          <a:lstStyle/>
          <a:p>
            <a:pPr algn="ctr"/>
            <a:r>
              <a:rPr lang="en-CA" dirty="0"/>
              <a:t>When you keep doing the same exercise every single day, you’ll surely get bored of it and you won’t even try to enjoy it.</a:t>
            </a:r>
            <a:r>
              <a:rPr lang="en-ID" dirty="0"/>
              <a:t> </a:t>
            </a:r>
            <a:endParaRPr lang="en-ID" sz="2400" dirty="0"/>
          </a:p>
        </p:txBody>
      </p:sp>
      <p:pic>
        <p:nvPicPr>
          <p:cNvPr id="2" name="Picture 1">
            <a:extLst>
              <a:ext uri="{FF2B5EF4-FFF2-40B4-BE49-F238E27FC236}">
                <a16:creationId xmlns:a16="http://schemas.microsoft.com/office/drawing/2014/main" xmlns="" id="{1B75AE9A-5685-ED48-A254-EE1EC4C57A3C}"/>
              </a:ext>
            </a:extLst>
          </p:cNvPr>
          <p:cNvPicPr>
            <a:picLocks noChangeAspect="1"/>
          </p:cNvPicPr>
          <p:nvPr/>
        </p:nvPicPr>
        <p:blipFill>
          <a:blip r:embed="rId2"/>
          <a:stretch>
            <a:fillRect/>
          </a:stretch>
        </p:blipFill>
        <p:spPr>
          <a:xfrm>
            <a:off x="1566838" y="1851670"/>
            <a:ext cx="4032448" cy="2564637"/>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6737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D17625-E5A5-D341-9EA5-6806C54A2E4F}"/>
              </a:ext>
            </a:extLst>
          </p:cNvPr>
          <p:cNvSpPr>
            <a:spLocks noGrp="1"/>
          </p:cNvSpPr>
          <p:nvPr>
            <p:ph type="title"/>
          </p:nvPr>
        </p:nvSpPr>
        <p:spPr>
          <a:xfrm>
            <a:off x="493402" y="1131590"/>
            <a:ext cx="6447501" cy="990600"/>
          </a:xfrm>
        </p:spPr>
        <p:txBody>
          <a:bodyPr/>
          <a:lstStyle/>
          <a:p>
            <a:r>
              <a:rPr lang="en-CA" b="1" dirty="0"/>
              <a:t>Adequate Sleep</a:t>
            </a:r>
            <a:endParaRPr lang="en-US" dirty="0"/>
          </a:p>
        </p:txBody>
      </p:sp>
      <p:sp>
        <p:nvSpPr>
          <p:cNvPr id="3" name="Content Placeholder 2">
            <a:extLst>
              <a:ext uri="{FF2B5EF4-FFF2-40B4-BE49-F238E27FC236}">
                <a16:creationId xmlns:a16="http://schemas.microsoft.com/office/drawing/2014/main" xmlns="" id="{BAECB6CF-A6FF-F948-9E09-D0953D20D457}"/>
              </a:ext>
            </a:extLst>
          </p:cNvPr>
          <p:cNvSpPr>
            <a:spLocks noGrp="1"/>
          </p:cNvSpPr>
          <p:nvPr>
            <p:ph idx="1"/>
          </p:nvPr>
        </p:nvSpPr>
        <p:spPr>
          <a:xfrm>
            <a:off x="493401" y="1995686"/>
            <a:ext cx="6447501" cy="2910580"/>
          </a:xfrm>
        </p:spPr>
        <p:txBody>
          <a:bodyPr/>
          <a:lstStyle/>
          <a:p>
            <a:r>
              <a:rPr lang="en-CA" dirty="0"/>
              <a:t>Sleeping for 8 to 10 hours daily is very important for your muscle building routine. During slumber, your body breaks down the proteins present in it to yield amino acids and then use them for energy.</a:t>
            </a:r>
            <a:r>
              <a:rPr lang="en-ID" dirty="0"/>
              <a:t> </a:t>
            </a:r>
            <a:endParaRPr lang="en-US" dirty="0"/>
          </a:p>
        </p:txBody>
      </p:sp>
    </p:spTree>
    <p:extLst>
      <p:ext uri="{BB962C8B-B14F-4D97-AF65-F5344CB8AC3E}">
        <p14:creationId xmlns:p14="http://schemas.microsoft.com/office/powerpoint/2010/main" val="287636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6A1BC7-442C-C04B-8AD2-1B29C1CE5425}"/>
              </a:ext>
            </a:extLst>
          </p:cNvPr>
          <p:cNvSpPr>
            <a:spLocks noGrp="1"/>
          </p:cNvSpPr>
          <p:nvPr>
            <p:ph idx="1"/>
          </p:nvPr>
        </p:nvSpPr>
        <p:spPr>
          <a:xfrm>
            <a:off x="539552" y="1419622"/>
            <a:ext cx="6447501" cy="2910580"/>
          </a:xfrm>
        </p:spPr>
        <p:txBody>
          <a:bodyPr>
            <a:normAutofit/>
          </a:bodyPr>
          <a:lstStyle/>
          <a:p>
            <a:r>
              <a:rPr lang="en-CA" dirty="0"/>
              <a:t>Your body starts to make proteins using the food that you’ve eaten.</a:t>
            </a:r>
            <a:r>
              <a:rPr lang="en-ID" dirty="0"/>
              <a:t> </a:t>
            </a:r>
          </a:p>
          <a:p>
            <a:endParaRPr lang="en-ID" sz="2400" dirty="0"/>
          </a:p>
          <a:p>
            <a:r>
              <a:rPr lang="en-CA" dirty="0"/>
              <a:t>Also, during slumber, growth takes place.</a:t>
            </a:r>
            <a:r>
              <a:rPr lang="en-ID" dirty="0"/>
              <a:t> </a:t>
            </a:r>
            <a:endParaRPr lang="en-ID" sz="2400" dirty="0"/>
          </a:p>
        </p:txBody>
      </p:sp>
    </p:spTree>
    <p:extLst>
      <p:ext uri="{BB962C8B-B14F-4D97-AF65-F5344CB8AC3E}">
        <p14:creationId xmlns:p14="http://schemas.microsoft.com/office/powerpoint/2010/main" val="93993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C1" id="{F90D2885-62DC-AB4A-A6FC-AF14286A8FF9}" vid="{B7C2FCF5-12F4-7F4C-8134-92C7D4F3ED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953</TotalTime>
  <Words>765</Words>
  <Application>Microsoft Office PowerPoint</Application>
  <PresentationFormat>On-screen Show (16:9)</PresentationFormat>
  <Paragraphs>63</Paragraphs>
  <Slides>26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Wingdings 3</vt:lpstr>
      <vt:lpstr>Facet</vt:lpstr>
      <vt:lpstr>PowerPoint Presentation</vt:lpstr>
      <vt:lpstr>PowerPoint Presentation</vt:lpstr>
      <vt:lpstr>PowerPoint Presentation</vt:lpstr>
      <vt:lpstr>Mix Your Workouts</vt:lpstr>
      <vt:lpstr>PowerPoint Presentation</vt:lpstr>
      <vt:lpstr>PowerPoint Presentation</vt:lpstr>
      <vt:lpstr>PowerPoint Presentation</vt:lpstr>
      <vt:lpstr>Adequate Sleep</vt:lpstr>
      <vt:lpstr>PowerPoint Presentation</vt:lpstr>
      <vt:lpstr>PowerPoint Presentation</vt:lpstr>
      <vt:lpstr>PowerPoint Presentation</vt:lpstr>
      <vt:lpstr>PowerPoint Presentation</vt:lpstr>
      <vt:lpstr>Schedule Regular Recovery Time</vt:lpstr>
      <vt:lpstr>PowerPoint Presentation</vt:lpstr>
      <vt:lpstr>PowerPoint Presentation</vt:lpstr>
      <vt:lpstr>PowerPoint Presentation</vt:lpstr>
      <vt:lpstr>PowerPoint Presentation</vt:lpstr>
      <vt:lpstr>PowerPoint Presentation</vt:lpstr>
      <vt:lpstr>Hydration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9</cp:revision>
  <dcterms:created xsi:type="dcterms:W3CDTF">2018-09-01T11:41:36Z</dcterms:created>
  <dcterms:modified xsi:type="dcterms:W3CDTF">2018-09-18T15:20:02Z</dcterms:modified>
</cp:coreProperties>
</file>