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1"/>
  </p:sldMasterIdLst>
  <p:notesMasterIdLst>
    <p:notesMasterId r:id="rId27"/>
  </p:notesMasterIdLst>
  <p:sldIdLst>
    <p:sldId id="257" r:id="rId2"/>
    <p:sldId id="263" r:id="rId3"/>
    <p:sldId id="287" r:id="rId4"/>
    <p:sldId id="288" r:id="rId5"/>
    <p:sldId id="289" r:id="rId6"/>
    <p:sldId id="265" r:id="rId7"/>
    <p:sldId id="291" r:id="rId8"/>
    <p:sldId id="292" r:id="rId9"/>
    <p:sldId id="294" r:id="rId10"/>
    <p:sldId id="293"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 id="309"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39"/>
    <p:restoredTop sz="94650"/>
  </p:normalViewPr>
  <p:slideViewPr>
    <p:cSldViewPr>
      <p:cViewPr>
        <p:scale>
          <a:sx n="66" d="100"/>
          <a:sy n="66" d="100"/>
        </p:scale>
        <p:origin x="399" y="43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9/18/2018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58056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93647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973353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080528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751568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097206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828874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6670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indent="0">
              <a:buNone/>
              <a:defRPr sz="2400"/>
            </a:lvl1pPr>
            <a:lvl2pPr>
              <a:defRPr sz="2400"/>
            </a:lvl2pPr>
            <a:lvl3pPr>
              <a:defRPr sz="2400"/>
            </a:lvl3pPr>
            <a:lvl4pPr>
              <a:defRPr sz="2400"/>
            </a:lvl4pPr>
            <a:lvl5pPr>
              <a:defRPr sz="2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37098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76043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89245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9/18/2018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31909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9/18/2018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689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9/18/2018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94465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131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9/18/2018</a:t>
            </a:fld>
            <a:endParaRPr lang="en-US"/>
          </a:p>
        </p:txBody>
      </p:sp>
    </p:spTree>
    <p:extLst>
      <p:ext uri="{BB962C8B-B14F-4D97-AF65-F5344CB8AC3E}">
        <p14:creationId xmlns:p14="http://schemas.microsoft.com/office/powerpoint/2010/main" val="462820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9/18/2018</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3024309709"/>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Rectangle 4"/>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410200" y="2815620"/>
            <a:ext cx="3276600" cy="1569660"/>
          </a:xfrm>
          <a:prstGeom prst="rect">
            <a:avLst/>
          </a:prstGeom>
          <a:noFill/>
        </p:spPr>
        <p:txBody>
          <a:bodyPr wrap="square" rtlCol="0">
            <a:spAutoFit/>
          </a:bodyPr>
          <a:lstStyle/>
          <a:p>
            <a:pPr algn="ctr"/>
            <a:r>
              <a:rPr lang="en-US" sz="4800" b="1" dirty="0"/>
              <a:t>Tracking </a:t>
            </a:r>
            <a:r>
              <a:rPr lang="en-US" sz="4800" b="1" dirty="0" smtClean="0"/>
              <a:t>Progress</a:t>
            </a:r>
            <a:endParaRPr lang="en-ID" sz="4800" b="1" dirty="0"/>
          </a:p>
        </p:txBody>
      </p:sp>
      <p:sp>
        <p:nvSpPr>
          <p:cNvPr id="9" name="Rectangle 8"/>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467544" y="895028"/>
            <a:ext cx="6447501" cy="4248472"/>
          </a:xfrm>
        </p:spPr>
        <p:txBody>
          <a:bodyPr>
            <a:normAutofit/>
          </a:bodyPr>
          <a:lstStyle/>
          <a:p>
            <a:r>
              <a:rPr lang="en-CA" dirty="0"/>
              <a:t>You can write the following things in your journal:</a:t>
            </a:r>
          </a:p>
          <a:p>
            <a:endParaRPr lang="en-CA" dirty="0"/>
          </a:p>
          <a:p>
            <a:pPr marL="342900" lvl="0" indent="-342900" fontAlgn="base">
              <a:buFont typeface="Arial" panose="020B0604020202020204" pitchFamily="34" charset="0"/>
              <a:buChar char="•"/>
            </a:pPr>
            <a:r>
              <a:rPr lang="en-CA" sz="2000" dirty="0"/>
              <a:t>Write about the amount of time you spend in the gym every day.</a:t>
            </a:r>
            <a:endParaRPr lang="en-ID" sz="2000" dirty="0"/>
          </a:p>
          <a:p>
            <a:pPr marL="342900" lvl="0" indent="-342900" fontAlgn="base">
              <a:buFont typeface="Arial" panose="020B0604020202020204" pitchFamily="34" charset="0"/>
              <a:buChar char="•"/>
            </a:pPr>
            <a:r>
              <a:rPr lang="en-CA" sz="2000" dirty="0"/>
              <a:t>Also, you can write if you felt energized or fatigued during your visit to the gym any day.</a:t>
            </a:r>
            <a:endParaRPr lang="en-ID" sz="2000" dirty="0"/>
          </a:p>
          <a:p>
            <a:pPr marL="342900" lvl="0" indent="-342900" fontAlgn="base">
              <a:buFont typeface="Arial" panose="020B0604020202020204" pitchFamily="34" charset="0"/>
              <a:buChar char="•"/>
            </a:pPr>
            <a:r>
              <a:rPr lang="en-CA" sz="2000" dirty="0"/>
              <a:t>Write about how a particular supplement changed the way you feel or how long you were able to work out</a:t>
            </a:r>
            <a:endParaRPr lang="en-ID" sz="2000" dirty="0"/>
          </a:p>
          <a:p>
            <a:endParaRPr lang="en-ID" dirty="0"/>
          </a:p>
        </p:txBody>
      </p:sp>
    </p:spTree>
    <p:extLst>
      <p:ext uri="{BB962C8B-B14F-4D97-AF65-F5344CB8AC3E}">
        <p14:creationId xmlns:p14="http://schemas.microsoft.com/office/powerpoint/2010/main" val="2680265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9A7C57-0A35-C647-8051-0CF78903F947}"/>
              </a:ext>
            </a:extLst>
          </p:cNvPr>
          <p:cNvSpPr>
            <a:spLocks noGrp="1"/>
          </p:cNvSpPr>
          <p:nvPr>
            <p:ph type="title"/>
          </p:nvPr>
        </p:nvSpPr>
        <p:spPr/>
        <p:txBody>
          <a:bodyPr/>
          <a:lstStyle/>
          <a:p>
            <a:r>
              <a:rPr lang="en-US" b="1" dirty="0"/>
              <a:t>Weighing Scale</a:t>
            </a:r>
            <a:endParaRPr lang="en-ID" b="1" dirty="0"/>
          </a:p>
        </p:txBody>
      </p:sp>
      <p:sp>
        <p:nvSpPr>
          <p:cNvPr id="3" name="Content Placeholder 2">
            <a:extLst>
              <a:ext uri="{FF2B5EF4-FFF2-40B4-BE49-F238E27FC236}">
                <a16:creationId xmlns="" xmlns:a16="http://schemas.microsoft.com/office/drawing/2014/main" id="{A9A1180F-B810-7548-8547-712A5ECE8C82}"/>
              </a:ext>
            </a:extLst>
          </p:cNvPr>
          <p:cNvSpPr>
            <a:spLocks noGrp="1"/>
          </p:cNvSpPr>
          <p:nvPr>
            <p:ph idx="1"/>
          </p:nvPr>
        </p:nvSpPr>
        <p:spPr>
          <a:xfrm>
            <a:off x="508001" y="1491630"/>
            <a:ext cx="6447501" cy="2910580"/>
          </a:xfrm>
        </p:spPr>
        <p:txBody>
          <a:bodyPr>
            <a:normAutofit/>
          </a:bodyPr>
          <a:lstStyle/>
          <a:p>
            <a:r>
              <a:rPr lang="en-US" dirty="0"/>
              <a:t>It’s very convenient to track your progress using a weighing scale because it’s something that is easily accessible.</a:t>
            </a:r>
            <a:r>
              <a:rPr lang="en-ID" dirty="0"/>
              <a:t> </a:t>
            </a:r>
          </a:p>
          <a:p>
            <a:endParaRPr lang="en-ID" sz="2400" dirty="0"/>
          </a:p>
          <a:p>
            <a:r>
              <a:rPr lang="en-CA" dirty="0"/>
              <a:t>If your plan includes bulking up on high calorie foods to build muscle, then you’ll be able to see the results on a weighing scale.</a:t>
            </a:r>
            <a:endParaRPr lang="en-ID" dirty="0"/>
          </a:p>
          <a:p>
            <a:endParaRPr lang="en-US" sz="2400" dirty="0"/>
          </a:p>
        </p:txBody>
      </p:sp>
    </p:spTree>
    <p:extLst>
      <p:ext uri="{BB962C8B-B14F-4D97-AF65-F5344CB8AC3E}">
        <p14:creationId xmlns:p14="http://schemas.microsoft.com/office/powerpoint/2010/main" val="374761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grpId="0" nodeType="with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par>
                                <p:cTn id="10" presetID="2" presetClass="entr" presetSubtype="8" fill="hold" grpId="0" nodeType="with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50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r>
              <a:rPr lang="en-US" dirty="0"/>
              <a:t>The weight could be water weight or fat. </a:t>
            </a:r>
          </a:p>
          <a:p>
            <a:endParaRPr lang="en-US" dirty="0"/>
          </a:p>
          <a:p>
            <a:r>
              <a:rPr lang="en-US" dirty="0"/>
              <a:t>If you’re clean bulking, then there’s a likelihood that the weight gain you see on your scale is muscle.</a:t>
            </a:r>
            <a:r>
              <a:rPr lang="en-ID" dirty="0"/>
              <a:t> </a:t>
            </a:r>
          </a:p>
        </p:txBody>
      </p:sp>
    </p:spTree>
    <p:extLst>
      <p:ext uri="{BB962C8B-B14F-4D97-AF65-F5344CB8AC3E}">
        <p14:creationId xmlns:p14="http://schemas.microsoft.com/office/powerpoint/2010/main" val="50368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9A7C57-0A35-C647-8051-0CF78903F947}"/>
              </a:ext>
            </a:extLst>
          </p:cNvPr>
          <p:cNvSpPr>
            <a:spLocks noGrp="1"/>
          </p:cNvSpPr>
          <p:nvPr>
            <p:ph type="title"/>
          </p:nvPr>
        </p:nvSpPr>
        <p:spPr/>
        <p:txBody>
          <a:bodyPr/>
          <a:lstStyle/>
          <a:p>
            <a:r>
              <a:rPr lang="en-US" b="1" dirty="0"/>
              <a:t>Body Fat Composition</a:t>
            </a:r>
            <a:endParaRPr lang="en-ID" b="1" dirty="0"/>
          </a:p>
        </p:txBody>
      </p:sp>
      <p:sp>
        <p:nvSpPr>
          <p:cNvPr id="3" name="Content Placeholder 2">
            <a:extLst>
              <a:ext uri="{FF2B5EF4-FFF2-40B4-BE49-F238E27FC236}">
                <a16:creationId xmlns="" xmlns:a16="http://schemas.microsoft.com/office/drawing/2014/main" id="{A9A1180F-B810-7548-8547-712A5ECE8C82}"/>
              </a:ext>
            </a:extLst>
          </p:cNvPr>
          <p:cNvSpPr>
            <a:spLocks noGrp="1"/>
          </p:cNvSpPr>
          <p:nvPr>
            <p:ph idx="1"/>
          </p:nvPr>
        </p:nvSpPr>
        <p:spPr>
          <a:xfrm>
            <a:off x="508001" y="1491630"/>
            <a:ext cx="6447501" cy="2910580"/>
          </a:xfrm>
        </p:spPr>
        <p:txBody>
          <a:bodyPr>
            <a:normAutofit/>
          </a:bodyPr>
          <a:lstStyle/>
          <a:p>
            <a:r>
              <a:rPr lang="en-CA" dirty="0"/>
              <a:t>You can measure your body fat composition using body callipers. These are special devices that measure fats from several regions of the body where fat deposition is maximum. </a:t>
            </a:r>
            <a:endParaRPr lang="en-ID" dirty="0"/>
          </a:p>
        </p:txBody>
      </p:sp>
    </p:spTree>
    <p:extLst>
      <p:ext uri="{BB962C8B-B14F-4D97-AF65-F5344CB8AC3E}">
        <p14:creationId xmlns:p14="http://schemas.microsoft.com/office/powerpoint/2010/main" val="1171989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grpId="0" nodeType="with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par>
                                <p:cTn id="10" presetID="9" presetClass="entr" presetSubtype="0" fill="hold" grpId="0" nodeType="with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r>
              <a:rPr lang="en-US" dirty="0"/>
              <a:t>These regions are different for men and women but mainly involve abdomen, hips, arms, thighs and chest.</a:t>
            </a:r>
            <a:r>
              <a:rPr lang="en-ID" dirty="0"/>
              <a:t> </a:t>
            </a:r>
          </a:p>
          <a:p>
            <a:endParaRPr lang="en-ID" dirty="0"/>
          </a:p>
          <a:p>
            <a:r>
              <a:rPr lang="en-US" dirty="0"/>
              <a:t>To track your progress, you must first know your body weight before you started your muscle building plan.</a:t>
            </a:r>
            <a:r>
              <a:rPr lang="en-ID" dirty="0"/>
              <a:t> </a:t>
            </a:r>
          </a:p>
        </p:txBody>
      </p:sp>
    </p:spTree>
    <p:extLst>
      <p:ext uri="{BB962C8B-B14F-4D97-AF65-F5344CB8AC3E}">
        <p14:creationId xmlns:p14="http://schemas.microsoft.com/office/powerpoint/2010/main" val="123002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r>
              <a:rPr lang="en-US" dirty="0"/>
              <a:t>You have to measure the fat composition by subtracting the amount of fat in kg from the total body fat.</a:t>
            </a:r>
            <a:r>
              <a:rPr lang="en-ID" dirty="0"/>
              <a:t> </a:t>
            </a:r>
          </a:p>
          <a:p>
            <a:endParaRPr lang="en-ID" dirty="0"/>
          </a:p>
          <a:p>
            <a:r>
              <a:rPr lang="en-CA" dirty="0"/>
              <a:t>If you weigh 50 </a:t>
            </a:r>
            <a:r>
              <a:rPr lang="en-CA" dirty="0" err="1"/>
              <a:t>kgs</a:t>
            </a:r>
            <a:r>
              <a:rPr lang="en-CA" dirty="0"/>
              <a:t> and 5 kg of that is fat mass, then you have to measure your further fat composition from that information.</a:t>
            </a:r>
            <a:endParaRPr lang="en-ID" dirty="0"/>
          </a:p>
          <a:p>
            <a:endParaRPr lang="en-ID" dirty="0"/>
          </a:p>
        </p:txBody>
      </p:sp>
    </p:spTree>
    <p:extLst>
      <p:ext uri="{BB962C8B-B14F-4D97-AF65-F5344CB8AC3E}">
        <p14:creationId xmlns:p14="http://schemas.microsoft.com/office/powerpoint/2010/main" val="415336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r>
              <a:rPr lang="en-US" dirty="0"/>
              <a:t>Say after you start your muscle building routine, your weight increases to 70 kgs. </a:t>
            </a:r>
          </a:p>
          <a:p>
            <a:endParaRPr lang="en-US" dirty="0"/>
          </a:p>
          <a:p>
            <a:r>
              <a:rPr lang="en-US" dirty="0"/>
              <a:t>If 5 kg of the 50 was fat, then it means that of the 20kg you have put on, the same percentage would be fat from that amount too.</a:t>
            </a:r>
            <a:r>
              <a:rPr lang="en-ID" dirty="0"/>
              <a:t> </a:t>
            </a:r>
          </a:p>
        </p:txBody>
      </p:sp>
    </p:spTree>
    <p:extLst>
      <p:ext uri="{BB962C8B-B14F-4D97-AF65-F5344CB8AC3E}">
        <p14:creationId xmlns:p14="http://schemas.microsoft.com/office/powerpoint/2010/main" val="281029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r>
              <a:rPr lang="en-CA" dirty="0"/>
              <a:t>That percentage would be 10% and the 10% of 20kg is 2kg.</a:t>
            </a:r>
          </a:p>
          <a:p>
            <a:endParaRPr lang="en-CA" dirty="0"/>
          </a:p>
          <a:p>
            <a:r>
              <a:rPr lang="en-CA" dirty="0"/>
              <a:t> This means now your overall body weight is 70kgs of which 7 </a:t>
            </a:r>
            <a:r>
              <a:rPr lang="en-CA" dirty="0" err="1"/>
              <a:t>kgs</a:t>
            </a:r>
            <a:r>
              <a:rPr lang="en-CA" dirty="0"/>
              <a:t> is fat mass and the rest is your body organs, blood and water.</a:t>
            </a:r>
            <a:endParaRPr lang="en-ID" dirty="0"/>
          </a:p>
        </p:txBody>
      </p:sp>
    </p:spTree>
    <p:extLst>
      <p:ext uri="{BB962C8B-B14F-4D97-AF65-F5344CB8AC3E}">
        <p14:creationId xmlns:p14="http://schemas.microsoft.com/office/powerpoint/2010/main" val="3746565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683568" y="843558"/>
            <a:ext cx="6336704" cy="2880320"/>
          </a:xfrm>
        </p:spPr>
        <p:txBody>
          <a:bodyPr>
            <a:normAutofit/>
          </a:bodyPr>
          <a:lstStyle/>
          <a:p>
            <a:pPr algn="ctr"/>
            <a:r>
              <a:rPr lang="en-CA" dirty="0"/>
              <a:t>It’s just an assumption that this is muscle mass which it could be since you are bulking up.</a:t>
            </a:r>
            <a:endParaRPr lang="en-ID" dirty="0"/>
          </a:p>
        </p:txBody>
      </p:sp>
      <p:pic>
        <p:nvPicPr>
          <p:cNvPr id="2" name="Picture 1">
            <a:extLst>
              <a:ext uri="{FF2B5EF4-FFF2-40B4-BE49-F238E27FC236}">
                <a16:creationId xmlns="" xmlns:a16="http://schemas.microsoft.com/office/drawing/2014/main" id="{EEC07D0C-293C-AC47-B80A-826F141FE4C3}"/>
              </a:ext>
            </a:extLst>
          </p:cNvPr>
          <p:cNvPicPr>
            <a:picLocks noChangeAspect="1"/>
          </p:cNvPicPr>
          <p:nvPr/>
        </p:nvPicPr>
        <p:blipFill>
          <a:blip r:embed="rId2"/>
          <a:stretch>
            <a:fillRect/>
          </a:stretch>
        </p:blipFill>
        <p:spPr>
          <a:xfrm>
            <a:off x="1779188" y="1923678"/>
            <a:ext cx="4145464" cy="2653097"/>
          </a:xfrm>
          <a:prstGeom prst="rect">
            <a:avLst/>
          </a:prstGeom>
          <a:ln w="15875">
            <a:solidFill>
              <a:schemeClr val="tx1">
                <a:lumMod val="75000"/>
                <a:lumOff val="2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08615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0-#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9A7C57-0A35-C647-8051-0CF78903F947}"/>
              </a:ext>
            </a:extLst>
          </p:cNvPr>
          <p:cNvSpPr>
            <a:spLocks noGrp="1"/>
          </p:cNvSpPr>
          <p:nvPr>
            <p:ph type="title"/>
          </p:nvPr>
        </p:nvSpPr>
        <p:spPr/>
        <p:txBody>
          <a:bodyPr/>
          <a:lstStyle/>
          <a:p>
            <a:r>
              <a:rPr lang="en-US" b="1" dirty="0"/>
              <a:t>Measurements</a:t>
            </a:r>
            <a:endParaRPr lang="en-ID" b="1" dirty="0"/>
          </a:p>
        </p:txBody>
      </p:sp>
      <p:sp>
        <p:nvSpPr>
          <p:cNvPr id="3" name="Content Placeholder 2">
            <a:extLst>
              <a:ext uri="{FF2B5EF4-FFF2-40B4-BE49-F238E27FC236}">
                <a16:creationId xmlns="" xmlns:a16="http://schemas.microsoft.com/office/drawing/2014/main" id="{A9A1180F-B810-7548-8547-712A5ECE8C82}"/>
              </a:ext>
            </a:extLst>
          </p:cNvPr>
          <p:cNvSpPr>
            <a:spLocks noGrp="1"/>
          </p:cNvSpPr>
          <p:nvPr>
            <p:ph idx="1"/>
          </p:nvPr>
        </p:nvSpPr>
        <p:spPr>
          <a:xfrm>
            <a:off x="508001" y="1491630"/>
            <a:ext cx="6447501" cy="2910580"/>
          </a:xfrm>
        </p:spPr>
        <p:txBody>
          <a:bodyPr>
            <a:normAutofit/>
          </a:bodyPr>
          <a:lstStyle/>
          <a:p>
            <a:r>
              <a:rPr lang="en-US" dirty="0"/>
              <a:t>Another way to track your progress is to measure.</a:t>
            </a:r>
            <a:r>
              <a:rPr lang="en-ID" dirty="0"/>
              <a:t> </a:t>
            </a:r>
          </a:p>
          <a:p>
            <a:endParaRPr lang="en-ID" dirty="0"/>
          </a:p>
          <a:p>
            <a:r>
              <a:rPr lang="en-US" dirty="0"/>
              <a:t>For this, you need to take a measuring tape and measure your biceps, chest, calves and legs.</a:t>
            </a:r>
            <a:r>
              <a:rPr lang="en-ID" dirty="0"/>
              <a:t> </a:t>
            </a:r>
          </a:p>
        </p:txBody>
      </p:sp>
    </p:spTree>
    <p:extLst>
      <p:ext uri="{BB962C8B-B14F-4D97-AF65-F5344CB8AC3E}">
        <p14:creationId xmlns:p14="http://schemas.microsoft.com/office/powerpoint/2010/main" val="4083378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grpId="0" nodeType="with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par>
                                <p:cTn id="10" presetID="14" presetClass="entr" presetSubtype="10" fill="hold" grpId="0" nodeType="with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50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491630"/>
            <a:ext cx="6447501" cy="1584176"/>
          </a:xfrm>
        </p:spPr>
        <p:txBody>
          <a:bodyPr>
            <a:normAutofit/>
          </a:bodyPr>
          <a:lstStyle/>
          <a:p>
            <a:pPr algn="ctr"/>
            <a:r>
              <a:rPr lang="en-CA" dirty="0"/>
              <a:t>When you start an intense training program and you’ve got the supplements and diet plan ready, you need to work towards keeping</a:t>
            </a:r>
            <a:br>
              <a:rPr lang="en-CA" dirty="0"/>
            </a:br>
            <a:r>
              <a:rPr lang="en-CA" dirty="0"/>
              <a:t>track of your progress too.</a:t>
            </a:r>
            <a:endParaRPr lang="en-ID" dirty="0"/>
          </a:p>
        </p:txBody>
      </p:sp>
    </p:spTree>
    <p:extLst>
      <p:ext uri="{BB962C8B-B14F-4D97-AF65-F5344CB8AC3E}">
        <p14:creationId xmlns:p14="http://schemas.microsoft.com/office/powerpoint/2010/main" val="2002213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563638"/>
            <a:ext cx="6447501" cy="2880320"/>
          </a:xfrm>
        </p:spPr>
        <p:txBody>
          <a:bodyPr>
            <a:normAutofit/>
          </a:bodyPr>
          <a:lstStyle/>
          <a:p>
            <a:r>
              <a:rPr lang="en-US" dirty="0"/>
              <a:t>You can actually measure a lot of different parts of the body but these are the main areas that you should measure to track your progress.</a:t>
            </a:r>
            <a:r>
              <a:rPr lang="en-ID" dirty="0"/>
              <a:t> </a:t>
            </a:r>
          </a:p>
        </p:txBody>
      </p:sp>
    </p:spTree>
    <p:extLst>
      <p:ext uri="{BB962C8B-B14F-4D97-AF65-F5344CB8AC3E}">
        <p14:creationId xmlns:p14="http://schemas.microsoft.com/office/powerpoint/2010/main" val="991027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275606"/>
            <a:ext cx="6447501" cy="2880320"/>
          </a:xfrm>
        </p:spPr>
        <p:txBody>
          <a:bodyPr>
            <a:normAutofit/>
          </a:bodyPr>
          <a:lstStyle/>
          <a:p>
            <a:r>
              <a:rPr lang="en-US" dirty="0"/>
              <a:t>For example, if you started with your biceps at 8 inches and after a few months of your training, the size increases to 10 or 12 inches, it’ll give you a clear idea that your routine’s working well and you’ve actually gained muscle.</a:t>
            </a:r>
            <a:r>
              <a:rPr lang="en-ID" dirty="0"/>
              <a:t> </a:t>
            </a:r>
          </a:p>
        </p:txBody>
      </p:sp>
    </p:spTree>
    <p:extLst>
      <p:ext uri="{BB962C8B-B14F-4D97-AF65-F5344CB8AC3E}">
        <p14:creationId xmlns:p14="http://schemas.microsoft.com/office/powerpoint/2010/main" val="1647615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9A7C57-0A35-C647-8051-0CF78903F947}"/>
              </a:ext>
            </a:extLst>
          </p:cNvPr>
          <p:cNvSpPr>
            <a:spLocks noGrp="1"/>
          </p:cNvSpPr>
          <p:nvPr>
            <p:ph type="title"/>
          </p:nvPr>
        </p:nvSpPr>
        <p:spPr/>
        <p:txBody>
          <a:bodyPr/>
          <a:lstStyle/>
          <a:p>
            <a:r>
              <a:rPr lang="en-US" b="1" dirty="0"/>
              <a:t>Take Pictures</a:t>
            </a:r>
            <a:endParaRPr lang="en-ID" b="1" dirty="0"/>
          </a:p>
        </p:txBody>
      </p:sp>
      <p:sp>
        <p:nvSpPr>
          <p:cNvPr id="3" name="Content Placeholder 2">
            <a:extLst>
              <a:ext uri="{FF2B5EF4-FFF2-40B4-BE49-F238E27FC236}">
                <a16:creationId xmlns="" xmlns:a16="http://schemas.microsoft.com/office/drawing/2014/main" id="{A9A1180F-B810-7548-8547-712A5ECE8C82}"/>
              </a:ext>
            </a:extLst>
          </p:cNvPr>
          <p:cNvSpPr>
            <a:spLocks noGrp="1"/>
          </p:cNvSpPr>
          <p:nvPr>
            <p:ph idx="1"/>
          </p:nvPr>
        </p:nvSpPr>
        <p:spPr>
          <a:xfrm>
            <a:off x="508001" y="1491630"/>
            <a:ext cx="6447501" cy="2910580"/>
          </a:xfrm>
        </p:spPr>
        <p:txBody>
          <a:bodyPr>
            <a:normAutofit/>
          </a:bodyPr>
          <a:lstStyle/>
          <a:p>
            <a:r>
              <a:rPr lang="en-CA" dirty="0"/>
              <a:t>This is one of the more fun ways to keep track of your progress. When you start your routine for building muscle mass, take a picture of yourself in the mirror. </a:t>
            </a:r>
          </a:p>
          <a:p>
            <a:endParaRPr lang="en-CA" dirty="0"/>
          </a:p>
          <a:p>
            <a:r>
              <a:rPr lang="en-CA" dirty="0"/>
              <a:t>Then, track your progress by taking a picture every week or two times a month. </a:t>
            </a:r>
            <a:endParaRPr lang="en-ID" dirty="0"/>
          </a:p>
        </p:txBody>
      </p:sp>
    </p:spTree>
    <p:extLst>
      <p:ext uri="{BB962C8B-B14F-4D97-AF65-F5344CB8AC3E}">
        <p14:creationId xmlns:p14="http://schemas.microsoft.com/office/powerpoint/2010/main" val="1355247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grpId="0" nodeType="with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r>
              <a:rPr lang="en-US" dirty="0"/>
              <a:t>If you want, you can also print out the pictures and paste them in your journal to keep your log updated.</a:t>
            </a:r>
            <a:r>
              <a:rPr lang="en-ID" dirty="0"/>
              <a:t> </a:t>
            </a:r>
          </a:p>
          <a:p>
            <a:endParaRPr lang="en-ID" dirty="0"/>
          </a:p>
          <a:p>
            <a:r>
              <a:rPr lang="en-US" dirty="0"/>
              <a:t>Sometimes, the results may be a bit subtle and you won’t really see them on yourself. </a:t>
            </a:r>
            <a:endParaRPr lang="en-ID" dirty="0"/>
          </a:p>
        </p:txBody>
      </p:sp>
    </p:spTree>
    <p:extLst>
      <p:ext uri="{BB962C8B-B14F-4D97-AF65-F5344CB8AC3E}">
        <p14:creationId xmlns:p14="http://schemas.microsoft.com/office/powerpoint/2010/main" val="335088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635646"/>
            <a:ext cx="6447501" cy="2880320"/>
          </a:xfrm>
        </p:spPr>
        <p:txBody>
          <a:bodyPr>
            <a:normAutofit/>
          </a:bodyPr>
          <a:lstStyle/>
          <a:p>
            <a:pPr algn="ctr"/>
            <a:r>
              <a:rPr lang="en-CA" dirty="0"/>
              <a:t>If you feel that the pictures aren’t showing any difference, then you may need to make some changes in your diet, workout or even your supplements.</a:t>
            </a:r>
            <a:endParaRPr lang="en-ID" dirty="0"/>
          </a:p>
        </p:txBody>
      </p:sp>
    </p:spTree>
    <p:extLst>
      <p:ext uri="{BB962C8B-B14F-4D97-AF65-F5344CB8AC3E}">
        <p14:creationId xmlns:p14="http://schemas.microsoft.com/office/powerpoint/2010/main" val="3407777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pPr algn="ctr"/>
            <a:r>
              <a:rPr lang="en-CA" dirty="0"/>
              <a:t>You should check your progress every week so that you can reach your short-term and </a:t>
            </a:r>
            <a:br>
              <a:rPr lang="en-CA" dirty="0"/>
            </a:br>
            <a:r>
              <a:rPr lang="en-CA" dirty="0"/>
              <a:t>long-term goals on time.</a:t>
            </a:r>
            <a:endParaRPr lang="en-ID" dirty="0"/>
          </a:p>
        </p:txBody>
      </p:sp>
      <p:pic>
        <p:nvPicPr>
          <p:cNvPr id="2" name="Picture 1">
            <a:extLst>
              <a:ext uri="{FF2B5EF4-FFF2-40B4-BE49-F238E27FC236}">
                <a16:creationId xmlns="" xmlns:a16="http://schemas.microsoft.com/office/drawing/2014/main" id="{638AA6E9-8B9C-CE4B-9F67-DE3C0A66E210}"/>
              </a:ext>
            </a:extLst>
          </p:cNvPr>
          <p:cNvPicPr>
            <a:picLocks noChangeAspect="1"/>
          </p:cNvPicPr>
          <p:nvPr/>
        </p:nvPicPr>
        <p:blipFill>
          <a:blip r:embed="rId2"/>
          <a:stretch>
            <a:fillRect/>
          </a:stretch>
        </p:blipFill>
        <p:spPr>
          <a:xfrm>
            <a:off x="2443226" y="2499742"/>
            <a:ext cx="2640152" cy="1666479"/>
          </a:xfrm>
          <a:prstGeom prst="rect">
            <a:avLst/>
          </a:prstGeom>
          <a:ln w="15875">
            <a:solidFill>
              <a:schemeClr val="tx1">
                <a:lumMod val="75000"/>
                <a:lumOff val="2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78792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1" y="627534"/>
            <a:ext cx="6447501" cy="1584176"/>
          </a:xfrm>
        </p:spPr>
        <p:txBody>
          <a:bodyPr>
            <a:normAutofit/>
          </a:bodyPr>
          <a:lstStyle/>
          <a:p>
            <a:pPr algn="ctr"/>
            <a:r>
              <a:rPr lang="en-CA" dirty="0"/>
              <a:t>You need to keep a track of your progress</a:t>
            </a:r>
            <a:br>
              <a:rPr lang="en-CA" dirty="0"/>
            </a:br>
            <a:r>
              <a:rPr lang="en-CA" dirty="0"/>
              <a:t>so that you can monitor how soon and</a:t>
            </a:r>
            <a:br>
              <a:rPr lang="en-CA" dirty="0"/>
            </a:br>
            <a:r>
              <a:rPr lang="en-CA" dirty="0"/>
              <a:t>how many gains you’re making.</a:t>
            </a:r>
            <a:endParaRPr lang="en-ID" dirty="0"/>
          </a:p>
        </p:txBody>
      </p:sp>
      <p:pic>
        <p:nvPicPr>
          <p:cNvPr id="2" name="Picture 1">
            <a:extLst>
              <a:ext uri="{FF2B5EF4-FFF2-40B4-BE49-F238E27FC236}">
                <a16:creationId xmlns="" xmlns:a16="http://schemas.microsoft.com/office/drawing/2014/main" id="{7EFF9E4D-35FA-5640-B5EB-83EA789DD627}"/>
              </a:ext>
            </a:extLst>
          </p:cNvPr>
          <p:cNvPicPr>
            <a:picLocks noChangeAspect="1"/>
          </p:cNvPicPr>
          <p:nvPr/>
        </p:nvPicPr>
        <p:blipFill>
          <a:blip r:embed="rId2"/>
          <a:stretch>
            <a:fillRect/>
          </a:stretch>
        </p:blipFill>
        <p:spPr>
          <a:xfrm>
            <a:off x="2493302" y="2139702"/>
            <a:ext cx="2540000" cy="1905000"/>
          </a:xfrm>
          <a:prstGeom prst="rect">
            <a:avLst/>
          </a:prstGeom>
          <a:ln w="15875">
            <a:solidFill>
              <a:schemeClr val="tx1">
                <a:lumMod val="75000"/>
                <a:lumOff val="2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8831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563638"/>
            <a:ext cx="6447501" cy="1800200"/>
          </a:xfrm>
        </p:spPr>
        <p:txBody>
          <a:bodyPr>
            <a:normAutofit/>
          </a:bodyPr>
          <a:lstStyle/>
          <a:p>
            <a:pPr algn="ctr"/>
            <a:r>
              <a:rPr lang="en-US" dirty="0"/>
              <a:t>If you don’t track your progress, how’d you know if your struggle has given any results? Similarly, you wouldn’t know if you need to increase the amount of sets or reps you do.</a:t>
            </a:r>
            <a:r>
              <a:rPr lang="en-ID" dirty="0"/>
              <a:t> </a:t>
            </a:r>
          </a:p>
        </p:txBody>
      </p:sp>
    </p:spTree>
    <p:extLst>
      <p:ext uri="{BB962C8B-B14F-4D97-AF65-F5344CB8AC3E}">
        <p14:creationId xmlns:p14="http://schemas.microsoft.com/office/powerpoint/2010/main" val="3556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pPr algn="ctr"/>
            <a:r>
              <a:rPr lang="en-US" dirty="0"/>
              <a:t>Some people have set a time frame for themselves in which they have to</a:t>
            </a:r>
            <a:br>
              <a:rPr lang="en-US" dirty="0"/>
            </a:br>
            <a:r>
              <a:rPr lang="en-US" dirty="0"/>
              <a:t>reach a certain “gains goal”.</a:t>
            </a:r>
            <a:r>
              <a:rPr lang="en-ID" dirty="0"/>
              <a:t> </a:t>
            </a:r>
          </a:p>
          <a:p>
            <a:pPr algn="ctr"/>
            <a:endParaRPr lang="en-ID" dirty="0"/>
          </a:p>
          <a:p>
            <a:pPr algn="ctr"/>
            <a:r>
              <a:rPr lang="en-CA" dirty="0"/>
              <a:t>Here are a few ways in which you </a:t>
            </a:r>
            <a:br>
              <a:rPr lang="en-CA" dirty="0"/>
            </a:br>
            <a:r>
              <a:rPr lang="en-CA" dirty="0"/>
              <a:t>can track your progress and make changes </a:t>
            </a:r>
            <a:br>
              <a:rPr lang="en-CA" dirty="0"/>
            </a:br>
            <a:r>
              <a:rPr lang="en-CA" dirty="0"/>
              <a:t>in your muscle gain routine along the way.</a:t>
            </a:r>
            <a:endParaRPr lang="en-ID" dirty="0"/>
          </a:p>
          <a:p>
            <a:pPr algn="ctr"/>
            <a:endParaRPr lang="en-ID" dirty="0"/>
          </a:p>
        </p:txBody>
      </p:sp>
    </p:spTree>
    <p:extLst>
      <p:ext uri="{BB962C8B-B14F-4D97-AF65-F5344CB8AC3E}">
        <p14:creationId xmlns:p14="http://schemas.microsoft.com/office/powerpoint/2010/main" val="57818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9A7C57-0A35-C647-8051-0CF78903F947}"/>
              </a:ext>
            </a:extLst>
          </p:cNvPr>
          <p:cNvSpPr>
            <a:spLocks noGrp="1"/>
          </p:cNvSpPr>
          <p:nvPr>
            <p:ph type="title"/>
          </p:nvPr>
        </p:nvSpPr>
        <p:spPr/>
        <p:txBody>
          <a:bodyPr/>
          <a:lstStyle/>
          <a:p>
            <a:r>
              <a:rPr lang="en-US" b="1" dirty="0"/>
              <a:t>Keep a Journal</a:t>
            </a:r>
            <a:endParaRPr lang="en-ID" b="1" dirty="0"/>
          </a:p>
        </p:txBody>
      </p:sp>
      <p:sp>
        <p:nvSpPr>
          <p:cNvPr id="3" name="Content Placeholder 2">
            <a:extLst>
              <a:ext uri="{FF2B5EF4-FFF2-40B4-BE49-F238E27FC236}">
                <a16:creationId xmlns="" xmlns:a16="http://schemas.microsoft.com/office/drawing/2014/main" id="{A9A1180F-B810-7548-8547-712A5ECE8C82}"/>
              </a:ext>
            </a:extLst>
          </p:cNvPr>
          <p:cNvSpPr>
            <a:spLocks noGrp="1"/>
          </p:cNvSpPr>
          <p:nvPr>
            <p:ph idx="1"/>
          </p:nvPr>
        </p:nvSpPr>
        <p:spPr>
          <a:xfrm>
            <a:off x="508001" y="1491630"/>
            <a:ext cx="6447501" cy="2910580"/>
          </a:xfrm>
        </p:spPr>
        <p:txBody>
          <a:bodyPr>
            <a:normAutofit/>
          </a:bodyPr>
          <a:lstStyle/>
          <a:p>
            <a:r>
              <a:rPr lang="en-US" dirty="0"/>
              <a:t>Journals can be tedious and boring but are probably the most effective method of tracking your progress.</a:t>
            </a:r>
            <a:r>
              <a:rPr lang="en-ID" dirty="0"/>
              <a:t> </a:t>
            </a:r>
          </a:p>
          <a:p>
            <a:endParaRPr lang="en-ID" sz="2400" dirty="0"/>
          </a:p>
          <a:p>
            <a:r>
              <a:rPr lang="en-CA" dirty="0"/>
              <a:t>Also, your diet should contain snacks and meals specific for muscle gain.</a:t>
            </a:r>
            <a:endParaRPr lang="en-ID" dirty="0"/>
          </a:p>
          <a:p>
            <a:endParaRPr lang="en-US" sz="2400" dirty="0"/>
          </a:p>
        </p:txBody>
      </p:sp>
    </p:spTree>
    <p:extLst>
      <p:ext uri="{BB962C8B-B14F-4D97-AF65-F5344CB8AC3E}">
        <p14:creationId xmlns:p14="http://schemas.microsoft.com/office/powerpoint/2010/main" val="2716887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grpId="0" nodeType="with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par>
                                <p:cTn id="10" presetID="5" presetClass="entr" presetSubtype="10" fill="hold" grpId="0" nodeType="withEffect">
                                  <p:stCondLst>
                                    <p:cond delay="5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50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r>
              <a:rPr lang="en-CA" dirty="0"/>
              <a:t>Since, it’s not possible to keep all this information in your head without getting confused or mixing it all up, it’s best to record it all.</a:t>
            </a:r>
          </a:p>
          <a:p>
            <a:endParaRPr lang="en-CA" dirty="0"/>
          </a:p>
          <a:p>
            <a:r>
              <a:rPr lang="en-CA" dirty="0"/>
              <a:t>If you use supplements, you can also record results you’ve seen from that supplement in your journal.</a:t>
            </a:r>
            <a:endParaRPr lang="en-ID" dirty="0"/>
          </a:p>
          <a:p>
            <a:endParaRPr lang="en-ID" dirty="0"/>
          </a:p>
        </p:txBody>
      </p:sp>
    </p:spTree>
    <p:extLst>
      <p:ext uri="{BB962C8B-B14F-4D97-AF65-F5344CB8AC3E}">
        <p14:creationId xmlns:p14="http://schemas.microsoft.com/office/powerpoint/2010/main" val="326719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059582"/>
            <a:ext cx="6447501" cy="2880320"/>
          </a:xfrm>
        </p:spPr>
        <p:txBody>
          <a:bodyPr>
            <a:normAutofit/>
          </a:bodyPr>
          <a:lstStyle/>
          <a:p>
            <a:r>
              <a:rPr lang="en-US" dirty="0"/>
              <a:t>Experts suggest that you should change your plan after every two months.</a:t>
            </a:r>
            <a:r>
              <a:rPr lang="en-ID" dirty="0"/>
              <a:t> </a:t>
            </a:r>
          </a:p>
          <a:p>
            <a:endParaRPr lang="en-ID" dirty="0"/>
          </a:p>
          <a:p>
            <a:r>
              <a:rPr lang="en-US" dirty="0"/>
              <a:t>For instance, if you change a supplement after two months, you can write all the pros and cons in your journal.</a:t>
            </a:r>
            <a:r>
              <a:rPr lang="en-ID" dirty="0"/>
              <a:t> </a:t>
            </a:r>
          </a:p>
        </p:txBody>
      </p:sp>
    </p:spTree>
    <p:extLst>
      <p:ext uri="{BB962C8B-B14F-4D97-AF65-F5344CB8AC3E}">
        <p14:creationId xmlns:p14="http://schemas.microsoft.com/office/powerpoint/2010/main" val="17458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46A1BC7-442C-C04B-8AD2-1B29C1CE5425}"/>
              </a:ext>
            </a:extLst>
          </p:cNvPr>
          <p:cNvSpPr>
            <a:spLocks noGrp="1"/>
          </p:cNvSpPr>
          <p:nvPr>
            <p:ph idx="1"/>
          </p:nvPr>
        </p:nvSpPr>
        <p:spPr>
          <a:xfrm>
            <a:off x="539552" y="1267472"/>
            <a:ext cx="2232247" cy="3384376"/>
          </a:xfrm>
        </p:spPr>
        <p:txBody>
          <a:bodyPr>
            <a:normAutofit/>
          </a:bodyPr>
          <a:lstStyle/>
          <a:p>
            <a:pPr algn="ctr"/>
            <a:r>
              <a:rPr lang="en-US" sz="2200" dirty="0"/>
              <a:t>You can also write your short-term goals in your journal that you need to reach in two or three months’ time.</a:t>
            </a:r>
            <a:r>
              <a:rPr lang="en-ID" sz="2200" dirty="0"/>
              <a:t> </a:t>
            </a:r>
          </a:p>
        </p:txBody>
      </p:sp>
      <p:pic>
        <p:nvPicPr>
          <p:cNvPr id="2" name="Picture 1">
            <a:extLst>
              <a:ext uri="{FF2B5EF4-FFF2-40B4-BE49-F238E27FC236}">
                <a16:creationId xmlns="" xmlns:a16="http://schemas.microsoft.com/office/drawing/2014/main" id="{CD344ADD-A897-994B-8977-2407231039CA}"/>
              </a:ext>
            </a:extLst>
          </p:cNvPr>
          <p:cNvPicPr>
            <a:picLocks noChangeAspect="1"/>
          </p:cNvPicPr>
          <p:nvPr/>
        </p:nvPicPr>
        <p:blipFill>
          <a:blip r:embed="rId2"/>
          <a:stretch>
            <a:fillRect/>
          </a:stretch>
        </p:blipFill>
        <p:spPr>
          <a:xfrm>
            <a:off x="3131840" y="1278338"/>
            <a:ext cx="3672408" cy="2442807"/>
          </a:xfrm>
          <a:prstGeom prst="rect">
            <a:avLst/>
          </a:prstGeom>
          <a:ln w="15875">
            <a:solidFill>
              <a:schemeClr val="tx1">
                <a:lumMod val="75000"/>
                <a:lumOff val="2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7663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C1" id="{F90D2885-62DC-AB4A-A6FC-AF14286A8FF9}" vid="{B7C2FCF5-12F4-7F4C-8134-92C7D4F3ED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66</TotalTime>
  <Words>848</Words>
  <Application>Microsoft Office PowerPoint</Application>
  <PresentationFormat>On-screen Show (16:9)</PresentationFormat>
  <Paragraphs>61</Paragraphs>
  <Slides>25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 3</vt:lpstr>
      <vt:lpstr>Facet</vt:lpstr>
      <vt:lpstr>PowerPoint Presentation</vt:lpstr>
      <vt:lpstr>PowerPoint Presentation</vt:lpstr>
      <vt:lpstr>PowerPoint Presentation</vt:lpstr>
      <vt:lpstr>PowerPoint Presentation</vt:lpstr>
      <vt:lpstr>PowerPoint Presentation</vt:lpstr>
      <vt:lpstr>Keep a Journal</vt:lpstr>
      <vt:lpstr>PowerPoint Presentation</vt:lpstr>
      <vt:lpstr>PowerPoint Presentation</vt:lpstr>
      <vt:lpstr>PowerPoint Presentation</vt:lpstr>
      <vt:lpstr>PowerPoint Presentation</vt:lpstr>
      <vt:lpstr>Weighing Scale</vt:lpstr>
      <vt:lpstr>PowerPoint Presentation</vt:lpstr>
      <vt:lpstr>Body Fat Composition</vt:lpstr>
      <vt:lpstr>PowerPoint Presentation</vt:lpstr>
      <vt:lpstr>PowerPoint Presentation</vt:lpstr>
      <vt:lpstr>PowerPoint Presentation</vt:lpstr>
      <vt:lpstr>PowerPoint Presentation</vt:lpstr>
      <vt:lpstr>PowerPoint Presentation</vt:lpstr>
      <vt:lpstr>Measurements</vt:lpstr>
      <vt:lpstr>PowerPoint Presentation</vt:lpstr>
      <vt:lpstr>PowerPoint Presentation</vt:lpstr>
      <vt:lpstr>Take Pictures</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6</cp:revision>
  <dcterms:created xsi:type="dcterms:W3CDTF">2018-09-03T15:01:07Z</dcterms:created>
  <dcterms:modified xsi:type="dcterms:W3CDTF">2018-09-18T15:32:24Z</dcterms:modified>
</cp:coreProperties>
</file>