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7" r:id="rId21"/>
    <p:sldId id="276" r:id="rId22"/>
    <p:sldId id="278" r:id="rId2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1668" y="885"/>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12/31/2017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12/31/2017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79" y="-35984"/>
            <a:ext cx="9377303" cy="5274733"/>
          </a:xfrm>
          <a:prstGeom prst="rect">
            <a:avLst/>
          </a:prstGeom>
        </p:spPr>
      </p:pic>
      <p:sp>
        <p:nvSpPr>
          <p:cNvPr id="5" name="Rectangle 4"/>
          <p:cNvSpPr/>
          <p:nvPr/>
        </p:nvSpPr>
        <p:spPr>
          <a:xfrm>
            <a:off x="5387622" y="2394857"/>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562600" y="2902747"/>
            <a:ext cx="3124200" cy="2308324"/>
          </a:xfrm>
          <a:prstGeom prst="rect">
            <a:avLst/>
          </a:prstGeom>
          <a:noFill/>
        </p:spPr>
        <p:txBody>
          <a:bodyPr wrap="square" rtlCol="0">
            <a:spAutoFit/>
          </a:bodyPr>
          <a:lstStyle/>
          <a:p>
            <a:pPr algn="ctr"/>
            <a:r>
              <a:rPr lang="en-CA" sz="4800" b="1" dirty="0"/>
              <a:t>Reclaiming </a:t>
            </a:r>
            <a:r>
              <a:rPr lang="en-CA" sz="4800" b="1" dirty="0" smtClean="0"/>
              <a:t>Your </a:t>
            </a:r>
            <a:r>
              <a:rPr lang="en-CA" sz="4800" b="1" dirty="0"/>
              <a:t>T</a:t>
            </a:r>
            <a:r>
              <a:rPr lang="en-CA" sz="4800" b="1" dirty="0" smtClean="0"/>
              <a:t>ime</a:t>
            </a:r>
            <a:endParaRPr lang="en-MY" sz="4800" b="1" dirty="0"/>
          </a:p>
          <a:p>
            <a:pPr algn="ctr"/>
            <a:endParaRPr lang="en-MY" sz="4800" b="1" dirty="0"/>
          </a:p>
        </p:txBody>
      </p:sp>
      <p:sp>
        <p:nvSpPr>
          <p:cNvPr id="9" name="Rectangle 8"/>
          <p:cNvSpPr/>
          <p:nvPr/>
        </p:nvSpPr>
        <p:spPr>
          <a:xfrm>
            <a:off x="5311422" y="2307167"/>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49"/>
            <a:ext cx="8229600" cy="3089673"/>
          </a:xfrm>
        </p:spPr>
        <p:txBody>
          <a:bodyPr>
            <a:normAutofit/>
          </a:bodyPr>
          <a:lstStyle/>
          <a:p>
            <a:pPr marL="0" indent="0" algn="ctr">
              <a:buNone/>
            </a:pPr>
            <a:r>
              <a:rPr lang="en-CA" dirty="0"/>
              <a:t>With hormones out of whack you may find yourself having difficulty remembering people’s names, snapping unintentionally, suffering from mood swings or even start to feel </a:t>
            </a:r>
            <a:r>
              <a:rPr lang="en-CA" dirty="0" smtClean="0"/>
              <a:t>depressed</a:t>
            </a:r>
            <a:endParaRPr lang="en-MY" dirty="0"/>
          </a:p>
        </p:txBody>
      </p:sp>
    </p:spTree>
    <p:extLst>
      <p:ext uri="{BB962C8B-B14F-4D97-AF65-F5344CB8AC3E}">
        <p14:creationId xmlns:p14="http://schemas.microsoft.com/office/powerpoint/2010/main" val="24552788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3278"/>
            <a:ext cx="8229600" cy="3394472"/>
          </a:xfrm>
        </p:spPr>
        <p:txBody>
          <a:bodyPr>
            <a:normAutofit/>
          </a:bodyPr>
          <a:lstStyle/>
          <a:p>
            <a:r>
              <a:rPr lang="en-CA" sz="2700" dirty="0"/>
              <a:t>For women, the one thing to watch out for is estrogen </a:t>
            </a:r>
            <a:r>
              <a:rPr lang="en-CA" sz="2700" dirty="0" smtClean="0"/>
              <a:t>levels</a:t>
            </a:r>
          </a:p>
          <a:p>
            <a:endParaRPr lang="en-CA" sz="2700" dirty="0"/>
          </a:p>
          <a:p>
            <a:r>
              <a:rPr lang="en-CA" sz="2700" dirty="0" smtClean="0"/>
              <a:t>This </a:t>
            </a:r>
            <a:r>
              <a:rPr lang="en-CA" sz="2700" dirty="0"/>
              <a:t>female hormone can dictate everything from sugar cravings and bouts of fatigue to mood </a:t>
            </a:r>
            <a:r>
              <a:rPr lang="en-CA" sz="2700" dirty="0" smtClean="0"/>
              <a:t>swings</a:t>
            </a:r>
            <a:endParaRPr lang="en-MY" sz="2700" dirty="0"/>
          </a:p>
        </p:txBody>
      </p:sp>
    </p:spTree>
    <p:extLst>
      <p:ext uri="{BB962C8B-B14F-4D97-AF65-F5344CB8AC3E}">
        <p14:creationId xmlns:p14="http://schemas.microsoft.com/office/powerpoint/2010/main" val="35552002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81149"/>
            <a:ext cx="8229600" cy="3013473"/>
          </a:xfrm>
        </p:spPr>
        <p:txBody>
          <a:bodyPr/>
          <a:lstStyle/>
          <a:p>
            <a:pPr marL="0" indent="0" algn="ctr">
              <a:buNone/>
            </a:pPr>
            <a:r>
              <a:rPr lang="en-CA" dirty="0"/>
              <a:t>As a result women may often observe that fluctuations in estrogen levels during </a:t>
            </a:r>
            <a:r>
              <a:rPr lang="en-CA" dirty="0" err="1"/>
              <a:t>perimenopause</a:t>
            </a:r>
            <a:r>
              <a:rPr lang="en-CA" dirty="0"/>
              <a:t> and menopause may make their memory and attention wax and </a:t>
            </a:r>
            <a:r>
              <a:rPr lang="en-CA" dirty="0" smtClean="0"/>
              <a:t>wane</a:t>
            </a:r>
            <a:endParaRPr lang="en-MY" dirty="0"/>
          </a:p>
        </p:txBody>
      </p:sp>
    </p:spTree>
    <p:extLst>
      <p:ext uri="{BB962C8B-B14F-4D97-AF65-F5344CB8AC3E}">
        <p14:creationId xmlns:p14="http://schemas.microsoft.com/office/powerpoint/2010/main" val="21935990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50"/>
            <a:ext cx="8229600" cy="3165873"/>
          </a:xfrm>
        </p:spPr>
        <p:txBody>
          <a:bodyPr/>
          <a:lstStyle/>
          <a:p>
            <a:pPr marL="0" indent="0" algn="ctr">
              <a:buNone/>
            </a:pPr>
            <a:r>
              <a:rPr lang="en-CA" dirty="0"/>
              <a:t>It is important that an optimal balance of estrogen, progesterone and testosterone is maintained since all three hormones act directly on nerve cells in the </a:t>
            </a:r>
            <a:r>
              <a:rPr lang="en-CA" dirty="0" smtClean="0"/>
              <a:t>brain</a:t>
            </a:r>
            <a:endParaRPr lang="en-MY" dirty="0"/>
          </a:p>
        </p:txBody>
      </p:sp>
    </p:spTree>
    <p:extLst>
      <p:ext uri="{BB962C8B-B14F-4D97-AF65-F5344CB8AC3E}">
        <p14:creationId xmlns:p14="http://schemas.microsoft.com/office/powerpoint/2010/main" val="26690121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00150"/>
            <a:ext cx="3581400" cy="3394472"/>
          </a:xfrm>
        </p:spPr>
        <p:txBody>
          <a:bodyPr>
            <a:normAutofit/>
          </a:bodyPr>
          <a:lstStyle/>
          <a:p>
            <a:pPr marL="0" indent="0" algn="ctr">
              <a:buNone/>
            </a:pPr>
            <a:r>
              <a:rPr lang="en-CA" dirty="0"/>
              <a:t>Even with a single night of insufficient sleep, the mind suffers greatly and focus becomes </a:t>
            </a:r>
            <a:r>
              <a:rPr lang="en-CA" dirty="0" smtClean="0"/>
              <a:t>compromised</a:t>
            </a:r>
            <a:endParaRPr lang="en-MY" dirty="0"/>
          </a:p>
        </p:txBody>
      </p:sp>
      <p:pic>
        <p:nvPicPr>
          <p:cNvPr id="4098" name="Picture 2" descr="Image result for LACK OF SLE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210129"/>
            <a:ext cx="4059763" cy="2990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4678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394472"/>
          </a:xfrm>
        </p:spPr>
        <p:txBody>
          <a:bodyPr>
            <a:normAutofit/>
          </a:bodyPr>
          <a:lstStyle/>
          <a:p>
            <a:r>
              <a:rPr lang="en-CA" sz="2700" dirty="0"/>
              <a:t>Also, feeling sleepy can cut into your working memory which is an important component of </a:t>
            </a:r>
            <a:r>
              <a:rPr lang="en-CA" sz="2700" dirty="0" smtClean="0"/>
              <a:t>focusing</a:t>
            </a:r>
          </a:p>
          <a:p>
            <a:endParaRPr lang="en-CA" sz="2700" dirty="0"/>
          </a:p>
          <a:p>
            <a:r>
              <a:rPr lang="en-CA" sz="2700" dirty="0" smtClean="0"/>
              <a:t>The </a:t>
            </a:r>
            <a:r>
              <a:rPr lang="en-CA" sz="2700" dirty="0"/>
              <a:t>sensation makes you less vigilant and reduces the speed and accuracy of mental </a:t>
            </a:r>
            <a:r>
              <a:rPr lang="en-CA" sz="2700" dirty="0" smtClean="0"/>
              <a:t>tasks</a:t>
            </a:r>
            <a:endParaRPr lang="en-MY" sz="2700" dirty="0"/>
          </a:p>
        </p:txBody>
      </p:sp>
      <p:pic>
        <p:nvPicPr>
          <p:cNvPr id="5126" name="Picture 6" descr="Image result for slow spe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3204905"/>
            <a:ext cx="3273425" cy="1938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89026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0"/>
            <a:ext cx="8229600" cy="3394472"/>
          </a:xfrm>
        </p:spPr>
        <p:txBody>
          <a:bodyPr>
            <a:normAutofit/>
          </a:bodyPr>
          <a:lstStyle/>
          <a:p>
            <a:r>
              <a:rPr lang="en-CA" sz="2700" dirty="0"/>
              <a:t>While memory and cognitive functioning gradually diminish with age, people with persistent or higher levels of stress are especially </a:t>
            </a:r>
            <a:r>
              <a:rPr lang="en-CA" sz="2700" dirty="0" smtClean="0"/>
              <a:t>vulnerable</a:t>
            </a:r>
          </a:p>
          <a:p>
            <a:endParaRPr lang="en-CA" sz="2700" dirty="0"/>
          </a:p>
          <a:p>
            <a:r>
              <a:rPr lang="en-CA" sz="2700" dirty="0" smtClean="0"/>
              <a:t>The </a:t>
            </a:r>
            <a:r>
              <a:rPr lang="en-CA" sz="2700" dirty="0"/>
              <a:t>negative effects of stress on memory can cause the brain to freeze and completely lose track of </a:t>
            </a:r>
            <a:r>
              <a:rPr lang="en-CA" sz="2700" dirty="0" smtClean="0"/>
              <a:t>focus</a:t>
            </a:r>
            <a:endParaRPr lang="en-MY" sz="2700" dirty="0"/>
          </a:p>
        </p:txBody>
      </p:sp>
    </p:spTree>
    <p:extLst>
      <p:ext uri="{BB962C8B-B14F-4D97-AF65-F5344CB8AC3E}">
        <p14:creationId xmlns:p14="http://schemas.microsoft.com/office/powerpoint/2010/main" val="16802846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0"/>
            <a:ext cx="8229600" cy="3394472"/>
          </a:xfrm>
        </p:spPr>
        <p:txBody>
          <a:bodyPr>
            <a:normAutofit/>
          </a:bodyPr>
          <a:lstStyle/>
          <a:p>
            <a:r>
              <a:rPr lang="en-CA" sz="2700" dirty="0"/>
              <a:t>Focus caves in to stress in these situations as thinking gets so preoccupied with stress-inducing stimuli that other thoughts fail to </a:t>
            </a:r>
            <a:r>
              <a:rPr lang="en-CA" sz="2700" dirty="0" smtClean="0"/>
              <a:t>emerge</a:t>
            </a:r>
          </a:p>
          <a:p>
            <a:endParaRPr lang="en-CA" sz="2700" dirty="0"/>
          </a:p>
          <a:p>
            <a:r>
              <a:rPr lang="en-CA" sz="2700" dirty="0" smtClean="0"/>
              <a:t>In </a:t>
            </a:r>
            <a:r>
              <a:rPr lang="en-CA" sz="2700" dirty="0"/>
              <a:t>this way it hampers working memory which is associated with short term </a:t>
            </a:r>
            <a:r>
              <a:rPr lang="en-CA" sz="2700" dirty="0" smtClean="0"/>
              <a:t>memory</a:t>
            </a:r>
            <a:endParaRPr lang="en-MY" sz="2700" dirty="0"/>
          </a:p>
        </p:txBody>
      </p:sp>
    </p:spTree>
    <p:extLst>
      <p:ext uri="{BB962C8B-B14F-4D97-AF65-F5344CB8AC3E}">
        <p14:creationId xmlns:p14="http://schemas.microsoft.com/office/powerpoint/2010/main" val="2938590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857250"/>
          </a:xfrm>
        </p:spPr>
        <p:txBody>
          <a:bodyPr/>
          <a:lstStyle/>
          <a:p>
            <a:r>
              <a:rPr lang="en-CA" b="1" dirty="0"/>
              <a:t>Lack </a:t>
            </a:r>
            <a:r>
              <a:rPr lang="en-CA" b="1" dirty="0" smtClean="0"/>
              <a:t>Of </a:t>
            </a:r>
            <a:r>
              <a:rPr lang="en-CA" b="1" dirty="0"/>
              <a:t>P</a:t>
            </a:r>
            <a:r>
              <a:rPr lang="en-CA" b="1" dirty="0" smtClean="0"/>
              <a:t>hysical </a:t>
            </a:r>
            <a:r>
              <a:rPr lang="en-CA" b="1" dirty="0"/>
              <a:t>A</a:t>
            </a:r>
            <a:r>
              <a:rPr lang="en-CA" b="1" dirty="0" smtClean="0"/>
              <a:t>ctivity</a:t>
            </a:r>
            <a:endParaRPr lang="en-MY" b="1" dirty="0"/>
          </a:p>
        </p:txBody>
      </p:sp>
      <p:sp>
        <p:nvSpPr>
          <p:cNvPr id="3" name="Content Placeholder 2"/>
          <p:cNvSpPr>
            <a:spLocks noGrp="1"/>
          </p:cNvSpPr>
          <p:nvPr>
            <p:ph idx="1"/>
          </p:nvPr>
        </p:nvSpPr>
        <p:spPr>
          <a:xfrm>
            <a:off x="457200" y="1733549"/>
            <a:ext cx="8229600" cy="2861073"/>
          </a:xfrm>
        </p:spPr>
        <p:txBody>
          <a:bodyPr>
            <a:normAutofit/>
          </a:bodyPr>
          <a:lstStyle/>
          <a:p>
            <a:r>
              <a:rPr lang="en-CA" sz="2800" dirty="0"/>
              <a:t>Regular exercise releases brain chemicals which are key for memory and a lack of the same can impact focus and </a:t>
            </a:r>
            <a:r>
              <a:rPr lang="en-CA" sz="2800" dirty="0" smtClean="0"/>
              <a:t>concentration</a:t>
            </a:r>
          </a:p>
          <a:p>
            <a:endParaRPr lang="en-CA" sz="2800" dirty="0"/>
          </a:p>
          <a:p>
            <a:r>
              <a:rPr lang="en-CA" sz="2800" dirty="0" smtClean="0"/>
              <a:t>As </a:t>
            </a:r>
            <a:r>
              <a:rPr lang="en-CA" sz="2800" dirty="0"/>
              <a:t>such 30 minutes of exercise can help make more BNDF</a:t>
            </a:r>
            <a:endParaRPr lang="en-MY" sz="2800" dirty="0"/>
          </a:p>
        </p:txBody>
      </p:sp>
    </p:spTree>
    <p:extLst>
      <p:ext uri="{BB962C8B-B14F-4D97-AF65-F5344CB8AC3E}">
        <p14:creationId xmlns:p14="http://schemas.microsoft.com/office/powerpoint/2010/main" val="2847160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361950"/>
            <a:ext cx="8229600" cy="3927873"/>
          </a:xfrm>
        </p:spPr>
        <p:txBody>
          <a:bodyPr/>
          <a:lstStyle/>
          <a:p>
            <a:pPr marL="0" indent="0" algn="ctr">
              <a:buNone/>
            </a:pPr>
            <a:r>
              <a:rPr lang="en-CA" b="1" dirty="0"/>
              <a:t>Exercise </a:t>
            </a:r>
            <a:r>
              <a:rPr lang="en-CA" dirty="0"/>
              <a:t>needs to be made a regular part of daily routine to reap cognitive </a:t>
            </a:r>
            <a:r>
              <a:rPr lang="en-CA" dirty="0" smtClean="0"/>
              <a:t>benefits</a:t>
            </a:r>
            <a:endParaRPr lang="en-MY" dirty="0"/>
          </a:p>
        </p:txBody>
      </p:sp>
      <p:pic>
        <p:nvPicPr>
          <p:cNvPr id="6146" name="Picture 2" descr="Image result for EXERCI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3287" y="1733550"/>
            <a:ext cx="4797425" cy="29983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505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50"/>
            <a:ext cx="8229600" cy="3013473"/>
          </a:xfrm>
        </p:spPr>
        <p:txBody>
          <a:bodyPr>
            <a:normAutofit/>
          </a:bodyPr>
          <a:lstStyle/>
          <a:p>
            <a:pPr marL="0" indent="0" algn="ctr">
              <a:buNone/>
            </a:pPr>
            <a:r>
              <a:rPr lang="en-CA" sz="3000" dirty="0" smtClean="0"/>
              <a:t>In </a:t>
            </a:r>
            <a:r>
              <a:rPr lang="en-CA" sz="3000" dirty="0"/>
              <a:t>many cases, these distractions may not seem as obvious as one imagines but may make you feel scattered or fuzzy instead. The result is that you may end up blaming yourself for not having more control.   </a:t>
            </a:r>
            <a:endParaRPr lang="en-MY" sz="3000" dirty="0"/>
          </a:p>
        </p:txBody>
      </p:sp>
    </p:spTree>
    <p:extLst>
      <p:ext uri="{BB962C8B-B14F-4D97-AF65-F5344CB8AC3E}">
        <p14:creationId xmlns:p14="http://schemas.microsoft.com/office/powerpoint/2010/main" val="32181641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3900"/>
            <a:ext cx="8229600" cy="857250"/>
          </a:xfrm>
        </p:spPr>
        <p:txBody>
          <a:bodyPr>
            <a:noAutofit/>
          </a:bodyPr>
          <a:lstStyle/>
          <a:p>
            <a:r>
              <a:rPr lang="en-CA" b="1" dirty="0"/>
              <a:t>Surrounding </a:t>
            </a:r>
            <a:r>
              <a:rPr lang="en-CA" b="1" dirty="0"/>
              <a:t>E</a:t>
            </a:r>
            <a:r>
              <a:rPr lang="en-CA" b="1" dirty="0" smtClean="0"/>
              <a:t>nvironment</a:t>
            </a:r>
            <a:r>
              <a:rPr lang="en-MY" b="1" dirty="0"/>
              <a:t/>
            </a:r>
            <a:br>
              <a:rPr lang="en-MY" b="1" dirty="0"/>
            </a:br>
            <a:endParaRPr lang="en-MY" dirty="0"/>
          </a:p>
        </p:txBody>
      </p:sp>
      <p:sp>
        <p:nvSpPr>
          <p:cNvPr id="3" name="Content Placeholder 2"/>
          <p:cNvSpPr>
            <a:spLocks noGrp="1"/>
          </p:cNvSpPr>
          <p:nvPr>
            <p:ph idx="1"/>
          </p:nvPr>
        </p:nvSpPr>
        <p:spPr>
          <a:xfrm>
            <a:off x="457200" y="1581150"/>
            <a:ext cx="8229600" cy="3394472"/>
          </a:xfrm>
        </p:spPr>
        <p:txBody>
          <a:bodyPr>
            <a:normAutofit/>
          </a:bodyPr>
          <a:lstStyle/>
          <a:p>
            <a:r>
              <a:rPr lang="en-CA" sz="2400" dirty="0"/>
              <a:t>The environment where you are sitting down can quickly become a distracting factor when you are trying to </a:t>
            </a:r>
            <a:r>
              <a:rPr lang="en-CA" sz="2400" dirty="0" smtClean="0"/>
              <a:t>concentrate</a:t>
            </a:r>
          </a:p>
          <a:p>
            <a:endParaRPr lang="en-CA" sz="2400" dirty="0"/>
          </a:p>
          <a:p>
            <a:r>
              <a:rPr lang="en-CA" sz="2400" dirty="0" smtClean="0"/>
              <a:t>There </a:t>
            </a:r>
            <a:r>
              <a:rPr lang="en-CA" sz="2400" dirty="0"/>
              <a:t>could be multiple diversions such as loud noises, bright lighting, visual disruptions and even temperature </a:t>
            </a:r>
            <a:r>
              <a:rPr lang="en-CA" sz="2400" dirty="0" smtClean="0"/>
              <a:t>inconsistencies</a:t>
            </a:r>
            <a:endParaRPr lang="en-MY" sz="2400" dirty="0"/>
          </a:p>
          <a:p>
            <a:endParaRPr lang="en-MY" sz="2400" dirty="0"/>
          </a:p>
        </p:txBody>
      </p:sp>
    </p:spTree>
    <p:extLst>
      <p:ext uri="{BB962C8B-B14F-4D97-AF65-F5344CB8AC3E}">
        <p14:creationId xmlns:p14="http://schemas.microsoft.com/office/powerpoint/2010/main" val="2883008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lstStyle/>
          <a:p>
            <a:r>
              <a:rPr lang="en-CA" b="1" dirty="0"/>
              <a:t>Quality </a:t>
            </a:r>
            <a:r>
              <a:rPr lang="en-CA" b="1" dirty="0"/>
              <a:t>O</a:t>
            </a:r>
            <a:r>
              <a:rPr lang="en-CA" b="1" dirty="0" smtClean="0"/>
              <a:t>f Information</a:t>
            </a:r>
            <a:endParaRPr lang="en-MY" b="1" dirty="0"/>
          </a:p>
        </p:txBody>
      </p:sp>
      <p:sp>
        <p:nvSpPr>
          <p:cNvPr id="3" name="Content Placeholder 2"/>
          <p:cNvSpPr>
            <a:spLocks noGrp="1"/>
          </p:cNvSpPr>
          <p:nvPr>
            <p:ph idx="1"/>
          </p:nvPr>
        </p:nvSpPr>
        <p:spPr>
          <a:xfrm>
            <a:off x="457200" y="1657349"/>
            <a:ext cx="8229600" cy="2937273"/>
          </a:xfrm>
        </p:spPr>
        <p:txBody>
          <a:bodyPr>
            <a:normAutofit/>
          </a:bodyPr>
          <a:lstStyle/>
          <a:p>
            <a:r>
              <a:rPr lang="en-CA" sz="2500" dirty="0"/>
              <a:t>Another common distraction is the quality of information you need to </a:t>
            </a:r>
            <a:r>
              <a:rPr lang="en-CA" sz="2500" dirty="0" smtClean="0"/>
              <a:t>process</a:t>
            </a:r>
          </a:p>
          <a:p>
            <a:endParaRPr lang="en-CA" sz="2500" dirty="0"/>
          </a:p>
          <a:p>
            <a:r>
              <a:rPr lang="en-CA" sz="2500" dirty="0" smtClean="0"/>
              <a:t>If </a:t>
            </a:r>
            <a:r>
              <a:rPr lang="en-CA" sz="2500" dirty="0"/>
              <a:t>the information is relevant to the task at hand, then it will likely keep your focus engaged but you can easily become distracted if you don’t have the right information to work </a:t>
            </a:r>
            <a:r>
              <a:rPr lang="en-CA" sz="2500" dirty="0" smtClean="0"/>
              <a:t>with</a:t>
            </a:r>
            <a:endParaRPr lang="en-MY" sz="2500" dirty="0"/>
          </a:p>
        </p:txBody>
      </p:sp>
    </p:spTree>
    <p:extLst>
      <p:ext uri="{BB962C8B-B14F-4D97-AF65-F5344CB8AC3E}">
        <p14:creationId xmlns:p14="http://schemas.microsoft.com/office/powerpoint/2010/main" val="8346602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57349"/>
            <a:ext cx="8229600" cy="2937273"/>
          </a:xfrm>
        </p:spPr>
        <p:txBody>
          <a:bodyPr/>
          <a:lstStyle/>
          <a:p>
            <a:pPr marL="0" indent="0" algn="ctr">
              <a:buNone/>
            </a:pPr>
            <a:r>
              <a:rPr lang="en-CA" dirty="0"/>
              <a:t>Issues like an incomplete email, a skipped step or a misleading phone message can mess up your focus as you try to make sense of the </a:t>
            </a:r>
            <a:r>
              <a:rPr lang="en-CA" dirty="0" smtClean="0"/>
              <a:t>situation</a:t>
            </a:r>
            <a:endParaRPr lang="en-MY" dirty="0"/>
          </a:p>
        </p:txBody>
      </p:sp>
    </p:spTree>
    <p:extLst>
      <p:ext uri="{BB962C8B-B14F-4D97-AF65-F5344CB8AC3E}">
        <p14:creationId xmlns:p14="http://schemas.microsoft.com/office/powerpoint/2010/main" val="3685363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80671"/>
            <a:ext cx="3733800" cy="3394472"/>
          </a:xfrm>
        </p:spPr>
        <p:txBody>
          <a:bodyPr>
            <a:normAutofit/>
          </a:bodyPr>
          <a:lstStyle/>
          <a:p>
            <a:pPr marL="0" indent="0" algn="ctr">
              <a:buNone/>
            </a:pPr>
            <a:r>
              <a:rPr lang="en-CA" sz="2800" dirty="0"/>
              <a:t>A</a:t>
            </a:r>
            <a:r>
              <a:rPr lang="en-CA" sz="2800" dirty="0" smtClean="0"/>
              <a:t>s </a:t>
            </a:r>
            <a:r>
              <a:rPr lang="en-CA" sz="2800" dirty="0"/>
              <a:t>we get older, both </a:t>
            </a:r>
            <a:r>
              <a:rPr lang="en-CA" sz="2800" b="1" dirty="0">
                <a:solidFill>
                  <a:srgbClr val="FFC000"/>
                </a:solidFill>
              </a:rPr>
              <a:t>F</a:t>
            </a:r>
            <a:r>
              <a:rPr lang="en-CA" sz="2800" b="1" dirty="0" smtClean="0">
                <a:solidFill>
                  <a:srgbClr val="FFC000"/>
                </a:solidFill>
              </a:rPr>
              <a:t>ocus</a:t>
            </a:r>
            <a:r>
              <a:rPr lang="en-CA" sz="2800" dirty="0" smtClean="0"/>
              <a:t> </a:t>
            </a:r>
            <a:r>
              <a:rPr lang="en-CA" sz="2800" dirty="0"/>
              <a:t>and </a:t>
            </a:r>
            <a:r>
              <a:rPr lang="en-CA" sz="2800" b="1" dirty="0" smtClean="0">
                <a:solidFill>
                  <a:srgbClr val="FFC000"/>
                </a:solidFill>
              </a:rPr>
              <a:t>Concentration</a:t>
            </a:r>
            <a:r>
              <a:rPr lang="en-CA" sz="2800" dirty="0" smtClean="0"/>
              <a:t> </a:t>
            </a:r>
            <a:r>
              <a:rPr lang="en-CA" sz="2800" dirty="0"/>
              <a:t>can change, just as so can memory and other cognitive </a:t>
            </a:r>
            <a:r>
              <a:rPr lang="en-CA" sz="2800" dirty="0" smtClean="0"/>
              <a:t>functions</a:t>
            </a:r>
            <a:endParaRPr lang="en-MY" sz="2800" dirty="0"/>
          </a:p>
        </p:txBody>
      </p:sp>
      <p:pic>
        <p:nvPicPr>
          <p:cNvPr id="1026" name="Picture 2" descr="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l="5555" t="1182" r="18655"/>
          <a:stretch/>
        </p:blipFill>
        <p:spPr bwMode="auto">
          <a:xfrm>
            <a:off x="4572000" y="1352550"/>
            <a:ext cx="4029514" cy="2728317"/>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435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750"/>
            <a:ext cx="8229600" cy="3394472"/>
          </a:xfrm>
        </p:spPr>
        <p:txBody>
          <a:bodyPr>
            <a:normAutofit/>
          </a:bodyPr>
          <a:lstStyle/>
          <a:p>
            <a:r>
              <a:rPr lang="en-CA" sz="2400" dirty="0"/>
              <a:t>There are certain habits and situations that can factor into impairing </a:t>
            </a:r>
            <a:r>
              <a:rPr lang="en-CA" sz="2400" dirty="0" smtClean="0"/>
              <a:t>focus</a:t>
            </a:r>
          </a:p>
          <a:p>
            <a:endParaRPr lang="en-CA" sz="2400" dirty="0"/>
          </a:p>
          <a:p>
            <a:r>
              <a:rPr lang="en-CA" sz="2400" dirty="0" smtClean="0"/>
              <a:t>Most </a:t>
            </a:r>
            <a:r>
              <a:rPr lang="en-CA" sz="2400" dirty="0"/>
              <a:t>are everyday habits that that be changed with some effort and may become the starting point for you to move ahead with gaining better focus and </a:t>
            </a:r>
            <a:r>
              <a:rPr lang="en-CA" sz="2400" dirty="0" smtClean="0"/>
              <a:t>concentration</a:t>
            </a:r>
            <a:endParaRPr lang="en-MY" sz="2400" dirty="0"/>
          </a:p>
          <a:p>
            <a:endParaRPr lang="en-MY" sz="2400" b="1" dirty="0"/>
          </a:p>
        </p:txBody>
      </p:sp>
    </p:spTree>
    <p:extLst>
      <p:ext uri="{BB962C8B-B14F-4D97-AF65-F5344CB8AC3E}">
        <p14:creationId xmlns:p14="http://schemas.microsoft.com/office/powerpoint/2010/main" val="460705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0"/>
            <a:ext cx="8229600" cy="857250"/>
          </a:xfrm>
        </p:spPr>
        <p:txBody>
          <a:bodyPr/>
          <a:lstStyle/>
          <a:p>
            <a:r>
              <a:rPr lang="en-CA" b="1" dirty="0"/>
              <a:t>Poor </a:t>
            </a:r>
            <a:r>
              <a:rPr lang="en-CA" b="1" dirty="0" smtClean="0"/>
              <a:t>Diet </a:t>
            </a:r>
            <a:r>
              <a:rPr lang="en-CA" b="1" dirty="0"/>
              <a:t>A</a:t>
            </a:r>
            <a:r>
              <a:rPr lang="en-CA" b="1" dirty="0" smtClean="0"/>
              <a:t>nd </a:t>
            </a:r>
            <a:r>
              <a:rPr lang="en-CA" b="1" dirty="0"/>
              <a:t>N</a:t>
            </a:r>
            <a:r>
              <a:rPr lang="en-CA" b="1" dirty="0" smtClean="0"/>
              <a:t>utrition</a:t>
            </a:r>
            <a:endParaRPr lang="en-MY" b="1" dirty="0"/>
          </a:p>
        </p:txBody>
      </p:sp>
      <p:sp>
        <p:nvSpPr>
          <p:cNvPr id="3" name="Content Placeholder 2"/>
          <p:cNvSpPr>
            <a:spLocks noGrp="1"/>
          </p:cNvSpPr>
          <p:nvPr>
            <p:ph idx="1"/>
          </p:nvPr>
        </p:nvSpPr>
        <p:spPr>
          <a:xfrm>
            <a:off x="457200" y="1504949"/>
            <a:ext cx="8229600" cy="3089673"/>
          </a:xfrm>
        </p:spPr>
        <p:txBody>
          <a:bodyPr>
            <a:normAutofit fontScale="85000" lnSpcReduction="10000"/>
          </a:bodyPr>
          <a:lstStyle/>
          <a:p>
            <a:endParaRPr lang="en-MY" dirty="0"/>
          </a:p>
          <a:p>
            <a:r>
              <a:rPr lang="en-CA" dirty="0"/>
              <a:t>Food has a direct impact on cognition which is why a poor decision at lunch can derail an entire </a:t>
            </a:r>
            <a:r>
              <a:rPr lang="en-CA" dirty="0" smtClean="0"/>
              <a:t>afternoon</a:t>
            </a:r>
          </a:p>
          <a:p>
            <a:endParaRPr lang="en-CA" dirty="0"/>
          </a:p>
          <a:p>
            <a:r>
              <a:rPr lang="en-CA" dirty="0" smtClean="0"/>
              <a:t>Why </a:t>
            </a:r>
            <a:r>
              <a:rPr lang="en-CA" dirty="0"/>
              <a:t>this happens is because everything we eat is converted by the body into glucose providing </a:t>
            </a:r>
            <a:r>
              <a:rPr lang="en-CA" dirty="0" smtClean="0"/>
              <a:t>energy</a:t>
            </a:r>
          </a:p>
          <a:p>
            <a:endParaRPr lang="en-CA" dirty="0"/>
          </a:p>
          <a:p>
            <a:endParaRPr lang="en-MY" dirty="0"/>
          </a:p>
        </p:txBody>
      </p:sp>
    </p:spTree>
    <p:extLst>
      <p:ext uri="{BB962C8B-B14F-4D97-AF65-F5344CB8AC3E}">
        <p14:creationId xmlns:p14="http://schemas.microsoft.com/office/powerpoint/2010/main" val="23740395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394472"/>
          </a:xfrm>
        </p:spPr>
        <p:txBody>
          <a:bodyPr>
            <a:noAutofit/>
          </a:bodyPr>
          <a:lstStyle/>
          <a:p>
            <a:r>
              <a:rPr lang="en-CA" sz="2600" dirty="0" smtClean="0"/>
              <a:t>So </a:t>
            </a:r>
            <a:r>
              <a:rPr lang="en-CA" sz="2600" dirty="0"/>
              <a:t>a poor diet that leads to hunger and dehydration can become a major </a:t>
            </a:r>
            <a:r>
              <a:rPr lang="en-CA" sz="2600" dirty="0" smtClean="0"/>
              <a:t>distraction</a:t>
            </a:r>
          </a:p>
          <a:p>
            <a:endParaRPr lang="en-CA" sz="2600" dirty="0"/>
          </a:p>
          <a:p>
            <a:r>
              <a:rPr lang="en-CA" sz="2600" dirty="0" smtClean="0"/>
              <a:t>Hunger </a:t>
            </a:r>
            <a:r>
              <a:rPr lang="en-CA" sz="2600" dirty="0"/>
              <a:t>can have a myriad of negative effects on health and behavior including the ability to </a:t>
            </a:r>
            <a:r>
              <a:rPr lang="en-CA" sz="2600" dirty="0" smtClean="0"/>
              <a:t>focus</a:t>
            </a:r>
          </a:p>
          <a:p>
            <a:endParaRPr lang="en-CA" sz="2600" dirty="0"/>
          </a:p>
          <a:p>
            <a:r>
              <a:rPr lang="en-CA" sz="2600" dirty="0" smtClean="0"/>
              <a:t>It </a:t>
            </a:r>
            <a:r>
              <a:rPr lang="en-CA" sz="2600" dirty="0"/>
              <a:t>is often tied in to low blood sugar </a:t>
            </a:r>
            <a:r>
              <a:rPr lang="en-CA" sz="2600" dirty="0" smtClean="0"/>
              <a:t>that directly </a:t>
            </a:r>
            <a:r>
              <a:rPr lang="en-CA" sz="2600" dirty="0"/>
              <a:t>leads to fatigue and low energy </a:t>
            </a:r>
            <a:r>
              <a:rPr lang="en-CA" sz="2600" dirty="0" smtClean="0"/>
              <a:t>levels</a:t>
            </a:r>
            <a:endParaRPr lang="en-MY" sz="2600" dirty="0"/>
          </a:p>
        </p:txBody>
      </p:sp>
    </p:spTree>
    <p:extLst>
      <p:ext uri="{BB962C8B-B14F-4D97-AF65-F5344CB8AC3E}">
        <p14:creationId xmlns:p14="http://schemas.microsoft.com/office/powerpoint/2010/main" val="2178856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52550"/>
            <a:ext cx="3886200" cy="3394472"/>
          </a:xfrm>
        </p:spPr>
        <p:txBody>
          <a:bodyPr>
            <a:normAutofit/>
          </a:bodyPr>
          <a:lstStyle/>
          <a:p>
            <a:pPr marL="0" indent="0" algn="ctr">
              <a:buNone/>
            </a:pPr>
            <a:r>
              <a:rPr lang="en-CA" sz="2900" dirty="0"/>
              <a:t>Dehydration, on the other hand cam lead to numerous symptoms that can reduce focus including headaches, fatigue and low </a:t>
            </a:r>
            <a:r>
              <a:rPr lang="en-CA" sz="2900" dirty="0" smtClean="0"/>
              <a:t>mood</a:t>
            </a:r>
            <a:endParaRPr lang="en-MY" sz="2900" dirty="0"/>
          </a:p>
        </p:txBody>
      </p:sp>
      <p:pic>
        <p:nvPicPr>
          <p:cNvPr id="2050" name="Picture 2" descr="Image result for low moo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758315"/>
            <a:ext cx="3810000" cy="3810000"/>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50143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14350"/>
            <a:ext cx="8229600" cy="857250"/>
          </a:xfrm>
        </p:spPr>
        <p:txBody>
          <a:bodyPr>
            <a:normAutofit fontScale="90000"/>
          </a:bodyPr>
          <a:lstStyle/>
          <a:p>
            <a:r>
              <a:rPr lang="en-CA" b="1" dirty="0"/>
              <a:t>S</a:t>
            </a:r>
            <a:r>
              <a:rPr lang="en-CA" b="1" dirty="0" smtClean="0"/>
              <a:t>ome </a:t>
            </a:r>
            <a:r>
              <a:rPr lang="en-CA" b="1" dirty="0"/>
              <a:t>O</a:t>
            </a:r>
            <a:r>
              <a:rPr lang="en-CA" b="1" dirty="0" smtClean="0"/>
              <a:t>f The </a:t>
            </a:r>
            <a:r>
              <a:rPr lang="en-CA" b="1" dirty="0"/>
              <a:t>P</a:t>
            </a:r>
            <a:r>
              <a:rPr lang="en-CA" b="1" dirty="0" smtClean="0"/>
              <a:t>itfalls </a:t>
            </a:r>
            <a:r>
              <a:rPr lang="en-CA" b="1" dirty="0"/>
              <a:t>Y</a:t>
            </a:r>
            <a:r>
              <a:rPr lang="en-CA" b="1" dirty="0" smtClean="0"/>
              <a:t>ou </a:t>
            </a:r>
            <a:r>
              <a:rPr lang="en-CA" b="1" dirty="0"/>
              <a:t>N</a:t>
            </a:r>
            <a:r>
              <a:rPr lang="en-CA" b="1" dirty="0" smtClean="0"/>
              <a:t>eed </a:t>
            </a:r>
            <a:r>
              <a:rPr lang="en-CA" b="1" dirty="0"/>
              <a:t>T</a:t>
            </a:r>
            <a:r>
              <a:rPr lang="en-CA" b="1" dirty="0" smtClean="0"/>
              <a:t>o Avoid: </a:t>
            </a:r>
            <a:endParaRPr lang="en-MY" b="1" dirty="0"/>
          </a:p>
        </p:txBody>
      </p:sp>
      <p:sp>
        <p:nvSpPr>
          <p:cNvPr id="3" name="Content Placeholder 2"/>
          <p:cNvSpPr>
            <a:spLocks noGrp="1"/>
          </p:cNvSpPr>
          <p:nvPr>
            <p:ph idx="1"/>
          </p:nvPr>
        </p:nvSpPr>
        <p:spPr>
          <a:xfrm>
            <a:off x="457200" y="1885949"/>
            <a:ext cx="8229600" cy="2708673"/>
          </a:xfrm>
        </p:spPr>
        <p:txBody>
          <a:bodyPr>
            <a:normAutofit/>
          </a:bodyPr>
          <a:lstStyle/>
          <a:p>
            <a:pPr lvl="0"/>
            <a:r>
              <a:rPr lang="en-CA" sz="2900" dirty="0"/>
              <a:t>Weight loss diets</a:t>
            </a:r>
            <a:endParaRPr lang="en-MY" sz="2900" dirty="0"/>
          </a:p>
          <a:p>
            <a:endParaRPr lang="en-MY" sz="2900" dirty="0" smtClean="0"/>
          </a:p>
          <a:p>
            <a:pPr lvl="0"/>
            <a:r>
              <a:rPr lang="en-CA" sz="2900" dirty="0"/>
              <a:t>Processed foods</a:t>
            </a:r>
            <a:endParaRPr lang="en-MY" sz="2900" dirty="0"/>
          </a:p>
          <a:p>
            <a:endParaRPr lang="en-MY" sz="2900" dirty="0" smtClean="0"/>
          </a:p>
          <a:p>
            <a:pPr lvl="0"/>
            <a:r>
              <a:rPr lang="en-CA" sz="2900" dirty="0"/>
              <a:t>Junk foods</a:t>
            </a:r>
            <a:endParaRPr lang="en-MY" sz="2900" dirty="0"/>
          </a:p>
          <a:p>
            <a:endParaRPr lang="en-MY" dirty="0" smtClean="0"/>
          </a:p>
          <a:p>
            <a:pPr marL="0" indent="0">
              <a:buNone/>
            </a:pPr>
            <a:endParaRPr lang="en-MY" dirty="0"/>
          </a:p>
        </p:txBody>
      </p:sp>
      <p:pic>
        <p:nvPicPr>
          <p:cNvPr id="3074" name="Picture 2" descr="Image result for JUNK FOO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1763545"/>
            <a:ext cx="3044825" cy="2953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8101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171" y="361950"/>
            <a:ext cx="8229600" cy="857250"/>
          </a:xfrm>
        </p:spPr>
        <p:txBody>
          <a:bodyPr/>
          <a:lstStyle/>
          <a:p>
            <a:r>
              <a:rPr lang="en-CA" b="1" dirty="0"/>
              <a:t>Hormones </a:t>
            </a:r>
            <a:r>
              <a:rPr lang="en-CA" b="1" dirty="0" smtClean="0"/>
              <a:t>At </a:t>
            </a:r>
            <a:r>
              <a:rPr lang="en-CA" b="1" dirty="0"/>
              <a:t>P</a:t>
            </a:r>
            <a:r>
              <a:rPr lang="en-CA" b="1" dirty="0" smtClean="0"/>
              <a:t>lay</a:t>
            </a:r>
            <a:endParaRPr lang="en-MY" b="1" dirty="0"/>
          </a:p>
        </p:txBody>
      </p:sp>
      <p:sp>
        <p:nvSpPr>
          <p:cNvPr id="3" name="Content Placeholder 2"/>
          <p:cNvSpPr>
            <a:spLocks noGrp="1"/>
          </p:cNvSpPr>
          <p:nvPr>
            <p:ph idx="1"/>
          </p:nvPr>
        </p:nvSpPr>
        <p:spPr>
          <a:xfrm>
            <a:off x="457200" y="1581150"/>
            <a:ext cx="8229600" cy="3394472"/>
          </a:xfrm>
        </p:spPr>
        <p:txBody>
          <a:bodyPr>
            <a:normAutofit/>
          </a:bodyPr>
          <a:lstStyle/>
          <a:p>
            <a:r>
              <a:rPr lang="en-CA" sz="2800" dirty="0"/>
              <a:t>Maintaining hormonal equilibrium is key to optimal brain </a:t>
            </a:r>
            <a:r>
              <a:rPr lang="en-CA" sz="2800" dirty="0" smtClean="0"/>
              <a:t>functioning</a:t>
            </a:r>
          </a:p>
          <a:p>
            <a:endParaRPr lang="en-CA" sz="2800" dirty="0"/>
          </a:p>
          <a:p>
            <a:r>
              <a:rPr lang="en-CA" sz="2800" dirty="0" smtClean="0"/>
              <a:t>It </a:t>
            </a:r>
            <a:r>
              <a:rPr lang="en-CA" sz="2800" dirty="0"/>
              <a:t>may surprise you to know that a deficiency of specific hormones can bring about significant changes in mental focus and </a:t>
            </a:r>
            <a:r>
              <a:rPr lang="en-CA" sz="2800" dirty="0" smtClean="0"/>
              <a:t>processing</a:t>
            </a:r>
            <a:endParaRPr lang="en-MY" sz="2800" dirty="0"/>
          </a:p>
          <a:p>
            <a:endParaRPr lang="en-MY" dirty="0"/>
          </a:p>
        </p:txBody>
      </p:sp>
    </p:spTree>
    <p:extLst>
      <p:ext uri="{BB962C8B-B14F-4D97-AF65-F5344CB8AC3E}">
        <p14:creationId xmlns:p14="http://schemas.microsoft.com/office/powerpoint/2010/main" val="3429242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2948</TotalTime>
  <Words>670</Words>
  <Application>Microsoft Office PowerPoint</Application>
  <PresentationFormat>On-screen Show (16:9)</PresentationFormat>
  <Paragraphs>57</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PowerPoint Presentation</vt:lpstr>
      <vt:lpstr>PowerPoint Presentation</vt:lpstr>
      <vt:lpstr>PowerPoint Presentation</vt:lpstr>
      <vt:lpstr>PowerPoint Presentation</vt:lpstr>
      <vt:lpstr>Poor Diet And Nutrition</vt:lpstr>
      <vt:lpstr>PowerPoint Presentation</vt:lpstr>
      <vt:lpstr>PowerPoint Presentation</vt:lpstr>
      <vt:lpstr>Some Of The Pitfalls You Need To Avoid: </vt:lpstr>
      <vt:lpstr>Hormones At Play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Lack Of Physical Activity</vt:lpstr>
      <vt:lpstr>PowerPoint Presentation</vt:lpstr>
      <vt:lpstr>Surrounding Environment </vt:lpstr>
      <vt:lpstr>Quality Of Information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227</cp:revision>
  <dcterms:created xsi:type="dcterms:W3CDTF">2016-12-30T12:43:39Z</dcterms:created>
  <dcterms:modified xsi:type="dcterms:W3CDTF">2017-12-31T04:21:37Z</dcterms:modified>
</cp:coreProperties>
</file>