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9E5"/>
    <a:srgbClr val="FFEC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55" d="100"/>
          <a:sy n="55" d="100"/>
        </p:scale>
        <p:origin x="1023" y="522"/>
      </p:cViewPr>
      <p:guideLst>
        <p:guide orient="horz" pos="1620"/>
        <p:guide pos="2880"/>
      </p:guideLst>
    </p:cSldViewPr>
  </p:slideViewPr>
  <p:notesTextViewPr>
    <p:cViewPr>
      <p:scale>
        <a:sx n="100" d="100"/>
        <a:sy n="100" d="100"/>
      </p:scale>
      <p:origin x="0" y="0"/>
    </p:cViewPr>
  </p:notesTextViewPr>
  <p:sorterViewPr>
    <p:cViewPr>
      <p:scale>
        <a:sx n="100" d="100"/>
        <a:sy n="100" d="100"/>
      </p:scale>
      <p:origin x="0" y="-1461"/>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8BA754-79BD-4972-839A-D62EA2C7C3EA}" type="datetimeFigureOut">
              <a:rPr lang="en-US" smtClean="0"/>
              <a:pPr/>
              <a:t>12/31/2017</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9BBF2C-A7F8-4A46-8FD9-0FE6834BDEB8}" type="slidenum">
              <a:rPr lang="en-US" smtClean="0"/>
              <a:pPr/>
              <a:t>‹#›</a:t>
            </a:fld>
            <a:endParaRPr lang="en-US"/>
          </a:p>
        </p:txBody>
      </p:sp>
    </p:spTree>
    <p:extLst>
      <p:ext uri="{BB962C8B-B14F-4D97-AF65-F5344CB8AC3E}">
        <p14:creationId xmlns:p14="http://schemas.microsoft.com/office/powerpoint/2010/main" val="2201631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sz="quarter" idx="10"/>
          </p:nvPr>
        </p:nvSpPr>
        <p:spPr/>
        <p:txBody>
          <a:bodyPr/>
          <a:lstStyle/>
          <a:p>
            <a:fld id="{C59BBF2C-A7F8-4A46-8FD9-0FE6834BDEB8}" type="slidenum">
              <a:rPr lang="en-US" smtClean="0"/>
              <a:pPr/>
              <a:t>18</a:t>
            </a:fld>
            <a:endParaRPr lang="en-US"/>
          </a:p>
        </p:txBody>
      </p:sp>
    </p:spTree>
    <p:extLst>
      <p:ext uri="{BB962C8B-B14F-4D97-AF65-F5344CB8AC3E}">
        <p14:creationId xmlns:p14="http://schemas.microsoft.com/office/powerpoint/2010/main" val="34370743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D8241E9-601D-4A27-BF72-C7763949FF5A}" type="datetimeFigureOut">
              <a:rPr lang="en-US" smtClean="0"/>
              <a:pPr/>
              <a:t>12/31/2017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D8241E9-601D-4A27-BF72-C7763949FF5A}" type="datetimeFigureOut">
              <a:rPr lang="en-US" smtClean="0"/>
              <a:pPr/>
              <a:t>12/31/2017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4781"/>
            <a:ext cx="2057400" cy="32908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54781"/>
            <a:ext cx="6019800" cy="32908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D8241E9-601D-4A27-BF72-C7763949FF5A}" type="datetimeFigureOut">
              <a:rPr lang="en-US" smtClean="0"/>
              <a:pPr/>
              <a:t>12/31/2017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D8241E9-601D-4A27-BF72-C7763949FF5A}" type="datetimeFigureOut">
              <a:rPr lang="en-US" smtClean="0"/>
              <a:pPr/>
              <a:t>12/31/2017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12/31/2017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D8241E9-601D-4A27-BF72-C7763949FF5A}" type="datetimeFigureOut">
              <a:rPr lang="en-US" smtClean="0"/>
              <a:pPr/>
              <a:t>12/31/2017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D8241E9-601D-4A27-BF72-C7763949FF5A}" type="datetimeFigureOut">
              <a:rPr lang="en-US" smtClean="0"/>
              <a:pPr/>
              <a:t>12/31/2017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D8241E9-601D-4A27-BF72-C7763949FF5A}" type="datetimeFigureOut">
              <a:rPr lang="en-US" smtClean="0"/>
              <a:pPr/>
              <a:t>12/31/2017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8241E9-601D-4A27-BF72-C7763949FF5A}" type="datetimeFigureOut">
              <a:rPr lang="en-US" smtClean="0"/>
              <a:pPr/>
              <a:t>12/31/2017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12/31/2017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12/31/2017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4D8241E9-601D-4A27-BF72-C7763949FF5A}" type="datetimeFigureOut">
              <a:rPr lang="en-US" smtClean="0"/>
              <a:pPr/>
              <a:t>12/31/2017</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4586AFA4-EB3C-4B7D-993E-220BD55D95C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579" y="-35984"/>
            <a:ext cx="9377303" cy="5274733"/>
          </a:xfrm>
          <a:prstGeom prst="rect">
            <a:avLst/>
          </a:prstGeom>
        </p:spPr>
      </p:pic>
      <p:sp>
        <p:nvSpPr>
          <p:cNvPr id="5" name="Rectangle 4"/>
          <p:cNvSpPr/>
          <p:nvPr/>
        </p:nvSpPr>
        <p:spPr>
          <a:xfrm>
            <a:off x="5387622" y="2394857"/>
            <a:ext cx="3429000" cy="2362200"/>
          </a:xfrm>
          <a:prstGeom prst="rect">
            <a:avLst/>
          </a:prstGeom>
          <a:solidFill>
            <a:schemeClr val="bg1"/>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8" name="TextBox 7"/>
          <p:cNvSpPr txBox="1"/>
          <p:nvPr/>
        </p:nvSpPr>
        <p:spPr>
          <a:xfrm>
            <a:off x="5562600" y="2902747"/>
            <a:ext cx="3124200" cy="2123658"/>
          </a:xfrm>
          <a:prstGeom prst="rect">
            <a:avLst/>
          </a:prstGeom>
          <a:noFill/>
        </p:spPr>
        <p:txBody>
          <a:bodyPr wrap="square" rtlCol="0">
            <a:spAutoFit/>
          </a:bodyPr>
          <a:lstStyle/>
          <a:p>
            <a:pPr algn="ctr"/>
            <a:r>
              <a:rPr lang="en-CA" sz="4400" b="1" dirty="0"/>
              <a:t>Escaping the Busy Trap</a:t>
            </a:r>
            <a:endParaRPr lang="en-MY" sz="4400" b="1" dirty="0"/>
          </a:p>
          <a:p>
            <a:pPr algn="ctr"/>
            <a:endParaRPr lang="en-MY" sz="4400" b="1" dirty="0"/>
          </a:p>
        </p:txBody>
      </p:sp>
      <p:sp>
        <p:nvSpPr>
          <p:cNvPr id="9" name="Rectangle 8"/>
          <p:cNvSpPr/>
          <p:nvPr/>
        </p:nvSpPr>
        <p:spPr>
          <a:xfrm>
            <a:off x="5311422" y="2307167"/>
            <a:ext cx="3581400" cy="2514600"/>
          </a:xfrm>
          <a:prstGeom prst="rect">
            <a:avLst/>
          </a:prstGeom>
          <a:noFill/>
          <a:ln w="571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57350"/>
            <a:ext cx="8229600" cy="3089673"/>
          </a:xfrm>
        </p:spPr>
        <p:txBody>
          <a:bodyPr>
            <a:normAutofit/>
          </a:bodyPr>
          <a:lstStyle/>
          <a:p>
            <a:pPr marL="0" indent="0" algn="ctr">
              <a:buNone/>
            </a:pPr>
            <a:r>
              <a:rPr lang="en-CA" dirty="0"/>
              <a:t>They can not only give you an outside opinion but may also be able to help you out by citing examples of why they believe you may be burnt </a:t>
            </a:r>
            <a:r>
              <a:rPr lang="en-CA" dirty="0" smtClean="0"/>
              <a:t>out</a:t>
            </a:r>
            <a:endParaRPr lang="en-MY" dirty="0"/>
          </a:p>
        </p:txBody>
      </p:sp>
    </p:spTree>
    <p:extLst>
      <p:ext uri="{BB962C8B-B14F-4D97-AF65-F5344CB8AC3E}">
        <p14:creationId xmlns:p14="http://schemas.microsoft.com/office/powerpoint/2010/main" val="412664090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14350"/>
            <a:ext cx="8229600" cy="857250"/>
          </a:xfrm>
        </p:spPr>
        <p:txBody>
          <a:bodyPr>
            <a:noAutofit/>
          </a:bodyPr>
          <a:lstStyle/>
          <a:p>
            <a:r>
              <a:rPr lang="en-CA" sz="3800" b="1" dirty="0"/>
              <a:t>Focus </a:t>
            </a:r>
            <a:r>
              <a:rPr lang="en-CA" sz="3800" b="1" dirty="0" smtClean="0"/>
              <a:t>To Undo </a:t>
            </a:r>
            <a:r>
              <a:rPr lang="en-CA" sz="3800" b="1" dirty="0"/>
              <a:t>T</a:t>
            </a:r>
            <a:r>
              <a:rPr lang="en-CA" sz="3800" b="1" dirty="0" smtClean="0"/>
              <a:t>he </a:t>
            </a:r>
            <a:r>
              <a:rPr lang="en-CA" sz="3800" b="1" dirty="0"/>
              <a:t>E</a:t>
            </a:r>
            <a:r>
              <a:rPr lang="en-CA" sz="3800" b="1" dirty="0" smtClean="0"/>
              <a:t>ffects </a:t>
            </a:r>
            <a:r>
              <a:rPr lang="en-CA" sz="3800" b="1" dirty="0"/>
              <a:t>O</a:t>
            </a:r>
            <a:r>
              <a:rPr lang="en-CA" sz="3800" b="1" dirty="0" smtClean="0"/>
              <a:t>f </a:t>
            </a:r>
            <a:r>
              <a:rPr lang="en-CA" sz="3800" b="1" dirty="0"/>
              <a:t>T</a:t>
            </a:r>
            <a:r>
              <a:rPr lang="en-CA" sz="3800" b="1" dirty="0" smtClean="0"/>
              <a:t>he </a:t>
            </a:r>
            <a:r>
              <a:rPr lang="en-CA" sz="3800" b="1" dirty="0"/>
              <a:t>B</a:t>
            </a:r>
            <a:r>
              <a:rPr lang="en-CA" sz="3800" b="1" dirty="0" smtClean="0"/>
              <a:t>urnout</a:t>
            </a:r>
            <a:endParaRPr lang="en-MY" sz="3800" b="1" dirty="0"/>
          </a:p>
        </p:txBody>
      </p:sp>
      <p:sp>
        <p:nvSpPr>
          <p:cNvPr id="3" name="Content Placeholder 2"/>
          <p:cNvSpPr>
            <a:spLocks noGrp="1"/>
          </p:cNvSpPr>
          <p:nvPr>
            <p:ph idx="1"/>
          </p:nvPr>
        </p:nvSpPr>
        <p:spPr>
          <a:xfrm>
            <a:off x="457200" y="1885950"/>
            <a:ext cx="8229600" cy="2838451"/>
          </a:xfrm>
        </p:spPr>
        <p:txBody>
          <a:bodyPr>
            <a:normAutofit/>
          </a:bodyPr>
          <a:lstStyle/>
          <a:p>
            <a:r>
              <a:rPr lang="en-CA" sz="2000" dirty="0"/>
              <a:t>Once you have identified the trigger for your woes, be prepared to make some serious </a:t>
            </a:r>
            <a:r>
              <a:rPr lang="en-CA" sz="2000" dirty="0" smtClean="0"/>
              <a:t>changes</a:t>
            </a:r>
          </a:p>
          <a:p>
            <a:endParaRPr lang="en-CA" sz="2000" dirty="0"/>
          </a:p>
          <a:p>
            <a:r>
              <a:rPr lang="en-CA" sz="2000" dirty="0" smtClean="0"/>
              <a:t>This </a:t>
            </a:r>
            <a:r>
              <a:rPr lang="en-CA" sz="2000" dirty="0"/>
              <a:t>effort will take a lot of focus on your part as you will not only have to make serious changes but also stick with them for a </a:t>
            </a:r>
            <a:r>
              <a:rPr lang="en-CA" sz="2000" dirty="0" smtClean="0"/>
              <a:t>while</a:t>
            </a:r>
          </a:p>
          <a:p>
            <a:endParaRPr lang="en-CA" sz="2000" dirty="0"/>
          </a:p>
          <a:p>
            <a:r>
              <a:rPr lang="en-CA" sz="2000" dirty="0" smtClean="0"/>
              <a:t>The </a:t>
            </a:r>
            <a:r>
              <a:rPr lang="en-CA" sz="2000" dirty="0"/>
              <a:t>bright side to this entire episode is that once you start making the shift, you should also start to feel more motivated </a:t>
            </a:r>
            <a:r>
              <a:rPr lang="en-CA" sz="2000" dirty="0" smtClean="0"/>
              <a:t>again</a:t>
            </a:r>
            <a:endParaRPr lang="en-MY" sz="2000" dirty="0"/>
          </a:p>
          <a:p>
            <a:endParaRPr lang="en-MY" sz="2400" dirty="0"/>
          </a:p>
        </p:txBody>
      </p:sp>
    </p:spTree>
    <p:extLst>
      <p:ext uri="{BB962C8B-B14F-4D97-AF65-F5344CB8AC3E}">
        <p14:creationId xmlns:p14="http://schemas.microsoft.com/office/powerpoint/2010/main" val="209486703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962150"/>
            <a:ext cx="8229600" cy="2784872"/>
          </a:xfrm>
        </p:spPr>
        <p:txBody>
          <a:bodyPr>
            <a:normAutofit/>
          </a:bodyPr>
          <a:lstStyle/>
          <a:p>
            <a:pPr marL="0" indent="0" algn="ctr">
              <a:buNone/>
            </a:pPr>
            <a:r>
              <a:rPr lang="en-CA" sz="3600" dirty="0"/>
              <a:t>A good place to start is by focusing and working on some of the following:</a:t>
            </a:r>
            <a:endParaRPr lang="en-MY" sz="3600" dirty="0"/>
          </a:p>
        </p:txBody>
      </p:sp>
    </p:spTree>
    <p:extLst>
      <p:ext uri="{BB962C8B-B14F-4D97-AF65-F5344CB8AC3E}">
        <p14:creationId xmlns:p14="http://schemas.microsoft.com/office/powerpoint/2010/main" val="65862564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47750"/>
            <a:ext cx="8229600" cy="3394472"/>
          </a:xfrm>
        </p:spPr>
        <p:txBody>
          <a:bodyPr>
            <a:normAutofit fontScale="92500" lnSpcReduction="20000"/>
          </a:bodyPr>
          <a:lstStyle/>
          <a:p>
            <a:r>
              <a:rPr lang="en-CA" dirty="0"/>
              <a:t>Cut off the source of the </a:t>
            </a:r>
            <a:r>
              <a:rPr lang="en-CA" dirty="0" smtClean="0"/>
              <a:t>burnout</a:t>
            </a:r>
          </a:p>
          <a:p>
            <a:pPr marL="0" indent="0">
              <a:buNone/>
            </a:pPr>
            <a:endParaRPr lang="en-CA" dirty="0" smtClean="0"/>
          </a:p>
          <a:p>
            <a:r>
              <a:rPr lang="en-CA" dirty="0" smtClean="0"/>
              <a:t>Try </a:t>
            </a:r>
            <a:r>
              <a:rPr lang="en-CA" dirty="0"/>
              <a:t>to be </a:t>
            </a:r>
            <a:r>
              <a:rPr lang="en-CA" dirty="0" smtClean="0"/>
              <a:t>healthy</a:t>
            </a:r>
          </a:p>
          <a:p>
            <a:pPr marL="0" indent="0">
              <a:buNone/>
            </a:pPr>
            <a:endParaRPr lang="en-CA" dirty="0" smtClean="0"/>
          </a:p>
          <a:p>
            <a:r>
              <a:rPr lang="en-CA" dirty="0" smtClean="0"/>
              <a:t>Eat well</a:t>
            </a:r>
          </a:p>
          <a:p>
            <a:pPr marL="0" indent="0">
              <a:buNone/>
            </a:pPr>
            <a:endParaRPr lang="en-CA" dirty="0" smtClean="0"/>
          </a:p>
          <a:p>
            <a:r>
              <a:rPr lang="en-CA" dirty="0"/>
              <a:t>Sleep better</a:t>
            </a:r>
            <a:endParaRPr lang="en-MY" dirty="0"/>
          </a:p>
        </p:txBody>
      </p:sp>
    </p:spTree>
    <p:extLst>
      <p:ext uri="{BB962C8B-B14F-4D97-AF65-F5344CB8AC3E}">
        <p14:creationId xmlns:p14="http://schemas.microsoft.com/office/powerpoint/2010/main" val="9840226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52550"/>
            <a:ext cx="8229600" cy="3394472"/>
          </a:xfrm>
        </p:spPr>
        <p:txBody>
          <a:bodyPr>
            <a:normAutofit/>
          </a:bodyPr>
          <a:lstStyle/>
          <a:p>
            <a:r>
              <a:rPr lang="en-CA" sz="2500" dirty="0"/>
              <a:t>While you are in an internal state of being unfocused, things can go horribly wrong in the external </a:t>
            </a:r>
            <a:r>
              <a:rPr lang="en-CA" sz="2500" dirty="0" smtClean="0"/>
              <a:t>world</a:t>
            </a:r>
          </a:p>
          <a:p>
            <a:endParaRPr lang="en-CA" sz="2500" dirty="0"/>
          </a:p>
          <a:p>
            <a:r>
              <a:rPr lang="en-CA" sz="2500" dirty="0" smtClean="0"/>
              <a:t>Personal </a:t>
            </a:r>
            <a:r>
              <a:rPr lang="en-CA" sz="2500" dirty="0"/>
              <a:t>turbulence aside, the world keeps moving at its pace, continuing to bombard you with the daily grind, moving at a breakneck </a:t>
            </a:r>
            <a:r>
              <a:rPr lang="en-CA" sz="2500" dirty="0" smtClean="0"/>
              <a:t>speed</a:t>
            </a:r>
            <a:endParaRPr lang="en-MY" sz="2500" dirty="0"/>
          </a:p>
        </p:txBody>
      </p:sp>
    </p:spTree>
    <p:extLst>
      <p:ext uri="{BB962C8B-B14F-4D97-AF65-F5344CB8AC3E}">
        <p14:creationId xmlns:p14="http://schemas.microsoft.com/office/powerpoint/2010/main" val="117500955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87078"/>
            <a:ext cx="8229600" cy="3394472"/>
          </a:xfrm>
        </p:spPr>
        <p:txBody>
          <a:bodyPr>
            <a:normAutofit/>
          </a:bodyPr>
          <a:lstStyle/>
          <a:p>
            <a:r>
              <a:rPr lang="en-CA" sz="2400" dirty="0" smtClean="0"/>
              <a:t>With </a:t>
            </a:r>
            <a:r>
              <a:rPr lang="en-CA" sz="2400" dirty="0"/>
              <a:t>decisions and information piling up all the time, it becomes really hard to stay </a:t>
            </a:r>
            <a:r>
              <a:rPr lang="en-CA" sz="2400" dirty="0" smtClean="0"/>
              <a:t>focused</a:t>
            </a:r>
            <a:endParaRPr lang="en-CA" sz="2400" dirty="0"/>
          </a:p>
          <a:p>
            <a:pPr marL="0" indent="0">
              <a:buNone/>
            </a:pPr>
            <a:endParaRPr lang="en-MY" sz="2400" dirty="0"/>
          </a:p>
          <a:p>
            <a:r>
              <a:rPr lang="en-CA" sz="2400" dirty="0"/>
              <a:t>And while you may not be able to detect so yourself, there are certain red flags that can identify the most common habits of unfocused </a:t>
            </a:r>
            <a:r>
              <a:rPr lang="en-CA" sz="2400" dirty="0" smtClean="0"/>
              <a:t>people</a:t>
            </a:r>
            <a:endParaRPr lang="en-MY" sz="2400" dirty="0"/>
          </a:p>
          <a:p>
            <a:endParaRPr lang="en-MY" sz="2400" dirty="0"/>
          </a:p>
        </p:txBody>
      </p:sp>
    </p:spTree>
    <p:extLst>
      <p:ext uri="{BB962C8B-B14F-4D97-AF65-F5344CB8AC3E}">
        <p14:creationId xmlns:p14="http://schemas.microsoft.com/office/powerpoint/2010/main" val="41064607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5750"/>
            <a:ext cx="8229600" cy="857250"/>
          </a:xfrm>
        </p:spPr>
        <p:txBody>
          <a:bodyPr/>
          <a:lstStyle/>
          <a:p>
            <a:pPr lvl="0"/>
            <a:r>
              <a:rPr lang="en-CA" b="1" dirty="0"/>
              <a:t>They D</a:t>
            </a:r>
            <a:r>
              <a:rPr lang="en-CA" b="1" dirty="0" smtClean="0"/>
              <a:t>on’t </a:t>
            </a:r>
            <a:r>
              <a:rPr lang="en-CA" b="1" dirty="0"/>
              <a:t>P</a:t>
            </a:r>
            <a:r>
              <a:rPr lang="en-CA" b="1" dirty="0" smtClean="0"/>
              <a:t>lan</a:t>
            </a:r>
            <a:endParaRPr lang="en-MY" dirty="0"/>
          </a:p>
        </p:txBody>
      </p:sp>
      <p:sp>
        <p:nvSpPr>
          <p:cNvPr id="3" name="Content Placeholder 2"/>
          <p:cNvSpPr>
            <a:spLocks noGrp="1"/>
          </p:cNvSpPr>
          <p:nvPr>
            <p:ph idx="1"/>
          </p:nvPr>
        </p:nvSpPr>
        <p:spPr>
          <a:xfrm>
            <a:off x="457200" y="1657350"/>
            <a:ext cx="8229600" cy="3394472"/>
          </a:xfrm>
        </p:spPr>
        <p:txBody>
          <a:bodyPr>
            <a:noAutofit/>
          </a:bodyPr>
          <a:lstStyle/>
          <a:p>
            <a:r>
              <a:rPr lang="en-CA" sz="2400" dirty="0" smtClean="0"/>
              <a:t>It </a:t>
            </a:r>
            <a:r>
              <a:rPr lang="en-CA" sz="2400" dirty="0"/>
              <a:t>is very difficult to stay focused without a plan to </a:t>
            </a:r>
            <a:r>
              <a:rPr lang="en-CA" sz="2400" dirty="0" smtClean="0"/>
              <a:t>execute</a:t>
            </a:r>
          </a:p>
          <a:p>
            <a:endParaRPr lang="en-CA" sz="2400" dirty="0"/>
          </a:p>
          <a:p>
            <a:r>
              <a:rPr lang="en-CA" sz="2400" dirty="0" smtClean="0"/>
              <a:t>Unfocused </a:t>
            </a:r>
            <a:r>
              <a:rPr lang="en-CA" sz="2400" dirty="0"/>
              <a:t>individuals tend to work by whim, rather than by </a:t>
            </a:r>
            <a:r>
              <a:rPr lang="en-CA" sz="2400" dirty="0" smtClean="0"/>
              <a:t>strategy</a:t>
            </a:r>
          </a:p>
          <a:p>
            <a:endParaRPr lang="en-CA" sz="2400" dirty="0"/>
          </a:p>
          <a:p>
            <a:r>
              <a:rPr lang="en-CA" sz="2400" dirty="0" smtClean="0"/>
              <a:t>They </a:t>
            </a:r>
            <a:r>
              <a:rPr lang="en-CA" sz="2400" dirty="0"/>
              <a:t>seem to get into things that they “think” might be important without really knowing </a:t>
            </a:r>
            <a:r>
              <a:rPr lang="en-CA" sz="2400" dirty="0" smtClean="0"/>
              <a:t>why</a:t>
            </a:r>
            <a:endParaRPr lang="en-MY" sz="2400" dirty="0"/>
          </a:p>
        </p:txBody>
      </p:sp>
    </p:spTree>
    <p:extLst>
      <p:ext uri="{BB962C8B-B14F-4D97-AF65-F5344CB8AC3E}">
        <p14:creationId xmlns:p14="http://schemas.microsoft.com/office/powerpoint/2010/main" val="321837751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1950"/>
            <a:ext cx="8229600" cy="857250"/>
          </a:xfrm>
        </p:spPr>
        <p:txBody>
          <a:bodyPr/>
          <a:lstStyle/>
          <a:p>
            <a:pPr lvl="0"/>
            <a:r>
              <a:rPr lang="en-CA" b="1" dirty="0"/>
              <a:t>They </a:t>
            </a:r>
            <a:r>
              <a:rPr lang="en-CA" b="1" dirty="0" smtClean="0"/>
              <a:t>Lose </a:t>
            </a:r>
            <a:r>
              <a:rPr lang="en-CA" b="1" dirty="0"/>
              <a:t>T</a:t>
            </a:r>
            <a:r>
              <a:rPr lang="en-CA" b="1" dirty="0" smtClean="0"/>
              <a:t>rack </a:t>
            </a:r>
            <a:r>
              <a:rPr lang="en-CA" b="1" dirty="0"/>
              <a:t>O</a:t>
            </a:r>
            <a:r>
              <a:rPr lang="en-CA" b="1" dirty="0" smtClean="0"/>
              <a:t>f </a:t>
            </a:r>
            <a:r>
              <a:rPr lang="en-CA" b="1" dirty="0"/>
              <a:t>T</a:t>
            </a:r>
            <a:r>
              <a:rPr lang="en-CA" b="1" dirty="0" smtClean="0"/>
              <a:t>ime</a:t>
            </a:r>
            <a:endParaRPr lang="en-MY" dirty="0"/>
          </a:p>
        </p:txBody>
      </p:sp>
      <p:sp>
        <p:nvSpPr>
          <p:cNvPr id="3" name="Content Placeholder 2"/>
          <p:cNvSpPr>
            <a:spLocks noGrp="1"/>
          </p:cNvSpPr>
          <p:nvPr>
            <p:ph idx="1"/>
          </p:nvPr>
        </p:nvSpPr>
        <p:spPr>
          <a:xfrm>
            <a:off x="457200" y="1738445"/>
            <a:ext cx="8229600" cy="3394472"/>
          </a:xfrm>
        </p:spPr>
        <p:txBody>
          <a:bodyPr>
            <a:normAutofit/>
          </a:bodyPr>
          <a:lstStyle/>
          <a:p>
            <a:r>
              <a:rPr lang="en-CA" sz="2300" dirty="0" smtClean="0"/>
              <a:t>If </a:t>
            </a:r>
            <a:r>
              <a:rPr lang="en-CA" sz="2300" dirty="0"/>
              <a:t>you find yourself running short of time on most of your tasks, you are probably not focusing on good time </a:t>
            </a:r>
            <a:r>
              <a:rPr lang="en-CA" sz="2300" dirty="0" smtClean="0"/>
              <a:t>management</a:t>
            </a:r>
          </a:p>
          <a:p>
            <a:endParaRPr lang="en-CA" sz="2300" dirty="0"/>
          </a:p>
          <a:p>
            <a:r>
              <a:rPr lang="en-CA" sz="2300" dirty="0" smtClean="0"/>
              <a:t>You </a:t>
            </a:r>
            <a:r>
              <a:rPr lang="en-CA" sz="2300" dirty="0"/>
              <a:t>may be getting too deep into things, where it is not required and end up spending too much time on one specific task which, with focus and planning could have been allotted to multiple tasks </a:t>
            </a:r>
            <a:r>
              <a:rPr lang="en-CA" sz="2300" dirty="0" smtClean="0"/>
              <a:t>instead</a:t>
            </a:r>
            <a:endParaRPr lang="en-MY" sz="2300" dirty="0"/>
          </a:p>
          <a:p>
            <a:endParaRPr lang="en-MY" sz="2300" dirty="0"/>
          </a:p>
        </p:txBody>
      </p:sp>
    </p:spTree>
    <p:extLst>
      <p:ext uri="{BB962C8B-B14F-4D97-AF65-F5344CB8AC3E}">
        <p14:creationId xmlns:p14="http://schemas.microsoft.com/office/powerpoint/2010/main" val="370375053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276350"/>
            <a:ext cx="3429000" cy="3394472"/>
          </a:xfrm>
        </p:spPr>
        <p:txBody>
          <a:bodyPr>
            <a:normAutofit/>
          </a:bodyPr>
          <a:lstStyle/>
          <a:p>
            <a:pPr marL="0" indent="0" algn="ctr">
              <a:buNone/>
            </a:pPr>
            <a:r>
              <a:rPr lang="en-CA" sz="3000" dirty="0"/>
              <a:t>Being unfocused also makes the individual struggle with keeping track of </a:t>
            </a:r>
            <a:r>
              <a:rPr lang="en-CA" sz="3000" dirty="0" smtClean="0"/>
              <a:t>time</a:t>
            </a:r>
            <a:endParaRPr lang="en-MY" sz="3000" dirty="0"/>
          </a:p>
          <a:p>
            <a:endParaRPr lang="en-MY" sz="3000" dirty="0"/>
          </a:p>
        </p:txBody>
      </p:sp>
      <p:pic>
        <p:nvPicPr>
          <p:cNvPr id="1026" name="Picture 2" descr="Image result for time"/>
          <p:cNvPicPr>
            <a:picLocks noChangeAspect="1" noChangeArrowheads="1"/>
          </p:cNvPicPr>
          <p:nvPr/>
        </p:nvPicPr>
        <p:blipFill rotWithShape="1">
          <a:blip r:embed="rId3">
            <a:extLst>
              <a:ext uri="{28A0092B-C50C-407E-A947-70E740481C1C}">
                <a14:useLocalDpi xmlns:a14="http://schemas.microsoft.com/office/drawing/2010/main" val="0"/>
              </a:ext>
            </a:extLst>
          </a:blip>
          <a:srcRect l="22147" t="1089" r="18964" b="-1"/>
          <a:stretch/>
        </p:blipFill>
        <p:spPr bwMode="auto">
          <a:xfrm>
            <a:off x="4648200" y="971550"/>
            <a:ext cx="3826636" cy="319426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6604741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66750"/>
            <a:ext cx="8229600" cy="857250"/>
          </a:xfrm>
        </p:spPr>
        <p:txBody>
          <a:bodyPr>
            <a:normAutofit fontScale="90000"/>
          </a:bodyPr>
          <a:lstStyle/>
          <a:p>
            <a:pPr lvl="0"/>
            <a:r>
              <a:rPr lang="en-CA" sz="4900" b="1" dirty="0"/>
              <a:t>They R</a:t>
            </a:r>
            <a:r>
              <a:rPr lang="en-CA" sz="4900" b="1" dirty="0" smtClean="0"/>
              <a:t>un </a:t>
            </a:r>
            <a:r>
              <a:rPr lang="en-CA" sz="4900" b="1" dirty="0"/>
              <a:t>L</a:t>
            </a:r>
            <a:r>
              <a:rPr lang="en-CA" sz="4900" b="1" dirty="0" smtClean="0"/>
              <a:t>ate</a:t>
            </a:r>
            <a:r>
              <a:rPr lang="en-MY" dirty="0"/>
              <a:t/>
            </a:r>
            <a:br>
              <a:rPr lang="en-MY" dirty="0"/>
            </a:br>
            <a:endParaRPr lang="en-MY" dirty="0"/>
          </a:p>
        </p:txBody>
      </p:sp>
      <p:sp>
        <p:nvSpPr>
          <p:cNvPr id="3" name="Content Placeholder 2"/>
          <p:cNvSpPr>
            <a:spLocks noGrp="1"/>
          </p:cNvSpPr>
          <p:nvPr>
            <p:ph idx="1"/>
          </p:nvPr>
        </p:nvSpPr>
        <p:spPr>
          <a:xfrm>
            <a:off x="533400" y="1885950"/>
            <a:ext cx="8229600" cy="3394472"/>
          </a:xfrm>
        </p:spPr>
        <p:txBody>
          <a:bodyPr>
            <a:normAutofit/>
          </a:bodyPr>
          <a:lstStyle/>
          <a:p>
            <a:r>
              <a:rPr lang="en-CA" sz="2600" dirty="0"/>
              <a:t>Closely tying in with poor time management is the susceptibility of always running </a:t>
            </a:r>
            <a:r>
              <a:rPr lang="en-CA" sz="2600" dirty="0" smtClean="0"/>
              <a:t>late</a:t>
            </a:r>
          </a:p>
          <a:p>
            <a:endParaRPr lang="en-CA" sz="2600" dirty="0"/>
          </a:p>
          <a:p>
            <a:r>
              <a:rPr lang="en-CA" sz="2600" dirty="0" smtClean="0"/>
              <a:t>Unfocused </a:t>
            </a:r>
            <a:r>
              <a:rPr lang="en-CA" sz="2600" dirty="0"/>
              <a:t>people not only tend to mismanage time but also exhibit unrealistic ideas about </a:t>
            </a:r>
            <a:r>
              <a:rPr lang="en-CA" sz="2600" dirty="0" smtClean="0"/>
              <a:t>time</a:t>
            </a:r>
            <a:endParaRPr lang="en-MY" sz="2600" dirty="0"/>
          </a:p>
        </p:txBody>
      </p:sp>
    </p:spTree>
    <p:extLst>
      <p:ext uri="{BB962C8B-B14F-4D97-AF65-F5344CB8AC3E}">
        <p14:creationId xmlns:p14="http://schemas.microsoft.com/office/powerpoint/2010/main" val="186359736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06078"/>
            <a:ext cx="8229600" cy="3394472"/>
          </a:xfrm>
        </p:spPr>
        <p:txBody>
          <a:bodyPr>
            <a:noAutofit/>
          </a:bodyPr>
          <a:lstStyle/>
          <a:p>
            <a:r>
              <a:rPr lang="en-CA" sz="2600" dirty="0" smtClean="0"/>
              <a:t>Being </a:t>
            </a:r>
            <a:r>
              <a:rPr lang="en-CA" sz="2600" dirty="0"/>
              <a:t>overwhelmed results in </a:t>
            </a:r>
            <a:r>
              <a:rPr lang="en-CA" sz="2600" dirty="0" smtClean="0"/>
              <a:t>burnout</a:t>
            </a:r>
          </a:p>
          <a:p>
            <a:endParaRPr lang="en-CA" sz="2600" dirty="0"/>
          </a:p>
          <a:p>
            <a:r>
              <a:rPr lang="en-CA" sz="2600" dirty="0" smtClean="0"/>
              <a:t>This </a:t>
            </a:r>
            <a:r>
              <a:rPr lang="en-CA" sz="2600" dirty="0"/>
              <a:t>produces a condition where the individual feels mentally, emotionally and physically </a:t>
            </a:r>
            <a:r>
              <a:rPr lang="en-CA" sz="2600" dirty="0" smtClean="0"/>
              <a:t>exhausted</a:t>
            </a:r>
          </a:p>
          <a:p>
            <a:endParaRPr lang="en-CA" sz="2600" dirty="0"/>
          </a:p>
          <a:p>
            <a:r>
              <a:rPr lang="en-CA" sz="2600" dirty="0" smtClean="0"/>
              <a:t>The </a:t>
            </a:r>
            <a:r>
              <a:rPr lang="en-CA" sz="2600" dirty="0"/>
              <a:t>feeling occurs when you feel overwhelmed and aren’t able to keep up with </a:t>
            </a:r>
            <a:r>
              <a:rPr lang="en-CA" sz="2600" dirty="0" smtClean="0"/>
              <a:t>demands</a:t>
            </a:r>
            <a:endParaRPr lang="en-MY" sz="2600" dirty="0"/>
          </a:p>
        </p:txBody>
      </p:sp>
    </p:spTree>
    <p:extLst>
      <p:ext uri="{BB962C8B-B14F-4D97-AF65-F5344CB8AC3E}">
        <p14:creationId xmlns:p14="http://schemas.microsoft.com/office/powerpoint/2010/main" val="79742802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6018" y="742950"/>
            <a:ext cx="8229600" cy="857250"/>
          </a:xfrm>
        </p:spPr>
        <p:txBody>
          <a:bodyPr>
            <a:normAutofit fontScale="90000"/>
          </a:bodyPr>
          <a:lstStyle/>
          <a:p>
            <a:pPr lvl="0"/>
            <a:r>
              <a:rPr lang="en-CA" b="1" dirty="0"/>
              <a:t>They G</a:t>
            </a:r>
            <a:r>
              <a:rPr lang="en-CA" b="1" dirty="0" smtClean="0"/>
              <a:t>et </a:t>
            </a:r>
            <a:r>
              <a:rPr lang="en-CA" b="1" dirty="0"/>
              <a:t>E</a:t>
            </a:r>
            <a:r>
              <a:rPr lang="en-CA" b="1" dirty="0" smtClean="0"/>
              <a:t>asily </a:t>
            </a:r>
            <a:r>
              <a:rPr lang="en-CA" b="1" dirty="0"/>
              <a:t>D</a:t>
            </a:r>
            <a:r>
              <a:rPr lang="en-CA" b="1" dirty="0" smtClean="0"/>
              <a:t>istracted</a:t>
            </a:r>
            <a:r>
              <a:rPr lang="en-MY" dirty="0"/>
              <a:t/>
            </a:r>
            <a:br>
              <a:rPr lang="en-MY" dirty="0"/>
            </a:br>
            <a:r>
              <a:rPr lang="en-MY" dirty="0" smtClean="0"/>
              <a:t> </a:t>
            </a:r>
            <a:endParaRPr lang="en-MY" dirty="0"/>
          </a:p>
        </p:txBody>
      </p:sp>
      <p:sp>
        <p:nvSpPr>
          <p:cNvPr id="3" name="Content Placeholder 2"/>
          <p:cNvSpPr>
            <a:spLocks noGrp="1"/>
          </p:cNvSpPr>
          <p:nvPr>
            <p:ph idx="1"/>
          </p:nvPr>
        </p:nvSpPr>
        <p:spPr>
          <a:xfrm>
            <a:off x="460395" y="1962150"/>
            <a:ext cx="8229600" cy="2937273"/>
          </a:xfrm>
        </p:spPr>
        <p:txBody>
          <a:bodyPr>
            <a:normAutofit/>
          </a:bodyPr>
          <a:lstStyle/>
          <a:p>
            <a:r>
              <a:rPr lang="en-CA" sz="2500" dirty="0"/>
              <a:t>People without focus are the easiest targets of </a:t>
            </a:r>
            <a:r>
              <a:rPr lang="en-CA" sz="2500" dirty="0" smtClean="0"/>
              <a:t>distractions</a:t>
            </a:r>
          </a:p>
          <a:p>
            <a:endParaRPr lang="en-CA" sz="2500" dirty="0"/>
          </a:p>
          <a:p>
            <a:r>
              <a:rPr lang="en-CA" sz="2500" dirty="0" smtClean="0"/>
              <a:t>That </a:t>
            </a:r>
            <a:r>
              <a:rPr lang="en-CA" sz="2500" dirty="0"/>
              <a:t>is to say that distractions are everywhere; some of them obvious, others not so much, but they do get in the way of getting things </a:t>
            </a:r>
            <a:r>
              <a:rPr lang="en-CA" sz="2500" dirty="0" smtClean="0"/>
              <a:t>done</a:t>
            </a:r>
            <a:endParaRPr lang="en-MY" sz="2500" dirty="0"/>
          </a:p>
          <a:p>
            <a:endParaRPr lang="en-MY" sz="2800" dirty="0"/>
          </a:p>
        </p:txBody>
      </p:sp>
    </p:spTree>
    <p:extLst>
      <p:ext uri="{BB962C8B-B14F-4D97-AF65-F5344CB8AC3E}">
        <p14:creationId xmlns:p14="http://schemas.microsoft.com/office/powerpoint/2010/main" val="383829613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09749"/>
            <a:ext cx="8229600" cy="2784873"/>
          </a:xfrm>
        </p:spPr>
        <p:txBody>
          <a:bodyPr/>
          <a:lstStyle/>
          <a:p>
            <a:pPr marL="0" indent="0" algn="ctr">
              <a:buNone/>
            </a:pPr>
            <a:r>
              <a:rPr lang="en-CA" sz="3500" dirty="0"/>
              <a:t>If you are not focused, then every time you switch or shift from one activity to the next, there is a time lag in </a:t>
            </a:r>
            <a:r>
              <a:rPr lang="en-CA" sz="3500" dirty="0" smtClean="0"/>
              <a:t>between</a:t>
            </a:r>
            <a:endParaRPr lang="en-MY" sz="3500" dirty="0"/>
          </a:p>
          <a:p>
            <a:endParaRPr lang="en-MY" dirty="0"/>
          </a:p>
        </p:txBody>
      </p:sp>
    </p:spTree>
    <p:extLst>
      <p:ext uri="{BB962C8B-B14F-4D97-AF65-F5344CB8AC3E}">
        <p14:creationId xmlns:p14="http://schemas.microsoft.com/office/powerpoint/2010/main" val="385523860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04950"/>
            <a:ext cx="8229600" cy="3394472"/>
          </a:xfrm>
        </p:spPr>
        <p:txBody>
          <a:bodyPr>
            <a:normAutofit/>
          </a:bodyPr>
          <a:lstStyle/>
          <a:p>
            <a:pPr marL="0" indent="0" algn="ctr">
              <a:buNone/>
            </a:pPr>
            <a:r>
              <a:rPr lang="en-CA" sz="2900" dirty="0"/>
              <a:t>For unfocused folks, this void can easily be filled by sneaky distractions like getting on their cell phone, playing candy crush, and even a simple conversation is enough to take them far away from their assigned </a:t>
            </a:r>
            <a:r>
              <a:rPr lang="en-CA" sz="2900" dirty="0" smtClean="0"/>
              <a:t>task</a:t>
            </a:r>
            <a:endParaRPr lang="en-MY" sz="2900" dirty="0"/>
          </a:p>
        </p:txBody>
      </p:sp>
    </p:spTree>
    <p:extLst>
      <p:ext uri="{BB962C8B-B14F-4D97-AF65-F5344CB8AC3E}">
        <p14:creationId xmlns:p14="http://schemas.microsoft.com/office/powerpoint/2010/main" val="410287318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42950"/>
            <a:ext cx="8229600" cy="857250"/>
          </a:xfrm>
        </p:spPr>
        <p:txBody>
          <a:bodyPr>
            <a:noAutofit/>
          </a:bodyPr>
          <a:lstStyle/>
          <a:p>
            <a:pPr lvl="0"/>
            <a:r>
              <a:rPr lang="en-CA" sz="3700" b="1" dirty="0"/>
              <a:t>They A</a:t>
            </a:r>
            <a:r>
              <a:rPr lang="en-CA" sz="3700" b="1" dirty="0" smtClean="0"/>
              <a:t>re </a:t>
            </a:r>
            <a:r>
              <a:rPr lang="en-CA" sz="3700" b="1" dirty="0"/>
              <a:t>M</a:t>
            </a:r>
            <a:r>
              <a:rPr lang="en-CA" sz="3700" b="1" dirty="0" smtClean="0"/>
              <a:t>essy</a:t>
            </a:r>
            <a:r>
              <a:rPr lang="en-CA" sz="3700" b="1" dirty="0"/>
              <a:t>, </a:t>
            </a:r>
            <a:r>
              <a:rPr lang="en-CA" sz="3700" b="1" dirty="0" smtClean="0"/>
              <a:t>Unorganized </a:t>
            </a:r>
            <a:r>
              <a:rPr lang="en-CA" sz="3700" b="1" dirty="0"/>
              <a:t>A</a:t>
            </a:r>
            <a:r>
              <a:rPr lang="en-CA" sz="3700" b="1" dirty="0" smtClean="0"/>
              <a:t>nd </a:t>
            </a:r>
            <a:r>
              <a:rPr lang="en-CA" sz="3700" b="1" dirty="0"/>
              <a:t>P</a:t>
            </a:r>
            <a:r>
              <a:rPr lang="en-CA" sz="3700" b="1" dirty="0" smtClean="0"/>
              <a:t>ossibly </a:t>
            </a:r>
            <a:r>
              <a:rPr lang="en-CA" sz="3700" b="1" dirty="0"/>
              <a:t>E</a:t>
            </a:r>
            <a:r>
              <a:rPr lang="en-CA" sz="3700" b="1" dirty="0" smtClean="0"/>
              <a:t>ven Flaky</a:t>
            </a:r>
            <a:r>
              <a:rPr lang="en-MY" sz="3700" dirty="0"/>
              <a:t/>
            </a:r>
            <a:br>
              <a:rPr lang="en-MY" sz="3700" dirty="0"/>
            </a:br>
            <a:endParaRPr lang="en-MY" sz="3700" dirty="0"/>
          </a:p>
        </p:txBody>
      </p:sp>
      <p:sp>
        <p:nvSpPr>
          <p:cNvPr id="3" name="Content Placeholder 2"/>
          <p:cNvSpPr>
            <a:spLocks noGrp="1"/>
          </p:cNvSpPr>
          <p:nvPr>
            <p:ph idx="1"/>
          </p:nvPr>
        </p:nvSpPr>
        <p:spPr>
          <a:xfrm>
            <a:off x="457200" y="1962149"/>
            <a:ext cx="8229600" cy="2632473"/>
          </a:xfrm>
        </p:spPr>
        <p:txBody>
          <a:bodyPr>
            <a:normAutofit/>
          </a:bodyPr>
          <a:lstStyle/>
          <a:p>
            <a:r>
              <a:rPr lang="en-CA" sz="2400" dirty="0" smtClean="0"/>
              <a:t>Being </a:t>
            </a:r>
            <a:r>
              <a:rPr lang="en-CA" sz="2400" dirty="0"/>
              <a:t>out of focus leaves its mark on the organizational skills of any </a:t>
            </a:r>
            <a:r>
              <a:rPr lang="en-CA" sz="2400" dirty="0" smtClean="0"/>
              <a:t>person</a:t>
            </a:r>
          </a:p>
          <a:p>
            <a:endParaRPr lang="en-CA" sz="2400" dirty="0"/>
          </a:p>
          <a:p>
            <a:r>
              <a:rPr lang="en-CA" sz="2400" dirty="0" smtClean="0"/>
              <a:t>Such </a:t>
            </a:r>
            <a:r>
              <a:rPr lang="en-CA" sz="2400" dirty="0"/>
              <a:t>people tend to be surrounded by clutter, unable to ever find what they are looking for and suffer gravely when it comes to </a:t>
            </a:r>
            <a:r>
              <a:rPr lang="en-CA" sz="2400" dirty="0" smtClean="0"/>
              <a:t>productivity</a:t>
            </a:r>
            <a:endParaRPr lang="en-MY" sz="2400" dirty="0"/>
          </a:p>
          <a:p>
            <a:endParaRPr lang="en-MY" sz="2400" dirty="0"/>
          </a:p>
        </p:txBody>
      </p:sp>
    </p:spTree>
    <p:extLst>
      <p:ext uri="{BB962C8B-B14F-4D97-AF65-F5344CB8AC3E}">
        <p14:creationId xmlns:p14="http://schemas.microsoft.com/office/powerpoint/2010/main" val="123335625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CA" sz="2600" dirty="0"/>
              <a:t>Unfocused people have a hard time committing and appear as flaky when they continuously fail to follow </a:t>
            </a:r>
            <a:r>
              <a:rPr lang="en-CA" sz="2600" dirty="0" smtClean="0"/>
              <a:t>through</a:t>
            </a:r>
          </a:p>
          <a:p>
            <a:endParaRPr lang="en-CA" sz="2600" dirty="0"/>
          </a:p>
          <a:p>
            <a:r>
              <a:rPr lang="en-CA" sz="2600" dirty="0" smtClean="0"/>
              <a:t>This </a:t>
            </a:r>
            <a:r>
              <a:rPr lang="en-CA" sz="2600" dirty="0"/>
              <a:t>not only harms their efforts but can be disastrous for their reputation</a:t>
            </a:r>
            <a:endParaRPr lang="en-MY" sz="2600" dirty="0"/>
          </a:p>
        </p:txBody>
      </p:sp>
    </p:spTree>
    <p:extLst>
      <p:ext uri="{BB962C8B-B14F-4D97-AF65-F5344CB8AC3E}">
        <p14:creationId xmlns:p14="http://schemas.microsoft.com/office/powerpoint/2010/main" val="294154312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3889" y="742950"/>
            <a:ext cx="8229600" cy="857250"/>
          </a:xfrm>
        </p:spPr>
        <p:txBody>
          <a:bodyPr>
            <a:normAutofit fontScale="90000"/>
          </a:bodyPr>
          <a:lstStyle/>
          <a:p>
            <a:pPr lvl="0"/>
            <a:r>
              <a:rPr lang="en-CA" b="1" dirty="0"/>
              <a:t>They W</a:t>
            </a:r>
            <a:r>
              <a:rPr lang="en-CA" b="1" dirty="0" smtClean="0"/>
              <a:t>orry </a:t>
            </a:r>
            <a:r>
              <a:rPr lang="en-CA" b="1" dirty="0"/>
              <a:t>A</a:t>
            </a:r>
            <a:r>
              <a:rPr lang="en-CA" b="1" dirty="0" smtClean="0"/>
              <a:t>bout </a:t>
            </a:r>
            <a:r>
              <a:rPr lang="en-CA" b="1" dirty="0"/>
              <a:t>E</a:t>
            </a:r>
            <a:r>
              <a:rPr lang="en-CA" b="1" dirty="0" smtClean="0"/>
              <a:t>verything</a:t>
            </a:r>
            <a:r>
              <a:rPr lang="en-MY" dirty="0"/>
              <a:t/>
            </a:r>
            <a:br>
              <a:rPr lang="en-MY" dirty="0"/>
            </a:br>
            <a:endParaRPr lang="en-MY" dirty="0"/>
          </a:p>
        </p:txBody>
      </p:sp>
      <p:sp>
        <p:nvSpPr>
          <p:cNvPr id="3" name="Content Placeholder 2"/>
          <p:cNvSpPr>
            <a:spLocks noGrp="1"/>
          </p:cNvSpPr>
          <p:nvPr>
            <p:ph idx="1"/>
          </p:nvPr>
        </p:nvSpPr>
        <p:spPr>
          <a:xfrm>
            <a:off x="493889" y="1749028"/>
            <a:ext cx="8229600" cy="3394472"/>
          </a:xfrm>
        </p:spPr>
        <p:txBody>
          <a:bodyPr>
            <a:normAutofit/>
          </a:bodyPr>
          <a:lstStyle/>
          <a:p>
            <a:r>
              <a:rPr lang="en-CA" sz="2300" dirty="0" smtClean="0"/>
              <a:t>If </a:t>
            </a:r>
            <a:r>
              <a:rPr lang="en-CA" sz="2300" dirty="0"/>
              <a:t>you find that you worry too much or get agitated over every small thing, you need to redirect your focus and channel it on things that are truly </a:t>
            </a:r>
            <a:r>
              <a:rPr lang="en-CA" sz="2300" dirty="0" smtClean="0"/>
              <a:t>important</a:t>
            </a:r>
          </a:p>
          <a:p>
            <a:endParaRPr lang="en-CA" sz="2300" dirty="0"/>
          </a:p>
          <a:p>
            <a:r>
              <a:rPr lang="en-CA" sz="2300" dirty="0" smtClean="0"/>
              <a:t>Learn </a:t>
            </a:r>
            <a:r>
              <a:rPr lang="en-CA" sz="2300" dirty="0"/>
              <a:t>to distinguish the substantial stuff from the insubstantial and then focus on that </a:t>
            </a:r>
            <a:r>
              <a:rPr lang="en-CA" sz="2300" dirty="0" smtClean="0"/>
              <a:t>alone </a:t>
            </a:r>
            <a:endParaRPr lang="en-MY" sz="2300" dirty="0"/>
          </a:p>
          <a:p>
            <a:endParaRPr lang="en-MY" sz="2300" dirty="0"/>
          </a:p>
        </p:txBody>
      </p:sp>
    </p:spTree>
    <p:extLst>
      <p:ext uri="{BB962C8B-B14F-4D97-AF65-F5344CB8AC3E}">
        <p14:creationId xmlns:p14="http://schemas.microsoft.com/office/powerpoint/2010/main" val="9710457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581150"/>
            <a:ext cx="7924800" cy="3013473"/>
          </a:xfrm>
        </p:spPr>
        <p:txBody>
          <a:bodyPr>
            <a:normAutofit/>
          </a:bodyPr>
          <a:lstStyle/>
          <a:p>
            <a:pPr marL="0" indent="0" algn="ctr">
              <a:buNone/>
            </a:pPr>
            <a:r>
              <a:rPr lang="en-CA" sz="3000" dirty="0" smtClean="0"/>
              <a:t>The </a:t>
            </a:r>
            <a:r>
              <a:rPr lang="en-CA" sz="3000" dirty="0"/>
              <a:t>feeling of being persistently overwhelmed can easily cause you to lose interest as well as motivation and bring on a state that leaves you feeling powerless, helpless and extremely worn </a:t>
            </a:r>
            <a:r>
              <a:rPr lang="en-CA" sz="3000" dirty="0" smtClean="0"/>
              <a:t>out</a:t>
            </a:r>
            <a:endParaRPr lang="en-MY" sz="3000" dirty="0"/>
          </a:p>
        </p:txBody>
      </p:sp>
    </p:spTree>
    <p:extLst>
      <p:ext uri="{BB962C8B-B14F-4D97-AF65-F5344CB8AC3E}">
        <p14:creationId xmlns:p14="http://schemas.microsoft.com/office/powerpoint/2010/main" val="418835311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387078"/>
            <a:ext cx="8229600" cy="3394472"/>
          </a:xfrm>
        </p:spPr>
        <p:txBody>
          <a:bodyPr>
            <a:normAutofit/>
          </a:bodyPr>
          <a:lstStyle/>
          <a:p>
            <a:r>
              <a:rPr lang="en-CA" sz="2800" dirty="0"/>
              <a:t>When talking about burnout, remember that it is not mere exhaustion that you </a:t>
            </a:r>
            <a:r>
              <a:rPr lang="en-CA" sz="2800" dirty="0" smtClean="0"/>
              <a:t>experience</a:t>
            </a:r>
          </a:p>
          <a:p>
            <a:endParaRPr lang="en-CA" sz="2800" dirty="0"/>
          </a:p>
          <a:p>
            <a:r>
              <a:rPr lang="en-CA" sz="2800" dirty="0" smtClean="0"/>
              <a:t>It </a:t>
            </a:r>
            <a:r>
              <a:rPr lang="en-CA" sz="2800" dirty="0"/>
              <a:t>does not merely affect your performance but every aspect of </a:t>
            </a:r>
            <a:r>
              <a:rPr lang="en-CA" sz="2800" dirty="0" smtClean="0"/>
              <a:t>life</a:t>
            </a:r>
            <a:endParaRPr lang="en-MY" sz="2800" dirty="0"/>
          </a:p>
        </p:txBody>
      </p:sp>
    </p:spTree>
    <p:extLst>
      <p:ext uri="{BB962C8B-B14F-4D97-AF65-F5344CB8AC3E}">
        <p14:creationId xmlns:p14="http://schemas.microsoft.com/office/powerpoint/2010/main" val="262966300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CA" sz="2800" dirty="0"/>
              <a:t>In a state of burnout, this feeling does not go away but sticks around on a regular </a:t>
            </a:r>
            <a:r>
              <a:rPr lang="en-CA" sz="2800" dirty="0" smtClean="0"/>
              <a:t>basis</a:t>
            </a:r>
          </a:p>
          <a:p>
            <a:endParaRPr lang="en-CA" sz="2800" dirty="0"/>
          </a:p>
          <a:p>
            <a:r>
              <a:rPr lang="en-CA" sz="2800" dirty="0" smtClean="0"/>
              <a:t>In </a:t>
            </a:r>
            <a:r>
              <a:rPr lang="en-CA" sz="2800" dirty="0"/>
              <a:t>fact, staying in this forlorn condition will likely make you believe that there is no alternative or getting out of this </a:t>
            </a:r>
            <a:r>
              <a:rPr lang="en-CA" sz="2800" dirty="0" smtClean="0"/>
              <a:t>mess</a:t>
            </a:r>
            <a:endParaRPr lang="en-MY" sz="2800" dirty="0"/>
          </a:p>
        </p:txBody>
      </p:sp>
    </p:spTree>
    <p:extLst>
      <p:ext uri="{BB962C8B-B14F-4D97-AF65-F5344CB8AC3E}">
        <p14:creationId xmlns:p14="http://schemas.microsoft.com/office/powerpoint/2010/main" val="364781959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962150"/>
            <a:ext cx="8229600" cy="3394472"/>
          </a:xfrm>
        </p:spPr>
        <p:txBody>
          <a:bodyPr>
            <a:normAutofit/>
          </a:bodyPr>
          <a:lstStyle/>
          <a:p>
            <a:pPr marL="0" indent="0" algn="ctr">
              <a:buNone/>
            </a:pPr>
            <a:r>
              <a:rPr lang="en-CA" sz="4400" dirty="0"/>
              <a:t>So how do you get yourself out of this rut? </a:t>
            </a:r>
            <a:endParaRPr lang="en-CA" sz="4400" dirty="0" smtClean="0"/>
          </a:p>
          <a:p>
            <a:pPr marL="0" indent="0" algn="ctr">
              <a:buNone/>
            </a:pPr>
            <a:endParaRPr lang="en-CA" sz="4000" dirty="0"/>
          </a:p>
        </p:txBody>
      </p:sp>
    </p:spTree>
    <p:extLst>
      <p:ext uri="{BB962C8B-B14F-4D97-AF65-F5344CB8AC3E}">
        <p14:creationId xmlns:p14="http://schemas.microsoft.com/office/powerpoint/2010/main" val="187455010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971550"/>
            <a:ext cx="3352800" cy="2403872"/>
          </a:xfrm>
        </p:spPr>
        <p:txBody>
          <a:bodyPr>
            <a:normAutofit/>
          </a:bodyPr>
          <a:lstStyle/>
          <a:p>
            <a:pPr marL="0" indent="0" algn="ctr">
              <a:buNone/>
            </a:pPr>
            <a:r>
              <a:rPr lang="en-CA" sz="3600" dirty="0"/>
              <a:t>You turn your attention to </a:t>
            </a:r>
            <a:r>
              <a:rPr lang="en-CA" sz="3600" b="1" i="1" dirty="0">
                <a:solidFill>
                  <a:srgbClr val="FFC000"/>
                </a:solidFill>
              </a:rPr>
              <a:t>FOCUS</a:t>
            </a:r>
            <a:endParaRPr lang="en-MY" sz="3600" b="1" i="1" dirty="0">
              <a:solidFill>
                <a:srgbClr val="FFC000"/>
              </a:solidFill>
            </a:endParaRPr>
          </a:p>
        </p:txBody>
      </p:sp>
      <p:pic>
        <p:nvPicPr>
          <p:cNvPr id="2050" name="Picture 2" descr="Image result for focus"/>
          <p:cNvPicPr>
            <a:picLocks noChangeAspect="1" noChangeArrowheads="1"/>
          </p:cNvPicPr>
          <p:nvPr/>
        </p:nvPicPr>
        <p:blipFill rotWithShape="1">
          <a:blip r:embed="rId2">
            <a:extLst>
              <a:ext uri="{28A0092B-C50C-407E-A947-70E740481C1C}">
                <a14:useLocalDpi xmlns:a14="http://schemas.microsoft.com/office/drawing/2010/main" val="0"/>
              </a:ext>
            </a:extLst>
          </a:blip>
          <a:srcRect t="2830" r="21812"/>
          <a:stretch/>
        </p:blipFill>
        <p:spPr bwMode="auto">
          <a:xfrm>
            <a:off x="4953000" y="1733549"/>
            <a:ext cx="3962400" cy="30728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6705166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23950"/>
            <a:ext cx="8229600" cy="3394472"/>
          </a:xfrm>
        </p:spPr>
        <p:txBody>
          <a:bodyPr>
            <a:normAutofit/>
          </a:bodyPr>
          <a:lstStyle/>
          <a:p>
            <a:r>
              <a:rPr lang="en-CA" sz="2200" dirty="0"/>
              <a:t>The WHAT, WHY and WHEN formula will come in very handy when you feel </a:t>
            </a:r>
            <a:r>
              <a:rPr lang="en-CA" sz="2200" dirty="0" smtClean="0"/>
              <a:t>overwhelmed</a:t>
            </a:r>
          </a:p>
          <a:p>
            <a:endParaRPr lang="en-CA" sz="2200" dirty="0"/>
          </a:p>
          <a:p>
            <a:r>
              <a:rPr lang="en-CA" sz="2200" dirty="0" smtClean="0"/>
              <a:t>Sort </a:t>
            </a:r>
            <a:r>
              <a:rPr lang="en-CA" sz="2200" dirty="0"/>
              <a:t>out issues by focusing on what’s important, figure out why it is so and when to deal with </a:t>
            </a:r>
            <a:r>
              <a:rPr lang="en-CA" sz="2200" dirty="0" smtClean="0"/>
              <a:t>it</a:t>
            </a:r>
          </a:p>
          <a:p>
            <a:endParaRPr lang="en-CA" sz="2200" dirty="0"/>
          </a:p>
          <a:p>
            <a:r>
              <a:rPr lang="en-CA" sz="2200" dirty="0" smtClean="0"/>
              <a:t>Once </a:t>
            </a:r>
            <a:r>
              <a:rPr lang="en-CA" sz="2200" dirty="0"/>
              <a:t>you have the answers to these simple questions you can at least start to untangle the web of feeling </a:t>
            </a:r>
            <a:r>
              <a:rPr lang="en-CA" sz="2200" dirty="0" smtClean="0"/>
              <a:t>overwhelmed</a:t>
            </a:r>
            <a:endParaRPr lang="en-MY" sz="2200" dirty="0"/>
          </a:p>
          <a:p>
            <a:endParaRPr lang="en-MY" sz="2200" dirty="0"/>
          </a:p>
        </p:txBody>
      </p:sp>
    </p:spTree>
    <p:extLst>
      <p:ext uri="{BB962C8B-B14F-4D97-AF65-F5344CB8AC3E}">
        <p14:creationId xmlns:p14="http://schemas.microsoft.com/office/powerpoint/2010/main" val="247804751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1950"/>
            <a:ext cx="8229600" cy="857250"/>
          </a:xfrm>
        </p:spPr>
        <p:txBody>
          <a:bodyPr/>
          <a:lstStyle/>
          <a:p>
            <a:r>
              <a:rPr lang="en-CA" b="1" dirty="0"/>
              <a:t>Unraveling </a:t>
            </a:r>
            <a:r>
              <a:rPr lang="en-CA" b="1" dirty="0" smtClean="0"/>
              <a:t>Burnout</a:t>
            </a:r>
            <a:endParaRPr lang="en-MY" b="1" dirty="0"/>
          </a:p>
        </p:txBody>
      </p:sp>
      <p:sp>
        <p:nvSpPr>
          <p:cNvPr id="3" name="Content Placeholder 2"/>
          <p:cNvSpPr>
            <a:spLocks noGrp="1"/>
          </p:cNvSpPr>
          <p:nvPr>
            <p:ph idx="1"/>
          </p:nvPr>
        </p:nvSpPr>
        <p:spPr>
          <a:xfrm>
            <a:off x="457200" y="1962150"/>
            <a:ext cx="8229600" cy="3394472"/>
          </a:xfrm>
        </p:spPr>
        <p:txBody>
          <a:bodyPr>
            <a:normAutofit/>
          </a:bodyPr>
          <a:lstStyle/>
          <a:p>
            <a:r>
              <a:rPr lang="en-CA" sz="2500" dirty="0"/>
              <a:t>However, the problem with feeling overwhelmed is that it is not always possible to identify the burnout </a:t>
            </a:r>
            <a:r>
              <a:rPr lang="en-CA" sz="2500" dirty="0" smtClean="0"/>
              <a:t>yourself</a:t>
            </a:r>
          </a:p>
          <a:p>
            <a:endParaRPr lang="en-CA" sz="2500" dirty="0"/>
          </a:p>
          <a:p>
            <a:r>
              <a:rPr lang="en-CA" sz="2500" dirty="0" smtClean="0"/>
              <a:t>Experts </a:t>
            </a:r>
            <a:r>
              <a:rPr lang="en-CA" sz="2500" dirty="0"/>
              <a:t>recommend that when feeling distressed, seek out help from friends, family and others that you </a:t>
            </a:r>
            <a:r>
              <a:rPr lang="en-CA" sz="2500" dirty="0" smtClean="0"/>
              <a:t>trust</a:t>
            </a:r>
            <a:endParaRPr lang="en-MY" sz="2500" dirty="0"/>
          </a:p>
          <a:p>
            <a:endParaRPr lang="en-MY" dirty="0"/>
          </a:p>
        </p:txBody>
      </p:sp>
    </p:spTree>
    <p:extLst>
      <p:ext uri="{BB962C8B-B14F-4D97-AF65-F5344CB8AC3E}">
        <p14:creationId xmlns:p14="http://schemas.microsoft.com/office/powerpoint/2010/main" val="229583452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2921</TotalTime>
  <Words>883</Words>
  <Application>Microsoft Office PowerPoint</Application>
  <PresentationFormat>On-screen Show (16:9)</PresentationFormat>
  <Paragraphs>78</Paragraphs>
  <Slides>25</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25</vt:i4>
      </vt:variant>
    </vt:vector>
  </HeadingPairs>
  <TitlesOfParts>
    <vt:vector size="28" baseType="lpstr">
      <vt:lpstr>Arial</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Unraveling Burnout</vt:lpstr>
      <vt:lpstr>PowerPoint Presentation</vt:lpstr>
      <vt:lpstr>Focus To Undo The Effects Of The Burnout</vt:lpstr>
      <vt:lpstr>PowerPoint Presentation</vt:lpstr>
      <vt:lpstr>PowerPoint Presentation</vt:lpstr>
      <vt:lpstr>PowerPoint Presentation</vt:lpstr>
      <vt:lpstr>PowerPoint Presentation</vt:lpstr>
      <vt:lpstr>They Don’t Plan</vt:lpstr>
      <vt:lpstr>They Lose Track Of Time</vt:lpstr>
      <vt:lpstr>PowerPoint Presentation</vt:lpstr>
      <vt:lpstr>They Run Late </vt:lpstr>
      <vt:lpstr>They Get Easily Distracted  </vt:lpstr>
      <vt:lpstr>PowerPoint Presentation</vt:lpstr>
      <vt:lpstr>PowerPoint Presentation</vt:lpstr>
      <vt:lpstr>They Are Messy, Unorganized And Possibly Even Flaky </vt:lpstr>
      <vt:lpstr>PowerPoint Presentation</vt:lpstr>
      <vt:lpstr>They Worry About Everything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Samsung</dc:creator>
  <cp:lastModifiedBy>Cally</cp:lastModifiedBy>
  <cp:revision>223</cp:revision>
  <dcterms:created xsi:type="dcterms:W3CDTF">2016-12-30T12:43:39Z</dcterms:created>
  <dcterms:modified xsi:type="dcterms:W3CDTF">2017-12-31T03:53:38Z</dcterms:modified>
</cp:coreProperties>
</file>