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53" d="100"/>
          <a:sy n="53" d="100"/>
        </p:scale>
        <p:origin x="1083" y="555"/>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3/13/2018</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1</a:t>
            </a:fld>
            <a:endParaRPr lang="en-US"/>
          </a:p>
        </p:txBody>
      </p:sp>
    </p:spTree>
    <p:extLst>
      <p:ext uri="{BB962C8B-B14F-4D97-AF65-F5344CB8AC3E}">
        <p14:creationId xmlns:p14="http://schemas.microsoft.com/office/powerpoint/2010/main" val="307873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D8241E9-601D-4A27-BF72-C7763949FF5A}" type="datetimeFigureOut">
              <a:rPr lang="en-US" smtClean="0"/>
              <a:pPr/>
              <a:t>3/13/2018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8241E9-601D-4A27-BF72-C7763949FF5A}" type="datetimeFigureOut">
              <a:rPr lang="en-US" smtClean="0"/>
              <a:pPr/>
              <a:t>3/13/2018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8241E9-601D-4A27-BF72-C7763949FF5A}" type="datetimeFigureOut">
              <a:rPr lang="en-US" smtClean="0"/>
              <a:pPr/>
              <a:t>3/13/2018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8241E9-601D-4A27-BF72-C7763949FF5A}" type="datetimeFigureOut">
              <a:rPr lang="en-US" smtClean="0"/>
              <a:pPr/>
              <a:t>3/13/2018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3/13/2018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D8241E9-601D-4A27-BF72-C7763949FF5A}" type="datetimeFigureOut">
              <a:rPr lang="en-US" smtClean="0"/>
              <a:pPr/>
              <a:t>3/13/2018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D8241E9-601D-4A27-BF72-C7763949FF5A}" type="datetimeFigureOut">
              <a:rPr lang="en-US" smtClean="0"/>
              <a:pPr/>
              <a:t>3/13/2018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D8241E9-601D-4A27-BF72-C7763949FF5A}" type="datetimeFigureOut">
              <a:rPr lang="en-US" smtClean="0"/>
              <a:pPr/>
              <a:t>3/13/2018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3/13/2018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3/13/2018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3/13/2018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D8241E9-601D-4A27-BF72-C7763949FF5A}" type="datetimeFigureOut">
              <a:rPr lang="en-US" smtClean="0"/>
              <a:pPr/>
              <a:t>3/13/2018</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4586AFA4-EB3C-4B7D-993E-220BD55D95C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b="25146"/>
          <a:stretch/>
        </p:blipFill>
        <p:spPr>
          <a:xfrm>
            <a:off x="-12590" y="-95249"/>
            <a:ext cx="9156590" cy="5257800"/>
          </a:xfrm>
          <a:prstGeom prst="rect">
            <a:avLst/>
          </a:prstGeom>
        </p:spPr>
      </p:pic>
      <p:sp>
        <p:nvSpPr>
          <p:cNvPr id="5" name="Rectangle 4"/>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8" name="TextBox 7"/>
          <p:cNvSpPr txBox="1"/>
          <p:nvPr/>
        </p:nvSpPr>
        <p:spPr>
          <a:xfrm>
            <a:off x="5486400" y="2571750"/>
            <a:ext cx="3276600" cy="2123658"/>
          </a:xfrm>
          <a:prstGeom prst="rect">
            <a:avLst/>
          </a:prstGeom>
          <a:noFill/>
        </p:spPr>
        <p:txBody>
          <a:bodyPr wrap="square" rtlCol="0">
            <a:spAutoFit/>
          </a:bodyPr>
          <a:lstStyle/>
          <a:p>
            <a:pPr algn="ctr"/>
            <a:r>
              <a:rPr lang="en-CA" sz="4400" b="1" dirty="0"/>
              <a:t>Strategic </a:t>
            </a:r>
            <a:r>
              <a:rPr lang="en-CA" sz="4400" b="1" dirty="0" smtClean="0"/>
              <a:t>Execution Part 1</a:t>
            </a:r>
            <a:endParaRPr lang="en-MY" sz="4400" b="1" dirty="0"/>
          </a:p>
        </p:txBody>
      </p:sp>
      <p:sp>
        <p:nvSpPr>
          <p:cNvPr id="9" name="Rectangle 8"/>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0000" lnSpcReduction="20000"/>
          </a:bodyPr>
          <a:lstStyle/>
          <a:p>
            <a:r>
              <a:rPr lang="en-CA" dirty="0"/>
              <a:t>For instance, your goal may be as basic as learning a new language, where you may want to appreciate cultural diversity, or give yourself a competitive edge in career choices</a:t>
            </a:r>
          </a:p>
          <a:p>
            <a:endParaRPr lang="en-CA" dirty="0" smtClean="0"/>
          </a:p>
          <a:p>
            <a:r>
              <a:rPr lang="en-CA" dirty="0" smtClean="0"/>
              <a:t>Whatever </a:t>
            </a:r>
            <a:r>
              <a:rPr lang="en-CA" dirty="0"/>
              <a:t>the reason, you need to have a goal in sight to work </a:t>
            </a:r>
            <a:r>
              <a:rPr lang="en-CA" dirty="0" smtClean="0"/>
              <a:t>towards</a:t>
            </a:r>
          </a:p>
          <a:p>
            <a:endParaRPr lang="en-CA" dirty="0"/>
          </a:p>
          <a:p>
            <a:r>
              <a:rPr lang="en-CA" dirty="0" smtClean="0"/>
              <a:t>Once </a:t>
            </a:r>
            <a:r>
              <a:rPr lang="en-CA" dirty="0"/>
              <a:t>you have the goal established you can then get to work to achieving it, which is all </a:t>
            </a:r>
            <a:r>
              <a:rPr lang="en-CA" dirty="0" smtClean="0"/>
              <a:t>execution</a:t>
            </a:r>
            <a:endParaRPr lang="en-MY" dirty="0"/>
          </a:p>
        </p:txBody>
      </p:sp>
    </p:spTree>
    <p:extLst>
      <p:ext uri="{BB962C8B-B14F-4D97-AF65-F5344CB8AC3E}">
        <p14:creationId xmlns:p14="http://schemas.microsoft.com/office/powerpoint/2010/main" val="36119437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71550"/>
            <a:ext cx="8229600" cy="3394472"/>
          </a:xfrm>
        </p:spPr>
        <p:txBody>
          <a:bodyPr>
            <a:normAutofit/>
          </a:bodyPr>
          <a:lstStyle/>
          <a:p>
            <a:r>
              <a:rPr lang="en-CA" sz="2400" dirty="0"/>
              <a:t>When you are clear on where you’re going, it’s a lot easier to make things </a:t>
            </a:r>
            <a:r>
              <a:rPr lang="en-CA" sz="2400" dirty="0" smtClean="0"/>
              <a:t>happen</a:t>
            </a:r>
          </a:p>
          <a:p>
            <a:endParaRPr lang="en-CA" sz="2400" dirty="0"/>
          </a:p>
          <a:p>
            <a:r>
              <a:rPr lang="en-CA" sz="2400" dirty="0" smtClean="0"/>
              <a:t>Having </a:t>
            </a:r>
            <a:r>
              <a:rPr lang="en-CA" sz="2400" dirty="0"/>
              <a:t>a goal is also motivating as you have a built-in finish line to work towards and you can celebrate when you reach </a:t>
            </a:r>
            <a:r>
              <a:rPr lang="en-CA" sz="2400" dirty="0" smtClean="0"/>
              <a:t>it</a:t>
            </a:r>
            <a:endParaRPr lang="en-MY" sz="2400" dirty="0"/>
          </a:p>
          <a:p>
            <a:endParaRPr lang="en-MY" sz="2400" dirty="0"/>
          </a:p>
        </p:txBody>
      </p:sp>
      <p:pic>
        <p:nvPicPr>
          <p:cNvPr id="1026" name="Picture 2" descr="Image result for goa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7000" y="3493989"/>
            <a:ext cx="2209800" cy="14054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93081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895350"/>
            <a:ext cx="8229600" cy="3394472"/>
          </a:xfrm>
        </p:spPr>
        <p:txBody>
          <a:bodyPr>
            <a:noAutofit/>
          </a:bodyPr>
          <a:lstStyle/>
          <a:p>
            <a:r>
              <a:rPr lang="en-CA" sz="2300" dirty="0"/>
              <a:t>When talking about goals, whether personal or otherwise, these goals should be supportive of the overall </a:t>
            </a:r>
            <a:r>
              <a:rPr lang="en-CA" sz="2300" dirty="0" smtClean="0"/>
              <a:t>strategy</a:t>
            </a:r>
          </a:p>
          <a:p>
            <a:endParaRPr lang="en-CA" sz="2300" dirty="0"/>
          </a:p>
          <a:p>
            <a:r>
              <a:rPr lang="en-CA" sz="2300" dirty="0" smtClean="0"/>
              <a:t>For </a:t>
            </a:r>
            <a:r>
              <a:rPr lang="en-CA" sz="2300" dirty="0"/>
              <a:t>team members they should be tangible so that everyone involved get a sense of progression as they move along with the </a:t>
            </a:r>
            <a:r>
              <a:rPr lang="en-CA" sz="2300" dirty="0" smtClean="0"/>
              <a:t>plan</a:t>
            </a:r>
          </a:p>
          <a:p>
            <a:endParaRPr lang="en-CA" sz="2300" dirty="0"/>
          </a:p>
          <a:p>
            <a:r>
              <a:rPr lang="en-CA" sz="2300" dirty="0" smtClean="0"/>
              <a:t>Outlined </a:t>
            </a:r>
            <a:r>
              <a:rPr lang="en-CA" sz="2300" dirty="0"/>
              <a:t>goals should also be specific measurable, attainable and realistic while being </a:t>
            </a:r>
            <a:r>
              <a:rPr lang="en-CA" sz="2300" dirty="0" smtClean="0"/>
              <a:t>timely</a:t>
            </a:r>
            <a:endParaRPr lang="en-MY" sz="2300" dirty="0"/>
          </a:p>
        </p:txBody>
      </p:sp>
    </p:spTree>
    <p:extLst>
      <p:ext uri="{BB962C8B-B14F-4D97-AF65-F5344CB8AC3E}">
        <p14:creationId xmlns:p14="http://schemas.microsoft.com/office/powerpoint/2010/main" val="33152904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47750"/>
            <a:ext cx="8229600" cy="3394472"/>
          </a:xfrm>
        </p:spPr>
        <p:txBody>
          <a:bodyPr>
            <a:normAutofit/>
          </a:bodyPr>
          <a:lstStyle/>
          <a:p>
            <a:r>
              <a:rPr lang="en-CA" sz="2300" dirty="0"/>
              <a:t>Working with clear cut goals can also be beneficial in the sense that it can help weed out issues such as whether or not your plan is realistic with regards to any resource </a:t>
            </a:r>
            <a:r>
              <a:rPr lang="en-CA" sz="2300" dirty="0" smtClean="0"/>
              <a:t>constraints</a:t>
            </a:r>
          </a:p>
          <a:p>
            <a:endParaRPr lang="en-CA" sz="2300" dirty="0"/>
          </a:p>
          <a:p>
            <a:r>
              <a:rPr lang="en-CA" sz="2300" dirty="0" smtClean="0"/>
              <a:t>It </a:t>
            </a:r>
            <a:r>
              <a:rPr lang="en-CA" sz="2300" dirty="0"/>
              <a:t>also helps an organization establish whether they have the right individuals and skillset to execute the plan and also gives an idea of how well employees may have understood the company’s overarching </a:t>
            </a:r>
            <a:r>
              <a:rPr lang="en-CA" sz="2300" dirty="0" smtClean="0"/>
              <a:t>objectives</a:t>
            </a:r>
            <a:endParaRPr lang="en-MY" sz="2300" dirty="0"/>
          </a:p>
          <a:p>
            <a:endParaRPr lang="en-MY" sz="2300" dirty="0"/>
          </a:p>
        </p:txBody>
      </p:sp>
    </p:spTree>
    <p:extLst>
      <p:ext uri="{BB962C8B-B14F-4D97-AF65-F5344CB8AC3E}">
        <p14:creationId xmlns:p14="http://schemas.microsoft.com/office/powerpoint/2010/main" val="135498879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28750"/>
            <a:ext cx="8229600" cy="3394472"/>
          </a:xfrm>
        </p:spPr>
        <p:txBody>
          <a:bodyPr>
            <a:normAutofit/>
          </a:bodyPr>
          <a:lstStyle/>
          <a:p>
            <a:r>
              <a:rPr lang="en-CA" sz="2400" dirty="0"/>
              <a:t>As such goals become the basis of your ongoing tracking, reporting and performance management, every one of which is crucial in the implementation of successful </a:t>
            </a:r>
            <a:r>
              <a:rPr lang="en-CA" sz="2400" dirty="0" smtClean="0"/>
              <a:t>execution</a:t>
            </a:r>
            <a:endParaRPr lang="en-CA" sz="2400" dirty="0"/>
          </a:p>
          <a:p>
            <a:pPr marL="0" indent="0">
              <a:buNone/>
            </a:pPr>
            <a:endParaRPr lang="en-MY" sz="2400" dirty="0"/>
          </a:p>
          <a:p>
            <a:r>
              <a:rPr lang="en-CA" sz="2400" dirty="0"/>
              <a:t>Any goal that creates conflict or challenges resources will limit the execution </a:t>
            </a:r>
            <a:r>
              <a:rPr lang="en-CA" sz="2400" dirty="0" smtClean="0"/>
              <a:t>success</a:t>
            </a:r>
            <a:endParaRPr lang="en-MY" sz="2400" dirty="0"/>
          </a:p>
          <a:p>
            <a:endParaRPr lang="en-MY" sz="2400" dirty="0"/>
          </a:p>
        </p:txBody>
      </p:sp>
    </p:spTree>
    <p:extLst>
      <p:ext uri="{BB962C8B-B14F-4D97-AF65-F5344CB8AC3E}">
        <p14:creationId xmlns:p14="http://schemas.microsoft.com/office/powerpoint/2010/main" val="257609708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CA" b="1" dirty="0" smtClean="0"/>
              <a:t>3. Communication </a:t>
            </a:r>
            <a:endParaRPr lang="en-MY" b="1" dirty="0"/>
          </a:p>
        </p:txBody>
      </p:sp>
      <p:sp>
        <p:nvSpPr>
          <p:cNvPr id="3" name="Content Placeholder 2"/>
          <p:cNvSpPr>
            <a:spLocks noGrp="1"/>
          </p:cNvSpPr>
          <p:nvPr>
            <p:ph idx="1"/>
          </p:nvPr>
        </p:nvSpPr>
        <p:spPr>
          <a:xfrm>
            <a:off x="457200" y="1581149"/>
            <a:ext cx="8229600" cy="3013473"/>
          </a:xfrm>
        </p:spPr>
        <p:txBody>
          <a:bodyPr>
            <a:normAutofit fontScale="70000" lnSpcReduction="20000"/>
          </a:bodyPr>
          <a:lstStyle/>
          <a:p>
            <a:r>
              <a:rPr lang="en-CA" dirty="0"/>
              <a:t>The manner in which businesses communicate and involve employees in latest strategies is crucial for promoting </a:t>
            </a:r>
            <a:r>
              <a:rPr lang="en-CA" dirty="0" smtClean="0"/>
              <a:t>implementation</a:t>
            </a:r>
          </a:p>
          <a:p>
            <a:endParaRPr lang="en-CA" dirty="0"/>
          </a:p>
          <a:p>
            <a:r>
              <a:rPr lang="en-CA" dirty="0" smtClean="0"/>
              <a:t>Statistics </a:t>
            </a:r>
            <a:r>
              <a:rPr lang="en-CA" dirty="0"/>
              <a:t>reveal that an approximate 65% of employees do not get their roles when different initiatives are </a:t>
            </a:r>
            <a:r>
              <a:rPr lang="en-CA" dirty="0" smtClean="0"/>
              <a:t>introduced</a:t>
            </a:r>
          </a:p>
          <a:p>
            <a:endParaRPr lang="en-CA" dirty="0"/>
          </a:p>
          <a:p>
            <a:r>
              <a:rPr lang="en-CA" dirty="0" smtClean="0"/>
              <a:t>The </a:t>
            </a:r>
            <a:r>
              <a:rPr lang="en-CA" dirty="0"/>
              <a:t>absence of an effective communication strategy can not only lower motivation but also spark a resistance to change</a:t>
            </a:r>
            <a:endParaRPr lang="en-MY" dirty="0"/>
          </a:p>
        </p:txBody>
      </p:sp>
    </p:spTree>
    <p:extLst>
      <p:ext uri="{BB962C8B-B14F-4D97-AF65-F5344CB8AC3E}">
        <p14:creationId xmlns:p14="http://schemas.microsoft.com/office/powerpoint/2010/main" val="33885149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33549"/>
            <a:ext cx="8229600" cy="2861073"/>
          </a:xfrm>
        </p:spPr>
        <p:txBody>
          <a:bodyPr>
            <a:normAutofit/>
          </a:bodyPr>
          <a:lstStyle/>
          <a:p>
            <a:pPr marL="0" indent="0" algn="ctr">
              <a:buNone/>
            </a:pPr>
            <a:r>
              <a:rPr lang="en-CA" sz="3500" dirty="0"/>
              <a:t>Together, these factors can lead to inefficiencies in the system and raise the cost of </a:t>
            </a:r>
            <a:r>
              <a:rPr lang="en-CA" sz="3500" dirty="0" smtClean="0"/>
              <a:t>execution</a:t>
            </a:r>
            <a:endParaRPr lang="en-MY" sz="3500" dirty="0"/>
          </a:p>
          <a:p>
            <a:pPr marL="0" indent="0" algn="ctr">
              <a:buNone/>
            </a:pPr>
            <a:endParaRPr lang="en-MY" sz="3500" dirty="0"/>
          </a:p>
        </p:txBody>
      </p:sp>
    </p:spTree>
    <p:extLst>
      <p:ext uri="{BB962C8B-B14F-4D97-AF65-F5344CB8AC3E}">
        <p14:creationId xmlns:p14="http://schemas.microsoft.com/office/powerpoint/2010/main" val="245063167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47750"/>
            <a:ext cx="8229600" cy="3394472"/>
          </a:xfrm>
        </p:spPr>
        <p:txBody>
          <a:bodyPr>
            <a:noAutofit/>
          </a:bodyPr>
          <a:lstStyle/>
          <a:p>
            <a:r>
              <a:rPr lang="en-CA" sz="2300" dirty="0"/>
              <a:t>Without communication team players can lose touch with the company’s objectives and </a:t>
            </a:r>
            <a:r>
              <a:rPr lang="en-CA" sz="2300" dirty="0" smtClean="0"/>
              <a:t>goals</a:t>
            </a:r>
          </a:p>
          <a:p>
            <a:endParaRPr lang="en-CA" sz="2300" dirty="0"/>
          </a:p>
          <a:p>
            <a:r>
              <a:rPr lang="en-CA" sz="2300" dirty="0" smtClean="0"/>
              <a:t>Over </a:t>
            </a:r>
            <a:r>
              <a:rPr lang="en-CA" sz="2300" dirty="0"/>
              <a:t>time, both employee and entrepreneur may drift off </a:t>
            </a:r>
            <a:r>
              <a:rPr lang="en-CA" sz="2300" dirty="0" smtClean="0"/>
              <a:t>course</a:t>
            </a:r>
          </a:p>
          <a:p>
            <a:pPr marL="0" indent="0">
              <a:buNone/>
            </a:pPr>
            <a:endParaRPr lang="en-MY" sz="2300" dirty="0"/>
          </a:p>
          <a:p>
            <a:r>
              <a:rPr lang="en-CA" sz="2300" dirty="0"/>
              <a:t>To make sure that the all departments stay in tune with the entrepreneur’s vision and strategy, the team should gather frequently for different </a:t>
            </a:r>
            <a:r>
              <a:rPr lang="en-CA" sz="2300" dirty="0" smtClean="0"/>
              <a:t>updates</a:t>
            </a:r>
          </a:p>
        </p:txBody>
      </p:sp>
    </p:spTree>
    <p:extLst>
      <p:ext uri="{BB962C8B-B14F-4D97-AF65-F5344CB8AC3E}">
        <p14:creationId xmlns:p14="http://schemas.microsoft.com/office/powerpoint/2010/main" val="291296410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47750"/>
            <a:ext cx="8229600" cy="3394472"/>
          </a:xfrm>
        </p:spPr>
        <p:txBody>
          <a:bodyPr>
            <a:normAutofit/>
          </a:bodyPr>
          <a:lstStyle/>
          <a:p>
            <a:r>
              <a:rPr lang="en-CA" sz="2300" dirty="0"/>
              <a:t>Ideally communication should start as early as the strategic planning </a:t>
            </a:r>
            <a:r>
              <a:rPr lang="en-CA" sz="2300" dirty="0" smtClean="0"/>
              <a:t>itself</a:t>
            </a:r>
          </a:p>
          <a:p>
            <a:endParaRPr lang="en-CA" sz="2300" dirty="0"/>
          </a:p>
          <a:p>
            <a:r>
              <a:rPr lang="en-CA" sz="2300" dirty="0" smtClean="0"/>
              <a:t>In </a:t>
            </a:r>
            <a:r>
              <a:rPr lang="en-CA" sz="2300" dirty="0"/>
              <a:t>fact, it should be a parallel to the process of </a:t>
            </a:r>
            <a:r>
              <a:rPr lang="en-CA" sz="2300" dirty="0" smtClean="0"/>
              <a:t>planning</a:t>
            </a:r>
          </a:p>
          <a:p>
            <a:endParaRPr lang="en-CA" sz="2300" dirty="0"/>
          </a:p>
          <a:p>
            <a:r>
              <a:rPr lang="en-CA" sz="2300" dirty="0" smtClean="0"/>
              <a:t>The </a:t>
            </a:r>
            <a:r>
              <a:rPr lang="en-CA" sz="2300" dirty="0"/>
              <a:t>communication component needs to be two way in the sense that you should be getting feedback about your strategy not only in the beginning but also as it </a:t>
            </a:r>
            <a:r>
              <a:rPr lang="en-CA" sz="2300" dirty="0" smtClean="0"/>
              <a:t>unfolds</a:t>
            </a:r>
            <a:endParaRPr lang="en-MY" sz="2300" dirty="0"/>
          </a:p>
        </p:txBody>
      </p:sp>
    </p:spTree>
    <p:extLst>
      <p:ext uri="{BB962C8B-B14F-4D97-AF65-F5344CB8AC3E}">
        <p14:creationId xmlns:p14="http://schemas.microsoft.com/office/powerpoint/2010/main" val="269296110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38150"/>
            <a:ext cx="8229600" cy="857250"/>
          </a:xfrm>
        </p:spPr>
        <p:txBody>
          <a:bodyPr>
            <a:noAutofit/>
          </a:bodyPr>
          <a:lstStyle/>
          <a:p>
            <a:r>
              <a:rPr lang="en-CA" sz="3700" b="1" dirty="0" smtClean="0"/>
              <a:t>Ways That You Can Facilitate Communication</a:t>
            </a:r>
            <a:endParaRPr lang="en-MY" sz="3700" b="1" dirty="0"/>
          </a:p>
        </p:txBody>
      </p:sp>
      <p:sp>
        <p:nvSpPr>
          <p:cNvPr id="3" name="Content Placeholder 2"/>
          <p:cNvSpPr>
            <a:spLocks noGrp="1"/>
          </p:cNvSpPr>
          <p:nvPr>
            <p:ph idx="1"/>
          </p:nvPr>
        </p:nvSpPr>
        <p:spPr>
          <a:xfrm>
            <a:off x="457200" y="2038350"/>
            <a:ext cx="8229600" cy="2556272"/>
          </a:xfrm>
        </p:spPr>
        <p:txBody>
          <a:bodyPr>
            <a:noAutofit/>
          </a:bodyPr>
          <a:lstStyle/>
          <a:p>
            <a:pPr lvl="0"/>
            <a:r>
              <a:rPr lang="en-CA" sz="2300" b="1" dirty="0"/>
              <a:t>Operational groups</a:t>
            </a:r>
            <a:r>
              <a:rPr lang="en-CA" sz="2300" dirty="0"/>
              <a:t> could gather for a daily huddle at the start of the day to make sure that everyone is on the same page and </a:t>
            </a:r>
            <a:r>
              <a:rPr lang="en-CA" sz="2300" dirty="0" smtClean="0"/>
              <a:t>updated</a:t>
            </a:r>
          </a:p>
          <a:p>
            <a:pPr marL="0" lvl="0" indent="0">
              <a:buNone/>
            </a:pPr>
            <a:endParaRPr lang="en-MY" sz="2300" dirty="0"/>
          </a:p>
          <a:p>
            <a:pPr lvl="0"/>
            <a:r>
              <a:rPr lang="en-CA" sz="2300" b="1" dirty="0"/>
              <a:t>Executive meetings</a:t>
            </a:r>
            <a:r>
              <a:rPr lang="en-CA" sz="2300" dirty="0"/>
              <a:t> between key management personnel may be conducted regularly to assess the progress of the strategy </a:t>
            </a:r>
            <a:r>
              <a:rPr lang="en-CA" sz="2300" dirty="0" smtClean="0"/>
              <a:t>implementation</a:t>
            </a:r>
            <a:endParaRPr lang="en-MY" sz="2300" dirty="0"/>
          </a:p>
          <a:p>
            <a:endParaRPr lang="en-MY" sz="2300" dirty="0"/>
          </a:p>
        </p:txBody>
      </p:sp>
    </p:spTree>
    <p:extLst>
      <p:ext uri="{BB962C8B-B14F-4D97-AF65-F5344CB8AC3E}">
        <p14:creationId xmlns:p14="http://schemas.microsoft.com/office/powerpoint/2010/main" val="1601766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1940" y="1504950"/>
            <a:ext cx="8229600" cy="857250"/>
          </a:xfrm>
        </p:spPr>
        <p:txBody>
          <a:bodyPr>
            <a:normAutofit fontScale="90000"/>
          </a:bodyPr>
          <a:lstStyle/>
          <a:p>
            <a:r>
              <a:rPr lang="en-CA" b="1" dirty="0"/>
              <a:t>The Planning Phase</a:t>
            </a:r>
            <a:r>
              <a:rPr lang="en-MY" b="1" dirty="0"/>
              <a:t/>
            </a:r>
            <a:br>
              <a:rPr lang="en-MY" b="1" dirty="0"/>
            </a:br>
            <a:endParaRPr lang="en-MY" dirty="0"/>
          </a:p>
        </p:txBody>
      </p:sp>
      <p:sp>
        <p:nvSpPr>
          <p:cNvPr id="3" name="Content Placeholder 2"/>
          <p:cNvSpPr>
            <a:spLocks noGrp="1"/>
          </p:cNvSpPr>
          <p:nvPr>
            <p:ph idx="1"/>
          </p:nvPr>
        </p:nvSpPr>
        <p:spPr>
          <a:xfrm>
            <a:off x="481940" y="2362200"/>
            <a:ext cx="8229600" cy="2480073"/>
          </a:xfrm>
        </p:spPr>
        <p:txBody>
          <a:bodyPr/>
          <a:lstStyle/>
          <a:p>
            <a:pPr marL="0" indent="0" algn="ctr">
              <a:buNone/>
            </a:pPr>
            <a:r>
              <a:rPr lang="en-CA" b="1" dirty="0">
                <a:solidFill>
                  <a:srgbClr val="FFC000"/>
                </a:solidFill>
              </a:rPr>
              <a:t>Strategy execution </a:t>
            </a:r>
            <a:r>
              <a:rPr lang="en-CA" dirty="0"/>
              <a:t>is much like going on a trip towards a planned </a:t>
            </a:r>
            <a:r>
              <a:rPr lang="en-CA" dirty="0" smtClean="0"/>
              <a:t>destination</a:t>
            </a:r>
            <a:endParaRPr lang="en-MY" dirty="0"/>
          </a:p>
        </p:txBody>
      </p:sp>
    </p:spTree>
    <p:extLst>
      <p:ext uri="{BB962C8B-B14F-4D97-AF65-F5344CB8AC3E}">
        <p14:creationId xmlns:p14="http://schemas.microsoft.com/office/powerpoint/2010/main" val="198644443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5350"/>
            <a:ext cx="8229600" cy="3394472"/>
          </a:xfrm>
        </p:spPr>
        <p:txBody>
          <a:bodyPr>
            <a:noAutofit/>
          </a:bodyPr>
          <a:lstStyle/>
          <a:p>
            <a:r>
              <a:rPr lang="en-CA" sz="2300" dirty="0"/>
              <a:t>Interestingly enough, meetings can quickly disclose whether an organization has a strong culture of execution or </a:t>
            </a:r>
            <a:r>
              <a:rPr lang="en-CA" sz="2300" dirty="0" smtClean="0"/>
              <a:t>not</a:t>
            </a:r>
            <a:endParaRPr lang="en-CA" sz="2300" dirty="0"/>
          </a:p>
          <a:p>
            <a:endParaRPr lang="en-CA" sz="2300" dirty="0" smtClean="0"/>
          </a:p>
          <a:p>
            <a:r>
              <a:rPr lang="en-CA" sz="2300" dirty="0" smtClean="0"/>
              <a:t>It </a:t>
            </a:r>
            <a:r>
              <a:rPr lang="en-CA" sz="2300" dirty="0"/>
              <a:t>is often very easy to fall into the trap of doing a great job of communicating at the start only to see people go back to business as </a:t>
            </a:r>
            <a:r>
              <a:rPr lang="en-CA" sz="2300" dirty="0" smtClean="0"/>
              <a:t>usual</a:t>
            </a:r>
          </a:p>
          <a:p>
            <a:endParaRPr lang="en-CA" sz="2300" dirty="0"/>
          </a:p>
          <a:p>
            <a:r>
              <a:rPr lang="en-CA" sz="2300" dirty="0" smtClean="0"/>
              <a:t>Planning communication </a:t>
            </a:r>
            <a:r>
              <a:rPr lang="en-CA" sz="2300" dirty="0"/>
              <a:t>ahead of time is important because it keeps the momentum up</a:t>
            </a:r>
            <a:endParaRPr lang="en-MY" sz="2300" dirty="0"/>
          </a:p>
        </p:txBody>
      </p:sp>
    </p:spTree>
    <p:extLst>
      <p:ext uri="{BB962C8B-B14F-4D97-AF65-F5344CB8AC3E}">
        <p14:creationId xmlns:p14="http://schemas.microsoft.com/office/powerpoint/2010/main" val="68883479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09749"/>
            <a:ext cx="8229600" cy="2784873"/>
          </a:xfrm>
        </p:spPr>
        <p:txBody>
          <a:bodyPr/>
          <a:lstStyle/>
          <a:p>
            <a:pPr marL="0" indent="0" algn="ctr">
              <a:buNone/>
            </a:pPr>
            <a:r>
              <a:rPr lang="en-CA" dirty="0"/>
              <a:t>At the same time, it is also important to engage key employees with targeted communication to win their support for the </a:t>
            </a:r>
            <a:r>
              <a:rPr lang="en-CA" dirty="0" smtClean="0"/>
              <a:t>strategy</a:t>
            </a:r>
            <a:endParaRPr lang="en-MY" dirty="0"/>
          </a:p>
        </p:txBody>
      </p:sp>
    </p:spTree>
    <p:extLst>
      <p:ext uri="{BB962C8B-B14F-4D97-AF65-F5344CB8AC3E}">
        <p14:creationId xmlns:p14="http://schemas.microsoft.com/office/powerpoint/2010/main" val="6676242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5350"/>
            <a:ext cx="8229600" cy="4114800"/>
          </a:xfrm>
        </p:spPr>
        <p:txBody>
          <a:bodyPr>
            <a:normAutofit fontScale="47500" lnSpcReduction="20000"/>
          </a:bodyPr>
          <a:lstStyle/>
          <a:p>
            <a:r>
              <a:rPr lang="en-CA" sz="4200" dirty="0" smtClean="0"/>
              <a:t>Consider </a:t>
            </a:r>
            <a:r>
              <a:rPr lang="en-CA" sz="4200" dirty="0"/>
              <a:t>going on a weekend trip, but first you need to make some </a:t>
            </a:r>
            <a:r>
              <a:rPr lang="en-CA" sz="4200" dirty="0" smtClean="0"/>
              <a:t>arrangements</a:t>
            </a:r>
          </a:p>
          <a:p>
            <a:endParaRPr lang="en-CA" sz="4200" dirty="0"/>
          </a:p>
          <a:p>
            <a:r>
              <a:rPr lang="en-CA" sz="4200" dirty="0" smtClean="0"/>
              <a:t>You </a:t>
            </a:r>
            <a:r>
              <a:rPr lang="en-CA" sz="4200" dirty="0"/>
              <a:t>need to decide on a destination, check the weather and road conditions, estimate travel time and decide how many stops you may need to make on the </a:t>
            </a:r>
            <a:r>
              <a:rPr lang="en-CA" sz="4200" dirty="0" smtClean="0"/>
              <a:t>way</a:t>
            </a:r>
            <a:endParaRPr lang="en-CA" sz="4200" dirty="0"/>
          </a:p>
          <a:p>
            <a:endParaRPr lang="en-CA" sz="4200" dirty="0" smtClean="0"/>
          </a:p>
          <a:p>
            <a:r>
              <a:rPr lang="en-CA" sz="4200" dirty="0" smtClean="0"/>
              <a:t>Then </a:t>
            </a:r>
            <a:r>
              <a:rPr lang="en-CA" sz="4200" dirty="0"/>
              <a:t>there are the unexpected consequences to consider such as road work, detours and others that may delay you getting to your </a:t>
            </a:r>
            <a:r>
              <a:rPr lang="en-CA" sz="4200" dirty="0" smtClean="0"/>
              <a:t>destination</a:t>
            </a:r>
          </a:p>
          <a:p>
            <a:endParaRPr lang="en-CA" sz="4200" dirty="0"/>
          </a:p>
          <a:p>
            <a:r>
              <a:rPr lang="en-CA" sz="4200" dirty="0" smtClean="0"/>
              <a:t>Once </a:t>
            </a:r>
            <a:r>
              <a:rPr lang="en-CA" sz="4200" dirty="0"/>
              <a:t>you reach your destination, you will have successfully executed all the planning into delivering </a:t>
            </a:r>
            <a:r>
              <a:rPr lang="en-CA" sz="4200" dirty="0" smtClean="0"/>
              <a:t>results</a:t>
            </a:r>
            <a:endParaRPr lang="en-MY" sz="4200" dirty="0"/>
          </a:p>
          <a:p>
            <a:endParaRPr lang="en-MY" dirty="0"/>
          </a:p>
        </p:txBody>
      </p:sp>
    </p:spTree>
    <p:extLst>
      <p:ext uri="{BB962C8B-B14F-4D97-AF65-F5344CB8AC3E}">
        <p14:creationId xmlns:p14="http://schemas.microsoft.com/office/powerpoint/2010/main" val="4271593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85950"/>
            <a:ext cx="8229600" cy="2784873"/>
          </a:xfrm>
        </p:spPr>
        <p:txBody>
          <a:bodyPr>
            <a:normAutofit/>
          </a:bodyPr>
          <a:lstStyle/>
          <a:p>
            <a:pPr marL="0" indent="0" algn="ctr">
              <a:buNone/>
            </a:pPr>
            <a:r>
              <a:rPr lang="en-CA" sz="3000" dirty="0"/>
              <a:t>A successful strategy-to-execution process provides a structured approach to clarifying, communicating, implementing and managing </a:t>
            </a:r>
            <a:r>
              <a:rPr lang="en-CA" sz="3000" dirty="0" smtClean="0"/>
              <a:t>strategy</a:t>
            </a:r>
            <a:endParaRPr lang="en-MY" sz="3000" dirty="0"/>
          </a:p>
          <a:p>
            <a:endParaRPr lang="en-MY" sz="3000" dirty="0"/>
          </a:p>
        </p:txBody>
      </p:sp>
    </p:spTree>
    <p:extLst>
      <p:ext uri="{BB962C8B-B14F-4D97-AF65-F5344CB8AC3E}">
        <p14:creationId xmlns:p14="http://schemas.microsoft.com/office/powerpoint/2010/main" val="25823329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47750"/>
            <a:ext cx="8229600" cy="3394472"/>
          </a:xfrm>
        </p:spPr>
        <p:txBody>
          <a:bodyPr>
            <a:normAutofit/>
          </a:bodyPr>
          <a:lstStyle/>
          <a:p>
            <a:r>
              <a:rPr lang="en-CA" sz="2400" dirty="0"/>
              <a:t>The goal of the entire process is to make sure that you know where you are so you can determine where you need to </a:t>
            </a:r>
            <a:r>
              <a:rPr lang="en-CA" sz="2400" dirty="0" smtClean="0"/>
              <a:t>go</a:t>
            </a:r>
          </a:p>
          <a:p>
            <a:endParaRPr lang="en-CA" sz="2400" dirty="0"/>
          </a:p>
          <a:p>
            <a:r>
              <a:rPr lang="en-CA" sz="2400" dirty="0"/>
              <a:t>T</a:t>
            </a:r>
            <a:r>
              <a:rPr lang="en-CA" sz="2400" dirty="0" smtClean="0"/>
              <a:t>his </a:t>
            </a:r>
            <a:r>
              <a:rPr lang="en-CA" sz="2400" dirty="0"/>
              <a:t>gives you a baseline to work </a:t>
            </a:r>
            <a:r>
              <a:rPr lang="en-CA" sz="2400" dirty="0" smtClean="0"/>
              <a:t>from</a:t>
            </a:r>
            <a:endParaRPr lang="en-MY" sz="2400" dirty="0"/>
          </a:p>
          <a:p>
            <a:pPr marL="0" indent="0">
              <a:buNone/>
            </a:pPr>
            <a:endParaRPr lang="en-MY" sz="2400" dirty="0"/>
          </a:p>
          <a:p>
            <a:r>
              <a:rPr lang="en-CA" sz="2400" dirty="0"/>
              <a:t>This first part of strategy execution deals with all the steps that go into setting up the stage for taking </a:t>
            </a:r>
            <a:r>
              <a:rPr lang="en-CA" sz="2400" dirty="0" smtClean="0"/>
              <a:t>action</a:t>
            </a:r>
            <a:endParaRPr lang="en-MY" sz="2400" dirty="0"/>
          </a:p>
          <a:p>
            <a:endParaRPr lang="en-MY" sz="2400" dirty="0"/>
          </a:p>
        </p:txBody>
      </p:sp>
    </p:spTree>
    <p:extLst>
      <p:ext uri="{BB962C8B-B14F-4D97-AF65-F5344CB8AC3E}">
        <p14:creationId xmlns:p14="http://schemas.microsoft.com/office/powerpoint/2010/main" val="30292243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7700"/>
            <a:ext cx="8229600" cy="857250"/>
          </a:xfrm>
        </p:spPr>
        <p:txBody>
          <a:bodyPr>
            <a:normAutofit fontScale="90000"/>
          </a:bodyPr>
          <a:lstStyle/>
          <a:p>
            <a:pPr lvl="0"/>
            <a:r>
              <a:rPr lang="en-CA" b="1" dirty="0" smtClean="0"/>
              <a:t>1. Strategy </a:t>
            </a:r>
            <a:r>
              <a:rPr lang="en-CA" b="1" dirty="0"/>
              <a:t>P</a:t>
            </a:r>
            <a:r>
              <a:rPr lang="en-CA" b="1" dirty="0" smtClean="0"/>
              <a:t>lanning</a:t>
            </a:r>
            <a:r>
              <a:rPr lang="en-MY" b="1" dirty="0"/>
              <a:t/>
            </a:r>
            <a:br>
              <a:rPr lang="en-MY" b="1" dirty="0"/>
            </a:br>
            <a:endParaRPr lang="en-MY" dirty="0"/>
          </a:p>
        </p:txBody>
      </p:sp>
      <p:sp>
        <p:nvSpPr>
          <p:cNvPr id="3" name="Content Placeholder 2"/>
          <p:cNvSpPr>
            <a:spLocks noGrp="1"/>
          </p:cNvSpPr>
          <p:nvPr>
            <p:ph idx="1"/>
          </p:nvPr>
        </p:nvSpPr>
        <p:spPr>
          <a:xfrm>
            <a:off x="457200" y="1657350"/>
            <a:ext cx="8229600" cy="2937272"/>
          </a:xfrm>
        </p:spPr>
        <p:txBody>
          <a:bodyPr>
            <a:normAutofit/>
          </a:bodyPr>
          <a:lstStyle/>
          <a:p>
            <a:r>
              <a:rPr lang="en-CA" sz="2200" dirty="0"/>
              <a:t>The journey of any successful execution begins with strategy </a:t>
            </a:r>
            <a:r>
              <a:rPr lang="en-CA" sz="2200" dirty="0" smtClean="0"/>
              <a:t>planning</a:t>
            </a:r>
          </a:p>
          <a:p>
            <a:pPr marL="0" indent="0">
              <a:buNone/>
            </a:pPr>
            <a:endParaRPr lang="en-MY" sz="2200" dirty="0"/>
          </a:p>
          <a:p>
            <a:r>
              <a:rPr lang="en-CA" sz="2200" dirty="0"/>
              <a:t>This planning </a:t>
            </a:r>
            <a:r>
              <a:rPr lang="en-CA" sz="2200" dirty="0" smtClean="0"/>
              <a:t>component </a:t>
            </a:r>
            <a:r>
              <a:rPr lang="en-CA" sz="2200" dirty="0"/>
              <a:t>needs to consider all issues ranging from the big and small steps the company needs to take to get to its goals, the framework they will use to keep on track along with the structure for strategy reporting and the frequency of strategy </a:t>
            </a:r>
            <a:r>
              <a:rPr lang="en-CA" sz="2200" dirty="0" smtClean="0"/>
              <a:t>meetings</a:t>
            </a:r>
            <a:endParaRPr lang="en-MY" sz="2200" dirty="0"/>
          </a:p>
          <a:p>
            <a:endParaRPr lang="en-MY" dirty="0"/>
          </a:p>
        </p:txBody>
      </p:sp>
    </p:spTree>
    <p:extLst>
      <p:ext uri="{BB962C8B-B14F-4D97-AF65-F5344CB8AC3E}">
        <p14:creationId xmlns:p14="http://schemas.microsoft.com/office/powerpoint/2010/main" val="27537696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81149"/>
            <a:ext cx="8229600" cy="3013473"/>
          </a:xfrm>
        </p:spPr>
        <p:txBody>
          <a:bodyPr/>
          <a:lstStyle/>
          <a:p>
            <a:pPr marL="0" indent="0" algn="ctr">
              <a:buNone/>
            </a:pPr>
            <a:r>
              <a:rPr lang="en-CA" dirty="0"/>
              <a:t>The goal of successful strategic planning is to come up with a strategy that defines clear goals, while staying away from misaligned or ambiguous </a:t>
            </a:r>
            <a:r>
              <a:rPr lang="en-CA" dirty="0" smtClean="0"/>
              <a:t>ones</a:t>
            </a:r>
            <a:endParaRPr lang="en-MY" dirty="0"/>
          </a:p>
          <a:p>
            <a:pPr marL="0" indent="0">
              <a:buNone/>
            </a:pPr>
            <a:endParaRPr lang="en-MY" dirty="0"/>
          </a:p>
        </p:txBody>
      </p:sp>
    </p:spTree>
    <p:extLst>
      <p:ext uri="{BB962C8B-B14F-4D97-AF65-F5344CB8AC3E}">
        <p14:creationId xmlns:p14="http://schemas.microsoft.com/office/powerpoint/2010/main" val="32370598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CA" sz="2400" dirty="0"/>
              <a:t>For personal goals, you still need to plan ahead, but perhaps in a different </a:t>
            </a:r>
            <a:r>
              <a:rPr lang="en-CA" sz="2400" dirty="0" smtClean="0"/>
              <a:t>way</a:t>
            </a:r>
          </a:p>
          <a:p>
            <a:pPr marL="0" indent="0">
              <a:buNone/>
            </a:pPr>
            <a:endParaRPr lang="en-MY" sz="2400" dirty="0"/>
          </a:p>
          <a:p>
            <a:r>
              <a:rPr lang="en-CA" sz="2400" dirty="0" smtClean="0"/>
              <a:t>You </a:t>
            </a:r>
            <a:r>
              <a:rPr lang="en-CA" sz="2400" dirty="0"/>
              <a:t>need to plan this out in advance so it does not clash with your regular work-life balance and create a scenario where you are left feeling overwhelmed and unable to continue with your </a:t>
            </a:r>
            <a:r>
              <a:rPr lang="en-CA" sz="2400" dirty="0" smtClean="0"/>
              <a:t>commitment</a:t>
            </a:r>
            <a:endParaRPr lang="en-MY" sz="2400" dirty="0"/>
          </a:p>
          <a:p>
            <a:endParaRPr lang="en-MY" dirty="0"/>
          </a:p>
        </p:txBody>
      </p:sp>
    </p:spTree>
    <p:extLst>
      <p:ext uri="{BB962C8B-B14F-4D97-AF65-F5344CB8AC3E}">
        <p14:creationId xmlns:p14="http://schemas.microsoft.com/office/powerpoint/2010/main" val="22742519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23900"/>
            <a:ext cx="8229600" cy="857250"/>
          </a:xfrm>
        </p:spPr>
        <p:txBody>
          <a:bodyPr>
            <a:normAutofit fontScale="90000"/>
          </a:bodyPr>
          <a:lstStyle/>
          <a:p>
            <a:pPr lvl="0"/>
            <a:r>
              <a:rPr lang="en-CA" b="1" dirty="0" smtClean="0"/>
              <a:t>2. Set Clear </a:t>
            </a:r>
            <a:r>
              <a:rPr lang="en-CA" b="1" dirty="0"/>
              <a:t>G</a:t>
            </a:r>
            <a:r>
              <a:rPr lang="en-CA" b="1" dirty="0" smtClean="0"/>
              <a:t>oals</a:t>
            </a:r>
            <a:r>
              <a:rPr lang="en-MY" b="1" dirty="0"/>
              <a:t/>
            </a:r>
            <a:br>
              <a:rPr lang="en-MY" b="1" dirty="0"/>
            </a:br>
            <a:r>
              <a:rPr lang="en-MY" b="1" dirty="0" smtClean="0"/>
              <a:t> </a:t>
            </a:r>
            <a:endParaRPr lang="en-MY" dirty="0"/>
          </a:p>
        </p:txBody>
      </p:sp>
      <p:sp>
        <p:nvSpPr>
          <p:cNvPr id="3" name="Content Placeholder 2"/>
          <p:cNvSpPr>
            <a:spLocks noGrp="1"/>
          </p:cNvSpPr>
          <p:nvPr>
            <p:ph idx="1"/>
          </p:nvPr>
        </p:nvSpPr>
        <p:spPr>
          <a:xfrm>
            <a:off x="457200" y="1809750"/>
            <a:ext cx="8229600" cy="2784872"/>
          </a:xfrm>
        </p:spPr>
        <p:txBody>
          <a:bodyPr>
            <a:normAutofit/>
          </a:bodyPr>
          <a:lstStyle/>
          <a:p>
            <a:r>
              <a:rPr lang="en-CA" sz="2400" dirty="0"/>
              <a:t>This stems directly from strategic planning where not having clear cut goals will make execution run </a:t>
            </a:r>
            <a:r>
              <a:rPr lang="en-CA" sz="2400" dirty="0" smtClean="0"/>
              <a:t>amok</a:t>
            </a:r>
          </a:p>
          <a:p>
            <a:endParaRPr lang="en-CA" sz="2400" dirty="0"/>
          </a:p>
          <a:p>
            <a:r>
              <a:rPr lang="en-CA" sz="2400" dirty="0" smtClean="0"/>
              <a:t>Whether </a:t>
            </a:r>
            <a:r>
              <a:rPr lang="en-CA" sz="2400" dirty="0"/>
              <a:t>you are an individual working for achieving personal goals or a business striving for successful expansion, your goals need to be defined </a:t>
            </a:r>
            <a:r>
              <a:rPr lang="en-CA" sz="2400" dirty="0" smtClean="0"/>
              <a:t>clearly</a:t>
            </a:r>
            <a:endParaRPr lang="en-MY" sz="2400" dirty="0"/>
          </a:p>
          <a:p>
            <a:endParaRPr lang="en-MY" sz="2400" dirty="0"/>
          </a:p>
        </p:txBody>
      </p:sp>
    </p:spTree>
    <p:extLst>
      <p:ext uri="{BB962C8B-B14F-4D97-AF65-F5344CB8AC3E}">
        <p14:creationId xmlns:p14="http://schemas.microsoft.com/office/powerpoint/2010/main" val="2849045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1705</TotalTime>
  <Words>952</Words>
  <Application>Microsoft Office PowerPoint</Application>
  <PresentationFormat>On-screen Show (16:9)</PresentationFormat>
  <Paragraphs>75</Paragraphs>
  <Slides>21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21</vt:i4>
      </vt:variant>
    </vt:vector>
  </HeadingPairs>
  <TitlesOfParts>
    <vt:vector size="24" baseType="lpstr">
      <vt:lpstr>Arial</vt:lpstr>
      <vt:lpstr>Calibri</vt:lpstr>
      <vt:lpstr>Office Theme</vt:lpstr>
      <vt:lpstr>PowerPoint Presentation</vt:lpstr>
      <vt:lpstr>The Planning Phase </vt:lpstr>
      <vt:lpstr>PowerPoint Presentation</vt:lpstr>
      <vt:lpstr>PowerPoint Presentation</vt:lpstr>
      <vt:lpstr>PowerPoint Presentation</vt:lpstr>
      <vt:lpstr>1. Strategy Planning </vt:lpstr>
      <vt:lpstr>PowerPoint Presentation</vt:lpstr>
      <vt:lpstr>PowerPoint Presentation</vt:lpstr>
      <vt:lpstr>2. Set Clear Goals  </vt:lpstr>
      <vt:lpstr>PowerPoint Presentation</vt:lpstr>
      <vt:lpstr>PowerPoint Presentation</vt:lpstr>
      <vt:lpstr>PowerPoint Presentation</vt:lpstr>
      <vt:lpstr>PowerPoint Presentation</vt:lpstr>
      <vt:lpstr>PowerPoint Presentation</vt:lpstr>
      <vt:lpstr>3. Communication </vt:lpstr>
      <vt:lpstr>PowerPoint Presentation</vt:lpstr>
      <vt:lpstr>PowerPoint Presentation</vt:lpstr>
      <vt:lpstr>PowerPoint Presentation</vt:lpstr>
      <vt:lpstr>Ways That You Can Facilitate Communication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Samsung</dc:creator>
  <cp:lastModifiedBy>Cally</cp:lastModifiedBy>
  <cp:revision>133</cp:revision>
  <dcterms:created xsi:type="dcterms:W3CDTF">2016-12-30T12:43:39Z</dcterms:created>
  <dcterms:modified xsi:type="dcterms:W3CDTF">2018-03-13T09:50:44Z</dcterms:modified>
</cp:coreProperties>
</file>