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9" r:id="rId22"/>
    <p:sldId id="277" r:id="rId23"/>
    <p:sldId id="278" r:id="rId24"/>
    <p:sldId id="280" r:id="rId25"/>
    <p:sldId id="282" r:id="rId2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68" y="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46"/>
          <a:stretch/>
        </p:blipFill>
        <p:spPr>
          <a:xfrm>
            <a:off x="-12590" y="-95249"/>
            <a:ext cx="9156590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830890"/>
            <a:ext cx="3276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5000" b="1" dirty="0"/>
              <a:t>Vision </a:t>
            </a:r>
            <a:r>
              <a:rPr lang="en-CA" sz="5000" b="1" dirty="0" err="1"/>
              <a:t>Vs</a:t>
            </a:r>
            <a:r>
              <a:rPr lang="en-CA" sz="5000" b="1" dirty="0"/>
              <a:t> Execution</a:t>
            </a:r>
            <a:endParaRPr lang="en-MY" sz="50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4350"/>
            <a:ext cx="8229600" cy="857250"/>
          </a:xfrm>
        </p:spPr>
        <p:txBody>
          <a:bodyPr/>
          <a:lstStyle/>
          <a:p>
            <a:r>
              <a:rPr lang="en-CA" b="1" dirty="0"/>
              <a:t>The </a:t>
            </a:r>
            <a:r>
              <a:rPr lang="en-CA" b="1" dirty="0" smtClean="0"/>
              <a:t>Effort </a:t>
            </a:r>
            <a:r>
              <a:rPr lang="en-CA" b="1" dirty="0"/>
              <a:t>T</a:t>
            </a:r>
            <a:r>
              <a:rPr lang="en-CA" b="1" dirty="0" smtClean="0"/>
              <a:t>hreshold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5950"/>
            <a:ext cx="8229600" cy="2708672"/>
          </a:xfrm>
        </p:spPr>
        <p:txBody>
          <a:bodyPr>
            <a:normAutofit/>
          </a:bodyPr>
          <a:lstStyle/>
          <a:p>
            <a:r>
              <a:rPr lang="en-CA" sz="2400" dirty="0" smtClean="0"/>
              <a:t>If </a:t>
            </a:r>
            <a:r>
              <a:rPr lang="en-CA" sz="2400" dirty="0"/>
              <a:t>you do not invest at least a certain amount of effort, you won’t get </a:t>
            </a:r>
            <a:r>
              <a:rPr lang="en-CA" sz="2400" dirty="0" smtClean="0"/>
              <a:t>results</a:t>
            </a:r>
          </a:p>
          <a:p>
            <a:endParaRPr lang="en-CA" sz="2400" dirty="0"/>
          </a:p>
          <a:p>
            <a:r>
              <a:rPr lang="en-CA" sz="2400" dirty="0" smtClean="0"/>
              <a:t>Based </a:t>
            </a:r>
            <a:r>
              <a:rPr lang="en-CA" sz="2400" dirty="0"/>
              <a:t>on the nature of the goal, the effort required may vary but the rule remains that you need to be engaged in following </a:t>
            </a:r>
            <a:r>
              <a:rPr lang="en-CA" sz="2400" dirty="0" smtClean="0"/>
              <a:t>thorough</a:t>
            </a:r>
            <a:endParaRPr lang="en-MY" sz="2400" dirty="0"/>
          </a:p>
          <a:p>
            <a:endParaRPr lang="en-MY" sz="2800" dirty="0"/>
          </a:p>
        </p:txBody>
      </p:sp>
    </p:spTree>
    <p:extLst>
      <p:ext uri="{BB962C8B-B14F-4D97-AF65-F5344CB8AC3E}">
        <p14:creationId xmlns:p14="http://schemas.microsoft.com/office/powerpoint/2010/main" val="227244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9150"/>
            <a:ext cx="8229600" cy="3851673"/>
          </a:xfrm>
        </p:spPr>
        <p:txBody>
          <a:bodyPr>
            <a:normAutofit/>
          </a:bodyPr>
          <a:lstStyle/>
          <a:p>
            <a:r>
              <a:rPr lang="en-CA" sz="2200" dirty="0"/>
              <a:t>If getting in shape requires a minimum commitment of gruelling for 3 hours per week and you only do it for 2, you won’t get the desired </a:t>
            </a:r>
            <a:r>
              <a:rPr lang="en-CA" sz="2200" dirty="0" smtClean="0"/>
              <a:t>results</a:t>
            </a:r>
          </a:p>
          <a:p>
            <a:endParaRPr lang="en-CA" sz="2200" dirty="0"/>
          </a:p>
          <a:p>
            <a:r>
              <a:rPr lang="en-CA" sz="2200" dirty="0" smtClean="0"/>
              <a:t>Likewise</a:t>
            </a:r>
            <a:r>
              <a:rPr lang="en-CA" sz="2200" dirty="0"/>
              <a:t>, if becoming a successful blogger demands you to put in 1,000 hours of productive effort and you only contribute 400, chances are you’ll </a:t>
            </a:r>
            <a:r>
              <a:rPr lang="en-CA" sz="2200" dirty="0" smtClean="0"/>
              <a:t>fail</a:t>
            </a:r>
          </a:p>
          <a:p>
            <a:endParaRPr lang="en-CA" sz="2200" dirty="0"/>
          </a:p>
          <a:p>
            <a:r>
              <a:rPr lang="en-CA" sz="2200" dirty="0" smtClean="0"/>
              <a:t>So </a:t>
            </a:r>
            <a:r>
              <a:rPr lang="en-CA" sz="2200" dirty="0"/>
              <a:t>even with a good plan in place, results do not come unless the plan is followed </a:t>
            </a:r>
            <a:r>
              <a:rPr lang="en-CA" sz="2200" dirty="0" smtClean="0"/>
              <a:t>through</a:t>
            </a:r>
            <a:endParaRPr lang="en-MY" sz="2200" dirty="0"/>
          </a:p>
          <a:p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1695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8350"/>
            <a:ext cx="8229600" cy="2556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600" dirty="0"/>
              <a:t>Once again, </a:t>
            </a:r>
            <a:r>
              <a:rPr lang="en-CA" sz="3600" b="1" dirty="0">
                <a:solidFill>
                  <a:srgbClr val="FFC000"/>
                </a:solidFill>
              </a:rPr>
              <a:t>V</a:t>
            </a:r>
            <a:r>
              <a:rPr lang="en-CA" sz="3600" b="1" dirty="0" smtClean="0">
                <a:solidFill>
                  <a:srgbClr val="FFC000"/>
                </a:solidFill>
              </a:rPr>
              <a:t>ision</a:t>
            </a:r>
            <a:r>
              <a:rPr lang="en-CA" sz="3600" dirty="0" smtClean="0"/>
              <a:t> </a:t>
            </a:r>
            <a:r>
              <a:rPr lang="en-CA" sz="3600" dirty="0"/>
              <a:t>needs execution to deliver </a:t>
            </a:r>
            <a:r>
              <a:rPr lang="en-CA" sz="3600" b="1" dirty="0"/>
              <a:t>R</a:t>
            </a:r>
            <a:r>
              <a:rPr lang="en-CA" sz="3600" b="1" dirty="0" smtClean="0"/>
              <a:t>esults</a:t>
            </a:r>
            <a:endParaRPr lang="en-MY" sz="3600" b="1" dirty="0"/>
          </a:p>
        </p:txBody>
      </p:sp>
    </p:spTree>
    <p:extLst>
      <p:ext uri="{BB962C8B-B14F-4D97-AF65-F5344CB8AC3E}">
        <p14:creationId xmlns:p14="http://schemas.microsoft.com/office/powerpoint/2010/main" val="56104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344" y="285750"/>
            <a:ext cx="8229600" cy="857250"/>
          </a:xfrm>
        </p:spPr>
        <p:txBody>
          <a:bodyPr/>
          <a:lstStyle/>
          <a:p>
            <a:r>
              <a:rPr lang="en-CA" b="1" dirty="0" smtClean="0"/>
              <a:t>Defining Vision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1149"/>
            <a:ext cx="8229600" cy="3013473"/>
          </a:xfrm>
        </p:spPr>
        <p:txBody>
          <a:bodyPr>
            <a:normAutofit/>
          </a:bodyPr>
          <a:lstStyle/>
          <a:p>
            <a:r>
              <a:rPr lang="en-CA" sz="2400" dirty="0"/>
              <a:t>A vision for personal goals could be for anything ranging from improving your health, mastering a culinary skill, becoming a better person or even becoming more sociable when in </a:t>
            </a:r>
            <a:r>
              <a:rPr lang="en-CA" sz="2400" dirty="0" smtClean="0"/>
              <a:t>company</a:t>
            </a:r>
          </a:p>
          <a:p>
            <a:endParaRPr lang="en-CA" sz="2400" dirty="0"/>
          </a:p>
          <a:p>
            <a:r>
              <a:rPr lang="en-CA" sz="2400" dirty="0" smtClean="0"/>
              <a:t>In </a:t>
            </a:r>
            <a:r>
              <a:rPr lang="en-CA" sz="2400" dirty="0"/>
              <a:t>fact, it could be anything that empowers you as a person or makes you feel like an </a:t>
            </a:r>
            <a:r>
              <a:rPr lang="en-CA" sz="2400" dirty="0" smtClean="0"/>
              <a:t>achiever</a:t>
            </a:r>
            <a:endParaRPr lang="en-MY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72289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5350"/>
            <a:ext cx="8229600" cy="2784873"/>
          </a:xfrm>
        </p:spPr>
        <p:txBody>
          <a:bodyPr>
            <a:normAutofit/>
          </a:bodyPr>
          <a:lstStyle/>
          <a:p>
            <a:r>
              <a:rPr lang="en-CA" sz="2500" dirty="0"/>
              <a:t>In terms of business, vision is the grand idea of where your company may go as an extension of where it is </a:t>
            </a:r>
            <a:r>
              <a:rPr lang="en-CA" sz="2500" dirty="0" smtClean="0"/>
              <a:t>already</a:t>
            </a:r>
          </a:p>
          <a:p>
            <a:endParaRPr lang="en-CA" sz="2500" dirty="0"/>
          </a:p>
          <a:p>
            <a:r>
              <a:rPr lang="en-CA" sz="2500" dirty="0"/>
              <a:t>It is very important to have a solid vision since it is basically the stepping stone for planning your </a:t>
            </a:r>
            <a:r>
              <a:rPr lang="en-CA" sz="2500" dirty="0" smtClean="0"/>
              <a:t>business</a:t>
            </a:r>
            <a:endParaRPr lang="en-MY" sz="2500" dirty="0"/>
          </a:p>
          <a:p>
            <a:endParaRPr lang="en-MY" sz="2500" dirty="0"/>
          </a:p>
          <a:p>
            <a:pPr marL="0" indent="0" algn="ctr">
              <a:buNone/>
            </a:pPr>
            <a:endParaRPr lang="en-MY" sz="2500" dirty="0"/>
          </a:p>
        </p:txBody>
      </p:sp>
      <p:sp>
        <p:nvSpPr>
          <p:cNvPr id="2" name="AutoShape 2" descr="Image result for footstep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sp>
        <p:nvSpPr>
          <p:cNvPr id="4" name="AutoShape 4" descr="Image result for footstep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pic>
        <p:nvPicPr>
          <p:cNvPr id="4102" name="Picture 6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470286"/>
            <a:ext cx="1371600" cy="129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51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488" y="495300"/>
            <a:ext cx="8229600" cy="857250"/>
          </a:xfrm>
        </p:spPr>
        <p:txBody>
          <a:bodyPr>
            <a:noAutofit/>
          </a:bodyPr>
          <a:lstStyle/>
          <a:p>
            <a:r>
              <a:rPr lang="en-MY" sz="3600" b="1" dirty="0" smtClean="0"/>
              <a:t>5 Elements To Be Included In Your </a:t>
            </a:r>
            <a:r>
              <a:rPr lang="en-MY" sz="3600" b="1" smtClean="0"/>
              <a:t>Vision </a:t>
            </a:r>
            <a:r>
              <a:rPr lang="en-MY" sz="3600" b="1" smtClean="0"/>
              <a:t>Statement:</a:t>
            </a:r>
            <a:endParaRPr lang="en-MY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488" y="1996678"/>
            <a:ext cx="8229600" cy="2861072"/>
          </a:xfrm>
        </p:spPr>
        <p:txBody>
          <a:bodyPr>
            <a:normAutofit fontScale="92500" lnSpcReduction="20000"/>
          </a:bodyPr>
          <a:lstStyle/>
          <a:p>
            <a:r>
              <a:rPr lang="en-MY" dirty="0" smtClean="0"/>
              <a:t>Finance</a:t>
            </a:r>
          </a:p>
          <a:p>
            <a:r>
              <a:rPr lang="en-MY" dirty="0" smtClean="0"/>
              <a:t>Reputation</a:t>
            </a:r>
          </a:p>
          <a:p>
            <a:r>
              <a:rPr lang="en-MY" dirty="0" smtClean="0"/>
              <a:t>Service quality standards</a:t>
            </a:r>
          </a:p>
          <a:p>
            <a:r>
              <a:rPr lang="en-MY" dirty="0" smtClean="0"/>
              <a:t>Growth</a:t>
            </a:r>
          </a:p>
          <a:p>
            <a:r>
              <a:rPr lang="en-MY" dirty="0" smtClean="0"/>
              <a:t>Passion</a:t>
            </a:r>
          </a:p>
          <a:p>
            <a:r>
              <a:rPr lang="en-MY" dirty="0" smtClean="0"/>
              <a:t>Sustainability</a:t>
            </a:r>
          </a:p>
        </p:txBody>
      </p:sp>
      <p:pic>
        <p:nvPicPr>
          <p:cNvPr id="3074" name="Picture 2" descr="Image result for light bul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495550"/>
            <a:ext cx="2105025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17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3394472"/>
          </a:xfrm>
        </p:spPr>
        <p:txBody>
          <a:bodyPr>
            <a:normAutofit/>
          </a:bodyPr>
          <a:lstStyle/>
          <a:p>
            <a:r>
              <a:rPr lang="en-CA" sz="2700" dirty="0"/>
              <a:t>If vision defines your goals then execution gets you to those </a:t>
            </a:r>
            <a:r>
              <a:rPr lang="en-CA" sz="2700" dirty="0" smtClean="0"/>
              <a:t>goals</a:t>
            </a:r>
          </a:p>
          <a:p>
            <a:endParaRPr lang="en-CA" sz="2700" dirty="0"/>
          </a:p>
          <a:p>
            <a:r>
              <a:rPr lang="en-CA" sz="2700" dirty="0" smtClean="0"/>
              <a:t>The </a:t>
            </a:r>
            <a:r>
              <a:rPr lang="en-CA" sz="2700" dirty="0"/>
              <a:t>success of any individual or business organization relies on its potential to convert a plan into </a:t>
            </a:r>
            <a:r>
              <a:rPr lang="en-CA" sz="2700" dirty="0" smtClean="0"/>
              <a:t>reality</a:t>
            </a:r>
            <a:endParaRPr lang="en-MY" sz="2700" dirty="0"/>
          </a:p>
        </p:txBody>
      </p:sp>
    </p:spTree>
    <p:extLst>
      <p:ext uri="{BB962C8B-B14F-4D97-AF65-F5344CB8AC3E}">
        <p14:creationId xmlns:p14="http://schemas.microsoft.com/office/powerpoint/2010/main" val="315027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50"/>
            <a:ext cx="8229600" cy="2937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000" dirty="0"/>
              <a:t>No matter how solid your idea may sound to you, you need to realize that the path to getting that idea executed and achieving results will be a constant work in </a:t>
            </a:r>
            <a:r>
              <a:rPr lang="en-CA" sz="3000" dirty="0" smtClean="0"/>
              <a:t>progress</a:t>
            </a:r>
            <a:endParaRPr lang="en-MY" sz="3000" dirty="0"/>
          </a:p>
        </p:txBody>
      </p:sp>
    </p:spTree>
    <p:extLst>
      <p:ext uri="{BB962C8B-B14F-4D97-AF65-F5344CB8AC3E}">
        <p14:creationId xmlns:p14="http://schemas.microsoft.com/office/powerpoint/2010/main" val="40319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50"/>
            <a:ext cx="8153400" cy="28610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000" dirty="0"/>
              <a:t>Your part in all of this is to make sure that actions are continuous and that change is welcome rather than spending time in the planning </a:t>
            </a:r>
            <a:r>
              <a:rPr lang="en-CA" sz="3000" dirty="0" smtClean="0"/>
              <a:t>phases</a:t>
            </a:r>
            <a:endParaRPr lang="en-MY" sz="3000" dirty="0"/>
          </a:p>
          <a:p>
            <a:endParaRPr lang="en-MY" sz="3000" dirty="0"/>
          </a:p>
        </p:txBody>
      </p:sp>
    </p:spTree>
    <p:extLst>
      <p:ext uri="{BB962C8B-B14F-4D97-AF65-F5344CB8AC3E}">
        <p14:creationId xmlns:p14="http://schemas.microsoft.com/office/powerpoint/2010/main" val="208266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en-CA" sz="4000" b="1" dirty="0"/>
              <a:t>Some </a:t>
            </a:r>
            <a:r>
              <a:rPr lang="en-CA" sz="4000" b="1" dirty="0" smtClean="0"/>
              <a:t>Common </a:t>
            </a:r>
            <a:r>
              <a:rPr lang="en-CA" sz="4000" b="1" dirty="0"/>
              <a:t>P</a:t>
            </a:r>
            <a:r>
              <a:rPr lang="en-CA" sz="4000" b="1" dirty="0" smtClean="0"/>
              <a:t>itfalls </a:t>
            </a:r>
            <a:r>
              <a:rPr lang="en-CA" sz="4000" b="1" dirty="0"/>
              <a:t>T</a:t>
            </a:r>
            <a:r>
              <a:rPr lang="en-CA" sz="4000" b="1" dirty="0" smtClean="0"/>
              <a:t>o </a:t>
            </a:r>
            <a:r>
              <a:rPr lang="en-CA" sz="4000" b="1" dirty="0"/>
              <a:t>A</a:t>
            </a:r>
            <a:r>
              <a:rPr lang="en-CA" sz="4000" b="1" dirty="0" smtClean="0"/>
              <a:t>void: </a:t>
            </a:r>
            <a:endParaRPr lang="en-MY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971799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CA" dirty="0"/>
              <a:t>Spending too long on the planning </a:t>
            </a:r>
            <a:r>
              <a:rPr lang="en-CA" dirty="0" smtClean="0"/>
              <a:t>phase</a:t>
            </a:r>
          </a:p>
          <a:p>
            <a:pPr marL="0" lvl="0" indent="0">
              <a:buNone/>
            </a:pPr>
            <a:endParaRPr lang="en-MY" dirty="0"/>
          </a:p>
          <a:p>
            <a:pPr lvl="0"/>
            <a:r>
              <a:rPr lang="en-CA" dirty="0"/>
              <a:t>Wanting to implement all phases at </a:t>
            </a:r>
            <a:r>
              <a:rPr lang="en-CA" dirty="0" smtClean="0"/>
              <a:t>once</a:t>
            </a:r>
          </a:p>
          <a:p>
            <a:pPr marL="0" lvl="0" indent="0">
              <a:buNone/>
            </a:pPr>
            <a:endParaRPr lang="en-CA" dirty="0" smtClean="0"/>
          </a:p>
          <a:p>
            <a:pPr lvl="0"/>
            <a:r>
              <a:rPr lang="en-CA" dirty="0"/>
              <a:t>Making money a priority in the project, and not the project </a:t>
            </a:r>
            <a:r>
              <a:rPr lang="en-CA" dirty="0" smtClean="0"/>
              <a:t>itself</a:t>
            </a:r>
          </a:p>
          <a:p>
            <a:pPr marL="0" lvl="0" indent="0">
              <a:buNone/>
            </a:pPr>
            <a:endParaRPr lang="en-MY" dirty="0"/>
          </a:p>
          <a:p>
            <a:pPr lvl="0"/>
            <a:r>
              <a:rPr lang="en-CA" dirty="0"/>
              <a:t>Allowing personal emotions to keep others from helping </a:t>
            </a:r>
            <a:endParaRPr lang="en-CA" dirty="0" smtClean="0"/>
          </a:p>
          <a:p>
            <a:pPr marL="0" lvl="0" indent="0">
              <a:buNone/>
            </a:pPr>
            <a:endParaRPr lang="en-MY" dirty="0"/>
          </a:p>
          <a:p>
            <a:pPr lvl="0"/>
            <a:r>
              <a:rPr lang="en-CA" dirty="0"/>
              <a:t>Acting alone and not consulting with the team </a:t>
            </a:r>
            <a:endParaRPr lang="en-MY" dirty="0"/>
          </a:p>
          <a:p>
            <a:pPr lvl="0"/>
            <a:endParaRPr lang="en-MY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98009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38350"/>
            <a:ext cx="8229600" cy="2556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600" b="1" i="1" dirty="0" smtClean="0">
                <a:solidFill>
                  <a:srgbClr val="FFC000"/>
                </a:solidFill>
              </a:rPr>
              <a:t>Vision </a:t>
            </a:r>
            <a:r>
              <a:rPr lang="en-CA" sz="3600" dirty="0" smtClean="0"/>
              <a:t>is the </a:t>
            </a:r>
            <a:r>
              <a:rPr lang="en-CA" sz="3600" dirty="0"/>
              <a:t>starting point for all big things to </a:t>
            </a:r>
            <a:r>
              <a:rPr lang="en-CA" sz="3600" dirty="0" smtClean="0"/>
              <a:t>come</a:t>
            </a:r>
            <a:endParaRPr lang="en-MY" sz="3600" dirty="0"/>
          </a:p>
        </p:txBody>
      </p:sp>
    </p:spTree>
    <p:extLst>
      <p:ext uri="{BB962C8B-B14F-4D97-AF65-F5344CB8AC3E}">
        <p14:creationId xmlns:p14="http://schemas.microsoft.com/office/powerpoint/2010/main" val="105377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61950"/>
            <a:ext cx="8229600" cy="857250"/>
          </a:xfrm>
        </p:spPr>
        <p:txBody>
          <a:bodyPr/>
          <a:lstStyle/>
          <a:p>
            <a:r>
              <a:rPr lang="en-CA" b="1" dirty="0"/>
              <a:t>Bringing </a:t>
            </a:r>
            <a:r>
              <a:rPr lang="en-CA" b="1" dirty="0" smtClean="0"/>
              <a:t>The </a:t>
            </a:r>
            <a:r>
              <a:rPr lang="en-CA" b="1" dirty="0"/>
              <a:t>T</a:t>
            </a:r>
            <a:r>
              <a:rPr lang="en-CA" b="1" dirty="0" smtClean="0"/>
              <a:t>wo </a:t>
            </a:r>
            <a:r>
              <a:rPr lang="en-CA" b="1" dirty="0"/>
              <a:t>T</a:t>
            </a:r>
            <a:r>
              <a:rPr lang="en-CA" b="1" dirty="0" smtClean="0"/>
              <a:t>ogether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982" y="1504950"/>
            <a:ext cx="8229600" cy="2947556"/>
          </a:xfrm>
        </p:spPr>
        <p:txBody>
          <a:bodyPr>
            <a:normAutofit/>
          </a:bodyPr>
          <a:lstStyle/>
          <a:p>
            <a:r>
              <a:rPr lang="en-CA" sz="2400" dirty="0" smtClean="0"/>
              <a:t>Ideas </a:t>
            </a:r>
            <a:r>
              <a:rPr lang="en-CA" sz="2400" dirty="0"/>
              <a:t>are worthless without </a:t>
            </a:r>
            <a:r>
              <a:rPr lang="en-CA" sz="2400" dirty="0" smtClean="0"/>
              <a:t>execution</a:t>
            </a:r>
            <a:endParaRPr lang="en-CA" sz="2400" dirty="0"/>
          </a:p>
          <a:p>
            <a:endParaRPr lang="en-CA" sz="2400" dirty="0" smtClean="0"/>
          </a:p>
          <a:p>
            <a:r>
              <a:rPr lang="en-CA" sz="2400" dirty="0" smtClean="0"/>
              <a:t>In </a:t>
            </a:r>
            <a:r>
              <a:rPr lang="en-CA" sz="2400" dirty="0"/>
              <a:t>essence, vision is only the big idea behind every good or great </a:t>
            </a:r>
            <a:r>
              <a:rPr lang="en-CA" sz="2400" dirty="0" smtClean="0"/>
              <a:t>plan</a:t>
            </a:r>
          </a:p>
          <a:p>
            <a:endParaRPr lang="en-CA" sz="2400" dirty="0"/>
          </a:p>
          <a:p>
            <a:r>
              <a:rPr lang="en-CA" sz="2400" dirty="0" smtClean="0"/>
              <a:t>What </a:t>
            </a:r>
            <a:r>
              <a:rPr lang="en-CA" sz="2400" dirty="0"/>
              <a:t>it needs for it to have an effect is a strategy, by which it can be </a:t>
            </a:r>
            <a:r>
              <a:rPr lang="en-CA" sz="2400" dirty="0" smtClean="0"/>
              <a:t>implemented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03618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2549"/>
            <a:ext cx="8229600" cy="32420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600" b="1" dirty="0">
                <a:solidFill>
                  <a:srgbClr val="FFC000"/>
                </a:solidFill>
              </a:rPr>
              <a:t>S</a:t>
            </a:r>
            <a:r>
              <a:rPr lang="en-CA" sz="3600" b="1" dirty="0" smtClean="0">
                <a:solidFill>
                  <a:srgbClr val="FFC000"/>
                </a:solidFill>
              </a:rPr>
              <a:t>trategy</a:t>
            </a:r>
            <a:r>
              <a:rPr lang="en-CA" sz="3600" dirty="0" smtClean="0"/>
              <a:t> </a:t>
            </a:r>
            <a:r>
              <a:rPr lang="en-CA" sz="3600" dirty="0"/>
              <a:t>is what you will follow to achieve that </a:t>
            </a:r>
            <a:r>
              <a:rPr lang="en-CA" sz="3600" i="1" dirty="0"/>
              <a:t>B</a:t>
            </a:r>
            <a:r>
              <a:rPr lang="en-CA" sz="3600" i="1" dirty="0" smtClean="0"/>
              <a:t>ig </a:t>
            </a:r>
            <a:r>
              <a:rPr lang="en-CA" sz="3600" i="1" dirty="0"/>
              <a:t>I</a:t>
            </a:r>
            <a:r>
              <a:rPr lang="en-CA" sz="3600" i="1" dirty="0" smtClean="0"/>
              <a:t>dea</a:t>
            </a:r>
            <a:endParaRPr lang="en-MY" sz="3600" i="1" dirty="0"/>
          </a:p>
        </p:txBody>
      </p:sp>
      <p:pic>
        <p:nvPicPr>
          <p:cNvPr id="2050" name="Picture 2" descr="Image result for big ide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36" y="2647950"/>
            <a:ext cx="3205164" cy="240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29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8478"/>
            <a:ext cx="8229600" cy="3394472"/>
          </a:xfrm>
        </p:spPr>
        <p:txBody>
          <a:bodyPr>
            <a:normAutofit/>
          </a:bodyPr>
          <a:lstStyle/>
          <a:p>
            <a:r>
              <a:rPr lang="en-CA" sz="2500" dirty="0"/>
              <a:t>Both vision and strategy are indispensable and missing either leaves you without direction and the capability to manage </a:t>
            </a:r>
            <a:r>
              <a:rPr lang="en-CA" sz="2500" dirty="0" smtClean="0"/>
              <a:t>effectively</a:t>
            </a:r>
            <a:r>
              <a:rPr lang="en-CA" sz="2500" dirty="0"/>
              <a:t> </a:t>
            </a:r>
            <a:endParaRPr lang="en-CA" sz="2500" dirty="0" smtClean="0"/>
          </a:p>
          <a:p>
            <a:pPr marL="0" indent="0">
              <a:buNone/>
            </a:pPr>
            <a:endParaRPr lang="en-MY" sz="2500" dirty="0"/>
          </a:p>
          <a:p>
            <a:r>
              <a:rPr lang="en-CA" sz="2500" dirty="0" smtClean="0"/>
              <a:t>Once </a:t>
            </a:r>
            <a:r>
              <a:rPr lang="en-CA" sz="2500" dirty="0"/>
              <a:t>you have a vision and strategy in place, the next step is communicating your idea and implementation plan to </a:t>
            </a:r>
            <a:r>
              <a:rPr lang="en-CA" sz="2500" dirty="0" smtClean="0"/>
              <a:t>others</a:t>
            </a:r>
            <a:endParaRPr lang="en-MY" sz="2500" dirty="0"/>
          </a:p>
          <a:p>
            <a:endParaRPr lang="en-MY" sz="2500" dirty="0"/>
          </a:p>
        </p:txBody>
      </p:sp>
    </p:spTree>
    <p:extLst>
      <p:ext uri="{BB962C8B-B14F-4D97-AF65-F5344CB8AC3E}">
        <p14:creationId xmlns:p14="http://schemas.microsoft.com/office/powerpoint/2010/main" val="107889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62150"/>
            <a:ext cx="8001000" cy="26324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400" dirty="0"/>
              <a:t>Once your vision has been communicated to others, it is time to take some </a:t>
            </a:r>
            <a:r>
              <a:rPr lang="en-CA" sz="3400" b="1" dirty="0" smtClean="0"/>
              <a:t>action</a:t>
            </a:r>
            <a:endParaRPr lang="en-MY" sz="3400" dirty="0"/>
          </a:p>
        </p:txBody>
      </p:sp>
    </p:spTree>
    <p:extLst>
      <p:ext uri="{BB962C8B-B14F-4D97-AF65-F5344CB8AC3E}">
        <p14:creationId xmlns:p14="http://schemas.microsoft.com/office/powerpoint/2010/main" val="347286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7750"/>
            <a:ext cx="8229600" cy="3394472"/>
          </a:xfrm>
        </p:spPr>
        <p:txBody>
          <a:bodyPr>
            <a:normAutofit/>
          </a:bodyPr>
          <a:lstStyle/>
          <a:p>
            <a:r>
              <a:rPr lang="en-CA" sz="2400" dirty="0"/>
              <a:t>Successful individuals and organizations keep a close tab on the progress being made and how much work still </a:t>
            </a:r>
            <a:r>
              <a:rPr lang="en-CA" sz="2400" dirty="0" smtClean="0"/>
              <a:t>remains</a:t>
            </a:r>
          </a:p>
          <a:p>
            <a:endParaRPr lang="en-CA" sz="2400" dirty="0"/>
          </a:p>
          <a:p>
            <a:r>
              <a:rPr lang="en-CA" sz="2400" dirty="0"/>
              <a:t>R</a:t>
            </a:r>
            <a:r>
              <a:rPr lang="en-CA" sz="2400" dirty="0" smtClean="0"/>
              <a:t>eviewing </a:t>
            </a:r>
            <a:r>
              <a:rPr lang="en-CA" sz="2400" dirty="0"/>
              <a:t>not only helps you with assessing progress but also charting the way </a:t>
            </a:r>
            <a:r>
              <a:rPr lang="en-CA" sz="2400" dirty="0" smtClean="0"/>
              <a:t>forward</a:t>
            </a:r>
          </a:p>
          <a:p>
            <a:endParaRPr lang="en-CA" sz="2400" dirty="0"/>
          </a:p>
          <a:p>
            <a:r>
              <a:rPr lang="en-CA" sz="2400" dirty="0" smtClean="0"/>
              <a:t>Accountability </a:t>
            </a:r>
            <a:r>
              <a:rPr lang="en-CA" sz="2400" dirty="0"/>
              <a:t>also paves the way for corrective action, if </a:t>
            </a:r>
            <a:r>
              <a:rPr lang="en-CA" sz="2400" dirty="0" smtClean="0"/>
              <a:t>required</a:t>
            </a:r>
            <a:endParaRPr lang="en-MY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9071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50"/>
            <a:ext cx="8229600" cy="2861073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If you can get through all these guidelines, then you have successfully executed your vision and no longer have an execution </a:t>
            </a:r>
            <a:r>
              <a:rPr lang="en-CA" dirty="0" smtClean="0"/>
              <a:t>problem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8289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vis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974" y="1743803"/>
            <a:ext cx="5098026" cy="3399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28750"/>
            <a:ext cx="3733800" cy="2784873"/>
          </a:xfrm>
        </p:spPr>
        <p:txBody>
          <a:bodyPr/>
          <a:lstStyle/>
          <a:p>
            <a:pPr marL="0" indent="0" algn="ctr">
              <a:buNone/>
            </a:pPr>
            <a:r>
              <a:rPr lang="en-CA" sz="3600" dirty="0"/>
              <a:t>V</a:t>
            </a:r>
            <a:r>
              <a:rPr lang="en-CA" sz="3600" dirty="0" smtClean="0"/>
              <a:t>ision </a:t>
            </a:r>
            <a:r>
              <a:rPr lang="en-CA" sz="3600" dirty="0"/>
              <a:t>means very little unless </a:t>
            </a:r>
            <a:r>
              <a:rPr lang="en-CA" sz="3600" b="1" i="1" dirty="0"/>
              <a:t>E</a:t>
            </a:r>
            <a:r>
              <a:rPr lang="en-CA" sz="3600" b="1" i="1" dirty="0" smtClean="0"/>
              <a:t>xecuted</a:t>
            </a:r>
            <a:endParaRPr lang="en-CA" sz="3600" b="1" i="1" dirty="0" smtClean="0"/>
          </a:p>
          <a:p>
            <a:pPr marL="0" indent="0" algn="ctr">
              <a:buNone/>
            </a:pPr>
            <a:endParaRPr lang="en-CA" sz="3600" dirty="0"/>
          </a:p>
          <a:p>
            <a:pPr marL="0" indent="0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16794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00150"/>
            <a:ext cx="3505200" cy="339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2800" dirty="0" smtClean="0"/>
              <a:t>To lose weight, you </a:t>
            </a:r>
            <a:r>
              <a:rPr lang="en-CA" sz="2800" dirty="0"/>
              <a:t>know you need to work hard and put in a certain amount of effort to shed off the extra </a:t>
            </a:r>
            <a:r>
              <a:rPr lang="en-CA" sz="2800" dirty="0" smtClean="0"/>
              <a:t>pounds</a:t>
            </a:r>
            <a:endParaRPr lang="en-MY" sz="2800" dirty="0"/>
          </a:p>
        </p:txBody>
      </p:sp>
      <p:pic>
        <p:nvPicPr>
          <p:cNvPr id="4" name="Picture 3" descr="weight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428750"/>
            <a:ext cx="3615373" cy="2442640"/>
          </a:xfrm>
          <a:prstGeom prst="rect">
            <a:avLst/>
          </a:prstGeom>
          <a:noFill/>
          <a:ln w="28575" cmpd="sng">
            <a:solidFill>
              <a:srgbClr val="00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205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49"/>
            <a:ext cx="8229600" cy="2784873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If you fail to lose weight on a diet, then is the diet the problem or is it because you didn’t follow through consistently?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4573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50"/>
            <a:ext cx="8229600" cy="2937273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The vision was to lose weight and the execution required you to invest time, effort and a lot of will power into the </a:t>
            </a:r>
            <a:r>
              <a:rPr lang="en-CA" dirty="0" smtClean="0"/>
              <a:t>process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65078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4550"/>
            <a:ext cx="8229600" cy="24800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400" dirty="0" smtClean="0"/>
              <a:t>Were </a:t>
            </a:r>
            <a:r>
              <a:rPr lang="en-CA" sz="4400" dirty="0"/>
              <a:t>you able to deliver?</a:t>
            </a: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395855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</p:spPr>
        <p:txBody>
          <a:bodyPr>
            <a:noAutofit/>
          </a:bodyPr>
          <a:lstStyle/>
          <a:p>
            <a:r>
              <a:rPr lang="en-CA" sz="2400" dirty="0"/>
              <a:t>If your blog isn’t growing, is it because your marketing strategy is poor, your writing style not up to mark or simply because you can’t seem to create enough useful </a:t>
            </a:r>
            <a:r>
              <a:rPr lang="en-CA" sz="2400" dirty="0" smtClean="0"/>
              <a:t>content?</a:t>
            </a:r>
          </a:p>
          <a:p>
            <a:endParaRPr lang="en-CA" sz="2400" dirty="0"/>
          </a:p>
          <a:p>
            <a:r>
              <a:rPr lang="en-CA" sz="2400" dirty="0" smtClean="0"/>
              <a:t>You </a:t>
            </a:r>
            <a:r>
              <a:rPr lang="en-CA" sz="2400" dirty="0"/>
              <a:t>may have the vision to create a blog with broad readership but do you have the strategy and execution to take it that far?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23625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1150"/>
            <a:ext cx="8229600" cy="31658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000" dirty="0"/>
              <a:t>W</a:t>
            </a:r>
            <a:r>
              <a:rPr lang="en-CA" sz="3000" dirty="0" smtClean="0"/>
              <a:t>hile </a:t>
            </a:r>
            <a:r>
              <a:rPr lang="en-CA" sz="3000" dirty="0"/>
              <a:t>a lot of the examples in this video course might sound like they have to do with good leadership qualities only, feel free to apply the same to your </a:t>
            </a:r>
            <a:r>
              <a:rPr lang="en-CA" sz="3000" b="1" i="1" dirty="0">
                <a:solidFill>
                  <a:srgbClr val="FFC000"/>
                </a:solidFill>
              </a:rPr>
              <a:t>personal aims </a:t>
            </a:r>
            <a:r>
              <a:rPr lang="en-CA" sz="3000" dirty="0"/>
              <a:t>and </a:t>
            </a:r>
            <a:r>
              <a:rPr lang="en-CA" sz="3000" b="1" i="1" dirty="0">
                <a:solidFill>
                  <a:srgbClr val="FFC000"/>
                </a:solidFill>
              </a:rPr>
              <a:t>goals</a:t>
            </a:r>
            <a:r>
              <a:rPr lang="en-CA" sz="3000" dirty="0"/>
              <a:t> in </a:t>
            </a:r>
            <a:r>
              <a:rPr lang="en-CA" sz="3000" i="1" dirty="0"/>
              <a:t>daily </a:t>
            </a:r>
            <a:r>
              <a:rPr lang="en-CA" sz="3000" i="1" dirty="0" smtClean="0"/>
              <a:t>life</a:t>
            </a:r>
            <a:endParaRPr lang="en-MY" sz="3000" i="1" dirty="0"/>
          </a:p>
        </p:txBody>
      </p:sp>
    </p:spTree>
    <p:extLst>
      <p:ext uri="{BB962C8B-B14F-4D97-AF65-F5344CB8AC3E}">
        <p14:creationId xmlns:p14="http://schemas.microsoft.com/office/powerpoint/2010/main" val="90501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</TotalTime>
  <Words>763</Words>
  <Application>Microsoft Office PowerPoint</Application>
  <PresentationFormat>On-screen Show (16:9)</PresentationFormat>
  <Paragraphs>67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Effort Threshold</vt:lpstr>
      <vt:lpstr>PowerPoint Presentation</vt:lpstr>
      <vt:lpstr>PowerPoint Presentation</vt:lpstr>
      <vt:lpstr>Defining Vision</vt:lpstr>
      <vt:lpstr>PowerPoint Presentation</vt:lpstr>
      <vt:lpstr>5 Elements To Be Included In Your Vision Statement:</vt:lpstr>
      <vt:lpstr>PowerPoint Presentation</vt:lpstr>
      <vt:lpstr>PowerPoint Presentation</vt:lpstr>
      <vt:lpstr>PowerPoint Presentation</vt:lpstr>
      <vt:lpstr>Some Common Pitfalls To Avoid: </vt:lpstr>
      <vt:lpstr>Bringing The Two Together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121</cp:revision>
  <dcterms:created xsi:type="dcterms:W3CDTF">2016-12-30T12:43:39Z</dcterms:created>
  <dcterms:modified xsi:type="dcterms:W3CDTF">2018-03-13T08:33:39Z</dcterms:modified>
</cp:coreProperties>
</file>